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1.xml" ContentType="application/inkml+xml"/>
  <Override PartName="/ppt/notesSlides/notesSlide22.xml" ContentType="application/vnd.openxmlformats-officedocument.presentationml.notesSlide+xml"/>
  <Override PartName="/ppt/ink/ink2.xml" ContentType="application/inkml+xml"/>
  <Override PartName="/ppt/notesSlides/notesSlide23.xml" ContentType="application/vnd.openxmlformats-officedocument.presentationml.notesSlide+xml"/>
  <Override PartName="/ppt/ink/ink3.xml" ContentType="application/inkml+xml"/>
  <Override PartName="/ppt/ink/ink4.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8"/>
  </p:notesMasterIdLst>
  <p:sldIdLst>
    <p:sldId id="308" r:id="rId2"/>
    <p:sldId id="309" r:id="rId3"/>
    <p:sldId id="307" r:id="rId4"/>
    <p:sldId id="257" r:id="rId5"/>
    <p:sldId id="270" r:id="rId6"/>
    <p:sldId id="259" r:id="rId7"/>
    <p:sldId id="271" r:id="rId8"/>
    <p:sldId id="272" r:id="rId9"/>
    <p:sldId id="260" r:id="rId10"/>
    <p:sldId id="261" r:id="rId11"/>
    <p:sldId id="262" r:id="rId12"/>
    <p:sldId id="263" r:id="rId13"/>
    <p:sldId id="264" r:id="rId14"/>
    <p:sldId id="266" r:id="rId15"/>
    <p:sldId id="267" r:id="rId16"/>
    <p:sldId id="285" r:id="rId17"/>
    <p:sldId id="286" r:id="rId18"/>
    <p:sldId id="287" r:id="rId19"/>
    <p:sldId id="274" r:id="rId20"/>
    <p:sldId id="288" r:id="rId21"/>
    <p:sldId id="290" r:id="rId22"/>
    <p:sldId id="317" r:id="rId23"/>
    <p:sldId id="273" r:id="rId24"/>
    <p:sldId id="275" r:id="rId25"/>
    <p:sldId id="276" r:id="rId26"/>
    <p:sldId id="277" r:id="rId27"/>
    <p:sldId id="278" r:id="rId28"/>
    <p:sldId id="279" r:id="rId29"/>
    <p:sldId id="280" r:id="rId30"/>
    <p:sldId id="281" r:id="rId31"/>
    <p:sldId id="282" r:id="rId32"/>
    <p:sldId id="283" r:id="rId33"/>
    <p:sldId id="284" r:id="rId34"/>
    <p:sldId id="289" r:id="rId35"/>
    <p:sldId id="319" r:id="rId36"/>
    <p:sldId id="320" r:id="rId37"/>
    <p:sldId id="321" r:id="rId38"/>
    <p:sldId id="375" r:id="rId39"/>
    <p:sldId id="322" r:id="rId40"/>
    <p:sldId id="323" r:id="rId41"/>
    <p:sldId id="324" r:id="rId42"/>
    <p:sldId id="325" r:id="rId43"/>
    <p:sldId id="326" r:id="rId44"/>
    <p:sldId id="327" r:id="rId45"/>
    <p:sldId id="328" r:id="rId46"/>
    <p:sldId id="329" r:id="rId47"/>
    <p:sldId id="330" r:id="rId48"/>
    <p:sldId id="331" r:id="rId49"/>
    <p:sldId id="334" r:id="rId50"/>
    <p:sldId id="335" r:id="rId51"/>
    <p:sldId id="336" r:id="rId52"/>
    <p:sldId id="337" r:id="rId53"/>
    <p:sldId id="338" r:id="rId54"/>
    <p:sldId id="339" r:id="rId55"/>
    <p:sldId id="340" r:id="rId56"/>
    <p:sldId id="341" r:id="rId57"/>
    <p:sldId id="342" r:id="rId58"/>
    <p:sldId id="343" r:id="rId59"/>
    <p:sldId id="344" r:id="rId60"/>
    <p:sldId id="345" r:id="rId61"/>
    <p:sldId id="346" r:id="rId62"/>
    <p:sldId id="347" r:id="rId63"/>
    <p:sldId id="348" r:id="rId64"/>
    <p:sldId id="349" r:id="rId65"/>
    <p:sldId id="350" r:id="rId66"/>
    <p:sldId id="351" r:id="rId67"/>
    <p:sldId id="292" r:id="rId68"/>
    <p:sldId id="294" r:id="rId69"/>
    <p:sldId id="310" r:id="rId70"/>
    <p:sldId id="311" r:id="rId71"/>
    <p:sldId id="296" r:id="rId72"/>
    <p:sldId id="314" r:id="rId73"/>
    <p:sldId id="302" r:id="rId74"/>
    <p:sldId id="303" r:id="rId75"/>
    <p:sldId id="304" r:id="rId76"/>
    <p:sldId id="305" r:id="rId77"/>
    <p:sldId id="306" r:id="rId78"/>
    <p:sldId id="312" r:id="rId79"/>
    <p:sldId id="313" r:id="rId80"/>
    <p:sldId id="315" r:id="rId81"/>
    <p:sldId id="316" r:id="rId82"/>
    <p:sldId id="352" r:id="rId83"/>
    <p:sldId id="353" r:id="rId84"/>
    <p:sldId id="354" r:id="rId85"/>
    <p:sldId id="355" r:id="rId86"/>
    <p:sldId id="373" r:id="rId87"/>
    <p:sldId id="356" r:id="rId88"/>
    <p:sldId id="357" r:id="rId89"/>
    <p:sldId id="358" r:id="rId90"/>
    <p:sldId id="359" r:id="rId91"/>
    <p:sldId id="360" r:id="rId92"/>
    <p:sldId id="361" r:id="rId93"/>
    <p:sldId id="362" r:id="rId94"/>
    <p:sldId id="363" r:id="rId95"/>
    <p:sldId id="364" r:id="rId96"/>
    <p:sldId id="365" r:id="rId9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2" autoAdjust="0"/>
    <p:restoredTop sz="94660"/>
  </p:normalViewPr>
  <p:slideViewPr>
    <p:cSldViewPr>
      <p:cViewPr>
        <p:scale>
          <a:sx n="76" d="100"/>
          <a:sy n="76" d="100"/>
        </p:scale>
        <p:origin x="-120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png"/></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77.95276" units="1/cm"/>
          <inkml:channelProperty channel="Y" name="resolution" value="425.28058" units="1/cm"/>
          <inkml:channelProperty channel="T" name="resolution" value="1" units="1/dev"/>
        </inkml:channelProperties>
      </inkml:inkSource>
      <inkml:timestamp xml:id="ts0" timeString="2020-11-20T06:31:47.953"/>
    </inkml:context>
    <inkml:brush xml:id="br0">
      <inkml:brushProperty name="width" value="0.05292" units="cm"/>
      <inkml:brushProperty name="height" value="0.05292" units="cm"/>
      <inkml:brushProperty name="color" value="#FF0000"/>
    </inkml:brush>
  </inkml:definitions>
  <inkml:trace contextRef="#ctx0" brushRef="#br0">2770 8808 0,'0'0'0,"0"0"15,0 0 1,0 0-16,0 0 15,9 0-15,89-16 16,137-69 0,253-137-1,-17-13-15,56-30 16,-15 3-16,104 32 16,-616 230-1</inkml:trace>
  <inkml:trace contextRef="#ctx0" brushRef="#br0" timeOffset="769.8559">22481 8771 0,'0'0'16,"0"0"-16,35-3 15,70-18 1,335-138 0,30-5-16,144-129 15,222 33-15,-836 260 16</inkml:trace>
  <inkml:trace contextRef="#ctx0" brushRef="#br0" timeOffset="3160.1483">22481 11845 0,'0'0'15,"0"0"-15,0 0 16,0 0-16,0 0 16,0 0-1,0 0-15,59-23 16,78-30 0,295-103-1,226-173-15,118-118 16,-85 24-1,-691 423-15</inkml:trace>
  <inkml:trace contextRef="#ctx0" brushRef="#br0" timeOffset="4799.8704">14358 15838 0,'0'0'16,"0"0"-16,0 0 15,0 0 1,0 0-16,0 0 16,6-5-1,9-9-15,11-15 16,87-53 0,54-2-16,-72 39 15,179-11-15,-146 32 16,128-2-1,-107 15-15,-18 11 16,83 0 0,-95 0-16,-50 8 15,-19 0 1,4 0-16,3 5 16,-10 1-16,-8 1 15,14-4 1,-53-11-16,0 0 15,0 0-15</inkml:trace>
  <inkml:trace contextRef="#ctx0" brushRef="#br0" timeOffset="6257.2272">2895 8837 0,'0'0'16,"0"0"-16,0 0 16,0 0-16,0 0 15,24 3-15,50-3 16,13-14 0,2-9-16,208-123 15,-180 72-15,58-19 16,60-10-1,-116 13-15,200-95 16,-227 132 0,84-21-16,-1 16 15,-35 16 1,-140 42-16,0 0 16,0 0-1</inkml:trace>
  <inkml:trace contextRef="#ctx0" brushRef="#br0" timeOffset="13739.722">4541 9271 0,'0'0'0,"0"0"16,0 0 0,0 0-1,0 0-15,9 0 16,18 0 0,17-3-16,120 1 15,-36 2 1,-15 0-16,140-3 15,-119 6 1,104-1-16,-62-2 16,14-8-16,46-2 15,-106 10 1,115 0-16,-109 0 16,-37 0-16,26 2 15,3-4-15,-51 7 16,-17-5-1,-16 3-15,-14-3 16,-9 2 0,-3-2-1,-6 0-15,-12 0 16,0 0-16,0 0 16</inkml:trace>
  <inkml:trace contextRef="#ctx0" brushRef="#br0" timeOffset="14199.7496">4615 9311 0,'0'0'16,"0"0"-16,0 0 15,0 0-15,0 0 16,15 0-1,86-8-15,69-5 16,-24-1-16,128-7 16,-116 5-1,157-8-15,-190 9 16,226-28 0,-243 33-16,231 4 15,-232 1-15,182 21 16,-149 0-1,154 24-15,-294-40 16,0 0 0,0 0-16</inkml:trace>
  <inkml:trace contextRef="#ctx0" brushRef="#br0" timeOffset="20299.7346">22761 8779 0,'0'0'0,"0"0"0,0 0 16,0 0-1,8-5-15,28-27 16,161-90 0,-75 37-16,208-57 15,-145 4 1,160-31-16,-119 76 16,-12 19-16,7 18 15,-19 14 1,-202 42-16,0 0 15,0 0 1</inkml:trace>
  <inkml:trace contextRef="#ctx0" brushRef="#br0" timeOffset="20890.1491">23014 11634 0,'0'0'16,"35"-3"-16,34-13 16,261-82-1,-116-31-15,135-64 16,82-99 0,-431 292-16,0 0 15,0 0-15</inkml:trace>
  <inkml:trace contextRef="#ctx0" brushRef="#br0" timeOffset="29085.2055">3952 7459 0,'0'0'0,"0"0"15,0 0-15,0 0 16,0 0 0,-21 10-16,-42 19 15,-44 14 1,39-9-16,2 8 16,-17 1-1,-54-1-15,18-10 16,18-6-1,-24-5-15,-42-2 16,66-11-16,5-6 16,-29-2-1,-50-5-15,83-11 16,5-2 0,-97-40-16,59 10 15,24-5-15,11 5 16,-23-7-1,-36-32-15,39-27 16,42 24 0,11 3-16,-2-80 15,-1 27 1,21 47-16,10-21 16,-4-82-16,15 88 15,12 26 1,21-77-1,-6 8-15,0 53 16,15-15-16,2-30 16,19 13-1,35 3 1,16 19-16,-7-35 16,-3 8-16,51 11 15,-6 15-15,-27 6 16,102-66-1,-75 79-15,-15 15 16,146-36 0,-128 19-16,122-46 15,-96 64 1,46-5-16,17 10 16,-38 13-16,91-42 15,-82 19 1,68-3-1,-42 21-15,30 14 16,18 2-16,-57 13 16,93 3-1,-123 5-15,153-13 16,-173 16 0,193 13-16,-226 8 15,232 2-15,-202-2 16,133 11-1,-94 5-15,89 2 16,-78 1 0,57 7-16,-51-7 15,21 13 1,-68-9-16,149 46 16,-209-32-1,178 53-15,-160-39 16,72 1-16,-13 1 15,-58 0 1,70 45-16,-38-5 16,-57-24-1,-18-9-15,57 38 16,42 56 0,-108-77-16,-11-1 15,-7 4-15,13 57 16,14-7-1,-18-43-15,-2 6 0,14 55 32,-44-47-32,-9-19 15,-9-14-15,3 12 16,-12 39 0,-21-16-16,-9-32 0,-15 3 15,1-10 1,-10 15-1,3 1-15,-32 41 16,-30-23-16,9-26 16,26-25-1,-26 12-15,-84 20 16,78-18 0,9 13-1,-45 11-15,-18-17 16,63-25-16,-6-4 15,-57 12 1,21-9-16,51-13 16,-66 32-1,-59 37-15,124-56 16,-17 14-16,-45 13 16,3-17-16,57-15 15,-95 32 1,-13 34-1,96-31-15,-78 18 16,1-16 0,68-24-16,-164 59 15,134-25 1,-39 20-16,-35-17 16,74-34-1,-101 13-15,107-26 16,-92 18-16,35 3 15,69-22 1,-163 22-16,174-50 16,-55 10-1,-46-21-15,99-8 16,-161-24-16,143 8 16,3-7-1,-125-9-15,119 14 16,-92-4-1,51 12-15,50 10 16,125 8-16,0 0 16,0 0-1</inkml:trace>
  <inkml:trace contextRef="#ctx0" brushRef="#br0" timeOffset="31410.0727">20915 4924 0,'-9'-8'16,"-36"-13"0,7-3-16,-7-8 15,-35-5 1,-66-8-16,36 16 16,26 5-1,-55-2-15,-28 7 16,69 9-16,-24 7 15,-84 14 1,84 7-16,3 11 16,-173 67-1,191-49-15,-57 22 16,-50-3 0,98-2-16,-84 78 15,1-20-15,98-58 16,-27 23-1,-128 114-15,172-132 16,4 5 0,-18 19-16,-69 84 15,75-79 1,26-29-16,9-6 16,1 35-1,2 13-15,18-24 16,7-18-16,5 5 15,3 32-15,6 18 16,0-47 0,6-16-1,6-8-15,0 8 0,6 23 16,0 28 0,18-30-16,20-6 15,10-12 1,-1-9-16,-2-4 15,-6-12 1,86 35-16,8 6 16,-61-27-1,-13 5-15,84 11 16,-18-22 0,-42-18-16,54 8 0,36-2 15,-72-19 1,21 2-16,68 3 15,-71-7 1,15 2-16,68 5 16,-95-3-1,39-5-15,83 1 16,-145 7 0,121-3-1,-38 4-15,-81-12 0,200 17 16,-179-17-1,3 11 1,160 0-16,-186-15 16,109-6-1,-5-11-15,-102-2 16,197-21-16,-185 20 16,3-9-16,140-7 15,-134 9 1,9-3-1,83-7-15,-89 7 16,-29 3-16,148-43 16,-101-10-1,-63 24-15,-14 0 16,8-3 0,4-6-16,-4-4 15,18-53-15,-50 41 16,-12 17-1,0-32 1,-18-98-16,-12 69 16,-21 16-16,-9-61 15,0-3 1,13 70-16,-13-57 16,-44-34-16,-1 64 15,-23-27 1,24 0-16,-22 6 15,-49 7 1,29 3-16,-6-21 16,-81 19-1,81 49-15,-152-44 16,141 53 0,-138-43-16,131 82 15,146 40-15,0 0 16,0 0-1</inkml:trace>
  <inkml:trace contextRef="#ctx0" brushRef="#br0" timeOffset="34549.7888">17296 7048 0,'0'0'0,"0"0"16,-18 3-16,-18 0 16,-6-1-1,10-4-15,2-4 16,12 4 0,0-1-16,6 1 15,0-4-15,6 4 16,3-1-1,3 3-15,0 0 16,6-5 0,6-1-16,12-4 15,3 2-15,29-5 16,66-9 0,-17 4-1,-34 7-15,-11 3 16,47-2-16,36 2 15,-48 5 1,-27 1-16,7-1 16,56 3-1,3 3-15,-48-1 16,-21 1 0,16 5-16,59-3 15,-36 3-15,-18 3 16,-23-3-1,20 2-15,45 3 16,-12-2 0,-38-6-16,-16 1 15,21-1-15,75 0 16,-45-2 0,-50 10-16,-13-5 15,1 0 1,77 5-16,9-5 15,-60-3 1,-26 1-16,-4-4 16,70-4-1,34-1-15,-61 0 16,-31 3 0,-5-8-16,95-2 15,-24-6-15,-30 3 16,-21 0-1,63-6-15,12-2 16,-60 5 0,-20 0-16,23 0 15,81-13-15,-66 16 16,-45-6 0,-8 3-16,26-2 15,90-19 1,-66 10-16,-44 12 15,-13-1-15,7-11 16,71-18-16,-12 14 16,-30 7-1,-23 5-15,5 1 16,43-1 0,2-5-1,-33 11-15,-11 3 0,-22 7 16,-8-2-1,-3 2-15,8 0 16,13 3 0,2-2-16,10 2 15,-18 2 1,-4 1-16,-8 0 16,-6 5-1,-4-3-15,1 5 16,-9-2-16,0 3 15,-3 2 1,0-5-16,-3 3 16,0-1-1,-4 1-15,4-1 16,-3 6 0,-3-5-16,3-1 15,-6 1-15,3-3 16,0 11-1,0-6 1,-3 5-16,0-2 16,-3 3-16,0-3 15,0-1 1,0 4-16,0 2 16,0 11-1,-3 53-15,0-19 16,3-6-16,-6-17 15,0-9 1,3-7-16,0 4 16,0-7-1,3 5-15,0-2 16,3 10 0,-3 16-16,0 10 15,-3-7-15,0-6 16,-6-18-1,-3 8-15,0-6 16,1-8 0,-10 9-16,-6 4 15,-6-4 1,-3 15-16,4 0 16,-4 6-1,-3 10-15,-17-2 16,-36-4-1,-4-4-15,31-19 16,-22-3-16,-61 17 16,8-12-1,59-15-15,-73 11 16,-52 10 0,114-29-16,-134 2 15,68-5-15,57-13 16,-170-2-1,152 7-15,-6-13 16,-155-13 0,185 16-16,-84-9 15,-26-2 1,80 8-16,-101-5 16,74 3-16,0 4 15,-86-4 1,125 7-16,-87-5 15,7 3-15,68 2 16,-101-2 0,83 0-16,24-1 15,-75-7 1,54 5-16,42 0 16,-66-8-16,-14 8 15,88-15 1,4 4-1,-98-21-15,62 1 0,44 10 16,4-16 0,-19 8-16,-29-11 15,27 11 1,30 5 0,11-5-16,6-16 15,1-23-15,11 17 16,9 12-16,9-1 15,7 6 1,-1-40 0,6-6-16,6 14 15,18 3 1,14 13-16,25-1 16,5 1-1,-5 5-15,2 19 0,129-35 16,-87 32-1,-35 16-15,65 0 16,65 8 0,-107 5-16,24 10 15,152 11 1,-175-7-16,64 15 16,49 3-1,-90-11-15,101 19 16,-38-6-16,-69-10 15,218 40 1,-224-27-16,24 13 16,143 40-1,-176-53-15,113 21 16,-29-18 0,-39-16-16,125 3 15,-140-14-15,131-10 16,-86-9-1,-13 6-15,144-34 16,-182 8 0,241-64-16,-247 63 15,179-31 1,-152 35-16,184-41 16,-175 30-1,238-46-15,-259 51 16,-125 37-16,0 0 15,0 0 1</inkml:trace>
  <inkml:trace contextRef="#ctx0" brushRef="#br0" timeOffset="37289.977">18849 12332 0,'0'0'16,"0"0"-16,0 0 15,0 0-15,-3-10 16,-3 2-1,-3-6-15,1 1 16,-4 0-16,-6-5 16,-9-6-16,-12 3 31,-20-9-31,-10 4 0,16 7 16,5 1-16,-3 5 15,-38-3 1,-45 0-16,42 8 15,18 5 1,-31 1-16,-58 2 16,47 2-1,23 4 1,-41-1-16,-50 6 16,86-1-16,-10 1 15,-73 5-15,50-1 31,48-7-31,-84 19 16,-12 15-16,87-10 16,9 8-16,-72 20 15,12-7 1,72-24-16,11-5 16,-5 5-1,-7 6-15,-50 28 16,3 35-16,54-29 15,17-13 1,9-4-16,-5 30 16,2 30-1,9-15-15,9-25 16,9-3 0,7 37-16,8 13 15,5-21-15,13-24 16,36 16-1,32 7-15,-5 15 16,-19-28 0,63 27-16,12-23 15,-36-35 1,90 21-16,-13-16 16,-71-13-16,197 45 15,-191-58 1,197 36-16,-176-41 15,137 28 1,-102-28-16,84 7 16,-56-2-1,50-6-15,-36-12 16,12-9 0,7 3-16,5-5 15,-6-1 1,-9-7-16,33 0 15,-9-3-15,-24-3 16,19-2 0,-10-8-16,-27 7 15,42-20 1,-98 16-16,170-57 16,-218 44-1,128-30-15,-74 19 16,-48 7-16,87-15 15,-25 0 1,-73-9-16,-4-28 16,48-13-1,-24 25-15,-18 9 16,-26-24 0,-13-8-16,-23 35 15,-9 10-15,-6 0 16,-1-21-1,-8 3-15,-12-11 16,-23 5 0,-28 5-16,-6 12 15,13 15-15,-25-11 16,-70-10-16,11-6 31,59 35-31,-65-18 0,-71-19 16,122 45-1,-28-14-15,-103-18 16,113 35-16,-18 0 16,-57-9-1,48 17 1,24 4-16,-68-7 16,20-5-16,66 10 15,-37-3-15,-94-26 16,122 11-1,6-11-15,-123-40 16,93 48 0,12-2-16,-92-9 15,44 19 1,-62-13 0,-21 2-16,-143 13 15,44 14-15,340 13 16,0 0-16,0 0 15</inkml:trace>
  <inkml:trace contextRef="#ctx0" brushRef="#br0" timeOffset="40615.0292">21885 6376 0,'0'0'16,"0"0"0,0 0-16,0 0 15,0 0 1,0 0-16,12-29 0,21-37 15,89-61 1,39-95-16,-45 84 16,101-15-1,-217 153 1,0 0-16,0 0 16</inkml:trace>
  <inkml:trace contextRef="#ctx0" brushRef="#br0" timeOffset="48510.6729">4749 6533 0,'0'0'15,"0"0"-15,0 0 16,0 0-16,0 0 15,0 0 1,0 0-16,0 0 16,0 0-1,9 2-15,21 1 16,24 2 0,-1-5-16,4 0 15,-22 5-15,-2-5 16,12 0-1,26-5-15,10 5 16,5-8 0,-23 0-16,-7 3 15,-5-3 1,-10 3-16,19-6 16,11-2-1,10 0-15,-7-3 16,-8 0-16,-16-5 15,-5 0 1,-1-11-16,-11 3 16,9-3-1,23-8-15,-2 3 16,-13 8-16,-11 5 16,-6 3-1,-6 5-15,-1-2 16,-8 2-16,-3 3 15,3-1-15,-6 1 16,-3 3 0,0-1-1,0-2 1,0 0-16,0-9 16,-6 1-16,-3 3 0,-3-11 15,-6 8 1,-6-3-1,-9-8-15,0 8 16,9 11 0,-6-6-16,4 6 15,-4-5-15,0 7 16,-9-10 0,-6 5-16,-8-3 15,-22 1 1,4 2-1,11 3-15,1 0 16,2 2-16,-9 3 16,-2-5-1,-30 2-15,8 6 16,13-3 0,17 5-16,-5-2 15,-7 0-15,-26-3 16,-12 5-16,14 6 15,22-6 1,-10 3-16,-5 3 16,-27 2-1,0-2-15,44-3 16,4 5 0,-7-2-16,-8 5 15,-33 0 1,11 10-16,37-2 15,-1 13-15,13 6 16,-10 7 0,-5 3-16,-4-3 15,16-2 1,14-11-16,-3 13 16,9 30-1,15 4-15,15-12 16,9-14-16,6-5 15,12 3 1,-6-11-16,50 21 16,42 8-1,-38-29-15,-16-21 16,105 5 0,-12-10-16,-75-6 15,39-7-15,45-6 16,-36-3-1,-47 8-15,32-7 16,33-1 0,-36 1-16,-24 2 15,-3-6 1,75-15-16,-155 29 16,0 0-1,0 0-15</inkml:trace>
  <inkml:trace contextRef="#ctx0" brushRef="#br0" timeOffset="49509.7469">3279 5085 0,'0'0'16,"0"0"0,0 0-16,0 0 15,0 0-15,0 0 16,0 0 0,9 6-16,6 7 15,71 24-15,42 18 16,-59-25-1,14 14-15,42 4 16,15-3-16,-51-18 16,-3-1-1,51 11 1,9 3-16,-146-40 16,0 0-1,0 0-15</inkml:trace>
  <inkml:trace contextRef="#ctx0" brushRef="#br0" timeOffset="49959.6948">5205 5181 0,'0'0'16,"0"0"-16,0 0 15,0 0-15,0 0 16,0 0 0,9 23-16,6 28 15,14 9 1,28 15-16,41 70 15,-44-79 1,-54-66-16,0 0 16,0 0-1</inkml:trace>
  <inkml:trace contextRef="#ctx0" brushRef="#br0" timeOffset="50429.8088">7419 5054 0,'0'0'0,"0"0"16,0 0-16,-18 2 15,-8 1 1,-7 5-16,-6 5 16,-29 27-1,-108 66-15,72-43 16,12 1 0,-45 20-16,-78 72 15,93-34-15,-3-16 16,125-106-1,0 0-15,0 0 16</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77.95276" units="1/cm"/>
          <inkml:channelProperty channel="Y" name="resolution" value="425.28058" units="1/cm"/>
          <inkml:channelProperty channel="T" name="resolution" value="1" units="1/dev"/>
        </inkml:channelProperties>
      </inkml:inkSource>
      <inkml:timestamp xml:id="ts0" timeString="2020-11-20T06:30:57.153"/>
    </inkml:context>
    <inkml:brush xml:id="br0">
      <inkml:brushProperty name="width" value="0.05292" units="cm"/>
      <inkml:brushProperty name="height" value="0.05292" units="cm"/>
      <inkml:brushProperty name="color" value="#FF0000"/>
    </inkml:brush>
  </inkml:definitions>
  <inkml:trace contextRef="#ctx0" brushRef="#br0">8208 683 0,'0'0'0,"-3"-6"0,3 6 0,-6-16 16,-3 1-1,-68 9 17,-30 49-17,-60 78 1,45 51-16,-51 130 15,81-53-15,44-22 16,37-63 0,14-21-16,17-45 15,16-19 1,30-5-16,32-23 16,9-22-16,18-13 15,3-51 1,0-28-16,-6-40 15,-24-16 1,6-56-16,-32 16 16,-28 67-1,-23 55 1,-6 2-16,-9 25 16,-6 10-16,6 8 15,12 44-15,21 70 16,-4-11-1,-8-42-15,3 8 16,3-35 0,-4-15-16,10-9 15,-6-10 1,0-13-16,-7-11 16,7-24-16,-18-34 15,-21-32 1,-18 27-16,-11 18 15,-7 21 1,-68 1-16,9 25 16,11 17-1,43-3-15,17 5 16,18-5-16,9 0 16,3 0-1,12-16-15,44-18 16,22 0-1,59-1-15,-6 27 16,-21 22 0,3 9-16,-6 36 15,-3 20 1,-41-8-16,-25-18 16,-17-8-16,-12-5 15,-9-3 1,-12 0-16,-14 0 15,5-21 1,0-8-16,9-13 16,-3-6-16,-3-50 15,18-10 1,18-9 0,12 27-16,17 3 15,-8 26-15,-3 9 16,6 17-1,14 19-15,-17-5 16,0 29-16,-22-24 16,-5 11-1,-3-11-15,-3-5 16,-3-3-16,-3-10 16,3 2-1,-3-5-15,3-5 16,15-40-1,18-16-15,32-31 16,-5 18-16,-22 36 16,-8 25-1,3 11 1,23 17-16,19 38 16,14 14-1,-15 1-15,-23-28 16,2 10-16,-2-21 15,9-13-15,11-8 16,21-21 0,-23-11-16,-16-13 15,-5-8 1,-15-3-16,-10 4 16,-8 6-1,-6 9-15,-6 14 16,0 1-16,-3 12 15,-3 2 1,6 16-16,12 84 16,3 93-1,-1 11 1,-11 0-16,-3-48 16,0-40-1,0-42-15,-3-16 0,0-34 16,-3 0-1,0-19-15,0-5 16,-15-13 0,-35-48-16,-46-87 15,-32-111 1,57 10-16,38 16 16,30 48-16,27 32 15,9 49 1,9 28-16,14-1 15,-8 27 1,-1 23 0,25 6-16,5 13 15,1 27-15,-16 23 16,-17 6-16,-21 12 16,-24 15-1,-27 22 1,-18 7-16,3-20 15,42-84-15,0 0 16,0 0 0</inkml:trace>
  <inkml:trace contextRef="#ctx0" brushRef="#br0" timeOffset="460.1222">11732 1310 0,'-6'8'0,"-26"42"15,-10 48 1,0 0-16,13 0 15,17-43-15,9-13 16,6-18 0,3-13-16,3-1 15,8-15 1,37-8-16,32-43 16,-5-26-16,-7-21 15,-2-26 1,-37 60-16,-8 32 15,-15 16 1,0 5-16,-6 16 16,3 5-1,26 27-15,13 29 16,9 13 0,-10 0-16,1-3 15,-48-71-15,0 0 16,0 0-1</inkml:trace>
  <inkml:trace contextRef="#ctx0" brushRef="#br0" timeOffset="1349.7687">12768 1490 0,'0'0'16,"18"29"-16,6 32 16,6 36-1,-15-28-15,-7-3 16,-2-21 0,-6-29-16,0 0 15,0-8-15,0-8 16,0 0-1,0-13-15,9-35 16,12-63 0,6 11-16,-3 12 15,6 17 1,-7 34-16,-5 21 16,-3 5-1,18 9-15,3 10 16,17 15-16,-2 12 15,5 12 1,1-4-16,-21-19 16,-7-14-1,4-2-15,3-3 16,-3-10 0,-10 2-16,10-20 15,0-6-15,-9-1 16,-6 15-1,-7-1-15,-2 16 16,-6 0-16,9 8 16,15 15-1,12 9 1,2 11-16,16-14 0,-1-6 16,16-7-1,2-10-15,-23-12 16,3-18-1,-7-5-15,13-53 16,-1-39 0,-17 10-1,-24 26-15,-6 27 16,-6 23-16,0 9 0,-3 15 16,0 6-1,-1 2-15,4 6 16,24 21-1,21 34 1,20 53-16,-2 35 16,-25-4-1,-26-30-15,-12-15 16,-21 1-16,-29 0 16,-46 0-16,-103 27 15,-99-36 1,292-89-1,0 0-15,0 0 16</inkml:trace>
  <inkml:trace contextRef="#ctx0" brushRef="#br0" timeOffset="1740.2526">9399 2961 0,'86'-27'16,"378"-76"-16,72-3 16,-36 0-1,268-34 1,-423 69-16,-23 20 16,-66 14-16,-18 6 15,-77 31-15,-21 2 16,-45 9-1,-95-11-15,0 0 16,0 0 0</inkml:trace>
  <inkml:trace contextRef="#ctx0" brushRef="#br0" timeOffset="1905.3989">13899 2604 0,'0'0'15,"0"0"-15,0 0 16</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77.95276" units="1/cm"/>
          <inkml:channelProperty channel="Y" name="resolution" value="425.28058" units="1/cm"/>
          <inkml:channelProperty channel="T" name="resolution" value="1" units="1/dev"/>
        </inkml:channelProperties>
      </inkml:inkSource>
      <inkml:timestamp xml:id="ts0" timeString="2020-11-20T06:31:16.103"/>
    </inkml:context>
    <inkml:brush xml:id="br0">
      <inkml:brushProperty name="width" value="0.05292" units="cm"/>
      <inkml:brushProperty name="height" value="0.05292" units="cm"/>
      <inkml:brushProperty name="color" value="#FF0000"/>
    </inkml:brush>
  </inkml:definitions>
  <inkml:trace contextRef="#ctx0" brushRef="#br0">5699 10054 0,'0'0'0,"0"0"16,0 0 0,0 0-16,0 0 15,0 0-15,0 0 16,0 0-1,0 0-15,0 0 16,9-2 0,32 2-16,37 5 15,-19 0 1,1 0-16,47 9 16,72 7-16,-87-19 15,-12 6 1,141-5-16,-82 0 15,-43 2 1,187-13-16,-167-3 16,65 9-1,51-1-15,-130 0 16,207 9 0,-190-12-16,104 9 15,-38-13-15,-48 2 16,164 2-1,-188 1-15,172 5 16,-151-5 0,104 10-16,-44-2 0,-51-1 15,157 6 1,-192-8-16,216 3 16,-211-3-1,158 13-15,-119-13 16,50 11-16,30-11 15,-104 8 1,191-3-16,-209-13 16,200 5-1,-185-13-15,151-5 16,-118 0 0,53 8-16,19 2 15,-58 6 1,114-16-16,-164 10 15,200 6-15,-215 2 16,229 19 0,-220-18-16,206 2 15,-191-6 1,187-12-16,-181 13 16,208-25-1,-223 25-15,203-32 16,-185 32-16,199-16 15,-208 15 1,223-15-16,-232 26 16,200-10-1,-191 16-15,178-1 16,-178 9 0,98 5-1,-32 5-15,-33-8 0,136 21 16,-199-23-1,200 10-15,-191-24 16,69 11 0,38-5-16,-119-11 15,87 8-15,2-1 16,-100-12 0,38 10-16,86-7 15,-125-6 1,-23 3-16,-7 2 15,52-2 1,14 7-16,-45-4 16,-23 2-1,-16 0-15,-14 0 16,-3-3 0,0-2-16,-21 5 15,0 0 1,0 0-16</inkml:trace>
  <inkml:trace contextRef="#ctx0" brushRef="#br0" timeOffset="6370.0042">11664 11652 0,'0'0'0,"0"0"16,0 0-16,0 0 15,0 0-15,0 0 16,0 0 0,0 0-16,0 0 15,0 0 1,0 0-16,0 0 16,9 0-16,21-5 15,38 0 1,15-1-1,-14 1-15,8 0 16,75-1 0,0-1-16,-51-1 15,72-6 1,-4 6-16,-56 1 16,96-1-16,-37 5 15,-67 0 1,130-5-16,-77 6 15,8 7-15,90-5 16,-134-3 0,128 1-16,-95 2 15,77 0 1,-44 8-16,20-6 16,24 1-1,-65 0-15,101-1 16,-110 1-1,145 2-15,-151-2 16,140-1 0,-134 1-16,145-11 15,-154 6 1,166-4-16,-166-2 16,143 3-16,-131 5 15,151 3 1,-163-9-16,158 9 15,-158-11-15,178 5 16,-187-15 0,146 13-16,-132-11 15,43 8 1,44 3-16,-134 5 16,-107 0-16,0 0 15,0 0 1</inkml:trace>
  <inkml:trace contextRef="#ctx0" brushRef="#br0" timeOffset="14740.0258">17980 11480 0,'0'0'16,"0"0"0,0 0-16,0 0 15,0 0 1,0 0-16,0 0 16,0 0-16,0 0 15,0 0 1,0 0-16,0 0 15,0 0 1,0 0-16,12 0 16,6 3-16,0-3 15,3 0-15,8 3 32,49 7-32,71 6 15,-66-8-15,-18-3 16,40 6-1,61 5-15,-47-8 16,-20-3-16,106 3 16,-62-3-16,-9 0 15,116-2 1,-125 2-16,113 3 16,-51 0-1,13-8-15,47 3 16,-48 2-16,69 0 31,-53-2-31,47-3 16,-33 0-16,12 0 15,48 0-15,-99 5 16,135 9 0,-165-9-16,144 6 15,-155-1-15,68 6 16,-9 0-1,-115 2-15,52 6 16,34 11 0,-93-17-1,-32-2-15,-15-5 16,-7-1-16,-5 3 16,-3 1-1,0-4 1,-6-2-16,-6 0 0,-3-3 15,-4-2 1,1 0-16,0-1 16,-3 1-1,-3-3-15,3 0 16,0-3 0,-3 3-16,0 0 15,0 0-15</inkml:trace>
  <inkml:trace contextRef="#ctx0" brushRef="#br0" timeOffset="14996.3167">25252 11954 0,'0'0'15,"0"0"-15,0 0 16,0 0 0,0 0-16,0 0 15,0 0-15</inkml:trace>
  <inkml:trace contextRef="#ctx0" brushRef="#br0" timeOffset="18029.9153">5047 12533 0,'0'0'0,"0"0"16,15-5-1,9 0-15,35-3 16,66-3-16,-18 6 15,-38 0 1,26 7-16,63-2 16,-45 0-1,-15 3-15,60-6 16,-3-2 0,-33 2-16,53 3 15,19 0-15,-84-2 16,75 2-1,-1 0-15,-74 0 16,134-6 0,-104 4-16,-6 2 15,131 2 1,-134-10-16,149 14 16,-131-17-1,74 16-15,-15-2 16,-41 2-16,122-2 15,-164 2 1,187-5-16,-181 3 16,128-3-16,-95 3 15,125-1 1,-123 9-16,102 10 16,-86-8-1,56-5-15,-33 3 16,4-1-16,29 1 15,-51-8 1,51 5-16,-83-1 16,119 4-16,-128-8 15,143 2 1,-135 0-16,114-7 16,-86-1-1,44-2-15,-24 2 16,-5-5-16,47-5 15,-80 5 1,118-3-16,-127 3 16,113-5-1,-110 0 1,119 0-16,-111 0 16,108 7-16,-107-7 15,44 10 1,13 6-16,-85-3 15,126-5-15,-113 2 16,122 8 0,-128 1-1,56-4-15,4 6 16,-58-2 0,100 1-16,-118-4 15,103 5-15,-58-5 16,-44 2-16,98 0 15,-83-2 1,18-3-16,27 3 16,-66-1-1,38-4-15,34-4 16,-84 4-16,36-1 16,35 8-1,-62 3 1,-41-3-16,-81-5 15,0 0-15,0 0 16</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77.95276" units="1/cm"/>
          <inkml:channelProperty channel="Y" name="resolution" value="425.28058" units="1/cm"/>
          <inkml:channelProperty channel="T" name="resolution" value="1" units="1/dev"/>
        </inkml:channelProperties>
      </inkml:inkSource>
      <inkml:timestamp xml:id="ts0" timeString="2020-11-20T06:32:58.722"/>
    </inkml:context>
    <inkml:brush xml:id="br0">
      <inkml:brushProperty name="width" value="0.05292" units="cm"/>
      <inkml:brushProperty name="height" value="0.05292" units="cm"/>
      <inkml:brushProperty name="color" value="#FF0000"/>
    </inkml:brush>
  </inkml:definitions>
  <inkml:trace contextRef="#ctx0" brushRef="#br0">6684 2114 0,'0'0'0,"0"0"16,0 0-1,0 0-15,0 0 16,15 0-16,15 11 16,23 4-1,7-4-15,-1 0 16,114-6-1,-9-26 1,163-101-16,-327 122 16,991-503-1,-497 252-15,132-207 16,-281 352 0,-345 106-16,0 0 0,0 0 15</inkml:trace>
  <inkml:trace contextRef="#ctx0" brushRef="#br0" timeOffset="540.3031">8262 7347 0,'6'-5'16,"137"-37"-16,187-143 16,191-77-16,-81 18 15,99-108 1,-125 72-16,-414 280 15,0 0 1,0 0-16</inkml:trace>
  <inkml:trace contextRef="#ctx0" brushRef="#br0" timeOffset="975.4874">7038 11306 0,'0'0'0,"48"-3"16,83-5 0,232-66-16,24-58 15,95-112-15,468-523 16,-950 767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00B617-B0C9-4890-820B-3E357A35533E}" type="datetimeFigureOut">
              <a:rPr lang="en-US" smtClean="0"/>
              <a:t>2/18/2025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9F7C8C-6941-47F2-8A1D-1AA453CF3326}" type="slidenum">
              <a:rPr lang="en-US" smtClean="0"/>
              <a:t>‹#›</a:t>
            </a:fld>
            <a:endParaRPr lang="en-US"/>
          </a:p>
        </p:txBody>
      </p:sp>
    </p:spTree>
    <p:extLst>
      <p:ext uri="{BB962C8B-B14F-4D97-AF65-F5344CB8AC3E}">
        <p14:creationId xmlns:p14="http://schemas.microsoft.com/office/powerpoint/2010/main" val="3142767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0C7474-64A4-4CE4-B714-8FD85ABD9533}" type="slidenum">
              <a:rPr lang="en-CA" altLang="en-US"/>
              <a:pPr/>
              <a:t>39</a:t>
            </a:fld>
            <a:endParaRPr lang="en-CA"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19410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D476B4-F2E8-4E2C-A0F3-2013CEE0ED75}" type="slidenum">
              <a:rPr lang="en-CA" altLang="en-US"/>
              <a:pPr/>
              <a:t>51</a:t>
            </a:fld>
            <a:endParaRPr lang="en-CA" altLang="en-US"/>
          </a:p>
        </p:txBody>
      </p:sp>
      <p:sp>
        <p:nvSpPr>
          <p:cNvPr id="865282" name="Rectangle 2"/>
          <p:cNvSpPr>
            <a:spLocks noGrp="1" noRot="1" noChangeAspect="1" noChangeArrowheads="1" noTextEdit="1"/>
          </p:cNvSpPr>
          <p:nvPr>
            <p:ph type="sldImg"/>
          </p:nvPr>
        </p:nvSpPr>
        <p:spPr>
          <a:ln/>
        </p:spPr>
      </p:sp>
      <p:sp>
        <p:nvSpPr>
          <p:cNvPr id="8652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16416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0A11AB-1B75-410A-BCDF-AABC90B8E872}" type="slidenum">
              <a:rPr lang="en-CA" altLang="en-US"/>
              <a:pPr/>
              <a:t>52</a:t>
            </a:fld>
            <a:endParaRPr lang="en-CA" altLang="en-US"/>
          </a:p>
        </p:txBody>
      </p:sp>
      <p:sp>
        <p:nvSpPr>
          <p:cNvPr id="867330" name="Rectangle 1026"/>
          <p:cNvSpPr>
            <a:spLocks noGrp="1" noRot="1" noChangeAspect="1" noChangeArrowheads="1" noTextEdit="1"/>
          </p:cNvSpPr>
          <p:nvPr>
            <p:ph type="sldImg"/>
          </p:nvPr>
        </p:nvSpPr>
        <p:spPr>
          <a:ln/>
        </p:spPr>
      </p:sp>
      <p:sp>
        <p:nvSpPr>
          <p:cNvPr id="867331" name="Rectangle 1027"/>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2652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93D43A-EEC7-4CCC-A249-EDE47E51A3BB}" type="slidenum">
              <a:rPr lang="en-CA" altLang="en-US"/>
              <a:pPr/>
              <a:t>53</a:t>
            </a:fld>
            <a:endParaRPr lang="en-CA" altLang="en-US"/>
          </a:p>
        </p:txBody>
      </p:sp>
      <p:sp>
        <p:nvSpPr>
          <p:cNvPr id="869378" name="Rectangle 2"/>
          <p:cNvSpPr>
            <a:spLocks noGrp="1" noRot="1" noChangeAspect="1" noChangeArrowheads="1" noTextEdit="1"/>
          </p:cNvSpPr>
          <p:nvPr>
            <p:ph type="sldImg"/>
          </p:nvPr>
        </p:nvSpPr>
        <p:spPr>
          <a:ln/>
        </p:spPr>
      </p:sp>
      <p:sp>
        <p:nvSpPr>
          <p:cNvPr id="8693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56257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1AAC17-FE2F-45E9-88FF-4CA087E05DAE}" type="slidenum">
              <a:rPr lang="en-CA" altLang="en-US"/>
              <a:pPr/>
              <a:t>54</a:t>
            </a:fld>
            <a:endParaRPr lang="en-CA" altLang="en-US"/>
          </a:p>
        </p:txBody>
      </p:sp>
      <p:sp>
        <p:nvSpPr>
          <p:cNvPr id="871426" name="Rectangle 2"/>
          <p:cNvSpPr>
            <a:spLocks noGrp="1" noRot="1" noChangeAspect="1" noChangeArrowheads="1" noTextEdit="1"/>
          </p:cNvSpPr>
          <p:nvPr>
            <p:ph type="sldImg"/>
          </p:nvPr>
        </p:nvSpPr>
        <p:spPr>
          <a:ln/>
        </p:spPr>
      </p:sp>
      <p:sp>
        <p:nvSpPr>
          <p:cNvPr id="8714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36522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E74B9E-52D8-41F1-B649-899C15D39D23}" type="slidenum">
              <a:rPr lang="en-CA" altLang="en-US"/>
              <a:pPr/>
              <a:t>55</a:t>
            </a:fld>
            <a:endParaRPr lang="en-CA" altLang="en-US"/>
          </a:p>
        </p:txBody>
      </p:sp>
      <p:sp>
        <p:nvSpPr>
          <p:cNvPr id="873474" name="Rectangle 2"/>
          <p:cNvSpPr>
            <a:spLocks noGrp="1" noRot="1" noChangeAspect="1" noChangeArrowheads="1" noTextEdit="1"/>
          </p:cNvSpPr>
          <p:nvPr>
            <p:ph type="sldImg"/>
          </p:nvPr>
        </p:nvSpPr>
        <p:spPr>
          <a:ln/>
        </p:spPr>
      </p:sp>
      <p:sp>
        <p:nvSpPr>
          <p:cNvPr id="8734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00342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C8B05-4DB8-4DC7-BABD-E796209EFF7F}" type="slidenum">
              <a:rPr lang="en-CA" altLang="en-US"/>
              <a:pPr/>
              <a:t>56</a:t>
            </a:fld>
            <a:endParaRPr lang="en-CA" altLang="en-US"/>
          </a:p>
        </p:txBody>
      </p:sp>
      <p:sp>
        <p:nvSpPr>
          <p:cNvPr id="875522" name="Rectangle 2"/>
          <p:cNvSpPr>
            <a:spLocks noGrp="1" noRot="1" noChangeAspect="1" noChangeArrowheads="1" noTextEdit="1"/>
          </p:cNvSpPr>
          <p:nvPr>
            <p:ph type="sldImg"/>
          </p:nvPr>
        </p:nvSpPr>
        <p:spPr>
          <a:ln/>
        </p:spPr>
      </p:sp>
      <p:sp>
        <p:nvSpPr>
          <p:cNvPr id="8755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24827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6D74D6-05B2-40BD-B8F9-5CE19A9BFA36}" type="slidenum">
              <a:rPr lang="en-CA" altLang="en-US"/>
              <a:pPr/>
              <a:t>57</a:t>
            </a:fld>
            <a:endParaRPr lang="en-CA" altLang="en-US"/>
          </a:p>
        </p:txBody>
      </p:sp>
      <p:sp>
        <p:nvSpPr>
          <p:cNvPr id="877570" name="Rectangle 2"/>
          <p:cNvSpPr>
            <a:spLocks noGrp="1" noRot="1" noChangeAspect="1" noChangeArrowheads="1" noTextEdit="1"/>
          </p:cNvSpPr>
          <p:nvPr>
            <p:ph type="sldImg"/>
          </p:nvPr>
        </p:nvSpPr>
        <p:spPr>
          <a:ln/>
        </p:spPr>
      </p:sp>
      <p:sp>
        <p:nvSpPr>
          <p:cNvPr id="8775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58867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443F3D-3A05-4227-AE8B-E89A5E8DB6D8}" type="slidenum">
              <a:rPr lang="en-CA" altLang="en-US"/>
              <a:pPr/>
              <a:t>63</a:t>
            </a:fld>
            <a:endParaRPr lang="en-CA" altLang="en-US"/>
          </a:p>
        </p:txBody>
      </p:sp>
      <p:sp>
        <p:nvSpPr>
          <p:cNvPr id="879618" name="Rectangle 2"/>
          <p:cNvSpPr>
            <a:spLocks noGrp="1" noRot="1" noChangeAspect="1" noChangeArrowheads="1" noTextEdit="1"/>
          </p:cNvSpPr>
          <p:nvPr>
            <p:ph type="sldImg"/>
          </p:nvPr>
        </p:nvSpPr>
        <p:spPr>
          <a:ln/>
        </p:spPr>
      </p:sp>
      <p:sp>
        <p:nvSpPr>
          <p:cNvPr id="8796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64904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sldNum" sz="quarter" idx="5"/>
          </p:nvPr>
        </p:nvSpPr>
        <p:spPr>
          <a:noFill/>
        </p:spPr>
        <p:txBody>
          <a:bodyPr/>
          <a:lstStyle>
            <a:lvl1pPr>
              <a:defRPr sz="2400">
                <a:solidFill>
                  <a:srgbClr val="CF0E30"/>
                </a:solidFill>
                <a:latin typeface="Book Antiqua" pitchFamily="18" charset="0"/>
              </a:defRPr>
            </a:lvl1pPr>
            <a:lvl2pPr marL="742950" indent="-285750">
              <a:defRPr sz="2400">
                <a:solidFill>
                  <a:srgbClr val="CF0E30"/>
                </a:solidFill>
                <a:latin typeface="Book Antiqua" pitchFamily="18" charset="0"/>
              </a:defRPr>
            </a:lvl2pPr>
            <a:lvl3pPr marL="1143000" indent="-228600">
              <a:defRPr sz="2400">
                <a:solidFill>
                  <a:srgbClr val="CF0E30"/>
                </a:solidFill>
                <a:latin typeface="Book Antiqua" pitchFamily="18" charset="0"/>
              </a:defRPr>
            </a:lvl3pPr>
            <a:lvl4pPr marL="1600200" indent="-228600">
              <a:defRPr sz="2400">
                <a:solidFill>
                  <a:srgbClr val="CF0E30"/>
                </a:solidFill>
                <a:latin typeface="Book Antiqua" pitchFamily="18" charset="0"/>
              </a:defRPr>
            </a:lvl4pPr>
            <a:lvl5pPr marL="2057400" indent="-228600">
              <a:defRPr sz="2400">
                <a:solidFill>
                  <a:srgbClr val="CF0E30"/>
                </a:solidFill>
                <a:latin typeface="Book Antiqua" pitchFamily="18" charset="0"/>
              </a:defRPr>
            </a:lvl5pPr>
            <a:lvl6pPr marL="2514600" indent="-228600" eaLnBrk="0" fontAlgn="base" hangingPunct="0">
              <a:spcBef>
                <a:spcPct val="0"/>
              </a:spcBef>
              <a:spcAft>
                <a:spcPct val="0"/>
              </a:spcAft>
              <a:defRPr sz="2400">
                <a:solidFill>
                  <a:srgbClr val="CF0E30"/>
                </a:solidFill>
                <a:latin typeface="Book Antiqua" pitchFamily="18" charset="0"/>
              </a:defRPr>
            </a:lvl6pPr>
            <a:lvl7pPr marL="2971800" indent="-228600" eaLnBrk="0" fontAlgn="base" hangingPunct="0">
              <a:spcBef>
                <a:spcPct val="0"/>
              </a:spcBef>
              <a:spcAft>
                <a:spcPct val="0"/>
              </a:spcAft>
              <a:defRPr sz="2400">
                <a:solidFill>
                  <a:srgbClr val="CF0E30"/>
                </a:solidFill>
                <a:latin typeface="Book Antiqua" pitchFamily="18" charset="0"/>
              </a:defRPr>
            </a:lvl7pPr>
            <a:lvl8pPr marL="3429000" indent="-228600" eaLnBrk="0" fontAlgn="base" hangingPunct="0">
              <a:spcBef>
                <a:spcPct val="0"/>
              </a:spcBef>
              <a:spcAft>
                <a:spcPct val="0"/>
              </a:spcAft>
              <a:defRPr sz="2400">
                <a:solidFill>
                  <a:srgbClr val="CF0E30"/>
                </a:solidFill>
                <a:latin typeface="Book Antiqua" pitchFamily="18" charset="0"/>
              </a:defRPr>
            </a:lvl8pPr>
            <a:lvl9pPr marL="3886200" indent="-228600" eaLnBrk="0" fontAlgn="base" hangingPunct="0">
              <a:spcBef>
                <a:spcPct val="0"/>
              </a:spcBef>
              <a:spcAft>
                <a:spcPct val="0"/>
              </a:spcAft>
              <a:defRPr sz="2400">
                <a:solidFill>
                  <a:srgbClr val="CF0E30"/>
                </a:solidFill>
                <a:latin typeface="Book Antiqua" pitchFamily="18" charset="0"/>
              </a:defRPr>
            </a:lvl9pPr>
          </a:lstStyle>
          <a:p>
            <a:fld id="{E2909EDA-E497-4C3D-A4BE-25F62472CE43}" type="slidenum">
              <a:rPr lang="zh-CN" altLang="en-US" sz="1000">
                <a:solidFill>
                  <a:schemeClr val="tx1"/>
                </a:solidFill>
                <a:latin typeface="Times New Roman" pitchFamily="18" charset="0"/>
              </a:rPr>
              <a:pPr/>
              <a:t>80</a:t>
            </a:fld>
            <a:endParaRPr lang="en-US" altLang="zh-CN" sz="1000">
              <a:solidFill>
                <a:schemeClr val="tx1"/>
              </a:solidFill>
              <a:latin typeface="Times New Roman" pitchFamily="18" charset="0"/>
            </a:endParaRPr>
          </a:p>
        </p:txBody>
      </p:sp>
      <p:sp>
        <p:nvSpPr>
          <p:cNvPr id="22531" name="Rectangle 2"/>
          <p:cNvSpPr>
            <a:spLocks noChangeArrowheads="1"/>
          </p:cNvSpPr>
          <p:nvPr/>
        </p:nvSpPr>
        <p:spPr bwMode="auto">
          <a:xfrm>
            <a:off x="388620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2532"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p>
            <a:pPr algn="r"/>
            <a:r>
              <a:rPr lang="zh-CN" altLang="en-US" sz="1000" i="1">
                <a:solidFill>
                  <a:schemeClr val="tx1"/>
                </a:solidFill>
                <a:latin typeface="Times New Roman" pitchFamily="18" charset="0"/>
              </a:rPr>
              <a:t>2</a:t>
            </a:r>
          </a:p>
        </p:txBody>
      </p:sp>
      <p:sp>
        <p:nvSpPr>
          <p:cNvPr id="22533"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2534" name="Rectangle 5"/>
          <p:cNvSpPr>
            <a:spLocks noChangeArrowheads="1"/>
          </p:cNvSpP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2535" name="Rectangle 6"/>
          <p:cNvSpPr>
            <a:spLocks noGrp="1" noRot="1" noChangeAspect="1" noChangeArrowheads="1" noTextEdit="1"/>
          </p:cNvSpPr>
          <p:nvPr>
            <p:ph type="sldImg"/>
          </p:nvPr>
        </p:nvSpPr>
        <p:spPr>
          <a:xfrm>
            <a:off x="1150938" y="692150"/>
            <a:ext cx="4556125" cy="3416300"/>
          </a:xfrm>
          <a:noFill/>
          <a:ln cap="flat"/>
        </p:spPr>
      </p:sp>
      <p:sp>
        <p:nvSpPr>
          <p:cNvPr id="22536" name="Rectangle 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mtClean="0"/>
          </a:p>
        </p:txBody>
      </p:sp>
    </p:spTree>
    <p:extLst>
      <p:ext uri="{BB962C8B-B14F-4D97-AF65-F5344CB8AC3E}">
        <p14:creationId xmlns:p14="http://schemas.microsoft.com/office/powerpoint/2010/main" val="1586907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sldNum" sz="quarter" idx="5"/>
          </p:nvPr>
        </p:nvSpPr>
        <p:spPr>
          <a:noFill/>
        </p:spPr>
        <p:txBody>
          <a:bodyPr/>
          <a:lstStyle>
            <a:lvl1pPr>
              <a:defRPr sz="2400">
                <a:solidFill>
                  <a:srgbClr val="CF0E30"/>
                </a:solidFill>
                <a:latin typeface="Book Antiqua" pitchFamily="18" charset="0"/>
              </a:defRPr>
            </a:lvl1pPr>
            <a:lvl2pPr marL="742950" indent="-285750">
              <a:defRPr sz="2400">
                <a:solidFill>
                  <a:srgbClr val="CF0E30"/>
                </a:solidFill>
                <a:latin typeface="Book Antiqua" pitchFamily="18" charset="0"/>
              </a:defRPr>
            </a:lvl2pPr>
            <a:lvl3pPr marL="1143000" indent="-228600">
              <a:defRPr sz="2400">
                <a:solidFill>
                  <a:srgbClr val="CF0E30"/>
                </a:solidFill>
                <a:latin typeface="Book Antiqua" pitchFamily="18" charset="0"/>
              </a:defRPr>
            </a:lvl3pPr>
            <a:lvl4pPr marL="1600200" indent="-228600">
              <a:defRPr sz="2400">
                <a:solidFill>
                  <a:srgbClr val="CF0E30"/>
                </a:solidFill>
                <a:latin typeface="Book Antiqua" pitchFamily="18" charset="0"/>
              </a:defRPr>
            </a:lvl4pPr>
            <a:lvl5pPr marL="2057400" indent="-228600">
              <a:defRPr sz="2400">
                <a:solidFill>
                  <a:srgbClr val="CF0E30"/>
                </a:solidFill>
                <a:latin typeface="Book Antiqua" pitchFamily="18" charset="0"/>
              </a:defRPr>
            </a:lvl5pPr>
            <a:lvl6pPr marL="2514600" indent="-228600" eaLnBrk="0" fontAlgn="base" hangingPunct="0">
              <a:spcBef>
                <a:spcPct val="0"/>
              </a:spcBef>
              <a:spcAft>
                <a:spcPct val="0"/>
              </a:spcAft>
              <a:defRPr sz="2400">
                <a:solidFill>
                  <a:srgbClr val="CF0E30"/>
                </a:solidFill>
                <a:latin typeface="Book Antiqua" pitchFamily="18" charset="0"/>
              </a:defRPr>
            </a:lvl6pPr>
            <a:lvl7pPr marL="2971800" indent="-228600" eaLnBrk="0" fontAlgn="base" hangingPunct="0">
              <a:spcBef>
                <a:spcPct val="0"/>
              </a:spcBef>
              <a:spcAft>
                <a:spcPct val="0"/>
              </a:spcAft>
              <a:defRPr sz="2400">
                <a:solidFill>
                  <a:srgbClr val="CF0E30"/>
                </a:solidFill>
                <a:latin typeface="Book Antiqua" pitchFamily="18" charset="0"/>
              </a:defRPr>
            </a:lvl7pPr>
            <a:lvl8pPr marL="3429000" indent="-228600" eaLnBrk="0" fontAlgn="base" hangingPunct="0">
              <a:spcBef>
                <a:spcPct val="0"/>
              </a:spcBef>
              <a:spcAft>
                <a:spcPct val="0"/>
              </a:spcAft>
              <a:defRPr sz="2400">
                <a:solidFill>
                  <a:srgbClr val="CF0E30"/>
                </a:solidFill>
                <a:latin typeface="Book Antiqua" pitchFamily="18" charset="0"/>
              </a:defRPr>
            </a:lvl8pPr>
            <a:lvl9pPr marL="3886200" indent="-228600" eaLnBrk="0" fontAlgn="base" hangingPunct="0">
              <a:spcBef>
                <a:spcPct val="0"/>
              </a:spcBef>
              <a:spcAft>
                <a:spcPct val="0"/>
              </a:spcAft>
              <a:defRPr sz="2400">
                <a:solidFill>
                  <a:srgbClr val="CF0E30"/>
                </a:solidFill>
                <a:latin typeface="Book Antiqua" pitchFamily="18" charset="0"/>
              </a:defRPr>
            </a:lvl9pPr>
          </a:lstStyle>
          <a:p>
            <a:fld id="{DA9630F5-9BB1-4864-B3E5-901B2823725A}" type="slidenum">
              <a:rPr lang="zh-CN" altLang="en-US" sz="1000">
                <a:solidFill>
                  <a:schemeClr val="tx1"/>
                </a:solidFill>
                <a:latin typeface="Times New Roman" pitchFamily="18" charset="0"/>
              </a:rPr>
              <a:pPr/>
              <a:t>81</a:t>
            </a:fld>
            <a:endParaRPr lang="en-US" altLang="zh-CN" sz="1000">
              <a:solidFill>
                <a:schemeClr val="tx1"/>
              </a:solidFill>
              <a:latin typeface="Times New Roman" pitchFamily="18" charset="0"/>
            </a:endParaRPr>
          </a:p>
        </p:txBody>
      </p:sp>
      <p:sp>
        <p:nvSpPr>
          <p:cNvPr id="24579" name="Rectangle 2"/>
          <p:cNvSpPr>
            <a:spLocks noChangeArrowheads="1"/>
          </p:cNvSpPr>
          <p:nvPr/>
        </p:nvSpPr>
        <p:spPr bwMode="auto">
          <a:xfrm>
            <a:off x="388620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4580"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p>
            <a:pPr algn="r"/>
            <a:r>
              <a:rPr lang="zh-CN" altLang="en-US" sz="1000" i="1">
                <a:solidFill>
                  <a:schemeClr val="tx1"/>
                </a:solidFill>
                <a:latin typeface="Times New Roman" pitchFamily="18" charset="0"/>
              </a:rPr>
              <a:t>2</a:t>
            </a:r>
          </a:p>
        </p:txBody>
      </p:sp>
      <p:sp>
        <p:nvSpPr>
          <p:cNvPr id="24581"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4582" name="Rectangle 5"/>
          <p:cNvSpPr>
            <a:spLocks noChangeArrowheads="1"/>
          </p:cNvSpP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4583" name="Rectangle 6"/>
          <p:cNvSpPr>
            <a:spLocks noGrp="1" noRot="1" noChangeAspect="1" noChangeArrowheads="1" noTextEdit="1"/>
          </p:cNvSpPr>
          <p:nvPr>
            <p:ph type="sldImg"/>
          </p:nvPr>
        </p:nvSpPr>
        <p:spPr>
          <a:xfrm>
            <a:off x="1150938" y="692150"/>
            <a:ext cx="4556125" cy="3416300"/>
          </a:xfrm>
          <a:noFill/>
          <a:ln cap="flat"/>
        </p:spPr>
      </p:sp>
      <p:sp>
        <p:nvSpPr>
          <p:cNvPr id="24584" name="Rectangle 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mtClean="0"/>
          </a:p>
        </p:txBody>
      </p:sp>
    </p:spTree>
    <p:extLst>
      <p:ext uri="{BB962C8B-B14F-4D97-AF65-F5344CB8AC3E}">
        <p14:creationId xmlns:p14="http://schemas.microsoft.com/office/powerpoint/2010/main" val="3107552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0EF652-5C9E-4EAF-941F-4AC377A89A98}" type="slidenum">
              <a:rPr lang="en-CA" altLang="en-US"/>
              <a:pPr/>
              <a:t>40</a:t>
            </a:fld>
            <a:endParaRPr lang="en-CA" altLang="en-US"/>
          </a:p>
        </p:txBody>
      </p:sp>
      <p:sp>
        <p:nvSpPr>
          <p:cNvPr id="842754" name="Rectangle 2"/>
          <p:cNvSpPr>
            <a:spLocks noGrp="1" noRot="1" noChangeAspect="1" noChangeArrowheads="1" noTextEdit="1"/>
          </p:cNvSpPr>
          <p:nvPr>
            <p:ph type="sldImg"/>
          </p:nvPr>
        </p:nvSpPr>
        <p:spPr>
          <a:ln/>
        </p:spPr>
      </p:sp>
      <p:sp>
        <p:nvSpPr>
          <p:cNvPr id="8427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94401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9E2C215F-B7F5-471E-9F63-4AF7F601B83D}" type="slidenum">
              <a:rPr lang="en-US" altLang="en-US"/>
              <a:pPr/>
              <a:t>82</a:t>
            </a:fld>
            <a:endParaRPr lang="en-US" altLang="en-US"/>
          </a:p>
        </p:txBody>
      </p:sp>
      <p:sp>
        <p:nvSpPr>
          <p:cNvPr id="317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p:cNvSpPr txBox="1">
            <a:spLocks noGrp="1" noChangeArrowheads="1"/>
          </p:cNvSpPr>
          <p:nvPr>
            <p:ph type="body" idx="1"/>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454337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E057A9B3-6C5A-4165-BCB8-52DF48B4880E}" type="slidenum">
              <a:rPr lang="en-US" altLang="en-US"/>
              <a:pPr/>
              <a:t>83</a:t>
            </a:fld>
            <a:endParaRPr lang="en-US" altLang="en-US"/>
          </a:p>
        </p:txBody>
      </p:sp>
      <p:sp>
        <p:nvSpPr>
          <p:cNvPr id="327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p:cNvSpPr txBox="1">
            <a:spLocks noGrp="1" noChangeArrowheads="1"/>
          </p:cNvSpPr>
          <p:nvPr>
            <p:ph type="body" idx="1"/>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0222437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5909048A-A98B-4FB6-B59A-5FE8C5CD6600}" type="slidenum">
              <a:rPr lang="en-US" altLang="en-US"/>
              <a:pPr/>
              <a:t>84</a:t>
            </a:fld>
            <a:endParaRPr lang="en-US" altLang="en-US"/>
          </a:p>
        </p:txBody>
      </p:sp>
      <p:sp>
        <p:nvSpPr>
          <p:cNvPr id="337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Rectangle 2"/>
          <p:cNvSpPr txBox="1">
            <a:spLocks noGrp="1" noChangeArrowheads="1"/>
          </p:cNvSpPr>
          <p:nvPr>
            <p:ph type="body" idx="1"/>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2596062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69430D0B-3F2E-4949-8F96-4B3184B0D10C}" type="slidenum">
              <a:rPr lang="en-US" altLang="en-US"/>
              <a:pPr/>
              <a:t>85</a:t>
            </a:fld>
            <a:endParaRPr lang="en-US" altLang="en-US"/>
          </a:p>
        </p:txBody>
      </p:sp>
      <p:sp>
        <p:nvSpPr>
          <p:cNvPr id="3481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8" name="Rectangle 2"/>
          <p:cNvSpPr txBox="1">
            <a:spLocks noGrp="1" noChangeArrowheads="1"/>
          </p:cNvSpPr>
          <p:nvPr>
            <p:ph type="body" idx="1"/>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4271454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82CB1C90-8889-4246-8D93-5A9A2E5EAB42}" type="slidenum">
              <a:rPr lang="en-US" altLang="en-US"/>
              <a:pPr/>
              <a:t>87</a:t>
            </a:fld>
            <a:endParaRPr lang="en-US" altLang="en-US"/>
          </a:p>
        </p:txBody>
      </p:sp>
      <p:sp>
        <p:nvSpPr>
          <p:cNvPr id="358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p:cNvSpPr txBox="1">
            <a:spLocks noGrp="1" noChangeArrowheads="1"/>
          </p:cNvSpPr>
          <p:nvPr>
            <p:ph type="body" idx="1"/>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8513327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5C850F0A-1D97-42D2-A75F-DF7D94D516F6}" type="slidenum">
              <a:rPr lang="en-US" altLang="en-US"/>
              <a:pPr/>
              <a:t>88</a:t>
            </a:fld>
            <a:endParaRPr lang="en-US" altLang="en-US"/>
          </a:p>
        </p:txBody>
      </p:sp>
      <p:sp>
        <p:nvSpPr>
          <p:cNvPr id="3686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p:cNvSpPr txBox="1">
            <a:spLocks noGrp="1" noChangeArrowheads="1"/>
          </p:cNvSpPr>
          <p:nvPr>
            <p:ph type="body" idx="1"/>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1089635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BBE9F007-734C-4C73-9698-FC33CE947D88}" type="slidenum">
              <a:rPr lang="en-US" altLang="en-US"/>
              <a:pPr/>
              <a:t>89</a:t>
            </a:fld>
            <a:endParaRPr lang="en-US" altLang="en-US"/>
          </a:p>
        </p:txBody>
      </p:sp>
      <p:sp>
        <p:nvSpPr>
          <p:cNvPr id="378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p:cNvSpPr txBox="1">
            <a:spLocks noGrp="1" noChangeArrowheads="1"/>
          </p:cNvSpPr>
          <p:nvPr>
            <p:ph type="body" idx="1"/>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7829676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9BEB9FF1-BE6B-41AB-B80A-8574D15DC278}" type="slidenum">
              <a:rPr lang="en-US" altLang="en-US"/>
              <a:pPr/>
              <a:t>90</a:t>
            </a:fld>
            <a:endParaRPr lang="en-US" altLang="en-US"/>
          </a:p>
        </p:txBody>
      </p:sp>
      <p:sp>
        <p:nvSpPr>
          <p:cNvPr id="389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p:cNvSpPr txBox="1">
            <a:spLocks noGrp="1" noChangeArrowheads="1"/>
          </p:cNvSpPr>
          <p:nvPr>
            <p:ph type="body" idx="1"/>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3378183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1FD9E481-200D-4A6D-ADB2-FCAD16C08504}" type="slidenum">
              <a:rPr lang="en-US" altLang="en-US"/>
              <a:pPr/>
              <a:t>91</a:t>
            </a:fld>
            <a:endParaRPr lang="en-US" altLang="en-US"/>
          </a:p>
        </p:txBody>
      </p:sp>
      <p:sp>
        <p:nvSpPr>
          <p:cNvPr id="399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p:cNvSpPr txBox="1">
            <a:spLocks noGrp="1" noChangeArrowheads="1"/>
          </p:cNvSpPr>
          <p:nvPr>
            <p:ph type="body" idx="1"/>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2592434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197908C2-BE6F-4FD6-868A-72B9E4444555}" type="slidenum">
              <a:rPr lang="en-US" altLang="en-US"/>
              <a:pPr/>
              <a:t>92</a:t>
            </a:fld>
            <a:endParaRPr lang="en-US" altLang="en-US"/>
          </a:p>
        </p:txBody>
      </p:sp>
      <p:sp>
        <p:nvSpPr>
          <p:cNvPr id="409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p:cNvSpPr txBox="1">
            <a:spLocks noGrp="1" noChangeArrowheads="1"/>
          </p:cNvSpPr>
          <p:nvPr>
            <p:ph type="body" idx="1"/>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390674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AB5640-FE15-496D-B46B-36F2E6D2EA05}" type="slidenum">
              <a:rPr lang="en-CA" altLang="en-US"/>
              <a:pPr/>
              <a:t>41</a:t>
            </a:fld>
            <a:endParaRPr lang="en-CA" altLang="en-US"/>
          </a:p>
        </p:txBody>
      </p:sp>
      <p:sp>
        <p:nvSpPr>
          <p:cNvPr id="844802" name="Rectangle 2"/>
          <p:cNvSpPr>
            <a:spLocks noGrp="1" noRot="1" noChangeAspect="1" noChangeArrowheads="1" noTextEdit="1"/>
          </p:cNvSpPr>
          <p:nvPr>
            <p:ph type="sldImg"/>
          </p:nvPr>
        </p:nvSpPr>
        <p:spPr>
          <a:ln/>
        </p:spPr>
      </p:sp>
      <p:sp>
        <p:nvSpPr>
          <p:cNvPr id="8448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633860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393AF898-D09B-42E3-9267-9A0643B91BEB}" type="slidenum">
              <a:rPr lang="en-US" altLang="en-US"/>
              <a:pPr/>
              <a:t>93</a:t>
            </a:fld>
            <a:endParaRPr lang="en-US" altLang="en-US"/>
          </a:p>
        </p:txBody>
      </p:sp>
      <p:sp>
        <p:nvSpPr>
          <p:cNvPr id="4198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Rectangle 2"/>
          <p:cNvSpPr txBox="1">
            <a:spLocks noGrp="1" noChangeArrowheads="1"/>
          </p:cNvSpPr>
          <p:nvPr>
            <p:ph type="body" idx="1"/>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182917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DE597B2F-12D2-4E9F-B8E8-1A0242E9801D}" type="slidenum">
              <a:rPr lang="en-US" altLang="en-US"/>
              <a:pPr/>
              <a:t>94</a:t>
            </a:fld>
            <a:endParaRPr lang="en-US" altLang="en-US"/>
          </a:p>
        </p:txBody>
      </p:sp>
      <p:sp>
        <p:nvSpPr>
          <p:cNvPr id="430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Rectangle 2"/>
          <p:cNvSpPr txBox="1">
            <a:spLocks noGrp="1" noChangeArrowheads="1"/>
          </p:cNvSpPr>
          <p:nvPr>
            <p:ph type="body" idx="1"/>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4866817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A2609B71-6FDD-46A9-8651-259D5D761008}" type="slidenum">
              <a:rPr lang="en-US" altLang="en-US"/>
              <a:pPr/>
              <a:t>95</a:t>
            </a:fld>
            <a:endParaRPr lang="en-US" altLang="en-US"/>
          </a:p>
        </p:txBody>
      </p:sp>
      <p:sp>
        <p:nvSpPr>
          <p:cNvPr id="440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p:cNvSpPr txBox="1">
            <a:spLocks noGrp="1" noChangeArrowheads="1"/>
          </p:cNvSpPr>
          <p:nvPr>
            <p:ph type="body" idx="1"/>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143434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F9378C83-CE18-49CA-906A-4FA8CC975025}" type="slidenum">
              <a:rPr lang="en-US" altLang="en-US"/>
              <a:pPr/>
              <a:t>96</a:t>
            </a:fld>
            <a:endParaRPr lang="en-US" altLang="en-US"/>
          </a:p>
        </p:txBody>
      </p:sp>
      <p:sp>
        <p:nvSpPr>
          <p:cNvPr id="450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p:cNvSpPr txBox="1">
            <a:spLocks noGrp="1" noChangeArrowheads="1"/>
          </p:cNvSpPr>
          <p:nvPr>
            <p:ph type="body" idx="1"/>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993831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C15E5E-9DC0-4421-8614-1E748289A2E1}" type="slidenum">
              <a:rPr lang="en-CA" altLang="en-US"/>
              <a:pPr/>
              <a:t>45</a:t>
            </a:fld>
            <a:endParaRPr lang="en-CA" altLang="en-US"/>
          </a:p>
        </p:txBody>
      </p:sp>
      <p:sp>
        <p:nvSpPr>
          <p:cNvPr id="921602" name="Rectangle 2050"/>
          <p:cNvSpPr>
            <a:spLocks noGrp="1" noRot="1" noChangeAspect="1" noChangeArrowheads="1" noTextEdit="1"/>
          </p:cNvSpPr>
          <p:nvPr>
            <p:ph type="sldImg"/>
          </p:nvPr>
        </p:nvSpPr>
        <p:spPr>
          <a:ln/>
        </p:spPr>
      </p:sp>
      <p:sp>
        <p:nvSpPr>
          <p:cNvPr id="921603" name="Rectangle 2051"/>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42495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8ABA23-4DDB-48B7-A70C-BF8E15A6C469}" type="slidenum">
              <a:rPr lang="en-CA" altLang="en-US"/>
              <a:pPr/>
              <a:t>46</a:t>
            </a:fld>
            <a:endParaRPr lang="en-CA" altLang="en-US"/>
          </a:p>
        </p:txBody>
      </p:sp>
      <p:sp>
        <p:nvSpPr>
          <p:cNvPr id="846850" name="Rectangle 2"/>
          <p:cNvSpPr>
            <a:spLocks noGrp="1" noRot="1" noChangeAspect="1" noChangeArrowheads="1" noTextEdit="1"/>
          </p:cNvSpPr>
          <p:nvPr>
            <p:ph type="sldImg"/>
          </p:nvPr>
        </p:nvSpPr>
        <p:spPr>
          <a:ln/>
        </p:spPr>
      </p:sp>
      <p:sp>
        <p:nvSpPr>
          <p:cNvPr id="84685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562324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DFCB76-C8CA-48DB-9360-8A08F8BE258C}" type="slidenum">
              <a:rPr lang="en-CA" altLang="en-US"/>
              <a:pPr/>
              <a:t>47</a:t>
            </a:fld>
            <a:endParaRPr lang="en-CA" altLang="en-US"/>
          </a:p>
        </p:txBody>
      </p:sp>
      <p:sp>
        <p:nvSpPr>
          <p:cNvPr id="924674" name="Rectangle 2"/>
          <p:cNvSpPr>
            <a:spLocks noGrp="1" noRot="1" noChangeAspect="1" noChangeArrowheads="1" noTextEdit="1"/>
          </p:cNvSpPr>
          <p:nvPr>
            <p:ph type="sldImg"/>
          </p:nvPr>
        </p:nvSpPr>
        <p:spPr>
          <a:ln/>
        </p:spPr>
      </p:sp>
      <p:sp>
        <p:nvSpPr>
          <p:cNvPr id="9246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11622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99357C-8CA5-4126-9459-61D6D39FB6FE}" type="slidenum">
              <a:rPr lang="en-CA" altLang="en-US"/>
              <a:pPr/>
              <a:t>48</a:t>
            </a:fld>
            <a:endParaRPr lang="en-CA" altLang="en-US"/>
          </a:p>
        </p:txBody>
      </p:sp>
      <p:sp>
        <p:nvSpPr>
          <p:cNvPr id="855042" name="Rectangle 2"/>
          <p:cNvSpPr>
            <a:spLocks noGrp="1" noRot="1" noChangeAspect="1" noChangeArrowheads="1" noTextEdit="1"/>
          </p:cNvSpPr>
          <p:nvPr>
            <p:ph type="sldImg"/>
          </p:nvPr>
        </p:nvSpPr>
        <p:spPr>
          <a:ln/>
        </p:spPr>
      </p:sp>
      <p:sp>
        <p:nvSpPr>
          <p:cNvPr id="8550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96862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B4AC16-B8E8-4756-AA90-E6B831A8C14F}" type="slidenum">
              <a:rPr lang="en-CA" altLang="en-US"/>
              <a:pPr/>
              <a:t>49</a:t>
            </a:fld>
            <a:endParaRPr lang="en-CA" altLang="en-US"/>
          </a:p>
        </p:txBody>
      </p:sp>
      <p:sp>
        <p:nvSpPr>
          <p:cNvPr id="861186" name="Rectangle 2"/>
          <p:cNvSpPr>
            <a:spLocks noGrp="1" noRot="1" noChangeAspect="1" noChangeArrowheads="1" noTextEdit="1"/>
          </p:cNvSpPr>
          <p:nvPr>
            <p:ph type="sldImg"/>
          </p:nvPr>
        </p:nvSpPr>
        <p:spPr>
          <a:ln/>
        </p:spPr>
      </p:sp>
      <p:sp>
        <p:nvSpPr>
          <p:cNvPr id="8611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27793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CB95C8-7D13-4611-8075-C35670548945}" type="slidenum">
              <a:rPr lang="en-CA" altLang="en-US"/>
              <a:pPr/>
              <a:t>50</a:t>
            </a:fld>
            <a:endParaRPr lang="en-CA" alt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4298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B45B3B-2431-413C-B5B3-4BDF05EC3DDE}"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18037-1C90-46A7-B49A-3524B351E1DF}" type="slidenum">
              <a:rPr lang="en-US" smtClean="0"/>
              <a:t>‹#›</a:t>
            </a:fld>
            <a:endParaRPr lang="en-US"/>
          </a:p>
        </p:txBody>
      </p:sp>
    </p:spTree>
    <p:extLst>
      <p:ext uri="{BB962C8B-B14F-4D97-AF65-F5344CB8AC3E}">
        <p14:creationId xmlns:p14="http://schemas.microsoft.com/office/powerpoint/2010/main" val="1504193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B45B3B-2431-413C-B5B3-4BDF05EC3DDE}"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18037-1C90-46A7-B49A-3524B351E1DF}" type="slidenum">
              <a:rPr lang="en-US" smtClean="0"/>
              <a:t>‹#›</a:t>
            </a:fld>
            <a:endParaRPr lang="en-US"/>
          </a:p>
        </p:txBody>
      </p:sp>
    </p:spTree>
    <p:extLst>
      <p:ext uri="{BB962C8B-B14F-4D97-AF65-F5344CB8AC3E}">
        <p14:creationId xmlns:p14="http://schemas.microsoft.com/office/powerpoint/2010/main" val="901471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B45B3B-2431-413C-B5B3-4BDF05EC3DDE}"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18037-1C90-46A7-B49A-3524B351E1DF}" type="slidenum">
              <a:rPr lang="en-US" smtClean="0"/>
              <a:t>‹#›</a:t>
            </a:fld>
            <a:endParaRPr lang="en-US"/>
          </a:p>
        </p:txBody>
      </p:sp>
    </p:spTree>
    <p:extLst>
      <p:ext uri="{BB962C8B-B14F-4D97-AF65-F5344CB8AC3E}">
        <p14:creationId xmlns:p14="http://schemas.microsoft.com/office/powerpoint/2010/main" val="97882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B45B3B-2431-413C-B5B3-4BDF05EC3DDE}"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18037-1C90-46A7-B49A-3524B351E1DF}" type="slidenum">
              <a:rPr lang="en-US" smtClean="0"/>
              <a:t>‹#›</a:t>
            </a:fld>
            <a:endParaRPr lang="en-US"/>
          </a:p>
        </p:txBody>
      </p:sp>
    </p:spTree>
    <p:extLst>
      <p:ext uri="{BB962C8B-B14F-4D97-AF65-F5344CB8AC3E}">
        <p14:creationId xmlns:p14="http://schemas.microsoft.com/office/powerpoint/2010/main" val="407645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B45B3B-2431-413C-B5B3-4BDF05EC3DDE}"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18037-1C90-46A7-B49A-3524B351E1DF}" type="slidenum">
              <a:rPr lang="en-US" smtClean="0"/>
              <a:t>‹#›</a:t>
            </a:fld>
            <a:endParaRPr lang="en-US"/>
          </a:p>
        </p:txBody>
      </p:sp>
    </p:spTree>
    <p:extLst>
      <p:ext uri="{BB962C8B-B14F-4D97-AF65-F5344CB8AC3E}">
        <p14:creationId xmlns:p14="http://schemas.microsoft.com/office/powerpoint/2010/main" val="741341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B45B3B-2431-413C-B5B3-4BDF05EC3DDE}" type="datetimeFigureOut">
              <a:rPr lang="en-US" smtClean="0"/>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B18037-1C90-46A7-B49A-3524B351E1DF}" type="slidenum">
              <a:rPr lang="en-US" smtClean="0"/>
              <a:t>‹#›</a:t>
            </a:fld>
            <a:endParaRPr lang="en-US"/>
          </a:p>
        </p:txBody>
      </p:sp>
    </p:spTree>
    <p:extLst>
      <p:ext uri="{BB962C8B-B14F-4D97-AF65-F5344CB8AC3E}">
        <p14:creationId xmlns:p14="http://schemas.microsoft.com/office/powerpoint/2010/main" val="3744377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B45B3B-2431-413C-B5B3-4BDF05EC3DDE}" type="datetimeFigureOut">
              <a:rPr lang="en-US" smtClean="0"/>
              <a:t>2/18/2025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B18037-1C90-46A7-B49A-3524B351E1DF}" type="slidenum">
              <a:rPr lang="en-US" smtClean="0"/>
              <a:t>‹#›</a:t>
            </a:fld>
            <a:endParaRPr lang="en-US"/>
          </a:p>
        </p:txBody>
      </p:sp>
    </p:spTree>
    <p:extLst>
      <p:ext uri="{BB962C8B-B14F-4D97-AF65-F5344CB8AC3E}">
        <p14:creationId xmlns:p14="http://schemas.microsoft.com/office/powerpoint/2010/main" val="2921156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B45B3B-2431-413C-B5B3-4BDF05EC3DDE}" type="datetimeFigureOut">
              <a:rPr lang="en-US" smtClean="0"/>
              <a:t>2/18/2025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B18037-1C90-46A7-B49A-3524B351E1DF}" type="slidenum">
              <a:rPr lang="en-US" smtClean="0"/>
              <a:t>‹#›</a:t>
            </a:fld>
            <a:endParaRPr lang="en-US"/>
          </a:p>
        </p:txBody>
      </p:sp>
    </p:spTree>
    <p:extLst>
      <p:ext uri="{BB962C8B-B14F-4D97-AF65-F5344CB8AC3E}">
        <p14:creationId xmlns:p14="http://schemas.microsoft.com/office/powerpoint/2010/main" val="3584202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B45B3B-2431-413C-B5B3-4BDF05EC3DDE}" type="datetimeFigureOut">
              <a:rPr lang="en-US" smtClean="0"/>
              <a:t>2/18/2025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B18037-1C90-46A7-B49A-3524B351E1DF}" type="slidenum">
              <a:rPr lang="en-US" smtClean="0"/>
              <a:t>‹#›</a:t>
            </a:fld>
            <a:endParaRPr lang="en-US"/>
          </a:p>
        </p:txBody>
      </p:sp>
    </p:spTree>
    <p:extLst>
      <p:ext uri="{BB962C8B-B14F-4D97-AF65-F5344CB8AC3E}">
        <p14:creationId xmlns:p14="http://schemas.microsoft.com/office/powerpoint/2010/main" val="2962961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B45B3B-2431-413C-B5B3-4BDF05EC3DDE}" type="datetimeFigureOut">
              <a:rPr lang="en-US" smtClean="0"/>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B18037-1C90-46A7-B49A-3524B351E1DF}" type="slidenum">
              <a:rPr lang="en-US" smtClean="0"/>
              <a:t>‹#›</a:t>
            </a:fld>
            <a:endParaRPr lang="en-US"/>
          </a:p>
        </p:txBody>
      </p:sp>
    </p:spTree>
    <p:extLst>
      <p:ext uri="{BB962C8B-B14F-4D97-AF65-F5344CB8AC3E}">
        <p14:creationId xmlns:p14="http://schemas.microsoft.com/office/powerpoint/2010/main" val="175722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B45B3B-2431-413C-B5B3-4BDF05EC3DDE}" type="datetimeFigureOut">
              <a:rPr lang="en-US" smtClean="0"/>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B18037-1C90-46A7-B49A-3524B351E1DF}" type="slidenum">
              <a:rPr lang="en-US" smtClean="0"/>
              <a:t>‹#›</a:t>
            </a:fld>
            <a:endParaRPr lang="en-US"/>
          </a:p>
        </p:txBody>
      </p:sp>
    </p:spTree>
    <p:extLst>
      <p:ext uri="{BB962C8B-B14F-4D97-AF65-F5344CB8AC3E}">
        <p14:creationId xmlns:p14="http://schemas.microsoft.com/office/powerpoint/2010/main" val="1271749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B45B3B-2431-413C-B5B3-4BDF05EC3DDE}" type="datetimeFigureOut">
              <a:rPr lang="en-US" smtClean="0"/>
              <a:t>2/18/2025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B18037-1C90-46A7-B49A-3524B351E1DF}" type="slidenum">
              <a:rPr lang="en-US" smtClean="0"/>
              <a:t>‹#›</a:t>
            </a:fld>
            <a:endParaRPr lang="en-US"/>
          </a:p>
        </p:txBody>
      </p:sp>
    </p:spTree>
    <p:extLst>
      <p:ext uri="{BB962C8B-B14F-4D97-AF65-F5344CB8AC3E}">
        <p14:creationId xmlns:p14="http://schemas.microsoft.com/office/powerpoint/2010/main" val="2334153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8.emf"/><Relationship Id="rId4" Type="http://schemas.openxmlformats.org/officeDocument/2006/relationships/customXml" Target="../ink/ink1.xml"/></Relationships>
</file>

<file path=ppt/slides/_rels/slide8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0.emf"/><Relationship Id="rId4" Type="http://schemas.openxmlformats.org/officeDocument/2006/relationships/customXml" Target="../ink/ink2.xml"/></Relationships>
</file>

<file path=ppt/slides/_rels/slide85.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1.emf"/></Relationships>
</file>

<file path=ppt/slides/_rels/slide86.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3.emf"/></Relationships>
</file>

<file path=ppt/slides/_rels/slide8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229600" cy="4191000"/>
          </a:xfrm>
        </p:spPr>
        <p:txBody>
          <a:bodyPr>
            <a:normAutofit/>
          </a:bodyPr>
          <a:lstStyle/>
          <a:p>
            <a:pPr marL="0" indent="0" algn="ctr">
              <a:buNone/>
            </a:pPr>
            <a:r>
              <a:rPr lang="en-US" sz="19900" b="1" dirty="0" smtClean="0"/>
              <a:t>UNIT-II</a:t>
            </a:r>
            <a:endParaRPr lang="en-US" sz="19900" b="1" dirty="0"/>
          </a:p>
        </p:txBody>
      </p:sp>
    </p:spTree>
    <p:extLst>
      <p:ext uri="{BB962C8B-B14F-4D97-AF65-F5344CB8AC3E}">
        <p14:creationId xmlns:p14="http://schemas.microsoft.com/office/powerpoint/2010/main" val="3363918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Normalization</a:t>
            </a:r>
            <a:br>
              <a:rPr lang="en-US" b="1" dirty="0" smtClean="0"/>
            </a:br>
            <a:endParaRPr lang="en-US" dirty="0"/>
          </a:p>
        </p:txBody>
      </p:sp>
      <p:sp>
        <p:nvSpPr>
          <p:cNvPr id="3" name="Content Placeholder 2"/>
          <p:cNvSpPr>
            <a:spLocks noGrp="1"/>
          </p:cNvSpPr>
          <p:nvPr>
            <p:ph idx="1"/>
          </p:nvPr>
        </p:nvSpPr>
        <p:spPr>
          <a:xfrm>
            <a:off x="457200" y="1066800"/>
            <a:ext cx="8229600" cy="5486400"/>
          </a:xfrm>
        </p:spPr>
        <p:txBody>
          <a:bodyPr>
            <a:noAutofit/>
          </a:bodyPr>
          <a:lstStyle/>
          <a:p>
            <a:r>
              <a:rPr lang="en-US" sz="2400" dirty="0" smtClean="0">
                <a:latin typeface="Times New Roman" pitchFamily="18" charset="0"/>
                <a:cs typeface="Times New Roman" pitchFamily="18" charset="0"/>
              </a:rPr>
              <a:t>Normalization </a:t>
            </a:r>
            <a:r>
              <a:rPr lang="en-US" sz="2400" dirty="0">
                <a:latin typeface="Times New Roman" pitchFamily="18" charset="0"/>
                <a:cs typeface="Times New Roman" pitchFamily="18" charset="0"/>
              </a:rPr>
              <a:t>is the last part of the logical design. The goal of normalization is to eliminate redundancy and potential update anomalies</a:t>
            </a:r>
            <a:r>
              <a:rPr lang="en-US" sz="2400" dirty="0" smtClean="0">
                <a:latin typeface="Times New Roman" pitchFamily="18" charset="0"/>
                <a:cs typeface="Times New Roman" pitchFamily="18" charset="0"/>
              </a:rPr>
              <a:t>.</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Redundancy </a:t>
            </a:r>
            <a:r>
              <a:rPr lang="en-US" sz="2400" dirty="0">
                <a:latin typeface="Times New Roman" pitchFamily="18" charset="0"/>
                <a:cs typeface="Times New Roman" pitchFamily="18" charset="0"/>
              </a:rPr>
              <a:t>means that the same data is saved more than once in a database. Update anomaly is a consequence of redundancy. If a piece of data is saved in more than one place, the same data must be updated in more than one place</a:t>
            </a:r>
            <a:r>
              <a:rPr lang="en-US" sz="2400" dirty="0" smtClean="0">
                <a:latin typeface="Times New Roman" pitchFamily="18" charset="0"/>
                <a:cs typeface="Times New Roman" pitchFamily="18" charset="0"/>
              </a:rPr>
              <a:t>.</a:t>
            </a:r>
          </a:p>
          <a:p>
            <a:pPr marL="0" indent="0">
              <a:buNone/>
            </a:pP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Normalization </a:t>
            </a:r>
            <a:r>
              <a:rPr lang="en-US" sz="2400" dirty="0">
                <a:latin typeface="Times New Roman" pitchFamily="18" charset="0"/>
                <a:cs typeface="Times New Roman" pitchFamily="18" charset="0"/>
              </a:rPr>
              <a:t>is a technique by which one can modify the relation schema to reduce the redundancy. Each normalization phase adds more relations (tables) into the database.</a:t>
            </a:r>
          </a:p>
          <a:p>
            <a:pPr marL="0" indent="0">
              <a:buNone/>
            </a:pP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3525743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4.Physical Design</a:t>
            </a:r>
            <a:br>
              <a:rPr lang="en-US" b="1" dirty="0" smtClean="0"/>
            </a:br>
            <a:endParaRPr lang="en-US" dirty="0"/>
          </a:p>
        </p:txBody>
      </p:sp>
      <p:sp>
        <p:nvSpPr>
          <p:cNvPr id="3" name="Content Placeholder 2"/>
          <p:cNvSpPr>
            <a:spLocks noGrp="1"/>
          </p:cNvSpPr>
          <p:nvPr>
            <p:ph idx="1"/>
          </p:nvPr>
        </p:nvSpPr>
        <p:spPr>
          <a:xfrm>
            <a:off x="457200" y="914400"/>
            <a:ext cx="8229600" cy="5715000"/>
          </a:xfrm>
        </p:spPr>
        <p:txBody>
          <a:bodyPr>
            <a:normAutofit fontScale="85000" lnSpcReduction="20000"/>
          </a:bodyPr>
          <a:lstStyle/>
          <a:p>
            <a:r>
              <a:rPr lang="en-US" dirty="0" smtClean="0"/>
              <a:t>The </a:t>
            </a:r>
            <a:r>
              <a:rPr lang="en-US" dirty="0"/>
              <a:t>goal of the last phase of database design, physical design, is to implement the database. At this phase one must know which database management system (DBMS) is used. For example, different DBMS's have different names for </a:t>
            </a:r>
            <a:r>
              <a:rPr lang="en-US" dirty="0" err="1"/>
              <a:t>datatypes</a:t>
            </a:r>
            <a:r>
              <a:rPr lang="en-US" dirty="0"/>
              <a:t> and have different </a:t>
            </a:r>
            <a:r>
              <a:rPr lang="en-US" dirty="0" err="1"/>
              <a:t>datatypes</a:t>
            </a:r>
            <a:r>
              <a:rPr lang="en-US" dirty="0"/>
              <a:t>.</a:t>
            </a:r>
            <a:br>
              <a:rPr lang="en-US" dirty="0"/>
            </a:br>
            <a:r>
              <a:rPr lang="en-US" dirty="0"/>
              <a:t/>
            </a:r>
            <a:br>
              <a:rPr lang="en-US" dirty="0"/>
            </a:br>
            <a:r>
              <a:rPr lang="en-US" dirty="0"/>
              <a:t>The SQL clauses to create the database are written. The </a:t>
            </a:r>
            <a:r>
              <a:rPr lang="en-US" dirty="0" smtClean="0"/>
              <a:t>indexes</a:t>
            </a:r>
            <a:r>
              <a:rPr lang="en-US" dirty="0"/>
              <a:t>, the integrity constraints (rules) and the users' access rights are defined.</a:t>
            </a:r>
            <a:br>
              <a:rPr lang="en-US" dirty="0"/>
            </a:br>
            <a:r>
              <a:rPr lang="en-US" dirty="0"/>
              <a:t/>
            </a:r>
            <a:br>
              <a:rPr lang="en-US" dirty="0"/>
            </a:br>
            <a:r>
              <a:rPr lang="en-US" dirty="0"/>
              <a:t>Finally the data to test the database is added in.</a:t>
            </a:r>
            <a:br>
              <a:rPr lang="en-US" dirty="0"/>
            </a:br>
            <a:r>
              <a:rPr lang="en-US" dirty="0"/>
              <a:t/>
            </a:r>
            <a:br>
              <a:rPr lang="en-US" dirty="0"/>
            </a:br>
            <a:r>
              <a:rPr lang="en-US" dirty="0"/>
              <a:t>In parallel with these activities, application programs are designed. The implementation of the programs can start when the database is created and data has been added in. </a:t>
            </a:r>
          </a:p>
          <a:p>
            <a:endParaRPr lang="en-US" dirty="0"/>
          </a:p>
        </p:txBody>
      </p:sp>
    </p:spTree>
    <p:extLst>
      <p:ext uri="{BB962C8B-B14F-4D97-AF65-F5344CB8AC3E}">
        <p14:creationId xmlns:p14="http://schemas.microsoft.com/office/powerpoint/2010/main" val="6921855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Sample Database Application- COMPANY Database</a:t>
            </a:r>
            <a:r>
              <a:rPr lang="en-US" dirty="0" smtClean="0"/>
              <a:t> </a:t>
            </a:r>
            <a:br>
              <a:rPr lang="en-US" dirty="0" smtClean="0"/>
            </a:br>
            <a:endParaRPr lang="en-US" dirty="0"/>
          </a:p>
        </p:txBody>
      </p:sp>
      <p:sp>
        <p:nvSpPr>
          <p:cNvPr id="3" name="Content Placeholder 2"/>
          <p:cNvSpPr>
            <a:spLocks noGrp="1"/>
          </p:cNvSpPr>
          <p:nvPr>
            <p:ph idx="1"/>
          </p:nvPr>
        </p:nvSpPr>
        <p:spPr>
          <a:xfrm>
            <a:off x="457200" y="1600200"/>
            <a:ext cx="8229600" cy="4876800"/>
          </a:xfrm>
        </p:spPr>
        <p:txBody>
          <a:bodyPr>
            <a:normAutofit fontScale="70000" lnSpcReduction="20000"/>
          </a:bodyPr>
          <a:lstStyle/>
          <a:p>
            <a:r>
              <a:rPr lang="en-US" sz="4600" b="1" u="sng" dirty="0" smtClean="0"/>
              <a:t>Requirements </a:t>
            </a:r>
            <a:r>
              <a:rPr lang="en-US" sz="4600" b="1" u="sng" dirty="0"/>
              <a:t>for the COMPANY Database: </a:t>
            </a:r>
            <a:endParaRPr lang="en-US" sz="4600" b="1" u="sng" dirty="0" smtClean="0"/>
          </a:p>
          <a:p>
            <a:pPr marL="0" indent="0">
              <a:buNone/>
            </a:pPr>
            <a:r>
              <a:rPr lang="en-US" sz="4600" b="1" u="sng" dirty="0" smtClean="0"/>
              <a:t>  </a:t>
            </a:r>
            <a:endParaRPr lang="en-US" sz="4600" dirty="0"/>
          </a:p>
          <a:p>
            <a:pPr lvl="0"/>
            <a:r>
              <a:rPr lang="en-US" sz="4000" dirty="0"/>
              <a:t>The company is organized into DEPARTMENTs, department has a name, number, and an employee who </a:t>
            </a:r>
            <a:r>
              <a:rPr lang="en-US" sz="4000" i="1" dirty="0"/>
              <a:t>manages</a:t>
            </a:r>
            <a:r>
              <a:rPr lang="en-US" sz="4000" dirty="0"/>
              <a:t> the department. </a:t>
            </a:r>
          </a:p>
          <a:p>
            <a:endParaRPr lang="en-US" sz="4000" dirty="0"/>
          </a:p>
          <a:p>
            <a:pPr lvl="0"/>
            <a:r>
              <a:rPr lang="en-US" sz="4000" dirty="0"/>
              <a:t>We keep track of the start date of the department manager. A department may have several locations.</a:t>
            </a:r>
          </a:p>
          <a:p>
            <a:endParaRPr lang="en-US" sz="4000" dirty="0"/>
          </a:p>
          <a:p>
            <a:pPr lvl="0"/>
            <a:r>
              <a:rPr lang="en-US" sz="4000" dirty="0"/>
              <a:t>Each department </a:t>
            </a:r>
            <a:r>
              <a:rPr lang="en-US" sz="4000" i="1" dirty="0"/>
              <a:t>controls</a:t>
            </a:r>
            <a:r>
              <a:rPr lang="en-US" sz="4000" dirty="0"/>
              <a:t> a number of PROJECTs. Each project has a name, number, and is located at a single location.</a:t>
            </a:r>
          </a:p>
          <a:p>
            <a:endParaRPr lang="en-US" dirty="0"/>
          </a:p>
          <a:p>
            <a:endParaRPr lang="en-US" dirty="0"/>
          </a:p>
        </p:txBody>
      </p:sp>
    </p:spTree>
    <p:extLst>
      <p:ext uri="{BB962C8B-B14F-4D97-AF65-F5344CB8AC3E}">
        <p14:creationId xmlns:p14="http://schemas.microsoft.com/office/powerpoint/2010/main" val="4385574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43600"/>
          </a:xfrm>
        </p:spPr>
        <p:txBody>
          <a:bodyPr>
            <a:normAutofit lnSpcReduction="10000"/>
          </a:bodyPr>
          <a:lstStyle/>
          <a:p>
            <a:pPr lvl="0"/>
            <a:r>
              <a:rPr lang="en-US" sz="3000" dirty="0"/>
              <a:t>We store each EMPLOYEE's social security number, address, salary, sex, and birth date. Each employee works for  one department but may work on  several projects. </a:t>
            </a:r>
          </a:p>
          <a:p>
            <a:pPr lvl="0"/>
            <a:r>
              <a:rPr lang="en-US" sz="3000" dirty="0" smtClean="0"/>
              <a:t>We </a:t>
            </a:r>
            <a:r>
              <a:rPr lang="en-US" sz="3000" dirty="0"/>
              <a:t>keep track of the number of hours per week that an employee currently works on each project. </a:t>
            </a:r>
          </a:p>
          <a:p>
            <a:pPr lvl="0"/>
            <a:r>
              <a:rPr lang="en-US" sz="3000" dirty="0"/>
              <a:t>We also keep track of the direct supervisor  of each employee </a:t>
            </a:r>
          </a:p>
          <a:p>
            <a:pPr lvl="0"/>
            <a:r>
              <a:rPr lang="en-US" sz="3000" dirty="0"/>
              <a:t>Each employee may have a number of DEPENDENTs. </a:t>
            </a:r>
          </a:p>
          <a:p>
            <a:pPr lvl="0"/>
            <a:r>
              <a:rPr lang="en-US" sz="3000" dirty="0"/>
              <a:t>For each dependent, we keep their name, sex, birth date, and relationship to the employee. </a:t>
            </a:r>
          </a:p>
          <a:p>
            <a:endParaRPr lang="en-US" dirty="0"/>
          </a:p>
        </p:txBody>
      </p:sp>
    </p:spTree>
    <p:extLst>
      <p:ext uri="{BB962C8B-B14F-4D97-AF65-F5344CB8AC3E}">
        <p14:creationId xmlns:p14="http://schemas.microsoft.com/office/powerpoint/2010/main" val="21649105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fontScale="90000"/>
          </a:bodyPr>
          <a:lstStyle/>
          <a:p>
            <a:r>
              <a:rPr lang="en-US" b="1" u="sng" dirty="0" smtClean="0"/>
              <a:t/>
            </a:r>
            <a:br>
              <a:rPr lang="en-US" b="1" u="sng" dirty="0" smtClean="0"/>
            </a:br>
            <a:r>
              <a:rPr lang="en-US" b="1" u="sng" dirty="0" smtClean="0"/>
              <a:t>Entity </a:t>
            </a:r>
            <a:r>
              <a:rPr lang="en-US" b="1" u="sng" dirty="0"/>
              <a:t>Types, Entity Sets, Attributes and Keys</a:t>
            </a:r>
            <a:r>
              <a:rPr lang="en-US" dirty="0"/>
              <a:t/>
            </a:r>
            <a:br>
              <a:rPr lang="en-US" dirty="0"/>
            </a:br>
            <a:endParaRPr lang="en-US" dirty="0"/>
          </a:p>
        </p:txBody>
      </p:sp>
      <p:sp>
        <p:nvSpPr>
          <p:cNvPr id="3" name="Content Placeholder 2"/>
          <p:cNvSpPr>
            <a:spLocks noGrp="1"/>
          </p:cNvSpPr>
          <p:nvPr>
            <p:ph idx="1"/>
          </p:nvPr>
        </p:nvSpPr>
        <p:spPr>
          <a:xfrm>
            <a:off x="228600" y="2438400"/>
            <a:ext cx="8763000" cy="4114800"/>
          </a:xfrm>
        </p:spPr>
        <p:txBody>
          <a:bodyPr/>
          <a:lstStyle/>
          <a:p>
            <a:r>
              <a:rPr lang="en-US" sz="5400" dirty="0" smtClean="0"/>
              <a:t>Entities </a:t>
            </a:r>
            <a:r>
              <a:rPr lang="en-US" sz="5400" dirty="0"/>
              <a:t>and Attributes</a:t>
            </a:r>
          </a:p>
          <a:p>
            <a:pPr lvl="0"/>
            <a:r>
              <a:rPr lang="en-US" sz="5400" dirty="0"/>
              <a:t>Entity Types, Entity Sets, Keys and Value Sets</a:t>
            </a:r>
          </a:p>
          <a:p>
            <a:endParaRPr lang="en-US" dirty="0"/>
          </a:p>
          <a:p>
            <a:endParaRPr lang="en-US" dirty="0"/>
          </a:p>
        </p:txBody>
      </p:sp>
    </p:spTree>
    <p:extLst>
      <p:ext uri="{BB962C8B-B14F-4D97-AF65-F5344CB8AC3E}">
        <p14:creationId xmlns:p14="http://schemas.microsoft.com/office/powerpoint/2010/main" val="22772345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096000"/>
          </a:xfrm>
        </p:spPr>
        <p:txBody>
          <a:bodyPr>
            <a:normAutofit/>
          </a:bodyPr>
          <a:lstStyle/>
          <a:p>
            <a:r>
              <a:rPr lang="en-US" sz="4600" b="1" dirty="0"/>
              <a:t>Entities and Attributes</a:t>
            </a:r>
            <a:endParaRPr lang="en-US" sz="5700" dirty="0"/>
          </a:p>
          <a:p>
            <a:pPr marL="0" indent="0">
              <a:buNone/>
            </a:pPr>
            <a:r>
              <a:rPr lang="en-US" sz="4600" b="1" dirty="0"/>
              <a:t> </a:t>
            </a:r>
            <a:r>
              <a:rPr lang="en-US" sz="3600" b="1" dirty="0" smtClean="0"/>
              <a:t>Entity</a:t>
            </a:r>
            <a:endParaRPr lang="en-US" sz="4600" dirty="0"/>
          </a:p>
          <a:p>
            <a:pPr lvl="1"/>
            <a:r>
              <a:rPr lang="en-US" sz="3100" b="1" dirty="0"/>
              <a:t>Entities</a:t>
            </a:r>
            <a:r>
              <a:rPr lang="en-US" sz="3100" dirty="0"/>
              <a:t> are specific objects or things in the mini-world that are represented in the database. </a:t>
            </a:r>
            <a:endParaRPr lang="en-US" sz="4100" dirty="0"/>
          </a:p>
          <a:p>
            <a:r>
              <a:rPr lang="en-US" sz="3600" b="1" dirty="0"/>
              <a:t>For example</a:t>
            </a:r>
            <a:r>
              <a:rPr lang="en-US" sz="3600" dirty="0"/>
              <a:t> the EMPLOYEE John Smith, the Research DEPARTMENT, the </a:t>
            </a:r>
            <a:r>
              <a:rPr lang="en-US" sz="3600" dirty="0" err="1" smtClean="0"/>
              <a:t>ProductX</a:t>
            </a:r>
            <a:r>
              <a:rPr lang="en-US" sz="3600" dirty="0" smtClean="0"/>
              <a:t> PROJECT</a:t>
            </a:r>
          </a:p>
          <a:p>
            <a:endParaRPr lang="en-US" sz="4600" dirty="0"/>
          </a:p>
        </p:txBody>
      </p:sp>
    </p:spTree>
    <p:extLst>
      <p:ext uri="{BB962C8B-B14F-4D97-AF65-F5344CB8AC3E}">
        <p14:creationId xmlns:p14="http://schemas.microsoft.com/office/powerpoint/2010/main" val="40314708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normAutofit/>
          </a:bodyPr>
          <a:lstStyle/>
          <a:p>
            <a:r>
              <a:rPr lang="en-US" sz="4000" b="1" u="sng" dirty="0"/>
              <a:t>Entity Types: </a:t>
            </a:r>
            <a:endParaRPr lang="en-US" sz="4000" b="1" u="sng" dirty="0" smtClean="0"/>
          </a:p>
          <a:p>
            <a:pPr lvl="1"/>
            <a:r>
              <a:rPr lang="en-US" sz="3200" dirty="0" smtClean="0"/>
              <a:t>Collection </a:t>
            </a:r>
            <a:r>
              <a:rPr lang="en-US" sz="3200" dirty="0"/>
              <a:t>or set of entities that have the same attributes.</a:t>
            </a:r>
          </a:p>
          <a:p>
            <a:pPr lvl="1"/>
            <a:r>
              <a:rPr lang="en-US" sz="3200" dirty="0"/>
              <a:t>Represented in ER diagram as a rectangular box enclosing the entity type name.</a:t>
            </a:r>
          </a:p>
          <a:p>
            <a:pPr lvl="1"/>
            <a:r>
              <a:rPr lang="en-US" sz="3200" dirty="0"/>
              <a:t>Attributes are enclosed in ovals, multivalued attribute are displayed in double ovals.</a:t>
            </a:r>
          </a:p>
          <a:p>
            <a:pPr lvl="1"/>
            <a:r>
              <a:rPr lang="en-US" sz="3200" dirty="0"/>
              <a:t>It describes the schema or intension for a set of entities that share the same structure.</a:t>
            </a:r>
          </a:p>
          <a:p>
            <a:endParaRPr lang="en-US" dirty="0"/>
          </a:p>
        </p:txBody>
      </p:sp>
    </p:spTree>
    <p:extLst>
      <p:ext uri="{BB962C8B-B14F-4D97-AF65-F5344CB8AC3E}">
        <p14:creationId xmlns:p14="http://schemas.microsoft.com/office/powerpoint/2010/main" val="33428372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r>
              <a:rPr lang="en-US" b="1" dirty="0"/>
              <a:t>For example-</a:t>
            </a:r>
            <a:r>
              <a:rPr lang="en-US" dirty="0"/>
              <a:t> the EMPLOYEE entity type or the PROJECT entity type.</a:t>
            </a:r>
          </a:p>
          <a:p>
            <a:pPr marL="0" indent="0">
              <a:buNone/>
            </a:pPr>
            <a:endParaRPr lang="en-US" dirty="0"/>
          </a:p>
          <a:p>
            <a:pPr lvl="0"/>
            <a:r>
              <a:rPr lang="en-US" dirty="0"/>
              <a:t>An entity type may have </a:t>
            </a:r>
            <a:r>
              <a:rPr lang="en-US" i="1" dirty="0"/>
              <a:t>more than one</a:t>
            </a:r>
            <a:r>
              <a:rPr lang="en-US" dirty="0"/>
              <a:t>  key. </a:t>
            </a:r>
            <a:endParaRPr lang="en-US" dirty="0" smtClean="0"/>
          </a:p>
          <a:p>
            <a:pPr lvl="0"/>
            <a:endParaRPr lang="en-US" dirty="0"/>
          </a:p>
          <a:p>
            <a:r>
              <a:rPr lang="en-US" b="1" dirty="0"/>
              <a:t>For example</a:t>
            </a:r>
            <a:r>
              <a:rPr lang="en-US" dirty="0"/>
              <a:t>-the CAR entity type  may have two keys: VehicleIdentificationNumber and </a:t>
            </a:r>
          </a:p>
          <a:p>
            <a:pPr marL="0" indent="0">
              <a:buNone/>
            </a:pPr>
            <a:r>
              <a:rPr lang="en-US" dirty="0" smtClean="0"/>
              <a:t>    </a:t>
            </a:r>
            <a:r>
              <a:rPr lang="en-US" dirty="0" err="1" smtClean="0"/>
              <a:t>VehicleRegistrationNumber</a:t>
            </a:r>
            <a:r>
              <a:rPr lang="en-US" dirty="0" smtClean="0"/>
              <a:t>(Number</a:t>
            </a:r>
            <a:r>
              <a:rPr lang="en-US" dirty="0"/>
              <a:t>, State). </a:t>
            </a:r>
          </a:p>
          <a:p>
            <a:endParaRPr lang="en-US" dirty="0"/>
          </a:p>
        </p:txBody>
      </p:sp>
    </p:spTree>
    <p:extLst>
      <p:ext uri="{BB962C8B-B14F-4D97-AF65-F5344CB8AC3E}">
        <p14:creationId xmlns:p14="http://schemas.microsoft.com/office/powerpoint/2010/main" val="35684480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771308475"/>
              </p:ext>
            </p:extLst>
          </p:nvPr>
        </p:nvGraphicFramePr>
        <p:xfrm>
          <a:off x="0" y="1681163"/>
          <a:ext cx="8991600" cy="5100637"/>
        </p:xfrm>
        <a:graphic>
          <a:graphicData uri="http://schemas.openxmlformats.org/presentationml/2006/ole">
            <mc:AlternateContent xmlns:mc="http://schemas.openxmlformats.org/markup-compatibility/2006">
              <mc:Choice xmlns:v="urn:schemas-microsoft-com:vml" Requires="v">
                <p:oleObj spid="_x0000_s5236" r:id="rId3" imgW="8828571" imgH="4847619" progId="">
                  <p:embed/>
                </p:oleObj>
              </mc:Choice>
              <mc:Fallback>
                <p:oleObj r:id="rId3" imgW="8828571" imgH="4847619"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81163"/>
                        <a:ext cx="8991600" cy="5100637"/>
                      </a:xfrm>
                      <a:prstGeom prst="rect">
                        <a:avLst/>
                      </a:prstGeom>
                      <a:noFill/>
                      <a:ln>
                        <a:noFill/>
                      </a:ln>
                      <a:effectLst/>
                    </p:spPr>
                  </p:pic>
                </p:oleObj>
              </mc:Fallback>
            </mc:AlternateContent>
          </a:graphicData>
        </a:graphic>
      </p:graphicFrame>
      <p:sp>
        <p:nvSpPr>
          <p:cNvPr id="5" name="Rectangle 4"/>
          <p:cNvSpPr/>
          <p:nvPr/>
        </p:nvSpPr>
        <p:spPr>
          <a:xfrm>
            <a:off x="152400" y="228600"/>
            <a:ext cx="8610600" cy="1200329"/>
          </a:xfrm>
          <a:prstGeom prst="rect">
            <a:avLst/>
          </a:prstGeom>
        </p:spPr>
        <p:txBody>
          <a:bodyPr wrap="square">
            <a:spAutoFit/>
          </a:bodyPr>
          <a:lstStyle/>
          <a:p>
            <a:pPr algn="just"/>
            <a:r>
              <a:rPr lang="en-US" sz="2400" b="1" dirty="0"/>
              <a:t>Figure- Two entity types named EMPLOYEE and COMPANY, and some of the member entities in the collection of entities (or entity set) of each type</a:t>
            </a:r>
            <a:endParaRPr lang="en-US" sz="2400" dirty="0"/>
          </a:p>
        </p:txBody>
      </p:sp>
    </p:spTree>
    <p:extLst>
      <p:ext uri="{BB962C8B-B14F-4D97-AF65-F5344CB8AC3E}">
        <p14:creationId xmlns:p14="http://schemas.microsoft.com/office/powerpoint/2010/main" val="42259402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sz="4000" b="1" dirty="0" smtClean="0"/>
              <a:t>Fig. Two </a:t>
            </a:r>
            <a:r>
              <a:rPr lang="en-US" sz="4000" b="1" dirty="0"/>
              <a:t>entities, an employee e</a:t>
            </a:r>
            <a:r>
              <a:rPr lang="en-US" sz="4000" b="1" baseline="-25000" dirty="0"/>
              <a:t>1</a:t>
            </a:r>
            <a:r>
              <a:rPr lang="en-US" sz="4000" b="1" dirty="0"/>
              <a:t> and a company c</a:t>
            </a:r>
            <a:r>
              <a:rPr lang="en-US" sz="4000" b="1" baseline="-25000" dirty="0"/>
              <a:t>1</a:t>
            </a:r>
            <a:r>
              <a:rPr lang="en-US" sz="4000" b="1" dirty="0"/>
              <a:t>, and their attribute values.</a:t>
            </a:r>
            <a:r>
              <a:rPr lang="en-US" sz="4000" dirty="0"/>
              <a:t/>
            </a:r>
            <a:br>
              <a:rPr lang="en-US" sz="4000" dirty="0"/>
            </a:b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020296869"/>
              </p:ext>
            </p:extLst>
          </p:nvPr>
        </p:nvGraphicFramePr>
        <p:xfrm>
          <a:off x="228600" y="1752600"/>
          <a:ext cx="8763000" cy="4648200"/>
        </p:xfrm>
        <a:graphic>
          <a:graphicData uri="http://schemas.openxmlformats.org/presentationml/2006/ole">
            <mc:AlternateContent xmlns:mc="http://schemas.openxmlformats.org/markup-compatibility/2006">
              <mc:Choice xmlns:v="urn:schemas-microsoft-com:vml" Requires="v">
                <p:oleObj spid="_x0000_s2186" r:id="rId3" imgW="8771429" imgH="3742857" progId="">
                  <p:embed/>
                </p:oleObj>
              </mc:Choice>
              <mc:Fallback>
                <p:oleObj r:id="rId3" imgW="8771429" imgH="3742857"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752600"/>
                        <a:ext cx="8763000" cy="46482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878380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6400800"/>
          </a:xfrm>
        </p:spPr>
        <p:txBody>
          <a:bodyPr>
            <a:normAutofit fontScale="85000" lnSpcReduction="10000"/>
          </a:bodyPr>
          <a:lstStyle/>
          <a:p>
            <a:pPr marL="0" indent="0" algn="ctr">
              <a:buNone/>
            </a:pPr>
            <a:r>
              <a:rPr lang="en-US" sz="4800" b="1" u="sng" dirty="0">
                <a:solidFill>
                  <a:srgbClr val="FF0000"/>
                </a:solidFill>
              </a:rPr>
              <a:t>High Level Conceptual Data Models for Database Design: </a:t>
            </a:r>
            <a:br>
              <a:rPr lang="en-US" sz="4800" b="1" u="sng" dirty="0">
                <a:solidFill>
                  <a:srgbClr val="FF0000"/>
                </a:solidFill>
              </a:rPr>
            </a:br>
            <a:endParaRPr lang="en-US" sz="4800" b="1" u="sng" dirty="0"/>
          </a:p>
          <a:p>
            <a:r>
              <a:rPr lang="en-US" dirty="0" smtClean="0"/>
              <a:t>The </a:t>
            </a:r>
            <a:r>
              <a:rPr lang="en-US" dirty="0"/>
              <a:t>ability to design databases and associated applications is critical to the success of the modern enterprise. </a:t>
            </a:r>
            <a:endParaRPr lang="en-US" dirty="0" smtClean="0"/>
          </a:p>
          <a:p>
            <a:endParaRPr lang="en-US" dirty="0" smtClean="0"/>
          </a:p>
          <a:p>
            <a:r>
              <a:rPr lang="en-US" dirty="0" smtClean="0"/>
              <a:t> </a:t>
            </a:r>
            <a:r>
              <a:rPr lang="en-US" dirty="0"/>
              <a:t>Database design requires understanding both the operational and business requirements of an organization as well as the ability to model and realize those requirements using a database</a:t>
            </a:r>
            <a:r>
              <a:rPr lang="en-US" dirty="0" smtClean="0"/>
              <a:t>.</a:t>
            </a:r>
          </a:p>
          <a:p>
            <a:endParaRPr lang="en-US" dirty="0" smtClean="0"/>
          </a:p>
          <a:p>
            <a:r>
              <a:rPr lang="en-US" dirty="0" smtClean="0"/>
              <a:t> </a:t>
            </a:r>
            <a:r>
              <a:rPr lang="en-US" dirty="0"/>
              <a:t>Developing database and information systems is performed using a development lifecycle, which consists of a series of steps.</a:t>
            </a:r>
          </a:p>
        </p:txBody>
      </p:sp>
    </p:spTree>
    <p:extLst>
      <p:ext uri="{BB962C8B-B14F-4D97-AF65-F5344CB8AC3E}">
        <p14:creationId xmlns:p14="http://schemas.microsoft.com/office/powerpoint/2010/main" val="4671570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839200" cy="5745163"/>
          </a:xfrm>
        </p:spPr>
        <p:txBody>
          <a:bodyPr/>
          <a:lstStyle/>
          <a:p>
            <a:r>
              <a:rPr lang="en-US" sz="3600" b="1" u="sng" dirty="0"/>
              <a:t>Entity Set</a:t>
            </a:r>
            <a:r>
              <a:rPr lang="en-US" sz="3600" b="1" u="sng" dirty="0" smtClean="0"/>
              <a:t>:</a:t>
            </a:r>
          </a:p>
          <a:p>
            <a:endParaRPr lang="en-US" dirty="0"/>
          </a:p>
          <a:p>
            <a:pPr lvl="1" algn="just"/>
            <a:r>
              <a:rPr lang="en-US" sz="3200" dirty="0"/>
              <a:t>The collection of all entities of  a particular type in the database at any point in the time</a:t>
            </a:r>
            <a:r>
              <a:rPr lang="en-US" sz="3200" dirty="0" smtClean="0"/>
              <a:t>.</a:t>
            </a:r>
          </a:p>
          <a:p>
            <a:pPr lvl="1" algn="just"/>
            <a:endParaRPr lang="en-US" sz="3200" dirty="0"/>
          </a:p>
          <a:p>
            <a:pPr lvl="1" algn="just"/>
            <a:r>
              <a:rPr lang="en-US" sz="3200" dirty="0"/>
              <a:t>E.g. The set of all persons having an account at a bank is the entity set CUSTOMER. Set of all accounts in a particular bank  is the entity set ACCOUNT.</a:t>
            </a:r>
          </a:p>
          <a:p>
            <a:endParaRPr lang="en-US" dirty="0"/>
          </a:p>
        </p:txBody>
      </p:sp>
    </p:spTree>
    <p:extLst>
      <p:ext uri="{BB962C8B-B14F-4D97-AF65-F5344CB8AC3E}">
        <p14:creationId xmlns:p14="http://schemas.microsoft.com/office/powerpoint/2010/main" val="27821166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816705793"/>
              </p:ext>
            </p:extLst>
          </p:nvPr>
        </p:nvGraphicFramePr>
        <p:xfrm>
          <a:off x="152400" y="1371600"/>
          <a:ext cx="8839200" cy="5486399"/>
        </p:xfrm>
        <a:graphic>
          <a:graphicData uri="http://schemas.openxmlformats.org/presentationml/2006/ole">
            <mc:AlternateContent xmlns:mc="http://schemas.openxmlformats.org/markup-compatibility/2006">
              <mc:Choice xmlns:v="urn:schemas-microsoft-com:vml" Requires="v">
                <p:oleObj spid="_x0000_s6256" r:id="rId3" imgW="9000000" imgH="4600000" progId="">
                  <p:embed/>
                </p:oleObj>
              </mc:Choice>
              <mc:Fallback>
                <p:oleObj r:id="rId3" imgW="9000000" imgH="460000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371600"/>
                        <a:ext cx="8839200" cy="5486399"/>
                      </a:xfrm>
                      <a:prstGeom prst="rect">
                        <a:avLst/>
                      </a:prstGeom>
                      <a:noFill/>
                      <a:ln>
                        <a:noFill/>
                      </a:ln>
                      <a:effectLst/>
                    </p:spPr>
                  </p:pic>
                </p:oleObj>
              </mc:Fallback>
            </mc:AlternateContent>
          </a:graphicData>
        </a:graphic>
      </p:graphicFrame>
      <p:sp>
        <p:nvSpPr>
          <p:cNvPr id="5" name="Rectangle 4"/>
          <p:cNvSpPr/>
          <p:nvPr/>
        </p:nvSpPr>
        <p:spPr>
          <a:xfrm>
            <a:off x="304800" y="228600"/>
            <a:ext cx="8610600" cy="1015663"/>
          </a:xfrm>
          <a:prstGeom prst="rect">
            <a:avLst/>
          </a:prstGeom>
        </p:spPr>
        <p:txBody>
          <a:bodyPr wrap="square">
            <a:spAutoFit/>
          </a:bodyPr>
          <a:lstStyle/>
          <a:p>
            <a:pPr algn="just"/>
            <a:r>
              <a:rPr lang="en-US" sz="2000" b="1" dirty="0"/>
              <a:t>Figure -</a:t>
            </a:r>
            <a:r>
              <a:rPr lang="en-US" sz="2000" dirty="0"/>
              <a:t>  The CAR entity type, with two key attributes Registration and </a:t>
            </a:r>
            <a:r>
              <a:rPr lang="en-US" sz="2000" dirty="0" err="1"/>
              <a:t>VehicleID</a:t>
            </a:r>
            <a:r>
              <a:rPr lang="en-US" sz="2000" dirty="0"/>
              <a:t>. Multivalued attributes are shown between set braces {}. Components of a composite attribute are shown between parentheses ().	</a:t>
            </a:r>
          </a:p>
        </p:txBody>
      </p:sp>
    </p:spTree>
    <p:extLst>
      <p:ext uri="{BB962C8B-B14F-4D97-AF65-F5344CB8AC3E}">
        <p14:creationId xmlns:p14="http://schemas.microsoft.com/office/powerpoint/2010/main" val="24716635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Attributes</a:t>
            </a:r>
            <a:endParaRPr lang="en-US" dirty="0"/>
          </a:p>
        </p:txBody>
      </p:sp>
      <p:sp>
        <p:nvSpPr>
          <p:cNvPr id="3" name="Content Placeholder 2"/>
          <p:cNvSpPr>
            <a:spLocks noGrp="1"/>
          </p:cNvSpPr>
          <p:nvPr>
            <p:ph idx="1"/>
          </p:nvPr>
        </p:nvSpPr>
        <p:spPr/>
        <p:txBody>
          <a:bodyPr>
            <a:normAutofit fontScale="85000" lnSpcReduction="10000"/>
          </a:bodyPr>
          <a:lstStyle/>
          <a:p>
            <a:r>
              <a:rPr lang="en-US" sz="3600" b="1" dirty="0"/>
              <a:t>Attribute</a:t>
            </a:r>
            <a:endParaRPr lang="en-US" sz="4600" dirty="0"/>
          </a:p>
          <a:p>
            <a:pPr lvl="1"/>
            <a:r>
              <a:rPr lang="en-US" sz="3100" b="1" dirty="0"/>
              <a:t>Attributes</a:t>
            </a:r>
            <a:r>
              <a:rPr lang="en-US" sz="3100" dirty="0"/>
              <a:t> are properties used to describe an entity. </a:t>
            </a:r>
            <a:endParaRPr lang="en-US" sz="4100" dirty="0"/>
          </a:p>
          <a:p>
            <a:r>
              <a:rPr lang="en-US" sz="3600" b="1" dirty="0"/>
              <a:t>For example</a:t>
            </a:r>
            <a:r>
              <a:rPr lang="en-US" sz="3600" dirty="0"/>
              <a:t> an EMPLOYEE entity may have a Name, SSN, Address, Sex, </a:t>
            </a:r>
            <a:r>
              <a:rPr lang="en-US" sz="3600" dirty="0" err="1"/>
              <a:t>BirthDate</a:t>
            </a:r>
            <a:r>
              <a:rPr lang="en-US" sz="3600" dirty="0"/>
              <a:t> </a:t>
            </a:r>
            <a:endParaRPr lang="en-US" sz="4600" dirty="0"/>
          </a:p>
          <a:p>
            <a:pPr lvl="1"/>
            <a:r>
              <a:rPr lang="en-US" sz="3100" dirty="0"/>
              <a:t>A specific entity will have a value for each of its attributes.</a:t>
            </a:r>
            <a:endParaRPr lang="en-US" sz="4100" dirty="0"/>
          </a:p>
          <a:p>
            <a:r>
              <a:rPr lang="en-US" sz="3600" dirty="0"/>
              <a:t> </a:t>
            </a:r>
            <a:r>
              <a:rPr lang="en-US" sz="3600" b="1" dirty="0"/>
              <a:t>For example</a:t>
            </a:r>
            <a:r>
              <a:rPr lang="en-US" sz="3600" dirty="0"/>
              <a:t> a specific employee entity may have Name='John Smith', SSN='123456789', Address ='731, </a:t>
            </a:r>
            <a:r>
              <a:rPr lang="en-US" sz="3600" dirty="0" err="1"/>
              <a:t>Fondren</a:t>
            </a:r>
            <a:r>
              <a:rPr lang="en-US" sz="3600" dirty="0"/>
              <a:t>, Houston, TX', Sex='M', </a:t>
            </a:r>
            <a:r>
              <a:rPr lang="en-US" sz="3600" dirty="0" err="1"/>
              <a:t>BirthDate</a:t>
            </a:r>
            <a:r>
              <a:rPr lang="en-US" sz="3600" dirty="0"/>
              <a:t>='09-JAN-55‘</a:t>
            </a:r>
            <a:endParaRPr lang="en-US" sz="4600" dirty="0"/>
          </a:p>
          <a:p>
            <a:endParaRPr lang="en-US" dirty="0"/>
          </a:p>
          <a:p>
            <a:endParaRPr lang="en-US" dirty="0"/>
          </a:p>
        </p:txBody>
      </p:sp>
    </p:spTree>
    <p:extLst>
      <p:ext uri="{BB962C8B-B14F-4D97-AF65-F5344CB8AC3E}">
        <p14:creationId xmlns:p14="http://schemas.microsoft.com/office/powerpoint/2010/main" val="5802025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normAutofit lnSpcReduction="10000"/>
          </a:bodyPr>
          <a:lstStyle/>
          <a:p>
            <a:pPr lvl="0"/>
            <a:r>
              <a:rPr lang="en-US" b="1" dirty="0"/>
              <a:t>A </a:t>
            </a:r>
            <a:r>
              <a:rPr lang="en-US" b="1" u="sng" dirty="0"/>
              <a:t>key attribute</a:t>
            </a:r>
            <a:r>
              <a:rPr lang="en-US" b="1" dirty="0"/>
              <a:t> </a:t>
            </a:r>
            <a:r>
              <a:rPr lang="en-US" dirty="0"/>
              <a:t>of an entity type is one whose value uniquely identifies an entity of that type.</a:t>
            </a:r>
            <a:endParaRPr lang="en-US" sz="4400" dirty="0"/>
          </a:p>
          <a:p>
            <a:pPr lvl="0"/>
            <a:r>
              <a:rPr lang="en-US" dirty="0"/>
              <a:t>A combination of attributes may form a </a:t>
            </a:r>
            <a:r>
              <a:rPr lang="en-US" b="1" u="sng" dirty="0"/>
              <a:t>composite</a:t>
            </a:r>
            <a:r>
              <a:rPr lang="en-US" b="1" dirty="0"/>
              <a:t> key.</a:t>
            </a:r>
            <a:endParaRPr lang="en-US" sz="4400" dirty="0"/>
          </a:p>
          <a:p>
            <a:pPr lvl="0"/>
            <a:r>
              <a:rPr lang="en-US" dirty="0"/>
              <a:t>If there is no applicable value for an attribute that attribute is set to a </a:t>
            </a:r>
            <a:r>
              <a:rPr lang="en-US" b="1" u="sng" dirty="0"/>
              <a:t>null </a:t>
            </a:r>
            <a:r>
              <a:rPr lang="en-US" b="1" dirty="0"/>
              <a:t>value.</a:t>
            </a:r>
            <a:endParaRPr lang="en-US" sz="4400" dirty="0"/>
          </a:p>
          <a:p>
            <a:r>
              <a:rPr lang="en-US" b="1" dirty="0" smtClean="0"/>
              <a:t>Value </a:t>
            </a:r>
            <a:r>
              <a:rPr lang="en-US" b="1" dirty="0"/>
              <a:t>Set</a:t>
            </a:r>
            <a:endParaRPr lang="en-US" sz="4400" dirty="0"/>
          </a:p>
          <a:p>
            <a:pPr lvl="1"/>
            <a:r>
              <a:rPr lang="en-US" dirty="0"/>
              <a:t>Each attribute has a </a:t>
            </a:r>
            <a:r>
              <a:rPr lang="en-US" b="1" i="1" dirty="0"/>
              <a:t>value set</a:t>
            </a:r>
            <a:r>
              <a:rPr lang="en-US" dirty="0"/>
              <a:t> (or data type) associated with it.</a:t>
            </a:r>
            <a:endParaRPr lang="en-US" sz="4000" dirty="0"/>
          </a:p>
          <a:p>
            <a:pPr lvl="0"/>
            <a:r>
              <a:rPr lang="en-US" b="1" dirty="0"/>
              <a:t>For example-</a:t>
            </a:r>
            <a:r>
              <a:rPr lang="en-US" dirty="0"/>
              <a:t>  integer, string, </a:t>
            </a:r>
            <a:r>
              <a:rPr lang="en-US" dirty="0" err="1"/>
              <a:t>subrange</a:t>
            </a:r>
            <a:r>
              <a:rPr lang="en-US" dirty="0"/>
              <a:t>, enumerated type…	</a:t>
            </a:r>
            <a:r>
              <a:rPr lang="en-US" dirty="0" err="1"/>
              <a:t>etc</a:t>
            </a:r>
            <a:endParaRPr lang="en-US" sz="4400" dirty="0"/>
          </a:p>
          <a:p>
            <a:endParaRPr lang="en-US" dirty="0"/>
          </a:p>
        </p:txBody>
      </p:sp>
    </p:spTree>
    <p:extLst>
      <p:ext uri="{BB962C8B-B14F-4D97-AF65-F5344CB8AC3E}">
        <p14:creationId xmlns:p14="http://schemas.microsoft.com/office/powerpoint/2010/main" val="26197797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u="sng" dirty="0" smtClean="0"/>
              <a:t/>
            </a:r>
            <a:br>
              <a:rPr lang="en-US" sz="4800" b="1" u="sng" dirty="0" smtClean="0"/>
            </a:br>
            <a:r>
              <a:rPr lang="en-US" sz="4800" b="1" u="sng" dirty="0" smtClean="0"/>
              <a:t>Types </a:t>
            </a:r>
            <a:r>
              <a:rPr lang="en-US" sz="4800" b="1" u="sng" dirty="0"/>
              <a:t>of Attributes</a:t>
            </a:r>
            <a:r>
              <a:rPr lang="en-US" sz="4800" dirty="0"/>
              <a:t/>
            </a:r>
            <a:br>
              <a:rPr lang="en-US" sz="4800" dirty="0"/>
            </a:br>
            <a:endParaRPr lang="en-US" sz="4800" dirty="0"/>
          </a:p>
        </p:txBody>
      </p:sp>
      <p:sp>
        <p:nvSpPr>
          <p:cNvPr id="3" name="Content Placeholder 2"/>
          <p:cNvSpPr>
            <a:spLocks noGrp="1"/>
          </p:cNvSpPr>
          <p:nvPr>
            <p:ph idx="1"/>
          </p:nvPr>
        </p:nvSpPr>
        <p:spPr>
          <a:xfrm>
            <a:off x="457200" y="1295400"/>
            <a:ext cx="8229600" cy="5181600"/>
          </a:xfrm>
        </p:spPr>
        <p:txBody>
          <a:bodyPr>
            <a:normAutofit lnSpcReduction="10000"/>
          </a:bodyPr>
          <a:lstStyle/>
          <a:p>
            <a:pPr marL="742950" indent="-742950">
              <a:buFont typeface="+mj-lt"/>
              <a:buAutoNum type="arabicPeriod"/>
            </a:pPr>
            <a:r>
              <a:rPr lang="en-US" sz="4400" b="1" dirty="0" smtClean="0"/>
              <a:t>Simple</a:t>
            </a:r>
          </a:p>
          <a:p>
            <a:pPr marL="742950" indent="-742950">
              <a:buFont typeface="+mj-lt"/>
              <a:buAutoNum type="arabicPeriod"/>
            </a:pPr>
            <a:r>
              <a:rPr lang="en-US" sz="4400" b="1" dirty="0" smtClean="0"/>
              <a:t>Composite</a:t>
            </a:r>
          </a:p>
          <a:p>
            <a:pPr marL="742950" indent="-742950">
              <a:buFont typeface="+mj-lt"/>
              <a:buAutoNum type="arabicPeriod"/>
            </a:pPr>
            <a:r>
              <a:rPr lang="en-US" sz="4400" b="1" dirty="0" smtClean="0"/>
              <a:t>Single-valued</a:t>
            </a:r>
          </a:p>
          <a:p>
            <a:pPr marL="742950" indent="-742950">
              <a:buFont typeface="+mj-lt"/>
              <a:buAutoNum type="arabicPeriod"/>
            </a:pPr>
            <a:r>
              <a:rPr lang="en-US" sz="4400" b="1" dirty="0" smtClean="0"/>
              <a:t>Multi-valued</a:t>
            </a:r>
          </a:p>
          <a:p>
            <a:pPr marL="742950" indent="-742950">
              <a:buFont typeface="+mj-lt"/>
              <a:buAutoNum type="arabicPeriod"/>
            </a:pPr>
            <a:r>
              <a:rPr lang="en-US" sz="4400" b="1" dirty="0"/>
              <a:t>Stored </a:t>
            </a:r>
            <a:r>
              <a:rPr lang="en-US" sz="4400" b="1" dirty="0" smtClean="0"/>
              <a:t>Attribute</a:t>
            </a:r>
          </a:p>
          <a:p>
            <a:pPr marL="742950" indent="-742950">
              <a:buFont typeface="+mj-lt"/>
              <a:buAutoNum type="arabicPeriod"/>
            </a:pPr>
            <a:r>
              <a:rPr lang="en-US" sz="4400" b="1" dirty="0"/>
              <a:t>Derived </a:t>
            </a:r>
            <a:r>
              <a:rPr lang="en-US" sz="4400" b="1" dirty="0" smtClean="0"/>
              <a:t>Attribute</a:t>
            </a:r>
          </a:p>
          <a:p>
            <a:pPr marL="742950" indent="-742950">
              <a:buFont typeface="+mj-lt"/>
              <a:buAutoNum type="arabicPeriod"/>
            </a:pPr>
            <a:r>
              <a:rPr lang="en-US" sz="4400" b="1" dirty="0" smtClean="0"/>
              <a:t>Complex Attribute</a:t>
            </a:r>
            <a:endParaRPr lang="en-US" sz="4400" dirty="0"/>
          </a:p>
        </p:txBody>
      </p:sp>
    </p:spTree>
    <p:extLst>
      <p:ext uri="{BB962C8B-B14F-4D97-AF65-F5344CB8AC3E}">
        <p14:creationId xmlns:p14="http://schemas.microsoft.com/office/powerpoint/2010/main" val="38191919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382000" cy="6172200"/>
          </a:xfrm>
        </p:spPr>
        <p:txBody>
          <a:bodyPr>
            <a:normAutofit fontScale="77500" lnSpcReduction="20000"/>
          </a:bodyPr>
          <a:lstStyle/>
          <a:p>
            <a:pPr marL="0" indent="0">
              <a:buNone/>
            </a:pPr>
            <a:r>
              <a:rPr lang="en-US" sz="4600" b="1" u="sng" dirty="0" smtClean="0"/>
              <a:t>1.Simple</a:t>
            </a:r>
            <a:r>
              <a:rPr lang="en-US" sz="4600" b="1" u="sng" dirty="0"/>
              <a:t>: </a:t>
            </a:r>
            <a:r>
              <a:rPr lang="en-US" dirty="0" smtClean="0"/>
              <a:t/>
            </a:r>
            <a:br>
              <a:rPr lang="en-US" dirty="0" smtClean="0"/>
            </a:br>
            <a:r>
              <a:rPr lang="en-US" dirty="0" smtClean="0"/>
              <a:t>	Each </a:t>
            </a:r>
            <a:r>
              <a:rPr lang="en-US" dirty="0"/>
              <a:t>entity has a </a:t>
            </a:r>
            <a:r>
              <a:rPr lang="en-US" i="1" dirty="0"/>
              <a:t>single atomic value</a:t>
            </a:r>
            <a:r>
              <a:rPr lang="en-US" dirty="0"/>
              <a:t>  for the attribute</a:t>
            </a:r>
            <a:r>
              <a:rPr lang="en-US" dirty="0" smtClean="0"/>
              <a:t>;</a:t>
            </a:r>
          </a:p>
          <a:p>
            <a:pPr marL="0" indent="0">
              <a:buNone/>
            </a:pPr>
            <a:endParaRPr lang="en-US" dirty="0"/>
          </a:p>
          <a:p>
            <a:r>
              <a:rPr lang="en-US" b="1" dirty="0"/>
              <a:t>For example</a:t>
            </a:r>
            <a:r>
              <a:rPr lang="en-US" dirty="0"/>
              <a:t>- SSN or Sex</a:t>
            </a:r>
            <a:r>
              <a:rPr lang="en-US" dirty="0" smtClean="0"/>
              <a:t>.</a:t>
            </a:r>
          </a:p>
          <a:p>
            <a:endParaRPr lang="en-US" dirty="0"/>
          </a:p>
          <a:p>
            <a:pPr marL="0" indent="0">
              <a:buNone/>
            </a:pPr>
            <a:r>
              <a:rPr lang="en-US" sz="4600" b="1" u="sng" dirty="0"/>
              <a:t>2.Composite: </a:t>
            </a:r>
          </a:p>
          <a:p>
            <a:pPr marL="0" indent="0">
              <a:buNone/>
            </a:pPr>
            <a:r>
              <a:rPr lang="en-US" dirty="0"/>
              <a:t>	</a:t>
            </a:r>
            <a:r>
              <a:rPr lang="en-US" dirty="0" smtClean="0"/>
              <a:t>The </a:t>
            </a:r>
            <a:r>
              <a:rPr lang="en-US" dirty="0"/>
              <a:t>attribute may be composed of several components</a:t>
            </a:r>
            <a:r>
              <a:rPr lang="en-US" dirty="0" smtClean="0"/>
              <a:t>;</a:t>
            </a:r>
          </a:p>
          <a:p>
            <a:pPr marL="0" indent="0">
              <a:buNone/>
            </a:pPr>
            <a:endParaRPr lang="en-US" dirty="0"/>
          </a:p>
          <a:p>
            <a:r>
              <a:rPr lang="en-US" b="1" dirty="0"/>
              <a:t>For example-</a:t>
            </a:r>
            <a:r>
              <a:rPr lang="en-US" dirty="0"/>
              <a:t> Address(Apt#, House#, Street, City, State, </a:t>
            </a:r>
            <a:r>
              <a:rPr lang="en-US" dirty="0" err="1"/>
              <a:t>ZipCode</a:t>
            </a:r>
            <a:r>
              <a:rPr lang="en-US" dirty="0"/>
              <a:t>, Country) </a:t>
            </a:r>
            <a:endParaRPr lang="en-US" dirty="0" smtClean="0"/>
          </a:p>
          <a:p>
            <a:endParaRPr lang="en-US" dirty="0"/>
          </a:p>
          <a:p>
            <a:r>
              <a:rPr lang="en-US" dirty="0"/>
              <a:t>or Name(</a:t>
            </a:r>
            <a:r>
              <a:rPr lang="en-US" dirty="0" err="1"/>
              <a:t>FirstName</a:t>
            </a:r>
            <a:r>
              <a:rPr lang="en-US" dirty="0"/>
              <a:t>, </a:t>
            </a:r>
            <a:r>
              <a:rPr lang="en-US" dirty="0" err="1"/>
              <a:t>MiddleName</a:t>
            </a:r>
            <a:r>
              <a:rPr lang="en-US" dirty="0"/>
              <a:t>, </a:t>
            </a:r>
            <a:r>
              <a:rPr lang="en-US" dirty="0" err="1"/>
              <a:t>LastName</a:t>
            </a:r>
            <a:r>
              <a:rPr lang="en-US" dirty="0"/>
              <a:t>). </a:t>
            </a:r>
            <a:endParaRPr lang="en-US" dirty="0" smtClean="0"/>
          </a:p>
          <a:p>
            <a:endParaRPr lang="en-US" dirty="0"/>
          </a:p>
          <a:p>
            <a:r>
              <a:rPr lang="en-US" dirty="0"/>
              <a:t>Composition may form a hierarchy where some components are themselves composite</a:t>
            </a:r>
            <a:r>
              <a:rPr lang="en-US" dirty="0" smtClean="0"/>
              <a:t>.</a:t>
            </a:r>
            <a:endParaRPr lang="en-US" dirty="0"/>
          </a:p>
        </p:txBody>
      </p:sp>
    </p:spTree>
    <p:extLst>
      <p:ext uri="{BB962C8B-B14F-4D97-AF65-F5344CB8AC3E}">
        <p14:creationId xmlns:p14="http://schemas.microsoft.com/office/powerpoint/2010/main" val="24142611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normAutofit fontScale="92500" lnSpcReduction="20000"/>
          </a:bodyPr>
          <a:lstStyle/>
          <a:p>
            <a:pPr marL="0" indent="0">
              <a:buNone/>
            </a:pPr>
            <a:r>
              <a:rPr lang="en-US" sz="3900" b="1" u="sng" dirty="0" smtClean="0"/>
              <a:t>3.Single-valued</a:t>
            </a:r>
            <a:r>
              <a:rPr lang="en-US" sz="3900" b="1" u="sng" dirty="0"/>
              <a:t>:</a:t>
            </a:r>
            <a:r>
              <a:rPr lang="en-US" sz="3900" u="sng" dirty="0"/>
              <a:t> </a:t>
            </a:r>
            <a:endParaRPr lang="en-US" sz="3900" u="sng" dirty="0" smtClean="0"/>
          </a:p>
          <a:p>
            <a:pPr marL="0" indent="0">
              <a:buNone/>
            </a:pPr>
            <a:r>
              <a:rPr lang="en-US" dirty="0"/>
              <a:t>	</a:t>
            </a:r>
            <a:r>
              <a:rPr lang="en-US" dirty="0" smtClean="0"/>
              <a:t>Single-value </a:t>
            </a:r>
            <a:r>
              <a:rPr lang="en-US" dirty="0"/>
              <a:t>attributes contain single </a:t>
            </a:r>
            <a:r>
              <a:rPr lang="en-US" dirty="0" smtClean="0"/>
              <a:t>value</a:t>
            </a:r>
          </a:p>
          <a:p>
            <a:pPr marL="0" indent="0">
              <a:buNone/>
            </a:pPr>
            <a:endParaRPr lang="en-US" dirty="0"/>
          </a:p>
          <a:p>
            <a:r>
              <a:rPr lang="en-US" b="1" dirty="0"/>
              <a:t>For example-</a:t>
            </a:r>
            <a:r>
              <a:rPr lang="en-US" dirty="0"/>
              <a:t> age, </a:t>
            </a:r>
            <a:r>
              <a:rPr lang="en-US" dirty="0" err="1"/>
              <a:t>Social_Security_Number</a:t>
            </a:r>
            <a:r>
              <a:rPr lang="en-US" dirty="0"/>
              <a:t>(SSN</a:t>
            </a:r>
            <a:r>
              <a:rPr lang="en-US" dirty="0" smtClean="0"/>
              <a:t>)</a:t>
            </a:r>
          </a:p>
          <a:p>
            <a:endParaRPr lang="en-US" dirty="0"/>
          </a:p>
          <a:p>
            <a:pPr marL="0" indent="0">
              <a:buNone/>
            </a:pPr>
            <a:r>
              <a:rPr lang="en-US" sz="3900" b="1" u="sng" dirty="0"/>
              <a:t>4.Multi-valued: </a:t>
            </a:r>
          </a:p>
          <a:p>
            <a:pPr marL="0" indent="0">
              <a:buNone/>
            </a:pPr>
            <a:r>
              <a:rPr lang="en-US" dirty="0"/>
              <a:t>	</a:t>
            </a:r>
            <a:r>
              <a:rPr lang="en-US" dirty="0" smtClean="0"/>
              <a:t>An </a:t>
            </a:r>
            <a:r>
              <a:rPr lang="en-US" dirty="0"/>
              <a:t>entity may have </a:t>
            </a:r>
            <a:r>
              <a:rPr lang="en-US" i="1" dirty="0"/>
              <a:t>multiple values</a:t>
            </a:r>
            <a:r>
              <a:rPr lang="en-US" dirty="0"/>
              <a:t> for that attribute; </a:t>
            </a:r>
            <a:endParaRPr lang="en-US" dirty="0" smtClean="0"/>
          </a:p>
          <a:p>
            <a:endParaRPr lang="en-US" dirty="0"/>
          </a:p>
          <a:p>
            <a:r>
              <a:rPr lang="en-US" b="1" dirty="0"/>
              <a:t>For example-</a:t>
            </a:r>
            <a:r>
              <a:rPr lang="en-US" dirty="0"/>
              <a:t> Color of a CAR or Previous Degrees of a STUDENT</a:t>
            </a:r>
            <a:r>
              <a:rPr lang="en-US" dirty="0" smtClean="0"/>
              <a:t>.</a:t>
            </a:r>
          </a:p>
          <a:p>
            <a:endParaRPr lang="en-US" dirty="0"/>
          </a:p>
          <a:p>
            <a:r>
              <a:rPr lang="en-US" dirty="0"/>
              <a:t> Denoted as {Color} or {Previous Degrees}.</a:t>
            </a:r>
          </a:p>
          <a:p>
            <a:endParaRPr lang="en-US" dirty="0"/>
          </a:p>
          <a:p>
            <a:endParaRPr lang="en-US" dirty="0"/>
          </a:p>
        </p:txBody>
      </p:sp>
    </p:spTree>
    <p:extLst>
      <p:ext uri="{BB962C8B-B14F-4D97-AF65-F5344CB8AC3E}">
        <p14:creationId xmlns:p14="http://schemas.microsoft.com/office/powerpoint/2010/main" val="30803141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br>
              <a:rPr lang="en-US" dirty="0"/>
            </a:br>
            <a:endParaRPr lang="en-US" dirty="0"/>
          </a:p>
        </p:txBody>
      </p:sp>
      <p:sp>
        <p:nvSpPr>
          <p:cNvPr id="3" name="Content Placeholder 2"/>
          <p:cNvSpPr>
            <a:spLocks noGrp="1"/>
          </p:cNvSpPr>
          <p:nvPr>
            <p:ph idx="1"/>
          </p:nvPr>
        </p:nvSpPr>
        <p:spPr>
          <a:xfrm>
            <a:off x="457200" y="304800"/>
            <a:ext cx="8229600" cy="5821363"/>
          </a:xfrm>
        </p:spPr>
        <p:txBody>
          <a:bodyPr/>
          <a:lstStyle/>
          <a:p>
            <a:r>
              <a:rPr lang="en-US" b="1" dirty="0"/>
              <a:t>Figure .</a:t>
            </a:r>
            <a:r>
              <a:rPr lang="en-US" dirty="0"/>
              <a:t>  A hierarchy of composite attributes; the Street Address </a:t>
            </a:r>
            <a:r>
              <a:rPr lang="en-US" b="1" dirty="0"/>
              <a:t>component of an Address</a:t>
            </a:r>
            <a:r>
              <a:rPr lang="en-US" dirty="0"/>
              <a:t> is further </a:t>
            </a:r>
            <a:r>
              <a:rPr lang="en-US" b="1" dirty="0"/>
              <a:t>composed of Number</a:t>
            </a:r>
            <a:r>
              <a:rPr lang="en-US" dirty="0"/>
              <a:t>, Street, and Apartment Number</a:t>
            </a:r>
            <a:br>
              <a:rPr lang="en-US" dirty="0"/>
            </a:b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707941500"/>
              </p:ext>
            </p:extLst>
          </p:nvPr>
        </p:nvGraphicFramePr>
        <p:xfrm>
          <a:off x="838200" y="2438400"/>
          <a:ext cx="7543800" cy="4191000"/>
        </p:xfrm>
        <a:graphic>
          <a:graphicData uri="http://schemas.openxmlformats.org/presentationml/2006/ole">
            <mc:AlternateContent xmlns:mc="http://schemas.openxmlformats.org/markup-compatibility/2006">
              <mc:Choice xmlns:v="urn:schemas-microsoft-com:vml" Requires="v">
                <p:oleObj spid="_x0000_s3203" r:id="rId3" imgW="8695238" imgH="4963218" progId="">
                  <p:embed/>
                </p:oleObj>
              </mc:Choice>
              <mc:Fallback>
                <p:oleObj r:id="rId3" imgW="8695238" imgH="4963218"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438400"/>
                        <a:ext cx="7543800" cy="41910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2357613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
            </a:r>
            <a:br>
              <a:rPr lang="en-US" b="1" dirty="0" smtClean="0"/>
            </a:br>
            <a:r>
              <a:rPr lang="en-US" b="1" dirty="0" smtClean="0"/>
              <a:t>Stored and Derived </a:t>
            </a:r>
            <a:r>
              <a:rPr lang="en-US" b="1" dirty="0"/>
              <a:t>Attributes</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smtClean="0"/>
              <a:t>The </a:t>
            </a:r>
            <a:r>
              <a:rPr lang="en-US" dirty="0"/>
              <a:t>value for the derived attribute is derived from the stored attribute. </a:t>
            </a:r>
            <a:endParaRPr lang="en-US" dirty="0" smtClean="0"/>
          </a:p>
          <a:p>
            <a:r>
              <a:rPr lang="en-US" dirty="0" smtClean="0"/>
              <a:t>For </a:t>
            </a:r>
            <a:r>
              <a:rPr lang="en-US" dirty="0"/>
              <a:t>example 'Date of birth' of a person is a stored attribute. </a:t>
            </a:r>
            <a:endParaRPr lang="en-US" dirty="0" smtClean="0"/>
          </a:p>
          <a:p>
            <a:r>
              <a:rPr lang="en-US" dirty="0" smtClean="0"/>
              <a:t>The </a:t>
            </a:r>
            <a:r>
              <a:rPr lang="en-US" dirty="0"/>
              <a:t>value for the attribute 'AGE' can be derived by subtracting the 'Date of Birth'(DOB) from the current date. </a:t>
            </a:r>
            <a:endParaRPr lang="en-US" dirty="0" smtClean="0"/>
          </a:p>
          <a:p>
            <a:r>
              <a:rPr lang="en-US" dirty="0" smtClean="0"/>
              <a:t>Stored </a:t>
            </a:r>
            <a:r>
              <a:rPr lang="en-US" dirty="0"/>
              <a:t>attribute supplies a value to the related attribute.</a:t>
            </a:r>
          </a:p>
          <a:p>
            <a:endParaRPr lang="en-US" dirty="0"/>
          </a:p>
        </p:txBody>
      </p:sp>
    </p:spTree>
    <p:extLst>
      <p:ext uri="{BB962C8B-B14F-4D97-AF65-F5344CB8AC3E}">
        <p14:creationId xmlns:p14="http://schemas.microsoft.com/office/powerpoint/2010/main" val="14241050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20000"/>
          </a:bodyPr>
          <a:lstStyle/>
          <a:p>
            <a:pPr marL="0" indent="0">
              <a:buNone/>
            </a:pPr>
            <a:r>
              <a:rPr lang="en-US" sz="3900" b="1" u="sng" dirty="0" smtClean="0"/>
              <a:t>5.Stored </a:t>
            </a:r>
            <a:r>
              <a:rPr lang="en-US" sz="3900" b="1" u="sng" dirty="0"/>
              <a:t>Attribute:</a:t>
            </a:r>
            <a:r>
              <a:rPr lang="en-US" u="sng" dirty="0"/>
              <a:t> </a:t>
            </a:r>
            <a:endParaRPr lang="en-US" u="sng" dirty="0" smtClean="0"/>
          </a:p>
          <a:p>
            <a:pPr marL="0" indent="0">
              <a:buNone/>
            </a:pPr>
            <a:r>
              <a:rPr lang="en-US" dirty="0" smtClean="0"/>
              <a:t>	An </a:t>
            </a:r>
            <a:r>
              <a:rPr lang="en-US" dirty="0"/>
              <a:t>attribute that supplies a value to the related attribute</a:t>
            </a:r>
            <a:r>
              <a:rPr lang="en-US" dirty="0" smtClean="0"/>
              <a:t>.</a:t>
            </a:r>
          </a:p>
          <a:p>
            <a:r>
              <a:rPr lang="en-US" dirty="0"/>
              <a:t/>
            </a:r>
            <a:br>
              <a:rPr lang="en-US" dirty="0"/>
            </a:br>
            <a:r>
              <a:rPr lang="en-US" dirty="0"/>
              <a:t>Example: Date of </a:t>
            </a:r>
            <a:r>
              <a:rPr lang="en-US" dirty="0" smtClean="0"/>
              <a:t>Birth</a:t>
            </a:r>
          </a:p>
          <a:p>
            <a:endParaRPr lang="en-US" u="sng" dirty="0"/>
          </a:p>
          <a:p>
            <a:pPr marL="0" indent="0">
              <a:buNone/>
            </a:pPr>
            <a:r>
              <a:rPr lang="en-US" sz="3900" b="1" u="sng" dirty="0" smtClean="0"/>
              <a:t>6.Derived </a:t>
            </a:r>
            <a:r>
              <a:rPr lang="en-US" sz="3900" b="1" u="sng" dirty="0"/>
              <a:t>Attribute:</a:t>
            </a:r>
            <a:r>
              <a:rPr lang="en-US" sz="3900" dirty="0"/>
              <a:t> </a:t>
            </a:r>
            <a:endParaRPr lang="en-US" sz="3900" dirty="0" smtClean="0"/>
          </a:p>
          <a:p>
            <a:pPr marL="0" indent="0">
              <a:buNone/>
            </a:pPr>
            <a:r>
              <a:rPr lang="en-US" dirty="0"/>
              <a:t>	</a:t>
            </a:r>
            <a:r>
              <a:rPr lang="en-US" dirty="0" smtClean="0"/>
              <a:t>An </a:t>
            </a:r>
            <a:r>
              <a:rPr lang="en-US" dirty="0"/>
              <a:t>attribute that’s value is derived from a stored attribute</a:t>
            </a:r>
            <a:r>
              <a:rPr lang="en-US" dirty="0" smtClean="0"/>
              <a:t>.</a:t>
            </a:r>
          </a:p>
          <a:p>
            <a:r>
              <a:rPr lang="en-US" dirty="0"/>
              <a:t/>
            </a:r>
            <a:br>
              <a:rPr lang="en-US" dirty="0"/>
            </a:br>
            <a:r>
              <a:rPr lang="en-US" dirty="0"/>
              <a:t>Example : age, and it’s value is derived from the stored attribute Date of Birth.</a:t>
            </a:r>
          </a:p>
          <a:p>
            <a:endParaRPr lang="en-US" dirty="0"/>
          </a:p>
        </p:txBody>
      </p:sp>
    </p:spTree>
    <p:extLst>
      <p:ext uri="{BB962C8B-B14F-4D97-AF65-F5344CB8AC3E}">
        <p14:creationId xmlns:p14="http://schemas.microsoft.com/office/powerpoint/2010/main" val="5739647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458200" cy="1470025"/>
          </a:xfrm>
        </p:spPr>
        <p:txBody>
          <a:bodyPr>
            <a:normAutofit fontScale="90000"/>
          </a:bodyPr>
          <a:lstStyle/>
          <a:p>
            <a:r>
              <a:rPr lang="en-US" b="1" dirty="0" smtClean="0"/>
              <a:t/>
            </a:r>
            <a:br>
              <a:rPr lang="en-US" b="1" dirty="0" smtClean="0"/>
            </a:br>
            <a:r>
              <a:rPr lang="en-US" b="1" dirty="0"/>
              <a:t/>
            </a:r>
            <a:br>
              <a:rPr lang="en-US" b="1" dirty="0"/>
            </a:br>
            <a:r>
              <a:rPr lang="en-US" b="1" dirty="0"/>
              <a:t> </a:t>
            </a:r>
            <a:r>
              <a:rPr lang="en-US" dirty="0"/>
              <a:t/>
            </a:r>
            <a:br>
              <a:rPr lang="en-US" dirty="0"/>
            </a:br>
            <a:endParaRPr lang="en-US" dirty="0"/>
          </a:p>
        </p:txBody>
      </p:sp>
      <p:sp>
        <p:nvSpPr>
          <p:cNvPr id="3" name="Subtitle 2"/>
          <p:cNvSpPr>
            <a:spLocks noGrp="1"/>
          </p:cNvSpPr>
          <p:nvPr>
            <p:ph type="subTitle" idx="1"/>
          </p:nvPr>
        </p:nvSpPr>
        <p:spPr>
          <a:xfrm>
            <a:off x="381000" y="457200"/>
            <a:ext cx="8305800" cy="5867400"/>
          </a:xfrm>
        </p:spPr>
        <p:txBody>
          <a:bodyPr>
            <a:normAutofit fontScale="40000" lnSpcReduction="20000"/>
          </a:bodyPr>
          <a:lstStyle/>
          <a:p>
            <a:pPr algn="l"/>
            <a:r>
              <a:rPr lang="en-US" sz="8600" dirty="0" smtClean="0">
                <a:solidFill>
                  <a:schemeClr val="tx1"/>
                </a:solidFill>
              </a:rPr>
              <a:t>The following are the different phases for Database Design</a:t>
            </a:r>
          </a:p>
          <a:p>
            <a:pPr algn="l"/>
            <a:endParaRPr lang="en-US" sz="5500" dirty="0" smtClean="0">
              <a:solidFill>
                <a:schemeClr val="tx1"/>
              </a:solidFill>
            </a:endParaRPr>
          </a:p>
          <a:p>
            <a:pPr marL="514350" indent="-514350" algn="l">
              <a:buFont typeface="+mj-lt"/>
              <a:buAutoNum type="arabicPeriod"/>
            </a:pPr>
            <a:r>
              <a:rPr lang="en-US" sz="8600" dirty="0" smtClean="0">
                <a:solidFill>
                  <a:schemeClr val="tx1"/>
                </a:solidFill>
              </a:rPr>
              <a:t>The </a:t>
            </a:r>
            <a:r>
              <a:rPr lang="en-US" sz="8600" dirty="0">
                <a:solidFill>
                  <a:schemeClr val="tx1"/>
                </a:solidFill>
              </a:rPr>
              <a:t>requirements collection and analysis phase</a:t>
            </a:r>
          </a:p>
          <a:p>
            <a:pPr marL="514350" indent="-514350" algn="l">
              <a:buFont typeface="+mj-lt"/>
              <a:buAutoNum type="arabicPeriod"/>
            </a:pPr>
            <a:r>
              <a:rPr lang="en-US" sz="8600" dirty="0">
                <a:solidFill>
                  <a:schemeClr val="tx1"/>
                </a:solidFill>
              </a:rPr>
              <a:t>Conceptual Design</a:t>
            </a:r>
          </a:p>
          <a:p>
            <a:pPr marL="514350" indent="-514350" algn="l">
              <a:buFont typeface="+mj-lt"/>
              <a:buAutoNum type="arabicPeriod"/>
            </a:pPr>
            <a:r>
              <a:rPr lang="en-US" sz="8600" dirty="0">
                <a:solidFill>
                  <a:schemeClr val="tx1"/>
                </a:solidFill>
              </a:rPr>
              <a:t>Logical Design</a:t>
            </a:r>
          </a:p>
          <a:p>
            <a:pPr marL="514350" indent="-514350" algn="l">
              <a:buFont typeface="+mj-lt"/>
              <a:buAutoNum type="arabicPeriod"/>
            </a:pPr>
            <a:r>
              <a:rPr lang="en-US" sz="8600" dirty="0">
                <a:solidFill>
                  <a:schemeClr val="tx1"/>
                </a:solidFill>
              </a:rPr>
              <a:t>Physical </a:t>
            </a:r>
            <a:r>
              <a:rPr lang="en-US" sz="8600" dirty="0" smtClean="0">
                <a:solidFill>
                  <a:schemeClr val="tx1"/>
                </a:solidFill>
              </a:rPr>
              <a:t>Design</a:t>
            </a:r>
          </a:p>
          <a:p>
            <a:pPr marL="514350" indent="-514350" algn="l">
              <a:buFont typeface="+mj-lt"/>
              <a:buAutoNum type="arabicPeriod"/>
            </a:pPr>
            <a:endParaRPr lang="en-US" dirty="0" smtClean="0">
              <a:solidFill>
                <a:schemeClr val="tx1"/>
              </a:solidFill>
            </a:endParaRPr>
          </a:p>
          <a:p>
            <a:pPr algn="l"/>
            <a:endParaRPr lang="en-US" sz="4000" b="1" u="sng" dirty="0" smtClean="0">
              <a:solidFill>
                <a:schemeClr val="tx1"/>
              </a:solidFill>
            </a:endParaRPr>
          </a:p>
          <a:p>
            <a:pPr algn="l"/>
            <a:endParaRPr lang="en-US" sz="4000" b="1" u="sng" dirty="0">
              <a:solidFill>
                <a:schemeClr val="tx1"/>
              </a:solidFill>
            </a:endParaRPr>
          </a:p>
          <a:p>
            <a:pPr algn="l"/>
            <a:endParaRPr lang="en-US" sz="4000" b="1" u="sng" dirty="0" smtClean="0">
              <a:solidFill>
                <a:schemeClr val="tx1"/>
              </a:solidFill>
            </a:endParaRPr>
          </a:p>
          <a:p>
            <a:pPr algn="l"/>
            <a:r>
              <a:rPr lang="en-US" sz="5900" b="1" u="sng" dirty="0" smtClean="0">
                <a:solidFill>
                  <a:schemeClr val="tx1"/>
                </a:solidFill>
              </a:rPr>
              <a:t>In </a:t>
            </a:r>
            <a:r>
              <a:rPr lang="en-US" sz="5900" b="1" u="sng" dirty="0">
                <a:solidFill>
                  <a:schemeClr val="tx1"/>
                </a:solidFill>
              </a:rPr>
              <a:t>the picture below there are the main phases of database design. Database design is connected with application design.</a:t>
            </a:r>
            <a:br>
              <a:rPr lang="en-US" sz="5900" b="1" u="sng" dirty="0">
                <a:solidFill>
                  <a:schemeClr val="tx1"/>
                </a:solidFill>
              </a:rPr>
            </a:br>
            <a:endParaRPr lang="en-US" sz="5900" dirty="0">
              <a:solidFill>
                <a:schemeClr val="tx1"/>
              </a:solidFill>
            </a:endParaRPr>
          </a:p>
          <a:p>
            <a:pPr marL="514350" indent="-514350" algn="l">
              <a:buFont typeface="+mj-lt"/>
              <a:buAutoNum type="arabicPeriod"/>
            </a:pPr>
            <a:endParaRPr lang="en-US" dirty="0">
              <a:solidFill>
                <a:schemeClr val="tx1"/>
              </a:solidFill>
            </a:endParaRPr>
          </a:p>
          <a:p>
            <a:pPr algn="l"/>
            <a:endParaRPr lang="en-US" dirty="0">
              <a:solidFill>
                <a:schemeClr val="tx1"/>
              </a:solidFill>
            </a:endParaRPr>
          </a:p>
        </p:txBody>
      </p:sp>
    </p:spTree>
    <p:extLst>
      <p:ext uri="{BB962C8B-B14F-4D97-AF65-F5344CB8AC3E}">
        <p14:creationId xmlns:p14="http://schemas.microsoft.com/office/powerpoint/2010/main" val="13201949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6477000"/>
          </a:xfrm>
        </p:spPr>
        <p:txBody>
          <a:bodyPr>
            <a:normAutofit fontScale="47500" lnSpcReduction="20000"/>
          </a:bodyPr>
          <a:lstStyle/>
          <a:p>
            <a:r>
              <a:rPr lang="en-US" sz="5100" dirty="0"/>
              <a:t>Derived attributes are the attributes that do not exist </a:t>
            </a:r>
            <a:r>
              <a:rPr lang="en-US" sz="5100" dirty="0" smtClean="0"/>
              <a:t>in physical  database , </a:t>
            </a:r>
            <a:r>
              <a:rPr lang="en-US" sz="5100" dirty="0"/>
              <a:t>but their values are derived from other attributes present in the </a:t>
            </a:r>
            <a:r>
              <a:rPr lang="en-US" sz="5100" dirty="0" smtClean="0"/>
              <a:t>database</a:t>
            </a:r>
            <a:r>
              <a:rPr lang="en-US" sz="5100" dirty="0"/>
              <a:t>. </a:t>
            </a:r>
            <a:endParaRPr lang="en-US" sz="5100" dirty="0" smtClean="0"/>
          </a:p>
          <a:p>
            <a:endParaRPr lang="en-US" sz="5100" dirty="0"/>
          </a:p>
          <a:p>
            <a:r>
              <a:rPr lang="en-US" sz="5100" b="1" dirty="0"/>
              <a:t>For example-</a:t>
            </a:r>
            <a:r>
              <a:rPr lang="en-US" sz="5100" dirty="0"/>
              <a:t> average salary in a department should not be saved </a:t>
            </a:r>
            <a:r>
              <a:rPr lang="en-US" sz="5100" dirty="0" smtClean="0"/>
              <a:t>directly </a:t>
            </a:r>
            <a:r>
              <a:rPr lang="en-US" sz="5100" dirty="0"/>
              <a:t>in the database, instead it can be derived. </a:t>
            </a:r>
            <a:endParaRPr lang="en-US" sz="5100" dirty="0" smtClean="0"/>
          </a:p>
          <a:p>
            <a:endParaRPr lang="en-US" sz="5100" dirty="0"/>
          </a:p>
          <a:p>
            <a:r>
              <a:rPr lang="en-US" sz="5100" b="1" dirty="0"/>
              <a:t>For another example-</a:t>
            </a:r>
            <a:r>
              <a:rPr lang="en-US" sz="5100" dirty="0"/>
              <a:t> age can be derived from </a:t>
            </a:r>
            <a:r>
              <a:rPr lang="en-US" sz="5100" dirty="0" err="1" smtClean="0"/>
              <a:t>data_of_birth</a:t>
            </a:r>
            <a:r>
              <a:rPr lang="en-US" sz="5100" dirty="0" smtClean="0"/>
              <a:t>.</a:t>
            </a:r>
          </a:p>
          <a:p>
            <a:endParaRPr lang="en-US" sz="5100" dirty="0"/>
          </a:p>
          <a:p>
            <a:r>
              <a:rPr lang="en-US" sz="5100" b="1" dirty="0"/>
              <a:t>Null:</a:t>
            </a:r>
            <a:r>
              <a:rPr lang="en-US" sz="5100" dirty="0"/>
              <a:t> e.g. apartment number, Null can also be used if we do not know the value of an </a:t>
            </a:r>
            <a:r>
              <a:rPr lang="en-US" sz="5100" dirty="0" smtClean="0"/>
              <a:t>attribute </a:t>
            </a:r>
            <a:r>
              <a:rPr lang="en-US" sz="5100" dirty="0"/>
              <a:t>for a particular </a:t>
            </a:r>
            <a:r>
              <a:rPr lang="en-US" sz="5100" dirty="0" smtClean="0"/>
              <a:t>entity</a:t>
            </a:r>
          </a:p>
          <a:p>
            <a:endParaRPr lang="en-US" sz="5100" dirty="0"/>
          </a:p>
          <a:p>
            <a:r>
              <a:rPr lang="en-US" sz="5100" b="1" dirty="0"/>
              <a:t>For Example-</a:t>
            </a:r>
            <a:r>
              <a:rPr lang="en-US" sz="5100" dirty="0"/>
              <a:t> Home </a:t>
            </a:r>
            <a:r>
              <a:rPr lang="en-US" sz="5100" dirty="0" smtClean="0"/>
              <a:t>phone</a:t>
            </a:r>
            <a:endParaRPr lang="en-US" sz="5100" dirty="0"/>
          </a:p>
          <a:p>
            <a:r>
              <a:rPr lang="en-US" sz="5100" dirty="0"/>
              <a:t>In general, composite and multi-valued attributes may be nested arbitrarily to any number of levels although this is rare</a:t>
            </a:r>
            <a:r>
              <a:rPr lang="en-US" sz="5100" dirty="0" smtClean="0"/>
              <a:t>.</a:t>
            </a:r>
          </a:p>
          <a:p>
            <a:r>
              <a:rPr lang="en-US" sz="5100" dirty="0" smtClean="0"/>
              <a:t>This </a:t>
            </a:r>
            <a:r>
              <a:rPr lang="en-US" sz="5100" dirty="0"/>
              <a:t>type of attribute are called nested attributes</a:t>
            </a:r>
          </a:p>
          <a:p>
            <a:r>
              <a:rPr lang="en-US" sz="5100" dirty="0"/>
              <a:t> </a:t>
            </a:r>
          </a:p>
          <a:p>
            <a:endParaRPr lang="en-US" dirty="0"/>
          </a:p>
        </p:txBody>
      </p:sp>
    </p:spTree>
    <p:extLst>
      <p:ext uri="{BB962C8B-B14F-4D97-AF65-F5344CB8AC3E}">
        <p14:creationId xmlns:p14="http://schemas.microsoft.com/office/powerpoint/2010/main" val="24222152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0"/>
            <a:ext cx="8610600" cy="5364163"/>
          </a:xfrm>
        </p:spPr>
        <p:txBody>
          <a:bodyPr/>
          <a:lstStyle/>
          <a:p>
            <a:pPr marL="0" indent="0">
              <a:buNone/>
            </a:pPr>
            <a:r>
              <a:rPr lang="en-US" sz="3600" b="1" u="sng" dirty="0" smtClean="0"/>
              <a:t>7.Complex </a:t>
            </a:r>
            <a:r>
              <a:rPr lang="en-US" sz="3600" b="1" u="sng" dirty="0"/>
              <a:t>Attributes:</a:t>
            </a:r>
            <a:r>
              <a:rPr lang="en-US" sz="3600" u="sng" dirty="0"/>
              <a:t> </a:t>
            </a:r>
            <a:endParaRPr lang="en-US" sz="3600" u="sng" dirty="0" smtClean="0"/>
          </a:p>
          <a:p>
            <a:pPr marL="0" indent="0">
              <a:buNone/>
            </a:pPr>
            <a:r>
              <a:rPr lang="en-US" sz="4000" dirty="0"/>
              <a:t> </a:t>
            </a:r>
            <a:r>
              <a:rPr lang="en-US" sz="4000" dirty="0" smtClean="0"/>
              <a:t>    Nesting </a:t>
            </a:r>
            <a:r>
              <a:rPr lang="en-US" sz="4000" dirty="0"/>
              <a:t>composite and multivalued attribute in an arbitrary way</a:t>
            </a:r>
            <a:r>
              <a:rPr lang="en-US" sz="4000" dirty="0" smtClean="0"/>
              <a:t>.</a:t>
            </a:r>
          </a:p>
          <a:p>
            <a:endParaRPr lang="en-US" sz="4000" dirty="0"/>
          </a:p>
          <a:p>
            <a:r>
              <a:rPr lang="en-US" sz="4000" b="1" dirty="0"/>
              <a:t>For Example-</a:t>
            </a:r>
            <a:r>
              <a:rPr lang="en-US" sz="4000" dirty="0"/>
              <a:t> Attribute </a:t>
            </a:r>
            <a:r>
              <a:rPr lang="en-US" sz="4000" dirty="0" err="1"/>
              <a:t>AddressPhone</a:t>
            </a:r>
            <a:r>
              <a:rPr lang="en-US" sz="4000" dirty="0"/>
              <a:t> for PERSON entity</a:t>
            </a:r>
          </a:p>
          <a:p>
            <a:r>
              <a:rPr lang="en-US" dirty="0"/>
              <a:t> </a:t>
            </a:r>
          </a:p>
          <a:p>
            <a:endParaRPr lang="en-US" dirty="0"/>
          </a:p>
        </p:txBody>
      </p:sp>
    </p:spTree>
    <p:extLst>
      <p:ext uri="{BB962C8B-B14F-4D97-AF65-F5344CB8AC3E}">
        <p14:creationId xmlns:p14="http://schemas.microsoft.com/office/powerpoint/2010/main" val="37681719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r>
              <a:rPr lang="en-US" b="1" dirty="0" err="1"/>
              <a:t>Figure:attribute</a:t>
            </a:r>
            <a:r>
              <a:rPr lang="en-US" b="1" dirty="0"/>
              <a:t> </a:t>
            </a:r>
            <a:r>
              <a:rPr lang="en-US" b="1" dirty="0" err="1"/>
              <a:t>AddressPhone</a:t>
            </a:r>
            <a:r>
              <a:rPr lang="en-US" b="1" dirty="0"/>
              <a:t> with multivalued and composite components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124287486"/>
              </p:ext>
            </p:extLst>
          </p:nvPr>
        </p:nvGraphicFramePr>
        <p:xfrm>
          <a:off x="381000" y="1752600"/>
          <a:ext cx="8229600" cy="4333875"/>
        </p:xfrm>
        <a:graphic>
          <a:graphicData uri="http://schemas.openxmlformats.org/presentationml/2006/ole">
            <mc:AlternateContent xmlns:mc="http://schemas.openxmlformats.org/markup-compatibility/2006">
              <mc:Choice xmlns:v="urn:schemas-microsoft-com:vml" Requires="v">
                <p:oleObj spid="_x0000_s4220" r:id="rId3" imgW="5687219" imgH="1743318" progId="">
                  <p:embed/>
                </p:oleObj>
              </mc:Choice>
              <mc:Fallback>
                <p:oleObj r:id="rId3" imgW="5687219" imgH="1743318"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752600"/>
                        <a:ext cx="8229600" cy="433387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6290539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96000"/>
          </a:xfrm>
        </p:spPr>
        <p:txBody>
          <a:bodyPr>
            <a:normAutofit fontScale="85000" lnSpcReduction="20000"/>
          </a:bodyPr>
          <a:lstStyle/>
          <a:p>
            <a:r>
              <a:rPr lang="en-US" b="1" u="sng" dirty="0"/>
              <a:t>Problem</a:t>
            </a:r>
            <a:endParaRPr lang="en-US" dirty="0"/>
          </a:p>
          <a:p>
            <a:pPr marL="0" indent="0">
              <a:buNone/>
            </a:pPr>
            <a:r>
              <a:rPr lang="en-US" dirty="0"/>
              <a:t> </a:t>
            </a:r>
          </a:p>
          <a:p>
            <a:pPr lvl="0" algn="just"/>
            <a:r>
              <a:rPr lang="en-US" dirty="0" smtClean="0"/>
              <a:t>Composite </a:t>
            </a:r>
            <a:r>
              <a:rPr lang="en-US" dirty="0"/>
              <a:t>and multivalued attributes can be nested to any number of levels</a:t>
            </a:r>
            <a:r>
              <a:rPr lang="en-US" dirty="0" smtClean="0"/>
              <a:t>.</a:t>
            </a:r>
          </a:p>
          <a:p>
            <a:pPr lvl="0" algn="just"/>
            <a:r>
              <a:rPr lang="en-US" dirty="0" smtClean="0"/>
              <a:t> </a:t>
            </a:r>
            <a:r>
              <a:rPr lang="en-US" dirty="0"/>
              <a:t>Suppose we want to design an attribute for a STUDENT entity type to keep track of previous college education. </a:t>
            </a:r>
            <a:endParaRPr lang="en-US" dirty="0" smtClean="0"/>
          </a:p>
          <a:p>
            <a:pPr lvl="0" algn="just"/>
            <a:r>
              <a:rPr lang="en-US" dirty="0" smtClean="0"/>
              <a:t>Such </a:t>
            </a:r>
            <a:r>
              <a:rPr lang="en-US" dirty="0"/>
              <a:t>an attribute will have one entry for each college previously attended and each such entry will be composed of college name, start and end dates, degree entries, and transcript entries. </a:t>
            </a:r>
            <a:endParaRPr lang="en-US" dirty="0" smtClean="0"/>
          </a:p>
          <a:p>
            <a:pPr lvl="0" algn="just"/>
            <a:r>
              <a:rPr lang="en-US" dirty="0" smtClean="0"/>
              <a:t>Each </a:t>
            </a:r>
            <a:r>
              <a:rPr lang="en-US" dirty="0"/>
              <a:t>degree entry contains the degree name and the month and year the degree awarded, and each transcript entry contains a course name, semester, year, and grade. </a:t>
            </a:r>
            <a:endParaRPr lang="en-US" dirty="0" smtClean="0"/>
          </a:p>
          <a:p>
            <a:pPr lvl="0" algn="just"/>
            <a:r>
              <a:rPr lang="en-US" dirty="0" smtClean="0"/>
              <a:t>Design </a:t>
            </a:r>
            <a:r>
              <a:rPr lang="en-US" dirty="0"/>
              <a:t>attribute to hold this information.</a:t>
            </a:r>
          </a:p>
          <a:p>
            <a:endParaRPr lang="en-US" dirty="0"/>
          </a:p>
        </p:txBody>
      </p:sp>
    </p:spTree>
    <p:extLst>
      <p:ext uri="{BB962C8B-B14F-4D97-AF65-F5344CB8AC3E}">
        <p14:creationId xmlns:p14="http://schemas.microsoft.com/office/powerpoint/2010/main" val="36061725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15400" cy="6324600"/>
          </a:xfrm>
        </p:spPr>
        <p:txBody>
          <a:bodyPr>
            <a:normAutofit lnSpcReduction="10000"/>
          </a:bodyPr>
          <a:lstStyle/>
          <a:p>
            <a:r>
              <a:rPr lang="en-US" sz="3600" b="1" u="sng" dirty="0"/>
              <a:t>Key Attributes of an Entity Type:</a:t>
            </a:r>
            <a:endParaRPr lang="en-US" sz="3600" u="sng" dirty="0"/>
          </a:p>
          <a:p>
            <a:pPr lvl="1"/>
            <a:r>
              <a:rPr lang="en-US" dirty="0"/>
              <a:t>Uniqueness constraint on attributes</a:t>
            </a:r>
          </a:p>
          <a:p>
            <a:pPr lvl="1"/>
            <a:r>
              <a:rPr lang="en-US" dirty="0"/>
              <a:t>Attribute whose values are distinct for each individual entity in the collection.</a:t>
            </a:r>
          </a:p>
          <a:p>
            <a:pPr lvl="1"/>
            <a:r>
              <a:rPr lang="en-US" dirty="0"/>
              <a:t>In ER diagram key attribute are underlined</a:t>
            </a:r>
            <a:r>
              <a:rPr lang="en-US" dirty="0" smtClean="0"/>
              <a:t>.</a:t>
            </a:r>
          </a:p>
          <a:p>
            <a:pPr lvl="1"/>
            <a:endParaRPr lang="en-US" dirty="0"/>
          </a:p>
          <a:p>
            <a:r>
              <a:rPr lang="en-US" b="1" dirty="0"/>
              <a:t>For example-</a:t>
            </a:r>
            <a:r>
              <a:rPr lang="en-US" dirty="0"/>
              <a:t> SSN of EMPLOYEE</a:t>
            </a:r>
          </a:p>
          <a:p>
            <a:pPr lvl="1"/>
            <a:r>
              <a:rPr lang="en-US" dirty="0"/>
              <a:t>Weak entity type: entity type with no key.</a:t>
            </a:r>
          </a:p>
          <a:p>
            <a:pPr lvl="1"/>
            <a:r>
              <a:rPr lang="en-US" dirty="0"/>
              <a:t>A key attribute may be composite. </a:t>
            </a:r>
            <a:endParaRPr lang="en-US" dirty="0" smtClean="0"/>
          </a:p>
          <a:p>
            <a:pPr marL="457200" lvl="1" indent="0">
              <a:buNone/>
            </a:pPr>
            <a:endParaRPr lang="en-US" dirty="0"/>
          </a:p>
          <a:p>
            <a:r>
              <a:rPr lang="en-US" b="1" dirty="0"/>
              <a:t>For example-</a:t>
            </a:r>
            <a:r>
              <a:rPr lang="en-US" dirty="0"/>
              <a:t> vehicle Registration Number is a key of the CAR entity type with components (Number, State).</a:t>
            </a:r>
          </a:p>
          <a:p>
            <a:endParaRPr lang="en-US" dirty="0"/>
          </a:p>
        </p:txBody>
      </p:sp>
    </p:spTree>
    <p:extLst>
      <p:ext uri="{BB962C8B-B14F-4D97-AF65-F5344CB8AC3E}">
        <p14:creationId xmlns:p14="http://schemas.microsoft.com/office/powerpoint/2010/main" val="21994230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458" name="Rectangle 2"/>
          <p:cNvSpPr>
            <a:spLocks noGrp="1" noChangeArrowheads="1"/>
          </p:cNvSpPr>
          <p:nvPr>
            <p:ph type="title"/>
          </p:nvPr>
        </p:nvSpPr>
        <p:spPr>
          <a:xfrm>
            <a:off x="76200" y="274638"/>
            <a:ext cx="8610600" cy="1143000"/>
          </a:xfrm>
        </p:spPr>
        <p:txBody>
          <a:bodyPr>
            <a:normAutofit fontScale="90000"/>
          </a:bodyPr>
          <a:lstStyle/>
          <a:p>
            <a:r>
              <a:rPr lang="en-US" altLang="en-US" b="1" dirty="0"/>
              <a:t>Initial Design of Entity Types for the </a:t>
            </a:r>
            <a:r>
              <a:rPr lang="en-US" altLang="en-US" sz="2400" b="1" dirty="0"/>
              <a:t>COMPANY </a:t>
            </a:r>
            <a:r>
              <a:rPr lang="en-US" altLang="en-US" b="1" dirty="0"/>
              <a:t>Database Schema</a:t>
            </a:r>
          </a:p>
        </p:txBody>
      </p:sp>
      <p:sp>
        <p:nvSpPr>
          <p:cNvPr id="915459" name="Rectangle 3"/>
          <p:cNvSpPr>
            <a:spLocks noGrp="1" noChangeArrowheads="1"/>
          </p:cNvSpPr>
          <p:nvPr>
            <p:ph idx="1"/>
          </p:nvPr>
        </p:nvSpPr>
        <p:spPr/>
        <p:txBody>
          <a:bodyPr>
            <a:normAutofit fontScale="92500"/>
          </a:bodyPr>
          <a:lstStyle/>
          <a:p>
            <a:r>
              <a:rPr lang="en-US" altLang="en-US" dirty="0"/>
              <a:t>Based on the requirements, we can identify four initial entity types in the COMPANY database:</a:t>
            </a:r>
          </a:p>
          <a:p>
            <a:pPr lvl="1"/>
            <a:r>
              <a:rPr lang="en-US" altLang="en-US" dirty="0"/>
              <a:t>DEPARTMENT</a:t>
            </a:r>
          </a:p>
          <a:p>
            <a:pPr lvl="1"/>
            <a:r>
              <a:rPr lang="en-US" altLang="en-US" dirty="0"/>
              <a:t>PROJECT</a:t>
            </a:r>
          </a:p>
          <a:p>
            <a:pPr lvl="1"/>
            <a:r>
              <a:rPr lang="en-US" altLang="en-US" dirty="0"/>
              <a:t>EMPLOYEE</a:t>
            </a:r>
          </a:p>
          <a:p>
            <a:pPr lvl="1"/>
            <a:r>
              <a:rPr lang="en-US" altLang="en-US" dirty="0"/>
              <a:t>DEPENDENT</a:t>
            </a:r>
          </a:p>
          <a:p>
            <a:r>
              <a:rPr lang="en-US" altLang="en-US" dirty="0"/>
              <a:t>Their initial design is shown on the following slide</a:t>
            </a:r>
          </a:p>
          <a:p>
            <a:r>
              <a:rPr lang="en-US" altLang="en-US" dirty="0"/>
              <a:t>The initial attributes shown are derived from the requirements description</a:t>
            </a:r>
          </a:p>
        </p:txBody>
      </p:sp>
      <p:sp>
        <p:nvSpPr>
          <p:cNvPr id="4" name="Slide Number Placeholder 3"/>
          <p:cNvSpPr>
            <a:spLocks noGrp="1"/>
          </p:cNvSpPr>
          <p:nvPr>
            <p:ph type="sldNum" sz="quarter" idx="12"/>
          </p:nvPr>
        </p:nvSpPr>
        <p:spPr/>
        <p:txBody>
          <a:bodyPr/>
          <a:lstStyle/>
          <a:p>
            <a:r>
              <a:rPr lang="en-US" altLang="en-US"/>
              <a:t>Slide 3- </a:t>
            </a:r>
            <a:fld id="{47D4334B-0814-42AD-AB07-55FD47C5E69E}" type="slidenum">
              <a:rPr lang="en-US" altLang="en-US"/>
              <a:pPr/>
              <a:t>35</a:t>
            </a:fld>
            <a:endParaRPr lang="en-CA" altLang="en-US"/>
          </a:p>
        </p:txBody>
      </p:sp>
    </p:spTree>
    <p:extLst>
      <p:ext uri="{BB962C8B-B14F-4D97-AF65-F5344CB8AC3E}">
        <p14:creationId xmlns:p14="http://schemas.microsoft.com/office/powerpoint/2010/main" val="1924044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6482" name="Rectangle 2"/>
          <p:cNvSpPr>
            <a:spLocks noGrp="1" noChangeArrowheads="1"/>
          </p:cNvSpPr>
          <p:nvPr>
            <p:ph type="title"/>
          </p:nvPr>
        </p:nvSpPr>
        <p:spPr>
          <a:xfrm>
            <a:off x="-76200" y="274638"/>
            <a:ext cx="8763000" cy="1143000"/>
          </a:xfrm>
        </p:spPr>
        <p:txBody>
          <a:bodyPr/>
          <a:lstStyle/>
          <a:p>
            <a:r>
              <a:rPr lang="en-US" altLang="en-US" b="1" dirty="0"/>
              <a:t>Initial Design of Entity Types:</a:t>
            </a:r>
            <a:br>
              <a:rPr lang="en-US" altLang="en-US" b="1" dirty="0"/>
            </a:br>
            <a:r>
              <a:rPr lang="en-US" altLang="en-US" sz="2400" b="1" dirty="0"/>
              <a:t>EMPLOYEE, DEPARTMENT, PROJECT, DEPENDENT</a:t>
            </a:r>
          </a:p>
        </p:txBody>
      </p:sp>
      <p:sp>
        <p:nvSpPr>
          <p:cNvPr id="4" name="Slide Number Placeholder 3"/>
          <p:cNvSpPr>
            <a:spLocks noGrp="1"/>
          </p:cNvSpPr>
          <p:nvPr>
            <p:ph type="sldNum" sz="quarter" idx="12"/>
          </p:nvPr>
        </p:nvSpPr>
        <p:spPr/>
        <p:txBody>
          <a:bodyPr/>
          <a:lstStyle/>
          <a:p>
            <a:r>
              <a:rPr lang="en-US" altLang="en-US"/>
              <a:t>Slide 3- </a:t>
            </a:r>
            <a:fld id="{D347A75E-4D1F-482E-B71C-6F4A4538BCA5}" type="slidenum">
              <a:rPr lang="en-US" altLang="en-US"/>
              <a:pPr/>
              <a:t>36</a:t>
            </a:fld>
            <a:endParaRPr lang="en-CA" altLang="en-US"/>
          </a:p>
        </p:txBody>
      </p:sp>
      <p:pic>
        <p:nvPicPr>
          <p:cNvPr id="916484" name="Picture 4" descr="fig03_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7801"/>
            <a:ext cx="8001000" cy="5032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419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6" name="Rectangle 2"/>
          <p:cNvSpPr>
            <a:spLocks noGrp="1" noChangeArrowheads="1"/>
          </p:cNvSpPr>
          <p:nvPr>
            <p:ph type="title"/>
          </p:nvPr>
        </p:nvSpPr>
        <p:spPr/>
        <p:txBody>
          <a:bodyPr/>
          <a:lstStyle/>
          <a:p>
            <a:r>
              <a:rPr lang="en-US" altLang="en-US" sz="3200" b="1" dirty="0"/>
              <a:t>Refining the initial design by introducing relationships</a:t>
            </a:r>
          </a:p>
        </p:txBody>
      </p:sp>
      <p:sp>
        <p:nvSpPr>
          <p:cNvPr id="917507" name="Rectangle 3"/>
          <p:cNvSpPr>
            <a:spLocks noGrp="1" noChangeArrowheads="1"/>
          </p:cNvSpPr>
          <p:nvPr>
            <p:ph idx="1"/>
          </p:nvPr>
        </p:nvSpPr>
        <p:spPr/>
        <p:txBody>
          <a:bodyPr>
            <a:normAutofit/>
          </a:bodyPr>
          <a:lstStyle/>
          <a:p>
            <a:r>
              <a:rPr lang="en-US" altLang="en-US" dirty="0"/>
              <a:t>The initial design is typically not complete</a:t>
            </a:r>
          </a:p>
          <a:p>
            <a:r>
              <a:rPr lang="en-US" altLang="en-US" dirty="0"/>
              <a:t>Some aspects in the requirements will be represented as </a:t>
            </a:r>
            <a:r>
              <a:rPr lang="en-US" altLang="en-US" b="1" dirty="0"/>
              <a:t>relationships</a:t>
            </a:r>
            <a:endParaRPr lang="en-US" altLang="en-US" dirty="0"/>
          </a:p>
          <a:p>
            <a:r>
              <a:rPr lang="en-US" altLang="en-US" dirty="0"/>
              <a:t>ER model has three main concepts:</a:t>
            </a:r>
          </a:p>
          <a:p>
            <a:pPr lvl="1"/>
            <a:r>
              <a:rPr lang="en-US" altLang="en-US" dirty="0"/>
              <a:t>Entities (and their entity types and entity sets)</a:t>
            </a:r>
          </a:p>
          <a:p>
            <a:pPr lvl="1"/>
            <a:r>
              <a:rPr lang="en-US" altLang="en-US" dirty="0"/>
              <a:t>Attributes (simple, composite, multivalued)</a:t>
            </a:r>
          </a:p>
          <a:p>
            <a:pPr lvl="1"/>
            <a:r>
              <a:rPr lang="en-US" altLang="en-US" dirty="0"/>
              <a:t>Relationships (and their relationship types and relationship sets</a:t>
            </a:r>
            <a:r>
              <a:rPr lang="en-US" altLang="en-US" dirty="0" smtClean="0"/>
              <a:t>)</a:t>
            </a:r>
            <a:endParaRPr lang="en-US" altLang="en-US" dirty="0"/>
          </a:p>
        </p:txBody>
      </p:sp>
      <p:sp>
        <p:nvSpPr>
          <p:cNvPr id="4" name="Slide Number Placeholder 3"/>
          <p:cNvSpPr>
            <a:spLocks noGrp="1"/>
          </p:cNvSpPr>
          <p:nvPr>
            <p:ph type="sldNum" sz="quarter" idx="12"/>
          </p:nvPr>
        </p:nvSpPr>
        <p:spPr/>
        <p:txBody>
          <a:bodyPr/>
          <a:lstStyle/>
          <a:p>
            <a:r>
              <a:rPr lang="en-US" altLang="en-US"/>
              <a:t>Slide 3- </a:t>
            </a:r>
            <a:fld id="{0F17644C-524E-4646-996C-DF02292C5ED2}" type="slidenum">
              <a:rPr lang="en-US" altLang="en-US"/>
              <a:pPr/>
              <a:t>37</a:t>
            </a:fld>
            <a:endParaRPr lang="en-CA" altLang="en-US"/>
          </a:p>
        </p:txBody>
      </p:sp>
    </p:spTree>
    <p:extLst>
      <p:ext uri="{BB962C8B-B14F-4D97-AF65-F5344CB8AC3E}">
        <p14:creationId xmlns:p14="http://schemas.microsoft.com/office/powerpoint/2010/main" val="2178014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Types of Relationships in DBMS</a:t>
            </a:r>
            <a:br>
              <a:rPr lang="en-US" b="1" dirty="0"/>
            </a:br>
            <a:endParaRPr lang="en-IN" dirty="0"/>
          </a:p>
        </p:txBody>
      </p:sp>
      <p:sp>
        <p:nvSpPr>
          <p:cNvPr id="3" name="Content Placeholder 2"/>
          <p:cNvSpPr>
            <a:spLocks noGrp="1"/>
          </p:cNvSpPr>
          <p:nvPr>
            <p:ph idx="1"/>
          </p:nvPr>
        </p:nvSpPr>
        <p:spPr>
          <a:xfrm>
            <a:off x="457200" y="1124744"/>
            <a:ext cx="8229600" cy="5001419"/>
          </a:xfrm>
        </p:spPr>
        <p:txBody>
          <a:bodyPr>
            <a:normAutofit fontScale="47500" lnSpcReduction="20000"/>
          </a:bodyPr>
          <a:lstStyle/>
          <a:p>
            <a:r>
              <a:rPr lang="en-US" dirty="0">
                <a:latin typeface="Times New Roman" panose="02020603050405020304" pitchFamily="18" charset="0"/>
                <a:cs typeface="Times New Roman" panose="02020603050405020304" pitchFamily="18" charset="0"/>
              </a:rPr>
              <a:t>A relationship is represented by diamond shape in ER diagram, it shows the relationship among entities. There are four types of relationships: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1. One to One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2. One to Many</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3. Many to One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4. Many to Many</a:t>
            </a:r>
          </a:p>
          <a:p>
            <a:pPr marL="0" indent="0">
              <a:buNone/>
            </a:pPr>
            <a:r>
              <a:rPr lang="en-US" b="1" dirty="0">
                <a:latin typeface="Times New Roman" panose="02020603050405020304" pitchFamily="18" charset="0"/>
                <a:cs typeface="Times New Roman" panose="02020603050405020304" pitchFamily="18" charset="0"/>
              </a:rPr>
              <a:t>1. One to One Relationship</a:t>
            </a:r>
          </a:p>
          <a:p>
            <a:r>
              <a:rPr lang="en-US" dirty="0">
                <a:latin typeface="Times New Roman" panose="02020603050405020304" pitchFamily="18" charset="0"/>
                <a:cs typeface="Times New Roman" panose="02020603050405020304" pitchFamily="18" charset="0"/>
              </a:rPr>
              <a:t>When a single instance of an entity is associated with a single instance of another entity then it is called one to one relationship. For example, a person has only one passport and a passport is given to one person.</a:t>
            </a:r>
          </a:p>
          <a:p>
            <a:pPr marL="0" indent="0">
              <a:buNone/>
            </a:pPr>
            <a:r>
              <a:rPr lang="en-US" b="1" dirty="0">
                <a:latin typeface="Times New Roman" panose="02020603050405020304" pitchFamily="18" charset="0"/>
                <a:cs typeface="Times New Roman" panose="02020603050405020304" pitchFamily="18" charset="0"/>
              </a:rPr>
              <a:t>2. One to Many Relationship</a:t>
            </a:r>
          </a:p>
          <a:p>
            <a:r>
              <a:rPr lang="en-US" dirty="0">
                <a:latin typeface="Times New Roman" panose="02020603050405020304" pitchFamily="18" charset="0"/>
                <a:cs typeface="Times New Roman" panose="02020603050405020304" pitchFamily="18" charset="0"/>
              </a:rPr>
              <a:t>When a single instance of an entity is associated with more than one instances of another entity then it is called one to many relationship. For example – a customer can place many orders but a order cannot be placed by many customers.</a:t>
            </a:r>
          </a:p>
          <a:p>
            <a:pPr marL="0" indent="0">
              <a:buNone/>
            </a:pPr>
            <a:r>
              <a:rPr lang="en-US" b="1" dirty="0">
                <a:latin typeface="Times New Roman" panose="02020603050405020304" pitchFamily="18" charset="0"/>
                <a:cs typeface="Times New Roman" panose="02020603050405020304" pitchFamily="18" charset="0"/>
              </a:rPr>
              <a:t>3. Many to One Relationship</a:t>
            </a:r>
          </a:p>
          <a:p>
            <a:r>
              <a:rPr lang="en-US" dirty="0">
                <a:latin typeface="Times New Roman" panose="02020603050405020304" pitchFamily="18" charset="0"/>
                <a:cs typeface="Times New Roman" panose="02020603050405020304" pitchFamily="18" charset="0"/>
              </a:rPr>
              <a:t>When more than one instances of an entity is associated with a single instance of another entity then it is called many to one relationship. For example – many students can study in a single college but a student cannot study in many colleges at the same time.</a:t>
            </a:r>
          </a:p>
          <a:p>
            <a:pPr marL="0" indent="0">
              <a:buNone/>
            </a:pPr>
            <a:r>
              <a:rPr lang="en-US" b="1" dirty="0">
                <a:latin typeface="Times New Roman" panose="02020603050405020304" pitchFamily="18" charset="0"/>
                <a:cs typeface="Times New Roman" panose="02020603050405020304" pitchFamily="18" charset="0"/>
              </a:rPr>
              <a:t>4. Many to Many Relationship</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When more than one instances of an entity is associated with more than one instances of another entity then it is called many to many relationship. For example, a </a:t>
            </a:r>
            <a:r>
              <a:rPr lang="en-US" dirty="0" smtClean="0">
                <a:latin typeface="Times New Roman" panose="02020603050405020304" pitchFamily="18" charset="0"/>
                <a:cs typeface="Times New Roman" panose="02020603050405020304" pitchFamily="18" charset="0"/>
              </a:rPr>
              <a:t> student can </a:t>
            </a:r>
            <a:r>
              <a:rPr lang="en-US" dirty="0">
                <a:latin typeface="Times New Roman" panose="02020603050405020304" pitchFamily="18" charset="0"/>
                <a:cs typeface="Times New Roman" panose="02020603050405020304" pitchFamily="18" charset="0"/>
              </a:rPr>
              <a:t>be assigned to many projects and a project can be assigned to many students.</a:t>
            </a:r>
          </a:p>
          <a:p>
            <a:endParaRPr lang="en-IN" dirty="0"/>
          </a:p>
        </p:txBody>
      </p:sp>
    </p:spTree>
    <p:extLst>
      <p:ext uri="{BB962C8B-B14F-4D97-AF65-F5344CB8AC3E}">
        <p14:creationId xmlns:p14="http://schemas.microsoft.com/office/powerpoint/2010/main" val="12725704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4" name="Rectangle 4"/>
          <p:cNvSpPr>
            <a:spLocks noGrp="1" noChangeArrowheads="1"/>
          </p:cNvSpPr>
          <p:nvPr>
            <p:ph type="title"/>
          </p:nvPr>
        </p:nvSpPr>
        <p:spPr/>
        <p:txBody>
          <a:bodyPr/>
          <a:lstStyle/>
          <a:p>
            <a:r>
              <a:rPr lang="en-US" altLang="en-US" sz="3200" dirty="0"/>
              <a:t>Relationships and Relationship Types </a:t>
            </a:r>
          </a:p>
        </p:txBody>
      </p:sp>
      <p:sp>
        <p:nvSpPr>
          <p:cNvPr id="839685" name="Rectangle 5"/>
          <p:cNvSpPr>
            <a:spLocks noGrp="1" noChangeArrowheads="1"/>
          </p:cNvSpPr>
          <p:nvPr>
            <p:ph idx="1"/>
          </p:nvPr>
        </p:nvSpPr>
        <p:spPr/>
        <p:txBody>
          <a:bodyPr>
            <a:normAutofit/>
          </a:bodyPr>
          <a:lstStyle/>
          <a:p>
            <a:pPr>
              <a:lnSpc>
                <a:spcPct val="80000"/>
              </a:lnSpc>
            </a:pPr>
            <a:r>
              <a:rPr lang="en-US" altLang="en-US" sz="2400" dirty="0"/>
              <a:t>A </a:t>
            </a:r>
            <a:r>
              <a:rPr lang="en-US" altLang="en-US" sz="2400" b="1" dirty="0"/>
              <a:t>relationship</a:t>
            </a:r>
            <a:r>
              <a:rPr lang="en-US" altLang="en-US" sz="2400" dirty="0"/>
              <a:t> relates two or more distinct entities with a specific meaning.</a:t>
            </a:r>
          </a:p>
          <a:p>
            <a:pPr lvl="1">
              <a:lnSpc>
                <a:spcPct val="80000"/>
              </a:lnSpc>
            </a:pPr>
            <a:r>
              <a:rPr lang="en-US" altLang="en-US" sz="2100" dirty="0"/>
              <a:t>For example, EMPLOYEE John Smith </a:t>
            </a:r>
            <a:r>
              <a:rPr lang="en-US" altLang="en-US" sz="2100" i="1" dirty="0"/>
              <a:t>works on</a:t>
            </a:r>
            <a:r>
              <a:rPr lang="en-US" altLang="en-US" sz="2100" dirty="0"/>
              <a:t> the </a:t>
            </a:r>
            <a:r>
              <a:rPr lang="en-US" altLang="en-US" sz="2100" dirty="0" err="1"/>
              <a:t>ProductX</a:t>
            </a:r>
            <a:r>
              <a:rPr lang="en-US" altLang="en-US" sz="2100" dirty="0"/>
              <a:t> PROJECT, or EMPLOYEE Franklin Wong </a:t>
            </a:r>
            <a:r>
              <a:rPr lang="en-US" altLang="en-US" sz="2100" i="1" dirty="0"/>
              <a:t>manages</a:t>
            </a:r>
            <a:r>
              <a:rPr lang="en-US" altLang="en-US" sz="2100" dirty="0"/>
              <a:t> the Research DEPARTMENT.</a:t>
            </a:r>
          </a:p>
          <a:p>
            <a:pPr>
              <a:lnSpc>
                <a:spcPct val="80000"/>
              </a:lnSpc>
            </a:pPr>
            <a:r>
              <a:rPr lang="en-US" altLang="en-US" sz="2400" dirty="0"/>
              <a:t>Relationships of the same type are grouped or typed into a </a:t>
            </a:r>
            <a:r>
              <a:rPr lang="en-US" altLang="en-US" sz="2400" b="1" dirty="0"/>
              <a:t>relationship type</a:t>
            </a:r>
            <a:r>
              <a:rPr lang="en-US" altLang="en-US" sz="2400" dirty="0"/>
              <a:t>.</a:t>
            </a:r>
          </a:p>
          <a:p>
            <a:pPr lvl="1">
              <a:lnSpc>
                <a:spcPct val="80000"/>
              </a:lnSpc>
            </a:pPr>
            <a:r>
              <a:rPr lang="en-US" altLang="en-US" sz="2100" dirty="0"/>
              <a:t>For example, the WORKS_ON relationship type in which EMPLOYEEs and PROJECTs participate, or the MANAGES relationship type in which EMPLOYEEs and DEPARTMENTs participate.</a:t>
            </a:r>
          </a:p>
          <a:p>
            <a:pPr>
              <a:lnSpc>
                <a:spcPct val="80000"/>
              </a:lnSpc>
            </a:pPr>
            <a:r>
              <a:rPr lang="en-US" altLang="en-US" sz="2400" dirty="0"/>
              <a:t>The degree of a relationship type is the number of participating entity types. </a:t>
            </a:r>
          </a:p>
          <a:p>
            <a:pPr lvl="1">
              <a:lnSpc>
                <a:spcPct val="80000"/>
              </a:lnSpc>
            </a:pPr>
            <a:r>
              <a:rPr lang="en-US" altLang="en-US" sz="2100" dirty="0"/>
              <a:t>Both MANAGES and WORKS_ON are </a:t>
            </a:r>
            <a:r>
              <a:rPr lang="en-US" altLang="en-US" sz="2100" i="1" dirty="0"/>
              <a:t>binary</a:t>
            </a:r>
            <a:r>
              <a:rPr lang="en-US" altLang="en-US" sz="2100" dirty="0"/>
              <a:t> relationships.</a:t>
            </a:r>
          </a:p>
        </p:txBody>
      </p:sp>
      <p:sp>
        <p:nvSpPr>
          <p:cNvPr id="4" name="Slide Number Placeholder 3"/>
          <p:cNvSpPr>
            <a:spLocks noGrp="1"/>
          </p:cNvSpPr>
          <p:nvPr>
            <p:ph type="sldNum" sz="quarter" idx="12"/>
          </p:nvPr>
        </p:nvSpPr>
        <p:spPr/>
        <p:txBody>
          <a:bodyPr/>
          <a:lstStyle/>
          <a:p>
            <a:r>
              <a:rPr lang="en-US" altLang="en-US"/>
              <a:t>Slide 3- </a:t>
            </a:r>
            <a:fld id="{1943AC4E-EA6C-483D-8C8D-18B6ABA4E8BF}" type="slidenum">
              <a:rPr lang="en-US" altLang="en-US"/>
              <a:pPr/>
              <a:t>39</a:t>
            </a:fld>
            <a:endParaRPr lang="en-CA" altLang="en-US"/>
          </a:p>
        </p:txBody>
      </p:sp>
    </p:spTree>
    <p:extLst>
      <p:ext uri="{BB962C8B-B14F-4D97-AF65-F5344CB8AC3E}">
        <p14:creationId xmlns:p14="http://schemas.microsoft.com/office/powerpoint/2010/main" val="3366749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610600" cy="6248400"/>
          </a:xfrm>
        </p:spPr>
        <p:txBody>
          <a:bodyPr/>
          <a:lstStyle/>
          <a:p>
            <a:endParaRPr lang="en-US" dirty="0"/>
          </a:p>
        </p:txBody>
      </p:sp>
      <p:pic>
        <p:nvPicPr>
          <p:cNvPr id="1026" name="Picture 2" descr="MainPha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9154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42191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43" name="Rectangle 15"/>
          <p:cNvSpPr>
            <a:spLocks noGrp="1" noChangeArrowheads="1"/>
          </p:cNvSpPr>
          <p:nvPr>
            <p:ph type="title"/>
          </p:nvPr>
        </p:nvSpPr>
        <p:spPr>
          <a:xfrm>
            <a:off x="152400" y="290513"/>
            <a:ext cx="8763000" cy="776287"/>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fontScale="90000"/>
          </a:bodyPr>
          <a:lstStyle/>
          <a:p>
            <a:r>
              <a:rPr lang="en-US" altLang="en-US" sz="2800" b="1" dirty="0"/>
              <a:t>Relationship instances of the WORKS_FOR N:1 relationship between EMPLOYEE and DEPARTMENT</a:t>
            </a:r>
          </a:p>
        </p:txBody>
      </p:sp>
      <p:sp>
        <p:nvSpPr>
          <p:cNvPr id="4" name="Slide Number Placeholder 2"/>
          <p:cNvSpPr>
            <a:spLocks noGrp="1"/>
          </p:cNvSpPr>
          <p:nvPr>
            <p:ph type="sldNum" sz="quarter" idx="12"/>
          </p:nvPr>
        </p:nvSpPr>
        <p:spPr/>
        <p:txBody>
          <a:bodyPr/>
          <a:lstStyle/>
          <a:p>
            <a:r>
              <a:rPr lang="en-US" altLang="en-US"/>
              <a:t>Slide 3- </a:t>
            </a:r>
            <a:fld id="{F7C7D7AF-DE66-4C9E-84A5-C97682FCA873}" type="slidenum">
              <a:rPr lang="en-US" altLang="en-US"/>
              <a:pPr/>
              <a:t>40</a:t>
            </a:fld>
            <a:endParaRPr lang="en-CA" altLang="en-US"/>
          </a:p>
        </p:txBody>
      </p:sp>
      <p:pic>
        <p:nvPicPr>
          <p:cNvPr id="841759" name="Picture 31" descr="fig03_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08138"/>
            <a:ext cx="80772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404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96" name="Rectangle 20"/>
          <p:cNvSpPr>
            <a:spLocks noGrp="1" noChangeArrowheads="1"/>
          </p:cNvSpPr>
          <p:nvPr>
            <p:ph type="title"/>
          </p:nvPr>
        </p:nvSpPr>
        <p:spPr>
          <a:xfrm>
            <a:off x="296863" y="85725"/>
            <a:ext cx="8496300"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en-US" sz="2800" b="1" dirty="0"/>
              <a:t>Relationship instances of the M:N  WORKS_ON relationship between EMPLOYEE and PROJECT</a:t>
            </a:r>
          </a:p>
        </p:txBody>
      </p:sp>
      <p:sp>
        <p:nvSpPr>
          <p:cNvPr id="5" name="Slide Number Placeholder 2"/>
          <p:cNvSpPr>
            <a:spLocks noGrp="1"/>
          </p:cNvSpPr>
          <p:nvPr>
            <p:ph type="sldNum" sz="quarter" idx="12"/>
          </p:nvPr>
        </p:nvSpPr>
        <p:spPr/>
        <p:txBody>
          <a:bodyPr/>
          <a:lstStyle/>
          <a:p>
            <a:r>
              <a:rPr lang="en-US" altLang="en-US"/>
              <a:t>Slide 3- </a:t>
            </a:r>
            <a:fld id="{846CCD3C-5D33-43F3-8661-202C143509BD}" type="slidenum">
              <a:rPr lang="en-US" altLang="en-US"/>
              <a:pPr/>
              <a:t>41</a:t>
            </a:fld>
            <a:endParaRPr lang="en-CA" altLang="en-US"/>
          </a:p>
        </p:txBody>
      </p:sp>
      <p:sp>
        <p:nvSpPr>
          <p:cNvPr id="843797" name="Text Box 21"/>
          <p:cNvSpPr txBox="1">
            <a:spLocks noChangeArrowheads="1"/>
          </p:cNvSpPr>
          <p:nvPr/>
        </p:nvSpPr>
        <p:spPr bwMode="auto">
          <a:xfrm>
            <a:off x="685800" y="1822450"/>
            <a:ext cx="8099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en-US" altLang="en-US">
              <a:solidFill>
                <a:schemeClr val="bg2"/>
              </a:solidFill>
              <a:latin typeface="Times New Roman" panose="02020603050405020304" pitchFamily="18" charset="0"/>
            </a:endParaRPr>
          </a:p>
        </p:txBody>
      </p:sp>
      <p:pic>
        <p:nvPicPr>
          <p:cNvPr id="843814" name="Picture 38" descr="fig03_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95400"/>
            <a:ext cx="8229599" cy="5132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14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530" name="Rectangle 2050"/>
          <p:cNvSpPr>
            <a:spLocks noGrp="1" noChangeArrowheads="1"/>
          </p:cNvSpPr>
          <p:nvPr>
            <p:ph type="title"/>
          </p:nvPr>
        </p:nvSpPr>
        <p:spPr/>
        <p:txBody>
          <a:bodyPr/>
          <a:lstStyle/>
          <a:p>
            <a:r>
              <a:rPr lang="en-US" altLang="en-US" sz="3200" b="1" dirty="0"/>
              <a:t>Relationship type vs. relationship set </a:t>
            </a:r>
          </a:p>
        </p:txBody>
      </p:sp>
      <p:sp>
        <p:nvSpPr>
          <p:cNvPr id="918531" name="Rectangle 2051"/>
          <p:cNvSpPr>
            <a:spLocks noGrp="1" noChangeArrowheads="1"/>
          </p:cNvSpPr>
          <p:nvPr>
            <p:ph idx="1"/>
          </p:nvPr>
        </p:nvSpPr>
        <p:spPr/>
        <p:txBody>
          <a:bodyPr>
            <a:normAutofit lnSpcReduction="10000"/>
          </a:bodyPr>
          <a:lstStyle/>
          <a:p>
            <a:r>
              <a:rPr lang="en-US" altLang="en-US" dirty="0"/>
              <a:t>Relationship Type:</a:t>
            </a:r>
          </a:p>
          <a:p>
            <a:pPr lvl="1"/>
            <a:r>
              <a:rPr lang="en-US" altLang="en-US" dirty="0"/>
              <a:t>Is the schema description of a relationship</a:t>
            </a:r>
          </a:p>
          <a:p>
            <a:pPr lvl="1"/>
            <a:r>
              <a:rPr lang="en-US" altLang="en-US" dirty="0"/>
              <a:t>Identifies the relationship name and the participating entity types</a:t>
            </a:r>
          </a:p>
          <a:p>
            <a:pPr lvl="1"/>
            <a:r>
              <a:rPr lang="en-US" altLang="en-US" dirty="0"/>
              <a:t>Also identifies certain relationship constraints</a:t>
            </a:r>
          </a:p>
          <a:p>
            <a:r>
              <a:rPr lang="en-US" altLang="en-US" dirty="0"/>
              <a:t>Relationship Set:</a:t>
            </a:r>
          </a:p>
          <a:p>
            <a:pPr lvl="1"/>
            <a:r>
              <a:rPr lang="en-US" altLang="en-US" dirty="0"/>
              <a:t>The current set of relationship instances represented in the database</a:t>
            </a:r>
          </a:p>
          <a:p>
            <a:pPr lvl="1"/>
            <a:r>
              <a:rPr lang="en-US" altLang="en-US" dirty="0"/>
              <a:t>The current </a:t>
            </a:r>
            <a:r>
              <a:rPr lang="en-US" altLang="en-US" i="1" dirty="0"/>
              <a:t>state</a:t>
            </a:r>
            <a:r>
              <a:rPr lang="en-US" altLang="en-US" dirty="0"/>
              <a:t> of a relationship type</a:t>
            </a:r>
          </a:p>
        </p:txBody>
      </p:sp>
      <p:sp>
        <p:nvSpPr>
          <p:cNvPr id="4" name="Slide Number Placeholder 3"/>
          <p:cNvSpPr>
            <a:spLocks noGrp="1"/>
          </p:cNvSpPr>
          <p:nvPr>
            <p:ph type="sldNum" sz="quarter" idx="12"/>
          </p:nvPr>
        </p:nvSpPr>
        <p:spPr/>
        <p:txBody>
          <a:bodyPr/>
          <a:lstStyle/>
          <a:p>
            <a:r>
              <a:rPr lang="en-US" altLang="en-US"/>
              <a:t>Slide 3- </a:t>
            </a:r>
            <a:fld id="{B89424B1-6010-48F0-8366-CBB5682A62D7}" type="slidenum">
              <a:rPr lang="en-US" altLang="en-US"/>
              <a:pPr/>
              <a:t>42</a:t>
            </a:fld>
            <a:endParaRPr lang="en-CA" altLang="en-US"/>
          </a:p>
        </p:txBody>
      </p:sp>
    </p:spTree>
    <p:extLst>
      <p:ext uri="{BB962C8B-B14F-4D97-AF65-F5344CB8AC3E}">
        <p14:creationId xmlns:p14="http://schemas.microsoft.com/office/powerpoint/2010/main" val="3094085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4" name="Rectangle 2"/>
          <p:cNvSpPr>
            <a:spLocks noGrp="1" noChangeArrowheads="1"/>
          </p:cNvSpPr>
          <p:nvPr>
            <p:ph type="title"/>
          </p:nvPr>
        </p:nvSpPr>
        <p:spPr/>
        <p:txBody>
          <a:bodyPr/>
          <a:lstStyle/>
          <a:p>
            <a:r>
              <a:rPr lang="en-US" altLang="en-US" sz="3200" b="1" dirty="0"/>
              <a:t>Relationship type vs. relationship set </a:t>
            </a:r>
          </a:p>
        </p:txBody>
      </p:sp>
      <p:sp>
        <p:nvSpPr>
          <p:cNvPr id="919555" name="Rectangle 3"/>
          <p:cNvSpPr>
            <a:spLocks noGrp="1" noChangeArrowheads="1"/>
          </p:cNvSpPr>
          <p:nvPr>
            <p:ph idx="1"/>
          </p:nvPr>
        </p:nvSpPr>
        <p:spPr/>
        <p:txBody>
          <a:bodyPr>
            <a:normAutofit fontScale="92500" lnSpcReduction="10000"/>
          </a:bodyPr>
          <a:lstStyle/>
          <a:p>
            <a:r>
              <a:rPr lang="en-US" altLang="en-US" dirty="0"/>
              <a:t>Previous figures displayed the relationship sets</a:t>
            </a:r>
          </a:p>
          <a:p>
            <a:r>
              <a:rPr lang="en-US" altLang="en-US" dirty="0"/>
              <a:t>Each instance in the set relates individual participating entities – one from each participating entity type</a:t>
            </a:r>
          </a:p>
          <a:p>
            <a:r>
              <a:rPr lang="en-US" altLang="en-US" dirty="0"/>
              <a:t>In ER diagrams, we represent the </a:t>
            </a:r>
            <a:r>
              <a:rPr lang="en-US" altLang="en-US" i="1" dirty="0"/>
              <a:t>relationship type </a:t>
            </a:r>
            <a:r>
              <a:rPr lang="en-US" altLang="en-US" dirty="0"/>
              <a:t>as follows:</a:t>
            </a:r>
          </a:p>
          <a:p>
            <a:pPr lvl="1"/>
            <a:r>
              <a:rPr lang="en-US" altLang="en-US" dirty="0"/>
              <a:t>Diamond-shaped box is used to display a relationship type</a:t>
            </a:r>
          </a:p>
          <a:p>
            <a:pPr lvl="1"/>
            <a:r>
              <a:rPr lang="en-US" altLang="en-US" dirty="0"/>
              <a:t>Connected to the participating entity types via straight lines</a:t>
            </a:r>
          </a:p>
        </p:txBody>
      </p:sp>
      <p:sp>
        <p:nvSpPr>
          <p:cNvPr id="4" name="Slide Number Placeholder 3"/>
          <p:cNvSpPr>
            <a:spLocks noGrp="1"/>
          </p:cNvSpPr>
          <p:nvPr>
            <p:ph type="sldNum" sz="quarter" idx="12"/>
          </p:nvPr>
        </p:nvSpPr>
        <p:spPr/>
        <p:txBody>
          <a:bodyPr/>
          <a:lstStyle/>
          <a:p>
            <a:r>
              <a:rPr lang="en-US" altLang="en-US"/>
              <a:t>Slide 3- </a:t>
            </a:r>
            <a:fld id="{1C017641-EA47-4322-8DC5-9B0195D28FF6}" type="slidenum">
              <a:rPr lang="en-US" altLang="en-US"/>
              <a:pPr/>
              <a:t>43</a:t>
            </a:fld>
            <a:endParaRPr lang="en-CA" altLang="en-US"/>
          </a:p>
        </p:txBody>
      </p:sp>
    </p:spTree>
    <p:extLst>
      <p:ext uri="{BB962C8B-B14F-4D97-AF65-F5344CB8AC3E}">
        <p14:creationId xmlns:p14="http://schemas.microsoft.com/office/powerpoint/2010/main" val="3884060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Rectangle 2050"/>
          <p:cNvSpPr>
            <a:spLocks noGrp="1" noChangeArrowheads="1"/>
          </p:cNvSpPr>
          <p:nvPr>
            <p:ph type="title"/>
          </p:nvPr>
        </p:nvSpPr>
        <p:spPr/>
        <p:txBody>
          <a:bodyPr/>
          <a:lstStyle/>
          <a:p>
            <a:r>
              <a:rPr lang="en-US" altLang="en-US" sz="3200" b="1" dirty="0"/>
              <a:t>Refining the COMPANY database schema by introducing relationships</a:t>
            </a:r>
          </a:p>
        </p:txBody>
      </p:sp>
      <p:sp>
        <p:nvSpPr>
          <p:cNvPr id="922627" name="Rectangle 2051"/>
          <p:cNvSpPr>
            <a:spLocks noGrp="1" noChangeArrowheads="1"/>
          </p:cNvSpPr>
          <p:nvPr>
            <p:ph idx="1"/>
          </p:nvPr>
        </p:nvSpPr>
        <p:spPr/>
        <p:txBody>
          <a:bodyPr>
            <a:normAutofit/>
          </a:bodyPr>
          <a:lstStyle/>
          <a:p>
            <a:r>
              <a:rPr lang="en-US" altLang="en-US" sz="2400" dirty="0"/>
              <a:t>By examining the requirements, six relationship types are identified</a:t>
            </a:r>
          </a:p>
          <a:p>
            <a:r>
              <a:rPr lang="en-US" altLang="en-US" sz="2400" dirty="0"/>
              <a:t>All are </a:t>
            </a:r>
            <a:r>
              <a:rPr lang="en-US" altLang="en-US" sz="2400" i="1" dirty="0"/>
              <a:t>binary</a:t>
            </a:r>
            <a:r>
              <a:rPr lang="en-US" altLang="en-US" sz="2400" dirty="0"/>
              <a:t> relationships( degree 2)</a:t>
            </a:r>
          </a:p>
          <a:p>
            <a:r>
              <a:rPr lang="en-US" altLang="en-US" sz="2400" dirty="0"/>
              <a:t>Listed below with their participating entity types:</a:t>
            </a:r>
          </a:p>
          <a:p>
            <a:pPr lvl="1"/>
            <a:r>
              <a:rPr lang="en-US" altLang="en-US" sz="2200" dirty="0"/>
              <a:t>WORKS_FOR (between EMPLOYEE, DEPARTMENT)</a:t>
            </a:r>
          </a:p>
          <a:p>
            <a:pPr lvl="1"/>
            <a:r>
              <a:rPr lang="en-US" altLang="en-US" sz="2200" dirty="0"/>
              <a:t>MANAGES (also between EMPLOYEE, DEPARTMENT)</a:t>
            </a:r>
          </a:p>
          <a:p>
            <a:pPr lvl="1"/>
            <a:r>
              <a:rPr lang="en-US" altLang="en-US" sz="2200" dirty="0"/>
              <a:t>CONTROLS (between DEPARTMENT, PROJECT)</a:t>
            </a:r>
          </a:p>
          <a:p>
            <a:pPr lvl="1"/>
            <a:r>
              <a:rPr lang="en-US" altLang="en-US" sz="2200" dirty="0"/>
              <a:t>WORKS_ON (between EMPLOYEE, PROJECT)</a:t>
            </a:r>
          </a:p>
          <a:p>
            <a:pPr lvl="1"/>
            <a:r>
              <a:rPr lang="en-US" altLang="en-US" sz="2200" dirty="0"/>
              <a:t>SUPERVISION (between EMPLOYEE (as subordinate), EMPLOYEE (as supervisor))</a:t>
            </a:r>
          </a:p>
          <a:p>
            <a:pPr lvl="1"/>
            <a:r>
              <a:rPr lang="en-US" altLang="en-US" sz="2200" dirty="0"/>
              <a:t>DEPENDENTS_OF (between EMPLOYEE, DEPENDENT)</a:t>
            </a:r>
          </a:p>
          <a:p>
            <a:pPr lvl="1"/>
            <a:endParaRPr lang="en-US" altLang="en-US" sz="2200" dirty="0"/>
          </a:p>
        </p:txBody>
      </p:sp>
      <p:sp>
        <p:nvSpPr>
          <p:cNvPr id="4" name="Slide Number Placeholder 3"/>
          <p:cNvSpPr>
            <a:spLocks noGrp="1"/>
          </p:cNvSpPr>
          <p:nvPr>
            <p:ph type="sldNum" sz="quarter" idx="12"/>
          </p:nvPr>
        </p:nvSpPr>
        <p:spPr/>
        <p:txBody>
          <a:bodyPr/>
          <a:lstStyle/>
          <a:p>
            <a:r>
              <a:rPr lang="en-US" altLang="en-US"/>
              <a:t>Slide 3- </a:t>
            </a:r>
            <a:fld id="{7E3F3981-E8FB-46F1-A11E-ED8500BD7708}" type="slidenum">
              <a:rPr lang="en-US" altLang="en-US"/>
              <a:pPr/>
              <a:t>44</a:t>
            </a:fld>
            <a:endParaRPr lang="en-CA" altLang="en-US"/>
          </a:p>
        </p:txBody>
      </p:sp>
    </p:spTree>
    <p:extLst>
      <p:ext uri="{BB962C8B-B14F-4D97-AF65-F5344CB8AC3E}">
        <p14:creationId xmlns:p14="http://schemas.microsoft.com/office/powerpoint/2010/main" val="502719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8" name="Rectangle 2"/>
          <p:cNvSpPr>
            <a:spLocks noGrp="1" noChangeArrowheads="1"/>
          </p:cNvSpPr>
          <p:nvPr>
            <p:ph type="title"/>
          </p:nvPr>
        </p:nvSpPr>
        <p:spPr>
          <a:xfrm>
            <a:off x="622300" y="215900"/>
            <a:ext cx="7940675" cy="7683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fontScale="90000"/>
          </a:bodyPr>
          <a:lstStyle/>
          <a:p>
            <a:r>
              <a:rPr lang="en-US" altLang="en-US" sz="3200" b="1"/>
              <a:t>ER DIAGRAM – Relationship Types are:</a:t>
            </a:r>
            <a:br>
              <a:rPr lang="en-US" altLang="en-US" sz="3200" b="1"/>
            </a:br>
            <a:r>
              <a:rPr lang="en-US" altLang="en-US" sz="1400" b="1"/>
              <a:t>WORKS_FOR, MANAGES, WORKS_ON, CONTROLS, SUPERVISION, DEPENDENTS_OF</a:t>
            </a:r>
          </a:p>
        </p:txBody>
      </p:sp>
      <p:sp>
        <p:nvSpPr>
          <p:cNvPr id="4" name="Slide Number Placeholder 2"/>
          <p:cNvSpPr>
            <a:spLocks noGrp="1"/>
          </p:cNvSpPr>
          <p:nvPr>
            <p:ph type="sldNum" sz="quarter" idx="12"/>
          </p:nvPr>
        </p:nvSpPr>
        <p:spPr/>
        <p:txBody>
          <a:bodyPr/>
          <a:lstStyle/>
          <a:p>
            <a:r>
              <a:rPr lang="en-US" altLang="en-US"/>
              <a:t>Slide 3- </a:t>
            </a:r>
            <a:fld id="{22C72B64-B966-475E-9413-62EC4DAADE72}" type="slidenum">
              <a:rPr lang="en-US" altLang="en-US"/>
              <a:pPr/>
              <a:t>45</a:t>
            </a:fld>
            <a:endParaRPr lang="en-CA" altLang="en-US"/>
          </a:p>
        </p:txBody>
      </p:sp>
      <p:pic>
        <p:nvPicPr>
          <p:cNvPr id="920580" name="Picture 4" descr="fig03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00" y="1544637"/>
            <a:ext cx="7302500" cy="4994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220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8" name="Rectangle 4"/>
          <p:cNvSpPr>
            <a:spLocks noGrp="1" noChangeArrowheads="1"/>
          </p:cNvSpPr>
          <p:nvPr>
            <p:ph type="title"/>
          </p:nvPr>
        </p:nvSpPr>
        <p:spPr/>
        <p:txBody>
          <a:bodyPr/>
          <a:lstStyle/>
          <a:p>
            <a:r>
              <a:rPr lang="en-US" altLang="en-US" b="1" dirty="0"/>
              <a:t>Discussion on Relationship Types</a:t>
            </a:r>
          </a:p>
        </p:txBody>
      </p:sp>
      <p:sp>
        <p:nvSpPr>
          <p:cNvPr id="845829" name="Rectangle 5"/>
          <p:cNvSpPr>
            <a:spLocks noGrp="1" noChangeArrowheads="1"/>
          </p:cNvSpPr>
          <p:nvPr>
            <p:ph idx="1"/>
          </p:nvPr>
        </p:nvSpPr>
        <p:spPr/>
        <p:txBody>
          <a:bodyPr>
            <a:normAutofit/>
          </a:bodyPr>
          <a:lstStyle/>
          <a:p>
            <a:r>
              <a:rPr lang="en-US" altLang="en-US" sz="2400" dirty="0"/>
              <a:t>In the refined design, some attributes from the initial entity types are refined into relationships:</a:t>
            </a:r>
          </a:p>
          <a:p>
            <a:pPr lvl="1"/>
            <a:r>
              <a:rPr lang="en-US" altLang="en-US" sz="2200" dirty="0"/>
              <a:t>Manager of DEPARTMENT -&gt; MANAGES</a:t>
            </a:r>
          </a:p>
          <a:p>
            <a:pPr lvl="1"/>
            <a:r>
              <a:rPr lang="en-US" altLang="en-US" sz="2200" dirty="0" err="1"/>
              <a:t>Works_on</a:t>
            </a:r>
            <a:r>
              <a:rPr lang="en-US" altLang="en-US" sz="2200" dirty="0"/>
              <a:t> of EMPLOYEE -&gt; WORKS_ON</a:t>
            </a:r>
          </a:p>
          <a:p>
            <a:pPr lvl="1"/>
            <a:r>
              <a:rPr lang="en-US" altLang="en-US" sz="2200" dirty="0"/>
              <a:t>Department of EMPLOYEE -&gt; WORKS_FOR</a:t>
            </a:r>
          </a:p>
          <a:p>
            <a:pPr lvl="1"/>
            <a:r>
              <a:rPr lang="en-US" altLang="en-US" sz="2200" dirty="0" err="1"/>
              <a:t>etc</a:t>
            </a:r>
            <a:endParaRPr lang="en-US" altLang="en-US" sz="2200" dirty="0"/>
          </a:p>
          <a:p>
            <a:r>
              <a:rPr lang="en-US" altLang="en-US" sz="2400" dirty="0"/>
              <a:t>In general, more than one relationship type can exist between the same participating entity types </a:t>
            </a:r>
          </a:p>
          <a:p>
            <a:pPr lvl="1"/>
            <a:r>
              <a:rPr lang="en-US" altLang="en-US" sz="2200" dirty="0"/>
              <a:t>MANAGES and WORKS_FOR are distinct relationship types between EMPLOYEE and DEPARTMENT</a:t>
            </a:r>
          </a:p>
          <a:p>
            <a:pPr lvl="1"/>
            <a:r>
              <a:rPr lang="en-US" altLang="en-US" sz="2200" dirty="0"/>
              <a:t>Different meanings and different relationship instances.</a:t>
            </a:r>
          </a:p>
        </p:txBody>
      </p:sp>
      <p:sp>
        <p:nvSpPr>
          <p:cNvPr id="4" name="Slide Number Placeholder 3"/>
          <p:cNvSpPr>
            <a:spLocks noGrp="1"/>
          </p:cNvSpPr>
          <p:nvPr>
            <p:ph type="sldNum" sz="quarter" idx="12"/>
          </p:nvPr>
        </p:nvSpPr>
        <p:spPr/>
        <p:txBody>
          <a:bodyPr/>
          <a:lstStyle/>
          <a:p>
            <a:r>
              <a:rPr lang="en-US" altLang="en-US"/>
              <a:t>Slide 3- </a:t>
            </a:r>
            <a:fld id="{F98C6B59-F62E-40E1-8BE4-4BF63D8E2FEC}" type="slidenum">
              <a:rPr lang="en-US" altLang="en-US"/>
              <a:pPr/>
              <a:t>46</a:t>
            </a:fld>
            <a:endParaRPr lang="en-CA" altLang="en-US"/>
          </a:p>
        </p:txBody>
      </p:sp>
    </p:spTree>
    <p:extLst>
      <p:ext uri="{BB962C8B-B14F-4D97-AF65-F5344CB8AC3E}">
        <p14:creationId xmlns:p14="http://schemas.microsoft.com/office/powerpoint/2010/main" val="907550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050"/>
          <p:cNvSpPr>
            <a:spLocks noGrp="1" noChangeArrowheads="1"/>
          </p:cNvSpPr>
          <p:nvPr>
            <p:ph type="title"/>
          </p:nvPr>
        </p:nvSpPr>
        <p:spPr/>
        <p:txBody>
          <a:bodyPr/>
          <a:lstStyle/>
          <a:p>
            <a:r>
              <a:rPr lang="en-US" altLang="en-US" b="1" dirty="0"/>
              <a:t>Weak Entity Types</a:t>
            </a:r>
          </a:p>
        </p:txBody>
      </p:sp>
      <p:sp>
        <p:nvSpPr>
          <p:cNvPr id="923651" name="Rectangle 2051"/>
          <p:cNvSpPr>
            <a:spLocks noGrp="1" noChangeArrowheads="1"/>
          </p:cNvSpPr>
          <p:nvPr>
            <p:ph idx="1"/>
          </p:nvPr>
        </p:nvSpPr>
        <p:spPr/>
        <p:txBody>
          <a:bodyPr>
            <a:normAutofit/>
          </a:bodyPr>
          <a:lstStyle/>
          <a:p>
            <a:pPr>
              <a:lnSpc>
                <a:spcPct val="90000"/>
              </a:lnSpc>
            </a:pPr>
            <a:r>
              <a:rPr lang="en-US" altLang="en-US" sz="2000" dirty="0"/>
              <a:t>An entity that does not have a key attribute</a:t>
            </a:r>
          </a:p>
          <a:p>
            <a:pPr>
              <a:lnSpc>
                <a:spcPct val="90000"/>
              </a:lnSpc>
            </a:pPr>
            <a:r>
              <a:rPr lang="en-US" altLang="en-US" sz="2000" dirty="0"/>
              <a:t>A weak entity must participate in an identifying relationship type with an owner or identifying entity type</a:t>
            </a:r>
          </a:p>
          <a:p>
            <a:pPr>
              <a:lnSpc>
                <a:spcPct val="90000"/>
              </a:lnSpc>
            </a:pPr>
            <a:r>
              <a:rPr lang="en-US" altLang="en-US" sz="2000" dirty="0"/>
              <a:t>Entities are identified by the combination of:</a:t>
            </a:r>
          </a:p>
          <a:p>
            <a:pPr lvl="1">
              <a:lnSpc>
                <a:spcPct val="90000"/>
              </a:lnSpc>
            </a:pPr>
            <a:r>
              <a:rPr lang="en-US" altLang="en-US" sz="2000" dirty="0"/>
              <a:t>A partial key of the weak entity type</a:t>
            </a:r>
          </a:p>
          <a:p>
            <a:pPr lvl="1">
              <a:lnSpc>
                <a:spcPct val="90000"/>
              </a:lnSpc>
            </a:pPr>
            <a:r>
              <a:rPr lang="en-US" altLang="en-US" sz="2000" dirty="0"/>
              <a:t>The particular entity they are related to in the identifying entity type</a:t>
            </a:r>
          </a:p>
          <a:p>
            <a:pPr>
              <a:lnSpc>
                <a:spcPct val="90000"/>
              </a:lnSpc>
            </a:pPr>
            <a:r>
              <a:rPr lang="en-US" altLang="en-US" sz="2000" b="1" dirty="0"/>
              <a:t>Example: </a:t>
            </a:r>
          </a:p>
          <a:p>
            <a:pPr lvl="1">
              <a:lnSpc>
                <a:spcPct val="90000"/>
              </a:lnSpc>
            </a:pPr>
            <a:r>
              <a:rPr lang="en-US" altLang="en-US" sz="2000" dirty="0"/>
              <a:t>A DEPENDENT entity is identified by the dependent’s first name, </a:t>
            </a:r>
            <a:r>
              <a:rPr lang="en-US" altLang="en-US" sz="2000" i="1" dirty="0"/>
              <a:t>and</a:t>
            </a:r>
            <a:r>
              <a:rPr lang="en-US" altLang="en-US" sz="2000" dirty="0"/>
              <a:t> the specific EMPLOYEE with whom the dependent is related</a:t>
            </a:r>
          </a:p>
          <a:p>
            <a:pPr lvl="1">
              <a:lnSpc>
                <a:spcPct val="90000"/>
              </a:lnSpc>
            </a:pPr>
            <a:r>
              <a:rPr lang="en-US" altLang="en-US" sz="2000" dirty="0"/>
              <a:t>Name of DEPENDENT is the </a:t>
            </a:r>
            <a:r>
              <a:rPr lang="en-US" altLang="en-US" sz="2000" i="1" dirty="0"/>
              <a:t>partial key</a:t>
            </a:r>
          </a:p>
          <a:p>
            <a:pPr lvl="1">
              <a:lnSpc>
                <a:spcPct val="90000"/>
              </a:lnSpc>
            </a:pPr>
            <a:r>
              <a:rPr lang="en-US" altLang="en-US" sz="2000" dirty="0"/>
              <a:t>DEPENDENT is a </a:t>
            </a:r>
            <a:r>
              <a:rPr lang="en-US" altLang="en-US" sz="2000" i="1" dirty="0"/>
              <a:t>weak entity type</a:t>
            </a:r>
          </a:p>
          <a:p>
            <a:pPr lvl="1">
              <a:lnSpc>
                <a:spcPct val="90000"/>
              </a:lnSpc>
            </a:pPr>
            <a:r>
              <a:rPr lang="en-US" altLang="en-US" sz="2000" dirty="0"/>
              <a:t>EMPLOYEE is its identifying entity type via the identifying relationship type DEPENDENT_OF</a:t>
            </a:r>
          </a:p>
        </p:txBody>
      </p:sp>
      <p:sp>
        <p:nvSpPr>
          <p:cNvPr id="4" name="Slide Number Placeholder 3"/>
          <p:cNvSpPr>
            <a:spLocks noGrp="1"/>
          </p:cNvSpPr>
          <p:nvPr>
            <p:ph type="sldNum" sz="quarter" idx="12"/>
          </p:nvPr>
        </p:nvSpPr>
        <p:spPr/>
        <p:txBody>
          <a:bodyPr/>
          <a:lstStyle/>
          <a:p>
            <a:r>
              <a:rPr lang="en-US" altLang="en-US"/>
              <a:t>Slide 3- </a:t>
            </a:r>
            <a:fld id="{62EEE780-82CD-480F-B56E-0B1325CE841D}" type="slidenum">
              <a:rPr lang="en-US" altLang="en-US"/>
              <a:pPr/>
              <a:t>47</a:t>
            </a:fld>
            <a:endParaRPr lang="en-CA" altLang="en-US"/>
          </a:p>
        </p:txBody>
      </p:sp>
    </p:spTree>
    <p:extLst>
      <p:ext uri="{BB962C8B-B14F-4D97-AF65-F5344CB8AC3E}">
        <p14:creationId xmlns:p14="http://schemas.microsoft.com/office/powerpoint/2010/main" val="108042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20" name="Rectangle 1028"/>
          <p:cNvSpPr>
            <a:spLocks noGrp="1" noChangeArrowheads="1"/>
          </p:cNvSpPr>
          <p:nvPr>
            <p:ph type="title"/>
          </p:nvPr>
        </p:nvSpPr>
        <p:spPr/>
        <p:txBody>
          <a:bodyPr/>
          <a:lstStyle/>
          <a:p>
            <a:r>
              <a:rPr lang="en-US" altLang="en-US" b="1" dirty="0"/>
              <a:t>Constraints on Relationships</a:t>
            </a:r>
          </a:p>
        </p:txBody>
      </p:sp>
      <p:sp>
        <p:nvSpPr>
          <p:cNvPr id="854021" name="Rectangle 1029"/>
          <p:cNvSpPr>
            <a:spLocks noGrp="1" noChangeArrowheads="1"/>
          </p:cNvSpPr>
          <p:nvPr>
            <p:ph idx="1"/>
          </p:nvPr>
        </p:nvSpPr>
        <p:spPr/>
        <p:txBody>
          <a:bodyPr/>
          <a:lstStyle/>
          <a:p>
            <a:r>
              <a:rPr lang="en-US" altLang="en-US" sz="2400"/>
              <a:t>Constraints on Relationship Types</a:t>
            </a:r>
          </a:p>
          <a:p>
            <a:pPr lvl="1"/>
            <a:r>
              <a:rPr lang="en-US" altLang="en-US" sz="2200"/>
              <a:t>(Also known as ratio constraints)</a:t>
            </a:r>
          </a:p>
          <a:p>
            <a:pPr lvl="1"/>
            <a:r>
              <a:rPr lang="en-US" altLang="en-US" sz="2200"/>
              <a:t>Cardinality Ratio (specifies </a:t>
            </a:r>
            <a:r>
              <a:rPr lang="en-US" altLang="en-US" sz="2200" i="1"/>
              <a:t>maximum</a:t>
            </a:r>
            <a:r>
              <a:rPr lang="en-US" altLang="en-US" sz="2200"/>
              <a:t> participation) </a:t>
            </a:r>
          </a:p>
          <a:p>
            <a:pPr lvl="2"/>
            <a:r>
              <a:rPr lang="en-US" altLang="en-US" sz="2000"/>
              <a:t>One-to-one (1:1)</a:t>
            </a:r>
          </a:p>
          <a:p>
            <a:pPr lvl="2"/>
            <a:r>
              <a:rPr lang="en-US" altLang="en-US" sz="2000"/>
              <a:t>One-to-many (1:N) or Many-to-one (N:1)</a:t>
            </a:r>
          </a:p>
          <a:p>
            <a:pPr lvl="2"/>
            <a:r>
              <a:rPr lang="en-US" altLang="en-US" sz="2000"/>
              <a:t>Many-to-many (M:N)</a:t>
            </a:r>
          </a:p>
          <a:p>
            <a:pPr lvl="1"/>
            <a:r>
              <a:rPr lang="en-US" altLang="en-US" sz="2200"/>
              <a:t>Existence Dependency Constraint (specifies </a:t>
            </a:r>
            <a:r>
              <a:rPr lang="en-US" altLang="en-US" sz="2200" i="1"/>
              <a:t>minimum</a:t>
            </a:r>
            <a:r>
              <a:rPr lang="en-US" altLang="en-US" sz="2200"/>
              <a:t> participation) (also called participation constraint)</a:t>
            </a:r>
          </a:p>
          <a:p>
            <a:pPr lvl="2"/>
            <a:r>
              <a:rPr lang="en-US" altLang="en-US" sz="2000"/>
              <a:t>zero (optional participation, not existence-dependent)</a:t>
            </a:r>
          </a:p>
          <a:p>
            <a:pPr lvl="2"/>
            <a:r>
              <a:rPr lang="en-US" altLang="en-US" sz="2000"/>
              <a:t>one or more (mandatory participation, existence-dependent)</a:t>
            </a:r>
          </a:p>
        </p:txBody>
      </p:sp>
      <p:sp>
        <p:nvSpPr>
          <p:cNvPr id="4" name="Slide Number Placeholder 3"/>
          <p:cNvSpPr>
            <a:spLocks noGrp="1"/>
          </p:cNvSpPr>
          <p:nvPr>
            <p:ph type="sldNum" sz="quarter" idx="12"/>
          </p:nvPr>
        </p:nvSpPr>
        <p:spPr/>
        <p:txBody>
          <a:bodyPr/>
          <a:lstStyle/>
          <a:p>
            <a:r>
              <a:rPr lang="en-US" altLang="en-US"/>
              <a:t>Slide 3- </a:t>
            </a:r>
            <a:fld id="{53F0611A-B6A7-4198-87D5-39F6D6B9E5B2}" type="slidenum">
              <a:rPr lang="en-US" altLang="en-US"/>
              <a:pPr/>
              <a:t>48</a:t>
            </a:fld>
            <a:endParaRPr lang="en-CA" altLang="en-US"/>
          </a:p>
        </p:txBody>
      </p:sp>
    </p:spTree>
    <p:extLst>
      <p:ext uri="{BB962C8B-B14F-4D97-AF65-F5344CB8AC3E}">
        <p14:creationId xmlns:p14="http://schemas.microsoft.com/office/powerpoint/2010/main" val="3282471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4" name="Rectangle 1028"/>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en-US" sz="4000" b="1" dirty="0"/>
              <a:t>Displaying a recursive relationship</a:t>
            </a:r>
          </a:p>
        </p:txBody>
      </p:sp>
      <p:sp>
        <p:nvSpPr>
          <p:cNvPr id="860165" name="Rectangle 1029"/>
          <p:cNvSpPr>
            <a:spLocks noGrp="1" noChangeArrowheads="1"/>
          </p:cNvSpPr>
          <p:nvPr>
            <p:ph idx="1"/>
          </p:nvPr>
        </p:nvSpPr>
        <p:spPr/>
        <p:txBody>
          <a:bodyPr>
            <a:normAutofit lnSpcReduction="10000"/>
          </a:bodyPr>
          <a:lstStyle/>
          <a:p>
            <a:pPr>
              <a:lnSpc>
                <a:spcPct val="80000"/>
              </a:lnSpc>
            </a:pPr>
            <a:r>
              <a:rPr lang="en-US" altLang="en-US"/>
              <a:t>In a recursive relationship type.</a:t>
            </a:r>
          </a:p>
          <a:p>
            <a:pPr lvl="1">
              <a:lnSpc>
                <a:spcPct val="80000"/>
              </a:lnSpc>
            </a:pPr>
            <a:r>
              <a:rPr lang="en-US" altLang="en-US" sz="2800"/>
              <a:t>Both participations are same entity type in different roles.</a:t>
            </a:r>
          </a:p>
          <a:p>
            <a:pPr lvl="1">
              <a:lnSpc>
                <a:spcPct val="80000"/>
              </a:lnSpc>
            </a:pPr>
            <a:r>
              <a:rPr lang="en-US" altLang="en-US" sz="2800"/>
              <a:t>For example, SUPERVISION relationships between EMPLOYEE (in role of supervisor or boss) and (another) EMPLOYEE (in role of subordinate or worker).</a:t>
            </a:r>
          </a:p>
          <a:p>
            <a:pPr>
              <a:lnSpc>
                <a:spcPct val="80000"/>
              </a:lnSpc>
            </a:pPr>
            <a:r>
              <a:rPr lang="en-US" altLang="en-US"/>
              <a:t>In following figure, first role participation labeled with 1 and second role participation labeled with 2.</a:t>
            </a:r>
          </a:p>
          <a:p>
            <a:pPr>
              <a:lnSpc>
                <a:spcPct val="80000"/>
              </a:lnSpc>
            </a:pPr>
            <a:r>
              <a:rPr lang="en-US" altLang="en-US"/>
              <a:t>In ER diagram, need to display role names to distinguish participations.</a:t>
            </a:r>
          </a:p>
        </p:txBody>
      </p:sp>
      <p:sp>
        <p:nvSpPr>
          <p:cNvPr id="4" name="Slide Number Placeholder 3"/>
          <p:cNvSpPr>
            <a:spLocks noGrp="1"/>
          </p:cNvSpPr>
          <p:nvPr>
            <p:ph type="sldNum" sz="quarter" idx="12"/>
          </p:nvPr>
        </p:nvSpPr>
        <p:spPr/>
        <p:txBody>
          <a:bodyPr/>
          <a:lstStyle/>
          <a:p>
            <a:r>
              <a:rPr lang="en-US" altLang="en-US"/>
              <a:t>Slide 3- </a:t>
            </a:r>
            <a:fld id="{961A2A53-7BF0-4F9D-A1E9-97D25CD61CCE}" type="slidenum">
              <a:rPr lang="en-US" altLang="en-US"/>
              <a:pPr/>
              <a:t>49</a:t>
            </a:fld>
            <a:endParaRPr lang="en-CA" altLang="en-US"/>
          </a:p>
        </p:txBody>
      </p:sp>
    </p:spTree>
    <p:extLst>
      <p:ext uri="{BB962C8B-B14F-4D97-AF65-F5344CB8AC3E}">
        <p14:creationId xmlns:p14="http://schemas.microsoft.com/office/powerpoint/2010/main" val="1693071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major goal in requirements gathering </a:t>
            </a:r>
            <a:r>
              <a:rPr lang="en-US" b="1" dirty="0" smtClean="0"/>
              <a:t>is to:</a:t>
            </a:r>
            <a:endParaRPr lang="en-US" b="1" dirty="0"/>
          </a:p>
        </p:txBody>
      </p:sp>
      <p:sp>
        <p:nvSpPr>
          <p:cNvPr id="3" name="Content Placeholder 2"/>
          <p:cNvSpPr>
            <a:spLocks noGrp="1"/>
          </p:cNvSpPr>
          <p:nvPr>
            <p:ph idx="1"/>
          </p:nvPr>
        </p:nvSpPr>
        <p:spPr>
          <a:xfrm>
            <a:off x="152400" y="1600200"/>
            <a:ext cx="8763000" cy="4876800"/>
          </a:xfrm>
        </p:spPr>
        <p:txBody>
          <a:bodyPr>
            <a:normAutofit/>
          </a:bodyPr>
          <a:lstStyle/>
          <a:p>
            <a:r>
              <a:rPr lang="en-US" sz="4000" dirty="0" smtClean="0"/>
              <a:t>- </a:t>
            </a:r>
            <a:r>
              <a:rPr lang="en-US" sz="4000" dirty="0"/>
              <a:t>collect the data used by the organization, </a:t>
            </a:r>
            <a:endParaRPr lang="en-US" sz="4000" dirty="0" smtClean="0"/>
          </a:p>
          <a:p>
            <a:r>
              <a:rPr lang="en-US" sz="4000" dirty="0" smtClean="0"/>
              <a:t>- </a:t>
            </a:r>
            <a:r>
              <a:rPr lang="en-US" sz="4000" dirty="0"/>
              <a:t>identify relationships in the data</a:t>
            </a:r>
            <a:r>
              <a:rPr lang="en-US" sz="4000" dirty="0" smtClean="0"/>
              <a:t>,</a:t>
            </a:r>
          </a:p>
          <a:p>
            <a:r>
              <a:rPr lang="en-US" sz="4000" dirty="0" smtClean="0"/>
              <a:t> </a:t>
            </a:r>
            <a:r>
              <a:rPr lang="en-US" sz="4000" dirty="0"/>
              <a:t>- identify future data needs, </a:t>
            </a:r>
            <a:endParaRPr lang="en-US" sz="4000" dirty="0" smtClean="0"/>
          </a:p>
          <a:p>
            <a:r>
              <a:rPr lang="en-US" sz="4000" dirty="0" smtClean="0"/>
              <a:t>- </a:t>
            </a:r>
            <a:r>
              <a:rPr lang="en-US" sz="4000" dirty="0"/>
              <a:t>and determine how the data is used and </a:t>
            </a:r>
            <a:r>
              <a:rPr lang="en-US" sz="4000" dirty="0" smtClean="0"/>
              <a:t>  generated</a:t>
            </a:r>
            <a:endParaRPr lang="en-US" sz="4000" dirty="0"/>
          </a:p>
        </p:txBody>
      </p:sp>
    </p:spTree>
    <p:extLst>
      <p:ext uri="{BB962C8B-B14F-4D97-AF65-F5344CB8AC3E}">
        <p14:creationId xmlns:p14="http://schemas.microsoft.com/office/powerpoint/2010/main" val="12032058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21" name="Rectangle 1037"/>
          <p:cNvSpPr>
            <a:spLocks noGrp="1" noChangeArrowheads="1"/>
          </p:cNvSpPr>
          <p:nvPr>
            <p:ph type="title"/>
          </p:nvPr>
        </p:nvSpPr>
        <p:spPr>
          <a:xfrm>
            <a:off x="474663" y="-76200"/>
            <a:ext cx="8364537" cy="105251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fontScale="90000"/>
          </a:bodyPr>
          <a:lstStyle/>
          <a:p>
            <a:r>
              <a:rPr lang="en-US" altLang="en-US"/>
              <a:t>A Recursive Relationship Supervision`</a:t>
            </a:r>
          </a:p>
        </p:txBody>
      </p:sp>
      <p:sp>
        <p:nvSpPr>
          <p:cNvPr id="4" name="Slide Number Placeholder 2"/>
          <p:cNvSpPr>
            <a:spLocks noGrp="1"/>
          </p:cNvSpPr>
          <p:nvPr>
            <p:ph type="sldNum" sz="quarter" idx="12"/>
          </p:nvPr>
        </p:nvSpPr>
        <p:spPr/>
        <p:txBody>
          <a:bodyPr/>
          <a:lstStyle/>
          <a:p>
            <a:r>
              <a:rPr lang="en-US" altLang="en-US"/>
              <a:t>Slide 3- </a:t>
            </a:r>
            <a:fld id="{9A834A6A-1FF9-4062-8E1D-ED6EAA19C3AE}" type="slidenum">
              <a:rPr lang="en-US" altLang="en-US"/>
              <a:pPr/>
              <a:t>50</a:t>
            </a:fld>
            <a:endParaRPr lang="en-CA" altLang="en-US"/>
          </a:p>
        </p:txBody>
      </p:sp>
      <p:pic>
        <p:nvPicPr>
          <p:cNvPr id="862258" name="Picture 1074" descr="fig03_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3" y="1752600"/>
            <a:ext cx="7754937" cy="4576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708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58" name="Rectangle 2"/>
          <p:cNvSpPr>
            <a:spLocks noGrp="1" noChangeArrowheads="1"/>
          </p:cNvSpPr>
          <p:nvPr>
            <p:ph type="title"/>
          </p:nvPr>
        </p:nvSpPr>
        <p:spPr>
          <a:xfrm>
            <a:off x="622300" y="215900"/>
            <a:ext cx="7940675" cy="768350"/>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nchor="ctr">
            <a:normAutofit fontScale="90000"/>
          </a:bodyPr>
          <a:lstStyle/>
          <a:p>
            <a:pPr>
              <a:lnSpc>
                <a:spcPct val="90000"/>
              </a:lnSpc>
            </a:pPr>
            <a:r>
              <a:rPr lang="en-US" altLang="en-US" sz="2800" b="1"/>
              <a:t>Recursive Relationship Type is: </a:t>
            </a:r>
            <a:r>
              <a:rPr lang="en-US" altLang="en-US" sz="2400" b="1"/>
              <a:t>SUPERVISION</a:t>
            </a:r>
            <a:br>
              <a:rPr lang="en-US" altLang="en-US" sz="2400" b="1"/>
            </a:br>
            <a:r>
              <a:rPr lang="en-US" altLang="en-US" sz="2800" b="1"/>
              <a:t>(participation role names are shown)</a:t>
            </a:r>
            <a:endParaRPr lang="en-US" altLang="en-US" sz="2400" b="1"/>
          </a:p>
        </p:txBody>
      </p:sp>
      <p:sp>
        <p:nvSpPr>
          <p:cNvPr id="4" name="Slide Number Placeholder 2"/>
          <p:cNvSpPr>
            <a:spLocks noGrp="1"/>
          </p:cNvSpPr>
          <p:nvPr>
            <p:ph type="sldNum" sz="quarter" idx="12"/>
          </p:nvPr>
        </p:nvSpPr>
        <p:spPr/>
        <p:txBody>
          <a:bodyPr/>
          <a:lstStyle/>
          <a:p>
            <a:r>
              <a:rPr lang="en-US" altLang="en-US"/>
              <a:t>Slide 3- </a:t>
            </a:r>
            <a:fld id="{354EC2E3-1B9E-44B3-A761-617A1028FBD6}" type="slidenum">
              <a:rPr lang="en-US" altLang="en-US"/>
              <a:pPr/>
              <a:t>51</a:t>
            </a:fld>
            <a:endParaRPr lang="en-CA" altLang="en-US"/>
          </a:p>
        </p:txBody>
      </p:sp>
      <p:pic>
        <p:nvPicPr>
          <p:cNvPr id="864260" name="Picture 4" descr="fig03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0"/>
            <a:ext cx="7924800" cy="4970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578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10" name="Rectangle 6"/>
          <p:cNvSpPr>
            <a:spLocks noGrp="1" noChangeArrowheads="1"/>
          </p:cNvSpPr>
          <p:nvPr>
            <p:ph type="title"/>
          </p:nvPr>
        </p:nvSpPr>
        <p:spPr/>
        <p:txBody>
          <a:bodyPr/>
          <a:lstStyle/>
          <a:p>
            <a:r>
              <a:rPr lang="en-US" altLang="en-US" b="1" dirty="0"/>
              <a:t>Attributes of Relationship types</a:t>
            </a:r>
          </a:p>
        </p:txBody>
      </p:sp>
      <p:sp>
        <p:nvSpPr>
          <p:cNvPr id="866311" name="Rectangle 7"/>
          <p:cNvSpPr>
            <a:spLocks noGrp="1" noChangeArrowheads="1"/>
          </p:cNvSpPr>
          <p:nvPr>
            <p:ph idx="1"/>
          </p:nvPr>
        </p:nvSpPr>
        <p:spPr/>
        <p:txBody>
          <a:bodyPr>
            <a:normAutofit lnSpcReduction="10000"/>
          </a:bodyPr>
          <a:lstStyle/>
          <a:p>
            <a:pPr>
              <a:lnSpc>
                <a:spcPct val="90000"/>
              </a:lnSpc>
            </a:pPr>
            <a:r>
              <a:rPr lang="en-US" altLang="en-US" dirty="0"/>
              <a:t>A relationship type can have attributes:</a:t>
            </a:r>
          </a:p>
          <a:p>
            <a:pPr lvl="1">
              <a:lnSpc>
                <a:spcPct val="90000"/>
              </a:lnSpc>
            </a:pPr>
            <a:r>
              <a:rPr lang="en-US" altLang="en-US" dirty="0"/>
              <a:t>For example, </a:t>
            </a:r>
            <a:r>
              <a:rPr lang="en-US" altLang="en-US" dirty="0" err="1"/>
              <a:t>HoursPerWeek</a:t>
            </a:r>
            <a:r>
              <a:rPr lang="en-US" altLang="en-US" dirty="0"/>
              <a:t> of WORKS_ON</a:t>
            </a:r>
          </a:p>
          <a:p>
            <a:pPr lvl="1">
              <a:lnSpc>
                <a:spcPct val="90000"/>
              </a:lnSpc>
            </a:pPr>
            <a:r>
              <a:rPr lang="en-US" altLang="en-US" dirty="0"/>
              <a:t>Its value for each relationship instance describes the number of hours per week that an EMPLOYEE works on a PROJECT.</a:t>
            </a:r>
          </a:p>
          <a:p>
            <a:pPr lvl="2">
              <a:lnSpc>
                <a:spcPct val="90000"/>
              </a:lnSpc>
            </a:pPr>
            <a:r>
              <a:rPr lang="en-US" altLang="en-US" dirty="0"/>
              <a:t>A value of </a:t>
            </a:r>
            <a:r>
              <a:rPr lang="en-US" altLang="en-US" dirty="0" err="1"/>
              <a:t>HoursPerWeek</a:t>
            </a:r>
            <a:r>
              <a:rPr lang="en-US" altLang="en-US" dirty="0"/>
              <a:t> depends on a particular (employee, project) combination</a:t>
            </a:r>
          </a:p>
          <a:p>
            <a:pPr lvl="1">
              <a:lnSpc>
                <a:spcPct val="90000"/>
              </a:lnSpc>
            </a:pPr>
            <a:r>
              <a:rPr lang="en-US" altLang="en-US" dirty="0"/>
              <a:t>Most relationship attributes are used with M:N relationships</a:t>
            </a:r>
          </a:p>
          <a:p>
            <a:pPr lvl="2">
              <a:lnSpc>
                <a:spcPct val="90000"/>
              </a:lnSpc>
            </a:pPr>
            <a:r>
              <a:rPr lang="en-US" altLang="en-US" dirty="0"/>
              <a:t>In 1:N relationships, they can be transferred to the entity type on the N-side of the relationship</a:t>
            </a:r>
          </a:p>
        </p:txBody>
      </p:sp>
      <p:sp>
        <p:nvSpPr>
          <p:cNvPr id="4" name="Slide Number Placeholder 3"/>
          <p:cNvSpPr>
            <a:spLocks noGrp="1"/>
          </p:cNvSpPr>
          <p:nvPr>
            <p:ph type="sldNum" sz="quarter" idx="12"/>
          </p:nvPr>
        </p:nvSpPr>
        <p:spPr/>
        <p:txBody>
          <a:bodyPr/>
          <a:lstStyle/>
          <a:p>
            <a:r>
              <a:rPr lang="en-US" altLang="en-US"/>
              <a:t>Slide 3- </a:t>
            </a:r>
            <a:fld id="{CCB5385B-7C25-467D-8D62-EE321B18A37A}" type="slidenum">
              <a:rPr lang="en-US" altLang="en-US"/>
              <a:pPr/>
              <a:t>52</a:t>
            </a:fld>
            <a:endParaRPr lang="en-CA" altLang="en-US"/>
          </a:p>
        </p:txBody>
      </p:sp>
    </p:spTree>
    <p:extLst>
      <p:ext uri="{BB962C8B-B14F-4D97-AF65-F5344CB8AC3E}">
        <p14:creationId xmlns:p14="http://schemas.microsoft.com/office/powerpoint/2010/main" val="3057243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354" name="Rectangle 2"/>
          <p:cNvSpPr>
            <a:spLocks noGrp="1" noChangeArrowheads="1"/>
          </p:cNvSpPr>
          <p:nvPr>
            <p:ph type="title"/>
          </p:nvPr>
        </p:nvSpPr>
        <p:spPr>
          <a:xfrm>
            <a:off x="0" y="152400"/>
            <a:ext cx="9144000"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fontScale="90000"/>
          </a:bodyPr>
          <a:lstStyle/>
          <a:p>
            <a:r>
              <a:rPr lang="en-US" altLang="en-US" b="1" dirty="0"/>
              <a:t>Example Attribute of a Relationship Type: </a:t>
            </a:r>
            <a:br>
              <a:rPr lang="en-US" altLang="en-US" b="1" dirty="0"/>
            </a:br>
            <a:r>
              <a:rPr lang="en-US" altLang="en-US" b="1" dirty="0"/>
              <a:t>Hours of WORKS_ON</a:t>
            </a:r>
          </a:p>
        </p:txBody>
      </p:sp>
      <p:sp>
        <p:nvSpPr>
          <p:cNvPr id="4" name="Slide Number Placeholder 2"/>
          <p:cNvSpPr>
            <a:spLocks noGrp="1"/>
          </p:cNvSpPr>
          <p:nvPr>
            <p:ph type="sldNum" sz="quarter" idx="12"/>
          </p:nvPr>
        </p:nvSpPr>
        <p:spPr/>
        <p:txBody>
          <a:bodyPr/>
          <a:lstStyle/>
          <a:p>
            <a:r>
              <a:rPr lang="en-US" altLang="en-US"/>
              <a:t>Slide 3- </a:t>
            </a:r>
            <a:fld id="{49B3EE0D-AC94-43C1-BE6D-665A53793D7F}" type="slidenum">
              <a:rPr lang="en-US" altLang="en-US"/>
              <a:pPr/>
              <a:t>53</a:t>
            </a:fld>
            <a:endParaRPr lang="en-CA" altLang="en-US"/>
          </a:p>
        </p:txBody>
      </p:sp>
      <p:pic>
        <p:nvPicPr>
          <p:cNvPr id="868356" name="Picture 4" descr="fig03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579563"/>
            <a:ext cx="5080000" cy="4897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185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04" name="Rectangle 4"/>
          <p:cNvSpPr>
            <a:spLocks noGrp="1" noChangeArrowheads="1"/>
          </p:cNvSpPr>
          <p:nvPr>
            <p:ph type="title"/>
          </p:nvPr>
        </p:nvSpPr>
        <p:spPr/>
        <p:txBody>
          <a:bodyPr>
            <a:normAutofit fontScale="90000"/>
          </a:bodyPr>
          <a:lstStyle/>
          <a:p>
            <a:r>
              <a:rPr lang="en-US" altLang="en-US" b="1" dirty="0"/>
              <a:t>Notation for Constraints on Relationships</a:t>
            </a:r>
          </a:p>
        </p:txBody>
      </p:sp>
      <p:sp>
        <p:nvSpPr>
          <p:cNvPr id="870405" name="Rectangle 5"/>
          <p:cNvSpPr>
            <a:spLocks noGrp="1" noChangeArrowheads="1"/>
          </p:cNvSpPr>
          <p:nvPr>
            <p:ph idx="1"/>
          </p:nvPr>
        </p:nvSpPr>
        <p:spPr/>
        <p:txBody>
          <a:bodyPr>
            <a:normAutofit lnSpcReduction="10000"/>
          </a:bodyPr>
          <a:lstStyle/>
          <a:p>
            <a:pPr>
              <a:lnSpc>
                <a:spcPct val="90000"/>
              </a:lnSpc>
            </a:pPr>
            <a:r>
              <a:rPr lang="en-US" altLang="en-US" dirty="0"/>
              <a:t>Cardinality ratio (of a binary relationship): 1:1, 1:N, N:1, or M:N</a:t>
            </a:r>
          </a:p>
          <a:p>
            <a:pPr lvl="1">
              <a:lnSpc>
                <a:spcPct val="90000"/>
              </a:lnSpc>
            </a:pPr>
            <a:r>
              <a:rPr lang="en-US" altLang="en-US" dirty="0"/>
              <a:t>Shown by placing appropriate numbers on the relationship edges.</a:t>
            </a:r>
          </a:p>
          <a:p>
            <a:pPr>
              <a:lnSpc>
                <a:spcPct val="90000"/>
              </a:lnSpc>
            </a:pPr>
            <a:r>
              <a:rPr lang="en-US" altLang="en-US" dirty="0"/>
              <a:t>Participation constraint (on each participating entity type): total (called existence dependency) or partial.</a:t>
            </a:r>
          </a:p>
          <a:p>
            <a:pPr lvl="1">
              <a:lnSpc>
                <a:spcPct val="90000"/>
              </a:lnSpc>
            </a:pPr>
            <a:r>
              <a:rPr lang="en-US" altLang="en-US" dirty="0"/>
              <a:t>Total shown by double line, partial by single line.</a:t>
            </a:r>
          </a:p>
          <a:p>
            <a:pPr>
              <a:lnSpc>
                <a:spcPct val="90000"/>
              </a:lnSpc>
            </a:pPr>
            <a:r>
              <a:rPr lang="en-US" altLang="en-US" dirty="0"/>
              <a:t>NOTE: These are easy to specify for Binary Relationship Types.</a:t>
            </a:r>
          </a:p>
        </p:txBody>
      </p:sp>
      <p:sp>
        <p:nvSpPr>
          <p:cNvPr id="4" name="Slide Number Placeholder 3"/>
          <p:cNvSpPr>
            <a:spLocks noGrp="1"/>
          </p:cNvSpPr>
          <p:nvPr>
            <p:ph type="sldNum" sz="quarter" idx="12"/>
          </p:nvPr>
        </p:nvSpPr>
        <p:spPr/>
        <p:txBody>
          <a:bodyPr/>
          <a:lstStyle/>
          <a:p>
            <a:r>
              <a:rPr lang="en-US" altLang="en-US"/>
              <a:t>Slide 3- </a:t>
            </a:r>
            <a:fld id="{01975837-12AC-4879-9D12-3E2E42D42976}" type="slidenum">
              <a:rPr lang="en-US" altLang="en-US"/>
              <a:pPr/>
              <a:t>54</a:t>
            </a:fld>
            <a:endParaRPr lang="en-CA" altLang="en-US"/>
          </a:p>
        </p:txBody>
      </p:sp>
    </p:spTree>
    <p:extLst>
      <p:ext uri="{BB962C8B-B14F-4D97-AF65-F5344CB8AC3E}">
        <p14:creationId xmlns:p14="http://schemas.microsoft.com/office/powerpoint/2010/main" val="2561475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2" name="Rectangle 4"/>
          <p:cNvSpPr>
            <a:spLocks noGrp="1" noChangeArrowheads="1"/>
          </p:cNvSpPr>
          <p:nvPr>
            <p:ph type="title"/>
          </p:nvPr>
        </p:nvSpPr>
        <p:spPr/>
        <p:txBody>
          <a:bodyPr>
            <a:normAutofit fontScale="90000"/>
          </a:bodyPr>
          <a:lstStyle/>
          <a:p>
            <a:r>
              <a:rPr lang="en-US" altLang="en-US"/>
              <a:t>Alternative (min, max) notation for relationship structural constraints:</a:t>
            </a:r>
          </a:p>
        </p:txBody>
      </p:sp>
      <p:sp>
        <p:nvSpPr>
          <p:cNvPr id="872453" name="Rectangle 5"/>
          <p:cNvSpPr>
            <a:spLocks noGrp="1" noChangeArrowheads="1"/>
          </p:cNvSpPr>
          <p:nvPr>
            <p:ph idx="1"/>
          </p:nvPr>
        </p:nvSpPr>
        <p:spPr/>
        <p:txBody>
          <a:bodyPr>
            <a:normAutofit/>
          </a:bodyPr>
          <a:lstStyle/>
          <a:p>
            <a:pPr>
              <a:lnSpc>
                <a:spcPct val="80000"/>
              </a:lnSpc>
            </a:pPr>
            <a:r>
              <a:rPr lang="en-US" altLang="en-US" sz="2000"/>
              <a:t>Specified on each participation of an entity type E in a relationship type R</a:t>
            </a:r>
          </a:p>
          <a:p>
            <a:pPr>
              <a:lnSpc>
                <a:spcPct val="80000"/>
              </a:lnSpc>
            </a:pPr>
            <a:r>
              <a:rPr lang="en-US" altLang="en-US" sz="2000"/>
              <a:t>Specifies that each entity e in E participates in at least </a:t>
            </a:r>
            <a:r>
              <a:rPr lang="en-US" altLang="en-US" sz="2000" i="1"/>
              <a:t>min</a:t>
            </a:r>
            <a:r>
              <a:rPr lang="en-US" altLang="en-US" sz="2000"/>
              <a:t> and at most </a:t>
            </a:r>
            <a:r>
              <a:rPr lang="en-US" altLang="en-US" sz="2000" i="1"/>
              <a:t>max</a:t>
            </a:r>
            <a:r>
              <a:rPr lang="en-US" altLang="en-US" sz="2000"/>
              <a:t> relationship instances in R</a:t>
            </a:r>
          </a:p>
          <a:p>
            <a:pPr>
              <a:lnSpc>
                <a:spcPct val="80000"/>
              </a:lnSpc>
            </a:pPr>
            <a:r>
              <a:rPr lang="en-US" altLang="en-US" sz="2000"/>
              <a:t>Default(no constraint): min</a:t>
            </a:r>
            <a:r>
              <a:rPr lang="en-US" altLang="en-US" sz="2000">
                <a:sym typeface="Symbol" panose="05050102010706020507" pitchFamily="18" charset="2"/>
              </a:rPr>
              <a:t>=0, max=n (signifying no limit)</a:t>
            </a:r>
          </a:p>
          <a:p>
            <a:pPr>
              <a:lnSpc>
                <a:spcPct val="80000"/>
              </a:lnSpc>
            </a:pPr>
            <a:r>
              <a:rPr lang="en-US" altLang="en-US" sz="2000">
                <a:sym typeface="Symbol" panose="05050102010706020507" pitchFamily="18" charset="2"/>
              </a:rPr>
              <a:t>Must have minmax, min0, max 1</a:t>
            </a:r>
          </a:p>
          <a:p>
            <a:pPr>
              <a:lnSpc>
                <a:spcPct val="80000"/>
              </a:lnSpc>
            </a:pPr>
            <a:r>
              <a:rPr lang="en-US" altLang="en-US" sz="2000">
                <a:sym typeface="Symbol" panose="05050102010706020507" pitchFamily="18" charset="2"/>
              </a:rPr>
              <a:t>Derived from the knowledge of mini-world constraints</a:t>
            </a:r>
          </a:p>
          <a:p>
            <a:pPr>
              <a:lnSpc>
                <a:spcPct val="80000"/>
              </a:lnSpc>
            </a:pPr>
            <a:r>
              <a:rPr lang="en-US" altLang="en-US" sz="2000">
                <a:sym typeface="Symbol" panose="05050102010706020507" pitchFamily="18" charset="2"/>
              </a:rPr>
              <a:t>Examples:</a:t>
            </a:r>
          </a:p>
          <a:p>
            <a:pPr lvl="1">
              <a:lnSpc>
                <a:spcPct val="80000"/>
              </a:lnSpc>
            </a:pPr>
            <a:r>
              <a:rPr lang="en-US" altLang="en-US" sz="2000">
                <a:sym typeface="Symbol" panose="05050102010706020507" pitchFamily="18" charset="2"/>
              </a:rPr>
              <a:t>A department has exactly one manager and an employee can manage at most one department.</a:t>
            </a:r>
          </a:p>
          <a:p>
            <a:pPr lvl="2">
              <a:lnSpc>
                <a:spcPct val="80000"/>
              </a:lnSpc>
            </a:pPr>
            <a:r>
              <a:rPr lang="en-US" altLang="en-US" sz="1800">
                <a:sym typeface="Symbol" panose="05050102010706020507" pitchFamily="18" charset="2"/>
              </a:rPr>
              <a:t>Specify (0,1) for participation of EMPLOYEE in MANAGES</a:t>
            </a:r>
          </a:p>
          <a:p>
            <a:pPr lvl="2">
              <a:lnSpc>
                <a:spcPct val="80000"/>
              </a:lnSpc>
            </a:pPr>
            <a:r>
              <a:rPr lang="en-US" altLang="en-US" sz="1800">
                <a:sym typeface="Symbol" panose="05050102010706020507" pitchFamily="18" charset="2"/>
              </a:rPr>
              <a:t>Specify (1,1) for participation of DEPARTMENT in MANAGES</a:t>
            </a:r>
          </a:p>
          <a:p>
            <a:pPr lvl="1">
              <a:lnSpc>
                <a:spcPct val="80000"/>
              </a:lnSpc>
            </a:pPr>
            <a:r>
              <a:rPr lang="en-US" altLang="en-US" sz="2000">
                <a:sym typeface="Symbol" panose="05050102010706020507" pitchFamily="18" charset="2"/>
              </a:rPr>
              <a:t>An employee can work for exactly one department but a department can have any number of employees.</a:t>
            </a:r>
          </a:p>
          <a:p>
            <a:pPr lvl="2">
              <a:lnSpc>
                <a:spcPct val="80000"/>
              </a:lnSpc>
            </a:pPr>
            <a:r>
              <a:rPr lang="en-US" altLang="en-US" sz="1800">
                <a:sym typeface="Symbol" panose="05050102010706020507" pitchFamily="18" charset="2"/>
              </a:rPr>
              <a:t>Specify (1,1) for participation of EMPLOYEE in WORKS_FOR</a:t>
            </a:r>
          </a:p>
          <a:p>
            <a:pPr lvl="2">
              <a:lnSpc>
                <a:spcPct val="80000"/>
              </a:lnSpc>
            </a:pPr>
            <a:r>
              <a:rPr lang="en-US" altLang="en-US" sz="1800">
                <a:sym typeface="Symbol" panose="05050102010706020507" pitchFamily="18" charset="2"/>
              </a:rPr>
              <a:t>Specify (0,n) for participation of DEPARTMENT in WORKS_FOR</a:t>
            </a:r>
          </a:p>
        </p:txBody>
      </p:sp>
      <p:sp>
        <p:nvSpPr>
          <p:cNvPr id="4" name="Slide Number Placeholder 3"/>
          <p:cNvSpPr>
            <a:spLocks noGrp="1"/>
          </p:cNvSpPr>
          <p:nvPr>
            <p:ph type="sldNum" sz="quarter" idx="12"/>
          </p:nvPr>
        </p:nvSpPr>
        <p:spPr/>
        <p:txBody>
          <a:bodyPr/>
          <a:lstStyle/>
          <a:p>
            <a:r>
              <a:rPr lang="en-US" altLang="en-US"/>
              <a:t>Slide 3- </a:t>
            </a:r>
            <a:fld id="{B4A01819-CB70-4EFD-8A6B-18A6E5D85FD8}" type="slidenum">
              <a:rPr lang="en-US" altLang="en-US"/>
              <a:pPr/>
              <a:t>55</a:t>
            </a:fld>
            <a:endParaRPr lang="en-CA" altLang="en-US"/>
          </a:p>
        </p:txBody>
      </p:sp>
    </p:spTree>
    <p:extLst>
      <p:ext uri="{BB962C8B-B14F-4D97-AF65-F5344CB8AC3E}">
        <p14:creationId xmlns:p14="http://schemas.microsoft.com/office/powerpoint/2010/main" val="2946990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520" name="Rectangle 24"/>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fontScale="90000"/>
          </a:bodyPr>
          <a:lstStyle/>
          <a:p>
            <a:r>
              <a:rPr lang="en-US" altLang="en-US"/>
              <a:t>The (min,max) notation for relationship constraints</a:t>
            </a:r>
          </a:p>
        </p:txBody>
      </p:sp>
      <p:sp>
        <p:nvSpPr>
          <p:cNvPr id="5" name="Slide Number Placeholder 3"/>
          <p:cNvSpPr>
            <a:spLocks noGrp="1"/>
          </p:cNvSpPr>
          <p:nvPr>
            <p:ph type="sldNum" sz="quarter" idx="12"/>
          </p:nvPr>
        </p:nvSpPr>
        <p:spPr/>
        <p:txBody>
          <a:bodyPr/>
          <a:lstStyle/>
          <a:p>
            <a:r>
              <a:rPr lang="en-US" altLang="en-US"/>
              <a:t>Slide 3- </a:t>
            </a:r>
            <a:fld id="{4EC9599D-D989-4F6D-AE87-4877BEB1965D}" type="slidenum">
              <a:rPr lang="en-US" altLang="en-US"/>
              <a:pPr/>
              <a:t>56</a:t>
            </a:fld>
            <a:endParaRPr lang="en-CA" altLang="en-US"/>
          </a:p>
        </p:txBody>
      </p:sp>
      <p:pic>
        <p:nvPicPr>
          <p:cNvPr id="874523" name="Picture 27" descr="Slide3-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13" y="2209800"/>
            <a:ext cx="7773987" cy="2868613"/>
          </a:xfrm>
          <a:prstGeom prst="rect">
            <a:avLst/>
          </a:prstGeom>
          <a:noFill/>
          <a:extLst>
            <a:ext uri="{909E8E84-426E-40DD-AFC4-6F175D3DCCD1}">
              <a14:hiddenFill xmlns:a14="http://schemas.microsoft.com/office/drawing/2010/main">
                <a:solidFill>
                  <a:srgbClr val="FFFFFF"/>
                </a:solidFill>
              </a14:hiddenFill>
            </a:ext>
          </a:extLst>
        </p:spPr>
      </p:pic>
      <p:sp>
        <p:nvSpPr>
          <p:cNvPr id="874524" name="Text Box 28" descr="Pink tissue paper"/>
          <p:cNvSpPr txBox="1">
            <a:spLocks noChangeArrowheads="1"/>
          </p:cNvSpPr>
          <p:nvPr/>
        </p:nvSpPr>
        <p:spPr bwMode="auto">
          <a:xfrm>
            <a:off x="1295400" y="5410200"/>
            <a:ext cx="6477000" cy="82232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Read the min,max numbers next to the entity type and looking </a:t>
            </a:r>
            <a:r>
              <a:rPr lang="en-US" altLang="en-US" b="1"/>
              <a:t>away from </a:t>
            </a:r>
            <a:r>
              <a:rPr lang="en-US" altLang="en-US"/>
              <a:t>the entity type</a:t>
            </a:r>
          </a:p>
        </p:txBody>
      </p:sp>
    </p:spTree>
    <p:extLst>
      <p:ext uri="{BB962C8B-B14F-4D97-AF65-F5344CB8AC3E}">
        <p14:creationId xmlns:p14="http://schemas.microsoft.com/office/powerpoint/2010/main" val="2525808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Rectangle 2"/>
          <p:cNvSpPr>
            <a:spLocks noGrp="1" noChangeArrowheads="1"/>
          </p:cNvSpPr>
          <p:nvPr>
            <p:ph type="title"/>
          </p:nvPr>
        </p:nvSpPr>
        <p:spPr>
          <a:xfrm>
            <a:off x="250825" y="303213"/>
            <a:ext cx="8534400" cy="842962"/>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fontScale="90000"/>
          </a:bodyPr>
          <a:lstStyle/>
          <a:p>
            <a:r>
              <a:rPr lang="en-US" altLang="en-US" sz="3200"/>
              <a:t>COMPANY ER Schema Diagram using (min, max) notation</a:t>
            </a:r>
          </a:p>
        </p:txBody>
      </p:sp>
      <p:sp>
        <p:nvSpPr>
          <p:cNvPr id="4" name="Slide Number Placeholder 3"/>
          <p:cNvSpPr>
            <a:spLocks noGrp="1"/>
          </p:cNvSpPr>
          <p:nvPr>
            <p:ph type="sldNum" sz="quarter" idx="12"/>
          </p:nvPr>
        </p:nvSpPr>
        <p:spPr/>
        <p:txBody>
          <a:bodyPr/>
          <a:lstStyle/>
          <a:p>
            <a:r>
              <a:rPr lang="en-US" altLang="en-US"/>
              <a:t>Slide 3- </a:t>
            </a:r>
            <a:fld id="{7C751BF0-C251-4707-8CEA-708C56339178}" type="slidenum">
              <a:rPr lang="en-US" altLang="en-US"/>
              <a:pPr/>
              <a:t>57</a:t>
            </a:fld>
            <a:endParaRPr lang="en-CA" altLang="en-US"/>
          </a:p>
        </p:txBody>
      </p:sp>
      <p:pic>
        <p:nvPicPr>
          <p:cNvPr id="876548" name="Picture 4" descr="fig03_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600200"/>
            <a:ext cx="8077199" cy="4862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345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Rectangle 2"/>
          <p:cNvSpPr>
            <a:spLocks noGrp="1" noChangeArrowheads="1"/>
          </p:cNvSpPr>
          <p:nvPr>
            <p:ph type="title"/>
          </p:nvPr>
        </p:nvSpPr>
        <p:spPr/>
        <p:txBody>
          <a:bodyPr/>
          <a:lstStyle/>
          <a:p>
            <a:r>
              <a:rPr lang="en-US" altLang="en-US"/>
              <a:t>Alternative diagrammatic notation</a:t>
            </a:r>
          </a:p>
        </p:txBody>
      </p:sp>
      <p:sp>
        <p:nvSpPr>
          <p:cNvPr id="902147" name="Rectangle 3"/>
          <p:cNvSpPr>
            <a:spLocks noGrp="1" noChangeArrowheads="1"/>
          </p:cNvSpPr>
          <p:nvPr>
            <p:ph idx="1"/>
          </p:nvPr>
        </p:nvSpPr>
        <p:spPr/>
        <p:txBody>
          <a:bodyPr>
            <a:normAutofit fontScale="92500"/>
          </a:bodyPr>
          <a:lstStyle/>
          <a:p>
            <a:r>
              <a:rPr lang="en-US" altLang="en-US"/>
              <a:t>ER diagrams is one popular example for displaying database schemas</a:t>
            </a:r>
          </a:p>
          <a:p>
            <a:r>
              <a:rPr lang="en-US" altLang="en-US"/>
              <a:t>Many other notations exist in the literature and in various database design and modeling tools</a:t>
            </a:r>
          </a:p>
          <a:p>
            <a:r>
              <a:rPr lang="en-US" altLang="en-US"/>
              <a:t>Appendix A illustrates some of the alternative notations that have been used</a:t>
            </a:r>
          </a:p>
          <a:p>
            <a:r>
              <a:rPr lang="en-US" altLang="en-US"/>
              <a:t>UML class diagrams is representative of another way of displaying ER concepts that is used in several commercial design tools</a:t>
            </a:r>
          </a:p>
        </p:txBody>
      </p:sp>
      <p:sp>
        <p:nvSpPr>
          <p:cNvPr id="4" name="Slide Number Placeholder 3"/>
          <p:cNvSpPr>
            <a:spLocks noGrp="1"/>
          </p:cNvSpPr>
          <p:nvPr>
            <p:ph type="sldNum" sz="quarter" idx="12"/>
          </p:nvPr>
        </p:nvSpPr>
        <p:spPr/>
        <p:txBody>
          <a:bodyPr/>
          <a:lstStyle/>
          <a:p>
            <a:r>
              <a:rPr lang="en-US" altLang="en-US"/>
              <a:t>Slide 3- </a:t>
            </a:r>
            <a:fld id="{EF6893D7-45DE-432E-8D32-56A036140D98}" type="slidenum">
              <a:rPr lang="en-US" altLang="en-US"/>
              <a:pPr/>
              <a:t>58</a:t>
            </a:fld>
            <a:endParaRPr lang="en-CA" altLang="en-US"/>
          </a:p>
        </p:txBody>
      </p:sp>
    </p:spTree>
    <p:extLst>
      <p:ext uri="{BB962C8B-B14F-4D97-AF65-F5344CB8AC3E}">
        <p14:creationId xmlns:p14="http://schemas.microsoft.com/office/powerpoint/2010/main" val="1874708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698" name="Rectangle 2"/>
          <p:cNvSpPr>
            <a:spLocks noGrp="1" noChangeArrowheads="1"/>
          </p:cNvSpPr>
          <p:nvPr>
            <p:ph type="title"/>
          </p:nvPr>
        </p:nvSpPr>
        <p:spPr/>
        <p:txBody>
          <a:bodyPr/>
          <a:lstStyle/>
          <a:p>
            <a:r>
              <a:rPr lang="en-US" altLang="en-US" sz="3200" dirty="0"/>
              <a:t>Summary of notation for ER diagrams</a:t>
            </a:r>
          </a:p>
        </p:txBody>
      </p:sp>
      <p:sp>
        <p:nvSpPr>
          <p:cNvPr id="4" name="Slide Number Placeholder 3"/>
          <p:cNvSpPr>
            <a:spLocks noGrp="1"/>
          </p:cNvSpPr>
          <p:nvPr>
            <p:ph type="sldNum" sz="quarter" idx="12"/>
          </p:nvPr>
        </p:nvSpPr>
        <p:spPr/>
        <p:txBody>
          <a:bodyPr/>
          <a:lstStyle/>
          <a:p>
            <a:r>
              <a:rPr lang="en-US" altLang="en-US"/>
              <a:t>Slide 3- </a:t>
            </a:r>
            <a:fld id="{1DB80143-6D0E-4BCD-BE6E-F922B287A783}" type="slidenum">
              <a:rPr lang="en-US" altLang="en-US"/>
              <a:pPr/>
              <a:t>59</a:t>
            </a:fld>
            <a:endParaRPr lang="en-CA" altLang="en-US"/>
          </a:p>
        </p:txBody>
      </p:sp>
      <p:pic>
        <p:nvPicPr>
          <p:cNvPr id="925700" name="Picture 4" descr="fig03_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0163" y="1600200"/>
            <a:ext cx="3754437" cy="4999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343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
            </a:r>
            <a:br>
              <a:rPr lang="en-US" b="1" dirty="0" smtClean="0"/>
            </a:br>
            <a:r>
              <a:rPr lang="en-US" b="1" dirty="0" smtClean="0"/>
              <a:t>2.Conceptual Design</a:t>
            </a:r>
            <a:br>
              <a:rPr lang="en-US" b="1" dirty="0" smtClean="0"/>
            </a:br>
            <a:endParaRPr lang="en-US" dirty="0"/>
          </a:p>
        </p:txBody>
      </p:sp>
      <p:sp>
        <p:nvSpPr>
          <p:cNvPr id="3" name="Content Placeholder 2"/>
          <p:cNvSpPr>
            <a:spLocks noGrp="1"/>
          </p:cNvSpPr>
          <p:nvPr>
            <p:ph idx="1"/>
          </p:nvPr>
        </p:nvSpPr>
        <p:spPr>
          <a:xfrm>
            <a:off x="457200" y="1066800"/>
            <a:ext cx="8229600" cy="5486400"/>
          </a:xfrm>
        </p:spPr>
        <p:txBody>
          <a:bodyPr>
            <a:normAutofit fontScale="55000" lnSpcReduction="20000"/>
          </a:bodyPr>
          <a:lstStyle/>
          <a:p>
            <a:endParaRPr lang="en-US" sz="3800" dirty="0" smtClean="0">
              <a:latin typeface="Times New Roman" pitchFamily="18" charset="0"/>
              <a:cs typeface="Times New Roman" pitchFamily="18" charset="0"/>
            </a:endParaRPr>
          </a:p>
          <a:p>
            <a:pPr algn="just"/>
            <a:r>
              <a:rPr lang="en-US" sz="3800" dirty="0" smtClean="0">
                <a:latin typeface="Times New Roman" pitchFamily="18" charset="0"/>
                <a:cs typeface="Times New Roman" pitchFamily="18" charset="0"/>
              </a:rPr>
              <a:t>Once </a:t>
            </a:r>
            <a:r>
              <a:rPr lang="en-US" sz="3800" dirty="0">
                <a:latin typeface="Times New Roman" pitchFamily="18" charset="0"/>
                <a:cs typeface="Times New Roman" pitchFamily="18" charset="0"/>
              </a:rPr>
              <a:t>all the requirements have been collected and analyzed, the next step is to create a conceptual </a:t>
            </a:r>
            <a:r>
              <a:rPr lang="en-US" sz="3800" dirty="0" smtClean="0">
                <a:latin typeface="Times New Roman" pitchFamily="18" charset="0"/>
                <a:cs typeface="Times New Roman" pitchFamily="18" charset="0"/>
              </a:rPr>
              <a:t>schema </a:t>
            </a:r>
            <a:r>
              <a:rPr lang="en-US" sz="3800" dirty="0">
                <a:latin typeface="Times New Roman" pitchFamily="18" charset="0"/>
                <a:cs typeface="Times New Roman" pitchFamily="18" charset="0"/>
              </a:rPr>
              <a:t>for the database, using a high level conceptual data model. This phase is called conceptual design</a:t>
            </a:r>
            <a:r>
              <a:rPr lang="en-US" sz="3800" dirty="0" smtClean="0">
                <a:latin typeface="Times New Roman" pitchFamily="18" charset="0"/>
                <a:cs typeface="Times New Roman" pitchFamily="18" charset="0"/>
              </a:rPr>
              <a:t>.</a:t>
            </a:r>
          </a:p>
          <a:p>
            <a:pPr algn="just"/>
            <a:r>
              <a:rPr lang="en-US" sz="3800" b="1" dirty="0" smtClean="0">
                <a:latin typeface="Times New Roman" pitchFamily="18" charset="0"/>
                <a:cs typeface="Times New Roman" pitchFamily="18" charset="0"/>
              </a:rPr>
              <a:t>The </a:t>
            </a:r>
            <a:r>
              <a:rPr lang="en-US" sz="3800" b="1" dirty="0">
                <a:latin typeface="Times New Roman" pitchFamily="18" charset="0"/>
                <a:cs typeface="Times New Roman" pitchFamily="18" charset="0"/>
              </a:rPr>
              <a:t>result of this phase is an Entity-Relationship (ER) diagram or UML class diagram. </a:t>
            </a:r>
            <a:r>
              <a:rPr lang="en-US" sz="3800" dirty="0">
                <a:latin typeface="Times New Roman" pitchFamily="18" charset="0"/>
                <a:cs typeface="Times New Roman" pitchFamily="18" charset="0"/>
              </a:rPr>
              <a:t>It is a high-level data model of the specific application area. It describes how different entities (objects, items) are related to each other. It also describes what attributes (features) each entity has. It includes the definitions of all the concepts (entities, attributes) of the application area</a:t>
            </a:r>
            <a:r>
              <a:rPr lang="en-US" sz="3800" dirty="0" smtClean="0">
                <a:latin typeface="Times New Roman" pitchFamily="18" charset="0"/>
                <a:cs typeface="Times New Roman" pitchFamily="18" charset="0"/>
              </a:rPr>
              <a:t>.</a:t>
            </a:r>
          </a:p>
          <a:p>
            <a:pPr algn="just"/>
            <a:endParaRPr lang="en-US" sz="3800" dirty="0" smtClean="0">
              <a:latin typeface="Times New Roman" pitchFamily="18" charset="0"/>
              <a:cs typeface="Times New Roman" pitchFamily="18" charset="0"/>
            </a:endParaRPr>
          </a:p>
          <a:p>
            <a:pPr algn="just"/>
            <a:r>
              <a:rPr lang="en-US" sz="3800" dirty="0" smtClean="0">
                <a:latin typeface="Times New Roman" pitchFamily="18" charset="0"/>
                <a:cs typeface="Times New Roman" pitchFamily="18" charset="0"/>
              </a:rPr>
              <a:t>During </a:t>
            </a:r>
            <a:r>
              <a:rPr lang="en-US" sz="3800" dirty="0">
                <a:latin typeface="Times New Roman" pitchFamily="18" charset="0"/>
                <a:cs typeface="Times New Roman" pitchFamily="18" charset="0"/>
              </a:rPr>
              <a:t>or after the conceptual </a:t>
            </a:r>
            <a:r>
              <a:rPr lang="en-US" sz="3800" dirty="0" smtClean="0">
                <a:latin typeface="Times New Roman" pitchFamily="18" charset="0"/>
                <a:cs typeface="Times New Roman" pitchFamily="18" charset="0"/>
              </a:rPr>
              <a:t>schema </a:t>
            </a:r>
            <a:r>
              <a:rPr lang="en-US" sz="3800" dirty="0">
                <a:latin typeface="Times New Roman" pitchFamily="18" charset="0"/>
                <a:cs typeface="Times New Roman" pitchFamily="18" charset="0"/>
              </a:rPr>
              <a:t>design, the basic data model operations can be used to specify the high-level user operations identified during the functional analysis. This also serves to confirm that the conceptual schema meets all the </a:t>
            </a:r>
            <a:r>
              <a:rPr lang="en-US" sz="3800" dirty="0" smtClean="0">
                <a:latin typeface="Times New Roman" pitchFamily="18" charset="0"/>
                <a:cs typeface="Times New Roman" pitchFamily="18" charset="0"/>
              </a:rPr>
              <a:t>identified </a:t>
            </a:r>
            <a:r>
              <a:rPr lang="en-US" sz="3800" dirty="0">
                <a:latin typeface="Times New Roman" pitchFamily="18" charset="0"/>
                <a:cs typeface="Times New Roman" pitchFamily="18" charset="0"/>
              </a:rPr>
              <a:t>functional requirements</a:t>
            </a:r>
            <a:r>
              <a:rPr lang="en-US" sz="3800" dirty="0" smtClean="0">
                <a:latin typeface="Times New Roman" pitchFamily="18" charset="0"/>
                <a:cs typeface="Times New Roman" pitchFamily="18" charset="0"/>
              </a:rPr>
              <a:t>.</a:t>
            </a:r>
          </a:p>
          <a:p>
            <a:pPr algn="just"/>
            <a:endParaRPr lang="en-US" sz="3800" dirty="0" smtClean="0">
              <a:latin typeface="Times New Roman" pitchFamily="18" charset="0"/>
              <a:cs typeface="Times New Roman" pitchFamily="18" charset="0"/>
            </a:endParaRPr>
          </a:p>
          <a:p>
            <a:pPr algn="just"/>
            <a:r>
              <a:rPr lang="en-US" sz="3800" dirty="0" smtClean="0">
                <a:latin typeface="Times New Roman" pitchFamily="18" charset="0"/>
                <a:cs typeface="Times New Roman" pitchFamily="18" charset="0"/>
              </a:rPr>
              <a:t>There </a:t>
            </a:r>
            <a:r>
              <a:rPr lang="en-US" sz="3800" dirty="0">
                <a:latin typeface="Times New Roman" pitchFamily="18" charset="0"/>
                <a:cs typeface="Times New Roman" pitchFamily="18" charset="0"/>
              </a:rPr>
              <a:t>are several notations to draw the ER diagram.</a:t>
            </a:r>
          </a:p>
          <a:p>
            <a:endParaRPr lang="en-US" dirty="0"/>
          </a:p>
        </p:txBody>
      </p:sp>
    </p:spTree>
    <p:extLst>
      <p:ext uri="{BB962C8B-B14F-4D97-AF65-F5344CB8AC3E}">
        <p14:creationId xmlns:p14="http://schemas.microsoft.com/office/powerpoint/2010/main" val="423380202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2"/>
          <p:cNvSpPr>
            <a:spLocks noGrp="1" noChangeArrowheads="1"/>
          </p:cNvSpPr>
          <p:nvPr>
            <p:ph type="title"/>
          </p:nvPr>
        </p:nvSpPr>
        <p:spPr/>
        <p:txBody>
          <a:bodyPr/>
          <a:lstStyle/>
          <a:p>
            <a:r>
              <a:rPr lang="en-US" altLang="en-US" sz="3200"/>
              <a:t>UML class diagrams</a:t>
            </a:r>
          </a:p>
        </p:txBody>
      </p:sp>
      <p:sp>
        <p:nvSpPr>
          <p:cNvPr id="903171" name="Rectangle 3"/>
          <p:cNvSpPr>
            <a:spLocks noGrp="1" noChangeArrowheads="1"/>
          </p:cNvSpPr>
          <p:nvPr>
            <p:ph idx="1"/>
          </p:nvPr>
        </p:nvSpPr>
        <p:spPr/>
        <p:txBody>
          <a:bodyPr>
            <a:normAutofit/>
          </a:bodyPr>
          <a:lstStyle/>
          <a:p>
            <a:pPr>
              <a:lnSpc>
                <a:spcPct val="80000"/>
              </a:lnSpc>
            </a:pPr>
            <a:r>
              <a:rPr lang="en-US" altLang="en-US" sz="2400"/>
              <a:t>Represent classes (similar to entity types) as large rounded boxes with three sections:</a:t>
            </a:r>
          </a:p>
          <a:p>
            <a:pPr lvl="1">
              <a:lnSpc>
                <a:spcPct val="80000"/>
              </a:lnSpc>
            </a:pPr>
            <a:r>
              <a:rPr lang="en-US" altLang="en-US" sz="2200"/>
              <a:t>Top section includes entity type (class) name</a:t>
            </a:r>
          </a:p>
          <a:p>
            <a:pPr lvl="1">
              <a:lnSpc>
                <a:spcPct val="80000"/>
              </a:lnSpc>
            </a:pPr>
            <a:r>
              <a:rPr lang="en-US" altLang="en-US" sz="2200"/>
              <a:t>Second section includes attributes</a:t>
            </a:r>
          </a:p>
          <a:p>
            <a:pPr lvl="1">
              <a:lnSpc>
                <a:spcPct val="80000"/>
              </a:lnSpc>
            </a:pPr>
            <a:r>
              <a:rPr lang="en-US" altLang="en-US" sz="2200"/>
              <a:t>Third section includes class operations (operations are not in basic ER model)</a:t>
            </a:r>
          </a:p>
          <a:p>
            <a:pPr>
              <a:lnSpc>
                <a:spcPct val="80000"/>
              </a:lnSpc>
            </a:pPr>
            <a:r>
              <a:rPr lang="en-US" altLang="en-US" sz="2400"/>
              <a:t>Relationships (called associations) represented as lines connecting the classes</a:t>
            </a:r>
          </a:p>
          <a:p>
            <a:pPr lvl="1">
              <a:lnSpc>
                <a:spcPct val="80000"/>
              </a:lnSpc>
            </a:pPr>
            <a:r>
              <a:rPr lang="en-US" altLang="en-US" sz="2200"/>
              <a:t>Other UML terminology also differs from ER terminology</a:t>
            </a:r>
          </a:p>
          <a:p>
            <a:pPr>
              <a:lnSpc>
                <a:spcPct val="80000"/>
              </a:lnSpc>
            </a:pPr>
            <a:r>
              <a:rPr lang="en-US" altLang="en-US" sz="2400"/>
              <a:t>Used in database design and object-oriented software design</a:t>
            </a:r>
          </a:p>
          <a:p>
            <a:pPr>
              <a:lnSpc>
                <a:spcPct val="80000"/>
              </a:lnSpc>
            </a:pPr>
            <a:r>
              <a:rPr lang="en-US" altLang="en-US" sz="2400"/>
              <a:t>UML has many other types of diagrams for software design (see Chapter 12)</a:t>
            </a:r>
          </a:p>
          <a:p>
            <a:pPr>
              <a:lnSpc>
                <a:spcPct val="80000"/>
              </a:lnSpc>
            </a:pPr>
            <a:endParaRPr lang="en-US" altLang="en-US" sz="2400"/>
          </a:p>
          <a:p>
            <a:pPr>
              <a:lnSpc>
                <a:spcPct val="80000"/>
              </a:lnSpc>
            </a:pPr>
            <a:endParaRPr lang="en-US" altLang="en-US" sz="2400"/>
          </a:p>
        </p:txBody>
      </p:sp>
      <p:sp>
        <p:nvSpPr>
          <p:cNvPr id="4" name="Slide Number Placeholder 3"/>
          <p:cNvSpPr>
            <a:spLocks noGrp="1"/>
          </p:cNvSpPr>
          <p:nvPr>
            <p:ph type="sldNum" sz="quarter" idx="12"/>
          </p:nvPr>
        </p:nvSpPr>
        <p:spPr/>
        <p:txBody>
          <a:bodyPr/>
          <a:lstStyle/>
          <a:p>
            <a:r>
              <a:rPr lang="en-US" altLang="en-US"/>
              <a:t>Slide 3- </a:t>
            </a:r>
            <a:fld id="{57098DF2-D425-4AD1-AB7A-6E3E5302175C}" type="slidenum">
              <a:rPr lang="en-US" altLang="en-US"/>
              <a:pPr/>
              <a:t>60</a:t>
            </a:fld>
            <a:endParaRPr lang="en-CA" altLang="en-US"/>
          </a:p>
        </p:txBody>
      </p:sp>
    </p:spTree>
    <p:extLst>
      <p:ext uri="{BB962C8B-B14F-4D97-AF65-F5344CB8AC3E}">
        <p14:creationId xmlns:p14="http://schemas.microsoft.com/office/powerpoint/2010/main" val="3670487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2" name="Rectangle 2"/>
          <p:cNvSpPr>
            <a:spLocks noGrp="1" noChangeArrowheads="1"/>
          </p:cNvSpPr>
          <p:nvPr>
            <p:ph type="title"/>
          </p:nvPr>
        </p:nvSpPr>
        <p:spPr/>
        <p:txBody>
          <a:bodyPr/>
          <a:lstStyle/>
          <a:p>
            <a:r>
              <a:rPr lang="en-US" altLang="en-US" sz="3200"/>
              <a:t>UML class diagram for COMPANY database schema</a:t>
            </a:r>
          </a:p>
        </p:txBody>
      </p:sp>
      <p:sp>
        <p:nvSpPr>
          <p:cNvPr id="4" name="Slide Number Placeholder 3"/>
          <p:cNvSpPr>
            <a:spLocks noGrp="1"/>
          </p:cNvSpPr>
          <p:nvPr>
            <p:ph type="sldNum" sz="quarter" idx="12"/>
          </p:nvPr>
        </p:nvSpPr>
        <p:spPr/>
        <p:txBody>
          <a:bodyPr/>
          <a:lstStyle/>
          <a:p>
            <a:r>
              <a:rPr lang="en-US" altLang="en-US"/>
              <a:t>Slide 3- </a:t>
            </a:r>
            <a:fld id="{5C4713A0-834C-4DCE-8006-45B58E7C3788}" type="slidenum">
              <a:rPr lang="en-US" altLang="en-US"/>
              <a:pPr/>
              <a:t>61</a:t>
            </a:fld>
            <a:endParaRPr lang="en-CA" altLang="en-US"/>
          </a:p>
        </p:txBody>
      </p:sp>
      <p:pic>
        <p:nvPicPr>
          <p:cNvPr id="926724" name="Picture 4" descr="fig03_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988" y="1600200"/>
            <a:ext cx="6854825" cy="489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242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Grp="1" noChangeArrowheads="1"/>
          </p:cNvSpPr>
          <p:nvPr>
            <p:ph type="title"/>
          </p:nvPr>
        </p:nvSpPr>
        <p:spPr/>
        <p:txBody>
          <a:bodyPr/>
          <a:lstStyle/>
          <a:p>
            <a:r>
              <a:rPr lang="en-US" altLang="en-US" sz="3200"/>
              <a:t>Other alternative diagrammatic notations</a:t>
            </a:r>
          </a:p>
        </p:txBody>
      </p:sp>
      <p:sp>
        <p:nvSpPr>
          <p:cNvPr id="4" name="Slide Number Placeholder 3"/>
          <p:cNvSpPr>
            <a:spLocks noGrp="1"/>
          </p:cNvSpPr>
          <p:nvPr>
            <p:ph type="sldNum" sz="quarter" idx="12"/>
          </p:nvPr>
        </p:nvSpPr>
        <p:spPr/>
        <p:txBody>
          <a:bodyPr/>
          <a:lstStyle/>
          <a:p>
            <a:r>
              <a:rPr lang="en-US" altLang="en-US"/>
              <a:t>Slide 3- </a:t>
            </a:r>
            <a:fld id="{96FA3E97-73AE-4F0C-82AE-23FC63528688}" type="slidenum">
              <a:rPr lang="en-US" altLang="en-US"/>
              <a:pPr/>
              <a:t>62</a:t>
            </a:fld>
            <a:endParaRPr lang="en-CA" altLang="en-US"/>
          </a:p>
        </p:txBody>
      </p:sp>
      <p:pic>
        <p:nvPicPr>
          <p:cNvPr id="904196" name="Picture 4" descr="figA_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6625" y="1524000"/>
            <a:ext cx="4041775" cy="508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809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596" name="Rectangle 4"/>
          <p:cNvSpPr>
            <a:spLocks noGrp="1" noChangeArrowheads="1"/>
          </p:cNvSpPr>
          <p:nvPr>
            <p:ph type="title"/>
          </p:nvPr>
        </p:nvSpPr>
        <p:spPr/>
        <p:txBody>
          <a:bodyPr/>
          <a:lstStyle/>
          <a:p>
            <a:r>
              <a:rPr lang="en-US" altLang="en-US"/>
              <a:t>Relationships of Higher Degree</a:t>
            </a:r>
          </a:p>
        </p:txBody>
      </p:sp>
      <p:sp>
        <p:nvSpPr>
          <p:cNvPr id="878597" name="Rectangle 5"/>
          <p:cNvSpPr>
            <a:spLocks noGrp="1" noChangeArrowheads="1"/>
          </p:cNvSpPr>
          <p:nvPr>
            <p:ph idx="1"/>
          </p:nvPr>
        </p:nvSpPr>
        <p:spPr/>
        <p:txBody>
          <a:bodyPr>
            <a:normAutofit lnSpcReduction="10000"/>
          </a:bodyPr>
          <a:lstStyle/>
          <a:p>
            <a:r>
              <a:rPr lang="en-US" altLang="en-US"/>
              <a:t>Relationship types of degree 2 are called binary</a:t>
            </a:r>
          </a:p>
          <a:p>
            <a:r>
              <a:rPr lang="en-US" altLang="en-US"/>
              <a:t>Relationship types of degree 3 are called ternary and of degree n are called n-ary</a:t>
            </a:r>
          </a:p>
          <a:p>
            <a:r>
              <a:rPr lang="en-US" altLang="en-US"/>
              <a:t>In general, an n-ary relationship is not equivalent to n binary relationships</a:t>
            </a:r>
          </a:p>
          <a:p>
            <a:r>
              <a:rPr lang="en-US" altLang="en-US"/>
              <a:t>Constraints are harder to specify for higher-degree relationships (n &gt; 2) than for binary relationships</a:t>
            </a:r>
          </a:p>
        </p:txBody>
      </p:sp>
      <p:sp>
        <p:nvSpPr>
          <p:cNvPr id="4" name="Slide Number Placeholder 3"/>
          <p:cNvSpPr>
            <a:spLocks noGrp="1"/>
          </p:cNvSpPr>
          <p:nvPr>
            <p:ph type="sldNum" sz="quarter" idx="12"/>
          </p:nvPr>
        </p:nvSpPr>
        <p:spPr/>
        <p:txBody>
          <a:bodyPr/>
          <a:lstStyle/>
          <a:p>
            <a:r>
              <a:rPr lang="en-US" altLang="en-US"/>
              <a:t>Slide 3- </a:t>
            </a:r>
            <a:fld id="{878691E6-BF11-4B61-809F-8AD09E53001C}" type="slidenum">
              <a:rPr lang="en-US" altLang="en-US"/>
              <a:pPr/>
              <a:t>63</a:t>
            </a:fld>
            <a:endParaRPr lang="en-CA" altLang="en-US"/>
          </a:p>
        </p:txBody>
      </p:sp>
    </p:spTree>
    <p:extLst>
      <p:ext uri="{BB962C8B-B14F-4D97-AF65-F5344CB8AC3E}">
        <p14:creationId xmlns:p14="http://schemas.microsoft.com/office/powerpoint/2010/main" val="3280852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ChangeArrowheads="1"/>
          </p:cNvSpPr>
          <p:nvPr>
            <p:ph type="title"/>
          </p:nvPr>
        </p:nvSpPr>
        <p:spPr/>
        <p:txBody>
          <a:bodyPr/>
          <a:lstStyle/>
          <a:p>
            <a:r>
              <a:rPr lang="en-US" altLang="en-US" sz="3200"/>
              <a:t>Discussion of n-ary relationships (n &gt; 2)</a:t>
            </a:r>
          </a:p>
        </p:txBody>
      </p:sp>
      <p:sp>
        <p:nvSpPr>
          <p:cNvPr id="907267" name="Rectangle 3"/>
          <p:cNvSpPr>
            <a:spLocks noGrp="1" noChangeArrowheads="1"/>
          </p:cNvSpPr>
          <p:nvPr>
            <p:ph idx="1"/>
          </p:nvPr>
        </p:nvSpPr>
        <p:spPr/>
        <p:txBody>
          <a:bodyPr/>
          <a:lstStyle/>
          <a:p>
            <a:r>
              <a:rPr lang="en-US" altLang="en-US" sz="2400"/>
              <a:t>In general, 3 binary relationships can represent different information than a single ternary relationship (see Figure 3.17a and b on next slide)</a:t>
            </a:r>
          </a:p>
          <a:p>
            <a:r>
              <a:rPr lang="en-US" altLang="en-US" sz="2400"/>
              <a:t>If needed, the binary and n-ary relationships can all be included in the schema design (see Figure 3.17a and b, where all relationships convey different meanings)</a:t>
            </a:r>
          </a:p>
          <a:p>
            <a:r>
              <a:rPr lang="en-US" altLang="en-US" sz="2400"/>
              <a:t>In some cases, a ternary relationship can be represented as a weak entity if the data model allows a weak entity type to have multiple identifying relationships (and hence multiple owner entity types) (see Figure 3.17c)</a:t>
            </a:r>
          </a:p>
        </p:txBody>
      </p:sp>
      <p:sp>
        <p:nvSpPr>
          <p:cNvPr id="4" name="Slide Number Placeholder 3"/>
          <p:cNvSpPr>
            <a:spLocks noGrp="1"/>
          </p:cNvSpPr>
          <p:nvPr>
            <p:ph type="sldNum" sz="quarter" idx="12"/>
          </p:nvPr>
        </p:nvSpPr>
        <p:spPr/>
        <p:txBody>
          <a:bodyPr/>
          <a:lstStyle/>
          <a:p>
            <a:r>
              <a:rPr lang="en-US" altLang="en-US"/>
              <a:t>Slide 3- </a:t>
            </a:r>
            <a:fld id="{12A8ECF7-4BD9-4B12-B47C-4119003D9A7B}" type="slidenum">
              <a:rPr lang="en-US" altLang="en-US"/>
              <a:pPr/>
              <a:t>64</a:t>
            </a:fld>
            <a:endParaRPr lang="en-CA" altLang="en-US"/>
          </a:p>
        </p:txBody>
      </p:sp>
    </p:spTree>
    <p:extLst>
      <p:ext uri="{BB962C8B-B14F-4D97-AF65-F5344CB8AC3E}">
        <p14:creationId xmlns:p14="http://schemas.microsoft.com/office/powerpoint/2010/main" val="1479897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1026"/>
          <p:cNvSpPr>
            <a:spLocks noGrp="1" noChangeArrowheads="1"/>
          </p:cNvSpPr>
          <p:nvPr>
            <p:ph type="title"/>
          </p:nvPr>
        </p:nvSpPr>
        <p:spPr/>
        <p:txBody>
          <a:bodyPr/>
          <a:lstStyle/>
          <a:p>
            <a:r>
              <a:rPr lang="en-US" altLang="en-US"/>
              <a:t>Example of a ternary relationship</a:t>
            </a:r>
          </a:p>
        </p:txBody>
      </p:sp>
      <p:sp>
        <p:nvSpPr>
          <p:cNvPr id="4" name="Slide Number Placeholder 3"/>
          <p:cNvSpPr>
            <a:spLocks noGrp="1"/>
          </p:cNvSpPr>
          <p:nvPr>
            <p:ph type="sldNum" sz="quarter" idx="12"/>
          </p:nvPr>
        </p:nvSpPr>
        <p:spPr/>
        <p:txBody>
          <a:bodyPr/>
          <a:lstStyle/>
          <a:p>
            <a:r>
              <a:rPr lang="en-US" altLang="en-US"/>
              <a:t>Slide 3- </a:t>
            </a:r>
            <a:fld id="{3A5DE0CF-22A2-4AB1-825D-7B9E955E9CBA}" type="slidenum">
              <a:rPr lang="en-US" altLang="en-US"/>
              <a:pPr/>
              <a:t>65</a:t>
            </a:fld>
            <a:endParaRPr lang="en-CA" altLang="en-US"/>
          </a:p>
        </p:txBody>
      </p:sp>
      <p:pic>
        <p:nvPicPr>
          <p:cNvPr id="909317" name="Picture 1029" descr="fig03_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1524000"/>
            <a:ext cx="4195763"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667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Rectangle 1026"/>
          <p:cNvSpPr>
            <a:spLocks noGrp="1" noChangeArrowheads="1"/>
          </p:cNvSpPr>
          <p:nvPr>
            <p:ph type="title"/>
          </p:nvPr>
        </p:nvSpPr>
        <p:spPr/>
        <p:txBody>
          <a:bodyPr/>
          <a:lstStyle/>
          <a:p>
            <a:r>
              <a:rPr lang="en-US" altLang="en-US" sz="3200"/>
              <a:t>Discussion of n-ary relationships (n &gt; 2)</a:t>
            </a:r>
          </a:p>
        </p:txBody>
      </p:sp>
      <p:sp>
        <p:nvSpPr>
          <p:cNvPr id="908291" name="Rectangle 1027"/>
          <p:cNvSpPr>
            <a:spLocks noGrp="1" noChangeArrowheads="1"/>
          </p:cNvSpPr>
          <p:nvPr>
            <p:ph idx="1"/>
          </p:nvPr>
        </p:nvSpPr>
        <p:spPr/>
        <p:txBody>
          <a:bodyPr/>
          <a:lstStyle/>
          <a:p>
            <a:r>
              <a:rPr lang="en-US" altLang="en-US"/>
              <a:t>If a particular binary relationship can be derived from a higher-degree relationship at all times, then it is redundant</a:t>
            </a:r>
          </a:p>
          <a:p>
            <a:r>
              <a:rPr lang="en-US" altLang="en-US"/>
              <a:t>For example, the TAUGHT_DURING binary relationship in Figure 3.18 (see next slide) can be derived from the ternary relationship OFFERS (based on the meaning of the relationships)</a:t>
            </a:r>
          </a:p>
        </p:txBody>
      </p:sp>
      <p:sp>
        <p:nvSpPr>
          <p:cNvPr id="4" name="Slide Number Placeholder 3"/>
          <p:cNvSpPr>
            <a:spLocks noGrp="1"/>
          </p:cNvSpPr>
          <p:nvPr>
            <p:ph type="sldNum" sz="quarter" idx="12"/>
          </p:nvPr>
        </p:nvSpPr>
        <p:spPr/>
        <p:txBody>
          <a:bodyPr/>
          <a:lstStyle/>
          <a:p>
            <a:r>
              <a:rPr lang="en-US" altLang="en-US"/>
              <a:t>Slide 3- </a:t>
            </a:r>
            <a:fld id="{155336C4-986F-4E31-AA82-2083A6FA5628}" type="slidenum">
              <a:rPr lang="en-US" altLang="en-US"/>
              <a:pPr/>
              <a:t>66</a:t>
            </a:fld>
            <a:endParaRPr lang="en-CA" altLang="en-US"/>
          </a:p>
        </p:txBody>
      </p:sp>
    </p:spTree>
    <p:extLst>
      <p:ext uri="{BB962C8B-B14F-4D97-AF65-F5344CB8AC3E}">
        <p14:creationId xmlns:p14="http://schemas.microsoft.com/office/powerpoint/2010/main" val="1125726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172200"/>
          </a:xfrm>
        </p:spPr>
        <p:txBody>
          <a:bodyPr>
            <a:normAutofit lnSpcReduction="10000"/>
          </a:bodyPr>
          <a:lstStyle/>
          <a:p>
            <a:r>
              <a:rPr lang="en-US" b="1" u="sng" dirty="0">
                <a:solidFill>
                  <a:srgbClr val="FF0000"/>
                </a:solidFill>
              </a:rPr>
              <a:t>Relationships, Relationship Types, Roles and Structural Constraints</a:t>
            </a:r>
            <a:endParaRPr lang="en-US" dirty="0">
              <a:solidFill>
                <a:srgbClr val="FF0000"/>
              </a:solidFill>
            </a:endParaRPr>
          </a:p>
          <a:p>
            <a:pPr marL="0" indent="0">
              <a:buNone/>
            </a:pPr>
            <a:endParaRPr lang="en-US" dirty="0"/>
          </a:p>
          <a:p>
            <a:pPr lvl="0"/>
            <a:r>
              <a:rPr lang="en-US" sz="4000" dirty="0" smtClean="0"/>
              <a:t>Relationship</a:t>
            </a:r>
          </a:p>
          <a:p>
            <a:pPr lvl="0"/>
            <a:r>
              <a:rPr lang="en-US" sz="4000" dirty="0" smtClean="0"/>
              <a:t>Relationship </a:t>
            </a:r>
            <a:r>
              <a:rPr lang="en-US" sz="4000" dirty="0"/>
              <a:t>Types, Sets and Instances</a:t>
            </a:r>
          </a:p>
          <a:p>
            <a:pPr lvl="0"/>
            <a:r>
              <a:rPr lang="en-US" sz="4000" dirty="0"/>
              <a:t>Relationship Degree, Role Names and Recursive Relationships</a:t>
            </a:r>
          </a:p>
          <a:p>
            <a:pPr lvl="0"/>
            <a:r>
              <a:rPr lang="en-US" sz="4000" dirty="0"/>
              <a:t>Constraints on Relationship Types</a:t>
            </a:r>
          </a:p>
          <a:p>
            <a:pPr lvl="0"/>
            <a:r>
              <a:rPr lang="en-US" sz="4000" dirty="0"/>
              <a:t>Attributes of Relationship Types</a:t>
            </a:r>
          </a:p>
          <a:p>
            <a:endParaRPr lang="en-US" dirty="0"/>
          </a:p>
        </p:txBody>
      </p:sp>
    </p:spTree>
    <p:extLst>
      <p:ext uri="{BB962C8B-B14F-4D97-AF65-F5344CB8AC3E}">
        <p14:creationId xmlns:p14="http://schemas.microsoft.com/office/powerpoint/2010/main" val="104819889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ormAutofit fontScale="85000" lnSpcReduction="10000"/>
          </a:bodyPr>
          <a:lstStyle/>
          <a:p>
            <a:pPr marL="0" lvl="0" indent="0">
              <a:buNone/>
            </a:pPr>
            <a:r>
              <a:rPr lang="en-US" sz="4000" b="1" u="sng" dirty="0" smtClean="0"/>
              <a:t>Relationship </a:t>
            </a:r>
            <a:r>
              <a:rPr lang="en-US" sz="5800" b="1" dirty="0" smtClean="0"/>
              <a:t/>
            </a:r>
            <a:br>
              <a:rPr lang="en-US" sz="5800" b="1" dirty="0" smtClean="0"/>
            </a:br>
            <a:endParaRPr lang="en-US" dirty="0"/>
          </a:p>
          <a:p>
            <a:pPr marL="0" lvl="0" indent="0">
              <a:buNone/>
            </a:pPr>
            <a:r>
              <a:rPr lang="en-US" b="1" u="sng" dirty="0" smtClean="0"/>
              <a:t>Definition: </a:t>
            </a:r>
            <a:r>
              <a:rPr lang="en-US" dirty="0" smtClean="0"/>
              <a:t>A </a:t>
            </a:r>
            <a:r>
              <a:rPr lang="en-US" b="1" dirty="0"/>
              <a:t>relationship</a:t>
            </a:r>
            <a:r>
              <a:rPr lang="en-US" dirty="0"/>
              <a:t> relates two or more distinct entities with a specific </a:t>
            </a:r>
            <a:r>
              <a:rPr lang="en-US" dirty="0" smtClean="0"/>
              <a:t>meaning</a:t>
            </a:r>
          </a:p>
          <a:p>
            <a:pPr marL="0" indent="0">
              <a:buNone/>
            </a:pPr>
            <a:r>
              <a:rPr lang="en-US" dirty="0"/>
              <a:t> </a:t>
            </a:r>
            <a:r>
              <a:rPr lang="en-US" dirty="0" smtClean="0"/>
              <a:t>  (or)</a:t>
            </a:r>
            <a:r>
              <a:rPr lang="en-US" dirty="0"/>
              <a:t> </a:t>
            </a:r>
            <a:endParaRPr lang="en-US" dirty="0" smtClean="0"/>
          </a:p>
          <a:p>
            <a:pPr marL="0" indent="0">
              <a:buNone/>
            </a:pPr>
            <a:r>
              <a:rPr lang="en-US" dirty="0" smtClean="0"/>
              <a:t>The </a:t>
            </a:r>
            <a:r>
              <a:rPr lang="en-US" dirty="0"/>
              <a:t>association among entities is called a relationship. </a:t>
            </a:r>
          </a:p>
          <a:p>
            <a:pPr marL="0" lvl="0" indent="0">
              <a:buNone/>
            </a:pPr>
            <a:endParaRPr lang="en-US" dirty="0"/>
          </a:p>
          <a:p>
            <a:pPr marL="0" indent="0">
              <a:buNone/>
            </a:pPr>
            <a:r>
              <a:rPr lang="en-US" dirty="0"/>
              <a:t> </a:t>
            </a:r>
            <a:r>
              <a:rPr lang="en-US" sz="3600" b="1" dirty="0" smtClean="0"/>
              <a:t>For </a:t>
            </a:r>
            <a:r>
              <a:rPr lang="en-US" sz="3600" b="1" dirty="0"/>
              <a:t>example, </a:t>
            </a:r>
            <a:r>
              <a:rPr lang="en-US" sz="3600" dirty="0"/>
              <a:t>EMPLOYEE John Smith </a:t>
            </a:r>
            <a:r>
              <a:rPr lang="en-US" sz="3600" i="1" dirty="0"/>
              <a:t>works on</a:t>
            </a:r>
            <a:r>
              <a:rPr lang="en-US" sz="3600" dirty="0"/>
              <a:t> the </a:t>
            </a:r>
            <a:r>
              <a:rPr lang="en-US" sz="3600" dirty="0" err="1"/>
              <a:t>ProductX</a:t>
            </a:r>
            <a:r>
              <a:rPr lang="en-US" sz="3600" dirty="0"/>
              <a:t> PROJECT or EMPLOYEE Franklin Wong </a:t>
            </a:r>
            <a:r>
              <a:rPr lang="en-US" sz="3600" i="1" dirty="0"/>
              <a:t>manages</a:t>
            </a:r>
            <a:r>
              <a:rPr lang="en-US" sz="3600" dirty="0"/>
              <a:t> the Research DEPARTMENT</a:t>
            </a:r>
            <a:r>
              <a:rPr lang="en-US" sz="3600" dirty="0" smtClean="0"/>
              <a:t>.</a:t>
            </a:r>
          </a:p>
          <a:p>
            <a:pPr marL="0" indent="0" algn="just">
              <a:buNone/>
            </a:pPr>
            <a:r>
              <a:rPr lang="en-US" sz="3600" b="1" dirty="0"/>
              <a:t>For example</a:t>
            </a:r>
            <a:r>
              <a:rPr lang="en-US" sz="3600" dirty="0"/>
              <a:t>, an employee </a:t>
            </a:r>
            <a:r>
              <a:rPr lang="en-US" sz="3600" b="1" dirty="0" err="1"/>
              <a:t>works_at</a:t>
            </a:r>
            <a:r>
              <a:rPr lang="en-US" sz="3600" dirty="0"/>
              <a:t> a department, a student </a:t>
            </a:r>
            <a:r>
              <a:rPr lang="en-US" sz="3600" b="1" dirty="0"/>
              <a:t>enrolls</a:t>
            </a:r>
            <a:r>
              <a:rPr lang="en-US" sz="3600" dirty="0"/>
              <a:t> in a course. Here, </a:t>
            </a:r>
            <a:r>
              <a:rPr lang="en-US" sz="3600" dirty="0" err="1"/>
              <a:t>Works_at</a:t>
            </a:r>
            <a:r>
              <a:rPr lang="en-US" sz="3600" dirty="0"/>
              <a:t> and Enrolls are called relationships.</a:t>
            </a:r>
          </a:p>
          <a:p>
            <a:pPr lvl="0" algn="just"/>
            <a:endParaRPr lang="en-US" sz="3600" dirty="0"/>
          </a:p>
          <a:p>
            <a:pPr marL="0" indent="0">
              <a:buNone/>
            </a:pPr>
            <a:endParaRPr lang="en-US" dirty="0" smtClean="0"/>
          </a:p>
          <a:p>
            <a:endParaRPr lang="en-US" dirty="0"/>
          </a:p>
          <a:p>
            <a:endParaRPr lang="en-US" dirty="0"/>
          </a:p>
        </p:txBody>
      </p:sp>
    </p:spTree>
    <p:extLst>
      <p:ext uri="{BB962C8B-B14F-4D97-AF65-F5344CB8AC3E}">
        <p14:creationId xmlns:p14="http://schemas.microsoft.com/office/powerpoint/2010/main" val="163170284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592763"/>
          </a:xfrm>
        </p:spPr>
        <p:txBody>
          <a:bodyPr>
            <a:normAutofit fontScale="92500"/>
          </a:bodyPr>
          <a:lstStyle/>
          <a:p>
            <a:pPr marL="0" indent="0">
              <a:buNone/>
            </a:pPr>
            <a:r>
              <a:rPr lang="en-US" sz="4000" b="1" u="sng" dirty="0"/>
              <a:t>Relationship Types</a:t>
            </a:r>
            <a:r>
              <a:rPr lang="en-US" b="1" dirty="0"/>
              <a:t/>
            </a:r>
            <a:br>
              <a:rPr lang="en-US" b="1" dirty="0"/>
            </a:br>
            <a:endParaRPr lang="en-US" b="1" u="sng" dirty="0" smtClean="0"/>
          </a:p>
          <a:p>
            <a:pPr marL="0" indent="0">
              <a:buNone/>
            </a:pPr>
            <a:r>
              <a:rPr lang="en-US" b="1" u="sng" dirty="0" smtClean="0"/>
              <a:t>Definition</a:t>
            </a:r>
            <a:r>
              <a:rPr lang="en-US" dirty="0" smtClean="0"/>
              <a:t>: Relationships </a:t>
            </a:r>
            <a:r>
              <a:rPr lang="en-US" dirty="0"/>
              <a:t>of the same type are grouped or </a:t>
            </a:r>
            <a:r>
              <a:rPr lang="en-US" i="1" dirty="0"/>
              <a:t>typed</a:t>
            </a:r>
            <a:r>
              <a:rPr lang="en-US" dirty="0"/>
              <a:t>  into a </a:t>
            </a:r>
            <a:r>
              <a:rPr lang="en-US" b="1" dirty="0"/>
              <a:t>relationship type</a:t>
            </a:r>
            <a:r>
              <a:rPr lang="en-US" dirty="0"/>
              <a:t>. </a:t>
            </a:r>
          </a:p>
          <a:p>
            <a:endParaRPr lang="en-US" dirty="0"/>
          </a:p>
          <a:p>
            <a:pPr lvl="0" algn="just"/>
            <a:r>
              <a:rPr lang="en-US" sz="3600" b="1" dirty="0" smtClean="0"/>
              <a:t>For </a:t>
            </a:r>
            <a:r>
              <a:rPr lang="en-US" sz="3600" b="1" dirty="0"/>
              <a:t>example,</a:t>
            </a:r>
            <a:r>
              <a:rPr lang="en-US" sz="3600" dirty="0"/>
              <a:t> the WORKS_ON relationship type in which EMPLOYEEs and PROJECTs participate, or the MANAGES relationship type in which EMPLOYEEs and DEPARTMENTs participate.</a:t>
            </a:r>
          </a:p>
        </p:txBody>
      </p:sp>
    </p:spTree>
    <p:extLst>
      <p:ext uri="{BB962C8B-B14F-4D97-AF65-F5344CB8AC3E}">
        <p14:creationId xmlns:p14="http://schemas.microsoft.com/office/powerpoint/2010/main" val="11397278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763000" cy="6172200"/>
          </a:xfrm>
        </p:spPr>
        <p:txBody>
          <a:bodyPr>
            <a:normAutofit/>
          </a:bodyPr>
          <a:lstStyle/>
          <a:p>
            <a:pPr marL="0" indent="0" algn="just">
              <a:buNone/>
            </a:pPr>
            <a:r>
              <a:rPr lang="en-US" dirty="0"/>
              <a:t>Conceptual database design involves </a:t>
            </a:r>
            <a:r>
              <a:rPr lang="en-US" dirty="0" smtClean="0"/>
              <a:t>modeling </a:t>
            </a:r>
            <a:r>
              <a:rPr lang="en-US" dirty="0"/>
              <a:t>the collected information at a high-level of abstraction without using a particular data model or DBMS. </a:t>
            </a:r>
            <a:endParaRPr lang="en-US" dirty="0" smtClean="0"/>
          </a:p>
          <a:p>
            <a:pPr marL="0" indent="0">
              <a:buNone/>
            </a:pPr>
            <a:r>
              <a:rPr lang="en-US" b="1" u="sng" dirty="0" smtClean="0"/>
              <a:t>REASONS </a:t>
            </a:r>
            <a:r>
              <a:rPr lang="en-US" b="1" u="sng" dirty="0"/>
              <a:t>FOR CONCEPTUAL </a:t>
            </a:r>
            <a:r>
              <a:rPr lang="en-US" b="1" u="sng" dirty="0" smtClean="0"/>
              <a:t>MODELING</a:t>
            </a:r>
          </a:p>
          <a:p>
            <a:pPr marL="0" indent="0">
              <a:buNone/>
            </a:pPr>
            <a:r>
              <a:rPr lang="en-US" dirty="0" smtClean="0"/>
              <a:t>•Independent </a:t>
            </a:r>
            <a:r>
              <a:rPr lang="en-US" dirty="0"/>
              <a:t>of DBMS. </a:t>
            </a:r>
            <a:endParaRPr lang="en-US" dirty="0" smtClean="0"/>
          </a:p>
          <a:p>
            <a:pPr marL="0" indent="0">
              <a:buNone/>
            </a:pPr>
            <a:r>
              <a:rPr lang="en-US" dirty="0" smtClean="0"/>
              <a:t>•</a:t>
            </a:r>
            <a:r>
              <a:rPr lang="en-US" dirty="0"/>
              <a:t>Allows for easy communication between end-users and developers. </a:t>
            </a:r>
            <a:endParaRPr lang="en-US" dirty="0" smtClean="0"/>
          </a:p>
          <a:p>
            <a:pPr marL="0" indent="0">
              <a:buNone/>
            </a:pPr>
            <a:r>
              <a:rPr lang="en-US" dirty="0" smtClean="0"/>
              <a:t>•</a:t>
            </a:r>
            <a:r>
              <a:rPr lang="en-US" dirty="0"/>
              <a:t>Has a clear method to convert from high-level model to relational model. </a:t>
            </a:r>
            <a:endParaRPr lang="en-US" dirty="0" smtClean="0"/>
          </a:p>
          <a:p>
            <a:pPr marL="0" indent="0">
              <a:buNone/>
            </a:pPr>
            <a:r>
              <a:rPr lang="en-US" dirty="0" smtClean="0"/>
              <a:t>•</a:t>
            </a:r>
            <a:r>
              <a:rPr lang="en-US" dirty="0"/>
              <a:t>Conceptual schema is a permanent description of the database requirements.</a:t>
            </a:r>
          </a:p>
        </p:txBody>
      </p:sp>
    </p:spTree>
    <p:extLst>
      <p:ext uri="{BB962C8B-B14F-4D97-AF65-F5344CB8AC3E}">
        <p14:creationId xmlns:p14="http://schemas.microsoft.com/office/powerpoint/2010/main" val="47713564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sz="4000" b="1" u="sng" dirty="0"/>
              <a:t>Relationship Set</a:t>
            </a:r>
          </a:p>
          <a:p>
            <a:pPr marL="0" indent="0" algn="just">
              <a:buNone/>
            </a:pPr>
            <a:r>
              <a:rPr lang="en-US" b="1" dirty="0" smtClean="0"/>
              <a:t>Definition: </a:t>
            </a:r>
            <a:r>
              <a:rPr lang="en-US" dirty="0" smtClean="0"/>
              <a:t>A </a:t>
            </a:r>
            <a:r>
              <a:rPr lang="en-US" dirty="0"/>
              <a:t>set of relationships of similar type is called a relationship set. Like entities, a relationship too can have attributes. </a:t>
            </a:r>
            <a:endParaRPr lang="en-US" dirty="0" smtClean="0"/>
          </a:p>
          <a:p>
            <a:pPr marL="0" indent="0" algn="just">
              <a:buNone/>
            </a:pPr>
            <a:r>
              <a:rPr lang="en-US" dirty="0" smtClean="0"/>
              <a:t>These </a:t>
            </a:r>
            <a:r>
              <a:rPr lang="en-US" dirty="0"/>
              <a:t>attributes are called </a:t>
            </a:r>
            <a:r>
              <a:rPr lang="en-US" b="1" dirty="0"/>
              <a:t>descriptive attributes</a:t>
            </a:r>
            <a:r>
              <a:rPr lang="en-US" dirty="0"/>
              <a:t>.</a:t>
            </a:r>
          </a:p>
          <a:p>
            <a:endParaRPr lang="en-US" dirty="0"/>
          </a:p>
          <a:p>
            <a:endParaRPr lang="en-US" dirty="0"/>
          </a:p>
        </p:txBody>
      </p:sp>
    </p:spTree>
    <p:extLst>
      <p:ext uri="{BB962C8B-B14F-4D97-AF65-F5344CB8AC3E}">
        <p14:creationId xmlns:p14="http://schemas.microsoft.com/office/powerpoint/2010/main" val="206683167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665"/>
            <a:ext cx="8229600" cy="6629400"/>
          </a:xfrm>
        </p:spPr>
        <p:txBody>
          <a:bodyPr>
            <a:normAutofit/>
          </a:bodyPr>
          <a:lstStyle/>
          <a:p>
            <a:pPr marL="0" indent="0">
              <a:buNone/>
            </a:pPr>
            <a:r>
              <a:rPr lang="en-US" sz="4000" b="1" u="sng" dirty="0"/>
              <a:t>Entity Roles	</a:t>
            </a:r>
            <a:endParaRPr lang="en-US" sz="4000" u="sng" dirty="0"/>
          </a:p>
          <a:p>
            <a:pPr marL="0" lvl="0" indent="0" algn="just">
              <a:buNone/>
            </a:pPr>
            <a:r>
              <a:rPr lang="en-US" b="1" u="sng" dirty="0" smtClean="0"/>
              <a:t>Definition</a:t>
            </a:r>
            <a:r>
              <a:rPr lang="en-US" dirty="0" smtClean="0"/>
              <a:t>: Each </a:t>
            </a:r>
            <a:r>
              <a:rPr lang="en-US" dirty="0"/>
              <a:t>entity type in a relationship type plays a particular </a:t>
            </a:r>
            <a:r>
              <a:rPr lang="en-US" b="1" u="sng" dirty="0"/>
              <a:t>role</a:t>
            </a:r>
            <a:r>
              <a:rPr lang="en-US" b="1" dirty="0"/>
              <a:t> </a:t>
            </a:r>
            <a:r>
              <a:rPr lang="en-US" dirty="0"/>
              <a:t>that is described by a </a:t>
            </a:r>
            <a:r>
              <a:rPr lang="en-US" b="1" u="sng" dirty="0"/>
              <a:t>role name</a:t>
            </a:r>
            <a:r>
              <a:rPr lang="en-US" b="1" dirty="0"/>
              <a:t>. </a:t>
            </a:r>
            <a:r>
              <a:rPr lang="en-US" dirty="0"/>
              <a:t> </a:t>
            </a:r>
            <a:endParaRPr lang="en-US" dirty="0" smtClean="0"/>
          </a:p>
          <a:p>
            <a:pPr marL="0" lvl="0" indent="0" algn="just">
              <a:buNone/>
            </a:pPr>
            <a:r>
              <a:rPr lang="en-US" dirty="0" smtClean="0"/>
              <a:t>(or)</a:t>
            </a:r>
          </a:p>
          <a:p>
            <a:pPr marL="0" lvl="0" indent="0" algn="just">
              <a:buNone/>
            </a:pPr>
            <a:r>
              <a:rPr lang="en-US" dirty="0"/>
              <a:t>A </a:t>
            </a:r>
            <a:r>
              <a:rPr lang="en-US" b="1" dirty="0"/>
              <a:t>recursive relationship</a:t>
            </a:r>
            <a:r>
              <a:rPr lang="en-US" dirty="0"/>
              <a:t> is one in which the same entity participates more than once in the relationship.</a:t>
            </a:r>
            <a:endParaRPr lang="en-US" dirty="0" smtClean="0"/>
          </a:p>
          <a:p>
            <a:pPr algn="just"/>
            <a:r>
              <a:rPr lang="en-US" dirty="0" smtClean="0"/>
              <a:t>Role </a:t>
            </a:r>
            <a:r>
              <a:rPr lang="en-US" dirty="0"/>
              <a:t>names are especially important in </a:t>
            </a:r>
            <a:r>
              <a:rPr lang="en-US" b="1" u="sng" dirty="0"/>
              <a:t>recursive</a:t>
            </a:r>
            <a:r>
              <a:rPr lang="en-US" b="1" dirty="0"/>
              <a:t> relationship</a:t>
            </a:r>
            <a:r>
              <a:rPr lang="en-US" dirty="0"/>
              <a:t> </a:t>
            </a:r>
            <a:r>
              <a:rPr lang="en-US" dirty="0" smtClean="0"/>
              <a:t>types.</a:t>
            </a:r>
          </a:p>
        </p:txBody>
      </p:sp>
    </p:spTree>
    <p:extLst>
      <p:ext uri="{BB962C8B-B14F-4D97-AF65-F5344CB8AC3E}">
        <p14:creationId xmlns:p14="http://schemas.microsoft.com/office/powerpoint/2010/main" val="180783723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2"/>
          <p:cNvPicPr>
            <a:picLocks noChangeArrowheads="1"/>
          </p:cNvPicPr>
          <p:nvPr/>
        </p:nvPicPr>
        <p:blipFill>
          <a:blip r:embed="rId2">
            <a:extLst>
              <a:ext uri="{28A0092B-C50C-407E-A947-70E740481C1C}">
                <a14:useLocalDpi xmlns:a14="http://schemas.microsoft.com/office/drawing/2010/main" val="0"/>
              </a:ext>
            </a:extLst>
          </a:blip>
          <a:srcRect l="-2354" t="-1932" r="-2226" b="-443"/>
          <a:stretch>
            <a:fillRect/>
          </a:stretch>
        </p:blipFill>
        <p:spPr bwMode="auto">
          <a:xfrm>
            <a:off x="609600" y="2286000"/>
            <a:ext cx="7543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04800" y="838200"/>
            <a:ext cx="8534400" cy="1354217"/>
          </a:xfrm>
          <a:prstGeom prst="rect">
            <a:avLst/>
          </a:prstGeom>
          <a:noFill/>
        </p:spPr>
        <p:txBody>
          <a:bodyPr wrap="square" rtlCol="0">
            <a:spAutoFit/>
          </a:bodyPr>
          <a:lstStyle/>
          <a:p>
            <a:r>
              <a:rPr lang="en-US" sz="3200" b="1" dirty="0" smtClean="0"/>
              <a:t>where </a:t>
            </a:r>
            <a:r>
              <a:rPr lang="en-US" sz="3200" b="1" dirty="0"/>
              <a:t>the same entity participates in more than one role:	</a:t>
            </a:r>
            <a:endParaRPr lang="en-US" b="1" dirty="0"/>
          </a:p>
          <a:p>
            <a:endParaRPr lang="en-US" dirty="0"/>
          </a:p>
        </p:txBody>
      </p:sp>
    </p:spTree>
    <p:extLst>
      <p:ext uri="{BB962C8B-B14F-4D97-AF65-F5344CB8AC3E}">
        <p14:creationId xmlns:p14="http://schemas.microsoft.com/office/powerpoint/2010/main" val="342044664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noAutofit/>
          </a:bodyPr>
          <a:lstStyle/>
          <a:p>
            <a:r>
              <a:rPr lang="en-US" sz="4800" b="1" dirty="0" smtClean="0"/>
              <a:t/>
            </a:r>
            <a:br>
              <a:rPr lang="en-US" sz="4800" b="1" dirty="0" smtClean="0"/>
            </a:br>
            <a:r>
              <a:rPr lang="en-US" sz="3200" b="1" dirty="0" smtClean="0"/>
              <a:t>Mapping Cardinalities (Structural Constraints)</a:t>
            </a:r>
            <a:r>
              <a:rPr lang="en-US" sz="3200" b="1" dirty="0"/>
              <a:t/>
            </a:r>
            <a:br>
              <a:rPr lang="en-US" sz="3200" b="1" dirty="0"/>
            </a:br>
            <a:endParaRPr lang="en-US" sz="3200" b="1" dirty="0"/>
          </a:p>
        </p:txBody>
      </p:sp>
      <p:sp>
        <p:nvSpPr>
          <p:cNvPr id="3" name="Content Placeholder 2"/>
          <p:cNvSpPr>
            <a:spLocks noGrp="1"/>
          </p:cNvSpPr>
          <p:nvPr>
            <p:ph idx="1"/>
          </p:nvPr>
        </p:nvSpPr>
        <p:spPr>
          <a:xfrm>
            <a:off x="457200" y="2057400"/>
            <a:ext cx="8229600" cy="4525963"/>
          </a:xfrm>
        </p:spPr>
        <p:txBody>
          <a:bodyPr/>
          <a:lstStyle/>
          <a:p>
            <a:pPr algn="just"/>
            <a:r>
              <a:rPr lang="en-US" sz="4000" b="1" dirty="0" smtClean="0"/>
              <a:t>Cardinality</a:t>
            </a:r>
            <a:r>
              <a:rPr lang="en-US" sz="4000" dirty="0"/>
              <a:t> defines the number of entities in one entity set, which can be associated with the number of entities of other set via relationship set.</a:t>
            </a:r>
          </a:p>
          <a:p>
            <a:endParaRPr lang="en-US" dirty="0"/>
          </a:p>
        </p:txBody>
      </p:sp>
    </p:spTree>
    <p:extLst>
      <p:ext uri="{BB962C8B-B14F-4D97-AF65-F5344CB8AC3E}">
        <p14:creationId xmlns:p14="http://schemas.microsoft.com/office/powerpoint/2010/main" val="73966434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lvl="0"/>
            <a:r>
              <a:rPr lang="en-US" b="1" dirty="0"/>
              <a:t>One-to-one</a:t>
            </a:r>
            <a:r>
              <a:rPr lang="en-US" dirty="0"/>
              <a:t> − One entity from entity set A can be associated with at most one entity of entity set B and vice versa.</a:t>
            </a:r>
          </a:p>
          <a:p>
            <a:endParaRPr lang="en-US" dirty="0"/>
          </a:p>
        </p:txBody>
      </p:sp>
      <p:pic>
        <p:nvPicPr>
          <p:cNvPr id="8194" name="Picture 2" descr="One-to-one re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286001"/>
            <a:ext cx="5791200" cy="3890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219187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96000"/>
          </a:xfrm>
        </p:spPr>
        <p:txBody>
          <a:bodyPr/>
          <a:lstStyle/>
          <a:p>
            <a:pPr lvl="0"/>
            <a:r>
              <a:rPr lang="en-US" b="1" dirty="0"/>
              <a:t>One-to-many</a:t>
            </a:r>
            <a:r>
              <a:rPr lang="en-US" dirty="0"/>
              <a:t> − One entity from entity set A can be associated with more than one entities of entity set B however an entity from entity set B, can be associated with at most one entity.</a:t>
            </a:r>
          </a:p>
          <a:p>
            <a:endParaRPr lang="en-US" dirty="0"/>
          </a:p>
        </p:txBody>
      </p:sp>
      <p:pic>
        <p:nvPicPr>
          <p:cNvPr id="9218" name="Picture 2" descr="One-to-many re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799" y="2743200"/>
            <a:ext cx="4526151"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05883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lvl="0"/>
            <a:r>
              <a:rPr lang="en-US" b="1" dirty="0"/>
              <a:t>Many-to-one</a:t>
            </a:r>
            <a:r>
              <a:rPr lang="en-US" dirty="0"/>
              <a:t> − More than one entities from entity set A can be associated with at most one entity of entity set B, however an entity from entity set B can be associated with more than one entity from entity set A.</a:t>
            </a:r>
          </a:p>
          <a:p>
            <a:endParaRPr lang="en-US" dirty="0"/>
          </a:p>
        </p:txBody>
      </p:sp>
      <p:pic>
        <p:nvPicPr>
          <p:cNvPr id="10242" name="Picture 2" descr="Many-to-one re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048000"/>
            <a:ext cx="4267200" cy="307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829955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96000"/>
          </a:xfrm>
        </p:spPr>
        <p:txBody>
          <a:bodyPr/>
          <a:lstStyle/>
          <a:p>
            <a:pPr lvl="0"/>
            <a:r>
              <a:rPr lang="en-US" b="1" dirty="0"/>
              <a:t>Many-to-many</a:t>
            </a:r>
            <a:r>
              <a:rPr lang="en-US" dirty="0"/>
              <a:t> − One entity from A can be associated with more than one entity from B and vice versa.</a:t>
            </a:r>
          </a:p>
          <a:p>
            <a:endParaRPr lang="en-US" dirty="0"/>
          </a:p>
        </p:txBody>
      </p:sp>
      <p:pic>
        <p:nvPicPr>
          <p:cNvPr id="11266" name="Picture 2" descr="Many-to-many re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247900"/>
            <a:ext cx="5120737"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33830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er diagram symbo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9055477" cy="655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57873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er diagram symbo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90" y="152400"/>
            <a:ext cx="9156290"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749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534400" cy="6248400"/>
          </a:xfrm>
        </p:spPr>
        <p:txBody>
          <a:bodyPr/>
          <a:lstStyle/>
          <a:p>
            <a:pPr marL="0" indent="0">
              <a:buNone/>
            </a:pPr>
            <a:r>
              <a:rPr lang="en-US" b="1" dirty="0"/>
              <a:t>DATABASE REQUIREMENTS </a:t>
            </a:r>
            <a:endParaRPr lang="en-US" b="1" dirty="0" smtClean="0"/>
          </a:p>
          <a:p>
            <a:pPr marL="0" indent="0">
              <a:buNone/>
            </a:pPr>
            <a:r>
              <a:rPr lang="en-US" dirty="0" smtClean="0"/>
              <a:t>• </a:t>
            </a:r>
            <a:r>
              <a:rPr lang="en-US" dirty="0"/>
              <a:t>We must convert the written database </a:t>
            </a:r>
            <a:endParaRPr lang="en-US" dirty="0" smtClean="0"/>
          </a:p>
          <a:p>
            <a:pPr marL="0" indent="0">
              <a:buNone/>
            </a:pPr>
            <a:r>
              <a:rPr lang="en-US" dirty="0"/>
              <a:t> </a:t>
            </a:r>
            <a:r>
              <a:rPr lang="en-US" dirty="0" smtClean="0"/>
              <a:t>   requirements </a:t>
            </a:r>
            <a:r>
              <a:rPr lang="en-US" dirty="0"/>
              <a:t>into an E-R diagram </a:t>
            </a:r>
            <a:endParaRPr lang="en-US" dirty="0" smtClean="0"/>
          </a:p>
          <a:p>
            <a:pPr marL="0" indent="0">
              <a:buNone/>
            </a:pPr>
            <a:r>
              <a:rPr lang="en-US" dirty="0" smtClean="0"/>
              <a:t>• </a:t>
            </a:r>
            <a:r>
              <a:rPr lang="en-US" dirty="0"/>
              <a:t>Need to determine the entities, attributes and relationships</a:t>
            </a:r>
            <a:r>
              <a:rPr lang="en-US" dirty="0" smtClean="0"/>
              <a:t>.</a:t>
            </a:r>
          </a:p>
          <a:p>
            <a:r>
              <a:rPr lang="en-US" dirty="0" smtClean="0"/>
              <a:t> </a:t>
            </a:r>
            <a:r>
              <a:rPr lang="en-US" dirty="0"/>
              <a:t>nouns = entities </a:t>
            </a:r>
            <a:endParaRPr lang="en-US" dirty="0" smtClean="0"/>
          </a:p>
          <a:p>
            <a:r>
              <a:rPr lang="en-US" dirty="0" smtClean="0"/>
              <a:t>adjectives </a:t>
            </a:r>
            <a:r>
              <a:rPr lang="en-US" dirty="0"/>
              <a:t>= </a:t>
            </a:r>
            <a:r>
              <a:rPr lang="en-US" dirty="0" smtClean="0"/>
              <a:t>attributes</a:t>
            </a:r>
          </a:p>
          <a:p>
            <a:r>
              <a:rPr lang="en-US" dirty="0" smtClean="0"/>
              <a:t> </a:t>
            </a:r>
            <a:r>
              <a:rPr lang="en-US" dirty="0"/>
              <a:t>verbs = relationships</a:t>
            </a:r>
          </a:p>
        </p:txBody>
      </p:sp>
    </p:spTree>
    <p:extLst>
      <p:ext uri="{BB962C8B-B14F-4D97-AF65-F5344CB8AC3E}">
        <p14:creationId xmlns:p14="http://schemas.microsoft.com/office/powerpoint/2010/main" val="327730834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150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1508" name="Rectangle 4"/>
          <p:cNvSpPr>
            <a:spLocks noGrp="1" noChangeArrowheads="1"/>
          </p:cNvSpPr>
          <p:nvPr>
            <p:ph type="title"/>
          </p:nvPr>
        </p:nvSpPr>
        <p:spPr>
          <a:xfrm>
            <a:off x="762000" y="342900"/>
            <a:ext cx="7772400" cy="1104900"/>
          </a:xfrm>
          <a:noFill/>
        </p:spPr>
        <p:txBody>
          <a:bodyPr/>
          <a:lstStyle/>
          <a:p>
            <a:r>
              <a:rPr lang="en-US" altLang="zh-CN" smtClean="0">
                <a:ea typeface="SimSun" pitchFamily="2" charset="-122"/>
              </a:rPr>
              <a:t>Example 1</a:t>
            </a:r>
          </a:p>
        </p:txBody>
      </p:sp>
      <p:sp>
        <p:nvSpPr>
          <p:cNvPr id="57349" name="Rectangle 5"/>
          <p:cNvSpPr>
            <a:spLocks noGrp="1" noChangeArrowheads="1"/>
          </p:cNvSpPr>
          <p:nvPr>
            <p:ph type="body" idx="1"/>
          </p:nvPr>
        </p:nvSpPr>
        <p:spPr>
          <a:xfrm>
            <a:off x="76200" y="1828800"/>
            <a:ext cx="8915400" cy="4800600"/>
          </a:xfrm>
          <a:noFill/>
        </p:spPr>
        <p:txBody>
          <a:bodyPr/>
          <a:lstStyle/>
          <a:p>
            <a:r>
              <a:rPr lang="en-US" altLang="zh-CN" dirty="0" smtClean="0">
                <a:ea typeface="SimSun" pitchFamily="2" charset="-122"/>
              </a:rPr>
              <a:t>Build an ER Diagram for the following information:</a:t>
            </a:r>
          </a:p>
          <a:p>
            <a:pPr lvl="1"/>
            <a:r>
              <a:rPr lang="en-US" altLang="zh-CN" dirty="0" smtClean="0">
                <a:ea typeface="SimSun" pitchFamily="2" charset="-122"/>
              </a:rPr>
              <a:t>Students</a:t>
            </a:r>
          </a:p>
          <a:p>
            <a:pPr lvl="2"/>
            <a:r>
              <a:rPr lang="en-US" altLang="zh-CN" dirty="0" smtClean="0">
                <a:ea typeface="SimSun" pitchFamily="2" charset="-122"/>
              </a:rPr>
              <a:t>Have an Id, Name, Login, Age, GPA</a:t>
            </a:r>
          </a:p>
          <a:p>
            <a:pPr lvl="1"/>
            <a:r>
              <a:rPr lang="en-US" altLang="zh-CN" dirty="0" smtClean="0">
                <a:ea typeface="SimSun" pitchFamily="2" charset="-122"/>
              </a:rPr>
              <a:t>Courses</a:t>
            </a:r>
          </a:p>
          <a:p>
            <a:pPr lvl="2"/>
            <a:r>
              <a:rPr lang="en-US" altLang="zh-CN" dirty="0" smtClean="0">
                <a:ea typeface="SimSun" pitchFamily="2" charset="-122"/>
              </a:rPr>
              <a:t>Have an Id, Name, Credit Hours</a:t>
            </a:r>
          </a:p>
          <a:p>
            <a:pPr lvl="1"/>
            <a:r>
              <a:rPr lang="en-US" altLang="zh-CN" dirty="0" smtClean="0">
                <a:ea typeface="SimSun" pitchFamily="2" charset="-122"/>
              </a:rPr>
              <a:t>Students enroll in courses</a:t>
            </a:r>
          </a:p>
          <a:p>
            <a:pPr lvl="2"/>
            <a:r>
              <a:rPr lang="en-US" altLang="zh-CN" dirty="0" smtClean="0">
                <a:ea typeface="SimSun" pitchFamily="2" charset="-122"/>
              </a:rPr>
              <a:t>Receive a grade</a:t>
            </a:r>
          </a:p>
        </p:txBody>
      </p:sp>
    </p:spTree>
    <p:extLst>
      <p:ext uri="{BB962C8B-B14F-4D97-AF65-F5344CB8AC3E}">
        <p14:creationId xmlns:p14="http://schemas.microsoft.com/office/powerpoint/2010/main" val="29030558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34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734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5734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734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734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5734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5734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build="p"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355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3556" name="Rectangle 4"/>
          <p:cNvSpPr>
            <a:spLocks noGrp="1" noChangeArrowheads="1"/>
          </p:cNvSpPr>
          <p:nvPr>
            <p:ph type="title"/>
          </p:nvPr>
        </p:nvSpPr>
        <p:spPr>
          <a:xfrm>
            <a:off x="762000" y="342900"/>
            <a:ext cx="7772400" cy="1104900"/>
          </a:xfrm>
          <a:noFill/>
        </p:spPr>
        <p:txBody>
          <a:bodyPr/>
          <a:lstStyle/>
          <a:p>
            <a:r>
              <a:rPr lang="en-US" altLang="zh-CN" smtClean="0">
                <a:ea typeface="SimSun" pitchFamily="2" charset="-122"/>
              </a:rPr>
              <a:t>Example 1 Answer</a:t>
            </a:r>
          </a:p>
        </p:txBody>
      </p:sp>
      <p:grpSp>
        <p:nvGrpSpPr>
          <p:cNvPr id="23557" name="Group 9"/>
          <p:cNvGrpSpPr>
            <a:grpSpLocks/>
          </p:cNvGrpSpPr>
          <p:nvPr/>
        </p:nvGrpSpPr>
        <p:grpSpPr bwMode="auto">
          <a:xfrm>
            <a:off x="1333500" y="2870200"/>
            <a:ext cx="1212850" cy="439738"/>
            <a:chOff x="563" y="1808"/>
            <a:chExt cx="764" cy="277"/>
          </a:xfrm>
        </p:grpSpPr>
        <p:sp>
          <p:nvSpPr>
            <p:cNvPr id="23598" name="Freeform 7"/>
            <p:cNvSpPr>
              <a:spLocks/>
            </p:cNvSpPr>
            <p:nvPr/>
          </p:nvSpPr>
          <p:spPr bwMode="auto">
            <a:xfrm>
              <a:off x="600" y="1808"/>
              <a:ext cx="727" cy="277"/>
            </a:xfrm>
            <a:custGeom>
              <a:avLst/>
              <a:gdLst>
                <a:gd name="T0" fmla="*/ 726 w 727"/>
                <a:gd name="T1" fmla="*/ 276 h 277"/>
                <a:gd name="T2" fmla="*/ 726 w 727"/>
                <a:gd name="T3" fmla="*/ 0 h 277"/>
                <a:gd name="T4" fmla="*/ 0 w 727"/>
                <a:gd name="T5" fmla="*/ 0 h 277"/>
                <a:gd name="T6" fmla="*/ 0 w 727"/>
                <a:gd name="T7" fmla="*/ 276 h 277"/>
                <a:gd name="T8" fmla="*/ 726 w 727"/>
                <a:gd name="T9" fmla="*/ 276 h 2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7" h="277">
                  <a:moveTo>
                    <a:pt x="726" y="276"/>
                  </a:moveTo>
                  <a:lnTo>
                    <a:pt x="726" y="0"/>
                  </a:lnTo>
                  <a:lnTo>
                    <a:pt x="0" y="0"/>
                  </a:lnTo>
                  <a:lnTo>
                    <a:pt x="0" y="276"/>
                  </a:lnTo>
                  <a:lnTo>
                    <a:pt x="726" y="276"/>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99" name="Rectangle 8"/>
            <p:cNvSpPr>
              <a:spLocks noChangeArrowheads="1"/>
            </p:cNvSpPr>
            <p:nvPr/>
          </p:nvSpPr>
          <p:spPr bwMode="auto">
            <a:xfrm>
              <a:off x="563" y="1853"/>
              <a:ext cx="66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zh-CN" sz="1600" b="1">
                  <a:solidFill>
                    <a:srgbClr val="000000"/>
                  </a:solidFill>
                  <a:latin typeface="Arial" charset="0"/>
                  <a:ea typeface="SimSun" pitchFamily="2" charset="-122"/>
                </a:rPr>
                <a:t>Students</a:t>
              </a:r>
            </a:p>
          </p:txBody>
        </p:sp>
      </p:grpSp>
      <p:sp>
        <p:nvSpPr>
          <p:cNvPr id="23558" name="Freeform 10"/>
          <p:cNvSpPr>
            <a:spLocks/>
          </p:cNvSpPr>
          <p:nvPr/>
        </p:nvSpPr>
        <p:spPr bwMode="auto">
          <a:xfrm>
            <a:off x="534988" y="2182813"/>
            <a:ext cx="835025" cy="428625"/>
          </a:xfrm>
          <a:custGeom>
            <a:avLst/>
            <a:gdLst>
              <a:gd name="T0" fmla="*/ 830263 w 526"/>
              <a:gd name="T1" fmla="*/ 195263 h 270"/>
              <a:gd name="T2" fmla="*/ 819150 w 526"/>
              <a:gd name="T3" fmla="*/ 158750 h 270"/>
              <a:gd name="T4" fmla="*/ 793750 w 526"/>
              <a:gd name="T5" fmla="*/ 122238 h 270"/>
              <a:gd name="T6" fmla="*/ 757238 w 526"/>
              <a:gd name="T7" fmla="*/ 90488 h 270"/>
              <a:gd name="T8" fmla="*/ 709613 w 526"/>
              <a:gd name="T9" fmla="*/ 63500 h 270"/>
              <a:gd name="T10" fmla="*/ 655638 w 526"/>
              <a:gd name="T11" fmla="*/ 38100 h 270"/>
              <a:gd name="T12" fmla="*/ 592138 w 526"/>
              <a:gd name="T13" fmla="*/ 19050 h 270"/>
              <a:gd name="T14" fmla="*/ 523875 w 526"/>
              <a:gd name="T15" fmla="*/ 6350 h 270"/>
              <a:gd name="T16" fmla="*/ 450850 w 526"/>
              <a:gd name="T17" fmla="*/ 1588 h 270"/>
              <a:gd name="T18" fmla="*/ 381000 w 526"/>
              <a:gd name="T19" fmla="*/ 1588 h 270"/>
              <a:gd name="T20" fmla="*/ 307975 w 526"/>
              <a:gd name="T21" fmla="*/ 6350 h 270"/>
              <a:gd name="T22" fmla="*/ 239713 w 526"/>
              <a:gd name="T23" fmla="*/ 19050 h 270"/>
              <a:gd name="T24" fmla="*/ 176213 w 526"/>
              <a:gd name="T25" fmla="*/ 38100 h 270"/>
              <a:gd name="T26" fmla="*/ 122238 w 526"/>
              <a:gd name="T27" fmla="*/ 63500 h 270"/>
              <a:gd name="T28" fmla="*/ 74613 w 526"/>
              <a:gd name="T29" fmla="*/ 90488 h 270"/>
              <a:gd name="T30" fmla="*/ 39688 w 526"/>
              <a:gd name="T31" fmla="*/ 122238 h 270"/>
              <a:gd name="T32" fmla="*/ 12700 w 526"/>
              <a:gd name="T33" fmla="*/ 158750 h 270"/>
              <a:gd name="T34" fmla="*/ 1588 w 526"/>
              <a:gd name="T35" fmla="*/ 195263 h 270"/>
              <a:gd name="T36" fmla="*/ 1588 w 526"/>
              <a:gd name="T37" fmla="*/ 230188 h 270"/>
              <a:gd name="T38" fmla="*/ 12700 w 526"/>
              <a:gd name="T39" fmla="*/ 266700 h 270"/>
              <a:gd name="T40" fmla="*/ 39688 w 526"/>
              <a:gd name="T41" fmla="*/ 301625 h 270"/>
              <a:gd name="T42" fmla="*/ 74613 w 526"/>
              <a:gd name="T43" fmla="*/ 334963 h 270"/>
              <a:gd name="T44" fmla="*/ 122238 w 526"/>
              <a:gd name="T45" fmla="*/ 361950 h 270"/>
              <a:gd name="T46" fmla="*/ 176213 w 526"/>
              <a:gd name="T47" fmla="*/ 387350 h 270"/>
              <a:gd name="T48" fmla="*/ 239713 w 526"/>
              <a:gd name="T49" fmla="*/ 403225 h 270"/>
              <a:gd name="T50" fmla="*/ 307975 w 526"/>
              <a:gd name="T51" fmla="*/ 417513 h 270"/>
              <a:gd name="T52" fmla="*/ 381000 w 526"/>
              <a:gd name="T53" fmla="*/ 423863 h 270"/>
              <a:gd name="T54" fmla="*/ 450850 w 526"/>
              <a:gd name="T55" fmla="*/ 423863 h 270"/>
              <a:gd name="T56" fmla="*/ 523875 w 526"/>
              <a:gd name="T57" fmla="*/ 417513 h 270"/>
              <a:gd name="T58" fmla="*/ 592138 w 526"/>
              <a:gd name="T59" fmla="*/ 403225 h 270"/>
              <a:gd name="T60" fmla="*/ 655638 w 526"/>
              <a:gd name="T61" fmla="*/ 387350 h 270"/>
              <a:gd name="T62" fmla="*/ 709613 w 526"/>
              <a:gd name="T63" fmla="*/ 361950 h 270"/>
              <a:gd name="T64" fmla="*/ 757238 w 526"/>
              <a:gd name="T65" fmla="*/ 334963 h 270"/>
              <a:gd name="T66" fmla="*/ 793750 w 526"/>
              <a:gd name="T67" fmla="*/ 301625 h 270"/>
              <a:gd name="T68" fmla="*/ 819150 w 526"/>
              <a:gd name="T69" fmla="*/ 266700 h 270"/>
              <a:gd name="T70" fmla="*/ 830263 w 526"/>
              <a:gd name="T71" fmla="*/ 230188 h 2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6" h="270">
                <a:moveTo>
                  <a:pt x="525" y="134"/>
                </a:moveTo>
                <a:lnTo>
                  <a:pt x="523" y="123"/>
                </a:lnTo>
                <a:lnTo>
                  <a:pt x="520" y="110"/>
                </a:lnTo>
                <a:lnTo>
                  <a:pt x="516" y="100"/>
                </a:lnTo>
                <a:lnTo>
                  <a:pt x="508" y="88"/>
                </a:lnTo>
                <a:lnTo>
                  <a:pt x="500" y="77"/>
                </a:lnTo>
                <a:lnTo>
                  <a:pt x="489" y="67"/>
                </a:lnTo>
                <a:lnTo>
                  <a:pt x="477" y="57"/>
                </a:lnTo>
                <a:lnTo>
                  <a:pt x="463" y="48"/>
                </a:lnTo>
                <a:lnTo>
                  <a:pt x="447" y="40"/>
                </a:lnTo>
                <a:lnTo>
                  <a:pt x="431" y="31"/>
                </a:lnTo>
                <a:lnTo>
                  <a:pt x="413" y="24"/>
                </a:lnTo>
                <a:lnTo>
                  <a:pt x="393" y="18"/>
                </a:lnTo>
                <a:lnTo>
                  <a:pt x="373" y="12"/>
                </a:lnTo>
                <a:lnTo>
                  <a:pt x="352" y="8"/>
                </a:lnTo>
                <a:lnTo>
                  <a:pt x="330" y="4"/>
                </a:lnTo>
                <a:lnTo>
                  <a:pt x="307" y="2"/>
                </a:lnTo>
                <a:lnTo>
                  <a:pt x="284" y="1"/>
                </a:lnTo>
                <a:lnTo>
                  <a:pt x="261" y="0"/>
                </a:lnTo>
                <a:lnTo>
                  <a:pt x="240" y="1"/>
                </a:lnTo>
                <a:lnTo>
                  <a:pt x="217" y="2"/>
                </a:lnTo>
                <a:lnTo>
                  <a:pt x="194" y="4"/>
                </a:lnTo>
                <a:lnTo>
                  <a:pt x="172" y="8"/>
                </a:lnTo>
                <a:lnTo>
                  <a:pt x="151" y="12"/>
                </a:lnTo>
                <a:lnTo>
                  <a:pt x="131" y="18"/>
                </a:lnTo>
                <a:lnTo>
                  <a:pt x="111" y="24"/>
                </a:lnTo>
                <a:lnTo>
                  <a:pt x="94" y="31"/>
                </a:lnTo>
                <a:lnTo>
                  <a:pt x="77" y="40"/>
                </a:lnTo>
                <a:lnTo>
                  <a:pt x="61" y="48"/>
                </a:lnTo>
                <a:lnTo>
                  <a:pt x="47" y="57"/>
                </a:lnTo>
                <a:lnTo>
                  <a:pt x="35" y="67"/>
                </a:lnTo>
                <a:lnTo>
                  <a:pt x="25" y="77"/>
                </a:lnTo>
                <a:lnTo>
                  <a:pt x="16" y="88"/>
                </a:lnTo>
                <a:lnTo>
                  <a:pt x="8" y="100"/>
                </a:lnTo>
                <a:lnTo>
                  <a:pt x="4" y="110"/>
                </a:lnTo>
                <a:lnTo>
                  <a:pt x="1" y="123"/>
                </a:lnTo>
                <a:lnTo>
                  <a:pt x="0" y="134"/>
                </a:lnTo>
                <a:lnTo>
                  <a:pt x="1" y="145"/>
                </a:lnTo>
                <a:lnTo>
                  <a:pt x="4" y="157"/>
                </a:lnTo>
                <a:lnTo>
                  <a:pt x="8" y="168"/>
                </a:lnTo>
                <a:lnTo>
                  <a:pt x="16" y="180"/>
                </a:lnTo>
                <a:lnTo>
                  <a:pt x="25" y="190"/>
                </a:lnTo>
                <a:lnTo>
                  <a:pt x="35" y="201"/>
                </a:lnTo>
                <a:lnTo>
                  <a:pt x="47" y="211"/>
                </a:lnTo>
                <a:lnTo>
                  <a:pt x="61" y="220"/>
                </a:lnTo>
                <a:lnTo>
                  <a:pt x="77" y="228"/>
                </a:lnTo>
                <a:lnTo>
                  <a:pt x="94" y="236"/>
                </a:lnTo>
                <a:lnTo>
                  <a:pt x="111" y="244"/>
                </a:lnTo>
                <a:lnTo>
                  <a:pt x="131" y="250"/>
                </a:lnTo>
                <a:lnTo>
                  <a:pt x="151" y="254"/>
                </a:lnTo>
                <a:lnTo>
                  <a:pt x="172" y="260"/>
                </a:lnTo>
                <a:lnTo>
                  <a:pt x="194" y="263"/>
                </a:lnTo>
                <a:lnTo>
                  <a:pt x="217" y="266"/>
                </a:lnTo>
                <a:lnTo>
                  <a:pt x="240" y="267"/>
                </a:lnTo>
                <a:lnTo>
                  <a:pt x="261" y="269"/>
                </a:lnTo>
                <a:lnTo>
                  <a:pt x="284" y="267"/>
                </a:lnTo>
                <a:lnTo>
                  <a:pt x="307" y="266"/>
                </a:lnTo>
                <a:lnTo>
                  <a:pt x="330" y="263"/>
                </a:lnTo>
                <a:lnTo>
                  <a:pt x="352" y="260"/>
                </a:lnTo>
                <a:lnTo>
                  <a:pt x="373" y="254"/>
                </a:lnTo>
                <a:lnTo>
                  <a:pt x="393" y="250"/>
                </a:lnTo>
                <a:lnTo>
                  <a:pt x="413" y="244"/>
                </a:lnTo>
                <a:lnTo>
                  <a:pt x="431" y="236"/>
                </a:lnTo>
                <a:lnTo>
                  <a:pt x="447" y="228"/>
                </a:lnTo>
                <a:lnTo>
                  <a:pt x="463" y="220"/>
                </a:lnTo>
                <a:lnTo>
                  <a:pt x="477" y="211"/>
                </a:lnTo>
                <a:lnTo>
                  <a:pt x="489" y="201"/>
                </a:lnTo>
                <a:lnTo>
                  <a:pt x="500" y="190"/>
                </a:lnTo>
                <a:lnTo>
                  <a:pt x="508" y="180"/>
                </a:lnTo>
                <a:lnTo>
                  <a:pt x="516" y="168"/>
                </a:lnTo>
                <a:lnTo>
                  <a:pt x="520" y="157"/>
                </a:lnTo>
                <a:lnTo>
                  <a:pt x="523" y="145"/>
                </a:lnTo>
                <a:lnTo>
                  <a:pt x="525" y="134"/>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9" name="Rectangle 11"/>
          <p:cNvSpPr>
            <a:spLocks noChangeArrowheads="1"/>
          </p:cNvSpPr>
          <p:nvPr/>
        </p:nvSpPr>
        <p:spPr bwMode="auto">
          <a:xfrm>
            <a:off x="609600" y="2243138"/>
            <a:ext cx="736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zh-CN" sz="1600" b="1">
                <a:solidFill>
                  <a:srgbClr val="000000"/>
                </a:solidFill>
                <a:latin typeface="Arial" charset="0"/>
                <a:ea typeface="SimSun" pitchFamily="2" charset="-122"/>
              </a:rPr>
              <a:t>Name</a:t>
            </a:r>
          </a:p>
        </p:txBody>
      </p:sp>
      <p:grpSp>
        <p:nvGrpSpPr>
          <p:cNvPr id="23560" name="Group 14"/>
          <p:cNvGrpSpPr>
            <a:grpSpLocks/>
          </p:cNvGrpSpPr>
          <p:nvPr/>
        </p:nvGrpSpPr>
        <p:grpSpPr bwMode="auto">
          <a:xfrm>
            <a:off x="1600200" y="2133600"/>
            <a:ext cx="835025" cy="428625"/>
            <a:chOff x="770" y="1344"/>
            <a:chExt cx="526" cy="270"/>
          </a:xfrm>
        </p:grpSpPr>
        <p:sp>
          <p:nvSpPr>
            <p:cNvPr id="23596" name="Freeform 12"/>
            <p:cNvSpPr>
              <a:spLocks/>
            </p:cNvSpPr>
            <p:nvPr/>
          </p:nvSpPr>
          <p:spPr bwMode="auto">
            <a:xfrm>
              <a:off x="770" y="1344"/>
              <a:ext cx="526" cy="270"/>
            </a:xfrm>
            <a:custGeom>
              <a:avLst/>
              <a:gdLst>
                <a:gd name="T0" fmla="*/ 523 w 526"/>
                <a:gd name="T1" fmla="*/ 123 h 270"/>
                <a:gd name="T2" fmla="*/ 516 w 526"/>
                <a:gd name="T3" fmla="*/ 100 h 270"/>
                <a:gd name="T4" fmla="*/ 500 w 526"/>
                <a:gd name="T5" fmla="*/ 77 h 270"/>
                <a:gd name="T6" fmla="*/ 477 w 526"/>
                <a:gd name="T7" fmla="*/ 57 h 270"/>
                <a:gd name="T8" fmla="*/ 447 w 526"/>
                <a:gd name="T9" fmla="*/ 40 h 270"/>
                <a:gd name="T10" fmla="*/ 413 w 526"/>
                <a:gd name="T11" fmla="*/ 24 h 270"/>
                <a:gd name="T12" fmla="*/ 373 w 526"/>
                <a:gd name="T13" fmla="*/ 12 h 270"/>
                <a:gd name="T14" fmla="*/ 330 w 526"/>
                <a:gd name="T15" fmla="*/ 4 h 270"/>
                <a:gd name="T16" fmla="*/ 284 w 526"/>
                <a:gd name="T17" fmla="*/ 1 h 270"/>
                <a:gd name="T18" fmla="*/ 240 w 526"/>
                <a:gd name="T19" fmla="*/ 1 h 270"/>
                <a:gd name="T20" fmla="*/ 194 w 526"/>
                <a:gd name="T21" fmla="*/ 4 h 270"/>
                <a:gd name="T22" fmla="*/ 151 w 526"/>
                <a:gd name="T23" fmla="*/ 12 h 270"/>
                <a:gd name="T24" fmla="*/ 111 w 526"/>
                <a:gd name="T25" fmla="*/ 24 h 270"/>
                <a:gd name="T26" fmla="*/ 77 w 526"/>
                <a:gd name="T27" fmla="*/ 40 h 270"/>
                <a:gd name="T28" fmla="*/ 47 w 526"/>
                <a:gd name="T29" fmla="*/ 57 h 270"/>
                <a:gd name="T30" fmla="*/ 25 w 526"/>
                <a:gd name="T31" fmla="*/ 77 h 270"/>
                <a:gd name="T32" fmla="*/ 8 w 526"/>
                <a:gd name="T33" fmla="*/ 100 h 270"/>
                <a:gd name="T34" fmla="*/ 1 w 526"/>
                <a:gd name="T35" fmla="*/ 123 h 270"/>
                <a:gd name="T36" fmla="*/ 1 w 526"/>
                <a:gd name="T37" fmla="*/ 145 h 270"/>
                <a:gd name="T38" fmla="*/ 8 w 526"/>
                <a:gd name="T39" fmla="*/ 168 h 270"/>
                <a:gd name="T40" fmla="*/ 25 w 526"/>
                <a:gd name="T41" fmla="*/ 190 h 270"/>
                <a:gd name="T42" fmla="*/ 47 w 526"/>
                <a:gd name="T43" fmla="*/ 211 h 270"/>
                <a:gd name="T44" fmla="*/ 77 w 526"/>
                <a:gd name="T45" fmla="*/ 228 h 270"/>
                <a:gd name="T46" fmla="*/ 111 w 526"/>
                <a:gd name="T47" fmla="*/ 244 h 270"/>
                <a:gd name="T48" fmla="*/ 151 w 526"/>
                <a:gd name="T49" fmla="*/ 254 h 270"/>
                <a:gd name="T50" fmla="*/ 194 w 526"/>
                <a:gd name="T51" fmla="*/ 263 h 270"/>
                <a:gd name="T52" fmla="*/ 240 w 526"/>
                <a:gd name="T53" fmla="*/ 267 h 270"/>
                <a:gd name="T54" fmla="*/ 284 w 526"/>
                <a:gd name="T55" fmla="*/ 267 h 270"/>
                <a:gd name="T56" fmla="*/ 330 w 526"/>
                <a:gd name="T57" fmla="*/ 263 h 270"/>
                <a:gd name="T58" fmla="*/ 373 w 526"/>
                <a:gd name="T59" fmla="*/ 254 h 270"/>
                <a:gd name="T60" fmla="*/ 413 w 526"/>
                <a:gd name="T61" fmla="*/ 244 h 270"/>
                <a:gd name="T62" fmla="*/ 447 w 526"/>
                <a:gd name="T63" fmla="*/ 228 h 270"/>
                <a:gd name="T64" fmla="*/ 477 w 526"/>
                <a:gd name="T65" fmla="*/ 211 h 270"/>
                <a:gd name="T66" fmla="*/ 500 w 526"/>
                <a:gd name="T67" fmla="*/ 190 h 270"/>
                <a:gd name="T68" fmla="*/ 516 w 526"/>
                <a:gd name="T69" fmla="*/ 168 h 270"/>
                <a:gd name="T70" fmla="*/ 523 w 526"/>
                <a:gd name="T71" fmla="*/ 145 h 2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6" h="270">
                  <a:moveTo>
                    <a:pt x="525" y="134"/>
                  </a:moveTo>
                  <a:lnTo>
                    <a:pt x="523" y="123"/>
                  </a:lnTo>
                  <a:lnTo>
                    <a:pt x="520" y="110"/>
                  </a:lnTo>
                  <a:lnTo>
                    <a:pt x="516" y="100"/>
                  </a:lnTo>
                  <a:lnTo>
                    <a:pt x="508" y="88"/>
                  </a:lnTo>
                  <a:lnTo>
                    <a:pt x="500" y="77"/>
                  </a:lnTo>
                  <a:lnTo>
                    <a:pt x="489" y="67"/>
                  </a:lnTo>
                  <a:lnTo>
                    <a:pt x="477" y="57"/>
                  </a:lnTo>
                  <a:lnTo>
                    <a:pt x="463" y="48"/>
                  </a:lnTo>
                  <a:lnTo>
                    <a:pt x="447" y="40"/>
                  </a:lnTo>
                  <a:lnTo>
                    <a:pt x="431" y="31"/>
                  </a:lnTo>
                  <a:lnTo>
                    <a:pt x="413" y="24"/>
                  </a:lnTo>
                  <a:lnTo>
                    <a:pt x="393" y="18"/>
                  </a:lnTo>
                  <a:lnTo>
                    <a:pt x="373" y="12"/>
                  </a:lnTo>
                  <a:lnTo>
                    <a:pt x="352" y="8"/>
                  </a:lnTo>
                  <a:lnTo>
                    <a:pt x="330" y="4"/>
                  </a:lnTo>
                  <a:lnTo>
                    <a:pt x="307" y="2"/>
                  </a:lnTo>
                  <a:lnTo>
                    <a:pt x="284" y="1"/>
                  </a:lnTo>
                  <a:lnTo>
                    <a:pt x="261" y="0"/>
                  </a:lnTo>
                  <a:lnTo>
                    <a:pt x="240" y="1"/>
                  </a:lnTo>
                  <a:lnTo>
                    <a:pt x="217" y="2"/>
                  </a:lnTo>
                  <a:lnTo>
                    <a:pt x="194" y="4"/>
                  </a:lnTo>
                  <a:lnTo>
                    <a:pt x="172" y="8"/>
                  </a:lnTo>
                  <a:lnTo>
                    <a:pt x="151" y="12"/>
                  </a:lnTo>
                  <a:lnTo>
                    <a:pt x="131" y="18"/>
                  </a:lnTo>
                  <a:lnTo>
                    <a:pt x="111" y="24"/>
                  </a:lnTo>
                  <a:lnTo>
                    <a:pt x="94" y="31"/>
                  </a:lnTo>
                  <a:lnTo>
                    <a:pt x="77" y="40"/>
                  </a:lnTo>
                  <a:lnTo>
                    <a:pt x="61" y="48"/>
                  </a:lnTo>
                  <a:lnTo>
                    <a:pt x="47" y="57"/>
                  </a:lnTo>
                  <a:lnTo>
                    <a:pt x="35" y="67"/>
                  </a:lnTo>
                  <a:lnTo>
                    <a:pt x="25" y="77"/>
                  </a:lnTo>
                  <a:lnTo>
                    <a:pt x="16" y="88"/>
                  </a:lnTo>
                  <a:lnTo>
                    <a:pt x="8" y="100"/>
                  </a:lnTo>
                  <a:lnTo>
                    <a:pt x="4" y="110"/>
                  </a:lnTo>
                  <a:lnTo>
                    <a:pt x="1" y="123"/>
                  </a:lnTo>
                  <a:lnTo>
                    <a:pt x="0" y="134"/>
                  </a:lnTo>
                  <a:lnTo>
                    <a:pt x="1" y="145"/>
                  </a:lnTo>
                  <a:lnTo>
                    <a:pt x="4" y="157"/>
                  </a:lnTo>
                  <a:lnTo>
                    <a:pt x="8" y="168"/>
                  </a:lnTo>
                  <a:lnTo>
                    <a:pt x="16" y="180"/>
                  </a:lnTo>
                  <a:lnTo>
                    <a:pt x="25" y="190"/>
                  </a:lnTo>
                  <a:lnTo>
                    <a:pt x="35" y="201"/>
                  </a:lnTo>
                  <a:lnTo>
                    <a:pt x="47" y="211"/>
                  </a:lnTo>
                  <a:lnTo>
                    <a:pt x="61" y="220"/>
                  </a:lnTo>
                  <a:lnTo>
                    <a:pt x="77" y="228"/>
                  </a:lnTo>
                  <a:lnTo>
                    <a:pt x="94" y="236"/>
                  </a:lnTo>
                  <a:lnTo>
                    <a:pt x="111" y="244"/>
                  </a:lnTo>
                  <a:lnTo>
                    <a:pt x="131" y="250"/>
                  </a:lnTo>
                  <a:lnTo>
                    <a:pt x="151" y="254"/>
                  </a:lnTo>
                  <a:lnTo>
                    <a:pt x="172" y="260"/>
                  </a:lnTo>
                  <a:lnTo>
                    <a:pt x="194" y="263"/>
                  </a:lnTo>
                  <a:lnTo>
                    <a:pt x="217" y="266"/>
                  </a:lnTo>
                  <a:lnTo>
                    <a:pt x="240" y="267"/>
                  </a:lnTo>
                  <a:lnTo>
                    <a:pt x="261" y="269"/>
                  </a:lnTo>
                  <a:lnTo>
                    <a:pt x="284" y="267"/>
                  </a:lnTo>
                  <a:lnTo>
                    <a:pt x="307" y="266"/>
                  </a:lnTo>
                  <a:lnTo>
                    <a:pt x="330" y="263"/>
                  </a:lnTo>
                  <a:lnTo>
                    <a:pt x="352" y="260"/>
                  </a:lnTo>
                  <a:lnTo>
                    <a:pt x="373" y="254"/>
                  </a:lnTo>
                  <a:lnTo>
                    <a:pt x="393" y="250"/>
                  </a:lnTo>
                  <a:lnTo>
                    <a:pt x="413" y="244"/>
                  </a:lnTo>
                  <a:lnTo>
                    <a:pt x="431" y="236"/>
                  </a:lnTo>
                  <a:lnTo>
                    <a:pt x="447" y="228"/>
                  </a:lnTo>
                  <a:lnTo>
                    <a:pt x="463" y="220"/>
                  </a:lnTo>
                  <a:lnTo>
                    <a:pt x="477" y="211"/>
                  </a:lnTo>
                  <a:lnTo>
                    <a:pt x="489" y="201"/>
                  </a:lnTo>
                  <a:lnTo>
                    <a:pt x="500" y="190"/>
                  </a:lnTo>
                  <a:lnTo>
                    <a:pt x="508" y="180"/>
                  </a:lnTo>
                  <a:lnTo>
                    <a:pt x="516" y="168"/>
                  </a:lnTo>
                  <a:lnTo>
                    <a:pt x="520" y="157"/>
                  </a:lnTo>
                  <a:lnTo>
                    <a:pt x="523" y="145"/>
                  </a:lnTo>
                  <a:lnTo>
                    <a:pt x="525" y="134"/>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97" name="Rectangle 13"/>
            <p:cNvSpPr>
              <a:spLocks noChangeArrowheads="1"/>
            </p:cNvSpPr>
            <p:nvPr/>
          </p:nvSpPr>
          <p:spPr bwMode="auto">
            <a:xfrm>
              <a:off x="826" y="1382"/>
              <a:ext cx="46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zh-CN" sz="1600" b="1">
                  <a:solidFill>
                    <a:srgbClr val="000000"/>
                  </a:solidFill>
                  <a:latin typeface="Arial" charset="0"/>
                  <a:ea typeface="SimSun" pitchFamily="2" charset="-122"/>
                </a:rPr>
                <a:t>Login</a:t>
              </a:r>
            </a:p>
          </p:txBody>
        </p:sp>
      </p:grpSp>
      <p:sp>
        <p:nvSpPr>
          <p:cNvPr id="23561" name="Freeform 16"/>
          <p:cNvSpPr>
            <a:spLocks/>
          </p:cNvSpPr>
          <p:nvPr/>
        </p:nvSpPr>
        <p:spPr bwMode="auto">
          <a:xfrm>
            <a:off x="304800" y="2771775"/>
            <a:ext cx="835025" cy="428625"/>
          </a:xfrm>
          <a:custGeom>
            <a:avLst/>
            <a:gdLst>
              <a:gd name="T0" fmla="*/ 830263 w 526"/>
              <a:gd name="T1" fmla="*/ 195263 h 270"/>
              <a:gd name="T2" fmla="*/ 819150 w 526"/>
              <a:gd name="T3" fmla="*/ 158750 h 270"/>
              <a:gd name="T4" fmla="*/ 793750 w 526"/>
              <a:gd name="T5" fmla="*/ 122238 h 270"/>
              <a:gd name="T6" fmla="*/ 757238 w 526"/>
              <a:gd name="T7" fmla="*/ 90488 h 270"/>
              <a:gd name="T8" fmla="*/ 709613 w 526"/>
              <a:gd name="T9" fmla="*/ 63500 h 270"/>
              <a:gd name="T10" fmla="*/ 655638 w 526"/>
              <a:gd name="T11" fmla="*/ 38100 h 270"/>
              <a:gd name="T12" fmla="*/ 592138 w 526"/>
              <a:gd name="T13" fmla="*/ 19050 h 270"/>
              <a:gd name="T14" fmla="*/ 523875 w 526"/>
              <a:gd name="T15" fmla="*/ 6350 h 270"/>
              <a:gd name="T16" fmla="*/ 450850 w 526"/>
              <a:gd name="T17" fmla="*/ 1588 h 270"/>
              <a:gd name="T18" fmla="*/ 381000 w 526"/>
              <a:gd name="T19" fmla="*/ 1588 h 270"/>
              <a:gd name="T20" fmla="*/ 307975 w 526"/>
              <a:gd name="T21" fmla="*/ 6350 h 270"/>
              <a:gd name="T22" fmla="*/ 239713 w 526"/>
              <a:gd name="T23" fmla="*/ 19050 h 270"/>
              <a:gd name="T24" fmla="*/ 176213 w 526"/>
              <a:gd name="T25" fmla="*/ 38100 h 270"/>
              <a:gd name="T26" fmla="*/ 122238 w 526"/>
              <a:gd name="T27" fmla="*/ 63500 h 270"/>
              <a:gd name="T28" fmla="*/ 74613 w 526"/>
              <a:gd name="T29" fmla="*/ 90488 h 270"/>
              <a:gd name="T30" fmla="*/ 39688 w 526"/>
              <a:gd name="T31" fmla="*/ 122238 h 270"/>
              <a:gd name="T32" fmla="*/ 12700 w 526"/>
              <a:gd name="T33" fmla="*/ 158750 h 270"/>
              <a:gd name="T34" fmla="*/ 1588 w 526"/>
              <a:gd name="T35" fmla="*/ 195263 h 270"/>
              <a:gd name="T36" fmla="*/ 1588 w 526"/>
              <a:gd name="T37" fmla="*/ 230188 h 270"/>
              <a:gd name="T38" fmla="*/ 12700 w 526"/>
              <a:gd name="T39" fmla="*/ 266700 h 270"/>
              <a:gd name="T40" fmla="*/ 39688 w 526"/>
              <a:gd name="T41" fmla="*/ 301625 h 270"/>
              <a:gd name="T42" fmla="*/ 74613 w 526"/>
              <a:gd name="T43" fmla="*/ 334963 h 270"/>
              <a:gd name="T44" fmla="*/ 122238 w 526"/>
              <a:gd name="T45" fmla="*/ 361950 h 270"/>
              <a:gd name="T46" fmla="*/ 176213 w 526"/>
              <a:gd name="T47" fmla="*/ 387350 h 270"/>
              <a:gd name="T48" fmla="*/ 239713 w 526"/>
              <a:gd name="T49" fmla="*/ 403225 h 270"/>
              <a:gd name="T50" fmla="*/ 307975 w 526"/>
              <a:gd name="T51" fmla="*/ 417513 h 270"/>
              <a:gd name="T52" fmla="*/ 381000 w 526"/>
              <a:gd name="T53" fmla="*/ 423863 h 270"/>
              <a:gd name="T54" fmla="*/ 450850 w 526"/>
              <a:gd name="T55" fmla="*/ 423863 h 270"/>
              <a:gd name="T56" fmla="*/ 523875 w 526"/>
              <a:gd name="T57" fmla="*/ 417513 h 270"/>
              <a:gd name="T58" fmla="*/ 592138 w 526"/>
              <a:gd name="T59" fmla="*/ 403225 h 270"/>
              <a:gd name="T60" fmla="*/ 655638 w 526"/>
              <a:gd name="T61" fmla="*/ 387350 h 270"/>
              <a:gd name="T62" fmla="*/ 709613 w 526"/>
              <a:gd name="T63" fmla="*/ 361950 h 270"/>
              <a:gd name="T64" fmla="*/ 757238 w 526"/>
              <a:gd name="T65" fmla="*/ 334963 h 270"/>
              <a:gd name="T66" fmla="*/ 793750 w 526"/>
              <a:gd name="T67" fmla="*/ 301625 h 270"/>
              <a:gd name="T68" fmla="*/ 819150 w 526"/>
              <a:gd name="T69" fmla="*/ 266700 h 270"/>
              <a:gd name="T70" fmla="*/ 830263 w 526"/>
              <a:gd name="T71" fmla="*/ 230188 h 2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6" h="270">
                <a:moveTo>
                  <a:pt x="525" y="134"/>
                </a:moveTo>
                <a:lnTo>
                  <a:pt x="523" y="123"/>
                </a:lnTo>
                <a:lnTo>
                  <a:pt x="520" y="110"/>
                </a:lnTo>
                <a:lnTo>
                  <a:pt x="516" y="100"/>
                </a:lnTo>
                <a:lnTo>
                  <a:pt x="508" y="88"/>
                </a:lnTo>
                <a:lnTo>
                  <a:pt x="500" y="77"/>
                </a:lnTo>
                <a:lnTo>
                  <a:pt x="489" y="67"/>
                </a:lnTo>
                <a:lnTo>
                  <a:pt x="477" y="57"/>
                </a:lnTo>
                <a:lnTo>
                  <a:pt x="463" y="48"/>
                </a:lnTo>
                <a:lnTo>
                  <a:pt x="447" y="40"/>
                </a:lnTo>
                <a:lnTo>
                  <a:pt x="431" y="31"/>
                </a:lnTo>
                <a:lnTo>
                  <a:pt x="413" y="24"/>
                </a:lnTo>
                <a:lnTo>
                  <a:pt x="393" y="18"/>
                </a:lnTo>
                <a:lnTo>
                  <a:pt x="373" y="12"/>
                </a:lnTo>
                <a:lnTo>
                  <a:pt x="352" y="8"/>
                </a:lnTo>
                <a:lnTo>
                  <a:pt x="330" y="4"/>
                </a:lnTo>
                <a:lnTo>
                  <a:pt x="307" y="2"/>
                </a:lnTo>
                <a:lnTo>
                  <a:pt x="284" y="1"/>
                </a:lnTo>
                <a:lnTo>
                  <a:pt x="261" y="0"/>
                </a:lnTo>
                <a:lnTo>
                  <a:pt x="240" y="1"/>
                </a:lnTo>
                <a:lnTo>
                  <a:pt x="217" y="2"/>
                </a:lnTo>
                <a:lnTo>
                  <a:pt x="194" y="4"/>
                </a:lnTo>
                <a:lnTo>
                  <a:pt x="172" y="8"/>
                </a:lnTo>
                <a:lnTo>
                  <a:pt x="151" y="12"/>
                </a:lnTo>
                <a:lnTo>
                  <a:pt x="131" y="18"/>
                </a:lnTo>
                <a:lnTo>
                  <a:pt x="111" y="24"/>
                </a:lnTo>
                <a:lnTo>
                  <a:pt x="94" y="31"/>
                </a:lnTo>
                <a:lnTo>
                  <a:pt x="77" y="40"/>
                </a:lnTo>
                <a:lnTo>
                  <a:pt x="61" y="48"/>
                </a:lnTo>
                <a:lnTo>
                  <a:pt x="47" y="57"/>
                </a:lnTo>
                <a:lnTo>
                  <a:pt x="35" y="67"/>
                </a:lnTo>
                <a:lnTo>
                  <a:pt x="25" y="77"/>
                </a:lnTo>
                <a:lnTo>
                  <a:pt x="16" y="88"/>
                </a:lnTo>
                <a:lnTo>
                  <a:pt x="8" y="100"/>
                </a:lnTo>
                <a:lnTo>
                  <a:pt x="4" y="110"/>
                </a:lnTo>
                <a:lnTo>
                  <a:pt x="1" y="123"/>
                </a:lnTo>
                <a:lnTo>
                  <a:pt x="0" y="134"/>
                </a:lnTo>
                <a:lnTo>
                  <a:pt x="1" y="145"/>
                </a:lnTo>
                <a:lnTo>
                  <a:pt x="4" y="157"/>
                </a:lnTo>
                <a:lnTo>
                  <a:pt x="8" y="168"/>
                </a:lnTo>
                <a:lnTo>
                  <a:pt x="16" y="180"/>
                </a:lnTo>
                <a:lnTo>
                  <a:pt x="25" y="190"/>
                </a:lnTo>
                <a:lnTo>
                  <a:pt x="35" y="201"/>
                </a:lnTo>
                <a:lnTo>
                  <a:pt x="47" y="211"/>
                </a:lnTo>
                <a:lnTo>
                  <a:pt x="61" y="220"/>
                </a:lnTo>
                <a:lnTo>
                  <a:pt x="77" y="228"/>
                </a:lnTo>
                <a:lnTo>
                  <a:pt x="94" y="236"/>
                </a:lnTo>
                <a:lnTo>
                  <a:pt x="111" y="244"/>
                </a:lnTo>
                <a:lnTo>
                  <a:pt x="131" y="250"/>
                </a:lnTo>
                <a:lnTo>
                  <a:pt x="151" y="254"/>
                </a:lnTo>
                <a:lnTo>
                  <a:pt x="172" y="260"/>
                </a:lnTo>
                <a:lnTo>
                  <a:pt x="194" y="263"/>
                </a:lnTo>
                <a:lnTo>
                  <a:pt x="217" y="266"/>
                </a:lnTo>
                <a:lnTo>
                  <a:pt x="240" y="267"/>
                </a:lnTo>
                <a:lnTo>
                  <a:pt x="261" y="269"/>
                </a:lnTo>
                <a:lnTo>
                  <a:pt x="284" y="267"/>
                </a:lnTo>
                <a:lnTo>
                  <a:pt x="307" y="266"/>
                </a:lnTo>
                <a:lnTo>
                  <a:pt x="330" y="263"/>
                </a:lnTo>
                <a:lnTo>
                  <a:pt x="352" y="260"/>
                </a:lnTo>
                <a:lnTo>
                  <a:pt x="373" y="254"/>
                </a:lnTo>
                <a:lnTo>
                  <a:pt x="393" y="250"/>
                </a:lnTo>
                <a:lnTo>
                  <a:pt x="413" y="244"/>
                </a:lnTo>
                <a:lnTo>
                  <a:pt x="431" y="236"/>
                </a:lnTo>
                <a:lnTo>
                  <a:pt x="447" y="228"/>
                </a:lnTo>
                <a:lnTo>
                  <a:pt x="463" y="220"/>
                </a:lnTo>
                <a:lnTo>
                  <a:pt x="477" y="211"/>
                </a:lnTo>
                <a:lnTo>
                  <a:pt x="489" y="201"/>
                </a:lnTo>
                <a:lnTo>
                  <a:pt x="500" y="190"/>
                </a:lnTo>
                <a:lnTo>
                  <a:pt x="508" y="180"/>
                </a:lnTo>
                <a:lnTo>
                  <a:pt x="516" y="168"/>
                </a:lnTo>
                <a:lnTo>
                  <a:pt x="520" y="157"/>
                </a:lnTo>
                <a:lnTo>
                  <a:pt x="523" y="145"/>
                </a:lnTo>
                <a:lnTo>
                  <a:pt x="525" y="134"/>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2" name="Rectangle 17"/>
          <p:cNvSpPr>
            <a:spLocks noChangeArrowheads="1"/>
          </p:cNvSpPr>
          <p:nvPr/>
        </p:nvSpPr>
        <p:spPr bwMode="auto">
          <a:xfrm>
            <a:off x="533400" y="2832100"/>
            <a:ext cx="365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zh-CN" sz="1600" b="1" u="sng">
                <a:solidFill>
                  <a:srgbClr val="000000"/>
                </a:solidFill>
                <a:latin typeface="Arial" charset="0"/>
                <a:ea typeface="SimSun" pitchFamily="2" charset="-122"/>
              </a:rPr>
              <a:t>Id</a:t>
            </a:r>
          </a:p>
        </p:txBody>
      </p:sp>
      <p:grpSp>
        <p:nvGrpSpPr>
          <p:cNvPr id="23563" name="Group 18"/>
          <p:cNvGrpSpPr>
            <a:grpSpLocks/>
          </p:cNvGrpSpPr>
          <p:nvPr/>
        </p:nvGrpSpPr>
        <p:grpSpPr bwMode="auto">
          <a:xfrm>
            <a:off x="2593975" y="2133600"/>
            <a:ext cx="835025" cy="428625"/>
            <a:chOff x="770" y="1344"/>
            <a:chExt cx="526" cy="270"/>
          </a:xfrm>
        </p:grpSpPr>
        <p:sp>
          <p:nvSpPr>
            <p:cNvPr id="23594" name="Freeform 19"/>
            <p:cNvSpPr>
              <a:spLocks/>
            </p:cNvSpPr>
            <p:nvPr/>
          </p:nvSpPr>
          <p:spPr bwMode="auto">
            <a:xfrm>
              <a:off x="770" y="1344"/>
              <a:ext cx="526" cy="270"/>
            </a:xfrm>
            <a:custGeom>
              <a:avLst/>
              <a:gdLst>
                <a:gd name="T0" fmla="*/ 523 w 526"/>
                <a:gd name="T1" fmla="*/ 123 h 270"/>
                <a:gd name="T2" fmla="*/ 516 w 526"/>
                <a:gd name="T3" fmla="*/ 100 h 270"/>
                <a:gd name="T4" fmla="*/ 500 w 526"/>
                <a:gd name="T5" fmla="*/ 77 h 270"/>
                <a:gd name="T6" fmla="*/ 477 w 526"/>
                <a:gd name="T7" fmla="*/ 57 h 270"/>
                <a:gd name="T8" fmla="*/ 447 w 526"/>
                <a:gd name="T9" fmla="*/ 40 h 270"/>
                <a:gd name="T10" fmla="*/ 413 w 526"/>
                <a:gd name="T11" fmla="*/ 24 h 270"/>
                <a:gd name="T12" fmla="*/ 373 w 526"/>
                <a:gd name="T13" fmla="*/ 12 h 270"/>
                <a:gd name="T14" fmla="*/ 330 w 526"/>
                <a:gd name="T15" fmla="*/ 4 h 270"/>
                <a:gd name="T16" fmla="*/ 284 w 526"/>
                <a:gd name="T17" fmla="*/ 1 h 270"/>
                <a:gd name="T18" fmla="*/ 240 w 526"/>
                <a:gd name="T19" fmla="*/ 1 h 270"/>
                <a:gd name="T20" fmla="*/ 194 w 526"/>
                <a:gd name="T21" fmla="*/ 4 h 270"/>
                <a:gd name="T22" fmla="*/ 151 w 526"/>
                <a:gd name="T23" fmla="*/ 12 h 270"/>
                <a:gd name="T24" fmla="*/ 111 w 526"/>
                <a:gd name="T25" fmla="*/ 24 h 270"/>
                <a:gd name="T26" fmla="*/ 77 w 526"/>
                <a:gd name="T27" fmla="*/ 40 h 270"/>
                <a:gd name="T28" fmla="*/ 47 w 526"/>
                <a:gd name="T29" fmla="*/ 57 h 270"/>
                <a:gd name="T30" fmla="*/ 25 w 526"/>
                <a:gd name="T31" fmla="*/ 77 h 270"/>
                <a:gd name="T32" fmla="*/ 8 w 526"/>
                <a:gd name="T33" fmla="*/ 100 h 270"/>
                <a:gd name="T34" fmla="*/ 1 w 526"/>
                <a:gd name="T35" fmla="*/ 123 h 270"/>
                <a:gd name="T36" fmla="*/ 1 w 526"/>
                <a:gd name="T37" fmla="*/ 145 h 270"/>
                <a:gd name="T38" fmla="*/ 8 w 526"/>
                <a:gd name="T39" fmla="*/ 168 h 270"/>
                <a:gd name="T40" fmla="*/ 25 w 526"/>
                <a:gd name="T41" fmla="*/ 190 h 270"/>
                <a:gd name="T42" fmla="*/ 47 w 526"/>
                <a:gd name="T43" fmla="*/ 211 h 270"/>
                <a:gd name="T44" fmla="*/ 77 w 526"/>
                <a:gd name="T45" fmla="*/ 228 h 270"/>
                <a:gd name="T46" fmla="*/ 111 w 526"/>
                <a:gd name="T47" fmla="*/ 244 h 270"/>
                <a:gd name="T48" fmla="*/ 151 w 526"/>
                <a:gd name="T49" fmla="*/ 254 h 270"/>
                <a:gd name="T50" fmla="*/ 194 w 526"/>
                <a:gd name="T51" fmla="*/ 263 h 270"/>
                <a:gd name="T52" fmla="*/ 240 w 526"/>
                <a:gd name="T53" fmla="*/ 267 h 270"/>
                <a:gd name="T54" fmla="*/ 284 w 526"/>
                <a:gd name="T55" fmla="*/ 267 h 270"/>
                <a:gd name="T56" fmla="*/ 330 w 526"/>
                <a:gd name="T57" fmla="*/ 263 h 270"/>
                <a:gd name="T58" fmla="*/ 373 w 526"/>
                <a:gd name="T59" fmla="*/ 254 h 270"/>
                <a:gd name="T60" fmla="*/ 413 w 526"/>
                <a:gd name="T61" fmla="*/ 244 h 270"/>
                <a:gd name="T62" fmla="*/ 447 w 526"/>
                <a:gd name="T63" fmla="*/ 228 h 270"/>
                <a:gd name="T64" fmla="*/ 477 w 526"/>
                <a:gd name="T65" fmla="*/ 211 h 270"/>
                <a:gd name="T66" fmla="*/ 500 w 526"/>
                <a:gd name="T67" fmla="*/ 190 h 270"/>
                <a:gd name="T68" fmla="*/ 516 w 526"/>
                <a:gd name="T69" fmla="*/ 168 h 270"/>
                <a:gd name="T70" fmla="*/ 523 w 526"/>
                <a:gd name="T71" fmla="*/ 145 h 2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6" h="270">
                  <a:moveTo>
                    <a:pt x="525" y="134"/>
                  </a:moveTo>
                  <a:lnTo>
                    <a:pt x="523" y="123"/>
                  </a:lnTo>
                  <a:lnTo>
                    <a:pt x="520" y="110"/>
                  </a:lnTo>
                  <a:lnTo>
                    <a:pt x="516" y="100"/>
                  </a:lnTo>
                  <a:lnTo>
                    <a:pt x="508" y="88"/>
                  </a:lnTo>
                  <a:lnTo>
                    <a:pt x="500" y="77"/>
                  </a:lnTo>
                  <a:lnTo>
                    <a:pt x="489" y="67"/>
                  </a:lnTo>
                  <a:lnTo>
                    <a:pt x="477" y="57"/>
                  </a:lnTo>
                  <a:lnTo>
                    <a:pt x="463" y="48"/>
                  </a:lnTo>
                  <a:lnTo>
                    <a:pt x="447" y="40"/>
                  </a:lnTo>
                  <a:lnTo>
                    <a:pt x="431" y="31"/>
                  </a:lnTo>
                  <a:lnTo>
                    <a:pt x="413" y="24"/>
                  </a:lnTo>
                  <a:lnTo>
                    <a:pt x="393" y="18"/>
                  </a:lnTo>
                  <a:lnTo>
                    <a:pt x="373" y="12"/>
                  </a:lnTo>
                  <a:lnTo>
                    <a:pt x="352" y="8"/>
                  </a:lnTo>
                  <a:lnTo>
                    <a:pt x="330" y="4"/>
                  </a:lnTo>
                  <a:lnTo>
                    <a:pt x="307" y="2"/>
                  </a:lnTo>
                  <a:lnTo>
                    <a:pt x="284" y="1"/>
                  </a:lnTo>
                  <a:lnTo>
                    <a:pt x="261" y="0"/>
                  </a:lnTo>
                  <a:lnTo>
                    <a:pt x="240" y="1"/>
                  </a:lnTo>
                  <a:lnTo>
                    <a:pt x="217" y="2"/>
                  </a:lnTo>
                  <a:lnTo>
                    <a:pt x="194" y="4"/>
                  </a:lnTo>
                  <a:lnTo>
                    <a:pt x="172" y="8"/>
                  </a:lnTo>
                  <a:lnTo>
                    <a:pt x="151" y="12"/>
                  </a:lnTo>
                  <a:lnTo>
                    <a:pt x="131" y="18"/>
                  </a:lnTo>
                  <a:lnTo>
                    <a:pt x="111" y="24"/>
                  </a:lnTo>
                  <a:lnTo>
                    <a:pt x="94" y="31"/>
                  </a:lnTo>
                  <a:lnTo>
                    <a:pt x="77" y="40"/>
                  </a:lnTo>
                  <a:lnTo>
                    <a:pt x="61" y="48"/>
                  </a:lnTo>
                  <a:lnTo>
                    <a:pt x="47" y="57"/>
                  </a:lnTo>
                  <a:lnTo>
                    <a:pt x="35" y="67"/>
                  </a:lnTo>
                  <a:lnTo>
                    <a:pt x="25" y="77"/>
                  </a:lnTo>
                  <a:lnTo>
                    <a:pt x="16" y="88"/>
                  </a:lnTo>
                  <a:lnTo>
                    <a:pt x="8" y="100"/>
                  </a:lnTo>
                  <a:lnTo>
                    <a:pt x="4" y="110"/>
                  </a:lnTo>
                  <a:lnTo>
                    <a:pt x="1" y="123"/>
                  </a:lnTo>
                  <a:lnTo>
                    <a:pt x="0" y="134"/>
                  </a:lnTo>
                  <a:lnTo>
                    <a:pt x="1" y="145"/>
                  </a:lnTo>
                  <a:lnTo>
                    <a:pt x="4" y="157"/>
                  </a:lnTo>
                  <a:lnTo>
                    <a:pt x="8" y="168"/>
                  </a:lnTo>
                  <a:lnTo>
                    <a:pt x="16" y="180"/>
                  </a:lnTo>
                  <a:lnTo>
                    <a:pt x="25" y="190"/>
                  </a:lnTo>
                  <a:lnTo>
                    <a:pt x="35" y="201"/>
                  </a:lnTo>
                  <a:lnTo>
                    <a:pt x="47" y="211"/>
                  </a:lnTo>
                  <a:lnTo>
                    <a:pt x="61" y="220"/>
                  </a:lnTo>
                  <a:lnTo>
                    <a:pt x="77" y="228"/>
                  </a:lnTo>
                  <a:lnTo>
                    <a:pt x="94" y="236"/>
                  </a:lnTo>
                  <a:lnTo>
                    <a:pt x="111" y="244"/>
                  </a:lnTo>
                  <a:lnTo>
                    <a:pt x="131" y="250"/>
                  </a:lnTo>
                  <a:lnTo>
                    <a:pt x="151" y="254"/>
                  </a:lnTo>
                  <a:lnTo>
                    <a:pt x="172" y="260"/>
                  </a:lnTo>
                  <a:lnTo>
                    <a:pt x="194" y="263"/>
                  </a:lnTo>
                  <a:lnTo>
                    <a:pt x="217" y="266"/>
                  </a:lnTo>
                  <a:lnTo>
                    <a:pt x="240" y="267"/>
                  </a:lnTo>
                  <a:lnTo>
                    <a:pt x="261" y="269"/>
                  </a:lnTo>
                  <a:lnTo>
                    <a:pt x="284" y="267"/>
                  </a:lnTo>
                  <a:lnTo>
                    <a:pt x="307" y="266"/>
                  </a:lnTo>
                  <a:lnTo>
                    <a:pt x="330" y="263"/>
                  </a:lnTo>
                  <a:lnTo>
                    <a:pt x="352" y="260"/>
                  </a:lnTo>
                  <a:lnTo>
                    <a:pt x="373" y="254"/>
                  </a:lnTo>
                  <a:lnTo>
                    <a:pt x="393" y="250"/>
                  </a:lnTo>
                  <a:lnTo>
                    <a:pt x="413" y="244"/>
                  </a:lnTo>
                  <a:lnTo>
                    <a:pt x="431" y="236"/>
                  </a:lnTo>
                  <a:lnTo>
                    <a:pt x="447" y="228"/>
                  </a:lnTo>
                  <a:lnTo>
                    <a:pt x="463" y="220"/>
                  </a:lnTo>
                  <a:lnTo>
                    <a:pt x="477" y="211"/>
                  </a:lnTo>
                  <a:lnTo>
                    <a:pt x="489" y="201"/>
                  </a:lnTo>
                  <a:lnTo>
                    <a:pt x="500" y="190"/>
                  </a:lnTo>
                  <a:lnTo>
                    <a:pt x="508" y="180"/>
                  </a:lnTo>
                  <a:lnTo>
                    <a:pt x="516" y="168"/>
                  </a:lnTo>
                  <a:lnTo>
                    <a:pt x="520" y="157"/>
                  </a:lnTo>
                  <a:lnTo>
                    <a:pt x="523" y="145"/>
                  </a:lnTo>
                  <a:lnTo>
                    <a:pt x="525" y="134"/>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95" name="Rectangle 20"/>
            <p:cNvSpPr>
              <a:spLocks noChangeArrowheads="1"/>
            </p:cNvSpPr>
            <p:nvPr/>
          </p:nvSpPr>
          <p:spPr bwMode="auto">
            <a:xfrm>
              <a:off x="826" y="1382"/>
              <a:ext cx="35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zh-CN" sz="1600" b="1">
                  <a:solidFill>
                    <a:srgbClr val="000000"/>
                  </a:solidFill>
                  <a:latin typeface="Arial" charset="0"/>
                  <a:ea typeface="SimSun" pitchFamily="2" charset="-122"/>
                </a:rPr>
                <a:t>Age</a:t>
              </a:r>
            </a:p>
          </p:txBody>
        </p:sp>
      </p:grpSp>
      <p:grpSp>
        <p:nvGrpSpPr>
          <p:cNvPr id="23564" name="Group 21"/>
          <p:cNvGrpSpPr>
            <a:grpSpLocks/>
          </p:cNvGrpSpPr>
          <p:nvPr/>
        </p:nvGrpSpPr>
        <p:grpSpPr bwMode="auto">
          <a:xfrm>
            <a:off x="3051175" y="2695575"/>
            <a:ext cx="835025" cy="428625"/>
            <a:chOff x="770" y="1344"/>
            <a:chExt cx="526" cy="270"/>
          </a:xfrm>
        </p:grpSpPr>
        <p:sp>
          <p:nvSpPr>
            <p:cNvPr id="23592" name="Freeform 22"/>
            <p:cNvSpPr>
              <a:spLocks/>
            </p:cNvSpPr>
            <p:nvPr/>
          </p:nvSpPr>
          <p:spPr bwMode="auto">
            <a:xfrm>
              <a:off x="770" y="1344"/>
              <a:ext cx="526" cy="270"/>
            </a:xfrm>
            <a:custGeom>
              <a:avLst/>
              <a:gdLst>
                <a:gd name="T0" fmla="*/ 523 w 526"/>
                <a:gd name="T1" fmla="*/ 123 h 270"/>
                <a:gd name="T2" fmla="*/ 516 w 526"/>
                <a:gd name="T3" fmla="*/ 100 h 270"/>
                <a:gd name="T4" fmla="*/ 500 w 526"/>
                <a:gd name="T5" fmla="*/ 77 h 270"/>
                <a:gd name="T6" fmla="*/ 477 w 526"/>
                <a:gd name="T7" fmla="*/ 57 h 270"/>
                <a:gd name="T8" fmla="*/ 447 w 526"/>
                <a:gd name="T9" fmla="*/ 40 h 270"/>
                <a:gd name="T10" fmla="*/ 413 w 526"/>
                <a:gd name="T11" fmla="*/ 24 h 270"/>
                <a:gd name="T12" fmla="*/ 373 w 526"/>
                <a:gd name="T13" fmla="*/ 12 h 270"/>
                <a:gd name="T14" fmla="*/ 330 w 526"/>
                <a:gd name="T15" fmla="*/ 4 h 270"/>
                <a:gd name="T16" fmla="*/ 284 w 526"/>
                <a:gd name="T17" fmla="*/ 1 h 270"/>
                <a:gd name="T18" fmla="*/ 240 w 526"/>
                <a:gd name="T19" fmla="*/ 1 h 270"/>
                <a:gd name="T20" fmla="*/ 194 w 526"/>
                <a:gd name="T21" fmla="*/ 4 h 270"/>
                <a:gd name="T22" fmla="*/ 151 w 526"/>
                <a:gd name="T23" fmla="*/ 12 h 270"/>
                <a:gd name="T24" fmla="*/ 111 w 526"/>
                <a:gd name="T25" fmla="*/ 24 h 270"/>
                <a:gd name="T26" fmla="*/ 77 w 526"/>
                <a:gd name="T27" fmla="*/ 40 h 270"/>
                <a:gd name="T28" fmla="*/ 47 w 526"/>
                <a:gd name="T29" fmla="*/ 57 h 270"/>
                <a:gd name="T30" fmla="*/ 25 w 526"/>
                <a:gd name="T31" fmla="*/ 77 h 270"/>
                <a:gd name="T32" fmla="*/ 8 w 526"/>
                <a:gd name="T33" fmla="*/ 100 h 270"/>
                <a:gd name="T34" fmla="*/ 1 w 526"/>
                <a:gd name="T35" fmla="*/ 123 h 270"/>
                <a:gd name="T36" fmla="*/ 1 w 526"/>
                <a:gd name="T37" fmla="*/ 145 h 270"/>
                <a:gd name="T38" fmla="*/ 8 w 526"/>
                <a:gd name="T39" fmla="*/ 168 h 270"/>
                <a:gd name="T40" fmla="*/ 25 w 526"/>
                <a:gd name="T41" fmla="*/ 190 h 270"/>
                <a:gd name="T42" fmla="*/ 47 w 526"/>
                <a:gd name="T43" fmla="*/ 211 h 270"/>
                <a:gd name="T44" fmla="*/ 77 w 526"/>
                <a:gd name="T45" fmla="*/ 228 h 270"/>
                <a:gd name="T46" fmla="*/ 111 w 526"/>
                <a:gd name="T47" fmla="*/ 244 h 270"/>
                <a:gd name="T48" fmla="*/ 151 w 526"/>
                <a:gd name="T49" fmla="*/ 254 h 270"/>
                <a:gd name="T50" fmla="*/ 194 w 526"/>
                <a:gd name="T51" fmla="*/ 263 h 270"/>
                <a:gd name="T52" fmla="*/ 240 w 526"/>
                <a:gd name="T53" fmla="*/ 267 h 270"/>
                <a:gd name="T54" fmla="*/ 284 w 526"/>
                <a:gd name="T55" fmla="*/ 267 h 270"/>
                <a:gd name="T56" fmla="*/ 330 w 526"/>
                <a:gd name="T57" fmla="*/ 263 h 270"/>
                <a:gd name="T58" fmla="*/ 373 w 526"/>
                <a:gd name="T59" fmla="*/ 254 h 270"/>
                <a:gd name="T60" fmla="*/ 413 w 526"/>
                <a:gd name="T61" fmla="*/ 244 h 270"/>
                <a:gd name="T62" fmla="*/ 447 w 526"/>
                <a:gd name="T63" fmla="*/ 228 h 270"/>
                <a:gd name="T64" fmla="*/ 477 w 526"/>
                <a:gd name="T65" fmla="*/ 211 h 270"/>
                <a:gd name="T66" fmla="*/ 500 w 526"/>
                <a:gd name="T67" fmla="*/ 190 h 270"/>
                <a:gd name="T68" fmla="*/ 516 w 526"/>
                <a:gd name="T69" fmla="*/ 168 h 270"/>
                <a:gd name="T70" fmla="*/ 523 w 526"/>
                <a:gd name="T71" fmla="*/ 145 h 2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6" h="270">
                  <a:moveTo>
                    <a:pt x="525" y="134"/>
                  </a:moveTo>
                  <a:lnTo>
                    <a:pt x="523" y="123"/>
                  </a:lnTo>
                  <a:lnTo>
                    <a:pt x="520" y="110"/>
                  </a:lnTo>
                  <a:lnTo>
                    <a:pt x="516" y="100"/>
                  </a:lnTo>
                  <a:lnTo>
                    <a:pt x="508" y="88"/>
                  </a:lnTo>
                  <a:lnTo>
                    <a:pt x="500" y="77"/>
                  </a:lnTo>
                  <a:lnTo>
                    <a:pt x="489" y="67"/>
                  </a:lnTo>
                  <a:lnTo>
                    <a:pt x="477" y="57"/>
                  </a:lnTo>
                  <a:lnTo>
                    <a:pt x="463" y="48"/>
                  </a:lnTo>
                  <a:lnTo>
                    <a:pt x="447" y="40"/>
                  </a:lnTo>
                  <a:lnTo>
                    <a:pt x="431" y="31"/>
                  </a:lnTo>
                  <a:lnTo>
                    <a:pt x="413" y="24"/>
                  </a:lnTo>
                  <a:lnTo>
                    <a:pt x="393" y="18"/>
                  </a:lnTo>
                  <a:lnTo>
                    <a:pt x="373" y="12"/>
                  </a:lnTo>
                  <a:lnTo>
                    <a:pt x="352" y="8"/>
                  </a:lnTo>
                  <a:lnTo>
                    <a:pt x="330" y="4"/>
                  </a:lnTo>
                  <a:lnTo>
                    <a:pt x="307" y="2"/>
                  </a:lnTo>
                  <a:lnTo>
                    <a:pt x="284" y="1"/>
                  </a:lnTo>
                  <a:lnTo>
                    <a:pt x="261" y="0"/>
                  </a:lnTo>
                  <a:lnTo>
                    <a:pt x="240" y="1"/>
                  </a:lnTo>
                  <a:lnTo>
                    <a:pt x="217" y="2"/>
                  </a:lnTo>
                  <a:lnTo>
                    <a:pt x="194" y="4"/>
                  </a:lnTo>
                  <a:lnTo>
                    <a:pt x="172" y="8"/>
                  </a:lnTo>
                  <a:lnTo>
                    <a:pt x="151" y="12"/>
                  </a:lnTo>
                  <a:lnTo>
                    <a:pt x="131" y="18"/>
                  </a:lnTo>
                  <a:lnTo>
                    <a:pt x="111" y="24"/>
                  </a:lnTo>
                  <a:lnTo>
                    <a:pt x="94" y="31"/>
                  </a:lnTo>
                  <a:lnTo>
                    <a:pt x="77" y="40"/>
                  </a:lnTo>
                  <a:lnTo>
                    <a:pt x="61" y="48"/>
                  </a:lnTo>
                  <a:lnTo>
                    <a:pt x="47" y="57"/>
                  </a:lnTo>
                  <a:lnTo>
                    <a:pt x="35" y="67"/>
                  </a:lnTo>
                  <a:lnTo>
                    <a:pt x="25" y="77"/>
                  </a:lnTo>
                  <a:lnTo>
                    <a:pt x="16" y="88"/>
                  </a:lnTo>
                  <a:lnTo>
                    <a:pt x="8" y="100"/>
                  </a:lnTo>
                  <a:lnTo>
                    <a:pt x="4" y="110"/>
                  </a:lnTo>
                  <a:lnTo>
                    <a:pt x="1" y="123"/>
                  </a:lnTo>
                  <a:lnTo>
                    <a:pt x="0" y="134"/>
                  </a:lnTo>
                  <a:lnTo>
                    <a:pt x="1" y="145"/>
                  </a:lnTo>
                  <a:lnTo>
                    <a:pt x="4" y="157"/>
                  </a:lnTo>
                  <a:lnTo>
                    <a:pt x="8" y="168"/>
                  </a:lnTo>
                  <a:lnTo>
                    <a:pt x="16" y="180"/>
                  </a:lnTo>
                  <a:lnTo>
                    <a:pt x="25" y="190"/>
                  </a:lnTo>
                  <a:lnTo>
                    <a:pt x="35" y="201"/>
                  </a:lnTo>
                  <a:lnTo>
                    <a:pt x="47" y="211"/>
                  </a:lnTo>
                  <a:lnTo>
                    <a:pt x="61" y="220"/>
                  </a:lnTo>
                  <a:lnTo>
                    <a:pt x="77" y="228"/>
                  </a:lnTo>
                  <a:lnTo>
                    <a:pt x="94" y="236"/>
                  </a:lnTo>
                  <a:lnTo>
                    <a:pt x="111" y="244"/>
                  </a:lnTo>
                  <a:lnTo>
                    <a:pt x="131" y="250"/>
                  </a:lnTo>
                  <a:lnTo>
                    <a:pt x="151" y="254"/>
                  </a:lnTo>
                  <a:lnTo>
                    <a:pt x="172" y="260"/>
                  </a:lnTo>
                  <a:lnTo>
                    <a:pt x="194" y="263"/>
                  </a:lnTo>
                  <a:lnTo>
                    <a:pt x="217" y="266"/>
                  </a:lnTo>
                  <a:lnTo>
                    <a:pt x="240" y="267"/>
                  </a:lnTo>
                  <a:lnTo>
                    <a:pt x="261" y="269"/>
                  </a:lnTo>
                  <a:lnTo>
                    <a:pt x="284" y="267"/>
                  </a:lnTo>
                  <a:lnTo>
                    <a:pt x="307" y="266"/>
                  </a:lnTo>
                  <a:lnTo>
                    <a:pt x="330" y="263"/>
                  </a:lnTo>
                  <a:lnTo>
                    <a:pt x="352" y="260"/>
                  </a:lnTo>
                  <a:lnTo>
                    <a:pt x="373" y="254"/>
                  </a:lnTo>
                  <a:lnTo>
                    <a:pt x="393" y="250"/>
                  </a:lnTo>
                  <a:lnTo>
                    <a:pt x="413" y="244"/>
                  </a:lnTo>
                  <a:lnTo>
                    <a:pt x="431" y="236"/>
                  </a:lnTo>
                  <a:lnTo>
                    <a:pt x="447" y="228"/>
                  </a:lnTo>
                  <a:lnTo>
                    <a:pt x="463" y="220"/>
                  </a:lnTo>
                  <a:lnTo>
                    <a:pt x="477" y="211"/>
                  </a:lnTo>
                  <a:lnTo>
                    <a:pt x="489" y="201"/>
                  </a:lnTo>
                  <a:lnTo>
                    <a:pt x="500" y="190"/>
                  </a:lnTo>
                  <a:lnTo>
                    <a:pt x="508" y="180"/>
                  </a:lnTo>
                  <a:lnTo>
                    <a:pt x="516" y="168"/>
                  </a:lnTo>
                  <a:lnTo>
                    <a:pt x="520" y="157"/>
                  </a:lnTo>
                  <a:lnTo>
                    <a:pt x="523" y="145"/>
                  </a:lnTo>
                  <a:lnTo>
                    <a:pt x="525" y="134"/>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93" name="Rectangle 23"/>
            <p:cNvSpPr>
              <a:spLocks noChangeArrowheads="1"/>
            </p:cNvSpPr>
            <p:nvPr/>
          </p:nvSpPr>
          <p:spPr bwMode="auto">
            <a:xfrm>
              <a:off x="826" y="1382"/>
              <a:ext cx="39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zh-CN" sz="1600" b="1">
                  <a:solidFill>
                    <a:srgbClr val="000000"/>
                  </a:solidFill>
                  <a:latin typeface="Arial" charset="0"/>
                  <a:ea typeface="SimSun" pitchFamily="2" charset="-122"/>
                </a:rPr>
                <a:t>GPA</a:t>
              </a:r>
            </a:p>
          </p:txBody>
        </p:sp>
      </p:grpSp>
      <p:sp>
        <p:nvSpPr>
          <p:cNvPr id="23565" name="Line 25"/>
          <p:cNvSpPr>
            <a:spLocks noChangeShapeType="1"/>
          </p:cNvSpPr>
          <p:nvPr/>
        </p:nvSpPr>
        <p:spPr bwMode="auto">
          <a:xfrm>
            <a:off x="1295400" y="2514600"/>
            <a:ext cx="304800" cy="3810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6" name="Line 26"/>
          <p:cNvSpPr>
            <a:spLocks noChangeShapeType="1"/>
          </p:cNvSpPr>
          <p:nvPr/>
        </p:nvSpPr>
        <p:spPr bwMode="auto">
          <a:xfrm>
            <a:off x="1981200" y="2514600"/>
            <a:ext cx="76200" cy="3810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7" name="Line 27"/>
          <p:cNvSpPr>
            <a:spLocks noChangeShapeType="1"/>
          </p:cNvSpPr>
          <p:nvPr/>
        </p:nvSpPr>
        <p:spPr bwMode="auto">
          <a:xfrm flipH="1">
            <a:off x="2362200" y="2514600"/>
            <a:ext cx="533400" cy="3810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8" name="Line 28"/>
          <p:cNvSpPr>
            <a:spLocks noChangeShapeType="1"/>
          </p:cNvSpPr>
          <p:nvPr/>
        </p:nvSpPr>
        <p:spPr bwMode="auto">
          <a:xfrm flipH="1">
            <a:off x="2514600" y="2971800"/>
            <a:ext cx="533400" cy="762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9" name="Line 29"/>
          <p:cNvSpPr>
            <a:spLocks noChangeShapeType="1"/>
          </p:cNvSpPr>
          <p:nvPr/>
        </p:nvSpPr>
        <p:spPr bwMode="auto">
          <a:xfrm>
            <a:off x="1143000" y="2971800"/>
            <a:ext cx="228600"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3570" name="Group 30"/>
          <p:cNvGrpSpPr>
            <a:grpSpLocks/>
          </p:cNvGrpSpPr>
          <p:nvPr/>
        </p:nvGrpSpPr>
        <p:grpSpPr bwMode="auto">
          <a:xfrm>
            <a:off x="5803900" y="2870200"/>
            <a:ext cx="1212850" cy="439738"/>
            <a:chOff x="563" y="1808"/>
            <a:chExt cx="764" cy="277"/>
          </a:xfrm>
        </p:grpSpPr>
        <p:sp>
          <p:nvSpPr>
            <p:cNvPr id="23590" name="Freeform 31"/>
            <p:cNvSpPr>
              <a:spLocks/>
            </p:cNvSpPr>
            <p:nvPr/>
          </p:nvSpPr>
          <p:spPr bwMode="auto">
            <a:xfrm>
              <a:off x="600" y="1808"/>
              <a:ext cx="727" cy="277"/>
            </a:xfrm>
            <a:custGeom>
              <a:avLst/>
              <a:gdLst>
                <a:gd name="T0" fmla="*/ 726 w 727"/>
                <a:gd name="T1" fmla="*/ 276 h 277"/>
                <a:gd name="T2" fmla="*/ 726 w 727"/>
                <a:gd name="T3" fmla="*/ 0 h 277"/>
                <a:gd name="T4" fmla="*/ 0 w 727"/>
                <a:gd name="T5" fmla="*/ 0 h 277"/>
                <a:gd name="T6" fmla="*/ 0 w 727"/>
                <a:gd name="T7" fmla="*/ 276 h 277"/>
                <a:gd name="T8" fmla="*/ 726 w 727"/>
                <a:gd name="T9" fmla="*/ 276 h 2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7" h="277">
                  <a:moveTo>
                    <a:pt x="726" y="276"/>
                  </a:moveTo>
                  <a:lnTo>
                    <a:pt x="726" y="0"/>
                  </a:lnTo>
                  <a:lnTo>
                    <a:pt x="0" y="0"/>
                  </a:lnTo>
                  <a:lnTo>
                    <a:pt x="0" y="276"/>
                  </a:lnTo>
                  <a:lnTo>
                    <a:pt x="726" y="276"/>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91" name="Rectangle 32"/>
            <p:cNvSpPr>
              <a:spLocks noChangeArrowheads="1"/>
            </p:cNvSpPr>
            <p:nvPr/>
          </p:nvSpPr>
          <p:spPr bwMode="auto">
            <a:xfrm>
              <a:off x="563" y="1853"/>
              <a:ext cx="62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zh-CN" sz="1600" b="1">
                  <a:solidFill>
                    <a:srgbClr val="000000"/>
                  </a:solidFill>
                  <a:latin typeface="Arial" charset="0"/>
                  <a:ea typeface="SimSun" pitchFamily="2" charset="-122"/>
                </a:rPr>
                <a:t>Courses</a:t>
              </a:r>
            </a:p>
          </p:txBody>
        </p:sp>
      </p:grpSp>
      <p:sp>
        <p:nvSpPr>
          <p:cNvPr id="23571" name="Freeform 33"/>
          <p:cNvSpPr>
            <a:spLocks/>
          </p:cNvSpPr>
          <p:nvPr/>
        </p:nvSpPr>
        <p:spPr bwMode="auto">
          <a:xfrm>
            <a:off x="5005388" y="2182813"/>
            <a:ext cx="835025" cy="428625"/>
          </a:xfrm>
          <a:custGeom>
            <a:avLst/>
            <a:gdLst>
              <a:gd name="T0" fmla="*/ 830263 w 526"/>
              <a:gd name="T1" fmla="*/ 195263 h 270"/>
              <a:gd name="T2" fmla="*/ 819150 w 526"/>
              <a:gd name="T3" fmla="*/ 158750 h 270"/>
              <a:gd name="T4" fmla="*/ 793750 w 526"/>
              <a:gd name="T5" fmla="*/ 122238 h 270"/>
              <a:gd name="T6" fmla="*/ 757238 w 526"/>
              <a:gd name="T7" fmla="*/ 90488 h 270"/>
              <a:gd name="T8" fmla="*/ 709613 w 526"/>
              <a:gd name="T9" fmla="*/ 63500 h 270"/>
              <a:gd name="T10" fmla="*/ 655638 w 526"/>
              <a:gd name="T11" fmla="*/ 38100 h 270"/>
              <a:gd name="T12" fmla="*/ 592138 w 526"/>
              <a:gd name="T13" fmla="*/ 19050 h 270"/>
              <a:gd name="T14" fmla="*/ 523875 w 526"/>
              <a:gd name="T15" fmla="*/ 6350 h 270"/>
              <a:gd name="T16" fmla="*/ 450850 w 526"/>
              <a:gd name="T17" fmla="*/ 1588 h 270"/>
              <a:gd name="T18" fmla="*/ 381000 w 526"/>
              <a:gd name="T19" fmla="*/ 1588 h 270"/>
              <a:gd name="T20" fmla="*/ 307975 w 526"/>
              <a:gd name="T21" fmla="*/ 6350 h 270"/>
              <a:gd name="T22" fmla="*/ 239713 w 526"/>
              <a:gd name="T23" fmla="*/ 19050 h 270"/>
              <a:gd name="T24" fmla="*/ 176213 w 526"/>
              <a:gd name="T25" fmla="*/ 38100 h 270"/>
              <a:gd name="T26" fmla="*/ 122238 w 526"/>
              <a:gd name="T27" fmla="*/ 63500 h 270"/>
              <a:gd name="T28" fmla="*/ 74613 w 526"/>
              <a:gd name="T29" fmla="*/ 90488 h 270"/>
              <a:gd name="T30" fmla="*/ 39688 w 526"/>
              <a:gd name="T31" fmla="*/ 122238 h 270"/>
              <a:gd name="T32" fmla="*/ 12700 w 526"/>
              <a:gd name="T33" fmla="*/ 158750 h 270"/>
              <a:gd name="T34" fmla="*/ 1588 w 526"/>
              <a:gd name="T35" fmla="*/ 195263 h 270"/>
              <a:gd name="T36" fmla="*/ 1588 w 526"/>
              <a:gd name="T37" fmla="*/ 230188 h 270"/>
              <a:gd name="T38" fmla="*/ 12700 w 526"/>
              <a:gd name="T39" fmla="*/ 266700 h 270"/>
              <a:gd name="T40" fmla="*/ 39688 w 526"/>
              <a:gd name="T41" fmla="*/ 301625 h 270"/>
              <a:gd name="T42" fmla="*/ 74613 w 526"/>
              <a:gd name="T43" fmla="*/ 334963 h 270"/>
              <a:gd name="T44" fmla="*/ 122238 w 526"/>
              <a:gd name="T45" fmla="*/ 361950 h 270"/>
              <a:gd name="T46" fmla="*/ 176213 w 526"/>
              <a:gd name="T47" fmla="*/ 387350 h 270"/>
              <a:gd name="T48" fmla="*/ 239713 w 526"/>
              <a:gd name="T49" fmla="*/ 403225 h 270"/>
              <a:gd name="T50" fmla="*/ 307975 w 526"/>
              <a:gd name="T51" fmla="*/ 417513 h 270"/>
              <a:gd name="T52" fmla="*/ 381000 w 526"/>
              <a:gd name="T53" fmla="*/ 423863 h 270"/>
              <a:gd name="T54" fmla="*/ 450850 w 526"/>
              <a:gd name="T55" fmla="*/ 423863 h 270"/>
              <a:gd name="T56" fmla="*/ 523875 w 526"/>
              <a:gd name="T57" fmla="*/ 417513 h 270"/>
              <a:gd name="T58" fmla="*/ 592138 w 526"/>
              <a:gd name="T59" fmla="*/ 403225 h 270"/>
              <a:gd name="T60" fmla="*/ 655638 w 526"/>
              <a:gd name="T61" fmla="*/ 387350 h 270"/>
              <a:gd name="T62" fmla="*/ 709613 w 526"/>
              <a:gd name="T63" fmla="*/ 361950 h 270"/>
              <a:gd name="T64" fmla="*/ 757238 w 526"/>
              <a:gd name="T65" fmla="*/ 334963 h 270"/>
              <a:gd name="T66" fmla="*/ 793750 w 526"/>
              <a:gd name="T67" fmla="*/ 301625 h 270"/>
              <a:gd name="T68" fmla="*/ 819150 w 526"/>
              <a:gd name="T69" fmla="*/ 266700 h 270"/>
              <a:gd name="T70" fmla="*/ 830263 w 526"/>
              <a:gd name="T71" fmla="*/ 230188 h 2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6" h="270">
                <a:moveTo>
                  <a:pt x="525" y="134"/>
                </a:moveTo>
                <a:lnTo>
                  <a:pt x="523" y="123"/>
                </a:lnTo>
                <a:lnTo>
                  <a:pt x="520" y="110"/>
                </a:lnTo>
                <a:lnTo>
                  <a:pt x="516" y="100"/>
                </a:lnTo>
                <a:lnTo>
                  <a:pt x="508" y="88"/>
                </a:lnTo>
                <a:lnTo>
                  <a:pt x="500" y="77"/>
                </a:lnTo>
                <a:lnTo>
                  <a:pt x="489" y="67"/>
                </a:lnTo>
                <a:lnTo>
                  <a:pt x="477" y="57"/>
                </a:lnTo>
                <a:lnTo>
                  <a:pt x="463" y="48"/>
                </a:lnTo>
                <a:lnTo>
                  <a:pt x="447" y="40"/>
                </a:lnTo>
                <a:lnTo>
                  <a:pt x="431" y="31"/>
                </a:lnTo>
                <a:lnTo>
                  <a:pt x="413" y="24"/>
                </a:lnTo>
                <a:lnTo>
                  <a:pt x="393" y="18"/>
                </a:lnTo>
                <a:lnTo>
                  <a:pt x="373" y="12"/>
                </a:lnTo>
                <a:lnTo>
                  <a:pt x="352" y="8"/>
                </a:lnTo>
                <a:lnTo>
                  <a:pt x="330" y="4"/>
                </a:lnTo>
                <a:lnTo>
                  <a:pt x="307" y="2"/>
                </a:lnTo>
                <a:lnTo>
                  <a:pt x="284" y="1"/>
                </a:lnTo>
                <a:lnTo>
                  <a:pt x="261" y="0"/>
                </a:lnTo>
                <a:lnTo>
                  <a:pt x="240" y="1"/>
                </a:lnTo>
                <a:lnTo>
                  <a:pt x="217" y="2"/>
                </a:lnTo>
                <a:lnTo>
                  <a:pt x="194" y="4"/>
                </a:lnTo>
                <a:lnTo>
                  <a:pt x="172" y="8"/>
                </a:lnTo>
                <a:lnTo>
                  <a:pt x="151" y="12"/>
                </a:lnTo>
                <a:lnTo>
                  <a:pt x="131" y="18"/>
                </a:lnTo>
                <a:lnTo>
                  <a:pt x="111" y="24"/>
                </a:lnTo>
                <a:lnTo>
                  <a:pt x="94" y="31"/>
                </a:lnTo>
                <a:lnTo>
                  <a:pt x="77" y="40"/>
                </a:lnTo>
                <a:lnTo>
                  <a:pt x="61" y="48"/>
                </a:lnTo>
                <a:lnTo>
                  <a:pt x="47" y="57"/>
                </a:lnTo>
                <a:lnTo>
                  <a:pt x="35" y="67"/>
                </a:lnTo>
                <a:lnTo>
                  <a:pt x="25" y="77"/>
                </a:lnTo>
                <a:lnTo>
                  <a:pt x="16" y="88"/>
                </a:lnTo>
                <a:lnTo>
                  <a:pt x="8" y="100"/>
                </a:lnTo>
                <a:lnTo>
                  <a:pt x="4" y="110"/>
                </a:lnTo>
                <a:lnTo>
                  <a:pt x="1" y="123"/>
                </a:lnTo>
                <a:lnTo>
                  <a:pt x="0" y="134"/>
                </a:lnTo>
                <a:lnTo>
                  <a:pt x="1" y="145"/>
                </a:lnTo>
                <a:lnTo>
                  <a:pt x="4" y="157"/>
                </a:lnTo>
                <a:lnTo>
                  <a:pt x="8" y="168"/>
                </a:lnTo>
                <a:lnTo>
                  <a:pt x="16" y="180"/>
                </a:lnTo>
                <a:lnTo>
                  <a:pt x="25" y="190"/>
                </a:lnTo>
                <a:lnTo>
                  <a:pt x="35" y="201"/>
                </a:lnTo>
                <a:lnTo>
                  <a:pt x="47" y="211"/>
                </a:lnTo>
                <a:lnTo>
                  <a:pt x="61" y="220"/>
                </a:lnTo>
                <a:lnTo>
                  <a:pt x="77" y="228"/>
                </a:lnTo>
                <a:lnTo>
                  <a:pt x="94" y="236"/>
                </a:lnTo>
                <a:lnTo>
                  <a:pt x="111" y="244"/>
                </a:lnTo>
                <a:lnTo>
                  <a:pt x="131" y="250"/>
                </a:lnTo>
                <a:lnTo>
                  <a:pt x="151" y="254"/>
                </a:lnTo>
                <a:lnTo>
                  <a:pt x="172" y="260"/>
                </a:lnTo>
                <a:lnTo>
                  <a:pt x="194" y="263"/>
                </a:lnTo>
                <a:lnTo>
                  <a:pt x="217" y="266"/>
                </a:lnTo>
                <a:lnTo>
                  <a:pt x="240" y="267"/>
                </a:lnTo>
                <a:lnTo>
                  <a:pt x="261" y="269"/>
                </a:lnTo>
                <a:lnTo>
                  <a:pt x="284" y="267"/>
                </a:lnTo>
                <a:lnTo>
                  <a:pt x="307" y="266"/>
                </a:lnTo>
                <a:lnTo>
                  <a:pt x="330" y="263"/>
                </a:lnTo>
                <a:lnTo>
                  <a:pt x="352" y="260"/>
                </a:lnTo>
                <a:lnTo>
                  <a:pt x="373" y="254"/>
                </a:lnTo>
                <a:lnTo>
                  <a:pt x="393" y="250"/>
                </a:lnTo>
                <a:lnTo>
                  <a:pt x="413" y="244"/>
                </a:lnTo>
                <a:lnTo>
                  <a:pt x="431" y="236"/>
                </a:lnTo>
                <a:lnTo>
                  <a:pt x="447" y="228"/>
                </a:lnTo>
                <a:lnTo>
                  <a:pt x="463" y="220"/>
                </a:lnTo>
                <a:lnTo>
                  <a:pt x="477" y="211"/>
                </a:lnTo>
                <a:lnTo>
                  <a:pt x="489" y="201"/>
                </a:lnTo>
                <a:lnTo>
                  <a:pt x="500" y="190"/>
                </a:lnTo>
                <a:lnTo>
                  <a:pt x="508" y="180"/>
                </a:lnTo>
                <a:lnTo>
                  <a:pt x="516" y="168"/>
                </a:lnTo>
                <a:lnTo>
                  <a:pt x="520" y="157"/>
                </a:lnTo>
                <a:lnTo>
                  <a:pt x="523" y="145"/>
                </a:lnTo>
                <a:lnTo>
                  <a:pt x="525" y="134"/>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2" name="Rectangle 34"/>
          <p:cNvSpPr>
            <a:spLocks noChangeArrowheads="1"/>
          </p:cNvSpPr>
          <p:nvPr/>
        </p:nvSpPr>
        <p:spPr bwMode="auto">
          <a:xfrm>
            <a:off x="5080000" y="2243138"/>
            <a:ext cx="365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zh-CN" sz="1600" b="1" u="sng">
                <a:solidFill>
                  <a:srgbClr val="000000"/>
                </a:solidFill>
                <a:latin typeface="Arial" charset="0"/>
                <a:ea typeface="SimSun" pitchFamily="2" charset="-122"/>
              </a:rPr>
              <a:t>Id</a:t>
            </a:r>
          </a:p>
        </p:txBody>
      </p:sp>
      <p:grpSp>
        <p:nvGrpSpPr>
          <p:cNvPr id="23573" name="Group 35"/>
          <p:cNvGrpSpPr>
            <a:grpSpLocks/>
          </p:cNvGrpSpPr>
          <p:nvPr/>
        </p:nvGrpSpPr>
        <p:grpSpPr bwMode="auto">
          <a:xfrm>
            <a:off x="6070600" y="2133600"/>
            <a:ext cx="835025" cy="428625"/>
            <a:chOff x="770" y="1344"/>
            <a:chExt cx="526" cy="270"/>
          </a:xfrm>
        </p:grpSpPr>
        <p:sp>
          <p:nvSpPr>
            <p:cNvPr id="23588" name="Freeform 36"/>
            <p:cNvSpPr>
              <a:spLocks/>
            </p:cNvSpPr>
            <p:nvPr/>
          </p:nvSpPr>
          <p:spPr bwMode="auto">
            <a:xfrm>
              <a:off x="770" y="1344"/>
              <a:ext cx="526" cy="270"/>
            </a:xfrm>
            <a:custGeom>
              <a:avLst/>
              <a:gdLst>
                <a:gd name="T0" fmla="*/ 523 w 526"/>
                <a:gd name="T1" fmla="*/ 123 h 270"/>
                <a:gd name="T2" fmla="*/ 516 w 526"/>
                <a:gd name="T3" fmla="*/ 100 h 270"/>
                <a:gd name="T4" fmla="*/ 500 w 526"/>
                <a:gd name="T5" fmla="*/ 77 h 270"/>
                <a:gd name="T6" fmla="*/ 477 w 526"/>
                <a:gd name="T7" fmla="*/ 57 h 270"/>
                <a:gd name="T8" fmla="*/ 447 w 526"/>
                <a:gd name="T9" fmla="*/ 40 h 270"/>
                <a:gd name="T10" fmla="*/ 413 w 526"/>
                <a:gd name="T11" fmla="*/ 24 h 270"/>
                <a:gd name="T12" fmla="*/ 373 w 526"/>
                <a:gd name="T13" fmla="*/ 12 h 270"/>
                <a:gd name="T14" fmla="*/ 330 w 526"/>
                <a:gd name="T15" fmla="*/ 4 h 270"/>
                <a:gd name="T16" fmla="*/ 284 w 526"/>
                <a:gd name="T17" fmla="*/ 1 h 270"/>
                <a:gd name="T18" fmla="*/ 240 w 526"/>
                <a:gd name="T19" fmla="*/ 1 h 270"/>
                <a:gd name="T20" fmla="*/ 194 w 526"/>
                <a:gd name="T21" fmla="*/ 4 h 270"/>
                <a:gd name="T22" fmla="*/ 151 w 526"/>
                <a:gd name="T23" fmla="*/ 12 h 270"/>
                <a:gd name="T24" fmla="*/ 111 w 526"/>
                <a:gd name="T25" fmla="*/ 24 h 270"/>
                <a:gd name="T26" fmla="*/ 77 w 526"/>
                <a:gd name="T27" fmla="*/ 40 h 270"/>
                <a:gd name="T28" fmla="*/ 47 w 526"/>
                <a:gd name="T29" fmla="*/ 57 h 270"/>
                <a:gd name="T30" fmla="*/ 25 w 526"/>
                <a:gd name="T31" fmla="*/ 77 h 270"/>
                <a:gd name="T32" fmla="*/ 8 w 526"/>
                <a:gd name="T33" fmla="*/ 100 h 270"/>
                <a:gd name="T34" fmla="*/ 1 w 526"/>
                <a:gd name="T35" fmla="*/ 123 h 270"/>
                <a:gd name="T36" fmla="*/ 1 w 526"/>
                <a:gd name="T37" fmla="*/ 145 h 270"/>
                <a:gd name="T38" fmla="*/ 8 w 526"/>
                <a:gd name="T39" fmla="*/ 168 h 270"/>
                <a:gd name="T40" fmla="*/ 25 w 526"/>
                <a:gd name="T41" fmla="*/ 190 h 270"/>
                <a:gd name="T42" fmla="*/ 47 w 526"/>
                <a:gd name="T43" fmla="*/ 211 h 270"/>
                <a:gd name="T44" fmla="*/ 77 w 526"/>
                <a:gd name="T45" fmla="*/ 228 h 270"/>
                <a:gd name="T46" fmla="*/ 111 w 526"/>
                <a:gd name="T47" fmla="*/ 244 h 270"/>
                <a:gd name="T48" fmla="*/ 151 w 526"/>
                <a:gd name="T49" fmla="*/ 254 h 270"/>
                <a:gd name="T50" fmla="*/ 194 w 526"/>
                <a:gd name="T51" fmla="*/ 263 h 270"/>
                <a:gd name="T52" fmla="*/ 240 w 526"/>
                <a:gd name="T53" fmla="*/ 267 h 270"/>
                <a:gd name="T54" fmla="*/ 284 w 526"/>
                <a:gd name="T55" fmla="*/ 267 h 270"/>
                <a:gd name="T56" fmla="*/ 330 w 526"/>
                <a:gd name="T57" fmla="*/ 263 h 270"/>
                <a:gd name="T58" fmla="*/ 373 w 526"/>
                <a:gd name="T59" fmla="*/ 254 h 270"/>
                <a:gd name="T60" fmla="*/ 413 w 526"/>
                <a:gd name="T61" fmla="*/ 244 h 270"/>
                <a:gd name="T62" fmla="*/ 447 w 526"/>
                <a:gd name="T63" fmla="*/ 228 h 270"/>
                <a:gd name="T64" fmla="*/ 477 w 526"/>
                <a:gd name="T65" fmla="*/ 211 h 270"/>
                <a:gd name="T66" fmla="*/ 500 w 526"/>
                <a:gd name="T67" fmla="*/ 190 h 270"/>
                <a:gd name="T68" fmla="*/ 516 w 526"/>
                <a:gd name="T69" fmla="*/ 168 h 270"/>
                <a:gd name="T70" fmla="*/ 523 w 526"/>
                <a:gd name="T71" fmla="*/ 145 h 2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6" h="270">
                  <a:moveTo>
                    <a:pt x="525" y="134"/>
                  </a:moveTo>
                  <a:lnTo>
                    <a:pt x="523" y="123"/>
                  </a:lnTo>
                  <a:lnTo>
                    <a:pt x="520" y="110"/>
                  </a:lnTo>
                  <a:lnTo>
                    <a:pt x="516" y="100"/>
                  </a:lnTo>
                  <a:lnTo>
                    <a:pt x="508" y="88"/>
                  </a:lnTo>
                  <a:lnTo>
                    <a:pt x="500" y="77"/>
                  </a:lnTo>
                  <a:lnTo>
                    <a:pt x="489" y="67"/>
                  </a:lnTo>
                  <a:lnTo>
                    <a:pt x="477" y="57"/>
                  </a:lnTo>
                  <a:lnTo>
                    <a:pt x="463" y="48"/>
                  </a:lnTo>
                  <a:lnTo>
                    <a:pt x="447" y="40"/>
                  </a:lnTo>
                  <a:lnTo>
                    <a:pt x="431" y="31"/>
                  </a:lnTo>
                  <a:lnTo>
                    <a:pt x="413" y="24"/>
                  </a:lnTo>
                  <a:lnTo>
                    <a:pt x="393" y="18"/>
                  </a:lnTo>
                  <a:lnTo>
                    <a:pt x="373" y="12"/>
                  </a:lnTo>
                  <a:lnTo>
                    <a:pt x="352" y="8"/>
                  </a:lnTo>
                  <a:lnTo>
                    <a:pt x="330" y="4"/>
                  </a:lnTo>
                  <a:lnTo>
                    <a:pt x="307" y="2"/>
                  </a:lnTo>
                  <a:lnTo>
                    <a:pt x="284" y="1"/>
                  </a:lnTo>
                  <a:lnTo>
                    <a:pt x="261" y="0"/>
                  </a:lnTo>
                  <a:lnTo>
                    <a:pt x="240" y="1"/>
                  </a:lnTo>
                  <a:lnTo>
                    <a:pt x="217" y="2"/>
                  </a:lnTo>
                  <a:lnTo>
                    <a:pt x="194" y="4"/>
                  </a:lnTo>
                  <a:lnTo>
                    <a:pt x="172" y="8"/>
                  </a:lnTo>
                  <a:lnTo>
                    <a:pt x="151" y="12"/>
                  </a:lnTo>
                  <a:lnTo>
                    <a:pt x="131" y="18"/>
                  </a:lnTo>
                  <a:lnTo>
                    <a:pt x="111" y="24"/>
                  </a:lnTo>
                  <a:lnTo>
                    <a:pt x="94" y="31"/>
                  </a:lnTo>
                  <a:lnTo>
                    <a:pt x="77" y="40"/>
                  </a:lnTo>
                  <a:lnTo>
                    <a:pt x="61" y="48"/>
                  </a:lnTo>
                  <a:lnTo>
                    <a:pt x="47" y="57"/>
                  </a:lnTo>
                  <a:lnTo>
                    <a:pt x="35" y="67"/>
                  </a:lnTo>
                  <a:lnTo>
                    <a:pt x="25" y="77"/>
                  </a:lnTo>
                  <a:lnTo>
                    <a:pt x="16" y="88"/>
                  </a:lnTo>
                  <a:lnTo>
                    <a:pt x="8" y="100"/>
                  </a:lnTo>
                  <a:lnTo>
                    <a:pt x="4" y="110"/>
                  </a:lnTo>
                  <a:lnTo>
                    <a:pt x="1" y="123"/>
                  </a:lnTo>
                  <a:lnTo>
                    <a:pt x="0" y="134"/>
                  </a:lnTo>
                  <a:lnTo>
                    <a:pt x="1" y="145"/>
                  </a:lnTo>
                  <a:lnTo>
                    <a:pt x="4" y="157"/>
                  </a:lnTo>
                  <a:lnTo>
                    <a:pt x="8" y="168"/>
                  </a:lnTo>
                  <a:lnTo>
                    <a:pt x="16" y="180"/>
                  </a:lnTo>
                  <a:lnTo>
                    <a:pt x="25" y="190"/>
                  </a:lnTo>
                  <a:lnTo>
                    <a:pt x="35" y="201"/>
                  </a:lnTo>
                  <a:lnTo>
                    <a:pt x="47" y="211"/>
                  </a:lnTo>
                  <a:lnTo>
                    <a:pt x="61" y="220"/>
                  </a:lnTo>
                  <a:lnTo>
                    <a:pt x="77" y="228"/>
                  </a:lnTo>
                  <a:lnTo>
                    <a:pt x="94" y="236"/>
                  </a:lnTo>
                  <a:lnTo>
                    <a:pt x="111" y="244"/>
                  </a:lnTo>
                  <a:lnTo>
                    <a:pt x="131" y="250"/>
                  </a:lnTo>
                  <a:lnTo>
                    <a:pt x="151" y="254"/>
                  </a:lnTo>
                  <a:lnTo>
                    <a:pt x="172" y="260"/>
                  </a:lnTo>
                  <a:lnTo>
                    <a:pt x="194" y="263"/>
                  </a:lnTo>
                  <a:lnTo>
                    <a:pt x="217" y="266"/>
                  </a:lnTo>
                  <a:lnTo>
                    <a:pt x="240" y="267"/>
                  </a:lnTo>
                  <a:lnTo>
                    <a:pt x="261" y="269"/>
                  </a:lnTo>
                  <a:lnTo>
                    <a:pt x="284" y="267"/>
                  </a:lnTo>
                  <a:lnTo>
                    <a:pt x="307" y="266"/>
                  </a:lnTo>
                  <a:lnTo>
                    <a:pt x="330" y="263"/>
                  </a:lnTo>
                  <a:lnTo>
                    <a:pt x="352" y="260"/>
                  </a:lnTo>
                  <a:lnTo>
                    <a:pt x="373" y="254"/>
                  </a:lnTo>
                  <a:lnTo>
                    <a:pt x="393" y="250"/>
                  </a:lnTo>
                  <a:lnTo>
                    <a:pt x="413" y="244"/>
                  </a:lnTo>
                  <a:lnTo>
                    <a:pt x="431" y="236"/>
                  </a:lnTo>
                  <a:lnTo>
                    <a:pt x="447" y="228"/>
                  </a:lnTo>
                  <a:lnTo>
                    <a:pt x="463" y="220"/>
                  </a:lnTo>
                  <a:lnTo>
                    <a:pt x="477" y="211"/>
                  </a:lnTo>
                  <a:lnTo>
                    <a:pt x="489" y="201"/>
                  </a:lnTo>
                  <a:lnTo>
                    <a:pt x="500" y="190"/>
                  </a:lnTo>
                  <a:lnTo>
                    <a:pt x="508" y="180"/>
                  </a:lnTo>
                  <a:lnTo>
                    <a:pt x="516" y="168"/>
                  </a:lnTo>
                  <a:lnTo>
                    <a:pt x="520" y="157"/>
                  </a:lnTo>
                  <a:lnTo>
                    <a:pt x="523" y="145"/>
                  </a:lnTo>
                  <a:lnTo>
                    <a:pt x="525" y="134"/>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9" name="Rectangle 37"/>
            <p:cNvSpPr>
              <a:spLocks noChangeArrowheads="1"/>
            </p:cNvSpPr>
            <p:nvPr/>
          </p:nvSpPr>
          <p:spPr bwMode="auto">
            <a:xfrm>
              <a:off x="826" y="1382"/>
              <a:ext cx="46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zh-CN" sz="1600" b="1">
                  <a:solidFill>
                    <a:srgbClr val="000000"/>
                  </a:solidFill>
                  <a:latin typeface="Arial" charset="0"/>
                  <a:ea typeface="SimSun" pitchFamily="2" charset="-122"/>
                </a:rPr>
                <a:t>Name</a:t>
              </a:r>
            </a:p>
          </p:txBody>
        </p:sp>
      </p:grpSp>
      <p:grpSp>
        <p:nvGrpSpPr>
          <p:cNvPr id="23574" name="Group 40"/>
          <p:cNvGrpSpPr>
            <a:grpSpLocks/>
          </p:cNvGrpSpPr>
          <p:nvPr/>
        </p:nvGrpSpPr>
        <p:grpSpPr bwMode="auto">
          <a:xfrm>
            <a:off x="7064375" y="2133600"/>
            <a:ext cx="860425" cy="428625"/>
            <a:chOff x="770" y="1344"/>
            <a:chExt cx="542" cy="270"/>
          </a:xfrm>
        </p:grpSpPr>
        <p:sp>
          <p:nvSpPr>
            <p:cNvPr id="23586" name="Freeform 41"/>
            <p:cNvSpPr>
              <a:spLocks/>
            </p:cNvSpPr>
            <p:nvPr/>
          </p:nvSpPr>
          <p:spPr bwMode="auto">
            <a:xfrm>
              <a:off x="770" y="1344"/>
              <a:ext cx="526" cy="270"/>
            </a:xfrm>
            <a:custGeom>
              <a:avLst/>
              <a:gdLst>
                <a:gd name="T0" fmla="*/ 523 w 526"/>
                <a:gd name="T1" fmla="*/ 123 h 270"/>
                <a:gd name="T2" fmla="*/ 516 w 526"/>
                <a:gd name="T3" fmla="*/ 100 h 270"/>
                <a:gd name="T4" fmla="*/ 500 w 526"/>
                <a:gd name="T5" fmla="*/ 77 h 270"/>
                <a:gd name="T6" fmla="*/ 477 w 526"/>
                <a:gd name="T7" fmla="*/ 57 h 270"/>
                <a:gd name="T8" fmla="*/ 447 w 526"/>
                <a:gd name="T9" fmla="*/ 40 h 270"/>
                <a:gd name="T10" fmla="*/ 413 w 526"/>
                <a:gd name="T11" fmla="*/ 24 h 270"/>
                <a:gd name="T12" fmla="*/ 373 w 526"/>
                <a:gd name="T13" fmla="*/ 12 h 270"/>
                <a:gd name="T14" fmla="*/ 330 w 526"/>
                <a:gd name="T15" fmla="*/ 4 h 270"/>
                <a:gd name="T16" fmla="*/ 284 w 526"/>
                <a:gd name="T17" fmla="*/ 1 h 270"/>
                <a:gd name="T18" fmla="*/ 240 w 526"/>
                <a:gd name="T19" fmla="*/ 1 h 270"/>
                <a:gd name="T20" fmla="*/ 194 w 526"/>
                <a:gd name="T21" fmla="*/ 4 h 270"/>
                <a:gd name="T22" fmla="*/ 151 w 526"/>
                <a:gd name="T23" fmla="*/ 12 h 270"/>
                <a:gd name="T24" fmla="*/ 111 w 526"/>
                <a:gd name="T25" fmla="*/ 24 h 270"/>
                <a:gd name="T26" fmla="*/ 77 w 526"/>
                <a:gd name="T27" fmla="*/ 40 h 270"/>
                <a:gd name="T28" fmla="*/ 47 w 526"/>
                <a:gd name="T29" fmla="*/ 57 h 270"/>
                <a:gd name="T30" fmla="*/ 25 w 526"/>
                <a:gd name="T31" fmla="*/ 77 h 270"/>
                <a:gd name="T32" fmla="*/ 8 w 526"/>
                <a:gd name="T33" fmla="*/ 100 h 270"/>
                <a:gd name="T34" fmla="*/ 1 w 526"/>
                <a:gd name="T35" fmla="*/ 123 h 270"/>
                <a:gd name="T36" fmla="*/ 1 w 526"/>
                <a:gd name="T37" fmla="*/ 145 h 270"/>
                <a:gd name="T38" fmla="*/ 8 w 526"/>
                <a:gd name="T39" fmla="*/ 168 h 270"/>
                <a:gd name="T40" fmla="*/ 25 w 526"/>
                <a:gd name="T41" fmla="*/ 190 h 270"/>
                <a:gd name="T42" fmla="*/ 47 w 526"/>
                <a:gd name="T43" fmla="*/ 211 h 270"/>
                <a:gd name="T44" fmla="*/ 77 w 526"/>
                <a:gd name="T45" fmla="*/ 228 h 270"/>
                <a:gd name="T46" fmla="*/ 111 w 526"/>
                <a:gd name="T47" fmla="*/ 244 h 270"/>
                <a:gd name="T48" fmla="*/ 151 w 526"/>
                <a:gd name="T49" fmla="*/ 254 h 270"/>
                <a:gd name="T50" fmla="*/ 194 w 526"/>
                <a:gd name="T51" fmla="*/ 263 h 270"/>
                <a:gd name="T52" fmla="*/ 240 w 526"/>
                <a:gd name="T53" fmla="*/ 267 h 270"/>
                <a:gd name="T54" fmla="*/ 284 w 526"/>
                <a:gd name="T55" fmla="*/ 267 h 270"/>
                <a:gd name="T56" fmla="*/ 330 w 526"/>
                <a:gd name="T57" fmla="*/ 263 h 270"/>
                <a:gd name="T58" fmla="*/ 373 w 526"/>
                <a:gd name="T59" fmla="*/ 254 h 270"/>
                <a:gd name="T60" fmla="*/ 413 w 526"/>
                <a:gd name="T61" fmla="*/ 244 h 270"/>
                <a:gd name="T62" fmla="*/ 447 w 526"/>
                <a:gd name="T63" fmla="*/ 228 h 270"/>
                <a:gd name="T64" fmla="*/ 477 w 526"/>
                <a:gd name="T65" fmla="*/ 211 h 270"/>
                <a:gd name="T66" fmla="*/ 500 w 526"/>
                <a:gd name="T67" fmla="*/ 190 h 270"/>
                <a:gd name="T68" fmla="*/ 516 w 526"/>
                <a:gd name="T69" fmla="*/ 168 h 270"/>
                <a:gd name="T70" fmla="*/ 523 w 526"/>
                <a:gd name="T71" fmla="*/ 145 h 2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6" h="270">
                  <a:moveTo>
                    <a:pt x="525" y="134"/>
                  </a:moveTo>
                  <a:lnTo>
                    <a:pt x="523" y="123"/>
                  </a:lnTo>
                  <a:lnTo>
                    <a:pt x="520" y="110"/>
                  </a:lnTo>
                  <a:lnTo>
                    <a:pt x="516" y="100"/>
                  </a:lnTo>
                  <a:lnTo>
                    <a:pt x="508" y="88"/>
                  </a:lnTo>
                  <a:lnTo>
                    <a:pt x="500" y="77"/>
                  </a:lnTo>
                  <a:lnTo>
                    <a:pt x="489" y="67"/>
                  </a:lnTo>
                  <a:lnTo>
                    <a:pt x="477" y="57"/>
                  </a:lnTo>
                  <a:lnTo>
                    <a:pt x="463" y="48"/>
                  </a:lnTo>
                  <a:lnTo>
                    <a:pt x="447" y="40"/>
                  </a:lnTo>
                  <a:lnTo>
                    <a:pt x="431" y="31"/>
                  </a:lnTo>
                  <a:lnTo>
                    <a:pt x="413" y="24"/>
                  </a:lnTo>
                  <a:lnTo>
                    <a:pt x="393" y="18"/>
                  </a:lnTo>
                  <a:lnTo>
                    <a:pt x="373" y="12"/>
                  </a:lnTo>
                  <a:lnTo>
                    <a:pt x="352" y="8"/>
                  </a:lnTo>
                  <a:lnTo>
                    <a:pt x="330" y="4"/>
                  </a:lnTo>
                  <a:lnTo>
                    <a:pt x="307" y="2"/>
                  </a:lnTo>
                  <a:lnTo>
                    <a:pt x="284" y="1"/>
                  </a:lnTo>
                  <a:lnTo>
                    <a:pt x="261" y="0"/>
                  </a:lnTo>
                  <a:lnTo>
                    <a:pt x="240" y="1"/>
                  </a:lnTo>
                  <a:lnTo>
                    <a:pt x="217" y="2"/>
                  </a:lnTo>
                  <a:lnTo>
                    <a:pt x="194" y="4"/>
                  </a:lnTo>
                  <a:lnTo>
                    <a:pt x="172" y="8"/>
                  </a:lnTo>
                  <a:lnTo>
                    <a:pt x="151" y="12"/>
                  </a:lnTo>
                  <a:lnTo>
                    <a:pt x="131" y="18"/>
                  </a:lnTo>
                  <a:lnTo>
                    <a:pt x="111" y="24"/>
                  </a:lnTo>
                  <a:lnTo>
                    <a:pt x="94" y="31"/>
                  </a:lnTo>
                  <a:lnTo>
                    <a:pt x="77" y="40"/>
                  </a:lnTo>
                  <a:lnTo>
                    <a:pt x="61" y="48"/>
                  </a:lnTo>
                  <a:lnTo>
                    <a:pt x="47" y="57"/>
                  </a:lnTo>
                  <a:lnTo>
                    <a:pt x="35" y="67"/>
                  </a:lnTo>
                  <a:lnTo>
                    <a:pt x="25" y="77"/>
                  </a:lnTo>
                  <a:lnTo>
                    <a:pt x="16" y="88"/>
                  </a:lnTo>
                  <a:lnTo>
                    <a:pt x="8" y="100"/>
                  </a:lnTo>
                  <a:lnTo>
                    <a:pt x="4" y="110"/>
                  </a:lnTo>
                  <a:lnTo>
                    <a:pt x="1" y="123"/>
                  </a:lnTo>
                  <a:lnTo>
                    <a:pt x="0" y="134"/>
                  </a:lnTo>
                  <a:lnTo>
                    <a:pt x="1" y="145"/>
                  </a:lnTo>
                  <a:lnTo>
                    <a:pt x="4" y="157"/>
                  </a:lnTo>
                  <a:lnTo>
                    <a:pt x="8" y="168"/>
                  </a:lnTo>
                  <a:lnTo>
                    <a:pt x="16" y="180"/>
                  </a:lnTo>
                  <a:lnTo>
                    <a:pt x="25" y="190"/>
                  </a:lnTo>
                  <a:lnTo>
                    <a:pt x="35" y="201"/>
                  </a:lnTo>
                  <a:lnTo>
                    <a:pt x="47" y="211"/>
                  </a:lnTo>
                  <a:lnTo>
                    <a:pt x="61" y="220"/>
                  </a:lnTo>
                  <a:lnTo>
                    <a:pt x="77" y="228"/>
                  </a:lnTo>
                  <a:lnTo>
                    <a:pt x="94" y="236"/>
                  </a:lnTo>
                  <a:lnTo>
                    <a:pt x="111" y="244"/>
                  </a:lnTo>
                  <a:lnTo>
                    <a:pt x="131" y="250"/>
                  </a:lnTo>
                  <a:lnTo>
                    <a:pt x="151" y="254"/>
                  </a:lnTo>
                  <a:lnTo>
                    <a:pt x="172" y="260"/>
                  </a:lnTo>
                  <a:lnTo>
                    <a:pt x="194" y="263"/>
                  </a:lnTo>
                  <a:lnTo>
                    <a:pt x="217" y="266"/>
                  </a:lnTo>
                  <a:lnTo>
                    <a:pt x="240" y="267"/>
                  </a:lnTo>
                  <a:lnTo>
                    <a:pt x="261" y="269"/>
                  </a:lnTo>
                  <a:lnTo>
                    <a:pt x="284" y="267"/>
                  </a:lnTo>
                  <a:lnTo>
                    <a:pt x="307" y="266"/>
                  </a:lnTo>
                  <a:lnTo>
                    <a:pt x="330" y="263"/>
                  </a:lnTo>
                  <a:lnTo>
                    <a:pt x="352" y="260"/>
                  </a:lnTo>
                  <a:lnTo>
                    <a:pt x="373" y="254"/>
                  </a:lnTo>
                  <a:lnTo>
                    <a:pt x="393" y="250"/>
                  </a:lnTo>
                  <a:lnTo>
                    <a:pt x="413" y="244"/>
                  </a:lnTo>
                  <a:lnTo>
                    <a:pt x="431" y="236"/>
                  </a:lnTo>
                  <a:lnTo>
                    <a:pt x="447" y="228"/>
                  </a:lnTo>
                  <a:lnTo>
                    <a:pt x="463" y="220"/>
                  </a:lnTo>
                  <a:lnTo>
                    <a:pt x="477" y="211"/>
                  </a:lnTo>
                  <a:lnTo>
                    <a:pt x="489" y="201"/>
                  </a:lnTo>
                  <a:lnTo>
                    <a:pt x="500" y="190"/>
                  </a:lnTo>
                  <a:lnTo>
                    <a:pt x="508" y="180"/>
                  </a:lnTo>
                  <a:lnTo>
                    <a:pt x="516" y="168"/>
                  </a:lnTo>
                  <a:lnTo>
                    <a:pt x="520" y="157"/>
                  </a:lnTo>
                  <a:lnTo>
                    <a:pt x="523" y="145"/>
                  </a:lnTo>
                  <a:lnTo>
                    <a:pt x="525" y="134"/>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7" name="Rectangle 42"/>
            <p:cNvSpPr>
              <a:spLocks noChangeArrowheads="1"/>
            </p:cNvSpPr>
            <p:nvPr/>
          </p:nvSpPr>
          <p:spPr bwMode="auto">
            <a:xfrm>
              <a:off x="826" y="1382"/>
              <a:ext cx="4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zh-CN" sz="1600" b="1">
                  <a:solidFill>
                    <a:srgbClr val="000000"/>
                  </a:solidFill>
                  <a:latin typeface="Arial" charset="0"/>
                  <a:ea typeface="SimSun" pitchFamily="2" charset="-122"/>
                </a:rPr>
                <a:t>Credit</a:t>
              </a:r>
            </a:p>
          </p:txBody>
        </p:sp>
      </p:grpSp>
      <p:sp>
        <p:nvSpPr>
          <p:cNvPr id="23575" name="Line 46"/>
          <p:cNvSpPr>
            <a:spLocks noChangeShapeType="1"/>
          </p:cNvSpPr>
          <p:nvPr/>
        </p:nvSpPr>
        <p:spPr bwMode="auto">
          <a:xfrm>
            <a:off x="5765800" y="2514600"/>
            <a:ext cx="304800" cy="3810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6" name="Line 47"/>
          <p:cNvSpPr>
            <a:spLocks noChangeShapeType="1"/>
          </p:cNvSpPr>
          <p:nvPr/>
        </p:nvSpPr>
        <p:spPr bwMode="auto">
          <a:xfrm>
            <a:off x="6451600" y="2514600"/>
            <a:ext cx="76200" cy="3810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7" name="Line 48"/>
          <p:cNvSpPr>
            <a:spLocks noChangeShapeType="1"/>
          </p:cNvSpPr>
          <p:nvPr/>
        </p:nvSpPr>
        <p:spPr bwMode="auto">
          <a:xfrm flipH="1">
            <a:off x="6832600" y="2514600"/>
            <a:ext cx="533400" cy="3810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8" name="Freeform 51"/>
          <p:cNvSpPr>
            <a:spLocks/>
          </p:cNvSpPr>
          <p:nvPr/>
        </p:nvSpPr>
        <p:spPr bwMode="auto">
          <a:xfrm>
            <a:off x="3124200" y="4343400"/>
            <a:ext cx="1784350" cy="930275"/>
          </a:xfrm>
          <a:custGeom>
            <a:avLst/>
            <a:gdLst>
              <a:gd name="T0" fmla="*/ 0 w 788"/>
              <a:gd name="T1" fmla="*/ 465138 h 442"/>
              <a:gd name="T2" fmla="*/ 878589 w 788"/>
              <a:gd name="T3" fmla="*/ 0 h 442"/>
              <a:gd name="T4" fmla="*/ 1782086 w 788"/>
              <a:gd name="T5" fmla="*/ 481975 h 442"/>
              <a:gd name="T6" fmla="*/ 878589 w 788"/>
              <a:gd name="T7" fmla="*/ 928170 h 442"/>
              <a:gd name="T8" fmla="*/ 0 w 788"/>
              <a:gd name="T9" fmla="*/ 465138 h 4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8" h="442">
                <a:moveTo>
                  <a:pt x="0" y="221"/>
                </a:moveTo>
                <a:lnTo>
                  <a:pt x="388" y="0"/>
                </a:lnTo>
                <a:lnTo>
                  <a:pt x="787" y="229"/>
                </a:lnTo>
                <a:lnTo>
                  <a:pt x="388" y="441"/>
                </a:lnTo>
                <a:lnTo>
                  <a:pt x="0" y="221"/>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9" name="Rectangle 52"/>
          <p:cNvSpPr>
            <a:spLocks noChangeArrowheads="1"/>
          </p:cNvSpPr>
          <p:nvPr/>
        </p:nvSpPr>
        <p:spPr bwMode="auto">
          <a:xfrm>
            <a:off x="3397250" y="4616450"/>
            <a:ext cx="12906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zh-CN" sz="1600" b="1">
                <a:solidFill>
                  <a:srgbClr val="000000"/>
                </a:solidFill>
                <a:latin typeface="Arial" charset="0"/>
                <a:ea typeface="SimSun" pitchFamily="2" charset="-122"/>
              </a:rPr>
              <a:t>Enrolled_In</a:t>
            </a:r>
          </a:p>
        </p:txBody>
      </p:sp>
      <p:sp>
        <p:nvSpPr>
          <p:cNvPr id="23580" name="Line 53"/>
          <p:cNvSpPr>
            <a:spLocks noChangeShapeType="1"/>
          </p:cNvSpPr>
          <p:nvPr/>
        </p:nvSpPr>
        <p:spPr bwMode="auto">
          <a:xfrm>
            <a:off x="2057400" y="3276600"/>
            <a:ext cx="1600200" cy="12192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1" name="Line 54"/>
          <p:cNvSpPr>
            <a:spLocks noChangeShapeType="1"/>
          </p:cNvSpPr>
          <p:nvPr/>
        </p:nvSpPr>
        <p:spPr bwMode="auto">
          <a:xfrm flipH="1">
            <a:off x="4419600" y="3276600"/>
            <a:ext cx="1905000" cy="12954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3582" name="Group 55"/>
          <p:cNvGrpSpPr>
            <a:grpSpLocks/>
          </p:cNvGrpSpPr>
          <p:nvPr/>
        </p:nvGrpSpPr>
        <p:grpSpPr bwMode="auto">
          <a:xfrm>
            <a:off x="3660775" y="5667375"/>
            <a:ext cx="860425" cy="428625"/>
            <a:chOff x="770" y="1344"/>
            <a:chExt cx="542" cy="270"/>
          </a:xfrm>
        </p:grpSpPr>
        <p:sp>
          <p:nvSpPr>
            <p:cNvPr id="23584" name="Freeform 56"/>
            <p:cNvSpPr>
              <a:spLocks/>
            </p:cNvSpPr>
            <p:nvPr/>
          </p:nvSpPr>
          <p:spPr bwMode="auto">
            <a:xfrm>
              <a:off x="770" y="1344"/>
              <a:ext cx="526" cy="270"/>
            </a:xfrm>
            <a:custGeom>
              <a:avLst/>
              <a:gdLst>
                <a:gd name="T0" fmla="*/ 523 w 526"/>
                <a:gd name="T1" fmla="*/ 123 h 270"/>
                <a:gd name="T2" fmla="*/ 516 w 526"/>
                <a:gd name="T3" fmla="*/ 100 h 270"/>
                <a:gd name="T4" fmla="*/ 500 w 526"/>
                <a:gd name="T5" fmla="*/ 77 h 270"/>
                <a:gd name="T6" fmla="*/ 477 w 526"/>
                <a:gd name="T7" fmla="*/ 57 h 270"/>
                <a:gd name="T8" fmla="*/ 447 w 526"/>
                <a:gd name="T9" fmla="*/ 40 h 270"/>
                <a:gd name="T10" fmla="*/ 413 w 526"/>
                <a:gd name="T11" fmla="*/ 24 h 270"/>
                <a:gd name="T12" fmla="*/ 373 w 526"/>
                <a:gd name="T13" fmla="*/ 12 h 270"/>
                <a:gd name="T14" fmla="*/ 330 w 526"/>
                <a:gd name="T15" fmla="*/ 4 h 270"/>
                <a:gd name="T16" fmla="*/ 284 w 526"/>
                <a:gd name="T17" fmla="*/ 1 h 270"/>
                <a:gd name="T18" fmla="*/ 240 w 526"/>
                <a:gd name="T19" fmla="*/ 1 h 270"/>
                <a:gd name="T20" fmla="*/ 194 w 526"/>
                <a:gd name="T21" fmla="*/ 4 h 270"/>
                <a:gd name="T22" fmla="*/ 151 w 526"/>
                <a:gd name="T23" fmla="*/ 12 h 270"/>
                <a:gd name="T24" fmla="*/ 111 w 526"/>
                <a:gd name="T25" fmla="*/ 24 h 270"/>
                <a:gd name="T26" fmla="*/ 77 w 526"/>
                <a:gd name="T27" fmla="*/ 40 h 270"/>
                <a:gd name="T28" fmla="*/ 47 w 526"/>
                <a:gd name="T29" fmla="*/ 57 h 270"/>
                <a:gd name="T30" fmla="*/ 25 w 526"/>
                <a:gd name="T31" fmla="*/ 77 h 270"/>
                <a:gd name="T32" fmla="*/ 8 w 526"/>
                <a:gd name="T33" fmla="*/ 100 h 270"/>
                <a:gd name="T34" fmla="*/ 1 w 526"/>
                <a:gd name="T35" fmla="*/ 123 h 270"/>
                <a:gd name="T36" fmla="*/ 1 w 526"/>
                <a:gd name="T37" fmla="*/ 145 h 270"/>
                <a:gd name="T38" fmla="*/ 8 w 526"/>
                <a:gd name="T39" fmla="*/ 168 h 270"/>
                <a:gd name="T40" fmla="*/ 25 w 526"/>
                <a:gd name="T41" fmla="*/ 190 h 270"/>
                <a:gd name="T42" fmla="*/ 47 w 526"/>
                <a:gd name="T43" fmla="*/ 211 h 270"/>
                <a:gd name="T44" fmla="*/ 77 w 526"/>
                <a:gd name="T45" fmla="*/ 228 h 270"/>
                <a:gd name="T46" fmla="*/ 111 w 526"/>
                <a:gd name="T47" fmla="*/ 244 h 270"/>
                <a:gd name="T48" fmla="*/ 151 w 526"/>
                <a:gd name="T49" fmla="*/ 254 h 270"/>
                <a:gd name="T50" fmla="*/ 194 w 526"/>
                <a:gd name="T51" fmla="*/ 263 h 270"/>
                <a:gd name="T52" fmla="*/ 240 w 526"/>
                <a:gd name="T53" fmla="*/ 267 h 270"/>
                <a:gd name="T54" fmla="*/ 284 w 526"/>
                <a:gd name="T55" fmla="*/ 267 h 270"/>
                <a:gd name="T56" fmla="*/ 330 w 526"/>
                <a:gd name="T57" fmla="*/ 263 h 270"/>
                <a:gd name="T58" fmla="*/ 373 w 526"/>
                <a:gd name="T59" fmla="*/ 254 h 270"/>
                <a:gd name="T60" fmla="*/ 413 w 526"/>
                <a:gd name="T61" fmla="*/ 244 h 270"/>
                <a:gd name="T62" fmla="*/ 447 w 526"/>
                <a:gd name="T63" fmla="*/ 228 h 270"/>
                <a:gd name="T64" fmla="*/ 477 w 526"/>
                <a:gd name="T65" fmla="*/ 211 h 270"/>
                <a:gd name="T66" fmla="*/ 500 w 526"/>
                <a:gd name="T67" fmla="*/ 190 h 270"/>
                <a:gd name="T68" fmla="*/ 516 w 526"/>
                <a:gd name="T69" fmla="*/ 168 h 270"/>
                <a:gd name="T70" fmla="*/ 523 w 526"/>
                <a:gd name="T71" fmla="*/ 145 h 2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6" h="270">
                  <a:moveTo>
                    <a:pt x="525" y="134"/>
                  </a:moveTo>
                  <a:lnTo>
                    <a:pt x="523" y="123"/>
                  </a:lnTo>
                  <a:lnTo>
                    <a:pt x="520" y="110"/>
                  </a:lnTo>
                  <a:lnTo>
                    <a:pt x="516" y="100"/>
                  </a:lnTo>
                  <a:lnTo>
                    <a:pt x="508" y="88"/>
                  </a:lnTo>
                  <a:lnTo>
                    <a:pt x="500" y="77"/>
                  </a:lnTo>
                  <a:lnTo>
                    <a:pt x="489" y="67"/>
                  </a:lnTo>
                  <a:lnTo>
                    <a:pt x="477" y="57"/>
                  </a:lnTo>
                  <a:lnTo>
                    <a:pt x="463" y="48"/>
                  </a:lnTo>
                  <a:lnTo>
                    <a:pt x="447" y="40"/>
                  </a:lnTo>
                  <a:lnTo>
                    <a:pt x="431" y="31"/>
                  </a:lnTo>
                  <a:lnTo>
                    <a:pt x="413" y="24"/>
                  </a:lnTo>
                  <a:lnTo>
                    <a:pt x="393" y="18"/>
                  </a:lnTo>
                  <a:lnTo>
                    <a:pt x="373" y="12"/>
                  </a:lnTo>
                  <a:lnTo>
                    <a:pt x="352" y="8"/>
                  </a:lnTo>
                  <a:lnTo>
                    <a:pt x="330" y="4"/>
                  </a:lnTo>
                  <a:lnTo>
                    <a:pt x="307" y="2"/>
                  </a:lnTo>
                  <a:lnTo>
                    <a:pt x="284" y="1"/>
                  </a:lnTo>
                  <a:lnTo>
                    <a:pt x="261" y="0"/>
                  </a:lnTo>
                  <a:lnTo>
                    <a:pt x="240" y="1"/>
                  </a:lnTo>
                  <a:lnTo>
                    <a:pt x="217" y="2"/>
                  </a:lnTo>
                  <a:lnTo>
                    <a:pt x="194" y="4"/>
                  </a:lnTo>
                  <a:lnTo>
                    <a:pt x="172" y="8"/>
                  </a:lnTo>
                  <a:lnTo>
                    <a:pt x="151" y="12"/>
                  </a:lnTo>
                  <a:lnTo>
                    <a:pt x="131" y="18"/>
                  </a:lnTo>
                  <a:lnTo>
                    <a:pt x="111" y="24"/>
                  </a:lnTo>
                  <a:lnTo>
                    <a:pt x="94" y="31"/>
                  </a:lnTo>
                  <a:lnTo>
                    <a:pt x="77" y="40"/>
                  </a:lnTo>
                  <a:lnTo>
                    <a:pt x="61" y="48"/>
                  </a:lnTo>
                  <a:lnTo>
                    <a:pt x="47" y="57"/>
                  </a:lnTo>
                  <a:lnTo>
                    <a:pt x="35" y="67"/>
                  </a:lnTo>
                  <a:lnTo>
                    <a:pt x="25" y="77"/>
                  </a:lnTo>
                  <a:lnTo>
                    <a:pt x="16" y="88"/>
                  </a:lnTo>
                  <a:lnTo>
                    <a:pt x="8" y="100"/>
                  </a:lnTo>
                  <a:lnTo>
                    <a:pt x="4" y="110"/>
                  </a:lnTo>
                  <a:lnTo>
                    <a:pt x="1" y="123"/>
                  </a:lnTo>
                  <a:lnTo>
                    <a:pt x="0" y="134"/>
                  </a:lnTo>
                  <a:lnTo>
                    <a:pt x="1" y="145"/>
                  </a:lnTo>
                  <a:lnTo>
                    <a:pt x="4" y="157"/>
                  </a:lnTo>
                  <a:lnTo>
                    <a:pt x="8" y="168"/>
                  </a:lnTo>
                  <a:lnTo>
                    <a:pt x="16" y="180"/>
                  </a:lnTo>
                  <a:lnTo>
                    <a:pt x="25" y="190"/>
                  </a:lnTo>
                  <a:lnTo>
                    <a:pt x="35" y="201"/>
                  </a:lnTo>
                  <a:lnTo>
                    <a:pt x="47" y="211"/>
                  </a:lnTo>
                  <a:lnTo>
                    <a:pt x="61" y="220"/>
                  </a:lnTo>
                  <a:lnTo>
                    <a:pt x="77" y="228"/>
                  </a:lnTo>
                  <a:lnTo>
                    <a:pt x="94" y="236"/>
                  </a:lnTo>
                  <a:lnTo>
                    <a:pt x="111" y="244"/>
                  </a:lnTo>
                  <a:lnTo>
                    <a:pt x="131" y="250"/>
                  </a:lnTo>
                  <a:lnTo>
                    <a:pt x="151" y="254"/>
                  </a:lnTo>
                  <a:lnTo>
                    <a:pt x="172" y="260"/>
                  </a:lnTo>
                  <a:lnTo>
                    <a:pt x="194" y="263"/>
                  </a:lnTo>
                  <a:lnTo>
                    <a:pt x="217" y="266"/>
                  </a:lnTo>
                  <a:lnTo>
                    <a:pt x="240" y="267"/>
                  </a:lnTo>
                  <a:lnTo>
                    <a:pt x="261" y="269"/>
                  </a:lnTo>
                  <a:lnTo>
                    <a:pt x="284" y="267"/>
                  </a:lnTo>
                  <a:lnTo>
                    <a:pt x="307" y="266"/>
                  </a:lnTo>
                  <a:lnTo>
                    <a:pt x="330" y="263"/>
                  </a:lnTo>
                  <a:lnTo>
                    <a:pt x="352" y="260"/>
                  </a:lnTo>
                  <a:lnTo>
                    <a:pt x="373" y="254"/>
                  </a:lnTo>
                  <a:lnTo>
                    <a:pt x="393" y="250"/>
                  </a:lnTo>
                  <a:lnTo>
                    <a:pt x="413" y="244"/>
                  </a:lnTo>
                  <a:lnTo>
                    <a:pt x="431" y="236"/>
                  </a:lnTo>
                  <a:lnTo>
                    <a:pt x="447" y="228"/>
                  </a:lnTo>
                  <a:lnTo>
                    <a:pt x="463" y="220"/>
                  </a:lnTo>
                  <a:lnTo>
                    <a:pt x="477" y="211"/>
                  </a:lnTo>
                  <a:lnTo>
                    <a:pt x="489" y="201"/>
                  </a:lnTo>
                  <a:lnTo>
                    <a:pt x="500" y="190"/>
                  </a:lnTo>
                  <a:lnTo>
                    <a:pt x="508" y="180"/>
                  </a:lnTo>
                  <a:lnTo>
                    <a:pt x="516" y="168"/>
                  </a:lnTo>
                  <a:lnTo>
                    <a:pt x="520" y="157"/>
                  </a:lnTo>
                  <a:lnTo>
                    <a:pt x="523" y="145"/>
                  </a:lnTo>
                  <a:lnTo>
                    <a:pt x="525" y="134"/>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5" name="Rectangle 57"/>
            <p:cNvSpPr>
              <a:spLocks noChangeArrowheads="1"/>
            </p:cNvSpPr>
            <p:nvPr/>
          </p:nvSpPr>
          <p:spPr bwMode="auto">
            <a:xfrm>
              <a:off x="826" y="1382"/>
              <a:ext cx="4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zh-CN" sz="1600" b="1">
                  <a:solidFill>
                    <a:srgbClr val="000000"/>
                  </a:solidFill>
                  <a:latin typeface="Arial" charset="0"/>
                  <a:ea typeface="SimSun" pitchFamily="2" charset="-122"/>
                </a:rPr>
                <a:t>Grade</a:t>
              </a:r>
            </a:p>
          </p:txBody>
        </p:sp>
      </p:grpSp>
      <p:sp>
        <p:nvSpPr>
          <p:cNvPr id="23583" name="Line 58"/>
          <p:cNvSpPr>
            <a:spLocks noChangeShapeType="1"/>
          </p:cNvSpPr>
          <p:nvPr/>
        </p:nvSpPr>
        <p:spPr bwMode="auto">
          <a:xfrm>
            <a:off x="4038600" y="5257800"/>
            <a:ext cx="76200" cy="3810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696577865"/>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457200" y="23813"/>
            <a:ext cx="8228013" cy="2011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9pPr>
          </a:lstStyle>
          <a:p>
            <a:pPr algn="ctr"/>
            <a:r>
              <a:rPr lang="en-US" altLang="en-US" sz="4400" dirty="0"/>
              <a:t>Relational Database</a:t>
            </a:r>
            <a:br>
              <a:rPr lang="en-US" altLang="en-US" sz="4400" dirty="0"/>
            </a:br>
            <a:r>
              <a:rPr lang="en-US" altLang="en-US" sz="4400" dirty="0"/>
              <a:t>Design by ER- </a:t>
            </a:r>
            <a:r>
              <a:rPr lang="en-US" altLang="en-US" sz="4400" dirty="0" smtClean="0"/>
              <a:t>to-Relational </a:t>
            </a:r>
            <a:r>
              <a:rPr lang="en-US" altLang="en-US" sz="4400" dirty="0"/>
              <a:t>Mapping</a:t>
            </a:r>
          </a:p>
        </p:txBody>
      </p:sp>
      <p:sp>
        <p:nvSpPr>
          <p:cNvPr id="8194" name="Text Box 2"/>
          <p:cNvSpPr txBox="1">
            <a:spLocks noChangeArrowheads="1"/>
          </p:cNvSpPr>
          <p:nvPr/>
        </p:nvSpPr>
        <p:spPr bwMode="auto">
          <a:xfrm>
            <a:off x="457200" y="2133600"/>
            <a:ext cx="8228013" cy="3995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41313" indent="-341313">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1pPr>
            <a:lvl2pPr marL="741363" indent="-284163">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2pPr>
            <a:lvl3pP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3pPr>
            <a:lvl4pP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4pPr>
            <a:lvl5pP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9pPr>
          </a:lstStyle>
          <a:p>
            <a:pPr>
              <a:spcBef>
                <a:spcPts val="800"/>
              </a:spcBef>
              <a:buClr>
                <a:srgbClr val="800000"/>
              </a:buClr>
              <a:buFont typeface="Wingdings" panose="05000000000000000000" pitchFamily="2" charset="2"/>
              <a:buChar char=""/>
            </a:pPr>
            <a:r>
              <a:rPr lang="en-US" altLang="en-US" sz="3200" b="1"/>
              <a:t>Design a relational database schema </a:t>
            </a:r>
          </a:p>
          <a:p>
            <a:pPr lvl="1">
              <a:spcBef>
                <a:spcPts val="700"/>
              </a:spcBef>
              <a:buClr>
                <a:srgbClr val="0070C0"/>
              </a:buClr>
              <a:buSzPct val="80000"/>
              <a:buFont typeface="Wingdings" panose="05000000000000000000" pitchFamily="2" charset="2"/>
              <a:buChar char=""/>
            </a:pPr>
            <a:r>
              <a:rPr lang="en-US" altLang="en-US" sz="2800"/>
              <a:t>Based on a conceptual schema design</a:t>
            </a:r>
          </a:p>
          <a:p>
            <a:pPr>
              <a:spcBef>
                <a:spcPts val="800"/>
              </a:spcBef>
              <a:buClr>
                <a:srgbClr val="800000"/>
              </a:buClr>
              <a:buFont typeface="Wingdings" panose="05000000000000000000" pitchFamily="2" charset="2"/>
              <a:buChar char=""/>
            </a:pPr>
            <a:r>
              <a:rPr lang="en-US" altLang="en-US" sz="3200"/>
              <a:t>Seven-step algorithm to convert the basic ER model constructs into relations</a:t>
            </a:r>
          </a:p>
          <a:p>
            <a:pPr>
              <a:spcBef>
                <a:spcPts val="800"/>
              </a:spcBef>
              <a:buClr>
                <a:srgbClr val="800000"/>
              </a:buClr>
              <a:buFont typeface="Wingdings" panose="05000000000000000000" pitchFamily="2" charset="2"/>
              <a:buChar char=""/>
            </a:pPr>
            <a:r>
              <a:rPr lang="en-US" altLang="en-US" sz="3200"/>
              <a:t>Additional steps for EER model</a:t>
            </a:r>
          </a:p>
        </p:txBody>
      </p:sp>
    </p:spTree>
    <p:extLst>
      <p:ext uri="{BB962C8B-B14F-4D97-AF65-F5344CB8AC3E}">
        <p14:creationId xmlns:p14="http://schemas.microsoft.com/office/powerpoint/2010/main" val="26333528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457200" y="174625"/>
            <a:ext cx="8228013" cy="1341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9pPr>
          </a:lstStyle>
          <a:p>
            <a:pPr algn="ctr"/>
            <a:r>
              <a:rPr lang="en-US" altLang="en-US" sz="3200" dirty="0"/>
              <a:t>Relational Database Design Using ER-to-Relational Mapping</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19200"/>
            <a:ext cx="8229600" cy="5105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352080" y="1105920"/>
              <a:ext cx="8732520" cy="4596120"/>
            </p14:xfrm>
          </p:contentPart>
        </mc:Choice>
        <mc:Fallback xmlns="">
          <p:pic>
            <p:nvPicPr>
              <p:cNvPr id="2" name="Ink 1"/>
              <p:cNvPicPr/>
              <p:nvPr/>
            </p:nvPicPr>
            <p:blipFill>
              <a:blip r:embed="rId5"/>
              <a:stretch>
                <a:fillRect/>
              </a:stretch>
            </p:blipFill>
            <p:spPr>
              <a:xfrm>
                <a:off x="342720" y="1096560"/>
                <a:ext cx="8751240" cy="4614840"/>
              </a:xfrm>
              <a:prstGeom prst="rect">
                <a:avLst/>
              </a:prstGeom>
            </p:spPr>
          </p:pic>
        </mc:Fallback>
      </mc:AlternateContent>
    </p:spTree>
    <p:extLst>
      <p:ext uri="{BB962C8B-B14F-4D97-AF65-F5344CB8AC3E}">
        <p14:creationId xmlns:p14="http://schemas.microsoft.com/office/powerpoint/2010/main" val="27903715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85800"/>
            <a:ext cx="8029575" cy="5286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2661480" y="230400"/>
              <a:ext cx="2623320" cy="835920"/>
            </p14:xfrm>
          </p:contentPart>
        </mc:Choice>
        <mc:Fallback xmlns="">
          <p:pic>
            <p:nvPicPr>
              <p:cNvPr id="2" name="Ink 1"/>
              <p:cNvPicPr/>
              <p:nvPr/>
            </p:nvPicPr>
            <p:blipFill>
              <a:blip r:embed="rId5"/>
              <a:stretch>
                <a:fillRect/>
              </a:stretch>
            </p:blipFill>
            <p:spPr>
              <a:xfrm>
                <a:off x="2652120" y="221040"/>
                <a:ext cx="2642040" cy="854640"/>
              </a:xfrm>
              <a:prstGeom prst="rect">
                <a:avLst/>
              </a:prstGeom>
            </p:spPr>
          </p:pic>
        </mc:Fallback>
      </mc:AlternateContent>
    </p:spTree>
    <p:extLst>
      <p:ext uri="{BB962C8B-B14F-4D97-AF65-F5344CB8AC3E}">
        <p14:creationId xmlns:p14="http://schemas.microsoft.com/office/powerpoint/2010/main" val="24490033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457200" y="174625"/>
            <a:ext cx="8228013" cy="1341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9pPr>
          </a:lstStyle>
          <a:p>
            <a:pPr algn="ctr"/>
            <a:r>
              <a:rPr lang="en-US" altLang="en-US" sz="4400"/>
              <a:t>ER-to-Relational Mapping Algorithm</a:t>
            </a:r>
          </a:p>
        </p:txBody>
      </p:sp>
      <p:sp>
        <p:nvSpPr>
          <p:cNvPr id="11266" name="Text Box 2"/>
          <p:cNvSpPr txBox="1">
            <a:spLocks noChangeArrowheads="1"/>
          </p:cNvSpPr>
          <p:nvPr/>
        </p:nvSpPr>
        <p:spPr bwMode="auto">
          <a:xfrm>
            <a:off x="457200" y="1604963"/>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41313" indent="-341313">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1pPr>
            <a:lvl2pPr marL="741363" indent="-284163">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2pPr>
            <a:lvl3pP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3pPr>
            <a:lvl4pP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4pPr>
            <a:lvl5pP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9pPr>
          </a:lstStyle>
          <a:p>
            <a:pPr>
              <a:spcBef>
                <a:spcPts val="800"/>
              </a:spcBef>
              <a:buClr>
                <a:srgbClr val="800000"/>
              </a:buClr>
              <a:buFont typeface="Wingdings" panose="05000000000000000000" pitchFamily="2" charset="2"/>
              <a:buChar char=""/>
            </a:pPr>
            <a:r>
              <a:rPr lang="en-US" altLang="en-US" sz="3200" dirty="0"/>
              <a:t>COMPANY database example</a:t>
            </a:r>
          </a:p>
          <a:p>
            <a:pPr lvl="1">
              <a:spcBef>
                <a:spcPts val="700"/>
              </a:spcBef>
              <a:buClr>
                <a:srgbClr val="0070C0"/>
              </a:buClr>
              <a:buSzPct val="80000"/>
              <a:buFont typeface="Wingdings" panose="05000000000000000000" pitchFamily="2" charset="2"/>
              <a:buChar char=""/>
            </a:pPr>
            <a:r>
              <a:rPr lang="en-US" altLang="en-US" sz="2800" dirty="0"/>
              <a:t>Assume that the mapping will create tables with simple single-valued attributes</a:t>
            </a:r>
          </a:p>
          <a:p>
            <a:pPr>
              <a:spcBef>
                <a:spcPts val="800"/>
              </a:spcBef>
              <a:buClr>
                <a:srgbClr val="800000"/>
              </a:buClr>
              <a:buFont typeface="Wingdings" panose="05000000000000000000" pitchFamily="2" charset="2"/>
              <a:buChar char=""/>
            </a:pPr>
            <a:r>
              <a:rPr lang="en-US" altLang="en-US" sz="3200" dirty="0"/>
              <a:t>Step 1: Mapping of Regular Entity Types</a:t>
            </a:r>
          </a:p>
          <a:p>
            <a:pPr lvl="1">
              <a:spcBef>
                <a:spcPts val="700"/>
              </a:spcBef>
              <a:buClr>
                <a:srgbClr val="0070C0"/>
              </a:buClr>
              <a:buSzPct val="80000"/>
              <a:buFont typeface="Wingdings" panose="05000000000000000000" pitchFamily="2" charset="2"/>
              <a:buChar char=""/>
            </a:pPr>
            <a:r>
              <a:rPr lang="en-US" altLang="en-US" sz="2800" dirty="0"/>
              <a:t>For each regular entity type, create a relation </a:t>
            </a:r>
            <a:r>
              <a:rPr lang="en-US" altLang="en-US" sz="2800" i="1" dirty="0"/>
              <a:t>R</a:t>
            </a:r>
            <a:r>
              <a:rPr lang="en-US" altLang="en-US" sz="2800" dirty="0"/>
              <a:t> that includes all the simple attributes of </a:t>
            </a:r>
            <a:r>
              <a:rPr lang="en-US" altLang="en-US" sz="2800" i="1" dirty="0"/>
              <a:t>E</a:t>
            </a:r>
          </a:p>
          <a:p>
            <a:pPr lvl="1">
              <a:spcBef>
                <a:spcPts val="700"/>
              </a:spcBef>
              <a:buClr>
                <a:srgbClr val="0070C0"/>
              </a:buClr>
              <a:buSzPct val="80000"/>
              <a:buFont typeface="Wingdings" panose="05000000000000000000" pitchFamily="2" charset="2"/>
              <a:buChar char=""/>
            </a:pPr>
            <a:r>
              <a:rPr lang="en-US" altLang="en-US" sz="2800" dirty="0"/>
              <a:t>Called </a:t>
            </a:r>
            <a:r>
              <a:rPr lang="en-US" altLang="en-US" sz="2800" b="1" dirty="0"/>
              <a:t>entity relations </a:t>
            </a:r>
          </a:p>
          <a:p>
            <a:pPr lvl="2">
              <a:spcBef>
                <a:spcPts val="600"/>
              </a:spcBef>
              <a:buFont typeface="Arial" panose="020B0604020202020204" pitchFamily="34" charset="0"/>
              <a:buChar char="•"/>
            </a:pPr>
            <a:r>
              <a:rPr lang="en-US" altLang="en-US" sz="2400" dirty="0"/>
              <a:t>Each tuple represents an entity instance</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816920" y="3544200"/>
              <a:ext cx="7274160" cy="1000440"/>
            </p14:xfrm>
          </p:contentPart>
        </mc:Choice>
        <mc:Fallback xmlns="">
          <p:pic>
            <p:nvPicPr>
              <p:cNvPr id="2" name="Ink 1"/>
              <p:cNvPicPr/>
              <p:nvPr/>
            </p:nvPicPr>
            <p:blipFill>
              <a:blip r:embed="rId4"/>
              <a:stretch>
                <a:fillRect/>
              </a:stretch>
            </p:blipFill>
            <p:spPr>
              <a:xfrm>
                <a:off x="1807560" y="3534840"/>
                <a:ext cx="7292880" cy="1019160"/>
              </a:xfrm>
              <a:prstGeom prst="rect">
                <a:avLst/>
              </a:prstGeom>
            </p:spPr>
          </p:pic>
        </mc:Fallback>
      </mc:AlternateContent>
    </p:spTree>
    <p:extLst>
      <p:ext uri="{BB962C8B-B14F-4D97-AF65-F5344CB8AC3E}">
        <p14:creationId xmlns:p14="http://schemas.microsoft.com/office/powerpoint/2010/main" val="41047653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0600" y="685800"/>
            <a:ext cx="7315200" cy="4876800"/>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2406240" y="254160"/>
              <a:ext cx="1429920" cy="3816360"/>
            </p14:xfrm>
          </p:contentPart>
        </mc:Choice>
        <mc:Fallback xmlns="">
          <p:pic>
            <p:nvPicPr>
              <p:cNvPr id="3" name="Ink 2"/>
              <p:cNvPicPr/>
              <p:nvPr/>
            </p:nvPicPr>
            <p:blipFill>
              <a:blip r:embed="rId4"/>
              <a:stretch>
                <a:fillRect/>
              </a:stretch>
            </p:blipFill>
            <p:spPr>
              <a:xfrm>
                <a:off x="2396880" y="244800"/>
                <a:ext cx="1448640" cy="3835080"/>
              </a:xfrm>
              <a:prstGeom prst="rect">
                <a:avLst/>
              </a:prstGeom>
            </p:spPr>
          </p:pic>
        </mc:Fallback>
      </mc:AlternateContent>
    </p:spTree>
    <p:extLst>
      <p:ext uri="{BB962C8B-B14F-4D97-AF65-F5344CB8AC3E}">
        <p14:creationId xmlns:p14="http://schemas.microsoft.com/office/powerpoint/2010/main" val="294586427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457200" y="174625"/>
            <a:ext cx="8228013" cy="1341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9pPr>
          </a:lstStyle>
          <a:p>
            <a:pPr algn="ctr"/>
            <a:r>
              <a:rPr lang="en-US" altLang="en-US" sz="4400" dirty="0"/>
              <a:t>ER-to-Relational Mapping </a:t>
            </a:r>
            <a:r>
              <a:rPr lang="en-US" altLang="en-US" sz="4400" dirty="0" smtClean="0"/>
              <a:t>Algorithm</a:t>
            </a:r>
            <a:endParaRPr lang="en-US" altLang="en-US" sz="4400" dirty="0"/>
          </a:p>
        </p:txBody>
      </p:sp>
      <p:sp>
        <p:nvSpPr>
          <p:cNvPr id="12290" name="Text Box 2"/>
          <p:cNvSpPr txBox="1">
            <a:spLocks noChangeArrowheads="1"/>
          </p:cNvSpPr>
          <p:nvPr/>
        </p:nvSpPr>
        <p:spPr bwMode="auto">
          <a:xfrm>
            <a:off x="457200" y="1604963"/>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41313" indent="-341313">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1pPr>
            <a:lvl2pPr marL="741363" indent="-284163">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2pPr>
            <a:lvl3pP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3pPr>
            <a:lvl4pP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4pPr>
            <a:lvl5pP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9pPr>
          </a:lstStyle>
          <a:p>
            <a:pPr>
              <a:spcBef>
                <a:spcPts val="800"/>
              </a:spcBef>
              <a:buClr>
                <a:srgbClr val="800000"/>
              </a:buClr>
              <a:buFont typeface="Wingdings" panose="05000000000000000000" pitchFamily="2" charset="2"/>
              <a:buChar char=""/>
            </a:pPr>
            <a:r>
              <a:rPr lang="en-US" altLang="en-US" sz="3200" dirty="0"/>
              <a:t>Step 2: Mapping of Weak Entity Types</a:t>
            </a:r>
          </a:p>
          <a:p>
            <a:pPr lvl="1">
              <a:spcBef>
                <a:spcPts val="700"/>
              </a:spcBef>
              <a:buClr>
                <a:srgbClr val="0070C0"/>
              </a:buClr>
              <a:buSzPct val="80000"/>
              <a:buFont typeface="Wingdings" panose="05000000000000000000" pitchFamily="2" charset="2"/>
              <a:buChar char=""/>
            </a:pPr>
            <a:r>
              <a:rPr lang="en-US" altLang="en-US" sz="2800" dirty="0"/>
              <a:t>For each weak entity type, create a relation </a:t>
            </a:r>
            <a:r>
              <a:rPr lang="en-US" altLang="en-US" sz="2800" i="1" dirty="0"/>
              <a:t>R</a:t>
            </a:r>
            <a:r>
              <a:rPr lang="en-US" altLang="en-US" sz="2800" dirty="0"/>
              <a:t> and include all simple attributes of the entity type as attributes of </a:t>
            </a:r>
            <a:r>
              <a:rPr lang="en-US" altLang="en-US" sz="2800" i="1" dirty="0"/>
              <a:t>R</a:t>
            </a:r>
          </a:p>
          <a:p>
            <a:pPr lvl="1">
              <a:spcBef>
                <a:spcPts val="700"/>
              </a:spcBef>
              <a:buClr>
                <a:srgbClr val="0070C0"/>
              </a:buClr>
              <a:buSzPct val="80000"/>
              <a:buFont typeface="Wingdings" panose="05000000000000000000" pitchFamily="2" charset="2"/>
              <a:buChar char=""/>
            </a:pPr>
            <a:r>
              <a:rPr lang="en-US" altLang="en-US" sz="2800" dirty="0"/>
              <a:t>Include primary key attribute of owner as foreign key attributes of </a:t>
            </a:r>
            <a:r>
              <a:rPr lang="en-US" altLang="en-US" sz="2800" i="1" dirty="0"/>
              <a:t>R</a:t>
            </a:r>
          </a:p>
        </p:txBody>
      </p:sp>
      <p:pic>
        <p:nvPicPr>
          <p:cNvPr id="2" name="Picture 1"/>
          <p:cNvPicPr>
            <a:picLocks noChangeAspect="1"/>
          </p:cNvPicPr>
          <p:nvPr/>
        </p:nvPicPr>
        <p:blipFill>
          <a:blip r:embed="rId3"/>
          <a:stretch>
            <a:fillRect/>
          </a:stretch>
        </p:blipFill>
        <p:spPr>
          <a:xfrm>
            <a:off x="1156493" y="4724400"/>
            <a:ext cx="6829425" cy="1066800"/>
          </a:xfrm>
          <a:prstGeom prst="rect">
            <a:avLst/>
          </a:prstGeom>
        </p:spPr>
      </p:pic>
    </p:spTree>
    <p:extLst>
      <p:ext uri="{BB962C8B-B14F-4D97-AF65-F5344CB8AC3E}">
        <p14:creationId xmlns:p14="http://schemas.microsoft.com/office/powerpoint/2010/main" val="33942653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457200" y="174625"/>
            <a:ext cx="8228013" cy="1341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9pPr>
          </a:lstStyle>
          <a:p>
            <a:pPr algn="ctr"/>
            <a:r>
              <a:rPr lang="en-US" altLang="en-US" sz="4400"/>
              <a:t>ER-to-Relational Mapping Algorithm (cont’d.)</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0"/>
            <a:ext cx="7958138" cy="4743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092719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457200" y="174625"/>
            <a:ext cx="8228013" cy="1341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9pPr>
          </a:lstStyle>
          <a:p>
            <a:pPr algn="ctr"/>
            <a:r>
              <a:rPr lang="en-US" altLang="en-US" sz="4400" dirty="0"/>
              <a:t>ER-to-Relational Mapping </a:t>
            </a:r>
            <a:r>
              <a:rPr lang="en-US" altLang="en-US" sz="4400" dirty="0" smtClean="0"/>
              <a:t>Algorithm</a:t>
            </a:r>
            <a:endParaRPr lang="en-US" altLang="en-US" sz="4400" dirty="0"/>
          </a:p>
        </p:txBody>
      </p:sp>
      <p:sp>
        <p:nvSpPr>
          <p:cNvPr id="14338" name="Text Box 2"/>
          <p:cNvSpPr txBox="1">
            <a:spLocks noChangeArrowheads="1"/>
          </p:cNvSpPr>
          <p:nvPr/>
        </p:nvSpPr>
        <p:spPr bwMode="auto">
          <a:xfrm>
            <a:off x="457199" y="16764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41313" indent="-341313">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1pPr>
            <a:lvl2pPr marL="741363" indent="-284163">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2pPr>
            <a:lvl3pP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3pPr>
            <a:lvl4pP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4pPr>
            <a:lvl5pP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9pPr>
          </a:lstStyle>
          <a:p>
            <a:pPr>
              <a:spcBef>
                <a:spcPts val="800"/>
              </a:spcBef>
              <a:buClr>
                <a:srgbClr val="800000"/>
              </a:buClr>
              <a:buFont typeface="Wingdings" panose="05000000000000000000" pitchFamily="2" charset="2"/>
              <a:buChar char=""/>
            </a:pPr>
            <a:r>
              <a:rPr lang="en-US" altLang="en-US" sz="2000" dirty="0"/>
              <a:t>Step 3: Mapping of Binary 1:1 Relationship Types</a:t>
            </a:r>
          </a:p>
          <a:p>
            <a:pPr lvl="1">
              <a:spcBef>
                <a:spcPts val="700"/>
              </a:spcBef>
              <a:buClr>
                <a:srgbClr val="0070C0"/>
              </a:buClr>
              <a:buSzPct val="80000"/>
              <a:buFont typeface="Wingdings" panose="05000000000000000000" pitchFamily="2" charset="2"/>
              <a:buChar char=""/>
            </a:pPr>
            <a:r>
              <a:rPr lang="en-US" altLang="en-US" sz="2000" dirty="0"/>
              <a:t>For each binary 1:1 relationship type </a:t>
            </a:r>
          </a:p>
          <a:p>
            <a:pPr lvl="2">
              <a:spcBef>
                <a:spcPts val="600"/>
              </a:spcBef>
              <a:buFont typeface="Arial" panose="020B0604020202020204" pitchFamily="34" charset="0"/>
              <a:buChar char="•"/>
            </a:pPr>
            <a:r>
              <a:rPr lang="en-US" altLang="en-US" sz="2000" dirty="0"/>
              <a:t>Identify relations that correspond to entity types participating in </a:t>
            </a:r>
            <a:r>
              <a:rPr lang="en-US" altLang="en-US" sz="2000" i="1" dirty="0"/>
              <a:t>R</a:t>
            </a:r>
          </a:p>
          <a:p>
            <a:pPr lvl="1">
              <a:spcBef>
                <a:spcPts val="700"/>
              </a:spcBef>
              <a:buClr>
                <a:srgbClr val="0070C0"/>
              </a:buClr>
              <a:buSzPct val="80000"/>
              <a:buFont typeface="Wingdings" panose="05000000000000000000" pitchFamily="2" charset="2"/>
              <a:buChar char=""/>
            </a:pPr>
            <a:r>
              <a:rPr lang="en-US" altLang="en-US" sz="2000" dirty="0"/>
              <a:t>Possible approaches: </a:t>
            </a:r>
          </a:p>
          <a:p>
            <a:pPr lvl="2">
              <a:spcBef>
                <a:spcPts val="600"/>
              </a:spcBef>
              <a:buFont typeface="Arial" panose="020B0604020202020204" pitchFamily="34" charset="0"/>
              <a:buChar char="•"/>
            </a:pPr>
            <a:r>
              <a:rPr lang="en-US" altLang="en-US" sz="2000" b="1" dirty="0"/>
              <a:t>Foreign key approach- one total participate</a:t>
            </a:r>
          </a:p>
          <a:p>
            <a:pPr lvl="2">
              <a:spcBef>
                <a:spcPts val="600"/>
              </a:spcBef>
              <a:buFont typeface="Arial" panose="020B0604020202020204" pitchFamily="34" charset="0"/>
              <a:buChar char="•"/>
            </a:pPr>
            <a:r>
              <a:rPr lang="en-US" altLang="en-US" sz="2000" b="1" dirty="0"/>
              <a:t>Merged relationship approach-both total participate</a:t>
            </a:r>
          </a:p>
          <a:p>
            <a:pPr lvl="2">
              <a:spcBef>
                <a:spcPts val="600"/>
              </a:spcBef>
              <a:buFont typeface="Arial" panose="020B0604020202020204" pitchFamily="34" charset="0"/>
              <a:buChar char="•"/>
            </a:pPr>
            <a:r>
              <a:rPr lang="en-US" altLang="en-US" sz="2000" b="1" dirty="0" err="1"/>
              <a:t>Crossreference</a:t>
            </a:r>
            <a:r>
              <a:rPr lang="en-US" altLang="en-US" sz="2000" b="1" dirty="0"/>
              <a:t> or relationship relation approach</a:t>
            </a:r>
          </a:p>
        </p:txBody>
      </p:sp>
      <p:pic>
        <p:nvPicPr>
          <p:cNvPr id="3" name="Picture 2"/>
          <p:cNvPicPr>
            <a:picLocks noChangeAspect="1"/>
          </p:cNvPicPr>
          <p:nvPr/>
        </p:nvPicPr>
        <p:blipFill>
          <a:blip r:embed="rId3"/>
          <a:stretch>
            <a:fillRect/>
          </a:stretch>
        </p:blipFill>
        <p:spPr>
          <a:xfrm>
            <a:off x="1524000" y="4800600"/>
            <a:ext cx="4944165" cy="933580"/>
          </a:xfrm>
          <a:prstGeom prst="rect">
            <a:avLst/>
          </a:prstGeom>
        </p:spPr>
      </p:pic>
    </p:spTree>
    <p:extLst>
      <p:ext uri="{BB962C8B-B14F-4D97-AF65-F5344CB8AC3E}">
        <p14:creationId xmlns:p14="http://schemas.microsoft.com/office/powerpoint/2010/main" val="32629826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3.Logical Design</a:t>
            </a:r>
            <a:br>
              <a:rPr lang="en-US" b="1" dirty="0" smtClean="0"/>
            </a:br>
            <a:endParaRPr lang="en-US" dirty="0"/>
          </a:p>
        </p:txBody>
      </p:sp>
      <p:sp>
        <p:nvSpPr>
          <p:cNvPr id="3" name="Content Placeholder 2"/>
          <p:cNvSpPr>
            <a:spLocks noGrp="1"/>
          </p:cNvSpPr>
          <p:nvPr>
            <p:ph idx="1"/>
          </p:nvPr>
        </p:nvSpPr>
        <p:spPr>
          <a:xfrm>
            <a:off x="152400" y="1219200"/>
            <a:ext cx="8763000" cy="5486400"/>
          </a:xfrm>
        </p:spPr>
        <p:txBody>
          <a:bodyPr>
            <a:normAutofit fontScale="85000" lnSpcReduction="20000"/>
          </a:bodyPr>
          <a:lstStyle/>
          <a:p>
            <a:r>
              <a:rPr lang="en-US" sz="3800" dirty="0" smtClean="0">
                <a:latin typeface="Times New Roman" pitchFamily="18" charset="0"/>
                <a:cs typeface="Times New Roman" pitchFamily="18" charset="0"/>
              </a:rPr>
              <a:t>The </a:t>
            </a:r>
            <a:r>
              <a:rPr lang="en-US" sz="3800" dirty="0">
                <a:latin typeface="Times New Roman" pitchFamily="18" charset="0"/>
                <a:cs typeface="Times New Roman" pitchFamily="18" charset="0"/>
              </a:rPr>
              <a:t>result of the logical design phase (or data model mapping phase) is a set of relation </a:t>
            </a:r>
            <a:r>
              <a:rPr lang="en-US" sz="3800" dirty="0" smtClean="0">
                <a:latin typeface="Times New Roman" pitchFamily="18" charset="0"/>
                <a:cs typeface="Times New Roman" pitchFamily="18" charset="0"/>
              </a:rPr>
              <a:t>schemas</a:t>
            </a:r>
            <a:r>
              <a:rPr lang="en-US" sz="3800" dirty="0">
                <a:latin typeface="Times New Roman" pitchFamily="18" charset="0"/>
                <a:cs typeface="Times New Roman" pitchFamily="18" charset="0"/>
              </a:rPr>
              <a:t>. The ER diagram or class diagram is the basis for these relation schemas</a:t>
            </a:r>
            <a:r>
              <a:rPr lang="en-US" sz="3800" dirty="0" smtClean="0">
                <a:latin typeface="Times New Roman" pitchFamily="18" charset="0"/>
                <a:cs typeface="Times New Roman" pitchFamily="18" charset="0"/>
              </a:rPr>
              <a:t>.</a:t>
            </a:r>
          </a:p>
          <a:p>
            <a:r>
              <a:rPr lang="en-US" sz="3800" dirty="0" smtClean="0">
                <a:latin typeface="Times New Roman" pitchFamily="18" charset="0"/>
                <a:cs typeface="Times New Roman" pitchFamily="18" charset="0"/>
              </a:rPr>
              <a:t>To </a:t>
            </a:r>
            <a:r>
              <a:rPr lang="en-US" sz="3800" dirty="0">
                <a:latin typeface="Times New Roman" pitchFamily="18" charset="0"/>
                <a:cs typeface="Times New Roman" pitchFamily="18" charset="0"/>
              </a:rPr>
              <a:t>create the relation </a:t>
            </a:r>
            <a:r>
              <a:rPr lang="en-US" sz="3800" dirty="0" smtClean="0">
                <a:latin typeface="Times New Roman" pitchFamily="18" charset="0"/>
                <a:cs typeface="Times New Roman" pitchFamily="18" charset="0"/>
              </a:rPr>
              <a:t>schemas </a:t>
            </a:r>
            <a:r>
              <a:rPr lang="en-US" sz="3800" dirty="0">
                <a:latin typeface="Times New Roman" pitchFamily="18" charset="0"/>
                <a:cs typeface="Times New Roman" pitchFamily="18" charset="0"/>
              </a:rPr>
              <a:t>is quite a mechanical operation. There are rules how the ER model or class diagram is transferred to relation </a:t>
            </a:r>
            <a:r>
              <a:rPr lang="en-US" sz="3800" dirty="0" smtClean="0">
                <a:latin typeface="Times New Roman" pitchFamily="18" charset="0"/>
                <a:cs typeface="Times New Roman" pitchFamily="18" charset="0"/>
              </a:rPr>
              <a:t>schemas.</a:t>
            </a:r>
          </a:p>
          <a:p>
            <a:endParaRPr lang="en-US" sz="3800" dirty="0" smtClean="0">
              <a:latin typeface="Times New Roman" pitchFamily="18" charset="0"/>
              <a:cs typeface="Times New Roman" pitchFamily="18" charset="0"/>
            </a:endParaRPr>
          </a:p>
          <a:p>
            <a:r>
              <a:rPr lang="en-US" sz="3800" dirty="0" smtClean="0">
                <a:latin typeface="Times New Roman" pitchFamily="18" charset="0"/>
                <a:cs typeface="Times New Roman" pitchFamily="18" charset="0"/>
              </a:rPr>
              <a:t>The </a:t>
            </a:r>
            <a:r>
              <a:rPr lang="en-US" sz="3800" dirty="0">
                <a:latin typeface="Times New Roman" pitchFamily="18" charset="0"/>
                <a:cs typeface="Times New Roman" pitchFamily="18" charset="0"/>
              </a:rPr>
              <a:t>relation schemas are the basis for table definitions. In this phase (if not done in previous phase) the primary keys and foreign keys are defined.</a:t>
            </a:r>
          </a:p>
          <a:p>
            <a:endParaRPr lang="en-US" dirty="0"/>
          </a:p>
        </p:txBody>
      </p:sp>
    </p:spTree>
    <p:extLst>
      <p:ext uri="{BB962C8B-B14F-4D97-AF65-F5344CB8AC3E}">
        <p14:creationId xmlns:p14="http://schemas.microsoft.com/office/powerpoint/2010/main" val="421103893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457200" y="174625"/>
            <a:ext cx="8228013" cy="1341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9pPr>
          </a:lstStyle>
          <a:p>
            <a:pPr algn="ctr"/>
            <a:r>
              <a:rPr lang="en-US" altLang="en-US" sz="4400" dirty="0"/>
              <a:t>ER-to-Relational Mapping </a:t>
            </a:r>
            <a:r>
              <a:rPr lang="en-US" altLang="en-US" sz="4400" dirty="0" smtClean="0"/>
              <a:t>Algorithm</a:t>
            </a:r>
            <a:endParaRPr lang="en-US" altLang="en-US" sz="4400" dirty="0"/>
          </a:p>
        </p:txBody>
      </p:sp>
      <p:sp>
        <p:nvSpPr>
          <p:cNvPr id="15362" name="Text Box 2"/>
          <p:cNvSpPr txBox="1">
            <a:spLocks noChangeArrowheads="1"/>
          </p:cNvSpPr>
          <p:nvPr/>
        </p:nvSpPr>
        <p:spPr bwMode="auto">
          <a:xfrm>
            <a:off x="457200" y="1604963"/>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41313" indent="-341313">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1pPr>
            <a:lvl2pPr marL="741363" indent="-284163">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2pPr>
            <a:lvl3pP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3pPr>
            <a:lvl4pP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4pPr>
            <a:lvl5pP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9pPr>
          </a:lstStyle>
          <a:p>
            <a:pPr>
              <a:spcBef>
                <a:spcPts val="800"/>
              </a:spcBef>
              <a:buClr>
                <a:srgbClr val="800000"/>
              </a:buClr>
              <a:buFont typeface="Wingdings" panose="05000000000000000000" pitchFamily="2" charset="2"/>
              <a:buChar char=""/>
            </a:pPr>
            <a:r>
              <a:rPr lang="en-US" altLang="en-US" sz="3200"/>
              <a:t>Step 4: Mapping of Binary 1:</a:t>
            </a:r>
            <a:r>
              <a:rPr lang="en-US" altLang="en-US" sz="3200" i="1"/>
              <a:t>N</a:t>
            </a:r>
            <a:r>
              <a:rPr lang="en-US" altLang="en-US" sz="3200"/>
              <a:t> Relationship Types</a:t>
            </a:r>
          </a:p>
          <a:p>
            <a:pPr lvl="1">
              <a:spcBef>
                <a:spcPts val="700"/>
              </a:spcBef>
              <a:buClr>
                <a:srgbClr val="0070C0"/>
              </a:buClr>
              <a:buSzPct val="80000"/>
              <a:buFont typeface="Wingdings" panose="05000000000000000000" pitchFamily="2" charset="2"/>
              <a:buChar char=""/>
            </a:pPr>
            <a:r>
              <a:rPr lang="en-US" altLang="en-US" sz="2800"/>
              <a:t>For each regular binary 1:</a:t>
            </a:r>
            <a:r>
              <a:rPr lang="en-US" altLang="en-US" sz="2800" i="1"/>
              <a:t>N</a:t>
            </a:r>
            <a:r>
              <a:rPr lang="en-US" altLang="en-US" sz="2800"/>
              <a:t> relationship type </a:t>
            </a:r>
          </a:p>
          <a:p>
            <a:pPr lvl="2">
              <a:spcBef>
                <a:spcPts val="600"/>
              </a:spcBef>
              <a:buFont typeface="Arial" panose="020B0604020202020204" pitchFamily="34" charset="0"/>
              <a:buChar char="•"/>
            </a:pPr>
            <a:r>
              <a:rPr lang="en-US" altLang="en-US" sz="2400"/>
              <a:t>Identify relation that represents participating entity type at </a:t>
            </a:r>
            <a:r>
              <a:rPr lang="en-US" altLang="en-US" sz="2400" i="1"/>
              <a:t>N</a:t>
            </a:r>
            <a:r>
              <a:rPr lang="en-US" altLang="en-US" sz="2400"/>
              <a:t>-side of relationship type</a:t>
            </a:r>
          </a:p>
          <a:p>
            <a:pPr lvl="2">
              <a:spcBef>
                <a:spcPts val="600"/>
              </a:spcBef>
              <a:buFont typeface="Arial" panose="020B0604020202020204" pitchFamily="34" charset="0"/>
              <a:buChar char="•"/>
            </a:pPr>
            <a:r>
              <a:rPr lang="en-US" altLang="en-US" sz="2400"/>
              <a:t>Include primary key of other entity type as foreign key in </a:t>
            </a:r>
            <a:r>
              <a:rPr lang="en-US" altLang="en-US" sz="2400" i="1"/>
              <a:t>S </a:t>
            </a:r>
          </a:p>
          <a:p>
            <a:pPr lvl="2">
              <a:spcBef>
                <a:spcPts val="600"/>
              </a:spcBef>
              <a:buFont typeface="Arial" panose="020B0604020202020204" pitchFamily="34" charset="0"/>
              <a:buChar char="•"/>
            </a:pPr>
            <a:r>
              <a:rPr lang="en-US" altLang="en-US" sz="2400"/>
              <a:t>Include simple attributes of 1:</a:t>
            </a:r>
            <a:r>
              <a:rPr lang="en-US" altLang="en-US" sz="2400" i="1"/>
              <a:t>N</a:t>
            </a:r>
            <a:r>
              <a:rPr lang="en-US" altLang="en-US" sz="2400"/>
              <a:t> relationship type as attributes of </a:t>
            </a:r>
            <a:r>
              <a:rPr lang="en-US" altLang="en-US" sz="2400" i="1"/>
              <a:t>S</a:t>
            </a:r>
          </a:p>
        </p:txBody>
      </p:sp>
    </p:spTree>
    <p:extLst>
      <p:ext uri="{BB962C8B-B14F-4D97-AF65-F5344CB8AC3E}">
        <p14:creationId xmlns:p14="http://schemas.microsoft.com/office/powerpoint/2010/main" val="16819724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457200" y="174625"/>
            <a:ext cx="8228013" cy="1341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9pPr>
          </a:lstStyle>
          <a:p>
            <a:pPr algn="ctr"/>
            <a:r>
              <a:rPr lang="en-US" altLang="en-US" sz="4400"/>
              <a:t>ER-to-Relational Mapping Algorithm (cont’d.)</a:t>
            </a:r>
          </a:p>
        </p:txBody>
      </p:sp>
      <p:sp>
        <p:nvSpPr>
          <p:cNvPr id="16386" name="Text Box 2"/>
          <p:cNvSpPr txBox="1">
            <a:spLocks noChangeArrowheads="1"/>
          </p:cNvSpPr>
          <p:nvPr/>
        </p:nvSpPr>
        <p:spPr bwMode="auto">
          <a:xfrm>
            <a:off x="457200" y="1604963"/>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4136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defRPr>
                <a:solidFill>
                  <a:srgbClr val="000000"/>
                </a:solidFill>
                <a:latin typeface="Arial" panose="020B0604020202020204" pitchFamily="34" charset="0"/>
                <a:cs typeface="Arial" panose="020B0604020202020204" pitchFamily="34" charset="0"/>
              </a:defRPr>
            </a:lvl1pPr>
            <a:lvl2pPr marL="741363" indent="-284163">
              <a:tabLst>
                <a:tab pos="74136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defRPr>
                <a:solidFill>
                  <a:srgbClr val="000000"/>
                </a:solidFill>
                <a:latin typeface="Arial" panose="020B0604020202020204" pitchFamily="34" charset="0"/>
                <a:cs typeface="Arial" panose="020B0604020202020204" pitchFamily="34" charset="0"/>
              </a:defRPr>
            </a:lvl2pPr>
            <a:lvl3pPr>
              <a:tabLst>
                <a:tab pos="74136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defRPr>
                <a:solidFill>
                  <a:srgbClr val="000000"/>
                </a:solidFill>
                <a:latin typeface="Arial" panose="020B0604020202020204" pitchFamily="34" charset="0"/>
                <a:cs typeface="Arial" panose="020B0604020202020204" pitchFamily="34" charset="0"/>
              </a:defRPr>
            </a:lvl3pPr>
            <a:lvl4pPr>
              <a:tabLst>
                <a:tab pos="74136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defRPr>
                <a:solidFill>
                  <a:srgbClr val="000000"/>
                </a:solidFill>
                <a:latin typeface="Arial" panose="020B0604020202020204" pitchFamily="34" charset="0"/>
                <a:cs typeface="Arial" panose="020B0604020202020204" pitchFamily="34" charset="0"/>
              </a:defRPr>
            </a:lvl4pPr>
            <a:lvl5pPr>
              <a:tabLst>
                <a:tab pos="74136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74136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74136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74136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74136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defRPr>
                <a:solidFill>
                  <a:srgbClr val="000000"/>
                </a:solidFill>
                <a:latin typeface="Arial" panose="020B0604020202020204" pitchFamily="34" charset="0"/>
                <a:cs typeface="Arial" panose="020B0604020202020204" pitchFamily="34" charset="0"/>
              </a:defRPr>
            </a:lvl9pPr>
          </a:lstStyle>
          <a:p>
            <a:pPr lvl="1">
              <a:spcBef>
                <a:spcPts val="700"/>
              </a:spcBef>
              <a:buClr>
                <a:srgbClr val="0070C0"/>
              </a:buClr>
              <a:buSzPct val="80000"/>
              <a:buFont typeface="Wingdings" panose="05000000000000000000" pitchFamily="2" charset="2"/>
              <a:buChar char=""/>
            </a:pPr>
            <a:r>
              <a:rPr lang="en-US" altLang="en-US" sz="2800"/>
              <a:t>Alternative approach </a:t>
            </a:r>
          </a:p>
          <a:p>
            <a:pPr lvl="2">
              <a:spcBef>
                <a:spcPts val="600"/>
              </a:spcBef>
              <a:buFont typeface="Arial" panose="020B0604020202020204" pitchFamily="34" charset="0"/>
              <a:buChar char="•"/>
            </a:pPr>
            <a:r>
              <a:rPr lang="en-US" altLang="en-US" sz="2400"/>
              <a:t>Use the </a:t>
            </a:r>
            <a:r>
              <a:rPr lang="en-US" altLang="en-US" sz="2400" b="1"/>
              <a:t>relationship relation </a:t>
            </a:r>
            <a:r>
              <a:rPr lang="en-US" altLang="en-US" sz="2400"/>
              <a:t>(cross-reference) option as in the third option for binary 1:1 relationships</a:t>
            </a:r>
          </a:p>
        </p:txBody>
      </p:sp>
    </p:spTree>
    <p:extLst>
      <p:ext uri="{BB962C8B-B14F-4D97-AF65-F5344CB8AC3E}">
        <p14:creationId xmlns:p14="http://schemas.microsoft.com/office/powerpoint/2010/main" val="27038271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457200" y="174625"/>
            <a:ext cx="8228013" cy="1341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9pPr>
          </a:lstStyle>
          <a:p>
            <a:pPr algn="ctr"/>
            <a:r>
              <a:rPr lang="en-US" altLang="en-US" sz="4400"/>
              <a:t>ER-to-Relational Mapping Algorithm (cont’d.)</a:t>
            </a:r>
          </a:p>
        </p:txBody>
      </p:sp>
      <p:sp>
        <p:nvSpPr>
          <p:cNvPr id="17410" name="Text Box 2"/>
          <p:cNvSpPr txBox="1">
            <a:spLocks noChangeArrowheads="1"/>
          </p:cNvSpPr>
          <p:nvPr/>
        </p:nvSpPr>
        <p:spPr bwMode="auto">
          <a:xfrm>
            <a:off x="457200" y="1604963"/>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41313" indent="-341313">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1pPr>
            <a:lvl2pPr marL="741363" indent="-284163">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2pPr>
            <a:lvl3pP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3pPr>
            <a:lvl4pP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4pPr>
            <a:lvl5pP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9pPr>
          </a:lstStyle>
          <a:p>
            <a:pPr>
              <a:spcBef>
                <a:spcPts val="800"/>
              </a:spcBef>
              <a:buClr>
                <a:srgbClr val="800000"/>
              </a:buClr>
              <a:buFont typeface="Wingdings" panose="05000000000000000000" pitchFamily="2" charset="2"/>
              <a:buChar char=""/>
            </a:pPr>
            <a:r>
              <a:rPr lang="en-US" altLang="en-US" sz="3200"/>
              <a:t>Step 5: Mapping of Binary </a:t>
            </a:r>
            <a:r>
              <a:rPr lang="en-US" altLang="en-US" sz="3200" i="1"/>
              <a:t>M</a:t>
            </a:r>
            <a:r>
              <a:rPr lang="en-US" altLang="en-US" sz="3200"/>
              <a:t>:</a:t>
            </a:r>
            <a:r>
              <a:rPr lang="en-US" altLang="en-US" sz="3200" i="1"/>
              <a:t>N</a:t>
            </a:r>
            <a:r>
              <a:rPr lang="en-US" altLang="en-US" sz="3200"/>
              <a:t> Relationship Types</a:t>
            </a:r>
          </a:p>
          <a:p>
            <a:pPr lvl="1">
              <a:spcBef>
                <a:spcPts val="700"/>
              </a:spcBef>
              <a:buClr>
                <a:srgbClr val="0070C0"/>
              </a:buClr>
              <a:buSzPct val="80000"/>
              <a:buFont typeface="Wingdings" panose="05000000000000000000" pitchFamily="2" charset="2"/>
              <a:buChar char=""/>
            </a:pPr>
            <a:r>
              <a:rPr lang="en-US" altLang="en-US" sz="2800"/>
              <a:t>For each binary </a:t>
            </a:r>
            <a:r>
              <a:rPr lang="en-US" altLang="en-US" sz="2800" i="1"/>
              <a:t>M</a:t>
            </a:r>
            <a:r>
              <a:rPr lang="en-US" altLang="en-US" sz="2800"/>
              <a:t>:</a:t>
            </a:r>
            <a:r>
              <a:rPr lang="en-US" altLang="en-US" sz="2800" i="1"/>
              <a:t>N</a:t>
            </a:r>
            <a:r>
              <a:rPr lang="en-US" altLang="en-US" sz="2800"/>
              <a:t> relationship type</a:t>
            </a:r>
          </a:p>
          <a:p>
            <a:pPr lvl="2">
              <a:spcBef>
                <a:spcPts val="600"/>
              </a:spcBef>
              <a:buFont typeface="Arial" panose="020B0604020202020204" pitchFamily="34" charset="0"/>
              <a:buChar char="•"/>
            </a:pPr>
            <a:r>
              <a:rPr lang="en-US" altLang="en-US" sz="2400"/>
              <a:t>Create a new relation </a:t>
            </a:r>
            <a:r>
              <a:rPr lang="en-US" altLang="en-US" sz="2400" i="1"/>
              <a:t>S </a:t>
            </a:r>
          </a:p>
          <a:p>
            <a:pPr lvl="2">
              <a:spcBef>
                <a:spcPts val="600"/>
              </a:spcBef>
              <a:buFont typeface="Arial" panose="020B0604020202020204" pitchFamily="34" charset="0"/>
              <a:buChar char="•"/>
            </a:pPr>
            <a:r>
              <a:rPr lang="en-US" altLang="en-US" sz="2400"/>
              <a:t>Include primary key of participating entity types as foreign key attributes in </a:t>
            </a:r>
            <a:r>
              <a:rPr lang="en-US" altLang="en-US" sz="2400" i="1"/>
              <a:t>S</a:t>
            </a:r>
            <a:r>
              <a:rPr lang="en-US" altLang="en-US" sz="2400"/>
              <a:t> </a:t>
            </a:r>
          </a:p>
          <a:p>
            <a:pPr lvl="2">
              <a:spcBef>
                <a:spcPts val="600"/>
              </a:spcBef>
              <a:buFont typeface="Arial" panose="020B0604020202020204" pitchFamily="34" charset="0"/>
              <a:buChar char="•"/>
            </a:pPr>
            <a:r>
              <a:rPr lang="en-US" altLang="en-US" sz="2400"/>
              <a:t>Include any simple attributes of </a:t>
            </a:r>
            <a:r>
              <a:rPr lang="en-US" altLang="en-US" sz="2400" i="1"/>
              <a:t>M</a:t>
            </a:r>
            <a:r>
              <a:rPr lang="en-US" altLang="en-US" sz="2400"/>
              <a:t>:</a:t>
            </a:r>
            <a:r>
              <a:rPr lang="en-US" altLang="en-US" sz="2400" i="1"/>
              <a:t>N</a:t>
            </a:r>
            <a:r>
              <a:rPr lang="en-US" altLang="en-US" sz="2400"/>
              <a:t> relationship type</a:t>
            </a:r>
          </a:p>
        </p:txBody>
      </p:sp>
    </p:spTree>
    <p:extLst>
      <p:ext uri="{BB962C8B-B14F-4D97-AF65-F5344CB8AC3E}">
        <p14:creationId xmlns:p14="http://schemas.microsoft.com/office/powerpoint/2010/main" val="30747972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457200" y="174625"/>
            <a:ext cx="8228013" cy="1341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9pPr>
          </a:lstStyle>
          <a:p>
            <a:pPr algn="ctr"/>
            <a:r>
              <a:rPr lang="en-US" altLang="en-US" sz="4400"/>
              <a:t>ER-to-Relational Mapping Algorithm (cont’d.)</a:t>
            </a:r>
          </a:p>
        </p:txBody>
      </p:sp>
      <p:sp>
        <p:nvSpPr>
          <p:cNvPr id="18434" name="Text Box 2"/>
          <p:cNvSpPr txBox="1">
            <a:spLocks noChangeArrowheads="1"/>
          </p:cNvSpPr>
          <p:nvPr/>
        </p:nvSpPr>
        <p:spPr bwMode="auto">
          <a:xfrm>
            <a:off x="457200" y="1604963"/>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41313" indent="-341313">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1pPr>
            <a:lvl2pPr marL="741363" indent="-284163">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2pPr>
            <a:lvl3pP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3pPr>
            <a:lvl4pP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4pPr>
            <a:lvl5pP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9pPr>
          </a:lstStyle>
          <a:p>
            <a:pPr>
              <a:spcBef>
                <a:spcPts val="800"/>
              </a:spcBef>
              <a:buClr>
                <a:srgbClr val="800000"/>
              </a:buClr>
              <a:buFont typeface="Wingdings" panose="05000000000000000000" pitchFamily="2" charset="2"/>
              <a:buChar char=""/>
            </a:pPr>
            <a:r>
              <a:rPr lang="en-US" altLang="en-US" sz="3200"/>
              <a:t>Step 6: Mapping of Multivalued Attributes</a:t>
            </a:r>
          </a:p>
          <a:p>
            <a:pPr lvl="1">
              <a:spcBef>
                <a:spcPts val="700"/>
              </a:spcBef>
              <a:buClr>
                <a:srgbClr val="0070C0"/>
              </a:buClr>
              <a:buSzPct val="80000"/>
              <a:buFont typeface="Wingdings" panose="05000000000000000000" pitchFamily="2" charset="2"/>
              <a:buChar char=""/>
            </a:pPr>
            <a:r>
              <a:rPr lang="en-US" altLang="en-US" sz="2800"/>
              <a:t>For each multivalued attribute</a:t>
            </a:r>
          </a:p>
          <a:p>
            <a:pPr lvl="2">
              <a:spcBef>
                <a:spcPts val="600"/>
              </a:spcBef>
              <a:buFont typeface="Arial" panose="020B0604020202020204" pitchFamily="34" charset="0"/>
              <a:buChar char="•"/>
            </a:pPr>
            <a:r>
              <a:rPr lang="en-US" altLang="en-US" sz="2400"/>
              <a:t>Create a new relation</a:t>
            </a:r>
          </a:p>
          <a:p>
            <a:pPr lvl="2">
              <a:spcBef>
                <a:spcPts val="600"/>
              </a:spcBef>
              <a:buFont typeface="Arial" panose="020B0604020202020204" pitchFamily="34" charset="0"/>
              <a:buChar char="•"/>
            </a:pPr>
            <a:r>
              <a:rPr lang="en-US" altLang="en-US" sz="2400"/>
              <a:t>Primary key of </a:t>
            </a:r>
            <a:r>
              <a:rPr lang="en-US" altLang="en-US" sz="2400" i="1"/>
              <a:t>R</a:t>
            </a:r>
            <a:r>
              <a:rPr lang="en-US" altLang="en-US" sz="2400"/>
              <a:t> is the combination of </a:t>
            </a:r>
            <a:r>
              <a:rPr lang="en-US" altLang="en-US" sz="2400" i="1"/>
              <a:t>A</a:t>
            </a:r>
            <a:r>
              <a:rPr lang="en-US" altLang="en-US" sz="2400"/>
              <a:t> and </a:t>
            </a:r>
            <a:r>
              <a:rPr lang="en-US" altLang="en-US" sz="2400" i="1"/>
              <a:t>K</a:t>
            </a:r>
          </a:p>
          <a:p>
            <a:pPr lvl="2">
              <a:spcBef>
                <a:spcPts val="600"/>
              </a:spcBef>
              <a:buFont typeface="Arial" panose="020B0604020202020204" pitchFamily="34" charset="0"/>
              <a:buChar char="•"/>
            </a:pPr>
            <a:r>
              <a:rPr lang="en-US" altLang="en-US" sz="2400"/>
              <a:t>If the multivalued attribute is composite, include its simple components</a:t>
            </a:r>
          </a:p>
        </p:txBody>
      </p:sp>
    </p:spTree>
    <p:extLst>
      <p:ext uri="{BB962C8B-B14F-4D97-AF65-F5344CB8AC3E}">
        <p14:creationId xmlns:p14="http://schemas.microsoft.com/office/powerpoint/2010/main" val="39740002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457200" y="174625"/>
            <a:ext cx="8228013" cy="1341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9pPr>
          </a:lstStyle>
          <a:p>
            <a:pPr algn="ctr"/>
            <a:r>
              <a:rPr lang="en-US" altLang="en-US" sz="4400"/>
              <a:t>ER-to-Relational Mapping Algorithm (cont’d.)</a:t>
            </a:r>
          </a:p>
        </p:txBody>
      </p:sp>
      <p:sp>
        <p:nvSpPr>
          <p:cNvPr id="19458" name="Text Box 2"/>
          <p:cNvSpPr txBox="1">
            <a:spLocks noChangeArrowheads="1"/>
          </p:cNvSpPr>
          <p:nvPr/>
        </p:nvSpPr>
        <p:spPr bwMode="auto">
          <a:xfrm>
            <a:off x="457200" y="1604963"/>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41313" indent="-341313">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1pPr>
            <a:lvl2pPr marL="741363" indent="-284163">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2pPr>
            <a:lvl3pP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3pPr>
            <a:lvl4pP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4pPr>
            <a:lvl5pP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9pPr>
          </a:lstStyle>
          <a:p>
            <a:pPr>
              <a:spcBef>
                <a:spcPts val="800"/>
              </a:spcBef>
              <a:buClr>
                <a:srgbClr val="800000"/>
              </a:buClr>
              <a:buFont typeface="Wingdings" panose="05000000000000000000" pitchFamily="2" charset="2"/>
              <a:buChar char=""/>
            </a:pPr>
            <a:r>
              <a:rPr lang="en-US" altLang="en-US" sz="3200"/>
              <a:t>Step 7: Mapping of </a:t>
            </a:r>
            <a:r>
              <a:rPr lang="en-US" altLang="en-US" sz="3200" i="1"/>
              <a:t>N</a:t>
            </a:r>
            <a:r>
              <a:rPr lang="en-US" altLang="en-US" sz="3200"/>
              <a:t>-ary Relationship Types</a:t>
            </a:r>
          </a:p>
          <a:p>
            <a:pPr lvl="1">
              <a:spcBef>
                <a:spcPts val="700"/>
              </a:spcBef>
              <a:buClr>
                <a:srgbClr val="0070C0"/>
              </a:buClr>
              <a:buSzPct val="80000"/>
              <a:buFont typeface="Wingdings" panose="05000000000000000000" pitchFamily="2" charset="2"/>
              <a:buChar char=""/>
            </a:pPr>
            <a:r>
              <a:rPr lang="en-US" altLang="en-US" sz="2800"/>
              <a:t>For each </a:t>
            </a:r>
            <a:r>
              <a:rPr lang="en-US" altLang="en-US" sz="2800" i="1"/>
              <a:t>n</a:t>
            </a:r>
            <a:r>
              <a:rPr lang="en-US" altLang="en-US" sz="2800"/>
              <a:t>-ary relationship type </a:t>
            </a:r>
            <a:r>
              <a:rPr lang="en-US" altLang="en-US" sz="2800" i="1"/>
              <a:t>R</a:t>
            </a:r>
          </a:p>
          <a:p>
            <a:pPr lvl="2">
              <a:spcBef>
                <a:spcPts val="600"/>
              </a:spcBef>
              <a:buFont typeface="Arial" panose="020B0604020202020204" pitchFamily="34" charset="0"/>
              <a:buChar char="•"/>
            </a:pPr>
            <a:r>
              <a:rPr lang="en-US" altLang="en-US" sz="2400"/>
              <a:t>Create a new relation </a:t>
            </a:r>
            <a:r>
              <a:rPr lang="en-US" altLang="en-US" sz="2400" i="1"/>
              <a:t>S</a:t>
            </a:r>
            <a:r>
              <a:rPr lang="en-US" altLang="en-US" sz="2400"/>
              <a:t> to represent </a:t>
            </a:r>
            <a:r>
              <a:rPr lang="en-US" altLang="en-US" sz="2400" i="1"/>
              <a:t>R</a:t>
            </a:r>
          </a:p>
          <a:p>
            <a:pPr lvl="2">
              <a:spcBef>
                <a:spcPts val="600"/>
              </a:spcBef>
              <a:buFont typeface="Arial" panose="020B0604020202020204" pitchFamily="34" charset="0"/>
              <a:buChar char="•"/>
            </a:pPr>
            <a:r>
              <a:rPr lang="en-US" altLang="en-US" sz="2400"/>
              <a:t>Include primary keys of participating entity types as foreign keys</a:t>
            </a:r>
          </a:p>
          <a:p>
            <a:pPr lvl="2">
              <a:spcBef>
                <a:spcPts val="600"/>
              </a:spcBef>
              <a:buFont typeface="Arial" panose="020B0604020202020204" pitchFamily="34" charset="0"/>
              <a:buChar char="•"/>
            </a:pPr>
            <a:r>
              <a:rPr lang="en-US" altLang="en-US" sz="2400"/>
              <a:t>Include any simple attributes as attributes </a:t>
            </a:r>
          </a:p>
        </p:txBody>
      </p:sp>
    </p:spTree>
    <p:extLst>
      <p:ext uri="{BB962C8B-B14F-4D97-AF65-F5344CB8AC3E}">
        <p14:creationId xmlns:p14="http://schemas.microsoft.com/office/powerpoint/2010/main" val="22389088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457200" y="23813"/>
            <a:ext cx="8228013" cy="2011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9pPr>
          </a:lstStyle>
          <a:p>
            <a:pPr algn="ctr"/>
            <a:r>
              <a:rPr lang="en-US" altLang="en-US" sz="4400"/>
              <a:t>Discussion and Summary of Mapping for ER Model Constructs</a:t>
            </a: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438400"/>
            <a:ext cx="6534150" cy="3267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465882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457200" y="23813"/>
            <a:ext cx="8228013" cy="2011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9pPr>
          </a:lstStyle>
          <a:p>
            <a:pPr algn="ctr"/>
            <a:r>
              <a:rPr lang="en-US" altLang="en-US" sz="4400"/>
              <a:t>Discussion and Summary of Mapping for ER Model Constructs (cont’d.)</a:t>
            </a:r>
          </a:p>
        </p:txBody>
      </p:sp>
      <p:sp>
        <p:nvSpPr>
          <p:cNvPr id="21506" name="Text Box 2"/>
          <p:cNvSpPr txBox="1">
            <a:spLocks noChangeArrowheads="1"/>
          </p:cNvSpPr>
          <p:nvPr/>
        </p:nvSpPr>
        <p:spPr bwMode="auto">
          <a:xfrm>
            <a:off x="457200" y="2209800"/>
            <a:ext cx="8228013" cy="3919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41313" indent="-341313">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1pPr>
            <a:lvl2pPr marL="741363" indent="-284163">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2pPr>
            <a:lvl3pP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3pPr>
            <a:lvl4pP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4pPr>
            <a:lvl5pP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9pPr>
          </a:lstStyle>
          <a:p>
            <a:pPr>
              <a:spcBef>
                <a:spcPts val="800"/>
              </a:spcBef>
              <a:buClr>
                <a:srgbClr val="800000"/>
              </a:buClr>
              <a:buFont typeface="Wingdings" panose="05000000000000000000" pitchFamily="2" charset="2"/>
              <a:buChar char=""/>
            </a:pPr>
            <a:r>
              <a:rPr lang="en-US" altLang="en-US" sz="3200"/>
              <a:t>In a relational schema relationship types are not represented explicitly</a:t>
            </a:r>
          </a:p>
          <a:p>
            <a:pPr lvl="1">
              <a:spcBef>
                <a:spcPts val="700"/>
              </a:spcBef>
              <a:buClr>
                <a:srgbClr val="0070C0"/>
              </a:buClr>
              <a:buSzPct val="80000"/>
              <a:buFont typeface="Wingdings" panose="05000000000000000000" pitchFamily="2" charset="2"/>
              <a:buChar char=""/>
            </a:pPr>
            <a:r>
              <a:rPr lang="en-US" altLang="en-US" sz="2800"/>
              <a:t>Represented by having two attributes </a:t>
            </a:r>
            <a:r>
              <a:rPr lang="en-US" altLang="en-US" sz="2800" i="1"/>
              <a:t>A </a:t>
            </a:r>
            <a:r>
              <a:rPr lang="en-US" altLang="en-US" sz="2800"/>
              <a:t>and</a:t>
            </a:r>
            <a:r>
              <a:rPr lang="en-US" altLang="en-US" sz="2800" i="1"/>
              <a:t> B</a:t>
            </a:r>
            <a:r>
              <a:rPr lang="en-US" altLang="en-US" sz="2800"/>
              <a:t>:</a:t>
            </a:r>
            <a:r>
              <a:rPr lang="en-US" altLang="en-US" sz="2800" i="1"/>
              <a:t> </a:t>
            </a:r>
            <a:r>
              <a:rPr lang="en-US" altLang="en-US" sz="2800"/>
              <a:t>one a primary key and the other a foreign key</a:t>
            </a:r>
          </a:p>
        </p:txBody>
      </p:sp>
    </p:spTree>
    <p:extLst>
      <p:ext uri="{BB962C8B-B14F-4D97-AF65-F5344CB8AC3E}">
        <p14:creationId xmlns:p14="http://schemas.microsoft.com/office/powerpoint/2010/main" val="30991790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4752</TotalTime>
  <Words>3734</Words>
  <Application>Microsoft Office PowerPoint</Application>
  <PresentationFormat>On-screen Show (4:3)</PresentationFormat>
  <Paragraphs>527</Paragraphs>
  <Slides>96</Slides>
  <Notes>33</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96</vt:i4>
      </vt:variant>
    </vt:vector>
  </HeadingPairs>
  <TitlesOfParts>
    <vt:vector size="97" baseType="lpstr">
      <vt:lpstr>Office Theme</vt:lpstr>
      <vt:lpstr>PowerPoint Presentation</vt:lpstr>
      <vt:lpstr>PowerPoint Presentation</vt:lpstr>
      <vt:lpstr>    </vt:lpstr>
      <vt:lpstr>PowerPoint Presentation</vt:lpstr>
      <vt:lpstr>The major goal in requirements gathering is to:</vt:lpstr>
      <vt:lpstr> 2.Conceptual Design </vt:lpstr>
      <vt:lpstr>PowerPoint Presentation</vt:lpstr>
      <vt:lpstr>PowerPoint Presentation</vt:lpstr>
      <vt:lpstr>3.Logical Design </vt:lpstr>
      <vt:lpstr>Normalization </vt:lpstr>
      <vt:lpstr>4.Physical Design </vt:lpstr>
      <vt:lpstr> Sample Database Application- COMPANY Database  </vt:lpstr>
      <vt:lpstr>PowerPoint Presentation</vt:lpstr>
      <vt:lpstr> Entity Types, Entity Sets, Attributes and Keys </vt:lpstr>
      <vt:lpstr>PowerPoint Presentation</vt:lpstr>
      <vt:lpstr>PowerPoint Presentation</vt:lpstr>
      <vt:lpstr>PowerPoint Presentation</vt:lpstr>
      <vt:lpstr>PowerPoint Presentation</vt:lpstr>
      <vt:lpstr> Fig. Two entities, an employee e1 and a company c1, and their attribute values. </vt:lpstr>
      <vt:lpstr>PowerPoint Presentation</vt:lpstr>
      <vt:lpstr>PowerPoint Presentation</vt:lpstr>
      <vt:lpstr>Attributes</vt:lpstr>
      <vt:lpstr>PowerPoint Presentation</vt:lpstr>
      <vt:lpstr> Types of Attributes </vt:lpstr>
      <vt:lpstr>PowerPoint Presentation</vt:lpstr>
      <vt:lpstr>PowerPoint Presentation</vt:lpstr>
      <vt:lpstr>  </vt:lpstr>
      <vt:lpstr> Stored and Derived Attributes </vt:lpstr>
      <vt:lpstr>PowerPoint Presentation</vt:lpstr>
      <vt:lpstr>PowerPoint Presentation</vt:lpstr>
      <vt:lpstr>PowerPoint Presentation</vt:lpstr>
      <vt:lpstr>PowerPoint Presentation</vt:lpstr>
      <vt:lpstr>PowerPoint Presentation</vt:lpstr>
      <vt:lpstr>PowerPoint Presentation</vt:lpstr>
      <vt:lpstr>Initial Design of Entity Types for the COMPANY Database Schema</vt:lpstr>
      <vt:lpstr>Initial Design of Entity Types: EMPLOYEE, DEPARTMENT, PROJECT, DEPENDENT</vt:lpstr>
      <vt:lpstr>Refining the initial design by introducing relationships</vt:lpstr>
      <vt:lpstr>Types of Relationships in DBMS </vt:lpstr>
      <vt:lpstr>Relationships and Relationship Types </vt:lpstr>
      <vt:lpstr>Relationship instances of the WORKS_FOR N:1 relationship between EMPLOYEE and DEPARTMENT</vt:lpstr>
      <vt:lpstr>Relationship instances of the M:N  WORKS_ON relationship between EMPLOYEE and PROJECT</vt:lpstr>
      <vt:lpstr>Relationship type vs. relationship set </vt:lpstr>
      <vt:lpstr>Relationship type vs. relationship set </vt:lpstr>
      <vt:lpstr>Refining the COMPANY database schema by introducing relationships</vt:lpstr>
      <vt:lpstr>ER DIAGRAM – Relationship Types are: WORKS_FOR, MANAGES, WORKS_ON, CONTROLS, SUPERVISION, DEPENDENTS_OF</vt:lpstr>
      <vt:lpstr>Discussion on Relationship Types</vt:lpstr>
      <vt:lpstr>Weak Entity Types</vt:lpstr>
      <vt:lpstr>Constraints on Relationships</vt:lpstr>
      <vt:lpstr>Displaying a recursive relationship</vt:lpstr>
      <vt:lpstr>A Recursive Relationship Supervision`</vt:lpstr>
      <vt:lpstr>Recursive Relationship Type is: SUPERVISION (participation role names are shown)</vt:lpstr>
      <vt:lpstr>Attributes of Relationship types</vt:lpstr>
      <vt:lpstr>Example Attribute of a Relationship Type:  Hours of WORKS_ON</vt:lpstr>
      <vt:lpstr>Notation for Constraints on Relationships</vt:lpstr>
      <vt:lpstr>Alternative (min, max) notation for relationship structural constraints:</vt:lpstr>
      <vt:lpstr>The (min,max) notation for relationship constraints</vt:lpstr>
      <vt:lpstr>COMPANY ER Schema Diagram using (min, max) notation</vt:lpstr>
      <vt:lpstr>Alternative diagrammatic notation</vt:lpstr>
      <vt:lpstr>Summary of notation for ER diagrams</vt:lpstr>
      <vt:lpstr>UML class diagrams</vt:lpstr>
      <vt:lpstr>UML class diagram for COMPANY database schema</vt:lpstr>
      <vt:lpstr>Other alternative diagrammatic notations</vt:lpstr>
      <vt:lpstr>Relationships of Higher Degree</vt:lpstr>
      <vt:lpstr>Discussion of n-ary relationships (n &gt; 2)</vt:lpstr>
      <vt:lpstr>Example of a ternary relationship</vt:lpstr>
      <vt:lpstr>Discussion of n-ary relationships (n &gt; 2)</vt:lpstr>
      <vt:lpstr>PowerPoint Presentation</vt:lpstr>
      <vt:lpstr>PowerPoint Presentation</vt:lpstr>
      <vt:lpstr>PowerPoint Presentation</vt:lpstr>
      <vt:lpstr>PowerPoint Presentation</vt:lpstr>
      <vt:lpstr>PowerPoint Presentation</vt:lpstr>
      <vt:lpstr>PowerPoint Presentation</vt:lpstr>
      <vt:lpstr> Mapping Cardinalities (Structural Constraints) </vt:lpstr>
      <vt:lpstr>PowerPoint Presentation</vt:lpstr>
      <vt:lpstr>PowerPoint Presentation</vt:lpstr>
      <vt:lpstr>PowerPoint Presentation</vt:lpstr>
      <vt:lpstr>PowerPoint Presentation</vt:lpstr>
      <vt:lpstr>PowerPoint Presentation</vt:lpstr>
      <vt:lpstr>PowerPoint Presentation</vt:lpstr>
      <vt:lpstr>Example 1</vt:lpstr>
      <vt:lpstr>Example 1 Answer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Level Conceptual Data Models for Database Design:</dc:title>
  <dc:creator>NEW</dc:creator>
  <cp:lastModifiedBy>DEDEEPYA</cp:lastModifiedBy>
  <cp:revision>127</cp:revision>
  <dcterms:created xsi:type="dcterms:W3CDTF">2018-08-15T07:37:41Z</dcterms:created>
  <dcterms:modified xsi:type="dcterms:W3CDTF">2025-02-18T10:07:02Z</dcterms:modified>
</cp:coreProperties>
</file>