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1" r:id="rId2"/>
    <p:sldId id="282" r:id="rId3"/>
    <p:sldId id="283" r:id="rId4"/>
    <p:sldId id="284" r:id="rId5"/>
    <p:sldId id="285" r:id="rId6"/>
    <p:sldId id="286" r:id="rId7"/>
    <p:sldId id="288" r:id="rId8"/>
    <p:sldId id="289" r:id="rId9"/>
    <p:sldId id="290" r:id="rId10"/>
    <p:sldId id="287" r:id="rId11"/>
    <p:sldId id="291" r:id="rId12"/>
    <p:sldId id="292" r:id="rId13"/>
    <p:sldId id="293" r:id="rId14"/>
    <p:sldId id="294" r:id="rId15"/>
    <p:sldId id="295" r:id="rId16"/>
    <p:sldId id="296" r:id="rId17"/>
    <p:sldId id="297" r:id="rId18"/>
    <p:sldId id="298" r:id="rId19"/>
    <p:sldId id="300" r:id="rId20"/>
    <p:sldId id="299" r:id="rId21"/>
    <p:sldId id="301" r:id="rId22"/>
    <p:sldId id="302" r:id="rId23"/>
    <p:sldId id="26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121" autoAdjust="0"/>
    <p:restoredTop sz="94660"/>
  </p:normalViewPr>
  <p:slideViewPr>
    <p:cSldViewPr>
      <p:cViewPr>
        <p:scale>
          <a:sx n="66" d="100"/>
          <a:sy n="66" d="100"/>
        </p:scale>
        <p:origin x="-1602"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Outline of today’s session</a:t>
            </a:r>
            <a:endParaRPr lang="en-US" dirty="0"/>
          </a:p>
        </p:txBody>
      </p:sp>
      <p:sp>
        <p:nvSpPr>
          <p:cNvPr id="3" name="Content Placeholder 2"/>
          <p:cNvSpPr>
            <a:spLocks noGrp="1"/>
          </p:cNvSpPr>
          <p:nvPr>
            <p:ph idx="1"/>
          </p:nvPr>
        </p:nvSpPr>
        <p:spPr>
          <a:xfrm>
            <a:off x="457200" y="1214422"/>
            <a:ext cx="8229600" cy="4911741"/>
          </a:xfrm>
        </p:spPr>
        <p:txBody>
          <a:bodyPr>
            <a:normAutofit/>
          </a:bodyPr>
          <a:lstStyle/>
          <a:p>
            <a:r>
              <a:rPr lang="en-US" sz="4400" dirty="0" smtClean="0"/>
              <a:t>What is a binary code?</a:t>
            </a:r>
          </a:p>
          <a:p>
            <a:r>
              <a:rPr lang="en-US" sz="4400" dirty="0" smtClean="0"/>
              <a:t>Where it is used?</a:t>
            </a:r>
          </a:p>
          <a:p>
            <a:r>
              <a:rPr lang="en-US" sz="4400" dirty="0" smtClean="0"/>
              <a:t>Classification of binary codes</a:t>
            </a:r>
          </a:p>
          <a:p>
            <a:r>
              <a:rPr lang="en-US" sz="4400" dirty="0" smtClean="0"/>
              <a:t>Various binary codes</a:t>
            </a:r>
          </a:p>
          <a:p>
            <a:r>
              <a:rPr lang="en-US" sz="4400" dirty="0" smtClean="0"/>
              <a:t>Problems</a:t>
            </a:r>
          </a:p>
          <a:p>
            <a:endParaRPr lang="en-US" dirty="0" smtClean="0"/>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Gray code</a:t>
            </a:r>
            <a:endParaRPr lang="en-US" dirty="0">
              <a:solidFill>
                <a:schemeClr val="bg2">
                  <a:lumMod val="50000"/>
                </a:schemeClr>
              </a:solidFill>
            </a:endParaRPr>
          </a:p>
        </p:txBody>
      </p:sp>
      <p:sp>
        <p:nvSpPr>
          <p:cNvPr id="3" name="Content Placeholder 2"/>
          <p:cNvSpPr>
            <a:spLocks noGrp="1"/>
          </p:cNvSpPr>
          <p:nvPr>
            <p:ph idx="1"/>
          </p:nvPr>
        </p:nvSpPr>
        <p:spPr>
          <a:xfrm>
            <a:off x="428596" y="1285860"/>
            <a:ext cx="5043494" cy="4983179"/>
          </a:xfrm>
        </p:spPr>
        <p:txBody>
          <a:bodyPr>
            <a:normAutofit fontScale="92500" lnSpcReduction="20000"/>
          </a:bodyPr>
          <a:lstStyle/>
          <a:p>
            <a:pPr algn="just"/>
            <a:r>
              <a:rPr lang="en-US" dirty="0" smtClean="0"/>
              <a:t>Developed by </a:t>
            </a:r>
            <a:r>
              <a:rPr lang="en-US" b="1" dirty="0" smtClean="0"/>
              <a:t>Frank Gray.</a:t>
            </a:r>
          </a:p>
          <a:p>
            <a:pPr algn="just"/>
            <a:r>
              <a:rPr lang="en-US" dirty="0" smtClean="0"/>
              <a:t>It is also called </a:t>
            </a:r>
            <a:r>
              <a:rPr lang="en-US" b="1" dirty="0" smtClean="0"/>
              <a:t>cyclic</a:t>
            </a:r>
            <a:r>
              <a:rPr lang="en-US" dirty="0" smtClean="0"/>
              <a:t> or </a:t>
            </a:r>
            <a:r>
              <a:rPr lang="en-US" b="1" dirty="0" smtClean="0"/>
              <a:t>mirror </a:t>
            </a:r>
            <a:r>
              <a:rPr lang="en-US" dirty="0" smtClean="0"/>
              <a:t>code or </a:t>
            </a:r>
            <a:r>
              <a:rPr lang="en-US" b="1" dirty="0" smtClean="0"/>
              <a:t>minimum error </a:t>
            </a:r>
            <a:r>
              <a:rPr lang="en-US" dirty="0" smtClean="0"/>
              <a:t>code or </a:t>
            </a:r>
            <a:r>
              <a:rPr lang="en-US" b="1" dirty="0" smtClean="0"/>
              <a:t>unit distance </a:t>
            </a:r>
            <a:r>
              <a:rPr lang="en-US" dirty="0" smtClean="0"/>
              <a:t>code</a:t>
            </a:r>
          </a:p>
          <a:p>
            <a:pPr algn="just"/>
            <a:r>
              <a:rPr lang="en-US" dirty="0" smtClean="0"/>
              <a:t>Each code word </a:t>
            </a:r>
            <a:r>
              <a:rPr lang="en-US" b="1" dirty="0" smtClean="0"/>
              <a:t>differs in only one bit</a:t>
            </a:r>
            <a:r>
              <a:rPr lang="en-US" dirty="0" smtClean="0"/>
              <a:t> from its neighbor code word.</a:t>
            </a:r>
          </a:p>
          <a:p>
            <a:pPr algn="just"/>
            <a:r>
              <a:rPr lang="en-US" dirty="0" smtClean="0"/>
              <a:t>But in binary, the number of bits that change from one binary value to next value varies</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pic>
        <p:nvPicPr>
          <p:cNvPr id="5122" name="Picture 2"/>
          <p:cNvPicPr>
            <a:picLocks noChangeAspect="1" noChangeArrowheads="1"/>
          </p:cNvPicPr>
          <p:nvPr/>
        </p:nvPicPr>
        <p:blipFill>
          <a:blip r:embed="rId2"/>
          <a:srcRect/>
          <a:stretch>
            <a:fillRect/>
          </a:stretch>
        </p:blipFill>
        <p:spPr bwMode="auto">
          <a:xfrm>
            <a:off x="5786446" y="1214422"/>
            <a:ext cx="3000396"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How is Gray reflective?</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pic>
        <p:nvPicPr>
          <p:cNvPr id="6146" name="Picture 2"/>
          <p:cNvPicPr>
            <a:picLocks noGrp="1" noChangeAspect="1" noChangeArrowheads="1"/>
          </p:cNvPicPr>
          <p:nvPr>
            <p:ph idx="1"/>
          </p:nvPr>
        </p:nvPicPr>
        <p:blipFill>
          <a:blip r:embed="rId2"/>
          <a:srcRect/>
          <a:stretch>
            <a:fillRect/>
          </a:stretch>
        </p:blipFill>
        <p:spPr bwMode="auto">
          <a:xfrm>
            <a:off x="1071538" y="1714488"/>
            <a:ext cx="7358114" cy="41434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Excess-3 code</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5143536"/>
          </a:xfrm>
        </p:spPr>
        <p:txBody>
          <a:bodyPr/>
          <a:lstStyle/>
          <a:p>
            <a:pPr lvl="0" algn="just"/>
            <a:r>
              <a:rPr lang="en-US" dirty="0" smtClean="0"/>
              <a:t>The Excess-3 code is also called as XS-3 code. </a:t>
            </a:r>
          </a:p>
          <a:p>
            <a:pPr lvl="0" algn="just"/>
            <a:r>
              <a:rPr lang="en-US" dirty="0" smtClean="0"/>
              <a:t>It is non-weighted code used to express decimal numbers. </a:t>
            </a:r>
          </a:p>
          <a:p>
            <a:pPr lvl="0" algn="just"/>
            <a:r>
              <a:rPr lang="en-US" dirty="0" smtClean="0"/>
              <a:t>The Excess-3 code words are derived from the 8421 BCD code words adding (0011)</a:t>
            </a:r>
            <a:r>
              <a:rPr lang="en-US" baseline="-25000" dirty="0" smtClean="0"/>
              <a:t>2 </a:t>
            </a:r>
            <a:r>
              <a:rPr lang="en-US" dirty="0" smtClean="0"/>
              <a:t>or (3)</a:t>
            </a:r>
            <a:r>
              <a:rPr lang="en-US" baseline="-25000" dirty="0" smtClean="0"/>
              <a:t>10</a:t>
            </a:r>
            <a:r>
              <a:rPr lang="en-US" dirty="0" smtClean="0"/>
              <a:t> to each code word in 8421. </a:t>
            </a:r>
          </a:p>
          <a:p>
            <a:pPr lvl="0" algn="just"/>
            <a:r>
              <a:rPr lang="en-US" dirty="0" smtClean="0"/>
              <a:t>The excess-3 codes are obtained as follows :</a:t>
            </a:r>
          </a:p>
          <a:p>
            <a:pPr lvl="0" algn="just">
              <a:buNone/>
            </a:pPr>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pic>
        <p:nvPicPr>
          <p:cNvPr id="5" name="Picture 2"/>
          <p:cNvPicPr>
            <a:picLocks noChangeAspect="1" noChangeArrowheads="1"/>
          </p:cNvPicPr>
          <p:nvPr/>
        </p:nvPicPr>
        <p:blipFill>
          <a:blip r:embed="rId2"/>
          <a:srcRect/>
          <a:stretch>
            <a:fillRect/>
          </a:stretch>
        </p:blipFill>
        <p:spPr bwMode="auto">
          <a:xfrm>
            <a:off x="2143108" y="5214950"/>
            <a:ext cx="4857784" cy="1071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BCD</a:t>
            </a:r>
            <a:r>
              <a:rPr lang="en-US" dirty="0" smtClean="0">
                <a:solidFill>
                  <a:schemeClr val="bg2">
                    <a:lumMod val="50000"/>
                  </a:schemeClr>
                </a:solidFill>
                <a:sym typeface="Wingdings" pitchFamily="2" charset="2"/>
              </a:rPr>
              <a:t> Excess 3</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a:p>
        </p:txBody>
      </p:sp>
      <p:pic>
        <p:nvPicPr>
          <p:cNvPr id="7171" name="Picture 3"/>
          <p:cNvPicPr>
            <a:picLocks noGrp="1" noChangeAspect="1" noChangeArrowheads="1"/>
          </p:cNvPicPr>
          <p:nvPr>
            <p:ph idx="1"/>
          </p:nvPr>
        </p:nvPicPr>
        <p:blipFill>
          <a:blip r:embed="rId2"/>
          <a:srcRect/>
          <a:stretch>
            <a:fillRect/>
          </a:stretch>
        </p:blipFill>
        <p:spPr bwMode="auto">
          <a:xfrm>
            <a:off x="1428728" y="1643050"/>
            <a:ext cx="6715172" cy="39290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2">
                    <a:lumMod val="50000"/>
                  </a:schemeClr>
                </a:solidFill>
              </a:rPr>
              <a:t>Sequential code</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lstStyle/>
          <a:p>
            <a:pPr algn="just"/>
            <a:r>
              <a:rPr lang="en-US" dirty="0" smtClean="0"/>
              <a:t>A code is said to be sequential when two subsequent codes, seen as numbers in binary representation, differ by one. </a:t>
            </a:r>
          </a:p>
          <a:p>
            <a:pPr algn="just"/>
            <a:r>
              <a:rPr lang="en-US" dirty="0" smtClean="0"/>
              <a:t>This greatly aids mathematical manipulation of data. </a:t>
            </a:r>
          </a:p>
          <a:p>
            <a:pPr algn="just"/>
            <a:r>
              <a:rPr lang="en-US" dirty="0" smtClean="0"/>
              <a:t>The </a:t>
            </a:r>
            <a:r>
              <a:rPr lang="en-US" b="1" dirty="0" smtClean="0"/>
              <a:t>8421 and Excess-3 codes</a:t>
            </a:r>
            <a:r>
              <a:rPr lang="en-US" dirty="0" smtClean="0"/>
              <a:t> are sequential, whereas the 2421 and 5211 codes are not.</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Reflective code</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lstStyle/>
          <a:p>
            <a:pPr algn="just"/>
            <a:r>
              <a:rPr lang="en-US" dirty="0" smtClean="0"/>
              <a:t>A code is reflective when the code is self complementing.</a:t>
            </a:r>
          </a:p>
          <a:p>
            <a:pPr algn="just"/>
            <a:r>
              <a:rPr lang="en-US" dirty="0" smtClean="0"/>
              <a:t> In other words, when the code for 9 is the complement the code for 0, 8 for 1, 7 for 2, 6 for 3 and 5 for 4. </a:t>
            </a:r>
          </a:p>
          <a:p>
            <a:pPr algn="just"/>
            <a:r>
              <a:rPr lang="en-US" dirty="0" smtClean="0"/>
              <a:t>2421BCD, 5421BCD and Excess-3 code are reflective codes.</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bg2">
                    <a:lumMod val="50000"/>
                  </a:schemeClr>
                </a:solidFill>
              </a:rPr>
              <a:t>Error Detecting and correcting codes</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lstStyle/>
          <a:p>
            <a:pPr algn="just"/>
            <a:r>
              <a:rPr lang="en-US" dirty="0" smtClean="0"/>
              <a:t>When bits are transmitted over the computer network, they are subject to get corrupted due to interference and network problems.</a:t>
            </a:r>
          </a:p>
          <a:p>
            <a:pPr algn="just"/>
            <a:r>
              <a:rPr lang="en-US" b="1" dirty="0" smtClean="0"/>
              <a:t>Error detection</a:t>
            </a:r>
            <a:r>
              <a:rPr lang="en-US" dirty="0" smtClean="0"/>
              <a:t> is the </a:t>
            </a:r>
            <a:r>
              <a:rPr lang="en-US" b="1" dirty="0" smtClean="0"/>
              <a:t>detection</a:t>
            </a:r>
            <a:r>
              <a:rPr lang="en-US" dirty="0" smtClean="0"/>
              <a:t> of </a:t>
            </a:r>
            <a:r>
              <a:rPr lang="en-US" b="1" dirty="0" smtClean="0"/>
              <a:t>errors</a:t>
            </a:r>
            <a:r>
              <a:rPr lang="en-US" dirty="0" smtClean="0"/>
              <a:t> caused by noise or other impairments during transmission from the transmitter to the receiver. </a:t>
            </a:r>
            <a:r>
              <a:rPr lang="en-US" b="1" dirty="0" smtClean="0"/>
              <a:t>Error correction</a:t>
            </a:r>
            <a:r>
              <a:rPr lang="en-US" dirty="0" smtClean="0"/>
              <a:t> is the </a:t>
            </a:r>
            <a:r>
              <a:rPr lang="en-US" b="1" dirty="0" smtClean="0"/>
              <a:t>detection</a:t>
            </a:r>
            <a:r>
              <a:rPr lang="en-US" dirty="0" smtClean="0"/>
              <a:t> of </a:t>
            </a:r>
            <a:r>
              <a:rPr lang="en-US" b="1" dirty="0" smtClean="0"/>
              <a:t>errors</a:t>
            </a:r>
            <a:r>
              <a:rPr lang="en-US" dirty="0" smtClean="0"/>
              <a:t> and reconstruction of the original, </a:t>
            </a:r>
            <a:r>
              <a:rPr lang="en-US" b="1" dirty="0" smtClean="0"/>
              <a:t>error</a:t>
            </a:r>
            <a:r>
              <a:rPr lang="en-US" dirty="0" smtClean="0"/>
              <a:t>-free data.</a:t>
            </a:r>
          </a:p>
          <a:p>
            <a:pPr algn="just"/>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Error detection-Parity </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normAutofit fontScale="77500" lnSpcReduction="20000"/>
          </a:bodyPr>
          <a:lstStyle/>
          <a:p>
            <a:pPr algn="just"/>
            <a:r>
              <a:rPr lang="en-US" dirty="0" smtClean="0"/>
              <a:t>Parity check is done by adding an extra bit, called </a:t>
            </a:r>
            <a:r>
              <a:rPr lang="en-US" b="1" dirty="0" smtClean="0"/>
              <a:t>parity bit </a:t>
            </a:r>
            <a:r>
              <a:rPr lang="en-US" dirty="0" smtClean="0"/>
              <a:t>to the data to make number of 1s either even in case of even parity, or odd in case of odd parity.</a:t>
            </a:r>
          </a:p>
          <a:p>
            <a:pPr algn="just"/>
            <a:r>
              <a:rPr lang="en-US" dirty="0" smtClean="0"/>
              <a:t>The sender counts the number of 1s in it and adds the parity bit in following way:</a:t>
            </a:r>
          </a:p>
          <a:p>
            <a:pPr lvl="1" algn="just"/>
            <a:r>
              <a:rPr lang="en-US" dirty="0" smtClean="0"/>
              <a:t>In case of even parity: If number of 1s is even then parity bit value is 0. If number of 1s is odd then parity bit value is 1.</a:t>
            </a:r>
          </a:p>
          <a:p>
            <a:pPr lvl="1" algn="just"/>
            <a:r>
              <a:rPr lang="en-US" dirty="0" smtClean="0"/>
              <a:t>In case of odd parity: If number of 1s is odd then parity bit value is 0. If number of 1s is even then parity bit value is 1.</a:t>
            </a:r>
          </a:p>
          <a:p>
            <a:pPr algn="just"/>
            <a:r>
              <a:rPr lang="en-US" dirty="0" smtClean="0"/>
              <a:t>On receiving a frame, the receiver counts the number of 1s in it. In case of even parity check, if the count of 1s is even, the data is accepted, otherwise it is rejected. Similar rule is adopted for odd parity check.</a:t>
            </a:r>
          </a:p>
          <a:p>
            <a:pPr algn="just"/>
            <a:r>
              <a:rPr lang="en-US" dirty="0" smtClean="0"/>
              <a:t>Parity check is suitable for </a:t>
            </a:r>
            <a:r>
              <a:rPr lang="en-US" b="1" dirty="0" smtClean="0"/>
              <a:t>single bit error detection </a:t>
            </a:r>
            <a:r>
              <a:rPr lang="en-US" dirty="0" smtClean="0"/>
              <a:t>only.</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18</a:t>
            </a:fld>
            <a:endParaRPr lang="en-US"/>
          </a:p>
        </p:txBody>
      </p:sp>
      <p:pic>
        <p:nvPicPr>
          <p:cNvPr id="8194" name="Picture 2"/>
          <p:cNvPicPr>
            <a:picLocks noGrp="1" noChangeAspect="1" noChangeArrowheads="1"/>
          </p:cNvPicPr>
          <p:nvPr>
            <p:ph idx="1"/>
          </p:nvPr>
        </p:nvPicPr>
        <p:blipFill>
          <a:blip r:embed="rId2"/>
          <a:srcRect/>
          <a:stretch>
            <a:fillRect/>
          </a:stretch>
        </p:blipFill>
        <p:spPr bwMode="auto">
          <a:xfrm>
            <a:off x="500034" y="285728"/>
            <a:ext cx="4286280" cy="6000792"/>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4714876" y="357166"/>
            <a:ext cx="4010054" cy="59293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Error Correction-Hamming</a:t>
            </a:r>
            <a:endParaRPr lang="en-US" dirty="0"/>
          </a:p>
        </p:txBody>
      </p:sp>
      <p:sp>
        <p:nvSpPr>
          <p:cNvPr id="3" name="Content Placeholder 2"/>
          <p:cNvSpPr>
            <a:spLocks noGrp="1"/>
          </p:cNvSpPr>
          <p:nvPr>
            <p:ph idx="1"/>
          </p:nvPr>
        </p:nvSpPr>
        <p:spPr>
          <a:xfrm>
            <a:off x="457200" y="1214422"/>
            <a:ext cx="8229600" cy="4911741"/>
          </a:xfrm>
        </p:spPr>
        <p:txBody>
          <a:bodyPr/>
          <a:lstStyle/>
          <a:p>
            <a:pPr algn="just"/>
            <a:r>
              <a:rPr lang="en-US" b="1" dirty="0" smtClean="0"/>
              <a:t>Hamming code</a:t>
            </a:r>
            <a:r>
              <a:rPr lang="en-US" dirty="0" smtClean="0"/>
              <a:t> is a block </a:t>
            </a:r>
            <a:r>
              <a:rPr lang="en-US" b="1" dirty="0" smtClean="0"/>
              <a:t>code</a:t>
            </a:r>
            <a:r>
              <a:rPr lang="en-US" dirty="0" smtClean="0"/>
              <a:t> that is capable of detecting up to two simultaneous bit errors and correcting single-bit errors. </a:t>
            </a:r>
          </a:p>
          <a:p>
            <a:pPr algn="just"/>
            <a:r>
              <a:rPr lang="en-US" dirty="0" smtClean="0"/>
              <a:t>It is technique developed by R.W. </a:t>
            </a:r>
            <a:r>
              <a:rPr lang="en-US" b="1" dirty="0" smtClean="0"/>
              <a:t>Hamming</a:t>
            </a:r>
            <a:r>
              <a:rPr lang="en-US" dirty="0" smtClean="0"/>
              <a:t> for error correction.</a:t>
            </a:r>
          </a:p>
          <a:p>
            <a:pPr algn="just"/>
            <a:r>
              <a:rPr lang="en-US" b="1" dirty="0" smtClean="0"/>
              <a:t>Hamming codes</a:t>
            </a:r>
            <a:r>
              <a:rPr lang="en-US" dirty="0" smtClean="0"/>
              <a:t> are </a:t>
            </a:r>
            <a:r>
              <a:rPr lang="en-US" b="1" dirty="0" smtClean="0"/>
              <a:t>used</a:t>
            </a:r>
            <a:r>
              <a:rPr lang="en-US" dirty="0" smtClean="0"/>
              <a:t> in many applications where such errors are common, including DRAM memory chips and satellite communication hardware.</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What is a binary code?</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lstStyle/>
          <a:p>
            <a:pPr lvl="0" algn="just"/>
            <a:r>
              <a:rPr lang="en-US" dirty="0" smtClean="0"/>
              <a:t>The group of symbols is called as a code. The digital data is represented, stored and transmitted as group of binary bits. </a:t>
            </a:r>
          </a:p>
          <a:p>
            <a:pPr lvl="0" algn="just"/>
            <a:r>
              <a:rPr lang="en-US" dirty="0" smtClean="0"/>
              <a:t>This group is also called as </a:t>
            </a:r>
            <a:r>
              <a:rPr lang="en-US" b="1" dirty="0" smtClean="0"/>
              <a:t>binary code</a:t>
            </a:r>
            <a:r>
              <a:rPr lang="en-US" dirty="0" smtClean="0"/>
              <a:t>. </a:t>
            </a:r>
          </a:p>
          <a:p>
            <a:pPr lvl="0" algn="just"/>
            <a:r>
              <a:rPr lang="en-US" dirty="0" smtClean="0"/>
              <a:t>It is a coding system using the binary digits 0 and 1 to represent a letter, digit, or other character in a computer or other electronic device.</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ASCII code</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lstStyle/>
          <a:p>
            <a:pPr algn="just"/>
            <a:r>
              <a:rPr lang="en-US" dirty="0" smtClean="0"/>
              <a:t>The ASCII stands for American Standard Code for Information Interchange. </a:t>
            </a:r>
          </a:p>
          <a:p>
            <a:pPr algn="just"/>
            <a:r>
              <a:rPr lang="en-US" dirty="0" smtClean="0"/>
              <a:t>The ASCII code is an alphanumeric code used for data communication in digital computers. </a:t>
            </a:r>
          </a:p>
          <a:p>
            <a:pPr algn="just"/>
            <a:r>
              <a:rPr lang="en-US" dirty="0" smtClean="0"/>
              <a:t>The ASCII is a 7-bit code capable of representing 2</a:t>
            </a:r>
            <a:r>
              <a:rPr lang="en-US" baseline="30000" dirty="0" smtClean="0"/>
              <a:t>7</a:t>
            </a:r>
            <a:r>
              <a:rPr lang="en-US" dirty="0" smtClean="0"/>
              <a:t> or 128 number of different characters. </a:t>
            </a:r>
          </a:p>
          <a:p>
            <a:pPr algn="just"/>
            <a:r>
              <a:rPr lang="en-US" dirty="0" smtClean="0"/>
              <a:t>The ASCII code is made up of a three-bit group, which is followed by a four-bit code.</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EBCDIC code</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lstStyle/>
          <a:p>
            <a:pPr algn="just"/>
            <a:r>
              <a:rPr lang="en-US" dirty="0" smtClean="0"/>
              <a:t>The </a:t>
            </a:r>
            <a:r>
              <a:rPr lang="en-US" b="1" dirty="0" smtClean="0"/>
              <a:t>EBCDIC</a:t>
            </a:r>
            <a:r>
              <a:rPr lang="en-US" dirty="0" smtClean="0"/>
              <a:t> stands for Extended Binary Coded Decimal Interchange </a:t>
            </a:r>
            <a:r>
              <a:rPr lang="en-US" b="1" dirty="0" smtClean="0"/>
              <a:t>Code</a:t>
            </a:r>
            <a:r>
              <a:rPr lang="en-US" dirty="0" smtClean="0"/>
              <a:t>. </a:t>
            </a:r>
          </a:p>
          <a:p>
            <a:pPr algn="just"/>
            <a:r>
              <a:rPr lang="en-US" dirty="0" smtClean="0"/>
              <a:t>IBM invented this </a:t>
            </a:r>
            <a:r>
              <a:rPr lang="en-US" b="1" dirty="0" smtClean="0"/>
              <a:t>code</a:t>
            </a:r>
            <a:r>
              <a:rPr lang="en-US" dirty="0" smtClean="0"/>
              <a:t> to extend the Binary Coded Decimal which existed at that time. </a:t>
            </a:r>
          </a:p>
          <a:p>
            <a:pPr algn="just"/>
            <a:r>
              <a:rPr lang="en-US" dirty="0" smtClean="0"/>
              <a:t>All the IBM computers and peripherals use this </a:t>
            </a:r>
            <a:r>
              <a:rPr lang="en-US" b="1" dirty="0" smtClean="0"/>
              <a:t>code</a:t>
            </a:r>
            <a:r>
              <a:rPr lang="en-US" dirty="0" smtClean="0"/>
              <a:t>. </a:t>
            </a:r>
          </a:p>
          <a:p>
            <a:pPr algn="just"/>
            <a:r>
              <a:rPr lang="en-US" dirty="0" smtClean="0"/>
              <a:t>It is an 8 bit </a:t>
            </a:r>
            <a:r>
              <a:rPr lang="en-US" b="1" dirty="0" smtClean="0"/>
              <a:t>code</a:t>
            </a:r>
            <a:r>
              <a:rPr lang="en-US" dirty="0" smtClean="0"/>
              <a:t> and therefore can accommodate 256 characters.</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Content Placeholder 2"/>
          <p:cNvSpPr>
            <a:spLocks noGrp="1"/>
          </p:cNvSpPr>
          <p:nvPr>
            <p:ph idx="1"/>
          </p:nvPr>
        </p:nvSpPr>
        <p:spPr>
          <a:xfrm>
            <a:off x="457200" y="1214422"/>
            <a:ext cx="8229600" cy="4911741"/>
          </a:xfrm>
        </p:spPr>
        <p:txBody>
          <a:bodyPr/>
          <a:lstStyle/>
          <a:p>
            <a:pPr marL="571500" indent="-571500">
              <a:buFont typeface="+mj-lt"/>
              <a:buAutoNum type="romanLcPeriod"/>
            </a:pPr>
            <a:r>
              <a:rPr lang="en-US" dirty="0" smtClean="0"/>
              <a:t>Write a BCD code for the weight 84-2-1.</a:t>
            </a:r>
          </a:p>
          <a:p>
            <a:pPr marL="571500" indent="-571500">
              <a:buFont typeface="+mj-lt"/>
              <a:buAutoNum type="romanLcPeriod"/>
            </a:pPr>
            <a:r>
              <a:rPr lang="en-US" dirty="0" smtClean="0"/>
              <a:t>Write the </a:t>
            </a:r>
            <a:r>
              <a:rPr lang="en-US" dirty="0" err="1" smtClean="0"/>
              <a:t>Biquinary</a:t>
            </a:r>
            <a:r>
              <a:rPr lang="en-US" dirty="0" smtClean="0"/>
              <a:t> code 05-01234.</a:t>
            </a:r>
          </a:p>
          <a:p>
            <a:pPr marL="571500" indent="-571500">
              <a:buNone/>
            </a:pPr>
            <a:r>
              <a:rPr lang="en-US" sz="1800" dirty="0" smtClean="0"/>
              <a:t>     Note: code comprises both a two-state (</a:t>
            </a:r>
            <a:r>
              <a:rPr lang="en-US" sz="1800" i="1" dirty="0" smtClean="0"/>
              <a:t>bi</a:t>
            </a:r>
            <a:r>
              <a:rPr lang="en-US" sz="1800" dirty="0" smtClean="0"/>
              <a:t>) and a five-state (</a:t>
            </a:r>
            <a:r>
              <a:rPr lang="en-US" sz="1800" i="1" dirty="0" err="1" smtClean="0"/>
              <a:t>quin</a:t>
            </a:r>
            <a:r>
              <a:rPr lang="en-US" sz="1800" dirty="0" err="1" smtClean="0"/>
              <a:t>ary</a:t>
            </a:r>
            <a:r>
              <a:rPr lang="en-US" sz="1800" dirty="0" smtClean="0"/>
              <a:t>) component.</a:t>
            </a:r>
          </a:p>
          <a:p>
            <a:pPr marL="571500" indent="-571500" algn="just">
              <a:buNone/>
            </a:pPr>
            <a:r>
              <a:rPr lang="en-US" dirty="0" smtClean="0"/>
              <a:t>iii.  Represent 8620 in (a) BCD          (b) 2421</a:t>
            </a:r>
          </a:p>
          <a:p>
            <a:pPr marL="571500" indent="-571500" algn="just">
              <a:buNone/>
            </a:pPr>
            <a:r>
              <a:rPr lang="en-US" dirty="0" smtClean="0"/>
              <a:t>                                        (c)  Excess-3 (d) binary</a:t>
            </a:r>
          </a:p>
          <a:p>
            <a:pPr marL="571500" indent="-571500" algn="just">
              <a:buNone/>
            </a:pPr>
            <a:r>
              <a:rPr lang="en-US" dirty="0" smtClean="0"/>
              <a:t>iv. </a:t>
            </a:r>
            <a:r>
              <a:rPr lang="en-US" sz="2800" dirty="0" smtClean="0"/>
              <a:t>List the ten BCD digits with an even parity in the left-most position. Repeat it with odd parity also.</a:t>
            </a:r>
            <a:endParaRPr lang="en-US" sz="1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23</a:t>
            </a:fld>
            <a:endParaRPr lang="en-US"/>
          </a:p>
        </p:txBody>
      </p:sp>
      <p:sp>
        <p:nvSpPr>
          <p:cNvPr id="5" name="Rectangle 4"/>
          <p:cNvSpPr/>
          <p:nvPr/>
        </p:nvSpPr>
        <p:spPr>
          <a:xfrm>
            <a:off x="1785918" y="2357430"/>
            <a:ext cx="5291706" cy="1323439"/>
          </a:xfrm>
          <a:prstGeom prst="rect">
            <a:avLst/>
          </a:prstGeom>
          <a:noFill/>
        </p:spPr>
        <p:txBody>
          <a:bodyPr wrap="none" lIns="91440" tIns="45720" rIns="91440" bIns="45720">
            <a:spAutoFit/>
          </a:bodyPr>
          <a:lstStyle/>
          <a:p>
            <a:pPr algn="ctr"/>
            <a:r>
              <a:rPr lang="en-US"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Where it is used?</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lnSpcReduction="10000"/>
          </a:bodyPr>
          <a:lstStyle/>
          <a:p>
            <a:pPr lvl="0" algn="just"/>
            <a:r>
              <a:rPr lang="en-US" dirty="0" smtClean="0"/>
              <a:t>Binary codes are suitable for the computer applications.</a:t>
            </a:r>
          </a:p>
          <a:p>
            <a:pPr lvl="0" algn="just"/>
            <a:r>
              <a:rPr lang="en-US" dirty="0" smtClean="0"/>
              <a:t>Binary codes are suitable for the digital communications.</a:t>
            </a:r>
          </a:p>
          <a:p>
            <a:pPr lvl="0" algn="just"/>
            <a:r>
              <a:rPr lang="en-US" dirty="0" smtClean="0"/>
              <a:t>Binary codes make the analysis and designing of digital circuits if we use the binary codes.</a:t>
            </a:r>
          </a:p>
          <a:p>
            <a:pPr lvl="0" algn="just"/>
            <a:r>
              <a:rPr lang="en-US" dirty="0" smtClean="0"/>
              <a:t>Since only 0 &amp; 1 are being used, implementation becomes easy.</a:t>
            </a:r>
          </a:p>
          <a:p>
            <a:pPr algn="just">
              <a:buNone/>
            </a:pPr>
            <a:r>
              <a:rPr lang="en-US" b="1" i="1" dirty="0" smtClean="0"/>
              <a:t> </a:t>
            </a:r>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dirty="0" smtClean="0">
                <a:solidFill>
                  <a:schemeClr val="bg2">
                    <a:lumMod val="50000"/>
                  </a:schemeClr>
                </a:solidFill>
              </a:rPr>
              <a:t>Classification of binary codes</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357158" y="1214422"/>
            <a:ext cx="8572560" cy="52864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Weighted Codes</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5357850"/>
          </a:xfrm>
        </p:spPr>
        <p:txBody>
          <a:bodyPr/>
          <a:lstStyle/>
          <a:p>
            <a:pPr lvl="0" algn="just"/>
            <a:r>
              <a:rPr lang="en-US" sz="2400" dirty="0" smtClean="0"/>
              <a:t>Weighted binary codes are those binary codes which obey the </a:t>
            </a:r>
            <a:r>
              <a:rPr lang="en-US" sz="2400" b="1" dirty="0" smtClean="0"/>
              <a:t>positional weight </a:t>
            </a:r>
            <a:r>
              <a:rPr lang="en-US" sz="2400" dirty="0" smtClean="0"/>
              <a:t>principle. </a:t>
            </a:r>
          </a:p>
          <a:p>
            <a:pPr lvl="0" algn="just"/>
            <a:r>
              <a:rPr lang="en-US" sz="2400" dirty="0" smtClean="0"/>
              <a:t>Each position of the number represents a specific weight. </a:t>
            </a:r>
          </a:p>
          <a:p>
            <a:pPr lvl="0" algn="just"/>
            <a:r>
              <a:rPr lang="en-US" sz="2400" dirty="0" smtClean="0"/>
              <a:t>Several systems of the codes are used to express the decimal digits 0 through 9. </a:t>
            </a:r>
          </a:p>
          <a:p>
            <a:pPr lvl="0" algn="just"/>
            <a:r>
              <a:rPr lang="en-US" sz="2400" dirty="0" smtClean="0"/>
              <a:t>In these codes, each decimal digit is represented by a group of four bits.</a:t>
            </a:r>
          </a:p>
          <a:p>
            <a:pPr lvl="0" algn="just"/>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pic>
        <p:nvPicPr>
          <p:cNvPr id="5" name="Picture 2"/>
          <p:cNvPicPr>
            <a:picLocks noChangeAspect="1" noChangeArrowheads="1"/>
          </p:cNvPicPr>
          <p:nvPr/>
        </p:nvPicPr>
        <p:blipFill>
          <a:blip r:embed="rId2"/>
          <a:srcRect/>
          <a:stretch>
            <a:fillRect/>
          </a:stretch>
        </p:blipFill>
        <p:spPr bwMode="auto">
          <a:xfrm>
            <a:off x="2357422" y="4000504"/>
            <a:ext cx="4857784" cy="21431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Binary coded Decimal(BCD)</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2051" name="Picture 3"/>
          <p:cNvPicPr>
            <a:picLocks noGrp="1" noChangeAspect="1" noChangeArrowheads="1"/>
          </p:cNvPicPr>
          <p:nvPr>
            <p:ph idx="1"/>
          </p:nvPr>
        </p:nvPicPr>
        <p:blipFill>
          <a:blip r:embed="rId2"/>
          <a:srcRect/>
          <a:stretch>
            <a:fillRect/>
          </a:stretch>
        </p:blipFill>
        <p:spPr bwMode="auto">
          <a:xfrm>
            <a:off x="5286380" y="1285860"/>
            <a:ext cx="3000396" cy="4929222"/>
          </a:xfrm>
          <a:prstGeom prst="rect">
            <a:avLst/>
          </a:prstGeom>
          <a:noFill/>
          <a:ln w="9525">
            <a:noFill/>
            <a:miter lim="800000"/>
            <a:headEnd/>
            <a:tailEnd/>
          </a:ln>
          <a:effectLst/>
        </p:spPr>
      </p:pic>
      <p:sp>
        <p:nvSpPr>
          <p:cNvPr id="8" name="Rectangle 7"/>
          <p:cNvSpPr/>
          <p:nvPr/>
        </p:nvSpPr>
        <p:spPr>
          <a:xfrm>
            <a:off x="500034" y="1428736"/>
            <a:ext cx="4572000" cy="3970318"/>
          </a:xfrm>
          <a:prstGeom prst="rect">
            <a:avLst/>
          </a:prstGeom>
        </p:spPr>
        <p:txBody>
          <a:bodyPr wrap="square">
            <a:spAutoFit/>
          </a:bodyPr>
          <a:lstStyle/>
          <a:p>
            <a:pPr algn="just">
              <a:buFont typeface="Wingdings" pitchFamily="2" charset="2"/>
              <a:buChar char="Ø"/>
            </a:pPr>
            <a:r>
              <a:rPr lang="en-US" sz="2800" dirty="0" smtClean="0"/>
              <a:t>BCD is a 4-bit </a:t>
            </a:r>
            <a:r>
              <a:rPr lang="en-US" sz="2800" b="1" dirty="0" smtClean="0"/>
              <a:t>binary code</a:t>
            </a:r>
            <a:r>
              <a:rPr lang="en-US" sz="2800" dirty="0" smtClean="0"/>
              <a:t> representation of a </a:t>
            </a:r>
            <a:r>
              <a:rPr lang="en-US" sz="2800" b="1" dirty="0" smtClean="0"/>
              <a:t>decimal</a:t>
            </a:r>
            <a:r>
              <a:rPr lang="en-US" sz="2800" dirty="0" smtClean="0"/>
              <a:t> digit which uses four bits to represent the 10 </a:t>
            </a:r>
            <a:r>
              <a:rPr lang="en-US" sz="2800" b="1" dirty="0" smtClean="0"/>
              <a:t>decimal</a:t>
            </a:r>
            <a:r>
              <a:rPr lang="en-US" sz="2800" dirty="0" smtClean="0"/>
              <a:t> digits of 0 to 9.</a:t>
            </a:r>
          </a:p>
          <a:p>
            <a:pPr algn="just">
              <a:buFont typeface="Wingdings" pitchFamily="2" charset="2"/>
              <a:buChar char="Ø"/>
            </a:pPr>
            <a:r>
              <a:rPr lang="en-US" sz="2800" dirty="0" smtClean="0"/>
              <a:t>The weights are 8,4,2,1.</a:t>
            </a:r>
          </a:p>
          <a:p>
            <a:pPr algn="just">
              <a:buFont typeface="Wingdings" pitchFamily="2" charset="2"/>
              <a:buChar char="Ø"/>
            </a:pPr>
            <a:r>
              <a:rPr lang="en-US" sz="2800" dirty="0" smtClean="0"/>
              <a:t>There are six </a:t>
            </a:r>
            <a:r>
              <a:rPr lang="en-US" sz="2800" b="1" dirty="0" smtClean="0"/>
              <a:t>invalid code words</a:t>
            </a:r>
            <a:r>
              <a:rPr lang="en-US" sz="2800" dirty="0" smtClean="0"/>
              <a:t>: 1010, 1011, 1100, 1101,1110, 1111</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Other BCD codes</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pic>
        <p:nvPicPr>
          <p:cNvPr id="4099" name="Picture 3"/>
          <p:cNvPicPr>
            <a:picLocks noChangeAspect="1" noChangeArrowheads="1"/>
          </p:cNvPicPr>
          <p:nvPr/>
        </p:nvPicPr>
        <p:blipFill>
          <a:blip r:embed="rId2"/>
          <a:srcRect/>
          <a:stretch>
            <a:fillRect/>
          </a:stretch>
        </p:blipFill>
        <p:spPr bwMode="auto">
          <a:xfrm>
            <a:off x="571472" y="1571612"/>
            <a:ext cx="8072494" cy="45005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Conversion Vs Coding</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pic>
        <p:nvPicPr>
          <p:cNvPr id="3074" name="Picture 2"/>
          <p:cNvPicPr>
            <a:picLocks noGrp="1" noChangeAspect="1" noChangeArrowheads="1"/>
          </p:cNvPicPr>
          <p:nvPr>
            <p:ph idx="1"/>
          </p:nvPr>
        </p:nvPicPr>
        <p:blipFill>
          <a:blip r:embed="rId2"/>
          <a:srcRect/>
          <a:stretch>
            <a:fillRect/>
          </a:stretch>
        </p:blipFill>
        <p:spPr bwMode="auto">
          <a:xfrm>
            <a:off x="285720" y="1357298"/>
            <a:ext cx="8572559" cy="50006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Non weighted codes</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4911741"/>
          </a:xfrm>
        </p:spPr>
        <p:txBody>
          <a:bodyPr/>
          <a:lstStyle/>
          <a:p>
            <a:pPr algn="just"/>
            <a:r>
              <a:rPr lang="en-US" b="1" dirty="0" smtClean="0"/>
              <a:t>Non</a:t>
            </a:r>
            <a:r>
              <a:rPr lang="en-US" dirty="0" smtClean="0"/>
              <a:t>-</a:t>
            </a:r>
            <a:r>
              <a:rPr lang="en-US" b="1" dirty="0" smtClean="0"/>
              <a:t>weighted</a:t>
            </a:r>
            <a:r>
              <a:rPr lang="en-US" dirty="0" smtClean="0"/>
              <a:t> or un-</a:t>
            </a:r>
            <a:r>
              <a:rPr lang="en-US" b="1" dirty="0" smtClean="0"/>
              <a:t>weighted codes</a:t>
            </a:r>
            <a:r>
              <a:rPr lang="en-US" dirty="0" smtClean="0"/>
              <a:t> are those </a:t>
            </a:r>
            <a:r>
              <a:rPr lang="en-US" b="1" dirty="0" smtClean="0"/>
              <a:t>codes</a:t>
            </a:r>
            <a:r>
              <a:rPr lang="en-US" dirty="0" smtClean="0"/>
              <a:t> in which the digit value does not depend upon their position i.e., each digit position within the number is not assigned fixed value. </a:t>
            </a:r>
          </a:p>
          <a:p>
            <a:pPr algn="just"/>
            <a:r>
              <a:rPr lang="en-US" dirty="0" smtClean="0"/>
              <a:t>Examples of non-weighted codes are: </a:t>
            </a:r>
          </a:p>
          <a:p>
            <a:pPr lvl="1" algn="just"/>
            <a:r>
              <a:rPr lang="en-US" dirty="0" smtClean="0"/>
              <a:t>Un-weighted BCD code</a:t>
            </a:r>
          </a:p>
          <a:p>
            <a:pPr lvl="1" algn="just"/>
            <a:r>
              <a:rPr lang="en-US" dirty="0" smtClean="0"/>
              <a:t>Gray code</a:t>
            </a:r>
          </a:p>
          <a:p>
            <a:pPr lvl="1" algn="just"/>
            <a:r>
              <a:rPr lang="en-US" dirty="0" smtClean="0"/>
              <a:t> Excess-3 code </a:t>
            </a:r>
            <a:endParaRPr lang="en-US" dirty="0"/>
          </a:p>
        </p:txBody>
      </p:sp>
      <p:sp>
        <p:nvSpPr>
          <p:cNvPr id="4" name="Slide Number Placeholder 3"/>
          <p:cNvSpPr>
            <a:spLocks noGrp="1"/>
          </p:cNvSpPr>
          <p:nvPr>
            <p:ph type="sldNum" sz="quarter" idx="12"/>
          </p:nvPr>
        </p:nvSpPr>
        <p:spPr/>
        <p:txBody>
          <a:bodyPr/>
          <a:lstStyle/>
          <a:p>
            <a:pPr algn="just"/>
            <a:fld id="{4CFC87BD-D233-4FC2-BCF5-EF32A6F936D1}" type="slidenum">
              <a:rPr lang="en-US" smtClean="0"/>
              <a:pPr algn="just"/>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1748</TotalTime>
  <Words>678</Words>
  <Application>Microsoft Office PowerPoint</Application>
  <PresentationFormat>On-screen Show (4:3)</PresentationFormat>
  <Paragraphs>109</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Outline of today’s session</vt:lpstr>
      <vt:lpstr>What is a binary code?</vt:lpstr>
      <vt:lpstr>Where it is used?</vt:lpstr>
      <vt:lpstr>Classification of binary codes</vt:lpstr>
      <vt:lpstr>Weighted Codes</vt:lpstr>
      <vt:lpstr>Binary coded Decimal(BCD)</vt:lpstr>
      <vt:lpstr>Other BCD codes</vt:lpstr>
      <vt:lpstr>Conversion Vs Coding</vt:lpstr>
      <vt:lpstr>Non weighted codes</vt:lpstr>
      <vt:lpstr>Gray code</vt:lpstr>
      <vt:lpstr>How is Gray reflective?</vt:lpstr>
      <vt:lpstr>Excess-3 code</vt:lpstr>
      <vt:lpstr>BCD Excess 3</vt:lpstr>
      <vt:lpstr>Sequential code</vt:lpstr>
      <vt:lpstr>Reflective code</vt:lpstr>
      <vt:lpstr>Error Detecting and correcting codes</vt:lpstr>
      <vt:lpstr>Error detection-Parity </vt:lpstr>
      <vt:lpstr>Slide 18</vt:lpstr>
      <vt:lpstr>Error Correction-Hamming</vt:lpstr>
      <vt:lpstr>ASCII code</vt:lpstr>
      <vt:lpstr>EBCDIC code</vt:lpstr>
      <vt:lpstr>Problems</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282</cp:revision>
  <dcterms:created xsi:type="dcterms:W3CDTF">2020-08-17T05:02:06Z</dcterms:created>
  <dcterms:modified xsi:type="dcterms:W3CDTF">2021-01-25T06:43:35Z</dcterms:modified>
</cp:coreProperties>
</file>