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75" r:id="rId6"/>
    <p:sldId id="261" r:id="rId7"/>
    <p:sldId id="273" r:id="rId8"/>
    <p:sldId id="264" r:id="rId9"/>
    <p:sldId id="262" r:id="rId10"/>
    <p:sldId id="263" r:id="rId11"/>
    <p:sldId id="265" r:id="rId12"/>
    <p:sldId id="267" r:id="rId13"/>
    <p:sldId id="266" r:id="rId14"/>
    <p:sldId id="268" r:id="rId15"/>
    <p:sldId id="269" r:id="rId16"/>
    <p:sldId id="270" r:id="rId17"/>
    <p:sldId id="271" r:id="rId18"/>
    <p:sldId id="272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121" autoAdjust="0"/>
    <p:restoredTop sz="94660"/>
  </p:normalViewPr>
  <p:slideViewPr>
    <p:cSldViewPr>
      <p:cViewPr>
        <p:scale>
          <a:sx n="66" d="100"/>
          <a:sy n="66" d="100"/>
        </p:scale>
        <p:origin x="-160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370A67-4E04-4D54-AAAC-4E986C4FCDA4}" type="datetimeFigureOut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C7D5B-6E43-4D8D-901C-F9A625D857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B5CE-EE7C-46AC-A686-7708B6856ADB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8267-4D2D-4A19-B823-09974A4A6F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FAB4C-5056-4132-817E-EB4F9B19109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E70C-8845-4E53-9B36-96646185EA30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776ED-80EF-4561-957A-472E8E52E4E5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28F0E-EEA6-44A9-AF0B-2622ED32F5C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51A50-2B8E-413C-964D-6F628D2B3627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191C4-A153-45D5-971C-547E9F81B12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69D6D-3DD1-4329-B86E-7FF57F831478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F6630-FCA0-4C28-8B63-F00FE3A12D5C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0C337-72F0-4C4D-BDFF-A630314AB2B2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C15FA-EB35-4522-A2BF-7E542AD8478F}" type="datetime1">
              <a:rPr lang="en-US" smtClean="0"/>
              <a:pPr/>
              <a:t>1/25/2021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C87BD-D233-4FC2-BCF5-EF32A6F936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UNIT-1: Outcomes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Students will be able to:</a:t>
            </a:r>
          </a:p>
          <a:p>
            <a:pPr algn="just"/>
            <a:r>
              <a:rPr lang="en-US" dirty="0" smtClean="0"/>
              <a:t>Understand number systems.</a:t>
            </a:r>
          </a:p>
          <a:p>
            <a:pPr algn="just"/>
            <a:r>
              <a:rPr lang="en-US" dirty="0" smtClean="0"/>
              <a:t>Convert from one number system to another number system.</a:t>
            </a:r>
          </a:p>
          <a:p>
            <a:pPr algn="just"/>
            <a:r>
              <a:rPr lang="en-US" dirty="0" smtClean="0"/>
              <a:t>Determine </a:t>
            </a:r>
            <a:r>
              <a:rPr lang="en-US" dirty="0" err="1" smtClean="0"/>
              <a:t>r’s</a:t>
            </a:r>
            <a:r>
              <a:rPr lang="en-US" dirty="0" smtClean="0"/>
              <a:t> and (r-1)’s complement of a number.</a:t>
            </a:r>
          </a:p>
          <a:p>
            <a:pPr algn="just"/>
            <a:r>
              <a:rPr lang="en-US" dirty="0" smtClean="0"/>
              <a:t>Understand complements of numbers, subtraction using complements.</a:t>
            </a:r>
          </a:p>
          <a:p>
            <a:pPr algn="just"/>
            <a:r>
              <a:rPr lang="en-US" dirty="0" smtClean="0"/>
              <a:t>Perform addition and subtraction of signed and unsigned numbers.</a:t>
            </a:r>
          </a:p>
          <a:p>
            <a:pPr algn="just"/>
            <a:r>
              <a:rPr lang="en-US" dirty="0" smtClean="0"/>
              <a:t>Understand Weighted and un-weighted binary codes.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Usage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use 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Decimal system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Computers use </a:t>
            </a:r>
            <a:r>
              <a:rPr lang="en-US" dirty="0" smtClean="0">
                <a:sym typeface="Wingdings" pitchFamily="2" charset="2"/>
              </a:rPr>
              <a:t> Binary system</a:t>
            </a:r>
          </a:p>
          <a:p>
            <a:pPr>
              <a:buNone/>
            </a:pPr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Digital displays, Unix systems  Octal system</a:t>
            </a:r>
          </a:p>
          <a:p>
            <a:pPr>
              <a:buNone/>
            </a:pPr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String representation  </a:t>
            </a:r>
            <a:r>
              <a:rPr lang="en-US" dirty="0" err="1" smtClean="0">
                <a:sym typeface="Wingdings" pitchFamily="2" charset="2"/>
              </a:rPr>
              <a:t>Hexa</a:t>
            </a:r>
            <a:r>
              <a:rPr lang="en-US" dirty="0" smtClean="0">
                <a:sym typeface="Wingdings" pitchFamily="2" charset="2"/>
              </a:rPr>
              <a:t> decimal 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BINARY (BASE 2) NUMBER SYSTEM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Digital and computer technology is based on the binary number system,.</a:t>
            </a:r>
          </a:p>
          <a:p>
            <a:pPr algn="just"/>
            <a:r>
              <a:rPr lang="en-US" dirty="0" smtClean="0"/>
              <a:t>Has two states: ON or OFF.</a:t>
            </a:r>
          </a:p>
          <a:p>
            <a:pPr algn="just"/>
            <a:r>
              <a:rPr lang="en-US" dirty="0" smtClean="0"/>
              <a:t>Each bit must be less than 2 which mean it has to be either 0 or 1.</a:t>
            </a:r>
          </a:p>
          <a:p>
            <a:pPr algn="just"/>
            <a:r>
              <a:rPr lang="en-US" dirty="0" smtClean="0"/>
              <a:t>Each bit is weighted based on its position in the sequence (powers of 2) from the </a:t>
            </a:r>
            <a:r>
              <a:rPr lang="en-US" b="1" dirty="0" smtClean="0"/>
              <a:t>Least Significant Bit (LSB) to the Most Significant Bit (MSB).</a:t>
            </a:r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MSB and LSB?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01359"/>
            <a:ext cx="8229600" cy="332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5" y="2928935"/>
            <a:ext cx="414340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928934"/>
            <a:ext cx="378621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500034" y="428604"/>
            <a:ext cx="83582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 smtClean="0"/>
              <a:t>Weighing factors (or weights) are in powers of 2.</a:t>
            </a:r>
          </a:p>
          <a:p>
            <a:pPr algn="ctr">
              <a:buNone/>
            </a:pPr>
            <a:r>
              <a:rPr lang="x-none" sz="3600" b="1" smtClean="0"/>
              <a:t>… 2</a:t>
            </a:r>
            <a:r>
              <a:rPr lang="x-none" sz="3600" b="1" baseline="30000" smtClean="0"/>
              <a:t>3</a:t>
            </a:r>
            <a:r>
              <a:rPr lang="x-none" sz="3600" b="1" smtClean="0"/>
              <a:t> 2</a:t>
            </a:r>
            <a:r>
              <a:rPr lang="x-none" sz="3600" b="1" baseline="30000" smtClean="0"/>
              <a:t>2</a:t>
            </a:r>
            <a:r>
              <a:rPr lang="x-none" sz="3600" b="1" smtClean="0"/>
              <a:t> 2</a:t>
            </a:r>
            <a:r>
              <a:rPr lang="x-none" sz="3600" b="1" baseline="30000" smtClean="0"/>
              <a:t>1</a:t>
            </a:r>
            <a:r>
              <a:rPr lang="x-none" sz="3600" b="1" smtClean="0"/>
              <a:t> 2</a:t>
            </a:r>
            <a:r>
              <a:rPr lang="x-none" sz="3600" b="1" baseline="30000" smtClean="0"/>
              <a:t>0</a:t>
            </a:r>
            <a:r>
              <a:rPr lang="x-none" sz="3600" b="1" smtClean="0"/>
              <a:t> . 2</a:t>
            </a:r>
            <a:r>
              <a:rPr lang="x-none" sz="3600" b="1" baseline="30000" smtClean="0"/>
              <a:t>-1</a:t>
            </a:r>
            <a:r>
              <a:rPr lang="x-none" sz="3600" b="1" smtClean="0"/>
              <a:t> 2</a:t>
            </a:r>
            <a:r>
              <a:rPr lang="x-none" sz="3600" b="1" baseline="30000" smtClean="0"/>
              <a:t>-2</a:t>
            </a:r>
            <a:r>
              <a:rPr lang="x-none" sz="3600" b="1" smtClean="0"/>
              <a:t> 2</a:t>
            </a:r>
            <a:r>
              <a:rPr lang="x-none" sz="3600" b="1" baseline="30000" smtClean="0"/>
              <a:t>-3</a:t>
            </a:r>
            <a:r>
              <a:rPr lang="x-none" sz="3600" b="1" smtClean="0"/>
              <a:t> …</a:t>
            </a:r>
            <a:endParaRPr lang="en-US" sz="3600" dirty="0" smtClean="0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85720" y="5214950"/>
            <a:ext cx="86439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</a:rPr>
              <a:t>Ex: 1101.101</a:t>
            </a:r>
            <a:r>
              <a:rPr kumimoji="0" lang="en-GB" sz="24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</a:rPr>
              <a:t>2 </a:t>
            </a:r>
            <a:r>
              <a:rPr kumimoji="0" lang="en-GB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</a:rPr>
              <a:t>= 1</a:t>
            </a:r>
            <a:r>
              <a:rPr kumimoji="0" lang="en-GB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  <a:sym typeface="Symbol" pitchFamily="18" charset="2"/>
              </a:rPr>
              <a:t></a:t>
            </a:r>
            <a:r>
              <a:rPr kumimoji="0" lang="en-GB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</a:rPr>
              <a:t>2</a:t>
            </a:r>
            <a:r>
              <a:rPr kumimoji="0" lang="en-GB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  <a:sym typeface="Symbol" pitchFamily="18" charset="2"/>
              </a:rPr>
              <a:t>3  </a:t>
            </a:r>
            <a:r>
              <a:rPr kumimoji="0" lang="en-GB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  <a:sym typeface="Symbol" pitchFamily="18" charset="2"/>
              </a:rPr>
              <a:t>+  1</a:t>
            </a:r>
            <a:r>
              <a:rPr kumimoji="0" lang="en-GB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</a:rPr>
              <a:t>2</a:t>
            </a:r>
            <a:r>
              <a:rPr kumimoji="0" lang="en-GB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  <a:sym typeface="Symbol" pitchFamily="18" charset="2"/>
              </a:rPr>
              <a:t>2  </a:t>
            </a:r>
            <a:r>
              <a:rPr kumimoji="0" lang="en-GB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  <a:sym typeface="Symbol" pitchFamily="18" charset="2"/>
              </a:rPr>
              <a:t>+  1</a:t>
            </a:r>
            <a:r>
              <a:rPr kumimoji="0" lang="en-GB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</a:rPr>
              <a:t>2</a:t>
            </a:r>
            <a:r>
              <a:rPr kumimoji="0" lang="en-GB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  <a:sym typeface="Symbol" pitchFamily="18" charset="2"/>
              </a:rPr>
              <a:t>0  </a:t>
            </a:r>
            <a:r>
              <a:rPr kumimoji="0" lang="en-GB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  <a:sym typeface="Symbol" pitchFamily="18" charset="2"/>
              </a:rPr>
              <a:t>+ 1</a:t>
            </a:r>
            <a:r>
              <a:rPr kumimoji="0" lang="en-GB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</a:rPr>
              <a:t>2</a:t>
            </a:r>
            <a:r>
              <a:rPr kumimoji="0" lang="en-GB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  <a:sym typeface="Symbol" pitchFamily="18" charset="2"/>
              </a:rPr>
              <a:t>-1  </a:t>
            </a:r>
            <a:r>
              <a:rPr kumimoji="0" lang="en-GB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  <a:sym typeface="Symbol" pitchFamily="18" charset="2"/>
              </a:rPr>
              <a:t>+ 1</a:t>
            </a:r>
            <a:r>
              <a:rPr kumimoji="0" lang="en-GB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</a:rPr>
              <a:t>2</a:t>
            </a:r>
            <a:r>
              <a:rPr kumimoji="0" lang="en-GB" sz="2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Calibri" pitchFamily="34" charset="0"/>
                <a:cs typeface="Helvetica"/>
                <a:sym typeface="Symbol" pitchFamily="18" charset="2"/>
              </a:rPr>
              <a:t>-3 </a:t>
            </a:r>
            <a:endParaRPr kumimoji="0" lang="en-GB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  <a:ea typeface="Calibri" pitchFamily="34" charset="0"/>
              <a:cs typeface="Helvetica"/>
              <a:sym typeface="Symbol" pitchFamily="18" charset="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b="1" smtClean="0">
                <a:solidFill>
                  <a:schemeClr val="bg2">
                    <a:lumMod val="50000"/>
                  </a:schemeClr>
                </a:solidFill>
              </a:rPr>
              <a:t>OCTAL (BASE 8) NUMBER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pPr lvl="0" algn="just"/>
            <a:r>
              <a:rPr lang="x-none" smtClean="0"/>
              <a:t>Octal digits: </a:t>
            </a:r>
            <a:r>
              <a:rPr lang="x-none" b="1" smtClean="0"/>
              <a:t>0, 1, 2, 3, 4, 5, 6, 7</a:t>
            </a:r>
            <a:r>
              <a:rPr lang="x-none" smtClean="0"/>
              <a:t>.</a:t>
            </a:r>
            <a:endParaRPr lang="en-US" sz="2000" dirty="0" smtClean="0"/>
          </a:p>
          <a:p>
            <a:pPr lvl="0" algn="just"/>
            <a:r>
              <a:rPr lang="x-none" smtClean="0"/>
              <a:t>Weighing factors (or weights) are in powers of 8:</a:t>
            </a:r>
            <a:endParaRPr lang="en-US" sz="2000" dirty="0" smtClean="0"/>
          </a:p>
          <a:p>
            <a:pPr algn="ctr">
              <a:buNone/>
            </a:pPr>
            <a:r>
              <a:rPr lang="x-none" b="1" smtClean="0"/>
              <a:t>	… 8</a:t>
            </a:r>
            <a:r>
              <a:rPr lang="x-none" b="1" baseline="30000" smtClean="0"/>
              <a:t>3</a:t>
            </a:r>
            <a:r>
              <a:rPr lang="x-none" b="1" smtClean="0"/>
              <a:t> 8</a:t>
            </a:r>
            <a:r>
              <a:rPr lang="x-none" b="1" baseline="30000" smtClean="0"/>
              <a:t>2</a:t>
            </a:r>
            <a:r>
              <a:rPr lang="x-none" b="1" smtClean="0"/>
              <a:t> 8</a:t>
            </a:r>
            <a:r>
              <a:rPr lang="x-none" b="1" baseline="30000" smtClean="0"/>
              <a:t>1</a:t>
            </a:r>
            <a:r>
              <a:rPr lang="x-none" b="1" smtClean="0"/>
              <a:t> 8</a:t>
            </a:r>
            <a:r>
              <a:rPr lang="x-none" b="1" baseline="30000" smtClean="0"/>
              <a:t>0</a:t>
            </a:r>
            <a:r>
              <a:rPr lang="x-none" b="1" smtClean="0"/>
              <a:t> . 8</a:t>
            </a:r>
            <a:r>
              <a:rPr lang="x-none" b="1" baseline="30000" smtClean="0"/>
              <a:t>-1</a:t>
            </a:r>
            <a:r>
              <a:rPr lang="x-none" b="1" smtClean="0"/>
              <a:t> 8</a:t>
            </a:r>
            <a:r>
              <a:rPr lang="x-none" b="1" baseline="30000" smtClean="0"/>
              <a:t>-2</a:t>
            </a:r>
            <a:r>
              <a:rPr lang="x-none" b="1" smtClean="0"/>
              <a:t> 8</a:t>
            </a:r>
            <a:r>
              <a:rPr lang="x-none" b="1" baseline="30000" smtClean="0"/>
              <a:t>-3</a:t>
            </a:r>
            <a:r>
              <a:rPr lang="x-none" b="1" smtClean="0"/>
              <a:t> …</a:t>
            </a:r>
            <a:endParaRPr lang="en-US" sz="2000" dirty="0" smtClean="0"/>
          </a:p>
          <a:p>
            <a:pPr lvl="0" algn="just">
              <a:buNone/>
            </a:pPr>
            <a:r>
              <a:rPr lang="x-none" smtClean="0"/>
              <a:t>Example</a:t>
            </a:r>
            <a:endParaRPr lang="en-US" sz="2000" dirty="0" smtClean="0"/>
          </a:p>
          <a:p>
            <a:pPr algn="ctr">
              <a:buNone/>
            </a:pPr>
            <a:r>
              <a:rPr lang="x-none" smtClean="0"/>
              <a:t>      56.2</a:t>
            </a:r>
            <a:r>
              <a:rPr lang="x-none" baseline="-25000" smtClean="0"/>
              <a:t>8</a:t>
            </a:r>
            <a:r>
              <a:rPr lang="x-none" smtClean="0"/>
              <a:t> = (5 x 8</a:t>
            </a:r>
            <a:r>
              <a:rPr lang="x-none" baseline="30000" smtClean="0"/>
              <a:t>1</a:t>
            </a:r>
            <a:r>
              <a:rPr lang="x-none" smtClean="0"/>
              <a:t>) + (6 x 8</a:t>
            </a:r>
            <a:r>
              <a:rPr lang="x-none" baseline="30000" smtClean="0"/>
              <a:t>0</a:t>
            </a:r>
            <a:r>
              <a:rPr lang="x-none" smtClean="0"/>
              <a:t>) + (2 x 8</a:t>
            </a:r>
            <a:r>
              <a:rPr lang="x-none" baseline="30000" smtClean="0"/>
              <a:t>-1</a:t>
            </a:r>
            <a:r>
              <a:rPr lang="x-none" smtClean="0"/>
              <a:t>)</a:t>
            </a:r>
            <a:endParaRPr lang="en-US" sz="2000" dirty="0" smtClean="0"/>
          </a:p>
          <a:p>
            <a:pPr algn="just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DECIMAL (BASE 10)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fontScale="92500"/>
          </a:bodyPr>
          <a:lstStyle/>
          <a:p>
            <a:pPr lvl="0" algn="just"/>
            <a:r>
              <a:rPr lang="x-none" smtClean="0"/>
              <a:t>Base or radix is 10 </a:t>
            </a:r>
            <a:r>
              <a:rPr lang="en-US" dirty="0" smtClean="0"/>
              <a:t>.</a:t>
            </a:r>
          </a:p>
          <a:p>
            <a:pPr lvl="0" algn="just"/>
            <a:r>
              <a:rPr lang="en-US" dirty="0" smtClean="0"/>
              <a:t>Decimal </a:t>
            </a:r>
            <a:r>
              <a:rPr lang="x-none" smtClean="0"/>
              <a:t>digits = { 0, 1, 2, 3, 4, 5, 6, 7, 8, 9 }</a:t>
            </a:r>
            <a:endParaRPr lang="en-US" dirty="0" smtClean="0"/>
          </a:p>
          <a:p>
            <a:pPr lvl="0" algn="just"/>
            <a:r>
              <a:rPr lang="x-none" smtClean="0"/>
              <a:t>Weighing factors (or weights) are in powers of 10:</a:t>
            </a:r>
            <a:endParaRPr lang="en-US" dirty="0" smtClean="0"/>
          </a:p>
          <a:p>
            <a:pPr algn="ctr">
              <a:buNone/>
            </a:pPr>
            <a:r>
              <a:rPr lang="x-none" b="1" smtClean="0"/>
              <a:t>	… 10</a:t>
            </a:r>
            <a:r>
              <a:rPr lang="x-none" b="1" baseline="30000" smtClean="0"/>
              <a:t>3</a:t>
            </a:r>
            <a:r>
              <a:rPr lang="x-none" b="1" smtClean="0"/>
              <a:t> 10</a:t>
            </a:r>
            <a:r>
              <a:rPr lang="x-none" b="1" baseline="30000" smtClean="0"/>
              <a:t>2</a:t>
            </a:r>
            <a:r>
              <a:rPr lang="x-none" b="1" smtClean="0"/>
              <a:t> 10</a:t>
            </a:r>
            <a:r>
              <a:rPr lang="x-none" b="1" baseline="30000" smtClean="0"/>
              <a:t>1</a:t>
            </a:r>
            <a:r>
              <a:rPr lang="x-none" b="1" smtClean="0"/>
              <a:t> 10</a:t>
            </a:r>
            <a:r>
              <a:rPr lang="x-none" b="1" baseline="30000" smtClean="0"/>
              <a:t>0</a:t>
            </a:r>
            <a:r>
              <a:rPr lang="x-none" b="1" smtClean="0"/>
              <a:t> . 10</a:t>
            </a:r>
            <a:r>
              <a:rPr lang="x-none" b="1" baseline="30000" smtClean="0"/>
              <a:t>-1</a:t>
            </a:r>
            <a:r>
              <a:rPr lang="x-none" b="1" smtClean="0"/>
              <a:t> 10</a:t>
            </a:r>
            <a:r>
              <a:rPr lang="x-none" b="1" baseline="30000" smtClean="0"/>
              <a:t>-2</a:t>
            </a:r>
            <a:r>
              <a:rPr lang="x-none" b="1" smtClean="0"/>
              <a:t> 10</a:t>
            </a:r>
            <a:r>
              <a:rPr lang="x-none" b="1" baseline="30000" smtClean="0"/>
              <a:t>-3</a:t>
            </a:r>
            <a:r>
              <a:rPr lang="x-none" b="1" smtClean="0"/>
              <a:t> …</a:t>
            </a:r>
            <a:r>
              <a:rPr lang="x-none" smtClean="0"/>
              <a:t> </a:t>
            </a:r>
            <a:endParaRPr lang="en-US" dirty="0" smtClean="0"/>
          </a:p>
          <a:p>
            <a:pPr lvl="0" algn="just"/>
            <a:r>
              <a:rPr lang="x-none" smtClean="0"/>
              <a:t>Example, the 9 in the two numbers below has different values:</a:t>
            </a:r>
            <a:endParaRPr lang="en-US" dirty="0" smtClean="0"/>
          </a:p>
          <a:p>
            <a:pPr algn="ctr">
              <a:buNone/>
            </a:pPr>
            <a:r>
              <a:rPr lang="en-US" dirty="0" smtClean="0"/>
              <a:t>(75</a:t>
            </a:r>
            <a:r>
              <a:rPr lang="en-US" b="1" u="sng" dirty="0" smtClean="0"/>
              <a:t>9</a:t>
            </a:r>
            <a:r>
              <a:rPr lang="en-US" dirty="0" smtClean="0"/>
              <a:t>4)</a:t>
            </a:r>
            <a:r>
              <a:rPr lang="en-US" baseline="-25000" dirty="0" smtClean="0"/>
              <a:t>10</a:t>
            </a:r>
            <a:r>
              <a:rPr lang="en-US" dirty="0" smtClean="0"/>
              <a:t>= (7 × 10</a:t>
            </a:r>
            <a:r>
              <a:rPr lang="en-US" baseline="30000" dirty="0" smtClean="0"/>
              <a:t>3</a:t>
            </a:r>
            <a:r>
              <a:rPr lang="en-US" dirty="0" smtClean="0"/>
              <a:t>) + (5 × 10</a:t>
            </a:r>
            <a:r>
              <a:rPr lang="en-US" baseline="30000" dirty="0" smtClean="0"/>
              <a:t>2</a:t>
            </a:r>
            <a:r>
              <a:rPr lang="en-US" dirty="0" smtClean="0"/>
              <a:t>) + (9 × 10</a:t>
            </a:r>
            <a:r>
              <a:rPr lang="en-US" baseline="30000" dirty="0" smtClean="0"/>
              <a:t>1</a:t>
            </a:r>
            <a:r>
              <a:rPr lang="en-US" dirty="0" smtClean="0"/>
              <a:t>) + (4 × 10</a:t>
            </a:r>
            <a:r>
              <a:rPr lang="en-US" baseline="30000" dirty="0" smtClean="0"/>
              <a:t>0</a:t>
            </a:r>
            <a:r>
              <a:rPr lang="en-US" dirty="0" smtClean="0"/>
              <a:t>)</a:t>
            </a:r>
          </a:p>
          <a:p>
            <a:pPr algn="ctr">
              <a:buNone/>
            </a:pPr>
            <a:r>
              <a:rPr lang="x-none" smtClean="0"/>
              <a:t>	(</a:t>
            </a:r>
            <a:r>
              <a:rPr lang="x-none" b="1" u="sng" smtClean="0"/>
              <a:t>9</a:t>
            </a:r>
            <a:r>
              <a:rPr lang="x-none" smtClean="0"/>
              <a:t>12)</a:t>
            </a:r>
            <a:r>
              <a:rPr lang="x-none" baseline="-25000" smtClean="0"/>
              <a:t>10</a:t>
            </a:r>
            <a:r>
              <a:rPr lang="x-none" smtClean="0"/>
              <a:t> = (9 × 10</a:t>
            </a:r>
            <a:r>
              <a:rPr lang="x-none" baseline="30000" smtClean="0"/>
              <a:t>2</a:t>
            </a:r>
            <a:r>
              <a:rPr lang="x-none" smtClean="0"/>
              <a:t>) + (1 × 10</a:t>
            </a:r>
            <a:r>
              <a:rPr lang="x-none" baseline="30000" smtClean="0"/>
              <a:t>1</a:t>
            </a:r>
            <a:r>
              <a:rPr lang="x-none" smtClean="0"/>
              <a:t>) + (2 × 10</a:t>
            </a:r>
            <a:r>
              <a:rPr lang="x-none" baseline="30000" smtClean="0"/>
              <a:t>0</a:t>
            </a:r>
            <a:r>
              <a:rPr lang="x-none" smtClean="0"/>
              <a:t>)</a:t>
            </a: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x-none" sz="3200" b="1" smtClean="0">
                <a:solidFill>
                  <a:schemeClr val="bg2">
                    <a:lumMod val="50000"/>
                  </a:schemeClr>
                </a:solidFill>
              </a:rPr>
              <a:t>HEXADECIMAL (BASE 16) NUMBER SYSTEM</a:t>
            </a:r>
            <a:endParaRPr lang="en-US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92500" lnSpcReduction="10000"/>
          </a:bodyPr>
          <a:lstStyle/>
          <a:p>
            <a:pPr lvl="0" algn="just"/>
            <a:r>
              <a:rPr lang="x-none" smtClean="0"/>
              <a:t>Hexadecimal has sixteen values 0 to 15, but to keep all these values in a single column, the 16 values (0 to 15) are written as 0 to F, using the letters A to F to represent numbers 10 to 15.</a:t>
            </a:r>
            <a:endParaRPr lang="en-US" dirty="0" smtClean="0"/>
          </a:p>
          <a:p>
            <a:pPr lvl="0" algn="just"/>
            <a:r>
              <a:rPr lang="x-none" smtClean="0"/>
              <a:t>Hexadecimal digits: </a:t>
            </a:r>
            <a:r>
              <a:rPr lang="x-none" b="1" smtClean="0"/>
              <a:t>0, 1, 2, 3, 4, 5, 6, 7, 8, 9, A, B, C, D, E, F</a:t>
            </a:r>
            <a:r>
              <a:rPr lang="x-none" smtClean="0"/>
              <a:t>.</a:t>
            </a:r>
            <a:endParaRPr lang="en-US" dirty="0" smtClean="0"/>
          </a:p>
          <a:p>
            <a:pPr lvl="0" algn="just"/>
            <a:r>
              <a:rPr lang="x-none" smtClean="0"/>
              <a:t>Weighing factors (or weights) are in powers of 16:</a:t>
            </a:r>
            <a:endParaRPr lang="en-US" dirty="0" smtClean="0"/>
          </a:p>
          <a:p>
            <a:pPr algn="ctr">
              <a:buNone/>
            </a:pPr>
            <a:r>
              <a:rPr lang="x-none" b="1" smtClean="0"/>
              <a:t>… 16</a:t>
            </a:r>
            <a:r>
              <a:rPr lang="x-none" b="1" baseline="30000" smtClean="0"/>
              <a:t>3</a:t>
            </a:r>
            <a:r>
              <a:rPr lang="x-none" b="1" smtClean="0"/>
              <a:t> 16</a:t>
            </a:r>
            <a:r>
              <a:rPr lang="x-none" b="1" baseline="30000" smtClean="0"/>
              <a:t>2</a:t>
            </a:r>
            <a:r>
              <a:rPr lang="x-none" b="1" smtClean="0"/>
              <a:t> 16</a:t>
            </a:r>
            <a:r>
              <a:rPr lang="x-none" b="1" baseline="30000" smtClean="0"/>
              <a:t>1</a:t>
            </a:r>
            <a:r>
              <a:rPr lang="x-none" b="1" smtClean="0"/>
              <a:t> 16</a:t>
            </a:r>
            <a:r>
              <a:rPr lang="x-none" b="1" baseline="30000" smtClean="0"/>
              <a:t>0</a:t>
            </a:r>
            <a:r>
              <a:rPr lang="x-none" b="1" smtClean="0"/>
              <a:t> . 16</a:t>
            </a:r>
            <a:r>
              <a:rPr lang="x-none" b="1" baseline="30000" smtClean="0"/>
              <a:t>-1</a:t>
            </a:r>
            <a:r>
              <a:rPr lang="x-none" b="1" smtClean="0"/>
              <a:t> 16</a:t>
            </a:r>
            <a:r>
              <a:rPr lang="x-none" b="1" baseline="30000" smtClean="0"/>
              <a:t>-2</a:t>
            </a:r>
            <a:r>
              <a:rPr lang="x-none" b="1" smtClean="0"/>
              <a:t> 16</a:t>
            </a:r>
            <a:r>
              <a:rPr lang="x-none" b="1" baseline="30000" smtClean="0"/>
              <a:t>-3</a:t>
            </a:r>
            <a:r>
              <a:rPr lang="x-none" b="1" smtClean="0"/>
              <a:t> …</a:t>
            </a:r>
            <a:endParaRPr lang="en-US" dirty="0" smtClean="0"/>
          </a:p>
          <a:p>
            <a:pPr lvl="0" algn="just"/>
            <a:r>
              <a:rPr lang="x-none" smtClean="0"/>
              <a:t>Example</a:t>
            </a:r>
            <a:endParaRPr lang="en-US" dirty="0" smtClean="0"/>
          </a:p>
          <a:p>
            <a:pPr algn="ctr">
              <a:buNone/>
            </a:pPr>
            <a:r>
              <a:rPr lang="x-none" smtClean="0"/>
              <a:t>  98.2</a:t>
            </a:r>
            <a:r>
              <a:rPr lang="x-none" baseline="-25000" smtClean="0"/>
              <a:t>16</a:t>
            </a:r>
            <a:r>
              <a:rPr lang="x-none" smtClean="0"/>
              <a:t> = (9 x 16</a:t>
            </a:r>
            <a:r>
              <a:rPr lang="x-none" baseline="30000" smtClean="0"/>
              <a:t>1</a:t>
            </a:r>
            <a:r>
              <a:rPr lang="x-none" smtClean="0"/>
              <a:t>) + (8 x 16</a:t>
            </a:r>
            <a:r>
              <a:rPr lang="x-none" baseline="30000" smtClean="0"/>
              <a:t>0</a:t>
            </a:r>
            <a:r>
              <a:rPr lang="x-none" smtClean="0"/>
              <a:t>) + (2 x 16</a:t>
            </a:r>
            <a:r>
              <a:rPr lang="x-none" baseline="30000" smtClean="0"/>
              <a:t>-1</a:t>
            </a:r>
            <a:r>
              <a:rPr lang="x-none" smtClean="0"/>
              <a:t>)</a:t>
            </a:r>
            <a:endParaRPr lang="en-US" dirty="0" smtClean="0"/>
          </a:p>
          <a:p>
            <a:pPr algn="ju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Summary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8215370" cy="4601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928670"/>
            <a:ext cx="7643865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85918" y="2357430"/>
            <a:ext cx="529170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THANK YOU</a:t>
            </a:r>
            <a:endParaRPr lang="en-US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Outline of today’s session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r>
              <a:rPr lang="en-US" dirty="0" smtClean="0"/>
              <a:t>What is a number system?</a:t>
            </a:r>
          </a:p>
          <a:p>
            <a:r>
              <a:rPr lang="en-US" dirty="0" smtClean="0"/>
              <a:t>Base or radix</a:t>
            </a:r>
          </a:p>
          <a:p>
            <a:r>
              <a:rPr lang="en-US" dirty="0" smtClean="0"/>
              <a:t>Weight of a digit</a:t>
            </a:r>
          </a:p>
          <a:p>
            <a:r>
              <a:rPr lang="en-US" dirty="0" smtClean="0"/>
              <a:t>Types of number systems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Binary number system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Decimal number system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Octal number system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err="1" smtClean="0"/>
              <a:t>Hexa</a:t>
            </a:r>
            <a:r>
              <a:rPr lang="en-US" dirty="0" smtClean="0"/>
              <a:t> decimal number 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What is a Number System?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A number system is a writing system for expressing numbers.</a:t>
            </a:r>
          </a:p>
          <a:p>
            <a:pPr algn="just"/>
            <a:r>
              <a:rPr lang="en-US" dirty="0" smtClean="0"/>
              <a:t>Set of rules and symbols to represent  numbers.</a:t>
            </a:r>
          </a:p>
          <a:p>
            <a:pPr algn="just"/>
            <a:r>
              <a:rPr lang="en-US" dirty="0" smtClean="0"/>
              <a:t>A mathematical notation for representing numbers of a given set, using </a:t>
            </a:r>
            <a:r>
              <a:rPr lang="en-US" b="1" dirty="0" smtClean="0"/>
              <a:t>digits or other symbols </a:t>
            </a:r>
            <a:r>
              <a:rPr lang="en-US" dirty="0" smtClean="0"/>
              <a:t>in a </a:t>
            </a:r>
            <a:r>
              <a:rPr lang="en-US" b="1" dirty="0" smtClean="0"/>
              <a:t>consistent manner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BASE or Radix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A base of a number system or radix defines the </a:t>
            </a:r>
            <a:r>
              <a:rPr lang="en-US" b="1" dirty="0" smtClean="0"/>
              <a:t>range of values </a:t>
            </a:r>
            <a:r>
              <a:rPr lang="en-US" dirty="0" smtClean="0"/>
              <a:t>that a digit may have.</a:t>
            </a:r>
          </a:p>
          <a:p>
            <a:pPr algn="just"/>
            <a:r>
              <a:rPr lang="en-US" dirty="0" smtClean="0"/>
              <a:t>It also defines the </a:t>
            </a:r>
            <a:r>
              <a:rPr lang="en-US" b="1" dirty="0" smtClean="0"/>
              <a:t>number of different values </a:t>
            </a:r>
            <a:r>
              <a:rPr lang="en-US" dirty="0" smtClean="0"/>
              <a:t>in the number system.</a:t>
            </a:r>
          </a:p>
          <a:p>
            <a:pPr algn="just"/>
            <a:r>
              <a:rPr lang="en-US" dirty="0" smtClean="0"/>
              <a:t> A number system of base r , has a set of r allowed digits :</a:t>
            </a:r>
          </a:p>
          <a:p>
            <a:pPr algn="ctr">
              <a:buNone/>
            </a:pPr>
            <a:r>
              <a:rPr lang="en-US" b="1" dirty="0" smtClean="0"/>
              <a:t>{ 0, 1, 2,  …..   ,r-1}</a:t>
            </a:r>
          </a:p>
          <a:p>
            <a:pPr algn="just"/>
            <a:r>
              <a:rPr lang="en-US" dirty="0" smtClean="0"/>
              <a:t>A number N  with base r is represented as:</a:t>
            </a:r>
          </a:p>
          <a:p>
            <a:pPr algn="ctr">
              <a:buNone/>
            </a:pPr>
            <a:r>
              <a:rPr lang="en-US" b="1" dirty="0" smtClean="0"/>
              <a:t>(N)</a:t>
            </a:r>
            <a:r>
              <a:rPr lang="en-US" b="1" baseline="-25000" dirty="0" smtClean="0"/>
              <a:t>r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7166"/>
            <a:ext cx="7715304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Weight of a digit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algn="just"/>
            <a:r>
              <a:rPr lang="en-US" dirty="0" smtClean="0"/>
              <a:t>The </a:t>
            </a:r>
            <a:r>
              <a:rPr lang="en-US" b="1" dirty="0" smtClean="0"/>
              <a:t>weight</a:t>
            </a:r>
            <a:r>
              <a:rPr lang="en-US" dirty="0" smtClean="0"/>
              <a:t> of the digit in each position is the base of the </a:t>
            </a:r>
            <a:r>
              <a:rPr lang="en-US" b="1" dirty="0" smtClean="0"/>
              <a:t>number</a:t>
            </a:r>
            <a:r>
              <a:rPr lang="en-US" dirty="0" smtClean="0"/>
              <a:t> system raised to the power of the position </a:t>
            </a:r>
            <a:r>
              <a:rPr lang="en-US" b="1" dirty="0" smtClean="0"/>
              <a:t>number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The value of the </a:t>
            </a:r>
            <a:r>
              <a:rPr lang="en-US" b="1" dirty="0" smtClean="0"/>
              <a:t>number</a:t>
            </a:r>
            <a:r>
              <a:rPr lang="en-US" dirty="0" smtClean="0"/>
              <a:t> is than calculated by multiplying the value of the digit in each position by the base raised to the power of that position and then summing the products.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00174"/>
            <a:ext cx="6143667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857232"/>
            <a:ext cx="757242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Types of Number systems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Binary number system</a:t>
            </a:r>
          </a:p>
          <a:p>
            <a:r>
              <a:rPr lang="en-US" sz="4000" dirty="0" smtClean="0"/>
              <a:t>Decimal number system</a:t>
            </a:r>
          </a:p>
          <a:p>
            <a:r>
              <a:rPr lang="en-US" sz="4000" dirty="0" smtClean="0"/>
              <a:t>Octal number system</a:t>
            </a:r>
          </a:p>
          <a:p>
            <a:r>
              <a:rPr lang="en-US" sz="4000" dirty="0" err="1" smtClean="0"/>
              <a:t>Hexa</a:t>
            </a:r>
            <a:r>
              <a:rPr lang="en-US" sz="4000" dirty="0" smtClean="0"/>
              <a:t> decimal number 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C87BD-D233-4FC2-BCF5-EF32A6F936D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573</Words>
  <Application>Microsoft Office PowerPoint</Application>
  <PresentationFormat>On-screen Show (4:3)</PresentationFormat>
  <Paragraphs>95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UNIT-1: Outcomes</vt:lpstr>
      <vt:lpstr>Outline of today’s session</vt:lpstr>
      <vt:lpstr>What is a Number System?</vt:lpstr>
      <vt:lpstr>BASE or Radix</vt:lpstr>
      <vt:lpstr>Slide 5</vt:lpstr>
      <vt:lpstr>Weight of a digit</vt:lpstr>
      <vt:lpstr>Slide 7</vt:lpstr>
      <vt:lpstr>Slide 8</vt:lpstr>
      <vt:lpstr>Types of Number systems</vt:lpstr>
      <vt:lpstr>Usage</vt:lpstr>
      <vt:lpstr>BINARY (BASE 2) NUMBER SYSTEM</vt:lpstr>
      <vt:lpstr>What is MSB and LSB?</vt:lpstr>
      <vt:lpstr>Slide 13</vt:lpstr>
      <vt:lpstr>OCTAL (BASE 8) NUMBER SYSTEM</vt:lpstr>
      <vt:lpstr>DECIMAL (BASE 10) SYSTEM</vt:lpstr>
      <vt:lpstr>HEXADECIMAL (BASE 16) NUMBER SYSTEM</vt:lpstr>
      <vt:lpstr>Summary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LAB USER</dc:creator>
  <cp:lastModifiedBy>Windows User</cp:lastModifiedBy>
  <cp:revision>52</cp:revision>
  <dcterms:created xsi:type="dcterms:W3CDTF">2020-08-17T05:02:06Z</dcterms:created>
  <dcterms:modified xsi:type="dcterms:W3CDTF">2021-01-25T06:42:00Z</dcterms:modified>
</cp:coreProperties>
</file>