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6"/>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31" r:id="rId153"/>
    <p:sldId id="432" r:id="rId154"/>
    <p:sldId id="433" r:id="rId155"/>
    <p:sldId id="434" r:id="rId156"/>
    <p:sldId id="435" r:id="rId157"/>
    <p:sldId id="436" r:id="rId158"/>
    <p:sldId id="437" r:id="rId159"/>
    <p:sldId id="438" r:id="rId160"/>
    <p:sldId id="439" r:id="rId161"/>
    <p:sldId id="440" r:id="rId162"/>
    <p:sldId id="441" r:id="rId163"/>
    <p:sldId id="442" r:id="rId164"/>
    <p:sldId id="443" r:id="rId165"/>
    <p:sldId id="444" r:id="rId166"/>
    <p:sldId id="445" r:id="rId167"/>
    <p:sldId id="446" r:id="rId168"/>
    <p:sldId id="447" r:id="rId169"/>
    <p:sldId id="448" r:id="rId170"/>
    <p:sldId id="449" r:id="rId171"/>
    <p:sldId id="450" r:id="rId172"/>
    <p:sldId id="451" r:id="rId173"/>
    <p:sldId id="452" r:id="rId174"/>
    <p:sldId id="453" r:id="rId175"/>
    <p:sldId id="454" r:id="rId176"/>
    <p:sldId id="455" r:id="rId177"/>
    <p:sldId id="456" r:id="rId178"/>
    <p:sldId id="409" r:id="rId179"/>
    <p:sldId id="410" r:id="rId180"/>
    <p:sldId id="411" r:id="rId181"/>
    <p:sldId id="412" r:id="rId182"/>
    <p:sldId id="413" r:id="rId183"/>
    <p:sldId id="414" r:id="rId184"/>
    <p:sldId id="415" r:id="rId185"/>
    <p:sldId id="416" r:id="rId186"/>
    <p:sldId id="417" r:id="rId187"/>
    <p:sldId id="418" r:id="rId188"/>
    <p:sldId id="419" r:id="rId189"/>
    <p:sldId id="420" r:id="rId190"/>
    <p:sldId id="421" r:id="rId191"/>
    <p:sldId id="422" r:id="rId192"/>
    <p:sldId id="423" r:id="rId193"/>
    <p:sldId id="424" r:id="rId194"/>
    <p:sldId id="425" r:id="rId195"/>
    <p:sldId id="426" r:id="rId196"/>
    <p:sldId id="427" r:id="rId197"/>
    <p:sldId id="428" r:id="rId198"/>
    <p:sldId id="429" r:id="rId199"/>
    <p:sldId id="430"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3" r:id="rId277"/>
    <p:sldId id="534" r:id="rId278"/>
    <p:sldId id="535" r:id="rId279"/>
    <p:sldId id="536" r:id="rId280"/>
    <p:sldId id="537" r:id="rId281"/>
    <p:sldId id="538" r:id="rId282"/>
    <p:sldId id="539" r:id="rId283"/>
    <p:sldId id="540" r:id="rId284"/>
    <p:sldId id="541" r:id="rId285"/>
    <p:sldId id="542" r:id="rId286"/>
    <p:sldId id="543" r:id="rId287"/>
    <p:sldId id="544" r:id="rId288"/>
    <p:sldId id="545" r:id="rId289"/>
    <p:sldId id="546" r:id="rId290"/>
    <p:sldId id="547" r:id="rId291"/>
    <p:sldId id="548" r:id="rId292"/>
    <p:sldId id="549" r:id="rId293"/>
    <p:sldId id="550" r:id="rId294"/>
    <p:sldId id="551" r:id="rId295"/>
    <p:sldId id="552" r:id="rId296"/>
    <p:sldId id="553" r:id="rId297"/>
    <p:sldId id="554" r:id="rId298"/>
    <p:sldId id="555" r:id="rId299"/>
    <p:sldId id="556" r:id="rId300"/>
    <p:sldId id="557" r:id="rId301"/>
    <p:sldId id="558" r:id="rId302"/>
    <p:sldId id="559" r:id="rId303"/>
    <p:sldId id="560" r:id="rId304"/>
    <p:sldId id="561" r:id="rId305"/>
    <p:sldId id="562" r:id="rId306"/>
    <p:sldId id="563" r:id="rId307"/>
    <p:sldId id="564" r:id="rId308"/>
    <p:sldId id="565" r:id="rId309"/>
    <p:sldId id="566" r:id="rId310"/>
    <p:sldId id="567" r:id="rId311"/>
    <p:sldId id="568" r:id="rId312"/>
    <p:sldId id="569" r:id="rId313"/>
    <p:sldId id="570" r:id="rId314"/>
    <p:sldId id="571" r:id="rId3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87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ableStyles" Target="tableStyle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30636-B359-4F7A-9FEA-B942AD8711DD}" type="datetimeFigureOut">
              <a:rPr lang="en-IN" smtClean="0"/>
              <a:t>17-09-2025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0FBF-C4D3-44A1-A060-B9DE49A1FA27}" type="slidenum">
              <a:rPr lang="en-IN" smtClean="0"/>
              <a:t>‹#›</a:t>
            </a:fld>
            <a:endParaRPr lang="en-IN"/>
          </a:p>
        </p:txBody>
      </p:sp>
    </p:spTree>
    <p:extLst>
      <p:ext uri="{BB962C8B-B14F-4D97-AF65-F5344CB8AC3E}">
        <p14:creationId xmlns:p14="http://schemas.microsoft.com/office/powerpoint/2010/main" val="131675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8EC419-D9C4-4AA7-918B-EDCCB5AC514C}" type="slidenum">
              <a:rPr lang="en-US" altLang="en-US" sz="1200"/>
              <a:pPr/>
              <a:t>1</a:t>
            </a:fld>
            <a:endParaRPr lang="en-US" altLang="en-US"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317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3C3C97-3E06-4470-968E-060D437D1BD6}" type="slidenum">
              <a:rPr lang="en-US" altLang="en-US" sz="1200"/>
              <a:pPr/>
              <a:t>43</a:t>
            </a:fld>
            <a:endParaRPr lang="en-US" altLang="en-US"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459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E51354-AF39-4CB0-B93C-8C1B9471321D}" type="slidenum">
              <a:rPr lang="en-US" altLang="en-US" sz="1200"/>
              <a:pPr/>
              <a:t>44</a:t>
            </a:fld>
            <a:endParaRPr lang="en-US" altLang="en-US"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519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A0922F-3B86-44F9-A79D-B1B8B6B7C0A0}" type="slidenum">
              <a:rPr lang="en-US" altLang="en-US" sz="1200"/>
              <a:pPr/>
              <a:t>110</a:t>
            </a:fld>
            <a:endParaRPr lang="en-US" altLang="en-US" sz="1200"/>
          </a:p>
        </p:txBody>
      </p:sp>
    </p:spTree>
    <p:extLst>
      <p:ext uri="{BB962C8B-B14F-4D97-AF65-F5344CB8AC3E}">
        <p14:creationId xmlns:p14="http://schemas.microsoft.com/office/powerpoint/2010/main" val="38975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4D01C2-97D0-408C-9004-8453FE45C119}" type="slidenum">
              <a:rPr lang="en-US" altLang="en-US" sz="1200"/>
              <a:pPr/>
              <a:t>144</a:t>
            </a:fld>
            <a:endParaRPr lang="en-US" altLang="en-US" sz="1200"/>
          </a:p>
        </p:txBody>
      </p:sp>
    </p:spTree>
    <p:extLst>
      <p:ext uri="{BB962C8B-B14F-4D97-AF65-F5344CB8AC3E}">
        <p14:creationId xmlns:p14="http://schemas.microsoft.com/office/powerpoint/2010/main" val="50442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3C3C97-3E06-4470-968E-060D437D1BD6}" type="slidenum">
              <a:rPr lang="en-US" altLang="en-US" sz="1200"/>
              <a:pPr/>
              <a:t>15</a:t>
            </a:fld>
            <a:endParaRPr lang="en-US" altLang="en-US"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48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E51354-AF39-4CB0-B93C-8C1B9471321D}" type="slidenum">
              <a:rPr lang="en-US" altLang="en-US" sz="1200"/>
              <a:pPr/>
              <a:t>16</a:t>
            </a:fld>
            <a:endParaRPr lang="en-US" altLang="en-US"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2826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1DA981-1D08-4E45-8603-2370DA17CEDC}" type="slidenum">
              <a:rPr lang="en-US" altLang="en-US" sz="1200"/>
              <a:pPr/>
              <a:t>17</a:t>
            </a:fld>
            <a:endParaRPr lang="en-US" altLang="en-US" sz="1200"/>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048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774DE3-C965-4601-9FAD-B46028CAF4D9}" type="slidenum">
              <a:rPr lang="en-US" altLang="en-US" sz="1200"/>
              <a:pPr/>
              <a:t>18</a:t>
            </a:fld>
            <a:endParaRPr lang="en-US" altLang="en-US" sz="1200"/>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9143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46D689-B3F9-4510-B658-09D25F20728A}" type="slidenum">
              <a:rPr lang="en-US" altLang="en-US" sz="1200"/>
              <a:pPr/>
              <a:t>20</a:t>
            </a:fld>
            <a:endParaRPr lang="en-US" altLang="en-US" sz="120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9046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3A3478-CB3B-4612-A5CE-5100DA19EA8B}" type="slidenum">
              <a:rPr lang="en-US" altLang="en-US" sz="1200"/>
              <a:pPr/>
              <a:t>21</a:t>
            </a:fld>
            <a:endParaRPr lang="en-US" altLang="en-US" sz="120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2159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46F176-E359-4FBB-B000-BCF45ED4E4D0}" type="slidenum">
              <a:rPr lang="en-US" altLang="en-US" sz="1200"/>
              <a:pPr/>
              <a:t>22</a:t>
            </a:fld>
            <a:endParaRPr lang="en-US" altLang="en-US"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9394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8EC419-D9C4-4AA7-918B-EDCCB5AC514C}" type="slidenum">
              <a:rPr lang="en-US" altLang="en-US" sz="1200"/>
              <a:pPr/>
              <a:t>29</a:t>
            </a:fld>
            <a:endParaRPr lang="en-US" altLang="en-US"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7625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E9328AD-713F-4225-8B93-28838FD57BED}" type="datetimeFigureOut">
              <a:rPr lang="en-IN" smtClean="0"/>
              <a:t>17-09-2025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407099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9328AD-713F-4225-8B93-28838FD57BED}" type="datetimeFigureOut">
              <a:rPr lang="en-IN" smtClean="0"/>
              <a:t>17-09-2025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129784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9328AD-713F-4225-8B93-28838FD57BED}" type="datetimeFigureOut">
              <a:rPr lang="en-IN" smtClean="0"/>
              <a:t>17-09-2025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90133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9328AD-713F-4225-8B93-28838FD57BED}" type="datetimeFigureOut">
              <a:rPr lang="en-IN" smtClean="0"/>
              <a:t>17-09-2025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14791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9328AD-713F-4225-8B93-28838FD57BED}" type="datetimeFigureOut">
              <a:rPr lang="en-IN" smtClean="0"/>
              <a:t>17-09-2025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1170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E9328AD-713F-4225-8B93-28838FD57BED}" type="datetimeFigureOut">
              <a:rPr lang="en-IN" smtClean="0"/>
              <a:t>17-09-2025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289977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E9328AD-713F-4225-8B93-28838FD57BED}" type="datetimeFigureOut">
              <a:rPr lang="en-IN" smtClean="0"/>
              <a:t>17-09-2025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13340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E9328AD-713F-4225-8B93-28838FD57BED}" type="datetimeFigureOut">
              <a:rPr lang="en-IN" smtClean="0"/>
              <a:t>17-09-2025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55696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328AD-713F-4225-8B93-28838FD57BED}" type="datetimeFigureOut">
              <a:rPr lang="en-IN" smtClean="0"/>
              <a:t>17-09-2025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34997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9328AD-713F-4225-8B93-28838FD57BED}" type="datetimeFigureOut">
              <a:rPr lang="en-IN" smtClean="0"/>
              <a:t>17-09-2025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179738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9328AD-713F-4225-8B93-28838FD57BED}" type="datetimeFigureOut">
              <a:rPr lang="en-IN" smtClean="0"/>
              <a:t>17-09-2025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0E5EE2-DA89-4746-A13A-61F7C077330B}" type="slidenum">
              <a:rPr lang="en-IN" smtClean="0"/>
              <a:t>‹#›</a:t>
            </a:fld>
            <a:endParaRPr lang="en-IN"/>
          </a:p>
        </p:txBody>
      </p:sp>
    </p:spTree>
    <p:extLst>
      <p:ext uri="{BB962C8B-B14F-4D97-AF65-F5344CB8AC3E}">
        <p14:creationId xmlns:p14="http://schemas.microsoft.com/office/powerpoint/2010/main" val="330713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328AD-713F-4225-8B93-28838FD57BED}" type="datetimeFigureOut">
              <a:rPr lang="en-IN" smtClean="0"/>
              <a:t>17-09-2025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E5EE2-DA89-4746-A13A-61F7C077330B}" type="slidenum">
              <a:rPr lang="en-IN" smtClean="0"/>
              <a:t>‹#›</a:t>
            </a:fld>
            <a:endParaRPr lang="en-IN"/>
          </a:p>
        </p:txBody>
      </p:sp>
    </p:spTree>
    <p:extLst>
      <p:ext uri="{BB962C8B-B14F-4D97-AF65-F5344CB8AC3E}">
        <p14:creationId xmlns:p14="http://schemas.microsoft.com/office/powerpoint/2010/main" val="69614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23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Chapter 2</a:t>
            </a:r>
          </a:p>
        </p:txBody>
      </p:sp>
      <p:sp>
        <p:nvSpPr>
          <p:cNvPr id="3075" name="Rectangle 3"/>
          <p:cNvSpPr>
            <a:spLocks noGrp="1" noChangeArrowheads="1"/>
          </p:cNvSpPr>
          <p:nvPr>
            <p:ph idx="1"/>
          </p:nvPr>
        </p:nvSpPr>
        <p:spPr/>
        <p:txBody>
          <a:bodyPr/>
          <a:lstStyle/>
          <a:p>
            <a:pPr eaLnBrk="1" hangingPunct="1"/>
            <a:r>
              <a:rPr lang="en-US" altLang="en-US" b="1" smtClean="0">
                <a:solidFill>
                  <a:schemeClr val="folHlink"/>
                </a:solidFill>
              </a:rPr>
              <a:t>Software Engineering</a:t>
            </a:r>
          </a:p>
        </p:txBody>
      </p:sp>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535005-FAB6-4FED-A49D-7B0CD778DC77}" type="slidenum">
              <a:rPr lang="en-US" altLang="en-US" sz="1000">
                <a:latin typeface="Helvetica" panose="020B0604020202020204" pitchFamily="34" charset="0"/>
              </a:rPr>
              <a:pPr/>
              <a:t>1</a:t>
            </a:fld>
            <a:endParaRPr lang="en-US" altLang="en-US" sz="1000">
              <a:latin typeface="Helvetica" panose="020B0604020202020204" pitchFamily="34" charset="0"/>
            </a:endParaRPr>
          </a:p>
        </p:txBody>
      </p:sp>
      <p:sp>
        <p:nvSpPr>
          <p:cNvPr id="3078" name="Text Box 7"/>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211427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014AD7-2910-4BCD-A864-9E8CA0EFC6BE}" type="slidenum">
              <a:rPr lang="en-US" altLang="en-US" sz="1000">
                <a:latin typeface="Helvetica" panose="020B0604020202020204" pitchFamily="34" charset="0"/>
              </a:rPr>
              <a:pPr/>
              <a:t>10</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lang="en-US" altLang="en-US" smtClean="0"/>
              <a:t>Understand the Problem</a:t>
            </a:r>
          </a:p>
        </p:txBody>
      </p:sp>
      <p:sp>
        <p:nvSpPr>
          <p:cNvPr id="12293"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Who has a stake in the solution to the problem?</a:t>
            </a:r>
            <a:r>
              <a:rPr lang="en-US" altLang="en-US" smtClean="0">
                <a:latin typeface="Palatino" pitchFamily="-128" charset="0"/>
              </a:rPr>
              <a:t> That is, who are the stakeholders?</a:t>
            </a:r>
          </a:p>
          <a:p>
            <a:pPr eaLnBrk="1" hangingPunct="1">
              <a:lnSpc>
                <a:spcPct val="90000"/>
              </a:lnSpc>
            </a:pPr>
            <a:r>
              <a:rPr lang="en-US" altLang="en-US" i="1" smtClean="0">
                <a:solidFill>
                  <a:schemeClr val="folHlink"/>
                </a:solidFill>
                <a:latin typeface="Palatino" pitchFamily="-128" charset="0"/>
              </a:rPr>
              <a:t>What are the unknowns?</a:t>
            </a:r>
            <a:r>
              <a:rPr lang="en-US" altLang="en-US" i="1" smtClean="0">
                <a:latin typeface="Palatino" pitchFamily="-128" charset="0"/>
              </a:rPr>
              <a:t> </a:t>
            </a:r>
            <a:r>
              <a:rPr lang="en-US" altLang="en-US" smtClean="0">
                <a:latin typeface="Palatino" pitchFamily="-128" charset="0"/>
              </a:rPr>
              <a:t>What data, functions, and features are required to properly solve the problem?</a:t>
            </a:r>
          </a:p>
          <a:p>
            <a:pPr eaLnBrk="1" hangingPunct="1">
              <a:lnSpc>
                <a:spcPct val="90000"/>
              </a:lnSpc>
            </a:pPr>
            <a:r>
              <a:rPr lang="en-US" altLang="en-US" i="1" smtClean="0">
                <a:solidFill>
                  <a:schemeClr val="folHlink"/>
                </a:solidFill>
                <a:latin typeface="Palatino" pitchFamily="-128" charset="0"/>
              </a:rPr>
              <a:t>Can the problem be compartmentalized?</a:t>
            </a:r>
            <a:r>
              <a:rPr lang="en-US" altLang="en-US" smtClean="0">
                <a:latin typeface="Palatino" pitchFamily="-128" charset="0"/>
              </a:rPr>
              <a:t> Is it possible to represent smaller problems that may be easier to understand?</a:t>
            </a:r>
          </a:p>
          <a:p>
            <a:pPr eaLnBrk="1" hangingPunct="1">
              <a:lnSpc>
                <a:spcPct val="90000"/>
              </a:lnSpc>
            </a:pPr>
            <a:r>
              <a:rPr lang="en-US" altLang="en-US" i="1" smtClean="0">
                <a:solidFill>
                  <a:schemeClr val="folHlink"/>
                </a:solidFill>
                <a:latin typeface="Palatino" pitchFamily="-128" charset="0"/>
              </a:rPr>
              <a:t>Can the problem be represented graphically?</a:t>
            </a:r>
            <a:r>
              <a:rPr lang="en-US" altLang="en-US" smtClean="0">
                <a:latin typeface="Palatino" pitchFamily="-128" charset="0"/>
              </a:rPr>
              <a:t> Can an analysis model be created?</a:t>
            </a:r>
          </a:p>
          <a:p>
            <a:pPr eaLnBrk="1" hangingPunct="1">
              <a:lnSpc>
                <a:spcPct val="90000"/>
              </a:lnSpc>
            </a:pPr>
            <a:endParaRPr lang="en-US" altLang="en-US" smtClean="0"/>
          </a:p>
        </p:txBody>
      </p:sp>
    </p:spTree>
    <p:extLst>
      <p:ext uri="{BB962C8B-B14F-4D97-AF65-F5344CB8AC3E}">
        <p14:creationId xmlns:p14="http://schemas.microsoft.com/office/powerpoint/2010/main" val="30993478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225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D6A2AE0-51A8-4BD1-8F3D-0DD882F50589}" type="slidenum">
              <a:rPr lang="en-US" altLang="en-US" sz="1000"/>
              <a:pPr>
                <a:spcBef>
                  <a:spcPct val="0"/>
                </a:spcBef>
                <a:buClrTx/>
                <a:buSzTx/>
                <a:buFontTx/>
                <a:buNone/>
              </a:pPr>
              <a:t>100</a:t>
            </a:fld>
            <a:endParaRPr lang="en-US" altLang="en-US" sz="1000"/>
          </a:p>
        </p:txBody>
      </p:sp>
      <p:sp>
        <p:nvSpPr>
          <p:cNvPr id="22532" name="Rectangle 2"/>
          <p:cNvSpPr>
            <a:spLocks noGrp="1" noChangeArrowheads="1"/>
          </p:cNvSpPr>
          <p:nvPr>
            <p:ph type="title"/>
          </p:nvPr>
        </p:nvSpPr>
        <p:spPr>
          <a:xfrm>
            <a:off x="2667000" y="1143000"/>
            <a:ext cx="2636838" cy="666750"/>
          </a:xfrm>
          <a:noFill/>
        </p:spPr>
        <p:txBody>
          <a:bodyPr vert="horz" wrap="none" lIns="63500" tIns="25400" rIns="63500" bIns="25400" rtlCol="0" anchor="t">
            <a:spAutoFit/>
          </a:bodyPr>
          <a:lstStyle/>
          <a:p>
            <a:pPr eaLnBrk="1" hangingPunct="1"/>
            <a:r>
              <a:rPr lang="en-US" altLang="en-US" smtClean="0"/>
              <a:t>Exceptions</a:t>
            </a:r>
          </a:p>
        </p:txBody>
      </p:sp>
      <p:sp>
        <p:nvSpPr>
          <p:cNvPr id="22533" name="Rectangle 3"/>
          <p:cNvSpPr>
            <a:spLocks noGrp="1" noChangeArrowheads="1"/>
          </p:cNvSpPr>
          <p:nvPr>
            <p:ph type="body" idx="1"/>
          </p:nvPr>
        </p:nvSpPr>
        <p:spPr>
          <a:xfrm>
            <a:off x="3200400" y="1905000"/>
            <a:ext cx="7162800" cy="3962400"/>
          </a:xfrm>
          <a:noFill/>
        </p:spPr>
        <p:txBody>
          <a:bodyPr vert="horz" lIns="90487" tIns="44450" rIns="90487" bIns="44450" rtlCol="0">
            <a:normAutofit/>
          </a:bodyPr>
          <a:lstStyle/>
          <a:p>
            <a:r>
              <a:rPr lang="en-US" altLang="en-US" sz="2000"/>
              <a:t>Describe situations (failures or user choices) that cause the system to exhibit unusual behavior</a:t>
            </a:r>
          </a:p>
          <a:p>
            <a:r>
              <a:rPr lang="en-US" altLang="en-US" sz="2000"/>
              <a:t>Brainstorming should be used to derive a reasonably complete set of exceptions for each use case</a:t>
            </a:r>
          </a:p>
          <a:p>
            <a:r>
              <a:rPr lang="en-US" altLang="en-US" sz="2000"/>
              <a:t>Are there cases where a validation function occurs for the use case?</a:t>
            </a:r>
          </a:p>
          <a:p>
            <a:pPr lvl="1"/>
            <a:r>
              <a:rPr lang="en-US" altLang="en-US" sz="1600"/>
              <a:t>Are there cases where a supporting function (actor) fails to respond appropriately?</a:t>
            </a:r>
          </a:p>
          <a:p>
            <a:pPr lvl="1"/>
            <a:r>
              <a:rPr lang="en-US" altLang="en-US" sz="1600"/>
              <a:t>Can poor system performance result in unexpected or improper use actions?</a:t>
            </a:r>
          </a:p>
          <a:p>
            <a:r>
              <a:rPr lang="en-US" altLang="en-US" sz="2000"/>
              <a:t>Handling exceptions may require the creation of additional use cases</a:t>
            </a:r>
          </a:p>
        </p:txBody>
      </p:sp>
    </p:spTree>
    <p:extLst>
      <p:ext uri="{BB962C8B-B14F-4D97-AF65-F5344CB8AC3E}">
        <p14:creationId xmlns:p14="http://schemas.microsoft.com/office/powerpoint/2010/main" val="260866325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2355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BF65442-7EA1-414A-9C9A-BEA1D842D94E}" type="slidenum">
              <a:rPr lang="en-US" altLang="en-US" sz="1000"/>
              <a:pPr>
                <a:spcBef>
                  <a:spcPct val="0"/>
                </a:spcBef>
                <a:buClrTx/>
                <a:buSzTx/>
                <a:buFontTx/>
                <a:buNone/>
              </a:pPr>
              <a:t>101</a:t>
            </a:fld>
            <a:endParaRPr lang="en-US" altLang="en-US" sz="1000"/>
          </a:p>
        </p:txBody>
      </p:sp>
      <p:sp>
        <p:nvSpPr>
          <p:cNvPr id="23556" name="Rectangle 3"/>
          <p:cNvSpPr>
            <a:spLocks noGrp="1" noChangeArrowheads="1"/>
          </p:cNvSpPr>
          <p:nvPr>
            <p:ph type="title"/>
          </p:nvPr>
        </p:nvSpPr>
        <p:spPr>
          <a:xfrm>
            <a:off x="1762126" y="115888"/>
            <a:ext cx="5021263" cy="685800"/>
          </a:xfrm>
        </p:spPr>
        <p:txBody>
          <a:bodyPr>
            <a:normAutofit fontScale="90000"/>
          </a:bodyPr>
          <a:lstStyle/>
          <a:p>
            <a:pPr eaLnBrk="1" hangingPunct="1"/>
            <a:r>
              <a:rPr lang="en-US" altLang="en-US" smtClean="0"/>
              <a:t>Activity Diagram</a:t>
            </a:r>
          </a:p>
        </p:txBody>
      </p:sp>
      <p:sp>
        <p:nvSpPr>
          <p:cNvPr id="23557" name="Text Box 6"/>
          <p:cNvSpPr txBox="1">
            <a:spLocks noChangeArrowheads="1"/>
          </p:cNvSpPr>
          <p:nvPr/>
        </p:nvSpPr>
        <p:spPr bwMode="auto">
          <a:xfrm>
            <a:off x="2057401" y="1905000"/>
            <a:ext cx="24034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50000"/>
              </a:spcBef>
              <a:buClrTx/>
              <a:buSzTx/>
              <a:buFontTx/>
              <a:buNone/>
            </a:pPr>
            <a:r>
              <a:rPr lang="en-US" altLang="en-US" sz="2000" i="1">
                <a:latin typeface="Palatino" pitchFamily="-128" charset="0"/>
              </a:rPr>
              <a:t>Supplements the use case by providing a graphical representation of the flow of interaction within a specific scenario</a:t>
            </a:r>
            <a:endParaRPr lang="en-US" altLang="en-US">
              <a:latin typeface="Palatino" pitchFamily="-128" charset="0"/>
            </a:endParaRPr>
          </a:p>
        </p:txBody>
      </p:sp>
      <p:pic>
        <p:nvPicPr>
          <p:cNvPr id="235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85800"/>
            <a:ext cx="5867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615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2457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BBC53EF-D211-432B-AA85-1D22CCE509D3}" type="slidenum">
              <a:rPr lang="en-US" altLang="en-US" sz="1000"/>
              <a:pPr>
                <a:spcBef>
                  <a:spcPct val="0"/>
                </a:spcBef>
                <a:buClrTx/>
                <a:buSzTx/>
                <a:buFontTx/>
                <a:buNone/>
              </a:pPr>
              <a:t>102</a:t>
            </a:fld>
            <a:endParaRPr lang="en-US" altLang="en-US" sz="1000"/>
          </a:p>
        </p:txBody>
      </p:sp>
      <p:sp>
        <p:nvSpPr>
          <p:cNvPr id="24580" name="Rectangle 1027"/>
          <p:cNvSpPr>
            <a:spLocks noGrp="1" noChangeArrowheads="1"/>
          </p:cNvSpPr>
          <p:nvPr>
            <p:ph type="title"/>
          </p:nvPr>
        </p:nvSpPr>
        <p:spPr>
          <a:xfrm>
            <a:off x="1544638" y="34925"/>
            <a:ext cx="5943600" cy="685800"/>
          </a:xfrm>
        </p:spPr>
        <p:txBody>
          <a:bodyPr>
            <a:normAutofit fontScale="90000"/>
          </a:bodyPr>
          <a:lstStyle/>
          <a:p>
            <a:pPr eaLnBrk="1" hangingPunct="1"/>
            <a:r>
              <a:rPr lang="en-US" altLang="en-US" smtClean="0"/>
              <a:t>Swimlane Diagrams</a:t>
            </a:r>
          </a:p>
        </p:txBody>
      </p:sp>
      <p:sp>
        <p:nvSpPr>
          <p:cNvPr id="259076" name="Text Box 1028"/>
          <p:cNvSpPr txBox="1">
            <a:spLocks noChangeArrowheads="1"/>
          </p:cNvSpPr>
          <p:nvPr/>
        </p:nvSpPr>
        <p:spPr bwMode="auto">
          <a:xfrm>
            <a:off x="1676400" y="990600"/>
            <a:ext cx="2133600" cy="2419124"/>
          </a:xfrm>
          <a:prstGeom prst="rect">
            <a:avLst/>
          </a:prstGeom>
          <a:noFill/>
          <a:ln>
            <a:noFill/>
          </a:ln>
          <a:effectLst/>
          <a:extLst/>
        </p:spPr>
        <p:txBody>
          <a:bodyPr>
            <a:spAutoFit/>
          </a:bodyPr>
          <a:lstStyle/>
          <a:p>
            <a:pPr>
              <a:lnSpc>
                <a:spcPct val="90000"/>
              </a:lnSpc>
              <a:spcBef>
                <a:spcPct val="50000"/>
              </a:spcBef>
              <a:defRPr/>
            </a:pPr>
            <a:r>
              <a:rPr lang="en-US" sz="1400" i="1" dirty="0">
                <a:effectLst>
                  <a:outerShdw blurRad="38100" dist="38100" dir="2700000" algn="tl">
                    <a:srgbClr val="FFFFFF"/>
                  </a:outerShdw>
                </a:effectLst>
                <a:latin typeface="Palatino" pitchFamily="-128" charset="0"/>
                <a:ea typeface="ＭＳ Ｐゴシック" pitchFamily="-128" charset="-128"/>
              </a:rPr>
              <a:t>Allows the modeler to represent the flow of activities described by the use-case and at the same time indicate which actor (if there are multiple actors involved in a specific use-case) or analysis class has responsibility for the action described by an activity rectangle</a:t>
            </a:r>
          </a:p>
        </p:txBody>
      </p:sp>
      <p:pic>
        <p:nvPicPr>
          <p:cNvPr id="245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6" y="720726"/>
            <a:ext cx="619442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740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IN" altLang="en-US" smtClean="0"/>
              <a:t>Class diagram for Sensor</a:t>
            </a:r>
          </a:p>
        </p:txBody>
      </p:sp>
      <p:pic>
        <p:nvPicPr>
          <p:cNvPr id="2560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1" y="1828800"/>
            <a:ext cx="3108325" cy="44196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2560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E13F2-C144-41DD-89A8-8F5A5CB6DC4C}" type="slidenum">
              <a:rPr lang="en-US" altLang="en-US" sz="1000">
                <a:latin typeface="Helvetica" panose="020B0604020202020204" pitchFamily="34" charset="0"/>
              </a:rPr>
              <a:pPr/>
              <a:t>103</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458474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09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856A735-11B5-4CD4-8209-943AE4FC0DB7}" type="slidenum">
              <a:rPr lang="en-US" altLang="en-US" sz="1000"/>
              <a:pPr>
                <a:spcBef>
                  <a:spcPct val="0"/>
                </a:spcBef>
                <a:buClrTx/>
                <a:buSzTx/>
                <a:buFontTx/>
                <a:buNone/>
              </a:pPr>
              <a:t>104</a:t>
            </a:fld>
            <a:endParaRPr lang="en-US" altLang="en-US" sz="1000"/>
          </a:p>
        </p:txBody>
      </p:sp>
      <p:sp>
        <p:nvSpPr>
          <p:cNvPr id="4100" name="Rectangle 2"/>
          <p:cNvSpPr>
            <a:spLocks noGrp="1" noChangeArrowheads="1"/>
          </p:cNvSpPr>
          <p:nvPr>
            <p:ph type="title"/>
          </p:nvPr>
        </p:nvSpPr>
        <p:spPr/>
        <p:txBody>
          <a:bodyPr/>
          <a:lstStyle/>
          <a:p>
            <a:pPr eaLnBrk="1" hangingPunct="1"/>
            <a:r>
              <a:rPr lang="en-US" altLang="en-US" smtClean="0"/>
              <a:t>Chapter 12</a:t>
            </a:r>
          </a:p>
        </p:txBody>
      </p:sp>
      <p:sp>
        <p:nvSpPr>
          <p:cNvPr id="4101" name="Rectangle 3"/>
          <p:cNvSpPr>
            <a:spLocks noGrp="1" noChangeArrowheads="1"/>
          </p:cNvSpPr>
          <p:nvPr>
            <p:ph type="body" idx="1"/>
          </p:nvPr>
        </p:nvSpPr>
        <p:spPr/>
        <p:txBody>
          <a:bodyPr/>
          <a:lstStyle/>
          <a:p>
            <a:pPr eaLnBrk="1" hangingPunct="1"/>
            <a:r>
              <a:rPr lang="en-US" altLang="en-US" b="1" smtClean="0">
                <a:solidFill>
                  <a:schemeClr val="folHlink"/>
                </a:solidFill>
              </a:rPr>
              <a:t>Design Concepts</a:t>
            </a:r>
          </a:p>
        </p:txBody>
      </p:sp>
      <p:sp>
        <p:nvSpPr>
          <p:cNvPr id="4102" name="Text Box 6"/>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a:solidFill>
                  <a:schemeClr val="tx2"/>
                </a:solidFill>
              </a:rPr>
              <a:t>Slide Set to accompany</a:t>
            </a:r>
            <a:r>
              <a:rPr lang="en-US" altLang="en-US" sz="3200" i="1">
                <a:solidFill>
                  <a:schemeClr val="tx2"/>
                </a:solidFill>
              </a:rPr>
              <a:t/>
            </a:r>
            <a:br>
              <a:rPr lang="en-US" altLang="en-US" sz="3200" i="1">
                <a:solidFill>
                  <a:schemeClr val="tx2"/>
                </a:solidFill>
              </a:rPr>
            </a:br>
            <a:r>
              <a:rPr lang="en-US" altLang="en-US" sz="2000" i="1">
                <a:solidFill>
                  <a:schemeClr val="tx2"/>
                </a:solidFill>
              </a:rPr>
              <a:t>Software Engineering: A Practitioner’s Approach, 8/e</a:t>
            </a:r>
            <a:r>
              <a:rPr lang="en-US" altLang="en-US" i="1">
                <a:solidFill>
                  <a:schemeClr val="tx2"/>
                </a:solidFill>
              </a:rPr>
              <a:t> </a:t>
            </a:r>
          </a:p>
          <a:p>
            <a:pPr>
              <a:spcBef>
                <a:spcPct val="0"/>
              </a:spcBef>
              <a:buClrTx/>
              <a:buSzTx/>
              <a:buFontTx/>
              <a:buNone/>
            </a:pPr>
            <a:r>
              <a:rPr lang="en-US" altLang="en-US" sz="1600" b="1">
                <a:latin typeface="Arial" panose="020B0604020202020204" pitchFamily="34" charset="0"/>
              </a:rPr>
              <a:t>by Roger S. Pressman and Bruce R. Maxim</a:t>
            </a:r>
            <a:endParaRPr lang="en-US" altLang="en-US" sz="1200" b="1">
              <a:latin typeface="Arial" panose="020B0604020202020204" pitchFamily="34" charset="0"/>
            </a:endParaRPr>
          </a:p>
          <a:p>
            <a:pPr>
              <a:spcBef>
                <a:spcPct val="0"/>
              </a:spcBef>
              <a:buClrTx/>
              <a:buSzTx/>
              <a:buFontTx/>
              <a:buNone/>
            </a:pPr>
            <a:endParaRPr lang="en-US" altLang="en-US" sz="1200" b="1">
              <a:latin typeface="Arial" panose="020B0604020202020204" pitchFamily="34" charset="0"/>
            </a:endParaRPr>
          </a:p>
          <a:p>
            <a:pPr>
              <a:spcBef>
                <a:spcPct val="0"/>
              </a:spcBef>
              <a:buClrTx/>
              <a:buSzTx/>
              <a:buFontTx/>
              <a:buNone/>
            </a:pPr>
            <a:r>
              <a:rPr lang="en-US" altLang="en-US" sz="1200" b="1">
                <a:latin typeface="Arial" panose="020B0604020202020204" pitchFamily="34" charset="0"/>
              </a:rPr>
              <a:t>Slides copyright © 1996, 2001, 2005, 2009, 2014</a:t>
            </a:r>
            <a:r>
              <a:rPr lang="en-US" altLang="en-US" sz="1800">
                <a:latin typeface="Arial" panose="020B0604020202020204" pitchFamily="34" charset="0"/>
              </a:rPr>
              <a:t> </a:t>
            </a:r>
            <a:r>
              <a:rPr lang="en-US" altLang="en-US" sz="1200" b="1">
                <a:latin typeface="Arial" panose="020B0604020202020204" pitchFamily="34" charset="0"/>
              </a:rPr>
              <a:t>by Roger S. Pressman</a:t>
            </a:r>
            <a:endParaRPr lang="en-US" altLang="en-US" sz="1800">
              <a:latin typeface="Arial" panose="020B0604020202020204" pitchFamily="34" charset="0"/>
            </a:endParaRPr>
          </a:p>
          <a:p>
            <a:pPr>
              <a:spcBef>
                <a:spcPct val="0"/>
              </a:spcBef>
              <a:buClrTx/>
              <a:buSzTx/>
              <a:buFontTx/>
              <a:buNone/>
            </a:pPr>
            <a:endParaRPr lang="en-US" altLang="en-US" sz="1800" b="1" i="1">
              <a:solidFill>
                <a:schemeClr val="tx2"/>
              </a:solidFill>
              <a:latin typeface="Arial" panose="020B0604020202020204" pitchFamily="34" charset="0"/>
            </a:endParaRPr>
          </a:p>
          <a:p>
            <a:pPr>
              <a:spcBef>
                <a:spcPct val="0"/>
              </a:spcBef>
              <a:buClrTx/>
              <a:buSzTx/>
              <a:buFontTx/>
              <a:buNone/>
            </a:pPr>
            <a:r>
              <a:rPr lang="en-US" altLang="en-US" sz="1800" b="1" i="1">
                <a:solidFill>
                  <a:schemeClr val="tx2"/>
                </a:solidFill>
                <a:latin typeface="Arial" panose="020B0604020202020204" pitchFamily="34" charset="0"/>
              </a:rPr>
              <a:t>For non-profit educational use only</a:t>
            </a:r>
            <a:endParaRPr lang="en-US" altLang="en-US" sz="1800" b="1">
              <a:latin typeface="Arial" panose="020B0604020202020204" pitchFamily="34" charset="0"/>
            </a:endParaRPr>
          </a:p>
          <a:p>
            <a:pPr>
              <a:spcBef>
                <a:spcPct val="0"/>
              </a:spcBef>
              <a:buClrTx/>
              <a:buSzTx/>
              <a:buFontTx/>
              <a:buNone/>
            </a:pPr>
            <a:endParaRPr lang="en-US" altLang="en-US" sz="14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May be reproduced ONLY for student use at the university level when used in conjunction with </a:t>
            </a:r>
            <a:r>
              <a:rPr lang="en-US" altLang="en-US" sz="1200" i="1">
                <a:latin typeface="Arial" panose="020B0604020202020204" pitchFamily="34" charset="0"/>
              </a:rPr>
              <a:t>Software Engineering: A Practitioner's Approach, 8/e. </a:t>
            </a:r>
            <a:r>
              <a:rPr lang="en-US" altLang="en-US" sz="120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40623532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IN" altLang="en-US" smtClean="0"/>
          </a:p>
        </p:txBody>
      </p:sp>
      <p:pic>
        <p:nvPicPr>
          <p:cNvPr id="512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5125" y="457200"/>
            <a:ext cx="8763000" cy="58674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512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F2ACFD-494B-49C1-B040-6AE87845F14F}" type="slidenum">
              <a:rPr lang="en-US" altLang="en-US" sz="1000">
                <a:latin typeface="Helvetica" panose="020B0604020202020204" pitchFamily="34" charset="0"/>
              </a:rPr>
              <a:pPr/>
              <a:t>105</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1242918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685800"/>
            <a:ext cx="8763000" cy="23622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614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EB1BEF-0A84-4176-BFFD-D5AB307E9ECD}" type="slidenum">
              <a:rPr lang="en-US" altLang="en-US" sz="1000">
                <a:latin typeface="Helvetica" panose="020B0604020202020204" pitchFamily="34" charset="0"/>
              </a:rPr>
              <a:pPr/>
              <a:t>106</a:t>
            </a:fld>
            <a:endParaRPr lang="en-US" altLang="en-US" sz="1000">
              <a:latin typeface="Helvetica" panose="020B0604020202020204" pitchFamily="34" charset="0"/>
            </a:endParaRPr>
          </a:p>
        </p:txBody>
      </p:sp>
      <p:pic>
        <p:nvPicPr>
          <p:cNvPr id="614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7676" y="3276600"/>
            <a:ext cx="8874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4885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71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1C83A3E-18DE-4038-9E65-3FF2D113986C}" type="slidenum">
              <a:rPr lang="en-US" altLang="en-US" sz="1000"/>
              <a:pPr>
                <a:spcBef>
                  <a:spcPct val="0"/>
                </a:spcBef>
                <a:buClrTx/>
                <a:buSzTx/>
                <a:buFontTx/>
                <a:buNone/>
              </a:pPr>
              <a:t>107</a:t>
            </a:fld>
            <a:endParaRPr lang="en-US" altLang="en-US" sz="1000"/>
          </a:p>
        </p:txBody>
      </p:sp>
      <p:sp>
        <p:nvSpPr>
          <p:cNvPr id="7172" name="Rectangle 2"/>
          <p:cNvSpPr>
            <a:spLocks noGrp="1" noChangeArrowheads="1"/>
          </p:cNvSpPr>
          <p:nvPr>
            <p:ph type="title"/>
          </p:nvPr>
        </p:nvSpPr>
        <p:spPr/>
        <p:txBody>
          <a:bodyPr/>
          <a:lstStyle/>
          <a:p>
            <a:pPr eaLnBrk="1" hangingPunct="1"/>
            <a:r>
              <a:rPr lang="en-US" altLang="en-US" smtClean="0"/>
              <a:t>Design</a:t>
            </a:r>
          </a:p>
        </p:txBody>
      </p:sp>
      <p:sp>
        <p:nvSpPr>
          <p:cNvPr id="7173" name="Rectangle 3"/>
          <p:cNvSpPr>
            <a:spLocks noGrp="1" noChangeArrowheads="1"/>
          </p:cNvSpPr>
          <p:nvPr>
            <p:ph type="body" idx="1"/>
          </p:nvPr>
        </p:nvSpPr>
        <p:spPr/>
        <p:txBody>
          <a:bodyPr/>
          <a:lstStyle/>
          <a:p>
            <a:pPr eaLnBrk="1" hangingPunct="1"/>
            <a:r>
              <a:rPr lang="en-US" altLang="en-US" smtClean="0">
                <a:latin typeface="Palatino" pitchFamily="-128" charset="0"/>
              </a:rPr>
              <a:t>Mitch Kapor, the creator of Lotus 1-2-3, presented</a:t>
            </a:r>
            <a:r>
              <a:rPr lang="en-US" altLang="en-US" smtClean="0">
                <a:solidFill>
                  <a:srgbClr val="000000"/>
                </a:solidFill>
                <a:latin typeface="Palatino" pitchFamily="-128" charset="0"/>
              </a:rPr>
              <a:t> a “software design manifesto” in </a:t>
            </a:r>
            <a:r>
              <a:rPr lang="en-US" altLang="en-US" i="1" smtClean="0">
                <a:solidFill>
                  <a:srgbClr val="000000"/>
                </a:solidFill>
                <a:latin typeface="Palatino" pitchFamily="-128" charset="0"/>
              </a:rPr>
              <a:t>Dr. Dobbs Journal. </a:t>
            </a:r>
            <a:r>
              <a:rPr lang="en-US" altLang="en-US" smtClean="0">
                <a:solidFill>
                  <a:srgbClr val="000000"/>
                </a:solidFill>
                <a:latin typeface="Palatino" pitchFamily="-128" charset="0"/>
              </a:rPr>
              <a:t>He said:</a:t>
            </a:r>
          </a:p>
          <a:p>
            <a:pPr lvl="1" eaLnBrk="1" hangingPunct="1"/>
            <a:r>
              <a:rPr lang="en-US" altLang="en-US" smtClean="0">
                <a:solidFill>
                  <a:srgbClr val="000000"/>
                </a:solidFill>
                <a:latin typeface="Palatino" pitchFamily="-128" charset="0"/>
              </a:rPr>
              <a:t>Good software design should exhibit:</a:t>
            </a:r>
          </a:p>
          <a:p>
            <a:pPr lvl="1" eaLnBrk="1" hangingPunct="1"/>
            <a:r>
              <a:rPr lang="en-US" altLang="en-US" i="1" smtClean="0">
                <a:solidFill>
                  <a:schemeClr val="folHlink"/>
                </a:solidFill>
                <a:latin typeface="Palatino" pitchFamily="-128" charset="0"/>
              </a:rPr>
              <a:t>Firmness:</a:t>
            </a:r>
            <a:r>
              <a:rPr lang="en-US" altLang="en-US" smtClean="0">
                <a:solidFill>
                  <a:srgbClr val="000000"/>
                </a:solidFill>
                <a:latin typeface="Palatino" pitchFamily="-128" charset="0"/>
              </a:rPr>
              <a:t> A program should not have any bugs that inhibit its function. </a:t>
            </a:r>
          </a:p>
          <a:p>
            <a:pPr lvl="1" eaLnBrk="1" hangingPunct="1"/>
            <a:r>
              <a:rPr lang="en-US" altLang="en-US" i="1" smtClean="0">
                <a:solidFill>
                  <a:schemeClr val="folHlink"/>
                </a:solidFill>
                <a:latin typeface="Palatino" pitchFamily="-128" charset="0"/>
              </a:rPr>
              <a:t>Commodity:</a:t>
            </a:r>
            <a:r>
              <a:rPr lang="en-US" altLang="en-US" smtClean="0">
                <a:solidFill>
                  <a:srgbClr val="000000"/>
                </a:solidFill>
                <a:latin typeface="Palatino" pitchFamily="-128" charset="0"/>
              </a:rPr>
              <a:t> A program should be suitable for the purposes for which it was intended. </a:t>
            </a:r>
          </a:p>
          <a:p>
            <a:pPr lvl="1" eaLnBrk="1" hangingPunct="1"/>
            <a:r>
              <a:rPr lang="en-US" altLang="en-US" i="1" smtClean="0">
                <a:solidFill>
                  <a:schemeClr val="folHlink"/>
                </a:solidFill>
                <a:latin typeface="Palatino" pitchFamily="-128" charset="0"/>
              </a:rPr>
              <a:t>Delight:</a:t>
            </a:r>
            <a:r>
              <a:rPr lang="en-US" altLang="en-US" smtClean="0">
                <a:solidFill>
                  <a:schemeClr val="folHlink"/>
                </a:solidFill>
                <a:latin typeface="Palatino" pitchFamily="-128" charset="0"/>
              </a:rPr>
              <a:t> </a:t>
            </a:r>
            <a:r>
              <a:rPr lang="en-US" altLang="en-US" smtClean="0">
                <a:solidFill>
                  <a:srgbClr val="000000"/>
                </a:solidFill>
                <a:latin typeface="Palatino" pitchFamily="-128" charset="0"/>
              </a:rPr>
              <a:t>The experience of using the program should be pleasurable one.</a:t>
            </a:r>
          </a:p>
        </p:txBody>
      </p:sp>
    </p:spTree>
    <p:extLst>
      <p:ext uri="{BB962C8B-B14F-4D97-AF65-F5344CB8AC3E}">
        <p14:creationId xmlns:p14="http://schemas.microsoft.com/office/powerpoint/2010/main" val="36754015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81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0E7F24C-E843-4C67-B9CF-2B6DBF625B10}" type="slidenum">
              <a:rPr lang="en-US" altLang="en-US" sz="1000"/>
              <a:pPr>
                <a:spcBef>
                  <a:spcPct val="0"/>
                </a:spcBef>
                <a:buClrTx/>
                <a:buSzTx/>
                <a:buFontTx/>
                <a:buNone/>
              </a:pPr>
              <a:t>108</a:t>
            </a:fld>
            <a:endParaRPr lang="en-US" altLang="en-US" sz="1000"/>
          </a:p>
        </p:txBody>
      </p:sp>
      <p:sp>
        <p:nvSpPr>
          <p:cNvPr id="8196" name="Rectangle 2"/>
          <p:cNvSpPr>
            <a:spLocks noGrp="1" noChangeArrowheads="1"/>
          </p:cNvSpPr>
          <p:nvPr>
            <p:ph type="title"/>
          </p:nvPr>
        </p:nvSpPr>
        <p:spPr>
          <a:xfrm>
            <a:off x="2743200" y="1143001"/>
            <a:ext cx="4605338" cy="633413"/>
          </a:xfrm>
        </p:spPr>
        <p:txBody>
          <a:bodyPr>
            <a:normAutofit fontScale="90000"/>
          </a:bodyPr>
          <a:lstStyle/>
          <a:p>
            <a:pPr eaLnBrk="1" hangingPunct="1"/>
            <a:r>
              <a:rPr lang="en-US" altLang="en-US" smtClean="0"/>
              <a:t>Software Design</a:t>
            </a:r>
          </a:p>
        </p:txBody>
      </p:sp>
      <p:sp>
        <p:nvSpPr>
          <p:cNvPr id="6149" name="Rectangle 3"/>
          <p:cNvSpPr>
            <a:spLocks noGrp="1" noChangeArrowheads="1"/>
          </p:cNvSpPr>
          <p:nvPr>
            <p:ph type="body" idx="1"/>
          </p:nvPr>
        </p:nvSpPr>
        <p:spPr>
          <a:xfrm>
            <a:off x="3352800" y="1905000"/>
            <a:ext cx="6934200" cy="4267200"/>
          </a:xfrm>
        </p:spPr>
        <p:txBody>
          <a:bodyPr>
            <a:normAutofit fontScale="92500" lnSpcReduction="20000"/>
          </a:bodyPr>
          <a:lstStyle/>
          <a:p>
            <a:pPr>
              <a:buFont typeface="Wingdings" pitchFamily="-128" charset="2"/>
              <a:buChar char="n"/>
              <a:defRPr/>
            </a:pPr>
            <a:r>
              <a:rPr lang="en-US" dirty="0"/>
              <a:t>Encompasses the set of principles, concepts, and practices that lead to the development of a high quality system or product</a:t>
            </a:r>
          </a:p>
          <a:p>
            <a:pPr>
              <a:buFont typeface="Wingdings" pitchFamily="-128" charset="2"/>
              <a:buChar char="n"/>
              <a:defRPr/>
            </a:pPr>
            <a:r>
              <a:rPr lang="en-US" dirty="0"/>
              <a:t>Design principles establish and overriding philosophy that guides the designer as the work is performed</a:t>
            </a:r>
          </a:p>
          <a:p>
            <a:pPr>
              <a:buFont typeface="Wingdings" pitchFamily="-128" charset="2"/>
              <a:buChar char="n"/>
              <a:defRPr/>
            </a:pPr>
            <a:r>
              <a:rPr lang="en-US" dirty="0"/>
              <a:t>Design concepts must be understood before the mechanics of design practice are applied</a:t>
            </a:r>
          </a:p>
          <a:p>
            <a:pPr>
              <a:buFont typeface="Wingdings" pitchFamily="-128" charset="2"/>
              <a:buChar char="n"/>
              <a:defRPr/>
            </a:pPr>
            <a:r>
              <a:rPr lang="en-US" dirty="0" smtClean="0"/>
              <a:t>Software </a:t>
            </a:r>
            <a:r>
              <a:rPr lang="en-US" dirty="0"/>
              <a:t>design practices change continuously as new methods, better analysis, and broader understanding evolve</a:t>
            </a:r>
          </a:p>
          <a:p>
            <a:pPr marL="0" indent="0">
              <a:buNone/>
              <a:defRPr/>
            </a:pPr>
            <a:r>
              <a:rPr lang="en-US" dirty="0" smtClean="0"/>
              <a:t>.</a:t>
            </a:r>
          </a:p>
        </p:txBody>
      </p:sp>
    </p:spTree>
    <p:extLst>
      <p:ext uri="{BB962C8B-B14F-4D97-AF65-F5344CB8AC3E}">
        <p14:creationId xmlns:p14="http://schemas.microsoft.com/office/powerpoint/2010/main" val="24165551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92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DD63D88-87CE-4B0E-A927-5819568C6DEA}" type="slidenum">
              <a:rPr lang="en-US" altLang="en-US" sz="1000"/>
              <a:pPr>
                <a:spcBef>
                  <a:spcPct val="0"/>
                </a:spcBef>
                <a:buClrTx/>
                <a:buSzTx/>
                <a:buFontTx/>
                <a:buNone/>
              </a:pPr>
              <a:t>109</a:t>
            </a:fld>
            <a:endParaRPr lang="en-US" altLang="en-US" sz="1000"/>
          </a:p>
        </p:txBody>
      </p:sp>
      <p:sp>
        <p:nvSpPr>
          <p:cNvPr id="9220" name="Rectangle 2"/>
          <p:cNvSpPr>
            <a:spLocks noGrp="1" noChangeArrowheads="1"/>
          </p:cNvSpPr>
          <p:nvPr>
            <p:ph type="title"/>
          </p:nvPr>
        </p:nvSpPr>
        <p:spPr>
          <a:xfrm>
            <a:off x="2514600" y="1143001"/>
            <a:ext cx="7010400" cy="633413"/>
          </a:xfrm>
        </p:spPr>
        <p:txBody>
          <a:bodyPr>
            <a:normAutofit fontScale="90000"/>
          </a:bodyPr>
          <a:lstStyle/>
          <a:p>
            <a:pPr eaLnBrk="1" hangingPunct="1"/>
            <a:r>
              <a:rPr lang="en-US" altLang="en-US" smtClean="0"/>
              <a:t>Software Engineering Design</a:t>
            </a:r>
          </a:p>
        </p:txBody>
      </p:sp>
      <p:sp>
        <p:nvSpPr>
          <p:cNvPr id="9221" name="Rectangle 3"/>
          <p:cNvSpPr>
            <a:spLocks noGrp="1" noChangeArrowheads="1"/>
          </p:cNvSpPr>
          <p:nvPr>
            <p:ph type="body" idx="1"/>
          </p:nvPr>
        </p:nvSpPr>
        <p:spPr>
          <a:xfrm>
            <a:off x="3352800" y="1905000"/>
            <a:ext cx="6934200" cy="4267200"/>
          </a:xfrm>
        </p:spPr>
        <p:txBody>
          <a:bodyPr>
            <a:normAutofit fontScale="92500"/>
          </a:bodyPr>
          <a:lstStyle/>
          <a:p>
            <a:r>
              <a:rPr lang="en-US" altLang="en-US" smtClean="0"/>
              <a:t>Data/Class design – transforms analysis classes into implementation classes and data structures</a:t>
            </a:r>
          </a:p>
          <a:p>
            <a:r>
              <a:rPr lang="en-US" altLang="en-US" smtClean="0"/>
              <a:t>Architectural design – defines relationships among the major software structural elements</a:t>
            </a:r>
          </a:p>
          <a:p>
            <a:r>
              <a:rPr lang="en-US" altLang="en-US" smtClean="0"/>
              <a:t>Interface design – defines how software elements, hardware elements, and end-users communicate </a:t>
            </a:r>
          </a:p>
          <a:p>
            <a:r>
              <a:rPr lang="en-US" altLang="en-US" smtClean="0"/>
              <a:t>Component-level design – transforms structural elements into procedural descriptions of software components</a:t>
            </a:r>
          </a:p>
        </p:txBody>
      </p:sp>
    </p:spTree>
    <p:extLst>
      <p:ext uri="{BB962C8B-B14F-4D97-AF65-F5344CB8AC3E}">
        <p14:creationId xmlns:p14="http://schemas.microsoft.com/office/powerpoint/2010/main" val="81287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1A3108-2EBF-4895-BE53-E758E17B1DB1}" type="slidenum">
              <a:rPr lang="en-US" altLang="en-US" sz="1000">
                <a:latin typeface="Helvetica" panose="020B0604020202020204" pitchFamily="34" charset="0"/>
              </a:rPr>
              <a:pPr/>
              <a:t>11</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p:txBody>
          <a:bodyPr/>
          <a:lstStyle/>
          <a:p>
            <a:pPr eaLnBrk="1" hangingPunct="1"/>
            <a:r>
              <a:rPr lang="en-US" altLang="en-US" smtClean="0"/>
              <a:t>Plan the Solution</a:t>
            </a:r>
          </a:p>
        </p:txBody>
      </p:sp>
      <p:sp>
        <p:nvSpPr>
          <p:cNvPr id="13317" name="Rectangle 3"/>
          <p:cNvSpPr>
            <a:spLocks noGrp="1" noChangeArrowheads="1"/>
          </p:cNvSpPr>
          <p:nvPr>
            <p:ph type="body" idx="1"/>
          </p:nvPr>
        </p:nvSpPr>
        <p:spPr/>
        <p:txBody>
          <a:bodyPr/>
          <a:lstStyle/>
          <a:p>
            <a:pPr>
              <a:spcBef>
                <a:spcPts val="600"/>
              </a:spcBef>
            </a:pPr>
            <a:r>
              <a:rPr lang="en-US" altLang="en-US" sz="2000" i="1">
                <a:solidFill>
                  <a:schemeClr val="folHlink"/>
                </a:solidFill>
                <a:latin typeface="Palatino" pitchFamily="-128" charset="0"/>
              </a:rPr>
              <a:t>Have you seen similar problems before?</a:t>
            </a:r>
            <a:r>
              <a:rPr lang="en-US" altLang="en-US" sz="2000" i="1">
                <a:latin typeface="Palatino" pitchFamily="-128" charset="0"/>
              </a:rPr>
              <a:t> </a:t>
            </a:r>
            <a:r>
              <a:rPr lang="en-US" altLang="en-US" sz="2000">
                <a:latin typeface="Palatino" pitchFamily="-128" charset="0"/>
              </a:rPr>
              <a:t>Are there patterns that are recognizable in a potential solution? Is there existing software that implements the data, functions, and features that are required? </a:t>
            </a:r>
          </a:p>
          <a:p>
            <a:pPr eaLnBrk="1" hangingPunct="1"/>
            <a:r>
              <a:rPr lang="en-US" altLang="en-US" sz="2000" i="1">
                <a:solidFill>
                  <a:schemeClr val="folHlink"/>
                </a:solidFill>
                <a:latin typeface="Palatino" pitchFamily="-128" charset="0"/>
              </a:rPr>
              <a:t>Has a similar problem been solved?</a:t>
            </a:r>
            <a:r>
              <a:rPr lang="en-US" altLang="en-US" sz="2000">
                <a:latin typeface="Palatino" pitchFamily="-128" charset="0"/>
              </a:rPr>
              <a:t> If so, are elements of the solution reusable?</a:t>
            </a:r>
          </a:p>
          <a:p>
            <a:pPr eaLnBrk="1" hangingPunct="1"/>
            <a:r>
              <a:rPr lang="en-US" altLang="en-US" sz="2000" i="1">
                <a:solidFill>
                  <a:schemeClr val="folHlink"/>
                </a:solidFill>
                <a:latin typeface="Palatino" pitchFamily="-128" charset="0"/>
              </a:rPr>
              <a:t>Can subproblems be defined?</a:t>
            </a:r>
            <a:r>
              <a:rPr lang="en-US" altLang="en-US" sz="2000">
                <a:latin typeface="Palatino" pitchFamily="-128" charset="0"/>
              </a:rPr>
              <a:t> If so, are solutions readily apparent for the subproblems?</a:t>
            </a:r>
          </a:p>
          <a:p>
            <a:pPr eaLnBrk="1" hangingPunct="1"/>
            <a:r>
              <a:rPr lang="en-US" altLang="en-US" sz="2000" i="1">
                <a:solidFill>
                  <a:schemeClr val="folHlink"/>
                </a:solidFill>
                <a:latin typeface="Palatino" pitchFamily="-128" charset="0"/>
              </a:rPr>
              <a:t>Can you represent a solution in a manner that leads to effective implementation? </a:t>
            </a:r>
            <a:r>
              <a:rPr lang="en-US" altLang="en-US" sz="2000">
                <a:latin typeface="Palatino" pitchFamily="-128" charset="0"/>
              </a:rPr>
              <a:t>Can a design model be created?</a:t>
            </a:r>
          </a:p>
          <a:p>
            <a:pPr eaLnBrk="1" hangingPunct="1"/>
            <a:endParaRPr lang="en-US" altLang="en-US" sz="2000"/>
          </a:p>
        </p:txBody>
      </p:sp>
    </p:spTree>
    <p:extLst>
      <p:ext uri="{BB962C8B-B14F-4D97-AF65-F5344CB8AC3E}">
        <p14:creationId xmlns:p14="http://schemas.microsoft.com/office/powerpoint/2010/main" val="31693282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02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82D1FE7-150E-4F54-A006-B1F2E90E8E71}" type="slidenum">
              <a:rPr lang="en-US" altLang="en-US" sz="1000"/>
              <a:pPr>
                <a:spcBef>
                  <a:spcPct val="0"/>
                </a:spcBef>
                <a:buClrTx/>
                <a:buSzTx/>
                <a:buFontTx/>
                <a:buNone/>
              </a:pPr>
              <a:t>110</a:t>
            </a:fld>
            <a:endParaRPr lang="en-US" altLang="en-US" sz="1000"/>
          </a:p>
        </p:txBody>
      </p:sp>
      <p:sp>
        <p:nvSpPr>
          <p:cNvPr id="10244" name="Rectangle 3"/>
          <p:cNvSpPr>
            <a:spLocks noGrp="1" noChangeArrowheads="1"/>
          </p:cNvSpPr>
          <p:nvPr>
            <p:ph type="title"/>
          </p:nvPr>
        </p:nvSpPr>
        <p:spPr>
          <a:xfrm>
            <a:off x="2743200" y="1143001"/>
            <a:ext cx="8458200" cy="600075"/>
          </a:xfrm>
        </p:spPr>
        <p:txBody>
          <a:bodyPr/>
          <a:lstStyle/>
          <a:p>
            <a:pPr eaLnBrk="1" hangingPunct="1"/>
            <a:r>
              <a:rPr lang="en-US" altLang="en-US" sz="3600"/>
              <a:t>Analysis Model -&gt; Design Model</a:t>
            </a: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1200"/>
            <a:ext cx="619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79703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IN" altLang="en-US" smtClean="0"/>
          </a:p>
        </p:txBody>
      </p:sp>
      <p:pic>
        <p:nvPicPr>
          <p:cNvPr id="1229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033464"/>
            <a:ext cx="8229600" cy="5214937"/>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1229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4473B6-89FB-4B99-B30A-88E531F0D995}" type="slidenum">
              <a:rPr lang="en-US" altLang="en-US" sz="1000">
                <a:latin typeface="Helvetica" panose="020B0604020202020204" pitchFamily="34" charset="0"/>
              </a:rPr>
              <a:pPr/>
              <a:t>111</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926967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838200"/>
            <a:ext cx="8458200" cy="52578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1331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96809A-F946-4D58-B587-5EBBF5AE9A64}" type="slidenum">
              <a:rPr lang="en-US" altLang="en-US" sz="1000">
                <a:latin typeface="Helvetica" panose="020B0604020202020204" pitchFamily="34" charset="0"/>
              </a:rPr>
              <a:pPr/>
              <a:t>112</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2930611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43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C72CAA2E-CB6A-40A1-81EE-28D26F42FBA4}" type="slidenum">
              <a:rPr lang="en-US" altLang="en-US" sz="1000"/>
              <a:pPr>
                <a:spcBef>
                  <a:spcPct val="0"/>
                </a:spcBef>
                <a:buClrTx/>
                <a:buSzTx/>
                <a:buFontTx/>
                <a:buNone/>
              </a:pPr>
              <a:t>113</a:t>
            </a:fld>
            <a:endParaRPr lang="en-US" altLang="en-US" sz="1000"/>
          </a:p>
        </p:txBody>
      </p:sp>
      <p:sp>
        <p:nvSpPr>
          <p:cNvPr id="14340" name="Rectangle 2"/>
          <p:cNvSpPr>
            <a:spLocks noGrp="1" noChangeArrowheads="1"/>
          </p:cNvSpPr>
          <p:nvPr>
            <p:ph type="title"/>
          </p:nvPr>
        </p:nvSpPr>
        <p:spPr>
          <a:xfrm>
            <a:off x="2743200" y="1143001"/>
            <a:ext cx="4605338" cy="633413"/>
          </a:xfrm>
        </p:spPr>
        <p:txBody>
          <a:bodyPr>
            <a:normAutofit fontScale="90000"/>
          </a:bodyPr>
          <a:lstStyle/>
          <a:p>
            <a:pPr eaLnBrk="1" hangingPunct="1"/>
            <a:r>
              <a:rPr lang="en-US" altLang="en-US" smtClean="0"/>
              <a:t>Design and Quality</a:t>
            </a:r>
          </a:p>
        </p:txBody>
      </p:sp>
      <p:sp>
        <p:nvSpPr>
          <p:cNvPr id="14341" name="Rectangle 3"/>
          <p:cNvSpPr>
            <a:spLocks noGrp="1" noChangeArrowheads="1"/>
          </p:cNvSpPr>
          <p:nvPr>
            <p:ph type="body" idx="1"/>
          </p:nvPr>
        </p:nvSpPr>
        <p:spPr/>
        <p:txBody>
          <a:bodyPr/>
          <a:lstStyle/>
          <a:p>
            <a:pPr>
              <a:spcBef>
                <a:spcPts val="600"/>
              </a:spcBef>
            </a:pPr>
            <a:r>
              <a:rPr lang="en-US" altLang="en-US" smtClean="0">
                <a:solidFill>
                  <a:schemeClr val="folHlink"/>
                </a:solidFill>
              </a:rPr>
              <a:t>the design must implement all of the explicit requirements </a:t>
            </a:r>
            <a:r>
              <a:rPr lang="en-US" altLang="en-US" smtClean="0"/>
              <a:t>contained in the analysis model, and it must accommodate all of the implicit requirements desired by the customer.</a:t>
            </a:r>
          </a:p>
          <a:p>
            <a:pPr>
              <a:spcBef>
                <a:spcPts val="300"/>
              </a:spcBef>
            </a:pPr>
            <a:r>
              <a:rPr lang="en-US" altLang="en-US" smtClean="0">
                <a:solidFill>
                  <a:schemeClr val="folHlink"/>
                </a:solidFill>
              </a:rPr>
              <a:t>the design must be a readable, understandable guide </a:t>
            </a:r>
            <a:r>
              <a:rPr lang="en-US" altLang="en-US" smtClean="0"/>
              <a:t>for those who generate code and for those who test and subsequently support the software.</a:t>
            </a:r>
          </a:p>
          <a:p>
            <a:pPr eaLnBrk="1" hangingPunct="1">
              <a:lnSpc>
                <a:spcPct val="90000"/>
              </a:lnSpc>
            </a:pPr>
            <a:r>
              <a:rPr lang="en-US" altLang="en-US" smtClean="0">
                <a:solidFill>
                  <a:schemeClr val="folHlink"/>
                </a:solidFill>
              </a:rPr>
              <a:t>the design should provide a complete picture of the software</a:t>
            </a:r>
            <a:r>
              <a:rPr lang="en-US" altLang="en-US" smtClean="0"/>
              <a:t>, addressing the data, functional, and behavioral domains from an implementation perspective.</a:t>
            </a:r>
          </a:p>
        </p:txBody>
      </p:sp>
    </p:spTree>
    <p:extLst>
      <p:ext uri="{BB962C8B-B14F-4D97-AF65-F5344CB8AC3E}">
        <p14:creationId xmlns:p14="http://schemas.microsoft.com/office/powerpoint/2010/main" val="30454581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4600" y="381001"/>
            <a:ext cx="6705600" cy="709613"/>
          </a:xfrm>
        </p:spPr>
        <p:txBody>
          <a:bodyPr/>
          <a:lstStyle/>
          <a:p>
            <a:r>
              <a:rPr lang="en-IN" altLang="en-US" smtClean="0"/>
              <a:t>3 Characteristics 	</a:t>
            </a:r>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905000"/>
            <a:ext cx="8153400" cy="41910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1536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CEA2A2-499F-42DB-A2D3-C0EFE27F6E34}" type="slidenum">
              <a:rPr lang="en-US" altLang="en-US" sz="1000">
                <a:latin typeface="Helvetica" panose="020B0604020202020204" pitchFamily="34" charset="0"/>
              </a:rPr>
              <a:pPr/>
              <a:t>114</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22378757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63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D4517BA-C2FA-4DDE-8BBE-C605E07D042A}" type="slidenum">
              <a:rPr lang="en-US" altLang="en-US" sz="1000"/>
              <a:pPr>
                <a:spcBef>
                  <a:spcPct val="0"/>
                </a:spcBef>
                <a:buClrTx/>
                <a:buSzTx/>
                <a:buFontTx/>
                <a:buNone/>
              </a:pPr>
              <a:t>115</a:t>
            </a:fld>
            <a:endParaRPr lang="en-US" altLang="en-US" sz="1000"/>
          </a:p>
        </p:txBody>
      </p:sp>
      <p:sp>
        <p:nvSpPr>
          <p:cNvPr id="16388" name="Rectangle 2"/>
          <p:cNvSpPr>
            <a:spLocks noGrp="1" noChangeArrowheads="1"/>
          </p:cNvSpPr>
          <p:nvPr>
            <p:ph type="title"/>
          </p:nvPr>
        </p:nvSpPr>
        <p:spPr>
          <a:xfrm>
            <a:off x="2667001" y="1143000"/>
            <a:ext cx="5457825" cy="685800"/>
          </a:xfrm>
        </p:spPr>
        <p:txBody>
          <a:bodyPr>
            <a:normAutofit fontScale="90000"/>
          </a:bodyPr>
          <a:lstStyle/>
          <a:p>
            <a:pPr eaLnBrk="1" hangingPunct="1"/>
            <a:r>
              <a:rPr lang="en-US" altLang="en-US" smtClean="0"/>
              <a:t>Quality Guidelines</a:t>
            </a:r>
          </a:p>
        </p:txBody>
      </p:sp>
      <p:sp>
        <p:nvSpPr>
          <p:cNvPr id="16389" name="Rectangle 3"/>
          <p:cNvSpPr>
            <a:spLocks noGrp="1" noChangeArrowheads="1"/>
          </p:cNvSpPr>
          <p:nvPr>
            <p:ph type="body" idx="1"/>
          </p:nvPr>
        </p:nvSpPr>
        <p:spPr>
          <a:xfrm>
            <a:off x="3429000" y="2057400"/>
            <a:ext cx="6781800" cy="4114800"/>
          </a:xfrm>
        </p:spPr>
        <p:txBody>
          <a:bodyPr/>
          <a:lstStyle/>
          <a:p>
            <a:pPr>
              <a:spcBef>
                <a:spcPts val="600"/>
              </a:spcBef>
            </a:pPr>
            <a:r>
              <a:rPr lang="en-US" altLang="en-US" sz="1400">
                <a:solidFill>
                  <a:schemeClr val="folHlink"/>
                </a:solidFill>
              </a:rPr>
              <a:t>A design should exhibit an architecture</a:t>
            </a:r>
            <a:r>
              <a:rPr lang="en-US" altLang="en-US" sz="1400"/>
              <a:t> that (1) has been created using recognizable architectural styles or patterns, (2) is composed of components that exhibit good design characteristics and (3) can be implemented in an evolutionary fashion</a:t>
            </a:r>
          </a:p>
          <a:p>
            <a:pPr>
              <a:spcBef>
                <a:spcPts val="600"/>
              </a:spcBef>
            </a:pPr>
            <a:r>
              <a:rPr lang="en-US" altLang="en-US" sz="1400">
                <a:solidFill>
                  <a:schemeClr val="folHlink"/>
                </a:solidFill>
              </a:rPr>
              <a:t>A design should be modular</a:t>
            </a:r>
            <a:r>
              <a:rPr lang="en-US" altLang="en-US" sz="1400"/>
              <a:t>; that is, the software should be logically partitioned into elements or subsystems</a:t>
            </a:r>
          </a:p>
          <a:p>
            <a:pPr eaLnBrk="1" hangingPunct="1">
              <a:lnSpc>
                <a:spcPct val="90000"/>
              </a:lnSpc>
            </a:pPr>
            <a:r>
              <a:rPr lang="en-US" altLang="en-US" sz="1400">
                <a:solidFill>
                  <a:schemeClr val="folHlink"/>
                </a:solidFill>
              </a:rPr>
              <a:t>A design should contain distinct representations</a:t>
            </a:r>
            <a:r>
              <a:rPr lang="en-US" altLang="en-US" sz="1400"/>
              <a:t> of data, architecture, interfaces, and components.</a:t>
            </a:r>
          </a:p>
          <a:p>
            <a:pPr eaLnBrk="1" hangingPunct="1">
              <a:lnSpc>
                <a:spcPct val="90000"/>
              </a:lnSpc>
            </a:pPr>
            <a:r>
              <a:rPr lang="en-US" altLang="en-US" sz="1400">
                <a:solidFill>
                  <a:schemeClr val="folHlink"/>
                </a:solidFill>
              </a:rPr>
              <a:t>A design should lead to data structures that are appropriate</a:t>
            </a:r>
            <a:r>
              <a:rPr lang="en-US" altLang="en-US" sz="1400"/>
              <a:t> for the classes to be implemented and are drawn from recognizable data patterns.</a:t>
            </a:r>
          </a:p>
          <a:p>
            <a:pPr eaLnBrk="1" hangingPunct="1">
              <a:lnSpc>
                <a:spcPct val="90000"/>
              </a:lnSpc>
            </a:pPr>
            <a:r>
              <a:rPr lang="en-US" altLang="en-US" sz="1400">
                <a:solidFill>
                  <a:schemeClr val="folHlink"/>
                </a:solidFill>
              </a:rPr>
              <a:t>A design should lead to components that exhibit independent functional characteristics.</a:t>
            </a:r>
            <a:endParaRPr lang="en-US" altLang="en-US" sz="1400"/>
          </a:p>
          <a:p>
            <a:pPr eaLnBrk="1" hangingPunct="1">
              <a:lnSpc>
                <a:spcPct val="90000"/>
              </a:lnSpc>
            </a:pPr>
            <a:r>
              <a:rPr lang="en-US" altLang="en-US" sz="1400">
                <a:solidFill>
                  <a:schemeClr val="folHlink"/>
                </a:solidFill>
              </a:rPr>
              <a:t>A design should lead to interfaces that reduce the complexity</a:t>
            </a:r>
            <a:r>
              <a:rPr lang="en-US" altLang="en-US" sz="1400"/>
              <a:t> of connections between components and with the external environment.</a:t>
            </a:r>
          </a:p>
          <a:p>
            <a:pPr eaLnBrk="1" hangingPunct="1">
              <a:lnSpc>
                <a:spcPct val="90000"/>
              </a:lnSpc>
            </a:pPr>
            <a:r>
              <a:rPr lang="en-US" altLang="en-US" sz="1400">
                <a:solidFill>
                  <a:schemeClr val="folHlink"/>
                </a:solidFill>
              </a:rPr>
              <a:t>A design should be derived using a repeatable method </a:t>
            </a:r>
            <a:r>
              <a:rPr lang="en-US" altLang="en-US" sz="1400"/>
              <a:t>that is driven by information obtained during software requirements analysis.</a:t>
            </a:r>
          </a:p>
          <a:p>
            <a:pPr eaLnBrk="1" hangingPunct="1">
              <a:lnSpc>
                <a:spcPct val="90000"/>
              </a:lnSpc>
            </a:pPr>
            <a:r>
              <a:rPr lang="en-US" altLang="en-US" sz="1400">
                <a:solidFill>
                  <a:schemeClr val="folHlink"/>
                </a:solidFill>
              </a:rPr>
              <a:t>A design should be represented using a notation </a:t>
            </a:r>
            <a:r>
              <a:rPr lang="en-US" altLang="en-US" sz="1400"/>
              <a:t>that effectively communicates its meaning.</a:t>
            </a:r>
            <a:endParaRPr lang="en-US" altLang="en-US" sz="1800" b="1">
              <a:latin typeface="Times" panose="02020603050405020304" pitchFamily="18" charset="0"/>
            </a:endParaRPr>
          </a:p>
        </p:txBody>
      </p:sp>
    </p:spTree>
    <p:extLst>
      <p:ext uri="{BB962C8B-B14F-4D97-AF65-F5344CB8AC3E}">
        <p14:creationId xmlns:p14="http://schemas.microsoft.com/office/powerpoint/2010/main" val="32778854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74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6AC538E-5986-4359-ACCA-6352F261C877}" type="slidenum">
              <a:rPr lang="en-US" altLang="en-US" sz="1000"/>
              <a:pPr>
                <a:spcBef>
                  <a:spcPct val="0"/>
                </a:spcBef>
                <a:buClrTx/>
                <a:buSzTx/>
                <a:buFontTx/>
                <a:buNone/>
              </a:pPr>
              <a:t>116</a:t>
            </a:fld>
            <a:endParaRPr lang="en-US" altLang="en-US" sz="1000"/>
          </a:p>
        </p:txBody>
      </p:sp>
      <p:sp>
        <p:nvSpPr>
          <p:cNvPr id="17412" name="Rectangle 3"/>
          <p:cNvSpPr>
            <a:spLocks noGrp="1" noChangeArrowheads="1"/>
          </p:cNvSpPr>
          <p:nvPr>
            <p:ph type="title"/>
          </p:nvPr>
        </p:nvSpPr>
        <p:spPr>
          <a:xfrm>
            <a:off x="2743200" y="1066800"/>
            <a:ext cx="4051300" cy="660400"/>
          </a:xfrm>
          <a:noFill/>
        </p:spPr>
        <p:txBody>
          <a:bodyPr vert="horz" wrap="none" lIns="63500" tIns="25400" rIns="63500" bIns="25400" rtlCol="0" anchor="t">
            <a:spAutoFit/>
          </a:bodyPr>
          <a:lstStyle/>
          <a:p>
            <a:pPr eaLnBrk="1" hangingPunct="1"/>
            <a:r>
              <a:rPr lang="en-US" altLang="en-US" smtClean="0"/>
              <a:t>Design Principles</a:t>
            </a:r>
          </a:p>
        </p:txBody>
      </p:sp>
      <p:sp>
        <p:nvSpPr>
          <p:cNvPr id="17413" name="Rectangle 4"/>
          <p:cNvSpPr>
            <a:spLocks noGrp="1" noChangeArrowheads="1"/>
          </p:cNvSpPr>
          <p:nvPr>
            <p:ph type="body" idx="1"/>
          </p:nvPr>
        </p:nvSpPr>
        <p:spPr>
          <a:xfrm>
            <a:off x="3352800" y="1981200"/>
            <a:ext cx="7162800" cy="4114800"/>
          </a:xfrm>
          <a:noFill/>
        </p:spPr>
        <p:txBody>
          <a:bodyPr vert="horz" lIns="90487" tIns="44450" rIns="90487" bIns="44450" rtlCol="0">
            <a:normAutofit/>
          </a:bodyPr>
          <a:lstStyle/>
          <a:p>
            <a:pPr eaLnBrk="1" hangingPunct="1">
              <a:lnSpc>
                <a:spcPct val="90000"/>
              </a:lnSpc>
            </a:pPr>
            <a:r>
              <a:rPr lang="en-US" altLang="en-US" sz="1600"/>
              <a:t>The design process should not suffer from ‘tunnel vision.’   </a:t>
            </a:r>
          </a:p>
          <a:p>
            <a:pPr eaLnBrk="1" hangingPunct="1">
              <a:lnSpc>
                <a:spcPct val="90000"/>
              </a:lnSpc>
            </a:pPr>
            <a:r>
              <a:rPr lang="en-US" altLang="en-US" sz="1600"/>
              <a:t>The design should be traceable to the analysis model. </a:t>
            </a:r>
          </a:p>
          <a:p>
            <a:pPr eaLnBrk="1" hangingPunct="1">
              <a:lnSpc>
                <a:spcPct val="90000"/>
              </a:lnSpc>
            </a:pPr>
            <a:r>
              <a:rPr lang="en-US" altLang="en-US" sz="1600"/>
              <a:t>The design should not reinvent the wheel. </a:t>
            </a:r>
          </a:p>
          <a:p>
            <a:pPr eaLnBrk="1" hangingPunct="1">
              <a:lnSpc>
                <a:spcPct val="90000"/>
              </a:lnSpc>
            </a:pPr>
            <a:r>
              <a:rPr lang="en-US" altLang="en-US" sz="1600"/>
              <a:t>The design should “minimize the intellectual distance” [DAV95] between the software and the problem as it exists in the real world. </a:t>
            </a:r>
          </a:p>
          <a:p>
            <a:pPr eaLnBrk="1" hangingPunct="1">
              <a:lnSpc>
                <a:spcPct val="90000"/>
              </a:lnSpc>
            </a:pPr>
            <a:r>
              <a:rPr lang="en-US" altLang="en-US" sz="1600"/>
              <a:t>The design should exhibit uniformity and integration. </a:t>
            </a:r>
          </a:p>
          <a:p>
            <a:pPr eaLnBrk="1" hangingPunct="1">
              <a:lnSpc>
                <a:spcPct val="90000"/>
              </a:lnSpc>
            </a:pPr>
            <a:r>
              <a:rPr lang="en-US" altLang="en-US" sz="1600"/>
              <a:t>The design should be structured to accommodate change. </a:t>
            </a:r>
          </a:p>
          <a:p>
            <a:pPr eaLnBrk="1" hangingPunct="1">
              <a:lnSpc>
                <a:spcPct val="90000"/>
              </a:lnSpc>
            </a:pPr>
            <a:r>
              <a:rPr lang="en-US" altLang="en-US" sz="1600"/>
              <a:t>The design should be structured to degrade gently, even when aberrant data, events, or operating conditions are encountered. </a:t>
            </a:r>
          </a:p>
          <a:p>
            <a:pPr eaLnBrk="1" hangingPunct="1">
              <a:lnSpc>
                <a:spcPct val="90000"/>
              </a:lnSpc>
            </a:pPr>
            <a:r>
              <a:rPr lang="en-US" altLang="en-US" sz="1600"/>
              <a:t>Design is not coding, coding is not design. </a:t>
            </a:r>
          </a:p>
          <a:p>
            <a:pPr eaLnBrk="1" hangingPunct="1">
              <a:lnSpc>
                <a:spcPct val="90000"/>
              </a:lnSpc>
            </a:pPr>
            <a:r>
              <a:rPr lang="en-US" altLang="en-US" sz="1600"/>
              <a:t>The design should be assessed for quality as it is being created, not after the fact. </a:t>
            </a:r>
          </a:p>
          <a:p>
            <a:pPr eaLnBrk="1" hangingPunct="1">
              <a:lnSpc>
                <a:spcPct val="90000"/>
              </a:lnSpc>
            </a:pPr>
            <a:r>
              <a:rPr lang="en-US" altLang="en-US" sz="1600"/>
              <a:t>The design should be reviewed to minimize conceptual (semantic) errors.</a:t>
            </a:r>
          </a:p>
        </p:txBody>
      </p:sp>
      <p:sp>
        <p:nvSpPr>
          <p:cNvPr id="17414" name="Rectangle 5"/>
          <p:cNvSpPr>
            <a:spLocks noChangeArrowheads="1"/>
          </p:cNvSpPr>
          <p:nvPr/>
        </p:nvSpPr>
        <p:spPr bwMode="auto">
          <a:xfrm>
            <a:off x="7543801" y="5562600"/>
            <a:ext cx="18907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0"/>
              </a:spcBef>
              <a:buClrTx/>
              <a:buSzTx/>
              <a:buFontTx/>
              <a:buNone/>
            </a:pPr>
            <a:r>
              <a:rPr lang="en-US" altLang="en-US" sz="1400" b="1" i="1"/>
              <a:t>From Davis [DAV95]</a:t>
            </a:r>
          </a:p>
        </p:txBody>
      </p:sp>
    </p:spTree>
    <p:extLst>
      <p:ext uri="{BB962C8B-B14F-4D97-AF65-F5344CB8AC3E}">
        <p14:creationId xmlns:p14="http://schemas.microsoft.com/office/powerpoint/2010/main" val="1242077145"/>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IN" altLang="en-US" smtClean="0"/>
          </a:p>
        </p:txBody>
      </p:sp>
      <p:pic>
        <p:nvPicPr>
          <p:cNvPr id="1843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381000"/>
            <a:ext cx="8305800" cy="58674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
        <p:nvSpPr>
          <p:cNvPr id="1843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E9E37A-8BE7-41D4-BAA1-6EE5EF440D8A}" type="slidenum">
              <a:rPr lang="en-US" altLang="en-US" sz="1000">
                <a:latin typeface="Helvetica" panose="020B0604020202020204" pitchFamily="34" charset="0"/>
              </a:rPr>
              <a:pPr/>
              <a:t>117</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9582640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94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F578768-43BC-4772-98A5-9BEB5A50BCC7}" type="slidenum">
              <a:rPr lang="en-US" altLang="en-US" sz="1000"/>
              <a:pPr>
                <a:spcBef>
                  <a:spcPct val="0"/>
                </a:spcBef>
                <a:buClrTx/>
                <a:buSzTx/>
                <a:buFontTx/>
                <a:buNone/>
              </a:pPr>
              <a:t>118</a:t>
            </a:fld>
            <a:endParaRPr lang="en-US" altLang="en-US" sz="1000"/>
          </a:p>
        </p:txBody>
      </p:sp>
      <p:sp>
        <p:nvSpPr>
          <p:cNvPr id="19460" name="Rectangle 2"/>
          <p:cNvSpPr>
            <a:spLocks noGrp="1" noChangeArrowheads="1"/>
          </p:cNvSpPr>
          <p:nvPr>
            <p:ph type="title"/>
          </p:nvPr>
        </p:nvSpPr>
        <p:spPr>
          <a:xfrm>
            <a:off x="2743200" y="1143000"/>
            <a:ext cx="5380038" cy="660400"/>
          </a:xfrm>
          <a:noFill/>
        </p:spPr>
        <p:txBody>
          <a:bodyPr vert="horz" wrap="none" lIns="63500" tIns="25400" rIns="63500" bIns="25400" rtlCol="0" anchor="t">
            <a:spAutoFit/>
          </a:bodyPr>
          <a:lstStyle/>
          <a:p>
            <a:pPr eaLnBrk="1" hangingPunct="1"/>
            <a:r>
              <a:rPr lang="en-US" altLang="en-US" smtClean="0"/>
              <a:t>Fundamental Concepts</a:t>
            </a:r>
          </a:p>
        </p:txBody>
      </p:sp>
      <p:sp>
        <p:nvSpPr>
          <p:cNvPr id="19461" name="Rectangle 3"/>
          <p:cNvSpPr>
            <a:spLocks noGrp="1" noChangeArrowheads="1"/>
          </p:cNvSpPr>
          <p:nvPr>
            <p:ph type="body" idx="1"/>
          </p:nvPr>
        </p:nvSpPr>
        <p:spPr>
          <a:xfrm>
            <a:off x="3352800" y="1981200"/>
            <a:ext cx="6858000" cy="3429000"/>
          </a:xfrm>
          <a:noFill/>
        </p:spPr>
        <p:txBody>
          <a:bodyPr vert="horz" lIns="90487" tIns="44450" rIns="90487" bIns="44450" rtlCol="0">
            <a:normAutofit fontScale="77500" lnSpcReduction="20000"/>
          </a:bodyPr>
          <a:lstStyle/>
          <a:p>
            <a:pPr eaLnBrk="1" hangingPunct="1">
              <a:lnSpc>
                <a:spcPct val="90000"/>
              </a:lnSpc>
            </a:pPr>
            <a:r>
              <a:rPr lang="en-US" altLang="en-US" sz="1600">
                <a:solidFill>
                  <a:schemeClr val="folHlink"/>
                </a:solidFill>
              </a:rPr>
              <a:t>Abstraction</a:t>
            </a:r>
            <a:r>
              <a:rPr lang="en-US" altLang="en-US" sz="1600"/>
              <a:t>—data, procedure, control</a:t>
            </a:r>
          </a:p>
          <a:p>
            <a:pPr eaLnBrk="1" hangingPunct="1">
              <a:lnSpc>
                <a:spcPct val="90000"/>
              </a:lnSpc>
            </a:pPr>
            <a:r>
              <a:rPr lang="en-US" altLang="en-US" sz="1600">
                <a:solidFill>
                  <a:schemeClr val="folHlink"/>
                </a:solidFill>
              </a:rPr>
              <a:t>Architecture</a:t>
            </a:r>
            <a:r>
              <a:rPr lang="en-US" altLang="en-US" sz="1600"/>
              <a:t>—the overall structure of the software</a:t>
            </a:r>
          </a:p>
          <a:p>
            <a:pPr eaLnBrk="1" hangingPunct="1">
              <a:lnSpc>
                <a:spcPct val="90000"/>
              </a:lnSpc>
            </a:pPr>
            <a:r>
              <a:rPr lang="en-US" altLang="en-US" sz="1600">
                <a:solidFill>
                  <a:schemeClr val="folHlink"/>
                </a:solidFill>
              </a:rPr>
              <a:t>Patterns</a:t>
            </a:r>
            <a:r>
              <a:rPr lang="en-US" altLang="en-US" sz="1600"/>
              <a:t>—”conveys the essence” of a proven design solution</a:t>
            </a:r>
          </a:p>
          <a:p>
            <a:pPr eaLnBrk="1" hangingPunct="1">
              <a:lnSpc>
                <a:spcPct val="90000"/>
              </a:lnSpc>
            </a:pPr>
            <a:r>
              <a:rPr lang="en-US" altLang="en-US" sz="1600">
                <a:solidFill>
                  <a:schemeClr val="folHlink"/>
                </a:solidFill>
              </a:rPr>
              <a:t>Separation of c</a:t>
            </a:r>
            <a:r>
              <a:rPr lang="en-US" altLang="en-US" sz="1600">
                <a:solidFill>
                  <a:schemeClr val="folHlink"/>
                </a:solidFill>
                <a:latin typeface="Arial" panose="020B0604020202020204" pitchFamily="34" charset="0"/>
              </a:rPr>
              <a:t>oncerns</a:t>
            </a:r>
            <a:r>
              <a:rPr lang="en-US" altLang="en-US" sz="1600">
                <a:latin typeface="Arial" panose="020B0604020202020204" pitchFamily="34" charset="0"/>
              </a:rPr>
              <a:t>—any complex problem can be more easily handled if it is subdivided into pieces</a:t>
            </a:r>
          </a:p>
          <a:p>
            <a:pPr eaLnBrk="1" hangingPunct="1">
              <a:lnSpc>
                <a:spcPct val="90000"/>
              </a:lnSpc>
            </a:pPr>
            <a:r>
              <a:rPr lang="en-US" altLang="en-US" sz="1600">
                <a:solidFill>
                  <a:schemeClr val="folHlink"/>
                </a:solidFill>
              </a:rPr>
              <a:t>Modularity</a:t>
            </a:r>
            <a:r>
              <a:rPr lang="en-US" altLang="en-US" sz="1600"/>
              <a:t>—compartmentalization of data and function</a:t>
            </a:r>
          </a:p>
          <a:p>
            <a:pPr eaLnBrk="1" hangingPunct="1">
              <a:lnSpc>
                <a:spcPct val="90000"/>
              </a:lnSpc>
            </a:pPr>
            <a:r>
              <a:rPr lang="en-US" altLang="en-US" sz="1600">
                <a:solidFill>
                  <a:schemeClr val="folHlink"/>
                </a:solidFill>
              </a:rPr>
              <a:t>Hiding</a:t>
            </a:r>
            <a:r>
              <a:rPr lang="en-US" altLang="en-US" sz="1600"/>
              <a:t>—controlled interfaces</a:t>
            </a:r>
          </a:p>
          <a:p>
            <a:pPr eaLnBrk="1" hangingPunct="1">
              <a:lnSpc>
                <a:spcPct val="90000"/>
              </a:lnSpc>
            </a:pPr>
            <a:r>
              <a:rPr lang="en-US" altLang="en-US" sz="1600">
                <a:solidFill>
                  <a:schemeClr val="folHlink"/>
                </a:solidFill>
              </a:rPr>
              <a:t>Functional independence</a:t>
            </a:r>
            <a:r>
              <a:rPr lang="en-US" altLang="en-US" sz="1600"/>
              <a:t>—single-minded function and low coupling</a:t>
            </a:r>
          </a:p>
          <a:p>
            <a:pPr eaLnBrk="1" hangingPunct="1">
              <a:lnSpc>
                <a:spcPct val="90000"/>
              </a:lnSpc>
            </a:pPr>
            <a:r>
              <a:rPr lang="en-US" altLang="en-US" sz="1600">
                <a:solidFill>
                  <a:schemeClr val="folHlink"/>
                </a:solidFill>
              </a:rPr>
              <a:t>Refinement</a:t>
            </a:r>
            <a:r>
              <a:rPr lang="en-US" altLang="en-US" sz="1600"/>
              <a:t>—elaboration of detail for all abstractions</a:t>
            </a:r>
          </a:p>
          <a:p>
            <a:pPr eaLnBrk="1" hangingPunct="1">
              <a:lnSpc>
                <a:spcPct val="90000"/>
              </a:lnSpc>
            </a:pPr>
            <a:r>
              <a:rPr lang="en-US" altLang="en-US" sz="1600">
                <a:solidFill>
                  <a:schemeClr val="folHlink"/>
                </a:solidFill>
              </a:rPr>
              <a:t>Aspects</a:t>
            </a:r>
            <a:r>
              <a:rPr lang="en-US" altLang="en-US" sz="1600"/>
              <a:t>—a mechanism for understanding how global requirements affect design</a:t>
            </a:r>
          </a:p>
          <a:p>
            <a:pPr eaLnBrk="1" hangingPunct="1">
              <a:lnSpc>
                <a:spcPct val="90000"/>
              </a:lnSpc>
            </a:pPr>
            <a:r>
              <a:rPr lang="en-US" altLang="en-US" sz="1600">
                <a:solidFill>
                  <a:schemeClr val="folHlink"/>
                </a:solidFill>
              </a:rPr>
              <a:t>Refactoring</a:t>
            </a:r>
            <a:r>
              <a:rPr lang="en-US" altLang="en-US" sz="1600"/>
              <a:t>—a reorganization technique that simplifies the design</a:t>
            </a:r>
          </a:p>
          <a:p>
            <a:pPr eaLnBrk="1" hangingPunct="1">
              <a:lnSpc>
                <a:spcPct val="90000"/>
              </a:lnSpc>
            </a:pPr>
            <a:r>
              <a:rPr lang="en-US" altLang="en-US" sz="1600">
                <a:solidFill>
                  <a:schemeClr val="folHlink"/>
                </a:solidFill>
              </a:rPr>
              <a:t>OO design concepts</a:t>
            </a:r>
            <a:r>
              <a:rPr lang="en-US" altLang="en-US" sz="1600"/>
              <a:t>—Appendix II</a:t>
            </a:r>
          </a:p>
          <a:p>
            <a:pPr eaLnBrk="1" hangingPunct="1">
              <a:lnSpc>
                <a:spcPct val="90000"/>
              </a:lnSpc>
            </a:pPr>
            <a:r>
              <a:rPr lang="en-US" altLang="en-US" sz="1600">
                <a:solidFill>
                  <a:schemeClr val="folHlink"/>
                </a:solidFill>
                <a:latin typeface="Arial" panose="020B0604020202020204" pitchFamily="34" charset="0"/>
              </a:rPr>
              <a:t>Design Classes</a:t>
            </a:r>
            <a:r>
              <a:rPr lang="en-US" altLang="en-US" sz="1600">
                <a:latin typeface="Arial" panose="020B0604020202020204" pitchFamily="34" charset="0"/>
              </a:rPr>
              <a:t>—provide design detail that will enable analysis classes to be implemented</a:t>
            </a:r>
            <a:endParaRPr lang="en-US" altLang="en-US" sz="2000">
              <a:latin typeface="Palatino" pitchFamily="-128" charset="0"/>
            </a:endParaRPr>
          </a:p>
        </p:txBody>
      </p:sp>
    </p:spTree>
    <p:extLst>
      <p:ext uri="{BB962C8B-B14F-4D97-AF65-F5344CB8AC3E}">
        <p14:creationId xmlns:p14="http://schemas.microsoft.com/office/powerpoint/2010/main" val="398522637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04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3FAE4E2-80E0-439D-BBAF-0094AE75FC96}" type="slidenum">
              <a:rPr lang="en-US" altLang="en-US" sz="1000"/>
              <a:pPr>
                <a:spcBef>
                  <a:spcPct val="0"/>
                </a:spcBef>
                <a:buClrTx/>
                <a:buSzTx/>
                <a:buFontTx/>
                <a:buNone/>
              </a:pPr>
              <a:t>119</a:t>
            </a:fld>
            <a:endParaRPr lang="en-US" altLang="en-US" sz="1000"/>
          </a:p>
        </p:txBody>
      </p:sp>
      <p:sp>
        <p:nvSpPr>
          <p:cNvPr id="20484" name="Rectangle 2"/>
          <p:cNvSpPr>
            <a:spLocks noGrp="1" noChangeArrowheads="1"/>
          </p:cNvSpPr>
          <p:nvPr>
            <p:ph type="title"/>
          </p:nvPr>
        </p:nvSpPr>
        <p:spPr>
          <a:xfrm>
            <a:off x="2743201" y="1066800"/>
            <a:ext cx="3883025" cy="660400"/>
          </a:xfrm>
          <a:noFill/>
        </p:spPr>
        <p:txBody>
          <a:bodyPr vert="horz" wrap="none" lIns="63500" tIns="25400" rIns="63500" bIns="25400" rtlCol="0" anchor="t">
            <a:spAutoFit/>
          </a:bodyPr>
          <a:lstStyle/>
          <a:p>
            <a:pPr eaLnBrk="1" hangingPunct="1"/>
            <a:r>
              <a:rPr lang="en-US" altLang="en-US" smtClean="0"/>
              <a:t>Data Abstraction</a:t>
            </a:r>
          </a:p>
        </p:txBody>
      </p:sp>
      <p:sp>
        <p:nvSpPr>
          <p:cNvPr id="20485" name="AutoShape 3"/>
          <p:cNvSpPr>
            <a:spLocks noChangeArrowheads="1"/>
          </p:cNvSpPr>
          <p:nvPr/>
        </p:nvSpPr>
        <p:spPr bwMode="auto">
          <a:xfrm>
            <a:off x="6324600" y="1931989"/>
            <a:ext cx="3263900" cy="3527425"/>
          </a:xfrm>
          <a:prstGeom prst="roundRect">
            <a:avLst>
              <a:gd name="adj" fmla="val 5843"/>
            </a:avLst>
          </a:prstGeom>
          <a:solidFill>
            <a:srgbClr val="DADADA"/>
          </a:solidFill>
          <a:ln w="25400">
            <a:solidFill>
              <a:schemeClr val="tx1"/>
            </a:solidFill>
            <a:round/>
            <a:headEnd/>
            <a:tailEnd/>
          </a:ln>
          <a:effectLst>
            <a:outerShdw dist="107763" dir="2700000" algn="ctr" rotWithShape="0">
              <a:schemeClr val="bg2"/>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486" name="Line 4"/>
          <p:cNvSpPr>
            <a:spLocks noChangeShapeType="1"/>
          </p:cNvSpPr>
          <p:nvPr/>
        </p:nvSpPr>
        <p:spPr bwMode="auto">
          <a:xfrm>
            <a:off x="6324600" y="2387600"/>
            <a:ext cx="3251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7157" name="Rectangle 5"/>
          <p:cNvSpPr>
            <a:spLocks noChangeArrowheads="1"/>
          </p:cNvSpPr>
          <p:nvPr/>
        </p:nvSpPr>
        <p:spPr bwMode="auto">
          <a:xfrm>
            <a:off x="6477000" y="1905001"/>
            <a:ext cx="644406" cy="36676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door</a:t>
            </a: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20488" name="Line 6"/>
          <p:cNvSpPr>
            <a:spLocks noChangeShapeType="1"/>
          </p:cNvSpPr>
          <p:nvPr/>
        </p:nvSpPr>
        <p:spPr bwMode="auto">
          <a:xfrm flipH="1">
            <a:off x="5791200" y="4186238"/>
            <a:ext cx="825500" cy="1471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0489" name="Rectangle 7"/>
          <p:cNvSpPr>
            <a:spLocks noChangeArrowheads="1"/>
          </p:cNvSpPr>
          <p:nvPr/>
        </p:nvSpPr>
        <p:spPr bwMode="auto">
          <a:xfrm>
            <a:off x="5643563" y="5640389"/>
            <a:ext cx="34464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implemented as a data structure</a:t>
            </a:r>
          </a:p>
        </p:txBody>
      </p:sp>
      <p:sp>
        <p:nvSpPr>
          <p:cNvPr id="177160" name="Rectangle 8"/>
          <p:cNvSpPr>
            <a:spLocks noChangeArrowheads="1"/>
          </p:cNvSpPr>
          <p:nvPr/>
        </p:nvSpPr>
        <p:spPr bwMode="auto">
          <a:xfrm>
            <a:off x="6923089" y="2617789"/>
            <a:ext cx="1527175" cy="61118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manufacturer</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1" name="Rectangle 9"/>
          <p:cNvSpPr>
            <a:spLocks noChangeArrowheads="1"/>
          </p:cNvSpPr>
          <p:nvPr/>
        </p:nvSpPr>
        <p:spPr bwMode="auto">
          <a:xfrm>
            <a:off x="6923089" y="2860675"/>
            <a:ext cx="1641475" cy="363538"/>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model number</a:t>
            </a: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2" name="Rectangle 10"/>
          <p:cNvSpPr>
            <a:spLocks noChangeArrowheads="1"/>
          </p:cNvSpPr>
          <p:nvPr/>
        </p:nvSpPr>
        <p:spPr bwMode="auto">
          <a:xfrm>
            <a:off x="6923089" y="3101975"/>
            <a:ext cx="612775" cy="611188"/>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type</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3" name="Rectangle 11"/>
          <p:cNvSpPr>
            <a:spLocks noChangeArrowheads="1"/>
          </p:cNvSpPr>
          <p:nvPr/>
        </p:nvSpPr>
        <p:spPr bwMode="auto">
          <a:xfrm>
            <a:off x="6923089" y="3343275"/>
            <a:ext cx="1692275" cy="611188"/>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swing direction</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4" name="Rectangle 12"/>
          <p:cNvSpPr>
            <a:spLocks noChangeArrowheads="1"/>
          </p:cNvSpPr>
          <p:nvPr/>
        </p:nvSpPr>
        <p:spPr bwMode="auto">
          <a:xfrm>
            <a:off x="6923089" y="3582989"/>
            <a:ext cx="854075" cy="61118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inserts</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5" name="Rectangle 13"/>
          <p:cNvSpPr>
            <a:spLocks noChangeArrowheads="1"/>
          </p:cNvSpPr>
          <p:nvPr/>
        </p:nvSpPr>
        <p:spPr bwMode="auto">
          <a:xfrm>
            <a:off x="6923089" y="3824289"/>
            <a:ext cx="714375" cy="61118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lights</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6" name="Rectangle 14"/>
          <p:cNvSpPr>
            <a:spLocks noChangeArrowheads="1"/>
          </p:cNvSpPr>
          <p:nvPr/>
        </p:nvSpPr>
        <p:spPr bwMode="auto">
          <a:xfrm>
            <a:off x="6923089" y="4065589"/>
            <a:ext cx="803275" cy="611187"/>
          </a:xfrm>
          <a:prstGeom prst="rect">
            <a:avLst/>
          </a:prstGeom>
          <a:noFill/>
          <a:ln>
            <a:noFill/>
          </a:ln>
          <a:effectLst/>
          <a:extLst/>
        </p:spPr>
        <p:txBody>
          <a:bodyPr wrap="none" lIns="90487" tIns="44450" rIns="90487" bIns="44450">
            <a:spAutoFit/>
          </a:bodyPr>
          <a:lstStyle/>
          <a:p>
            <a:pPr>
              <a:defRPr/>
            </a:pPr>
            <a:r>
              <a:rPr lang="en-US">
                <a:solidFill>
                  <a:srgbClr val="AD278D"/>
                </a:solidFill>
                <a:effectLst>
                  <a:outerShdw blurRad="38100" dist="38100" dir="2700000" algn="tl">
                    <a:srgbClr val="000000"/>
                  </a:outerShdw>
                </a:effectLst>
                <a:latin typeface="Helvetica" pitchFamily="-128" charset="0"/>
                <a:ea typeface="ＭＳ Ｐゴシック" pitchFamily="-128" charset="-128"/>
              </a:rPr>
              <a:t>   </a:t>
            </a: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type</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7" name="Rectangle 15"/>
          <p:cNvSpPr>
            <a:spLocks noChangeArrowheads="1"/>
          </p:cNvSpPr>
          <p:nvPr/>
        </p:nvSpPr>
        <p:spPr bwMode="auto">
          <a:xfrm>
            <a:off x="6923089" y="4306889"/>
            <a:ext cx="1146175" cy="611187"/>
          </a:xfrm>
          <a:prstGeom prst="rect">
            <a:avLst/>
          </a:prstGeom>
          <a:noFill/>
          <a:ln>
            <a:noFill/>
          </a:ln>
          <a:effectLst/>
          <a:extLst/>
        </p:spPr>
        <p:txBody>
          <a:bodyPr wrap="none" lIns="90487" tIns="44450" rIns="90487" bIns="44450">
            <a:spAutoFit/>
          </a:bodyPr>
          <a:lstStyle/>
          <a:p>
            <a:pPr>
              <a:defRPr/>
            </a:pPr>
            <a:r>
              <a:rPr lang="en-US">
                <a:solidFill>
                  <a:srgbClr val="AD278D"/>
                </a:solidFill>
                <a:effectLst>
                  <a:outerShdw blurRad="38100" dist="38100" dir="2700000" algn="tl">
                    <a:srgbClr val="000000"/>
                  </a:outerShdw>
                </a:effectLst>
                <a:latin typeface="Helvetica" pitchFamily="-128" charset="0"/>
                <a:ea typeface="ＭＳ Ｐゴシック" pitchFamily="-128" charset="-128"/>
              </a:rPr>
              <a:t>   </a:t>
            </a: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number</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8" name="Rectangle 16"/>
          <p:cNvSpPr>
            <a:spLocks noChangeArrowheads="1"/>
          </p:cNvSpPr>
          <p:nvPr/>
        </p:nvSpPr>
        <p:spPr bwMode="auto">
          <a:xfrm>
            <a:off x="6923089" y="4548189"/>
            <a:ext cx="841375" cy="61118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weight</a:t>
            </a:r>
          </a:p>
          <a:p>
            <a:pPr>
              <a:lnSpc>
                <a:spcPct val="90000"/>
              </a:lnSpc>
              <a:defRPr/>
            </a:pP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177169" name="Rectangle 17"/>
          <p:cNvSpPr>
            <a:spLocks noChangeArrowheads="1"/>
          </p:cNvSpPr>
          <p:nvPr/>
        </p:nvSpPr>
        <p:spPr bwMode="auto">
          <a:xfrm>
            <a:off x="6923088" y="4789489"/>
            <a:ext cx="2227262" cy="363537"/>
          </a:xfrm>
          <a:prstGeom prst="rect">
            <a:avLst/>
          </a:prstGeom>
          <a:noFill/>
          <a:ln>
            <a:noFill/>
          </a:ln>
          <a:effectLst/>
          <a:extLst/>
        </p:spPr>
        <p:txBody>
          <a:bodyPr wrap="none" lIns="90487" tIns="44450" rIns="90487" bIns="44450">
            <a:spAutoFit/>
          </a:bodyPr>
          <a:lstStyle/>
          <a:p>
            <a:pPr>
              <a:defRPr/>
            </a:pPr>
            <a:r>
              <a:rPr lang="en-US">
                <a:solidFill>
                  <a:schemeClr val="folHlink"/>
                </a:solidFill>
                <a:effectLst>
                  <a:outerShdw blurRad="38100" dist="38100" dir="2700000" algn="tl">
                    <a:srgbClr val="000000"/>
                  </a:outerShdw>
                </a:effectLst>
                <a:latin typeface="Helvetica" pitchFamily="-128" charset="0"/>
                <a:ea typeface="ＭＳ Ｐゴシック" pitchFamily="-128" charset="-128"/>
              </a:rPr>
              <a:t>opening mechanism</a:t>
            </a:r>
          </a:p>
        </p:txBody>
      </p:sp>
      <p:sp>
        <p:nvSpPr>
          <p:cNvPr id="20500" name="Rectangle 18"/>
          <p:cNvSpPr>
            <a:spLocks noChangeArrowheads="1"/>
          </p:cNvSpPr>
          <p:nvPr/>
        </p:nvSpPr>
        <p:spPr bwMode="auto">
          <a:xfrm>
            <a:off x="3390900" y="2095500"/>
            <a:ext cx="1727200" cy="3505200"/>
          </a:xfrm>
          <a:prstGeom prst="rect">
            <a:avLst/>
          </a:prstGeom>
          <a:solidFill>
            <a:srgbClr val="3E1403"/>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1" name="Rectangle 19"/>
          <p:cNvSpPr>
            <a:spLocks noChangeArrowheads="1"/>
          </p:cNvSpPr>
          <p:nvPr/>
        </p:nvSpPr>
        <p:spPr bwMode="auto">
          <a:xfrm>
            <a:off x="3390900" y="2097088"/>
            <a:ext cx="1727200" cy="3503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2" name="Rectangle 20"/>
          <p:cNvSpPr>
            <a:spLocks noChangeArrowheads="1"/>
          </p:cNvSpPr>
          <p:nvPr/>
        </p:nvSpPr>
        <p:spPr bwMode="auto">
          <a:xfrm>
            <a:off x="3505200" y="2209800"/>
            <a:ext cx="149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3" name="Rectangle 21"/>
          <p:cNvSpPr>
            <a:spLocks noChangeArrowheads="1"/>
          </p:cNvSpPr>
          <p:nvPr/>
        </p:nvSpPr>
        <p:spPr bwMode="auto">
          <a:xfrm>
            <a:off x="3505200" y="2211388"/>
            <a:ext cx="1498600" cy="3389312"/>
          </a:xfrm>
          <a:prstGeom prst="rect">
            <a:avLst/>
          </a:prstGeom>
          <a:solidFill>
            <a:schemeClr val="bg2"/>
          </a:solidFill>
          <a:ln w="25400">
            <a:solidFill>
              <a:srgbClr val="000000"/>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4" name="Freeform 22"/>
          <p:cNvSpPr>
            <a:spLocks/>
          </p:cNvSpPr>
          <p:nvPr/>
        </p:nvSpPr>
        <p:spPr bwMode="auto">
          <a:xfrm>
            <a:off x="3517900" y="2222500"/>
            <a:ext cx="1398588" cy="3570288"/>
          </a:xfrm>
          <a:custGeom>
            <a:avLst/>
            <a:gdLst>
              <a:gd name="T0" fmla="*/ 0 w 881"/>
              <a:gd name="T1" fmla="*/ 0 h 1999"/>
              <a:gd name="T2" fmla="*/ 0 w 881"/>
              <a:gd name="T3" fmla="*/ 0 h 1999"/>
              <a:gd name="T4" fmla="*/ 2147483646 w 881"/>
              <a:gd name="T5" fmla="*/ 2147483646 h 1999"/>
              <a:gd name="T6" fmla="*/ 2147483646 w 881"/>
              <a:gd name="T7" fmla="*/ 2147483646 h 1999"/>
              <a:gd name="T8" fmla="*/ 0 w 881"/>
              <a:gd name="T9" fmla="*/ 2147483646 h 1999"/>
              <a:gd name="T10" fmla="*/ 0 w 881"/>
              <a:gd name="T11" fmla="*/ 0 h 1999"/>
              <a:gd name="T12" fmla="*/ 0 60000 65536"/>
              <a:gd name="T13" fmla="*/ 0 60000 65536"/>
              <a:gd name="T14" fmla="*/ 0 60000 65536"/>
              <a:gd name="T15" fmla="*/ 0 60000 65536"/>
              <a:gd name="T16" fmla="*/ 0 60000 65536"/>
              <a:gd name="T17" fmla="*/ 0 60000 65536"/>
              <a:gd name="T18" fmla="*/ 0 w 881"/>
              <a:gd name="T19" fmla="*/ 0 h 1999"/>
              <a:gd name="T20" fmla="*/ 881 w 881"/>
              <a:gd name="T21" fmla="*/ 1999 h 1999"/>
            </a:gdLst>
            <a:ahLst/>
            <a:cxnLst>
              <a:cxn ang="T12">
                <a:pos x="T0" y="T1"/>
              </a:cxn>
              <a:cxn ang="T13">
                <a:pos x="T2" y="T3"/>
              </a:cxn>
              <a:cxn ang="T14">
                <a:pos x="T4" y="T5"/>
              </a:cxn>
              <a:cxn ang="T15">
                <a:pos x="T6" y="T7"/>
              </a:cxn>
              <a:cxn ang="T16">
                <a:pos x="T8" y="T9"/>
              </a:cxn>
              <a:cxn ang="T17">
                <a:pos x="T10" y="T11"/>
              </a:cxn>
            </a:cxnLst>
            <a:rect l="T18" t="T19" r="T20" b="T21"/>
            <a:pathLst>
              <a:path w="881" h="1999">
                <a:moveTo>
                  <a:pt x="0" y="0"/>
                </a:moveTo>
                <a:lnTo>
                  <a:pt x="0" y="0"/>
                </a:lnTo>
                <a:lnTo>
                  <a:pt x="880" y="92"/>
                </a:lnTo>
                <a:lnTo>
                  <a:pt x="880" y="1998"/>
                </a:lnTo>
                <a:lnTo>
                  <a:pt x="0" y="1906"/>
                </a:lnTo>
                <a:lnTo>
                  <a:pt x="0" y="0"/>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05" name="Freeform 23"/>
          <p:cNvSpPr>
            <a:spLocks/>
          </p:cNvSpPr>
          <p:nvPr/>
        </p:nvSpPr>
        <p:spPr bwMode="auto">
          <a:xfrm>
            <a:off x="3505200" y="2209800"/>
            <a:ext cx="1398588" cy="3570288"/>
          </a:xfrm>
          <a:custGeom>
            <a:avLst/>
            <a:gdLst>
              <a:gd name="T0" fmla="*/ 0 w 881"/>
              <a:gd name="T1" fmla="*/ 0 h 1999"/>
              <a:gd name="T2" fmla="*/ 2147483646 w 881"/>
              <a:gd name="T3" fmla="*/ 2147483646 h 1999"/>
              <a:gd name="T4" fmla="*/ 2147483646 w 881"/>
              <a:gd name="T5" fmla="*/ 2147483646 h 1999"/>
              <a:gd name="T6" fmla="*/ 0 w 881"/>
              <a:gd name="T7" fmla="*/ 2147483646 h 1999"/>
              <a:gd name="T8" fmla="*/ 0 w 881"/>
              <a:gd name="T9" fmla="*/ 0 h 1999"/>
              <a:gd name="T10" fmla="*/ 0 60000 65536"/>
              <a:gd name="T11" fmla="*/ 0 60000 65536"/>
              <a:gd name="T12" fmla="*/ 0 60000 65536"/>
              <a:gd name="T13" fmla="*/ 0 60000 65536"/>
              <a:gd name="T14" fmla="*/ 0 60000 65536"/>
              <a:gd name="T15" fmla="*/ 0 w 881"/>
              <a:gd name="T16" fmla="*/ 0 h 1999"/>
              <a:gd name="T17" fmla="*/ 881 w 881"/>
              <a:gd name="T18" fmla="*/ 1999 h 1999"/>
            </a:gdLst>
            <a:ahLst/>
            <a:cxnLst>
              <a:cxn ang="T10">
                <a:pos x="T0" y="T1"/>
              </a:cxn>
              <a:cxn ang="T11">
                <a:pos x="T2" y="T3"/>
              </a:cxn>
              <a:cxn ang="T12">
                <a:pos x="T4" y="T5"/>
              </a:cxn>
              <a:cxn ang="T13">
                <a:pos x="T6" y="T7"/>
              </a:cxn>
              <a:cxn ang="T14">
                <a:pos x="T8" y="T9"/>
              </a:cxn>
            </a:cxnLst>
            <a:rect l="T15" t="T16" r="T17" b="T18"/>
            <a:pathLst>
              <a:path w="881" h="1999">
                <a:moveTo>
                  <a:pt x="0" y="0"/>
                </a:moveTo>
                <a:lnTo>
                  <a:pt x="880" y="92"/>
                </a:lnTo>
                <a:lnTo>
                  <a:pt x="880" y="1998"/>
                </a:lnTo>
                <a:lnTo>
                  <a:pt x="0" y="1906"/>
                </a:lnTo>
                <a:lnTo>
                  <a:pt x="0" y="0"/>
                </a:lnTo>
              </a:path>
            </a:pathLst>
          </a:custGeom>
          <a:solidFill>
            <a:srgbClr val="712000"/>
          </a:solidFill>
          <a:ln w="25400" cap="rnd" cmpd="sng">
            <a:solidFill>
              <a:srgbClr val="712000"/>
            </a:solidFill>
            <a:prstDash val="solid"/>
            <a:round/>
            <a:headEnd type="none" w="med" len="med"/>
            <a:tailEnd type="none" w="med" len="med"/>
          </a:ln>
        </p:spPr>
        <p:txBody>
          <a:bodyPr/>
          <a:lstStyle/>
          <a:p>
            <a:endParaRPr lang="en-IN"/>
          </a:p>
        </p:txBody>
      </p:sp>
      <p:sp>
        <p:nvSpPr>
          <p:cNvPr id="20506" name="Oval 24"/>
          <p:cNvSpPr>
            <a:spLocks noChangeArrowheads="1"/>
          </p:cNvSpPr>
          <p:nvPr/>
        </p:nvSpPr>
        <p:spPr bwMode="auto">
          <a:xfrm>
            <a:off x="4622800" y="3924300"/>
            <a:ext cx="127000" cy="127000"/>
          </a:xfrm>
          <a:prstGeom prst="ellipse">
            <a:avLst/>
          </a:prstGeom>
          <a:solidFill>
            <a:srgbClr val="000000"/>
          </a:solidFill>
          <a:ln>
            <a:noFill/>
          </a:ln>
          <a:extLst>
            <a:ext uri="{91240B29-F687-4F45-9708-019B960494DF}">
              <a14:hiddenLine xmlns:a14="http://schemas.microsoft.com/office/drawing/2010/main" w="127000">
                <a:solidFill>
                  <a:srgbClr val="000000"/>
                </a:solidFill>
                <a:round/>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7" name="Oval 25"/>
          <p:cNvSpPr>
            <a:spLocks noChangeArrowheads="1"/>
          </p:cNvSpPr>
          <p:nvPr/>
        </p:nvSpPr>
        <p:spPr bwMode="auto">
          <a:xfrm>
            <a:off x="4622800" y="3925889"/>
            <a:ext cx="127000" cy="12382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8" name="Rectangle 26"/>
          <p:cNvSpPr>
            <a:spLocks noChangeArrowheads="1"/>
          </p:cNvSpPr>
          <p:nvPr/>
        </p:nvSpPr>
        <p:spPr bwMode="auto">
          <a:xfrm>
            <a:off x="4673600" y="4038600"/>
            <a:ext cx="12700" cy="304800"/>
          </a:xfrm>
          <a:prstGeom prst="rect">
            <a:avLst/>
          </a:prstGeom>
          <a:solidFill>
            <a:srgbClr val="00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09" name="Rectangle 27"/>
          <p:cNvSpPr>
            <a:spLocks noChangeArrowheads="1"/>
          </p:cNvSpPr>
          <p:nvPr/>
        </p:nvSpPr>
        <p:spPr bwMode="auto">
          <a:xfrm>
            <a:off x="4673600" y="4040188"/>
            <a:ext cx="12700" cy="303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0510" name="Line 28"/>
          <p:cNvSpPr>
            <a:spLocks noChangeShapeType="1"/>
          </p:cNvSpPr>
          <p:nvPr/>
        </p:nvSpPr>
        <p:spPr bwMode="auto">
          <a:xfrm>
            <a:off x="5257800" y="3810000"/>
            <a:ext cx="9017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9530560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350C07-4799-4D22-A9A9-C105F4E06BB4}" type="slidenum">
              <a:rPr lang="en-US" altLang="en-US" sz="1000">
                <a:latin typeface="Helvetica" panose="020B0604020202020204" pitchFamily="34" charset="0"/>
              </a:rPr>
              <a:pPr/>
              <a:t>12</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p:txBody>
          <a:bodyPr/>
          <a:lstStyle/>
          <a:p>
            <a:pPr eaLnBrk="1" hangingPunct="1"/>
            <a:r>
              <a:rPr lang="en-US" altLang="en-US" smtClean="0"/>
              <a:t>Carry Out the Plan</a:t>
            </a:r>
          </a:p>
        </p:txBody>
      </p:sp>
      <p:sp>
        <p:nvSpPr>
          <p:cNvPr id="14341"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Does the solution conform to the plan?</a:t>
            </a:r>
            <a:r>
              <a:rPr lang="en-US" altLang="en-US" smtClean="0">
                <a:latin typeface="Palatino" pitchFamily="-128" charset="0"/>
              </a:rPr>
              <a:t> Is source code traceable to the design model?</a:t>
            </a:r>
            <a:endParaRPr lang="en-US" altLang="en-US" i="1" smtClean="0">
              <a:latin typeface="Palatino" pitchFamily="-128" charset="0"/>
            </a:endParaRPr>
          </a:p>
          <a:p>
            <a:pPr eaLnBrk="1" hangingPunct="1"/>
            <a:r>
              <a:rPr lang="en-US" altLang="en-US" i="1" smtClean="0">
                <a:solidFill>
                  <a:schemeClr val="folHlink"/>
                </a:solidFill>
                <a:latin typeface="Palatino" pitchFamily="-128" charset="0"/>
              </a:rPr>
              <a:t>Is each component part of the solution provably correct?</a:t>
            </a:r>
            <a:r>
              <a:rPr lang="en-US" altLang="en-US" smtClean="0">
                <a:latin typeface="Palatino" pitchFamily="-128" charset="0"/>
              </a:rPr>
              <a:t> Has the design and code been reviewed, or better, have correctness proofs been applied to algorithm?</a:t>
            </a:r>
          </a:p>
          <a:p>
            <a:pPr eaLnBrk="1" hangingPunct="1"/>
            <a:endParaRPr lang="en-US" altLang="en-US" smtClean="0"/>
          </a:p>
        </p:txBody>
      </p:sp>
    </p:spTree>
    <p:extLst>
      <p:ext uri="{BB962C8B-B14F-4D97-AF65-F5344CB8AC3E}">
        <p14:creationId xmlns:p14="http://schemas.microsoft.com/office/powerpoint/2010/main" val="16664548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150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9F0BEA4-52F5-4092-8A60-5A0528A4E012}" type="slidenum">
              <a:rPr lang="en-US" altLang="en-US" sz="1000"/>
              <a:pPr>
                <a:spcBef>
                  <a:spcPct val="0"/>
                </a:spcBef>
                <a:buClrTx/>
                <a:buSzTx/>
                <a:buFontTx/>
                <a:buNone/>
              </a:pPr>
              <a:t>120</a:t>
            </a:fld>
            <a:endParaRPr lang="en-US" altLang="en-US" sz="1000"/>
          </a:p>
        </p:txBody>
      </p:sp>
      <p:sp>
        <p:nvSpPr>
          <p:cNvPr id="21508" name="Rectangle 2"/>
          <p:cNvSpPr>
            <a:spLocks noGrp="1" noChangeArrowheads="1"/>
          </p:cNvSpPr>
          <p:nvPr>
            <p:ph type="title"/>
          </p:nvPr>
        </p:nvSpPr>
        <p:spPr>
          <a:xfrm>
            <a:off x="2743200" y="1143000"/>
            <a:ext cx="5265738" cy="660400"/>
          </a:xfrm>
          <a:noFill/>
        </p:spPr>
        <p:txBody>
          <a:bodyPr vert="horz" wrap="none" lIns="63500" tIns="25400" rIns="63500" bIns="25400" rtlCol="0" anchor="t">
            <a:spAutoFit/>
          </a:bodyPr>
          <a:lstStyle/>
          <a:p>
            <a:pPr eaLnBrk="1" hangingPunct="1"/>
            <a:r>
              <a:rPr lang="en-US" altLang="en-US" smtClean="0"/>
              <a:t>Procedural Abstraction</a:t>
            </a:r>
          </a:p>
        </p:txBody>
      </p:sp>
      <p:sp>
        <p:nvSpPr>
          <p:cNvPr id="21509" name="Line 3"/>
          <p:cNvSpPr>
            <a:spLocks noChangeShapeType="1"/>
          </p:cNvSpPr>
          <p:nvPr/>
        </p:nvSpPr>
        <p:spPr bwMode="auto">
          <a:xfrm flipV="1">
            <a:off x="5359400" y="4089400"/>
            <a:ext cx="952500" cy="889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10" name="Rectangle 4"/>
          <p:cNvSpPr>
            <a:spLocks noChangeArrowheads="1"/>
          </p:cNvSpPr>
          <p:nvPr/>
        </p:nvSpPr>
        <p:spPr bwMode="auto">
          <a:xfrm>
            <a:off x="3505200" y="2133600"/>
            <a:ext cx="1727200" cy="3505200"/>
          </a:xfrm>
          <a:prstGeom prst="rect">
            <a:avLst/>
          </a:prstGeom>
          <a:solidFill>
            <a:srgbClr val="3E1403"/>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1" name="Rectangle 5"/>
          <p:cNvSpPr>
            <a:spLocks noChangeArrowheads="1"/>
          </p:cNvSpPr>
          <p:nvPr/>
        </p:nvSpPr>
        <p:spPr bwMode="auto">
          <a:xfrm>
            <a:off x="3505200" y="2135188"/>
            <a:ext cx="1727200" cy="3503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2" name="Rectangle 6"/>
          <p:cNvSpPr>
            <a:spLocks noChangeArrowheads="1"/>
          </p:cNvSpPr>
          <p:nvPr/>
        </p:nvSpPr>
        <p:spPr bwMode="auto">
          <a:xfrm>
            <a:off x="3619500" y="2247900"/>
            <a:ext cx="149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3" name="Rectangle 7"/>
          <p:cNvSpPr>
            <a:spLocks noChangeArrowheads="1"/>
          </p:cNvSpPr>
          <p:nvPr/>
        </p:nvSpPr>
        <p:spPr bwMode="auto">
          <a:xfrm>
            <a:off x="3619500" y="2249488"/>
            <a:ext cx="1498600" cy="3389312"/>
          </a:xfrm>
          <a:prstGeom prst="rect">
            <a:avLst/>
          </a:prstGeom>
          <a:solidFill>
            <a:schemeClr val="bg2"/>
          </a:solidFill>
          <a:ln w="25400">
            <a:solidFill>
              <a:srgbClr val="000000"/>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4" name="Freeform 8"/>
          <p:cNvSpPr>
            <a:spLocks/>
          </p:cNvSpPr>
          <p:nvPr/>
        </p:nvSpPr>
        <p:spPr bwMode="auto">
          <a:xfrm>
            <a:off x="3632200" y="2260600"/>
            <a:ext cx="1398588" cy="3570288"/>
          </a:xfrm>
          <a:custGeom>
            <a:avLst/>
            <a:gdLst>
              <a:gd name="T0" fmla="*/ 0 w 881"/>
              <a:gd name="T1" fmla="*/ 0 h 1999"/>
              <a:gd name="T2" fmla="*/ 0 w 881"/>
              <a:gd name="T3" fmla="*/ 0 h 1999"/>
              <a:gd name="T4" fmla="*/ 2147483646 w 881"/>
              <a:gd name="T5" fmla="*/ 2147483646 h 1999"/>
              <a:gd name="T6" fmla="*/ 2147483646 w 881"/>
              <a:gd name="T7" fmla="*/ 2147483646 h 1999"/>
              <a:gd name="T8" fmla="*/ 0 w 881"/>
              <a:gd name="T9" fmla="*/ 2147483646 h 1999"/>
              <a:gd name="T10" fmla="*/ 0 w 881"/>
              <a:gd name="T11" fmla="*/ 0 h 1999"/>
              <a:gd name="T12" fmla="*/ 0 60000 65536"/>
              <a:gd name="T13" fmla="*/ 0 60000 65536"/>
              <a:gd name="T14" fmla="*/ 0 60000 65536"/>
              <a:gd name="T15" fmla="*/ 0 60000 65536"/>
              <a:gd name="T16" fmla="*/ 0 60000 65536"/>
              <a:gd name="T17" fmla="*/ 0 60000 65536"/>
              <a:gd name="T18" fmla="*/ 0 w 881"/>
              <a:gd name="T19" fmla="*/ 0 h 1999"/>
              <a:gd name="T20" fmla="*/ 881 w 881"/>
              <a:gd name="T21" fmla="*/ 1999 h 1999"/>
            </a:gdLst>
            <a:ahLst/>
            <a:cxnLst>
              <a:cxn ang="T12">
                <a:pos x="T0" y="T1"/>
              </a:cxn>
              <a:cxn ang="T13">
                <a:pos x="T2" y="T3"/>
              </a:cxn>
              <a:cxn ang="T14">
                <a:pos x="T4" y="T5"/>
              </a:cxn>
              <a:cxn ang="T15">
                <a:pos x="T6" y="T7"/>
              </a:cxn>
              <a:cxn ang="T16">
                <a:pos x="T8" y="T9"/>
              </a:cxn>
              <a:cxn ang="T17">
                <a:pos x="T10" y="T11"/>
              </a:cxn>
            </a:cxnLst>
            <a:rect l="T18" t="T19" r="T20" b="T21"/>
            <a:pathLst>
              <a:path w="881" h="1999">
                <a:moveTo>
                  <a:pt x="0" y="0"/>
                </a:moveTo>
                <a:lnTo>
                  <a:pt x="0" y="0"/>
                </a:lnTo>
                <a:lnTo>
                  <a:pt x="880" y="92"/>
                </a:lnTo>
                <a:lnTo>
                  <a:pt x="880" y="1998"/>
                </a:lnTo>
                <a:lnTo>
                  <a:pt x="0" y="1906"/>
                </a:lnTo>
                <a:lnTo>
                  <a:pt x="0" y="0"/>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15" name="Freeform 9"/>
          <p:cNvSpPr>
            <a:spLocks/>
          </p:cNvSpPr>
          <p:nvPr/>
        </p:nvSpPr>
        <p:spPr bwMode="auto">
          <a:xfrm>
            <a:off x="3619500" y="2247900"/>
            <a:ext cx="1398588" cy="3570288"/>
          </a:xfrm>
          <a:custGeom>
            <a:avLst/>
            <a:gdLst>
              <a:gd name="T0" fmla="*/ 0 w 881"/>
              <a:gd name="T1" fmla="*/ 0 h 1999"/>
              <a:gd name="T2" fmla="*/ 2147483646 w 881"/>
              <a:gd name="T3" fmla="*/ 2147483646 h 1999"/>
              <a:gd name="T4" fmla="*/ 2147483646 w 881"/>
              <a:gd name="T5" fmla="*/ 2147483646 h 1999"/>
              <a:gd name="T6" fmla="*/ 0 w 881"/>
              <a:gd name="T7" fmla="*/ 2147483646 h 1999"/>
              <a:gd name="T8" fmla="*/ 0 w 881"/>
              <a:gd name="T9" fmla="*/ 0 h 1999"/>
              <a:gd name="T10" fmla="*/ 0 60000 65536"/>
              <a:gd name="T11" fmla="*/ 0 60000 65536"/>
              <a:gd name="T12" fmla="*/ 0 60000 65536"/>
              <a:gd name="T13" fmla="*/ 0 60000 65536"/>
              <a:gd name="T14" fmla="*/ 0 60000 65536"/>
              <a:gd name="T15" fmla="*/ 0 w 881"/>
              <a:gd name="T16" fmla="*/ 0 h 1999"/>
              <a:gd name="T17" fmla="*/ 881 w 881"/>
              <a:gd name="T18" fmla="*/ 1999 h 1999"/>
            </a:gdLst>
            <a:ahLst/>
            <a:cxnLst>
              <a:cxn ang="T10">
                <a:pos x="T0" y="T1"/>
              </a:cxn>
              <a:cxn ang="T11">
                <a:pos x="T2" y="T3"/>
              </a:cxn>
              <a:cxn ang="T12">
                <a:pos x="T4" y="T5"/>
              </a:cxn>
              <a:cxn ang="T13">
                <a:pos x="T6" y="T7"/>
              </a:cxn>
              <a:cxn ang="T14">
                <a:pos x="T8" y="T9"/>
              </a:cxn>
            </a:cxnLst>
            <a:rect l="T15" t="T16" r="T17" b="T18"/>
            <a:pathLst>
              <a:path w="881" h="1999">
                <a:moveTo>
                  <a:pt x="0" y="0"/>
                </a:moveTo>
                <a:lnTo>
                  <a:pt x="880" y="92"/>
                </a:lnTo>
                <a:lnTo>
                  <a:pt x="880" y="1998"/>
                </a:lnTo>
                <a:lnTo>
                  <a:pt x="0" y="1906"/>
                </a:lnTo>
                <a:lnTo>
                  <a:pt x="0" y="0"/>
                </a:lnTo>
              </a:path>
            </a:pathLst>
          </a:custGeom>
          <a:solidFill>
            <a:srgbClr val="712000"/>
          </a:solidFill>
          <a:ln w="25400" cap="rnd" cmpd="sng">
            <a:solidFill>
              <a:srgbClr val="712000"/>
            </a:solidFill>
            <a:prstDash val="solid"/>
            <a:round/>
            <a:headEnd type="none" w="med" len="med"/>
            <a:tailEnd type="none" w="med" len="med"/>
          </a:ln>
        </p:spPr>
        <p:txBody>
          <a:bodyPr/>
          <a:lstStyle/>
          <a:p>
            <a:endParaRPr lang="en-IN"/>
          </a:p>
        </p:txBody>
      </p:sp>
      <p:sp>
        <p:nvSpPr>
          <p:cNvPr id="21516" name="Oval 10"/>
          <p:cNvSpPr>
            <a:spLocks noChangeArrowheads="1"/>
          </p:cNvSpPr>
          <p:nvPr/>
        </p:nvSpPr>
        <p:spPr bwMode="auto">
          <a:xfrm>
            <a:off x="4737100" y="3962400"/>
            <a:ext cx="127000" cy="127000"/>
          </a:xfrm>
          <a:prstGeom prst="ellipse">
            <a:avLst/>
          </a:prstGeom>
          <a:solidFill>
            <a:srgbClr val="000000"/>
          </a:solidFill>
          <a:ln>
            <a:noFill/>
          </a:ln>
          <a:extLst>
            <a:ext uri="{91240B29-F687-4F45-9708-019B960494DF}">
              <a14:hiddenLine xmlns:a14="http://schemas.microsoft.com/office/drawing/2010/main" w="127000">
                <a:solidFill>
                  <a:srgbClr val="000000"/>
                </a:solidFill>
                <a:round/>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7" name="Oval 11"/>
          <p:cNvSpPr>
            <a:spLocks noChangeArrowheads="1"/>
          </p:cNvSpPr>
          <p:nvPr/>
        </p:nvSpPr>
        <p:spPr bwMode="auto">
          <a:xfrm>
            <a:off x="4737100" y="3963989"/>
            <a:ext cx="127000" cy="12382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8" name="Rectangle 12"/>
          <p:cNvSpPr>
            <a:spLocks noChangeArrowheads="1"/>
          </p:cNvSpPr>
          <p:nvPr/>
        </p:nvSpPr>
        <p:spPr bwMode="auto">
          <a:xfrm>
            <a:off x="4787900" y="4076700"/>
            <a:ext cx="12700" cy="304800"/>
          </a:xfrm>
          <a:prstGeom prst="rect">
            <a:avLst/>
          </a:prstGeom>
          <a:solidFill>
            <a:srgbClr val="00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19" name="Rectangle 13"/>
          <p:cNvSpPr>
            <a:spLocks noChangeArrowheads="1"/>
          </p:cNvSpPr>
          <p:nvPr/>
        </p:nvSpPr>
        <p:spPr bwMode="auto">
          <a:xfrm>
            <a:off x="4787900" y="4078288"/>
            <a:ext cx="12700" cy="303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20" name="Oval 14"/>
          <p:cNvSpPr>
            <a:spLocks noChangeArrowheads="1"/>
          </p:cNvSpPr>
          <p:nvPr/>
        </p:nvSpPr>
        <p:spPr bwMode="auto">
          <a:xfrm>
            <a:off x="4051300" y="2846388"/>
            <a:ext cx="254000" cy="620712"/>
          </a:xfrm>
          <a:prstGeom prst="ellipse">
            <a:avLst/>
          </a:prstGeom>
          <a:solidFill>
            <a:srgbClr val="790015"/>
          </a:solidFill>
          <a:ln w="25400">
            <a:solidFill>
              <a:schemeClr val="tx1"/>
            </a:solidFill>
            <a:round/>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21" name="Freeform 15"/>
          <p:cNvSpPr>
            <a:spLocks/>
          </p:cNvSpPr>
          <p:nvPr/>
        </p:nvSpPr>
        <p:spPr bwMode="auto">
          <a:xfrm>
            <a:off x="3924300" y="3390900"/>
            <a:ext cx="458788" cy="1271588"/>
          </a:xfrm>
          <a:custGeom>
            <a:avLst/>
            <a:gdLst>
              <a:gd name="T0" fmla="*/ 0 w 289"/>
              <a:gd name="T1" fmla="*/ 0 h 712"/>
              <a:gd name="T2" fmla="*/ 2147483646 w 289"/>
              <a:gd name="T3" fmla="*/ 2147483646 h 712"/>
              <a:gd name="T4" fmla="*/ 2147483646 w 289"/>
              <a:gd name="T5" fmla="*/ 2147483646 h 712"/>
              <a:gd name="T6" fmla="*/ 2147483646 w 289"/>
              <a:gd name="T7" fmla="*/ 2147483646 h 712"/>
              <a:gd name="T8" fmla="*/ 0 w 289"/>
              <a:gd name="T9" fmla="*/ 0 h 712"/>
              <a:gd name="T10" fmla="*/ 0 60000 65536"/>
              <a:gd name="T11" fmla="*/ 0 60000 65536"/>
              <a:gd name="T12" fmla="*/ 0 60000 65536"/>
              <a:gd name="T13" fmla="*/ 0 60000 65536"/>
              <a:gd name="T14" fmla="*/ 0 60000 65536"/>
              <a:gd name="T15" fmla="*/ 0 w 289"/>
              <a:gd name="T16" fmla="*/ 0 h 712"/>
              <a:gd name="T17" fmla="*/ 289 w 289"/>
              <a:gd name="T18" fmla="*/ 712 h 712"/>
            </a:gdLst>
            <a:ahLst/>
            <a:cxnLst>
              <a:cxn ang="T10">
                <a:pos x="T0" y="T1"/>
              </a:cxn>
              <a:cxn ang="T11">
                <a:pos x="T2" y="T3"/>
              </a:cxn>
              <a:cxn ang="T12">
                <a:pos x="T4" y="T5"/>
              </a:cxn>
              <a:cxn ang="T13">
                <a:pos x="T6" y="T7"/>
              </a:cxn>
              <a:cxn ang="T14">
                <a:pos x="T8" y="T9"/>
              </a:cxn>
            </a:cxnLst>
            <a:rect l="T15" t="T16" r="T17" b="T18"/>
            <a:pathLst>
              <a:path w="289" h="712">
                <a:moveTo>
                  <a:pt x="0" y="0"/>
                </a:moveTo>
                <a:lnTo>
                  <a:pt x="288" y="114"/>
                </a:lnTo>
                <a:lnTo>
                  <a:pt x="224" y="711"/>
                </a:lnTo>
                <a:lnTo>
                  <a:pt x="48" y="611"/>
                </a:lnTo>
                <a:lnTo>
                  <a:pt x="0" y="0"/>
                </a:lnTo>
              </a:path>
            </a:pathLst>
          </a:custGeom>
          <a:solidFill>
            <a:srgbClr val="790015"/>
          </a:solidFill>
          <a:ln w="25400" cap="rnd" cmpd="sng">
            <a:solidFill>
              <a:schemeClr val="tx1"/>
            </a:solidFill>
            <a:prstDash val="solid"/>
            <a:round/>
            <a:headEnd type="none" w="med" len="med"/>
            <a:tailEnd type="none" w="med" len="med"/>
          </a:ln>
        </p:spPr>
        <p:txBody>
          <a:bodyPr/>
          <a:lstStyle/>
          <a:p>
            <a:endParaRPr lang="en-IN"/>
          </a:p>
        </p:txBody>
      </p:sp>
      <p:sp>
        <p:nvSpPr>
          <p:cNvPr id="21522" name="Line 16"/>
          <p:cNvSpPr>
            <a:spLocks noChangeShapeType="1"/>
          </p:cNvSpPr>
          <p:nvPr/>
        </p:nvSpPr>
        <p:spPr bwMode="auto">
          <a:xfrm>
            <a:off x="4381500" y="3621089"/>
            <a:ext cx="114300" cy="822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3" name="Line 17"/>
          <p:cNvSpPr>
            <a:spLocks noChangeShapeType="1"/>
          </p:cNvSpPr>
          <p:nvPr/>
        </p:nvSpPr>
        <p:spPr bwMode="auto">
          <a:xfrm flipV="1">
            <a:off x="4521200" y="4292600"/>
            <a:ext cx="254000" cy="165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4" name="Line 18"/>
          <p:cNvSpPr>
            <a:spLocks noChangeShapeType="1"/>
          </p:cNvSpPr>
          <p:nvPr/>
        </p:nvSpPr>
        <p:spPr bwMode="auto">
          <a:xfrm flipH="1">
            <a:off x="3733800" y="3417889"/>
            <a:ext cx="177800" cy="5429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5" name="Line 19"/>
          <p:cNvSpPr>
            <a:spLocks noChangeShapeType="1"/>
          </p:cNvSpPr>
          <p:nvPr/>
        </p:nvSpPr>
        <p:spPr bwMode="auto">
          <a:xfrm>
            <a:off x="3746500" y="3989389"/>
            <a:ext cx="228600" cy="301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6" name="Line 20"/>
          <p:cNvSpPr>
            <a:spLocks noChangeShapeType="1"/>
          </p:cNvSpPr>
          <p:nvPr/>
        </p:nvSpPr>
        <p:spPr bwMode="auto">
          <a:xfrm>
            <a:off x="4279900" y="4675189"/>
            <a:ext cx="177800" cy="631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7" name="Line 21"/>
          <p:cNvSpPr>
            <a:spLocks noChangeShapeType="1"/>
          </p:cNvSpPr>
          <p:nvPr/>
        </p:nvSpPr>
        <p:spPr bwMode="auto">
          <a:xfrm flipH="1">
            <a:off x="4241800" y="5335589"/>
            <a:ext cx="228600" cy="720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8" name="Line 22"/>
          <p:cNvSpPr>
            <a:spLocks noChangeShapeType="1"/>
          </p:cNvSpPr>
          <p:nvPr/>
        </p:nvSpPr>
        <p:spPr bwMode="auto">
          <a:xfrm flipV="1">
            <a:off x="4241800" y="6019800"/>
            <a:ext cx="63500" cy="50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29" name="Line 23"/>
          <p:cNvSpPr>
            <a:spLocks noChangeShapeType="1"/>
          </p:cNvSpPr>
          <p:nvPr/>
        </p:nvSpPr>
        <p:spPr bwMode="auto">
          <a:xfrm>
            <a:off x="4000500" y="4497388"/>
            <a:ext cx="88900" cy="684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0" name="Line 24"/>
          <p:cNvSpPr>
            <a:spLocks noChangeShapeType="1"/>
          </p:cNvSpPr>
          <p:nvPr/>
        </p:nvSpPr>
        <p:spPr bwMode="auto">
          <a:xfrm flipH="1">
            <a:off x="3683000" y="5210175"/>
            <a:ext cx="419100" cy="6302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1" name="Line 25"/>
          <p:cNvSpPr>
            <a:spLocks noChangeShapeType="1"/>
          </p:cNvSpPr>
          <p:nvPr/>
        </p:nvSpPr>
        <p:spPr bwMode="auto">
          <a:xfrm flipV="1">
            <a:off x="3695700" y="5829300"/>
            <a:ext cx="76200" cy="2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2" name="AutoShape 26"/>
          <p:cNvSpPr>
            <a:spLocks noChangeArrowheads="1"/>
          </p:cNvSpPr>
          <p:nvPr/>
        </p:nvSpPr>
        <p:spPr bwMode="auto">
          <a:xfrm>
            <a:off x="6489700" y="2044700"/>
            <a:ext cx="2768600" cy="2768600"/>
          </a:xfrm>
          <a:prstGeom prst="roundRect">
            <a:avLst>
              <a:gd name="adj" fmla="val 6616"/>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1533" name="AutoShape 27"/>
          <p:cNvSpPr>
            <a:spLocks noChangeArrowheads="1"/>
          </p:cNvSpPr>
          <p:nvPr/>
        </p:nvSpPr>
        <p:spPr bwMode="auto">
          <a:xfrm>
            <a:off x="6477000" y="2032000"/>
            <a:ext cx="2794000" cy="2794000"/>
          </a:xfrm>
          <a:prstGeom prst="roundRect">
            <a:avLst>
              <a:gd name="adj" fmla="val 7005"/>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4" name="Line 28"/>
          <p:cNvSpPr>
            <a:spLocks noChangeShapeType="1"/>
          </p:cNvSpPr>
          <p:nvPr/>
        </p:nvSpPr>
        <p:spPr bwMode="auto">
          <a:xfrm>
            <a:off x="6489700" y="2501900"/>
            <a:ext cx="2730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8205" name="Rectangle 29"/>
          <p:cNvSpPr>
            <a:spLocks noChangeArrowheads="1"/>
          </p:cNvSpPr>
          <p:nvPr/>
        </p:nvSpPr>
        <p:spPr bwMode="auto">
          <a:xfrm>
            <a:off x="6678613" y="2014539"/>
            <a:ext cx="695702" cy="366767"/>
          </a:xfrm>
          <a:prstGeom prst="rect">
            <a:avLst/>
          </a:prstGeom>
          <a:noFill/>
          <a:ln>
            <a:noFill/>
          </a:ln>
          <a:effectLst/>
          <a:extLst/>
        </p:spPr>
        <p:txBody>
          <a:bodyPr wrap="none" lIns="90487" tIns="44450" rIns="90487" bIns="44450">
            <a:spAutoFit/>
          </a:bodyPr>
          <a:lstStyle/>
          <a:p>
            <a:pPr>
              <a:defRPr/>
            </a:pPr>
            <a:r>
              <a:rPr lang="en-US">
                <a:solidFill>
                  <a:schemeClr val="bg2"/>
                </a:solidFill>
                <a:effectLst>
                  <a:outerShdw blurRad="38100" dist="38100" dir="2700000" algn="tl">
                    <a:srgbClr val="000000"/>
                  </a:outerShdw>
                </a:effectLst>
                <a:latin typeface="Helvetica" pitchFamily="-128" charset="0"/>
                <a:ea typeface="ＭＳ Ｐゴシック" pitchFamily="-128" charset="-128"/>
              </a:rPr>
              <a:t>open</a:t>
            </a: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
        <p:nvSpPr>
          <p:cNvPr id="21536" name="Line 30"/>
          <p:cNvSpPr>
            <a:spLocks noChangeShapeType="1"/>
          </p:cNvSpPr>
          <p:nvPr/>
        </p:nvSpPr>
        <p:spPr bwMode="auto">
          <a:xfrm flipH="1">
            <a:off x="6413500" y="4421189"/>
            <a:ext cx="939800" cy="962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1537" name="Rectangle 31"/>
          <p:cNvSpPr>
            <a:spLocks noChangeArrowheads="1"/>
          </p:cNvSpPr>
          <p:nvPr/>
        </p:nvSpPr>
        <p:spPr bwMode="auto">
          <a:xfrm>
            <a:off x="5472114" y="5329239"/>
            <a:ext cx="4232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implemented with a "knowledge" of the  </a:t>
            </a:r>
          </a:p>
        </p:txBody>
      </p:sp>
      <p:sp>
        <p:nvSpPr>
          <p:cNvPr id="21538" name="Rectangle 32"/>
          <p:cNvSpPr>
            <a:spLocks noChangeArrowheads="1"/>
          </p:cNvSpPr>
          <p:nvPr/>
        </p:nvSpPr>
        <p:spPr bwMode="auto">
          <a:xfrm>
            <a:off x="5484813" y="5621339"/>
            <a:ext cx="3675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object that is associated with enter</a:t>
            </a:r>
          </a:p>
        </p:txBody>
      </p:sp>
      <p:sp>
        <p:nvSpPr>
          <p:cNvPr id="178209" name="Rectangle 33"/>
          <p:cNvSpPr>
            <a:spLocks noChangeArrowheads="1"/>
          </p:cNvSpPr>
          <p:nvPr/>
        </p:nvSpPr>
        <p:spPr bwMode="auto">
          <a:xfrm>
            <a:off x="6983413" y="2928939"/>
            <a:ext cx="1744662" cy="363537"/>
          </a:xfrm>
          <a:prstGeom prst="rect">
            <a:avLst/>
          </a:prstGeom>
          <a:noFill/>
          <a:ln>
            <a:noFill/>
          </a:ln>
          <a:effectLst/>
          <a:extLst/>
        </p:spPr>
        <p:txBody>
          <a:bodyPr wrap="none" lIns="90487" tIns="44450" rIns="90487" bIns="44450">
            <a:spAutoFit/>
          </a:bodyPr>
          <a:lstStyle/>
          <a:p>
            <a:pPr>
              <a:defRPr/>
            </a:pPr>
            <a:r>
              <a:rPr lang="en-US">
                <a:solidFill>
                  <a:schemeClr val="bg2"/>
                </a:solidFill>
                <a:effectLst>
                  <a:outerShdw blurRad="38100" dist="38100" dir="2700000" algn="tl">
                    <a:srgbClr val="000000"/>
                  </a:outerShdw>
                </a:effectLst>
                <a:latin typeface="Helvetica" pitchFamily="-128" charset="0"/>
                <a:ea typeface="ＭＳ Ｐゴシック" pitchFamily="-128" charset="-128"/>
              </a:rPr>
              <a:t>details of enter </a:t>
            </a:r>
          </a:p>
        </p:txBody>
      </p:sp>
      <p:sp>
        <p:nvSpPr>
          <p:cNvPr id="178210" name="Rectangle 34"/>
          <p:cNvSpPr>
            <a:spLocks noChangeArrowheads="1"/>
          </p:cNvSpPr>
          <p:nvPr/>
        </p:nvSpPr>
        <p:spPr bwMode="auto">
          <a:xfrm>
            <a:off x="6983414" y="3157539"/>
            <a:ext cx="1120775" cy="363537"/>
          </a:xfrm>
          <a:prstGeom prst="rect">
            <a:avLst/>
          </a:prstGeom>
          <a:noFill/>
          <a:ln>
            <a:noFill/>
          </a:ln>
          <a:effectLst/>
          <a:extLst/>
        </p:spPr>
        <p:txBody>
          <a:bodyPr wrap="none" lIns="90487" tIns="44450" rIns="90487" bIns="44450">
            <a:spAutoFit/>
          </a:bodyPr>
          <a:lstStyle/>
          <a:p>
            <a:pPr>
              <a:defRPr/>
            </a:pPr>
            <a:r>
              <a:rPr lang="en-US">
                <a:solidFill>
                  <a:schemeClr val="bg2"/>
                </a:solidFill>
                <a:effectLst>
                  <a:outerShdw blurRad="38100" dist="38100" dir="2700000" algn="tl">
                    <a:srgbClr val="000000"/>
                  </a:outerShdw>
                </a:effectLst>
                <a:latin typeface="Helvetica" pitchFamily="-128" charset="0"/>
                <a:ea typeface="ＭＳ Ｐゴシック" pitchFamily="-128" charset="-128"/>
              </a:rPr>
              <a:t>algorithm</a:t>
            </a:r>
            <a:endParaRPr lang="en-US">
              <a:solidFill>
                <a:srgbClr val="AD278D"/>
              </a:solidFill>
              <a:effectLst>
                <a:outerShdw blurRad="38100" dist="38100" dir="2700000" algn="tl">
                  <a:srgbClr val="000000"/>
                </a:outerShdw>
              </a:effectLst>
              <a:latin typeface="Helvetica" pitchFamily="-128" charset="0"/>
              <a:ea typeface="ＭＳ Ｐゴシック" pitchFamily="-128" charset="-128"/>
            </a:endParaRPr>
          </a:p>
        </p:txBody>
      </p:sp>
    </p:spTree>
    <p:extLst>
      <p:ext uri="{BB962C8B-B14F-4D97-AF65-F5344CB8AC3E}">
        <p14:creationId xmlns:p14="http://schemas.microsoft.com/office/powerpoint/2010/main" val="2864434387"/>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25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FE3B7FB-84DB-4A10-9934-1F036D300B21}" type="slidenum">
              <a:rPr lang="en-US" altLang="en-US" sz="1000"/>
              <a:pPr>
                <a:spcBef>
                  <a:spcPct val="0"/>
                </a:spcBef>
                <a:buClrTx/>
                <a:buSzTx/>
                <a:buFontTx/>
                <a:buNone/>
              </a:pPr>
              <a:t>121</a:t>
            </a:fld>
            <a:endParaRPr lang="en-US" altLang="en-US" sz="1000"/>
          </a:p>
        </p:txBody>
      </p:sp>
      <p:sp>
        <p:nvSpPr>
          <p:cNvPr id="22532" name="Rectangle 3"/>
          <p:cNvSpPr>
            <a:spLocks noGrp="1" noChangeArrowheads="1"/>
          </p:cNvSpPr>
          <p:nvPr>
            <p:ph type="title"/>
          </p:nvPr>
        </p:nvSpPr>
        <p:spPr>
          <a:xfrm>
            <a:off x="2743201" y="1143000"/>
            <a:ext cx="3757613" cy="685800"/>
          </a:xfrm>
        </p:spPr>
        <p:txBody>
          <a:bodyPr>
            <a:normAutofit fontScale="90000"/>
          </a:bodyPr>
          <a:lstStyle/>
          <a:p>
            <a:pPr eaLnBrk="1" hangingPunct="1"/>
            <a:r>
              <a:rPr lang="en-US" altLang="en-US" smtClean="0"/>
              <a:t>Architecture</a:t>
            </a:r>
          </a:p>
        </p:txBody>
      </p:sp>
      <p:sp>
        <p:nvSpPr>
          <p:cNvPr id="179204" name="Text Box 4"/>
          <p:cNvSpPr txBox="1">
            <a:spLocks noChangeArrowheads="1"/>
          </p:cNvSpPr>
          <p:nvPr/>
        </p:nvSpPr>
        <p:spPr bwMode="auto">
          <a:xfrm>
            <a:off x="3429000" y="1828800"/>
            <a:ext cx="6877050" cy="915988"/>
          </a:xfrm>
          <a:prstGeom prst="rect">
            <a:avLst/>
          </a:prstGeom>
          <a:noFill/>
          <a:ln>
            <a:noFill/>
          </a:ln>
          <a:effectLst/>
          <a:extLst/>
        </p:spPr>
        <p:txBody>
          <a:bodyPr>
            <a:spAutoFit/>
          </a:bodyPr>
          <a:lstStyle/>
          <a:p>
            <a:pPr>
              <a:lnSpc>
                <a:spcPct val="90000"/>
              </a:lnSpc>
              <a:spcBef>
                <a:spcPct val="50000"/>
              </a:spcBef>
              <a:defRPr/>
            </a:pPr>
            <a:r>
              <a:rPr lang="en-US" sz="2000" b="1">
                <a:effectLst>
                  <a:outerShdw blurRad="38100" dist="38100" dir="2700000" algn="tl">
                    <a:srgbClr val="FFFFFF"/>
                  </a:outerShdw>
                </a:effectLst>
                <a:latin typeface="Palatino" pitchFamily="-128" charset="0"/>
                <a:ea typeface="ＭＳ Ｐゴシック" pitchFamily="-128" charset="-128"/>
              </a:rPr>
              <a:t>“The overall structure of the software and the ways in which that structure provides conceptual integrity for a system.” [SHA95a]</a:t>
            </a:r>
            <a:endParaRPr lang="en-US" sz="2000">
              <a:latin typeface="Palatino" pitchFamily="-128" charset="0"/>
              <a:ea typeface="ＭＳ Ｐゴシック" pitchFamily="-128" charset="-128"/>
            </a:endParaRPr>
          </a:p>
        </p:txBody>
      </p:sp>
      <p:sp>
        <p:nvSpPr>
          <p:cNvPr id="179205" name="Text Box 5"/>
          <p:cNvSpPr txBox="1">
            <a:spLocks noChangeArrowheads="1"/>
          </p:cNvSpPr>
          <p:nvPr/>
        </p:nvSpPr>
        <p:spPr bwMode="auto">
          <a:xfrm>
            <a:off x="3429000" y="2743200"/>
            <a:ext cx="6757988" cy="3570208"/>
          </a:xfrm>
          <a:prstGeom prst="rect">
            <a:avLst/>
          </a:prstGeom>
          <a:noFill/>
          <a:ln>
            <a:noFill/>
          </a:ln>
          <a:effectLst/>
          <a:extLst/>
        </p:spPr>
        <p:txBody>
          <a:bodyPr>
            <a:spAutoFit/>
          </a:bodyPr>
          <a:lstStyle/>
          <a:p>
            <a:pPr>
              <a:defRPr/>
            </a:pPr>
            <a:r>
              <a:rPr lang="en-US" sz="1600" b="1">
                <a:solidFill>
                  <a:schemeClr val="folHlink"/>
                </a:solidFill>
                <a:latin typeface="Palatino" pitchFamily="-128" charset="0"/>
                <a:ea typeface="ＭＳ Ｐゴシック" pitchFamily="-128" charset="-128"/>
              </a:rPr>
              <a:t>Structural properties.</a:t>
            </a:r>
            <a:r>
              <a:rPr lang="en-US" sz="1600" b="1">
                <a:latin typeface="Palatino" pitchFamily="-128" charset="0"/>
                <a:ea typeface="ＭＳ Ｐゴシック" pitchFamily="-128" charset="-128"/>
              </a:rPr>
              <a:t> </a:t>
            </a:r>
            <a:r>
              <a:rPr lang="en-US" sz="1600">
                <a:effectLst>
                  <a:outerShdw blurRad="38100" dist="38100" dir="2700000" algn="tl">
                    <a:srgbClr val="FFFFFF"/>
                  </a:outerShdw>
                </a:effectLst>
                <a:latin typeface="Palatino" pitchFamily="-128" charset="0"/>
                <a:ea typeface="ＭＳ Ｐゴシック" pitchFamily="-128" charset="-128"/>
              </a:rPr>
              <a:t> This aspect of the architectural design representation defines the components of a system (e.g., modules, objects, filters) and the manner in which those components are packaged and interact with one another. For example, objects are packaged to encapsulate both data and the processing that manipulates the data and interact via the invocation of methods </a:t>
            </a:r>
          </a:p>
          <a:p>
            <a:pPr>
              <a:defRPr/>
            </a:pPr>
            <a:r>
              <a:rPr lang="en-US" sz="1600" b="1">
                <a:solidFill>
                  <a:schemeClr val="folHlink"/>
                </a:solidFill>
                <a:latin typeface="Palatino" pitchFamily="-128" charset="0"/>
                <a:ea typeface="ＭＳ Ｐゴシック" pitchFamily="-128" charset="-128"/>
              </a:rPr>
              <a:t>Extra-functional properties. </a:t>
            </a:r>
            <a:r>
              <a:rPr lang="en-US" sz="1600">
                <a:effectLst>
                  <a:outerShdw blurRad="38100" dist="38100" dir="2700000" algn="tl">
                    <a:srgbClr val="FFFFFF"/>
                  </a:outerShdw>
                </a:effectLst>
                <a:latin typeface="Palatino" pitchFamily="-128" charset="0"/>
                <a:ea typeface="ＭＳ Ｐゴシック" pitchFamily="-128" charset="-128"/>
              </a:rPr>
              <a:t> The architectural design description should address how the design architecture achieves requirements for performance, capacity, reliability, security, adaptability, and other system characteristics.</a:t>
            </a:r>
          </a:p>
          <a:p>
            <a:pPr>
              <a:defRPr/>
            </a:pPr>
            <a:r>
              <a:rPr lang="en-US" sz="1600" b="1">
                <a:solidFill>
                  <a:schemeClr val="folHlink"/>
                </a:solidFill>
                <a:latin typeface="Palatino" pitchFamily="-128" charset="0"/>
                <a:ea typeface="ＭＳ Ｐゴシック" pitchFamily="-128" charset="-128"/>
              </a:rPr>
              <a:t>Families of related systems.</a:t>
            </a:r>
            <a:r>
              <a:rPr lang="en-US" sz="1600">
                <a:effectLst>
                  <a:outerShdw blurRad="38100" dist="38100" dir="2700000" algn="tl">
                    <a:srgbClr val="FFFFFF"/>
                  </a:outerShdw>
                </a:effectLst>
                <a:latin typeface="Palatino" pitchFamily="-128" charset="0"/>
                <a:ea typeface="ＭＳ Ｐゴシック" pitchFamily="-128" charset="-128"/>
              </a:rPr>
              <a:t>  The architectural design should draw upon repeatable patterns that are commonly encountered in the design of families of similar systems. In essence, the design should have the ability to reuse architectural building blocks.</a:t>
            </a:r>
            <a:r>
              <a:rPr lang="en-US">
                <a:effectLst>
                  <a:outerShdw blurRad="38100" dist="38100" dir="2700000" algn="tl">
                    <a:srgbClr val="FFFFFF"/>
                  </a:outerShdw>
                </a:effectLst>
                <a:latin typeface="Palatino" pitchFamily="-128" charset="0"/>
                <a:ea typeface="ＭＳ Ｐゴシック" pitchFamily="-128" charset="-128"/>
              </a:rPr>
              <a:t> </a:t>
            </a:r>
          </a:p>
        </p:txBody>
      </p:sp>
    </p:spTree>
    <p:extLst>
      <p:ext uri="{BB962C8B-B14F-4D97-AF65-F5344CB8AC3E}">
        <p14:creationId xmlns:p14="http://schemas.microsoft.com/office/powerpoint/2010/main" val="21559625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355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B004969-06F5-4875-8EF1-838085E4CA19}" type="slidenum">
              <a:rPr lang="en-US" altLang="en-US" sz="1000"/>
              <a:pPr>
                <a:spcBef>
                  <a:spcPct val="0"/>
                </a:spcBef>
                <a:buClrTx/>
                <a:buSzTx/>
                <a:buFontTx/>
                <a:buNone/>
              </a:pPr>
              <a:t>122</a:t>
            </a:fld>
            <a:endParaRPr lang="en-US" altLang="en-US" sz="1000"/>
          </a:p>
        </p:txBody>
      </p:sp>
      <p:sp>
        <p:nvSpPr>
          <p:cNvPr id="23556" name="Rectangle 2"/>
          <p:cNvSpPr>
            <a:spLocks noGrp="1" noChangeArrowheads="1"/>
          </p:cNvSpPr>
          <p:nvPr>
            <p:ph type="title"/>
          </p:nvPr>
        </p:nvSpPr>
        <p:spPr>
          <a:xfrm>
            <a:off x="2743200" y="1143001"/>
            <a:ext cx="2844800" cy="633413"/>
          </a:xfrm>
        </p:spPr>
        <p:txBody>
          <a:bodyPr>
            <a:normAutofit fontScale="90000"/>
          </a:bodyPr>
          <a:lstStyle/>
          <a:p>
            <a:pPr eaLnBrk="1" hangingPunct="1"/>
            <a:r>
              <a:rPr lang="en-US" altLang="en-US" smtClean="0"/>
              <a:t>Patterns</a:t>
            </a:r>
          </a:p>
        </p:txBody>
      </p:sp>
      <p:sp>
        <p:nvSpPr>
          <p:cNvPr id="180227" name="Text Box 3"/>
          <p:cNvSpPr txBox="1">
            <a:spLocks noChangeArrowheads="1"/>
          </p:cNvSpPr>
          <p:nvPr/>
        </p:nvSpPr>
        <p:spPr bwMode="auto">
          <a:xfrm>
            <a:off x="3352800" y="1828801"/>
            <a:ext cx="6477000" cy="4687437"/>
          </a:xfrm>
          <a:prstGeom prst="rect">
            <a:avLst/>
          </a:prstGeom>
          <a:noFill/>
          <a:ln>
            <a:noFill/>
          </a:ln>
          <a:effectLst/>
          <a:extLst/>
        </p:spPr>
        <p:txBody>
          <a:bodyPr>
            <a:spAutoFit/>
          </a:bodyPr>
          <a:lstStyle/>
          <a:p>
            <a:pPr>
              <a:spcBef>
                <a:spcPts val="300"/>
              </a:spcBef>
              <a:defRPr/>
            </a:pPr>
            <a:r>
              <a:rPr lang="en-US" sz="1600" b="1" i="1">
                <a:effectLst>
                  <a:outerShdw blurRad="38100" dist="38100" dir="2700000" algn="tl">
                    <a:srgbClr val="FFFFFF"/>
                  </a:outerShdw>
                </a:effectLst>
                <a:latin typeface="Avant Garde" charset="0"/>
                <a:ea typeface="ＭＳ Ｐゴシック" pitchFamily="-128" charset="-128"/>
              </a:rPr>
              <a:t>Design Pattern Template</a:t>
            </a:r>
            <a:endParaRPr lang="en-US" sz="1400" b="1">
              <a:effectLst>
                <a:outerShdw blurRad="38100" dist="38100" dir="2700000" algn="tl">
                  <a:srgbClr val="FFFFFF"/>
                </a:outerShdw>
              </a:effectLst>
              <a:latin typeface="Avant Garde" charset="0"/>
              <a:ea typeface="ＭＳ Ｐゴシック" pitchFamily="-128" charset="-128"/>
            </a:endParaRP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Pattern name</a:t>
            </a:r>
            <a:r>
              <a:rPr lang="en-US" sz="1400" b="1">
                <a:effectLst>
                  <a:outerShdw blurRad="38100" dist="38100" dir="2700000" algn="tl">
                    <a:srgbClr val="FFFFFF"/>
                  </a:outerShdw>
                </a:effectLst>
                <a:latin typeface="Avant Garde" charset="0"/>
                <a:ea typeface="ＭＳ Ｐゴシック" pitchFamily="-128" charset="-128"/>
              </a:rPr>
              <a:t>—describes the essence of the pattern in a short but expressive name </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Intent</a:t>
            </a:r>
            <a:r>
              <a:rPr lang="en-US" sz="1400" b="1">
                <a:effectLst>
                  <a:outerShdw blurRad="38100" dist="38100" dir="2700000" algn="tl">
                    <a:srgbClr val="FFFFFF"/>
                  </a:outerShdw>
                </a:effectLst>
                <a:latin typeface="Avant Garde" charset="0"/>
                <a:ea typeface="ＭＳ Ｐゴシック" pitchFamily="-128" charset="-128"/>
              </a:rPr>
              <a:t>—describes the pattern and what it does</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Also-known-as</a:t>
            </a:r>
            <a:r>
              <a:rPr lang="en-US" sz="1400" b="1">
                <a:effectLst>
                  <a:outerShdw blurRad="38100" dist="38100" dir="2700000" algn="tl">
                    <a:srgbClr val="FFFFFF"/>
                  </a:outerShdw>
                </a:effectLst>
                <a:latin typeface="Avant Garde" charset="0"/>
                <a:ea typeface="ＭＳ Ｐゴシック" pitchFamily="-128" charset="-128"/>
              </a:rPr>
              <a:t>—lists any synonyms for the pattern</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Motivation</a:t>
            </a:r>
            <a:r>
              <a:rPr lang="en-US" sz="1400" b="1">
                <a:effectLst>
                  <a:outerShdw blurRad="38100" dist="38100" dir="2700000" algn="tl">
                    <a:srgbClr val="FFFFFF"/>
                  </a:outerShdw>
                </a:effectLst>
                <a:latin typeface="Avant Garde" charset="0"/>
                <a:ea typeface="ＭＳ Ｐゴシック" pitchFamily="-128" charset="-128"/>
              </a:rPr>
              <a:t>—provides an example of the problem </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Applicability</a:t>
            </a:r>
            <a:r>
              <a:rPr lang="en-US" sz="1400" b="1">
                <a:effectLst>
                  <a:outerShdw blurRad="38100" dist="38100" dir="2700000" algn="tl">
                    <a:srgbClr val="FFFFFF"/>
                  </a:outerShdw>
                </a:effectLst>
                <a:latin typeface="Avant Garde" charset="0"/>
                <a:ea typeface="ＭＳ Ｐゴシック" pitchFamily="-128" charset="-128"/>
              </a:rPr>
              <a:t>—notes specific design situations in which the pattern is applicable</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Structure</a:t>
            </a:r>
            <a:r>
              <a:rPr lang="en-US" sz="1400" b="1">
                <a:effectLst>
                  <a:outerShdw blurRad="38100" dist="38100" dir="2700000" algn="tl">
                    <a:srgbClr val="FFFFFF"/>
                  </a:outerShdw>
                </a:effectLst>
                <a:latin typeface="Avant Garde" charset="0"/>
                <a:ea typeface="ＭＳ Ｐゴシック" pitchFamily="-128" charset="-128"/>
              </a:rPr>
              <a:t>—describes the classes that are required to implement the pattern</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Participants</a:t>
            </a:r>
            <a:r>
              <a:rPr lang="en-US" sz="1400" b="1">
                <a:effectLst>
                  <a:outerShdw blurRad="38100" dist="38100" dir="2700000" algn="tl">
                    <a:srgbClr val="FFFFFF"/>
                  </a:outerShdw>
                </a:effectLst>
                <a:latin typeface="Avant Garde" charset="0"/>
                <a:ea typeface="ＭＳ Ｐゴシック" pitchFamily="-128" charset="-128"/>
              </a:rPr>
              <a:t>—describes the responsibilities of the classes that are required to implement the pattern</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Collaborations</a:t>
            </a:r>
            <a:r>
              <a:rPr lang="en-US" sz="1400" b="1">
                <a:effectLst>
                  <a:outerShdw blurRad="38100" dist="38100" dir="2700000" algn="tl">
                    <a:srgbClr val="FFFFFF"/>
                  </a:outerShdw>
                </a:effectLst>
                <a:latin typeface="Avant Garde" charset="0"/>
                <a:ea typeface="ＭＳ Ｐゴシック" pitchFamily="-128" charset="-128"/>
              </a:rPr>
              <a:t>—describes how the participants collaborate to carry out their responsibilities</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Consequences</a:t>
            </a:r>
            <a:r>
              <a:rPr lang="en-US" sz="1400" b="1">
                <a:effectLst>
                  <a:outerShdw blurRad="38100" dist="38100" dir="2700000" algn="tl">
                    <a:srgbClr val="FFFFFF"/>
                  </a:outerShdw>
                </a:effectLst>
                <a:latin typeface="Avant Garde" charset="0"/>
                <a:ea typeface="ＭＳ Ｐゴシック" pitchFamily="-128" charset="-128"/>
              </a:rPr>
              <a:t>—describes the “design forces” that affect the pattern and the potential trade-offs that must be considered when the pattern is implemented</a:t>
            </a:r>
          </a:p>
          <a:p>
            <a:pPr>
              <a:spcBef>
                <a:spcPts val="300"/>
              </a:spcBef>
              <a:defRPr/>
            </a:pPr>
            <a:r>
              <a:rPr lang="en-US" sz="1400" b="1" i="1">
                <a:solidFill>
                  <a:schemeClr val="folHlink"/>
                </a:solidFill>
                <a:effectLst>
                  <a:outerShdw blurRad="38100" dist="38100" dir="2700000" algn="tl">
                    <a:srgbClr val="000000"/>
                  </a:outerShdw>
                </a:effectLst>
                <a:latin typeface="Avant Garde" charset="0"/>
                <a:ea typeface="ＭＳ Ｐゴシック" pitchFamily="-128" charset="-128"/>
              </a:rPr>
              <a:t>Related patterns</a:t>
            </a:r>
            <a:r>
              <a:rPr lang="en-US" sz="1400" b="1">
                <a:effectLst>
                  <a:outerShdw blurRad="38100" dist="38100" dir="2700000" algn="tl">
                    <a:srgbClr val="FFFFFF"/>
                  </a:outerShdw>
                </a:effectLst>
                <a:latin typeface="Avant Garde" charset="0"/>
                <a:ea typeface="ＭＳ Ｐゴシック" pitchFamily="-128" charset="-128"/>
              </a:rPr>
              <a:t>—cross-references related design patterns</a:t>
            </a:r>
          </a:p>
          <a:p>
            <a:pPr>
              <a:lnSpc>
                <a:spcPct val="90000"/>
              </a:lnSpc>
              <a:spcBef>
                <a:spcPct val="50000"/>
              </a:spcBef>
              <a:defRPr/>
            </a:pPr>
            <a:endParaRPr lang="en-US" sz="1400" b="1">
              <a:latin typeface="Helvetica" pitchFamily="-128" charset="0"/>
              <a:ea typeface="ＭＳ Ｐゴシック" pitchFamily="-128" charset="-128"/>
            </a:endParaRPr>
          </a:p>
        </p:txBody>
      </p:sp>
    </p:spTree>
    <p:extLst>
      <p:ext uri="{BB962C8B-B14F-4D97-AF65-F5344CB8AC3E}">
        <p14:creationId xmlns:p14="http://schemas.microsoft.com/office/powerpoint/2010/main" val="1475701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457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29C6090D-96E1-4664-81CA-F3A571CFDD51}" type="slidenum">
              <a:rPr lang="en-US" altLang="en-US" sz="1000"/>
              <a:pPr>
                <a:spcBef>
                  <a:spcPct val="0"/>
                </a:spcBef>
                <a:buClrTx/>
                <a:buSzTx/>
                <a:buFontTx/>
                <a:buNone/>
              </a:pPr>
              <a:t>123</a:t>
            </a:fld>
            <a:endParaRPr lang="en-US" altLang="en-US" sz="1000"/>
          </a:p>
        </p:txBody>
      </p:sp>
      <p:sp>
        <p:nvSpPr>
          <p:cNvPr id="24580"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Separation of Concerns</a:t>
            </a:r>
          </a:p>
        </p:txBody>
      </p:sp>
      <p:sp>
        <p:nvSpPr>
          <p:cNvPr id="24581" name="Rectangle 3"/>
          <p:cNvSpPr>
            <a:spLocks noGrp="1" noChangeArrowheads="1"/>
          </p:cNvSpPr>
          <p:nvPr>
            <p:ph type="body" idx="1"/>
          </p:nvPr>
        </p:nvSpPr>
        <p:spPr/>
        <p:txBody>
          <a:bodyPr/>
          <a:lstStyle/>
          <a:p>
            <a:pPr>
              <a:spcBef>
                <a:spcPts val="1200"/>
              </a:spcBef>
            </a:pPr>
            <a:r>
              <a:rPr lang="en-US" altLang="en-US" smtClean="0">
                <a:latin typeface="Palatino" pitchFamily="-128" charset="0"/>
              </a:rPr>
              <a:t>Any complex problem can be more easily handled if it is subdivided into pieces that can each be solved and/or optimized independently</a:t>
            </a:r>
          </a:p>
          <a:p>
            <a:pPr>
              <a:spcBef>
                <a:spcPts val="1200"/>
              </a:spcBef>
            </a:pPr>
            <a:r>
              <a:rPr lang="en-US" altLang="en-US" smtClean="0">
                <a:latin typeface="Palatino" pitchFamily="-128" charset="0"/>
              </a:rPr>
              <a:t>A </a:t>
            </a:r>
            <a:r>
              <a:rPr lang="en-US" altLang="en-US" i="1" smtClean="0">
                <a:solidFill>
                  <a:schemeClr val="folHlink"/>
                </a:solidFill>
                <a:latin typeface="Palatino" pitchFamily="-128" charset="0"/>
              </a:rPr>
              <a:t>concern</a:t>
            </a:r>
            <a:r>
              <a:rPr lang="en-US" altLang="en-US" smtClean="0">
                <a:latin typeface="Palatino" pitchFamily="-128" charset="0"/>
              </a:rPr>
              <a:t> is a feature or behavior that is specified as part of the requirements model for the software</a:t>
            </a:r>
          </a:p>
          <a:p>
            <a:pPr>
              <a:spcBef>
                <a:spcPts val="1200"/>
              </a:spcBef>
            </a:pPr>
            <a:r>
              <a:rPr lang="en-US" altLang="en-US" smtClean="0">
                <a:latin typeface="Palatino" pitchFamily="-128" charset="0"/>
              </a:rPr>
              <a:t>By separating concerns into smaller, and therefore more manageable pieces, a problem takes less effort and time to solve.</a:t>
            </a:r>
          </a:p>
        </p:txBody>
      </p:sp>
    </p:spTree>
    <p:extLst>
      <p:ext uri="{BB962C8B-B14F-4D97-AF65-F5344CB8AC3E}">
        <p14:creationId xmlns:p14="http://schemas.microsoft.com/office/powerpoint/2010/main" val="10784001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560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E5005BD-402A-4A55-9F7F-09EF9CCDB509}" type="slidenum">
              <a:rPr lang="en-US" altLang="en-US" sz="1000"/>
              <a:pPr>
                <a:spcBef>
                  <a:spcPct val="0"/>
                </a:spcBef>
                <a:buClrTx/>
                <a:buSzTx/>
                <a:buFontTx/>
                <a:buNone/>
              </a:pPr>
              <a:t>124</a:t>
            </a:fld>
            <a:endParaRPr lang="en-US" altLang="en-US" sz="1000"/>
          </a:p>
        </p:txBody>
      </p:sp>
      <p:sp>
        <p:nvSpPr>
          <p:cNvPr id="25604" name="Rectangle 2"/>
          <p:cNvSpPr>
            <a:spLocks noGrp="1" noChangeArrowheads="1"/>
          </p:cNvSpPr>
          <p:nvPr>
            <p:ph type="title"/>
          </p:nvPr>
        </p:nvSpPr>
        <p:spPr/>
        <p:txBody>
          <a:bodyPr/>
          <a:lstStyle/>
          <a:p>
            <a:pPr eaLnBrk="1" hangingPunct="1"/>
            <a:r>
              <a:rPr lang="en-US" altLang="en-US" smtClean="0"/>
              <a:t>Modularity</a:t>
            </a:r>
          </a:p>
        </p:txBody>
      </p:sp>
      <p:sp>
        <p:nvSpPr>
          <p:cNvPr id="25605" name="Rectangle 3"/>
          <p:cNvSpPr>
            <a:spLocks noGrp="1" noChangeArrowheads="1"/>
          </p:cNvSpPr>
          <p:nvPr>
            <p:ph type="body" idx="1"/>
          </p:nvPr>
        </p:nvSpPr>
        <p:spPr/>
        <p:txBody>
          <a:bodyPr/>
          <a:lstStyle/>
          <a:p>
            <a:pPr>
              <a:spcBef>
                <a:spcPts val="300"/>
              </a:spcBef>
            </a:pPr>
            <a:r>
              <a:rPr lang="en-US" altLang="en-US" sz="2000">
                <a:latin typeface="Palatino" pitchFamily="-128" charset="0"/>
              </a:rPr>
              <a:t>"modularity is the single attribute of software that allows a program to be intellectually manageable" [Mye78]. </a:t>
            </a:r>
          </a:p>
          <a:p>
            <a:pPr>
              <a:spcBef>
                <a:spcPts val="300"/>
              </a:spcBef>
            </a:pPr>
            <a:r>
              <a:rPr lang="en-US" altLang="en-US" sz="2000">
                <a:latin typeface="Palatino" pitchFamily="-128" charset="0"/>
              </a:rPr>
              <a:t>Monolithic software (i.e., a large program composed of a single module) cannot be easily grasped by a software engineer. </a:t>
            </a:r>
          </a:p>
          <a:p>
            <a:pPr lvl="1">
              <a:spcBef>
                <a:spcPts val="300"/>
              </a:spcBef>
            </a:pPr>
            <a:r>
              <a:rPr lang="en-US" altLang="en-US" sz="1800">
                <a:latin typeface="Palatino" pitchFamily="-128" charset="0"/>
              </a:rPr>
              <a:t>The number of control paths, span of reference, number of variables, and overall complexity would make understanding close to impossible. </a:t>
            </a:r>
          </a:p>
          <a:p>
            <a:pPr>
              <a:spcBef>
                <a:spcPts val="300"/>
              </a:spcBef>
            </a:pPr>
            <a:r>
              <a:rPr lang="en-US" altLang="en-US" sz="2000">
                <a:latin typeface="Palatino" pitchFamily="-128" charset="0"/>
              </a:rPr>
              <a:t>In almost all instances, you should break the design into many modules, hoping to make understanding easier and as a consequence, reduce the cost required to build the software.</a:t>
            </a:r>
          </a:p>
        </p:txBody>
      </p:sp>
    </p:spTree>
    <p:extLst>
      <p:ext uri="{BB962C8B-B14F-4D97-AF65-F5344CB8AC3E}">
        <p14:creationId xmlns:p14="http://schemas.microsoft.com/office/powerpoint/2010/main" val="36283377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662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87423D0-4589-4EE9-A690-E115FB6B84CA}" type="slidenum">
              <a:rPr lang="en-US" altLang="en-US" sz="1000"/>
              <a:pPr>
                <a:spcBef>
                  <a:spcPct val="0"/>
                </a:spcBef>
                <a:buClrTx/>
                <a:buSzTx/>
                <a:buFontTx/>
                <a:buNone/>
              </a:pPr>
              <a:t>125</a:t>
            </a:fld>
            <a:endParaRPr lang="en-US" altLang="en-US" sz="1000"/>
          </a:p>
        </p:txBody>
      </p:sp>
      <p:sp>
        <p:nvSpPr>
          <p:cNvPr id="26628" name="Rectangle 2"/>
          <p:cNvSpPr>
            <a:spLocks noGrp="1" noChangeArrowheads="1"/>
          </p:cNvSpPr>
          <p:nvPr>
            <p:ph type="title"/>
          </p:nvPr>
        </p:nvSpPr>
        <p:spPr>
          <a:xfrm>
            <a:off x="2743200" y="1143000"/>
            <a:ext cx="5167633" cy="660694"/>
          </a:xfrm>
          <a:noFill/>
        </p:spPr>
        <p:txBody>
          <a:bodyPr vert="horz" wrap="none" lIns="63500" tIns="25400" rIns="63500" bIns="25400" rtlCol="0" anchor="t">
            <a:spAutoFit/>
          </a:bodyPr>
          <a:lstStyle/>
          <a:p>
            <a:pPr eaLnBrk="1" hangingPunct="1"/>
            <a:r>
              <a:rPr lang="en-US" altLang="en-US" smtClean="0"/>
              <a:t>Modularity: Trade-offs</a:t>
            </a:r>
          </a:p>
        </p:txBody>
      </p:sp>
      <p:sp>
        <p:nvSpPr>
          <p:cNvPr id="182275" name="Rectangle 3"/>
          <p:cNvSpPr>
            <a:spLocks noChangeArrowheads="1"/>
          </p:cNvSpPr>
          <p:nvPr/>
        </p:nvSpPr>
        <p:spPr bwMode="auto">
          <a:xfrm>
            <a:off x="3641725" y="1828800"/>
            <a:ext cx="4908550" cy="393700"/>
          </a:xfrm>
          <a:prstGeom prst="rect">
            <a:avLst/>
          </a:prstGeom>
          <a:noFill/>
          <a:ln>
            <a:noFill/>
          </a:ln>
          <a:effectLst/>
          <a:extLst/>
        </p:spPr>
        <p:txBody>
          <a:bodyPr wrap="none" lIns="90487" tIns="44450" rIns="90487" bIns="44450">
            <a:spAutoFit/>
          </a:bodyPr>
          <a:lstStyle/>
          <a:p>
            <a:pPr>
              <a:defRPr/>
            </a:pPr>
            <a:r>
              <a:rPr lang="en-US" sz="2000" b="1" i="1">
                <a:effectLst>
                  <a:outerShdw blurRad="38100" dist="38100" dir="2700000" algn="tl">
                    <a:srgbClr val="FFFFFF"/>
                  </a:outerShdw>
                </a:effectLst>
                <a:latin typeface="Helvetica" pitchFamily="-128" charset="0"/>
                <a:ea typeface="ＭＳ Ｐゴシック" pitchFamily="-128" charset="-128"/>
              </a:rPr>
              <a:t>What is the "right" number of modules </a:t>
            </a:r>
          </a:p>
        </p:txBody>
      </p:sp>
      <p:sp>
        <p:nvSpPr>
          <p:cNvPr id="182276" name="Rectangle 4"/>
          <p:cNvSpPr>
            <a:spLocks noChangeArrowheads="1"/>
          </p:cNvSpPr>
          <p:nvPr/>
        </p:nvSpPr>
        <p:spPr bwMode="auto">
          <a:xfrm>
            <a:off x="3641725" y="2146300"/>
            <a:ext cx="3906838" cy="393700"/>
          </a:xfrm>
          <a:prstGeom prst="rect">
            <a:avLst/>
          </a:prstGeom>
          <a:noFill/>
          <a:ln>
            <a:noFill/>
          </a:ln>
          <a:effectLst/>
          <a:extLst/>
        </p:spPr>
        <p:txBody>
          <a:bodyPr wrap="none" lIns="90487" tIns="44450" rIns="90487" bIns="44450">
            <a:spAutoFit/>
          </a:bodyPr>
          <a:lstStyle/>
          <a:p>
            <a:pPr>
              <a:defRPr/>
            </a:pPr>
            <a:r>
              <a:rPr lang="en-US" sz="2000" b="1" i="1">
                <a:effectLst>
                  <a:outerShdw blurRad="38100" dist="38100" dir="2700000" algn="tl">
                    <a:srgbClr val="FFFFFF"/>
                  </a:outerShdw>
                </a:effectLst>
                <a:latin typeface="Helvetica" pitchFamily="-128" charset="0"/>
                <a:ea typeface="ＭＳ Ｐゴシック" pitchFamily="-128" charset="-128"/>
              </a:rPr>
              <a:t>for a specific software design?</a:t>
            </a:r>
          </a:p>
        </p:txBody>
      </p:sp>
      <p:sp>
        <p:nvSpPr>
          <p:cNvPr id="182277" name="Rectangle 5"/>
          <p:cNvSpPr>
            <a:spLocks noChangeArrowheads="1"/>
          </p:cNvSpPr>
          <p:nvPr/>
        </p:nvSpPr>
        <p:spPr bwMode="auto">
          <a:xfrm>
            <a:off x="4114800" y="5867401"/>
            <a:ext cx="1723228" cy="582211"/>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optimal number</a:t>
            </a:r>
          </a:p>
          <a:p>
            <a:pPr>
              <a:defRPr/>
            </a:pPr>
            <a:endParaRPr lang="en-US" sz="1600" b="1">
              <a:effectLst>
                <a:outerShdw blurRad="38100" dist="38100" dir="2700000" algn="tl">
                  <a:srgbClr val="FFFFFF"/>
                </a:outerShdw>
              </a:effectLst>
              <a:latin typeface="Helvetica" pitchFamily="-128" charset="0"/>
              <a:ea typeface="ＭＳ Ｐゴシック" pitchFamily="-128" charset="-128"/>
            </a:endParaRPr>
          </a:p>
        </p:txBody>
      </p:sp>
      <p:sp>
        <p:nvSpPr>
          <p:cNvPr id="182278" name="Rectangle 6"/>
          <p:cNvSpPr>
            <a:spLocks noChangeArrowheads="1"/>
          </p:cNvSpPr>
          <p:nvPr/>
        </p:nvSpPr>
        <p:spPr bwMode="auto">
          <a:xfrm>
            <a:off x="3962401" y="6096001"/>
            <a:ext cx="1450717" cy="335989"/>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   of modules</a:t>
            </a:r>
          </a:p>
        </p:txBody>
      </p:sp>
      <p:sp>
        <p:nvSpPr>
          <p:cNvPr id="26633" name="Rectangle 7"/>
          <p:cNvSpPr>
            <a:spLocks noChangeArrowheads="1"/>
          </p:cNvSpPr>
          <p:nvPr/>
        </p:nvSpPr>
        <p:spPr bwMode="auto">
          <a:xfrm>
            <a:off x="5030788" y="3192464"/>
            <a:ext cx="279400" cy="23590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4" name="Rectangle 8"/>
          <p:cNvSpPr>
            <a:spLocks noChangeArrowheads="1"/>
          </p:cNvSpPr>
          <p:nvPr/>
        </p:nvSpPr>
        <p:spPr bwMode="auto">
          <a:xfrm>
            <a:off x="5018088" y="3179764"/>
            <a:ext cx="304800" cy="2384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5" name="Rectangle 9"/>
          <p:cNvSpPr>
            <a:spLocks noChangeArrowheads="1"/>
          </p:cNvSpPr>
          <p:nvPr/>
        </p:nvSpPr>
        <p:spPr bwMode="auto">
          <a:xfrm>
            <a:off x="5030788" y="5592764"/>
            <a:ext cx="279400" cy="123825"/>
          </a:xfrm>
          <a:prstGeom prst="rect">
            <a:avLst/>
          </a:prstGeom>
          <a:solidFill>
            <a:srgbClr val="F76681"/>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6" name="Rectangle 10"/>
          <p:cNvSpPr>
            <a:spLocks noChangeArrowheads="1"/>
          </p:cNvSpPr>
          <p:nvPr/>
        </p:nvSpPr>
        <p:spPr bwMode="auto">
          <a:xfrm>
            <a:off x="5018088" y="5580064"/>
            <a:ext cx="304800" cy="149225"/>
          </a:xfrm>
          <a:prstGeom prst="rect">
            <a:avLst/>
          </a:prstGeom>
          <a:solidFill>
            <a:schemeClr val="folHlink"/>
          </a:solidFill>
          <a:ln w="25400">
            <a:solidFill>
              <a:srgbClr val="000000"/>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7" name="Rectangle 11"/>
          <p:cNvSpPr>
            <a:spLocks noChangeArrowheads="1"/>
          </p:cNvSpPr>
          <p:nvPr/>
        </p:nvSpPr>
        <p:spPr bwMode="auto">
          <a:xfrm>
            <a:off x="5348288" y="5503864"/>
            <a:ext cx="279400" cy="2127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8" name="Rectangle 12"/>
          <p:cNvSpPr>
            <a:spLocks noChangeArrowheads="1"/>
          </p:cNvSpPr>
          <p:nvPr/>
        </p:nvSpPr>
        <p:spPr bwMode="auto">
          <a:xfrm>
            <a:off x="5335588" y="5491164"/>
            <a:ext cx="304800" cy="2381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39" name="Rectangle 13"/>
          <p:cNvSpPr>
            <a:spLocks noChangeArrowheads="1"/>
          </p:cNvSpPr>
          <p:nvPr/>
        </p:nvSpPr>
        <p:spPr bwMode="auto">
          <a:xfrm>
            <a:off x="5348288" y="3421064"/>
            <a:ext cx="279400" cy="20415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0" name="Rectangle 14"/>
          <p:cNvSpPr>
            <a:spLocks noChangeArrowheads="1"/>
          </p:cNvSpPr>
          <p:nvPr/>
        </p:nvSpPr>
        <p:spPr bwMode="auto">
          <a:xfrm>
            <a:off x="5335588" y="3408364"/>
            <a:ext cx="304800" cy="20669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1" name="Rectangle 15"/>
          <p:cNvSpPr>
            <a:spLocks noChangeArrowheads="1"/>
          </p:cNvSpPr>
          <p:nvPr/>
        </p:nvSpPr>
        <p:spPr bwMode="auto">
          <a:xfrm>
            <a:off x="5665788" y="5389564"/>
            <a:ext cx="279400" cy="3270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2" name="Rectangle 16"/>
          <p:cNvSpPr>
            <a:spLocks noChangeArrowheads="1"/>
          </p:cNvSpPr>
          <p:nvPr/>
        </p:nvSpPr>
        <p:spPr bwMode="auto">
          <a:xfrm>
            <a:off x="5653088" y="5376864"/>
            <a:ext cx="304800" cy="352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3" name="Rectangle 17"/>
          <p:cNvSpPr>
            <a:spLocks noChangeArrowheads="1"/>
          </p:cNvSpPr>
          <p:nvPr/>
        </p:nvSpPr>
        <p:spPr bwMode="auto">
          <a:xfrm>
            <a:off x="5665788" y="3613150"/>
            <a:ext cx="279400" cy="1735138"/>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4" name="Rectangle 18"/>
          <p:cNvSpPr>
            <a:spLocks noChangeArrowheads="1"/>
          </p:cNvSpPr>
          <p:nvPr/>
        </p:nvSpPr>
        <p:spPr bwMode="auto">
          <a:xfrm>
            <a:off x="5653088" y="3598864"/>
            <a:ext cx="304800" cy="17621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5" name="Rectangle 19"/>
          <p:cNvSpPr>
            <a:spLocks noChangeArrowheads="1"/>
          </p:cNvSpPr>
          <p:nvPr/>
        </p:nvSpPr>
        <p:spPr bwMode="auto">
          <a:xfrm>
            <a:off x="5983288" y="5275264"/>
            <a:ext cx="266700" cy="4413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6" name="Rectangle 20"/>
          <p:cNvSpPr>
            <a:spLocks noChangeArrowheads="1"/>
          </p:cNvSpPr>
          <p:nvPr/>
        </p:nvSpPr>
        <p:spPr bwMode="auto">
          <a:xfrm>
            <a:off x="5970588" y="5262564"/>
            <a:ext cx="292100" cy="4667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7" name="Rectangle 21"/>
          <p:cNvSpPr>
            <a:spLocks noChangeArrowheads="1"/>
          </p:cNvSpPr>
          <p:nvPr/>
        </p:nvSpPr>
        <p:spPr bwMode="auto">
          <a:xfrm>
            <a:off x="5983288" y="3789364"/>
            <a:ext cx="266700" cy="14446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8" name="Rectangle 22"/>
          <p:cNvSpPr>
            <a:spLocks noChangeArrowheads="1"/>
          </p:cNvSpPr>
          <p:nvPr/>
        </p:nvSpPr>
        <p:spPr bwMode="auto">
          <a:xfrm>
            <a:off x="5970588" y="3776664"/>
            <a:ext cx="292100" cy="1470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49" name="Rectangle 23"/>
          <p:cNvSpPr>
            <a:spLocks noChangeArrowheads="1"/>
          </p:cNvSpPr>
          <p:nvPr/>
        </p:nvSpPr>
        <p:spPr bwMode="auto">
          <a:xfrm>
            <a:off x="6288088" y="5160964"/>
            <a:ext cx="279400" cy="5556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0" name="Rectangle 24"/>
          <p:cNvSpPr>
            <a:spLocks noChangeArrowheads="1"/>
          </p:cNvSpPr>
          <p:nvPr/>
        </p:nvSpPr>
        <p:spPr bwMode="auto">
          <a:xfrm>
            <a:off x="6275388" y="5148264"/>
            <a:ext cx="304800" cy="581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1" name="Rectangle 25"/>
          <p:cNvSpPr>
            <a:spLocks noChangeArrowheads="1"/>
          </p:cNvSpPr>
          <p:nvPr/>
        </p:nvSpPr>
        <p:spPr bwMode="auto">
          <a:xfrm>
            <a:off x="6288088" y="3929064"/>
            <a:ext cx="279400" cy="11906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2" name="Rectangle 26"/>
          <p:cNvSpPr>
            <a:spLocks noChangeArrowheads="1"/>
          </p:cNvSpPr>
          <p:nvPr/>
        </p:nvSpPr>
        <p:spPr bwMode="auto">
          <a:xfrm>
            <a:off x="6275388" y="3916364"/>
            <a:ext cx="304800" cy="1216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3" name="Rectangle 27"/>
          <p:cNvSpPr>
            <a:spLocks noChangeArrowheads="1"/>
          </p:cNvSpPr>
          <p:nvPr/>
        </p:nvSpPr>
        <p:spPr bwMode="auto">
          <a:xfrm>
            <a:off x="6605588" y="5021264"/>
            <a:ext cx="279400" cy="6953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4" name="Rectangle 28"/>
          <p:cNvSpPr>
            <a:spLocks noChangeArrowheads="1"/>
          </p:cNvSpPr>
          <p:nvPr/>
        </p:nvSpPr>
        <p:spPr bwMode="auto">
          <a:xfrm>
            <a:off x="6592888" y="5008564"/>
            <a:ext cx="304800" cy="7207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5" name="Rectangle 29"/>
          <p:cNvSpPr>
            <a:spLocks noChangeArrowheads="1"/>
          </p:cNvSpPr>
          <p:nvPr/>
        </p:nvSpPr>
        <p:spPr bwMode="auto">
          <a:xfrm>
            <a:off x="6605588" y="4106864"/>
            <a:ext cx="279400" cy="8604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6" name="Rectangle 30"/>
          <p:cNvSpPr>
            <a:spLocks noChangeArrowheads="1"/>
          </p:cNvSpPr>
          <p:nvPr/>
        </p:nvSpPr>
        <p:spPr bwMode="auto">
          <a:xfrm>
            <a:off x="6592888" y="4094164"/>
            <a:ext cx="304800" cy="885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7" name="Rectangle 31"/>
          <p:cNvSpPr>
            <a:spLocks noChangeArrowheads="1"/>
          </p:cNvSpPr>
          <p:nvPr/>
        </p:nvSpPr>
        <p:spPr bwMode="auto">
          <a:xfrm>
            <a:off x="6923088" y="5021264"/>
            <a:ext cx="279400" cy="6953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8" name="Rectangle 32"/>
          <p:cNvSpPr>
            <a:spLocks noChangeArrowheads="1"/>
          </p:cNvSpPr>
          <p:nvPr/>
        </p:nvSpPr>
        <p:spPr bwMode="auto">
          <a:xfrm>
            <a:off x="6910388" y="5008564"/>
            <a:ext cx="304800" cy="7207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59" name="Rectangle 33"/>
          <p:cNvSpPr>
            <a:spLocks noChangeArrowheads="1"/>
          </p:cNvSpPr>
          <p:nvPr/>
        </p:nvSpPr>
        <p:spPr bwMode="auto">
          <a:xfrm>
            <a:off x="6923088" y="4106864"/>
            <a:ext cx="279400" cy="8604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0" name="Rectangle 34"/>
          <p:cNvSpPr>
            <a:spLocks noChangeArrowheads="1"/>
          </p:cNvSpPr>
          <p:nvPr/>
        </p:nvSpPr>
        <p:spPr bwMode="auto">
          <a:xfrm>
            <a:off x="6910388" y="4094164"/>
            <a:ext cx="304800" cy="885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1" name="Rectangle 35"/>
          <p:cNvSpPr>
            <a:spLocks noChangeArrowheads="1"/>
          </p:cNvSpPr>
          <p:nvPr/>
        </p:nvSpPr>
        <p:spPr bwMode="auto">
          <a:xfrm>
            <a:off x="7240588" y="4818064"/>
            <a:ext cx="266700" cy="8985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2" name="Rectangle 36"/>
          <p:cNvSpPr>
            <a:spLocks noChangeArrowheads="1"/>
          </p:cNvSpPr>
          <p:nvPr/>
        </p:nvSpPr>
        <p:spPr bwMode="auto">
          <a:xfrm>
            <a:off x="7227888" y="4805364"/>
            <a:ext cx="292100" cy="9239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3" name="Rectangle 37"/>
          <p:cNvSpPr>
            <a:spLocks noChangeArrowheads="1"/>
          </p:cNvSpPr>
          <p:nvPr/>
        </p:nvSpPr>
        <p:spPr bwMode="auto">
          <a:xfrm>
            <a:off x="7240588" y="3929064"/>
            <a:ext cx="266700" cy="8477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4" name="Rectangle 38"/>
          <p:cNvSpPr>
            <a:spLocks noChangeArrowheads="1"/>
          </p:cNvSpPr>
          <p:nvPr/>
        </p:nvSpPr>
        <p:spPr bwMode="auto">
          <a:xfrm>
            <a:off x="7227888" y="3916364"/>
            <a:ext cx="292100" cy="8731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5" name="Rectangle 39"/>
          <p:cNvSpPr>
            <a:spLocks noChangeArrowheads="1"/>
          </p:cNvSpPr>
          <p:nvPr/>
        </p:nvSpPr>
        <p:spPr bwMode="auto">
          <a:xfrm>
            <a:off x="7545388" y="4614864"/>
            <a:ext cx="279400" cy="11017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6" name="Rectangle 40"/>
          <p:cNvSpPr>
            <a:spLocks noChangeArrowheads="1"/>
          </p:cNvSpPr>
          <p:nvPr/>
        </p:nvSpPr>
        <p:spPr bwMode="auto">
          <a:xfrm>
            <a:off x="7532688" y="4602164"/>
            <a:ext cx="304800" cy="11271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7" name="Rectangle 41"/>
          <p:cNvSpPr>
            <a:spLocks noChangeArrowheads="1"/>
          </p:cNvSpPr>
          <p:nvPr/>
        </p:nvSpPr>
        <p:spPr bwMode="auto">
          <a:xfrm>
            <a:off x="7545388" y="3789364"/>
            <a:ext cx="279400" cy="8096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8" name="Rectangle 42"/>
          <p:cNvSpPr>
            <a:spLocks noChangeArrowheads="1"/>
          </p:cNvSpPr>
          <p:nvPr/>
        </p:nvSpPr>
        <p:spPr bwMode="auto">
          <a:xfrm>
            <a:off x="7532688" y="3776663"/>
            <a:ext cx="304800" cy="836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69" name="Rectangle 43"/>
          <p:cNvSpPr>
            <a:spLocks noChangeArrowheads="1"/>
          </p:cNvSpPr>
          <p:nvPr/>
        </p:nvSpPr>
        <p:spPr bwMode="auto">
          <a:xfrm>
            <a:off x="7862888" y="4475164"/>
            <a:ext cx="279400" cy="12414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0" name="Rectangle 44"/>
          <p:cNvSpPr>
            <a:spLocks noChangeArrowheads="1"/>
          </p:cNvSpPr>
          <p:nvPr/>
        </p:nvSpPr>
        <p:spPr bwMode="auto">
          <a:xfrm>
            <a:off x="7850188" y="4462464"/>
            <a:ext cx="304800" cy="1266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1" name="Rectangle 45"/>
          <p:cNvSpPr>
            <a:spLocks noChangeArrowheads="1"/>
          </p:cNvSpPr>
          <p:nvPr/>
        </p:nvSpPr>
        <p:spPr bwMode="auto">
          <a:xfrm>
            <a:off x="7862888" y="3613150"/>
            <a:ext cx="279400" cy="820738"/>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2" name="Rectangle 46"/>
          <p:cNvSpPr>
            <a:spLocks noChangeArrowheads="1"/>
          </p:cNvSpPr>
          <p:nvPr/>
        </p:nvSpPr>
        <p:spPr bwMode="auto">
          <a:xfrm>
            <a:off x="7850188" y="3598864"/>
            <a:ext cx="304800" cy="8477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3" name="Rectangle 47"/>
          <p:cNvSpPr>
            <a:spLocks noChangeArrowheads="1"/>
          </p:cNvSpPr>
          <p:nvPr/>
        </p:nvSpPr>
        <p:spPr bwMode="auto">
          <a:xfrm>
            <a:off x="8180388" y="4246564"/>
            <a:ext cx="279400" cy="1470025"/>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4" name="Rectangle 48"/>
          <p:cNvSpPr>
            <a:spLocks noChangeArrowheads="1"/>
          </p:cNvSpPr>
          <p:nvPr/>
        </p:nvSpPr>
        <p:spPr bwMode="auto">
          <a:xfrm>
            <a:off x="8167688" y="4233864"/>
            <a:ext cx="304800" cy="1495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5" name="Rectangle 49"/>
          <p:cNvSpPr>
            <a:spLocks noChangeArrowheads="1"/>
          </p:cNvSpPr>
          <p:nvPr/>
        </p:nvSpPr>
        <p:spPr bwMode="auto">
          <a:xfrm>
            <a:off x="8180388" y="3421064"/>
            <a:ext cx="279400" cy="7842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6" name="Rectangle 50"/>
          <p:cNvSpPr>
            <a:spLocks noChangeArrowheads="1"/>
          </p:cNvSpPr>
          <p:nvPr/>
        </p:nvSpPr>
        <p:spPr bwMode="auto">
          <a:xfrm>
            <a:off x="8167688" y="3408364"/>
            <a:ext cx="304800" cy="809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7" name="Rectangle 51"/>
          <p:cNvSpPr>
            <a:spLocks noChangeArrowheads="1"/>
          </p:cNvSpPr>
          <p:nvPr/>
        </p:nvSpPr>
        <p:spPr bwMode="auto">
          <a:xfrm>
            <a:off x="8497888" y="3192464"/>
            <a:ext cx="266700" cy="606425"/>
          </a:xfrm>
          <a:prstGeom prst="rect">
            <a:avLst/>
          </a:prstGeom>
          <a:solidFill>
            <a:schemeClr val="accent2"/>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8" name="Rectangle 52"/>
          <p:cNvSpPr>
            <a:spLocks noChangeArrowheads="1"/>
          </p:cNvSpPr>
          <p:nvPr/>
        </p:nvSpPr>
        <p:spPr bwMode="auto">
          <a:xfrm>
            <a:off x="8485188" y="3179763"/>
            <a:ext cx="292100" cy="6334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79" name="Rectangle 53"/>
          <p:cNvSpPr>
            <a:spLocks noChangeArrowheads="1"/>
          </p:cNvSpPr>
          <p:nvPr/>
        </p:nvSpPr>
        <p:spPr bwMode="auto">
          <a:xfrm>
            <a:off x="8497888" y="3841750"/>
            <a:ext cx="266700" cy="1874838"/>
          </a:xfrm>
          <a:prstGeom prst="rect">
            <a:avLst/>
          </a:prstGeom>
          <a:solidFill>
            <a:schemeClr val="folHlink"/>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6680" name="Rectangle 54"/>
          <p:cNvSpPr>
            <a:spLocks noChangeArrowheads="1"/>
          </p:cNvSpPr>
          <p:nvPr/>
        </p:nvSpPr>
        <p:spPr bwMode="auto">
          <a:xfrm>
            <a:off x="8485188" y="3827464"/>
            <a:ext cx="292100" cy="19018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82327" name="Rectangle 55"/>
          <p:cNvSpPr>
            <a:spLocks noChangeArrowheads="1"/>
          </p:cNvSpPr>
          <p:nvPr/>
        </p:nvSpPr>
        <p:spPr bwMode="auto">
          <a:xfrm>
            <a:off x="3606801" y="3087689"/>
            <a:ext cx="1202251" cy="582211"/>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      cost of</a:t>
            </a:r>
          </a:p>
          <a:p>
            <a:pPr>
              <a:defRPr/>
            </a:pPr>
            <a:endParaRPr lang="en-US" sz="1600" b="1">
              <a:effectLst>
                <a:outerShdw blurRad="38100" dist="38100" dir="2700000" algn="tl">
                  <a:srgbClr val="FFFFFF"/>
                </a:outerShdw>
              </a:effectLst>
              <a:latin typeface="Helvetica" pitchFamily="-128" charset="0"/>
              <a:ea typeface="ＭＳ Ｐゴシック" pitchFamily="-128" charset="-128"/>
            </a:endParaRPr>
          </a:p>
        </p:txBody>
      </p:sp>
      <p:sp>
        <p:nvSpPr>
          <p:cNvPr id="182328" name="Rectangle 56"/>
          <p:cNvSpPr>
            <a:spLocks noChangeArrowheads="1"/>
          </p:cNvSpPr>
          <p:nvPr/>
        </p:nvSpPr>
        <p:spPr bwMode="auto">
          <a:xfrm>
            <a:off x="3606801" y="3316289"/>
            <a:ext cx="1258357" cy="582211"/>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    software</a:t>
            </a:r>
          </a:p>
          <a:p>
            <a:pPr>
              <a:defRPr/>
            </a:pPr>
            <a:endParaRPr lang="en-US" sz="1600" b="1">
              <a:effectLst>
                <a:outerShdw blurRad="38100" dist="38100" dir="2700000" algn="tl">
                  <a:srgbClr val="FFFFFF"/>
                </a:outerShdw>
              </a:effectLst>
              <a:latin typeface="Helvetica" pitchFamily="-128" charset="0"/>
              <a:ea typeface="ＭＳ Ｐゴシック" pitchFamily="-128" charset="-128"/>
            </a:endParaRPr>
          </a:p>
        </p:txBody>
      </p:sp>
      <p:sp>
        <p:nvSpPr>
          <p:cNvPr id="182329" name="Rectangle 57"/>
          <p:cNvSpPr>
            <a:spLocks noChangeArrowheads="1"/>
          </p:cNvSpPr>
          <p:nvPr/>
        </p:nvSpPr>
        <p:spPr bwMode="auto">
          <a:xfrm>
            <a:off x="7759701" y="5816601"/>
            <a:ext cx="2066925" cy="333375"/>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number of modules</a:t>
            </a:r>
          </a:p>
        </p:txBody>
      </p:sp>
      <p:grpSp>
        <p:nvGrpSpPr>
          <p:cNvPr id="26684" name="Group 58"/>
          <p:cNvGrpSpPr>
            <a:grpSpLocks/>
          </p:cNvGrpSpPr>
          <p:nvPr/>
        </p:nvGrpSpPr>
        <p:grpSpPr bwMode="auto">
          <a:xfrm>
            <a:off x="5018089" y="5667375"/>
            <a:ext cx="4675187" cy="128588"/>
            <a:chOff x="1744" y="2971"/>
            <a:chExt cx="2945" cy="72"/>
          </a:xfrm>
        </p:grpSpPr>
        <p:sp>
          <p:nvSpPr>
            <p:cNvPr id="26693" name="Freeform 59"/>
            <p:cNvSpPr>
              <a:spLocks/>
            </p:cNvSpPr>
            <p:nvPr/>
          </p:nvSpPr>
          <p:spPr bwMode="auto">
            <a:xfrm>
              <a:off x="4512" y="2971"/>
              <a:ext cx="177" cy="72"/>
            </a:xfrm>
            <a:custGeom>
              <a:avLst/>
              <a:gdLst>
                <a:gd name="T0" fmla="*/ 176 w 177"/>
                <a:gd name="T1" fmla="*/ 39 h 72"/>
                <a:gd name="T2" fmla="*/ 0 w 177"/>
                <a:gd name="T3" fmla="*/ 71 h 72"/>
                <a:gd name="T4" fmla="*/ 0 w 177"/>
                <a:gd name="T5" fmla="*/ 39 h 72"/>
                <a:gd name="T6" fmla="*/ 0 w 177"/>
                <a:gd name="T7" fmla="*/ 0 h 72"/>
                <a:gd name="T8" fmla="*/ 176 w 177"/>
                <a:gd name="T9" fmla="*/ 39 h 72"/>
                <a:gd name="T10" fmla="*/ 0 60000 65536"/>
                <a:gd name="T11" fmla="*/ 0 60000 65536"/>
                <a:gd name="T12" fmla="*/ 0 60000 65536"/>
                <a:gd name="T13" fmla="*/ 0 60000 65536"/>
                <a:gd name="T14" fmla="*/ 0 60000 65536"/>
                <a:gd name="T15" fmla="*/ 0 w 177"/>
                <a:gd name="T16" fmla="*/ 0 h 72"/>
                <a:gd name="T17" fmla="*/ 177 w 177"/>
                <a:gd name="T18" fmla="*/ 72 h 72"/>
              </a:gdLst>
              <a:ahLst/>
              <a:cxnLst>
                <a:cxn ang="T10">
                  <a:pos x="T0" y="T1"/>
                </a:cxn>
                <a:cxn ang="T11">
                  <a:pos x="T2" y="T3"/>
                </a:cxn>
                <a:cxn ang="T12">
                  <a:pos x="T4" y="T5"/>
                </a:cxn>
                <a:cxn ang="T13">
                  <a:pos x="T6" y="T7"/>
                </a:cxn>
                <a:cxn ang="T14">
                  <a:pos x="T8" y="T9"/>
                </a:cxn>
              </a:cxnLst>
              <a:rect l="T15" t="T16" r="T17" b="T18"/>
              <a:pathLst>
                <a:path w="177" h="72">
                  <a:moveTo>
                    <a:pt x="176" y="39"/>
                  </a:moveTo>
                  <a:lnTo>
                    <a:pt x="0" y="71"/>
                  </a:lnTo>
                  <a:lnTo>
                    <a:pt x="0" y="39"/>
                  </a:lnTo>
                  <a:lnTo>
                    <a:pt x="0" y="0"/>
                  </a:lnTo>
                  <a:lnTo>
                    <a:pt x="176" y="39"/>
                  </a:lnTo>
                </a:path>
              </a:pathLst>
            </a:custGeom>
            <a:solidFill>
              <a:srgbClr val="000000"/>
            </a:solidFill>
            <a:ln w="25400" cap="rnd" cmpd="sng">
              <a:solidFill>
                <a:schemeClr val="tx1"/>
              </a:solidFill>
              <a:prstDash val="solid"/>
              <a:round/>
              <a:headEnd type="none" w="med" len="med"/>
              <a:tailEnd type="none" w="med" len="med"/>
            </a:ln>
          </p:spPr>
          <p:txBody>
            <a:bodyPr/>
            <a:lstStyle/>
            <a:p>
              <a:endParaRPr lang="en-IN"/>
            </a:p>
          </p:txBody>
        </p:sp>
        <p:sp>
          <p:nvSpPr>
            <p:cNvPr id="26694" name="Line 60"/>
            <p:cNvSpPr>
              <a:spLocks noChangeShapeType="1"/>
            </p:cNvSpPr>
            <p:nvPr/>
          </p:nvSpPr>
          <p:spPr bwMode="auto">
            <a:xfrm>
              <a:off x="1744" y="3013"/>
              <a:ext cx="276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26685" name="Group 61"/>
          <p:cNvGrpSpPr>
            <a:grpSpLocks/>
          </p:cNvGrpSpPr>
          <p:nvPr/>
        </p:nvGrpSpPr>
        <p:grpSpPr bwMode="auto">
          <a:xfrm>
            <a:off x="4941889" y="2593975"/>
            <a:ext cx="128587" cy="3136900"/>
            <a:chOff x="1696" y="1250"/>
            <a:chExt cx="81" cy="1756"/>
          </a:xfrm>
        </p:grpSpPr>
        <p:sp>
          <p:nvSpPr>
            <p:cNvPr id="26691" name="Freeform 62"/>
            <p:cNvSpPr>
              <a:spLocks/>
            </p:cNvSpPr>
            <p:nvPr/>
          </p:nvSpPr>
          <p:spPr bwMode="auto">
            <a:xfrm>
              <a:off x="1696" y="1250"/>
              <a:ext cx="81" cy="157"/>
            </a:xfrm>
            <a:custGeom>
              <a:avLst/>
              <a:gdLst>
                <a:gd name="T0" fmla="*/ 44 w 81"/>
                <a:gd name="T1" fmla="*/ 0 h 157"/>
                <a:gd name="T2" fmla="*/ 80 w 81"/>
                <a:gd name="T3" fmla="*/ 156 h 157"/>
                <a:gd name="T4" fmla="*/ 44 w 81"/>
                <a:gd name="T5" fmla="*/ 156 h 157"/>
                <a:gd name="T6" fmla="*/ 0 w 81"/>
                <a:gd name="T7" fmla="*/ 156 h 157"/>
                <a:gd name="T8" fmla="*/ 44 w 81"/>
                <a:gd name="T9" fmla="*/ 0 h 157"/>
                <a:gd name="T10" fmla="*/ 0 60000 65536"/>
                <a:gd name="T11" fmla="*/ 0 60000 65536"/>
                <a:gd name="T12" fmla="*/ 0 60000 65536"/>
                <a:gd name="T13" fmla="*/ 0 60000 65536"/>
                <a:gd name="T14" fmla="*/ 0 60000 65536"/>
                <a:gd name="T15" fmla="*/ 0 w 81"/>
                <a:gd name="T16" fmla="*/ 0 h 157"/>
                <a:gd name="T17" fmla="*/ 81 w 81"/>
                <a:gd name="T18" fmla="*/ 157 h 157"/>
              </a:gdLst>
              <a:ahLst/>
              <a:cxnLst>
                <a:cxn ang="T10">
                  <a:pos x="T0" y="T1"/>
                </a:cxn>
                <a:cxn ang="T11">
                  <a:pos x="T2" y="T3"/>
                </a:cxn>
                <a:cxn ang="T12">
                  <a:pos x="T4" y="T5"/>
                </a:cxn>
                <a:cxn ang="T13">
                  <a:pos x="T6" y="T7"/>
                </a:cxn>
                <a:cxn ang="T14">
                  <a:pos x="T8" y="T9"/>
                </a:cxn>
              </a:cxnLst>
              <a:rect l="T15" t="T16" r="T17" b="T18"/>
              <a:pathLst>
                <a:path w="81" h="157">
                  <a:moveTo>
                    <a:pt x="44" y="0"/>
                  </a:moveTo>
                  <a:lnTo>
                    <a:pt x="80" y="156"/>
                  </a:lnTo>
                  <a:lnTo>
                    <a:pt x="44" y="156"/>
                  </a:lnTo>
                  <a:lnTo>
                    <a:pt x="0" y="156"/>
                  </a:lnTo>
                  <a:lnTo>
                    <a:pt x="44" y="0"/>
                  </a:lnTo>
                </a:path>
              </a:pathLst>
            </a:custGeom>
            <a:solidFill>
              <a:srgbClr val="000000"/>
            </a:solidFill>
            <a:ln w="25400" cap="rnd" cmpd="sng">
              <a:solidFill>
                <a:schemeClr val="tx1"/>
              </a:solidFill>
              <a:prstDash val="solid"/>
              <a:round/>
              <a:headEnd type="none" w="med" len="med"/>
              <a:tailEnd type="none" w="med" len="med"/>
            </a:ln>
          </p:spPr>
          <p:txBody>
            <a:bodyPr/>
            <a:lstStyle/>
            <a:p>
              <a:endParaRPr lang="en-IN"/>
            </a:p>
          </p:txBody>
        </p:sp>
        <p:sp>
          <p:nvSpPr>
            <p:cNvPr id="26692" name="Line 63"/>
            <p:cNvSpPr>
              <a:spLocks noChangeShapeType="1"/>
            </p:cNvSpPr>
            <p:nvPr/>
          </p:nvSpPr>
          <p:spPr bwMode="auto">
            <a:xfrm flipV="1">
              <a:off x="1744" y="1399"/>
              <a:ext cx="0" cy="160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182336" name="Rectangle 64"/>
          <p:cNvSpPr>
            <a:spLocks noChangeArrowheads="1"/>
          </p:cNvSpPr>
          <p:nvPr/>
        </p:nvSpPr>
        <p:spPr bwMode="auto">
          <a:xfrm>
            <a:off x="8859381" y="3830638"/>
            <a:ext cx="1243929" cy="643766"/>
          </a:xfrm>
          <a:prstGeom prst="rect">
            <a:avLst/>
          </a:prstGeom>
          <a:noFill/>
          <a:ln>
            <a:noFill/>
          </a:ln>
          <a:effectLst/>
          <a:extLst/>
        </p:spPr>
        <p:txBody>
          <a:bodyPr wrap="none" lIns="90487" tIns="44450" rIns="90487" bIns="44450">
            <a:spAutoFit/>
          </a:bodyPr>
          <a:lstStyle/>
          <a:p>
            <a:pPr algn="ctr">
              <a:lnSpc>
                <a:spcPct val="75000"/>
              </a:lnSpc>
              <a:defRPr/>
            </a:pPr>
            <a:r>
              <a:rPr lang="en-US" sz="1600" b="1">
                <a:effectLst>
                  <a:outerShdw blurRad="38100" dist="38100" dir="2700000" algn="tl">
                    <a:srgbClr val="FFFFFF"/>
                  </a:outerShdw>
                </a:effectLst>
                <a:latin typeface="Helvetica" pitchFamily="-128" charset="0"/>
                <a:ea typeface="ＭＳ Ｐゴシック" pitchFamily="-128" charset="-128"/>
              </a:rPr>
              <a:t>module</a:t>
            </a:r>
          </a:p>
          <a:p>
            <a:pPr algn="ctr">
              <a:lnSpc>
                <a:spcPct val="75000"/>
              </a:lnSpc>
              <a:defRPr/>
            </a:pPr>
            <a:r>
              <a:rPr lang="en-US" sz="1600" b="1">
                <a:effectLst>
                  <a:outerShdw blurRad="38100" dist="38100" dir="2700000" algn="tl">
                    <a:srgbClr val="FFFFFF"/>
                  </a:outerShdw>
                </a:effectLst>
                <a:latin typeface="Helvetica" pitchFamily="-128" charset="0"/>
                <a:ea typeface="ＭＳ Ｐゴシック" pitchFamily="-128" charset="-128"/>
              </a:rPr>
              <a:t>integration</a:t>
            </a:r>
          </a:p>
          <a:p>
            <a:pPr algn="ctr">
              <a:lnSpc>
                <a:spcPct val="75000"/>
              </a:lnSpc>
              <a:defRPr/>
            </a:pPr>
            <a:r>
              <a:rPr lang="en-US" sz="1600" b="1">
                <a:effectLst>
                  <a:outerShdw blurRad="38100" dist="38100" dir="2700000" algn="tl">
                    <a:srgbClr val="FFFFFF"/>
                  </a:outerShdw>
                </a:effectLst>
                <a:latin typeface="Helvetica" pitchFamily="-128" charset="0"/>
                <a:ea typeface="ＭＳ Ｐゴシック" pitchFamily="-128" charset="-128"/>
              </a:rPr>
              <a:t>cost</a:t>
            </a:r>
          </a:p>
        </p:txBody>
      </p:sp>
      <p:sp>
        <p:nvSpPr>
          <p:cNvPr id="182337" name="Rectangle 65"/>
          <p:cNvSpPr>
            <a:spLocks noChangeArrowheads="1"/>
          </p:cNvSpPr>
          <p:nvPr/>
        </p:nvSpPr>
        <p:spPr bwMode="auto">
          <a:xfrm>
            <a:off x="5943600" y="2590800"/>
            <a:ext cx="2744788" cy="577850"/>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module development cost </a:t>
            </a:r>
          </a:p>
          <a:p>
            <a:pPr>
              <a:defRPr/>
            </a:pPr>
            <a:endParaRPr lang="en-US" sz="1600" b="1">
              <a:effectLst>
                <a:outerShdw blurRad="38100" dist="38100" dir="2700000" algn="tl">
                  <a:srgbClr val="FFFFFF"/>
                </a:outerShdw>
              </a:effectLst>
              <a:latin typeface="Helvetica" pitchFamily="-128" charset="0"/>
              <a:ea typeface="ＭＳ Ｐゴシック" pitchFamily="-128" charset="-128"/>
            </a:endParaRPr>
          </a:p>
        </p:txBody>
      </p:sp>
      <p:sp>
        <p:nvSpPr>
          <p:cNvPr id="26688" name="Line 66"/>
          <p:cNvSpPr>
            <a:spLocks noChangeShapeType="1"/>
          </p:cNvSpPr>
          <p:nvPr/>
        </p:nvSpPr>
        <p:spPr bwMode="auto">
          <a:xfrm>
            <a:off x="7494588" y="3027364"/>
            <a:ext cx="520700" cy="860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6689" name="Line 67"/>
          <p:cNvSpPr>
            <a:spLocks noChangeShapeType="1"/>
          </p:cNvSpPr>
          <p:nvPr/>
        </p:nvSpPr>
        <p:spPr bwMode="auto">
          <a:xfrm flipH="1">
            <a:off x="8053388" y="4360864"/>
            <a:ext cx="914400" cy="504825"/>
          </a:xfrm>
          <a:prstGeom prst="line">
            <a:avLst/>
          </a:prstGeom>
          <a:noFill/>
          <a:ln w="25400">
            <a:solidFill>
              <a:schemeClr val="tx1"/>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IN"/>
          </a:p>
        </p:txBody>
      </p:sp>
      <p:sp>
        <p:nvSpPr>
          <p:cNvPr id="26690" name="Arc 68"/>
          <p:cNvSpPr>
            <a:spLocks/>
          </p:cNvSpPr>
          <p:nvPr/>
        </p:nvSpPr>
        <p:spPr bwMode="auto">
          <a:xfrm>
            <a:off x="5640388" y="5872163"/>
            <a:ext cx="1193800" cy="366712"/>
          </a:xfrm>
          <a:custGeom>
            <a:avLst/>
            <a:gdLst>
              <a:gd name="T0" fmla="*/ 2147483646 w 21600"/>
              <a:gd name="T1" fmla="*/ 0 h 21705"/>
              <a:gd name="T2" fmla="*/ 0 w 21600"/>
              <a:gd name="T3" fmla="*/ 2147483646 h 21705"/>
              <a:gd name="T4" fmla="*/ 0 w 21600"/>
              <a:gd name="T5" fmla="*/ 144547784 h 21705"/>
              <a:gd name="T6" fmla="*/ 0 60000 65536"/>
              <a:gd name="T7" fmla="*/ 0 60000 65536"/>
              <a:gd name="T8" fmla="*/ 0 60000 65536"/>
              <a:gd name="T9" fmla="*/ 0 w 21600"/>
              <a:gd name="T10" fmla="*/ 0 h 21705"/>
              <a:gd name="T11" fmla="*/ 21600 w 21600"/>
              <a:gd name="T12" fmla="*/ 21705 h 21705"/>
            </a:gdLst>
            <a:ahLst/>
            <a:cxnLst>
              <a:cxn ang="T6">
                <a:pos x="T0" y="T1"/>
              </a:cxn>
              <a:cxn ang="T7">
                <a:pos x="T2" y="T3"/>
              </a:cxn>
              <a:cxn ang="T8">
                <a:pos x="T4" y="T5"/>
              </a:cxn>
            </a:cxnLst>
            <a:rect l="T9" t="T10" r="T11" b="T12"/>
            <a:pathLst>
              <a:path w="21600" h="21705" fill="none" extrusionOk="0">
                <a:moveTo>
                  <a:pt x="21599" y="-1"/>
                </a:moveTo>
                <a:cubicBezTo>
                  <a:pt x="21599" y="34"/>
                  <a:pt x="21600" y="69"/>
                  <a:pt x="21600" y="105"/>
                </a:cubicBezTo>
                <a:cubicBezTo>
                  <a:pt x="21600" y="12034"/>
                  <a:pt x="11929" y="21704"/>
                  <a:pt x="0" y="21705"/>
                </a:cubicBezTo>
              </a:path>
              <a:path w="21600" h="21705" stroke="0" extrusionOk="0">
                <a:moveTo>
                  <a:pt x="21599" y="-1"/>
                </a:moveTo>
                <a:cubicBezTo>
                  <a:pt x="21599" y="34"/>
                  <a:pt x="21600" y="69"/>
                  <a:pt x="21600" y="105"/>
                </a:cubicBezTo>
                <a:cubicBezTo>
                  <a:pt x="21600" y="12034"/>
                  <a:pt x="11929" y="21704"/>
                  <a:pt x="0" y="21705"/>
                </a:cubicBezTo>
                <a:lnTo>
                  <a:pt x="0" y="105"/>
                </a:lnTo>
                <a:lnTo>
                  <a:pt x="21599" y="-1"/>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Tree>
    <p:extLst>
      <p:ext uri="{BB962C8B-B14F-4D97-AF65-F5344CB8AC3E}">
        <p14:creationId xmlns:p14="http://schemas.microsoft.com/office/powerpoint/2010/main" val="3544997652"/>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765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040C2DA-9343-42BC-94C0-849C56BE7704}" type="slidenum">
              <a:rPr lang="en-US" altLang="en-US" sz="1000"/>
              <a:pPr>
                <a:spcBef>
                  <a:spcPct val="0"/>
                </a:spcBef>
                <a:buClrTx/>
                <a:buSzTx/>
                <a:buFontTx/>
                <a:buNone/>
              </a:pPr>
              <a:t>126</a:t>
            </a:fld>
            <a:endParaRPr lang="en-US" altLang="en-US" sz="1000"/>
          </a:p>
        </p:txBody>
      </p:sp>
      <p:sp>
        <p:nvSpPr>
          <p:cNvPr id="27652" name="Rectangle 2"/>
          <p:cNvSpPr>
            <a:spLocks noGrp="1" noChangeArrowheads="1"/>
          </p:cNvSpPr>
          <p:nvPr>
            <p:ph type="title"/>
          </p:nvPr>
        </p:nvSpPr>
        <p:spPr>
          <a:xfrm>
            <a:off x="2743201" y="1219200"/>
            <a:ext cx="5184775" cy="395288"/>
          </a:xfrm>
          <a:noFill/>
        </p:spPr>
        <p:txBody>
          <a:bodyPr vert="horz" lIns="90487" tIns="44450" rIns="90487" bIns="44450" rtlCol="0" anchor="ctr">
            <a:normAutofit fontScale="90000"/>
          </a:bodyPr>
          <a:lstStyle/>
          <a:p>
            <a:pPr eaLnBrk="1" hangingPunct="1"/>
            <a:r>
              <a:rPr lang="en-US" altLang="en-US" smtClean="0"/>
              <a:t>Information Hiding</a:t>
            </a:r>
          </a:p>
        </p:txBody>
      </p:sp>
      <p:sp>
        <p:nvSpPr>
          <p:cNvPr id="27653" name="Rectangle 3"/>
          <p:cNvSpPr>
            <a:spLocks noChangeArrowheads="1"/>
          </p:cNvSpPr>
          <p:nvPr/>
        </p:nvSpPr>
        <p:spPr bwMode="auto">
          <a:xfrm>
            <a:off x="5424488" y="2430464"/>
            <a:ext cx="2501900" cy="32273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54" name="Rectangle 4"/>
          <p:cNvSpPr>
            <a:spLocks noChangeArrowheads="1"/>
          </p:cNvSpPr>
          <p:nvPr/>
        </p:nvSpPr>
        <p:spPr bwMode="auto">
          <a:xfrm>
            <a:off x="5424488" y="2432051"/>
            <a:ext cx="2501900" cy="3222625"/>
          </a:xfrm>
          <a:prstGeom prst="rect">
            <a:avLst/>
          </a:prstGeom>
          <a:solidFill>
            <a:schemeClr val="hlink"/>
          </a:solidFill>
          <a:ln w="254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3301" name="Rectangle 5"/>
          <p:cNvSpPr>
            <a:spLocks noChangeArrowheads="1"/>
          </p:cNvSpPr>
          <p:nvPr/>
        </p:nvSpPr>
        <p:spPr bwMode="auto">
          <a:xfrm>
            <a:off x="5321301" y="1930401"/>
            <a:ext cx="1003479"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module</a:t>
            </a:r>
          </a:p>
        </p:txBody>
      </p:sp>
      <p:sp>
        <p:nvSpPr>
          <p:cNvPr id="27656" name="Freeform 6" descr="10%"/>
          <p:cNvSpPr>
            <a:spLocks/>
          </p:cNvSpPr>
          <p:nvPr/>
        </p:nvSpPr>
        <p:spPr bwMode="auto">
          <a:xfrm>
            <a:off x="5780089" y="3611564"/>
            <a:ext cx="1843087" cy="1843087"/>
          </a:xfrm>
          <a:custGeom>
            <a:avLst/>
            <a:gdLst>
              <a:gd name="T0" fmla="*/ 2147483646 w 1161"/>
              <a:gd name="T1" fmla="*/ 2147483646 h 1032"/>
              <a:gd name="T2" fmla="*/ 2147483646 w 1161"/>
              <a:gd name="T3" fmla="*/ 2147483646 h 1032"/>
              <a:gd name="T4" fmla="*/ 2147483646 w 1161"/>
              <a:gd name="T5" fmla="*/ 2147483646 h 1032"/>
              <a:gd name="T6" fmla="*/ 2147483646 w 1161"/>
              <a:gd name="T7" fmla="*/ 2147483646 h 1032"/>
              <a:gd name="T8" fmla="*/ 2147483646 w 1161"/>
              <a:gd name="T9" fmla="*/ 2147483646 h 1032"/>
              <a:gd name="T10" fmla="*/ 2147483646 w 1161"/>
              <a:gd name="T11" fmla="*/ 2147483646 h 1032"/>
              <a:gd name="T12" fmla="*/ 2147483646 w 1161"/>
              <a:gd name="T13" fmla="*/ 2147483646 h 1032"/>
              <a:gd name="T14" fmla="*/ 2147483646 w 1161"/>
              <a:gd name="T15" fmla="*/ 2147483646 h 1032"/>
              <a:gd name="T16" fmla="*/ 2147483646 w 1161"/>
              <a:gd name="T17" fmla="*/ 2147483646 h 1032"/>
              <a:gd name="T18" fmla="*/ 2147483646 w 1161"/>
              <a:gd name="T19" fmla="*/ 2147483646 h 1032"/>
              <a:gd name="T20" fmla="*/ 2147483646 w 1161"/>
              <a:gd name="T21" fmla="*/ 2147483646 h 1032"/>
              <a:gd name="T22" fmla="*/ 2147483646 w 1161"/>
              <a:gd name="T23" fmla="*/ 2147483646 h 1032"/>
              <a:gd name="T24" fmla="*/ 2147483646 w 1161"/>
              <a:gd name="T25" fmla="*/ 2147483646 h 1032"/>
              <a:gd name="T26" fmla="*/ 2147483646 w 1161"/>
              <a:gd name="T27" fmla="*/ 2147483646 h 1032"/>
              <a:gd name="T28" fmla="*/ 2147483646 w 1161"/>
              <a:gd name="T29" fmla="*/ 2147483646 h 1032"/>
              <a:gd name="T30" fmla="*/ 2147483646 w 1161"/>
              <a:gd name="T31" fmla="*/ 2147483646 h 1032"/>
              <a:gd name="T32" fmla="*/ 2147483646 w 1161"/>
              <a:gd name="T33" fmla="*/ 2147483646 h 1032"/>
              <a:gd name="T34" fmla="*/ 2147483646 w 1161"/>
              <a:gd name="T35" fmla="*/ 2147483646 h 1032"/>
              <a:gd name="T36" fmla="*/ 2147483646 w 1161"/>
              <a:gd name="T37" fmla="*/ 2147483646 h 1032"/>
              <a:gd name="T38" fmla="*/ 2147483646 w 1161"/>
              <a:gd name="T39" fmla="*/ 2147483646 h 1032"/>
              <a:gd name="T40" fmla="*/ 2147483646 w 1161"/>
              <a:gd name="T41" fmla="*/ 2147483646 h 1032"/>
              <a:gd name="T42" fmla="*/ 2147483646 w 1161"/>
              <a:gd name="T43" fmla="*/ 2147483646 h 1032"/>
              <a:gd name="T44" fmla="*/ 2147483646 w 1161"/>
              <a:gd name="T45" fmla="*/ 2147483646 h 1032"/>
              <a:gd name="T46" fmla="*/ 2147483646 w 1161"/>
              <a:gd name="T47" fmla="*/ 2147483646 h 1032"/>
              <a:gd name="T48" fmla="*/ 2147483646 w 1161"/>
              <a:gd name="T49" fmla="*/ 2147483646 h 1032"/>
              <a:gd name="T50" fmla="*/ 2147483646 w 1161"/>
              <a:gd name="T51" fmla="*/ 2147483646 h 1032"/>
              <a:gd name="T52" fmla="*/ 2147483646 w 1161"/>
              <a:gd name="T53" fmla="*/ 2147483646 h 1032"/>
              <a:gd name="T54" fmla="*/ 2147483646 w 1161"/>
              <a:gd name="T55" fmla="*/ 2147483646 h 1032"/>
              <a:gd name="T56" fmla="*/ 2147483646 w 1161"/>
              <a:gd name="T57" fmla="*/ 2147483646 h 1032"/>
              <a:gd name="T58" fmla="*/ 2147483646 w 1161"/>
              <a:gd name="T59" fmla="*/ 2147483646 h 1032"/>
              <a:gd name="T60" fmla="*/ 2147483646 w 1161"/>
              <a:gd name="T61" fmla="*/ 2147483646 h 1032"/>
              <a:gd name="T62" fmla="*/ 2147483646 w 1161"/>
              <a:gd name="T63" fmla="*/ 2147483646 h 1032"/>
              <a:gd name="T64" fmla="*/ 2147483646 w 1161"/>
              <a:gd name="T65" fmla="*/ 2147483646 h 1032"/>
              <a:gd name="T66" fmla="*/ 2147483646 w 1161"/>
              <a:gd name="T67" fmla="*/ 2147483646 h 1032"/>
              <a:gd name="T68" fmla="*/ 2147483646 w 1161"/>
              <a:gd name="T69" fmla="*/ 2147483646 h 1032"/>
              <a:gd name="T70" fmla="*/ 2147483646 w 1161"/>
              <a:gd name="T71" fmla="*/ 2147483646 h 1032"/>
              <a:gd name="T72" fmla="*/ 2147483646 w 1161"/>
              <a:gd name="T73" fmla="*/ 2147483646 h 1032"/>
              <a:gd name="T74" fmla="*/ 2147483646 w 1161"/>
              <a:gd name="T75" fmla="*/ 2147483646 h 1032"/>
              <a:gd name="T76" fmla="*/ 2147483646 w 1161"/>
              <a:gd name="T77" fmla="*/ 2147483646 h 1032"/>
              <a:gd name="T78" fmla="*/ 2147483646 w 1161"/>
              <a:gd name="T79" fmla="*/ 2147483646 h 1032"/>
              <a:gd name="T80" fmla="*/ 2147483646 w 1161"/>
              <a:gd name="T81" fmla="*/ 2147483646 h 1032"/>
              <a:gd name="T82" fmla="*/ 2147483646 w 1161"/>
              <a:gd name="T83" fmla="*/ 2147483646 h 1032"/>
              <a:gd name="T84" fmla="*/ 2147483646 w 1161"/>
              <a:gd name="T85" fmla="*/ 2147483646 h 1032"/>
              <a:gd name="T86" fmla="*/ 2147483646 w 1161"/>
              <a:gd name="T87" fmla="*/ 2147483646 h 1032"/>
              <a:gd name="T88" fmla="*/ 2147483646 w 1161"/>
              <a:gd name="T89" fmla="*/ 0 h 1032"/>
              <a:gd name="T90" fmla="*/ 2147483646 w 1161"/>
              <a:gd name="T91" fmla="*/ 0 h 1032"/>
              <a:gd name="T92" fmla="*/ 2147483646 w 1161"/>
              <a:gd name="T93" fmla="*/ 2147483646 h 1032"/>
              <a:gd name="T94" fmla="*/ 2147483646 w 1161"/>
              <a:gd name="T95" fmla="*/ 2147483646 h 1032"/>
              <a:gd name="T96" fmla="*/ 2147483646 w 1161"/>
              <a:gd name="T97" fmla="*/ 2147483646 h 10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1"/>
              <a:gd name="T148" fmla="*/ 0 h 1032"/>
              <a:gd name="T149" fmla="*/ 1161 w 1161"/>
              <a:gd name="T150" fmla="*/ 1032 h 10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1" h="1032">
                <a:moveTo>
                  <a:pt x="421" y="92"/>
                </a:moveTo>
                <a:lnTo>
                  <a:pt x="397" y="85"/>
                </a:lnTo>
                <a:lnTo>
                  <a:pt x="350" y="64"/>
                </a:lnTo>
                <a:lnTo>
                  <a:pt x="318" y="56"/>
                </a:lnTo>
                <a:lnTo>
                  <a:pt x="278" y="42"/>
                </a:lnTo>
                <a:lnTo>
                  <a:pt x="254" y="42"/>
                </a:lnTo>
                <a:lnTo>
                  <a:pt x="222" y="35"/>
                </a:lnTo>
                <a:lnTo>
                  <a:pt x="199" y="42"/>
                </a:lnTo>
                <a:lnTo>
                  <a:pt x="191" y="42"/>
                </a:lnTo>
                <a:lnTo>
                  <a:pt x="183" y="49"/>
                </a:lnTo>
                <a:lnTo>
                  <a:pt x="175" y="56"/>
                </a:lnTo>
                <a:lnTo>
                  <a:pt x="167" y="71"/>
                </a:lnTo>
                <a:lnTo>
                  <a:pt x="159" y="78"/>
                </a:lnTo>
                <a:lnTo>
                  <a:pt x="151" y="92"/>
                </a:lnTo>
                <a:lnTo>
                  <a:pt x="151" y="106"/>
                </a:lnTo>
                <a:lnTo>
                  <a:pt x="151" y="120"/>
                </a:lnTo>
                <a:lnTo>
                  <a:pt x="159" y="141"/>
                </a:lnTo>
                <a:lnTo>
                  <a:pt x="159" y="155"/>
                </a:lnTo>
                <a:lnTo>
                  <a:pt x="159" y="177"/>
                </a:lnTo>
                <a:lnTo>
                  <a:pt x="151" y="191"/>
                </a:lnTo>
                <a:lnTo>
                  <a:pt x="143" y="212"/>
                </a:lnTo>
                <a:lnTo>
                  <a:pt x="127" y="226"/>
                </a:lnTo>
                <a:lnTo>
                  <a:pt x="103" y="254"/>
                </a:lnTo>
                <a:lnTo>
                  <a:pt x="87" y="275"/>
                </a:lnTo>
                <a:lnTo>
                  <a:pt x="72" y="290"/>
                </a:lnTo>
                <a:lnTo>
                  <a:pt x="64" y="297"/>
                </a:lnTo>
                <a:lnTo>
                  <a:pt x="40" y="332"/>
                </a:lnTo>
                <a:lnTo>
                  <a:pt x="24" y="353"/>
                </a:lnTo>
                <a:lnTo>
                  <a:pt x="16" y="367"/>
                </a:lnTo>
                <a:lnTo>
                  <a:pt x="8" y="388"/>
                </a:lnTo>
                <a:lnTo>
                  <a:pt x="0" y="417"/>
                </a:lnTo>
                <a:lnTo>
                  <a:pt x="8" y="431"/>
                </a:lnTo>
                <a:lnTo>
                  <a:pt x="8" y="445"/>
                </a:lnTo>
                <a:lnTo>
                  <a:pt x="16" y="452"/>
                </a:lnTo>
                <a:lnTo>
                  <a:pt x="24" y="466"/>
                </a:lnTo>
                <a:lnTo>
                  <a:pt x="32" y="494"/>
                </a:lnTo>
                <a:lnTo>
                  <a:pt x="32" y="537"/>
                </a:lnTo>
                <a:lnTo>
                  <a:pt x="32" y="586"/>
                </a:lnTo>
                <a:lnTo>
                  <a:pt x="24" y="614"/>
                </a:lnTo>
                <a:lnTo>
                  <a:pt x="24" y="628"/>
                </a:lnTo>
                <a:lnTo>
                  <a:pt x="16" y="657"/>
                </a:lnTo>
                <a:lnTo>
                  <a:pt x="16" y="685"/>
                </a:lnTo>
                <a:lnTo>
                  <a:pt x="24" y="713"/>
                </a:lnTo>
                <a:lnTo>
                  <a:pt x="32" y="741"/>
                </a:lnTo>
                <a:lnTo>
                  <a:pt x="48" y="770"/>
                </a:lnTo>
                <a:lnTo>
                  <a:pt x="64" y="798"/>
                </a:lnTo>
                <a:lnTo>
                  <a:pt x="87" y="826"/>
                </a:lnTo>
                <a:lnTo>
                  <a:pt x="103" y="840"/>
                </a:lnTo>
                <a:lnTo>
                  <a:pt x="119" y="854"/>
                </a:lnTo>
                <a:lnTo>
                  <a:pt x="143" y="876"/>
                </a:lnTo>
                <a:lnTo>
                  <a:pt x="175" y="897"/>
                </a:lnTo>
                <a:lnTo>
                  <a:pt x="215" y="911"/>
                </a:lnTo>
                <a:lnTo>
                  <a:pt x="246" y="918"/>
                </a:lnTo>
                <a:lnTo>
                  <a:pt x="278" y="918"/>
                </a:lnTo>
                <a:lnTo>
                  <a:pt x="318" y="918"/>
                </a:lnTo>
                <a:lnTo>
                  <a:pt x="358" y="911"/>
                </a:lnTo>
                <a:lnTo>
                  <a:pt x="381" y="904"/>
                </a:lnTo>
                <a:lnTo>
                  <a:pt x="405" y="897"/>
                </a:lnTo>
                <a:lnTo>
                  <a:pt x="453" y="890"/>
                </a:lnTo>
                <a:lnTo>
                  <a:pt x="485" y="890"/>
                </a:lnTo>
                <a:lnTo>
                  <a:pt x="532" y="890"/>
                </a:lnTo>
                <a:lnTo>
                  <a:pt x="580" y="897"/>
                </a:lnTo>
                <a:lnTo>
                  <a:pt x="636" y="911"/>
                </a:lnTo>
                <a:lnTo>
                  <a:pt x="675" y="925"/>
                </a:lnTo>
                <a:lnTo>
                  <a:pt x="723" y="946"/>
                </a:lnTo>
                <a:lnTo>
                  <a:pt x="755" y="960"/>
                </a:lnTo>
                <a:lnTo>
                  <a:pt x="787" y="975"/>
                </a:lnTo>
                <a:lnTo>
                  <a:pt x="826" y="996"/>
                </a:lnTo>
                <a:lnTo>
                  <a:pt x="866" y="1010"/>
                </a:lnTo>
                <a:lnTo>
                  <a:pt x="906" y="1024"/>
                </a:lnTo>
                <a:lnTo>
                  <a:pt x="930" y="1031"/>
                </a:lnTo>
                <a:lnTo>
                  <a:pt x="953" y="1031"/>
                </a:lnTo>
                <a:lnTo>
                  <a:pt x="961" y="1031"/>
                </a:lnTo>
                <a:lnTo>
                  <a:pt x="969" y="1024"/>
                </a:lnTo>
                <a:lnTo>
                  <a:pt x="977" y="1017"/>
                </a:lnTo>
                <a:lnTo>
                  <a:pt x="985" y="1003"/>
                </a:lnTo>
                <a:lnTo>
                  <a:pt x="985" y="975"/>
                </a:lnTo>
                <a:lnTo>
                  <a:pt x="977" y="946"/>
                </a:lnTo>
                <a:lnTo>
                  <a:pt x="969" y="925"/>
                </a:lnTo>
                <a:lnTo>
                  <a:pt x="961" y="911"/>
                </a:lnTo>
                <a:lnTo>
                  <a:pt x="953" y="904"/>
                </a:lnTo>
                <a:lnTo>
                  <a:pt x="953" y="890"/>
                </a:lnTo>
                <a:lnTo>
                  <a:pt x="953" y="869"/>
                </a:lnTo>
                <a:lnTo>
                  <a:pt x="961" y="847"/>
                </a:lnTo>
                <a:lnTo>
                  <a:pt x="969" y="826"/>
                </a:lnTo>
                <a:lnTo>
                  <a:pt x="985" y="805"/>
                </a:lnTo>
                <a:lnTo>
                  <a:pt x="1009" y="777"/>
                </a:lnTo>
                <a:lnTo>
                  <a:pt x="1041" y="741"/>
                </a:lnTo>
                <a:lnTo>
                  <a:pt x="1057" y="727"/>
                </a:lnTo>
                <a:lnTo>
                  <a:pt x="1073" y="713"/>
                </a:lnTo>
                <a:lnTo>
                  <a:pt x="1104" y="678"/>
                </a:lnTo>
                <a:lnTo>
                  <a:pt x="1120" y="657"/>
                </a:lnTo>
                <a:lnTo>
                  <a:pt x="1144" y="621"/>
                </a:lnTo>
                <a:lnTo>
                  <a:pt x="1152" y="593"/>
                </a:lnTo>
                <a:lnTo>
                  <a:pt x="1160" y="572"/>
                </a:lnTo>
                <a:lnTo>
                  <a:pt x="1160" y="558"/>
                </a:lnTo>
                <a:lnTo>
                  <a:pt x="1152" y="537"/>
                </a:lnTo>
                <a:lnTo>
                  <a:pt x="1144" y="523"/>
                </a:lnTo>
                <a:lnTo>
                  <a:pt x="1136" y="508"/>
                </a:lnTo>
                <a:lnTo>
                  <a:pt x="1104" y="466"/>
                </a:lnTo>
                <a:lnTo>
                  <a:pt x="1073" y="445"/>
                </a:lnTo>
                <a:lnTo>
                  <a:pt x="1025" y="424"/>
                </a:lnTo>
                <a:lnTo>
                  <a:pt x="1001" y="417"/>
                </a:lnTo>
                <a:lnTo>
                  <a:pt x="993" y="417"/>
                </a:lnTo>
                <a:lnTo>
                  <a:pt x="969" y="403"/>
                </a:lnTo>
                <a:lnTo>
                  <a:pt x="961" y="388"/>
                </a:lnTo>
                <a:lnTo>
                  <a:pt x="961" y="374"/>
                </a:lnTo>
                <a:lnTo>
                  <a:pt x="961" y="346"/>
                </a:lnTo>
                <a:lnTo>
                  <a:pt x="969" y="325"/>
                </a:lnTo>
                <a:lnTo>
                  <a:pt x="985" y="290"/>
                </a:lnTo>
                <a:lnTo>
                  <a:pt x="1009" y="254"/>
                </a:lnTo>
                <a:lnTo>
                  <a:pt x="1025" y="233"/>
                </a:lnTo>
                <a:lnTo>
                  <a:pt x="1041" y="212"/>
                </a:lnTo>
                <a:lnTo>
                  <a:pt x="1057" y="184"/>
                </a:lnTo>
                <a:lnTo>
                  <a:pt x="1073" y="155"/>
                </a:lnTo>
                <a:lnTo>
                  <a:pt x="1081" y="127"/>
                </a:lnTo>
                <a:lnTo>
                  <a:pt x="1081" y="113"/>
                </a:lnTo>
                <a:lnTo>
                  <a:pt x="1073" y="99"/>
                </a:lnTo>
                <a:lnTo>
                  <a:pt x="1049" y="85"/>
                </a:lnTo>
                <a:lnTo>
                  <a:pt x="1033" y="85"/>
                </a:lnTo>
                <a:lnTo>
                  <a:pt x="1017" y="85"/>
                </a:lnTo>
                <a:lnTo>
                  <a:pt x="1001" y="85"/>
                </a:lnTo>
                <a:lnTo>
                  <a:pt x="969" y="85"/>
                </a:lnTo>
                <a:lnTo>
                  <a:pt x="945" y="85"/>
                </a:lnTo>
                <a:lnTo>
                  <a:pt x="922" y="78"/>
                </a:lnTo>
                <a:lnTo>
                  <a:pt x="898" y="71"/>
                </a:lnTo>
                <a:lnTo>
                  <a:pt x="866" y="56"/>
                </a:lnTo>
                <a:lnTo>
                  <a:pt x="842" y="42"/>
                </a:lnTo>
                <a:lnTo>
                  <a:pt x="826" y="28"/>
                </a:lnTo>
                <a:lnTo>
                  <a:pt x="818" y="21"/>
                </a:lnTo>
                <a:lnTo>
                  <a:pt x="810" y="14"/>
                </a:lnTo>
                <a:lnTo>
                  <a:pt x="802" y="7"/>
                </a:lnTo>
                <a:lnTo>
                  <a:pt x="795" y="7"/>
                </a:lnTo>
                <a:lnTo>
                  <a:pt x="771" y="0"/>
                </a:lnTo>
                <a:lnTo>
                  <a:pt x="763" y="0"/>
                </a:lnTo>
                <a:lnTo>
                  <a:pt x="739" y="0"/>
                </a:lnTo>
                <a:lnTo>
                  <a:pt x="715" y="0"/>
                </a:lnTo>
                <a:lnTo>
                  <a:pt x="699" y="0"/>
                </a:lnTo>
                <a:lnTo>
                  <a:pt x="659" y="7"/>
                </a:lnTo>
                <a:lnTo>
                  <a:pt x="636" y="14"/>
                </a:lnTo>
                <a:lnTo>
                  <a:pt x="604" y="21"/>
                </a:lnTo>
                <a:lnTo>
                  <a:pt x="580" y="28"/>
                </a:lnTo>
                <a:lnTo>
                  <a:pt x="540" y="42"/>
                </a:lnTo>
                <a:lnTo>
                  <a:pt x="508" y="49"/>
                </a:lnTo>
                <a:lnTo>
                  <a:pt x="469" y="64"/>
                </a:lnTo>
                <a:lnTo>
                  <a:pt x="421" y="85"/>
                </a:lnTo>
                <a:lnTo>
                  <a:pt x="405" y="92"/>
                </a:lnTo>
                <a:lnTo>
                  <a:pt x="421" y="92"/>
                </a:lnTo>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27657" name="Freeform 7"/>
          <p:cNvSpPr>
            <a:spLocks/>
          </p:cNvSpPr>
          <p:nvPr/>
        </p:nvSpPr>
        <p:spPr bwMode="auto">
          <a:xfrm>
            <a:off x="5780089" y="3611564"/>
            <a:ext cx="1855787" cy="1855787"/>
          </a:xfrm>
          <a:custGeom>
            <a:avLst/>
            <a:gdLst>
              <a:gd name="T0" fmla="*/ 2147483646 w 1169"/>
              <a:gd name="T1" fmla="*/ 2147483646 h 1039"/>
              <a:gd name="T2" fmla="*/ 2147483646 w 1169"/>
              <a:gd name="T3" fmla="*/ 2147483646 h 1039"/>
              <a:gd name="T4" fmla="*/ 2147483646 w 1169"/>
              <a:gd name="T5" fmla="*/ 2147483646 h 1039"/>
              <a:gd name="T6" fmla="*/ 2147483646 w 1169"/>
              <a:gd name="T7" fmla="*/ 2147483646 h 1039"/>
              <a:gd name="T8" fmla="*/ 2147483646 w 1169"/>
              <a:gd name="T9" fmla="*/ 2147483646 h 1039"/>
              <a:gd name="T10" fmla="*/ 2147483646 w 1169"/>
              <a:gd name="T11" fmla="*/ 2147483646 h 1039"/>
              <a:gd name="T12" fmla="*/ 2147483646 w 1169"/>
              <a:gd name="T13" fmla="*/ 2147483646 h 1039"/>
              <a:gd name="T14" fmla="*/ 2147483646 w 1169"/>
              <a:gd name="T15" fmla="*/ 2147483646 h 1039"/>
              <a:gd name="T16" fmla="*/ 2147483646 w 1169"/>
              <a:gd name="T17" fmla="*/ 2147483646 h 1039"/>
              <a:gd name="T18" fmla="*/ 2147483646 w 1169"/>
              <a:gd name="T19" fmla="*/ 2147483646 h 1039"/>
              <a:gd name="T20" fmla="*/ 2147483646 w 1169"/>
              <a:gd name="T21" fmla="*/ 2147483646 h 1039"/>
              <a:gd name="T22" fmla="*/ 2147483646 w 1169"/>
              <a:gd name="T23" fmla="*/ 2147483646 h 1039"/>
              <a:gd name="T24" fmla="*/ 2147483646 w 1169"/>
              <a:gd name="T25" fmla="*/ 2147483646 h 1039"/>
              <a:gd name="T26" fmla="*/ 2147483646 w 1169"/>
              <a:gd name="T27" fmla="*/ 2147483646 h 1039"/>
              <a:gd name="T28" fmla="*/ 2147483646 w 1169"/>
              <a:gd name="T29" fmla="*/ 2147483646 h 1039"/>
              <a:gd name="T30" fmla="*/ 2147483646 w 1169"/>
              <a:gd name="T31" fmla="*/ 2147483646 h 1039"/>
              <a:gd name="T32" fmla="*/ 2147483646 w 1169"/>
              <a:gd name="T33" fmla="*/ 2147483646 h 1039"/>
              <a:gd name="T34" fmla="*/ 2147483646 w 1169"/>
              <a:gd name="T35" fmla="*/ 2147483646 h 1039"/>
              <a:gd name="T36" fmla="*/ 2147483646 w 1169"/>
              <a:gd name="T37" fmla="*/ 2147483646 h 1039"/>
              <a:gd name="T38" fmla="*/ 2147483646 w 1169"/>
              <a:gd name="T39" fmla="*/ 2147483646 h 1039"/>
              <a:gd name="T40" fmla="*/ 2147483646 w 1169"/>
              <a:gd name="T41" fmla="*/ 2147483646 h 1039"/>
              <a:gd name="T42" fmla="*/ 2147483646 w 1169"/>
              <a:gd name="T43" fmla="*/ 2147483646 h 1039"/>
              <a:gd name="T44" fmla="*/ 2147483646 w 1169"/>
              <a:gd name="T45" fmla="*/ 2147483646 h 1039"/>
              <a:gd name="T46" fmla="*/ 2147483646 w 1169"/>
              <a:gd name="T47" fmla="*/ 2147483646 h 1039"/>
              <a:gd name="T48" fmla="*/ 2147483646 w 1169"/>
              <a:gd name="T49" fmla="*/ 2147483646 h 1039"/>
              <a:gd name="T50" fmla="*/ 2147483646 w 1169"/>
              <a:gd name="T51" fmla="*/ 2147483646 h 1039"/>
              <a:gd name="T52" fmla="*/ 2147483646 w 1169"/>
              <a:gd name="T53" fmla="*/ 2147483646 h 1039"/>
              <a:gd name="T54" fmla="*/ 2147483646 w 1169"/>
              <a:gd name="T55" fmla="*/ 2147483646 h 1039"/>
              <a:gd name="T56" fmla="*/ 2147483646 w 1169"/>
              <a:gd name="T57" fmla="*/ 2147483646 h 1039"/>
              <a:gd name="T58" fmla="*/ 2147483646 w 1169"/>
              <a:gd name="T59" fmla="*/ 2147483646 h 1039"/>
              <a:gd name="T60" fmla="*/ 2147483646 w 1169"/>
              <a:gd name="T61" fmla="*/ 2147483646 h 1039"/>
              <a:gd name="T62" fmla="*/ 2147483646 w 1169"/>
              <a:gd name="T63" fmla="*/ 2147483646 h 1039"/>
              <a:gd name="T64" fmla="*/ 2147483646 w 1169"/>
              <a:gd name="T65" fmla="*/ 2147483646 h 1039"/>
              <a:gd name="T66" fmla="*/ 2147483646 w 1169"/>
              <a:gd name="T67" fmla="*/ 2147483646 h 1039"/>
              <a:gd name="T68" fmla="*/ 2147483646 w 1169"/>
              <a:gd name="T69" fmla="*/ 2147483646 h 1039"/>
              <a:gd name="T70" fmla="*/ 2147483646 w 1169"/>
              <a:gd name="T71" fmla="*/ 2147483646 h 1039"/>
              <a:gd name="T72" fmla="*/ 2147483646 w 1169"/>
              <a:gd name="T73" fmla="*/ 2147483646 h 1039"/>
              <a:gd name="T74" fmla="*/ 2147483646 w 1169"/>
              <a:gd name="T75" fmla="*/ 2147483646 h 1039"/>
              <a:gd name="T76" fmla="*/ 2147483646 w 1169"/>
              <a:gd name="T77" fmla="*/ 2147483646 h 1039"/>
              <a:gd name="T78" fmla="*/ 2147483646 w 1169"/>
              <a:gd name="T79" fmla="*/ 2147483646 h 1039"/>
              <a:gd name="T80" fmla="*/ 2147483646 w 1169"/>
              <a:gd name="T81" fmla="*/ 2147483646 h 1039"/>
              <a:gd name="T82" fmla="*/ 2147483646 w 1169"/>
              <a:gd name="T83" fmla="*/ 2147483646 h 1039"/>
              <a:gd name="T84" fmla="*/ 2147483646 w 1169"/>
              <a:gd name="T85" fmla="*/ 2147483646 h 1039"/>
              <a:gd name="T86" fmla="*/ 2147483646 w 1169"/>
              <a:gd name="T87" fmla="*/ 2147483646 h 1039"/>
              <a:gd name="T88" fmla="*/ 2147483646 w 1169"/>
              <a:gd name="T89" fmla="*/ 0 h 1039"/>
              <a:gd name="T90" fmla="*/ 2147483646 w 1169"/>
              <a:gd name="T91" fmla="*/ 0 h 1039"/>
              <a:gd name="T92" fmla="*/ 2147483646 w 1169"/>
              <a:gd name="T93" fmla="*/ 2147483646 h 1039"/>
              <a:gd name="T94" fmla="*/ 2147483646 w 1169"/>
              <a:gd name="T95" fmla="*/ 2147483646 h 1039"/>
              <a:gd name="T96" fmla="*/ 2147483646 w 1169"/>
              <a:gd name="T97" fmla="*/ 2147483646 h 10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9" h="1039">
                <a:moveTo>
                  <a:pt x="424" y="92"/>
                </a:moveTo>
                <a:lnTo>
                  <a:pt x="400" y="85"/>
                </a:lnTo>
                <a:lnTo>
                  <a:pt x="352" y="64"/>
                </a:lnTo>
                <a:lnTo>
                  <a:pt x="320" y="57"/>
                </a:lnTo>
                <a:lnTo>
                  <a:pt x="280" y="43"/>
                </a:lnTo>
                <a:lnTo>
                  <a:pt x="256" y="43"/>
                </a:lnTo>
                <a:lnTo>
                  <a:pt x="224" y="36"/>
                </a:lnTo>
                <a:lnTo>
                  <a:pt x="200" y="43"/>
                </a:lnTo>
                <a:lnTo>
                  <a:pt x="192" y="43"/>
                </a:lnTo>
                <a:lnTo>
                  <a:pt x="184" y="50"/>
                </a:lnTo>
                <a:lnTo>
                  <a:pt x="176" y="57"/>
                </a:lnTo>
                <a:lnTo>
                  <a:pt x="168" y="71"/>
                </a:lnTo>
                <a:lnTo>
                  <a:pt x="160" y="78"/>
                </a:lnTo>
                <a:lnTo>
                  <a:pt x="152" y="92"/>
                </a:lnTo>
                <a:lnTo>
                  <a:pt x="152" y="107"/>
                </a:lnTo>
                <a:lnTo>
                  <a:pt x="152" y="121"/>
                </a:lnTo>
                <a:lnTo>
                  <a:pt x="160" y="142"/>
                </a:lnTo>
                <a:lnTo>
                  <a:pt x="160" y="156"/>
                </a:lnTo>
                <a:lnTo>
                  <a:pt x="160" y="178"/>
                </a:lnTo>
                <a:lnTo>
                  <a:pt x="152" y="192"/>
                </a:lnTo>
                <a:lnTo>
                  <a:pt x="144" y="213"/>
                </a:lnTo>
                <a:lnTo>
                  <a:pt x="128" y="228"/>
                </a:lnTo>
                <a:lnTo>
                  <a:pt x="104" y="256"/>
                </a:lnTo>
                <a:lnTo>
                  <a:pt x="88" y="277"/>
                </a:lnTo>
                <a:lnTo>
                  <a:pt x="72" y="291"/>
                </a:lnTo>
                <a:lnTo>
                  <a:pt x="64" y="299"/>
                </a:lnTo>
                <a:lnTo>
                  <a:pt x="40" y="334"/>
                </a:lnTo>
                <a:lnTo>
                  <a:pt x="24" y="355"/>
                </a:lnTo>
                <a:lnTo>
                  <a:pt x="16" y="370"/>
                </a:lnTo>
                <a:lnTo>
                  <a:pt x="8" y="391"/>
                </a:lnTo>
                <a:lnTo>
                  <a:pt x="0" y="419"/>
                </a:lnTo>
                <a:lnTo>
                  <a:pt x="8" y="434"/>
                </a:lnTo>
                <a:lnTo>
                  <a:pt x="8" y="448"/>
                </a:lnTo>
                <a:lnTo>
                  <a:pt x="16" y="455"/>
                </a:lnTo>
                <a:lnTo>
                  <a:pt x="24" y="469"/>
                </a:lnTo>
                <a:lnTo>
                  <a:pt x="32" y="498"/>
                </a:lnTo>
                <a:lnTo>
                  <a:pt x="32" y="540"/>
                </a:lnTo>
                <a:lnTo>
                  <a:pt x="32" y="590"/>
                </a:lnTo>
                <a:lnTo>
                  <a:pt x="24" y="619"/>
                </a:lnTo>
                <a:lnTo>
                  <a:pt x="24" y="633"/>
                </a:lnTo>
                <a:lnTo>
                  <a:pt x="16" y="661"/>
                </a:lnTo>
                <a:lnTo>
                  <a:pt x="16" y="690"/>
                </a:lnTo>
                <a:lnTo>
                  <a:pt x="24" y="718"/>
                </a:lnTo>
                <a:lnTo>
                  <a:pt x="32" y="747"/>
                </a:lnTo>
                <a:lnTo>
                  <a:pt x="48" y="775"/>
                </a:lnTo>
                <a:lnTo>
                  <a:pt x="64" y="803"/>
                </a:lnTo>
                <a:lnTo>
                  <a:pt x="88" y="832"/>
                </a:lnTo>
                <a:lnTo>
                  <a:pt x="104" y="846"/>
                </a:lnTo>
                <a:lnTo>
                  <a:pt x="120" y="860"/>
                </a:lnTo>
                <a:lnTo>
                  <a:pt x="144" y="882"/>
                </a:lnTo>
                <a:lnTo>
                  <a:pt x="176" y="903"/>
                </a:lnTo>
                <a:lnTo>
                  <a:pt x="216" y="917"/>
                </a:lnTo>
                <a:lnTo>
                  <a:pt x="248" y="924"/>
                </a:lnTo>
                <a:lnTo>
                  <a:pt x="280" y="924"/>
                </a:lnTo>
                <a:lnTo>
                  <a:pt x="320" y="924"/>
                </a:lnTo>
                <a:lnTo>
                  <a:pt x="360" y="917"/>
                </a:lnTo>
                <a:lnTo>
                  <a:pt x="384" y="910"/>
                </a:lnTo>
                <a:lnTo>
                  <a:pt x="408" y="903"/>
                </a:lnTo>
                <a:lnTo>
                  <a:pt x="456" y="896"/>
                </a:lnTo>
                <a:lnTo>
                  <a:pt x="488" y="896"/>
                </a:lnTo>
                <a:lnTo>
                  <a:pt x="536" y="896"/>
                </a:lnTo>
                <a:lnTo>
                  <a:pt x="584" y="903"/>
                </a:lnTo>
                <a:lnTo>
                  <a:pt x="640" y="917"/>
                </a:lnTo>
                <a:lnTo>
                  <a:pt x="680" y="931"/>
                </a:lnTo>
                <a:lnTo>
                  <a:pt x="728" y="953"/>
                </a:lnTo>
                <a:lnTo>
                  <a:pt x="760" y="967"/>
                </a:lnTo>
                <a:lnTo>
                  <a:pt x="792" y="981"/>
                </a:lnTo>
                <a:lnTo>
                  <a:pt x="832" y="1002"/>
                </a:lnTo>
                <a:lnTo>
                  <a:pt x="872" y="1017"/>
                </a:lnTo>
                <a:lnTo>
                  <a:pt x="912" y="1031"/>
                </a:lnTo>
                <a:lnTo>
                  <a:pt x="936" y="1038"/>
                </a:lnTo>
                <a:lnTo>
                  <a:pt x="960" y="1038"/>
                </a:lnTo>
                <a:lnTo>
                  <a:pt x="968" y="1038"/>
                </a:lnTo>
                <a:lnTo>
                  <a:pt x="976" y="1031"/>
                </a:lnTo>
                <a:lnTo>
                  <a:pt x="984" y="1024"/>
                </a:lnTo>
                <a:lnTo>
                  <a:pt x="992" y="1010"/>
                </a:lnTo>
                <a:lnTo>
                  <a:pt x="992" y="981"/>
                </a:lnTo>
                <a:lnTo>
                  <a:pt x="984" y="953"/>
                </a:lnTo>
                <a:lnTo>
                  <a:pt x="976" y="931"/>
                </a:lnTo>
                <a:lnTo>
                  <a:pt x="968" y="917"/>
                </a:lnTo>
                <a:lnTo>
                  <a:pt x="960" y="910"/>
                </a:lnTo>
                <a:lnTo>
                  <a:pt x="960" y="896"/>
                </a:lnTo>
                <a:lnTo>
                  <a:pt x="960" y="874"/>
                </a:lnTo>
                <a:lnTo>
                  <a:pt x="968" y="853"/>
                </a:lnTo>
                <a:lnTo>
                  <a:pt x="976" y="832"/>
                </a:lnTo>
                <a:lnTo>
                  <a:pt x="992" y="810"/>
                </a:lnTo>
                <a:lnTo>
                  <a:pt x="1016" y="782"/>
                </a:lnTo>
                <a:lnTo>
                  <a:pt x="1048" y="747"/>
                </a:lnTo>
                <a:lnTo>
                  <a:pt x="1064" y="732"/>
                </a:lnTo>
                <a:lnTo>
                  <a:pt x="1080" y="718"/>
                </a:lnTo>
                <a:lnTo>
                  <a:pt x="1112" y="683"/>
                </a:lnTo>
                <a:lnTo>
                  <a:pt x="1128" y="661"/>
                </a:lnTo>
                <a:lnTo>
                  <a:pt x="1152" y="626"/>
                </a:lnTo>
                <a:lnTo>
                  <a:pt x="1160" y="597"/>
                </a:lnTo>
                <a:lnTo>
                  <a:pt x="1168" y="576"/>
                </a:lnTo>
                <a:lnTo>
                  <a:pt x="1168" y="562"/>
                </a:lnTo>
                <a:lnTo>
                  <a:pt x="1160" y="540"/>
                </a:lnTo>
                <a:lnTo>
                  <a:pt x="1152" y="526"/>
                </a:lnTo>
                <a:lnTo>
                  <a:pt x="1144" y="512"/>
                </a:lnTo>
                <a:lnTo>
                  <a:pt x="1112" y="469"/>
                </a:lnTo>
                <a:lnTo>
                  <a:pt x="1080" y="448"/>
                </a:lnTo>
                <a:lnTo>
                  <a:pt x="1032" y="427"/>
                </a:lnTo>
                <a:lnTo>
                  <a:pt x="1008" y="419"/>
                </a:lnTo>
                <a:lnTo>
                  <a:pt x="1000" y="419"/>
                </a:lnTo>
                <a:lnTo>
                  <a:pt x="976" y="405"/>
                </a:lnTo>
                <a:lnTo>
                  <a:pt x="968" y="391"/>
                </a:lnTo>
                <a:lnTo>
                  <a:pt x="968" y="377"/>
                </a:lnTo>
                <a:lnTo>
                  <a:pt x="968" y="348"/>
                </a:lnTo>
                <a:lnTo>
                  <a:pt x="976" y="327"/>
                </a:lnTo>
                <a:lnTo>
                  <a:pt x="992" y="291"/>
                </a:lnTo>
                <a:lnTo>
                  <a:pt x="1016" y="256"/>
                </a:lnTo>
                <a:lnTo>
                  <a:pt x="1032" y="235"/>
                </a:lnTo>
                <a:lnTo>
                  <a:pt x="1048" y="213"/>
                </a:lnTo>
                <a:lnTo>
                  <a:pt x="1064" y="185"/>
                </a:lnTo>
                <a:lnTo>
                  <a:pt x="1080" y="156"/>
                </a:lnTo>
                <a:lnTo>
                  <a:pt x="1088" y="128"/>
                </a:lnTo>
                <a:lnTo>
                  <a:pt x="1088" y="114"/>
                </a:lnTo>
                <a:lnTo>
                  <a:pt x="1080" y="100"/>
                </a:lnTo>
                <a:lnTo>
                  <a:pt x="1056" y="85"/>
                </a:lnTo>
                <a:lnTo>
                  <a:pt x="1040" y="85"/>
                </a:lnTo>
                <a:lnTo>
                  <a:pt x="1024" y="85"/>
                </a:lnTo>
                <a:lnTo>
                  <a:pt x="1008" y="85"/>
                </a:lnTo>
                <a:lnTo>
                  <a:pt x="976" y="85"/>
                </a:lnTo>
                <a:lnTo>
                  <a:pt x="952" y="85"/>
                </a:lnTo>
                <a:lnTo>
                  <a:pt x="928" y="78"/>
                </a:lnTo>
                <a:lnTo>
                  <a:pt x="904" y="71"/>
                </a:lnTo>
                <a:lnTo>
                  <a:pt x="872" y="57"/>
                </a:lnTo>
                <a:lnTo>
                  <a:pt x="848" y="43"/>
                </a:lnTo>
                <a:lnTo>
                  <a:pt x="832" y="28"/>
                </a:lnTo>
                <a:lnTo>
                  <a:pt x="824" y="21"/>
                </a:lnTo>
                <a:lnTo>
                  <a:pt x="816" y="14"/>
                </a:lnTo>
                <a:lnTo>
                  <a:pt x="808" y="7"/>
                </a:lnTo>
                <a:lnTo>
                  <a:pt x="800" y="7"/>
                </a:lnTo>
                <a:lnTo>
                  <a:pt x="776" y="0"/>
                </a:lnTo>
                <a:lnTo>
                  <a:pt x="768" y="0"/>
                </a:lnTo>
                <a:lnTo>
                  <a:pt x="744" y="0"/>
                </a:lnTo>
                <a:lnTo>
                  <a:pt x="720" y="0"/>
                </a:lnTo>
                <a:lnTo>
                  <a:pt x="704" y="0"/>
                </a:lnTo>
                <a:lnTo>
                  <a:pt x="664" y="7"/>
                </a:lnTo>
                <a:lnTo>
                  <a:pt x="640" y="14"/>
                </a:lnTo>
                <a:lnTo>
                  <a:pt x="608" y="21"/>
                </a:lnTo>
                <a:lnTo>
                  <a:pt x="584" y="28"/>
                </a:lnTo>
                <a:lnTo>
                  <a:pt x="544" y="43"/>
                </a:lnTo>
                <a:lnTo>
                  <a:pt x="512" y="50"/>
                </a:lnTo>
                <a:lnTo>
                  <a:pt x="472" y="64"/>
                </a:lnTo>
                <a:lnTo>
                  <a:pt x="424" y="85"/>
                </a:lnTo>
                <a:lnTo>
                  <a:pt x="408" y="92"/>
                </a:lnTo>
              </a:path>
            </a:pathLst>
          </a:custGeom>
          <a:solidFill>
            <a:schemeClr val="accent2"/>
          </a:solidFill>
          <a:ln>
            <a:noFill/>
          </a:ln>
          <a:effectLst>
            <a:outerShdw dist="107763" dir="2700000" algn="ctr" rotWithShape="0">
              <a:schemeClr val="bg2"/>
            </a:outerShdw>
          </a:effectLst>
          <a:extLst>
            <a:ext uri="{91240B29-F687-4F45-9708-019B960494DF}">
              <a14:hiddenLine xmlns:a14="http://schemas.microsoft.com/office/drawing/2010/main" w="25400" cap="rnd" cmpd="sng">
                <a:solidFill>
                  <a:srgbClr val="000000"/>
                </a:solidFill>
                <a:prstDash val="solid"/>
                <a:round/>
                <a:headEnd type="none" w="med" len="med"/>
                <a:tailEnd type="triangle" w="med" len="med"/>
              </a14:hiddenLine>
            </a:ext>
          </a:extLst>
        </p:spPr>
        <p:txBody>
          <a:bodyPr/>
          <a:lstStyle/>
          <a:p>
            <a:endParaRPr lang="en-IN"/>
          </a:p>
        </p:txBody>
      </p:sp>
      <p:sp>
        <p:nvSpPr>
          <p:cNvPr id="27658" name="Rectangle 8" descr="25%"/>
          <p:cNvSpPr>
            <a:spLocks noChangeArrowheads="1"/>
          </p:cNvSpPr>
          <p:nvPr/>
        </p:nvSpPr>
        <p:spPr bwMode="auto">
          <a:xfrm>
            <a:off x="5424488" y="2430463"/>
            <a:ext cx="2501900" cy="647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59" name="Rectangle 9"/>
          <p:cNvSpPr>
            <a:spLocks noChangeArrowheads="1"/>
          </p:cNvSpPr>
          <p:nvPr/>
        </p:nvSpPr>
        <p:spPr bwMode="auto">
          <a:xfrm>
            <a:off x="5424488" y="2432051"/>
            <a:ext cx="2501900" cy="644525"/>
          </a:xfrm>
          <a:prstGeom prst="rect">
            <a:avLst/>
          </a:prstGeom>
          <a:solidFill>
            <a:schemeClr val="bg1"/>
          </a:solidFill>
          <a:ln w="254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83306" name="Rectangle 10"/>
          <p:cNvSpPr>
            <a:spLocks noChangeArrowheads="1"/>
          </p:cNvSpPr>
          <p:nvPr/>
        </p:nvSpPr>
        <p:spPr bwMode="auto">
          <a:xfrm>
            <a:off x="5511801" y="2389189"/>
            <a:ext cx="12858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controlled</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07" name="Rectangle 11"/>
          <p:cNvSpPr>
            <a:spLocks noChangeArrowheads="1"/>
          </p:cNvSpPr>
          <p:nvPr/>
        </p:nvSpPr>
        <p:spPr bwMode="auto">
          <a:xfrm>
            <a:off x="5537201" y="2630489"/>
            <a:ext cx="11334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interface</a:t>
            </a:r>
          </a:p>
        </p:txBody>
      </p:sp>
      <p:sp>
        <p:nvSpPr>
          <p:cNvPr id="183308" name="Rectangle 12"/>
          <p:cNvSpPr>
            <a:spLocks noChangeArrowheads="1"/>
          </p:cNvSpPr>
          <p:nvPr/>
        </p:nvSpPr>
        <p:spPr bwMode="auto">
          <a:xfrm>
            <a:off x="5880101" y="4191000"/>
            <a:ext cx="10715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"secret"</a:t>
            </a:r>
          </a:p>
        </p:txBody>
      </p:sp>
      <p:sp>
        <p:nvSpPr>
          <p:cNvPr id="27663" name="Rectangle 13"/>
          <p:cNvSpPr>
            <a:spLocks noChangeArrowheads="1"/>
          </p:cNvSpPr>
          <p:nvPr/>
        </p:nvSpPr>
        <p:spPr bwMode="auto">
          <a:xfrm>
            <a:off x="6783388" y="2076451"/>
            <a:ext cx="3441700" cy="2003425"/>
          </a:xfrm>
          <a:prstGeom prst="rect">
            <a:avLst/>
          </a:prstGeom>
          <a:solidFill>
            <a:srgbClr val="790015"/>
          </a:solidFill>
          <a:ln w="25400">
            <a:solidFill>
              <a:schemeClr val="tx1"/>
            </a:solidFill>
            <a:miter lim="800000"/>
            <a:headEnd/>
            <a:tailEnd/>
          </a:ln>
          <a:effectLst>
            <a:outerShdw dist="107763" dir="2700000" algn="ctr" rotWithShape="0">
              <a:schemeClr val="bg2"/>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3310" name="Rectangle 14"/>
          <p:cNvSpPr>
            <a:spLocks noChangeArrowheads="1"/>
          </p:cNvSpPr>
          <p:nvPr/>
        </p:nvSpPr>
        <p:spPr bwMode="auto">
          <a:xfrm>
            <a:off x="6858000" y="2133601"/>
            <a:ext cx="1428750"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algorithm</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1" name="Rectangle 15"/>
          <p:cNvSpPr>
            <a:spLocks noChangeArrowheads="1"/>
          </p:cNvSpPr>
          <p:nvPr/>
        </p:nvSpPr>
        <p:spPr bwMode="auto">
          <a:xfrm>
            <a:off x="6858000" y="23622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2" name="Rectangle 16"/>
          <p:cNvSpPr>
            <a:spLocks noChangeArrowheads="1"/>
          </p:cNvSpPr>
          <p:nvPr/>
        </p:nvSpPr>
        <p:spPr bwMode="auto">
          <a:xfrm>
            <a:off x="6858000" y="2590801"/>
            <a:ext cx="1912938"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data structure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3" name="Rectangle 17"/>
          <p:cNvSpPr>
            <a:spLocks noChangeArrowheads="1"/>
          </p:cNvSpPr>
          <p:nvPr/>
        </p:nvSpPr>
        <p:spPr bwMode="auto">
          <a:xfrm>
            <a:off x="6858000" y="28194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4" name="Rectangle 18"/>
          <p:cNvSpPr>
            <a:spLocks noChangeArrowheads="1"/>
          </p:cNvSpPr>
          <p:nvPr/>
        </p:nvSpPr>
        <p:spPr bwMode="auto">
          <a:xfrm>
            <a:off x="6858000" y="3048001"/>
            <a:ext cx="3348038"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details of external interface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5" name="Rectangle 19"/>
          <p:cNvSpPr>
            <a:spLocks noChangeArrowheads="1"/>
          </p:cNvSpPr>
          <p:nvPr/>
        </p:nvSpPr>
        <p:spPr bwMode="auto">
          <a:xfrm>
            <a:off x="6858000" y="32766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3316" name="Rectangle 20"/>
          <p:cNvSpPr>
            <a:spLocks noChangeArrowheads="1"/>
          </p:cNvSpPr>
          <p:nvPr/>
        </p:nvSpPr>
        <p:spPr bwMode="auto">
          <a:xfrm>
            <a:off x="6858000" y="3505200"/>
            <a:ext cx="3208338"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resource allocation policy</a:t>
            </a:r>
          </a:p>
        </p:txBody>
      </p:sp>
      <p:sp>
        <p:nvSpPr>
          <p:cNvPr id="27671" name="Rectangle 21"/>
          <p:cNvSpPr>
            <a:spLocks noChangeArrowheads="1"/>
          </p:cNvSpPr>
          <p:nvPr/>
        </p:nvSpPr>
        <p:spPr bwMode="auto">
          <a:xfrm>
            <a:off x="3544888" y="1947863"/>
            <a:ext cx="838200" cy="787400"/>
          </a:xfrm>
          <a:prstGeom prst="rect">
            <a:avLst/>
          </a:prstGeom>
          <a:solidFill>
            <a:srgbClr val="3C0023"/>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2" name="Rectangle 22"/>
          <p:cNvSpPr>
            <a:spLocks noChangeArrowheads="1"/>
          </p:cNvSpPr>
          <p:nvPr/>
        </p:nvSpPr>
        <p:spPr bwMode="auto">
          <a:xfrm>
            <a:off x="3544888" y="1949451"/>
            <a:ext cx="838200" cy="7842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3" name="Rectangle 23"/>
          <p:cNvSpPr>
            <a:spLocks noChangeArrowheads="1"/>
          </p:cNvSpPr>
          <p:nvPr/>
        </p:nvSpPr>
        <p:spPr bwMode="auto">
          <a:xfrm>
            <a:off x="3824288" y="2239964"/>
            <a:ext cx="850900" cy="788987"/>
          </a:xfrm>
          <a:prstGeom prst="rect">
            <a:avLst/>
          </a:prstGeom>
          <a:solidFill>
            <a:srgbClr val="6E0043"/>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4" name="Rectangle 24"/>
          <p:cNvSpPr>
            <a:spLocks noChangeArrowheads="1"/>
          </p:cNvSpPr>
          <p:nvPr/>
        </p:nvSpPr>
        <p:spPr bwMode="auto">
          <a:xfrm>
            <a:off x="3824288" y="2243139"/>
            <a:ext cx="850900" cy="7826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5" name="Rectangle 25"/>
          <p:cNvSpPr>
            <a:spLocks noChangeArrowheads="1"/>
          </p:cNvSpPr>
          <p:nvPr/>
        </p:nvSpPr>
        <p:spPr bwMode="auto">
          <a:xfrm>
            <a:off x="3405188" y="2633663"/>
            <a:ext cx="838200" cy="787400"/>
          </a:xfrm>
          <a:prstGeom prst="rect">
            <a:avLst/>
          </a:prstGeom>
          <a:solidFill>
            <a:srgbClr val="B5006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6" name="Rectangle 26"/>
          <p:cNvSpPr>
            <a:spLocks noChangeArrowheads="1"/>
          </p:cNvSpPr>
          <p:nvPr/>
        </p:nvSpPr>
        <p:spPr bwMode="auto">
          <a:xfrm>
            <a:off x="3405188" y="2635251"/>
            <a:ext cx="838200" cy="7842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7" name="Rectangle 27"/>
          <p:cNvSpPr>
            <a:spLocks noChangeArrowheads="1"/>
          </p:cNvSpPr>
          <p:nvPr/>
        </p:nvSpPr>
        <p:spPr bwMode="auto">
          <a:xfrm>
            <a:off x="3976688" y="3205163"/>
            <a:ext cx="838200" cy="787400"/>
          </a:xfrm>
          <a:prstGeom prst="rect">
            <a:avLst/>
          </a:prstGeom>
          <a:solidFill>
            <a:srgbClr val="D9319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7678" name="Rectangle 28"/>
          <p:cNvSpPr>
            <a:spLocks noChangeArrowheads="1"/>
          </p:cNvSpPr>
          <p:nvPr/>
        </p:nvSpPr>
        <p:spPr bwMode="auto">
          <a:xfrm>
            <a:off x="3976688" y="3206751"/>
            <a:ext cx="838200" cy="7842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83325" name="Rectangle 29"/>
          <p:cNvSpPr>
            <a:spLocks noChangeArrowheads="1"/>
          </p:cNvSpPr>
          <p:nvPr/>
        </p:nvSpPr>
        <p:spPr bwMode="auto">
          <a:xfrm>
            <a:off x="3657601" y="3987801"/>
            <a:ext cx="91371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clients</a:t>
            </a:r>
          </a:p>
        </p:txBody>
      </p:sp>
      <p:sp>
        <p:nvSpPr>
          <p:cNvPr id="183326" name="Rectangle 30"/>
          <p:cNvSpPr>
            <a:spLocks noChangeArrowheads="1"/>
          </p:cNvSpPr>
          <p:nvPr/>
        </p:nvSpPr>
        <p:spPr bwMode="auto">
          <a:xfrm>
            <a:off x="3771901" y="5729289"/>
            <a:ext cx="3014663" cy="36353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a specific design decision</a:t>
            </a:r>
          </a:p>
        </p:txBody>
      </p:sp>
      <p:sp>
        <p:nvSpPr>
          <p:cNvPr id="27681" name="Line 31"/>
          <p:cNvSpPr>
            <a:spLocks noChangeShapeType="1"/>
          </p:cNvSpPr>
          <p:nvPr/>
        </p:nvSpPr>
        <p:spPr bwMode="auto">
          <a:xfrm flipH="1">
            <a:off x="5792788" y="4667251"/>
            <a:ext cx="787400" cy="1114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82" name="Line 32"/>
          <p:cNvSpPr>
            <a:spLocks noChangeShapeType="1"/>
          </p:cNvSpPr>
          <p:nvPr/>
        </p:nvSpPr>
        <p:spPr bwMode="auto">
          <a:xfrm>
            <a:off x="4840288" y="2624138"/>
            <a:ext cx="711200" cy="444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7683" name="Line 33"/>
          <p:cNvSpPr>
            <a:spLocks noChangeShapeType="1"/>
          </p:cNvSpPr>
          <p:nvPr/>
        </p:nvSpPr>
        <p:spPr bwMode="auto">
          <a:xfrm>
            <a:off x="4471988" y="2179638"/>
            <a:ext cx="990600" cy="3111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7684" name="Line 34"/>
          <p:cNvSpPr>
            <a:spLocks noChangeShapeType="1"/>
          </p:cNvSpPr>
          <p:nvPr/>
        </p:nvSpPr>
        <p:spPr bwMode="auto">
          <a:xfrm flipV="1">
            <a:off x="4357688" y="2849563"/>
            <a:ext cx="1117600" cy="1143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7685" name="Line 35"/>
          <p:cNvSpPr>
            <a:spLocks noChangeShapeType="1"/>
          </p:cNvSpPr>
          <p:nvPr/>
        </p:nvSpPr>
        <p:spPr bwMode="auto">
          <a:xfrm flipV="1">
            <a:off x="4903788" y="2976563"/>
            <a:ext cx="55880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01129503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867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BCD2ED5-AD1C-4B89-A840-DE461011014F}" type="slidenum">
              <a:rPr lang="en-US" altLang="en-US" sz="1000"/>
              <a:pPr>
                <a:spcBef>
                  <a:spcPct val="0"/>
                </a:spcBef>
                <a:buClrTx/>
                <a:buSzTx/>
                <a:buFontTx/>
                <a:buNone/>
              </a:pPr>
              <a:t>127</a:t>
            </a:fld>
            <a:endParaRPr lang="en-US" altLang="en-US" sz="1000"/>
          </a:p>
        </p:txBody>
      </p:sp>
      <p:sp>
        <p:nvSpPr>
          <p:cNvPr id="28676" name="Rectangle 2"/>
          <p:cNvSpPr>
            <a:spLocks noGrp="1" noChangeArrowheads="1"/>
          </p:cNvSpPr>
          <p:nvPr>
            <p:ph type="title"/>
          </p:nvPr>
        </p:nvSpPr>
        <p:spPr>
          <a:xfrm>
            <a:off x="2667000" y="1066801"/>
            <a:ext cx="6477000" cy="646113"/>
          </a:xfrm>
          <a:noFill/>
        </p:spPr>
        <p:txBody>
          <a:bodyPr vert="horz" lIns="90487" tIns="44450" rIns="90487" bIns="44450" rtlCol="0" anchor="ctr">
            <a:normAutofit fontScale="90000"/>
          </a:bodyPr>
          <a:lstStyle/>
          <a:p>
            <a:pPr eaLnBrk="1" hangingPunct="1"/>
            <a:r>
              <a:rPr lang="en-US" altLang="en-US" smtClean="0"/>
              <a:t>Why Information Hiding?</a:t>
            </a:r>
          </a:p>
        </p:txBody>
      </p:sp>
      <p:sp>
        <p:nvSpPr>
          <p:cNvPr id="28677" name="Rectangle 3"/>
          <p:cNvSpPr>
            <a:spLocks noGrp="1" noChangeArrowheads="1"/>
          </p:cNvSpPr>
          <p:nvPr>
            <p:ph type="body" idx="1"/>
          </p:nvPr>
        </p:nvSpPr>
        <p:spPr>
          <a:xfrm>
            <a:off x="3352800" y="1905000"/>
            <a:ext cx="6286500" cy="3962400"/>
          </a:xfrm>
          <a:noFill/>
        </p:spPr>
        <p:txBody>
          <a:bodyPr vert="horz" lIns="90487" tIns="44450" rIns="90487" bIns="44450" rtlCol="0">
            <a:normAutofit lnSpcReduction="10000"/>
          </a:bodyPr>
          <a:lstStyle/>
          <a:p>
            <a:pPr eaLnBrk="1" hangingPunct="1"/>
            <a:r>
              <a:rPr lang="en-US" altLang="en-US" smtClean="0"/>
              <a:t>reduces the likelihood of “side effects”</a:t>
            </a:r>
          </a:p>
          <a:p>
            <a:pPr eaLnBrk="1" hangingPunct="1"/>
            <a:r>
              <a:rPr lang="en-US" altLang="en-US" smtClean="0"/>
              <a:t>limits the global impact of local design decisions</a:t>
            </a:r>
          </a:p>
          <a:p>
            <a:pPr eaLnBrk="1" hangingPunct="1"/>
            <a:r>
              <a:rPr lang="en-US" altLang="en-US" smtClean="0"/>
              <a:t>emphasizes communication through controlled interfaces</a:t>
            </a:r>
          </a:p>
          <a:p>
            <a:pPr eaLnBrk="1" hangingPunct="1"/>
            <a:r>
              <a:rPr lang="en-US" altLang="en-US" smtClean="0"/>
              <a:t>discourages the use of global data</a:t>
            </a:r>
          </a:p>
          <a:p>
            <a:pPr eaLnBrk="1" hangingPunct="1"/>
            <a:r>
              <a:rPr lang="en-US" altLang="en-US" smtClean="0"/>
              <a:t>leads to encapsulation—an attribute of high quality design</a:t>
            </a:r>
          </a:p>
          <a:p>
            <a:pPr eaLnBrk="1" hangingPunct="1"/>
            <a:r>
              <a:rPr lang="en-US" altLang="en-US" smtClean="0"/>
              <a:t>results in higher quality software</a:t>
            </a:r>
          </a:p>
        </p:txBody>
      </p:sp>
    </p:spTree>
    <p:extLst>
      <p:ext uri="{BB962C8B-B14F-4D97-AF65-F5344CB8AC3E}">
        <p14:creationId xmlns:p14="http://schemas.microsoft.com/office/powerpoint/2010/main" val="4030308211"/>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969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3B6D5D0-61B1-4F7E-89A5-99D709D75603}" type="slidenum">
              <a:rPr lang="en-US" altLang="en-US" sz="1000"/>
              <a:pPr>
                <a:spcBef>
                  <a:spcPct val="0"/>
                </a:spcBef>
                <a:buClrTx/>
                <a:buSzTx/>
                <a:buFontTx/>
                <a:buNone/>
              </a:pPr>
              <a:t>128</a:t>
            </a:fld>
            <a:endParaRPr lang="en-US" altLang="en-US" sz="1000"/>
          </a:p>
        </p:txBody>
      </p:sp>
      <p:sp>
        <p:nvSpPr>
          <p:cNvPr id="29700" name="Rectangle 2"/>
          <p:cNvSpPr>
            <a:spLocks noGrp="1" noChangeArrowheads="1"/>
          </p:cNvSpPr>
          <p:nvPr>
            <p:ph type="title"/>
          </p:nvPr>
        </p:nvSpPr>
        <p:spPr>
          <a:xfrm>
            <a:off x="2819400" y="1066800"/>
            <a:ext cx="4927600" cy="660400"/>
          </a:xfrm>
          <a:noFill/>
        </p:spPr>
        <p:txBody>
          <a:bodyPr vert="horz" wrap="none" lIns="63500" tIns="25400" rIns="63500" bIns="25400" rtlCol="0" anchor="t">
            <a:spAutoFit/>
          </a:bodyPr>
          <a:lstStyle/>
          <a:p>
            <a:pPr eaLnBrk="1" hangingPunct="1"/>
            <a:r>
              <a:rPr lang="en-US" altLang="en-US" smtClean="0"/>
              <a:t>Stepwise Refinement</a:t>
            </a:r>
          </a:p>
        </p:txBody>
      </p:sp>
      <p:sp>
        <p:nvSpPr>
          <p:cNvPr id="29701" name="AutoShape 3"/>
          <p:cNvSpPr>
            <a:spLocks noChangeArrowheads="1"/>
          </p:cNvSpPr>
          <p:nvPr/>
        </p:nvSpPr>
        <p:spPr bwMode="auto">
          <a:xfrm>
            <a:off x="3530600" y="1854200"/>
            <a:ext cx="2768600" cy="2768600"/>
          </a:xfrm>
          <a:prstGeom prst="roundRect">
            <a:avLst>
              <a:gd name="adj" fmla="val 6616"/>
            </a:avLst>
          </a:prstGeom>
          <a:solidFill>
            <a:srgbClr val="FFFFFF"/>
          </a:solidFill>
          <a:ln>
            <a:noFill/>
          </a:ln>
          <a:extLst>
            <a:ext uri="{91240B29-F687-4F45-9708-019B960494DF}">
              <a14:hiddenLine xmlns:a14="http://schemas.microsoft.com/office/drawing/2010/main" w="127000">
                <a:solidFill>
                  <a:srgbClr val="000000"/>
                </a:solidFill>
                <a:round/>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9702" name="AutoShape 4"/>
          <p:cNvSpPr>
            <a:spLocks noChangeArrowheads="1"/>
          </p:cNvSpPr>
          <p:nvPr/>
        </p:nvSpPr>
        <p:spPr bwMode="auto">
          <a:xfrm>
            <a:off x="3505200" y="1828800"/>
            <a:ext cx="2819400" cy="2819400"/>
          </a:xfrm>
          <a:prstGeom prst="roundRect">
            <a:avLst>
              <a:gd name="adj" fmla="val 7394"/>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508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3" name="Line 5"/>
          <p:cNvSpPr>
            <a:spLocks noChangeShapeType="1"/>
          </p:cNvSpPr>
          <p:nvPr/>
        </p:nvSpPr>
        <p:spPr bwMode="auto">
          <a:xfrm>
            <a:off x="3530600" y="2311400"/>
            <a:ext cx="2768600" cy="0"/>
          </a:xfrm>
          <a:prstGeom prst="line">
            <a:avLst/>
          </a:prstGeom>
          <a:noFill/>
          <a:ln w="50800">
            <a:solidFill>
              <a:srgbClr val="AD278D"/>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9704" name="Rectangle 6"/>
          <p:cNvSpPr>
            <a:spLocks noChangeArrowheads="1"/>
          </p:cNvSpPr>
          <p:nvPr/>
        </p:nvSpPr>
        <p:spPr bwMode="auto">
          <a:xfrm>
            <a:off x="3605214" y="1771650"/>
            <a:ext cx="86882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a:solidFill>
                  <a:schemeClr val="bg2"/>
                </a:solidFill>
              </a:rPr>
              <a:t>open</a:t>
            </a:r>
            <a:endParaRPr lang="en-US" altLang="en-US"/>
          </a:p>
        </p:txBody>
      </p:sp>
      <p:sp>
        <p:nvSpPr>
          <p:cNvPr id="29705" name="Rectangle 7"/>
          <p:cNvSpPr>
            <a:spLocks noChangeArrowheads="1"/>
          </p:cNvSpPr>
          <p:nvPr/>
        </p:nvSpPr>
        <p:spPr bwMode="auto">
          <a:xfrm>
            <a:off x="4521200" y="2882900"/>
            <a:ext cx="3378200" cy="2159000"/>
          </a:xfrm>
          <a:prstGeom prst="rect">
            <a:avLst/>
          </a:prstGeom>
          <a:solidFill>
            <a:srgbClr val="919191"/>
          </a:solidFill>
          <a:ln>
            <a:noFill/>
          </a:ln>
          <a:effectLst>
            <a:outerShdw dist="107763" dir="2700000" algn="ctr" rotWithShape="0">
              <a:schemeClr val="bg2"/>
            </a:outerShdw>
          </a:effectLst>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6" name="Rectangle 8"/>
          <p:cNvSpPr>
            <a:spLocks noChangeArrowheads="1"/>
          </p:cNvSpPr>
          <p:nvPr/>
        </p:nvSpPr>
        <p:spPr bwMode="auto">
          <a:xfrm>
            <a:off x="4646614" y="2917825"/>
            <a:ext cx="14763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walk to door;</a:t>
            </a:r>
          </a:p>
          <a:p>
            <a:pPr>
              <a:lnSpc>
                <a:spcPct val="90000"/>
              </a:lnSpc>
              <a:spcBef>
                <a:spcPct val="0"/>
              </a:spcBef>
              <a:buClrTx/>
              <a:buSzTx/>
              <a:buFontTx/>
              <a:buNone/>
            </a:pPr>
            <a:endParaRPr lang="en-US" altLang="en-US" sz="1800"/>
          </a:p>
        </p:txBody>
      </p:sp>
      <p:sp>
        <p:nvSpPr>
          <p:cNvPr id="29707" name="Rectangle 9"/>
          <p:cNvSpPr>
            <a:spLocks noChangeArrowheads="1"/>
          </p:cNvSpPr>
          <p:nvPr/>
        </p:nvSpPr>
        <p:spPr bwMode="auto">
          <a:xfrm>
            <a:off x="4646613" y="3146425"/>
            <a:ext cx="17065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reach for knob;</a:t>
            </a:r>
          </a:p>
          <a:p>
            <a:pPr>
              <a:lnSpc>
                <a:spcPct val="90000"/>
              </a:lnSpc>
              <a:spcBef>
                <a:spcPct val="0"/>
              </a:spcBef>
              <a:buClrTx/>
              <a:buSzTx/>
              <a:buFontTx/>
              <a:buNone/>
            </a:pPr>
            <a:endParaRPr lang="en-US" altLang="en-US" sz="1800"/>
          </a:p>
        </p:txBody>
      </p:sp>
      <p:sp>
        <p:nvSpPr>
          <p:cNvPr id="29708" name="Rectangle 10"/>
          <p:cNvSpPr>
            <a:spLocks noChangeArrowheads="1"/>
          </p:cNvSpPr>
          <p:nvPr/>
        </p:nvSpPr>
        <p:spPr bwMode="auto">
          <a:xfrm>
            <a:off x="4646613" y="3375025"/>
            <a:ext cx="182806"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sz="1800"/>
          </a:p>
          <a:p>
            <a:pPr>
              <a:lnSpc>
                <a:spcPct val="90000"/>
              </a:lnSpc>
              <a:spcBef>
                <a:spcPct val="0"/>
              </a:spcBef>
              <a:buClrTx/>
              <a:buSzTx/>
              <a:buFontTx/>
              <a:buNone/>
            </a:pPr>
            <a:endParaRPr lang="en-US" altLang="en-US" sz="1800"/>
          </a:p>
        </p:txBody>
      </p:sp>
      <p:sp>
        <p:nvSpPr>
          <p:cNvPr id="29709" name="Rectangle 11"/>
          <p:cNvSpPr>
            <a:spLocks noChangeArrowheads="1"/>
          </p:cNvSpPr>
          <p:nvPr/>
        </p:nvSpPr>
        <p:spPr bwMode="auto">
          <a:xfrm>
            <a:off x="4646613" y="3603625"/>
            <a:ext cx="12747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open door;</a:t>
            </a:r>
          </a:p>
          <a:p>
            <a:pPr>
              <a:lnSpc>
                <a:spcPct val="90000"/>
              </a:lnSpc>
              <a:spcBef>
                <a:spcPct val="0"/>
              </a:spcBef>
              <a:buClrTx/>
              <a:buSzTx/>
              <a:buFontTx/>
              <a:buNone/>
            </a:pPr>
            <a:endParaRPr lang="en-US" altLang="en-US" sz="1800"/>
          </a:p>
        </p:txBody>
      </p:sp>
      <p:sp>
        <p:nvSpPr>
          <p:cNvPr id="29710" name="Rectangle 12"/>
          <p:cNvSpPr>
            <a:spLocks noChangeArrowheads="1"/>
          </p:cNvSpPr>
          <p:nvPr/>
        </p:nvSpPr>
        <p:spPr bwMode="auto">
          <a:xfrm>
            <a:off x="4646613" y="3832225"/>
            <a:ext cx="182806" cy="61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sz="1800"/>
          </a:p>
          <a:p>
            <a:pPr>
              <a:lnSpc>
                <a:spcPct val="90000"/>
              </a:lnSpc>
              <a:spcBef>
                <a:spcPct val="0"/>
              </a:spcBef>
              <a:buClrTx/>
              <a:buSzTx/>
              <a:buFontTx/>
              <a:buNone/>
            </a:pPr>
            <a:endParaRPr lang="en-US" altLang="en-US" sz="1800"/>
          </a:p>
        </p:txBody>
      </p:sp>
      <p:sp>
        <p:nvSpPr>
          <p:cNvPr id="29711" name="Rectangle 13"/>
          <p:cNvSpPr>
            <a:spLocks noChangeArrowheads="1"/>
          </p:cNvSpPr>
          <p:nvPr/>
        </p:nvSpPr>
        <p:spPr bwMode="auto">
          <a:xfrm>
            <a:off x="4646614" y="4060825"/>
            <a:ext cx="1539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walk through;</a:t>
            </a:r>
          </a:p>
          <a:p>
            <a:pPr>
              <a:lnSpc>
                <a:spcPct val="90000"/>
              </a:lnSpc>
              <a:spcBef>
                <a:spcPct val="0"/>
              </a:spcBef>
              <a:buClrTx/>
              <a:buSzTx/>
              <a:buFontTx/>
              <a:buNone/>
            </a:pPr>
            <a:endParaRPr lang="en-US" altLang="en-US" sz="1800"/>
          </a:p>
        </p:txBody>
      </p:sp>
      <p:sp>
        <p:nvSpPr>
          <p:cNvPr id="29712" name="Rectangle 14"/>
          <p:cNvSpPr>
            <a:spLocks noChangeArrowheads="1"/>
          </p:cNvSpPr>
          <p:nvPr/>
        </p:nvSpPr>
        <p:spPr bwMode="auto">
          <a:xfrm>
            <a:off x="4646614" y="4289425"/>
            <a:ext cx="1298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t>close door.</a:t>
            </a:r>
          </a:p>
        </p:txBody>
      </p:sp>
      <p:sp>
        <p:nvSpPr>
          <p:cNvPr id="29713" name="Rectangle 15"/>
          <p:cNvSpPr>
            <a:spLocks noChangeArrowheads="1"/>
          </p:cNvSpPr>
          <p:nvPr/>
        </p:nvSpPr>
        <p:spPr bwMode="auto">
          <a:xfrm>
            <a:off x="6324600" y="3532188"/>
            <a:ext cx="3175000" cy="2678112"/>
          </a:xfrm>
          <a:prstGeom prst="rect">
            <a:avLst/>
          </a:prstGeom>
          <a:solidFill>
            <a:schemeClr val="hlink"/>
          </a:solidFill>
          <a:ln>
            <a:noFill/>
          </a:ln>
          <a:effectLst>
            <a:outerShdw dist="107763" dir="2700000" algn="ctr" rotWithShape="0">
              <a:schemeClr val="bg2"/>
            </a:outerShdw>
          </a:effectLst>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14" name="Rectangle 16"/>
          <p:cNvSpPr>
            <a:spLocks noChangeArrowheads="1"/>
          </p:cNvSpPr>
          <p:nvPr/>
        </p:nvSpPr>
        <p:spPr bwMode="auto">
          <a:xfrm>
            <a:off x="6411913" y="3627439"/>
            <a:ext cx="25193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repeat until door opens</a:t>
            </a:r>
          </a:p>
          <a:p>
            <a:pPr>
              <a:lnSpc>
                <a:spcPct val="90000"/>
              </a:lnSpc>
              <a:spcBef>
                <a:spcPct val="0"/>
              </a:spcBef>
              <a:buClrTx/>
              <a:buSzTx/>
              <a:buFontTx/>
              <a:buNone/>
            </a:pPr>
            <a:endParaRPr lang="en-US" altLang="en-US" sz="1800">
              <a:solidFill>
                <a:schemeClr val="bg2"/>
              </a:solidFill>
            </a:endParaRPr>
          </a:p>
        </p:txBody>
      </p:sp>
      <p:sp>
        <p:nvSpPr>
          <p:cNvPr id="29715" name="Rectangle 17"/>
          <p:cNvSpPr>
            <a:spLocks noChangeArrowheads="1"/>
          </p:cNvSpPr>
          <p:nvPr/>
        </p:nvSpPr>
        <p:spPr bwMode="auto">
          <a:xfrm>
            <a:off x="6411913" y="3856039"/>
            <a:ext cx="2239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turn knob clockwise;</a:t>
            </a:r>
          </a:p>
          <a:p>
            <a:pPr>
              <a:lnSpc>
                <a:spcPct val="90000"/>
              </a:lnSpc>
              <a:spcBef>
                <a:spcPct val="0"/>
              </a:spcBef>
              <a:buClrTx/>
              <a:buSzTx/>
              <a:buFontTx/>
              <a:buNone/>
            </a:pPr>
            <a:endParaRPr lang="en-US" altLang="en-US" sz="1800">
              <a:solidFill>
                <a:schemeClr val="bg2"/>
              </a:solidFill>
            </a:endParaRPr>
          </a:p>
        </p:txBody>
      </p:sp>
      <p:sp>
        <p:nvSpPr>
          <p:cNvPr id="29716" name="Rectangle 18"/>
          <p:cNvSpPr>
            <a:spLocks noChangeArrowheads="1"/>
          </p:cNvSpPr>
          <p:nvPr/>
        </p:nvSpPr>
        <p:spPr bwMode="auto">
          <a:xfrm>
            <a:off x="6411913" y="4084639"/>
            <a:ext cx="26781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if knob doesn't turn, then</a:t>
            </a:r>
          </a:p>
          <a:p>
            <a:pPr>
              <a:lnSpc>
                <a:spcPct val="90000"/>
              </a:lnSpc>
              <a:spcBef>
                <a:spcPct val="0"/>
              </a:spcBef>
              <a:buClrTx/>
              <a:buSzTx/>
              <a:buFontTx/>
              <a:buNone/>
            </a:pPr>
            <a:endParaRPr lang="en-US" altLang="en-US" sz="1800">
              <a:solidFill>
                <a:schemeClr val="bg2"/>
              </a:solidFill>
            </a:endParaRPr>
          </a:p>
        </p:txBody>
      </p:sp>
      <p:sp>
        <p:nvSpPr>
          <p:cNvPr id="29717" name="Rectangle 19"/>
          <p:cNvSpPr>
            <a:spLocks noChangeArrowheads="1"/>
          </p:cNvSpPr>
          <p:nvPr/>
        </p:nvSpPr>
        <p:spPr bwMode="auto">
          <a:xfrm>
            <a:off x="6411913" y="4313239"/>
            <a:ext cx="1731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    take key out;</a:t>
            </a:r>
          </a:p>
          <a:p>
            <a:pPr>
              <a:lnSpc>
                <a:spcPct val="90000"/>
              </a:lnSpc>
              <a:spcBef>
                <a:spcPct val="0"/>
              </a:spcBef>
              <a:buClrTx/>
              <a:buSzTx/>
              <a:buFontTx/>
              <a:buNone/>
            </a:pPr>
            <a:endParaRPr lang="en-US" altLang="en-US" sz="1800">
              <a:solidFill>
                <a:schemeClr val="bg2"/>
              </a:solidFill>
            </a:endParaRPr>
          </a:p>
        </p:txBody>
      </p:sp>
      <p:sp>
        <p:nvSpPr>
          <p:cNvPr id="29718" name="Rectangle 20"/>
          <p:cNvSpPr>
            <a:spLocks noChangeArrowheads="1"/>
          </p:cNvSpPr>
          <p:nvPr/>
        </p:nvSpPr>
        <p:spPr bwMode="auto">
          <a:xfrm>
            <a:off x="6411914" y="4541839"/>
            <a:ext cx="20478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    find correct key;</a:t>
            </a:r>
          </a:p>
          <a:p>
            <a:pPr>
              <a:lnSpc>
                <a:spcPct val="90000"/>
              </a:lnSpc>
              <a:spcBef>
                <a:spcPct val="0"/>
              </a:spcBef>
              <a:buClrTx/>
              <a:buSzTx/>
              <a:buFontTx/>
              <a:buNone/>
            </a:pPr>
            <a:endParaRPr lang="en-US" altLang="en-US" sz="1800">
              <a:solidFill>
                <a:schemeClr val="bg2"/>
              </a:solidFill>
            </a:endParaRPr>
          </a:p>
        </p:txBody>
      </p:sp>
      <p:sp>
        <p:nvSpPr>
          <p:cNvPr id="29719" name="Rectangle 21"/>
          <p:cNvSpPr>
            <a:spLocks noChangeArrowheads="1"/>
          </p:cNvSpPr>
          <p:nvPr/>
        </p:nvSpPr>
        <p:spPr bwMode="auto">
          <a:xfrm>
            <a:off x="6411914" y="4770439"/>
            <a:ext cx="1768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    insert in lock;</a:t>
            </a:r>
          </a:p>
          <a:p>
            <a:pPr>
              <a:lnSpc>
                <a:spcPct val="90000"/>
              </a:lnSpc>
              <a:spcBef>
                <a:spcPct val="0"/>
              </a:spcBef>
              <a:buClrTx/>
              <a:buSzTx/>
              <a:buFontTx/>
              <a:buNone/>
            </a:pPr>
            <a:endParaRPr lang="en-US" altLang="en-US" sz="1800">
              <a:solidFill>
                <a:schemeClr val="bg2"/>
              </a:solidFill>
            </a:endParaRPr>
          </a:p>
        </p:txBody>
      </p:sp>
      <p:sp>
        <p:nvSpPr>
          <p:cNvPr id="29720" name="Rectangle 22"/>
          <p:cNvSpPr>
            <a:spLocks noChangeArrowheads="1"/>
          </p:cNvSpPr>
          <p:nvPr/>
        </p:nvSpPr>
        <p:spPr bwMode="auto">
          <a:xfrm>
            <a:off x="6411914" y="4999039"/>
            <a:ext cx="6762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endif</a:t>
            </a:r>
          </a:p>
          <a:p>
            <a:pPr>
              <a:lnSpc>
                <a:spcPct val="90000"/>
              </a:lnSpc>
              <a:spcBef>
                <a:spcPct val="0"/>
              </a:spcBef>
              <a:buClrTx/>
              <a:buSzTx/>
              <a:buFontTx/>
              <a:buNone/>
            </a:pPr>
            <a:endParaRPr lang="en-US" altLang="en-US" sz="1800">
              <a:solidFill>
                <a:schemeClr val="bg2"/>
              </a:solidFill>
            </a:endParaRPr>
          </a:p>
        </p:txBody>
      </p:sp>
      <p:sp>
        <p:nvSpPr>
          <p:cNvPr id="29721" name="Rectangle 23"/>
          <p:cNvSpPr>
            <a:spLocks noChangeArrowheads="1"/>
          </p:cNvSpPr>
          <p:nvPr/>
        </p:nvSpPr>
        <p:spPr bwMode="auto">
          <a:xfrm>
            <a:off x="6411913" y="5275263"/>
            <a:ext cx="19097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80000"/>
              </a:lnSpc>
              <a:spcBef>
                <a:spcPct val="0"/>
              </a:spcBef>
              <a:buClrTx/>
              <a:buSzTx/>
              <a:buFontTx/>
              <a:buNone/>
            </a:pPr>
            <a:r>
              <a:rPr lang="en-US" altLang="en-US" sz="1800">
                <a:solidFill>
                  <a:schemeClr val="bg2"/>
                </a:solidFill>
              </a:rPr>
              <a:t>pull/push door</a:t>
            </a:r>
          </a:p>
          <a:p>
            <a:pPr>
              <a:lnSpc>
                <a:spcPct val="80000"/>
              </a:lnSpc>
              <a:spcBef>
                <a:spcPct val="0"/>
              </a:spcBef>
              <a:buClrTx/>
              <a:buSzTx/>
              <a:buFontTx/>
              <a:buNone/>
            </a:pPr>
            <a:r>
              <a:rPr lang="en-US" altLang="en-US" sz="1800">
                <a:solidFill>
                  <a:schemeClr val="bg2"/>
                </a:solidFill>
              </a:rPr>
              <a:t>move out of way;</a:t>
            </a:r>
          </a:p>
          <a:p>
            <a:pPr>
              <a:lnSpc>
                <a:spcPct val="90000"/>
              </a:lnSpc>
              <a:spcBef>
                <a:spcPct val="0"/>
              </a:spcBef>
              <a:buClrTx/>
              <a:buSzTx/>
              <a:buFontTx/>
              <a:buNone/>
            </a:pPr>
            <a:endParaRPr lang="en-US" altLang="en-US" sz="1800">
              <a:solidFill>
                <a:schemeClr val="bg2"/>
              </a:solidFill>
            </a:endParaRPr>
          </a:p>
        </p:txBody>
      </p:sp>
      <p:sp>
        <p:nvSpPr>
          <p:cNvPr id="29722" name="Rectangle 24"/>
          <p:cNvSpPr>
            <a:spLocks noChangeArrowheads="1"/>
          </p:cNvSpPr>
          <p:nvPr/>
        </p:nvSpPr>
        <p:spPr bwMode="auto">
          <a:xfrm>
            <a:off x="6399213" y="5684839"/>
            <a:ext cx="12747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a:solidFill>
                  <a:schemeClr val="bg2"/>
                </a:solidFill>
              </a:rPr>
              <a:t>end repeat</a:t>
            </a:r>
          </a:p>
        </p:txBody>
      </p:sp>
      <p:sp>
        <p:nvSpPr>
          <p:cNvPr id="29723" name="Line 25"/>
          <p:cNvSpPr>
            <a:spLocks noChangeShapeType="1"/>
          </p:cNvSpPr>
          <p:nvPr/>
        </p:nvSpPr>
        <p:spPr bwMode="auto">
          <a:xfrm flipV="1">
            <a:off x="6019800" y="3835400"/>
            <a:ext cx="406400" cy="12700"/>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9724" name="Arc 26"/>
          <p:cNvSpPr>
            <a:spLocks/>
          </p:cNvSpPr>
          <p:nvPr/>
        </p:nvSpPr>
        <p:spPr bwMode="auto">
          <a:xfrm>
            <a:off x="4014788" y="2767014"/>
            <a:ext cx="812800" cy="828675"/>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rgbClr val="AD278D"/>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Tree>
    <p:extLst>
      <p:ext uri="{BB962C8B-B14F-4D97-AF65-F5344CB8AC3E}">
        <p14:creationId xmlns:p14="http://schemas.microsoft.com/office/powerpoint/2010/main" val="311262910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072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627866E1-DDFC-4492-BCD1-B30DCFC6D361}" type="slidenum">
              <a:rPr lang="en-US" altLang="en-US" sz="1000"/>
              <a:pPr>
                <a:spcBef>
                  <a:spcPct val="0"/>
                </a:spcBef>
                <a:buClrTx/>
                <a:buSzTx/>
                <a:buFontTx/>
                <a:buNone/>
              </a:pPr>
              <a:t>129</a:t>
            </a:fld>
            <a:endParaRPr lang="en-US" altLang="en-US" sz="1000"/>
          </a:p>
        </p:txBody>
      </p:sp>
      <p:sp>
        <p:nvSpPr>
          <p:cNvPr id="30724" name="Rectangle 2"/>
          <p:cNvSpPr>
            <a:spLocks noGrp="1" noChangeArrowheads="1"/>
          </p:cNvSpPr>
          <p:nvPr>
            <p:ph type="title"/>
          </p:nvPr>
        </p:nvSpPr>
        <p:spPr>
          <a:xfrm>
            <a:off x="2819401" y="1143000"/>
            <a:ext cx="6310313" cy="660400"/>
          </a:xfrm>
          <a:noFill/>
        </p:spPr>
        <p:txBody>
          <a:bodyPr vert="horz" wrap="none" lIns="63500" tIns="25400" rIns="63500" bIns="25400" rtlCol="0" anchor="t">
            <a:spAutoFit/>
          </a:bodyPr>
          <a:lstStyle/>
          <a:p>
            <a:pPr eaLnBrk="1" hangingPunct="1"/>
            <a:r>
              <a:rPr lang="en-US" altLang="en-US" smtClean="0"/>
              <a:t>Sizing Modules: Two Views</a:t>
            </a:r>
          </a:p>
        </p:txBody>
      </p:sp>
      <p:pic>
        <p:nvPicPr>
          <p:cNvPr id="3072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81200"/>
            <a:ext cx="66675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177774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8171E5-FE73-490C-A6C0-5B5D114F7033}" type="slidenum">
              <a:rPr lang="en-US" altLang="en-US" sz="1000">
                <a:latin typeface="Helvetica" panose="020B0604020202020204" pitchFamily="34" charset="0"/>
              </a:rPr>
              <a:pPr/>
              <a:t>13</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p:txBody>
          <a:bodyPr/>
          <a:lstStyle/>
          <a:p>
            <a:pPr eaLnBrk="1" hangingPunct="1"/>
            <a:r>
              <a:rPr lang="en-US" altLang="en-US" smtClean="0"/>
              <a:t>Examine the Result</a:t>
            </a:r>
          </a:p>
        </p:txBody>
      </p:sp>
      <p:sp>
        <p:nvSpPr>
          <p:cNvPr id="15365"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Is it possible to test each component part of the solution?</a:t>
            </a:r>
            <a:r>
              <a:rPr lang="en-US" altLang="en-US" i="1" smtClean="0">
                <a:latin typeface="Palatino" pitchFamily="-128" charset="0"/>
              </a:rPr>
              <a:t> </a:t>
            </a:r>
            <a:r>
              <a:rPr lang="en-US" altLang="en-US" smtClean="0">
                <a:latin typeface="Palatino" pitchFamily="-128" charset="0"/>
              </a:rPr>
              <a:t>Has a reasonable testing strategy been implemented?</a:t>
            </a:r>
            <a:endParaRPr lang="en-US" altLang="en-US" i="1" smtClean="0">
              <a:latin typeface="Palatino" pitchFamily="-128" charset="0"/>
            </a:endParaRPr>
          </a:p>
          <a:p>
            <a:pPr eaLnBrk="1" hangingPunct="1"/>
            <a:r>
              <a:rPr lang="en-US" altLang="en-US" i="1" smtClean="0">
                <a:solidFill>
                  <a:schemeClr val="folHlink"/>
                </a:solidFill>
                <a:latin typeface="Palatino" pitchFamily="-128" charset="0"/>
              </a:rPr>
              <a:t>Does the solution produce results that conform to the data, functions, and features that are required?</a:t>
            </a:r>
            <a:r>
              <a:rPr lang="en-US" altLang="en-US" i="1" smtClean="0">
                <a:latin typeface="Palatino" pitchFamily="-128" charset="0"/>
              </a:rPr>
              <a:t> </a:t>
            </a:r>
            <a:r>
              <a:rPr lang="en-US" altLang="en-US" smtClean="0">
                <a:latin typeface="Palatino" pitchFamily="-128" charset="0"/>
              </a:rPr>
              <a:t>Has the software been validated against all stakeholder requirements?</a:t>
            </a:r>
            <a:endParaRPr lang="en-US" altLang="en-US" i="1" smtClean="0">
              <a:latin typeface="Palatino" pitchFamily="-128" charset="0"/>
            </a:endParaRPr>
          </a:p>
          <a:p>
            <a:pPr eaLnBrk="1" hangingPunct="1"/>
            <a:endParaRPr lang="en-US" altLang="en-US" smtClean="0"/>
          </a:p>
        </p:txBody>
      </p:sp>
    </p:spTree>
    <p:extLst>
      <p:ext uri="{BB962C8B-B14F-4D97-AF65-F5344CB8AC3E}">
        <p14:creationId xmlns:p14="http://schemas.microsoft.com/office/powerpoint/2010/main" val="10745219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174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7C3AE30-1250-43AE-A420-03A5E1FD0D50}" type="slidenum">
              <a:rPr lang="en-US" altLang="en-US" sz="1000"/>
              <a:pPr>
                <a:spcBef>
                  <a:spcPct val="0"/>
                </a:spcBef>
                <a:buClrTx/>
                <a:buSzTx/>
                <a:buFontTx/>
                <a:buNone/>
              </a:pPr>
              <a:t>130</a:t>
            </a:fld>
            <a:endParaRPr lang="en-US" altLang="en-US" sz="1000"/>
          </a:p>
        </p:txBody>
      </p:sp>
      <p:sp>
        <p:nvSpPr>
          <p:cNvPr id="31748"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Functional Independence</a:t>
            </a:r>
          </a:p>
        </p:txBody>
      </p:sp>
      <p:sp>
        <p:nvSpPr>
          <p:cNvPr id="31749" name="Rectangle 3"/>
          <p:cNvSpPr>
            <a:spLocks noGrp="1" noChangeArrowheads="1"/>
          </p:cNvSpPr>
          <p:nvPr>
            <p:ph type="body" idx="1"/>
          </p:nvPr>
        </p:nvSpPr>
        <p:spPr/>
        <p:txBody>
          <a:bodyPr/>
          <a:lstStyle/>
          <a:p>
            <a:pPr eaLnBrk="1" hangingPunct="1">
              <a:lnSpc>
                <a:spcPct val="90000"/>
              </a:lnSpc>
            </a:pPr>
            <a:r>
              <a:rPr lang="en-US" altLang="en-US" sz="2000">
                <a:latin typeface="Palatino" pitchFamily="-128" charset="0"/>
              </a:rPr>
              <a:t>Functional independence is achieved by developing modules with "single-minded" function and an "aversion" to excessive interaction with other modules.</a:t>
            </a:r>
          </a:p>
          <a:p>
            <a:pPr>
              <a:spcBef>
                <a:spcPts val="300"/>
              </a:spcBef>
            </a:pPr>
            <a:r>
              <a:rPr lang="en-US" altLang="en-US" sz="2000" i="1">
                <a:solidFill>
                  <a:schemeClr val="folHlink"/>
                </a:solidFill>
                <a:latin typeface="Palatino" pitchFamily="-128" charset="0"/>
              </a:rPr>
              <a:t>Cohesion</a:t>
            </a:r>
            <a:r>
              <a:rPr lang="en-US" altLang="en-US" sz="2000">
                <a:latin typeface="Palatino" pitchFamily="-128" charset="0"/>
              </a:rPr>
              <a:t> is an indication of the relative functional strength of a module.</a:t>
            </a:r>
          </a:p>
          <a:p>
            <a:pPr lvl="1">
              <a:spcBef>
                <a:spcPts val="300"/>
              </a:spcBef>
            </a:pPr>
            <a:r>
              <a:rPr lang="en-US" altLang="en-US" sz="1800">
                <a:latin typeface="Palatino" pitchFamily="-128" charset="0"/>
              </a:rPr>
              <a:t>A cohesive module performs a single task, requiring little interaction with other components in other parts of a program. Stated simply, a cohesive module should (ideally) do just one thing. </a:t>
            </a:r>
          </a:p>
          <a:p>
            <a:pPr>
              <a:spcBef>
                <a:spcPts val="300"/>
              </a:spcBef>
            </a:pPr>
            <a:r>
              <a:rPr lang="en-US" altLang="en-US" sz="2000" i="1">
                <a:solidFill>
                  <a:schemeClr val="folHlink"/>
                </a:solidFill>
                <a:latin typeface="Palatino" pitchFamily="-128" charset="0"/>
              </a:rPr>
              <a:t>Coupling</a:t>
            </a:r>
            <a:r>
              <a:rPr lang="en-US" altLang="en-US" sz="2000">
                <a:latin typeface="Palatino" pitchFamily="-128" charset="0"/>
              </a:rPr>
              <a:t> is an indication of the relative interdependence among modules.</a:t>
            </a:r>
          </a:p>
          <a:p>
            <a:pPr lvl="1">
              <a:spcBef>
                <a:spcPts val="300"/>
              </a:spcBef>
            </a:pPr>
            <a:r>
              <a:rPr lang="en-US" altLang="en-US" sz="1800">
                <a:latin typeface="Palatino" pitchFamily="-128" charset="0"/>
              </a:rPr>
              <a:t>Coupling depends on the interface complexity between modules, the point at which entry or reference is made to a module, and what data pass across the interface.</a:t>
            </a:r>
          </a:p>
        </p:txBody>
      </p:sp>
    </p:spTree>
    <p:extLst>
      <p:ext uri="{BB962C8B-B14F-4D97-AF65-F5344CB8AC3E}">
        <p14:creationId xmlns:p14="http://schemas.microsoft.com/office/powerpoint/2010/main" val="4878864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27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3C04BEB-F835-4B8C-8F85-E1B020AF349F}" type="slidenum">
              <a:rPr lang="en-US" altLang="en-US" sz="1000"/>
              <a:pPr>
                <a:spcBef>
                  <a:spcPct val="0"/>
                </a:spcBef>
                <a:buClrTx/>
                <a:buSzTx/>
                <a:buFontTx/>
                <a:buNone/>
              </a:pPr>
              <a:t>131</a:t>
            </a:fld>
            <a:endParaRPr lang="en-US" altLang="en-US" sz="1000"/>
          </a:p>
        </p:txBody>
      </p:sp>
      <p:sp>
        <p:nvSpPr>
          <p:cNvPr id="32772" name="Rectangle 2"/>
          <p:cNvSpPr>
            <a:spLocks noGrp="1" noChangeArrowheads="1"/>
          </p:cNvSpPr>
          <p:nvPr>
            <p:ph type="title"/>
          </p:nvPr>
        </p:nvSpPr>
        <p:spPr/>
        <p:txBody>
          <a:bodyPr/>
          <a:lstStyle/>
          <a:p>
            <a:pPr eaLnBrk="1" hangingPunct="1"/>
            <a:r>
              <a:rPr lang="en-US" altLang="en-US" smtClean="0"/>
              <a:t>Aspects</a:t>
            </a:r>
          </a:p>
        </p:txBody>
      </p:sp>
      <p:sp>
        <p:nvSpPr>
          <p:cNvPr id="32773" name="Rectangle 3"/>
          <p:cNvSpPr>
            <a:spLocks noGrp="1" noChangeArrowheads="1"/>
          </p:cNvSpPr>
          <p:nvPr>
            <p:ph type="body" idx="1"/>
          </p:nvPr>
        </p:nvSpPr>
        <p:spPr/>
        <p:txBody>
          <a:bodyPr/>
          <a:lstStyle/>
          <a:p>
            <a:pPr eaLnBrk="1" hangingPunct="1"/>
            <a:r>
              <a:rPr lang="en-US" altLang="en-US" smtClean="0">
                <a:latin typeface="Palatino" pitchFamily="-128" charset="0"/>
              </a:rPr>
              <a:t>Consider two requirements, </a:t>
            </a:r>
            <a:r>
              <a:rPr lang="en-US" altLang="en-US" i="1" smtClean="0">
                <a:latin typeface="Palatino" pitchFamily="-128" charset="0"/>
              </a:rPr>
              <a:t>A</a:t>
            </a:r>
            <a:r>
              <a:rPr lang="en-US" altLang="en-US" smtClean="0">
                <a:latin typeface="Palatino" pitchFamily="-128" charset="0"/>
              </a:rPr>
              <a:t> and </a:t>
            </a:r>
            <a:r>
              <a:rPr lang="en-US" altLang="en-US" i="1" smtClean="0">
                <a:latin typeface="Palatino" pitchFamily="-128" charset="0"/>
              </a:rPr>
              <a:t>B.</a:t>
            </a:r>
            <a:r>
              <a:rPr lang="en-US" altLang="en-US" smtClean="0">
                <a:latin typeface="Palatino" pitchFamily="-128" charset="0"/>
              </a:rPr>
              <a:t> </a:t>
            </a:r>
            <a:r>
              <a:rPr lang="en-US" altLang="en-US" i="1" smtClean="0">
                <a:latin typeface="Palatino" pitchFamily="-128" charset="0"/>
              </a:rPr>
              <a:t> </a:t>
            </a:r>
            <a:r>
              <a:rPr lang="en-US" altLang="en-US" smtClean="0">
                <a:latin typeface="Palatino" pitchFamily="-128" charset="0"/>
              </a:rPr>
              <a:t>Requirement</a:t>
            </a:r>
            <a:r>
              <a:rPr lang="en-US" altLang="en-US" i="1" smtClean="0">
                <a:latin typeface="Palatino" pitchFamily="-128" charset="0"/>
              </a:rPr>
              <a:t> A crosscuts </a:t>
            </a:r>
            <a:r>
              <a:rPr lang="en-US" altLang="en-US" smtClean="0">
                <a:latin typeface="Palatino" pitchFamily="-128" charset="0"/>
              </a:rPr>
              <a:t>requirement </a:t>
            </a:r>
            <a:r>
              <a:rPr lang="en-US" altLang="en-US" i="1" smtClean="0">
                <a:latin typeface="Palatino" pitchFamily="-128" charset="0"/>
              </a:rPr>
              <a:t>B</a:t>
            </a:r>
            <a:r>
              <a:rPr lang="en-US" altLang="en-US" smtClean="0">
                <a:latin typeface="Palatino" pitchFamily="-128" charset="0"/>
              </a:rPr>
              <a:t> “if a software decomposition [refinement] has been chosen in which </a:t>
            </a:r>
            <a:r>
              <a:rPr lang="en-US" altLang="en-US" i="1" smtClean="0">
                <a:latin typeface="Palatino" pitchFamily="-128" charset="0"/>
              </a:rPr>
              <a:t>B</a:t>
            </a:r>
            <a:r>
              <a:rPr lang="en-US" altLang="en-US" smtClean="0">
                <a:latin typeface="Palatino" pitchFamily="-128" charset="0"/>
              </a:rPr>
              <a:t> cannot be satisfied without taking </a:t>
            </a:r>
            <a:r>
              <a:rPr lang="en-US" altLang="en-US" i="1" smtClean="0">
                <a:latin typeface="Palatino" pitchFamily="-128" charset="0"/>
              </a:rPr>
              <a:t>A</a:t>
            </a:r>
            <a:r>
              <a:rPr lang="en-US" altLang="en-US" smtClean="0">
                <a:latin typeface="Palatino" pitchFamily="-128" charset="0"/>
              </a:rPr>
              <a:t> into account. [Ros04]</a:t>
            </a:r>
          </a:p>
          <a:p>
            <a:pPr eaLnBrk="1" hangingPunct="1"/>
            <a:r>
              <a:rPr lang="en-US" altLang="en-US" smtClean="0">
                <a:latin typeface="Palatino" pitchFamily="-128" charset="0"/>
              </a:rPr>
              <a:t>An </a:t>
            </a:r>
            <a:r>
              <a:rPr lang="en-US" altLang="en-US" i="1" smtClean="0">
                <a:solidFill>
                  <a:schemeClr val="folHlink"/>
                </a:solidFill>
                <a:latin typeface="Palatino" pitchFamily="-128" charset="0"/>
              </a:rPr>
              <a:t>aspect</a:t>
            </a:r>
            <a:r>
              <a:rPr lang="en-US" altLang="en-US" i="1" smtClean="0">
                <a:latin typeface="Palatino" pitchFamily="-128" charset="0"/>
              </a:rPr>
              <a:t> </a:t>
            </a:r>
            <a:r>
              <a:rPr lang="en-US" altLang="en-US" smtClean="0">
                <a:latin typeface="Palatino" pitchFamily="-128" charset="0"/>
              </a:rPr>
              <a:t>is a representation of a cross-cutting concern. </a:t>
            </a:r>
          </a:p>
        </p:txBody>
      </p:sp>
    </p:spTree>
    <p:extLst>
      <p:ext uri="{BB962C8B-B14F-4D97-AF65-F5344CB8AC3E}">
        <p14:creationId xmlns:p14="http://schemas.microsoft.com/office/powerpoint/2010/main" val="23795227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37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7ADB6FDC-283C-46E7-84FA-C21B4BE948A2}" type="slidenum">
              <a:rPr lang="en-US" altLang="en-US" sz="1000"/>
              <a:pPr>
                <a:spcBef>
                  <a:spcPct val="0"/>
                </a:spcBef>
                <a:buClrTx/>
                <a:buSzTx/>
                <a:buFontTx/>
                <a:buNone/>
              </a:pPr>
              <a:t>132</a:t>
            </a:fld>
            <a:endParaRPr lang="en-US" altLang="en-US" sz="1000"/>
          </a:p>
        </p:txBody>
      </p:sp>
      <p:sp>
        <p:nvSpPr>
          <p:cNvPr id="33796" name="Rectangle 2"/>
          <p:cNvSpPr>
            <a:spLocks noGrp="1" noChangeArrowheads="1"/>
          </p:cNvSpPr>
          <p:nvPr>
            <p:ph type="title"/>
          </p:nvPr>
        </p:nvSpPr>
        <p:spPr/>
        <p:txBody>
          <a:bodyPr/>
          <a:lstStyle/>
          <a:p>
            <a:pPr eaLnBrk="1" hangingPunct="1"/>
            <a:r>
              <a:rPr lang="en-US" altLang="en-US" smtClean="0"/>
              <a:t>Aspects—An Example</a:t>
            </a:r>
          </a:p>
        </p:txBody>
      </p:sp>
      <p:sp>
        <p:nvSpPr>
          <p:cNvPr id="33797" name="Rectangle 3"/>
          <p:cNvSpPr>
            <a:spLocks noGrp="1" noChangeArrowheads="1"/>
          </p:cNvSpPr>
          <p:nvPr>
            <p:ph type="body" idx="1"/>
          </p:nvPr>
        </p:nvSpPr>
        <p:spPr/>
        <p:txBody>
          <a:bodyPr/>
          <a:lstStyle/>
          <a:p>
            <a:pPr>
              <a:spcBef>
                <a:spcPts val="300"/>
              </a:spcBef>
            </a:pPr>
            <a:r>
              <a:rPr lang="en-US" altLang="en-US" sz="1600">
                <a:latin typeface="Palatino" pitchFamily="-128" charset="0"/>
              </a:rPr>
              <a:t>Consider two requirements for the </a:t>
            </a:r>
            <a:r>
              <a:rPr lang="en-US" altLang="en-US" sz="1600" b="1">
                <a:latin typeface="Arial" panose="020B0604020202020204" pitchFamily="34" charset="0"/>
              </a:rPr>
              <a:t>SafeHomeAssured.com</a:t>
            </a:r>
            <a:r>
              <a:rPr lang="en-US" altLang="en-US" sz="1600">
                <a:latin typeface="Palatino" pitchFamily="-128" charset="0"/>
              </a:rPr>
              <a:t> WebApp. Requirement </a:t>
            </a:r>
            <a:r>
              <a:rPr lang="en-US" altLang="en-US" sz="1600" i="1">
                <a:latin typeface="Palatino" pitchFamily="-128" charset="0"/>
              </a:rPr>
              <a:t>A</a:t>
            </a:r>
            <a:r>
              <a:rPr lang="en-US" altLang="en-US" sz="1600">
                <a:latin typeface="Palatino" pitchFamily="-128" charset="0"/>
              </a:rPr>
              <a:t> is described via the use-case </a:t>
            </a:r>
            <a:r>
              <a:rPr lang="en-US" altLang="en-US" sz="1600" b="1">
                <a:solidFill>
                  <a:srgbClr val="000000"/>
                </a:solidFill>
                <a:latin typeface="Arial" panose="020B0604020202020204" pitchFamily="34" charset="0"/>
              </a:rPr>
              <a:t>Access camera surveillance via the Internet.</a:t>
            </a:r>
            <a:r>
              <a:rPr lang="en-US" altLang="en-US" sz="1600" i="1">
                <a:solidFill>
                  <a:srgbClr val="000000"/>
                </a:solidFill>
                <a:latin typeface="Palatino" pitchFamily="-128" charset="0"/>
              </a:rPr>
              <a:t> </a:t>
            </a:r>
            <a:r>
              <a:rPr lang="en-US" altLang="en-US" sz="1600">
                <a:latin typeface="Palatino" pitchFamily="-128" charset="0"/>
              </a:rPr>
              <a:t> A design refinement would focus on those modules that would enable a registered user to access video from cameras placed throughout a space. Requirement </a:t>
            </a:r>
            <a:r>
              <a:rPr lang="en-US" altLang="en-US" sz="1600" i="1">
                <a:latin typeface="Palatino" pitchFamily="-128" charset="0"/>
              </a:rPr>
              <a:t>B</a:t>
            </a:r>
            <a:r>
              <a:rPr lang="en-US" altLang="en-US" sz="1600">
                <a:latin typeface="Palatino" pitchFamily="-128" charset="0"/>
              </a:rPr>
              <a:t> is a generic security requirement that states that </a:t>
            </a:r>
            <a:r>
              <a:rPr lang="en-US" altLang="en-US" sz="1600" i="1">
                <a:latin typeface="Palatino" pitchFamily="-128" charset="0"/>
              </a:rPr>
              <a:t>a registered user must be validated prior to using</a:t>
            </a:r>
            <a:r>
              <a:rPr lang="en-US" altLang="en-US" sz="1600">
                <a:latin typeface="Palatino" pitchFamily="-128" charset="0"/>
              </a:rPr>
              <a:t> </a:t>
            </a:r>
            <a:r>
              <a:rPr lang="en-US" altLang="en-US" sz="1600" b="1">
                <a:latin typeface="Arial" panose="020B0604020202020204" pitchFamily="34" charset="0"/>
              </a:rPr>
              <a:t>SafeHomeAssured.com.</a:t>
            </a:r>
            <a:r>
              <a:rPr lang="en-US" altLang="en-US" sz="1600">
                <a:latin typeface="Palatino" pitchFamily="-128" charset="0"/>
              </a:rPr>
              <a:t> This requirement is applicable for all functions that are available to registered </a:t>
            </a:r>
            <a:r>
              <a:rPr lang="en-US" altLang="en-US" sz="1600" i="1">
                <a:latin typeface="Palatino" pitchFamily="-128" charset="0"/>
              </a:rPr>
              <a:t>SafeHome</a:t>
            </a:r>
            <a:r>
              <a:rPr lang="en-US" altLang="en-US" sz="1600">
                <a:latin typeface="Palatino" pitchFamily="-128" charset="0"/>
              </a:rPr>
              <a:t> users. As design refinement occurs, </a:t>
            </a:r>
            <a:r>
              <a:rPr lang="en-US" altLang="en-US" sz="1600" i="1">
                <a:latin typeface="Palatino" pitchFamily="-128" charset="0"/>
              </a:rPr>
              <a:t>A*</a:t>
            </a:r>
            <a:r>
              <a:rPr lang="en-US" altLang="en-US" sz="1600">
                <a:latin typeface="Palatino" pitchFamily="-128" charset="0"/>
              </a:rPr>
              <a:t> is a design representation for requirement </a:t>
            </a:r>
            <a:r>
              <a:rPr lang="en-US" altLang="en-US" sz="1600" i="1">
                <a:latin typeface="Palatino" pitchFamily="-128" charset="0"/>
              </a:rPr>
              <a:t>A</a:t>
            </a:r>
            <a:r>
              <a:rPr lang="en-US" altLang="en-US" sz="1600">
                <a:latin typeface="Palatino" pitchFamily="-128" charset="0"/>
              </a:rPr>
              <a:t> and</a:t>
            </a:r>
            <a:r>
              <a:rPr lang="en-US" altLang="en-US" sz="1600" i="1">
                <a:latin typeface="Palatino" pitchFamily="-128" charset="0"/>
              </a:rPr>
              <a:t> B*</a:t>
            </a:r>
            <a:r>
              <a:rPr lang="en-US" altLang="en-US" sz="1600">
                <a:latin typeface="Palatino" pitchFamily="-128" charset="0"/>
              </a:rPr>
              <a:t> is a design representation for requirement </a:t>
            </a:r>
            <a:r>
              <a:rPr lang="en-US" altLang="en-US" sz="1600" i="1">
                <a:latin typeface="Palatino" pitchFamily="-128" charset="0"/>
              </a:rPr>
              <a:t>B</a:t>
            </a:r>
            <a:r>
              <a:rPr lang="en-US" altLang="en-US" sz="1600">
                <a:latin typeface="Palatino" pitchFamily="-128" charset="0"/>
              </a:rPr>
              <a:t>. Therefore, </a:t>
            </a:r>
            <a:r>
              <a:rPr lang="en-US" altLang="en-US" sz="1600" i="1">
                <a:latin typeface="Palatino" pitchFamily="-128" charset="0"/>
              </a:rPr>
              <a:t>A*</a:t>
            </a:r>
            <a:r>
              <a:rPr lang="en-US" altLang="en-US" sz="1600">
                <a:latin typeface="Palatino" pitchFamily="-128" charset="0"/>
              </a:rPr>
              <a:t> and </a:t>
            </a:r>
            <a:r>
              <a:rPr lang="en-US" altLang="en-US" sz="1600" i="1">
                <a:latin typeface="Palatino" pitchFamily="-128" charset="0"/>
              </a:rPr>
              <a:t>B*</a:t>
            </a:r>
            <a:r>
              <a:rPr lang="en-US" altLang="en-US" sz="1600">
                <a:latin typeface="Palatino" pitchFamily="-128" charset="0"/>
              </a:rPr>
              <a:t> are representations of concerns, and B* </a:t>
            </a:r>
            <a:r>
              <a:rPr lang="en-US" altLang="en-US" sz="1600" i="1">
                <a:latin typeface="Palatino" pitchFamily="-128" charset="0"/>
              </a:rPr>
              <a:t>cross-cuts</a:t>
            </a:r>
            <a:r>
              <a:rPr lang="en-US" altLang="en-US" sz="1600">
                <a:latin typeface="Palatino" pitchFamily="-128" charset="0"/>
              </a:rPr>
              <a:t> A*. </a:t>
            </a:r>
          </a:p>
          <a:p>
            <a:pPr>
              <a:spcBef>
                <a:spcPts val="300"/>
              </a:spcBef>
            </a:pPr>
            <a:r>
              <a:rPr lang="en-US" altLang="en-US" sz="1600">
                <a:latin typeface="Palatino" pitchFamily="-128" charset="0"/>
              </a:rPr>
              <a:t>An </a:t>
            </a:r>
            <a:r>
              <a:rPr lang="en-US" altLang="en-US" sz="1600" i="1">
                <a:latin typeface="Palatino" pitchFamily="-128" charset="0"/>
              </a:rPr>
              <a:t>aspect </a:t>
            </a:r>
            <a:r>
              <a:rPr lang="en-US" altLang="en-US" sz="1600">
                <a:latin typeface="Palatino" pitchFamily="-128" charset="0"/>
              </a:rPr>
              <a:t>is a representation of a cross-cutting concern. Therefore, the design representation, </a:t>
            </a:r>
            <a:r>
              <a:rPr lang="en-US" altLang="en-US" sz="1600" i="1">
                <a:latin typeface="Palatino" pitchFamily="-128" charset="0"/>
              </a:rPr>
              <a:t>B*</a:t>
            </a:r>
            <a:r>
              <a:rPr lang="en-US" altLang="en-US" sz="1600">
                <a:latin typeface="Palatino" pitchFamily="-128" charset="0"/>
              </a:rPr>
              <a:t>, of the requirement, </a:t>
            </a:r>
            <a:r>
              <a:rPr lang="en-US" altLang="en-US" sz="1600" i="1">
                <a:latin typeface="Palatino" pitchFamily="-128" charset="0"/>
              </a:rPr>
              <a:t>a registered user must be validated prior to using</a:t>
            </a:r>
            <a:r>
              <a:rPr lang="en-US" altLang="en-US" sz="1600">
                <a:latin typeface="Palatino" pitchFamily="-128" charset="0"/>
              </a:rPr>
              <a:t> </a:t>
            </a:r>
            <a:r>
              <a:rPr lang="en-US" altLang="en-US" sz="1600" b="1">
                <a:latin typeface="Arial" panose="020B0604020202020204" pitchFamily="34" charset="0"/>
              </a:rPr>
              <a:t>SafeHomeAssured.com,</a:t>
            </a:r>
            <a:r>
              <a:rPr lang="en-US" altLang="en-US" sz="1600">
                <a:latin typeface="Palatino" pitchFamily="-128" charset="0"/>
              </a:rPr>
              <a:t> is an aspect of the </a:t>
            </a:r>
            <a:r>
              <a:rPr lang="en-US" altLang="en-US" sz="1600" i="1">
                <a:latin typeface="Palatino" pitchFamily="-128" charset="0"/>
              </a:rPr>
              <a:t>SafeHome</a:t>
            </a:r>
            <a:r>
              <a:rPr lang="en-US" altLang="en-US" sz="1600">
                <a:latin typeface="Palatino" pitchFamily="-128" charset="0"/>
              </a:rPr>
              <a:t> WebApp. </a:t>
            </a:r>
            <a:endParaRPr lang="en-US" altLang="en-US" sz="2000">
              <a:latin typeface="Palatino" pitchFamily="-128" charset="0"/>
            </a:endParaRPr>
          </a:p>
          <a:p>
            <a:pPr eaLnBrk="1" hangingPunct="1">
              <a:lnSpc>
                <a:spcPct val="90000"/>
              </a:lnSpc>
            </a:pPr>
            <a:endParaRPr lang="en-US" altLang="en-US" sz="2000"/>
          </a:p>
        </p:txBody>
      </p:sp>
    </p:spTree>
    <p:extLst>
      <p:ext uri="{BB962C8B-B14F-4D97-AF65-F5344CB8AC3E}">
        <p14:creationId xmlns:p14="http://schemas.microsoft.com/office/powerpoint/2010/main" val="343327601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48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E6CF82E-9D85-4F4E-87EF-6BE47428BC7C}" type="slidenum">
              <a:rPr lang="en-US" altLang="en-US" sz="1000"/>
              <a:pPr>
                <a:spcBef>
                  <a:spcPct val="0"/>
                </a:spcBef>
                <a:buClrTx/>
                <a:buSzTx/>
                <a:buFontTx/>
                <a:buNone/>
              </a:pPr>
              <a:t>133</a:t>
            </a:fld>
            <a:endParaRPr lang="en-US" altLang="en-US" sz="1000"/>
          </a:p>
        </p:txBody>
      </p:sp>
      <p:sp>
        <p:nvSpPr>
          <p:cNvPr id="34820" name="Rectangle 2"/>
          <p:cNvSpPr>
            <a:spLocks noGrp="1" noChangeArrowheads="1"/>
          </p:cNvSpPr>
          <p:nvPr>
            <p:ph type="title"/>
          </p:nvPr>
        </p:nvSpPr>
        <p:spPr>
          <a:xfrm>
            <a:off x="2819400" y="1143001"/>
            <a:ext cx="2863850" cy="633413"/>
          </a:xfrm>
        </p:spPr>
        <p:txBody>
          <a:bodyPr>
            <a:normAutofit fontScale="90000"/>
          </a:bodyPr>
          <a:lstStyle/>
          <a:p>
            <a:pPr eaLnBrk="1" hangingPunct="1"/>
            <a:r>
              <a:rPr lang="en-US" altLang="en-US" smtClean="0"/>
              <a:t>Refactoring</a:t>
            </a:r>
          </a:p>
        </p:txBody>
      </p:sp>
      <p:sp>
        <p:nvSpPr>
          <p:cNvPr id="34821" name="Rectangle 3"/>
          <p:cNvSpPr>
            <a:spLocks noGrp="1" noChangeArrowheads="1"/>
          </p:cNvSpPr>
          <p:nvPr>
            <p:ph type="body" idx="1"/>
          </p:nvPr>
        </p:nvSpPr>
        <p:spPr>
          <a:xfrm>
            <a:off x="3429000" y="2209800"/>
            <a:ext cx="6781800" cy="3170238"/>
          </a:xfrm>
        </p:spPr>
        <p:txBody>
          <a:bodyPr/>
          <a:lstStyle/>
          <a:p>
            <a:pPr>
              <a:lnSpc>
                <a:spcPct val="80000"/>
              </a:lnSpc>
              <a:spcBef>
                <a:spcPts val="300"/>
              </a:spcBef>
            </a:pPr>
            <a:r>
              <a:rPr lang="en-US" altLang="en-US" sz="1800"/>
              <a:t>Fowler [FOW99] defines refactoring in the following manner: </a:t>
            </a:r>
          </a:p>
          <a:p>
            <a:pPr lvl="1">
              <a:lnSpc>
                <a:spcPct val="80000"/>
              </a:lnSpc>
              <a:spcBef>
                <a:spcPts val="300"/>
              </a:spcBef>
            </a:pPr>
            <a:r>
              <a:rPr lang="en-US" altLang="en-US" sz="1600">
                <a:solidFill>
                  <a:schemeClr val="folHlink"/>
                </a:solidFill>
              </a:rPr>
              <a:t>"Refactoring is the process of changing a software system in such a way that it does not alter the external behavior of the code [design] yet improves its internal structure.”</a:t>
            </a:r>
          </a:p>
          <a:p>
            <a:pPr>
              <a:lnSpc>
                <a:spcPct val="80000"/>
              </a:lnSpc>
              <a:spcBef>
                <a:spcPts val="300"/>
              </a:spcBef>
            </a:pPr>
            <a:r>
              <a:rPr lang="en-US" altLang="en-US" sz="1800"/>
              <a:t>When software is refactored, the existing design is examined for </a:t>
            </a:r>
          </a:p>
          <a:p>
            <a:pPr lvl="1">
              <a:lnSpc>
                <a:spcPct val="80000"/>
              </a:lnSpc>
              <a:spcBef>
                <a:spcPts val="300"/>
              </a:spcBef>
            </a:pPr>
            <a:r>
              <a:rPr lang="en-US" altLang="en-US" sz="1600"/>
              <a:t>redundancy</a:t>
            </a:r>
          </a:p>
          <a:p>
            <a:pPr lvl="1">
              <a:lnSpc>
                <a:spcPct val="80000"/>
              </a:lnSpc>
              <a:spcBef>
                <a:spcPts val="300"/>
              </a:spcBef>
            </a:pPr>
            <a:r>
              <a:rPr lang="en-US" altLang="en-US" sz="1600"/>
              <a:t>unused design elements</a:t>
            </a:r>
          </a:p>
          <a:p>
            <a:pPr lvl="1">
              <a:lnSpc>
                <a:spcPct val="80000"/>
              </a:lnSpc>
              <a:spcBef>
                <a:spcPts val="300"/>
              </a:spcBef>
            </a:pPr>
            <a:r>
              <a:rPr lang="en-US" altLang="en-US" sz="1600"/>
              <a:t>inefficient or unnecessary algorithms</a:t>
            </a:r>
          </a:p>
          <a:p>
            <a:pPr lvl="1">
              <a:lnSpc>
                <a:spcPct val="80000"/>
              </a:lnSpc>
              <a:spcBef>
                <a:spcPts val="300"/>
              </a:spcBef>
            </a:pPr>
            <a:r>
              <a:rPr lang="en-US" altLang="en-US" sz="1600"/>
              <a:t>poorly constructed or inappropriate data structures</a:t>
            </a:r>
          </a:p>
          <a:p>
            <a:pPr lvl="1">
              <a:lnSpc>
                <a:spcPct val="80000"/>
              </a:lnSpc>
              <a:spcBef>
                <a:spcPts val="300"/>
              </a:spcBef>
            </a:pPr>
            <a:r>
              <a:rPr lang="en-US" altLang="en-US" sz="1600"/>
              <a:t>or any other design failure that can be corrected to yield a better design.</a:t>
            </a:r>
          </a:p>
        </p:txBody>
      </p:sp>
    </p:spTree>
    <p:extLst>
      <p:ext uri="{BB962C8B-B14F-4D97-AF65-F5344CB8AC3E}">
        <p14:creationId xmlns:p14="http://schemas.microsoft.com/office/powerpoint/2010/main" val="20046141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58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7B9A082-E55F-4D5B-A62B-58FA3301D25E}" type="slidenum">
              <a:rPr lang="en-US" altLang="en-US" sz="1000"/>
              <a:pPr>
                <a:spcBef>
                  <a:spcPct val="0"/>
                </a:spcBef>
                <a:buClrTx/>
                <a:buSzTx/>
                <a:buFontTx/>
                <a:buNone/>
              </a:pPr>
              <a:t>134</a:t>
            </a:fld>
            <a:endParaRPr lang="en-US" altLang="en-US" sz="1000"/>
          </a:p>
        </p:txBody>
      </p:sp>
      <p:sp>
        <p:nvSpPr>
          <p:cNvPr id="35844" name="Rectangle 2"/>
          <p:cNvSpPr>
            <a:spLocks noGrp="1" noChangeArrowheads="1"/>
          </p:cNvSpPr>
          <p:nvPr>
            <p:ph type="title"/>
          </p:nvPr>
        </p:nvSpPr>
        <p:spPr>
          <a:xfrm>
            <a:off x="2743201" y="1066801"/>
            <a:ext cx="5121275" cy="633413"/>
          </a:xfrm>
        </p:spPr>
        <p:txBody>
          <a:bodyPr>
            <a:normAutofit fontScale="90000"/>
          </a:bodyPr>
          <a:lstStyle/>
          <a:p>
            <a:pPr eaLnBrk="1" hangingPunct="1"/>
            <a:r>
              <a:rPr lang="en-US" altLang="en-US" smtClean="0"/>
              <a:t>OO Design Concepts</a:t>
            </a:r>
          </a:p>
        </p:txBody>
      </p:sp>
      <p:sp>
        <p:nvSpPr>
          <p:cNvPr id="35845" name="Rectangle 3"/>
          <p:cNvSpPr>
            <a:spLocks noGrp="1" noChangeArrowheads="1"/>
          </p:cNvSpPr>
          <p:nvPr>
            <p:ph type="body" idx="1"/>
          </p:nvPr>
        </p:nvSpPr>
        <p:spPr>
          <a:xfrm>
            <a:off x="3352800" y="2057401"/>
            <a:ext cx="6719888" cy="3311525"/>
          </a:xfrm>
        </p:spPr>
        <p:txBody>
          <a:bodyPr/>
          <a:lstStyle/>
          <a:p>
            <a:pPr eaLnBrk="1" hangingPunct="1"/>
            <a:r>
              <a:rPr lang="en-US" altLang="en-US" sz="1800">
                <a:solidFill>
                  <a:schemeClr val="folHlink"/>
                </a:solidFill>
              </a:rPr>
              <a:t>Design classes</a:t>
            </a:r>
            <a:endParaRPr lang="en-US" altLang="en-US" sz="1800">
              <a:solidFill>
                <a:srgbClr val="F3FF07"/>
              </a:solidFill>
            </a:endParaRPr>
          </a:p>
          <a:p>
            <a:pPr lvl="1" eaLnBrk="1" hangingPunct="1"/>
            <a:r>
              <a:rPr lang="en-US" altLang="en-US" sz="1600"/>
              <a:t>Entity classes</a:t>
            </a:r>
          </a:p>
          <a:p>
            <a:pPr lvl="1" eaLnBrk="1" hangingPunct="1"/>
            <a:r>
              <a:rPr lang="en-US" altLang="en-US" sz="1600"/>
              <a:t>Boundary classes</a:t>
            </a:r>
          </a:p>
          <a:p>
            <a:pPr lvl="1" eaLnBrk="1" hangingPunct="1"/>
            <a:r>
              <a:rPr lang="en-US" altLang="en-US" sz="1600"/>
              <a:t>Controller classes</a:t>
            </a:r>
          </a:p>
          <a:p>
            <a:pPr eaLnBrk="1" hangingPunct="1"/>
            <a:r>
              <a:rPr lang="en-US" altLang="en-US" sz="1800">
                <a:solidFill>
                  <a:schemeClr val="folHlink"/>
                </a:solidFill>
              </a:rPr>
              <a:t>Inheritance</a:t>
            </a:r>
            <a:r>
              <a:rPr lang="en-US" altLang="en-US" sz="1800"/>
              <a:t>—all responsibilities of a superclass is immediately inherited by all subclasses</a:t>
            </a:r>
          </a:p>
          <a:p>
            <a:pPr eaLnBrk="1" hangingPunct="1"/>
            <a:r>
              <a:rPr lang="en-US" altLang="en-US" sz="1800">
                <a:solidFill>
                  <a:schemeClr val="folHlink"/>
                </a:solidFill>
              </a:rPr>
              <a:t>Messages</a:t>
            </a:r>
            <a:r>
              <a:rPr lang="en-US" altLang="en-US" sz="1800"/>
              <a:t>—stimulate some behavior to occur in the receiving object</a:t>
            </a:r>
          </a:p>
          <a:p>
            <a:pPr eaLnBrk="1" hangingPunct="1"/>
            <a:r>
              <a:rPr lang="en-US" altLang="en-US" sz="1800">
                <a:solidFill>
                  <a:schemeClr val="folHlink"/>
                </a:solidFill>
              </a:rPr>
              <a:t>Polymorphism</a:t>
            </a:r>
            <a:r>
              <a:rPr lang="en-US" altLang="en-US" sz="1800"/>
              <a:t>—a characteristic that greatly reduces the effort required to extend the design</a:t>
            </a:r>
          </a:p>
        </p:txBody>
      </p:sp>
    </p:spTree>
    <p:extLst>
      <p:ext uri="{BB962C8B-B14F-4D97-AF65-F5344CB8AC3E}">
        <p14:creationId xmlns:p14="http://schemas.microsoft.com/office/powerpoint/2010/main" val="28698308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686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699E8B73-3223-478C-B998-83AD7BC02343}" type="slidenum">
              <a:rPr lang="en-US" altLang="en-US" sz="1000"/>
              <a:pPr>
                <a:spcBef>
                  <a:spcPct val="0"/>
                </a:spcBef>
                <a:buClrTx/>
                <a:buSzTx/>
                <a:buFontTx/>
                <a:buNone/>
              </a:pPr>
              <a:t>135</a:t>
            </a:fld>
            <a:endParaRPr lang="en-US" altLang="en-US" sz="1000"/>
          </a:p>
        </p:txBody>
      </p:sp>
      <p:sp>
        <p:nvSpPr>
          <p:cNvPr id="36868" name="Rectangle 2"/>
          <p:cNvSpPr>
            <a:spLocks noGrp="1" noChangeArrowheads="1"/>
          </p:cNvSpPr>
          <p:nvPr>
            <p:ph type="title"/>
          </p:nvPr>
        </p:nvSpPr>
        <p:spPr>
          <a:xfrm>
            <a:off x="2819400" y="1143001"/>
            <a:ext cx="3735388" cy="633413"/>
          </a:xfrm>
        </p:spPr>
        <p:txBody>
          <a:bodyPr>
            <a:normAutofit fontScale="90000"/>
          </a:bodyPr>
          <a:lstStyle/>
          <a:p>
            <a:pPr eaLnBrk="1" hangingPunct="1"/>
            <a:r>
              <a:rPr lang="en-US" altLang="en-US" smtClean="0"/>
              <a:t>Design Classes</a:t>
            </a:r>
            <a:endParaRPr lang="en-US" altLang="en-US" smtClean="0">
              <a:latin typeface="36 Helvetica ThinItalic" charset="0"/>
            </a:endParaRPr>
          </a:p>
        </p:txBody>
      </p:sp>
      <p:sp>
        <p:nvSpPr>
          <p:cNvPr id="36869" name="Rectangle 3"/>
          <p:cNvSpPr>
            <a:spLocks noGrp="1" noChangeArrowheads="1"/>
          </p:cNvSpPr>
          <p:nvPr>
            <p:ph type="body" idx="1"/>
          </p:nvPr>
        </p:nvSpPr>
        <p:spPr>
          <a:xfrm>
            <a:off x="3352800" y="1905000"/>
            <a:ext cx="7162800" cy="4114800"/>
          </a:xfrm>
        </p:spPr>
        <p:txBody>
          <a:bodyPr/>
          <a:lstStyle/>
          <a:p>
            <a:pPr eaLnBrk="1" hangingPunct="1">
              <a:lnSpc>
                <a:spcPct val="90000"/>
              </a:lnSpc>
            </a:pPr>
            <a:r>
              <a:rPr lang="en-US" altLang="en-US" sz="1800"/>
              <a:t>Analysis classes are refined during design to become</a:t>
            </a:r>
            <a:r>
              <a:rPr lang="en-US" altLang="en-US" sz="1800">
                <a:solidFill>
                  <a:schemeClr val="folHlink"/>
                </a:solidFill>
              </a:rPr>
              <a:t> entity classes</a:t>
            </a:r>
          </a:p>
          <a:p>
            <a:pPr eaLnBrk="1" hangingPunct="1">
              <a:lnSpc>
                <a:spcPct val="90000"/>
              </a:lnSpc>
            </a:pPr>
            <a:r>
              <a:rPr lang="en-US" altLang="en-US" sz="1800">
                <a:solidFill>
                  <a:schemeClr val="folHlink"/>
                </a:solidFill>
              </a:rPr>
              <a:t>Boundary classes</a:t>
            </a:r>
            <a:r>
              <a:rPr lang="en-US" altLang="en-US" sz="1800" i="1">
                <a:solidFill>
                  <a:schemeClr val="folHlink"/>
                </a:solidFill>
              </a:rPr>
              <a:t> </a:t>
            </a:r>
            <a:r>
              <a:rPr lang="en-US" altLang="en-US" sz="1800"/>
              <a:t>are developed during design to create the interface (e.g., interactive screen or printed reports) that the user sees and interacts with as the software is used. </a:t>
            </a:r>
          </a:p>
          <a:p>
            <a:pPr lvl="1" eaLnBrk="1" hangingPunct="1">
              <a:lnSpc>
                <a:spcPct val="90000"/>
              </a:lnSpc>
            </a:pPr>
            <a:r>
              <a:rPr lang="en-US" altLang="en-US" sz="1600"/>
              <a:t>Boundary classes are designed with the responsibility of managing the way entity objects are represented to users. </a:t>
            </a:r>
          </a:p>
          <a:p>
            <a:pPr eaLnBrk="1" hangingPunct="1">
              <a:lnSpc>
                <a:spcPct val="90000"/>
              </a:lnSpc>
            </a:pPr>
            <a:r>
              <a:rPr lang="en-US" altLang="en-US" sz="1800">
                <a:solidFill>
                  <a:schemeClr val="folHlink"/>
                </a:solidFill>
              </a:rPr>
              <a:t>Controller classe</a:t>
            </a:r>
            <a:r>
              <a:rPr lang="en-US" altLang="en-US" sz="1800" i="1">
                <a:solidFill>
                  <a:schemeClr val="folHlink"/>
                </a:solidFill>
              </a:rPr>
              <a:t>s </a:t>
            </a:r>
            <a:r>
              <a:rPr lang="en-US" altLang="en-US" sz="1800"/>
              <a:t>are designed to manage </a:t>
            </a:r>
          </a:p>
          <a:p>
            <a:pPr lvl="1" eaLnBrk="1" hangingPunct="1">
              <a:lnSpc>
                <a:spcPct val="90000"/>
              </a:lnSpc>
            </a:pPr>
            <a:r>
              <a:rPr lang="en-US" altLang="en-US" sz="1600"/>
              <a:t>the creation or update of entity objects; </a:t>
            </a:r>
          </a:p>
          <a:p>
            <a:pPr lvl="1" eaLnBrk="1" hangingPunct="1">
              <a:lnSpc>
                <a:spcPct val="90000"/>
              </a:lnSpc>
            </a:pPr>
            <a:r>
              <a:rPr lang="en-US" altLang="en-US" sz="1600"/>
              <a:t> the instantiation of boundary objects as they obtain information from entity objects; </a:t>
            </a:r>
          </a:p>
          <a:p>
            <a:pPr lvl="1" eaLnBrk="1" hangingPunct="1">
              <a:lnSpc>
                <a:spcPct val="90000"/>
              </a:lnSpc>
            </a:pPr>
            <a:r>
              <a:rPr lang="en-US" altLang="en-US" sz="1600"/>
              <a:t> complex communication between sets of objects; </a:t>
            </a:r>
          </a:p>
          <a:p>
            <a:pPr lvl="1" eaLnBrk="1" hangingPunct="1">
              <a:lnSpc>
                <a:spcPct val="90000"/>
              </a:lnSpc>
            </a:pPr>
            <a:r>
              <a:rPr lang="en-US" altLang="en-US" sz="1600"/>
              <a:t> validation of data communicated between objects or between the user and the application.</a:t>
            </a:r>
          </a:p>
        </p:txBody>
      </p:sp>
    </p:spTree>
    <p:extLst>
      <p:ext uri="{BB962C8B-B14F-4D97-AF65-F5344CB8AC3E}">
        <p14:creationId xmlns:p14="http://schemas.microsoft.com/office/powerpoint/2010/main" val="5989225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789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6B21168-1FDB-4026-9B01-2701B7F9B99D}" type="slidenum">
              <a:rPr lang="en-US" altLang="en-US" sz="1000"/>
              <a:pPr>
                <a:spcBef>
                  <a:spcPct val="0"/>
                </a:spcBef>
                <a:buClrTx/>
                <a:buSzTx/>
                <a:buFontTx/>
                <a:buNone/>
              </a:pPr>
              <a:t>136</a:t>
            </a:fld>
            <a:endParaRPr lang="en-US" altLang="en-US" sz="1000"/>
          </a:p>
        </p:txBody>
      </p:sp>
      <p:sp>
        <p:nvSpPr>
          <p:cNvPr id="37892"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Design Class Characteristics</a:t>
            </a:r>
            <a:endParaRPr lang="en-US" altLang="en-US" smtClean="0">
              <a:latin typeface="36 Helvetica ThinItalic" charset="0"/>
            </a:endParaRPr>
          </a:p>
        </p:txBody>
      </p:sp>
      <p:sp>
        <p:nvSpPr>
          <p:cNvPr id="37893" name="Rectangle 3"/>
          <p:cNvSpPr>
            <a:spLocks noGrp="1" noChangeArrowheads="1"/>
          </p:cNvSpPr>
          <p:nvPr>
            <p:ph type="body" idx="1"/>
          </p:nvPr>
        </p:nvSpPr>
        <p:spPr>
          <a:xfrm>
            <a:off x="3352800" y="1905000"/>
            <a:ext cx="7162800" cy="4114800"/>
          </a:xfrm>
        </p:spPr>
        <p:txBody>
          <a:bodyPr/>
          <a:lstStyle/>
          <a:p>
            <a:r>
              <a:rPr lang="en-US" altLang="en-US" sz="2000">
                <a:solidFill>
                  <a:srgbClr val="FF0000"/>
                </a:solidFill>
              </a:rPr>
              <a:t>Complete</a:t>
            </a:r>
            <a:r>
              <a:rPr lang="en-US" altLang="en-US" sz="2000"/>
              <a:t> - includes all necessary attributes and methods) and sufficient (contains only those methods needed to achieve class intent)</a:t>
            </a:r>
          </a:p>
          <a:p>
            <a:r>
              <a:rPr lang="en-US" altLang="en-US" sz="2000">
                <a:solidFill>
                  <a:srgbClr val="FF0000"/>
                </a:solidFill>
              </a:rPr>
              <a:t>Primitiveness</a:t>
            </a:r>
            <a:r>
              <a:rPr lang="en-US" altLang="en-US" sz="2000"/>
              <a:t> – each class method focuses on providing one service</a:t>
            </a:r>
          </a:p>
          <a:p>
            <a:r>
              <a:rPr lang="en-US" altLang="en-US" sz="2000">
                <a:solidFill>
                  <a:srgbClr val="FF0000"/>
                </a:solidFill>
              </a:rPr>
              <a:t>High cohesion</a:t>
            </a:r>
            <a:r>
              <a:rPr lang="en-US" altLang="en-US" sz="2000"/>
              <a:t> – small, focused, single-minded classes</a:t>
            </a:r>
          </a:p>
          <a:p>
            <a:r>
              <a:rPr lang="en-US" altLang="en-US" sz="2000">
                <a:solidFill>
                  <a:srgbClr val="FF0000"/>
                </a:solidFill>
              </a:rPr>
              <a:t>Low coupling </a:t>
            </a:r>
            <a:r>
              <a:rPr lang="en-US" altLang="en-US" sz="2000"/>
              <a:t>– class collaboration kept to minimum</a:t>
            </a:r>
          </a:p>
        </p:txBody>
      </p:sp>
    </p:spTree>
    <p:extLst>
      <p:ext uri="{BB962C8B-B14F-4D97-AF65-F5344CB8AC3E}">
        <p14:creationId xmlns:p14="http://schemas.microsoft.com/office/powerpoint/2010/main" val="5924357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891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C854ACBB-BB31-4979-9FDE-A3073F244FDC}" type="slidenum">
              <a:rPr lang="en-US" altLang="en-US" sz="1000"/>
              <a:pPr>
                <a:spcBef>
                  <a:spcPct val="0"/>
                </a:spcBef>
                <a:buClrTx/>
                <a:buSzTx/>
                <a:buFontTx/>
                <a:buNone/>
              </a:pPr>
              <a:t>137</a:t>
            </a:fld>
            <a:endParaRPr lang="en-US" altLang="en-US" sz="1000"/>
          </a:p>
        </p:txBody>
      </p:sp>
      <p:sp>
        <p:nvSpPr>
          <p:cNvPr id="38916" name="Rectangle 3"/>
          <p:cNvSpPr>
            <a:spLocks noGrp="1" noChangeArrowheads="1"/>
          </p:cNvSpPr>
          <p:nvPr>
            <p:ph type="title"/>
          </p:nvPr>
        </p:nvSpPr>
        <p:spPr>
          <a:xfrm>
            <a:off x="2743201" y="1066800"/>
            <a:ext cx="5165725" cy="685800"/>
          </a:xfrm>
        </p:spPr>
        <p:txBody>
          <a:bodyPr>
            <a:normAutofit fontScale="90000"/>
          </a:bodyPr>
          <a:lstStyle/>
          <a:p>
            <a:pPr eaLnBrk="1" hangingPunct="1"/>
            <a:r>
              <a:rPr lang="en-US" altLang="en-US" smtClean="0"/>
              <a:t>The Design Model</a:t>
            </a:r>
            <a:endParaRPr lang="en-US" altLang="en-US" smtClean="0">
              <a:latin typeface="36 Helvetica ThinItalic" charset="0"/>
            </a:endParaRP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54864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703122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99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6A08E465-8CC0-4F76-A92A-987AF15A5A4D}" type="slidenum">
              <a:rPr lang="en-US" altLang="en-US" sz="1000"/>
              <a:pPr>
                <a:spcBef>
                  <a:spcPct val="0"/>
                </a:spcBef>
                <a:buClrTx/>
                <a:buSzTx/>
                <a:buFontTx/>
                <a:buNone/>
              </a:pPr>
              <a:t>138</a:t>
            </a:fld>
            <a:endParaRPr lang="en-US" altLang="en-US" sz="1000"/>
          </a:p>
        </p:txBody>
      </p:sp>
      <p:sp>
        <p:nvSpPr>
          <p:cNvPr id="39940" name="Rectangle 2"/>
          <p:cNvSpPr>
            <a:spLocks noGrp="1" noChangeArrowheads="1"/>
          </p:cNvSpPr>
          <p:nvPr>
            <p:ph type="title"/>
          </p:nvPr>
        </p:nvSpPr>
        <p:spPr>
          <a:xfrm>
            <a:off x="2738439" y="1066800"/>
            <a:ext cx="6715125" cy="685800"/>
          </a:xfrm>
        </p:spPr>
        <p:txBody>
          <a:bodyPr>
            <a:normAutofit fontScale="90000"/>
          </a:bodyPr>
          <a:lstStyle/>
          <a:p>
            <a:pPr eaLnBrk="1" hangingPunct="1"/>
            <a:r>
              <a:rPr lang="en-US" altLang="en-US" smtClean="0"/>
              <a:t>Design Model Elements</a:t>
            </a:r>
          </a:p>
        </p:txBody>
      </p:sp>
      <p:sp>
        <p:nvSpPr>
          <p:cNvPr id="39941" name="Rectangle 3"/>
          <p:cNvSpPr>
            <a:spLocks noGrp="1" noChangeArrowheads="1"/>
          </p:cNvSpPr>
          <p:nvPr>
            <p:ph type="body" idx="1"/>
          </p:nvPr>
        </p:nvSpPr>
        <p:spPr>
          <a:xfrm>
            <a:off x="3505200" y="1905000"/>
            <a:ext cx="6553200" cy="4114800"/>
          </a:xfrm>
        </p:spPr>
        <p:txBody>
          <a:bodyPr>
            <a:normAutofit lnSpcReduction="10000"/>
          </a:bodyPr>
          <a:lstStyle/>
          <a:p>
            <a:pPr eaLnBrk="1" hangingPunct="1">
              <a:lnSpc>
                <a:spcPct val="90000"/>
              </a:lnSpc>
            </a:pPr>
            <a:r>
              <a:rPr lang="en-US" altLang="en-US" sz="1600">
                <a:solidFill>
                  <a:schemeClr val="folHlink"/>
                </a:solidFill>
              </a:rPr>
              <a:t>Data elements</a:t>
            </a:r>
            <a:endParaRPr lang="en-US" altLang="en-US" sz="1600"/>
          </a:p>
          <a:p>
            <a:pPr lvl="1" eaLnBrk="1" hangingPunct="1">
              <a:lnSpc>
                <a:spcPct val="90000"/>
              </a:lnSpc>
            </a:pPr>
            <a:r>
              <a:rPr lang="en-US" altLang="en-US" sz="1400"/>
              <a:t>Data model --&gt; data structures</a:t>
            </a:r>
          </a:p>
          <a:p>
            <a:pPr lvl="1" eaLnBrk="1" hangingPunct="1">
              <a:lnSpc>
                <a:spcPct val="90000"/>
              </a:lnSpc>
            </a:pPr>
            <a:r>
              <a:rPr lang="en-US" altLang="en-US" sz="1400"/>
              <a:t>Data model --&gt; database architecture</a:t>
            </a:r>
          </a:p>
          <a:p>
            <a:pPr eaLnBrk="1" hangingPunct="1">
              <a:lnSpc>
                <a:spcPct val="90000"/>
              </a:lnSpc>
            </a:pPr>
            <a:r>
              <a:rPr lang="en-US" altLang="en-US" sz="1600">
                <a:solidFill>
                  <a:schemeClr val="folHlink"/>
                </a:solidFill>
              </a:rPr>
              <a:t>Architectural elements</a:t>
            </a:r>
            <a:endParaRPr lang="en-US" altLang="en-US" sz="1600"/>
          </a:p>
          <a:p>
            <a:pPr lvl="1" eaLnBrk="1" hangingPunct="1">
              <a:lnSpc>
                <a:spcPct val="90000"/>
              </a:lnSpc>
            </a:pPr>
            <a:r>
              <a:rPr lang="en-US" altLang="en-US" sz="1400"/>
              <a:t>Application domain</a:t>
            </a:r>
          </a:p>
          <a:p>
            <a:pPr lvl="1" eaLnBrk="1" hangingPunct="1">
              <a:lnSpc>
                <a:spcPct val="90000"/>
              </a:lnSpc>
            </a:pPr>
            <a:r>
              <a:rPr lang="en-US" altLang="en-US" sz="1400"/>
              <a:t>Analysis classes, their relationships, collaborations and behaviors are transformed into design realizations</a:t>
            </a:r>
          </a:p>
          <a:p>
            <a:pPr lvl="1" eaLnBrk="1" hangingPunct="1">
              <a:lnSpc>
                <a:spcPct val="90000"/>
              </a:lnSpc>
            </a:pPr>
            <a:r>
              <a:rPr lang="en-US" altLang="en-US" sz="1400"/>
              <a:t>Patterns and “styles” (Chapters 9 and 12)</a:t>
            </a:r>
          </a:p>
          <a:p>
            <a:pPr eaLnBrk="1" hangingPunct="1">
              <a:lnSpc>
                <a:spcPct val="90000"/>
              </a:lnSpc>
            </a:pPr>
            <a:r>
              <a:rPr lang="en-US" altLang="en-US" sz="1600">
                <a:solidFill>
                  <a:schemeClr val="folHlink"/>
                </a:solidFill>
              </a:rPr>
              <a:t>Interface elements</a:t>
            </a:r>
            <a:endParaRPr lang="en-US" altLang="en-US" sz="1600"/>
          </a:p>
          <a:p>
            <a:pPr lvl="1" eaLnBrk="1" hangingPunct="1">
              <a:lnSpc>
                <a:spcPct val="90000"/>
              </a:lnSpc>
            </a:pPr>
            <a:r>
              <a:rPr lang="en-US" altLang="en-US" sz="1400"/>
              <a:t>the user interface (UI) </a:t>
            </a:r>
          </a:p>
          <a:p>
            <a:pPr lvl="1" eaLnBrk="1" hangingPunct="1">
              <a:lnSpc>
                <a:spcPct val="90000"/>
              </a:lnSpc>
            </a:pPr>
            <a:r>
              <a:rPr lang="en-US" altLang="en-US" sz="1400"/>
              <a:t> external interfaces to other systems, devices, networks or other producers or consumers of information</a:t>
            </a:r>
          </a:p>
          <a:p>
            <a:pPr lvl="1" eaLnBrk="1" hangingPunct="1">
              <a:lnSpc>
                <a:spcPct val="90000"/>
              </a:lnSpc>
            </a:pPr>
            <a:r>
              <a:rPr lang="en-US" altLang="en-US" sz="1400"/>
              <a:t> internal interfaces between various design components</a:t>
            </a:r>
            <a:r>
              <a:rPr lang="en-US" altLang="en-US" sz="1400" b="1"/>
              <a:t>. </a:t>
            </a:r>
            <a:endParaRPr lang="en-US" altLang="en-US" sz="1400"/>
          </a:p>
          <a:p>
            <a:pPr eaLnBrk="1" hangingPunct="1">
              <a:lnSpc>
                <a:spcPct val="90000"/>
              </a:lnSpc>
            </a:pPr>
            <a:r>
              <a:rPr lang="en-US" altLang="en-US" sz="1600">
                <a:solidFill>
                  <a:schemeClr val="folHlink"/>
                </a:solidFill>
              </a:rPr>
              <a:t>Component elements</a:t>
            </a:r>
            <a:endParaRPr lang="en-US" altLang="en-US" sz="1600"/>
          </a:p>
          <a:p>
            <a:pPr eaLnBrk="1" hangingPunct="1">
              <a:lnSpc>
                <a:spcPct val="90000"/>
              </a:lnSpc>
            </a:pPr>
            <a:r>
              <a:rPr lang="en-US" altLang="en-US" sz="1600">
                <a:solidFill>
                  <a:schemeClr val="folHlink"/>
                </a:solidFill>
              </a:rPr>
              <a:t>Deployment elements</a:t>
            </a:r>
            <a:endParaRPr lang="en-US" altLang="en-US" sz="1600"/>
          </a:p>
        </p:txBody>
      </p:sp>
    </p:spTree>
    <p:extLst>
      <p:ext uri="{BB962C8B-B14F-4D97-AF65-F5344CB8AC3E}">
        <p14:creationId xmlns:p14="http://schemas.microsoft.com/office/powerpoint/2010/main" val="392471796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p>
        </p:txBody>
      </p:sp>
      <p:sp>
        <p:nvSpPr>
          <p:cNvPr id="409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1B28DCA-9FF3-4BB5-B388-818327C71845}" type="slidenum">
              <a:rPr lang="en-US" altLang="en-US" sz="1000"/>
              <a:pPr>
                <a:spcBef>
                  <a:spcPct val="0"/>
                </a:spcBef>
                <a:buClrTx/>
                <a:buSzTx/>
                <a:buFontTx/>
                <a:buNone/>
              </a:pPr>
              <a:t>139</a:t>
            </a:fld>
            <a:endParaRPr lang="en-US" altLang="en-US" sz="1000"/>
          </a:p>
        </p:txBody>
      </p:sp>
      <p:sp>
        <p:nvSpPr>
          <p:cNvPr id="40964" name="Rectangle 2"/>
          <p:cNvSpPr>
            <a:spLocks noGrp="1" noChangeArrowheads="1"/>
          </p:cNvSpPr>
          <p:nvPr>
            <p:ph type="title"/>
          </p:nvPr>
        </p:nvSpPr>
        <p:spPr>
          <a:xfrm>
            <a:off x="2667000" y="1143001"/>
            <a:ext cx="7162800" cy="581025"/>
          </a:xfrm>
          <a:noFill/>
        </p:spPr>
        <p:txBody>
          <a:bodyPr vert="horz" lIns="90487" tIns="44450" rIns="90487" bIns="44450" rtlCol="0" anchor="ctr">
            <a:normAutofit fontScale="90000"/>
          </a:bodyPr>
          <a:lstStyle/>
          <a:p>
            <a:r>
              <a:rPr lang="en-US" altLang="en-US" smtClean="0"/>
              <a:t>Data Modeling</a:t>
            </a:r>
          </a:p>
        </p:txBody>
      </p:sp>
      <p:sp>
        <p:nvSpPr>
          <p:cNvPr id="40965" name="Rectangle 3"/>
          <p:cNvSpPr>
            <a:spLocks noGrp="1" noChangeArrowheads="1"/>
          </p:cNvSpPr>
          <p:nvPr>
            <p:ph type="body" idx="1"/>
          </p:nvPr>
        </p:nvSpPr>
        <p:spPr>
          <a:xfrm>
            <a:off x="3276600" y="1981201"/>
            <a:ext cx="6096000" cy="3000375"/>
          </a:xfrm>
          <a:noFill/>
        </p:spPr>
        <p:txBody>
          <a:bodyPr vert="horz" lIns="90487" tIns="44450" rIns="90487" bIns="44450" rtlCol="0">
            <a:normAutofit lnSpcReduction="10000"/>
          </a:bodyPr>
          <a:lstStyle/>
          <a:p>
            <a:r>
              <a:rPr lang="en-US" altLang="en-US" smtClean="0"/>
              <a:t>examines data objects independently of processing</a:t>
            </a:r>
          </a:p>
          <a:p>
            <a:r>
              <a:rPr lang="en-US" altLang="en-US" smtClean="0"/>
              <a:t>focuses attention on the data domain</a:t>
            </a:r>
          </a:p>
          <a:p>
            <a:r>
              <a:rPr lang="en-US" altLang="en-US" smtClean="0"/>
              <a:t>creates a model at the customer’s level of abstraction</a:t>
            </a:r>
          </a:p>
          <a:p>
            <a:r>
              <a:rPr lang="en-US" altLang="en-US" smtClean="0"/>
              <a:t>indicates how data objects relate to one another</a:t>
            </a:r>
          </a:p>
        </p:txBody>
      </p:sp>
    </p:spTree>
    <p:extLst>
      <p:ext uri="{BB962C8B-B14F-4D97-AF65-F5344CB8AC3E}">
        <p14:creationId xmlns:p14="http://schemas.microsoft.com/office/powerpoint/2010/main" val="37690047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17A98E-E949-407B-8D92-F5E78747A3E2}" type="slidenum">
              <a:rPr lang="en-US" altLang="en-US" sz="1000">
                <a:latin typeface="Helvetica" panose="020B0604020202020204" pitchFamily="34" charset="0"/>
              </a:rPr>
              <a:pPr/>
              <a:t>14</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p:txBody>
          <a:bodyPr/>
          <a:lstStyle/>
          <a:p>
            <a:pPr eaLnBrk="1" hangingPunct="1"/>
            <a:r>
              <a:rPr lang="en-US" altLang="en-US" smtClean="0"/>
              <a:t>Hooker’s General Principles</a:t>
            </a:r>
          </a:p>
        </p:txBody>
      </p:sp>
      <p:sp>
        <p:nvSpPr>
          <p:cNvPr id="16389" name="Rectangle 3"/>
          <p:cNvSpPr>
            <a:spLocks noGrp="1" noChangeArrowheads="1"/>
          </p:cNvSpPr>
          <p:nvPr>
            <p:ph type="body" idx="1"/>
          </p:nvPr>
        </p:nvSpPr>
        <p:spPr>
          <a:xfrm>
            <a:off x="3352800" y="2057400"/>
            <a:ext cx="6553200" cy="3429000"/>
          </a:xfrm>
        </p:spPr>
        <p:txBody>
          <a:bodyPr>
            <a:normAutofit lnSpcReduction="10000"/>
          </a:bodyPr>
          <a:lstStyle/>
          <a:p>
            <a:pPr>
              <a:spcBef>
                <a:spcPts val="600"/>
              </a:spcBef>
            </a:pPr>
            <a:r>
              <a:rPr lang="en-US" altLang="en-US" smtClean="0">
                <a:latin typeface="Palatino" pitchFamily="-128" charset="0"/>
              </a:rPr>
              <a:t>1: </a:t>
            </a:r>
            <a:r>
              <a:rPr lang="en-US" altLang="en-US" i="1" smtClean="0">
                <a:latin typeface="Palatino" pitchFamily="-128" charset="0"/>
              </a:rPr>
              <a:t>The Reason It All Exists</a:t>
            </a:r>
          </a:p>
          <a:p>
            <a:pPr>
              <a:spcBef>
                <a:spcPts val="600"/>
              </a:spcBef>
            </a:pPr>
            <a:r>
              <a:rPr lang="en-US" altLang="en-US" smtClean="0">
                <a:solidFill>
                  <a:srgbClr val="000000"/>
                </a:solidFill>
                <a:latin typeface="Palatino" pitchFamily="-128" charset="0"/>
              </a:rPr>
              <a:t>2: </a:t>
            </a:r>
            <a:r>
              <a:rPr lang="en-US" altLang="en-US" i="1" smtClean="0">
                <a:solidFill>
                  <a:srgbClr val="000000"/>
                </a:solidFill>
                <a:latin typeface="Palatino" pitchFamily="-128" charset="0"/>
              </a:rPr>
              <a:t>KISS (Keep It Simple, Stupid!)</a:t>
            </a:r>
          </a:p>
          <a:p>
            <a:pPr>
              <a:spcBef>
                <a:spcPts val="600"/>
              </a:spcBef>
            </a:pPr>
            <a:r>
              <a:rPr lang="en-US" altLang="en-US" smtClean="0">
                <a:solidFill>
                  <a:srgbClr val="000000"/>
                </a:solidFill>
                <a:latin typeface="Palatino" pitchFamily="-128" charset="0"/>
              </a:rPr>
              <a:t>3: </a:t>
            </a:r>
            <a:r>
              <a:rPr lang="en-US" altLang="en-US" i="1" smtClean="0">
                <a:solidFill>
                  <a:srgbClr val="000000"/>
                </a:solidFill>
                <a:latin typeface="Palatino" pitchFamily="-128" charset="0"/>
              </a:rPr>
              <a:t>Maintain the Vision</a:t>
            </a:r>
            <a:endParaRPr lang="en-US" altLang="en-US" smtClean="0">
              <a:solidFill>
                <a:srgbClr val="000000"/>
              </a:solidFill>
              <a:latin typeface="Palatino" pitchFamily="-128" charset="0"/>
            </a:endParaRPr>
          </a:p>
          <a:p>
            <a:pPr>
              <a:spcBef>
                <a:spcPts val="600"/>
              </a:spcBef>
            </a:pPr>
            <a:r>
              <a:rPr lang="en-US" altLang="en-US" smtClean="0">
                <a:solidFill>
                  <a:srgbClr val="000000"/>
                </a:solidFill>
                <a:latin typeface="Palatino" pitchFamily="-128" charset="0"/>
              </a:rPr>
              <a:t>4: </a:t>
            </a:r>
            <a:r>
              <a:rPr lang="en-US" altLang="en-US" i="1" smtClean="0">
                <a:solidFill>
                  <a:srgbClr val="000000"/>
                </a:solidFill>
                <a:latin typeface="Palatino" pitchFamily="-128" charset="0"/>
              </a:rPr>
              <a:t>What You Produce, Others Will Consume</a:t>
            </a:r>
            <a:r>
              <a:rPr lang="en-US" altLang="en-US" smtClean="0">
                <a:solidFill>
                  <a:srgbClr val="000000"/>
                </a:solidFill>
                <a:latin typeface="Palatino" pitchFamily="-128" charset="0"/>
              </a:rPr>
              <a:t> </a:t>
            </a:r>
          </a:p>
          <a:p>
            <a:pPr>
              <a:spcBef>
                <a:spcPts val="600"/>
              </a:spcBef>
            </a:pPr>
            <a:r>
              <a:rPr lang="en-US" altLang="en-US" smtClean="0">
                <a:solidFill>
                  <a:srgbClr val="000000"/>
                </a:solidFill>
                <a:latin typeface="Palatino" pitchFamily="-128" charset="0"/>
              </a:rPr>
              <a:t>5: </a:t>
            </a:r>
            <a:r>
              <a:rPr lang="en-US" altLang="en-US" i="1" smtClean="0">
                <a:solidFill>
                  <a:srgbClr val="000000"/>
                </a:solidFill>
                <a:latin typeface="Palatino" pitchFamily="-128" charset="0"/>
              </a:rPr>
              <a:t>Be Open to the Future </a:t>
            </a:r>
            <a:r>
              <a:rPr lang="en-US" altLang="en-US" smtClean="0">
                <a:solidFill>
                  <a:srgbClr val="000000"/>
                </a:solidFill>
                <a:latin typeface="Palatino" pitchFamily="-128" charset="0"/>
              </a:rPr>
              <a:t> </a:t>
            </a:r>
          </a:p>
          <a:p>
            <a:pPr>
              <a:spcBef>
                <a:spcPts val="600"/>
              </a:spcBef>
            </a:pPr>
            <a:r>
              <a:rPr lang="en-US" altLang="en-US" smtClean="0">
                <a:latin typeface="Palatino" pitchFamily="-128" charset="0"/>
              </a:rPr>
              <a:t>6: </a:t>
            </a:r>
            <a:r>
              <a:rPr lang="en-US" altLang="en-US" i="1" smtClean="0">
                <a:solidFill>
                  <a:srgbClr val="000000"/>
                </a:solidFill>
                <a:latin typeface="Palatino" pitchFamily="-128" charset="0"/>
              </a:rPr>
              <a:t>Plan Ahead for Reuse</a:t>
            </a:r>
          </a:p>
          <a:p>
            <a:pPr>
              <a:spcBef>
                <a:spcPts val="600"/>
              </a:spcBef>
            </a:pPr>
            <a:r>
              <a:rPr lang="en-US" altLang="en-US" smtClean="0">
                <a:solidFill>
                  <a:srgbClr val="000000"/>
                </a:solidFill>
                <a:latin typeface="Palatino" pitchFamily="-128" charset="0"/>
              </a:rPr>
              <a:t>7</a:t>
            </a:r>
            <a:r>
              <a:rPr lang="en-US" altLang="en-US" i="1" smtClean="0">
                <a:solidFill>
                  <a:srgbClr val="000000"/>
                </a:solidFill>
                <a:latin typeface="Palatino" pitchFamily="-128" charset="0"/>
              </a:rPr>
              <a:t>: Think!</a:t>
            </a:r>
            <a:endParaRPr lang="en-US" altLang="en-US" b="1" i="1" smtClean="0">
              <a:solidFill>
                <a:srgbClr val="000000"/>
              </a:solidFill>
              <a:latin typeface="Palatino" pitchFamily="-128" charset="0"/>
            </a:endParaRPr>
          </a:p>
        </p:txBody>
      </p:sp>
    </p:spTree>
    <p:extLst>
      <p:ext uri="{BB962C8B-B14F-4D97-AF65-F5344CB8AC3E}">
        <p14:creationId xmlns:p14="http://schemas.microsoft.com/office/powerpoint/2010/main" val="31196561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p>
        </p:txBody>
      </p:sp>
      <p:sp>
        <p:nvSpPr>
          <p:cNvPr id="419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5D35624-6B6F-455B-9112-72C3973462E1}" type="slidenum">
              <a:rPr lang="en-US" altLang="en-US" sz="1000"/>
              <a:pPr>
                <a:spcBef>
                  <a:spcPct val="0"/>
                </a:spcBef>
                <a:buClrTx/>
                <a:buSzTx/>
                <a:buFontTx/>
                <a:buNone/>
              </a:pPr>
              <a:t>140</a:t>
            </a:fld>
            <a:endParaRPr lang="en-US" altLang="en-US" sz="1000"/>
          </a:p>
        </p:txBody>
      </p:sp>
      <p:sp>
        <p:nvSpPr>
          <p:cNvPr id="41988" name="Rectangle 1026"/>
          <p:cNvSpPr>
            <a:spLocks noGrp="1" noChangeArrowheads="1"/>
          </p:cNvSpPr>
          <p:nvPr>
            <p:ph type="title"/>
          </p:nvPr>
        </p:nvSpPr>
        <p:spPr>
          <a:xfrm>
            <a:off x="2743200" y="1143001"/>
            <a:ext cx="6705600" cy="633413"/>
          </a:xfrm>
        </p:spPr>
        <p:txBody>
          <a:bodyPr>
            <a:normAutofit fontScale="90000"/>
          </a:bodyPr>
          <a:lstStyle/>
          <a:p>
            <a:r>
              <a:rPr lang="en-US" altLang="en-US" smtClean="0"/>
              <a:t>What is a Data Object?</a:t>
            </a:r>
          </a:p>
        </p:txBody>
      </p:sp>
      <p:sp>
        <p:nvSpPr>
          <p:cNvPr id="41989" name="Rectangle 1027"/>
          <p:cNvSpPr>
            <a:spLocks noGrp="1" noChangeArrowheads="1"/>
          </p:cNvSpPr>
          <p:nvPr>
            <p:ph type="body" idx="1"/>
          </p:nvPr>
        </p:nvSpPr>
        <p:spPr>
          <a:xfrm>
            <a:off x="3352800" y="1752600"/>
            <a:ext cx="6934200" cy="4191000"/>
          </a:xfrm>
        </p:spPr>
        <p:txBody>
          <a:bodyPr>
            <a:normAutofit lnSpcReduction="10000"/>
          </a:bodyPr>
          <a:lstStyle/>
          <a:p>
            <a:pPr>
              <a:spcBef>
                <a:spcPts val="300"/>
              </a:spcBef>
            </a:pPr>
            <a:r>
              <a:rPr lang="en-US" altLang="en-US" sz="2000">
                <a:latin typeface="Palatino" pitchFamily="-128" charset="0"/>
              </a:rPr>
              <a:t>a representation of almost any composite information that must be understood by software. </a:t>
            </a:r>
          </a:p>
          <a:p>
            <a:pPr lvl="1">
              <a:spcBef>
                <a:spcPts val="300"/>
              </a:spcBef>
            </a:pPr>
            <a:r>
              <a:rPr lang="en-US" altLang="en-US" sz="1800" i="1">
                <a:latin typeface="Palatino" pitchFamily="-128" charset="0"/>
              </a:rPr>
              <a:t>composite information—</a:t>
            </a:r>
            <a:r>
              <a:rPr lang="en-US" altLang="en-US" sz="1800">
                <a:latin typeface="Palatino" pitchFamily="-128" charset="0"/>
              </a:rPr>
              <a:t>something that has a number of different properties or attributes	</a:t>
            </a:r>
          </a:p>
          <a:p>
            <a:pPr>
              <a:spcBef>
                <a:spcPts val="300"/>
              </a:spcBef>
            </a:pPr>
            <a:r>
              <a:rPr lang="en-US" altLang="en-US" sz="2000">
                <a:latin typeface="Palatino" pitchFamily="-128" charset="0"/>
              </a:rPr>
              <a:t>can be an </a:t>
            </a:r>
            <a:r>
              <a:rPr lang="en-US" altLang="en-US" sz="2000">
                <a:solidFill>
                  <a:schemeClr val="folHlink"/>
                </a:solidFill>
                <a:latin typeface="Palatino" pitchFamily="-128" charset="0"/>
              </a:rPr>
              <a:t>external entity</a:t>
            </a:r>
            <a:r>
              <a:rPr lang="en-US" altLang="en-US" sz="2000">
                <a:latin typeface="Palatino" pitchFamily="-128" charset="0"/>
              </a:rPr>
              <a:t> (e.g., anything that produces or consumes information), </a:t>
            </a:r>
            <a:r>
              <a:rPr lang="en-US" altLang="en-US" sz="2000">
                <a:solidFill>
                  <a:schemeClr val="folHlink"/>
                </a:solidFill>
                <a:latin typeface="Palatino" pitchFamily="-128" charset="0"/>
              </a:rPr>
              <a:t>a thing</a:t>
            </a:r>
            <a:r>
              <a:rPr lang="en-US" altLang="en-US" sz="2000">
                <a:latin typeface="Palatino" pitchFamily="-128" charset="0"/>
              </a:rPr>
              <a:t> (e.g., a report or a display), </a:t>
            </a:r>
            <a:r>
              <a:rPr lang="en-US" altLang="en-US" sz="2000">
                <a:solidFill>
                  <a:schemeClr val="folHlink"/>
                </a:solidFill>
                <a:latin typeface="Palatino" pitchFamily="-128" charset="0"/>
              </a:rPr>
              <a:t>an occurrence</a:t>
            </a:r>
            <a:r>
              <a:rPr lang="en-US" altLang="en-US" sz="2000">
                <a:latin typeface="Palatino" pitchFamily="-128" charset="0"/>
              </a:rPr>
              <a:t> (e.g., a telephone call) </a:t>
            </a:r>
            <a:r>
              <a:rPr lang="en-US" altLang="en-US" sz="2000">
                <a:solidFill>
                  <a:schemeClr val="folHlink"/>
                </a:solidFill>
                <a:latin typeface="Palatino" pitchFamily="-128" charset="0"/>
              </a:rPr>
              <a:t>or event</a:t>
            </a:r>
            <a:r>
              <a:rPr lang="en-US" altLang="en-US" sz="2000">
                <a:latin typeface="Palatino" pitchFamily="-128" charset="0"/>
              </a:rPr>
              <a:t> (e.g., an alarm),</a:t>
            </a:r>
            <a:r>
              <a:rPr lang="en-US" altLang="en-US" sz="2000">
                <a:solidFill>
                  <a:schemeClr val="folHlink"/>
                </a:solidFill>
                <a:latin typeface="Palatino" pitchFamily="-128" charset="0"/>
              </a:rPr>
              <a:t> a role</a:t>
            </a:r>
            <a:r>
              <a:rPr lang="en-US" altLang="en-US" sz="2000">
                <a:latin typeface="Palatino" pitchFamily="-128" charset="0"/>
              </a:rPr>
              <a:t> (e.g., salesperson), </a:t>
            </a:r>
            <a:r>
              <a:rPr lang="en-US" altLang="en-US" sz="2000">
                <a:solidFill>
                  <a:schemeClr val="folHlink"/>
                </a:solidFill>
                <a:latin typeface="Palatino" pitchFamily="-128" charset="0"/>
              </a:rPr>
              <a:t>an organizational unit</a:t>
            </a:r>
            <a:r>
              <a:rPr lang="en-US" altLang="en-US" sz="2000">
                <a:latin typeface="Palatino" pitchFamily="-128" charset="0"/>
              </a:rPr>
              <a:t> (e.g., accounting department), </a:t>
            </a:r>
            <a:r>
              <a:rPr lang="en-US" altLang="en-US" sz="2000">
                <a:solidFill>
                  <a:schemeClr val="folHlink"/>
                </a:solidFill>
                <a:latin typeface="Palatino" pitchFamily="-128" charset="0"/>
              </a:rPr>
              <a:t>a place</a:t>
            </a:r>
            <a:r>
              <a:rPr lang="en-US" altLang="en-US" sz="2000">
                <a:latin typeface="Palatino" pitchFamily="-128" charset="0"/>
              </a:rPr>
              <a:t> (e.g., a warehouse), or </a:t>
            </a:r>
            <a:r>
              <a:rPr lang="en-US" altLang="en-US" sz="2000">
                <a:solidFill>
                  <a:schemeClr val="folHlink"/>
                </a:solidFill>
                <a:latin typeface="Palatino" pitchFamily="-128" charset="0"/>
              </a:rPr>
              <a:t>a structure</a:t>
            </a:r>
            <a:r>
              <a:rPr lang="en-US" altLang="en-US" sz="2000">
                <a:latin typeface="Palatino" pitchFamily="-128" charset="0"/>
              </a:rPr>
              <a:t> (e.g., a file). </a:t>
            </a:r>
          </a:p>
          <a:p>
            <a:pPr>
              <a:spcBef>
                <a:spcPts val="300"/>
              </a:spcBef>
            </a:pPr>
            <a:r>
              <a:rPr lang="en-US" altLang="en-US" sz="2000">
                <a:latin typeface="Palatino" pitchFamily="-128" charset="0"/>
              </a:rPr>
              <a:t>The description of the data object incorporates the data object and all of its attributes.</a:t>
            </a:r>
          </a:p>
          <a:p>
            <a:pPr>
              <a:spcBef>
                <a:spcPts val="600"/>
              </a:spcBef>
            </a:pPr>
            <a:r>
              <a:rPr lang="en-US" altLang="en-US" sz="2000">
                <a:latin typeface="Palatino" pitchFamily="-128" charset="0"/>
              </a:rPr>
              <a:t>A data object encapsulates data only—there is no reference within a data object to operations that act on the data.</a:t>
            </a:r>
          </a:p>
        </p:txBody>
      </p:sp>
    </p:spTree>
    <p:extLst>
      <p:ext uri="{BB962C8B-B14F-4D97-AF65-F5344CB8AC3E}">
        <p14:creationId xmlns:p14="http://schemas.microsoft.com/office/powerpoint/2010/main" val="15171032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p>
        </p:txBody>
      </p:sp>
      <p:sp>
        <p:nvSpPr>
          <p:cNvPr id="430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6F94A54-A433-45F6-9E33-FF73748A852C}" type="slidenum">
              <a:rPr lang="en-US" altLang="en-US" sz="1000"/>
              <a:pPr>
                <a:spcBef>
                  <a:spcPct val="0"/>
                </a:spcBef>
                <a:buClrTx/>
                <a:buSzTx/>
                <a:buFontTx/>
                <a:buNone/>
              </a:pPr>
              <a:t>141</a:t>
            </a:fld>
            <a:endParaRPr lang="en-US" altLang="en-US" sz="1000"/>
          </a:p>
        </p:txBody>
      </p:sp>
      <p:sp>
        <p:nvSpPr>
          <p:cNvPr id="43012" name="Rectangle 2"/>
          <p:cNvSpPr>
            <a:spLocks noGrp="1" noChangeArrowheads="1"/>
          </p:cNvSpPr>
          <p:nvPr>
            <p:ph type="title"/>
          </p:nvPr>
        </p:nvSpPr>
        <p:spPr>
          <a:xfrm>
            <a:off x="2743200" y="1143001"/>
            <a:ext cx="6477000" cy="658813"/>
          </a:xfrm>
          <a:noFill/>
        </p:spPr>
        <p:txBody>
          <a:bodyPr vert="horz" lIns="90487" tIns="44450" rIns="90487" bIns="44450" rtlCol="0" anchor="ctr">
            <a:normAutofit fontScale="90000"/>
          </a:bodyPr>
          <a:lstStyle/>
          <a:p>
            <a:r>
              <a:rPr lang="en-US" altLang="en-US" smtClean="0"/>
              <a:t>Data Objects and Attributes</a:t>
            </a:r>
          </a:p>
        </p:txBody>
      </p:sp>
      <p:sp>
        <p:nvSpPr>
          <p:cNvPr id="185347" name="Rectangle 3"/>
          <p:cNvSpPr>
            <a:spLocks noChangeArrowheads="1"/>
          </p:cNvSpPr>
          <p:nvPr/>
        </p:nvSpPr>
        <p:spPr bwMode="auto">
          <a:xfrm>
            <a:off x="3276601" y="1981200"/>
            <a:ext cx="6334125" cy="643766"/>
          </a:xfrm>
          <a:prstGeom prst="rect">
            <a:avLst/>
          </a:prstGeom>
          <a:noFill/>
          <a:ln>
            <a:noFill/>
          </a:ln>
          <a:effectLst/>
          <a:extLst/>
        </p:spPr>
        <p:txBody>
          <a:bodyPr lIns="90487" tIns="44450" rIns="90487" bIns="44450">
            <a:spAutoFit/>
          </a:bodyPr>
          <a:lstStyle/>
          <a:p>
            <a:pPr>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A data object contains a set of attributes that act as an aspect, quality, characteristic, or descriptor of the object</a:t>
            </a:r>
          </a:p>
        </p:txBody>
      </p:sp>
      <p:sp>
        <p:nvSpPr>
          <p:cNvPr id="43014" name="Rectangle 4"/>
          <p:cNvSpPr>
            <a:spLocks noChangeArrowheads="1"/>
          </p:cNvSpPr>
          <p:nvPr/>
        </p:nvSpPr>
        <p:spPr bwMode="auto">
          <a:xfrm>
            <a:off x="4672013" y="3306764"/>
            <a:ext cx="2984500" cy="2332037"/>
          </a:xfrm>
          <a:prstGeom prst="rect">
            <a:avLst/>
          </a:prstGeom>
          <a:solidFill>
            <a:schemeClr val="accent2"/>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5" name="Rectangle 5"/>
          <p:cNvSpPr>
            <a:spLocks noChangeArrowheads="1"/>
          </p:cNvSpPr>
          <p:nvPr/>
        </p:nvSpPr>
        <p:spPr bwMode="auto">
          <a:xfrm>
            <a:off x="4721225" y="3290889"/>
            <a:ext cx="289083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a:solidFill>
                  <a:schemeClr val="folHlink"/>
                </a:solidFill>
                <a:latin typeface="Arial" panose="020B0604020202020204" pitchFamily="34" charset="0"/>
              </a:rPr>
              <a:t>object: automobile</a:t>
            </a:r>
          </a:p>
          <a:p>
            <a:pPr>
              <a:spcBef>
                <a:spcPct val="0"/>
              </a:spcBef>
              <a:buClrTx/>
              <a:buSzTx/>
              <a:buFontTx/>
              <a:buNone/>
            </a:pPr>
            <a:r>
              <a:rPr lang="en-US" altLang="en-US" b="1">
                <a:solidFill>
                  <a:schemeClr val="folHlink"/>
                </a:solidFill>
                <a:latin typeface="Arial" panose="020B0604020202020204" pitchFamily="34" charset="0"/>
              </a:rPr>
              <a:t>attributes:</a:t>
            </a:r>
          </a:p>
          <a:p>
            <a:pPr>
              <a:lnSpc>
                <a:spcPct val="75000"/>
              </a:lnSpc>
              <a:spcBef>
                <a:spcPct val="0"/>
              </a:spcBef>
              <a:buClrTx/>
              <a:buSzTx/>
              <a:buFontTx/>
              <a:buNone/>
            </a:pPr>
            <a:r>
              <a:rPr lang="en-US" altLang="en-US" b="1">
                <a:solidFill>
                  <a:schemeClr val="folHlink"/>
                </a:solidFill>
                <a:latin typeface="Arial" panose="020B0604020202020204" pitchFamily="34" charset="0"/>
              </a:rPr>
              <a:t>   make</a:t>
            </a:r>
          </a:p>
          <a:p>
            <a:pPr>
              <a:lnSpc>
                <a:spcPct val="75000"/>
              </a:lnSpc>
              <a:spcBef>
                <a:spcPct val="0"/>
              </a:spcBef>
              <a:buClrTx/>
              <a:buSzTx/>
              <a:buFontTx/>
              <a:buNone/>
            </a:pPr>
            <a:r>
              <a:rPr lang="en-US" altLang="en-US" b="1">
                <a:solidFill>
                  <a:schemeClr val="folHlink"/>
                </a:solidFill>
                <a:latin typeface="Arial" panose="020B0604020202020204" pitchFamily="34" charset="0"/>
              </a:rPr>
              <a:t>   model</a:t>
            </a:r>
          </a:p>
          <a:p>
            <a:pPr>
              <a:lnSpc>
                <a:spcPct val="75000"/>
              </a:lnSpc>
              <a:spcBef>
                <a:spcPct val="0"/>
              </a:spcBef>
              <a:buClrTx/>
              <a:buSzTx/>
              <a:buFontTx/>
              <a:buNone/>
            </a:pPr>
            <a:r>
              <a:rPr lang="en-US" altLang="en-US" b="1">
                <a:solidFill>
                  <a:schemeClr val="folHlink"/>
                </a:solidFill>
                <a:latin typeface="Arial" panose="020B0604020202020204" pitchFamily="34" charset="0"/>
              </a:rPr>
              <a:t>   body type</a:t>
            </a:r>
          </a:p>
          <a:p>
            <a:pPr>
              <a:lnSpc>
                <a:spcPct val="75000"/>
              </a:lnSpc>
              <a:spcBef>
                <a:spcPct val="0"/>
              </a:spcBef>
              <a:buClrTx/>
              <a:buSzTx/>
              <a:buFontTx/>
              <a:buNone/>
            </a:pPr>
            <a:r>
              <a:rPr lang="en-US" altLang="en-US" b="1">
                <a:solidFill>
                  <a:schemeClr val="folHlink"/>
                </a:solidFill>
                <a:latin typeface="Arial" panose="020B0604020202020204" pitchFamily="34" charset="0"/>
              </a:rPr>
              <a:t>   price</a:t>
            </a:r>
          </a:p>
          <a:p>
            <a:pPr>
              <a:lnSpc>
                <a:spcPct val="75000"/>
              </a:lnSpc>
              <a:spcBef>
                <a:spcPct val="0"/>
              </a:spcBef>
              <a:buClrTx/>
              <a:buSzTx/>
              <a:buFontTx/>
              <a:buNone/>
            </a:pPr>
            <a:r>
              <a:rPr lang="en-US" altLang="en-US" b="1">
                <a:solidFill>
                  <a:schemeClr val="folHlink"/>
                </a:solidFill>
                <a:latin typeface="Arial" panose="020B0604020202020204" pitchFamily="34" charset="0"/>
              </a:rPr>
              <a:t>   options code</a:t>
            </a:r>
          </a:p>
        </p:txBody>
      </p:sp>
      <p:sp>
        <p:nvSpPr>
          <p:cNvPr id="43016" name="Line 6"/>
          <p:cNvSpPr>
            <a:spLocks noChangeShapeType="1"/>
          </p:cNvSpPr>
          <p:nvPr/>
        </p:nvSpPr>
        <p:spPr bwMode="auto">
          <a:xfrm>
            <a:off x="4684713" y="3751263"/>
            <a:ext cx="29591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69736378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p>
        </p:txBody>
      </p:sp>
      <p:sp>
        <p:nvSpPr>
          <p:cNvPr id="4403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FDEC519-E5D2-4F3E-BF15-2A2426CD7CF2}" type="slidenum">
              <a:rPr lang="en-US" altLang="en-US" sz="1000"/>
              <a:pPr>
                <a:spcBef>
                  <a:spcPct val="0"/>
                </a:spcBef>
                <a:buClrTx/>
                <a:buSzTx/>
                <a:buFontTx/>
                <a:buNone/>
              </a:pPr>
              <a:t>142</a:t>
            </a:fld>
            <a:endParaRPr lang="en-US" altLang="en-US" sz="1000"/>
          </a:p>
        </p:txBody>
      </p:sp>
      <p:sp>
        <p:nvSpPr>
          <p:cNvPr id="44036" name="Rectangle 1026"/>
          <p:cNvSpPr>
            <a:spLocks noGrp="1" noChangeArrowheads="1"/>
          </p:cNvSpPr>
          <p:nvPr>
            <p:ph type="title"/>
          </p:nvPr>
        </p:nvSpPr>
        <p:spPr/>
        <p:txBody>
          <a:bodyPr/>
          <a:lstStyle/>
          <a:p>
            <a:r>
              <a:rPr lang="en-US" altLang="en-US" smtClean="0"/>
              <a:t>What is a Relationship?</a:t>
            </a:r>
          </a:p>
        </p:txBody>
      </p:sp>
      <p:sp>
        <p:nvSpPr>
          <p:cNvPr id="44037" name="Rectangle 1027"/>
          <p:cNvSpPr>
            <a:spLocks noGrp="1" noChangeArrowheads="1"/>
          </p:cNvSpPr>
          <p:nvPr>
            <p:ph type="body" idx="1"/>
          </p:nvPr>
        </p:nvSpPr>
        <p:spPr/>
        <p:txBody>
          <a:bodyPr/>
          <a:lstStyle/>
          <a:p>
            <a:pPr>
              <a:lnSpc>
                <a:spcPct val="90000"/>
              </a:lnSpc>
            </a:pPr>
            <a:r>
              <a:rPr lang="en-US" altLang="en-US" smtClean="0">
                <a:latin typeface="Arial" panose="020B0604020202020204" pitchFamily="34" charset="0"/>
              </a:rPr>
              <a:t>Data objects are connected to one another in different ways.</a:t>
            </a:r>
          </a:p>
          <a:p>
            <a:pPr lvl="1">
              <a:lnSpc>
                <a:spcPct val="90000"/>
              </a:lnSpc>
            </a:pPr>
            <a:r>
              <a:rPr lang="en-US" altLang="en-US" smtClean="0">
                <a:latin typeface="Arial" panose="020B0604020202020204" pitchFamily="34" charset="0"/>
              </a:rPr>
              <a:t>A connection is established between </a:t>
            </a:r>
            <a:r>
              <a:rPr lang="en-US" altLang="en-US" b="1" smtClean="0">
                <a:solidFill>
                  <a:schemeClr val="folHlink"/>
                </a:solidFill>
                <a:latin typeface="Arial" panose="020B0604020202020204" pitchFamily="34" charset="0"/>
              </a:rPr>
              <a:t>person</a:t>
            </a:r>
            <a:r>
              <a:rPr lang="en-US" altLang="en-US" smtClean="0">
                <a:latin typeface="Arial" panose="020B0604020202020204" pitchFamily="34" charset="0"/>
              </a:rPr>
              <a:t> and</a:t>
            </a:r>
            <a:r>
              <a:rPr lang="en-US" altLang="en-US" b="1" smtClean="0">
                <a:latin typeface="Arial" panose="020B0604020202020204" pitchFamily="34" charset="0"/>
              </a:rPr>
              <a:t> </a:t>
            </a:r>
            <a:r>
              <a:rPr lang="en-US" altLang="en-US" b="1" smtClean="0">
                <a:solidFill>
                  <a:schemeClr val="folHlink"/>
                </a:solidFill>
                <a:latin typeface="Arial" panose="020B0604020202020204" pitchFamily="34" charset="0"/>
              </a:rPr>
              <a:t>car</a:t>
            </a:r>
            <a:r>
              <a:rPr lang="en-US" altLang="en-US" smtClean="0">
                <a:latin typeface="Arial" panose="020B0604020202020204" pitchFamily="34" charset="0"/>
              </a:rPr>
              <a:t> because the two objects are related.</a:t>
            </a:r>
          </a:p>
          <a:p>
            <a:pPr lvl="2">
              <a:spcBef>
                <a:spcPts val="300"/>
              </a:spcBef>
            </a:pPr>
            <a:r>
              <a:rPr lang="en-US" altLang="en-US" smtClean="0">
                <a:latin typeface="Arial" panose="020B0604020202020204" pitchFamily="34" charset="0"/>
              </a:rPr>
              <a:t>A person </a:t>
            </a:r>
            <a:r>
              <a:rPr lang="en-US" altLang="en-US" i="1" smtClean="0">
                <a:latin typeface="Arial" panose="020B0604020202020204" pitchFamily="34" charset="0"/>
              </a:rPr>
              <a:t>owns</a:t>
            </a:r>
            <a:r>
              <a:rPr lang="en-US" altLang="en-US" smtClean="0">
                <a:latin typeface="Arial" panose="020B0604020202020204" pitchFamily="34" charset="0"/>
              </a:rPr>
              <a:t> a car</a:t>
            </a:r>
          </a:p>
          <a:p>
            <a:pPr lvl="2">
              <a:spcBef>
                <a:spcPts val="600"/>
              </a:spcBef>
            </a:pPr>
            <a:r>
              <a:rPr lang="en-US" altLang="en-US" smtClean="0">
                <a:latin typeface="Arial" panose="020B0604020202020204" pitchFamily="34" charset="0"/>
              </a:rPr>
              <a:t>A person </a:t>
            </a:r>
            <a:r>
              <a:rPr lang="en-US" altLang="en-US" i="1" smtClean="0">
                <a:latin typeface="Arial" panose="020B0604020202020204" pitchFamily="34" charset="0"/>
              </a:rPr>
              <a:t>is insured</a:t>
            </a:r>
            <a:r>
              <a:rPr lang="en-US" altLang="en-US" smtClean="0">
                <a:latin typeface="Arial" panose="020B0604020202020204" pitchFamily="34" charset="0"/>
              </a:rPr>
              <a:t> </a:t>
            </a:r>
            <a:r>
              <a:rPr lang="en-US" altLang="en-US" i="1" smtClean="0">
                <a:latin typeface="Arial" panose="020B0604020202020204" pitchFamily="34" charset="0"/>
              </a:rPr>
              <a:t>to drive</a:t>
            </a:r>
            <a:r>
              <a:rPr lang="en-US" altLang="en-US" smtClean="0">
                <a:latin typeface="Arial" panose="020B0604020202020204" pitchFamily="34" charset="0"/>
              </a:rPr>
              <a:t> a car </a:t>
            </a:r>
          </a:p>
          <a:p>
            <a:pPr>
              <a:spcBef>
                <a:spcPts val="600"/>
              </a:spcBef>
            </a:pPr>
            <a:r>
              <a:rPr lang="en-US" altLang="en-US" smtClean="0">
                <a:latin typeface="Arial" panose="020B0604020202020204" pitchFamily="34" charset="0"/>
              </a:rPr>
              <a:t>The relationships </a:t>
            </a:r>
            <a:r>
              <a:rPr lang="en-US" altLang="en-US" i="1" smtClean="0">
                <a:solidFill>
                  <a:schemeClr val="folHlink"/>
                </a:solidFill>
                <a:latin typeface="Arial" panose="020B0604020202020204" pitchFamily="34" charset="0"/>
              </a:rPr>
              <a:t>owns</a:t>
            </a:r>
            <a:r>
              <a:rPr lang="en-US" altLang="en-US" smtClean="0">
                <a:latin typeface="Arial" panose="020B0604020202020204" pitchFamily="34" charset="0"/>
              </a:rPr>
              <a:t> and</a:t>
            </a:r>
            <a:r>
              <a:rPr lang="en-US" altLang="en-US" i="1" smtClean="0">
                <a:latin typeface="Arial" panose="020B0604020202020204" pitchFamily="34" charset="0"/>
              </a:rPr>
              <a:t> </a:t>
            </a:r>
            <a:r>
              <a:rPr lang="en-US" altLang="en-US" i="1" smtClean="0">
                <a:solidFill>
                  <a:schemeClr val="folHlink"/>
                </a:solidFill>
                <a:latin typeface="Arial" panose="020B0604020202020204" pitchFamily="34" charset="0"/>
              </a:rPr>
              <a:t>insured to drive</a:t>
            </a:r>
            <a:r>
              <a:rPr lang="en-US" altLang="en-US" smtClean="0">
                <a:solidFill>
                  <a:schemeClr val="folHlink"/>
                </a:solidFill>
                <a:latin typeface="Arial" panose="020B0604020202020204" pitchFamily="34" charset="0"/>
              </a:rPr>
              <a:t> </a:t>
            </a:r>
            <a:r>
              <a:rPr lang="en-US" altLang="en-US" smtClean="0">
                <a:latin typeface="Arial" panose="020B0604020202020204" pitchFamily="34" charset="0"/>
              </a:rPr>
              <a:t>define the relevant connections between </a:t>
            </a:r>
            <a:r>
              <a:rPr lang="en-US" altLang="en-US" b="1" smtClean="0">
                <a:solidFill>
                  <a:schemeClr val="folHlink"/>
                </a:solidFill>
                <a:latin typeface="Arial" panose="020B0604020202020204" pitchFamily="34" charset="0"/>
              </a:rPr>
              <a:t>person</a:t>
            </a:r>
            <a:r>
              <a:rPr lang="en-US" altLang="en-US" smtClean="0">
                <a:latin typeface="Arial" panose="020B0604020202020204" pitchFamily="34" charset="0"/>
              </a:rPr>
              <a:t> and </a:t>
            </a:r>
            <a:r>
              <a:rPr lang="en-US" altLang="en-US" b="1" smtClean="0">
                <a:solidFill>
                  <a:schemeClr val="folHlink"/>
                </a:solidFill>
                <a:latin typeface="Arial" panose="020B0604020202020204" pitchFamily="34" charset="0"/>
              </a:rPr>
              <a:t>car</a:t>
            </a:r>
            <a:r>
              <a:rPr lang="en-US" altLang="en-US" b="1" smtClean="0">
                <a:latin typeface="Arial" panose="020B0604020202020204" pitchFamily="34" charset="0"/>
              </a:rPr>
              <a:t>.</a:t>
            </a:r>
          </a:p>
          <a:p>
            <a:pPr>
              <a:spcBef>
                <a:spcPts val="600"/>
              </a:spcBef>
            </a:pPr>
            <a:r>
              <a:rPr lang="en-US" altLang="en-US" smtClean="0">
                <a:latin typeface="Arial" panose="020B0604020202020204" pitchFamily="34" charset="0"/>
              </a:rPr>
              <a:t>Several instances of a relationship can exist</a:t>
            </a:r>
          </a:p>
          <a:p>
            <a:pPr>
              <a:lnSpc>
                <a:spcPct val="90000"/>
              </a:lnSpc>
            </a:pPr>
            <a:r>
              <a:rPr lang="en-US" altLang="en-US" smtClean="0">
                <a:latin typeface="Arial" panose="020B0604020202020204" pitchFamily="34" charset="0"/>
              </a:rPr>
              <a:t>Objects can be related in many different ways</a:t>
            </a:r>
          </a:p>
        </p:txBody>
      </p:sp>
    </p:spTree>
    <p:extLst>
      <p:ext uri="{BB962C8B-B14F-4D97-AF65-F5344CB8AC3E}">
        <p14:creationId xmlns:p14="http://schemas.microsoft.com/office/powerpoint/2010/main" val="337402567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50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C30319D4-4F7D-4A20-84BA-C870814F7A7C}" type="slidenum">
              <a:rPr lang="en-US" altLang="en-US" sz="1000"/>
              <a:pPr>
                <a:spcBef>
                  <a:spcPct val="0"/>
                </a:spcBef>
                <a:buClrTx/>
                <a:buSzTx/>
                <a:buFontTx/>
                <a:buNone/>
              </a:pPr>
              <a:t>143</a:t>
            </a:fld>
            <a:endParaRPr lang="en-US" altLang="en-US" sz="1000"/>
          </a:p>
        </p:txBody>
      </p:sp>
      <p:sp>
        <p:nvSpPr>
          <p:cNvPr id="45060"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Architectural Elements</a:t>
            </a:r>
          </a:p>
        </p:txBody>
      </p:sp>
      <p:sp>
        <p:nvSpPr>
          <p:cNvPr id="45061" name="Rectangle 3"/>
          <p:cNvSpPr>
            <a:spLocks noGrp="1" noChangeArrowheads="1"/>
          </p:cNvSpPr>
          <p:nvPr>
            <p:ph type="body" idx="1"/>
          </p:nvPr>
        </p:nvSpPr>
        <p:spPr/>
        <p:txBody>
          <a:bodyPr/>
          <a:lstStyle/>
          <a:p>
            <a:pPr>
              <a:spcBef>
                <a:spcPts val="600"/>
              </a:spcBef>
            </a:pPr>
            <a:r>
              <a:rPr lang="en-US" altLang="en-US" smtClean="0">
                <a:latin typeface="Palatino" pitchFamily="-128" charset="0"/>
              </a:rPr>
              <a:t>The architectural model [Sha96] is derived from three sources: </a:t>
            </a:r>
          </a:p>
          <a:p>
            <a:pPr lvl="1">
              <a:spcBef>
                <a:spcPts val="600"/>
              </a:spcBef>
            </a:pPr>
            <a:r>
              <a:rPr lang="en-US" altLang="en-US" smtClean="0">
                <a:solidFill>
                  <a:schemeClr val="folHlink"/>
                </a:solidFill>
                <a:latin typeface="Palatino" pitchFamily="-128" charset="0"/>
              </a:rPr>
              <a:t>information about the application domain</a:t>
            </a:r>
            <a:r>
              <a:rPr lang="en-US" altLang="en-US" smtClean="0">
                <a:latin typeface="Palatino" pitchFamily="-128" charset="0"/>
              </a:rPr>
              <a:t> for the software to be built; </a:t>
            </a:r>
          </a:p>
          <a:p>
            <a:pPr lvl="1">
              <a:spcBef>
                <a:spcPts val="600"/>
              </a:spcBef>
            </a:pPr>
            <a:r>
              <a:rPr lang="en-US" altLang="en-US" smtClean="0">
                <a:solidFill>
                  <a:schemeClr val="folHlink"/>
                </a:solidFill>
                <a:latin typeface="Palatino" pitchFamily="-128" charset="0"/>
              </a:rPr>
              <a:t>specific requirements model elements </a:t>
            </a:r>
            <a:r>
              <a:rPr lang="en-US" altLang="en-US" smtClean="0">
                <a:latin typeface="Palatino" pitchFamily="-128" charset="0"/>
              </a:rPr>
              <a:t>such as data flow diagrams or analysis classes, their relationships and collaborations for the problem at hand, and </a:t>
            </a:r>
          </a:p>
          <a:p>
            <a:pPr lvl="1">
              <a:spcBef>
                <a:spcPts val="600"/>
              </a:spcBef>
            </a:pPr>
            <a:r>
              <a:rPr lang="en-US" altLang="en-US" smtClean="0">
                <a:solidFill>
                  <a:schemeClr val="folHlink"/>
                </a:solidFill>
                <a:latin typeface="Palatino" pitchFamily="-128" charset="0"/>
              </a:rPr>
              <a:t>the availability of architectural patterns </a:t>
            </a:r>
            <a:r>
              <a:rPr lang="en-US" altLang="en-US" smtClean="0">
                <a:latin typeface="Palatino" pitchFamily="-128" charset="0"/>
              </a:rPr>
              <a:t>(Chapter 16) </a:t>
            </a:r>
            <a:r>
              <a:rPr lang="en-US" altLang="en-US" smtClean="0">
                <a:solidFill>
                  <a:schemeClr val="folHlink"/>
                </a:solidFill>
                <a:latin typeface="Palatino" pitchFamily="-128" charset="0"/>
              </a:rPr>
              <a:t>and styles</a:t>
            </a:r>
            <a:r>
              <a:rPr lang="en-US" altLang="en-US" smtClean="0">
                <a:latin typeface="Palatino" pitchFamily="-128" charset="0"/>
              </a:rPr>
              <a:t> (Chapter 13). </a:t>
            </a:r>
          </a:p>
        </p:txBody>
      </p:sp>
    </p:spTree>
    <p:extLst>
      <p:ext uri="{BB962C8B-B14F-4D97-AF65-F5344CB8AC3E}">
        <p14:creationId xmlns:p14="http://schemas.microsoft.com/office/powerpoint/2010/main" val="38278292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60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6619F84-A1D3-4656-925F-C563C397BCB7}" type="slidenum">
              <a:rPr lang="en-US" altLang="en-US" sz="1000"/>
              <a:pPr>
                <a:spcBef>
                  <a:spcPct val="0"/>
                </a:spcBef>
                <a:buClrTx/>
                <a:buSzTx/>
                <a:buFontTx/>
                <a:buNone/>
              </a:pPr>
              <a:t>144</a:t>
            </a:fld>
            <a:endParaRPr lang="en-US" altLang="en-US" sz="1000"/>
          </a:p>
        </p:txBody>
      </p:sp>
      <p:sp>
        <p:nvSpPr>
          <p:cNvPr id="46084"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Interface Elements</a:t>
            </a:r>
          </a:p>
        </p:txBody>
      </p:sp>
      <p:sp>
        <p:nvSpPr>
          <p:cNvPr id="46085" name="Rectangle 3"/>
          <p:cNvSpPr>
            <a:spLocks noGrp="1" noChangeArrowheads="1"/>
          </p:cNvSpPr>
          <p:nvPr>
            <p:ph type="body" idx="1"/>
          </p:nvPr>
        </p:nvSpPr>
        <p:spPr/>
        <p:txBody>
          <a:bodyPr/>
          <a:lstStyle/>
          <a:p>
            <a:r>
              <a:rPr lang="en-US" altLang="en-US" smtClean="0"/>
              <a:t>Interface is a set of operations that describes the externally observable behavior of a class and provides access to its public operations</a:t>
            </a:r>
          </a:p>
          <a:p>
            <a:r>
              <a:rPr lang="en-US" altLang="en-US" smtClean="0"/>
              <a:t>Important elements</a:t>
            </a:r>
          </a:p>
          <a:p>
            <a:pPr lvl="1"/>
            <a:r>
              <a:rPr lang="en-US" altLang="en-US" smtClean="0"/>
              <a:t>User interface (UI)</a:t>
            </a:r>
          </a:p>
          <a:p>
            <a:pPr lvl="1"/>
            <a:r>
              <a:rPr lang="en-US" altLang="en-US" smtClean="0"/>
              <a:t>External interfaces to other systems</a:t>
            </a:r>
          </a:p>
          <a:p>
            <a:pPr lvl="1"/>
            <a:r>
              <a:rPr lang="en-US" altLang="en-US" smtClean="0"/>
              <a:t>Internal interfaces between various design components</a:t>
            </a:r>
          </a:p>
          <a:p>
            <a:r>
              <a:rPr lang="en-US" altLang="en-US" smtClean="0"/>
              <a:t>Modeled using UML communication diagrams (called collaboration diagrams in UML 1.x)</a:t>
            </a:r>
          </a:p>
        </p:txBody>
      </p:sp>
    </p:spTree>
    <p:extLst>
      <p:ext uri="{BB962C8B-B14F-4D97-AF65-F5344CB8AC3E}">
        <p14:creationId xmlns:p14="http://schemas.microsoft.com/office/powerpoint/2010/main" val="5892327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81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12EE427-4189-4873-94C9-78BDAFB68D51}" type="slidenum">
              <a:rPr lang="en-US" altLang="en-US" sz="1000"/>
              <a:pPr>
                <a:spcBef>
                  <a:spcPct val="0"/>
                </a:spcBef>
                <a:buClrTx/>
                <a:buSzTx/>
                <a:buFontTx/>
                <a:buNone/>
              </a:pPr>
              <a:t>145</a:t>
            </a:fld>
            <a:endParaRPr lang="en-US" altLang="en-US" sz="1000"/>
          </a:p>
        </p:txBody>
      </p:sp>
      <p:sp>
        <p:nvSpPr>
          <p:cNvPr id="48132" name="Rectangle 3"/>
          <p:cNvSpPr>
            <a:spLocks noGrp="1" noChangeArrowheads="1"/>
          </p:cNvSpPr>
          <p:nvPr>
            <p:ph type="title"/>
          </p:nvPr>
        </p:nvSpPr>
        <p:spPr>
          <a:xfrm>
            <a:off x="2743200" y="1066800"/>
            <a:ext cx="5386388" cy="685800"/>
          </a:xfrm>
        </p:spPr>
        <p:txBody>
          <a:bodyPr>
            <a:normAutofit fontScale="90000"/>
          </a:bodyPr>
          <a:lstStyle/>
          <a:p>
            <a:pPr eaLnBrk="1" hangingPunct="1"/>
            <a:r>
              <a:rPr lang="en-US" altLang="en-US" smtClean="0"/>
              <a:t>Interface Elements</a:t>
            </a:r>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9" y="1828800"/>
            <a:ext cx="2713037"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4" name="Rectangle 5"/>
          <p:cNvSpPr>
            <a:spLocks noChangeArrowheads="1"/>
          </p:cNvSpPr>
          <p:nvPr/>
        </p:nvSpPr>
        <p:spPr bwMode="auto">
          <a:xfrm>
            <a:off x="4724400" y="5867400"/>
            <a:ext cx="26670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36865862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915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71A47162-DBA1-4AC5-8ED3-60D7517BC283}" type="slidenum">
              <a:rPr lang="en-US" altLang="en-US" sz="1000"/>
              <a:pPr>
                <a:spcBef>
                  <a:spcPct val="0"/>
                </a:spcBef>
                <a:buClrTx/>
                <a:buSzTx/>
                <a:buFontTx/>
                <a:buNone/>
              </a:pPr>
              <a:t>146</a:t>
            </a:fld>
            <a:endParaRPr lang="en-US" altLang="en-US" sz="1000"/>
          </a:p>
        </p:txBody>
      </p:sp>
      <p:sp>
        <p:nvSpPr>
          <p:cNvPr id="49156"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Component Elements</a:t>
            </a:r>
          </a:p>
        </p:txBody>
      </p:sp>
      <p:sp>
        <p:nvSpPr>
          <p:cNvPr id="49157" name="Rectangle 3"/>
          <p:cNvSpPr>
            <a:spLocks noGrp="1" noChangeArrowheads="1"/>
          </p:cNvSpPr>
          <p:nvPr>
            <p:ph type="body" idx="1"/>
          </p:nvPr>
        </p:nvSpPr>
        <p:spPr/>
        <p:txBody>
          <a:bodyPr/>
          <a:lstStyle/>
          <a:p>
            <a:r>
              <a:rPr lang="en-US" altLang="en-US" smtClean="0"/>
              <a:t>Describes the internal detail of each software component</a:t>
            </a:r>
          </a:p>
          <a:p>
            <a:r>
              <a:rPr lang="en-US" altLang="en-US" smtClean="0"/>
              <a:t>Defines</a:t>
            </a:r>
          </a:p>
          <a:p>
            <a:pPr lvl="1"/>
            <a:r>
              <a:rPr lang="en-US" altLang="en-US" smtClean="0"/>
              <a:t>Data structures for all local data objects</a:t>
            </a:r>
          </a:p>
          <a:p>
            <a:pPr lvl="1"/>
            <a:r>
              <a:rPr lang="en-US" altLang="en-US" smtClean="0"/>
              <a:t>Algorithmic detail for all component processing functions</a:t>
            </a:r>
          </a:p>
          <a:p>
            <a:pPr lvl="1"/>
            <a:r>
              <a:rPr lang="en-US" altLang="en-US" smtClean="0"/>
              <a:t>Interface that allows access to all component operations</a:t>
            </a:r>
          </a:p>
          <a:p>
            <a:r>
              <a:rPr lang="en-US" altLang="en-US" smtClean="0"/>
              <a:t>Modeled using UML component diagrams, UML activity diagrams, pseudocode (PDL), and sometimes flowcharts </a:t>
            </a:r>
          </a:p>
        </p:txBody>
      </p:sp>
    </p:spTree>
    <p:extLst>
      <p:ext uri="{BB962C8B-B14F-4D97-AF65-F5344CB8AC3E}">
        <p14:creationId xmlns:p14="http://schemas.microsoft.com/office/powerpoint/2010/main" val="103695119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017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8C28CC7-FBC5-4997-8056-C11FEDE47AFD}" type="slidenum">
              <a:rPr lang="en-US" altLang="en-US" sz="1000"/>
              <a:pPr>
                <a:spcBef>
                  <a:spcPct val="0"/>
                </a:spcBef>
                <a:buClrTx/>
                <a:buSzTx/>
                <a:buFontTx/>
                <a:buNone/>
              </a:pPr>
              <a:t>147</a:t>
            </a:fld>
            <a:endParaRPr lang="en-US" altLang="en-US" sz="1000"/>
          </a:p>
        </p:txBody>
      </p:sp>
      <p:sp>
        <p:nvSpPr>
          <p:cNvPr id="50180" name="Rectangle 3"/>
          <p:cNvSpPr>
            <a:spLocks noGrp="1" noChangeArrowheads="1"/>
          </p:cNvSpPr>
          <p:nvPr>
            <p:ph type="title"/>
          </p:nvPr>
        </p:nvSpPr>
        <p:spPr>
          <a:xfrm>
            <a:off x="2667000" y="1143001"/>
            <a:ext cx="5073650" cy="633413"/>
          </a:xfrm>
        </p:spPr>
        <p:txBody>
          <a:bodyPr>
            <a:normAutofit fontScale="90000"/>
          </a:bodyPr>
          <a:lstStyle/>
          <a:p>
            <a:pPr eaLnBrk="1" hangingPunct="1"/>
            <a:r>
              <a:rPr lang="en-US" altLang="en-US" smtClean="0"/>
              <a:t>Component Elements</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2595564"/>
            <a:ext cx="52832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430261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120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A8014CE-9FBB-477B-9881-8070483397C4}" type="slidenum">
              <a:rPr lang="en-US" altLang="en-US" sz="1000"/>
              <a:pPr>
                <a:spcBef>
                  <a:spcPct val="0"/>
                </a:spcBef>
                <a:buClrTx/>
                <a:buSzTx/>
                <a:buFontTx/>
                <a:buNone/>
              </a:pPr>
              <a:t>148</a:t>
            </a:fld>
            <a:endParaRPr lang="en-US" altLang="en-US" sz="1000"/>
          </a:p>
        </p:txBody>
      </p:sp>
      <p:sp>
        <p:nvSpPr>
          <p:cNvPr id="51204"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Deployment Elements</a:t>
            </a:r>
          </a:p>
        </p:txBody>
      </p:sp>
      <p:sp>
        <p:nvSpPr>
          <p:cNvPr id="51205" name="Rectangle 3"/>
          <p:cNvSpPr>
            <a:spLocks noGrp="1" noChangeArrowheads="1"/>
          </p:cNvSpPr>
          <p:nvPr>
            <p:ph type="body" idx="1"/>
          </p:nvPr>
        </p:nvSpPr>
        <p:spPr/>
        <p:txBody>
          <a:bodyPr/>
          <a:lstStyle/>
          <a:p>
            <a:r>
              <a:rPr lang="en-US" altLang="en-US" smtClean="0"/>
              <a:t>Indicates how software functionality and subsystems will be allocated within the physical computing environment</a:t>
            </a:r>
          </a:p>
          <a:p>
            <a:r>
              <a:rPr lang="en-US" altLang="en-US" smtClean="0"/>
              <a:t>Modeled using UML deployment diagrams</a:t>
            </a:r>
          </a:p>
          <a:p>
            <a:r>
              <a:rPr lang="en-US" altLang="en-US" i="1" smtClean="0"/>
              <a:t>Descriptor form</a:t>
            </a:r>
            <a:r>
              <a:rPr lang="en-US" altLang="en-US" smtClean="0"/>
              <a:t> deployment diagrams show the computing environment but does not indicate configuration details</a:t>
            </a:r>
          </a:p>
          <a:p>
            <a:r>
              <a:rPr lang="en-US" altLang="en-US" i="1" smtClean="0"/>
              <a:t>Instance form</a:t>
            </a:r>
            <a:r>
              <a:rPr lang="en-US" altLang="en-US" smtClean="0"/>
              <a:t> deployment diagrams identifying specific named hardware configurations are developed during the latter stages of design</a:t>
            </a:r>
          </a:p>
        </p:txBody>
      </p:sp>
    </p:spTree>
    <p:extLst>
      <p:ext uri="{BB962C8B-B14F-4D97-AF65-F5344CB8AC3E}">
        <p14:creationId xmlns:p14="http://schemas.microsoft.com/office/powerpoint/2010/main" val="260825071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222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08A6AA2-EEB7-445E-92F3-F9819BF1205B}" type="slidenum">
              <a:rPr lang="en-US" altLang="en-US" sz="1000"/>
              <a:pPr>
                <a:spcBef>
                  <a:spcPct val="0"/>
                </a:spcBef>
                <a:buClrTx/>
                <a:buSzTx/>
                <a:buFontTx/>
                <a:buNone/>
              </a:pPr>
              <a:t>149</a:t>
            </a:fld>
            <a:endParaRPr lang="en-US" altLang="en-US" sz="1000"/>
          </a:p>
        </p:txBody>
      </p:sp>
      <p:sp>
        <p:nvSpPr>
          <p:cNvPr id="52228" name="Rectangle 3"/>
          <p:cNvSpPr>
            <a:spLocks noGrp="1" noChangeArrowheads="1"/>
          </p:cNvSpPr>
          <p:nvPr>
            <p:ph type="title"/>
          </p:nvPr>
        </p:nvSpPr>
        <p:spPr>
          <a:xfrm>
            <a:off x="2743200" y="1066800"/>
            <a:ext cx="6305550" cy="685800"/>
          </a:xfrm>
        </p:spPr>
        <p:txBody>
          <a:bodyPr>
            <a:normAutofit fontScale="90000"/>
          </a:bodyPr>
          <a:lstStyle/>
          <a:p>
            <a:pPr eaLnBrk="1" hangingPunct="1"/>
            <a:r>
              <a:rPr lang="en-US" altLang="en-US" smtClean="0"/>
              <a:t>Deployment Elements</a:t>
            </a:r>
          </a:p>
        </p:txBody>
      </p:sp>
      <p:pic>
        <p:nvPicPr>
          <p:cNvPr id="522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89" y="1981201"/>
            <a:ext cx="29670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2230" name="Rectangle 5"/>
          <p:cNvSpPr>
            <a:spLocks noChangeArrowheads="1"/>
          </p:cNvSpPr>
          <p:nvPr/>
        </p:nvSpPr>
        <p:spPr bwMode="auto">
          <a:xfrm>
            <a:off x="5181600" y="5943600"/>
            <a:ext cx="21336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208626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BE9706-9EED-45A3-B222-38397C1FAE90}" type="slidenum">
              <a:rPr lang="en-US" altLang="en-US" sz="1000">
                <a:latin typeface="Helvetica" panose="020B0604020202020204" pitchFamily="34" charset="0"/>
              </a:rPr>
              <a:pPr/>
              <a:t>15</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a:xfrm>
            <a:off x="2819401" y="914401"/>
            <a:ext cx="4359275" cy="709613"/>
          </a:xfrm>
        </p:spPr>
        <p:txBody>
          <a:bodyPr/>
          <a:lstStyle/>
          <a:p>
            <a:pPr eaLnBrk="1" hangingPunct="1"/>
            <a:r>
              <a:rPr lang="en-US" altLang="en-US" smtClean="0"/>
              <a:t>Software Myths</a:t>
            </a:r>
          </a:p>
        </p:txBody>
      </p:sp>
      <p:sp>
        <p:nvSpPr>
          <p:cNvPr id="17413" name="Rectangle 3"/>
          <p:cNvSpPr>
            <a:spLocks noGrp="1" noChangeArrowheads="1"/>
          </p:cNvSpPr>
          <p:nvPr>
            <p:ph type="body" idx="1"/>
          </p:nvPr>
        </p:nvSpPr>
        <p:spPr>
          <a:xfrm>
            <a:off x="4135439" y="1905000"/>
            <a:ext cx="5538787" cy="4191000"/>
          </a:xfrm>
        </p:spPr>
        <p:txBody>
          <a:bodyPr>
            <a:normAutofit fontScale="92500" lnSpcReduction="10000"/>
          </a:bodyPr>
          <a:lstStyle/>
          <a:p>
            <a:pPr eaLnBrk="1" hangingPunct="1"/>
            <a:r>
              <a:rPr lang="en-US" altLang="en-US" smtClean="0"/>
              <a:t>Affect managers, customers (and other non-technical stakeholders) and practitioners</a:t>
            </a:r>
          </a:p>
          <a:p>
            <a:pPr eaLnBrk="1" hangingPunct="1"/>
            <a:r>
              <a:rPr lang="en-US" altLang="en-US" smtClean="0"/>
              <a:t>Are believable because they often have elements of truth, </a:t>
            </a:r>
          </a:p>
          <a:p>
            <a:pPr eaLnBrk="1" hangingPunct="1">
              <a:buFont typeface="Wingdings" panose="05000000000000000000" pitchFamily="2" charset="2"/>
              <a:buNone/>
            </a:pPr>
            <a:r>
              <a:rPr lang="en-US" altLang="en-US" i="1" smtClean="0">
                <a:solidFill>
                  <a:schemeClr val="folHlink"/>
                </a:solidFill>
              </a:rPr>
              <a:t>but …</a:t>
            </a:r>
            <a:endParaRPr lang="en-US" altLang="en-US" smtClean="0"/>
          </a:p>
          <a:p>
            <a:pPr eaLnBrk="1" hangingPunct="1"/>
            <a:r>
              <a:rPr lang="en-US" altLang="en-US" smtClean="0"/>
              <a:t>Invariably lead to bad decisions, </a:t>
            </a:r>
          </a:p>
          <a:p>
            <a:pPr eaLnBrk="1" hangingPunct="1">
              <a:buFont typeface="Wingdings" panose="05000000000000000000" pitchFamily="2" charset="2"/>
              <a:buNone/>
            </a:pPr>
            <a:r>
              <a:rPr lang="en-US" altLang="en-US" i="1" smtClean="0">
                <a:solidFill>
                  <a:schemeClr val="folHlink"/>
                </a:solidFill>
              </a:rPr>
              <a:t>therefore …</a:t>
            </a:r>
            <a:endParaRPr lang="en-US" altLang="en-US" smtClean="0"/>
          </a:p>
          <a:p>
            <a:pPr eaLnBrk="1" hangingPunct="1"/>
            <a:r>
              <a:rPr lang="en-US" altLang="en-US" smtClean="0"/>
              <a:t>Insist on reality as you navigate your way through software engineering</a:t>
            </a:r>
          </a:p>
        </p:txBody>
      </p:sp>
    </p:spTree>
    <p:extLst>
      <p:ext uri="{BB962C8B-B14F-4D97-AF65-F5344CB8AC3E}">
        <p14:creationId xmlns:p14="http://schemas.microsoft.com/office/powerpoint/2010/main" val="33248041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7FBAA7-FB1C-4ECF-8501-37BC3141E41F}" type="slidenum">
              <a:rPr lang="en-US" altLang="en-US" sz="1000">
                <a:latin typeface="Helvetica" panose="020B0604020202020204" pitchFamily="34" charset="0"/>
              </a:rPr>
              <a:pPr/>
              <a:t>150</a:t>
            </a:fld>
            <a:endParaRPr lang="en-US" altLang="en-US" sz="1000">
              <a:latin typeface="Helvetica" panose="020B0604020202020204" pitchFamily="34" charset="0"/>
            </a:endParaRPr>
          </a:p>
        </p:txBody>
      </p:sp>
      <p:sp>
        <p:nvSpPr>
          <p:cNvPr id="3076" name="Rectangle 2"/>
          <p:cNvSpPr>
            <a:spLocks noGrp="1" noChangeArrowheads="1"/>
          </p:cNvSpPr>
          <p:nvPr>
            <p:ph type="title"/>
          </p:nvPr>
        </p:nvSpPr>
        <p:spPr/>
        <p:txBody>
          <a:bodyPr/>
          <a:lstStyle/>
          <a:p>
            <a:pPr eaLnBrk="1" hangingPunct="1"/>
            <a:r>
              <a:rPr lang="en-US" altLang="en-US" smtClean="0"/>
              <a:t>Chapter 13</a:t>
            </a:r>
          </a:p>
        </p:txBody>
      </p:sp>
      <p:sp>
        <p:nvSpPr>
          <p:cNvPr id="3077" name="Rectangle 3"/>
          <p:cNvSpPr>
            <a:spLocks noGrp="1" noChangeArrowheads="1"/>
          </p:cNvSpPr>
          <p:nvPr>
            <p:ph type="body" idx="1"/>
          </p:nvPr>
        </p:nvSpPr>
        <p:spPr/>
        <p:txBody>
          <a:bodyPr/>
          <a:lstStyle/>
          <a:p>
            <a:pPr eaLnBrk="1" hangingPunct="1"/>
            <a:r>
              <a:rPr lang="en-US" altLang="en-US" b="1" smtClean="0">
                <a:solidFill>
                  <a:schemeClr val="folHlink"/>
                </a:solidFill>
              </a:rPr>
              <a:t>Architectural Design</a:t>
            </a:r>
          </a:p>
        </p:txBody>
      </p:sp>
      <p:sp>
        <p:nvSpPr>
          <p:cNvPr id="3078" name="Text Box 6"/>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24482301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DB3799-757E-467A-9DBA-BC05C42D2163}" type="slidenum">
              <a:rPr lang="en-US" altLang="en-US" sz="1000">
                <a:latin typeface="Helvetica" panose="020B0604020202020204" pitchFamily="34" charset="0"/>
              </a:rPr>
              <a:pPr/>
              <a:t>151</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a:xfrm>
            <a:off x="2743200" y="1143001"/>
            <a:ext cx="4357688" cy="633413"/>
          </a:xfrm>
        </p:spPr>
        <p:txBody>
          <a:bodyPr>
            <a:normAutofit fontScale="90000"/>
          </a:bodyPr>
          <a:lstStyle/>
          <a:p>
            <a:pPr eaLnBrk="1" hangingPunct="1"/>
            <a:r>
              <a:rPr lang="en-US" altLang="en-US" smtClean="0"/>
              <a:t>Why Architecture?</a:t>
            </a:r>
          </a:p>
        </p:txBody>
      </p:sp>
      <p:sp>
        <p:nvSpPr>
          <p:cNvPr id="172035" name="Text Box 3"/>
          <p:cNvSpPr txBox="1">
            <a:spLocks noChangeArrowheads="1"/>
          </p:cNvSpPr>
          <p:nvPr/>
        </p:nvSpPr>
        <p:spPr bwMode="auto">
          <a:xfrm>
            <a:off x="3429000" y="2362201"/>
            <a:ext cx="6553200" cy="3021013"/>
          </a:xfrm>
          <a:prstGeom prst="rect">
            <a:avLst/>
          </a:prstGeom>
          <a:noFill/>
          <a:ln>
            <a:noFill/>
          </a:ln>
          <a:effectLst/>
          <a:extLst/>
        </p:spPr>
        <p:txBody>
          <a:bodyPr>
            <a:spAutoFit/>
          </a:bodyPr>
          <a:lstStyle/>
          <a:p>
            <a:pPr>
              <a:lnSpc>
                <a:spcPct val="90000"/>
              </a:lnSpc>
              <a:spcBef>
                <a:spcPct val="50000"/>
              </a:spcBef>
              <a:defRPr/>
            </a:pPr>
            <a:r>
              <a:rPr lang="en-US" sz="2000">
                <a:effectLst>
                  <a:outerShdw blurRad="38100" dist="38100" dir="2700000" algn="tl">
                    <a:srgbClr val="FFFFFF"/>
                  </a:outerShdw>
                </a:effectLst>
                <a:latin typeface="Arial" charset="0"/>
                <a:ea typeface="ＭＳ Ｐゴシック" pitchFamily="-128" charset="-128"/>
              </a:rPr>
              <a:t>The architecture is not the operational software. Rather, it is a representation that enables a software engineer to: </a:t>
            </a:r>
          </a:p>
          <a:p>
            <a:pPr>
              <a:lnSpc>
                <a:spcPct val="90000"/>
              </a:lnSpc>
              <a:spcBef>
                <a:spcPct val="50000"/>
              </a:spcBef>
              <a:defRPr/>
            </a:pPr>
            <a:r>
              <a:rPr lang="en-US" sz="2000">
                <a:effectLst>
                  <a:outerShdw blurRad="38100" dist="38100" dir="2700000" algn="tl">
                    <a:srgbClr val="FFFFFF"/>
                  </a:outerShdw>
                </a:effectLst>
                <a:latin typeface="Arial" charset="0"/>
                <a:ea typeface="ＭＳ Ｐゴシック" pitchFamily="-128" charset="-128"/>
              </a:rPr>
              <a:t>(1) </a:t>
            </a:r>
            <a:r>
              <a:rPr lang="en-US" sz="2000">
                <a:solidFill>
                  <a:schemeClr val="folHlink"/>
                </a:solidFill>
                <a:latin typeface="Arial" charset="0"/>
                <a:ea typeface="ＭＳ Ｐゴシック" pitchFamily="-128" charset="-128"/>
              </a:rPr>
              <a:t>analyze the effectiveness of the design</a:t>
            </a:r>
            <a:r>
              <a:rPr lang="en-US" sz="2000">
                <a:effectLst>
                  <a:outerShdw blurRad="38100" dist="38100" dir="2700000" algn="tl">
                    <a:srgbClr val="FFFFFF"/>
                  </a:outerShdw>
                </a:effectLst>
                <a:latin typeface="Arial" charset="0"/>
                <a:ea typeface="ＭＳ Ｐゴシック" pitchFamily="-128" charset="-128"/>
              </a:rPr>
              <a:t> in meeting its stated requirements, </a:t>
            </a:r>
          </a:p>
          <a:p>
            <a:pPr>
              <a:lnSpc>
                <a:spcPct val="90000"/>
              </a:lnSpc>
              <a:spcBef>
                <a:spcPct val="50000"/>
              </a:spcBef>
              <a:defRPr/>
            </a:pPr>
            <a:r>
              <a:rPr lang="en-US" sz="2000">
                <a:effectLst>
                  <a:outerShdw blurRad="38100" dist="38100" dir="2700000" algn="tl">
                    <a:srgbClr val="FFFFFF"/>
                  </a:outerShdw>
                </a:effectLst>
                <a:latin typeface="Arial" charset="0"/>
                <a:ea typeface="ＭＳ Ｐゴシック" pitchFamily="-128" charset="-128"/>
              </a:rPr>
              <a:t>(2) </a:t>
            </a:r>
            <a:r>
              <a:rPr lang="en-US" sz="2000">
                <a:solidFill>
                  <a:schemeClr val="folHlink"/>
                </a:solidFill>
                <a:latin typeface="Arial" charset="0"/>
                <a:ea typeface="ＭＳ Ｐゴシック" pitchFamily="-128" charset="-128"/>
              </a:rPr>
              <a:t>consider architectural alternatives</a:t>
            </a:r>
            <a:r>
              <a:rPr lang="en-US" sz="2000">
                <a:effectLst>
                  <a:outerShdw blurRad="38100" dist="38100" dir="2700000" algn="tl">
                    <a:srgbClr val="FFFFFF"/>
                  </a:outerShdw>
                </a:effectLst>
                <a:latin typeface="Arial" charset="0"/>
                <a:ea typeface="ＭＳ Ｐゴシック" pitchFamily="-128" charset="-128"/>
              </a:rPr>
              <a:t> at a stage when making design changes is still relatively easy, and </a:t>
            </a:r>
          </a:p>
          <a:p>
            <a:pPr>
              <a:lnSpc>
                <a:spcPct val="90000"/>
              </a:lnSpc>
              <a:spcBef>
                <a:spcPct val="50000"/>
              </a:spcBef>
              <a:defRPr/>
            </a:pPr>
            <a:r>
              <a:rPr lang="en-US" sz="2000">
                <a:effectLst>
                  <a:outerShdw blurRad="38100" dist="38100" dir="2700000" algn="tl">
                    <a:srgbClr val="FFFFFF"/>
                  </a:outerShdw>
                </a:effectLst>
                <a:latin typeface="Arial" charset="0"/>
                <a:ea typeface="ＭＳ Ｐゴシック" pitchFamily="-128" charset="-128"/>
              </a:rPr>
              <a:t>(3) </a:t>
            </a:r>
            <a:r>
              <a:rPr lang="en-US" sz="2000">
                <a:solidFill>
                  <a:schemeClr val="folHlink"/>
                </a:solidFill>
                <a:latin typeface="Arial" charset="0"/>
                <a:ea typeface="ＭＳ Ｐゴシック" pitchFamily="-128" charset="-128"/>
              </a:rPr>
              <a:t>reduce the risks</a:t>
            </a:r>
            <a:r>
              <a:rPr lang="en-US" sz="2000">
                <a:effectLst>
                  <a:outerShdw blurRad="38100" dist="38100" dir="2700000" algn="tl">
                    <a:srgbClr val="FFFFFF"/>
                  </a:outerShdw>
                </a:effectLst>
                <a:latin typeface="Arial" charset="0"/>
                <a:ea typeface="ＭＳ Ｐゴシック" pitchFamily="-128" charset="-128"/>
              </a:rPr>
              <a:t> associated with the construction of the software.</a:t>
            </a:r>
            <a:endParaRPr lang="en-US">
              <a:latin typeface="Arial" charset="0"/>
              <a:ea typeface="ＭＳ Ｐゴシック" pitchFamily="-128" charset="-128"/>
            </a:endParaRPr>
          </a:p>
        </p:txBody>
      </p:sp>
    </p:spTree>
    <p:extLst>
      <p:ext uri="{BB962C8B-B14F-4D97-AF65-F5344CB8AC3E}">
        <p14:creationId xmlns:p14="http://schemas.microsoft.com/office/powerpoint/2010/main" val="65214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2D7FC9-5E6C-4A76-923D-545448A4BE11}" type="slidenum">
              <a:rPr lang="en-US" altLang="en-US" sz="1000">
                <a:latin typeface="Helvetica" panose="020B0604020202020204" pitchFamily="34" charset="0"/>
              </a:rPr>
              <a:pPr/>
              <a:t>152</a:t>
            </a:fld>
            <a:endParaRPr lang="en-US" altLang="en-US" sz="1000">
              <a:latin typeface="Helvetica" panose="020B0604020202020204" pitchFamily="34" charset="0"/>
            </a:endParaRPr>
          </a:p>
        </p:txBody>
      </p:sp>
      <p:sp>
        <p:nvSpPr>
          <p:cNvPr id="3076" name="Rectangle 2"/>
          <p:cNvSpPr>
            <a:spLocks noGrp="1" noChangeArrowheads="1"/>
          </p:cNvSpPr>
          <p:nvPr>
            <p:ph type="title"/>
          </p:nvPr>
        </p:nvSpPr>
        <p:spPr/>
        <p:txBody>
          <a:bodyPr/>
          <a:lstStyle/>
          <a:p>
            <a:pPr eaLnBrk="1" hangingPunct="1"/>
            <a:r>
              <a:rPr lang="en-US" altLang="en-US" smtClean="0"/>
              <a:t>Chapter 15</a:t>
            </a:r>
          </a:p>
        </p:txBody>
      </p:sp>
      <p:sp>
        <p:nvSpPr>
          <p:cNvPr id="3077" name="Rectangle 3"/>
          <p:cNvSpPr>
            <a:spLocks noGrp="1" noChangeArrowheads="1"/>
          </p:cNvSpPr>
          <p:nvPr>
            <p:ph type="body" idx="1"/>
          </p:nvPr>
        </p:nvSpPr>
        <p:spPr/>
        <p:txBody>
          <a:bodyPr/>
          <a:lstStyle/>
          <a:p>
            <a:pPr eaLnBrk="1" hangingPunct="1"/>
            <a:r>
              <a:rPr lang="en-US" altLang="en-US" b="1" smtClean="0">
                <a:solidFill>
                  <a:schemeClr val="folHlink"/>
                </a:solidFill>
              </a:rPr>
              <a:t>User Interface Design</a:t>
            </a:r>
          </a:p>
        </p:txBody>
      </p:sp>
      <p:sp>
        <p:nvSpPr>
          <p:cNvPr id="3078" name="Text Box 6"/>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23076471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16DD0B-B318-4D48-949B-3592AEFF6946}" type="slidenum">
              <a:rPr lang="en-US" altLang="en-US" sz="1000">
                <a:latin typeface="Helvetica" panose="020B0604020202020204" pitchFamily="34" charset="0"/>
              </a:rPr>
              <a:pPr/>
              <a:t>153</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a:xfrm>
            <a:off x="2819401" y="1219201"/>
            <a:ext cx="5235575" cy="428625"/>
          </a:xfrm>
          <a:noFill/>
        </p:spPr>
        <p:txBody>
          <a:bodyPr vert="horz" lIns="90487" tIns="44450" rIns="90487" bIns="44450" rtlCol="0" anchor="ctr">
            <a:normAutofit fontScale="90000"/>
          </a:bodyPr>
          <a:lstStyle/>
          <a:p>
            <a:pPr eaLnBrk="1" hangingPunct="1"/>
            <a:r>
              <a:rPr lang="en-US" altLang="en-US" smtClean="0"/>
              <a:t>Interface Design</a:t>
            </a:r>
          </a:p>
        </p:txBody>
      </p:sp>
      <p:sp>
        <p:nvSpPr>
          <p:cNvPr id="172035" name="Rectangle 3"/>
          <p:cNvSpPr>
            <a:spLocks noChangeArrowheads="1"/>
          </p:cNvSpPr>
          <p:nvPr/>
        </p:nvSpPr>
        <p:spPr bwMode="auto">
          <a:xfrm>
            <a:off x="3657600" y="2908301"/>
            <a:ext cx="1606208"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Arial" charset="0"/>
                <a:ea typeface="ＭＳ Ｐゴシック" pitchFamily="-128" charset="-128"/>
              </a:rPr>
              <a:t>Easy to use?</a:t>
            </a:r>
          </a:p>
        </p:txBody>
      </p:sp>
      <p:sp>
        <p:nvSpPr>
          <p:cNvPr id="172036" name="Rectangle 4"/>
          <p:cNvSpPr>
            <a:spLocks noChangeArrowheads="1"/>
          </p:cNvSpPr>
          <p:nvPr/>
        </p:nvSpPr>
        <p:spPr bwMode="auto">
          <a:xfrm>
            <a:off x="4025901" y="3390900"/>
            <a:ext cx="2465417"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Arial" charset="0"/>
                <a:ea typeface="ＭＳ Ｐゴシック" pitchFamily="-128" charset="-128"/>
              </a:rPr>
              <a:t>Easy to understand?</a:t>
            </a:r>
          </a:p>
          <a:p>
            <a:pPr>
              <a:defRPr/>
            </a:pPr>
            <a:endParaRPr lang="en-US" b="1">
              <a:effectLst>
                <a:outerShdw blurRad="38100" dist="38100" dir="2700000" algn="tl">
                  <a:srgbClr val="FFFFFF"/>
                </a:outerShdw>
              </a:effectLst>
              <a:latin typeface="Arial" charset="0"/>
              <a:ea typeface="ＭＳ Ｐゴシック" pitchFamily="-128" charset="-128"/>
            </a:endParaRPr>
          </a:p>
        </p:txBody>
      </p:sp>
      <p:sp>
        <p:nvSpPr>
          <p:cNvPr id="172037" name="Rectangle 5"/>
          <p:cNvSpPr>
            <a:spLocks noChangeArrowheads="1"/>
          </p:cNvSpPr>
          <p:nvPr/>
        </p:nvSpPr>
        <p:spPr bwMode="auto">
          <a:xfrm>
            <a:off x="3352800" y="2438401"/>
            <a:ext cx="1760096"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Arial" charset="0"/>
                <a:ea typeface="ＭＳ Ｐゴシック" pitchFamily="-128" charset="-128"/>
              </a:rPr>
              <a:t>Easy to learn?</a:t>
            </a:r>
          </a:p>
        </p:txBody>
      </p:sp>
      <p:pic>
        <p:nvPicPr>
          <p:cNvPr id="410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956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4983952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7"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A84747-FDE8-44CF-A28E-D37595BE70B2}" type="slidenum">
              <a:rPr lang="en-US" altLang="en-US" sz="1000">
                <a:latin typeface="Helvetica" panose="020B0604020202020204" pitchFamily="34" charset="0"/>
              </a:rPr>
              <a:pPr/>
              <a:t>154</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a:xfrm>
            <a:off x="2667000" y="1066801"/>
            <a:ext cx="6477000" cy="690563"/>
          </a:xfrm>
          <a:noFill/>
        </p:spPr>
        <p:txBody>
          <a:bodyPr vert="horz" lIns="90487" tIns="44450" rIns="90487" bIns="44450" rtlCol="0" anchor="ctr">
            <a:normAutofit fontScale="90000"/>
          </a:bodyPr>
          <a:lstStyle/>
          <a:p>
            <a:pPr eaLnBrk="1" hangingPunct="1"/>
            <a:r>
              <a:rPr lang="en-US" altLang="en-US" smtClean="0"/>
              <a:t>Interface Design</a:t>
            </a:r>
          </a:p>
        </p:txBody>
      </p:sp>
      <p:pic>
        <p:nvPicPr>
          <p:cNvPr id="512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2895600"/>
            <a:ext cx="262096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3060" name="Rectangle 4"/>
          <p:cNvSpPr>
            <a:spLocks noChangeArrowheads="1"/>
          </p:cNvSpPr>
          <p:nvPr/>
        </p:nvSpPr>
        <p:spPr bwMode="auto">
          <a:xfrm>
            <a:off x="3683000" y="2535238"/>
            <a:ext cx="2786018" cy="1751762"/>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Arial" charset="0"/>
                <a:ea typeface="ＭＳ Ｐゴシック" pitchFamily="-128" charset="-128"/>
              </a:rPr>
              <a:t>lack of consistency</a:t>
            </a:r>
          </a:p>
          <a:p>
            <a:pPr>
              <a:defRPr/>
            </a:pPr>
            <a:r>
              <a:rPr lang="en-US" b="1">
                <a:effectLst>
                  <a:outerShdw blurRad="38100" dist="38100" dir="2700000" algn="tl">
                    <a:srgbClr val="FFFFFF"/>
                  </a:outerShdw>
                </a:effectLst>
                <a:latin typeface="Arial" charset="0"/>
                <a:ea typeface="ＭＳ Ｐゴシック" pitchFamily="-128" charset="-128"/>
              </a:rPr>
              <a:t>too much memorization</a:t>
            </a:r>
          </a:p>
          <a:p>
            <a:pPr>
              <a:defRPr/>
            </a:pPr>
            <a:r>
              <a:rPr lang="en-US" b="1">
                <a:effectLst>
                  <a:outerShdw blurRad="38100" dist="38100" dir="2700000" algn="tl">
                    <a:srgbClr val="FFFFFF"/>
                  </a:outerShdw>
                </a:effectLst>
                <a:latin typeface="Arial" charset="0"/>
                <a:ea typeface="ＭＳ Ｐゴシック" pitchFamily="-128" charset="-128"/>
              </a:rPr>
              <a:t>no guidance / help</a:t>
            </a:r>
          </a:p>
          <a:p>
            <a:pPr>
              <a:defRPr/>
            </a:pPr>
            <a:r>
              <a:rPr lang="en-US" b="1">
                <a:effectLst>
                  <a:outerShdw blurRad="38100" dist="38100" dir="2700000" algn="tl">
                    <a:srgbClr val="FFFFFF"/>
                  </a:outerShdw>
                </a:effectLst>
                <a:latin typeface="Arial" charset="0"/>
                <a:ea typeface="ＭＳ Ｐゴシック" pitchFamily="-128" charset="-128"/>
              </a:rPr>
              <a:t>no context sensitivity</a:t>
            </a:r>
          </a:p>
          <a:p>
            <a:pPr>
              <a:defRPr/>
            </a:pPr>
            <a:r>
              <a:rPr lang="en-US" b="1">
                <a:effectLst>
                  <a:outerShdw blurRad="38100" dist="38100" dir="2700000" algn="tl">
                    <a:srgbClr val="FFFFFF"/>
                  </a:outerShdw>
                </a:effectLst>
                <a:latin typeface="Arial" charset="0"/>
                <a:ea typeface="ＭＳ Ｐゴシック" pitchFamily="-128" charset="-128"/>
              </a:rPr>
              <a:t>poor response</a:t>
            </a:r>
          </a:p>
          <a:p>
            <a:pPr>
              <a:defRPr/>
            </a:pPr>
            <a:r>
              <a:rPr lang="en-US" b="1">
                <a:effectLst>
                  <a:outerShdw blurRad="38100" dist="38100" dir="2700000" algn="tl">
                    <a:srgbClr val="FFFFFF"/>
                  </a:outerShdw>
                </a:effectLst>
                <a:latin typeface="Arial" charset="0"/>
                <a:ea typeface="ＭＳ Ｐゴシック" pitchFamily="-128" charset="-128"/>
              </a:rPr>
              <a:t>Arcane/unfriendly</a:t>
            </a:r>
          </a:p>
        </p:txBody>
      </p:sp>
      <p:sp>
        <p:nvSpPr>
          <p:cNvPr id="173061" name="Rectangle 5"/>
          <p:cNvSpPr>
            <a:spLocks noChangeArrowheads="1"/>
          </p:cNvSpPr>
          <p:nvPr/>
        </p:nvSpPr>
        <p:spPr bwMode="auto">
          <a:xfrm>
            <a:off x="3276600" y="1981201"/>
            <a:ext cx="2559418" cy="366767"/>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Typical Design Errors</a:t>
            </a:r>
          </a:p>
        </p:txBody>
      </p:sp>
    </p:spTree>
    <p:extLst>
      <p:ext uri="{BB962C8B-B14F-4D97-AF65-F5344CB8AC3E}">
        <p14:creationId xmlns:p14="http://schemas.microsoft.com/office/powerpoint/2010/main" val="828920980"/>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7C1CB-89DA-4E72-BB29-05243ACF8CEF}" type="slidenum">
              <a:rPr lang="en-US" altLang="en-US" sz="1000">
                <a:latin typeface="Helvetica" panose="020B0604020202020204" pitchFamily="34" charset="0"/>
              </a:rPr>
              <a:pPr/>
              <a:t>155</a:t>
            </a:fld>
            <a:endParaRPr lang="en-US" altLang="en-US" sz="1000">
              <a:latin typeface="Helvetica" panose="020B0604020202020204" pitchFamily="34" charset="0"/>
            </a:endParaRPr>
          </a:p>
        </p:txBody>
      </p:sp>
      <p:sp>
        <p:nvSpPr>
          <p:cNvPr id="6148" name="Rectangle 3"/>
          <p:cNvSpPr>
            <a:spLocks noGrp="1" noChangeArrowheads="1"/>
          </p:cNvSpPr>
          <p:nvPr>
            <p:ph type="title"/>
          </p:nvPr>
        </p:nvSpPr>
        <p:spPr>
          <a:xfrm>
            <a:off x="2819400" y="1143001"/>
            <a:ext cx="4859338" cy="633413"/>
          </a:xfrm>
        </p:spPr>
        <p:txBody>
          <a:bodyPr>
            <a:normAutofit fontScale="90000"/>
          </a:bodyPr>
          <a:lstStyle/>
          <a:p>
            <a:pPr eaLnBrk="1" hangingPunct="1"/>
            <a:r>
              <a:rPr lang="en-US" altLang="en-US" smtClean="0"/>
              <a:t>Golden Rules</a:t>
            </a:r>
          </a:p>
        </p:txBody>
      </p:sp>
      <p:sp>
        <p:nvSpPr>
          <p:cNvPr id="6149" name="Rectangle 4"/>
          <p:cNvSpPr>
            <a:spLocks noGrp="1" noChangeArrowheads="1"/>
          </p:cNvSpPr>
          <p:nvPr>
            <p:ph type="body" idx="1"/>
          </p:nvPr>
        </p:nvSpPr>
        <p:spPr>
          <a:xfrm>
            <a:off x="3505200" y="2438401"/>
            <a:ext cx="5621338" cy="2062163"/>
          </a:xfrm>
        </p:spPr>
        <p:txBody>
          <a:bodyPr/>
          <a:lstStyle/>
          <a:p>
            <a:pPr eaLnBrk="1" hangingPunct="1"/>
            <a:r>
              <a:rPr lang="en-US" altLang="en-US">
                <a:solidFill>
                  <a:schemeClr val="folHlink"/>
                </a:solidFill>
              </a:rPr>
              <a:t>Place the user in control</a:t>
            </a:r>
          </a:p>
          <a:p>
            <a:pPr eaLnBrk="1" hangingPunct="1"/>
            <a:r>
              <a:rPr lang="en-US" altLang="en-US">
                <a:solidFill>
                  <a:schemeClr val="folHlink"/>
                </a:solidFill>
              </a:rPr>
              <a:t>Reduce the user’s memory load</a:t>
            </a:r>
          </a:p>
          <a:p>
            <a:pPr eaLnBrk="1" hangingPunct="1"/>
            <a:r>
              <a:rPr lang="en-US" altLang="en-US">
                <a:solidFill>
                  <a:schemeClr val="folHlink"/>
                </a:solidFill>
              </a:rPr>
              <a:t>Make the interface consistent</a:t>
            </a:r>
          </a:p>
        </p:txBody>
      </p:sp>
    </p:spTree>
    <p:extLst>
      <p:ext uri="{BB962C8B-B14F-4D97-AF65-F5344CB8AC3E}">
        <p14:creationId xmlns:p14="http://schemas.microsoft.com/office/powerpoint/2010/main" val="40480126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1"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063B2B-086D-465F-AD5B-1554411B6599}" type="slidenum">
              <a:rPr lang="en-US" altLang="en-US" sz="1000">
                <a:latin typeface="Helvetica" panose="020B0604020202020204" pitchFamily="34" charset="0"/>
              </a:rPr>
              <a:pPr/>
              <a:t>156</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a:xfrm>
            <a:off x="2667001" y="1143001"/>
            <a:ext cx="7051675" cy="633413"/>
          </a:xfrm>
        </p:spPr>
        <p:txBody>
          <a:bodyPr>
            <a:normAutofit fontScale="90000"/>
          </a:bodyPr>
          <a:lstStyle/>
          <a:p>
            <a:pPr eaLnBrk="1" hangingPunct="1"/>
            <a:r>
              <a:rPr lang="en-US" altLang="en-US" smtClean="0"/>
              <a:t>Place the User in Control</a:t>
            </a:r>
          </a:p>
        </p:txBody>
      </p:sp>
      <p:sp>
        <p:nvSpPr>
          <p:cNvPr id="175107" name="Text Box 3"/>
          <p:cNvSpPr txBox="1">
            <a:spLocks noChangeArrowheads="1"/>
          </p:cNvSpPr>
          <p:nvPr/>
        </p:nvSpPr>
        <p:spPr bwMode="auto">
          <a:xfrm>
            <a:off x="3733801" y="1905001"/>
            <a:ext cx="6157913" cy="3902075"/>
          </a:xfrm>
          <a:prstGeom prst="rect">
            <a:avLst/>
          </a:prstGeom>
          <a:noFill/>
          <a:ln>
            <a:noFill/>
          </a:ln>
          <a:effectLst/>
          <a:extLst/>
        </p:spPr>
        <p:txBody>
          <a:bodyPr>
            <a:spAutoFit/>
          </a:bodyPr>
          <a:lstStyle/>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Define interaction modes in a way that does not force a user into unnecessary or undesired actions.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Provide for flexible interaction.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Allow user interaction to be interruptible and undoable.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Streamline interaction as skill levels advance and allow the interaction to be customized.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Hide technical internals from the casual user.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Design for direct interaction with objects that appear on the screen.</a:t>
            </a:r>
            <a:r>
              <a:rPr lang="en-US">
                <a:effectLst>
                  <a:outerShdw blurRad="38100" dist="38100" dir="2700000" algn="tl">
                    <a:srgbClr val="FFFFFF"/>
                  </a:outerShdw>
                </a:effectLst>
                <a:latin typeface="Palatino" pitchFamily="-128" charset="0"/>
                <a:ea typeface="ＭＳ Ｐゴシック" pitchFamily="-128" charset="-128"/>
              </a:rPr>
              <a:t> </a:t>
            </a:r>
          </a:p>
        </p:txBody>
      </p:sp>
      <p:sp>
        <p:nvSpPr>
          <p:cNvPr id="7174" name="Rectangle 4"/>
          <p:cNvSpPr>
            <a:spLocks noChangeArrowheads="1"/>
          </p:cNvSpPr>
          <p:nvPr/>
        </p:nvSpPr>
        <p:spPr bwMode="auto">
          <a:xfrm>
            <a:off x="3505200" y="19812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5" name="Rectangle 5"/>
          <p:cNvSpPr>
            <a:spLocks noChangeArrowheads="1"/>
          </p:cNvSpPr>
          <p:nvPr/>
        </p:nvSpPr>
        <p:spPr bwMode="auto">
          <a:xfrm>
            <a:off x="3505200" y="27432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6" name="Rectangle 6"/>
          <p:cNvSpPr>
            <a:spLocks noChangeArrowheads="1"/>
          </p:cNvSpPr>
          <p:nvPr/>
        </p:nvSpPr>
        <p:spPr bwMode="auto">
          <a:xfrm>
            <a:off x="3505200" y="32766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7" name="Rectangle 7"/>
          <p:cNvSpPr>
            <a:spLocks noChangeArrowheads="1"/>
          </p:cNvSpPr>
          <p:nvPr/>
        </p:nvSpPr>
        <p:spPr bwMode="auto">
          <a:xfrm>
            <a:off x="3505200" y="39624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8" name="Rectangle 8"/>
          <p:cNvSpPr>
            <a:spLocks noChangeArrowheads="1"/>
          </p:cNvSpPr>
          <p:nvPr/>
        </p:nvSpPr>
        <p:spPr bwMode="auto">
          <a:xfrm>
            <a:off x="3505200" y="47244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9" name="Rectangle 9"/>
          <p:cNvSpPr>
            <a:spLocks noChangeArrowheads="1"/>
          </p:cNvSpPr>
          <p:nvPr/>
        </p:nvSpPr>
        <p:spPr bwMode="auto">
          <a:xfrm>
            <a:off x="3505200" y="51816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2299777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0"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9E93D9-DD5C-47BB-97AC-B9844E9DDB76}" type="slidenum">
              <a:rPr lang="en-US" altLang="en-US" sz="1000">
                <a:latin typeface="Helvetica" panose="020B0604020202020204" pitchFamily="34" charset="0"/>
              </a:rPr>
              <a:pPr/>
              <a:t>157</a:t>
            </a:fld>
            <a:endParaRPr lang="en-US" altLang="en-US" sz="1000">
              <a:latin typeface="Helvetica" panose="020B0604020202020204" pitchFamily="34" charset="0"/>
            </a:endParaRPr>
          </a:p>
        </p:txBody>
      </p:sp>
      <p:sp>
        <p:nvSpPr>
          <p:cNvPr id="8196" name="Rectangle 2"/>
          <p:cNvSpPr>
            <a:spLocks noGrp="1" noChangeArrowheads="1"/>
          </p:cNvSpPr>
          <p:nvPr>
            <p:ph type="title"/>
          </p:nvPr>
        </p:nvSpPr>
        <p:spPr>
          <a:xfrm>
            <a:off x="2811464" y="1066801"/>
            <a:ext cx="7856537" cy="600075"/>
          </a:xfrm>
        </p:spPr>
        <p:txBody>
          <a:bodyPr>
            <a:normAutofit fontScale="90000"/>
          </a:bodyPr>
          <a:lstStyle/>
          <a:p>
            <a:pPr eaLnBrk="1" hangingPunct="1"/>
            <a:r>
              <a:rPr lang="en-US" altLang="en-US" smtClean="0"/>
              <a:t>Reduce the User’s Memory Load</a:t>
            </a:r>
          </a:p>
        </p:txBody>
      </p:sp>
      <p:sp>
        <p:nvSpPr>
          <p:cNvPr id="176131" name="Text Box 3"/>
          <p:cNvSpPr txBox="1">
            <a:spLocks noChangeArrowheads="1"/>
          </p:cNvSpPr>
          <p:nvPr/>
        </p:nvSpPr>
        <p:spPr bwMode="auto">
          <a:xfrm>
            <a:off x="3657600" y="2057401"/>
            <a:ext cx="6586538" cy="2530475"/>
          </a:xfrm>
          <a:prstGeom prst="rect">
            <a:avLst/>
          </a:prstGeom>
          <a:noFill/>
          <a:ln>
            <a:noFill/>
          </a:ln>
          <a:effectLst/>
          <a:extLst/>
        </p:spPr>
        <p:txBody>
          <a:bodyPr>
            <a:spAutoFit/>
          </a:bodyPr>
          <a:lstStyle/>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Reduce demand on short-term memory.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Establish meaningful defaults.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Define shortcuts that are intuitive.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The visual layout of the interface should be based on a real world metaphor.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Disclose information in a progressive fashion.</a:t>
            </a:r>
            <a:endParaRPr lang="en-US">
              <a:effectLst>
                <a:outerShdw blurRad="38100" dist="38100" dir="2700000" algn="tl">
                  <a:srgbClr val="FFFFFF"/>
                </a:outerShdw>
              </a:effectLst>
              <a:latin typeface="Palatino" pitchFamily="-128" charset="0"/>
              <a:ea typeface="ＭＳ Ｐゴシック" pitchFamily="-128" charset="-128"/>
            </a:endParaRPr>
          </a:p>
        </p:txBody>
      </p:sp>
      <p:sp>
        <p:nvSpPr>
          <p:cNvPr id="8198" name="Rectangle 8"/>
          <p:cNvSpPr>
            <a:spLocks noChangeArrowheads="1"/>
          </p:cNvSpPr>
          <p:nvPr/>
        </p:nvSpPr>
        <p:spPr bwMode="auto">
          <a:xfrm>
            <a:off x="3429000" y="21336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99" name="Rectangle 9"/>
          <p:cNvSpPr>
            <a:spLocks noChangeArrowheads="1"/>
          </p:cNvSpPr>
          <p:nvPr/>
        </p:nvSpPr>
        <p:spPr bwMode="auto">
          <a:xfrm>
            <a:off x="3429000" y="26670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00" name="Rectangle 10"/>
          <p:cNvSpPr>
            <a:spLocks noChangeArrowheads="1"/>
          </p:cNvSpPr>
          <p:nvPr/>
        </p:nvSpPr>
        <p:spPr bwMode="auto">
          <a:xfrm>
            <a:off x="3429000" y="30480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01" name="Rectangle 11"/>
          <p:cNvSpPr>
            <a:spLocks noChangeArrowheads="1"/>
          </p:cNvSpPr>
          <p:nvPr/>
        </p:nvSpPr>
        <p:spPr bwMode="auto">
          <a:xfrm>
            <a:off x="3429000" y="35052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02" name="Rectangle 12"/>
          <p:cNvSpPr>
            <a:spLocks noChangeArrowheads="1"/>
          </p:cNvSpPr>
          <p:nvPr/>
        </p:nvSpPr>
        <p:spPr bwMode="auto">
          <a:xfrm>
            <a:off x="3429000" y="42672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362136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AE5B48-C6DF-4333-A0F7-D39BDE5F33BB}" type="slidenum">
              <a:rPr lang="en-US" altLang="en-US" sz="1000">
                <a:latin typeface="Helvetica" panose="020B0604020202020204" pitchFamily="34" charset="0"/>
              </a:rPr>
              <a:pPr/>
              <a:t>158</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a:xfrm>
            <a:off x="2743201" y="990601"/>
            <a:ext cx="7015163" cy="703263"/>
          </a:xfrm>
        </p:spPr>
        <p:txBody>
          <a:bodyPr/>
          <a:lstStyle/>
          <a:p>
            <a:pPr eaLnBrk="1" hangingPunct="1"/>
            <a:r>
              <a:rPr lang="en-US" altLang="en-US" smtClean="0"/>
              <a:t>Make the Interface Consistent</a:t>
            </a:r>
          </a:p>
        </p:txBody>
      </p:sp>
      <p:sp>
        <p:nvSpPr>
          <p:cNvPr id="177155" name="Text Box 3"/>
          <p:cNvSpPr txBox="1">
            <a:spLocks noChangeArrowheads="1"/>
          </p:cNvSpPr>
          <p:nvPr/>
        </p:nvSpPr>
        <p:spPr bwMode="auto">
          <a:xfrm>
            <a:off x="3789364" y="2209801"/>
            <a:ext cx="5888037" cy="2530475"/>
          </a:xfrm>
          <a:prstGeom prst="rect">
            <a:avLst/>
          </a:prstGeom>
          <a:noFill/>
          <a:ln>
            <a:noFill/>
          </a:ln>
          <a:effectLst/>
          <a:extLst/>
        </p:spPr>
        <p:txBody>
          <a:bodyPr>
            <a:spAutoFit/>
          </a:bodyPr>
          <a:lstStyle/>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Allow the user to put the current task into a meaningful context.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Maintain consistency across a family of applications. </a:t>
            </a:r>
          </a:p>
          <a:p>
            <a:pPr>
              <a:spcBef>
                <a:spcPct val="50000"/>
              </a:spcBef>
              <a:defRPr/>
            </a:pPr>
            <a:r>
              <a:rPr lang="en-US" sz="2000">
                <a:effectLst>
                  <a:outerShdw blurRad="38100" dist="38100" dir="2700000" algn="tl">
                    <a:srgbClr val="FFFFFF"/>
                  </a:outerShdw>
                </a:effectLst>
                <a:latin typeface="Palatino" pitchFamily="-128" charset="0"/>
                <a:ea typeface="ＭＳ Ｐゴシック" pitchFamily="-128" charset="-128"/>
              </a:rPr>
              <a:t>If past interactive models have created user expectations, do not make changes unless there is a compelling reason to do so. </a:t>
            </a:r>
          </a:p>
        </p:txBody>
      </p:sp>
      <p:sp>
        <p:nvSpPr>
          <p:cNvPr id="9222" name="Rectangle 4"/>
          <p:cNvSpPr>
            <a:spLocks noChangeArrowheads="1"/>
          </p:cNvSpPr>
          <p:nvPr/>
        </p:nvSpPr>
        <p:spPr bwMode="auto">
          <a:xfrm>
            <a:off x="3505200" y="22860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23" name="Rectangle 5"/>
          <p:cNvSpPr>
            <a:spLocks noChangeArrowheads="1"/>
          </p:cNvSpPr>
          <p:nvPr/>
        </p:nvSpPr>
        <p:spPr bwMode="auto">
          <a:xfrm>
            <a:off x="3505200" y="30480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24" name="Rectangle 6"/>
          <p:cNvSpPr>
            <a:spLocks noChangeArrowheads="1"/>
          </p:cNvSpPr>
          <p:nvPr/>
        </p:nvSpPr>
        <p:spPr bwMode="auto">
          <a:xfrm>
            <a:off x="3505200" y="3810000"/>
            <a:ext cx="152400" cy="152400"/>
          </a:xfrm>
          <a:prstGeom prst="rect">
            <a:avLst/>
          </a:prstGeom>
          <a:solidFill>
            <a:schemeClr val="folHlink"/>
          </a:solidFill>
          <a:ln w="9525">
            <a:solidFill>
              <a:schemeClr val="folHlink"/>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8679869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A3C35A-AAB6-46E8-B192-BA94AA076D59}" type="slidenum">
              <a:rPr lang="en-US" altLang="en-US" sz="1000">
                <a:latin typeface="Helvetica" panose="020B0604020202020204" pitchFamily="34" charset="0"/>
              </a:rPr>
              <a:pPr/>
              <a:t>159</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a:xfrm>
            <a:off x="2743201" y="1066801"/>
            <a:ext cx="7661275" cy="703263"/>
          </a:xfrm>
        </p:spPr>
        <p:txBody>
          <a:bodyPr/>
          <a:lstStyle/>
          <a:p>
            <a:pPr eaLnBrk="1" hangingPunct="1"/>
            <a:r>
              <a:rPr lang="en-US" altLang="en-US" smtClean="0"/>
              <a:t>User Interface Design Models</a:t>
            </a:r>
          </a:p>
        </p:txBody>
      </p:sp>
      <p:sp>
        <p:nvSpPr>
          <p:cNvPr id="10245" name="Rectangle 3"/>
          <p:cNvSpPr>
            <a:spLocks noGrp="1" noChangeArrowheads="1"/>
          </p:cNvSpPr>
          <p:nvPr>
            <p:ph type="body" idx="1"/>
          </p:nvPr>
        </p:nvSpPr>
        <p:spPr>
          <a:xfrm>
            <a:off x="3352800" y="1828800"/>
            <a:ext cx="6604000" cy="3733800"/>
          </a:xfrm>
        </p:spPr>
        <p:txBody>
          <a:bodyPr>
            <a:normAutofit fontScale="92500" lnSpcReduction="10000"/>
          </a:bodyPr>
          <a:lstStyle/>
          <a:p>
            <a:pPr eaLnBrk="1" hangingPunct="1"/>
            <a:r>
              <a:rPr lang="en-US" altLang="en-US" smtClean="0">
                <a:solidFill>
                  <a:schemeClr val="folHlink"/>
                </a:solidFill>
              </a:rPr>
              <a:t>User model </a:t>
            </a:r>
            <a:r>
              <a:rPr lang="en-US" altLang="en-US" smtClean="0"/>
              <a:t>— a profile of all end users of the system</a:t>
            </a:r>
          </a:p>
          <a:p>
            <a:pPr eaLnBrk="1" hangingPunct="1"/>
            <a:r>
              <a:rPr lang="en-US" altLang="en-US" smtClean="0">
                <a:solidFill>
                  <a:schemeClr val="folHlink"/>
                </a:solidFill>
              </a:rPr>
              <a:t>Design model </a:t>
            </a:r>
            <a:r>
              <a:rPr lang="en-US" altLang="en-US" smtClean="0"/>
              <a:t>— a design realization of the user model</a:t>
            </a:r>
          </a:p>
          <a:p>
            <a:pPr eaLnBrk="1" hangingPunct="1"/>
            <a:r>
              <a:rPr lang="en-US" altLang="en-US" smtClean="0">
                <a:solidFill>
                  <a:schemeClr val="folHlink"/>
                </a:solidFill>
              </a:rPr>
              <a:t>Mental model (system perception) </a:t>
            </a:r>
            <a:r>
              <a:rPr lang="en-US" altLang="en-US" smtClean="0"/>
              <a:t>— the user’s mental image of what the interface is</a:t>
            </a:r>
          </a:p>
          <a:p>
            <a:pPr eaLnBrk="1" hangingPunct="1"/>
            <a:r>
              <a:rPr lang="en-US" altLang="en-US" smtClean="0">
                <a:solidFill>
                  <a:schemeClr val="folHlink"/>
                </a:solidFill>
              </a:rPr>
              <a:t>Implementation model </a:t>
            </a:r>
            <a:r>
              <a:rPr lang="en-US" altLang="en-US" smtClean="0"/>
              <a:t>— the interface “look and feel” coupled with supporting information that describe interface syntax and semantics</a:t>
            </a:r>
          </a:p>
        </p:txBody>
      </p:sp>
    </p:spTree>
    <p:extLst>
      <p:ext uri="{BB962C8B-B14F-4D97-AF65-F5344CB8AC3E}">
        <p14:creationId xmlns:p14="http://schemas.microsoft.com/office/powerpoint/2010/main" val="150598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48C79F-D3A3-4F7E-B378-AD1286DCF0B3}" type="slidenum">
              <a:rPr lang="en-US" altLang="en-US" sz="1000">
                <a:latin typeface="Helvetica" panose="020B0604020202020204" pitchFamily="34" charset="0"/>
              </a:rPr>
              <a:pPr/>
              <a:t>16</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p:txBody>
          <a:bodyPr/>
          <a:lstStyle/>
          <a:p>
            <a:pPr eaLnBrk="1" hangingPunct="1"/>
            <a:r>
              <a:rPr lang="en-US" altLang="en-US" smtClean="0"/>
              <a:t>How It all Starts</a:t>
            </a:r>
            <a:endParaRPr lang="en-US" altLang="en-US" smtClean="0">
              <a:solidFill>
                <a:schemeClr val="folHlink"/>
              </a:solidFill>
            </a:endParaRPr>
          </a:p>
        </p:txBody>
      </p:sp>
      <p:sp>
        <p:nvSpPr>
          <p:cNvPr id="18437" name="Rectangle 3"/>
          <p:cNvSpPr>
            <a:spLocks noGrp="1" noChangeArrowheads="1"/>
          </p:cNvSpPr>
          <p:nvPr>
            <p:ph type="body" idx="1"/>
          </p:nvPr>
        </p:nvSpPr>
        <p:spPr/>
        <p:txBody>
          <a:bodyPr/>
          <a:lstStyle/>
          <a:p>
            <a:pPr eaLnBrk="1" hangingPunct="1"/>
            <a:r>
              <a:rPr lang="en-US" altLang="en-US" i="1" smtClean="0">
                <a:solidFill>
                  <a:schemeClr val="folHlink"/>
                </a:solidFill>
              </a:rPr>
              <a:t>SafeHome:</a:t>
            </a:r>
          </a:p>
          <a:p>
            <a:pPr lvl="1">
              <a:spcBef>
                <a:spcPts val="300"/>
              </a:spcBef>
            </a:pPr>
            <a:r>
              <a:rPr lang="en-US" altLang="en-US" smtClean="0">
                <a:latin typeface="Palatino" pitchFamily="-128" charset="0"/>
              </a:rPr>
              <a:t>Every software project is precipitated by some business need—</a:t>
            </a:r>
          </a:p>
          <a:p>
            <a:pPr lvl="2">
              <a:spcBef>
                <a:spcPts val="300"/>
              </a:spcBef>
            </a:pPr>
            <a:r>
              <a:rPr lang="en-US" altLang="en-US" smtClean="0">
                <a:latin typeface="Palatino" pitchFamily="-128" charset="0"/>
              </a:rPr>
              <a:t>the need to correct a defect in an existing application;</a:t>
            </a:r>
          </a:p>
          <a:p>
            <a:pPr lvl="2">
              <a:spcBef>
                <a:spcPts val="300"/>
              </a:spcBef>
            </a:pPr>
            <a:r>
              <a:rPr lang="en-US" altLang="en-US" smtClean="0">
                <a:latin typeface="Palatino" pitchFamily="-128" charset="0"/>
              </a:rPr>
              <a:t>the need to the need to adapt a ‘legacy system’ to a changing business environment;</a:t>
            </a:r>
          </a:p>
          <a:p>
            <a:pPr lvl="2">
              <a:spcBef>
                <a:spcPts val="300"/>
              </a:spcBef>
            </a:pPr>
            <a:r>
              <a:rPr lang="en-US" altLang="en-US" smtClean="0">
                <a:latin typeface="Palatino" pitchFamily="-128" charset="0"/>
              </a:rPr>
              <a:t>the need to extend the functions and features of an existing application, or</a:t>
            </a:r>
          </a:p>
          <a:p>
            <a:pPr lvl="2">
              <a:spcBef>
                <a:spcPts val="300"/>
              </a:spcBef>
            </a:pPr>
            <a:r>
              <a:rPr lang="en-US" altLang="en-US" smtClean="0">
                <a:latin typeface="Palatino" pitchFamily="-128" charset="0"/>
              </a:rPr>
              <a:t>the need to create a new product, service, or system.</a:t>
            </a:r>
          </a:p>
          <a:p>
            <a:pPr lvl="1" eaLnBrk="1" hangingPunct="1"/>
            <a:endParaRPr lang="en-US" altLang="en-US" smtClean="0"/>
          </a:p>
        </p:txBody>
      </p:sp>
    </p:spTree>
    <p:extLst>
      <p:ext uri="{BB962C8B-B14F-4D97-AF65-F5344CB8AC3E}">
        <p14:creationId xmlns:p14="http://schemas.microsoft.com/office/powerpoint/2010/main" val="31140315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CB5CD0-427C-4892-ABD3-8DF0E2831316}" type="slidenum">
              <a:rPr lang="en-US" altLang="en-US" sz="1000">
                <a:latin typeface="Helvetica" panose="020B0604020202020204" pitchFamily="34" charset="0"/>
              </a:rPr>
              <a:pPr/>
              <a:t>160</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a:xfrm>
            <a:off x="2819400" y="1066801"/>
            <a:ext cx="7239000" cy="600075"/>
          </a:xfrm>
        </p:spPr>
        <p:txBody>
          <a:bodyPr>
            <a:normAutofit fontScale="90000"/>
          </a:bodyPr>
          <a:lstStyle/>
          <a:p>
            <a:pPr eaLnBrk="1" hangingPunct="1"/>
            <a:r>
              <a:rPr lang="en-US" altLang="en-US" smtClean="0"/>
              <a:t>User Interface Design Process</a:t>
            </a:r>
          </a:p>
        </p:txBody>
      </p:sp>
      <p:pic>
        <p:nvPicPr>
          <p:cNvPr id="11269" name="Picture 5" descr="Fig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0"/>
            <a:ext cx="677068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805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AED6C7-151D-4580-AFE9-A15A76368E8F}" type="slidenum">
              <a:rPr lang="en-US" altLang="en-US" sz="1000">
                <a:latin typeface="Helvetica" panose="020B0604020202020204" pitchFamily="34" charset="0"/>
              </a:rPr>
              <a:pPr/>
              <a:t>161</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a:xfrm>
            <a:off x="2743201" y="1143001"/>
            <a:ext cx="4206875" cy="633413"/>
          </a:xfrm>
        </p:spPr>
        <p:txBody>
          <a:bodyPr>
            <a:normAutofit fontScale="90000"/>
          </a:bodyPr>
          <a:lstStyle/>
          <a:p>
            <a:pPr eaLnBrk="1" hangingPunct="1"/>
            <a:r>
              <a:rPr lang="en-US" altLang="en-US" smtClean="0"/>
              <a:t>Interface Analysis</a:t>
            </a:r>
          </a:p>
        </p:txBody>
      </p:sp>
      <p:sp>
        <p:nvSpPr>
          <p:cNvPr id="12293" name="Rectangle 3"/>
          <p:cNvSpPr>
            <a:spLocks noGrp="1" noChangeArrowheads="1"/>
          </p:cNvSpPr>
          <p:nvPr>
            <p:ph type="body" idx="1"/>
          </p:nvPr>
        </p:nvSpPr>
        <p:spPr/>
        <p:txBody>
          <a:bodyPr/>
          <a:lstStyle/>
          <a:p>
            <a:pPr eaLnBrk="1" hangingPunct="1"/>
            <a:r>
              <a:rPr lang="en-US" altLang="en-US" smtClean="0"/>
              <a:t>Interface analysis means understanding </a:t>
            </a:r>
          </a:p>
          <a:p>
            <a:pPr lvl="1" eaLnBrk="1" hangingPunct="1"/>
            <a:r>
              <a:rPr lang="en-US" altLang="en-US" smtClean="0"/>
              <a:t>(1) the people (end-users) who will interact with the system through the interface;</a:t>
            </a:r>
          </a:p>
          <a:p>
            <a:pPr lvl="1" eaLnBrk="1" hangingPunct="1"/>
            <a:r>
              <a:rPr lang="en-US" altLang="en-US" smtClean="0"/>
              <a:t>(2) the tasks that end-users must perform to do their work, </a:t>
            </a:r>
          </a:p>
          <a:p>
            <a:pPr lvl="1" eaLnBrk="1" hangingPunct="1"/>
            <a:r>
              <a:rPr lang="en-US" altLang="en-US" smtClean="0"/>
              <a:t>(3) the content that is presented as part of the interface</a:t>
            </a:r>
          </a:p>
          <a:p>
            <a:pPr lvl="1" eaLnBrk="1" hangingPunct="1"/>
            <a:r>
              <a:rPr lang="en-US" altLang="en-US" smtClean="0"/>
              <a:t> (4) the environment in which these tasks will be conducted</a:t>
            </a:r>
            <a:r>
              <a:rPr lang="en-US" altLang="en-US" b="1" smtClean="0"/>
              <a:t>.</a:t>
            </a:r>
          </a:p>
        </p:txBody>
      </p:sp>
    </p:spTree>
    <p:extLst>
      <p:ext uri="{BB962C8B-B14F-4D97-AF65-F5344CB8AC3E}">
        <p14:creationId xmlns:p14="http://schemas.microsoft.com/office/powerpoint/2010/main" val="5573392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520310-597B-4C4E-8A2F-63DD1A807AC2}" type="slidenum">
              <a:rPr lang="en-US" altLang="en-US" sz="1000">
                <a:latin typeface="Helvetica" panose="020B0604020202020204" pitchFamily="34" charset="0"/>
              </a:rPr>
              <a:pPr/>
              <a:t>162</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a:xfrm>
            <a:off x="2819401" y="1143001"/>
            <a:ext cx="4443413" cy="633413"/>
          </a:xfrm>
        </p:spPr>
        <p:txBody>
          <a:bodyPr>
            <a:normAutofit fontScale="90000"/>
          </a:bodyPr>
          <a:lstStyle/>
          <a:p>
            <a:pPr eaLnBrk="1" hangingPunct="1"/>
            <a:r>
              <a:rPr lang="en-US" altLang="en-US" smtClean="0"/>
              <a:t>User Analysis</a:t>
            </a:r>
          </a:p>
        </p:txBody>
      </p:sp>
      <p:sp>
        <p:nvSpPr>
          <p:cNvPr id="13317" name="Rectangle 3"/>
          <p:cNvSpPr>
            <a:spLocks noGrp="1" noChangeArrowheads="1"/>
          </p:cNvSpPr>
          <p:nvPr>
            <p:ph type="body" idx="1"/>
          </p:nvPr>
        </p:nvSpPr>
        <p:spPr>
          <a:xfrm>
            <a:off x="3505201" y="2057400"/>
            <a:ext cx="6784975" cy="4114800"/>
          </a:xfrm>
        </p:spPr>
        <p:txBody>
          <a:bodyPr>
            <a:normAutofit fontScale="92500"/>
          </a:bodyPr>
          <a:lstStyle/>
          <a:p>
            <a:pPr>
              <a:spcBef>
                <a:spcPts val="300"/>
              </a:spcBef>
            </a:pPr>
            <a:r>
              <a:rPr lang="en-US" altLang="en-US" sz="1400"/>
              <a:t>Are users trained professionals, technician, clerical, or manufacturing workers?</a:t>
            </a:r>
          </a:p>
          <a:p>
            <a:pPr eaLnBrk="1" hangingPunct="1">
              <a:lnSpc>
                <a:spcPct val="90000"/>
              </a:lnSpc>
            </a:pPr>
            <a:r>
              <a:rPr lang="en-US" altLang="en-US" sz="1400"/>
              <a:t>What level of formal education does the average user have?</a:t>
            </a:r>
          </a:p>
          <a:p>
            <a:pPr eaLnBrk="1" hangingPunct="1">
              <a:lnSpc>
                <a:spcPct val="90000"/>
              </a:lnSpc>
            </a:pPr>
            <a:r>
              <a:rPr lang="en-US" altLang="en-US" sz="1400"/>
              <a:t>Are the users capable of learning from written materials or have they expressed a desire for classroom training?</a:t>
            </a:r>
          </a:p>
          <a:p>
            <a:pPr eaLnBrk="1" hangingPunct="1">
              <a:lnSpc>
                <a:spcPct val="90000"/>
              </a:lnSpc>
            </a:pPr>
            <a:r>
              <a:rPr lang="en-US" altLang="en-US" sz="1400"/>
              <a:t>Are users expert typists or keyboard phobic?</a:t>
            </a:r>
          </a:p>
          <a:p>
            <a:pPr eaLnBrk="1" hangingPunct="1">
              <a:lnSpc>
                <a:spcPct val="90000"/>
              </a:lnSpc>
            </a:pPr>
            <a:r>
              <a:rPr lang="en-US" altLang="en-US" sz="1400"/>
              <a:t>What is the age range of the user community?</a:t>
            </a:r>
          </a:p>
          <a:p>
            <a:pPr eaLnBrk="1" hangingPunct="1">
              <a:lnSpc>
                <a:spcPct val="90000"/>
              </a:lnSpc>
            </a:pPr>
            <a:r>
              <a:rPr lang="en-US" altLang="en-US" sz="1400"/>
              <a:t>Will the users be represented predominately by one gender?</a:t>
            </a:r>
          </a:p>
          <a:p>
            <a:pPr eaLnBrk="1" hangingPunct="1">
              <a:lnSpc>
                <a:spcPct val="90000"/>
              </a:lnSpc>
            </a:pPr>
            <a:r>
              <a:rPr lang="en-US" altLang="en-US" sz="1400"/>
              <a:t>How are users compensated for the work they perform? </a:t>
            </a:r>
          </a:p>
          <a:p>
            <a:pPr eaLnBrk="1" hangingPunct="1">
              <a:lnSpc>
                <a:spcPct val="90000"/>
              </a:lnSpc>
            </a:pPr>
            <a:r>
              <a:rPr lang="en-US" altLang="en-US" sz="1400"/>
              <a:t>Do users work normal office hours or do they work until the job is done?</a:t>
            </a:r>
          </a:p>
          <a:p>
            <a:pPr eaLnBrk="1" hangingPunct="1">
              <a:lnSpc>
                <a:spcPct val="90000"/>
              </a:lnSpc>
            </a:pPr>
            <a:r>
              <a:rPr lang="en-US" altLang="en-US" sz="1400"/>
              <a:t>Is the software to be an integral part of the work users do or will it be used only occasionally?</a:t>
            </a:r>
          </a:p>
          <a:p>
            <a:pPr eaLnBrk="1" hangingPunct="1">
              <a:lnSpc>
                <a:spcPct val="90000"/>
              </a:lnSpc>
            </a:pPr>
            <a:r>
              <a:rPr lang="en-US" altLang="en-US" sz="1400"/>
              <a:t>What is the primary spoken language among users?</a:t>
            </a:r>
          </a:p>
          <a:p>
            <a:pPr eaLnBrk="1" hangingPunct="1">
              <a:lnSpc>
                <a:spcPct val="90000"/>
              </a:lnSpc>
            </a:pPr>
            <a:r>
              <a:rPr lang="en-US" altLang="en-US" sz="1400"/>
              <a:t>What are the consequences if a user makes a mistake using the system?</a:t>
            </a:r>
          </a:p>
          <a:p>
            <a:pPr eaLnBrk="1" hangingPunct="1">
              <a:lnSpc>
                <a:spcPct val="90000"/>
              </a:lnSpc>
            </a:pPr>
            <a:r>
              <a:rPr lang="en-US" altLang="en-US" sz="1400"/>
              <a:t>Are users experts in the subject matter that is addressed by the system?</a:t>
            </a:r>
          </a:p>
          <a:p>
            <a:pPr eaLnBrk="1" hangingPunct="1">
              <a:lnSpc>
                <a:spcPct val="90000"/>
              </a:lnSpc>
            </a:pPr>
            <a:r>
              <a:rPr lang="en-US" altLang="en-US" sz="1400"/>
              <a:t>Do users want to know about the technology the sits behind the interface?</a:t>
            </a:r>
            <a:endParaRPr lang="en-US" altLang="en-US" sz="1200"/>
          </a:p>
        </p:txBody>
      </p:sp>
    </p:spTree>
    <p:extLst>
      <p:ext uri="{BB962C8B-B14F-4D97-AF65-F5344CB8AC3E}">
        <p14:creationId xmlns:p14="http://schemas.microsoft.com/office/powerpoint/2010/main" val="3052020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570FF-1C8C-4958-AC6B-8E72C6320D0E}" type="slidenum">
              <a:rPr lang="en-US" altLang="en-US" sz="1000">
                <a:latin typeface="Helvetica" panose="020B0604020202020204" pitchFamily="34" charset="0"/>
              </a:rPr>
              <a:pPr/>
              <a:t>163</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a:xfrm>
            <a:off x="2703514" y="1066800"/>
            <a:ext cx="7964487" cy="685800"/>
          </a:xfrm>
        </p:spPr>
        <p:txBody>
          <a:bodyPr>
            <a:normAutofit fontScale="90000"/>
          </a:bodyPr>
          <a:lstStyle/>
          <a:p>
            <a:pPr eaLnBrk="1" hangingPunct="1"/>
            <a:r>
              <a:rPr lang="en-US" altLang="en-US" smtClean="0"/>
              <a:t>Task Analysis and Modeling</a:t>
            </a:r>
          </a:p>
        </p:txBody>
      </p:sp>
      <p:sp>
        <p:nvSpPr>
          <p:cNvPr id="14341" name="Rectangle 3"/>
          <p:cNvSpPr>
            <a:spLocks noGrp="1" noChangeArrowheads="1"/>
          </p:cNvSpPr>
          <p:nvPr>
            <p:ph type="body" idx="1"/>
          </p:nvPr>
        </p:nvSpPr>
        <p:spPr>
          <a:xfrm>
            <a:off x="3352801" y="1981200"/>
            <a:ext cx="6537325" cy="4114800"/>
          </a:xfrm>
        </p:spPr>
        <p:txBody>
          <a:bodyPr/>
          <a:lstStyle/>
          <a:p>
            <a:pPr>
              <a:spcBef>
                <a:spcPts val="300"/>
              </a:spcBef>
            </a:pPr>
            <a:r>
              <a:rPr lang="en-US" altLang="en-US" sz="1800"/>
              <a:t>Answers the following questions …</a:t>
            </a:r>
          </a:p>
          <a:p>
            <a:pPr lvl="1">
              <a:spcBef>
                <a:spcPts val="300"/>
              </a:spcBef>
            </a:pPr>
            <a:r>
              <a:rPr lang="en-US" altLang="en-US" sz="1600">
                <a:solidFill>
                  <a:schemeClr val="folHlink"/>
                </a:solidFill>
              </a:rPr>
              <a:t>What work will the user perform in specific circumstances?</a:t>
            </a:r>
          </a:p>
          <a:p>
            <a:pPr lvl="1" eaLnBrk="1" hangingPunct="1">
              <a:lnSpc>
                <a:spcPct val="90000"/>
              </a:lnSpc>
            </a:pPr>
            <a:r>
              <a:rPr lang="en-US" altLang="en-US" sz="1600">
                <a:solidFill>
                  <a:schemeClr val="folHlink"/>
                </a:solidFill>
              </a:rPr>
              <a:t>What tasks and subtasks will be performed as the user does the work?</a:t>
            </a:r>
          </a:p>
          <a:p>
            <a:pPr lvl="1" eaLnBrk="1" hangingPunct="1">
              <a:lnSpc>
                <a:spcPct val="90000"/>
              </a:lnSpc>
            </a:pPr>
            <a:r>
              <a:rPr lang="en-US" altLang="en-US" sz="1600">
                <a:solidFill>
                  <a:schemeClr val="folHlink"/>
                </a:solidFill>
              </a:rPr>
              <a:t>What specific problem domain objects will the user manipulate as work is performed?</a:t>
            </a:r>
          </a:p>
          <a:p>
            <a:pPr lvl="1" eaLnBrk="1" hangingPunct="1">
              <a:lnSpc>
                <a:spcPct val="90000"/>
              </a:lnSpc>
            </a:pPr>
            <a:r>
              <a:rPr lang="en-US" altLang="en-US" sz="1600">
                <a:solidFill>
                  <a:schemeClr val="folHlink"/>
                </a:solidFill>
              </a:rPr>
              <a:t>What is the sequence of work tasks—the workflow?</a:t>
            </a:r>
          </a:p>
          <a:p>
            <a:pPr lvl="1" eaLnBrk="1" hangingPunct="1">
              <a:lnSpc>
                <a:spcPct val="90000"/>
              </a:lnSpc>
            </a:pPr>
            <a:r>
              <a:rPr lang="en-US" altLang="en-US" sz="1600">
                <a:solidFill>
                  <a:schemeClr val="folHlink"/>
                </a:solidFill>
              </a:rPr>
              <a:t>What is the hierarchy of tasks?</a:t>
            </a:r>
          </a:p>
          <a:p>
            <a:pPr eaLnBrk="1" hangingPunct="1">
              <a:lnSpc>
                <a:spcPct val="90000"/>
              </a:lnSpc>
            </a:pPr>
            <a:r>
              <a:rPr lang="en-US" altLang="en-US" sz="1800">
                <a:solidFill>
                  <a:schemeClr val="folHlink"/>
                </a:solidFill>
              </a:rPr>
              <a:t>Use-cases </a:t>
            </a:r>
            <a:r>
              <a:rPr lang="en-US" altLang="en-US" sz="1800"/>
              <a:t>define basic interaction</a:t>
            </a:r>
          </a:p>
          <a:p>
            <a:pPr eaLnBrk="1" hangingPunct="1">
              <a:lnSpc>
                <a:spcPct val="90000"/>
              </a:lnSpc>
            </a:pPr>
            <a:r>
              <a:rPr lang="en-US" altLang="en-US" sz="1800">
                <a:solidFill>
                  <a:schemeClr val="folHlink"/>
                </a:solidFill>
              </a:rPr>
              <a:t>Task elaboration </a:t>
            </a:r>
            <a:r>
              <a:rPr lang="en-US" altLang="en-US" sz="1800"/>
              <a:t>refines interactive tasks</a:t>
            </a:r>
          </a:p>
          <a:p>
            <a:pPr eaLnBrk="1" hangingPunct="1">
              <a:lnSpc>
                <a:spcPct val="90000"/>
              </a:lnSpc>
            </a:pPr>
            <a:r>
              <a:rPr lang="en-US" altLang="en-US" sz="1800">
                <a:solidFill>
                  <a:schemeClr val="folHlink"/>
                </a:solidFill>
              </a:rPr>
              <a:t>Object elaboration </a:t>
            </a:r>
            <a:r>
              <a:rPr lang="en-US" altLang="en-US" sz="1800"/>
              <a:t>identifies interface objects (classes)</a:t>
            </a:r>
          </a:p>
          <a:p>
            <a:pPr eaLnBrk="1" hangingPunct="1">
              <a:lnSpc>
                <a:spcPct val="90000"/>
              </a:lnSpc>
            </a:pPr>
            <a:r>
              <a:rPr lang="en-US" altLang="en-US" sz="1800">
                <a:solidFill>
                  <a:schemeClr val="folHlink"/>
                </a:solidFill>
              </a:rPr>
              <a:t>Workflow analysis </a:t>
            </a:r>
            <a:r>
              <a:rPr lang="en-US" altLang="en-US" sz="1800"/>
              <a:t>defines how a work process is completed when several people (and roles) are involved</a:t>
            </a:r>
            <a:r>
              <a:rPr lang="en-US" altLang="en-US" sz="1800" b="1"/>
              <a:t> </a:t>
            </a:r>
          </a:p>
        </p:txBody>
      </p:sp>
    </p:spTree>
    <p:extLst>
      <p:ext uri="{BB962C8B-B14F-4D97-AF65-F5344CB8AC3E}">
        <p14:creationId xmlns:p14="http://schemas.microsoft.com/office/powerpoint/2010/main" val="38447940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E5D450-D917-4DCD-A93B-7F64F1C4623C}" type="slidenum">
              <a:rPr lang="en-US" altLang="en-US" sz="1000">
                <a:latin typeface="Helvetica" panose="020B0604020202020204" pitchFamily="34" charset="0"/>
              </a:rPr>
              <a:pPr/>
              <a:t>164</a:t>
            </a:fld>
            <a:endParaRPr lang="en-US" altLang="en-US" sz="1000">
              <a:latin typeface="Helvetica" panose="020B0604020202020204" pitchFamily="34" charset="0"/>
            </a:endParaRPr>
          </a:p>
        </p:txBody>
      </p:sp>
      <p:sp>
        <p:nvSpPr>
          <p:cNvPr id="15364" name="Rectangle 3"/>
          <p:cNvSpPr>
            <a:spLocks noGrp="1" noChangeArrowheads="1"/>
          </p:cNvSpPr>
          <p:nvPr>
            <p:ph type="title"/>
          </p:nvPr>
        </p:nvSpPr>
        <p:spPr>
          <a:xfrm>
            <a:off x="2743200" y="1143001"/>
            <a:ext cx="5467350" cy="582613"/>
          </a:xfrm>
        </p:spPr>
        <p:txBody>
          <a:bodyPr>
            <a:normAutofit fontScale="90000"/>
          </a:bodyPr>
          <a:lstStyle/>
          <a:p>
            <a:pPr eaLnBrk="1" hangingPunct="1"/>
            <a:r>
              <a:rPr lang="en-US" altLang="en-US" smtClean="0"/>
              <a:t>Swimlane Diagram</a:t>
            </a: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2813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6" name="Rectangle 5"/>
          <p:cNvSpPr>
            <a:spLocks noChangeArrowheads="1"/>
          </p:cNvSpPr>
          <p:nvPr/>
        </p:nvSpPr>
        <p:spPr bwMode="auto">
          <a:xfrm>
            <a:off x="5486400" y="6172200"/>
            <a:ext cx="2514600" cy="152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6345952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B54DD1-781E-4C81-A8F8-C30414068E30}" type="slidenum">
              <a:rPr lang="en-US" altLang="en-US" sz="1000">
                <a:latin typeface="Helvetica" panose="020B0604020202020204" pitchFamily="34" charset="0"/>
              </a:rPr>
              <a:pPr/>
              <a:t>165</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a:xfrm>
            <a:off x="2819401" y="1143001"/>
            <a:ext cx="7351713" cy="633413"/>
          </a:xfrm>
        </p:spPr>
        <p:txBody>
          <a:bodyPr>
            <a:normAutofit fontScale="90000"/>
          </a:bodyPr>
          <a:lstStyle/>
          <a:p>
            <a:pPr eaLnBrk="1" hangingPunct="1"/>
            <a:r>
              <a:rPr lang="en-US" altLang="en-US" smtClean="0"/>
              <a:t>Analysis of Display Content</a:t>
            </a:r>
          </a:p>
        </p:txBody>
      </p:sp>
      <p:sp>
        <p:nvSpPr>
          <p:cNvPr id="16389" name="Rectangle 3"/>
          <p:cNvSpPr>
            <a:spLocks noGrp="1" noChangeArrowheads="1"/>
          </p:cNvSpPr>
          <p:nvPr>
            <p:ph type="body" idx="1"/>
          </p:nvPr>
        </p:nvSpPr>
        <p:spPr>
          <a:xfrm>
            <a:off x="3352801" y="1905000"/>
            <a:ext cx="6932613" cy="4114800"/>
          </a:xfrm>
        </p:spPr>
        <p:txBody>
          <a:bodyPr>
            <a:normAutofit lnSpcReduction="10000"/>
          </a:bodyPr>
          <a:lstStyle/>
          <a:p>
            <a:pPr>
              <a:spcBef>
                <a:spcPts val="300"/>
              </a:spcBef>
            </a:pPr>
            <a:r>
              <a:rPr lang="en-US" altLang="en-US" sz="1800"/>
              <a:t>Are different types of data assigned to consistent geographic locations on the screen (e.g., photos always appear in the upper right hand corner)?</a:t>
            </a:r>
          </a:p>
          <a:p>
            <a:pPr eaLnBrk="1" hangingPunct="1">
              <a:lnSpc>
                <a:spcPct val="90000"/>
              </a:lnSpc>
            </a:pPr>
            <a:r>
              <a:rPr lang="en-US" altLang="en-US" sz="1800"/>
              <a:t>Can the user customize the screen location for content?</a:t>
            </a:r>
          </a:p>
          <a:p>
            <a:pPr eaLnBrk="1" hangingPunct="1">
              <a:lnSpc>
                <a:spcPct val="90000"/>
              </a:lnSpc>
            </a:pPr>
            <a:r>
              <a:rPr lang="en-US" altLang="en-US" sz="1800"/>
              <a:t>Is proper on-screen identification assigned to all content? </a:t>
            </a:r>
          </a:p>
          <a:p>
            <a:pPr eaLnBrk="1" hangingPunct="1">
              <a:lnSpc>
                <a:spcPct val="90000"/>
              </a:lnSpc>
            </a:pPr>
            <a:r>
              <a:rPr lang="en-US" altLang="en-US" sz="1800"/>
              <a:t>If a large report is to be presented, how should it be partitioned for ease of understanding?</a:t>
            </a:r>
          </a:p>
          <a:p>
            <a:pPr eaLnBrk="1" hangingPunct="1">
              <a:lnSpc>
                <a:spcPct val="90000"/>
              </a:lnSpc>
            </a:pPr>
            <a:r>
              <a:rPr lang="en-US" altLang="en-US" sz="1800"/>
              <a:t>Will mechanisms be available for moving directly to summary information for large collections of data.</a:t>
            </a:r>
          </a:p>
          <a:p>
            <a:pPr eaLnBrk="1" hangingPunct="1">
              <a:lnSpc>
                <a:spcPct val="90000"/>
              </a:lnSpc>
            </a:pPr>
            <a:r>
              <a:rPr lang="en-US" altLang="en-US" sz="1800"/>
              <a:t>Will graphical output be scaled to fit within the bounds of the display device that is used?</a:t>
            </a:r>
          </a:p>
          <a:p>
            <a:pPr eaLnBrk="1" hangingPunct="1">
              <a:lnSpc>
                <a:spcPct val="90000"/>
              </a:lnSpc>
            </a:pPr>
            <a:r>
              <a:rPr lang="en-US" altLang="en-US" sz="1800"/>
              <a:t>How will color to be used to enhance understanding?</a:t>
            </a:r>
          </a:p>
          <a:p>
            <a:pPr eaLnBrk="1" hangingPunct="1">
              <a:lnSpc>
                <a:spcPct val="90000"/>
              </a:lnSpc>
            </a:pPr>
            <a:r>
              <a:rPr lang="en-US" altLang="en-US" sz="1800"/>
              <a:t>How will error messages and warning be presented to the user?</a:t>
            </a:r>
          </a:p>
        </p:txBody>
      </p:sp>
    </p:spTree>
    <p:extLst>
      <p:ext uri="{BB962C8B-B14F-4D97-AF65-F5344CB8AC3E}">
        <p14:creationId xmlns:p14="http://schemas.microsoft.com/office/powerpoint/2010/main" val="33499945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7E845B-2975-49CD-9584-873A8DEAFBC6}" type="slidenum">
              <a:rPr lang="en-US" altLang="en-US" sz="1000">
                <a:latin typeface="Helvetica" panose="020B0604020202020204" pitchFamily="34" charset="0"/>
              </a:rPr>
              <a:pPr/>
              <a:t>166</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a:xfrm>
            <a:off x="2743200" y="1143001"/>
            <a:ext cx="6654800" cy="633413"/>
          </a:xfrm>
        </p:spPr>
        <p:txBody>
          <a:bodyPr>
            <a:normAutofit fontScale="90000"/>
          </a:bodyPr>
          <a:lstStyle/>
          <a:p>
            <a:pPr eaLnBrk="1" hangingPunct="1"/>
            <a:r>
              <a:rPr lang="en-US" altLang="en-US" smtClean="0"/>
              <a:t>Interface Design Steps</a:t>
            </a:r>
          </a:p>
        </p:txBody>
      </p:sp>
      <p:sp>
        <p:nvSpPr>
          <p:cNvPr id="17413" name="Rectangle 3"/>
          <p:cNvSpPr>
            <a:spLocks noGrp="1" noChangeArrowheads="1"/>
          </p:cNvSpPr>
          <p:nvPr>
            <p:ph type="body" idx="1"/>
          </p:nvPr>
        </p:nvSpPr>
        <p:spPr/>
        <p:txBody>
          <a:bodyPr/>
          <a:lstStyle/>
          <a:p>
            <a:pPr>
              <a:spcBef>
                <a:spcPts val="300"/>
              </a:spcBef>
            </a:pPr>
            <a:r>
              <a:rPr lang="en-US" altLang="en-US" smtClean="0"/>
              <a:t>Using information developed during interface analysis, </a:t>
            </a:r>
            <a:r>
              <a:rPr lang="en-US" altLang="en-US" smtClean="0">
                <a:solidFill>
                  <a:schemeClr val="folHlink"/>
                </a:solidFill>
              </a:rPr>
              <a:t>define interface objects and actions (operations).</a:t>
            </a:r>
            <a:endParaRPr lang="en-US" altLang="en-US" smtClean="0"/>
          </a:p>
          <a:p>
            <a:pPr eaLnBrk="1" hangingPunct="1">
              <a:lnSpc>
                <a:spcPct val="90000"/>
              </a:lnSpc>
            </a:pPr>
            <a:r>
              <a:rPr lang="en-US" altLang="en-US" smtClean="0">
                <a:solidFill>
                  <a:schemeClr val="folHlink"/>
                </a:solidFill>
              </a:rPr>
              <a:t>Define events (user actions)</a:t>
            </a:r>
            <a:r>
              <a:rPr lang="en-US" altLang="en-US" smtClean="0"/>
              <a:t> that will cause the state of the user interface to change. Model this behavior.</a:t>
            </a:r>
          </a:p>
          <a:p>
            <a:pPr eaLnBrk="1" hangingPunct="1">
              <a:lnSpc>
                <a:spcPct val="90000"/>
              </a:lnSpc>
            </a:pPr>
            <a:r>
              <a:rPr lang="en-US" altLang="en-US" smtClean="0">
                <a:solidFill>
                  <a:schemeClr val="folHlink"/>
                </a:solidFill>
              </a:rPr>
              <a:t>Depict each interface state</a:t>
            </a:r>
            <a:r>
              <a:rPr lang="en-US" altLang="en-US" smtClean="0"/>
              <a:t> as it will actually look to the end-user.</a:t>
            </a:r>
          </a:p>
          <a:p>
            <a:pPr eaLnBrk="1" hangingPunct="1">
              <a:lnSpc>
                <a:spcPct val="90000"/>
              </a:lnSpc>
            </a:pPr>
            <a:r>
              <a:rPr lang="en-US" altLang="en-US" smtClean="0">
                <a:solidFill>
                  <a:schemeClr val="folHlink"/>
                </a:solidFill>
              </a:rPr>
              <a:t>Indicate how the user interprets the state of the system</a:t>
            </a:r>
            <a:r>
              <a:rPr lang="en-US" altLang="en-US" smtClean="0"/>
              <a:t> from information provided through the interface.</a:t>
            </a:r>
          </a:p>
        </p:txBody>
      </p:sp>
    </p:spTree>
    <p:extLst>
      <p:ext uri="{BB962C8B-B14F-4D97-AF65-F5344CB8AC3E}">
        <p14:creationId xmlns:p14="http://schemas.microsoft.com/office/powerpoint/2010/main" val="2235395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24FAD0-5C65-4788-847A-238CA1E861FD}" type="slidenum">
              <a:rPr lang="en-US" altLang="en-US" sz="1000">
                <a:latin typeface="Helvetica" panose="020B0604020202020204" pitchFamily="34" charset="0"/>
              </a:rPr>
              <a:pPr/>
              <a:t>167</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a:xfrm>
            <a:off x="2819400" y="1066801"/>
            <a:ext cx="4552950" cy="633413"/>
          </a:xfrm>
        </p:spPr>
        <p:txBody>
          <a:bodyPr>
            <a:normAutofit fontScale="90000"/>
          </a:bodyPr>
          <a:lstStyle/>
          <a:p>
            <a:pPr eaLnBrk="1" hangingPunct="1"/>
            <a:r>
              <a:rPr lang="en-US" altLang="en-US" smtClean="0"/>
              <a:t>Design Issues</a:t>
            </a:r>
          </a:p>
        </p:txBody>
      </p:sp>
      <p:sp>
        <p:nvSpPr>
          <p:cNvPr id="18437" name="Rectangle 3"/>
          <p:cNvSpPr>
            <a:spLocks noGrp="1" noChangeArrowheads="1"/>
          </p:cNvSpPr>
          <p:nvPr>
            <p:ph type="body" idx="1"/>
          </p:nvPr>
        </p:nvSpPr>
        <p:spPr>
          <a:xfrm>
            <a:off x="3429001" y="2057401"/>
            <a:ext cx="4373563" cy="2892425"/>
          </a:xfrm>
        </p:spPr>
        <p:txBody>
          <a:bodyPr>
            <a:normAutofit fontScale="92500"/>
          </a:bodyPr>
          <a:lstStyle/>
          <a:p>
            <a:pPr eaLnBrk="1" hangingPunct="1">
              <a:lnSpc>
                <a:spcPct val="90000"/>
              </a:lnSpc>
            </a:pPr>
            <a:r>
              <a:rPr lang="en-US" altLang="en-US" smtClean="0"/>
              <a:t>Response time</a:t>
            </a:r>
          </a:p>
          <a:p>
            <a:pPr eaLnBrk="1" hangingPunct="1">
              <a:lnSpc>
                <a:spcPct val="90000"/>
              </a:lnSpc>
            </a:pPr>
            <a:r>
              <a:rPr lang="en-US" altLang="en-US" smtClean="0"/>
              <a:t>Help facilities</a:t>
            </a:r>
          </a:p>
          <a:p>
            <a:pPr eaLnBrk="1" hangingPunct="1">
              <a:lnSpc>
                <a:spcPct val="90000"/>
              </a:lnSpc>
            </a:pPr>
            <a:r>
              <a:rPr lang="en-US" altLang="en-US" smtClean="0"/>
              <a:t>Error handling</a:t>
            </a:r>
          </a:p>
          <a:p>
            <a:pPr eaLnBrk="1" hangingPunct="1">
              <a:lnSpc>
                <a:spcPct val="90000"/>
              </a:lnSpc>
            </a:pPr>
            <a:r>
              <a:rPr lang="en-US" altLang="en-US" smtClean="0"/>
              <a:t>Menu and command labeling</a:t>
            </a:r>
          </a:p>
          <a:p>
            <a:pPr eaLnBrk="1" hangingPunct="1">
              <a:lnSpc>
                <a:spcPct val="90000"/>
              </a:lnSpc>
            </a:pPr>
            <a:r>
              <a:rPr lang="en-US" altLang="en-US" smtClean="0"/>
              <a:t>Application accessibility</a:t>
            </a:r>
          </a:p>
          <a:p>
            <a:pPr eaLnBrk="1" hangingPunct="1">
              <a:lnSpc>
                <a:spcPct val="90000"/>
              </a:lnSpc>
            </a:pPr>
            <a:r>
              <a:rPr lang="en-US" altLang="en-US" smtClean="0"/>
              <a:t>Internationalization</a:t>
            </a:r>
          </a:p>
        </p:txBody>
      </p:sp>
    </p:spTree>
    <p:extLst>
      <p:ext uri="{BB962C8B-B14F-4D97-AF65-F5344CB8AC3E}">
        <p14:creationId xmlns:p14="http://schemas.microsoft.com/office/powerpoint/2010/main" val="38778812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0DF7AA-3E03-4D1E-8C06-4F874B4E57DC}" type="slidenum">
              <a:rPr lang="en-US" altLang="en-US" sz="1000">
                <a:latin typeface="Helvetica" panose="020B0604020202020204" pitchFamily="34" charset="0"/>
              </a:rPr>
              <a:pPr/>
              <a:t>168</a:t>
            </a:fld>
            <a:endParaRPr lang="en-US" altLang="en-US" sz="1000">
              <a:latin typeface="Helvetica" panose="020B0604020202020204" pitchFamily="34" charset="0"/>
            </a:endParaRPr>
          </a:p>
        </p:txBody>
      </p:sp>
      <p:sp>
        <p:nvSpPr>
          <p:cNvPr id="19460"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Web and Mobile App Interface Design</a:t>
            </a:r>
          </a:p>
        </p:txBody>
      </p:sp>
      <p:sp>
        <p:nvSpPr>
          <p:cNvPr id="19461" name="Rectangle 3"/>
          <p:cNvSpPr>
            <a:spLocks noGrp="1" noChangeArrowheads="1"/>
          </p:cNvSpPr>
          <p:nvPr>
            <p:ph type="body" idx="1"/>
          </p:nvPr>
        </p:nvSpPr>
        <p:spPr/>
        <p:txBody>
          <a:bodyPr/>
          <a:lstStyle/>
          <a:p>
            <a:pPr>
              <a:spcBef>
                <a:spcPts val="600"/>
              </a:spcBef>
            </a:pPr>
            <a:r>
              <a:rPr lang="en-US" altLang="en-US" sz="1800" i="1">
                <a:solidFill>
                  <a:schemeClr val="folHlink"/>
                </a:solidFill>
              </a:rPr>
              <a:t>Where am I?</a:t>
            </a:r>
            <a:r>
              <a:rPr lang="en-US" altLang="en-US" sz="1800">
                <a:solidFill>
                  <a:schemeClr val="folHlink"/>
                </a:solidFill>
              </a:rPr>
              <a:t> </a:t>
            </a:r>
            <a:r>
              <a:rPr lang="en-US" altLang="en-US" sz="1800"/>
              <a:t> The interface should </a:t>
            </a:r>
          </a:p>
          <a:p>
            <a:pPr lvl="1">
              <a:spcBef>
                <a:spcPts val="600"/>
              </a:spcBef>
            </a:pPr>
            <a:r>
              <a:rPr lang="en-US" altLang="en-US" sz="1600"/>
              <a:t> provide an indication of the Web or Mobie App that has been accessed </a:t>
            </a:r>
          </a:p>
          <a:p>
            <a:pPr lvl="1">
              <a:spcBef>
                <a:spcPts val="600"/>
              </a:spcBef>
            </a:pPr>
            <a:r>
              <a:rPr lang="en-US" altLang="en-US" sz="1600"/>
              <a:t> inform the user of her location in the content hierarchy.</a:t>
            </a:r>
          </a:p>
          <a:p>
            <a:pPr>
              <a:spcBef>
                <a:spcPts val="300"/>
              </a:spcBef>
            </a:pPr>
            <a:r>
              <a:rPr lang="en-US" altLang="en-US" sz="1800" i="1">
                <a:solidFill>
                  <a:schemeClr val="folHlink"/>
                </a:solidFill>
              </a:rPr>
              <a:t>What can I do now?</a:t>
            </a:r>
            <a:r>
              <a:rPr lang="en-US" altLang="en-US" sz="1800"/>
              <a:t> The interface should always help the user understand his current options</a:t>
            </a:r>
          </a:p>
          <a:p>
            <a:pPr lvl="1">
              <a:spcBef>
                <a:spcPts val="300"/>
              </a:spcBef>
            </a:pPr>
            <a:r>
              <a:rPr lang="en-US" altLang="en-US" sz="1600"/>
              <a:t>what functions are available?</a:t>
            </a:r>
          </a:p>
          <a:p>
            <a:pPr lvl="1">
              <a:spcBef>
                <a:spcPts val="300"/>
              </a:spcBef>
            </a:pPr>
            <a:r>
              <a:rPr lang="en-US" altLang="en-US" sz="1600"/>
              <a:t>what links are live?</a:t>
            </a:r>
          </a:p>
          <a:p>
            <a:pPr lvl="1">
              <a:spcBef>
                <a:spcPts val="300"/>
              </a:spcBef>
            </a:pPr>
            <a:r>
              <a:rPr lang="en-US" altLang="en-US" sz="1600"/>
              <a:t>what content is relevant?</a:t>
            </a:r>
          </a:p>
          <a:p>
            <a:pPr>
              <a:spcBef>
                <a:spcPts val="300"/>
              </a:spcBef>
            </a:pPr>
            <a:r>
              <a:rPr lang="en-US" altLang="en-US" sz="1800" i="1">
                <a:solidFill>
                  <a:schemeClr val="folHlink"/>
                </a:solidFill>
              </a:rPr>
              <a:t>Where have I been, where am I going?</a:t>
            </a:r>
            <a:r>
              <a:rPr lang="en-US" altLang="en-US" sz="1800"/>
              <a:t>  The interface must facilitate navigation. </a:t>
            </a:r>
          </a:p>
          <a:p>
            <a:pPr lvl="1">
              <a:spcBef>
                <a:spcPts val="300"/>
              </a:spcBef>
            </a:pPr>
            <a:r>
              <a:rPr lang="en-US" altLang="en-US" sz="1600"/>
              <a:t>Provide a “map” (implemented in a way that is easy to understand) of where the user has been and what paths may be taken to move elsewhere within the Web or Mobile App.</a:t>
            </a:r>
          </a:p>
        </p:txBody>
      </p:sp>
    </p:spTree>
    <p:extLst>
      <p:ext uri="{BB962C8B-B14F-4D97-AF65-F5344CB8AC3E}">
        <p14:creationId xmlns:p14="http://schemas.microsoft.com/office/powerpoint/2010/main" val="964679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CE33D8-E9DE-4277-8DE4-BAE4BDC26A47}" type="slidenum">
              <a:rPr lang="en-US" altLang="en-US" sz="1000">
                <a:latin typeface="Helvetica" panose="020B0604020202020204" pitchFamily="34" charset="0"/>
              </a:rPr>
              <a:pPr/>
              <a:t>169</a:t>
            </a:fld>
            <a:endParaRPr lang="en-US" altLang="en-US" sz="1000">
              <a:latin typeface="Helvetica" panose="020B0604020202020204" pitchFamily="34" charset="0"/>
            </a:endParaRPr>
          </a:p>
        </p:txBody>
      </p:sp>
      <p:sp>
        <p:nvSpPr>
          <p:cNvPr id="20484"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Effective Web and Mobile App Interfaces</a:t>
            </a:r>
          </a:p>
        </p:txBody>
      </p:sp>
      <p:sp>
        <p:nvSpPr>
          <p:cNvPr id="20485" name="Rectangle 3"/>
          <p:cNvSpPr>
            <a:spLocks noGrp="1" noChangeArrowheads="1"/>
          </p:cNvSpPr>
          <p:nvPr>
            <p:ph type="body" idx="1"/>
          </p:nvPr>
        </p:nvSpPr>
        <p:spPr/>
        <p:txBody>
          <a:bodyPr/>
          <a:lstStyle/>
          <a:p>
            <a:pPr eaLnBrk="1" hangingPunct="1"/>
            <a:r>
              <a:rPr lang="en-US" altLang="en-US" smtClean="0"/>
              <a:t>Bruce Tognozzi [TOG01] suggests…</a:t>
            </a:r>
          </a:p>
          <a:p>
            <a:pPr lvl="1">
              <a:spcBef>
                <a:spcPts val="900"/>
              </a:spcBef>
            </a:pPr>
            <a:r>
              <a:rPr lang="en-US" altLang="en-US" smtClean="0">
                <a:solidFill>
                  <a:schemeClr val="folHlink"/>
                </a:solidFill>
              </a:rPr>
              <a:t>Effective interfaces are visually apparent and forgiving,</a:t>
            </a:r>
            <a:r>
              <a:rPr lang="en-US" altLang="en-US" smtClean="0"/>
              <a:t> instilling in their users a sense of control. Users quickly see the breadth of their options, grasp how to achieve their goals, and do their work.</a:t>
            </a:r>
          </a:p>
          <a:p>
            <a:pPr lvl="1" eaLnBrk="1" hangingPunct="1"/>
            <a:r>
              <a:rPr lang="en-US" altLang="en-US" smtClean="0">
                <a:solidFill>
                  <a:schemeClr val="folHlink"/>
                </a:solidFill>
              </a:rPr>
              <a:t>Effective interfaces do not concern the user with the inner workings of the system.</a:t>
            </a:r>
            <a:r>
              <a:rPr lang="en-US" altLang="en-US" smtClean="0"/>
              <a:t> Work is carefully and continuously saved, with full option for the user to undo any activity at any time.</a:t>
            </a:r>
          </a:p>
          <a:p>
            <a:pPr lvl="1" eaLnBrk="1" hangingPunct="1"/>
            <a:r>
              <a:rPr lang="en-US" altLang="en-US" smtClean="0">
                <a:solidFill>
                  <a:schemeClr val="folHlink"/>
                </a:solidFill>
              </a:rPr>
              <a:t>Effective applications and services perform a maximum of work, </a:t>
            </a:r>
            <a:r>
              <a:rPr lang="en-US" altLang="en-US" smtClean="0"/>
              <a:t>while</a:t>
            </a:r>
            <a:r>
              <a:rPr lang="en-US" altLang="en-US" smtClean="0">
                <a:solidFill>
                  <a:srgbClr val="000000"/>
                </a:solidFill>
              </a:rPr>
              <a:t> </a:t>
            </a:r>
            <a:r>
              <a:rPr lang="en-US" altLang="en-US" smtClean="0"/>
              <a:t>requiring a minimum of information from users</a:t>
            </a:r>
            <a:r>
              <a:rPr lang="en-US" altLang="en-US" smtClean="0">
                <a:solidFill>
                  <a:srgbClr val="000000"/>
                </a:solidFill>
              </a:rPr>
              <a:t>.</a:t>
            </a:r>
          </a:p>
        </p:txBody>
      </p:sp>
    </p:spTree>
    <p:extLst>
      <p:ext uri="{BB962C8B-B14F-4D97-AF65-F5344CB8AC3E}">
        <p14:creationId xmlns:p14="http://schemas.microsoft.com/office/powerpoint/2010/main" val="403652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Chapter 1</a:t>
            </a:r>
          </a:p>
        </p:txBody>
      </p:sp>
      <p:sp>
        <p:nvSpPr>
          <p:cNvPr id="3075" name="Rectangle 3"/>
          <p:cNvSpPr>
            <a:spLocks noGrp="1" noChangeArrowheads="1"/>
          </p:cNvSpPr>
          <p:nvPr>
            <p:ph idx="1"/>
          </p:nvPr>
        </p:nvSpPr>
        <p:spPr/>
        <p:txBody>
          <a:bodyPr/>
          <a:lstStyle/>
          <a:p>
            <a:pPr eaLnBrk="1" hangingPunct="1"/>
            <a:r>
              <a:rPr lang="en-US" altLang="en-US" b="1" smtClean="0">
                <a:solidFill>
                  <a:schemeClr val="folHlink"/>
                </a:solidFill>
              </a:rPr>
              <a:t>The Nature of Software</a:t>
            </a:r>
          </a:p>
        </p:txBody>
      </p:sp>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87B24A-5D03-4FA7-883F-000723CCE199}" type="slidenum">
              <a:rPr lang="en-US" altLang="en-US" sz="1000">
                <a:latin typeface="Helvetica" panose="020B0604020202020204" pitchFamily="34" charset="0"/>
              </a:rPr>
              <a:pPr/>
              <a:t>17</a:t>
            </a:fld>
            <a:endParaRPr lang="en-US" altLang="en-US" sz="1000">
              <a:latin typeface="Helvetica" panose="020B0604020202020204" pitchFamily="34" charset="0"/>
            </a:endParaRPr>
          </a:p>
        </p:txBody>
      </p:sp>
      <p:sp>
        <p:nvSpPr>
          <p:cNvPr id="3078" name="Text Box 7"/>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dirty="0">
                <a:solidFill>
                  <a:schemeClr val="tx2"/>
                </a:solidFill>
              </a:rPr>
              <a:t>Slide Set to accompany</a:t>
            </a:r>
            <a:r>
              <a:rPr lang="en-US" altLang="en-US" sz="3200" i="1" dirty="0">
                <a:solidFill>
                  <a:schemeClr val="tx2"/>
                </a:solidFill>
              </a:rPr>
              <a:t/>
            </a:r>
            <a:br>
              <a:rPr lang="en-US" altLang="en-US" sz="3200" i="1" dirty="0">
                <a:solidFill>
                  <a:schemeClr val="tx2"/>
                </a:solidFill>
              </a:rPr>
            </a:br>
            <a:r>
              <a:rPr lang="en-US" altLang="en-US" sz="2000" i="1" dirty="0">
                <a:solidFill>
                  <a:schemeClr val="tx2"/>
                </a:solidFill>
              </a:rPr>
              <a:t>Software Engineering: A Practitioner’s Approach, 8/e</a:t>
            </a:r>
            <a:r>
              <a:rPr lang="en-US" altLang="en-US" i="1" dirty="0">
                <a:solidFill>
                  <a:schemeClr val="tx2"/>
                </a:solidFill>
              </a:rPr>
              <a:t> </a:t>
            </a:r>
          </a:p>
          <a:p>
            <a:pPr>
              <a:spcBef>
                <a:spcPct val="0"/>
              </a:spcBef>
              <a:buClrTx/>
              <a:buSzTx/>
              <a:buFontTx/>
              <a:buNone/>
            </a:pPr>
            <a:r>
              <a:rPr lang="en-US" altLang="en-US" sz="1600" b="1" dirty="0">
                <a:latin typeface="Arial" panose="020B0604020202020204" pitchFamily="34" charset="0"/>
              </a:rPr>
              <a:t>by Roger S. Pressman and Bruce R. Maxim</a:t>
            </a:r>
            <a:endParaRPr lang="en-US" altLang="en-US" sz="1200" b="1" dirty="0">
              <a:latin typeface="Arial" panose="020B0604020202020204" pitchFamily="34" charset="0"/>
            </a:endParaRPr>
          </a:p>
          <a:p>
            <a:pPr>
              <a:spcBef>
                <a:spcPct val="0"/>
              </a:spcBef>
              <a:buClrTx/>
              <a:buSzTx/>
              <a:buFontTx/>
              <a:buNone/>
            </a:pPr>
            <a:endParaRPr lang="en-US" altLang="en-US" sz="1200" b="1" dirty="0">
              <a:latin typeface="Arial" panose="020B0604020202020204" pitchFamily="34" charset="0"/>
            </a:endParaRPr>
          </a:p>
          <a:p>
            <a:pPr>
              <a:spcBef>
                <a:spcPct val="0"/>
              </a:spcBef>
              <a:buClrTx/>
              <a:buSzTx/>
              <a:buFontTx/>
              <a:buNone/>
            </a:pPr>
            <a:r>
              <a:rPr lang="en-US" altLang="en-US" sz="1200" b="1" dirty="0">
                <a:latin typeface="Arial" panose="020B0604020202020204" pitchFamily="34" charset="0"/>
              </a:rPr>
              <a:t>Slides copyright © 1996, 2001, 2005, 2009, 2014</a:t>
            </a:r>
            <a:r>
              <a:rPr lang="en-US" altLang="en-US" sz="1800" dirty="0">
                <a:latin typeface="Arial" panose="020B0604020202020204" pitchFamily="34" charset="0"/>
              </a:rPr>
              <a:t> </a:t>
            </a:r>
            <a:r>
              <a:rPr lang="en-US" altLang="en-US" sz="1200" b="1" dirty="0">
                <a:latin typeface="Arial" panose="020B0604020202020204" pitchFamily="34" charset="0"/>
              </a:rPr>
              <a:t>by Roger S. Pressman</a:t>
            </a:r>
            <a:endParaRPr lang="en-US" altLang="en-US" sz="1800" dirty="0">
              <a:latin typeface="Arial" panose="020B0604020202020204" pitchFamily="34" charset="0"/>
            </a:endParaRPr>
          </a:p>
          <a:p>
            <a:pPr>
              <a:spcBef>
                <a:spcPct val="0"/>
              </a:spcBef>
              <a:buClrTx/>
              <a:buSzTx/>
              <a:buFontTx/>
              <a:buNone/>
            </a:pPr>
            <a:endParaRPr lang="en-US" altLang="en-US" sz="1800" b="1" i="1" dirty="0">
              <a:solidFill>
                <a:schemeClr val="tx2"/>
              </a:solidFill>
              <a:latin typeface="Arial" panose="020B0604020202020204" pitchFamily="34" charset="0"/>
            </a:endParaRPr>
          </a:p>
          <a:p>
            <a:pPr>
              <a:spcBef>
                <a:spcPct val="0"/>
              </a:spcBef>
              <a:buClrTx/>
              <a:buSzTx/>
              <a:buFontTx/>
              <a:buNone/>
            </a:pPr>
            <a:r>
              <a:rPr lang="en-US" altLang="en-US" sz="1800" b="1" i="1" dirty="0">
                <a:solidFill>
                  <a:schemeClr val="tx2"/>
                </a:solidFill>
                <a:latin typeface="Arial" panose="020B0604020202020204" pitchFamily="34" charset="0"/>
              </a:rPr>
              <a:t>For non-profit educational use only</a:t>
            </a:r>
            <a:endParaRPr lang="en-US" altLang="en-US" sz="1800" b="1" dirty="0">
              <a:latin typeface="Arial" panose="020B0604020202020204" pitchFamily="34" charset="0"/>
            </a:endParaRPr>
          </a:p>
          <a:p>
            <a:pPr>
              <a:spcBef>
                <a:spcPct val="0"/>
              </a:spcBef>
              <a:buClrTx/>
              <a:buSzTx/>
              <a:buFontTx/>
              <a:buNone/>
            </a:pPr>
            <a:endParaRPr lang="en-US" altLang="en-US" sz="1400" dirty="0">
              <a:latin typeface="Arial" panose="020B0604020202020204" pitchFamily="34" charset="0"/>
            </a:endParaRPr>
          </a:p>
          <a:p>
            <a:pPr>
              <a:spcBef>
                <a:spcPct val="0"/>
              </a:spcBef>
              <a:buClrTx/>
              <a:buSzTx/>
              <a:buFontTx/>
              <a:buNone/>
            </a:pPr>
            <a:r>
              <a:rPr lang="en-US" altLang="en-US" sz="1200" dirty="0">
                <a:latin typeface="Arial" panose="020B0604020202020204" pitchFamily="34" charset="0"/>
              </a:rPr>
              <a:t>May be reproduced ONLY for student use at the university level when used in conjunction with </a:t>
            </a:r>
            <a:r>
              <a:rPr lang="en-US" altLang="en-US" sz="1200" i="1" dirty="0">
                <a:latin typeface="Arial" panose="020B0604020202020204" pitchFamily="34" charset="0"/>
              </a:rPr>
              <a:t>Software Engineering: A Practitioner's Approach, 8/e. </a:t>
            </a:r>
            <a:r>
              <a:rPr lang="en-US" altLang="en-US" sz="1200" dirty="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dirty="0">
              <a:latin typeface="Arial" panose="020B0604020202020204" pitchFamily="34" charset="0"/>
            </a:endParaRPr>
          </a:p>
          <a:p>
            <a:pPr>
              <a:spcBef>
                <a:spcPct val="0"/>
              </a:spcBef>
              <a:buClrTx/>
              <a:buSzTx/>
              <a:buFontTx/>
              <a:buNone/>
            </a:pPr>
            <a:r>
              <a:rPr lang="en-US" altLang="en-US" sz="1200" dirty="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378694624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36A539-C68C-4A26-A16B-850054F58092}" type="slidenum">
              <a:rPr lang="en-US" altLang="en-US" sz="1000">
                <a:latin typeface="Helvetica" panose="020B0604020202020204" pitchFamily="34" charset="0"/>
              </a:rPr>
              <a:pPr/>
              <a:t>170</a:t>
            </a:fld>
            <a:endParaRPr lang="en-US" altLang="en-US" sz="1000">
              <a:latin typeface="Helvetica" panose="020B0604020202020204" pitchFamily="34" charset="0"/>
            </a:endParaRPr>
          </a:p>
        </p:txBody>
      </p:sp>
      <p:sp>
        <p:nvSpPr>
          <p:cNvPr id="21508" name="Rectangle 2"/>
          <p:cNvSpPr>
            <a:spLocks noGrp="1" noChangeArrowheads="1"/>
          </p:cNvSpPr>
          <p:nvPr>
            <p:ph type="title"/>
          </p:nvPr>
        </p:nvSpPr>
        <p:spPr/>
        <p:txBody>
          <a:bodyPr/>
          <a:lstStyle/>
          <a:p>
            <a:pPr eaLnBrk="1" hangingPunct="1"/>
            <a:r>
              <a:rPr lang="en-US" altLang="en-US" smtClean="0"/>
              <a:t>Interface Design Principles-I</a:t>
            </a:r>
          </a:p>
        </p:txBody>
      </p:sp>
      <p:sp>
        <p:nvSpPr>
          <p:cNvPr id="21509" name="Rectangle 3"/>
          <p:cNvSpPr>
            <a:spLocks noGrp="1" noChangeArrowheads="1"/>
          </p:cNvSpPr>
          <p:nvPr>
            <p:ph type="body" idx="1"/>
          </p:nvPr>
        </p:nvSpPr>
        <p:spPr/>
        <p:txBody>
          <a:bodyPr/>
          <a:lstStyle/>
          <a:p>
            <a:pPr eaLnBrk="1" hangingPunct="1">
              <a:lnSpc>
                <a:spcPct val="90000"/>
              </a:lnSpc>
            </a:pPr>
            <a:r>
              <a:rPr lang="en-US" altLang="en-US" sz="1800">
                <a:solidFill>
                  <a:schemeClr val="folHlink"/>
                </a:solidFill>
              </a:rPr>
              <a:t>Anticipation</a:t>
            </a:r>
            <a:r>
              <a:rPr lang="en-US" altLang="en-US" sz="1800"/>
              <a:t>—A Web or Mobile App should be designed so that it anticipates the use’s next move. </a:t>
            </a:r>
          </a:p>
          <a:p>
            <a:pPr eaLnBrk="1" hangingPunct="1">
              <a:lnSpc>
                <a:spcPct val="90000"/>
              </a:lnSpc>
            </a:pPr>
            <a:r>
              <a:rPr lang="en-US" altLang="en-US" sz="1800">
                <a:solidFill>
                  <a:schemeClr val="folHlink"/>
                </a:solidFill>
              </a:rPr>
              <a:t>Communication</a:t>
            </a:r>
            <a:r>
              <a:rPr lang="en-US" altLang="en-US" sz="1800"/>
              <a:t>—The interface should communicate the status of any activity initiated by the user</a:t>
            </a:r>
          </a:p>
          <a:p>
            <a:pPr eaLnBrk="1" hangingPunct="1">
              <a:lnSpc>
                <a:spcPct val="90000"/>
              </a:lnSpc>
            </a:pPr>
            <a:r>
              <a:rPr lang="en-US" altLang="en-US" sz="1800">
                <a:solidFill>
                  <a:schemeClr val="folHlink"/>
                </a:solidFill>
              </a:rPr>
              <a:t>Consistency</a:t>
            </a:r>
            <a:r>
              <a:rPr lang="en-US" altLang="en-US" sz="1800"/>
              <a:t>—The use of navigation controls, menus, icons, and aesthetics (e.g., color, shape, layout)</a:t>
            </a:r>
          </a:p>
          <a:p>
            <a:pPr eaLnBrk="1" hangingPunct="1">
              <a:lnSpc>
                <a:spcPct val="90000"/>
              </a:lnSpc>
            </a:pPr>
            <a:r>
              <a:rPr lang="en-US" altLang="en-US" sz="1800">
                <a:solidFill>
                  <a:schemeClr val="folHlink"/>
                </a:solidFill>
              </a:rPr>
              <a:t>Controlled autonomy</a:t>
            </a:r>
            <a:r>
              <a:rPr lang="en-US" altLang="en-US" sz="1800"/>
              <a:t>—The interface should facilitate user movement throughout the Web or Mobile App, but it should do so in a manner that enforces navigation conventions that have been established for the application.</a:t>
            </a:r>
          </a:p>
          <a:p>
            <a:pPr eaLnBrk="1" hangingPunct="1">
              <a:lnSpc>
                <a:spcPct val="90000"/>
              </a:lnSpc>
            </a:pPr>
            <a:r>
              <a:rPr lang="en-US" altLang="en-US" sz="1800">
                <a:solidFill>
                  <a:schemeClr val="folHlink"/>
                </a:solidFill>
              </a:rPr>
              <a:t>Efficiency</a:t>
            </a:r>
            <a:r>
              <a:rPr lang="en-US" altLang="en-US" sz="1800"/>
              <a:t>—The design of the Web or Mobile App and its interface should optimize the user’s work efficiency, not the efficiency of the software engineer who designs and builds it or the client-server environment that executes it.</a:t>
            </a:r>
          </a:p>
        </p:txBody>
      </p:sp>
    </p:spTree>
    <p:extLst>
      <p:ext uri="{BB962C8B-B14F-4D97-AF65-F5344CB8AC3E}">
        <p14:creationId xmlns:p14="http://schemas.microsoft.com/office/powerpoint/2010/main" val="11320636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836C7C-B204-4D8A-A84F-0A51495D51D3}" type="slidenum">
              <a:rPr lang="en-US" altLang="en-US" sz="1000">
                <a:latin typeface="Helvetica" panose="020B0604020202020204" pitchFamily="34" charset="0"/>
              </a:rPr>
              <a:pPr/>
              <a:t>171</a:t>
            </a:fld>
            <a:endParaRPr lang="en-US" altLang="en-US" sz="1000">
              <a:latin typeface="Helvetica" panose="020B0604020202020204" pitchFamily="34" charset="0"/>
            </a:endParaRPr>
          </a:p>
        </p:txBody>
      </p:sp>
      <p:sp>
        <p:nvSpPr>
          <p:cNvPr id="22532" name="Rectangle 2"/>
          <p:cNvSpPr>
            <a:spLocks noGrp="1" noChangeArrowheads="1"/>
          </p:cNvSpPr>
          <p:nvPr>
            <p:ph type="title"/>
          </p:nvPr>
        </p:nvSpPr>
        <p:spPr>
          <a:xfrm>
            <a:off x="2667000" y="1143001"/>
            <a:ext cx="6705600" cy="633413"/>
          </a:xfrm>
        </p:spPr>
        <p:txBody>
          <a:bodyPr>
            <a:normAutofit fontScale="90000"/>
          </a:bodyPr>
          <a:lstStyle/>
          <a:p>
            <a:pPr eaLnBrk="1" hangingPunct="1"/>
            <a:r>
              <a:rPr lang="en-US" altLang="en-US" smtClean="0"/>
              <a:t>Interface Design Principles-II</a:t>
            </a:r>
          </a:p>
        </p:txBody>
      </p:sp>
      <p:sp>
        <p:nvSpPr>
          <p:cNvPr id="22533" name="Rectangle 3"/>
          <p:cNvSpPr>
            <a:spLocks noGrp="1" noChangeArrowheads="1"/>
          </p:cNvSpPr>
          <p:nvPr>
            <p:ph type="body" idx="1"/>
          </p:nvPr>
        </p:nvSpPr>
        <p:spPr/>
        <p:txBody>
          <a:bodyPr/>
          <a:lstStyle/>
          <a:p>
            <a:pPr eaLnBrk="1" hangingPunct="1"/>
            <a:r>
              <a:rPr lang="en-US" altLang="en-US" sz="1600">
                <a:solidFill>
                  <a:schemeClr val="folHlink"/>
                </a:solidFill>
              </a:rPr>
              <a:t>Focus</a:t>
            </a:r>
            <a:r>
              <a:rPr lang="en-US" altLang="en-US" sz="1600"/>
              <a:t>—The Web or Mobile App interface (and the content it presents) should stay focused on the user task(s) at hand. </a:t>
            </a:r>
          </a:p>
          <a:p>
            <a:pPr eaLnBrk="1" hangingPunct="1"/>
            <a:r>
              <a:rPr lang="en-US" altLang="en-US" sz="1600">
                <a:solidFill>
                  <a:schemeClr val="folHlink"/>
                </a:solidFill>
              </a:rPr>
              <a:t>Fitt’s Law</a:t>
            </a:r>
            <a:r>
              <a:rPr lang="en-US" altLang="en-US" sz="1600"/>
              <a:t>—“The time to acquire a target is a function of the distance to and size of the target.”</a:t>
            </a:r>
          </a:p>
          <a:p>
            <a:pPr eaLnBrk="1" hangingPunct="1"/>
            <a:r>
              <a:rPr lang="en-US" altLang="en-US" sz="1600">
                <a:solidFill>
                  <a:schemeClr val="folHlink"/>
                </a:solidFill>
              </a:rPr>
              <a:t>Human interface objects</a:t>
            </a:r>
            <a:r>
              <a:rPr lang="en-US" altLang="en-US" sz="1600"/>
              <a:t>—A vast library of reusable human interface objects has been developed for Web or Mobile Apps.</a:t>
            </a:r>
          </a:p>
          <a:p>
            <a:pPr eaLnBrk="1" hangingPunct="1"/>
            <a:r>
              <a:rPr lang="en-US" altLang="en-US" sz="1600">
                <a:solidFill>
                  <a:schemeClr val="folHlink"/>
                </a:solidFill>
              </a:rPr>
              <a:t>Latency reduction</a:t>
            </a:r>
            <a:r>
              <a:rPr lang="en-US" altLang="en-US" sz="1600"/>
              <a:t>—The Web or Mobile App should use multi-tasking in a way that lets the user proceed with work as if the operation has been completed. </a:t>
            </a:r>
          </a:p>
          <a:p>
            <a:pPr eaLnBrk="1" hangingPunct="1"/>
            <a:r>
              <a:rPr lang="en-US" altLang="en-US" sz="1600">
                <a:solidFill>
                  <a:schemeClr val="folHlink"/>
                </a:solidFill>
              </a:rPr>
              <a:t>Learnability</a:t>
            </a:r>
            <a:r>
              <a:rPr lang="en-US" altLang="en-US" sz="1600"/>
              <a:t>— A Web or Mobile App interface should be designed to minimize learning time, and once learned, to minimize relearning required when the App is revisited. </a:t>
            </a:r>
          </a:p>
        </p:txBody>
      </p:sp>
    </p:spTree>
    <p:extLst>
      <p:ext uri="{BB962C8B-B14F-4D97-AF65-F5344CB8AC3E}">
        <p14:creationId xmlns:p14="http://schemas.microsoft.com/office/powerpoint/2010/main" val="21101920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458369-3949-41E3-96B1-3682A8F701DC}" type="slidenum">
              <a:rPr lang="en-US" altLang="en-US" sz="1000">
                <a:latin typeface="Helvetica" panose="020B0604020202020204" pitchFamily="34" charset="0"/>
              </a:rPr>
              <a:pPr/>
              <a:t>172</a:t>
            </a:fld>
            <a:endParaRPr lang="en-US" altLang="en-US" sz="1000">
              <a:latin typeface="Helvetica" panose="020B0604020202020204" pitchFamily="34" charset="0"/>
            </a:endParaRPr>
          </a:p>
        </p:txBody>
      </p:sp>
      <p:sp>
        <p:nvSpPr>
          <p:cNvPr id="23556" name="Rectangle 2"/>
          <p:cNvSpPr>
            <a:spLocks noGrp="1" noChangeArrowheads="1"/>
          </p:cNvSpPr>
          <p:nvPr>
            <p:ph type="title"/>
          </p:nvPr>
        </p:nvSpPr>
        <p:spPr>
          <a:xfrm>
            <a:off x="2667000" y="1143001"/>
            <a:ext cx="7391400" cy="633413"/>
          </a:xfrm>
        </p:spPr>
        <p:txBody>
          <a:bodyPr>
            <a:normAutofit fontScale="90000"/>
          </a:bodyPr>
          <a:lstStyle/>
          <a:p>
            <a:pPr eaLnBrk="1" hangingPunct="1"/>
            <a:r>
              <a:rPr lang="en-US" altLang="en-US" smtClean="0"/>
              <a:t>Interface Design Principles-III</a:t>
            </a:r>
          </a:p>
        </p:txBody>
      </p:sp>
      <p:sp>
        <p:nvSpPr>
          <p:cNvPr id="23557" name="Rectangle 3"/>
          <p:cNvSpPr>
            <a:spLocks noGrp="1" noChangeArrowheads="1"/>
          </p:cNvSpPr>
          <p:nvPr>
            <p:ph type="body" idx="1"/>
          </p:nvPr>
        </p:nvSpPr>
        <p:spPr/>
        <p:txBody>
          <a:bodyPr/>
          <a:lstStyle/>
          <a:p>
            <a:pPr eaLnBrk="1" hangingPunct="1"/>
            <a:r>
              <a:rPr lang="en-US" altLang="en-US" sz="1600">
                <a:solidFill>
                  <a:schemeClr val="folHlink"/>
                </a:solidFill>
              </a:rPr>
              <a:t>Maintain work product integrity</a:t>
            </a:r>
            <a:r>
              <a:rPr lang="en-US" altLang="en-US" sz="1600"/>
              <a:t>—A work product (e.g., a form completed by the user, a user specified list) must be automatically saved so that it will not be lost if an error occurs.</a:t>
            </a:r>
          </a:p>
          <a:p>
            <a:pPr eaLnBrk="1" hangingPunct="1"/>
            <a:r>
              <a:rPr lang="en-US" altLang="en-US" sz="1600">
                <a:solidFill>
                  <a:schemeClr val="folHlink"/>
                </a:solidFill>
              </a:rPr>
              <a:t>Readability</a:t>
            </a:r>
            <a:r>
              <a:rPr lang="en-US" altLang="en-US" sz="1600"/>
              <a:t>—All information presented through the interface should be readable by young and old.</a:t>
            </a:r>
          </a:p>
          <a:p>
            <a:pPr eaLnBrk="1" hangingPunct="1"/>
            <a:r>
              <a:rPr lang="en-US" altLang="en-US" sz="1600">
                <a:solidFill>
                  <a:schemeClr val="folHlink"/>
                </a:solidFill>
              </a:rPr>
              <a:t>Track state</a:t>
            </a:r>
            <a:r>
              <a:rPr lang="en-US" altLang="en-US" sz="1600"/>
              <a:t>—When appropriate, the state of the user interaction should be tracked and stored so that a user can logoff and return later to pick up where she left off.</a:t>
            </a:r>
          </a:p>
          <a:p>
            <a:pPr eaLnBrk="1" hangingPunct="1"/>
            <a:r>
              <a:rPr lang="en-US" altLang="en-US" sz="1600">
                <a:solidFill>
                  <a:schemeClr val="folHlink"/>
                </a:solidFill>
              </a:rPr>
              <a:t>Visible navigation</a:t>
            </a:r>
            <a:r>
              <a:rPr lang="en-US" altLang="en-US" sz="1600"/>
              <a:t>—A well-designed Web or Mobile App interface provides “the illusion that users are in the same place, with the work brought to them.”</a:t>
            </a:r>
          </a:p>
        </p:txBody>
      </p:sp>
    </p:spTree>
    <p:extLst>
      <p:ext uri="{BB962C8B-B14F-4D97-AF65-F5344CB8AC3E}">
        <p14:creationId xmlns:p14="http://schemas.microsoft.com/office/powerpoint/2010/main" val="35424720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9A6B1C-44DD-492B-8E71-F9F6BAD39F00}" type="slidenum">
              <a:rPr lang="en-US" altLang="en-US" sz="1000">
                <a:latin typeface="Helvetica" panose="020B0604020202020204" pitchFamily="34" charset="0"/>
              </a:rPr>
              <a:pPr/>
              <a:t>173</a:t>
            </a:fld>
            <a:endParaRPr lang="en-US" altLang="en-US" sz="1000">
              <a:latin typeface="Helvetica" panose="020B0604020202020204" pitchFamily="34" charset="0"/>
            </a:endParaRPr>
          </a:p>
        </p:txBody>
      </p:sp>
      <p:sp>
        <p:nvSpPr>
          <p:cNvPr id="24580"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Interface Design Workflow-I</a:t>
            </a:r>
          </a:p>
        </p:txBody>
      </p:sp>
      <p:sp>
        <p:nvSpPr>
          <p:cNvPr id="24581" name="Rectangle 3"/>
          <p:cNvSpPr>
            <a:spLocks noGrp="1" noChangeArrowheads="1"/>
          </p:cNvSpPr>
          <p:nvPr>
            <p:ph type="body" idx="1"/>
          </p:nvPr>
        </p:nvSpPr>
        <p:spPr>
          <a:xfrm>
            <a:off x="3352800" y="2057400"/>
            <a:ext cx="6705600" cy="3276600"/>
          </a:xfrm>
        </p:spPr>
        <p:txBody>
          <a:bodyPr>
            <a:normAutofit lnSpcReduction="10000"/>
          </a:bodyPr>
          <a:lstStyle/>
          <a:p>
            <a:pPr eaLnBrk="1" hangingPunct="1">
              <a:lnSpc>
                <a:spcPct val="90000"/>
              </a:lnSpc>
            </a:pPr>
            <a:r>
              <a:rPr lang="en-US" altLang="en-US" sz="2000">
                <a:latin typeface="Palatino" pitchFamily="-128" charset="0"/>
              </a:rPr>
              <a:t>Review information contained in the analysis model and refine as required.</a:t>
            </a:r>
          </a:p>
          <a:p>
            <a:pPr eaLnBrk="1" hangingPunct="1">
              <a:lnSpc>
                <a:spcPct val="90000"/>
              </a:lnSpc>
            </a:pPr>
            <a:r>
              <a:rPr lang="en-US" altLang="en-US" sz="2000">
                <a:latin typeface="Palatino" pitchFamily="-128" charset="0"/>
              </a:rPr>
              <a:t>Develop a rough sketch of the Web or Mobile App interface layout.</a:t>
            </a:r>
          </a:p>
          <a:p>
            <a:pPr eaLnBrk="1" hangingPunct="1">
              <a:lnSpc>
                <a:spcPct val="90000"/>
              </a:lnSpc>
            </a:pPr>
            <a:r>
              <a:rPr lang="en-US" altLang="en-US" sz="2000">
                <a:latin typeface="Palatino" pitchFamily="-128" charset="0"/>
              </a:rPr>
              <a:t>Map user objectives into specific interface actions. </a:t>
            </a:r>
          </a:p>
          <a:p>
            <a:pPr eaLnBrk="1" hangingPunct="1">
              <a:lnSpc>
                <a:spcPct val="90000"/>
              </a:lnSpc>
            </a:pPr>
            <a:r>
              <a:rPr lang="en-US" altLang="en-US" sz="2000">
                <a:latin typeface="Palatino" pitchFamily="-128" charset="0"/>
              </a:rPr>
              <a:t>Define a set of user tasks that are associated with each action.</a:t>
            </a:r>
          </a:p>
          <a:p>
            <a:pPr eaLnBrk="1" hangingPunct="1">
              <a:lnSpc>
                <a:spcPct val="90000"/>
              </a:lnSpc>
            </a:pPr>
            <a:r>
              <a:rPr lang="en-US" altLang="en-US" sz="2000">
                <a:latin typeface="Palatino" pitchFamily="-128" charset="0"/>
              </a:rPr>
              <a:t>Storyboard screen images for each interface action.</a:t>
            </a:r>
          </a:p>
          <a:p>
            <a:pPr eaLnBrk="1" hangingPunct="1">
              <a:lnSpc>
                <a:spcPct val="90000"/>
              </a:lnSpc>
            </a:pPr>
            <a:r>
              <a:rPr lang="en-US" altLang="en-US" sz="2000">
                <a:latin typeface="Palatino" pitchFamily="-128" charset="0"/>
              </a:rPr>
              <a:t>Refine interface layout and storyboards using input from aesthetic design.</a:t>
            </a:r>
          </a:p>
        </p:txBody>
      </p:sp>
    </p:spTree>
    <p:extLst>
      <p:ext uri="{BB962C8B-B14F-4D97-AF65-F5344CB8AC3E}">
        <p14:creationId xmlns:p14="http://schemas.microsoft.com/office/powerpoint/2010/main" val="34755169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B70338-761C-49A2-8A29-E854694E481C}" type="slidenum">
              <a:rPr lang="en-US" altLang="en-US" sz="1000">
                <a:latin typeface="Helvetica" panose="020B0604020202020204" pitchFamily="34" charset="0"/>
              </a:rPr>
              <a:pPr/>
              <a:t>174</a:t>
            </a:fld>
            <a:endParaRPr lang="en-US" altLang="en-US" sz="1000">
              <a:latin typeface="Helvetica" panose="020B0604020202020204" pitchFamily="34" charset="0"/>
            </a:endParaRPr>
          </a:p>
        </p:txBody>
      </p:sp>
      <p:sp>
        <p:nvSpPr>
          <p:cNvPr id="25604" name="Rectangle 3"/>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Mapping User Objectives</a:t>
            </a: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52600"/>
            <a:ext cx="6281738"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763374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37A293-9CC7-432B-BBC8-57353366C7A6}" type="slidenum">
              <a:rPr lang="en-US" altLang="en-US" sz="1000">
                <a:latin typeface="Helvetica" panose="020B0604020202020204" pitchFamily="34" charset="0"/>
              </a:rPr>
              <a:pPr/>
              <a:t>175</a:t>
            </a:fld>
            <a:endParaRPr lang="en-US" altLang="en-US" sz="1000">
              <a:latin typeface="Helvetica" panose="020B0604020202020204" pitchFamily="34" charset="0"/>
            </a:endParaRPr>
          </a:p>
        </p:txBody>
      </p:sp>
      <p:sp>
        <p:nvSpPr>
          <p:cNvPr id="26628"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Interface Design Workflow-II</a:t>
            </a:r>
          </a:p>
        </p:txBody>
      </p:sp>
      <p:sp>
        <p:nvSpPr>
          <p:cNvPr id="26629" name="Rectangle 3"/>
          <p:cNvSpPr>
            <a:spLocks noGrp="1" noChangeArrowheads="1"/>
          </p:cNvSpPr>
          <p:nvPr>
            <p:ph type="body" idx="1"/>
          </p:nvPr>
        </p:nvSpPr>
        <p:spPr>
          <a:xfrm>
            <a:off x="3352800" y="1905000"/>
            <a:ext cx="6629400" cy="4191000"/>
          </a:xfrm>
        </p:spPr>
        <p:txBody>
          <a:bodyPr>
            <a:normAutofit lnSpcReduction="10000"/>
          </a:bodyPr>
          <a:lstStyle/>
          <a:p>
            <a:pPr eaLnBrk="1" hangingPunct="1"/>
            <a:r>
              <a:rPr lang="en-US" altLang="en-US" smtClean="0">
                <a:latin typeface="Palatino" pitchFamily="-128" charset="0"/>
              </a:rPr>
              <a:t>Identify user interface objects that are required to implement the interface. </a:t>
            </a:r>
          </a:p>
          <a:p>
            <a:pPr eaLnBrk="1" hangingPunct="1"/>
            <a:r>
              <a:rPr lang="en-US" altLang="en-US" smtClean="0">
                <a:latin typeface="Palatino" pitchFamily="-128" charset="0"/>
              </a:rPr>
              <a:t>Develop a procedural representation of the user’s interaction with the interface. </a:t>
            </a:r>
          </a:p>
          <a:p>
            <a:pPr eaLnBrk="1" hangingPunct="1"/>
            <a:r>
              <a:rPr lang="en-US" altLang="en-US" smtClean="0">
                <a:latin typeface="Palatino" pitchFamily="-128" charset="0"/>
              </a:rPr>
              <a:t>Develop a behavioral representation of the interface.</a:t>
            </a:r>
          </a:p>
          <a:p>
            <a:pPr eaLnBrk="1" hangingPunct="1"/>
            <a:r>
              <a:rPr lang="en-US" altLang="en-US" smtClean="0">
                <a:latin typeface="Palatino" pitchFamily="-128" charset="0"/>
              </a:rPr>
              <a:t>Describe the interface layout for each state. </a:t>
            </a:r>
          </a:p>
          <a:p>
            <a:pPr eaLnBrk="1" hangingPunct="1"/>
            <a:r>
              <a:rPr lang="en-US" altLang="en-US" smtClean="0">
                <a:latin typeface="Palatino" pitchFamily="-128" charset="0"/>
              </a:rPr>
              <a:t>Refine and review the interface design model.</a:t>
            </a:r>
            <a:endParaRPr lang="en-US" altLang="en-US" b="1" smtClean="0"/>
          </a:p>
        </p:txBody>
      </p:sp>
    </p:spTree>
    <p:extLst>
      <p:ext uri="{BB962C8B-B14F-4D97-AF65-F5344CB8AC3E}">
        <p14:creationId xmlns:p14="http://schemas.microsoft.com/office/powerpoint/2010/main" val="30182013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6F740C-795E-411C-8BC1-A843C06D4EC7}" type="slidenum">
              <a:rPr lang="en-US" altLang="en-US" sz="1000">
                <a:latin typeface="Helvetica" panose="020B0604020202020204" pitchFamily="34" charset="0"/>
              </a:rPr>
              <a:pPr/>
              <a:t>176</a:t>
            </a:fld>
            <a:endParaRPr lang="en-US" altLang="en-US" sz="1000">
              <a:latin typeface="Helvetica" panose="020B0604020202020204" pitchFamily="34" charset="0"/>
            </a:endParaRPr>
          </a:p>
        </p:txBody>
      </p:sp>
      <p:sp>
        <p:nvSpPr>
          <p:cNvPr id="27652"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Aesthetic Design</a:t>
            </a:r>
          </a:p>
        </p:txBody>
      </p:sp>
      <p:sp>
        <p:nvSpPr>
          <p:cNvPr id="27653" name="Rectangle 3"/>
          <p:cNvSpPr>
            <a:spLocks noGrp="1" noChangeArrowheads="1"/>
          </p:cNvSpPr>
          <p:nvPr>
            <p:ph type="body" idx="1"/>
          </p:nvPr>
        </p:nvSpPr>
        <p:spPr/>
        <p:txBody>
          <a:bodyPr/>
          <a:lstStyle/>
          <a:p>
            <a:pPr eaLnBrk="1" hangingPunct="1"/>
            <a:r>
              <a:rPr lang="en-US" altLang="en-US" smtClean="0"/>
              <a:t>Don’t be afraid of white space.</a:t>
            </a:r>
          </a:p>
          <a:p>
            <a:pPr eaLnBrk="1" hangingPunct="1"/>
            <a:r>
              <a:rPr lang="en-US" altLang="en-US" smtClean="0"/>
              <a:t>Emphasize content.</a:t>
            </a:r>
          </a:p>
          <a:p>
            <a:pPr eaLnBrk="1" hangingPunct="1"/>
            <a:r>
              <a:rPr lang="en-US" altLang="en-US" smtClean="0"/>
              <a:t>Organize layout elements from top-left to bottom right. </a:t>
            </a:r>
          </a:p>
          <a:p>
            <a:pPr eaLnBrk="1" hangingPunct="1"/>
            <a:r>
              <a:rPr lang="en-US" altLang="en-US" smtClean="0"/>
              <a:t>Group navigation, content, and function geographically within the page.</a:t>
            </a:r>
          </a:p>
          <a:p>
            <a:pPr eaLnBrk="1" hangingPunct="1"/>
            <a:r>
              <a:rPr lang="en-US" altLang="en-US" smtClean="0"/>
              <a:t>Don’t extend your real estate with the scrolling bar.</a:t>
            </a:r>
          </a:p>
          <a:p>
            <a:pPr eaLnBrk="1" hangingPunct="1"/>
            <a:r>
              <a:rPr lang="en-US" altLang="en-US" smtClean="0"/>
              <a:t>Consider resolution and browser window size when designing layout.</a:t>
            </a:r>
          </a:p>
        </p:txBody>
      </p:sp>
    </p:spTree>
    <p:extLst>
      <p:ext uri="{BB962C8B-B14F-4D97-AF65-F5344CB8AC3E}">
        <p14:creationId xmlns:p14="http://schemas.microsoft.com/office/powerpoint/2010/main" val="15552355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37CC39-2F3D-4844-A2EB-CB0B43155628}" type="slidenum">
              <a:rPr lang="en-US" altLang="en-US" sz="1000">
                <a:latin typeface="Helvetica" panose="020B0604020202020204" pitchFamily="34" charset="0"/>
              </a:rPr>
              <a:pPr/>
              <a:t>177</a:t>
            </a:fld>
            <a:endParaRPr lang="en-US" altLang="en-US" sz="1000">
              <a:latin typeface="Helvetica" panose="020B0604020202020204" pitchFamily="34" charset="0"/>
            </a:endParaRPr>
          </a:p>
        </p:txBody>
      </p:sp>
      <p:sp>
        <p:nvSpPr>
          <p:cNvPr id="28676" name="Rectangle 3"/>
          <p:cNvSpPr>
            <a:spLocks noGrp="1" noChangeArrowheads="1"/>
          </p:cNvSpPr>
          <p:nvPr>
            <p:ph type="title"/>
          </p:nvPr>
        </p:nvSpPr>
        <p:spPr>
          <a:xfrm>
            <a:off x="2819400" y="1066800"/>
            <a:ext cx="5632450" cy="660400"/>
          </a:xfrm>
          <a:noFill/>
        </p:spPr>
        <p:txBody>
          <a:bodyPr vert="horz" wrap="none" lIns="63500" tIns="25400" rIns="63500" bIns="25400" rtlCol="0" anchor="t">
            <a:spAutoFit/>
          </a:bodyPr>
          <a:lstStyle/>
          <a:p>
            <a:pPr eaLnBrk="1" hangingPunct="1"/>
            <a:r>
              <a:rPr lang="en-US" altLang="en-US" smtClean="0"/>
              <a:t>Design Evaluation Cycle</a:t>
            </a:r>
          </a:p>
        </p:txBody>
      </p:sp>
      <p:pic>
        <p:nvPicPr>
          <p:cNvPr id="2867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05000"/>
            <a:ext cx="3429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2316402"/>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4C092D-5565-423C-8CA3-8905A4FC6688}" type="slidenum">
              <a:rPr lang="en-US" altLang="en-US" sz="1000">
                <a:latin typeface="Helvetica" panose="020B0604020202020204" pitchFamily="34" charset="0"/>
              </a:rPr>
              <a:pPr/>
              <a:t>178</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a:xfrm>
            <a:off x="2819400" y="1219201"/>
            <a:ext cx="6923088" cy="550863"/>
          </a:xfrm>
        </p:spPr>
        <p:txBody>
          <a:bodyPr>
            <a:normAutofit fontScale="90000"/>
          </a:bodyPr>
          <a:lstStyle/>
          <a:p>
            <a:pPr eaLnBrk="1" hangingPunct="1"/>
            <a:r>
              <a:rPr lang="en-US" altLang="en-US" sz="3600"/>
              <a:t>Why is Architecture Important?</a:t>
            </a:r>
            <a:endParaRPr lang="en-US" altLang="en-US" smtClean="0"/>
          </a:p>
        </p:txBody>
      </p:sp>
      <p:sp>
        <p:nvSpPr>
          <p:cNvPr id="5125" name="Rectangle 3"/>
          <p:cNvSpPr>
            <a:spLocks noGrp="1" noChangeArrowheads="1"/>
          </p:cNvSpPr>
          <p:nvPr>
            <p:ph type="body" idx="1"/>
          </p:nvPr>
        </p:nvSpPr>
        <p:spPr/>
        <p:txBody>
          <a:bodyPr/>
          <a:lstStyle/>
          <a:p>
            <a:pPr>
              <a:spcBef>
                <a:spcPts val="300"/>
              </a:spcBef>
            </a:pPr>
            <a:r>
              <a:rPr lang="en-US" altLang="en-US" sz="2000">
                <a:solidFill>
                  <a:schemeClr val="folHlink"/>
                </a:solidFill>
              </a:rPr>
              <a:t>Representations of software architecture are an enabler </a:t>
            </a:r>
            <a:r>
              <a:rPr lang="en-US" altLang="en-US" sz="2000"/>
              <a:t>for communication between all parties (stakeholders) interested in the development of a computer-based system.</a:t>
            </a:r>
          </a:p>
          <a:p>
            <a:pPr eaLnBrk="1" hangingPunct="1"/>
            <a:r>
              <a:rPr lang="en-US" altLang="en-US" sz="2000">
                <a:solidFill>
                  <a:schemeClr val="folHlink"/>
                </a:solidFill>
              </a:rPr>
              <a:t>The architecture highlights early design decisions</a:t>
            </a:r>
            <a:r>
              <a:rPr lang="en-US" altLang="en-US" sz="2000"/>
              <a:t> that will have a profound impact on all software engineering work that follows and, as important, on the ultimate success of the system as an operational entity.</a:t>
            </a:r>
          </a:p>
          <a:p>
            <a:pPr eaLnBrk="1" hangingPunct="1"/>
            <a:r>
              <a:rPr lang="en-US" altLang="en-US" sz="2000">
                <a:solidFill>
                  <a:schemeClr val="folHlink"/>
                </a:solidFill>
              </a:rPr>
              <a:t>Architecture “constitutes a relatively small, intellectually graspable mode</a:t>
            </a:r>
            <a:r>
              <a:rPr lang="en-US" altLang="en-US" sz="2000"/>
              <a:t> of how the system is structured and how its components work together” [BAS03].</a:t>
            </a:r>
            <a:endParaRPr lang="en-US" altLang="en-US" sz="1800"/>
          </a:p>
        </p:txBody>
      </p:sp>
    </p:spTree>
    <p:extLst>
      <p:ext uri="{BB962C8B-B14F-4D97-AF65-F5344CB8AC3E}">
        <p14:creationId xmlns:p14="http://schemas.microsoft.com/office/powerpoint/2010/main" val="8010831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357AA0-DE83-4EF0-96AF-B8C904C2B8DF}" type="slidenum">
              <a:rPr lang="en-US" altLang="en-US" sz="1000">
                <a:latin typeface="Helvetica" panose="020B0604020202020204" pitchFamily="34" charset="0"/>
              </a:rPr>
              <a:pPr/>
              <a:t>179</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smtClean="0"/>
              <a:t>Architectural Descriptions</a:t>
            </a:r>
          </a:p>
        </p:txBody>
      </p:sp>
      <p:sp>
        <p:nvSpPr>
          <p:cNvPr id="6149" name="Rectangle 3"/>
          <p:cNvSpPr>
            <a:spLocks noGrp="1" noChangeArrowheads="1"/>
          </p:cNvSpPr>
          <p:nvPr>
            <p:ph type="body" idx="1"/>
          </p:nvPr>
        </p:nvSpPr>
        <p:spPr/>
        <p:txBody>
          <a:bodyPr/>
          <a:lstStyle/>
          <a:p>
            <a:pPr>
              <a:spcBef>
                <a:spcPts val="600"/>
              </a:spcBef>
            </a:pPr>
            <a:r>
              <a:rPr lang="en-US" altLang="en-US" sz="2000">
                <a:latin typeface="Palatino" pitchFamily="-128" charset="0"/>
              </a:rPr>
              <a:t>The IEEE Computer Society has proposed </a:t>
            </a:r>
            <a:r>
              <a:rPr lang="en-US" altLang="en-US" sz="2000">
                <a:latin typeface="Times New Roman" panose="02020603050405020304" pitchFamily="18" charset="0"/>
              </a:rPr>
              <a:t>IEEE-Std-1471-2000, </a:t>
            </a:r>
            <a:r>
              <a:rPr lang="en-US" altLang="en-US" sz="2000" i="1">
                <a:latin typeface="Times New Roman" panose="02020603050405020304" pitchFamily="18" charset="0"/>
              </a:rPr>
              <a:t>Recommended Practice for Architectural Description of Software-Intensive System, </a:t>
            </a:r>
            <a:r>
              <a:rPr lang="en-US" altLang="en-US" sz="2000">
                <a:latin typeface="Times New Roman" panose="02020603050405020304" pitchFamily="18" charset="0"/>
              </a:rPr>
              <a:t>[IEE00]</a:t>
            </a:r>
          </a:p>
          <a:p>
            <a:pPr lvl="1">
              <a:spcBef>
                <a:spcPts val="600"/>
              </a:spcBef>
            </a:pPr>
            <a:r>
              <a:rPr lang="en-US" altLang="en-US" sz="1800">
                <a:latin typeface="Times New Roman" panose="02020603050405020304" pitchFamily="18" charset="0"/>
              </a:rPr>
              <a:t>to establish a conceptual framework and vocabulary for use during the design of software architecture, </a:t>
            </a:r>
          </a:p>
          <a:p>
            <a:pPr lvl="1">
              <a:spcBef>
                <a:spcPts val="600"/>
              </a:spcBef>
            </a:pPr>
            <a:r>
              <a:rPr lang="en-US" altLang="en-US" sz="1800">
                <a:latin typeface="Times New Roman" panose="02020603050405020304" pitchFamily="18" charset="0"/>
              </a:rPr>
              <a:t>to provide detailed guidelines for representing an architectural description, and </a:t>
            </a:r>
          </a:p>
          <a:p>
            <a:pPr lvl="1">
              <a:spcBef>
                <a:spcPts val="600"/>
              </a:spcBef>
            </a:pPr>
            <a:r>
              <a:rPr lang="en-US" altLang="en-US" sz="1800">
                <a:latin typeface="Times New Roman" panose="02020603050405020304" pitchFamily="18" charset="0"/>
              </a:rPr>
              <a:t>to encourage sound architectural design practices.</a:t>
            </a:r>
          </a:p>
          <a:p>
            <a:pPr>
              <a:spcBef>
                <a:spcPts val="600"/>
              </a:spcBef>
            </a:pPr>
            <a:r>
              <a:rPr lang="en-US" altLang="en-US" sz="2000">
                <a:latin typeface="Times New Roman" panose="02020603050405020304" pitchFamily="18" charset="0"/>
              </a:rPr>
              <a:t>The IEEE Standard defines an </a:t>
            </a:r>
            <a:r>
              <a:rPr lang="en-US" altLang="en-US" sz="2000" i="1">
                <a:latin typeface="Times New Roman" panose="02020603050405020304" pitchFamily="18" charset="0"/>
              </a:rPr>
              <a:t>architectural description</a:t>
            </a:r>
            <a:r>
              <a:rPr lang="en-US" altLang="en-US" sz="2000">
                <a:latin typeface="Times New Roman" panose="02020603050405020304" pitchFamily="18" charset="0"/>
              </a:rPr>
              <a:t> (AD) as a “a collection of products to document an architecture.” </a:t>
            </a:r>
          </a:p>
          <a:p>
            <a:pPr lvl="1">
              <a:spcBef>
                <a:spcPts val="600"/>
              </a:spcBef>
            </a:pPr>
            <a:r>
              <a:rPr lang="en-US" altLang="en-US" sz="1800">
                <a:latin typeface="Times New Roman" panose="02020603050405020304" pitchFamily="18" charset="0"/>
              </a:rPr>
              <a:t>The description itself is represented using multiple views, where each </a:t>
            </a:r>
            <a:r>
              <a:rPr lang="en-US" altLang="en-US" sz="1800" i="1">
                <a:latin typeface="Times New Roman" panose="02020603050405020304" pitchFamily="18" charset="0"/>
              </a:rPr>
              <a:t>view</a:t>
            </a:r>
            <a:r>
              <a:rPr lang="en-US" altLang="en-US" sz="1800">
                <a:latin typeface="Times New Roman" panose="02020603050405020304" pitchFamily="18" charset="0"/>
              </a:rPr>
              <a:t> is “a representation of a whole system from the perspective of a related set of [stakeholder] concerns.”</a:t>
            </a:r>
          </a:p>
        </p:txBody>
      </p:sp>
    </p:spTree>
    <p:extLst>
      <p:ext uri="{BB962C8B-B14F-4D97-AF65-F5344CB8AC3E}">
        <p14:creationId xmlns:p14="http://schemas.microsoft.com/office/powerpoint/2010/main" val="209231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9"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C00DAC-7811-4296-8D0E-BDA7A387D060}" type="slidenum">
              <a:rPr lang="en-US" altLang="en-US" sz="1000">
                <a:latin typeface="Helvetica" panose="020B0604020202020204" pitchFamily="34" charset="0"/>
              </a:rPr>
              <a:pPr/>
              <a:t>18</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a:xfrm>
            <a:off x="2819400" y="990600"/>
            <a:ext cx="4249738" cy="660400"/>
          </a:xfrm>
          <a:noFill/>
        </p:spPr>
        <p:txBody>
          <a:bodyPr vert="horz" wrap="none" lIns="63500" tIns="25400" rIns="63500" bIns="25400" rtlCol="0" anchor="t">
            <a:spAutoFit/>
          </a:bodyPr>
          <a:lstStyle/>
          <a:p>
            <a:pPr eaLnBrk="1" hangingPunct="1"/>
            <a:r>
              <a:rPr lang="en-US" altLang="en-US" smtClean="0"/>
              <a:t>What is Software?</a:t>
            </a:r>
          </a:p>
        </p:txBody>
      </p:sp>
      <p:sp>
        <p:nvSpPr>
          <p:cNvPr id="125983" name="Rectangle 31"/>
          <p:cNvSpPr>
            <a:spLocks noChangeArrowheads="1"/>
          </p:cNvSpPr>
          <p:nvPr/>
        </p:nvSpPr>
        <p:spPr bwMode="auto">
          <a:xfrm>
            <a:off x="3740150" y="2797175"/>
            <a:ext cx="182806" cy="616066"/>
          </a:xfrm>
          <a:prstGeom prst="rect">
            <a:avLst/>
          </a:prstGeom>
          <a:noFill/>
          <a:ln w="12700">
            <a:noFill/>
            <a:miter lim="800000"/>
            <a:headEnd/>
            <a:tailEnd/>
          </a:ln>
          <a:effectLst/>
        </p:spPr>
        <p:txBody>
          <a:bodyPr wrap="none" lIns="90487" tIns="44450" rIns="90487" bIns="44450">
            <a:spAutoFit/>
          </a:bodyPr>
          <a:lstStyle/>
          <a:p>
            <a:pPr>
              <a:defRPr/>
            </a:pPr>
            <a:endParaRPr lang="en-US" b="1" dirty="0">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dirty="0">
              <a:effectLst>
                <a:outerShdw blurRad="38100" dist="38100" dir="2700000" algn="tl">
                  <a:srgbClr val="FFFFFF"/>
                </a:outerShdw>
              </a:effectLst>
              <a:latin typeface="Palatino" pitchFamily="-128" charset="0"/>
              <a:ea typeface="ＭＳ Ｐゴシック" pitchFamily="-128" charset="-128"/>
            </a:endParaRPr>
          </a:p>
        </p:txBody>
      </p:sp>
      <p:sp>
        <p:nvSpPr>
          <p:cNvPr id="125984" name="Rectangle 32"/>
          <p:cNvSpPr>
            <a:spLocks noChangeArrowheads="1"/>
          </p:cNvSpPr>
          <p:nvPr/>
        </p:nvSpPr>
        <p:spPr bwMode="auto">
          <a:xfrm>
            <a:off x="3740150" y="3511550"/>
            <a:ext cx="182806" cy="616066"/>
          </a:xfrm>
          <a:prstGeom prst="rect">
            <a:avLst/>
          </a:prstGeom>
          <a:noFill/>
          <a:ln w="12700">
            <a:noFill/>
            <a:miter lim="800000"/>
            <a:headEnd/>
            <a:tailEnd/>
          </a:ln>
          <a:effectLst/>
        </p:spPr>
        <p:txBody>
          <a:bodyPr wrap="none" lIns="90487" tIns="44450" rIns="90487" bIns="44450">
            <a:spAutoFit/>
          </a:bodyPr>
          <a:lstStyle/>
          <a:p>
            <a:pPr>
              <a:defRPr/>
            </a:pPr>
            <a:endParaRPr lang="en-US" b="1" dirty="0">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dirty="0">
              <a:effectLst>
                <a:outerShdw blurRad="38100" dist="38100" dir="2700000" algn="tl">
                  <a:srgbClr val="FFFFFF"/>
                </a:outerShdw>
              </a:effectLst>
              <a:latin typeface="Palatino" pitchFamily="-128" charset="0"/>
              <a:ea typeface="ＭＳ Ｐゴシック" pitchFamily="-128" charset="-128"/>
            </a:endParaRPr>
          </a:p>
        </p:txBody>
      </p:sp>
      <p:sp>
        <p:nvSpPr>
          <p:cNvPr id="125985" name="Rectangle 33"/>
          <p:cNvSpPr>
            <a:spLocks noChangeArrowheads="1"/>
          </p:cNvSpPr>
          <p:nvPr/>
        </p:nvSpPr>
        <p:spPr bwMode="auto">
          <a:xfrm>
            <a:off x="3740150" y="4225925"/>
            <a:ext cx="182806" cy="616066"/>
          </a:xfrm>
          <a:prstGeom prst="rect">
            <a:avLst/>
          </a:prstGeom>
          <a:noFill/>
          <a:ln w="12700">
            <a:noFill/>
            <a:miter lim="800000"/>
            <a:headEnd/>
            <a:tailEnd/>
          </a:ln>
          <a:effectLst/>
        </p:spPr>
        <p:txBody>
          <a:bodyPr wrap="none" lIns="90487" tIns="44450" rIns="90487" bIns="44450">
            <a:spAutoFit/>
          </a:bodyPr>
          <a:lstStyle/>
          <a:p>
            <a:pPr>
              <a:defRPr/>
            </a:pPr>
            <a:endParaRPr lang="en-US" b="1" dirty="0">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dirty="0">
              <a:effectLst>
                <a:outerShdw blurRad="38100" dist="38100" dir="2700000" algn="tl">
                  <a:srgbClr val="FFFFFF"/>
                </a:outerShdw>
              </a:effectLst>
              <a:latin typeface="Palatino" pitchFamily="-128" charset="0"/>
              <a:ea typeface="ＭＳ Ｐゴシック" pitchFamily="-128" charset="-128"/>
            </a:endParaRPr>
          </a:p>
        </p:txBody>
      </p:sp>
      <p:sp>
        <p:nvSpPr>
          <p:cNvPr id="125986" name="Rectangle 34"/>
          <p:cNvSpPr>
            <a:spLocks noChangeArrowheads="1"/>
          </p:cNvSpPr>
          <p:nvPr/>
        </p:nvSpPr>
        <p:spPr bwMode="auto">
          <a:xfrm>
            <a:off x="3740150" y="4940300"/>
            <a:ext cx="182806" cy="616066"/>
          </a:xfrm>
          <a:prstGeom prst="rect">
            <a:avLst/>
          </a:prstGeom>
          <a:noFill/>
          <a:ln w="12700">
            <a:noFill/>
            <a:miter lim="800000"/>
            <a:headEnd/>
            <a:tailEnd/>
          </a:ln>
          <a:effectLst/>
        </p:spPr>
        <p:txBody>
          <a:bodyPr wrap="none" lIns="90487" tIns="44450" rIns="90487" bIns="44450">
            <a:spAutoFit/>
          </a:bodyPr>
          <a:lstStyle/>
          <a:p>
            <a:pPr>
              <a:defRPr/>
            </a:pPr>
            <a:endParaRPr lang="en-US" b="1" dirty="0">
              <a:effectLst>
                <a:outerShdw blurRad="38100" dist="38100" dir="2700000" algn="tl">
                  <a:srgbClr val="FFFFFF"/>
                </a:outerShdw>
              </a:effectLst>
              <a:latin typeface="Palatino" pitchFamily="-128" charset="0"/>
              <a:ea typeface="ＭＳ Ｐゴシック" pitchFamily="-128" charset="-128"/>
            </a:endParaRPr>
          </a:p>
          <a:p>
            <a:pPr>
              <a:lnSpc>
                <a:spcPct val="90000"/>
              </a:lnSpc>
              <a:defRPr/>
            </a:pPr>
            <a:endParaRPr lang="en-US" b="1" dirty="0">
              <a:effectLst>
                <a:outerShdw blurRad="38100" dist="38100" dir="2700000" algn="tl">
                  <a:srgbClr val="FFFFFF"/>
                </a:outerShdw>
              </a:effectLst>
              <a:latin typeface="Palatino" pitchFamily="-128" charset="0"/>
              <a:ea typeface="ＭＳ Ｐゴシック" pitchFamily="-128" charset="-128"/>
            </a:endParaRPr>
          </a:p>
        </p:txBody>
      </p:sp>
      <p:sp>
        <p:nvSpPr>
          <p:cNvPr id="4105" name="Text Box 36"/>
          <p:cNvSpPr txBox="1">
            <a:spLocks noChangeArrowheads="1"/>
          </p:cNvSpPr>
          <p:nvPr/>
        </p:nvSpPr>
        <p:spPr bwMode="auto">
          <a:xfrm>
            <a:off x="3352800" y="2133600"/>
            <a:ext cx="6477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50000"/>
              </a:spcBef>
              <a:buClrTx/>
              <a:buSzTx/>
              <a:buFontTx/>
              <a:buNone/>
            </a:pPr>
            <a:r>
              <a:rPr lang="en-US" altLang="en-US" i="1">
                <a:latin typeface="Palatino" pitchFamily="-128" charset="0"/>
              </a:rPr>
              <a:t>Software is: (1) </a:t>
            </a:r>
            <a:r>
              <a:rPr lang="en-US" altLang="en-US" i="1">
                <a:solidFill>
                  <a:schemeClr val="folHlink"/>
                </a:solidFill>
                <a:latin typeface="Palatino" pitchFamily="-128" charset="0"/>
              </a:rPr>
              <a:t>instructions</a:t>
            </a:r>
            <a:r>
              <a:rPr lang="en-US" altLang="en-US" i="1">
                <a:latin typeface="Palatino" pitchFamily="-128" charset="0"/>
              </a:rPr>
              <a:t> (computer programs) that when executed provide desired features, function, and performance;  (2) </a:t>
            </a:r>
            <a:r>
              <a:rPr lang="en-US" altLang="en-US" i="1">
                <a:solidFill>
                  <a:schemeClr val="folHlink"/>
                </a:solidFill>
                <a:latin typeface="Palatino" pitchFamily="-128" charset="0"/>
              </a:rPr>
              <a:t>data structures</a:t>
            </a:r>
            <a:r>
              <a:rPr lang="en-US" altLang="en-US" i="1">
                <a:latin typeface="Palatino" pitchFamily="-128" charset="0"/>
              </a:rPr>
              <a:t> that enable the programs to adequately manipulate information and (3) </a:t>
            </a:r>
            <a:r>
              <a:rPr lang="en-US" altLang="en-US" i="1">
                <a:solidFill>
                  <a:schemeClr val="folHlink"/>
                </a:solidFill>
                <a:latin typeface="Palatino" pitchFamily="-128" charset="0"/>
              </a:rPr>
              <a:t>documentation</a:t>
            </a:r>
            <a:r>
              <a:rPr lang="en-US" altLang="en-US" i="1">
                <a:latin typeface="Palatino" pitchFamily="-128" charset="0"/>
              </a:rPr>
              <a:t> that describes the operation and use of the programs.</a:t>
            </a:r>
            <a:r>
              <a:rPr lang="en-US" altLang="en-US">
                <a:latin typeface="Palatino" pitchFamily="-128" charset="0"/>
              </a:rPr>
              <a:t> </a:t>
            </a:r>
          </a:p>
        </p:txBody>
      </p:sp>
    </p:spTree>
    <p:extLst>
      <p:ext uri="{BB962C8B-B14F-4D97-AF65-F5344CB8AC3E}">
        <p14:creationId xmlns:p14="http://schemas.microsoft.com/office/powerpoint/2010/main" val="2547110655"/>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9DC66E-BBA7-479F-A4E1-113C91690C52}" type="slidenum">
              <a:rPr lang="en-US" altLang="en-US" sz="1000">
                <a:latin typeface="Helvetica" panose="020B0604020202020204" pitchFamily="34" charset="0"/>
              </a:rPr>
              <a:pPr/>
              <a:t>180</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p:txBody>
          <a:bodyPr/>
          <a:lstStyle/>
          <a:p>
            <a:pPr eaLnBrk="1" hangingPunct="1"/>
            <a:r>
              <a:rPr lang="en-US" altLang="en-US" smtClean="0"/>
              <a:t>Architectural Genres</a:t>
            </a:r>
          </a:p>
        </p:txBody>
      </p:sp>
      <p:sp>
        <p:nvSpPr>
          <p:cNvPr id="7173" name="Rectangle 3"/>
          <p:cNvSpPr>
            <a:spLocks noGrp="1" noChangeArrowheads="1"/>
          </p:cNvSpPr>
          <p:nvPr>
            <p:ph type="body" idx="1"/>
          </p:nvPr>
        </p:nvSpPr>
        <p:spPr/>
        <p:txBody>
          <a:bodyPr/>
          <a:lstStyle/>
          <a:p>
            <a:pPr>
              <a:spcBef>
                <a:spcPts val="300"/>
              </a:spcBef>
            </a:pPr>
            <a:r>
              <a:rPr lang="en-US" altLang="en-US" i="1" smtClean="0">
                <a:solidFill>
                  <a:schemeClr val="folHlink"/>
                </a:solidFill>
                <a:latin typeface="Palatino" pitchFamily="-128" charset="0"/>
              </a:rPr>
              <a:t>Genre</a:t>
            </a:r>
            <a:r>
              <a:rPr lang="en-US" altLang="en-US" smtClean="0">
                <a:latin typeface="Palatino" pitchFamily="-128" charset="0"/>
              </a:rPr>
              <a:t> implies a specific category within the overall software domain. </a:t>
            </a:r>
          </a:p>
          <a:p>
            <a:pPr>
              <a:spcBef>
                <a:spcPts val="300"/>
              </a:spcBef>
            </a:pPr>
            <a:r>
              <a:rPr lang="en-US" altLang="en-US" smtClean="0">
                <a:latin typeface="Palatino" pitchFamily="-128" charset="0"/>
              </a:rPr>
              <a:t>Within each category, you encounter a number of subcategories. </a:t>
            </a:r>
          </a:p>
          <a:p>
            <a:pPr lvl="1">
              <a:spcBef>
                <a:spcPts val="300"/>
              </a:spcBef>
            </a:pPr>
            <a:r>
              <a:rPr lang="en-US" altLang="en-US" smtClean="0">
                <a:latin typeface="Palatino" pitchFamily="-128" charset="0"/>
              </a:rPr>
              <a:t>For example, within the genre of </a:t>
            </a:r>
            <a:r>
              <a:rPr lang="en-US" altLang="en-US" i="1" smtClean="0">
                <a:latin typeface="Palatino" pitchFamily="-128" charset="0"/>
              </a:rPr>
              <a:t>buildings</a:t>
            </a:r>
            <a:r>
              <a:rPr lang="en-US" altLang="en-US" smtClean="0">
                <a:latin typeface="Palatino" pitchFamily="-128" charset="0"/>
              </a:rPr>
              <a:t>, you would encounter the following general </a:t>
            </a:r>
            <a:r>
              <a:rPr lang="en-US" altLang="en-US" smtClean="0">
                <a:solidFill>
                  <a:schemeClr val="folHlink"/>
                </a:solidFill>
                <a:latin typeface="Palatino" pitchFamily="-128" charset="0"/>
              </a:rPr>
              <a:t>styles:</a:t>
            </a:r>
            <a:r>
              <a:rPr lang="en-US" altLang="en-US" smtClean="0">
                <a:latin typeface="Palatino" pitchFamily="-128" charset="0"/>
              </a:rPr>
              <a:t> houses, condos, apartment buildings, office buildings, industrial building, warehouses, and so on. </a:t>
            </a:r>
          </a:p>
          <a:p>
            <a:pPr lvl="1">
              <a:spcBef>
                <a:spcPts val="300"/>
              </a:spcBef>
            </a:pPr>
            <a:r>
              <a:rPr lang="en-US" altLang="en-US" smtClean="0">
                <a:latin typeface="Palatino" pitchFamily="-128" charset="0"/>
              </a:rPr>
              <a:t>Within each general style, more specific styles might apply. Each style would have a structure that can be described using a set of predictable patterns.</a:t>
            </a:r>
          </a:p>
        </p:txBody>
      </p:sp>
    </p:spTree>
    <p:extLst>
      <p:ext uri="{BB962C8B-B14F-4D97-AF65-F5344CB8AC3E}">
        <p14:creationId xmlns:p14="http://schemas.microsoft.com/office/powerpoint/2010/main" val="316634831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919C81-7D2A-4D93-8E80-18D10B0B308A}" type="slidenum">
              <a:rPr lang="en-US" altLang="en-US" sz="1000">
                <a:latin typeface="Helvetica" panose="020B0604020202020204" pitchFamily="34" charset="0"/>
              </a:rPr>
              <a:pPr/>
              <a:t>181</a:t>
            </a:fld>
            <a:endParaRPr lang="en-US" altLang="en-US" sz="1000">
              <a:latin typeface="Helvetica" panose="020B0604020202020204" pitchFamily="34" charset="0"/>
            </a:endParaRPr>
          </a:p>
        </p:txBody>
      </p:sp>
      <p:sp>
        <p:nvSpPr>
          <p:cNvPr id="8196" name="Rectangle 3"/>
          <p:cNvSpPr>
            <a:spLocks noGrp="1" noChangeArrowheads="1"/>
          </p:cNvSpPr>
          <p:nvPr>
            <p:ph type="title"/>
          </p:nvPr>
        </p:nvSpPr>
        <p:spPr>
          <a:xfrm>
            <a:off x="2743200" y="1066800"/>
            <a:ext cx="5545138" cy="685800"/>
          </a:xfrm>
        </p:spPr>
        <p:txBody>
          <a:bodyPr>
            <a:normAutofit fontScale="90000"/>
          </a:bodyPr>
          <a:lstStyle/>
          <a:p>
            <a:pPr eaLnBrk="1" hangingPunct="1"/>
            <a:r>
              <a:rPr lang="en-US" altLang="en-US" smtClean="0"/>
              <a:t>Architectural Styles</a:t>
            </a:r>
          </a:p>
        </p:txBody>
      </p:sp>
      <p:sp>
        <p:nvSpPr>
          <p:cNvPr id="8197" name="Rectangle 4"/>
          <p:cNvSpPr>
            <a:spLocks noGrp="1" noChangeArrowheads="1"/>
          </p:cNvSpPr>
          <p:nvPr>
            <p:ph type="body" idx="1"/>
          </p:nvPr>
        </p:nvSpPr>
        <p:spPr>
          <a:xfrm>
            <a:off x="4267200" y="4191000"/>
            <a:ext cx="4387850" cy="2160588"/>
          </a:xfrm>
        </p:spPr>
        <p:txBody>
          <a:bodyPr/>
          <a:lstStyle/>
          <a:p>
            <a:pPr eaLnBrk="1" hangingPunct="1"/>
            <a:r>
              <a:rPr lang="en-US" altLang="en-US" sz="2000">
                <a:solidFill>
                  <a:schemeClr val="folHlink"/>
                </a:solidFill>
              </a:rPr>
              <a:t>Data-centered architectures</a:t>
            </a:r>
          </a:p>
          <a:p>
            <a:pPr eaLnBrk="1" hangingPunct="1"/>
            <a:r>
              <a:rPr lang="en-US" altLang="en-US" sz="2000">
                <a:solidFill>
                  <a:schemeClr val="folHlink"/>
                </a:solidFill>
              </a:rPr>
              <a:t>Data flow architectures</a:t>
            </a:r>
          </a:p>
          <a:p>
            <a:pPr eaLnBrk="1" hangingPunct="1"/>
            <a:r>
              <a:rPr lang="en-US" altLang="en-US" sz="2000">
                <a:solidFill>
                  <a:schemeClr val="folHlink"/>
                </a:solidFill>
              </a:rPr>
              <a:t>Call and return architectures</a:t>
            </a:r>
          </a:p>
          <a:p>
            <a:pPr eaLnBrk="1" hangingPunct="1"/>
            <a:r>
              <a:rPr lang="en-US" altLang="en-US" sz="2000">
                <a:solidFill>
                  <a:schemeClr val="folHlink"/>
                </a:solidFill>
              </a:rPr>
              <a:t>Object-oriented architectures</a:t>
            </a:r>
          </a:p>
          <a:p>
            <a:pPr eaLnBrk="1" hangingPunct="1"/>
            <a:r>
              <a:rPr lang="en-US" altLang="en-US" sz="2000">
                <a:solidFill>
                  <a:schemeClr val="folHlink"/>
                </a:solidFill>
              </a:rPr>
              <a:t>Layered architectures</a:t>
            </a:r>
            <a:endParaRPr lang="en-US" altLang="en-US" smtClean="0">
              <a:solidFill>
                <a:schemeClr val="folHlink"/>
              </a:solidFill>
            </a:endParaRPr>
          </a:p>
        </p:txBody>
      </p:sp>
      <p:sp>
        <p:nvSpPr>
          <p:cNvPr id="177157" name="Text Box 5"/>
          <p:cNvSpPr txBox="1">
            <a:spLocks noChangeArrowheads="1"/>
          </p:cNvSpPr>
          <p:nvPr/>
        </p:nvSpPr>
        <p:spPr bwMode="auto">
          <a:xfrm>
            <a:off x="3505200" y="1828801"/>
            <a:ext cx="6477000" cy="2320925"/>
          </a:xfrm>
          <a:prstGeom prst="rect">
            <a:avLst/>
          </a:prstGeom>
          <a:noFill/>
          <a:ln>
            <a:noFill/>
          </a:ln>
          <a:effectLst/>
          <a:extLst/>
        </p:spPr>
        <p:txBody>
          <a:bodyPr>
            <a:spAutoFit/>
          </a:bodyPr>
          <a:lstStyle/>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Each style describes a system category that encompasses: (1) a </a:t>
            </a:r>
            <a:r>
              <a:rPr lang="en-US" b="1">
                <a:solidFill>
                  <a:schemeClr val="folHlink"/>
                </a:solidFill>
                <a:latin typeface="Palatino" pitchFamily="-128" charset="0"/>
                <a:ea typeface="ＭＳ Ｐゴシック" pitchFamily="-128" charset="-128"/>
              </a:rPr>
              <a:t>set of components</a:t>
            </a:r>
            <a:r>
              <a:rPr lang="en-US">
                <a:effectLst>
                  <a:outerShdw blurRad="38100" dist="38100" dir="2700000" algn="tl">
                    <a:srgbClr val="FFFFFF"/>
                  </a:outerShdw>
                </a:effectLst>
                <a:latin typeface="Palatino" pitchFamily="-128" charset="0"/>
                <a:ea typeface="ＭＳ Ｐゴシック" pitchFamily="-128" charset="-128"/>
              </a:rPr>
              <a:t> (e.g., a database, computational modules) that perform a function required by a system, (2) a </a:t>
            </a:r>
            <a:r>
              <a:rPr lang="en-US" b="1">
                <a:solidFill>
                  <a:schemeClr val="folHlink"/>
                </a:solidFill>
                <a:latin typeface="Palatino" pitchFamily="-128" charset="0"/>
                <a:ea typeface="ＭＳ Ｐゴシック" pitchFamily="-128" charset="-128"/>
              </a:rPr>
              <a:t>set of connectors</a:t>
            </a:r>
            <a:r>
              <a:rPr lang="en-US">
                <a:solidFill>
                  <a:schemeClr val="folHlink"/>
                </a:solidFill>
                <a:latin typeface="Palatino" pitchFamily="-128" charset="0"/>
                <a:ea typeface="ＭＳ Ｐゴシック" pitchFamily="-128" charset="-128"/>
              </a:rPr>
              <a:t> </a:t>
            </a:r>
            <a:r>
              <a:rPr lang="en-US">
                <a:effectLst>
                  <a:outerShdw blurRad="38100" dist="38100" dir="2700000" algn="tl">
                    <a:srgbClr val="FFFFFF"/>
                  </a:outerShdw>
                </a:effectLst>
                <a:latin typeface="Palatino" pitchFamily="-128" charset="0"/>
                <a:ea typeface="ＭＳ Ｐゴシック" pitchFamily="-128" charset="-128"/>
              </a:rPr>
              <a:t>that enable “communication, coordination and cooperation” among components, (3) </a:t>
            </a:r>
            <a:r>
              <a:rPr lang="en-US" b="1">
                <a:solidFill>
                  <a:schemeClr val="folHlink"/>
                </a:solidFill>
                <a:latin typeface="Palatino" pitchFamily="-128" charset="0"/>
                <a:ea typeface="ＭＳ Ｐゴシック" pitchFamily="-128" charset="-128"/>
              </a:rPr>
              <a:t>constraints</a:t>
            </a:r>
            <a:r>
              <a:rPr lang="en-US">
                <a:effectLst>
                  <a:outerShdw blurRad="38100" dist="38100" dir="2700000" algn="tl">
                    <a:srgbClr val="FFFFFF"/>
                  </a:outerShdw>
                </a:effectLst>
                <a:latin typeface="Palatino" pitchFamily="-128" charset="0"/>
                <a:ea typeface="ＭＳ Ｐゴシック" pitchFamily="-128" charset="-128"/>
              </a:rPr>
              <a:t> that define how components can be integrated to form the system, and (4) </a:t>
            </a:r>
            <a:r>
              <a:rPr lang="en-US" b="1">
                <a:solidFill>
                  <a:schemeClr val="folHlink"/>
                </a:solidFill>
                <a:latin typeface="Palatino" pitchFamily="-128" charset="0"/>
                <a:ea typeface="ＭＳ Ｐゴシック" pitchFamily="-128" charset="-128"/>
              </a:rPr>
              <a:t>semantic models</a:t>
            </a:r>
            <a:r>
              <a:rPr lang="en-US">
                <a:effectLst>
                  <a:outerShdw blurRad="38100" dist="38100" dir="2700000" algn="tl">
                    <a:srgbClr val="FFFFFF"/>
                  </a:outerShdw>
                </a:effectLst>
                <a:latin typeface="Palatino" pitchFamily="-128" charset="0"/>
                <a:ea typeface="ＭＳ Ｐゴシック" pitchFamily="-128" charset="-128"/>
              </a:rPr>
              <a:t> that enable a designer to understand the overall properties of a system by analyzing the known properties of its constituent parts. </a:t>
            </a:r>
          </a:p>
        </p:txBody>
      </p:sp>
    </p:spTree>
    <p:extLst>
      <p:ext uri="{BB962C8B-B14F-4D97-AF65-F5344CB8AC3E}">
        <p14:creationId xmlns:p14="http://schemas.microsoft.com/office/powerpoint/2010/main" val="286599455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73B6E9-6376-4F46-BDCB-2F18A90CE4AE}" type="slidenum">
              <a:rPr lang="en-US" altLang="en-US" sz="1000">
                <a:latin typeface="Helvetica" panose="020B0604020202020204" pitchFamily="34" charset="0"/>
              </a:rPr>
              <a:pPr/>
              <a:t>182</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a:xfrm>
            <a:off x="2819401" y="1143001"/>
            <a:ext cx="5864225" cy="568325"/>
          </a:xfrm>
        </p:spPr>
        <p:txBody>
          <a:bodyPr>
            <a:normAutofit fontScale="90000"/>
          </a:bodyPr>
          <a:lstStyle/>
          <a:p>
            <a:pPr eaLnBrk="1" hangingPunct="1"/>
            <a:r>
              <a:rPr lang="en-US" altLang="en-US" sz="3600"/>
              <a:t>Data-Centered Architecture</a:t>
            </a: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57401"/>
            <a:ext cx="47371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97483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50717F-DEB1-4441-BCE7-4F5358FB4B1C}" type="slidenum">
              <a:rPr lang="en-US" altLang="en-US" sz="1000">
                <a:latin typeface="Helvetica" panose="020B0604020202020204" pitchFamily="34" charset="0"/>
              </a:rPr>
              <a:pPr/>
              <a:t>183</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a:xfrm>
            <a:off x="2743201" y="1143001"/>
            <a:ext cx="5821363" cy="568325"/>
          </a:xfrm>
        </p:spPr>
        <p:txBody>
          <a:bodyPr>
            <a:normAutofit fontScale="90000"/>
          </a:bodyPr>
          <a:lstStyle/>
          <a:p>
            <a:pPr eaLnBrk="1" hangingPunct="1"/>
            <a:r>
              <a:rPr lang="en-US" altLang="en-US" sz="3600"/>
              <a:t>Data Flow Architecture</a:t>
            </a:r>
          </a:p>
        </p:txBody>
      </p:sp>
      <p:pic>
        <p:nvPicPr>
          <p:cNvPr id="102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28800"/>
            <a:ext cx="5638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294494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47931C-9870-4F17-B0F9-9C3BDEE82FC6}" type="slidenum">
              <a:rPr lang="en-US" altLang="en-US" sz="1000">
                <a:latin typeface="Helvetica" panose="020B0604020202020204" pitchFamily="34" charset="0"/>
              </a:rPr>
              <a:pPr/>
              <a:t>184</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a:xfrm>
            <a:off x="2743201" y="1143001"/>
            <a:ext cx="6638925" cy="633413"/>
          </a:xfrm>
        </p:spPr>
        <p:txBody>
          <a:bodyPr>
            <a:normAutofit fontScale="90000"/>
          </a:bodyPr>
          <a:lstStyle/>
          <a:p>
            <a:pPr eaLnBrk="1" hangingPunct="1"/>
            <a:r>
              <a:rPr lang="en-US" altLang="en-US" smtClean="0"/>
              <a:t>Call and Return Architecture</a:t>
            </a:r>
          </a:p>
        </p:txBody>
      </p:sp>
      <p:pic>
        <p:nvPicPr>
          <p:cNvPr id="112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1828800"/>
            <a:ext cx="58007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92674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6C1E26-5C29-4D38-96A7-B30C467A58ED}" type="slidenum">
              <a:rPr lang="en-US" altLang="en-US" sz="1000">
                <a:latin typeface="Helvetica" panose="020B0604020202020204" pitchFamily="34" charset="0"/>
              </a:rPr>
              <a:pPr/>
              <a:t>185</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a:xfrm>
            <a:off x="2743200" y="1143001"/>
            <a:ext cx="4973638" cy="633413"/>
          </a:xfrm>
        </p:spPr>
        <p:txBody>
          <a:bodyPr>
            <a:normAutofit fontScale="90000"/>
          </a:bodyPr>
          <a:lstStyle/>
          <a:p>
            <a:pPr eaLnBrk="1" hangingPunct="1"/>
            <a:r>
              <a:rPr lang="en-US" altLang="en-US" smtClean="0"/>
              <a:t>Layered Architecture</a:t>
            </a:r>
          </a:p>
        </p:txBody>
      </p:sp>
      <p:pic>
        <p:nvPicPr>
          <p:cNvPr id="122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81201"/>
            <a:ext cx="441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305613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452B7D-FE5E-4A63-8AEB-DE00D5936468}" type="slidenum">
              <a:rPr lang="en-US" altLang="en-US" sz="1000">
                <a:latin typeface="Helvetica" panose="020B0604020202020204" pitchFamily="34" charset="0"/>
              </a:rPr>
              <a:pPr/>
              <a:t>186</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a:xfrm>
            <a:off x="2819401" y="1066800"/>
            <a:ext cx="6188075" cy="685800"/>
          </a:xfrm>
        </p:spPr>
        <p:txBody>
          <a:bodyPr>
            <a:normAutofit fontScale="90000"/>
          </a:bodyPr>
          <a:lstStyle/>
          <a:p>
            <a:pPr eaLnBrk="1" hangingPunct="1"/>
            <a:r>
              <a:rPr lang="en-US" altLang="en-US" smtClean="0"/>
              <a:t>Architectural Patterns</a:t>
            </a:r>
          </a:p>
        </p:txBody>
      </p:sp>
      <p:sp>
        <p:nvSpPr>
          <p:cNvPr id="13317" name="Rectangle 3"/>
          <p:cNvSpPr>
            <a:spLocks noGrp="1" noChangeArrowheads="1"/>
          </p:cNvSpPr>
          <p:nvPr>
            <p:ph type="body" idx="1"/>
          </p:nvPr>
        </p:nvSpPr>
        <p:spPr>
          <a:xfrm>
            <a:off x="3352800" y="1905000"/>
            <a:ext cx="6324600" cy="4114800"/>
          </a:xfrm>
        </p:spPr>
        <p:txBody>
          <a:bodyPr/>
          <a:lstStyle/>
          <a:p>
            <a:pPr eaLnBrk="1" hangingPunct="1">
              <a:lnSpc>
                <a:spcPct val="90000"/>
              </a:lnSpc>
            </a:pPr>
            <a:r>
              <a:rPr lang="en-US" altLang="en-US" sz="1600">
                <a:solidFill>
                  <a:schemeClr val="folHlink"/>
                </a:solidFill>
              </a:rPr>
              <a:t>Concurrency</a:t>
            </a:r>
            <a:r>
              <a:rPr lang="en-US" altLang="en-US" sz="1600"/>
              <a:t>—applications must handle multiple tasks in a manner that simulates parallelism </a:t>
            </a:r>
          </a:p>
          <a:p>
            <a:pPr lvl="1" eaLnBrk="1" hangingPunct="1">
              <a:lnSpc>
                <a:spcPct val="90000"/>
              </a:lnSpc>
            </a:pPr>
            <a:r>
              <a:rPr lang="en-US" altLang="en-US" sz="1400">
                <a:solidFill>
                  <a:schemeClr val="folHlink"/>
                </a:solidFill>
              </a:rPr>
              <a:t> </a:t>
            </a:r>
            <a:r>
              <a:rPr lang="en-US" altLang="en-US" sz="1400" i="1">
                <a:solidFill>
                  <a:schemeClr val="folHlink"/>
                </a:solidFill>
              </a:rPr>
              <a:t>operating system process management </a:t>
            </a:r>
            <a:r>
              <a:rPr lang="en-US" altLang="en-US" sz="1400"/>
              <a:t>pattern</a:t>
            </a:r>
          </a:p>
          <a:p>
            <a:pPr lvl="1" eaLnBrk="1" hangingPunct="1">
              <a:lnSpc>
                <a:spcPct val="90000"/>
              </a:lnSpc>
            </a:pPr>
            <a:r>
              <a:rPr lang="en-US" altLang="en-US" sz="1400" i="1">
                <a:solidFill>
                  <a:schemeClr val="folHlink"/>
                </a:solidFill>
              </a:rPr>
              <a:t>task scheduler</a:t>
            </a:r>
            <a:r>
              <a:rPr lang="en-US" altLang="en-US" sz="1400"/>
              <a:t> pattern</a:t>
            </a:r>
          </a:p>
          <a:p>
            <a:pPr eaLnBrk="1" hangingPunct="1">
              <a:lnSpc>
                <a:spcPct val="90000"/>
              </a:lnSpc>
            </a:pPr>
            <a:r>
              <a:rPr lang="en-US" altLang="en-US" sz="1600">
                <a:solidFill>
                  <a:schemeClr val="folHlink"/>
                </a:solidFill>
              </a:rPr>
              <a:t>Persistence</a:t>
            </a:r>
            <a:r>
              <a:rPr lang="en-US" altLang="en-US" sz="1600"/>
              <a:t>—Data persists if it survives past the execution of the process that created it. Two patterns are common: </a:t>
            </a:r>
          </a:p>
          <a:p>
            <a:pPr lvl="1">
              <a:spcBef>
                <a:spcPts val="600"/>
              </a:spcBef>
            </a:pPr>
            <a:r>
              <a:rPr lang="en-US" altLang="en-US" sz="1400"/>
              <a:t>a </a:t>
            </a:r>
            <a:r>
              <a:rPr lang="en-US" altLang="en-US" sz="1400" i="1">
                <a:solidFill>
                  <a:schemeClr val="folHlink"/>
                </a:solidFill>
              </a:rPr>
              <a:t>database management system</a:t>
            </a:r>
            <a:r>
              <a:rPr lang="en-US" altLang="en-US" sz="1400">
                <a:solidFill>
                  <a:schemeClr val="folHlink"/>
                </a:solidFill>
              </a:rPr>
              <a:t> </a:t>
            </a:r>
            <a:r>
              <a:rPr lang="en-US" altLang="en-US" sz="1400"/>
              <a:t>pattern that applies the storage and retrieval capability of a DBMS to the application architecture</a:t>
            </a:r>
          </a:p>
          <a:p>
            <a:pPr lvl="1">
              <a:spcBef>
                <a:spcPts val="600"/>
              </a:spcBef>
            </a:pPr>
            <a:r>
              <a:rPr lang="en-US" altLang="en-US" sz="1400"/>
              <a:t>an </a:t>
            </a:r>
            <a:r>
              <a:rPr lang="en-US" altLang="en-US" sz="1400" i="1">
                <a:solidFill>
                  <a:schemeClr val="folHlink"/>
                </a:solidFill>
              </a:rPr>
              <a:t>application level</a:t>
            </a:r>
            <a:r>
              <a:rPr lang="en-US" altLang="en-US" sz="1400">
                <a:solidFill>
                  <a:schemeClr val="folHlink"/>
                </a:solidFill>
              </a:rPr>
              <a:t> </a:t>
            </a:r>
            <a:r>
              <a:rPr lang="en-US" altLang="en-US" sz="1400" i="1">
                <a:solidFill>
                  <a:schemeClr val="folHlink"/>
                </a:solidFill>
              </a:rPr>
              <a:t>persistence</a:t>
            </a:r>
            <a:r>
              <a:rPr lang="en-US" altLang="en-US" sz="1400">
                <a:solidFill>
                  <a:schemeClr val="folHlink"/>
                </a:solidFill>
              </a:rPr>
              <a:t> </a:t>
            </a:r>
            <a:r>
              <a:rPr lang="en-US" altLang="en-US" sz="1400"/>
              <a:t>pattern that builds persistence features into the application architecture</a:t>
            </a:r>
          </a:p>
          <a:p>
            <a:pPr>
              <a:spcBef>
                <a:spcPts val="600"/>
              </a:spcBef>
            </a:pPr>
            <a:r>
              <a:rPr lang="en-US" altLang="en-US" sz="1600">
                <a:solidFill>
                  <a:schemeClr val="folHlink"/>
                </a:solidFill>
              </a:rPr>
              <a:t>Distribution</a:t>
            </a:r>
            <a:r>
              <a:rPr lang="en-US" altLang="en-US" sz="1600"/>
              <a:t>— the manner in which systems or components within systems communicate with one another in a distributed environment</a:t>
            </a:r>
          </a:p>
          <a:p>
            <a:pPr lvl="1">
              <a:spcBef>
                <a:spcPts val="600"/>
              </a:spcBef>
            </a:pPr>
            <a:r>
              <a:rPr lang="en-US" altLang="en-US" sz="1400"/>
              <a:t>A</a:t>
            </a:r>
            <a:r>
              <a:rPr lang="en-US" altLang="en-US" sz="1400" i="1"/>
              <a:t> </a:t>
            </a:r>
            <a:r>
              <a:rPr lang="en-US" altLang="en-US" sz="1400" i="1">
                <a:solidFill>
                  <a:schemeClr val="folHlink"/>
                </a:solidFill>
              </a:rPr>
              <a:t>broker</a:t>
            </a:r>
            <a:r>
              <a:rPr lang="en-US" altLang="en-US" sz="1400">
                <a:solidFill>
                  <a:schemeClr val="folHlink"/>
                </a:solidFill>
              </a:rPr>
              <a:t> </a:t>
            </a:r>
            <a:r>
              <a:rPr lang="en-US" altLang="en-US" sz="1400"/>
              <a:t>acts as a ‘middle-man’ between the client component and a server component.</a:t>
            </a:r>
          </a:p>
        </p:txBody>
      </p:sp>
    </p:spTree>
    <p:extLst>
      <p:ext uri="{BB962C8B-B14F-4D97-AF65-F5344CB8AC3E}">
        <p14:creationId xmlns:p14="http://schemas.microsoft.com/office/powerpoint/2010/main" val="18859117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479E93-D07E-4D62-AF19-67410A6B286F}" type="slidenum">
              <a:rPr lang="en-US" altLang="en-US" sz="1000">
                <a:latin typeface="Helvetica" panose="020B0604020202020204" pitchFamily="34" charset="0"/>
              </a:rPr>
              <a:pPr/>
              <a:t>187</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a:xfrm>
            <a:off x="2743201" y="1143001"/>
            <a:ext cx="4786313" cy="633413"/>
          </a:xfrm>
        </p:spPr>
        <p:txBody>
          <a:bodyPr>
            <a:normAutofit fontScale="90000"/>
          </a:bodyPr>
          <a:lstStyle/>
          <a:p>
            <a:pPr eaLnBrk="1" hangingPunct="1"/>
            <a:r>
              <a:rPr lang="en-US" altLang="en-US" smtClean="0"/>
              <a:t>Architectural Design</a:t>
            </a:r>
          </a:p>
        </p:txBody>
      </p:sp>
      <p:sp>
        <p:nvSpPr>
          <p:cNvPr id="14341" name="Rectangle 3"/>
          <p:cNvSpPr>
            <a:spLocks noGrp="1" noChangeArrowheads="1"/>
          </p:cNvSpPr>
          <p:nvPr>
            <p:ph type="body" idx="1"/>
          </p:nvPr>
        </p:nvSpPr>
        <p:spPr/>
        <p:txBody>
          <a:bodyPr/>
          <a:lstStyle/>
          <a:p>
            <a:pPr eaLnBrk="1" hangingPunct="1"/>
            <a:r>
              <a:rPr lang="en-US" altLang="en-US" smtClean="0"/>
              <a:t>The software must be placed into context</a:t>
            </a:r>
          </a:p>
          <a:p>
            <a:pPr lvl="1" eaLnBrk="1" hangingPunct="1"/>
            <a:r>
              <a:rPr lang="en-US" altLang="en-US" smtClean="0"/>
              <a:t>the design should define the external entities (other systems, devices, people) that the software interacts with and the nature of the interaction</a:t>
            </a:r>
          </a:p>
          <a:p>
            <a:pPr eaLnBrk="1" hangingPunct="1"/>
            <a:r>
              <a:rPr lang="en-US" altLang="en-US" smtClean="0"/>
              <a:t>A set of architectural archetypes should be identified</a:t>
            </a:r>
          </a:p>
          <a:p>
            <a:pPr lvl="1" eaLnBrk="1" hangingPunct="1"/>
            <a:r>
              <a:rPr lang="en-US" altLang="en-US" smtClean="0"/>
              <a:t>An</a:t>
            </a:r>
            <a:r>
              <a:rPr lang="en-US" altLang="en-US" smtClean="0">
                <a:solidFill>
                  <a:schemeClr val="folHlink"/>
                </a:solidFill>
              </a:rPr>
              <a:t> </a:t>
            </a:r>
            <a:r>
              <a:rPr lang="en-US" altLang="en-US" i="1" smtClean="0">
                <a:solidFill>
                  <a:schemeClr val="folHlink"/>
                </a:solidFill>
              </a:rPr>
              <a:t>archetype</a:t>
            </a:r>
            <a:r>
              <a:rPr lang="en-US" altLang="en-US" smtClean="0"/>
              <a:t> is an abstraction (similar to a class) that represents one element of system behavior</a:t>
            </a:r>
          </a:p>
          <a:p>
            <a:pPr eaLnBrk="1" hangingPunct="1"/>
            <a:r>
              <a:rPr lang="en-US" altLang="en-US" smtClean="0"/>
              <a:t>The designer specifies the structure of the system by defining and refining software components that implement each archetype</a:t>
            </a:r>
          </a:p>
        </p:txBody>
      </p:sp>
    </p:spTree>
    <p:extLst>
      <p:ext uri="{BB962C8B-B14F-4D97-AF65-F5344CB8AC3E}">
        <p14:creationId xmlns:p14="http://schemas.microsoft.com/office/powerpoint/2010/main" val="4491591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454C9E-310A-42A5-85DE-4B6BEA59B167}" type="slidenum">
              <a:rPr lang="en-US" altLang="en-US" sz="1000">
                <a:latin typeface="Helvetica" panose="020B0604020202020204" pitchFamily="34" charset="0"/>
              </a:rPr>
              <a:pPr/>
              <a:t>188</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a:xfrm>
            <a:off x="2819401" y="1066800"/>
            <a:ext cx="6189663" cy="685800"/>
          </a:xfrm>
        </p:spPr>
        <p:txBody>
          <a:bodyPr>
            <a:normAutofit fontScale="90000"/>
          </a:bodyPr>
          <a:lstStyle/>
          <a:p>
            <a:pPr eaLnBrk="1" hangingPunct="1"/>
            <a:r>
              <a:rPr lang="en-US" altLang="en-US" smtClean="0"/>
              <a:t>Architectural Context</a:t>
            </a:r>
          </a:p>
        </p:txBody>
      </p:sp>
      <p:pic>
        <p:nvPicPr>
          <p:cNvPr id="153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057401"/>
            <a:ext cx="6019800" cy="3819525"/>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2457578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57E5E8-487F-4EB8-8A3F-4F36256361B7}" type="slidenum">
              <a:rPr lang="en-US" altLang="en-US" sz="1000">
                <a:latin typeface="Helvetica" panose="020B0604020202020204" pitchFamily="34" charset="0"/>
              </a:rPr>
              <a:pPr/>
              <a:t>189</a:t>
            </a:fld>
            <a:endParaRPr lang="en-US" altLang="en-US" sz="1000">
              <a:latin typeface="Helvetica" panose="020B0604020202020204" pitchFamily="34" charset="0"/>
            </a:endParaRPr>
          </a:p>
        </p:txBody>
      </p:sp>
      <p:sp>
        <p:nvSpPr>
          <p:cNvPr id="16388" name="Rectangle 2"/>
          <p:cNvSpPr>
            <a:spLocks noChangeArrowheads="1"/>
          </p:cNvSpPr>
          <p:nvPr/>
        </p:nvSpPr>
        <p:spPr bwMode="auto">
          <a:xfrm>
            <a:off x="3886200" y="1804988"/>
            <a:ext cx="4267200" cy="4443412"/>
          </a:xfrm>
          <a:prstGeom prst="rect">
            <a:avLst/>
          </a:prstGeom>
          <a:solidFill>
            <a:srgbClr val="96E3FE"/>
          </a:solidFill>
          <a:ln w="12700">
            <a:no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6389" name="Rectangle 3"/>
          <p:cNvSpPr>
            <a:spLocks noGrp="1" noChangeArrowheads="1"/>
          </p:cNvSpPr>
          <p:nvPr>
            <p:ph type="title"/>
          </p:nvPr>
        </p:nvSpPr>
        <p:spPr>
          <a:xfrm>
            <a:off x="2819401" y="1066801"/>
            <a:ext cx="3402013" cy="646113"/>
          </a:xfrm>
        </p:spPr>
        <p:txBody>
          <a:bodyPr>
            <a:normAutofit fontScale="90000"/>
          </a:bodyPr>
          <a:lstStyle/>
          <a:p>
            <a:pPr eaLnBrk="1" hangingPunct="1"/>
            <a:r>
              <a:rPr lang="en-US" altLang="en-US" smtClean="0"/>
              <a:t>Archetypes</a:t>
            </a:r>
          </a:p>
        </p:txBody>
      </p:sp>
      <p:pic>
        <p:nvPicPr>
          <p:cNvPr id="163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81188"/>
            <a:ext cx="35687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404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7A7688-4A7E-4822-A598-8C5739188248}" type="slidenum">
              <a:rPr lang="en-US" altLang="en-US" sz="1000">
                <a:latin typeface="Helvetica" panose="020B0604020202020204" pitchFamily="34" charset="0"/>
              </a:rPr>
              <a:pPr/>
              <a:t>19</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a:xfrm>
            <a:off x="2819400" y="990601"/>
            <a:ext cx="4572000" cy="709613"/>
          </a:xfrm>
        </p:spPr>
        <p:txBody>
          <a:bodyPr/>
          <a:lstStyle/>
          <a:p>
            <a:pPr eaLnBrk="1" hangingPunct="1"/>
            <a:r>
              <a:rPr lang="en-US" altLang="en-US" smtClean="0"/>
              <a:t>What is Software?</a:t>
            </a:r>
          </a:p>
        </p:txBody>
      </p:sp>
      <p:sp>
        <p:nvSpPr>
          <p:cNvPr id="5125" name="Rectangle 3"/>
          <p:cNvSpPr>
            <a:spLocks noGrp="1" noChangeArrowheads="1"/>
          </p:cNvSpPr>
          <p:nvPr>
            <p:ph type="body" idx="1"/>
          </p:nvPr>
        </p:nvSpPr>
        <p:spPr/>
        <p:txBody>
          <a:bodyPr/>
          <a:lstStyle/>
          <a:p>
            <a:pPr eaLnBrk="1" hangingPunct="1"/>
            <a:r>
              <a:rPr lang="en-US" altLang="en-US" b="1" i="1" smtClean="0">
                <a:latin typeface="Palatino" pitchFamily="-128" charset="0"/>
              </a:rPr>
              <a:t>Software is developed or engineered, it is not manufactured in the classical sense.</a:t>
            </a:r>
          </a:p>
          <a:p>
            <a:pPr eaLnBrk="1" hangingPunct="1"/>
            <a:r>
              <a:rPr lang="en-US" altLang="en-US" b="1" i="1" smtClean="0">
                <a:latin typeface="Palatino" pitchFamily="-128" charset="0"/>
              </a:rPr>
              <a:t>Software doesn't "wear out."</a:t>
            </a:r>
            <a:r>
              <a:rPr lang="en-US" altLang="en-US" b="1" smtClean="0">
                <a:latin typeface="Palatino" pitchFamily="-128" charset="0"/>
              </a:rPr>
              <a:t> </a:t>
            </a:r>
          </a:p>
          <a:p>
            <a:pPr eaLnBrk="1" hangingPunct="1"/>
            <a:r>
              <a:rPr lang="en-US" altLang="en-US" b="1" i="1" smtClean="0">
                <a:latin typeface="Palatino" pitchFamily="-128" charset="0"/>
              </a:rPr>
              <a:t>Although the industry is moving toward component-based construction, most software continues to be custom-built.</a:t>
            </a:r>
          </a:p>
        </p:txBody>
      </p:sp>
    </p:spTree>
    <p:extLst>
      <p:ext uri="{BB962C8B-B14F-4D97-AF65-F5344CB8AC3E}">
        <p14:creationId xmlns:p14="http://schemas.microsoft.com/office/powerpoint/2010/main" val="393586158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314F57-42B1-4E79-BAA1-C788FF515776}" type="slidenum">
              <a:rPr lang="en-US" altLang="en-US" sz="1000">
                <a:latin typeface="Helvetica" panose="020B0604020202020204" pitchFamily="34" charset="0"/>
              </a:rPr>
              <a:pPr/>
              <a:t>190</a:t>
            </a:fld>
            <a:endParaRPr lang="en-US" altLang="en-US" sz="1000">
              <a:latin typeface="Helvetica" panose="020B0604020202020204" pitchFamily="34" charset="0"/>
            </a:endParaRPr>
          </a:p>
        </p:txBody>
      </p:sp>
      <p:sp>
        <p:nvSpPr>
          <p:cNvPr id="17412" name="Rectangle 2"/>
          <p:cNvSpPr>
            <a:spLocks noChangeArrowheads="1"/>
          </p:cNvSpPr>
          <p:nvPr/>
        </p:nvSpPr>
        <p:spPr bwMode="auto">
          <a:xfrm>
            <a:off x="3352801" y="1905001"/>
            <a:ext cx="7027863" cy="4257675"/>
          </a:xfrm>
          <a:prstGeom prst="rect">
            <a:avLst/>
          </a:prstGeom>
          <a:solidFill>
            <a:srgbClr val="96E3FE"/>
          </a:solidFill>
          <a:ln w="12700">
            <a:no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7413" name="Rectangle 3"/>
          <p:cNvSpPr>
            <a:spLocks noGrp="1" noChangeArrowheads="1"/>
          </p:cNvSpPr>
          <p:nvPr>
            <p:ph type="title"/>
          </p:nvPr>
        </p:nvSpPr>
        <p:spPr>
          <a:xfrm>
            <a:off x="2819400" y="1066801"/>
            <a:ext cx="5035550" cy="633413"/>
          </a:xfrm>
        </p:spPr>
        <p:txBody>
          <a:bodyPr>
            <a:normAutofit fontScale="90000"/>
          </a:bodyPr>
          <a:lstStyle/>
          <a:p>
            <a:pPr eaLnBrk="1" hangingPunct="1"/>
            <a:r>
              <a:rPr lang="en-US" altLang="en-US" smtClean="0"/>
              <a:t>Component Structure</a:t>
            </a:r>
          </a:p>
        </p:txBody>
      </p:sp>
      <p:pic>
        <p:nvPicPr>
          <p:cNvPr id="174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0"/>
            <a:ext cx="63373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1352413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8ADD1-8269-4248-8C76-D7B199E0A73F}" type="slidenum">
              <a:rPr lang="en-US" altLang="en-US" sz="1000">
                <a:latin typeface="Helvetica" panose="020B0604020202020204" pitchFamily="34" charset="0"/>
              </a:rPr>
              <a:pPr/>
              <a:t>191</a:t>
            </a:fld>
            <a:endParaRPr lang="en-US" altLang="en-US" sz="1000">
              <a:latin typeface="Helvetica" panose="020B0604020202020204" pitchFamily="34" charset="0"/>
            </a:endParaRPr>
          </a:p>
        </p:txBody>
      </p:sp>
      <p:sp>
        <p:nvSpPr>
          <p:cNvPr id="18436" name="Rectangle 2"/>
          <p:cNvSpPr>
            <a:spLocks noChangeArrowheads="1"/>
          </p:cNvSpPr>
          <p:nvPr/>
        </p:nvSpPr>
        <p:spPr bwMode="auto">
          <a:xfrm>
            <a:off x="3938588" y="1965326"/>
            <a:ext cx="4748212" cy="4283075"/>
          </a:xfrm>
          <a:prstGeom prst="rect">
            <a:avLst/>
          </a:prstGeom>
          <a:solidFill>
            <a:srgbClr val="96E3FE"/>
          </a:solidFill>
          <a:ln w="12700">
            <a:no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8437" name="Rectangle 3"/>
          <p:cNvSpPr>
            <a:spLocks noGrp="1" noChangeArrowheads="1"/>
          </p:cNvSpPr>
          <p:nvPr>
            <p:ph type="title"/>
          </p:nvPr>
        </p:nvSpPr>
        <p:spPr>
          <a:xfrm>
            <a:off x="2667000" y="1143000"/>
            <a:ext cx="7194550" cy="635000"/>
          </a:xfrm>
        </p:spPr>
        <p:txBody>
          <a:bodyPr>
            <a:normAutofit fontScale="90000"/>
          </a:bodyPr>
          <a:lstStyle/>
          <a:p>
            <a:pPr eaLnBrk="1" hangingPunct="1"/>
            <a:r>
              <a:rPr lang="en-US" altLang="en-US" smtClean="0"/>
              <a:t>Refined Component Structure</a:t>
            </a:r>
          </a:p>
        </p:txBody>
      </p:sp>
      <p:pic>
        <p:nvPicPr>
          <p:cNvPr id="184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133601"/>
            <a:ext cx="38639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31407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DF2393-6352-418F-9D2F-F56C33037A32}" type="slidenum">
              <a:rPr lang="en-US" altLang="en-US" sz="1000">
                <a:latin typeface="Helvetica" panose="020B0604020202020204" pitchFamily="34" charset="0"/>
              </a:rPr>
              <a:pPr/>
              <a:t>192</a:t>
            </a:fld>
            <a:endParaRPr lang="en-US" altLang="en-US" sz="1000">
              <a:latin typeface="Helvetica" panose="020B0604020202020204" pitchFamily="34" charset="0"/>
            </a:endParaRPr>
          </a:p>
        </p:txBody>
      </p:sp>
      <p:sp>
        <p:nvSpPr>
          <p:cNvPr id="19460" name="Rectangle 2"/>
          <p:cNvSpPr>
            <a:spLocks noGrp="1" noChangeArrowheads="1"/>
          </p:cNvSpPr>
          <p:nvPr>
            <p:ph type="title"/>
          </p:nvPr>
        </p:nvSpPr>
        <p:spPr>
          <a:xfrm>
            <a:off x="2776538" y="990601"/>
            <a:ext cx="7891462" cy="627063"/>
          </a:xfrm>
        </p:spPr>
        <p:txBody>
          <a:bodyPr>
            <a:normAutofit fontScale="90000"/>
          </a:bodyPr>
          <a:lstStyle/>
          <a:p>
            <a:pPr eaLnBrk="1" hangingPunct="1"/>
            <a:r>
              <a:rPr lang="en-US" altLang="en-US" smtClean="0"/>
              <a:t>Architectural Considerations</a:t>
            </a:r>
          </a:p>
        </p:txBody>
      </p:sp>
      <p:sp>
        <p:nvSpPr>
          <p:cNvPr id="188419" name="Text Box 3"/>
          <p:cNvSpPr txBox="1">
            <a:spLocks noChangeArrowheads="1"/>
          </p:cNvSpPr>
          <p:nvPr/>
        </p:nvSpPr>
        <p:spPr bwMode="auto">
          <a:xfrm>
            <a:off x="3352801" y="1905001"/>
            <a:ext cx="6905625" cy="3083921"/>
          </a:xfrm>
          <a:prstGeom prst="rect">
            <a:avLst/>
          </a:prstGeom>
          <a:noFill/>
          <a:ln>
            <a:noFill/>
          </a:ln>
          <a:effectLst/>
          <a:extLst/>
        </p:spPr>
        <p:txBody>
          <a:bodyPr>
            <a:spAutoFit/>
          </a:bodyPr>
          <a:lstStyle/>
          <a:p>
            <a:pPr marL="342900" indent="-342900">
              <a:spcBef>
                <a:spcPct val="20000"/>
              </a:spcBef>
              <a:buClr>
                <a:schemeClr val="folHlink"/>
              </a:buClr>
              <a:buSzPct val="75000"/>
              <a:buFont typeface="Wingdings" pitchFamily="-128" charset="2"/>
              <a:buChar char="n"/>
              <a:defRPr/>
            </a:pPr>
            <a:r>
              <a:rPr lang="en-US" dirty="0">
                <a:solidFill>
                  <a:schemeClr val="folHlink"/>
                </a:solidFill>
                <a:latin typeface="Times" pitchFamily="-128" charset="0"/>
              </a:rPr>
              <a:t>Economy </a:t>
            </a:r>
            <a:r>
              <a:rPr lang="en-US" dirty="0">
                <a:latin typeface="Times" pitchFamily="-128" charset="0"/>
              </a:rPr>
              <a:t>– The best software is uncluttered and relies on abstraction to reduce unnecessary detail. </a:t>
            </a:r>
          </a:p>
          <a:p>
            <a:pPr marL="342900" indent="-342900">
              <a:spcBef>
                <a:spcPct val="20000"/>
              </a:spcBef>
              <a:buClr>
                <a:schemeClr val="folHlink"/>
              </a:buClr>
              <a:buSzPct val="75000"/>
              <a:buFont typeface="Wingdings" pitchFamily="-128" charset="2"/>
              <a:buChar char="n"/>
              <a:defRPr/>
            </a:pPr>
            <a:r>
              <a:rPr lang="en-US" dirty="0">
                <a:solidFill>
                  <a:schemeClr val="folHlink"/>
                </a:solidFill>
                <a:latin typeface="Times" pitchFamily="-128" charset="0"/>
              </a:rPr>
              <a:t>Visibility </a:t>
            </a:r>
            <a:r>
              <a:rPr lang="en-US" dirty="0">
                <a:latin typeface="Times" pitchFamily="-128" charset="0"/>
              </a:rPr>
              <a:t>– Architectural decisions and the reasons for them should be obvious to software engineers who examine the model at a later time. </a:t>
            </a:r>
          </a:p>
          <a:p>
            <a:pPr marL="342900" indent="-342900">
              <a:spcBef>
                <a:spcPct val="20000"/>
              </a:spcBef>
              <a:buClr>
                <a:schemeClr val="folHlink"/>
              </a:buClr>
              <a:buSzPct val="75000"/>
              <a:buFont typeface="Wingdings" pitchFamily="-128" charset="2"/>
              <a:buChar char="n"/>
              <a:defRPr/>
            </a:pPr>
            <a:r>
              <a:rPr lang="en-US" dirty="0">
                <a:solidFill>
                  <a:schemeClr val="folHlink"/>
                </a:solidFill>
                <a:latin typeface="Times" pitchFamily="-128" charset="0"/>
              </a:rPr>
              <a:t>Spacing </a:t>
            </a:r>
            <a:r>
              <a:rPr lang="en-US" dirty="0">
                <a:latin typeface="Times" pitchFamily="-128" charset="0"/>
              </a:rPr>
              <a:t>– Separation of concerns in a design without introducing hidden dependencies.</a:t>
            </a:r>
          </a:p>
          <a:p>
            <a:pPr marL="342900" indent="-342900">
              <a:spcBef>
                <a:spcPct val="20000"/>
              </a:spcBef>
              <a:buClr>
                <a:schemeClr val="folHlink"/>
              </a:buClr>
              <a:buSzPct val="75000"/>
              <a:buFont typeface="Wingdings" pitchFamily="-128" charset="2"/>
              <a:buChar char="n"/>
              <a:defRPr/>
            </a:pPr>
            <a:r>
              <a:rPr lang="en-US" dirty="0">
                <a:solidFill>
                  <a:schemeClr val="folHlink"/>
                </a:solidFill>
                <a:latin typeface="Times" pitchFamily="-128" charset="0"/>
              </a:rPr>
              <a:t>Symmetry </a:t>
            </a:r>
            <a:r>
              <a:rPr lang="en-US" dirty="0">
                <a:latin typeface="Times" pitchFamily="-128" charset="0"/>
              </a:rPr>
              <a:t>– Architectural symmetry implies that a system is consistent and balanced in its attributes. </a:t>
            </a:r>
          </a:p>
          <a:p>
            <a:pPr marL="342900" indent="-342900">
              <a:spcBef>
                <a:spcPct val="20000"/>
              </a:spcBef>
              <a:buClr>
                <a:schemeClr val="folHlink"/>
              </a:buClr>
              <a:buSzPct val="75000"/>
              <a:buFont typeface="Wingdings" pitchFamily="-128" charset="2"/>
              <a:buChar char="n"/>
              <a:defRPr/>
            </a:pPr>
            <a:r>
              <a:rPr lang="en-US" dirty="0">
                <a:solidFill>
                  <a:srgbClr val="C00000"/>
                </a:solidFill>
                <a:latin typeface="Times" pitchFamily="-128" charset="0"/>
              </a:rPr>
              <a:t>Emergence</a:t>
            </a:r>
            <a:r>
              <a:rPr lang="en-US" dirty="0">
                <a:latin typeface="Times" pitchFamily="-128" charset="0"/>
              </a:rPr>
              <a:t> – Emergent, self-organized behavior and control. </a:t>
            </a:r>
          </a:p>
        </p:txBody>
      </p:sp>
    </p:spTree>
    <p:extLst>
      <p:ext uri="{BB962C8B-B14F-4D97-AF65-F5344CB8AC3E}">
        <p14:creationId xmlns:p14="http://schemas.microsoft.com/office/powerpoint/2010/main" val="2315143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Architectural Decision Documentation</a:t>
            </a:r>
          </a:p>
        </p:txBody>
      </p:sp>
      <p:sp>
        <p:nvSpPr>
          <p:cNvPr id="3" name="Content Placeholder 2"/>
          <p:cNvSpPr>
            <a:spLocks noGrp="1"/>
          </p:cNvSpPr>
          <p:nvPr>
            <p:ph idx="1"/>
          </p:nvPr>
        </p:nvSpPr>
        <p:spPr/>
        <p:txBody>
          <a:bodyPr/>
          <a:lstStyle/>
          <a:p>
            <a:pPr marL="457200" indent="-457200">
              <a:buFont typeface="+mj-lt"/>
              <a:buAutoNum type="arabicPeriod"/>
              <a:defRPr/>
            </a:pPr>
            <a:r>
              <a:rPr lang="en-US" sz="2000" dirty="0"/>
              <a:t>Determine which information items are needed for each decision.</a:t>
            </a:r>
          </a:p>
          <a:p>
            <a:pPr marL="457200" indent="-457200">
              <a:buFont typeface="+mj-lt"/>
              <a:buAutoNum type="arabicPeriod"/>
              <a:defRPr/>
            </a:pPr>
            <a:r>
              <a:rPr lang="en-US" sz="2000" dirty="0"/>
              <a:t>Define links between each decision and appropriate requirements.</a:t>
            </a:r>
          </a:p>
          <a:p>
            <a:pPr marL="457200" indent="-457200">
              <a:buFont typeface="+mj-lt"/>
              <a:buAutoNum type="arabicPeriod"/>
              <a:defRPr/>
            </a:pPr>
            <a:r>
              <a:rPr lang="en-US" sz="2000" dirty="0"/>
              <a:t>Provide mechanisms to change status  when alternative decisions need to be evaluated. </a:t>
            </a:r>
          </a:p>
          <a:p>
            <a:pPr marL="457200" indent="-457200">
              <a:buFont typeface="+mj-lt"/>
              <a:buAutoNum type="arabicPeriod"/>
              <a:defRPr/>
            </a:pPr>
            <a:r>
              <a:rPr lang="en-US" sz="2000" dirty="0"/>
              <a:t>Define prerequisite relationships among decisions to support traceability.</a:t>
            </a:r>
          </a:p>
          <a:p>
            <a:pPr marL="457200" indent="-457200">
              <a:buFont typeface="+mj-lt"/>
              <a:buAutoNum type="arabicPeriod"/>
              <a:defRPr/>
            </a:pPr>
            <a:r>
              <a:rPr lang="en-US" sz="2000" dirty="0"/>
              <a:t>Link significant decisions to architectural views resulting from decisions.</a:t>
            </a:r>
          </a:p>
          <a:p>
            <a:pPr marL="457200" indent="-457200">
              <a:buFont typeface="+mj-lt"/>
              <a:buAutoNum type="arabicPeriod"/>
              <a:defRPr/>
            </a:pPr>
            <a:r>
              <a:rPr lang="en-US" sz="2000" dirty="0"/>
              <a:t>Document and communicate all decisions as they are made.</a:t>
            </a:r>
          </a:p>
          <a:p>
            <a:pPr marL="0" indent="0">
              <a:buNone/>
              <a:defRPr/>
            </a:pPr>
            <a:endParaRPr lang="en-US" dirty="0" smtClean="0"/>
          </a:p>
        </p:txBody>
      </p:sp>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133078-5895-41EC-B9EB-05ECC00457B5}" type="slidenum">
              <a:rPr lang="en-US" altLang="en-US" sz="1000">
                <a:latin typeface="Helvetica" panose="020B0604020202020204" pitchFamily="34" charset="0"/>
              </a:rPr>
              <a:pPr/>
              <a:t>193</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20261161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69963A-6526-4CA8-BA2C-C3695C84B7C3}" type="slidenum">
              <a:rPr lang="en-US" altLang="en-US" sz="1000">
                <a:latin typeface="Helvetica" panose="020B0604020202020204" pitchFamily="34" charset="0"/>
              </a:rPr>
              <a:pPr/>
              <a:t>194</a:t>
            </a:fld>
            <a:endParaRPr lang="en-US" altLang="en-US" sz="1000">
              <a:latin typeface="Helvetica" panose="020B0604020202020204" pitchFamily="34" charset="0"/>
            </a:endParaRPr>
          </a:p>
        </p:txBody>
      </p:sp>
      <p:sp>
        <p:nvSpPr>
          <p:cNvPr id="21508" name="Rectangle 2"/>
          <p:cNvSpPr>
            <a:spLocks noGrp="1" noChangeArrowheads="1"/>
          </p:cNvSpPr>
          <p:nvPr>
            <p:ph type="title"/>
          </p:nvPr>
        </p:nvSpPr>
        <p:spPr>
          <a:xfrm>
            <a:off x="2776538" y="990601"/>
            <a:ext cx="7891462" cy="627063"/>
          </a:xfrm>
        </p:spPr>
        <p:txBody>
          <a:bodyPr>
            <a:normAutofit fontScale="90000"/>
          </a:bodyPr>
          <a:lstStyle/>
          <a:p>
            <a:pPr eaLnBrk="1" hangingPunct="1"/>
            <a:r>
              <a:rPr lang="en-US" altLang="en-US" smtClean="0"/>
              <a:t>Architectural Tradeoff Analysis</a:t>
            </a:r>
          </a:p>
        </p:txBody>
      </p:sp>
      <p:sp>
        <p:nvSpPr>
          <p:cNvPr id="188419" name="Text Box 3"/>
          <p:cNvSpPr txBox="1">
            <a:spLocks noChangeArrowheads="1"/>
          </p:cNvSpPr>
          <p:nvPr/>
        </p:nvSpPr>
        <p:spPr bwMode="auto">
          <a:xfrm>
            <a:off x="3352801" y="2057401"/>
            <a:ext cx="6905625" cy="3662363"/>
          </a:xfrm>
          <a:prstGeom prst="rect">
            <a:avLst/>
          </a:prstGeom>
          <a:noFill/>
          <a:ln>
            <a:noFill/>
          </a:ln>
          <a:effectLst/>
          <a:extLst/>
        </p:spPr>
        <p:txBody>
          <a:bodyPr>
            <a:spAutoFit/>
          </a:bodyPr>
          <a:lstStyle/>
          <a:p>
            <a:pPr>
              <a:defRPr/>
            </a:pPr>
            <a:r>
              <a:rPr lang="en-US">
                <a:effectLst>
                  <a:outerShdw blurRad="38100" dist="38100" dir="2700000" algn="tl">
                    <a:srgbClr val="FFFFFF"/>
                  </a:outerShdw>
                </a:effectLst>
                <a:latin typeface="Palatino" pitchFamily="-128" charset="0"/>
                <a:ea typeface="ＭＳ Ｐゴシック" pitchFamily="-128" charset="-128"/>
              </a:rPr>
              <a:t>1.  Collect scenarios. </a:t>
            </a:r>
          </a:p>
          <a:p>
            <a:pPr>
              <a:defRPr/>
            </a:pPr>
            <a:r>
              <a:rPr lang="en-US">
                <a:effectLst>
                  <a:outerShdw blurRad="38100" dist="38100" dir="2700000" algn="tl">
                    <a:srgbClr val="FFFFFF"/>
                  </a:outerShdw>
                </a:effectLst>
                <a:latin typeface="Palatino" pitchFamily="-128" charset="0"/>
                <a:ea typeface="ＭＳ Ｐゴシック" pitchFamily="-128" charset="-128"/>
              </a:rPr>
              <a:t>2.  Elicit requirements, constraints, and environment description. </a:t>
            </a:r>
          </a:p>
          <a:p>
            <a:pPr>
              <a:defRPr/>
            </a:pPr>
            <a:r>
              <a:rPr lang="en-US">
                <a:effectLst>
                  <a:outerShdw blurRad="38100" dist="38100" dir="2700000" algn="tl">
                    <a:srgbClr val="FFFFFF"/>
                  </a:outerShdw>
                </a:effectLst>
                <a:latin typeface="Palatino" pitchFamily="-128" charset="0"/>
                <a:ea typeface="ＭＳ Ｐゴシック" pitchFamily="-128" charset="-128"/>
              </a:rPr>
              <a:t>3.  Describe the architectural styles/patterns that have been chosen to address the scenarios and requirements:</a:t>
            </a:r>
          </a:p>
          <a:p>
            <a:pPr>
              <a:defRPr/>
            </a:pPr>
            <a:r>
              <a:rPr lang="en-US">
                <a:effectLst>
                  <a:outerShdw blurRad="38100" dist="38100" dir="2700000" algn="tl">
                    <a:srgbClr val="FFFFFF"/>
                  </a:outerShdw>
                </a:effectLst>
                <a:latin typeface="Palatino" pitchFamily="-128" charset="0"/>
                <a:ea typeface="ＭＳ Ｐゴシック" pitchFamily="-128" charset="-128"/>
              </a:rPr>
              <a:t>	• module view</a:t>
            </a:r>
          </a:p>
          <a:p>
            <a:pPr>
              <a:defRPr/>
            </a:pPr>
            <a:r>
              <a:rPr lang="en-US">
                <a:effectLst>
                  <a:outerShdw blurRad="38100" dist="38100" dir="2700000" algn="tl">
                    <a:srgbClr val="FFFFFF"/>
                  </a:outerShdw>
                </a:effectLst>
                <a:latin typeface="Palatino" pitchFamily="-128" charset="0"/>
                <a:ea typeface="ＭＳ Ｐゴシック" pitchFamily="-128" charset="-128"/>
              </a:rPr>
              <a:t>	• process view</a:t>
            </a:r>
          </a:p>
          <a:p>
            <a:pPr>
              <a:defRPr/>
            </a:pPr>
            <a:r>
              <a:rPr lang="en-US">
                <a:effectLst>
                  <a:outerShdw blurRad="38100" dist="38100" dir="2700000" algn="tl">
                    <a:srgbClr val="FFFFFF"/>
                  </a:outerShdw>
                </a:effectLst>
                <a:latin typeface="Palatino" pitchFamily="-128" charset="0"/>
                <a:ea typeface="ＭＳ Ｐゴシック" pitchFamily="-128" charset="-128"/>
              </a:rPr>
              <a:t>	• data flow view</a:t>
            </a:r>
          </a:p>
          <a:p>
            <a:pPr>
              <a:defRPr/>
            </a:pPr>
            <a:r>
              <a:rPr lang="en-US">
                <a:effectLst>
                  <a:outerShdw blurRad="38100" dist="38100" dir="2700000" algn="tl">
                    <a:srgbClr val="FFFFFF"/>
                  </a:outerShdw>
                </a:effectLst>
                <a:latin typeface="Palatino" pitchFamily="-128" charset="0"/>
                <a:ea typeface="ＭＳ Ｐゴシック" pitchFamily="-128" charset="-128"/>
              </a:rPr>
              <a:t>4.  Evaluate quality attributes by considered each attribute in isolation. </a:t>
            </a:r>
          </a:p>
          <a:p>
            <a:pPr>
              <a:defRPr/>
            </a:pPr>
            <a:r>
              <a:rPr lang="en-US">
                <a:effectLst>
                  <a:outerShdw blurRad="38100" dist="38100" dir="2700000" algn="tl">
                    <a:srgbClr val="FFFFFF"/>
                  </a:outerShdw>
                </a:effectLst>
                <a:latin typeface="Palatino" pitchFamily="-128" charset="0"/>
                <a:ea typeface="ＭＳ Ｐゴシック" pitchFamily="-128" charset="-128"/>
              </a:rPr>
              <a:t>5.  Identify the sensitivity of quality attributes to various architectural attributes for a specific architectural style. </a:t>
            </a:r>
          </a:p>
          <a:p>
            <a:pPr>
              <a:defRPr/>
            </a:pPr>
            <a:r>
              <a:rPr lang="en-US">
                <a:effectLst>
                  <a:outerShdw blurRad="38100" dist="38100" dir="2700000" algn="tl">
                    <a:srgbClr val="FFFFFF"/>
                  </a:outerShdw>
                </a:effectLst>
                <a:latin typeface="Palatino" pitchFamily="-128" charset="0"/>
                <a:ea typeface="ＭＳ Ｐゴシック" pitchFamily="-128" charset="-128"/>
              </a:rPr>
              <a:t>6.  Critique candidate architectures (developed in step 3) using the sensitivity analysis conducted in step 5.</a:t>
            </a:r>
            <a:r>
              <a:rPr lang="en-US" sz="1600">
                <a:effectLst>
                  <a:outerShdw blurRad="38100" dist="38100" dir="2700000" algn="tl">
                    <a:srgbClr val="FFFFFF"/>
                  </a:outerShdw>
                </a:effectLst>
                <a:latin typeface="Palatino" pitchFamily="-128" charset="0"/>
                <a:ea typeface="ＭＳ Ｐゴシック" pitchFamily="-128" charset="-128"/>
              </a:rPr>
              <a:t> </a:t>
            </a:r>
          </a:p>
        </p:txBody>
      </p:sp>
    </p:spTree>
    <p:extLst>
      <p:ext uri="{BB962C8B-B14F-4D97-AF65-F5344CB8AC3E}">
        <p14:creationId xmlns:p14="http://schemas.microsoft.com/office/powerpoint/2010/main" val="40427890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447D2E-A789-4A0A-81AA-3448560C3293}" type="slidenum">
              <a:rPr lang="en-US" altLang="en-US" sz="1000">
                <a:latin typeface="Helvetica" panose="020B0604020202020204" pitchFamily="34" charset="0"/>
              </a:rPr>
              <a:pPr/>
              <a:t>195</a:t>
            </a:fld>
            <a:endParaRPr lang="en-US" altLang="en-US" sz="1000">
              <a:latin typeface="Helvetica" panose="020B0604020202020204" pitchFamily="34" charset="0"/>
            </a:endParaRPr>
          </a:p>
        </p:txBody>
      </p:sp>
      <p:sp>
        <p:nvSpPr>
          <p:cNvPr id="22532" name="Rectangle 2"/>
          <p:cNvSpPr>
            <a:spLocks noGrp="1" noChangeArrowheads="1"/>
          </p:cNvSpPr>
          <p:nvPr>
            <p:ph type="title"/>
          </p:nvPr>
        </p:nvSpPr>
        <p:spPr/>
        <p:txBody>
          <a:bodyPr/>
          <a:lstStyle/>
          <a:p>
            <a:pPr eaLnBrk="1" hangingPunct="1"/>
            <a:r>
              <a:rPr lang="en-US" altLang="en-US" smtClean="0"/>
              <a:t>Architectural Complexity</a:t>
            </a:r>
          </a:p>
        </p:txBody>
      </p:sp>
      <p:sp>
        <p:nvSpPr>
          <p:cNvPr id="22533" name="Rectangle 3"/>
          <p:cNvSpPr>
            <a:spLocks noGrp="1" noChangeArrowheads="1"/>
          </p:cNvSpPr>
          <p:nvPr>
            <p:ph type="body" idx="1"/>
          </p:nvPr>
        </p:nvSpPr>
        <p:spPr/>
        <p:txBody>
          <a:bodyPr/>
          <a:lstStyle/>
          <a:p>
            <a:pPr eaLnBrk="1" hangingPunct="1"/>
            <a:r>
              <a:rPr lang="en-US" altLang="en-US" smtClean="0">
                <a:latin typeface="Palatino" pitchFamily="-128" charset="0"/>
              </a:rPr>
              <a:t>the overall complexity of a proposed architecture is assessed by considering the </a:t>
            </a:r>
            <a:r>
              <a:rPr lang="en-US" altLang="en-US" smtClean="0">
                <a:solidFill>
                  <a:schemeClr val="folHlink"/>
                </a:solidFill>
                <a:latin typeface="Palatino" pitchFamily="-128" charset="0"/>
              </a:rPr>
              <a:t>dependencies</a:t>
            </a:r>
            <a:r>
              <a:rPr lang="en-US" altLang="en-US" smtClean="0">
                <a:latin typeface="Palatino" pitchFamily="-128" charset="0"/>
              </a:rPr>
              <a:t> between components within the architecture [Zha98]</a:t>
            </a:r>
          </a:p>
          <a:p>
            <a:pPr lvl="1" eaLnBrk="1" hangingPunct="1"/>
            <a:r>
              <a:rPr lang="en-US" altLang="en-US" i="1" smtClean="0">
                <a:solidFill>
                  <a:schemeClr val="folHlink"/>
                </a:solidFill>
                <a:latin typeface="Palatino" pitchFamily="-128" charset="0"/>
              </a:rPr>
              <a:t>Sharing dependencies</a:t>
            </a:r>
            <a:r>
              <a:rPr lang="en-US" altLang="en-US" smtClean="0">
                <a:latin typeface="Palatino" pitchFamily="-128" charset="0"/>
              </a:rPr>
              <a:t> represent dependence relationships among consumers who use the same resource or producers who produce for the same consumers.</a:t>
            </a:r>
          </a:p>
          <a:p>
            <a:pPr lvl="1" eaLnBrk="1" hangingPunct="1"/>
            <a:r>
              <a:rPr lang="en-US" altLang="en-US" i="1" smtClean="0">
                <a:solidFill>
                  <a:schemeClr val="folHlink"/>
                </a:solidFill>
                <a:latin typeface="Palatino" pitchFamily="-128" charset="0"/>
              </a:rPr>
              <a:t>Flow dependencies</a:t>
            </a:r>
            <a:r>
              <a:rPr lang="en-US" altLang="en-US" smtClean="0">
                <a:latin typeface="Palatino" pitchFamily="-128" charset="0"/>
              </a:rPr>
              <a:t> represent dependence relationships between producers and consumers of resources.</a:t>
            </a:r>
          </a:p>
          <a:p>
            <a:pPr lvl="1" eaLnBrk="1" hangingPunct="1"/>
            <a:r>
              <a:rPr lang="en-US" altLang="en-US" i="1" smtClean="0">
                <a:solidFill>
                  <a:schemeClr val="folHlink"/>
                </a:solidFill>
                <a:latin typeface="Palatino" pitchFamily="-128" charset="0"/>
              </a:rPr>
              <a:t>Constrained dependencies</a:t>
            </a:r>
            <a:r>
              <a:rPr lang="en-US" altLang="en-US" smtClean="0">
                <a:solidFill>
                  <a:schemeClr val="folHlink"/>
                </a:solidFill>
                <a:latin typeface="Palatino" pitchFamily="-128" charset="0"/>
              </a:rPr>
              <a:t> </a:t>
            </a:r>
            <a:r>
              <a:rPr lang="en-US" altLang="en-US" smtClean="0">
                <a:latin typeface="Palatino" pitchFamily="-128" charset="0"/>
              </a:rPr>
              <a:t>represent constraints on the relative flow of control among a set of activities.</a:t>
            </a:r>
          </a:p>
        </p:txBody>
      </p:sp>
    </p:spTree>
    <p:extLst>
      <p:ext uri="{BB962C8B-B14F-4D97-AF65-F5344CB8AC3E}">
        <p14:creationId xmlns:p14="http://schemas.microsoft.com/office/powerpoint/2010/main" val="198590669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BDE16D-FFCD-46CA-98CB-4791A0DB115C}" type="slidenum">
              <a:rPr lang="en-US" altLang="en-US" sz="1000">
                <a:latin typeface="Helvetica" panose="020B0604020202020204" pitchFamily="34" charset="0"/>
              </a:rPr>
              <a:pPr/>
              <a:t>196</a:t>
            </a:fld>
            <a:endParaRPr lang="en-US" altLang="en-US" sz="1000">
              <a:latin typeface="Helvetica" panose="020B0604020202020204" pitchFamily="34" charset="0"/>
            </a:endParaRPr>
          </a:p>
        </p:txBody>
      </p:sp>
      <p:sp>
        <p:nvSpPr>
          <p:cNvPr id="23556" name="Rectangle 2"/>
          <p:cNvSpPr>
            <a:spLocks noGrp="1" noChangeArrowheads="1"/>
          </p:cNvSpPr>
          <p:nvPr>
            <p:ph type="title"/>
          </p:nvPr>
        </p:nvSpPr>
        <p:spPr/>
        <p:txBody>
          <a:bodyPr/>
          <a:lstStyle/>
          <a:p>
            <a:pPr eaLnBrk="1" hangingPunct="1"/>
            <a:r>
              <a:rPr lang="en-US" altLang="en-US" smtClean="0"/>
              <a:t>ADL</a:t>
            </a:r>
          </a:p>
        </p:txBody>
      </p:sp>
      <p:sp>
        <p:nvSpPr>
          <p:cNvPr id="23557" name="Rectangle 3"/>
          <p:cNvSpPr>
            <a:spLocks noGrp="1" noChangeArrowheads="1"/>
          </p:cNvSpPr>
          <p:nvPr>
            <p:ph type="body" idx="1"/>
          </p:nvPr>
        </p:nvSpPr>
        <p:spPr/>
        <p:txBody>
          <a:bodyPr/>
          <a:lstStyle/>
          <a:p>
            <a:pPr eaLnBrk="1" hangingPunct="1"/>
            <a:r>
              <a:rPr lang="en-US" altLang="en-US" i="1" smtClean="0">
                <a:solidFill>
                  <a:schemeClr val="folHlink"/>
                </a:solidFill>
                <a:latin typeface="Times" panose="02020603050405020304" pitchFamily="18" charset="0"/>
              </a:rPr>
              <a:t>Architectural description language </a:t>
            </a:r>
            <a:r>
              <a:rPr lang="en-US" altLang="en-US" smtClean="0">
                <a:solidFill>
                  <a:schemeClr val="folHlink"/>
                </a:solidFill>
                <a:latin typeface="Times" panose="02020603050405020304" pitchFamily="18" charset="0"/>
              </a:rPr>
              <a:t>(ADL) </a:t>
            </a:r>
            <a:r>
              <a:rPr lang="en-US" altLang="en-US" smtClean="0">
                <a:latin typeface="Times" panose="02020603050405020304" pitchFamily="18" charset="0"/>
              </a:rPr>
              <a:t>provides a semantics and syntax for describing a software architecture</a:t>
            </a:r>
          </a:p>
          <a:p>
            <a:pPr eaLnBrk="1" hangingPunct="1"/>
            <a:r>
              <a:rPr lang="en-US" altLang="en-US" smtClean="0">
                <a:latin typeface="Times" panose="02020603050405020304" pitchFamily="18" charset="0"/>
              </a:rPr>
              <a:t>Provide the designer with the ability to: </a:t>
            </a:r>
          </a:p>
          <a:p>
            <a:pPr lvl="1" eaLnBrk="1" hangingPunct="1"/>
            <a:r>
              <a:rPr lang="en-US" altLang="en-US" smtClean="0">
                <a:latin typeface="Times" panose="02020603050405020304" pitchFamily="18" charset="0"/>
              </a:rPr>
              <a:t>decompose architectural components</a:t>
            </a:r>
          </a:p>
          <a:p>
            <a:pPr lvl="1" eaLnBrk="1" hangingPunct="1"/>
            <a:r>
              <a:rPr lang="en-US" altLang="en-US" smtClean="0">
                <a:latin typeface="Times" panose="02020603050405020304" pitchFamily="18" charset="0"/>
              </a:rPr>
              <a:t>compose individual components into larger architectural blocks and </a:t>
            </a:r>
          </a:p>
          <a:p>
            <a:pPr lvl="1" eaLnBrk="1" hangingPunct="1"/>
            <a:r>
              <a:rPr lang="en-US" altLang="en-US" smtClean="0">
                <a:latin typeface="Times" panose="02020603050405020304" pitchFamily="18" charset="0"/>
              </a:rPr>
              <a:t>represent interfaces (connection mechanisms) between components.  </a:t>
            </a:r>
          </a:p>
        </p:txBody>
      </p:sp>
    </p:spTree>
    <p:extLst>
      <p:ext uri="{BB962C8B-B14F-4D97-AF65-F5344CB8AC3E}">
        <p14:creationId xmlns:p14="http://schemas.microsoft.com/office/powerpoint/2010/main" val="16697716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Architecture Reviews</a:t>
            </a:r>
          </a:p>
        </p:txBody>
      </p:sp>
      <p:sp>
        <p:nvSpPr>
          <p:cNvPr id="3" name="Content Placeholder 2"/>
          <p:cNvSpPr>
            <a:spLocks noGrp="1"/>
          </p:cNvSpPr>
          <p:nvPr>
            <p:ph idx="1"/>
          </p:nvPr>
        </p:nvSpPr>
        <p:spPr/>
        <p:txBody>
          <a:bodyPr/>
          <a:lstStyle/>
          <a:p>
            <a:pPr eaLnBrk="1" hangingPunct="1">
              <a:buFont typeface="Wingdings" pitchFamily="-128" charset="2"/>
              <a:buChar char="n"/>
              <a:defRPr/>
            </a:pPr>
            <a:r>
              <a:rPr lang="en-US" dirty="0" smtClean="0"/>
              <a:t>Assess the ability of the software architecture to meet the systems quality requirements and identify potential risks</a:t>
            </a:r>
          </a:p>
          <a:p>
            <a:pPr eaLnBrk="1" hangingPunct="1">
              <a:buFont typeface="Wingdings" pitchFamily="-128" charset="2"/>
              <a:buChar char="n"/>
              <a:defRPr/>
            </a:pPr>
            <a:r>
              <a:rPr lang="en-US" dirty="0" smtClean="0"/>
              <a:t>Have the potential to reduce project costs by detecting design problems early</a:t>
            </a:r>
          </a:p>
          <a:p>
            <a:pPr eaLnBrk="1" hangingPunct="1">
              <a:buFont typeface="Wingdings" pitchFamily="-128" charset="2"/>
              <a:buChar char="n"/>
              <a:defRPr/>
            </a:pPr>
            <a:r>
              <a:rPr lang="en-US" dirty="0" smtClean="0"/>
              <a:t>Often make use of experience-based reviews, prototype evaluation, and scenario reviews, and checklists</a:t>
            </a:r>
          </a:p>
          <a:p>
            <a:pPr marL="0" indent="0">
              <a:buNone/>
              <a:defRPr/>
            </a:pPr>
            <a:endParaRPr lang="en-US" dirty="0" smtClean="0"/>
          </a:p>
        </p:txBody>
      </p:sp>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90752F-8AD9-4418-A4A5-DBDAC2BDE55B}" type="slidenum">
              <a:rPr lang="en-US" altLang="en-US" sz="1000">
                <a:latin typeface="Helvetica" panose="020B0604020202020204" pitchFamily="34" charset="0"/>
              </a:rPr>
              <a:pPr/>
              <a:t>197</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7510591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Patter-Based Architecture Review</a:t>
            </a:r>
          </a:p>
        </p:txBody>
      </p:sp>
      <p:sp>
        <p:nvSpPr>
          <p:cNvPr id="25603" name="Content Placeholder 2"/>
          <p:cNvSpPr>
            <a:spLocks noGrp="1"/>
          </p:cNvSpPr>
          <p:nvPr>
            <p:ph idx="1"/>
          </p:nvPr>
        </p:nvSpPr>
        <p:spPr>
          <a:xfrm>
            <a:off x="3048000" y="1905000"/>
            <a:ext cx="6934200" cy="4191000"/>
          </a:xfrm>
        </p:spPr>
        <p:txBody>
          <a:bodyPr/>
          <a:lstStyle/>
          <a:p>
            <a:pPr marL="457200" indent="-457200">
              <a:buFont typeface="Helvetica" panose="020B0604020202020204" pitchFamily="34" charset="0"/>
              <a:buAutoNum type="arabicPeriod"/>
            </a:pPr>
            <a:r>
              <a:rPr lang="en-US" altLang="en-US" sz="2000"/>
              <a:t>Identify and discuss the quality attributes by walking through the use cases.</a:t>
            </a:r>
          </a:p>
          <a:p>
            <a:pPr marL="457200" indent="-457200">
              <a:buFont typeface="Helvetica" panose="020B0604020202020204" pitchFamily="34" charset="0"/>
              <a:buAutoNum type="arabicPeriod"/>
            </a:pPr>
            <a:r>
              <a:rPr lang="en-US" altLang="en-US" sz="2000"/>
              <a:t>Discuss a diagram of system’s architecture in relation to its requirements.</a:t>
            </a:r>
          </a:p>
          <a:p>
            <a:pPr marL="457200" indent="-457200">
              <a:buFont typeface="Helvetica" panose="020B0604020202020204" pitchFamily="34" charset="0"/>
              <a:buAutoNum type="arabicPeriod"/>
            </a:pPr>
            <a:r>
              <a:rPr lang="en-US" altLang="en-US" sz="2000"/>
              <a:t>Identify the architecture patterns used and match the system’s structure to the patterns’ structure.</a:t>
            </a:r>
          </a:p>
          <a:p>
            <a:pPr marL="457200" indent="-457200">
              <a:buFont typeface="Helvetica" panose="020B0604020202020204" pitchFamily="34" charset="0"/>
              <a:buAutoNum type="arabicPeriod"/>
            </a:pPr>
            <a:r>
              <a:rPr lang="en-US" altLang="en-US" sz="2000"/>
              <a:t>Use existing documentation and use cases to determine each pattern’s effect on quality attributes. </a:t>
            </a:r>
          </a:p>
          <a:p>
            <a:pPr marL="457200" indent="-457200">
              <a:buFont typeface="Helvetica" panose="020B0604020202020204" pitchFamily="34" charset="0"/>
              <a:buAutoNum type="arabicPeriod"/>
            </a:pPr>
            <a:r>
              <a:rPr lang="en-US" altLang="en-US" sz="2000"/>
              <a:t>Identify all quality issues raised by architecture patterns used in the design. </a:t>
            </a:r>
          </a:p>
          <a:p>
            <a:pPr marL="457200" indent="-457200">
              <a:buFont typeface="Helvetica" panose="020B0604020202020204" pitchFamily="34" charset="0"/>
              <a:buAutoNum type="arabicPeriod"/>
            </a:pPr>
            <a:r>
              <a:rPr lang="en-US" altLang="en-US" sz="2000"/>
              <a:t>Develop a short summary of issues uncovered during the meeting and make revisions to the walking skeleton.</a:t>
            </a:r>
          </a:p>
        </p:txBody>
      </p:sp>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BCBB4C-84C4-441A-ADD5-A94439767CFE}" type="slidenum">
              <a:rPr lang="en-US" altLang="en-US" sz="1000">
                <a:latin typeface="Helvetica" panose="020B0604020202020204" pitchFamily="34" charset="0"/>
              </a:rPr>
              <a:pPr/>
              <a:t>198</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235135380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Agility and Architecture</a:t>
            </a:r>
          </a:p>
        </p:txBody>
      </p:sp>
      <p:sp>
        <p:nvSpPr>
          <p:cNvPr id="26627" name="Content Placeholder 2"/>
          <p:cNvSpPr>
            <a:spLocks noGrp="1"/>
          </p:cNvSpPr>
          <p:nvPr>
            <p:ph idx="1"/>
          </p:nvPr>
        </p:nvSpPr>
        <p:spPr/>
        <p:txBody>
          <a:bodyPr/>
          <a:lstStyle/>
          <a:p>
            <a:pPr eaLnBrk="1" hangingPunct="1"/>
            <a:r>
              <a:rPr lang="en-US" altLang="en-US" smtClean="0"/>
              <a:t>To avoid rework, user stories are used to create and evolve an architectural model (walking skeleton) before coding</a:t>
            </a:r>
          </a:p>
          <a:p>
            <a:pPr eaLnBrk="1" hangingPunct="1"/>
            <a:r>
              <a:rPr lang="en-US" altLang="en-US" smtClean="0"/>
              <a:t>Hybrid models which allow software architects contributing users stories to the evolving storyboard</a:t>
            </a:r>
          </a:p>
          <a:p>
            <a:pPr eaLnBrk="1" hangingPunct="1"/>
            <a:r>
              <a:rPr lang="en-US" altLang="en-US" smtClean="0"/>
              <a:t>Well run agile projects include delivery of work products during each sprint</a:t>
            </a:r>
          </a:p>
          <a:p>
            <a:pPr eaLnBrk="1" hangingPunct="1"/>
            <a:r>
              <a:rPr lang="en-US" altLang="en-US" smtClean="0"/>
              <a:t>Reviewing code emerging from the sprint can be a useful form of architectural review </a:t>
            </a:r>
          </a:p>
        </p:txBody>
      </p:sp>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CF5E4B-0677-405E-B018-450AEBB3447A}" type="slidenum">
              <a:rPr lang="en-US" altLang="en-US" sz="1000">
                <a:latin typeface="Helvetica" panose="020B0604020202020204" pitchFamily="34" charset="0"/>
              </a:rPr>
              <a:pPr/>
              <a:t>199</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393279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74D29B-FF27-4C8A-8CCF-ABE723EFCD15}" type="slidenum">
              <a:rPr lang="en-US" altLang="en-US" sz="1000">
                <a:latin typeface="Helvetica" panose="020B0604020202020204" pitchFamily="34" charset="0"/>
              </a:rPr>
              <a:pPr/>
              <a:t>2</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p:txBody>
          <a:bodyPr/>
          <a:lstStyle/>
          <a:p>
            <a:pPr eaLnBrk="1" hangingPunct="1"/>
            <a:r>
              <a:rPr lang="en-US" altLang="en-US" smtClean="0"/>
              <a:t>Software Engineering</a:t>
            </a:r>
          </a:p>
        </p:txBody>
      </p:sp>
      <p:sp>
        <p:nvSpPr>
          <p:cNvPr id="4101" name="Rectangle 3"/>
          <p:cNvSpPr>
            <a:spLocks noGrp="1" noChangeArrowheads="1"/>
          </p:cNvSpPr>
          <p:nvPr>
            <p:ph type="body" idx="1"/>
          </p:nvPr>
        </p:nvSpPr>
        <p:spPr/>
        <p:txBody>
          <a:bodyPr/>
          <a:lstStyle/>
          <a:p>
            <a:pPr eaLnBrk="1" hangingPunct="1"/>
            <a:r>
              <a:rPr lang="en-US" altLang="en-US" smtClean="0"/>
              <a:t>Some realities:</a:t>
            </a:r>
          </a:p>
          <a:p>
            <a:pPr lvl="1" eaLnBrk="1" hangingPunct="1"/>
            <a:r>
              <a:rPr lang="en-US" altLang="en-US" i="1" smtClean="0">
                <a:latin typeface="Palatino" pitchFamily="-128" charset="0"/>
              </a:rPr>
              <a:t> a concerted effort should be made to understand the problem before a software solution is developed</a:t>
            </a:r>
          </a:p>
          <a:p>
            <a:pPr lvl="1" eaLnBrk="1" hangingPunct="1"/>
            <a:r>
              <a:rPr lang="en-US" altLang="en-US" i="1" smtClean="0">
                <a:latin typeface="Palatino" pitchFamily="-128" charset="0"/>
              </a:rPr>
              <a:t> design becomes a pivotal activity</a:t>
            </a:r>
          </a:p>
          <a:p>
            <a:pPr lvl="1" eaLnBrk="1" hangingPunct="1"/>
            <a:r>
              <a:rPr lang="en-US" altLang="en-US" i="1" smtClean="0">
                <a:latin typeface="Palatino" pitchFamily="-128" charset="0"/>
              </a:rPr>
              <a:t>software should exhibit high quality</a:t>
            </a:r>
          </a:p>
          <a:p>
            <a:pPr lvl="1" eaLnBrk="1" hangingPunct="1"/>
            <a:r>
              <a:rPr lang="en-US" altLang="en-US" i="1" smtClean="0">
                <a:latin typeface="Palatino" pitchFamily="-128" charset="0"/>
              </a:rPr>
              <a:t> software should be maintainable</a:t>
            </a:r>
          </a:p>
          <a:p>
            <a:pPr eaLnBrk="1" hangingPunct="1"/>
            <a:r>
              <a:rPr lang="en-US" altLang="en-US" smtClean="0">
                <a:latin typeface="Arial" panose="020B0604020202020204" pitchFamily="34" charset="0"/>
              </a:rPr>
              <a:t>The seminal definition:</a:t>
            </a:r>
            <a:endParaRPr lang="en-US" altLang="en-US" i="1" smtClean="0">
              <a:latin typeface="Palatino" pitchFamily="-128" charset="0"/>
            </a:endParaRPr>
          </a:p>
          <a:p>
            <a:pPr lvl="1" eaLnBrk="1" hangingPunct="1"/>
            <a:r>
              <a:rPr lang="en-US" altLang="en-US" i="1" smtClean="0">
                <a:latin typeface="Palatino" pitchFamily="-128" charset="0"/>
              </a:rPr>
              <a:t>[Software engineering is] the establishment and use of </a:t>
            </a:r>
            <a:r>
              <a:rPr lang="en-US" altLang="en-US" i="1" smtClean="0">
                <a:solidFill>
                  <a:schemeClr val="folHlink"/>
                </a:solidFill>
                <a:latin typeface="Palatino" pitchFamily="-128" charset="0"/>
              </a:rPr>
              <a:t>sound engineering principles</a:t>
            </a:r>
            <a:r>
              <a:rPr lang="en-US" altLang="en-US" i="1" smtClean="0">
                <a:latin typeface="Palatino" pitchFamily="-128" charset="0"/>
              </a:rPr>
              <a:t> in order to obtain </a:t>
            </a:r>
            <a:r>
              <a:rPr lang="en-US" altLang="en-US" i="1" smtClean="0">
                <a:solidFill>
                  <a:schemeClr val="folHlink"/>
                </a:solidFill>
                <a:latin typeface="Palatino" pitchFamily="-128" charset="0"/>
              </a:rPr>
              <a:t>economically</a:t>
            </a:r>
            <a:r>
              <a:rPr lang="en-US" altLang="en-US" i="1" smtClean="0">
                <a:latin typeface="Palatino" pitchFamily="-128" charset="0"/>
              </a:rPr>
              <a:t> software that is </a:t>
            </a:r>
            <a:r>
              <a:rPr lang="en-US" altLang="en-US" i="1" smtClean="0">
                <a:solidFill>
                  <a:schemeClr val="folHlink"/>
                </a:solidFill>
                <a:latin typeface="Palatino" pitchFamily="-128" charset="0"/>
              </a:rPr>
              <a:t>reliable and works efficiently </a:t>
            </a:r>
            <a:r>
              <a:rPr lang="en-US" altLang="en-US" i="1" smtClean="0">
                <a:latin typeface="Palatino" pitchFamily="-128" charset="0"/>
              </a:rPr>
              <a:t>on </a:t>
            </a:r>
            <a:r>
              <a:rPr lang="en-US" altLang="en-US" i="1" smtClean="0">
                <a:solidFill>
                  <a:schemeClr val="folHlink"/>
                </a:solidFill>
                <a:latin typeface="Palatino" pitchFamily="-128" charset="0"/>
              </a:rPr>
              <a:t>real machines</a:t>
            </a:r>
            <a:r>
              <a:rPr lang="en-US" altLang="en-US" i="1" smtClean="0">
                <a:latin typeface="Palatino" pitchFamily="-128" charset="0"/>
              </a:rPr>
              <a:t>.</a:t>
            </a:r>
          </a:p>
        </p:txBody>
      </p:sp>
    </p:spTree>
    <p:extLst>
      <p:ext uri="{BB962C8B-B14F-4D97-AF65-F5344CB8AC3E}">
        <p14:creationId xmlns:p14="http://schemas.microsoft.com/office/powerpoint/2010/main" val="1814741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D80D45-37D6-420E-AF56-3658730210EC}" type="slidenum">
              <a:rPr lang="en-US" altLang="en-US" sz="1000">
                <a:latin typeface="Helvetica" panose="020B0604020202020204" pitchFamily="34" charset="0"/>
              </a:rPr>
              <a:pPr/>
              <a:t>20</a:t>
            </a:fld>
            <a:endParaRPr lang="en-US" altLang="en-US" sz="1000">
              <a:latin typeface="Helvetica" panose="020B0604020202020204" pitchFamily="34" charset="0"/>
            </a:endParaRPr>
          </a:p>
        </p:txBody>
      </p:sp>
      <p:sp>
        <p:nvSpPr>
          <p:cNvPr id="6148" name="Rectangle 2"/>
          <p:cNvSpPr>
            <a:spLocks noChangeArrowheads="1"/>
          </p:cNvSpPr>
          <p:nvPr/>
        </p:nvSpPr>
        <p:spPr bwMode="auto">
          <a:xfrm>
            <a:off x="2895600" y="1885950"/>
            <a:ext cx="6781800" cy="4438650"/>
          </a:xfrm>
          <a:prstGeom prst="rect">
            <a:avLst/>
          </a:prstGeom>
          <a:solidFill>
            <a:srgbClr val="96E3FE"/>
          </a:solidFill>
          <a:ln>
            <a:noFill/>
          </a:ln>
          <a:effectLst>
            <a:outerShdw dist="7184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49" name="Rectangle 3"/>
          <p:cNvSpPr>
            <a:spLocks noGrp="1" noChangeArrowheads="1"/>
          </p:cNvSpPr>
          <p:nvPr>
            <p:ph type="title"/>
          </p:nvPr>
        </p:nvSpPr>
        <p:spPr>
          <a:xfrm>
            <a:off x="2819401" y="1066800"/>
            <a:ext cx="5236883" cy="660694"/>
          </a:xfrm>
          <a:noFill/>
        </p:spPr>
        <p:txBody>
          <a:bodyPr vert="horz" wrap="none" lIns="63500" tIns="25400" rIns="63500" bIns="25400" rtlCol="0" anchor="t">
            <a:spAutoFit/>
          </a:bodyPr>
          <a:lstStyle/>
          <a:p>
            <a:pPr eaLnBrk="1" hangingPunct="1"/>
            <a:r>
              <a:rPr lang="en-US" altLang="en-US" smtClean="0"/>
              <a:t>Wear vs. Deterioration</a:t>
            </a:r>
          </a:p>
        </p:txBody>
      </p:sp>
      <p:pic>
        <p:nvPicPr>
          <p:cNvPr id="615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1" y="1971676"/>
            <a:ext cx="660082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42119419"/>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7EF209-A6FC-41DF-AAF5-71B1254B3686}" type="slidenum">
              <a:rPr lang="en-US" altLang="en-US" sz="1000">
                <a:latin typeface="Helvetica" panose="020B0604020202020204" pitchFamily="34" charset="0"/>
              </a:rPr>
              <a:pPr/>
              <a:t>200</a:t>
            </a:fld>
            <a:endParaRPr lang="en-US" altLang="en-US" sz="1000">
              <a:latin typeface="Helvetica" panose="020B0604020202020204" pitchFamily="34" charset="0"/>
            </a:endParaRPr>
          </a:p>
        </p:txBody>
      </p:sp>
      <p:sp>
        <p:nvSpPr>
          <p:cNvPr id="3076" name="Rectangle 2"/>
          <p:cNvSpPr>
            <a:spLocks noGrp="1" noChangeArrowheads="1"/>
          </p:cNvSpPr>
          <p:nvPr>
            <p:ph type="title"/>
          </p:nvPr>
        </p:nvSpPr>
        <p:spPr/>
        <p:txBody>
          <a:bodyPr/>
          <a:lstStyle/>
          <a:p>
            <a:pPr eaLnBrk="1" hangingPunct="1"/>
            <a:r>
              <a:rPr lang="en-US" altLang="en-US" smtClean="0"/>
              <a:t>Chapter 19</a:t>
            </a:r>
          </a:p>
        </p:txBody>
      </p:sp>
      <p:sp>
        <p:nvSpPr>
          <p:cNvPr id="3077" name="Rectangle 3"/>
          <p:cNvSpPr>
            <a:spLocks noGrp="1" noChangeArrowheads="1"/>
          </p:cNvSpPr>
          <p:nvPr>
            <p:ph type="body" idx="1"/>
          </p:nvPr>
        </p:nvSpPr>
        <p:spPr/>
        <p:txBody>
          <a:bodyPr/>
          <a:lstStyle/>
          <a:p>
            <a:pPr eaLnBrk="1" hangingPunct="1"/>
            <a:r>
              <a:rPr lang="en-US" altLang="en-US" b="1" smtClean="0">
                <a:solidFill>
                  <a:schemeClr val="folHlink"/>
                </a:solidFill>
              </a:rPr>
              <a:t>Quality Concepts</a:t>
            </a:r>
          </a:p>
        </p:txBody>
      </p:sp>
      <p:sp>
        <p:nvSpPr>
          <p:cNvPr id="3078" name="Text Box 6"/>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339111412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4940C4-5943-4C3E-A657-74181AB0D7CB}" type="slidenum">
              <a:rPr lang="en-US" altLang="en-US" sz="1000">
                <a:latin typeface="Helvetica" panose="020B0604020202020204" pitchFamily="34" charset="0"/>
              </a:rPr>
              <a:pPr/>
              <a:t>201</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p:txBody>
          <a:bodyPr/>
          <a:lstStyle/>
          <a:p>
            <a:pPr eaLnBrk="1" hangingPunct="1"/>
            <a:r>
              <a:rPr lang="en-US" altLang="en-US" smtClean="0"/>
              <a:t>Software Quality</a:t>
            </a:r>
          </a:p>
        </p:txBody>
      </p:sp>
      <p:sp>
        <p:nvSpPr>
          <p:cNvPr id="4101" name="Rectangle 3"/>
          <p:cNvSpPr>
            <a:spLocks noGrp="1" noChangeArrowheads="1"/>
          </p:cNvSpPr>
          <p:nvPr>
            <p:ph type="body" idx="1"/>
          </p:nvPr>
        </p:nvSpPr>
        <p:spPr/>
        <p:txBody>
          <a:bodyPr/>
          <a:lstStyle/>
          <a:p>
            <a:pPr>
              <a:spcBef>
                <a:spcPts val="300"/>
              </a:spcBef>
            </a:pPr>
            <a:r>
              <a:rPr lang="en-US" altLang="en-US" sz="1800">
                <a:latin typeface="Palatino" pitchFamily="-128" charset="0"/>
              </a:rPr>
              <a:t>In 2005, </a:t>
            </a:r>
            <a:r>
              <a:rPr lang="en-US" altLang="en-US" sz="1800" i="1">
                <a:latin typeface="Palatino" pitchFamily="-128" charset="0"/>
              </a:rPr>
              <a:t>ComputerWorld</a:t>
            </a:r>
            <a:r>
              <a:rPr lang="en-US" altLang="en-US" sz="1800">
                <a:latin typeface="Palatino" pitchFamily="-128" charset="0"/>
              </a:rPr>
              <a:t> [Hil05] lamented that </a:t>
            </a:r>
          </a:p>
          <a:p>
            <a:pPr lvl="1">
              <a:spcBef>
                <a:spcPts val="300"/>
              </a:spcBef>
            </a:pPr>
            <a:r>
              <a:rPr lang="en-US" altLang="en-US" sz="1600">
                <a:solidFill>
                  <a:schemeClr val="folHlink"/>
                </a:solidFill>
                <a:latin typeface="Palatino" pitchFamily="-128" charset="0"/>
              </a:rPr>
              <a:t>“bad software plagues nearly every organization that uses computers, causing lost work hours during computer downtime, lost or corrupted data, missed sales opportunities, high IT support and maintenance costs, and low customer satisfaction. </a:t>
            </a:r>
            <a:endParaRPr lang="en-US" altLang="en-US" sz="1600">
              <a:latin typeface="Palatino" pitchFamily="-128" charset="0"/>
            </a:endParaRPr>
          </a:p>
          <a:p>
            <a:pPr>
              <a:spcBef>
                <a:spcPts val="300"/>
              </a:spcBef>
            </a:pPr>
            <a:r>
              <a:rPr lang="en-US" altLang="en-US" sz="1800">
                <a:latin typeface="Palatino" pitchFamily="-128" charset="0"/>
              </a:rPr>
              <a:t>A year later, </a:t>
            </a:r>
            <a:r>
              <a:rPr lang="en-US" altLang="en-US" sz="1800" i="1">
                <a:latin typeface="Palatino" pitchFamily="-128" charset="0"/>
              </a:rPr>
              <a:t>InfoWorld</a:t>
            </a:r>
            <a:r>
              <a:rPr lang="en-US" altLang="en-US" sz="1800">
                <a:latin typeface="Palatino" pitchFamily="-128" charset="0"/>
              </a:rPr>
              <a:t> [Fos06] wrote about the </a:t>
            </a:r>
          </a:p>
          <a:p>
            <a:pPr lvl="1">
              <a:spcBef>
                <a:spcPts val="300"/>
              </a:spcBef>
            </a:pPr>
            <a:r>
              <a:rPr lang="en-US" altLang="en-US" sz="1600">
                <a:solidFill>
                  <a:schemeClr val="folHlink"/>
                </a:solidFill>
                <a:latin typeface="Palatino" pitchFamily="-128" charset="0"/>
              </a:rPr>
              <a:t>“the sorry state of software quality” reporting that the quality problem had not gotten any better.</a:t>
            </a:r>
            <a:endParaRPr lang="en-US" altLang="en-US" sz="1600">
              <a:solidFill>
                <a:schemeClr val="folHlink"/>
              </a:solidFill>
              <a:latin typeface="Arial" panose="020B0604020202020204" pitchFamily="34" charset="0"/>
            </a:endParaRPr>
          </a:p>
          <a:p>
            <a:pPr eaLnBrk="1" hangingPunct="1"/>
            <a:r>
              <a:rPr lang="en-US" altLang="en-US" sz="1800">
                <a:latin typeface="Palatino" pitchFamily="-128" charset="0"/>
              </a:rPr>
              <a:t>Today, software quality remains an issue, but who is to blame? </a:t>
            </a:r>
          </a:p>
          <a:p>
            <a:pPr lvl="1" eaLnBrk="1" hangingPunct="1"/>
            <a:r>
              <a:rPr lang="en-US" altLang="en-US" sz="1600">
                <a:latin typeface="Palatino" pitchFamily="-128" charset="0"/>
              </a:rPr>
              <a:t>Customers blame developers, arguing that sloppy practices lead to low-quality software. </a:t>
            </a:r>
          </a:p>
          <a:p>
            <a:pPr lvl="1" eaLnBrk="1" hangingPunct="1"/>
            <a:r>
              <a:rPr lang="en-US" altLang="en-US" sz="1600">
                <a:latin typeface="Palatino" pitchFamily="-128" charset="0"/>
              </a:rPr>
              <a:t>Developers blame customers (and other stakeholders), arguing that irrational delivery dates and a continuing stream of changes force them to deliver software before it has been fully validated.</a:t>
            </a:r>
            <a:endParaRPr lang="en-US" altLang="en-US" sz="1800">
              <a:latin typeface="Palatino" pitchFamily="-128" charset="0"/>
            </a:endParaRPr>
          </a:p>
        </p:txBody>
      </p:sp>
    </p:spTree>
    <p:extLst>
      <p:ext uri="{BB962C8B-B14F-4D97-AF65-F5344CB8AC3E}">
        <p14:creationId xmlns:p14="http://schemas.microsoft.com/office/powerpoint/2010/main" val="37036233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C2296D-E132-423F-A973-268DC8880E4B}" type="slidenum">
              <a:rPr lang="en-US" altLang="en-US" sz="1000">
                <a:latin typeface="Helvetica" panose="020B0604020202020204" pitchFamily="34" charset="0"/>
              </a:rPr>
              <a:pPr/>
              <a:t>202</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p:txBody>
          <a:bodyPr/>
          <a:lstStyle/>
          <a:p>
            <a:pPr eaLnBrk="1" hangingPunct="1"/>
            <a:r>
              <a:rPr lang="en-US" altLang="en-US" smtClean="0"/>
              <a:t>Quality</a:t>
            </a:r>
          </a:p>
        </p:txBody>
      </p:sp>
      <p:sp>
        <p:nvSpPr>
          <p:cNvPr id="5125" name="Rectangle 3"/>
          <p:cNvSpPr>
            <a:spLocks noGrp="1" noChangeArrowheads="1"/>
          </p:cNvSpPr>
          <p:nvPr>
            <p:ph type="body" idx="1"/>
          </p:nvPr>
        </p:nvSpPr>
        <p:spPr/>
        <p:txBody>
          <a:bodyPr/>
          <a:lstStyle/>
          <a:p>
            <a:pPr>
              <a:spcBef>
                <a:spcPts val="300"/>
              </a:spcBef>
            </a:pPr>
            <a:r>
              <a:rPr lang="en-US" altLang="en-US" smtClean="0"/>
              <a:t>The </a:t>
            </a:r>
            <a:r>
              <a:rPr lang="en-US" altLang="en-US" i="1" smtClean="0"/>
              <a:t>American Heritage Dictionary</a:t>
            </a:r>
            <a:r>
              <a:rPr lang="en-US" altLang="en-US" smtClean="0"/>
              <a:t> defines </a:t>
            </a:r>
            <a:r>
              <a:rPr lang="en-US" altLang="en-US" i="1" smtClean="0"/>
              <a:t>quality</a:t>
            </a:r>
            <a:r>
              <a:rPr lang="en-US" altLang="en-US" smtClean="0"/>
              <a:t> as </a:t>
            </a:r>
          </a:p>
          <a:p>
            <a:pPr lvl="1">
              <a:spcBef>
                <a:spcPts val="300"/>
              </a:spcBef>
            </a:pPr>
            <a:r>
              <a:rPr lang="en-US" altLang="en-US" smtClean="0"/>
              <a:t>“a characteristic or attribute of something.”  </a:t>
            </a:r>
          </a:p>
          <a:p>
            <a:pPr>
              <a:spcBef>
                <a:spcPts val="300"/>
              </a:spcBef>
            </a:pPr>
            <a:r>
              <a:rPr lang="en-US" altLang="en-US" smtClean="0"/>
              <a:t>For software, two kinds of quality may be encountered: </a:t>
            </a:r>
          </a:p>
          <a:p>
            <a:pPr lvl="1">
              <a:spcBef>
                <a:spcPts val="300"/>
              </a:spcBef>
            </a:pPr>
            <a:r>
              <a:rPr lang="en-US" altLang="en-US" smtClean="0">
                <a:solidFill>
                  <a:schemeClr val="folHlink"/>
                </a:solidFill>
              </a:rPr>
              <a:t>Quality of design </a:t>
            </a:r>
            <a:r>
              <a:rPr lang="en-US" altLang="en-US" smtClean="0"/>
              <a:t>encompasses requirements, specifications, and the design of the system. </a:t>
            </a:r>
          </a:p>
          <a:p>
            <a:pPr lvl="1">
              <a:spcBef>
                <a:spcPts val="300"/>
              </a:spcBef>
            </a:pPr>
            <a:r>
              <a:rPr lang="en-US" altLang="en-US" smtClean="0">
                <a:solidFill>
                  <a:schemeClr val="folHlink"/>
                </a:solidFill>
              </a:rPr>
              <a:t>Quality of conformance</a:t>
            </a:r>
            <a:r>
              <a:rPr lang="en-US" altLang="en-US" smtClean="0"/>
              <a:t> is an issue focused primarily on implementation.</a:t>
            </a:r>
          </a:p>
          <a:p>
            <a:pPr lvl="1">
              <a:spcBef>
                <a:spcPts val="600"/>
              </a:spcBef>
            </a:pPr>
            <a:r>
              <a:rPr lang="en-US" altLang="en-US" smtClean="0">
                <a:solidFill>
                  <a:schemeClr val="folHlink"/>
                </a:solidFill>
              </a:rPr>
              <a:t>User satisfaction = compliant product + good quality + delivery within budget and schedule</a:t>
            </a:r>
            <a:endParaRPr lang="en-US" altLang="en-US" smtClean="0"/>
          </a:p>
        </p:txBody>
      </p:sp>
    </p:spTree>
    <p:extLst>
      <p:ext uri="{BB962C8B-B14F-4D97-AF65-F5344CB8AC3E}">
        <p14:creationId xmlns:p14="http://schemas.microsoft.com/office/powerpoint/2010/main" val="388424795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F86B42-A3EC-430F-8939-668CB08F42FE}" type="slidenum">
              <a:rPr lang="en-US" altLang="en-US" sz="1000">
                <a:latin typeface="Helvetica" panose="020B0604020202020204" pitchFamily="34" charset="0"/>
              </a:rPr>
              <a:pPr/>
              <a:t>203</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Quality—A Philosophical View</a:t>
            </a:r>
          </a:p>
        </p:txBody>
      </p:sp>
      <p:sp>
        <p:nvSpPr>
          <p:cNvPr id="6149" name="Rectangle 3"/>
          <p:cNvSpPr>
            <a:spLocks noGrp="1" noChangeArrowheads="1"/>
          </p:cNvSpPr>
          <p:nvPr>
            <p:ph type="body" idx="1"/>
          </p:nvPr>
        </p:nvSpPr>
        <p:spPr/>
        <p:txBody>
          <a:bodyPr/>
          <a:lstStyle/>
          <a:p>
            <a:pPr>
              <a:spcBef>
                <a:spcPts val="300"/>
              </a:spcBef>
            </a:pPr>
            <a:r>
              <a:rPr lang="en-US" altLang="en-US" sz="2000">
                <a:latin typeface="Palatino" pitchFamily="-128" charset="0"/>
              </a:rPr>
              <a:t>Robert Persig [Per74] commented on the thing we call </a:t>
            </a:r>
            <a:r>
              <a:rPr lang="en-US" altLang="en-US" sz="2000" i="1">
                <a:latin typeface="Palatino" pitchFamily="-128" charset="0"/>
              </a:rPr>
              <a:t>quality</a:t>
            </a:r>
            <a:r>
              <a:rPr lang="en-US" altLang="en-US" sz="2000">
                <a:latin typeface="Palatino" pitchFamily="-128" charset="0"/>
              </a:rPr>
              <a:t>:</a:t>
            </a:r>
          </a:p>
          <a:p>
            <a:pPr lvl="1">
              <a:spcBef>
                <a:spcPts val="600"/>
              </a:spcBef>
            </a:pPr>
            <a:r>
              <a:rPr lang="en-US" altLang="en-US" sz="1800">
                <a:latin typeface="Times New Roman" panose="02020603050405020304" pitchFamily="18" charset="0"/>
              </a:rPr>
              <a:t>Quality . . . you know what it is, yet you don't know what it is. But that's self-contradictory. But some things are better than others, that is, they have more quality. But when you try to say what the quality is, apart from the things that have it, it all goes poof! There's nothing to talk about. But if you can't say what Quality is, how do you know what it is, or how do you know that it even exists? If no one knows what it is, then for all practical purposes it doesn't exist at all. But for all practical purposes it really does exist. What else are the grades based on? Why else would people pay fortunes for some things and throw others in the trash pile? Obviously some things are better than others . . . but what's the betterness? . . . So round and round you go, spinning mental wheels and nowhere finding anyplace to get traction. What the hell is Quality? What is it?</a:t>
            </a:r>
            <a:endParaRPr lang="en-US" altLang="en-US" sz="1800"/>
          </a:p>
        </p:txBody>
      </p:sp>
    </p:spTree>
    <p:extLst>
      <p:ext uri="{BB962C8B-B14F-4D97-AF65-F5344CB8AC3E}">
        <p14:creationId xmlns:p14="http://schemas.microsoft.com/office/powerpoint/2010/main" val="23809767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1A4D29-2CD6-41B2-AF4C-D8E61654B76A}" type="slidenum">
              <a:rPr lang="en-US" altLang="en-US" sz="1000">
                <a:latin typeface="Helvetica" panose="020B0604020202020204" pitchFamily="34" charset="0"/>
              </a:rPr>
              <a:pPr/>
              <a:t>204</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p:txBody>
          <a:bodyPr/>
          <a:lstStyle/>
          <a:p>
            <a:pPr eaLnBrk="1" hangingPunct="1"/>
            <a:r>
              <a:rPr lang="en-US" altLang="en-US" smtClean="0"/>
              <a:t>Quality—A Pragmatic View</a:t>
            </a:r>
          </a:p>
        </p:txBody>
      </p:sp>
      <p:sp>
        <p:nvSpPr>
          <p:cNvPr id="7173" name="Rectangle 3"/>
          <p:cNvSpPr>
            <a:spLocks noGrp="1" noChangeArrowheads="1"/>
          </p:cNvSpPr>
          <p:nvPr>
            <p:ph type="body" idx="1"/>
          </p:nvPr>
        </p:nvSpPr>
        <p:spPr/>
        <p:txBody>
          <a:bodyPr/>
          <a:lstStyle/>
          <a:p>
            <a:pPr>
              <a:spcBef>
                <a:spcPts val="300"/>
              </a:spcBef>
            </a:pPr>
            <a:r>
              <a:rPr lang="en-US" altLang="en-US" sz="2000">
                <a:latin typeface="Palatino" pitchFamily="-128" charset="0"/>
              </a:rPr>
              <a:t>The </a:t>
            </a:r>
            <a:r>
              <a:rPr lang="en-US" altLang="en-US" sz="2000" i="1">
                <a:solidFill>
                  <a:schemeClr val="folHlink"/>
                </a:solidFill>
                <a:latin typeface="Palatino" pitchFamily="-128" charset="0"/>
              </a:rPr>
              <a:t>transcendental view</a:t>
            </a:r>
            <a:r>
              <a:rPr lang="en-US" altLang="en-US" sz="2000">
                <a:latin typeface="Palatino" pitchFamily="-128" charset="0"/>
              </a:rPr>
              <a:t> argues (like Persig) that quality is something that you immediately recognize, but cannot explicitly define. </a:t>
            </a:r>
          </a:p>
          <a:p>
            <a:pPr>
              <a:spcBef>
                <a:spcPts val="300"/>
              </a:spcBef>
            </a:pPr>
            <a:r>
              <a:rPr lang="en-US" altLang="en-US" sz="2000">
                <a:latin typeface="Palatino" pitchFamily="-128" charset="0"/>
              </a:rPr>
              <a:t>The </a:t>
            </a:r>
            <a:r>
              <a:rPr lang="en-US" altLang="en-US" sz="2000" i="1">
                <a:solidFill>
                  <a:schemeClr val="folHlink"/>
                </a:solidFill>
                <a:latin typeface="Palatino" pitchFamily="-128" charset="0"/>
              </a:rPr>
              <a:t>user view</a:t>
            </a:r>
            <a:r>
              <a:rPr lang="en-US" altLang="en-US" sz="2000">
                <a:latin typeface="Palatino" pitchFamily="-128" charset="0"/>
              </a:rPr>
              <a:t> sees quality in terms of an end-user’s specific goals. If a product meets those goals, it exhibits quality. </a:t>
            </a:r>
          </a:p>
          <a:p>
            <a:pPr>
              <a:spcBef>
                <a:spcPts val="300"/>
              </a:spcBef>
            </a:pPr>
            <a:r>
              <a:rPr lang="en-US" altLang="en-US" sz="2000">
                <a:latin typeface="Palatino" pitchFamily="-128" charset="0"/>
              </a:rPr>
              <a:t>The </a:t>
            </a:r>
            <a:r>
              <a:rPr lang="en-US" altLang="en-US" sz="2000" i="1">
                <a:solidFill>
                  <a:schemeClr val="folHlink"/>
                </a:solidFill>
                <a:latin typeface="Palatino" pitchFamily="-128" charset="0"/>
              </a:rPr>
              <a:t>manufacturer’s view</a:t>
            </a:r>
            <a:r>
              <a:rPr lang="en-US" altLang="en-US" sz="2000">
                <a:solidFill>
                  <a:schemeClr val="folHlink"/>
                </a:solidFill>
                <a:latin typeface="Palatino" pitchFamily="-128" charset="0"/>
              </a:rPr>
              <a:t> </a:t>
            </a:r>
            <a:r>
              <a:rPr lang="en-US" altLang="en-US" sz="2000">
                <a:latin typeface="Palatino" pitchFamily="-128" charset="0"/>
              </a:rPr>
              <a:t>defines quality in terms of the original specification of the product. If the product conforms to the spec, it exhibits quality. </a:t>
            </a:r>
          </a:p>
          <a:p>
            <a:pPr>
              <a:spcBef>
                <a:spcPts val="300"/>
              </a:spcBef>
            </a:pPr>
            <a:r>
              <a:rPr lang="en-US" altLang="en-US" sz="2000">
                <a:latin typeface="Palatino" pitchFamily="-128" charset="0"/>
              </a:rPr>
              <a:t>The </a:t>
            </a:r>
            <a:r>
              <a:rPr lang="en-US" altLang="en-US" sz="2000" i="1">
                <a:solidFill>
                  <a:schemeClr val="folHlink"/>
                </a:solidFill>
                <a:latin typeface="Palatino" pitchFamily="-128" charset="0"/>
              </a:rPr>
              <a:t>product view</a:t>
            </a:r>
            <a:r>
              <a:rPr lang="en-US" altLang="en-US" sz="2000">
                <a:latin typeface="Palatino" pitchFamily="-128" charset="0"/>
              </a:rPr>
              <a:t> suggests that quality can be tied to inherent characteristics (e.g., functions and features) of a product. </a:t>
            </a:r>
          </a:p>
          <a:p>
            <a:pPr>
              <a:spcBef>
                <a:spcPts val="300"/>
              </a:spcBef>
            </a:pPr>
            <a:r>
              <a:rPr lang="en-US" altLang="en-US" sz="2000">
                <a:latin typeface="Palatino" pitchFamily="-128" charset="0"/>
              </a:rPr>
              <a:t>Finally, the </a:t>
            </a:r>
            <a:r>
              <a:rPr lang="en-US" altLang="en-US" sz="2000" i="1">
                <a:solidFill>
                  <a:schemeClr val="folHlink"/>
                </a:solidFill>
                <a:latin typeface="Palatino" pitchFamily="-128" charset="0"/>
              </a:rPr>
              <a:t>value-based view</a:t>
            </a:r>
            <a:r>
              <a:rPr lang="en-US" altLang="en-US" sz="2000">
                <a:latin typeface="Palatino" pitchFamily="-128" charset="0"/>
              </a:rPr>
              <a:t> measures quality based on how much a customer is willing to pay for a product. In reality, quality encompasses all of these views and more.</a:t>
            </a:r>
          </a:p>
        </p:txBody>
      </p:sp>
    </p:spTree>
    <p:extLst>
      <p:ext uri="{BB962C8B-B14F-4D97-AF65-F5344CB8AC3E}">
        <p14:creationId xmlns:p14="http://schemas.microsoft.com/office/powerpoint/2010/main" val="168184369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060337-23CE-444E-879E-916B5B6E02BB}" type="slidenum">
              <a:rPr lang="en-US" altLang="en-US" sz="1000">
                <a:latin typeface="Helvetica" panose="020B0604020202020204" pitchFamily="34" charset="0"/>
              </a:rPr>
              <a:pPr/>
              <a:t>205</a:t>
            </a:fld>
            <a:endParaRPr lang="en-US" altLang="en-US" sz="1000">
              <a:latin typeface="Helvetica" panose="020B0604020202020204" pitchFamily="34" charset="0"/>
            </a:endParaRPr>
          </a:p>
        </p:txBody>
      </p:sp>
      <p:sp>
        <p:nvSpPr>
          <p:cNvPr id="8196" name="Rectangle 2"/>
          <p:cNvSpPr>
            <a:spLocks noGrp="1" noChangeArrowheads="1"/>
          </p:cNvSpPr>
          <p:nvPr>
            <p:ph type="title"/>
          </p:nvPr>
        </p:nvSpPr>
        <p:spPr/>
        <p:txBody>
          <a:bodyPr/>
          <a:lstStyle/>
          <a:p>
            <a:pPr eaLnBrk="1" hangingPunct="1"/>
            <a:r>
              <a:rPr lang="en-US" altLang="en-US" smtClean="0"/>
              <a:t>Software Quality</a:t>
            </a:r>
          </a:p>
        </p:txBody>
      </p:sp>
      <p:sp>
        <p:nvSpPr>
          <p:cNvPr id="8197" name="Rectangle 3"/>
          <p:cNvSpPr>
            <a:spLocks noGrp="1" noChangeArrowheads="1"/>
          </p:cNvSpPr>
          <p:nvPr>
            <p:ph type="body" idx="1"/>
          </p:nvPr>
        </p:nvSpPr>
        <p:spPr/>
        <p:txBody>
          <a:bodyPr/>
          <a:lstStyle/>
          <a:p>
            <a:pPr>
              <a:spcBef>
                <a:spcPts val="300"/>
              </a:spcBef>
            </a:pPr>
            <a:r>
              <a:rPr lang="en-US" altLang="en-US" smtClean="0">
                <a:latin typeface="Palatino" pitchFamily="-128" charset="0"/>
              </a:rPr>
              <a:t>Software quality can be defined as: </a:t>
            </a:r>
          </a:p>
          <a:p>
            <a:pPr lvl="1">
              <a:spcBef>
                <a:spcPts val="300"/>
              </a:spcBef>
            </a:pPr>
            <a:r>
              <a:rPr lang="en-US" altLang="en-US" i="1" smtClean="0">
                <a:solidFill>
                  <a:schemeClr val="folHlink"/>
                </a:solidFill>
                <a:latin typeface="Palatino" pitchFamily="-128" charset="0"/>
              </a:rPr>
              <a:t>An effective software process applied in a manner that creates a useful product that provides measurable value for those who produce it and those who use it.</a:t>
            </a:r>
          </a:p>
          <a:p>
            <a:pPr>
              <a:spcBef>
                <a:spcPts val="300"/>
              </a:spcBef>
            </a:pPr>
            <a:r>
              <a:rPr lang="en-US" altLang="en-US" smtClean="0">
                <a:latin typeface="Times New Roman" panose="02020603050405020304" pitchFamily="18" charset="0"/>
              </a:rPr>
              <a:t> This definition has been adapted from [Bes04] and replaces a more manufacturing-oriented view presented in earlier editions of this book.</a:t>
            </a:r>
          </a:p>
        </p:txBody>
      </p:sp>
    </p:spTree>
    <p:extLst>
      <p:ext uri="{BB962C8B-B14F-4D97-AF65-F5344CB8AC3E}">
        <p14:creationId xmlns:p14="http://schemas.microsoft.com/office/powerpoint/2010/main" val="26816391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10328E-9003-4022-9555-302106F32834}" type="slidenum">
              <a:rPr lang="en-US" altLang="en-US" sz="1000">
                <a:latin typeface="Helvetica" panose="020B0604020202020204" pitchFamily="34" charset="0"/>
              </a:rPr>
              <a:pPr/>
              <a:t>206</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p:txBody>
          <a:bodyPr/>
          <a:lstStyle/>
          <a:p>
            <a:pPr eaLnBrk="1" hangingPunct="1"/>
            <a:r>
              <a:rPr lang="en-US" altLang="en-US" smtClean="0"/>
              <a:t>Effective Software Process</a:t>
            </a:r>
          </a:p>
        </p:txBody>
      </p:sp>
      <p:sp>
        <p:nvSpPr>
          <p:cNvPr id="9221" name="Rectangle 3"/>
          <p:cNvSpPr>
            <a:spLocks noGrp="1" noChangeArrowheads="1"/>
          </p:cNvSpPr>
          <p:nvPr>
            <p:ph type="body" idx="1"/>
          </p:nvPr>
        </p:nvSpPr>
        <p:spPr/>
        <p:txBody>
          <a:bodyPr/>
          <a:lstStyle/>
          <a:p>
            <a:pPr>
              <a:spcBef>
                <a:spcPts val="600"/>
              </a:spcBef>
            </a:pPr>
            <a:r>
              <a:rPr lang="en-US" altLang="en-US" sz="2000">
                <a:latin typeface="Palatino" pitchFamily="-128" charset="0"/>
              </a:rPr>
              <a:t>An </a:t>
            </a:r>
            <a:r>
              <a:rPr lang="en-US" altLang="en-US" sz="2000" i="1">
                <a:solidFill>
                  <a:schemeClr val="folHlink"/>
                </a:solidFill>
                <a:latin typeface="Palatino" pitchFamily="-128" charset="0"/>
              </a:rPr>
              <a:t>effective software process</a:t>
            </a:r>
            <a:r>
              <a:rPr lang="en-US" altLang="en-US" sz="2000">
                <a:latin typeface="Palatino" pitchFamily="-128" charset="0"/>
              </a:rPr>
              <a:t> establishes the infrastructure that supports any effort at building a high quality software product. </a:t>
            </a:r>
          </a:p>
          <a:p>
            <a:pPr>
              <a:spcBef>
                <a:spcPts val="600"/>
              </a:spcBef>
            </a:pPr>
            <a:r>
              <a:rPr lang="en-US" altLang="en-US" sz="2000">
                <a:latin typeface="Palatino" pitchFamily="-128" charset="0"/>
              </a:rPr>
              <a:t>The management aspects of process create the checks and balances that help avoid project chaos—a key contributor to poor quality.</a:t>
            </a:r>
          </a:p>
          <a:p>
            <a:pPr>
              <a:spcBef>
                <a:spcPts val="600"/>
              </a:spcBef>
            </a:pPr>
            <a:r>
              <a:rPr lang="en-US" altLang="en-US" sz="2000">
                <a:latin typeface="Palatino" pitchFamily="-128" charset="0"/>
              </a:rPr>
              <a:t> Software engineering practices allow the developer to analyze the problem and design a solid solution—both critical to building high quality software. </a:t>
            </a:r>
          </a:p>
          <a:p>
            <a:pPr>
              <a:spcBef>
                <a:spcPts val="600"/>
              </a:spcBef>
            </a:pPr>
            <a:r>
              <a:rPr lang="en-US" altLang="en-US" sz="2000">
                <a:latin typeface="Palatino" pitchFamily="-128" charset="0"/>
              </a:rPr>
              <a:t>Finally, umbrella activities such as change management and technical reviews have as much to do with quality as any other part of software engineering practice.</a:t>
            </a:r>
          </a:p>
        </p:txBody>
      </p:sp>
    </p:spTree>
    <p:extLst>
      <p:ext uri="{BB962C8B-B14F-4D97-AF65-F5344CB8AC3E}">
        <p14:creationId xmlns:p14="http://schemas.microsoft.com/office/powerpoint/2010/main" val="204019926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61870C-6380-4136-8C07-8BFDD62194A9}" type="slidenum">
              <a:rPr lang="en-US" altLang="en-US" sz="1000">
                <a:latin typeface="Helvetica" panose="020B0604020202020204" pitchFamily="34" charset="0"/>
              </a:rPr>
              <a:pPr/>
              <a:t>207</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lang="en-US" altLang="en-US" smtClean="0"/>
              <a:t>Useful Product</a:t>
            </a:r>
          </a:p>
        </p:txBody>
      </p:sp>
      <p:sp>
        <p:nvSpPr>
          <p:cNvPr id="10245" name="Rectangle 3"/>
          <p:cNvSpPr>
            <a:spLocks noGrp="1" noChangeArrowheads="1"/>
          </p:cNvSpPr>
          <p:nvPr>
            <p:ph type="body" idx="1"/>
          </p:nvPr>
        </p:nvSpPr>
        <p:spPr/>
        <p:txBody>
          <a:bodyPr/>
          <a:lstStyle/>
          <a:p>
            <a:pPr>
              <a:spcBef>
                <a:spcPts val="600"/>
              </a:spcBef>
            </a:pPr>
            <a:r>
              <a:rPr lang="en-US" altLang="en-US" smtClean="0">
                <a:latin typeface="Palatino" pitchFamily="-128" charset="0"/>
              </a:rPr>
              <a:t>A </a:t>
            </a:r>
            <a:r>
              <a:rPr lang="en-US" altLang="en-US" i="1" smtClean="0">
                <a:solidFill>
                  <a:schemeClr val="folHlink"/>
                </a:solidFill>
                <a:latin typeface="Palatino" pitchFamily="-128" charset="0"/>
              </a:rPr>
              <a:t>useful product</a:t>
            </a:r>
            <a:r>
              <a:rPr lang="en-US" altLang="en-US" i="1" smtClean="0">
                <a:latin typeface="Palatino" pitchFamily="-128" charset="0"/>
              </a:rPr>
              <a:t> </a:t>
            </a:r>
            <a:r>
              <a:rPr lang="en-US" altLang="en-US" smtClean="0">
                <a:latin typeface="Palatino" pitchFamily="-128" charset="0"/>
              </a:rPr>
              <a:t>delivers the content, functions, and features that the end-user desires</a:t>
            </a:r>
          </a:p>
          <a:p>
            <a:pPr>
              <a:spcBef>
                <a:spcPts val="600"/>
              </a:spcBef>
            </a:pPr>
            <a:r>
              <a:rPr lang="en-US" altLang="en-US" smtClean="0">
                <a:latin typeface="Palatino" pitchFamily="-128" charset="0"/>
              </a:rPr>
              <a:t>But as important, it delivers these assets in a reliable, error free way. </a:t>
            </a:r>
          </a:p>
          <a:p>
            <a:pPr>
              <a:spcBef>
                <a:spcPts val="600"/>
              </a:spcBef>
            </a:pPr>
            <a:r>
              <a:rPr lang="en-US" altLang="en-US" smtClean="0">
                <a:latin typeface="Palatino" pitchFamily="-128" charset="0"/>
              </a:rPr>
              <a:t>A useful product always satisfies those requirements that have been explicitly stated by stakeholders. </a:t>
            </a:r>
          </a:p>
          <a:p>
            <a:pPr>
              <a:spcBef>
                <a:spcPts val="600"/>
              </a:spcBef>
            </a:pPr>
            <a:r>
              <a:rPr lang="en-US" altLang="en-US" smtClean="0">
                <a:latin typeface="Palatino" pitchFamily="-128" charset="0"/>
              </a:rPr>
              <a:t>In addition, it satisfies a set of implicit requirements (e.g., ease of use) that are expected of all high quality software.</a:t>
            </a:r>
          </a:p>
        </p:txBody>
      </p:sp>
    </p:spTree>
    <p:extLst>
      <p:ext uri="{BB962C8B-B14F-4D97-AF65-F5344CB8AC3E}">
        <p14:creationId xmlns:p14="http://schemas.microsoft.com/office/powerpoint/2010/main" val="29425269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642877-6920-4D2D-A69F-1FA4A28AA82B}" type="slidenum">
              <a:rPr lang="en-US" altLang="en-US" sz="1000">
                <a:latin typeface="Helvetica" panose="020B0604020202020204" pitchFamily="34" charset="0"/>
              </a:rPr>
              <a:pPr/>
              <a:t>208</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en-US" altLang="en-US" smtClean="0"/>
              <a:t>Adding Value</a:t>
            </a:r>
          </a:p>
        </p:txBody>
      </p:sp>
      <p:sp>
        <p:nvSpPr>
          <p:cNvPr id="11269" name="Rectangle 3"/>
          <p:cNvSpPr>
            <a:spLocks noGrp="1" noChangeArrowheads="1"/>
          </p:cNvSpPr>
          <p:nvPr>
            <p:ph type="body" idx="1"/>
          </p:nvPr>
        </p:nvSpPr>
        <p:spPr>
          <a:xfrm>
            <a:off x="3352800" y="1828800"/>
            <a:ext cx="6934200" cy="4191000"/>
          </a:xfrm>
        </p:spPr>
        <p:txBody>
          <a:bodyPr>
            <a:normAutofit fontScale="92500" lnSpcReduction="10000"/>
          </a:bodyPr>
          <a:lstStyle/>
          <a:p>
            <a:pPr>
              <a:spcBef>
                <a:spcPts val="600"/>
              </a:spcBef>
            </a:pPr>
            <a:r>
              <a:rPr lang="en-US" altLang="en-US" sz="2000">
                <a:latin typeface="Palatino" pitchFamily="-128" charset="0"/>
              </a:rPr>
              <a:t>By</a:t>
            </a:r>
            <a:r>
              <a:rPr lang="en-US" altLang="en-US" sz="2000" i="1">
                <a:solidFill>
                  <a:schemeClr val="folHlink"/>
                </a:solidFill>
                <a:latin typeface="Palatino" pitchFamily="-128" charset="0"/>
              </a:rPr>
              <a:t> adding value for both the producer and user</a:t>
            </a:r>
            <a:r>
              <a:rPr lang="en-US" altLang="en-US" sz="2000">
                <a:latin typeface="Palatino" pitchFamily="-128" charset="0"/>
              </a:rPr>
              <a:t> of a software product, high quality software provides benefits for the software organization and the end-user community. </a:t>
            </a:r>
          </a:p>
          <a:p>
            <a:pPr>
              <a:spcBef>
                <a:spcPts val="600"/>
              </a:spcBef>
            </a:pPr>
            <a:r>
              <a:rPr lang="en-US" altLang="en-US" sz="2000">
                <a:latin typeface="Palatino" pitchFamily="-128" charset="0"/>
              </a:rPr>
              <a:t>The software organization gains added value because high quality software requires less maintenance effort, fewer bug fixes, and reduced customer support. </a:t>
            </a:r>
          </a:p>
          <a:p>
            <a:pPr>
              <a:spcBef>
                <a:spcPts val="600"/>
              </a:spcBef>
            </a:pPr>
            <a:r>
              <a:rPr lang="en-US" altLang="en-US" sz="2000">
                <a:latin typeface="Palatino" pitchFamily="-128" charset="0"/>
              </a:rPr>
              <a:t>The user community gains added value because the application provides a useful capability in a way that expedites some business process. </a:t>
            </a:r>
          </a:p>
          <a:p>
            <a:pPr>
              <a:spcBef>
                <a:spcPts val="600"/>
              </a:spcBef>
            </a:pPr>
            <a:r>
              <a:rPr lang="en-US" altLang="en-US" sz="2000">
                <a:latin typeface="Palatino" pitchFamily="-128" charset="0"/>
              </a:rPr>
              <a:t>The end result is: </a:t>
            </a:r>
          </a:p>
          <a:p>
            <a:pPr lvl="1">
              <a:spcBef>
                <a:spcPts val="600"/>
              </a:spcBef>
            </a:pPr>
            <a:r>
              <a:rPr lang="en-US" altLang="en-US" sz="1800">
                <a:latin typeface="Palatino" pitchFamily="-128" charset="0"/>
              </a:rPr>
              <a:t>(1) greater software product revenue, </a:t>
            </a:r>
          </a:p>
          <a:p>
            <a:pPr lvl="1">
              <a:spcBef>
                <a:spcPts val="600"/>
              </a:spcBef>
            </a:pPr>
            <a:r>
              <a:rPr lang="en-US" altLang="en-US" sz="1800">
                <a:latin typeface="Palatino" pitchFamily="-128" charset="0"/>
              </a:rPr>
              <a:t>(2) better profitability when an application supports a business process, and/or </a:t>
            </a:r>
          </a:p>
          <a:p>
            <a:pPr lvl="1">
              <a:spcBef>
                <a:spcPts val="600"/>
              </a:spcBef>
            </a:pPr>
            <a:r>
              <a:rPr lang="en-US" altLang="en-US" sz="1800">
                <a:latin typeface="Palatino" pitchFamily="-128" charset="0"/>
              </a:rPr>
              <a:t>(3) improved availability of information that is crucial for the business.</a:t>
            </a:r>
          </a:p>
        </p:txBody>
      </p:sp>
    </p:spTree>
    <p:extLst>
      <p:ext uri="{BB962C8B-B14F-4D97-AF65-F5344CB8AC3E}">
        <p14:creationId xmlns:p14="http://schemas.microsoft.com/office/powerpoint/2010/main" val="15495292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9B0FEF-6F2D-4359-A9DE-CDF10CC458F4}" type="slidenum">
              <a:rPr lang="en-US" altLang="en-US" sz="1000">
                <a:latin typeface="Helvetica" panose="020B0604020202020204" pitchFamily="34" charset="0"/>
              </a:rPr>
              <a:pPr/>
              <a:t>209</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lang="en-US" altLang="en-US" smtClean="0"/>
              <a:t>Quality Dimensions</a:t>
            </a:r>
          </a:p>
        </p:txBody>
      </p:sp>
      <p:sp>
        <p:nvSpPr>
          <p:cNvPr id="12293" name="Rectangle 3"/>
          <p:cNvSpPr>
            <a:spLocks noGrp="1" noChangeArrowheads="1"/>
          </p:cNvSpPr>
          <p:nvPr>
            <p:ph type="body" idx="1"/>
          </p:nvPr>
        </p:nvSpPr>
        <p:spPr/>
        <p:txBody>
          <a:bodyPr/>
          <a:lstStyle/>
          <a:p>
            <a:pPr eaLnBrk="1" hangingPunct="1">
              <a:lnSpc>
                <a:spcPct val="90000"/>
              </a:lnSpc>
            </a:pPr>
            <a:r>
              <a:rPr lang="en-US" altLang="en-US" sz="2000">
                <a:latin typeface="Palatino" pitchFamily="-128" charset="0"/>
              </a:rPr>
              <a:t>David Garvin [Gar87]:</a:t>
            </a:r>
          </a:p>
          <a:p>
            <a:pPr lvl="1">
              <a:spcBef>
                <a:spcPts val="600"/>
              </a:spcBef>
            </a:pPr>
            <a:r>
              <a:rPr lang="en-US" altLang="en-US" sz="1800" b="1">
                <a:latin typeface="Palatino" pitchFamily="-128" charset="0"/>
              </a:rPr>
              <a:t>Performance Quality.</a:t>
            </a:r>
            <a:r>
              <a:rPr lang="en-US" altLang="en-US" sz="1800">
                <a:latin typeface="Palatino" pitchFamily="-128" charset="0"/>
              </a:rPr>
              <a:t> Does the software deliver all content, functions, and features that are specified as part of the requirements model in a way that provides value to the end-user?</a:t>
            </a:r>
          </a:p>
          <a:p>
            <a:pPr lvl="1">
              <a:spcBef>
                <a:spcPts val="600"/>
              </a:spcBef>
            </a:pPr>
            <a:r>
              <a:rPr lang="en-US" altLang="en-US" sz="1800" b="1">
                <a:latin typeface="Palatino" pitchFamily="-128" charset="0"/>
              </a:rPr>
              <a:t>Feature quality.</a:t>
            </a:r>
            <a:r>
              <a:rPr lang="en-US" altLang="en-US" sz="1800">
                <a:latin typeface="Palatino" pitchFamily="-128" charset="0"/>
              </a:rPr>
              <a:t>  Does the software provide features that surprise and delight first-time end-users?</a:t>
            </a:r>
          </a:p>
          <a:p>
            <a:pPr lvl="1">
              <a:spcBef>
                <a:spcPts val="600"/>
              </a:spcBef>
            </a:pPr>
            <a:r>
              <a:rPr lang="en-US" altLang="en-US" sz="1800" b="1">
                <a:latin typeface="Palatino" pitchFamily="-128" charset="0"/>
              </a:rPr>
              <a:t>Reliability.</a:t>
            </a:r>
            <a:r>
              <a:rPr lang="en-US" altLang="en-US" sz="1800">
                <a:latin typeface="Palatino" pitchFamily="-128" charset="0"/>
              </a:rPr>
              <a:t> Does the software deliver all features and capability without failure? Is it available when it is needed?  Does it deliver functionality that is error free?</a:t>
            </a:r>
          </a:p>
          <a:p>
            <a:pPr lvl="1">
              <a:spcBef>
                <a:spcPts val="600"/>
              </a:spcBef>
            </a:pPr>
            <a:r>
              <a:rPr lang="en-US" altLang="en-US" sz="1800" b="1">
                <a:latin typeface="Palatino" pitchFamily="-128" charset="0"/>
              </a:rPr>
              <a:t>Conformance.</a:t>
            </a:r>
            <a:r>
              <a:rPr lang="en-US" altLang="en-US" sz="1800">
                <a:latin typeface="Palatino" pitchFamily="-128" charset="0"/>
              </a:rPr>
              <a:t> Does the software conform to local and external software standards that are relevant to the application? Does it conform to de facto design and coding conventions? For example, does the user interface conform to accepted design rules for menu selection or data input?</a:t>
            </a:r>
          </a:p>
        </p:txBody>
      </p:sp>
    </p:spTree>
    <p:extLst>
      <p:ext uri="{BB962C8B-B14F-4D97-AF65-F5344CB8AC3E}">
        <p14:creationId xmlns:p14="http://schemas.microsoft.com/office/powerpoint/2010/main" val="66499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EBD03C-9308-4272-A099-2C78A6572664}" type="slidenum">
              <a:rPr lang="en-US" altLang="en-US" sz="1000">
                <a:latin typeface="Helvetica" panose="020B0604020202020204" pitchFamily="34" charset="0"/>
              </a:rPr>
              <a:pPr/>
              <a:t>21</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a:xfrm>
            <a:off x="2743200" y="990600"/>
            <a:ext cx="5011738" cy="660400"/>
          </a:xfrm>
          <a:noFill/>
        </p:spPr>
        <p:txBody>
          <a:bodyPr vert="horz" wrap="none" lIns="63500" tIns="25400" rIns="63500" bIns="25400" rtlCol="0" anchor="t">
            <a:spAutoFit/>
          </a:bodyPr>
          <a:lstStyle/>
          <a:p>
            <a:pPr eaLnBrk="1" hangingPunct="1"/>
            <a:r>
              <a:rPr lang="en-US" altLang="en-US" smtClean="0"/>
              <a:t>Software Applications</a:t>
            </a:r>
          </a:p>
        </p:txBody>
      </p:sp>
      <p:sp>
        <p:nvSpPr>
          <p:cNvPr id="7173" name="Rectangle 3"/>
          <p:cNvSpPr>
            <a:spLocks noGrp="1" noChangeArrowheads="1"/>
          </p:cNvSpPr>
          <p:nvPr>
            <p:ph type="body" idx="1"/>
          </p:nvPr>
        </p:nvSpPr>
        <p:spPr>
          <a:xfrm>
            <a:off x="4200525" y="1905000"/>
            <a:ext cx="4235450" cy="3633788"/>
          </a:xfrm>
          <a:noFill/>
        </p:spPr>
        <p:txBody>
          <a:bodyPr vert="horz" lIns="90487" tIns="44450" rIns="90487" bIns="44450" rtlCol="0">
            <a:normAutofit fontScale="92500" lnSpcReduction="20000"/>
          </a:bodyPr>
          <a:lstStyle/>
          <a:p>
            <a:pPr eaLnBrk="1" hangingPunct="1">
              <a:lnSpc>
                <a:spcPct val="90000"/>
              </a:lnSpc>
            </a:pPr>
            <a:r>
              <a:rPr lang="en-US" altLang="en-US" smtClean="0"/>
              <a:t>System software</a:t>
            </a:r>
          </a:p>
          <a:p>
            <a:pPr eaLnBrk="1" hangingPunct="1">
              <a:lnSpc>
                <a:spcPct val="90000"/>
              </a:lnSpc>
            </a:pPr>
            <a:r>
              <a:rPr lang="en-US" altLang="en-US" smtClean="0"/>
              <a:t>Application software</a:t>
            </a:r>
          </a:p>
          <a:p>
            <a:pPr eaLnBrk="1" hangingPunct="1">
              <a:lnSpc>
                <a:spcPct val="90000"/>
              </a:lnSpc>
            </a:pPr>
            <a:r>
              <a:rPr lang="en-US" altLang="en-US" smtClean="0"/>
              <a:t>Engineering/Scientific software </a:t>
            </a:r>
          </a:p>
          <a:p>
            <a:pPr eaLnBrk="1" hangingPunct="1">
              <a:lnSpc>
                <a:spcPct val="90000"/>
              </a:lnSpc>
            </a:pPr>
            <a:r>
              <a:rPr lang="en-US" altLang="en-US" smtClean="0"/>
              <a:t>Embedded software </a:t>
            </a:r>
          </a:p>
          <a:p>
            <a:pPr eaLnBrk="1" hangingPunct="1">
              <a:lnSpc>
                <a:spcPct val="90000"/>
              </a:lnSpc>
            </a:pPr>
            <a:r>
              <a:rPr lang="en-US" altLang="en-US" smtClean="0"/>
              <a:t>Product-line software</a:t>
            </a:r>
          </a:p>
          <a:p>
            <a:pPr eaLnBrk="1" hangingPunct="1">
              <a:lnSpc>
                <a:spcPct val="90000"/>
              </a:lnSpc>
            </a:pPr>
            <a:r>
              <a:rPr lang="en-US" altLang="en-US" smtClean="0"/>
              <a:t>Web/Mobile applications)</a:t>
            </a:r>
          </a:p>
          <a:p>
            <a:pPr eaLnBrk="1" hangingPunct="1">
              <a:lnSpc>
                <a:spcPct val="90000"/>
              </a:lnSpc>
            </a:pPr>
            <a:r>
              <a:rPr lang="en-US" altLang="en-US" smtClean="0"/>
              <a:t>AI software (robotics, neural nets, game playing) </a:t>
            </a:r>
          </a:p>
        </p:txBody>
      </p:sp>
    </p:spTree>
    <p:extLst>
      <p:ext uri="{BB962C8B-B14F-4D97-AF65-F5344CB8AC3E}">
        <p14:creationId xmlns:p14="http://schemas.microsoft.com/office/powerpoint/2010/main" val="3141025148"/>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97816E-EFBE-4698-93E5-E823A68F386F}" type="slidenum">
              <a:rPr lang="en-US" altLang="en-US" sz="1000">
                <a:latin typeface="Helvetica" panose="020B0604020202020204" pitchFamily="34" charset="0"/>
              </a:rPr>
              <a:pPr/>
              <a:t>210</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p:txBody>
          <a:bodyPr/>
          <a:lstStyle/>
          <a:p>
            <a:pPr eaLnBrk="1" hangingPunct="1"/>
            <a:r>
              <a:rPr lang="en-US" altLang="en-US" smtClean="0"/>
              <a:t>Quality Dimensions</a:t>
            </a:r>
          </a:p>
        </p:txBody>
      </p:sp>
      <p:sp>
        <p:nvSpPr>
          <p:cNvPr id="13317" name="Rectangle 3"/>
          <p:cNvSpPr>
            <a:spLocks noGrp="1" noChangeArrowheads="1"/>
          </p:cNvSpPr>
          <p:nvPr>
            <p:ph type="body" idx="1"/>
          </p:nvPr>
        </p:nvSpPr>
        <p:spPr/>
        <p:txBody>
          <a:bodyPr/>
          <a:lstStyle/>
          <a:p>
            <a:pPr lvl="1">
              <a:spcBef>
                <a:spcPts val="600"/>
              </a:spcBef>
            </a:pPr>
            <a:r>
              <a:rPr lang="en-US" altLang="en-US" sz="1800" b="1">
                <a:latin typeface="Palatino" pitchFamily="-128" charset="0"/>
              </a:rPr>
              <a:t>Durability.</a:t>
            </a:r>
            <a:r>
              <a:rPr lang="en-US" altLang="en-US" sz="1800">
                <a:latin typeface="Palatino" pitchFamily="-128" charset="0"/>
              </a:rPr>
              <a:t> Can the software be maintained (changed) or corrected (debugged) without the inadvertent generation of unintended side effects? Will changes cause the error rate or reliability to degrade with time? </a:t>
            </a:r>
          </a:p>
          <a:p>
            <a:pPr lvl="1">
              <a:spcBef>
                <a:spcPts val="600"/>
              </a:spcBef>
            </a:pPr>
            <a:r>
              <a:rPr lang="en-US" altLang="en-US" sz="1800" b="1">
                <a:latin typeface="Palatino" pitchFamily="-128" charset="0"/>
              </a:rPr>
              <a:t>Serviceability.</a:t>
            </a:r>
            <a:r>
              <a:rPr lang="en-US" altLang="en-US" sz="1800">
                <a:latin typeface="Palatino" pitchFamily="-128" charset="0"/>
              </a:rPr>
              <a:t> Can the software be maintained (changed) or corrected (debugged) in an acceptably short time period. Can support staff acquire all information they need to make changes or correct defects? </a:t>
            </a:r>
          </a:p>
          <a:p>
            <a:pPr lvl="1">
              <a:spcBef>
                <a:spcPts val="600"/>
              </a:spcBef>
            </a:pPr>
            <a:r>
              <a:rPr lang="en-US" altLang="en-US" sz="1800" b="1">
                <a:solidFill>
                  <a:srgbClr val="333333"/>
                </a:solidFill>
                <a:latin typeface="Times New Roman" panose="02020603050405020304" pitchFamily="18" charset="0"/>
              </a:rPr>
              <a:t>Aesthetics.</a:t>
            </a:r>
            <a:r>
              <a:rPr lang="en-US" altLang="en-US" sz="1800">
                <a:solidFill>
                  <a:srgbClr val="333333"/>
                </a:solidFill>
                <a:latin typeface="Times New Roman" panose="02020603050405020304" pitchFamily="18" charset="0"/>
              </a:rPr>
              <a:t> Most of us would agree that an aesthetic entity has a certain elegance, a unique flow, and an obvious “presence” that are hard to quantify but evident nonetheless. </a:t>
            </a:r>
          </a:p>
          <a:p>
            <a:pPr lvl="1">
              <a:spcBef>
                <a:spcPts val="600"/>
              </a:spcBef>
            </a:pPr>
            <a:r>
              <a:rPr lang="en-US" altLang="en-US" sz="1800" b="1">
                <a:solidFill>
                  <a:srgbClr val="333333"/>
                </a:solidFill>
                <a:latin typeface="Times New Roman" panose="02020603050405020304" pitchFamily="18" charset="0"/>
              </a:rPr>
              <a:t>Perception.</a:t>
            </a:r>
            <a:r>
              <a:rPr lang="en-US" altLang="en-US" sz="1800">
                <a:solidFill>
                  <a:srgbClr val="333333"/>
                </a:solidFill>
                <a:latin typeface="Times New Roman" panose="02020603050405020304" pitchFamily="18" charset="0"/>
              </a:rPr>
              <a:t> In some situations, you have a set of prejudices that will influence your perception of quality. </a:t>
            </a:r>
            <a:endParaRPr lang="en-US" altLang="en-US" sz="1800">
              <a:latin typeface="Palatino" pitchFamily="-128" charset="0"/>
            </a:endParaRPr>
          </a:p>
        </p:txBody>
      </p:sp>
    </p:spTree>
    <p:extLst>
      <p:ext uri="{BB962C8B-B14F-4D97-AF65-F5344CB8AC3E}">
        <p14:creationId xmlns:p14="http://schemas.microsoft.com/office/powerpoint/2010/main" val="204993194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163E63-3A85-441D-92EC-070C55B7BAA0}" type="slidenum">
              <a:rPr lang="en-US" altLang="en-US" sz="1000">
                <a:latin typeface="Helvetica" panose="020B0604020202020204" pitchFamily="34" charset="0"/>
              </a:rPr>
              <a:pPr/>
              <a:t>211</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p:txBody>
          <a:bodyPr/>
          <a:lstStyle/>
          <a:p>
            <a:pPr eaLnBrk="1" hangingPunct="1"/>
            <a:r>
              <a:rPr lang="en-US" altLang="en-US" smtClean="0"/>
              <a:t>Measuring Quality</a:t>
            </a:r>
          </a:p>
        </p:txBody>
      </p:sp>
      <p:sp>
        <p:nvSpPr>
          <p:cNvPr id="14341" name="Rectangle 3"/>
          <p:cNvSpPr>
            <a:spLocks noGrp="1" noChangeArrowheads="1"/>
          </p:cNvSpPr>
          <p:nvPr>
            <p:ph type="body" idx="1"/>
          </p:nvPr>
        </p:nvSpPr>
        <p:spPr/>
        <p:txBody>
          <a:bodyPr/>
          <a:lstStyle/>
          <a:p>
            <a:pPr eaLnBrk="1" hangingPunct="1"/>
            <a:r>
              <a:rPr lang="en-US" altLang="en-US" smtClean="0"/>
              <a:t>General quality dimensions and factors are not adequate for assessing the quality of an application in concrete terms</a:t>
            </a:r>
          </a:p>
          <a:p>
            <a:pPr eaLnBrk="1" hangingPunct="1"/>
            <a:r>
              <a:rPr lang="en-US" altLang="en-US" smtClean="0"/>
              <a:t>Project teams need to develop a set of targeted questions to assess the degree to which each application quality factor has been satisfied</a:t>
            </a:r>
          </a:p>
          <a:p>
            <a:pPr eaLnBrk="1" hangingPunct="1"/>
            <a:r>
              <a:rPr lang="en-US" altLang="en-US" smtClean="0"/>
              <a:t>Subjective measures of software quality may be viewed as little more than personal opinion</a:t>
            </a:r>
          </a:p>
          <a:p>
            <a:pPr eaLnBrk="1" hangingPunct="1"/>
            <a:r>
              <a:rPr lang="en-US" altLang="en-US" smtClean="0"/>
              <a:t>Software metrics represent indirect measures of some manifestation of quality and attempt to quantify the assessment of software quality</a:t>
            </a:r>
          </a:p>
        </p:txBody>
      </p:sp>
    </p:spTree>
    <p:extLst>
      <p:ext uri="{BB962C8B-B14F-4D97-AF65-F5344CB8AC3E}">
        <p14:creationId xmlns:p14="http://schemas.microsoft.com/office/powerpoint/2010/main" val="33996822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67634A-CC6B-4979-B676-BB38C1287925}" type="slidenum">
              <a:rPr lang="en-US" altLang="en-US" sz="1000">
                <a:latin typeface="Helvetica" panose="020B0604020202020204" pitchFamily="34" charset="0"/>
              </a:rPr>
              <a:pPr/>
              <a:t>212</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a:xfrm>
            <a:off x="2743200" y="990601"/>
            <a:ext cx="7467600" cy="633413"/>
          </a:xfrm>
        </p:spPr>
        <p:txBody>
          <a:bodyPr>
            <a:normAutofit fontScale="90000"/>
          </a:bodyPr>
          <a:lstStyle/>
          <a:p>
            <a:pPr eaLnBrk="1" hangingPunct="1"/>
            <a:r>
              <a:rPr lang="en-US" altLang="en-US" smtClean="0"/>
              <a:t>The Software Quality Dilemma</a:t>
            </a:r>
          </a:p>
        </p:txBody>
      </p:sp>
      <p:sp>
        <p:nvSpPr>
          <p:cNvPr id="15365" name="Rectangle 3"/>
          <p:cNvSpPr>
            <a:spLocks noGrp="1" noChangeArrowheads="1"/>
          </p:cNvSpPr>
          <p:nvPr>
            <p:ph type="body" idx="1"/>
          </p:nvPr>
        </p:nvSpPr>
        <p:spPr/>
        <p:txBody>
          <a:bodyPr/>
          <a:lstStyle/>
          <a:p>
            <a:pPr>
              <a:spcBef>
                <a:spcPts val="300"/>
              </a:spcBef>
            </a:pPr>
            <a:r>
              <a:rPr lang="en-US" altLang="en-US" sz="2000">
                <a:solidFill>
                  <a:srgbClr val="212324"/>
                </a:solidFill>
                <a:latin typeface="Palatino" pitchFamily="-128" charset="0"/>
              </a:rPr>
              <a:t>If you produce a software system that has terrible quality, you lose because no one will want to buy it. </a:t>
            </a:r>
          </a:p>
          <a:p>
            <a:pPr>
              <a:spcBef>
                <a:spcPts val="300"/>
              </a:spcBef>
            </a:pPr>
            <a:r>
              <a:rPr lang="en-US" altLang="en-US" sz="2000">
                <a:solidFill>
                  <a:srgbClr val="212324"/>
                </a:solidFill>
                <a:latin typeface="Palatino" pitchFamily="-128" charset="0"/>
              </a:rPr>
              <a:t>If on the other hand you spend infinite time, extremely large effort, and huge sums of money to build the absolutely perfect piece of software, then it's going to take so long to complete and it will be so expensive to produce that you'll be out of business anyway. </a:t>
            </a:r>
          </a:p>
          <a:p>
            <a:pPr>
              <a:spcBef>
                <a:spcPts val="300"/>
              </a:spcBef>
            </a:pPr>
            <a:r>
              <a:rPr lang="en-US" altLang="en-US" sz="2000">
                <a:solidFill>
                  <a:srgbClr val="212324"/>
                </a:solidFill>
                <a:latin typeface="Palatino" pitchFamily="-128" charset="0"/>
              </a:rPr>
              <a:t>Either you missed the market window, or you simply exhausted all your resources. </a:t>
            </a:r>
          </a:p>
          <a:p>
            <a:pPr>
              <a:spcBef>
                <a:spcPts val="300"/>
              </a:spcBef>
            </a:pPr>
            <a:r>
              <a:rPr lang="en-US" altLang="en-US" sz="2000">
                <a:solidFill>
                  <a:schemeClr val="folHlink"/>
                </a:solidFill>
                <a:latin typeface="Palatino" pitchFamily="-128" charset="0"/>
              </a:rPr>
              <a:t>So people in industry try to get to that magical middle ground where the product is good enough not to be rejected right away, such as during evaluation, but also not the object of so much perfectionism and so much work that it would take too long or cost too much to complete. [Ven03]</a:t>
            </a:r>
          </a:p>
        </p:txBody>
      </p:sp>
    </p:spTree>
    <p:extLst>
      <p:ext uri="{BB962C8B-B14F-4D97-AF65-F5344CB8AC3E}">
        <p14:creationId xmlns:p14="http://schemas.microsoft.com/office/powerpoint/2010/main" val="27460461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27E83A-8AAB-44F5-BE59-C88FCCE3F0D5}" type="slidenum">
              <a:rPr lang="en-US" altLang="en-US" sz="1000">
                <a:latin typeface="Helvetica" panose="020B0604020202020204" pitchFamily="34" charset="0"/>
              </a:rPr>
              <a:pPr/>
              <a:t>213</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p:txBody>
          <a:bodyPr/>
          <a:lstStyle/>
          <a:p>
            <a:pPr eaLnBrk="1" hangingPunct="1"/>
            <a:r>
              <a:rPr lang="en-US" altLang="en-US" smtClean="0"/>
              <a:t>“Good Enough” Software</a:t>
            </a:r>
          </a:p>
        </p:txBody>
      </p:sp>
      <p:sp>
        <p:nvSpPr>
          <p:cNvPr id="16389" name="Rectangle 3"/>
          <p:cNvSpPr>
            <a:spLocks noGrp="1" noChangeArrowheads="1"/>
          </p:cNvSpPr>
          <p:nvPr>
            <p:ph type="body" idx="1"/>
          </p:nvPr>
        </p:nvSpPr>
        <p:spPr/>
        <p:txBody>
          <a:bodyPr/>
          <a:lstStyle/>
          <a:p>
            <a:pPr>
              <a:spcBef>
                <a:spcPts val="300"/>
              </a:spcBef>
            </a:pPr>
            <a:r>
              <a:rPr lang="en-US" altLang="en-US" sz="1800">
                <a:solidFill>
                  <a:schemeClr val="folHlink"/>
                </a:solidFill>
                <a:latin typeface="Palatino" pitchFamily="-128" charset="0"/>
              </a:rPr>
              <a:t>Good enough software delivers high quality functions and features that end-users desire, but at the same time it delivers other more obscure or specialized functions and features that contain known bugs. </a:t>
            </a:r>
            <a:endParaRPr lang="en-US" altLang="en-US" sz="1800">
              <a:latin typeface="Palatino" pitchFamily="-128" charset="0"/>
            </a:endParaRPr>
          </a:p>
          <a:p>
            <a:pPr>
              <a:spcBef>
                <a:spcPts val="300"/>
              </a:spcBef>
            </a:pPr>
            <a:r>
              <a:rPr lang="en-US" altLang="en-US" sz="1800">
                <a:latin typeface="Palatino" pitchFamily="-128" charset="0"/>
              </a:rPr>
              <a:t>Arguments </a:t>
            </a:r>
            <a:r>
              <a:rPr lang="en-US" altLang="en-US" sz="1800" i="1">
                <a:latin typeface="Palatino" pitchFamily="-128" charset="0"/>
              </a:rPr>
              <a:t>against</a:t>
            </a:r>
            <a:r>
              <a:rPr lang="en-US" altLang="en-US" sz="1800">
                <a:latin typeface="Palatino" pitchFamily="-128" charset="0"/>
              </a:rPr>
              <a:t> “good enough.” </a:t>
            </a:r>
          </a:p>
          <a:p>
            <a:pPr lvl="1">
              <a:spcBef>
                <a:spcPts val="300"/>
              </a:spcBef>
            </a:pPr>
            <a:r>
              <a:rPr lang="en-US" altLang="en-US" sz="1600">
                <a:latin typeface="Palatino" pitchFamily="-128" charset="0"/>
              </a:rPr>
              <a:t>It is true that “good enough” may work in some application domains and for a few major software companies. After all, if a company has a large marketing budget and can convince enough people to buy version 1.0, it has succeeded in locking them in. </a:t>
            </a:r>
          </a:p>
          <a:p>
            <a:pPr lvl="1">
              <a:spcBef>
                <a:spcPts val="300"/>
              </a:spcBef>
            </a:pPr>
            <a:r>
              <a:rPr lang="en-US" altLang="en-US" sz="1600">
                <a:latin typeface="Palatino" pitchFamily="-128" charset="0"/>
              </a:rPr>
              <a:t>If you work for a small company be wary of this philosophy. If you deliver a “good enough” (buggy) product, you risk permanent damage to your company’s reputation. </a:t>
            </a:r>
          </a:p>
          <a:p>
            <a:pPr lvl="1">
              <a:spcBef>
                <a:spcPts val="300"/>
              </a:spcBef>
            </a:pPr>
            <a:r>
              <a:rPr lang="en-US" altLang="en-US" sz="1600">
                <a:latin typeface="Palatino" pitchFamily="-128" charset="0"/>
              </a:rPr>
              <a:t>You may never get a chance to deliver version 2.0 because bad buzz may cause your sales to plummet and your company to fold. </a:t>
            </a:r>
          </a:p>
          <a:p>
            <a:pPr lvl="1">
              <a:spcBef>
                <a:spcPts val="300"/>
              </a:spcBef>
            </a:pPr>
            <a:r>
              <a:rPr lang="en-US" altLang="en-US" sz="1600">
                <a:latin typeface="Palatino" pitchFamily="-128" charset="0"/>
              </a:rPr>
              <a:t>If you work in certain application domains (e.g., real time embedded software, application software that is integrated with hardware can be negligent and open your company to expensive litigation. </a:t>
            </a:r>
            <a:endParaRPr lang="en-US" altLang="en-US" sz="1600"/>
          </a:p>
        </p:txBody>
      </p:sp>
    </p:spTree>
    <p:extLst>
      <p:ext uri="{BB962C8B-B14F-4D97-AF65-F5344CB8AC3E}">
        <p14:creationId xmlns:p14="http://schemas.microsoft.com/office/powerpoint/2010/main" val="36869097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6C8DCA-1A97-4D9C-96D7-BCD8A7FE1F42}" type="slidenum">
              <a:rPr lang="en-US" altLang="en-US" sz="1000">
                <a:latin typeface="Helvetica" panose="020B0604020202020204" pitchFamily="34" charset="0"/>
              </a:rPr>
              <a:pPr/>
              <a:t>214</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a:xfrm>
            <a:off x="2819400" y="990600"/>
            <a:ext cx="8229600" cy="685800"/>
          </a:xfrm>
        </p:spPr>
        <p:txBody>
          <a:bodyPr>
            <a:normAutofit fontScale="90000"/>
          </a:bodyPr>
          <a:lstStyle/>
          <a:p>
            <a:pPr eaLnBrk="1" hangingPunct="1"/>
            <a:r>
              <a:rPr lang="en-US" altLang="en-US" smtClean="0"/>
              <a:t>Cost of Quality</a:t>
            </a:r>
          </a:p>
        </p:txBody>
      </p:sp>
      <p:sp>
        <p:nvSpPr>
          <p:cNvPr id="17413" name="Rectangle 3"/>
          <p:cNvSpPr>
            <a:spLocks noGrp="1" noChangeArrowheads="1"/>
          </p:cNvSpPr>
          <p:nvPr>
            <p:ph type="body" idx="1"/>
          </p:nvPr>
        </p:nvSpPr>
        <p:spPr>
          <a:xfrm>
            <a:off x="3429000" y="1905000"/>
            <a:ext cx="5232400" cy="4497388"/>
          </a:xfrm>
        </p:spPr>
        <p:txBody>
          <a:bodyPr/>
          <a:lstStyle/>
          <a:p>
            <a:pPr>
              <a:spcBef>
                <a:spcPts val="300"/>
              </a:spcBef>
            </a:pPr>
            <a:r>
              <a:rPr lang="en-US" altLang="en-US" sz="1800" i="1">
                <a:solidFill>
                  <a:schemeClr val="folHlink"/>
                </a:solidFill>
              </a:rPr>
              <a:t>Prevention costs</a:t>
            </a:r>
            <a:r>
              <a:rPr lang="en-US" altLang="en-US" sz="1800"/>
              <a:t> include</a:t>
            </a:r>
          </a:p>
          <a:p>
            <a:pPr lvl="1">
              <a:spcBef>
                <a:spcPts val="600"/>
              </a:spcBef>
            </a:pPr>
            <a:r>
              <a:rPr lang="en-US" altLang="en-US" sz="1600"/>
              <a:t>quality planning</a:t>
            </a:r>
          </a:p>
          <a:p>
            <a:pPr lvl="1" eaLnBrk="1" hangingPunct="1">
              <a:lnSpc>
                <a:spcPct val="90000"/>
              </a:lnSpc>
            </a:pPr>
            <a:r>
              <a:rPr lang="en-US" altLang="en-US" sz="1600"/>
              <a:t>formal technical reviews</a:t>
            </a:r>
          </a:p>
          <a:p>
            <a:pPr lvl="1" eaLnBrk="1" hangingPunct="1">
              <a:lnSpc>
                <a:spcPct val="90000"/>
              </a:lnSpc>
            </a:pPr>
            <a:r>
              <a:rPr lang="en-US" altLang="en-US" sz="1600"/>
              <a:t>test equipment</a:t>
            </a:r>
          </a:p>
          <a:p>
            <a:pPr lvl="1" eaLnBrk="1" hangingPunct="1">
              <a:lnSpc>
                <a:spcPct val="90000"/>
              </a:lnSpc>
            </a:pPr>
            <a:r>
              <a:rPr lang="en-US" altLang="en-US" sz="1600"/>
              <a:t>Training</a:t>
            </a:r>
          </a:p>
          <a:p>
            <a:pPr>
              <a:spcBef>
                <a:spcPts val="300"/>
              </a:spcBef>
            </a:pPr>
            <a:r>
              <a:rPr lang="en-US" altLang="en-US" sz="1800" i="1">
                <a:solidFill>
                  <a:schemeClr val="folHlink"/>
                </a:solidFill>
              </a:rPr>
              <a:t>Internal failure costs</a:t>
            </a:r>
            <a:r>
              <a:rPr lang="en-US" altLang="en-US" sz="1800">
                <a:solidFill>
                  <a:schemeClr val="folHlink"/>
                </a:solidFill>
              </a:rPr>
              <a:t> </a:t>
            </a:r>
            <a:r>
              <a:rPr lang="en-US" altLang="en-US" sz="1800"/>
              <a:t>include</a:t>
            </a:r>
          </a:p>
          <a:p>
            <a:pPr lvl="1">
              <a:spcBef>
                <a:spcPts val="600"/>
              </a:spcBef>
            </a:pPr>
            <a:r>
              <a:rPr lang="en-US" altLang="en-US" sz="1600"/>
              <a:t>rework</a:t>
            </a:r>
          </a:p>
          <a:p>
            <a:pPr lvl="1" eaLnBrk="1" hangingPunct="1">
              <a:lnSpc>
                <a:spcPct val="90000"/>
              </a:lnSpc>
            </a:pPr>
            <a:r>
              <a:rPr lang="en-US" altLang="en-US" sz="1600"/>
              <a:t>repair</a:t>
            </a:r>
          </a:p>
          <a:p>
            <a:pPr lvl="1" eaLnBrk="1" hangingPunct="1">
              <a:lnSpc>
                <a:spcPct val="90000"/>
              </a:lnSpc>
            </a:pPr>
            <a:r>
              <a:rPr lang="en-US" altLang="en-US" sz="1600"/>
              <a:t>failure mode analysis</a:t>
            </a:r>
          </a:p>
          <a:p>
            <a:pPr>
              <a:spcBef>
                <a:spcPts val="600"/>
              </a:spcBef>
            </a:pPr>
            <a:r>
              <a:rPr lang="en-US" altLang="en-US" sz="1800" i="1">
                <a:solidFill>
                  <a:schemeClr val="folHlink"/>
                </a:solidFill>
              </a:rPr>
              <a:t>External failure costs</a:t>
            </a:r>
            <a:r>
              <a:rPr lang="en-US" altLang="en-US" sz="1800"/>
              <a:t> are</a:t>
            </a:r>
          </a:p>
          <a:p>
            <a:pPr lvl="1">
              <a:spcBef>
                <a:spcPts val="600"/>
              </a:spcBef>
            </a:pPr>
            <a:r>
              <a:rPr lang="en-US" altLang="en-US" sz="1600"/>
              <a:t>complaint resolution</a:t>
            </a:r>
          </a:p>
          <a:p>
            <a:pPr lvl="1" eaLnBrk="1" hangingPunct="1">
              <a:lnSpc>
                <a:spcPct val="90000"/>
              </a:lnSpc>
            </a:pPr>
            <a:r>
              <a:rPr lang="en-US" altLang="en-US" sz="1600"/>
              <a:t>product return and replacement</a:t>
            </a:r>
          </a:p>
          <a:p>
            <a:pPr lvl="1" eaLnBrk="1" hangingPunct="1">
              <a:lnSpc>
                <a:spcPct val="90000"/>
              </a:lnSpc>
            </a:pPr>
            <a:r>
              <a:rPr lang="en-US" altLang="en-US" sz="1600"/>
              <a:t>help line support</a:t>
            </a:r>
          </a:p>
          <a:p>
            <a:pPr lvl="1" eaLnBrk="1" hangingPunct="1">
              <a:lnSpc>
                <a:spcPct val="90000"/>
              </a:lnSpc>
            </a:pPr>
            <a:r>
              <a:rPr lang="en-US" altLang="en-US" sz="1600"/>
              <a:t>warranty work</a:t>
            </a:r>
          </a:p>
        </p:txBody>
      </p:sp>
    </p:spTree>
    <p:extLst>
      <p:ext uri="{BB962C8B-B14F-4D97-AF65-F5344CB8AC3E}">
        <p14:creationId xmlns:p14="http://schemas.microsoft.com/office/powerpoint/2010/main" val="14581786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5A7D2E-6E33-442D-93BA-A6E2D6D84C58}" type="slidenum">
              <a:rPr lang="en-US" altLang="en-US" sz="1000">
                <a:latin typeface="Helvetica" panose="020B0604020202020204" pitchFamily="34" charset="0"/>
              </a:rPr>
              <a:pPr/>
              <a:t>215</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p:txBody>
          <a:bodyPr/>
          <a:lstStyle/>
          <a:p>
            <a:pPr eaLnBrk="1" hangingPunct="1"/>
            <a:r>
              <a:rPr lang="en-US" altLang="en-US" smtClean="0"/>
              <a:t>Cost</a:t>
            </a:r>
          </a:p>
        </p:txBody>
      </p:sp>
      <p:sp>
        <p:nvSpPr>
          <p:cNvPr id="18437" name="Rectangle 3"/>
          <p:cNvSpPr>
            <a:spLocks noGrp="1" noChangeArrowheads="1"/>
          </p:cNvSpPr>
          <p:nvPr>
            <p:ph type="body" idx="1"/>
          </p:nvPr>
        </p:nvSpPr>
        <p:spPr>
          <a:xfrm>
            <a:off x="3352800" y="1905000"/>
            <a:ext cx="6934200" cy="990600"/>
          </a:xfrm>
        </p:spPr>
        <p:txBody>
          <a:bodyPr/>
          <a:lstStyle/>
          <a:p>
            <a:pPr eaLnBrk="1" hangingPunct="1">
              <a:lnSpc>
                <a:spcPct val="90000"/>
              </a:lnSpc>
            </a:pPr>
            <a:r>
              <a:rPr lang="en-US" altLang="en-US" sz="2000">
                <a:latin typeface="Palatino" pitchFamily="-128" charset="0"/>
              </a:rPr>
              <a:t>The relative costs to find and repair an error or defect increase dramatically as we go from prevention to detection to internal failure to external failure costs.</a:t>
            </a:r>
            <a:endParaRPr lang="en-US" altLang="en-US" smtClean="0">
              <a:latin typeface="Palatino" pitchFamily="-128" charset="0"/>
            </a:endParaRPr>
          </a:p>
        </p:txBody>
      </p:sp>
      <p:pic>
        <p:nvPicPr>
          <p:cNvPr id="18438" name="Picture 4" descr="Fig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19401"/>
            <a:ext cx="43434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53687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B04E25-9CBE-4BED-96A0-5D1F1FD48317}" type="slidenum">
              <a:rPr lang="en-US" altLang="en-US" sz="1000">
                <a:latin typeface="Helvetica" panose="020B0604020202020204" pitchFamily="34" charset="0"/>
              </a:rPr>
              <a:pPr/>
              <a:t>216</a:t>
            </a:fld>
            <a:endParaRPr lang="en-US" altLang="en-US" sz="1000">
              <a:latin typeface="Helvetica" panose="020B0604020202020204" pitchFamily="34" charset="0"/>
            </a:endParaRPr>
          </a:p>
        </p:txBody>
      </p:sp>
      <p:sp>
        <p:nvSpPr>
          <p:cNvPr id="19460" name="Rectangle 2"/>
          <p:cNvSpPr>
            <a:spLocks noGrp="1" noChangeArrowheads="1"/>
          </p:cNvSpPr>
          <p:nvPr>
            <p:ph type="title"/>
          </p:nvPr>
        </p:nvSpPr>
        <p:spPr/>
        <p:txBody>
          <a:bodyPr/>
          <a:lstStyle/>
          <a:p>
            <a:pPr eaLnBrk="1" hangingPunct="1"/>
            <a:r>
              <a:rPr lang="en-US" altLang="en-US" smtClean="0"/>
              <a:t>Quality and Risk</a:t>
            </a:r>
          </a:p>
        </p:txBody>
      </p:sp>
      <p:sp>
        <p:nvSpPr>
          <p:cNvPr id="19461" name="Rectangle 3"/>
          <p:cNvSpPr>
            <a:spLocks noGrp="1" noChangeArrowheads="1"/>
          </p:cNvSpPr>
          <p:nvPr>
            <p:ph type="body" idx="1"/>
          </p:nvPr>
        </p:nvSpPr>
        <p:spPr/>
        <p:txBody>
          <a:bodyPr/>
          <a:lstStyle/>
          <a:p>
            <a:pPr eaLnBrk="1" hangingPunct="1"/>
            <a:r>
              <a:rPr lang="en-US" altLang="en-US" sz="2000" i="1">
                <a:latin typeface="Palatino" pitchFamily="-128" charset="0"/>
              </a:rPr>
              <a:t>“People bet their jobs, their comforts, their safety, their entertainment, their decisions, and their very lives on computer software. It better be right.”</a:t>
            </a:r>
            <a:r>
              <a:rPr lang="en-US" altLang="en-US" sz="2000">
                <a:latin typeface="Palatino" pitchFamily="-128" charset="0"/>
              </a:rPr>
              <a:t> SEPA</a:t>
            </a:r>
          </a:p>
          <a:p>
            <a:pPr eaLnBrk="1" hangingPunct="1"/>
            <a:r>
              <a:rPr lang="en-US" altLang="en-US" sz="2000">
                <a:latin typeface="Palatino" pitchFamily="-128" charset="0"/>
              </a:rPr>
              <a:t> Example:</a:t>
            </a:r>
          </a:p>
          <a:p>
            <a:pPr lvl="1">
              <a:spcBef>
                <a:spcPts val="600"/>
              </a:spcBef>
            </a:pPr>
            <a:r>
              <a:rPr lang="en-US" altLang="en-US" sz="1800" i="1">
                <a:latin typeface="Palatino" pitchFamily="-128" charset="0"/>
              </a:rPr>
              <a:t>Throughout the month of November, 2000 at a hospital in Panama, 28 patients received massive overdoses of gamma rays during treatment for a variety of cancers. In the months that followed, five of these patients died from radiation poisoning and 15 others developed serious complications. What caused this tragedy?  A software package, developed by a U.S. company, was modified by hospital technicians to compute modified doses of radiation for each patient. </a:t>
            </a:r>
          </a:p>
        </p:txBody>
      </p:sp>
    </p:spTree>
    <p:extLst>
      <p:ext uri="{BB962C8B-B14F-4D97-AF65-F5344CB8AC3E}">
        <p14:creationId xmlns:p14="http://schemas.microsoft.com/office/powerpoint/2010/main" val="237276675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EBD021-21E4-45C0-962F-D7EFD004BF4C}" type="slidenum">
              <a:rPr lang="en-US" altLang="en-US" sz="1000">
                <a:latin typeface="Helvetica" panose="020B0604020202020204" pitchFamily="34" charset="0"/>
              </a:rPr>
              <a:pPr/>
              <a:t>217</a:t>
            </a:fld>
            <a:endParaRPr lang="en-US" altLang="en-US" sz="1000">
              <a:latin typeface="Helvetica" panose="020B0604020202020204" pitchFamily="34" charset="0"/>
            </a:endParaRPr>
          </a:p>
        </p:txBody>
      </p:sp>
      <p:sp>
        <p:nvSpPr>
          <p:cNvPr id="20484" name="Rectangle 2"/>
          <p:cNvSpPr>
            <a:spLocks noGrp="1" noChangeArrowheads="1"/>
          </p:cNvSpPr>
          <p:nvPr>
            <p:ph type="title"/>
          </p:nvPr>
        </p:nvSpPr>
        <p:spPr/>
        <p:txBody>
          <a:bodyPr/>
          <a:lstStyle/>
          <a:p>
            <a:pPr eaLnBrk="1" hangingPunct="1"/>
            <a:r>
              <a:rPr lang="en-US" altLang="en-US" smtClean="0"/>
              <a:t>Negligence and Liability</a:t>
            </a:r>
          </a:p>
        </p:txBody>
      </p:sp>
      <p:sp>
        <p:nvSpPr>
          <p:cNvPr id="20485" name="Rectangle 3"/>
          <p:cNvSpPr>
            <a:spLocks noGrp="1" noChangeArrowheads="1"/>
          </p:cNvSpPr>
          <p:nvPr>
            <p:ph type="body" idx="1"/>
          </p:nvPr>
        </p:nvSpPr>
        <p:spPr/>
        <p:txBody>
          <a:bodyPr/>
          <a:lstStyle/>
          <a:p>
            <a:pPr>
              <a:spcBef>
                <a:spcPts val="600"/>
              </a:spcBef>
            </a:pPr>
            <a:r>
              <a:rPr lang="en-US" altLang="en-US" sz="2000">
                <a:latin typeface="Palatino" pitchFamily="-128" charset="0"/>
              </a:rPr>
              <a:t>The story is all too common. A governmental or corporate entity hires a major software developer or consulting company to analyze requirements and then design and construct a software-based “system” to support some major activity. </a:t>
            </a:r>
          </a:p>
          <a:p>
            <a:pPr lvl="1">
              <a:spcBef>
                <a:spcPts val="600"/>
              </a:spcBef>
            </a:pPr>
            <a:r>
              <a:rPr lang="en-US" altLang="en-US" sz="1800">
                <a:latin typeface="Palatino" pitchFamily="-128" charset="0"/>
              </a:rPr>
              <a:t>The system might support a major corporate function (e.g., pension management) or some governmental function (e.g., healthcare administration or homeland security).</a:t>
            </a:r>
          </a:p>
          <a:p>
            <a:pPr>
              <a:spcBef>
                <a:spcPts val="600"/>
              </a:spcBef>
            </a:pPr>
            <a:r>
              <a:rPr lang="en-US" altLang="en-US" sz="2000">
                <a:latin typeface="Palatino" pitchFamily="-128" charset="0"/>
              </a:rPr>
              <a:t>Work begins with the best of intentions on both sides, but by the time the system is delivered, things have gone bad. </a:t>
            </a:r>
          </a:p>
          <a:p>
            <a:pPr>
              <a:spcBef>
                <a:spcPts val="600"/>
              </a:spcBef>
            </a:pPr>
            <a:r>
              <a:rPr lang="en-US" altLang="en-US" sz="2000">
                <a:latin typeface="Palatino" pitchFamily="-128" charset="0"/>
              </a:rPr>
              <a:t>The system is late, fails to deliver desired features and functions, is error-prone, and does not meet with customer approval. </a:t>
            </a:r>
          </a:p>
          <a:p>
            <a:pPr>
              <a:spcBef>
                <a:spcPts val="600"/>
              </a:spcBef>
            </a:pPr>
            <a:r>
              <a:rPr lang="en-US" altLang="en-US" sz="2000">
                <a:latin typeface="Palatino" pitchFamily="-128" charset="0"/>
              </a:rPr>
              <a:t>Litigation ensues.</a:t>
            </a:r>
          </a:p>
        </p:txBody>
      </p:sp>
    </p:spTree>
    <p:extLst>
      <p:ext uri="{BB962C8B-B14F-4D97-AF65-F5344CB8AC3E}">
        <p14:creationId xmlns:p14="http://schemas.microsoft.com/office/powerpoint/2010/main" val="31969356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418D7D-057A-4504-A601-44A41CC6D4D8}" type="slidenum">
              <a:rPr lang="en-US" altLang="en-US" sz="1000">
                <a:latin typeface="Helvetica" panose="020B0604020202020204" pitchFamily="34" charset="0"/>
              </a:rPr>
              <a:pPr/>
              <a:t>218</a:t>
            </a:fld>
            <a:endParaRPr lang="en-US" altLang="en-US" sz="1000">
              <a:latin typeface="Helvetica" panose="020B0604020202020204" pitchFamily="34" charset="0"/>
            </a:endParaRPr>
          </a:p>
        </p:txBody>
      </p:sp>
      <p:sp>
        <p:nvSpPr>
          <p:cNvPr id="21508" name="Rectangle 2"/>
          <p:cNvSpPr>
            <a:spLocks noGrp="1" noChangeArrowheads="1"/>
          </p:cNvSpPr>
          <p:nvPr>
            <p:ph type="title"/>
          </p:nvPr>
        </p:nvSpPr>
        <p:spPr/>
        <p:txBody>
          <a:bodyPr/>
          <a:lstStyle/>
          <a:p>
            <a:pPr eaLnBrk="1" hangingPunct="1"/>
            <a:r>
              <a:rPr lang="en-US" altLang="en-US" smtClean="0"/>
              <a:t>Low Quality Software</a:t>
            </a:r>
          </a:p>
        </p:txBody>
      </p:sp>
      <p:sp>
        <p:nvSpPr>
          <p:cNvPr id="21509" name="Rectangle 3"/>
          <p:cNvSpPr>
            <a:spLocks noGrp="1" noChangeArrowheads="1"/>
          </p:cNvSpPr>
          <p:nvPr>
            <p:ph type="body" idx="1"/>
          </p:nvPr>
        </p:nvSpPr>
        <p:spPr/>
        <p:txBody>
          <a:bodyPr/>
          <a:lstStyle/>
          <a:p>
            <a:pPr eaLnBrk="1" hangingPunct="1"/>
            <a:r>
              <a:rPr lang="en-US" altLang="en-US" sz="2000"/>
              <a:t>Low quality software increases risks for both developers and end-users</a:t>
            </a:r>
          </a:p>
          <a:p>
            <a:pPr eaLnBrk="1" hangingPunct="1"/>
            <a:r>
              <a:rPr lang="en-US" altLang="en-US" sz="2000"/>
              <a:t>When systems are delivered late, fail to deliver functionality, and does not meet customer expectations litigation ensues</a:t>
            </a:r>
          </a:p>
          <a:p>
            <a:pPr eaLnBrk="1" hangingPunct="1"/>
            <a:r>
              <a:rPr lang="en-US" altLang="en-US" sz="2000"/>
              <a:t>Low quality software is easier to hack and can increase the security risks for the application once deployed</a:t>
            </a:r>
          </a:p>
          <a:p>
            <a:pPr eaLnBrk="1" hangingPunct="1"/>
            <a:r>
              <a:rPr lang="en-US" altLang="en-US" sz="2000"/>
              <a:t>A secure system cannot be built without focusing on quality (security, reliability, dependability) during the design phase</a:t>
            </a:r>
          </a:p>
          <a:p>
            <a:pPr eaLnBrk="1" hangingPunct="1"/>
            <a:r>
              <a:rPr lang="en-US" altLang="en-US" sz="2000"/>
              <a:t>Low quality software is liable to contain architectural flaws as well as implementation problems (bugs)</a:t>
            </a:r>
          </a:p>
        </p:txBody>
      </p:sp>
    </p:spTree>
    <p:extLst>
      <p:ext uri="{BB962C8B-B14F-4D97-AF65-F5344CB8AC3E}">
        <p14:creationId xmlns:p14="http://schemas.microsoft.com/office/powerpoint/2010/main" val="409992718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FDEF75-D06E-4733-8FC1-F4D71BD7F64D}" type="slidenum">
              <a:rPr lang="en-US" altLang="en-US" sz="1000">
                <a:latin typeface="Helvetica" panose="020B0604020202020204" pitchFamily="34" charset="0"/>
              </a:rPr>
              <a:pPr/>
              <a:t>219</a:t>
            </a:fld>
            <a:endParaRPr lang="en-US" altLang="en-US" sz="1000">
              <a:latin typeface="Helvetica" panose="020B0604020202020204" pitchFamily="34" charset="0"/>
            </a:endParaRPr>
          </a:p>
        </p:txBody>
      </p:sp>
      <p:sp>
        <p:nvSpPr>
          <p:cNvPr id="22532" name="Rectangle 2"/>
          <p:cNvSpPr>
            <a:spLocks noGrp="1" noChangeArrowheads="1"/>
          </p:cNvSpPr>
          <p:nvPr>
            <p:ph type="title"/>
          </p:nvPr>
        </p:nvSpPr>
        <p:spPr/>
        <p:txBody>
          <a:bodyPr/>
          <a:lstStyle/>
          <a:p>
            <a:pPr eaLnBrk="1" hangingPunct="1"/>
            <a:r>
              <a:rPr lang="en-US" altLang="en-US" smtClean="0"/>
              <a:t>Impact of Management Decisions</a:t>
            </a:r>
          </a:p>
        </p:txBody>
      </p:sp>
      <p:sp>
        <p:nvSpPr>
          <p:cNvPr id="22533" name="Rectangle 3"/>
          <p:cNvSpPr>
            <a:spLocks noGrp="1" noChangeArrowheads="1"/>
          </p:cNvSpPr>
          <p:nvPr>
            <p:ph type="body" idx="1"/>
          </p:nvPr>
        </p:nvSpPr>
        <p:spPr/>
        <p:txBody>
          <a:bodyPr/>
          <a:lstStyle/>
          <a:p>
            <a:pPr eaLnBrk="1" hangingPunct="1"/>
            <a:r>
              <a:rPr lang="en-US" altLang="en-US" smtClean="0">
                <a:solidFill>
                  <a:srgbClr val="FF0000"/>
                </a:solidFill>
              </a:rPr>
              <a:t>Estimation decisions </a:t>
            </a:r>
            <a:r>
              <a:rPr lang="en-US" altLang="en-US" smtClean="0"/>
              <a:t>– irrational delivery date estimates cause teams to take short-cuts that can lead to reduced product quality </a:t>
            </a:r>
          </a:p>
          <a:p>
            <a:pPr eaLnBrk="1" hangingPunct="1"/>
            <a:r>
              <a:rPr lang="en-US" altLang="en-US" smtClean="0">
                <a:solidFill>
                  <a:srgbClr val="FF0000"/>
                </a:solidFill>
              </a:rPr>
              <a:t>Scheduling decisions </a:t>
            </a:r>
            <a:r>
              <a:rPr lang="en-US" altLang="en-US" smtClean="0"/>
              <a:t>– failing to pay attention to task dependencies when creating the project schedule</a:t>
            </a:r>
          </a:p>
          <a:p>
            <a:pPr eaLnBrk="1" hangingPunct="1"/>
            <a:r>
              <a:rPr lang="en-US" altLang="en-US" smtClean="0">
                <a:solidFill>
                  <a:srgbClr val="FF0000"/>
                </a:solidFill>
              </a:rPr>
              <a:t>Risk-oriented decisions </a:t>
            </a:r>
            <a:r>
              <a:rPr lang="en-US" altLang="en-US" smtClean="0"/>
              <a:t>– reacting to each crisis as it arises rather than building in mechanisms to monitor risks may result in products having reduced quality</a:t>
            </a:r>
          </a:p>
        </p:txBody>
      </p:sp>
    </p:spTree>
    <p:extLst>
      <p:ext uri="{BB962C8B-B14F-4D97-AF65-F5344CB8AC3E}">
        <p14:creationId xmlns:p14="http://schemas.microsoft.com/office/powerpoint/2010/main" val="178926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F0D3B1-56E8-40A8-A512-9181B8E9F9E5}" type="slidenum">
              <a:rPr lang="en-US" altLang="en-US" sz="1000">
                <a:latin typeface="Helvetica" panose="020B0604020202020204" pitchFamily="34" charset="0"/>
              </a:rPr>
              <a:pPr/>
              <a:t>22</a:t>
            </a:fld>
            <a:endParaRPr lang="en-US" altLang="en-US" sz="1000">
              <a:latin typeface="Helvetica" panose="020B0604020202020204" pitchFamily="34" charset="0"/>
            </a:endParaRPr>
          </a:p>
        </p:txBody>
      </p:sp>
      <p:sp>
        <p:nvSpPr>
          <p:cNvPr id="8196" name="Rectangle 2"/>
          <p:cNvSpPr>
            <a:spLocks noGrp="1" noChangeArrowheads="1"/>
          </p:cNvSpPr>
          <p:nvPr>
            <p:ph type="title"/>
          </p:nvPr>
        </p:nvSpPr>
        <p:spPr>
          <a:xfrm>
            <a:off x="2743200" y="914401"/>
            <a:ext cx="5430838" cy="785813"/>
          </a:xfrm>
        </p:spPr>
        <p:txBody>
          <a:bodyPr/>
          <a:lstStyle/>
          <a:p>
            <a:pPr eaLnBrk="1" hangingPunct="1"/>
            <a:r>
              <a:rPr lang="en-US" altLang="en-US" smtClean="0"/>
              <a:t>Legacy Software</a:t>
            </a:r>
          </a:p>
        </p:txBody>
      </p:sp>
      <p:sp>
        <p:nvSpPr>
          <p:cNvPr id="8197" name="Rectangle 3"/>
          <p:cNvSpPr>
            <a:spLocks noGrp="1" noChangeArrowheads="1"/>
          </p:cNvSpPr>
          <p:nvPr>
            <p:ph type="body" idx="1"/>
          </p:nvPr>
        </p:nvSpPr>
        <p:spPr>
          <a:xfrm>
            <a:off x="3549651" y="2667001"/>
            <a:ext cx="6124575" cy="3025775"/>
          </a:xfrm>
        </p:spPr>
        <p:txBody>
          <a:bodyPr>
            <a:normAutofit fontScale="92500" lnSpcReduction="10000"/>
          </a:bodyPr>
          <a:lstStyle/>
          <a:p>
            <a:pPr lvl="1">
              <a:spcBef>
                <a:spcPts val="200"/>
              </a:spcBef>
            </a:pPr>
            <a:r>
              <a:rPr lang="en-US" altLang="en-US" smtClean="0"/>
              <a:t>software must be </a:t>
            </a:r>
            <a:r>
              <a:rPr lang="en-US" altLang="en-US" smtClean="0">
                <a:solidFill>
                  <a:schemeClr val="folHlink"/>
                </a:solidFill>
              </a:rPr>
              <a:t>adapted</a:t>
            </a:r>
            <a:r>
              <a:rPr lang="en-US" altLang="en-US" smtClean="0"/>
              <a:t> to meet the needs of new computing environments or technology.</a:t>
            </a:r>
          </a:p>
          <a:p>
            <a:pPr lvl="1">
              <a:spcBef>
                <a:spcPts val="200"/>
              </a:spcBef>
            </a:pPr>
            <a:r>
              <a:rPr lang="en-US" altLang="en-US" smtClean="0"/>
              <a:t>software must be </a:t>
            </a:r>
            <a:r>
              <a:rPr lang="en-US" altLang="en-US" smtClean="0">
                <a:solidFill>
                  <a:schemeClr val="folHlink"/>
                </a:solidFill>
              </a:rPr>
              <a:t>enhanced</a:t>
            </a:r>
            <a:r>
              <a:rPr lang="en-US" altLang="en-US" smtClean="0"/>
              <a:t> to implement new business requirements.</a:t>
            </a:r>
          </a:p>
          <a:p>
            <a:pPr lvl="1" eaLnBrk="1" hangingPunct="1">
              <a:lnSpc>
                <a:spcPct val="90000"/>
              </a:lnSpc>
            </a:pPr>
            <a:r>
              <a:rPr lang="en-US" altLang="en-US" smtClean="0"/>
              <a:t>software must be </a:t>
            </a:r>
            <a:r>
              <a:rPr lang="en-US" altLang="en-US" smtClean="0">
                <a:solidFill>
                  <a:schemeClr val="folHlink"/>
                </a:solidFill>
              </a:rPr>
              <a:t>extended to make it interoperable </a:t>
            </a:r>
            <a:r>
              <a:rPr lang="en-US" altLang="en-US" smtClean="0"/>
              <a:t>with other more modern systems or databases.</a:t>
            </a:r>
          </a:p>
          <a:p>
            <a:pPr lvl="1" eaLnBrk="1" hangingPunct="1">
              <a:lnSpc>
                <a:spcPct val="90000"/>
              </a:lnSpc>
            </a:pPr>
            <a:r>
              <a:rPr lang="en-US" altLang="en-US" smtClean="0"/>
              <a:t>software must be </a:t>
            </a:r>
            <a:r>
              <a:rPr lang="en-US" altLang="en-US" smtClean="0">
                <a:solidFill>
                  <a:schemeClr val="folHlink"/>
                </a:solidFill>
              </a:rPr>
              <a:t>re-architected </a:t>
            </a:r>
            <a:r>
              <a:rPr lang="en-US" altLang="en-US" smtClean="0"/>
              <a:t>to make it viable within a network environment</a:t>
            </a:r>
            <a:r>
              <a:rPr lang="en-US" altLang="en-US" sz="1800" b="1"/>
              <a:t>.</a:t>
            </a:r>
          </a:p>
        </p:txBody>
      </p:sp>
      <p:sp>
        <p:nvSpPr>
          <p:cNvPr id="8198" name="Text Box 4"/>
          <p:cNvSpPr txBox="1">
            <a:spLocks noChangeArrowheads="1"/>
          </p:cNvSpPr>
          <p:nvPr/>
        </p:nvSpPr>
        <p:spPr bwMode="auto">
          <a:xfrm>
            <a:off x="3276600" y="2057400"/>
            <a:ext cx="4389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50000"/>
              </a:spcBef>
              <a:buClrTx/>
              <a:buSzTx/>
              <a:buFontTx/>
              <a:buNone/>
            </a:pPr>
            <a:r>
              <a:rPr lang="en-US" altLang="en-US" sz="2800" b="1" i="1">
                <a:solidFill>
                  <a:schemeClr val="folHlink"/>
                </a:solidFill>
                <a:latin typeface="Palatino" pitchFamily="-128" charset="0"/>
              </a:rPr>
              <a:t>Why must it change?</a:t>
            </a:r>
          </a:p>
        </p:txBody>
      </p:sp>
    </p:spTree>
    <p:extLst>
      <p:ext uri="{BB962C8B-B14F-4D97-AF65-F5344CB8AC3E}">
        <p14:creationId xmlns:p14="http://schemas.microsoft.com/office/powerpoint/2010/main" val="275634926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36899E-378D-4491-900B-728A44B881B0}" type="slidenum">
              <a:rPr lang="en-US" altLang="en-US" sz="1000">
                <a:latin typeface="Helvetica" panose="020B0604020202020204" pitchFamily="34" charset="0"/>
              </a:rPr>
              <a:pPr/>
              <a:t>220</a:t>
            </a:fld>
            <a:endParaRPr lang="en-US" altLang="en-US" sz="1000">
              <a:latin typeface="Helvetica" panose="020B0604020202020204" pitchFamily="34" charset="0"/>
            </a:endParaRPr>
          </a:p>
        </p:txBody>
      </p:sp>
      <p:sp>
        <p:nvSpPr>
          <p:cNvPr id="23556" name="Rectangle 2"/>
          <p:cNvSpPr>
            <a:spLocks noGrp="1" noChangeArrowheads="1"/>
          </p:cNvSpPr>
          <p:nvPr>
            <p:ph type="title"/>
          </p:nvPr>
        </p:nvSpPr>
        <p:spPr>
          <a:xfrm>
            <a:off x="2735263" y="1028701"/>
            <a:ext cx="6705600" cy="633413"/>
          </a:xfrm>
        </p:spPr>
        <p:txBody>
          <a:bodyPr>
            <a:normAutofit fontScale="90000"/>
          </a:bodyPr>
          <a:lstStyle/>
          <a:p>
            <a:pPr eaLnBrk="1" hangingPunct="1"/>
            <a:r>
              <a:rPr lang="en-US" altLang="en-US" smtClean="0"/>
              <a:t>Achieving Software Quality 1</a:t>
            </a:r>
          </a:p>
        </p:txBody>
      </p:sp>
      <p:sp>
        <p:nvSpPr>
          <p:cNvPr id="23557" name="Rectangle 3"/>
          <p:cNvSpPr>
            <a:spLocks noGrp="1" noChangeArrowheads="1"/>
          </p:cNvSpPr>
          <p:nvPr>
            <p:ph type="body" idx="1"/>
          </p:nvPr>
        </p:nvSpPr>
        <p:spPr/>
        <p:txBody>
          <a:bodyPr/>
          <a:lstStyle/>
          <a:p>
            <a:pPr eaLnBrk="1" hangingPunct="1"/>
            <a:r>
              <a:rPr lang="en-US" altLang="en-US" smtClean="0"/>
              <a:t>Software quality is the result of good project management and solid engineering practice</a:t>
            </a:r>
          </a:p>
          <a:p>
            <a:pPr eaLnBrk="1" hangingPunct="1"/>
            <a:r>
              <a:rPr lang="en-US" altLang="en-US" smtClean="0"/>
              <a:t>To build high quality software you must understand the problem to be solved and be capable of creating a quality design the conforms to the problem requirements</a:t>
            </a:r>
          </a:p>
          <a:p>
            <a:pPr eaLnBrk="1" hangingPunct="1"/>
            <a:r>
              <a:rPr lang="en-US" altLang="en-US" smtClean="0"/>
              <a:t>Eliminating architectural flaws during design can improve quality</a:t>
            </a:r>
          </a:p>
        </p:txBody>
      </p:sp>
    </p:spTree>
    <p:extLst>
      <p:ext uri="{BB962C8B-B14F-4D97-AF65-F5344CB8AC3E}">
        <p14:creationId xmlns:p14="http://schemas.microsoft.com/office/powerpoint/2010/main" val="29660247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395449-CE71-4947-A876-0205C749656C}" type="slidenum">
              <a:rPr lang="en-US" altLang="en-US" sz="1000">
                <a:latin typeface="Helvetica" panose="020B0604020202020204" pitchFamily="34" charset="0"/>
              </a:rPr>
              <a:pPr/>
              <a:t>221</a:t>
            </a:fld>
            <a:endParaRPr lang="en-US" altLang="en-US" sz="1000">
              <a:latin typeface="Helvetica" panose="020B0604020202020204" pitchFamily="34" charset="0"/>
            </a:endParaRPr>
          </a:p>
        </p:txBody>
      </p:sp>
      <p:sp>
        <p:nvSpPr>
          <p:cNvPr id="24580" name="Rectangle 2"/>
          <p:cNvSpPr>
            <a:spLocks noGrp="1" noChangeArrowheads="1"/>
          </p:cNvSpPr>
          <p:nvPr>
            <p:ph type="title"/>
          </p:nvPr>
        </p:nvSpPr>
        <p:spPr>
          <a:xfrm>
            <a:off x="2735263" y="1028701"/>
            <a:ext cx="6705600" cy="633413"/>
          </a:xfrm>
        </p:spPr>
        <p:txBody>
          <a:bodyPr>
            <a:normAutofit fontScale="90000"/>
          </a:bodyPr>
          <a:lstStyle/>
          <a:p>
            <a:pPr eaLnBrk="1" hangingPunct="1"/>
            <a:r>
              <a:rPr lang="en-US" altLang="en-US" smtClean="0"/>
              <a:t>Achieving Software Quality 2</a:t>
            </a:r>
          </a:p>
        </p:txBody>
      </p:sp>
      <p:sp>
        <p:nvSpPr>
          <p:cNvPr id="24581" name="Rectangle 3"/>
          <p:cNvSpPr>
            <a:spLocks noGrp="1" noChangeArrowheads="1"/>
          </p:cNvSpPr>
          <p:nvPr>
            <p:ph type="body" idx="1"/>
          </p:nvPr>
        </p:nvSpPr>
        <p:spPr/>
        <p:txBody>
          <a:bodyPr/>
          <a:lstStyle/>
          <a:p>
            <a:pPr eaLnBrk="1" hangingPunct="1"/>
            <a:r>
              <a:rPr lang="en-US" altLang="en-US" smtClean="0"/>
              <a:t>Project management – project plan includes explicit techniques for quality and change management</a:t>
            </a:r>
          </a:p>
          <a:p>
            <a:pPr eaLnBrk="1" hangingPunct="1"/>
            <a:r>
              <a:rPr lang="en-US" altLang="en-US" smtClean="0"/>
              <a:t>Quality control - series of inspections, reviews, and tests used to ensure conformance of a work product to its specifications</a:t>
            </a:r>
          </a:p>
          <a:p>
            <a:pPr eaLnBrk="1" hangingPunct="1"/>
            <a:r>
              <a:rPr lang="en-US" altLang="en-US" smtClean="0"/>
              <a:t>Quality assurance - consists of the auditing and reporting procedures used to provide management with data needed to make proactive decisions</a:t>
            </a:r>
          </a:p>
        </p:txBody>
      </p:sp>
    </p:spTree>
    <p:extLst>
      <p:ext uri="{BB962C8B-B14F-4D97-AF65-F5344CB8AC3E}">
        <p14:creationId xmlns:p14="http://schemas.microsoft.com/office/powerpoint/2010/main" val="11578713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0FBE96-1D1C-44AB-8365-FCF7D8CEDE71}" type="slidenum">
              <a:rPr lang="en-US" altLang="en-US" sz="1000">
                <a:latin typeface="Helvetica" panose="020B0604020202020204" pitchFamily="34" charset="0"/>
              </a:rPr>
              <a:pPr/>
              <a:t>222</a:t>
            </a:fld>
            <a:endParaRPr lang="en-US" altLang="en-US" sz="1000">
              <a:latin typeface="Helvetica" panose="020B0604020202020204" pitchFamily="34" charset="0"/>
            </a:endParaRPr>
          </a:p>
        </p:txBody>
      </p:sp>
      <p:sp>
        <p:nvSpPr>
          <p:cNvPr id="3076" name="Rectangle 2"/>
          <p:cNvSpPr>
            <a:spLocks noGrp="1" noChangeArrowheads="1"/>
          </p:cNvSpPr>
          <p:nvPr>
            <p:ph type="title"/>
          </p:nvPr>
        </p:nvSpPr>
        <p:spPr/>
        <p:txBody>
          <a:bodyPr/>
          <a:lstStyle/>
          <a:p>
            <a:pPr eaLnBrk="1" hangingPunct="1"/>
            <a:r>
              <a:rPr lang="en-US" altLang="en-US" smtClean="0"/>
              <a:t>Chapter 22</a:t>
            </a:r>
          </a:p>
        </p:txBody>
      </p:sp>
      <p:sp>
        <p:nvSpPr>
          <p:cNvPr id="3077" name="Rectangle 3"/>
          <p:cNvSpPr>
            <a:spLocks noGrp="1" noChangeArrowheads="1"/>
          </p:cNvSpPr>
          <p:nvPr>
            <p:ph type="body" idx="1"/>
          </p:nvPr>
        </p:nvSpPr>
        <p:spPr/>
        <p:txBody>
          <a:bodyPr/>
          <a:lstStyle/>
          <a:p>
            <a:pPr eaLnBrk="1" hangingPunct="1"/>
            <a:r>
              <a:rPr lang="en-US" altLang="en-US" b="1" smtClean="0">
                <a:solidFill>
                  <a:schemeClr val="folHlink"/>
                </a:solidFill>
              </a:rPr>
              <a:t>Software Testing Strategies</a:t>
            </a:r>
          </a:p>
        </p:txBody>
      </p:sp>
      <p:sp>
        <p:nvSpPr>
          <p:cNvPr id="3078" name="Text Box 5"/>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2515532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C7BE64-A6AA-476F-8C10-FF6FCBA13EE1}" type="slidenum">
              <a:rPr lang="en-US" altLang="en-US" sz="1000">
                <a:latin typeface="Helvetica" panose="020B0604020202020204" pitchFamily="34" charset="0"/>
              </a:rPr>
              <a:pPr/>
              <a:t>223</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a:xfrm>
            <a:off x="2819400" y="1066800"/>
            <a:ext cx="3938588" cy="660400"/>
          </a:xfrm>
          <a:noFill/>
        </p:spPr>
        <p:txBody>
          <a:bodyPr vert="horz" wrap="none" lIns="63500" tIns="25400" rIns="63500" bIns="25400" rtlCol="0" anchor="t">
            <a:spAutoFit/>
          </a:bodyPr>
          <a:lstStyle/>
          <a:p>
            <a:pPr eaLnBrk="1" hangingPunct="1"/>
            <a:r>
              <a:rPr lang="en-US" altLang="en-US" smtClean="0"/>
              <a:t>Software Testing</a:t>
            </a:r>
          </a:p>
        </p:txBody>
      </p:sp>
      <p:sp>
        <p:nvSpPr>
          <p:cNvPr id="4101" name="Rectangle 4"/>
          <p:cNvSpPr>
            <a:spLocks noChangeArrowheads="1"/>
          </p:cNvSpPr>
          <p:nvPr/>
        </p:nvSpPr>
        <p:spPr bwMode="auto">
          <a:xfrm>
            <a:off x="3657600" y="2438400"/>
            <a:ext cx="5500688"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folHlink"/>
                </a:solidFill>
                <a:latin typeface="Helvetica" panose="020B0604020202020204" pitchFamily="34" charset="0"/>
              </a:rPr>
              <a:t>Testing is the process of exercising a program with the specific intent of finding errors prior to delivery to the end user.</a:t>
            </a:r>
          </a:p>
        </p:txBody>
      </p:sp>
    </p:spTree>
    <p:extLst>
      <p:ext uri="{BB962C8B-B14F-4D97-AF65-F5344CB8AC3E}">
        <p14:creationId xmlns:p14="http://schemas.microsoft.com/office/powerpoint/2010/main" val="1967516878"/>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9"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A54D77-6DD0-4D04-BEEE-FA91BA6C9D19}" type="slidenum">
              <a:rPr lang="en-US" altLang="en-US" sz="1000">
                <a:latin typeface="Helvetica" panose="020B0604020202020204" pitchFamily="34" charset="0"/>
              </a:rPr>
              <a:pPr/>
              <a:t>224</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a:xfrm>
            <a:off x="2743201" y="1066801"/>
            <a:ext cx="5305425" cy="506413"/>
          </a:xfrm>
          <a:noFill/>
        </p:spPr>
        <p:txBody>
          <a:bodyPr vert="horz" lIns="90487" tIns="44450" rIns="90487" bIns="44450" rtlCol="0" anchor="ctr">
            <a:normAutofit fontScale="90000"/>
          </a:bodyPr>
          <a:lstStyle/>
          <a:p>
            <a:pPr eaLnBrk="1" hangingPunct="1"/>
            <a:r>
              <a:rPr lang="en-US" altLang="en-US" smtClean="0"/>
              <a:t>What Testing Shows</a:t>
            </a:r>
          </a:p>
        </p:txBody>
      </p:sp>
      <p:pic>
        <p:nvPicPr>
          <p:cNvPr id="512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1"/>
            <a:ext cx="56007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084" name="Rectangle 4"/>
          <p:cNvSpPr>
            <a:spLocks noChangeArrowheads="1"/>
          </p:cNvSpPr>
          <p:nvPr/>
        </p:nvSpPr>
        <p:spPr bwMode="auto">
          <a:xfrm>
            <a:off x="4419601" y="1828801"/>
            <a:ext cx="84959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errors</a:t>
            </a:r>
          </a:p>
        </p:txBody>
      </p:sp>
      <p:sp>
        <p:nvSpPr>
          <p:cNvPr id="174085" name="Rectangle 5"/>
          <p:cNvSpPr>
            <a:spLocks noChangeArrowheads="1"/>
          </p:cNvSpPr>
          <p:nvPr/>
        </p:nvSpPr>
        <p:spPr bwMode="auto">
          <a:xfrm>
            <a:off x="5486401" y="2438401"/>
            <a:ext cx="3157915"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requirements conformance</a:t>
            </a:r>
          </a:p>
        </p:txBody>
      </p:sp>
      <p:sp>
        <p:nvSpPr>
          <p:cNvPr id="174086" name="Rectangle 6"/>
          <p:cNvSpPr>
            <a:spLocks noChangeArrowheads="1"/>
          </p:cNvSpPr>
          <p:nvPr/>
        </p:nvSpPr>
        <p:spPr bwMode="auto">
          <a:xfrm>
            <a:off x="7086600" y="3200401"/>
            <a:ext cx="1580560"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performance</a:t>
            </a:r>
          </a:p>
        </p:txBody>
      </p:sp>
      <p:sp>
        <p:nvSpPr>
          <p:cNvPr id="174087" name="Rectangle 7"/>
          <p:cNvSpPr>
            <a:spLocks noChangeArrowheads="1"/>
          </p:cNvSpPr>
          <p:nvPr/>
        </p:nvSpPr>
        <p:spPr bwMode="auto">
          <a:xfrm>
            <a:off x="8456783" y="4876801"/>
            <a:ext cx="1606208" cy="505267"/>
          </a:xfrm>
          <a:prstGeom prst="rect">
            <a:avLst/>
          </a:prstGeom>
          <a:noFill/>
          <a:ln>
            <a:noFill/>
          </a:ln>
          <a:effectLst/>
          <a:extLst/>
        </p:spPr>
        <p:txBody>
          <a:bodyPr wrap="none" lIns="90487" tIns="44450" rIns="90487" bIns="44450">
            <a:spAutoFit/>
          </a:bodyPr>
          <a:lstStyle/>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an indication</a:t>
            </a:r>
          </a:p>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of quality</a:t>
            </a:r>
          </a:p>
        </p:txBody>
      </p:sp>
    </p:spTree>
    <p:extLst>
      <p:ext uri="{BB962C8B-B14F-4D97-AF65-F5344CB8AC3E}">
        <p14:creationId xmlns:p14="http://schemas.microsoft.com/office/powerpoint/2010/main" val="1409140194"/>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22D2E6-56B2-43AF-ADA8-195145F071E1}" type="slidenum">
              <a:rPr lang="en-US" altLang="en-US" sz="1000">
                <a:latin typeface="Helvetica" panose="020B0604020202020204" pitchFamily="34" charset="0"/>
              </a:rPr>
              <a:pPr/>
              <a:t>225</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smtClean="0"/>
              <a:t>Strategic Approach</a:t>
            </a:r>
          </a:p>
        </p:txBody>
      </p:sp>
      <p:sp>
        <p:nvSpPr>
          <p:cNvPr id="6149" name="Rectangle 3"/>
          <p:cNvSpPr>
            <a:spLocks noGrp="1" noChangeArrowheads="1"/>
          </p:cNvSpPr>
          <p:nvPr>
            <p:ph type="body" idx="1"/>
          </p:nvPr>
        </p:nvSpPr>
        <p:spPr/>
        <p:txBody>
          <a:bodyPr/>
          <a:lstStyle/>
          <a:p>
            <a:pPr>
              <a:spcBef>
                <a:spcPts val="600"/>
              </a:spcBef>
            </a:pPr>
            <a:r>
              <a:rPr lang="en-US" altLang="en-US" sz="2000">
                <a:latin typeface="Palatino" pitchFamily="-128" charset="0"/>
              </a:rPr>
              <a:t>To perform effective testing, you should conduct effective technical reviews. By doing this, many errors will be eliminated before testing commences.</a:t>
            </a:r>
          </a:p>
          <a:p>
            <a:pPr>
              <a:spcBef>
                <a:spcPts val="300"/>
              </a:spcBef>
            </a:pPr>
            <a:r>
              <a:rPr lang="en-US" altLang="en-US" sz="2000">
                <a:latin typeface="Palatino" pitchFamily="-128" charset="0"/>
              </a:rPr>
              <a:t>Testing begins at the component level and works "outward" toward the integration of the entire computer-based system.      </a:t>
            </a:r>
          </a:p>
          <a:p>
            <a:pPr eaLnBrk="1" hangingPunct="1">
              <a:lnSpc>
                <a:spcPct val="90000"/>
              </a:lnSpc>
            </a:pPr>
            <a:r>
              <a:rPr lang="en-US" altLang="en-US" sz="2000">
                <a:latin typeface="Palatino" pitchFamily="-128" charset="0"/>
              </a:rPr>
              <a:t>Different testing techniques are appropriate for different software engineering approaches and at different points in time.</a:t>
            </a:r>
          </a:p>
          <a:p>
            <a:pPr eaLnBrk="1" hangingPunct="1">
              <a:lnSpc>
                <a:spcPct val="90000"/>
              </a:lnSpc>
            </a:pPr>
            <a:r>
              <a:rPr lang="en-US" altLang="en-US" sz="2000">
                <a:latin typeface="Palatino" pitchFamily="-128" charset="0"/>
              </a:rPr>
              <a:t>Testing is conducted by the developer of the software and (for large projects) an independent test group.</a:t>
            </a:r>
          </a:p>
          <a:p>
            <a:pPr eaLnBrk="1" hangingPunct="1">
              <a:lnSpc>
                <a:spcPct val="90000"/>
              </a:lnSpc>
            </a:pPr>
            <a:r>
              <a:rPr lang="en-US" altLang="en-US" sz="2000">
                <a:latin typeface="Palatino" pitchFamily="-128" charset="0"/>
              </a:rPr>
              <a:t>Testing and debugging are different activities, but debugging must be accommodated in any testing strategy. </a:t>
            </a:r>
          </a:p>
        </p:txBody>
      </p:sp>
    </p:spTree>
    <p:extLst>
      <p:ext uri="{BB962C8B-B14F-4D97-AF65-F5344CB8AC3E}">
        <p14:creationId xmlns:p14="http://schemas.microsoft.com/office/powerpoint/2010/main" val="38724430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381DDA-861C-4F68-8860-3BF08B96C354}" type="slidenum">
              <a:rPr lang="en-US" altLang="en-US" sz="1000">
                <a:latin typeface="Helvetica" panose="020B0604020202020204" pitchFamily="34" charset="0"/>
              </a:rPr>
              <a:pPr/>
              <a:t>226</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p:txBody>
          <a:bodyPr/>
          <a:lstStyle/>
          <a:p>
            <a:pPr eaLnBrk="1" hangingPunct="1"/>
            <a:r>
              <a:rPr lang="en-US" altLang="en-US" smtClean="0"/>
              <a:t>V &amp; V</a:t>
            </a:r>
          </a:p>
        </p:txBody>
      </p:sp>
      <p:sp>
        <p:nvSpPr>
          <p:cNvPr id="7173" name="Rectangle 3"/>
          <p:cNvSpPr>
            <a:spLocks noGrp="1" noChangeArrowheads="1"/>
          </p:cNvSpPr>
          <p:nvPr>
            <p:ph type="body" idx="1"/>
          </p:nvPr>
        </p:nvSpPr>
        <p:spPr>
          <a:xfrm>
            <a:off x="3352800" y="1905000"/>
            <a:ext cx="7162800" cy="4191000"/>
          </a:xfrm>
        </p:spPr>
        <p:txBody>
          <a:bodyPr>
            <a:normAutofit lnSpcReduction="10000"/>
          </a:bodyPr>
          <a:lstStyle/>
          <a:p>
            <a:pPr>
              <a:spcBef>
                <a:spcPts val="300"/>
              </a:spcBef>
            </a:pPr>
            <a:r>
              <a:rPr lang="en-US" altLang="en-US" i="1" smtClean="0">
                <a:solidFill>
                  <a:schemeClr val="folHlink"/>
                </a:solidFill>
                <a:latin typeface="Palatino" pitchFamily="-128" charset="0"/>
              </a:rPr>
              <a:t>Verification</a:t>
            </a:r>
            <a:r>
              <a:rPr lang="en-US" altLang="en-US" smtClean="0">
                <a:latin typeface="Palatino" pitchFamily="-128" charset="0"/>
              </a:rPr>
              <a:t> refers to the set of tasks that ensure that software correctly implements a specific function. </a:t>
            </a:r>
          </a:p>
          <a:p>
            <a:pPr>
              <a:spcBef>
                <a:spcPts val="300"/>
              </a:spcBef>
            </a:pPr>
            <a:r>
              <a:rPr lang="en-US" altLang="en-US" i="1" smtClean="0">
                <a:solidFill>
                  <a:schemeClr val="folHlink"/>
                </a:solidFill>
                <a:latin typeface="Palatino" pitchFamily="-128" charset="0"/>
              </a:rPr>
              <a:t>Validation</a:t>
            </a:r>
            <a:r>
              <a:rPr lang="en-US" altLang="en-US" smtClean="0">
                <a:latin typeface="Palatino" pitchFamily="-128" charset="0"/>
              </a:rPr>
              <a:t> refers to a different set of tasks that ensure that the software that has been built is traceable to customer requirements. Boehm [Boe81] states this another way: </a:t>
            </a:r>
          </a:p>
          <a:p>
            <a:pPr lvl="1">
              <a:spcBef>
                <a:spcPts val="600"/>
              </a:spcBef>
            </a:pPr>
            <a:r>
              <a:rPr lang="en-US" altLang="en-US" i="1" smtClean="0">
                <a:solidFill>
                  <a:schemeClr val="folHlink"/>
                </a:solidFill>
                <a:latin typeface="Palatino" pitchFamily="-128" charset="0"/>
              </a:rPr>
              <a:t>Verification:</a:t>
            </a:r>
            <a:r>
              <a:rPr lang="en-US" altLang="en-US" smtClean="0">
                <a:solidFill>
                  <a:schemeClr val="folHlink"/>
                </a:solidFill>
                <a:latin typeface="Palatino" pitchFamily="-128" charset="0"/>
              </a:rPr>
              <a:t>  "Are we building the product right?" </a:t>
            </a:r>
          </a:p>
          <a:p>
            <a:pPr lvl="1">
              <a:spcBef>
                <a:spcPts val="300"/>
              </a:spcBef>
            </a:pPr>
            <a:r>
              <a:rPr lang="en-US" altLang="en-US" i="1" smtClean="0">
                <a:solidFill>
                  <a:schemeClr val="folHlink"/>
                </a:solidFill>
                <a:latin typeface="Palatino" pitchFamily="-128" charset="0"/>
              </a:rPr>
              <a:t>Validation: </a:t>
            </a:r>
            <a:r>
              <a:rPr lang="en-US" altLang="en-US" smtClean="0">
                <a:solidFill>
                  <a:schemeClr val="folHlink"/>
                </a:solidFill>
                <a:latin typeface="Palatino" pitchFamily="-128" charset="0"/>
              </a:rPr>
              <a:t>  "Are we building the right product?"</a:t>
            </a:r>
          </a:p>
        </p:txBody>
      </p:sp>
    </p:spTree>
    <p:extLst>
      <p:ext uri="{BB962C8B-B14F-4D97-AF65-F5344CB8AC3E}">
        <p14:creationId xmlns:p14="http://schemas.microsoft.com/office/powerpoint/2010/main" val="337037523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7"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5C8645-A8BA-47DB-AD2F-3DE1C47AA2E1}" type="slidenum">
              <a:rPr lang="en-US" altLang="en-US" sz="1000">
                <a:latin typeface="Helvetica" panose="020B0604020202020204" pitchFamily="34" charset="0"/>
              </a:rPr>
              <a:pPr/>
              <a:t>227</a:t>
            </a:fld>
            <a:endParaRPr lang="en-US" altLang="en-US" sz="1000">
              <a:latin typeface="Helvetica" panose="020B0604020202020204" pitchFamily="34" charset="0"/>
            </a:endParaRPr>
          </a:p>
        </p:txBody>
      </p:sp>
      <p:sp>
        <p:nvSpPr>
          <p:cNvPr id="8196" name="Rectangle 2"/>
          <p:cNvSpPr>
            <a:spLocks noGrp="1" noChangeArrowheads="1"/>
          </p:cNvSpPr>
          <p:nvPr>
            <p:ph type="title"/>
          </p:nvPr>
        </p:nvSpPr>
        <p:spPr>
          <a:xfrm>
            <a:off x="2743201" y="990600"/>
            <a:ext cx="6469063" cy="808038"/>
          </a:xfrm>
          <a:noFill/>
        </p:spPr>
        <p:txBody>
          <a:bodyPr vert="horz" lIns="90487" tIns="44450" rIns="90487" bIns="44450" rtlCol="0" anchor="ctr">
            <a:normAutofit/>
          </a:bodyPr>
          <a:lstStyle/>
          <a:p>
            <a:pPr eaLnBrk="1" hangingPunct="1"/>
            <a:r>
              <a:rPr lang="en-US" altLang="en-US" smtClean="0"/>
              <a:t>Who Tests the Software?</a:t>
            </a:r>
          </a:p>
        </p:txBody>
      </p:sp>
      <p:sp>
        <p:nvSpPr>
          <p:cNvPr id="175107" name="Rectangle 3"/>
          <p:cNvSpPr>
            <a:spLocks noChangeArrowheads="1"/>
          </p:cNvSpPr>
          <p:nvPr/>
        </p:nvSpPr>
        <p:spPr bwMode="auto">
          <a:xfrm>
            <a:off x="3924301" y="4252914"/>
            <a:ext cx="1272783" cy="36676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developer</a:t>
            </a:r>
          </a:p>
        </p:txBody>
      </p:sp>
      <p:sp>
        <p:nvSpPr>
          <p:cNvPr id="175108" name="Rectangle 4"/>
          <p:cNvSpPr>
            <a:spLocks noChangeArrowheads="1"/>
          </p:cNvSpPr>
          <p:nvPr/>
        </p:nvSpPr>
        <p:spPr bwMode="auto">
          <a:xfrm>
            <a:off x="7010401" y="4267201"/>
            <a:ext cx="2247409" cy="36676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independent tester</a:t>
            </a:r>
          </a:p>
        </p:txBody>
      </p:sp>
      <p:sp>
        <p:nvSpPr>
          <p:cNvPr id="175109" name="Rectangle 5"/>
          <p:cNvSpPr>
            <a:spLocks noChangeArrowheads="1"/>
          </p:cNvSpPr>
          <p:nvPr/>
        </p:nvSpPr>
        <p:spPr bwMode="auto">
          <a:xfrm>
            <a:off x="3390901" y="4857751"/>
            <a:ext cx="29003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Understands the system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1" name="Rectangle 7"/>
          <p:cNvSpPr>
            <a:spLocks noChangeArrowheads="1"/>
          </p:cNvSpPr>
          <p:nvPr/>
        </p:nvSpPr>
        <p:spPr bwMode="auto">
          <a:xfrm>
            <a:off x="3403601" y="5243514"/>
            <a:ext cx="24558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but, will test "gently"</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2" name="Rectangle 8"/>
          <p:cNvSpPr>
            <a:spLocks noChangeArrowheads="1"/>
          </p:cNvSpPr>
          <p:nvPr/>
        </p:nvSpPr>
        <p:spPr bwMode="auto">
          <a:xfrm>
            <a:off x="2806700" y="598646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3" name="Rectangle 9"/>
          <p:cNvSpPr>
            <a:spLocks noChangeArrowheads="1"/>
          </p:cNvSpPr>
          <p:nvPr/>
        </p:nvSpPr>
        <p:spPr bwMode="auto">
          <a:xfrm>
            <a:off x="3403601" y="5600700"/>
            <a:ext cx="31289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and, is driven by "delivery"</a:t>
            </a:r>
          </a:p>
        </p:txBody>
      </p:sp>
      <p:sp>
        <p:nvSpPr>
          <p:cNvPr id="175114" name="Rectangle 10"/>
          <p:cNvSpPr>
            <a:spLocks noChangeArrowheads="1"/>
          </p:cNvSpPr>
          <p:nvPr/>
        </p:nvSpPr>
        <p:spPr bwMode="auto">
          <a:xfrm>
            <a:off x="7073901" y="4914901"/>
            <a:ext cx="33305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Must learn about the system,</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5" name="Rectangle 11"/>
          <p:cNvSpPr>
            <a:spLocks noChangeArrowheads="1"/>
          </p:cNvSpPr>
          <p:nvPr/>
        </p:nvSpPr>
        <p:spPr bwMode="auto">
          <a:xfrm>
            <a:off x="7073900" y="5272088"/>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6" name="Rectangle 12"/>
          <p:cNvSpPr>
            <a:spLocks noChangeArrowheads="1"/>
          </p:cNvSpPr>
          <p:nvPr/>
        </p:nvSpPr>
        <p:spPr bwMode="auto">
          <a:xfrm>
            <a:off x="7086601" y="5243514"/>
            <a:ext cx="30765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but, will attempt to break it</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7" name="Rectangle 13"/>
          <p:cNvSpPr>
            <a:spLocks noChangeArrowheads="1"/>
          </p:cNvSpPr>
          <p:nvPr/>
        </p:nvSpPr>
        <p:spPr bwMode="auto">
          <a:xfrm>
            <a:off x="6743700" y="598646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18" name="Rectangle 14"/>
          <p:cNvSpPr>
            <a:spLocks noChangeArrowheads="1"/>
          </p:cNvSpPr>
          <p:nvPr/>
        </p:nvSpPr>
        <p:spPr bwMode="auto">
          <a:xfrm>
            <a:off x="7099301" y="5586414"/>
            <a:ext cx="27844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and, is driven by quality</a:t>
            </a:r>
          </a:p>
        </p:txBody>
      </p:sp>
      <p:pic>
        <p:nvPicPr>
          <p:cNvPr id="820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425" y="1995488"/>
            <a:ext cx="2120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9"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175" y="2122489"/>
            <a:ext cx="20193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33615456"/>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D7434E-5BF4-40A6-A3C4-08F3E7E50682}" type="slidenum">
              <a:rPr lang="en-US" altLang="en-US" sz="1000">
                <a:latin typeface="Helvetica" panose="020B0604020202020204" pitchFamily="34" charset="0"/>
              </a:rPr>
              <a:pPr/>
              <a:t>228</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a:xfrm>
            <a:off x="2819400" y="990600"/>
            <a:ext cx="5589588" cy="571500"/>
          </a:xfrm>
          <a:noFill/>
        </p:spPr>
        <p:txBody>
          <a:bodyPr vert="horz" lIns="90487" tIns="44450" rIns="90487" bIns="44450" rtlCol="0" anchor="ctr">
            <a:normAutofit fontScale="90000"/>
          </a:bodyPr>
          <a:lstStyle/>
          <a:p>
            <a:pPr eaLnBrk="1" hangingPunct="1"/>
            <a:r>
              <a:rPr lang="en-US" altLang="en-US" smtClean="0"/>
              <a:t>Testing Strategy</a:t>
            </a:r>
          </a:p>
        </p:txBody>
      </p:sp>
      <p:sp>
        <p:nvSpPr>
          <p:cNvPr id="9221" name="AutoShape 8"/>
          <p:cNvSpPr>
            <a:spLocks noChangeArrowheads="1"/>
          </p:cNvSpPr>
          <p:nvPr/>
        </p:nvSpPr>
        <p:spPr bwMode="auto">
          <a:xfrm>
            <a:off x="3810000" y="2286000"/>
            <a:ext cx="4800600" cy="2286000"/>
          </a:xfrm>
          <a:custGeom>
            <a:avLst/>
            <a:gdLst>
              <a:gd name="T0" fmla="*/ 533466704 w 21600"/>
              <a:gd name="T1" fmla="*/ 0 h 21600"/>
              <a:gd name="T2" fmla="*/ 156236637 w 21600"/>
              <a:gd name="T3" fmla="*/ 35427815 h 21600"/>
              <a:gd name="T4" fmla="*/ 0 w 21600"/>
              <a:gd name="T5" fmla="*/ 120967509 h 21600"/>
              <a:gd name="T6" fmla="*/ 156236637 w 21600"/>
              <a:gd name="T7" fmla="*/ 206507164 h 21600"/>
              <a:gd name="T8" fmla="*/ 533466704 w 21600"/>
              <a:gd name="T9" fmla="*/ 241935018 h 21600"/>
              <a:gd name="T10" fmla="*/ 910696382 w 21600"/>
              <a:gd name="T11" fmla="*/ 206507164 h 21600"/>
              <a:gd name="T12" fmla="*/ 1066933409 w 21600"/>
              <a:gd name="T13" fmla="*/ 120967509 h 21600"/>
              <a:gd name="T14" fmla="*/ 910696382 w 21600"/>
              <a:gd name="T15" fmla="*/ 3542781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IN"/>
          </a:p>
        </p:txBody>
      </p:sp>
      <p:sp>
        <p:nvSpPr>
          <p:cNvPr id="9222" name="AutoShape 9"/>
          <p:cNvSpPr>
            <a:spLocks noChangeArrowheads="1"/>
          </p:cNvSpPr>
          <p:nvPr/>
        </p:nvSpPr>
        <p:spPr bwMode="auto">
          <a:xfrm>
            <a:off x="5410200" y="3048000"/>
            <a:ext cx="1600200" cy="762000"/>
          </a:xfrm>
          <a:custGeom>
            <a:avLst/>
            <a:gdLst>
              <a:gd name="T0" fmla="*/ 59274072 w 21600"/>
              <a:gd name="T1" fmla="*/ 0 h 21600"/>
              <a:gd name="T2" fmla="*/ 17359650 w 21600"/>
              <a:gd name="T3" fmla="*/ 3936435 h 21600"/>
              <a:gd name="T4" fmla="*/ 0 w 21600"/>
              <a:gd name="T5" fmla="*/ 13440833 h 21600"/>
              <a:gd name="T6" fmla="*/ 17359650 w 21600"/>
              <a:gd name="T7" fmla="*/ 22945232 h 21600"/>
              <a:gd name="T8" fmla="*/ 59274072 w 21600"/>
              <a:gd name="T9" fmla="*/ 26881666 h 21600"/>
              <a:gd name="T10" fmla="*/ 101188499 w 21600"/>
              <a:gd name="T11" fmla="*/ 22945232 h 21600"/>
              <a:gd name="T12" fmla="*/ 118548144 w 21600"/>
              <a:gd name="T13" fmla="*/ 13440833 h 21600"/>
              <a:gd name="T14" fmla="*/ 101188499 w 21600"/>
              <a:gd name="T15" fmla="*/ 393643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IN"/>
          </a:p>
        </p:txBody>
      </p:sp>
      <p:sp>
        <p:nvSpPr>
          <p:cNvPr id="9223" name="Text Box 10"/>
          <p:cNvSpPr txBox="1">
            <a:spLocks noChangeArrowheads="1"/>
          </p:cNvSpPr>
          <p:nvPr/>
        </p:nvSpPr>
        <p:spPr bwMode="auto">
          <a:xfrm>
            <a:off x="3276600" y="2209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t>System engineering</a:t>
            </a:r>
            <a:endParaRPr lang="en-US" altLang="en-US" b="1"/>
          </a:p>
        </p:txBody>
      </p:sp>
      <p:sp>
        <p:nvSpPr>
          <p:cNvPr id="9224" name="Text Box 11"/>
          <p:cNvSpPr txBox="1">
            <a:spLocks noChangeArrowheads="1"/>
          </p:cNvSpPr>
          <p:nvPr/>
        </p:nvSpPr>
        <p:spPr bwMode="auto">
          <a:xfrm>
            <a:off x="3810000" y="259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t>Analysis modeling</a:t>
            </a:r>
            <a:endParaRPr lang="en-US" altLang="en-US" b="1"/>
          </a:p>
        </p:txBody>
      </p:sp>
      <p:sp>
        <p:nvSpPr>
          <p:cNvPr id="9225" name="Text Box 12"/>
          <p:cNvSpPr txBox="1">
            <a:spLocks noChangeArrowheads="1"/>
          </p:cNvSpPr>
          <p:nvPr/>
        </p:nvSpPr>
        <p:spPr bwMode="auto">
          <a:xfrm>
            <a:off x="4343400" y="28956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t>Design modeling</a:t>
            </a:r>
            <a:endParaRPr lang="en-US" altLang="en-US" b="1"/>
          </a:p>
        </p:txBody>
      </p:sp>
      <p:sp>
        <p:nvSpPr>
          <p:cNvPr id="9226" name="Text Box 13"/>
          <p:cNvSpPr txBox="1">
            <a:spLocks noChangeArrowheads="1"/>
          </p:cNvSpPr>
          <p:nvPr/>
        </p:nvSpPr>
        <p:spPr bwMode="auto">
          <a:xfrm>
            <a:off x="4724400" y="32766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0" b="1"/>
              <a:t>Code generation</a:t>
            </a:r>
            <a:endParaRPr lang="en-US" altLang="en-US" b="1"/>
          </a:p>
        </p:txBody>
      </p:sp>
      <p:sp>
        <p:nvSpPr>
          <p:cNvPr id="9227" name="Text Box 14"/>
          <p:cNvSpPr txBox="1">
            <a:spLocks noChangeArrowheads="1"/>
          </p:cNvSpPr>
          <p:nvPr/>
        </p:nvSpPr>
        <p:spPr bwMode="auto">
          <a:xfrm>
            <a:off x="6248400" y="32766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i="1">
                <a:solidFill>
                  <a:schemeClr val="folHlink"/>
                </a:solidFill>
              </a:rPr>
              <a:t>Unit test</a:t>
            </a:r>
          </a:p>
        </p:txBody>
      </p:sp>
      <p:sp>
        <p:nvSpPr>
          <p:cNvPr id="9228" name="Text Box 15"/>
          <p:cNvSpPr txBox="1">
            <a:spLocks noChangeArrowheads="1"/>
          </p:cNvSpPr>
          <p:nvPr/>
        </p:nvSpPr>
        <p:spPr bwMode="auto">
          <a:xfrm>
            <a:off x="6629400" y="36576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i="1">
                <a:solidFill>
                  <a:schemeClr val="folHlink"/>
                </a:solidFill>
              </a:rPr>
              <a:t>Integration test</a:t>
            </a:r>
          </a:p>
        </p:txBody>
      </p:sp>
      <p:sp>
        <p:nvSpPr>
          <p:cNvPr id="9229" name="Text Box 16"/>
          <p:cNvSpPr txBox="1">
            <a:spLocks noChangeArrowheads="1"/>
          </p:cNvSpPr>
          <p:nvPr/>
        </p:nvSpPr>
        <p:spPr bwMode="auto">
          <a:xfrm>
            <a:off x="7315200" y="40386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i="1">
                <a:solidFill>
                  <a:schemeClr val="folHlink"/>
                </a:solidFill>
              </a:rPr>
              <a:t>Validation test</a:t>
            </a:r>
          </a:p>
        </p:txBody>
      </p:sp>
      <p:sp>
        <p:nvSpPr>
          <p:cNvPr id="9230" name="Text Box 17"/>
          <p:cNvSpPr txBox="1">
            <a:spLocks noChangeArrowheads="1"/>
          </p:cNvSpPr>
          <p:nvPr/>
        </p:nvSpPr>
        <p:spPr bwMode="auto">
          <a:xfrm>
            <a:off x="8001000" y="44958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i="1">
                <a:solidFill>
                  <a:schemeClr val="folHlink"/>
                </a:solidFill>
              </a:rPr>
              <a:t>System test</a:t>
            </a:r>
          </a:p>
        </p:txBody>
      </p:sp>
    </p:spTree>
    <p:extLst>
      <p:ext uri="{BB962C8B-B14F-4D97-AF65-F5344CB8AC3E}">
        <p14:creationId xmlns:p14="http://schemas.microsoft.com/office/powerpoint/2010/main" val="2528990862"/>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FB2AC3-4E46-4943-9043-1CD6C45ECCBA}" type="slidenum">
              <a:rPr lang="en-US" altLang="en-US" sz="1000">
                <a:latin typeface="Helvetica" panose="020B0604020202020204" pitchFamily="34" charset="0"/>
              </a:rPr>
              <a:pPr/>
              <a:t>229</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a:xfrm>
            <a:off x="2819400" y="1066801"/>
            <a:ext cx="4826000" cy="633413"/>
          </a:xfrm>
        </p:spPr>
        <p:txBody>
          <a:bodyPr>
            <a:normAutofit fontScale="90000"/>
          </a:bodyPr>
          <a:lstStyle/>
          <a:p>
            <a:pPr eaLnBrk="1" hangingPunct="1"/>
            <a:r>
              <a:rPr lang="en-US" altLang="en-US" smtClean="0"/>
              <a:t>Testing Strategy</a:t>
            </a:r>
          </a:p>
        </p:txBody>
      </p:sp>
      <p:sp>
        <p:nvSpPr>
          <p:cNvPr id="10245" name="Rectangle 3"/>
          <p:cNvSpPr>
            <a:spLocks noGrp="1" noChangeArrowheads="1"/>
          </p:cNvSpPr>
          <p:nvPr>
            <p:ph type="body" idx="1"/>
          </p:nvPr>
        </p:nvSpPr>
        <p:spPr/>
        <p:txBody>
          <a:bodyPr/>
          <a:lstStyle/>
          <a:p>
            <a:pPr eaLnBrk="1" hangingPunct="1"/>
            <a:r>
              <a:rPr lang="en-US" altLang="en-US" smtClean="0"/>
              <a:t>We begin by </a:t>
            </a:r>
            <a:r>
              <a:rPr lang="en-US" altLang="en-US" smtClean="0">
                <a:solidFill>
                  <a:schemeClr val="folHlink"/>
                </a:solidFill>
              </a:rPr>
              <a:t>‘testing-in-the-small’</a:t>
            </a:r>
            <a:r>
              <a:rPr lang="en-US" altLang="en-US" smtClean="0"/>
              <a:t> and move toward </a:t>
            </a:r>
            <a:r>
              <a:rPr lang="en-US" altLang="en-US" smtClean="0">
                <a:solidFill>
                  <a:schemeClr val="folHlink"/>
                </a:solidFill>
              </a:rPr>
              <a:t>‘testing-in-the-large’</a:t>
            </a:r>
          </a:p>
          <a:p>
            <a:pPr eaLnBrk="1" hangingPunct="1"/>
            <a:r>
              <a:rPr lang="en-US" altLang="en-US" smtClean="0"/>
              <a:t>For conventional software</a:t>
            </a:r>
          </a:p>
          <a:p>
            <a:pPr lvl="1" eaLnBrk="1" hangingPunct="1"/>
            <a:r>
              <a:rPr lang="en-US" altLang="en-US" smtClean="0"/>
              <a:t>The module (component) is our initial focus</a:t>
            </a:r>
          </a:p>
          <a:p>
            <a:pPr lvl="1" eaLnBrk="1" hangingPunct="1"/>
            <a:r>
              <a:rPr lang="en-US" altLang="en-US" smtClean="0"/>
              <a:t>Integration of modules follows</a:t>
            </a:r>
          </a:p>
          <a:p>
            <a:pPr eaLnBrk="1" hangingPunct="1"/>
            <a:r>
              <a:rPr lang="en-US" altLang="en-US" smtClean="0"/>
              <a:t>For OO software</a:t>
            </a:r>
          </a:p>
          <a:p>
            <a:pPr lvl="1" eaLnBrk="1" hangingPunct="1"/>
            <a:r>
              <a:rPr lang="en-US" altLang="en-US" smtClean="0"/>
              <a:t>our focus when “testing in the small” changes from an individual module (the conventional view) to an OO class that encompasses attributes and operations and implies communication and collaboration</a:t>
            </a:r>
          </a:p>
        </p:txBody>
      </p:sp>
    </p:spTree>
    <p:extLst>
      <p:ext uri="{BB962C8B-B14F-4D97-AF65-F5344CB8AC3E}">
        <p14:creationId xmlns:p14="http://schemas.microsoft.com/office/powerpoint/2010/main" val="956607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F73960-B025-478F-BDA3-4322F97E6D7A}" type="slidenum">
              <a:rPr lang="en-US" altLang="en-US" sz="1000">
                <a:latin typeface="Helvetica" panose="020B0604020202020204" pitchFamily="34" charset="0"/>
              </a:rPr>
              <a:pPr/>
              <a:t>23</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a:xfrm>
            <a:off x="2743200" y="990601"/>
            <a:ext cx="7620000" cy="633413"/>
          </a:xfrm>
        </p:spPr>
        <p:txBody>
          <a:bodyPr>
            <a:normAutofit fontScale="90000"/>
          </a:bodyPr>
          <a:lstStyle/>
          <a:p>
            <a:pPr eaLnBrk="1" hangingPunct="1"/>
            <a:r>
              <a:rPr lang="en-US" altLang="en-US" sz="3600"/>
              <a:t>The Changing Nature of Software</a:t>
            </a:r>
            <a:br>
              <a:rPr lang="en-US" altLang="en-US" sz="3600"/>
            </a:br>
            <a:r>
              <a:rPr lang="en-US" altLang="en-US" smtClean="0"/>
              <a:t>WebApps</a:t>
            </a:r>
          </a:p>
        </p:txBody>
      </p:sp>
      <p:sp>
        <p:nvSpPr>
          <p:cNvPr id="10245" name="Rectangle 3"/>
          <p:cNvSpPr>
            <a:spLocks noGrp="1" noChangeArrowheads="1"/>
          </p:cNvSpPr>
          <p:nvPr>
            <p:ph type="body" idx="1"/>
          </p:nvPr>
        </p:nvSpPr>
        <p:spPr/>
        <p:txBody>
          <a:bodyPr/>
          <a:lstStyle/>
          <a:p>
            <a:pPr eaLnBrk="1" hangingPunct="1">
              <a:lnSpc>
                <a:spcPct val="90000"/>
              </a:lnSpc>
              <a:buFont typeface="Wingdings" pitchFamily="-128" charset="2"/>
              <a:buChar char="n"/>
              <a:defRPr/>
            </a:pPr>
            <a:r>
              <a:rPr lang="en-US" sz="1800" dirty="0">
                <a:solidFill>
                  <a:schemeClr val="accent4"/>
                </a:solidFill>
                <a:latin typeface="Arial" charset="0"/>
              </a:rPr>
              <a:t>Modern </a:t>
            </a:r>
            <a:r>
              <a:rPr lang="en-US" sz="1800" dirty="0" err="1">
                <a:solidFill>
                  <a:schemeClr val="accent4"/>
                </a:solidFill>
                <a:latin typeface="Arial" charset="0"/>
              </a:rPr>
              <a:t>WebApps</a:t>
            </a:r>
            <a:r>
              <a:rPr lang="en-US" sz="1800" dirty="0">
                <a:solidFill>
                  <a:schemeClr val="accent4"/>
                </a:solidFill>
                <a:latin typeface="Arial" charset="0"/>
              </a:rPr>
              <a:t> are much more than hypertext files with a few pictures</a:t>
            </a:r>
          </a:p>
          <a:p>
            <a:pPr eaLnBrk="1" hangingPunct="1">
              <a:lnSpc>
                <a:spcPct val="90000"/>
              </a:lnSpc>
              <a:buFont typeface="Wingdings" pitchFamily="-128" charset="2"/>
              <a:buChar char="n"/>
              <a:defRPr/>
            </a:pPr>
            <a:r>
              <a:rPr lang="en-US" sz="1800" dirty="0" err="1">
                <a:solidFill>
                  <a:schemeClr val="accent4"/>
                </a:solidFill>
                <a:latin typeface="Arial" charset="0"/>
              </a:rPr>
              <a:t>WebApps</a:t>
            </a:r>
            <a:r>
              <a:rPr lang="en-US" sz="1800" dirty="0">
                <a:solidFill>
                  <a:schemeClr val="accent4"/>
                </a:solidFill>
                <a:latin typeface="Arial" charset="0"/>
              </a:rPr>
              <a:t> are augmented with tools like XML and Java to allow Web engineers including interactive computing capability</a:t>
            </a:r>
          </a:p>
          <a:p>
            <a:pPr eaLnBrk="1" hangingPunct="1">
              <a:lnSpc>
                <a:spcPct val="90000"/>
              </a:lnSpc>
              <a:buFont typeface="Wingdings" pitchFamily="-128" charset="2"/>
              <a:buChar char="n"/>
              <a:defRPr/>
            </a:pPr>
            <a:r>
              <a:rPr lang="en-US" sz="1800" dirty="0" err="1">
                <a:latin typeface="Arial" charset="0"/>
              </a:rPr>
              <a:t>WebApps</a:t>
            </a:r>
            <a:r>
              <a:rPr lang="en-US" sz="1800" dirty="0">
                <a:latin typeface="Arial" charset="0"/>
              </a:rPr>
              <a:t> may standalone capability to end users or may be integrated with corporate databases and business applications</a:t>
            </a:r>
          </a:p>
          <a:p>
            <a:pPr eaLnBrk="1" hangingPunct="1">
              <a:lnSpc>
                <a:spcPct val="90000"/>
              </a:lnSpc>
              <a:buFont typeface="Wingdings" pitchFamily="-128" charset="2"/>
              <a:buChar char="n"/>
              <a:defRPr/>
            </a:pPr>
            <a:r>
              <a:rPr lang="en-US" sz="1800" dirty="0">
                <a:latin typeface="Arial" charset="0"/>
              </a:rPr>
              <a:t>Semantic web technologies (Web 3.0) have evolved into sophisticated corporate and consumer applications that encompass semantic databases that require web linking, flexible data representation, and application programmer interfaces (API’s) for access</a:t>
            </a:r>
          </a:p>
          <a:p>
            <a:pPr eaLnBrk="1" hangingPunct="1">
              <a:lnSpc>
                <a:spcPct val="90000"/>
              </a:lnSpc>
              <a:buFont typeface="Wingdings" pitchFamily="-128" charset="2"/>
              <a:buChar char="n"/>
              <a:defRPr/>
            </a:pPr>
            <a:r>
              <a:rPr lang="en-US" sz="1800" dirty="0">
                <a:latin typeface="Arial" charset="0"/>
              </a:rPr>
              <a:t>The aesthetic nature of the content remains an important determinant of the quality of a </a:t>
            </a:r>
            <a:r>
              <a:rPr lang="en-US" sz="1800" dirty="0" err="1">
                <a:latin typeface="Arial" charset="0"/>
              </a:rPr>
              <a:t>WebApp</a:t>
            </a:r>
            <a:r>
              <a:rPr lang="en-US" sz="1800" dirty="0">
                <a:latin typeface="Arial" charset="0"/>
              </a:rPr>
              <a:t>.</a:t>
            </a:r>
          </a:p>
          <a:p>
            <a:pPr eaLnBrk="1" hangingPunct="1">
              <a:lnSpc>
                <a:spcPct val="90000"/>
              </a:lnSpc>
              <a:buFont typeface="Wingdings" pitchFamily="-128" charset="2"/>
              <a:buNone/>
              <a:defRPr/>
            </a:pPr>
            <a:endParaRPr lang="en-US" sz="1800" dirty="0">
              <a:latin typeface="Arial" charset="0"/>
            </a:endParaRPr>
          </a:p>
          <a:p>
            <a:pPr eaLnBrk="1" hangingPunct="1">
              <a:lnSpc>
                <a:spcPct val="90000"/>
              </a:lnSpc>
              <a:buFont typeface="Wingdings" pitchFamily="-128" charset="2"/>
              <a:buChar char="n"/>
              <a:defRPr/>
            </a:pPr>
            <a:endParaRPr lang="en-US" sz="1800" dirty="0">
              <a:latin typeface="Palatino" pitchFamily="-128" charset="0"/>
            </a:endParaRPr>
          </a:p>
        </p:txBody>
      </p:sp>
    </p:spTree>
    <p:extLst>
      <p:ext uri="{BB962C8B-B14F-4D97-AF65-F5344CB8AC3E}">
        <p14:creationId xmlns:p14="http://schemas.microsoft.com/office/powerpoint/2010/main" val="30272039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B9CABE-8F0B-44FD-A34E-FD635895B33C}" type="slidenum">
              <a:rPr lang="en-US" altLang="en-US" sz="1000">
                <a:latin typeface="Helvetica" panose="020B0604020202020204" pitchFamily="34" charset="0"/>
              </a:rPr>
              <a:pPr/>
              <a:t>230</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a:xfrm>
            <a:off x="2819401" y="1066801"/>
            <a:ext cx="4791075" cy="633413"/>
          </a:xfrm>
        </p:spPr>
        <p:txBody>
          <a:bodyPr>
            <a:normAutofit fontScale="90000"/>
          </a:bodyPr>
          <a:lstStyle/>
          <a:p>
            <a:pPr eaLnBrk="1" hangingPunct="1"/>
            <a:r>
              <a:rPr lang="en-US" altLang="en-US" smtClean="0"/>
              <a:t>Strategic Issues</a:t>
            </a:r>
          </a:p>
        </p:txBody>
      </p:sp>
      <p:sp>
        <p:nvSpPr>
          <p:cNvPr id="11269" name="Rectangle 3"/>
          <p:cNvSpPr>
            <a:spLocks noGrp="1" noChangeArrowheads="1"/>
          </p:cNvSpPr>
          <p:nvPr>
            <p:ph type="body" idx="1"/>
          </p:nvPr>
        </p:nvSpPr>
        <p:spPr/>
        <p:txBody>
          <a:bodyPr/>
          <a:lstStyle/>
          <a:p>
            <a:pPr eaLnBrk="1" hangingPunct="1">
              <a:lnSpc>
                <a:spcPct val="90000"/>
              </a:lnSpc>
            </a:pPr>
            <a:r>
              <a:rPr lang="en-US" altLang="en-US" sz="2000"/>
              <a:t>Specify product requirements in a quantifiable manner long before testing commences. </a:t>
            </a:r>
          </a:p>
          <a:p>
            <a:pPr eaLnBrk="1" hangingPunct="1">
              <a:lnSpc>
                <a:spcPct val="90000"/>
              </a:lnSpc>
            </a:pPr>
            <a:r>
              <a:rPr lang="en-US" altLang="en-US" sz="2000"/>
              <a:t>State testing objectives explicitly. </a:t>
            </a:r>
          </a:p>
          <a:p>
            <a:pPr eaLnBrk="1" hangingPunct="1">
              <a:lnSpc>
                <a:spcPct val="90000"/>
              </a:lnSpc>
            </a:pPr>
            <a:r>
              <a:rPr lang="en-US" altLang="en-US" sz="2000"/>
              <a:t>Understand the users of the software and develop a profile for each user category.</a:t>
            </a:r>
          </a:p>
          <a:p>
            <a:pPr eaLnBrk="1" hangingPunct="1">
              <a:lnSpc>
                <a:spcPct val="90000"/>
              </a:lnSpc>
            </a:pPr>
            <a:r>
              <a:rPr lang="en-US" altLang="en-US" sz="2000"/>
              <a:t>Develop a testing plan that emphasizes “rapid cycle testing.”</a:t>
            </a:r>
          </a:p>
          <a:p>
            <a:pPr eaLnBrk="1" hangingPunct="1">
              <a:lnSpc>
                <a:spcPct val="90000"/>
              </a:lnSpc>
            </a:pPr>
            <a:r>
              <a:rPr lang="en-US" altLang="en-US" sz="2000"/>
              <a:t>Build “robust” software that is designed to test itself</a:t>
            </a:r>
          </a:p>
          <a:p>
            <a:pPr eaLnBrk="1" hangingPunct="1">
              <a:lnSpc>
                <a:spcPct val="90000"/>
              </a:lnSpc>
            </a:pPr>
            <a:r>
              <a:rPr lang="en-US" altLang="en-US" sz="2000"/>
              <a:t>Use effective technical reviews as a filter prior to testing</a:t>
            </a:r>
          </a:p>
          <a:p>
            <a:pPr eaLnBrk="1" hangingPunct="1">
              <a:lnSpc>
                <a:spcPct val="90000"/>
              </a:lnSpc>
            </a:pPr>
            <a:r>
              <a:rPr lang="en-US" altLang="en-US" sz="2000"/>
              <a:t>Conduct technical reviews to assess the test strategy and test cases themselves. </a:t>
            </a:r>
          </a:p>
          <a:p>
            <a:pPr eaLnBrk="1" hangingPunct="1">
              <a:lnSpc>
                <a:spcPct val="90000"/>
              </a:lnSpc>
            </a:pPr>
            <a:r>
              <a:rPr lang="en-US" altLang="en-US" sz="2000"/>
              <a:t>Develop a continuous improvement approach for the testing process. </a:t>
            </a:r>
          </a:p>
        </p:txBody>
      </p:sp>
    </p:spTree>
    <p:extLst>
      <p:ext uri="{BB962C8B-B14F-4D97-AF65-F5344CB8AC3E}">
        <p14:creationId xmlns:p14="http://schemas.microsoft.com/office/powerpoint/2010/main" val="32706499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D68CFD-3650-45B3-A3C4-EBEA6DE2BF95}" type="slidenum">
              <a:rPr lang="en-US" altLang="en-US" sz="1000">
                <a:latin typeface="Helvetica" panose="020B0604020202020204" pitchFamily="34" charset="0"/>
              </a:rPr>
              <a:pPr/>
              <a:t>231</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a:xfrm>
            <a:off x="2743200" y="1066800"/>
            <a:ext cx="5295900" cy="552450"/>
          </a:xfrm>
          <a:noFill/>
        </p:spPr>
        <p:txBody>
          <a:bodyPr vert="horz" lIns="90487" tIns="44450" rIns="90487" bIns="44450" rtlCol="0" anchor="ctr">
            <a:normAutofit fontScale="90000"/>
          </a:bodyPr>
          <a:lstStyle/>
          <a:p>
            <a:pPr eaLnBrk="1" hangingPunct="1"/>
            <a:r>
              <a:rPr lang="en-US" altLang="en-US" smtClean="0"/>
              <a:t>Unit Testing</a:t>
            </a:r>
          </a:p>
        </p:txBody>
      </p:sp>
      <p:pic>
        <p:nvPicPr>
          <p:cNvPr id="12293"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314" y="1906588"/>
            <a:ext cx="23209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675" y="2233613"/>
            <a:ext cx="2298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5"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425" y="4300539"/>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6" name="Rectangle 6"/>
          <p:cNvSpPr>
            <a:spLocks noChangeArrowheads="1"/>
          </p:cNvSpPr>
          <p:nvPr/>
        </p:nvSpPr>
        <p:spPr bwMode="auto">
          <a:xfrm>
            <a:off x="6294438" y="2552701"/>
            <a:ext cx="1447800" cy="1057275"/>
          </a:xfrm>
          <a:prstGeom prst="rect">
            <a:avLst/>
          </a:prstGeom>
          <a:solidFill>
            <a:schemeClr val="accent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79207" name="Rectangle 7"/>
          <p:cNvSpPr>
            <a:spLocks noChangeArrowheads="1"/>
          </p:cNvSpPr>
          <p:nvPr/>
        </p:nvSpPr>
        <p:spPr bwMode="auto">
          <a:xfrm>
            <a:off x="6531680" y="2590800"/>
            <a:ext cx="1003479" cy="713016"/>
          </a:xfrm>
          <a:prstGeom prst="rect">
            <a:avLst/>
          </a:prstGeom>
          <a:noFill/>
          <a:ln>
            <a:noFill/>
          </a:ln>
          <a:effectLst/>
          <a:extLst/>
        </p:spPr>
        <p:txBody>
          <a:bodyPr wrap="none" lIns="90487" tIns="44450" rIns="90487" bIns="44450">
            <a:spAutoFit/>
          </a:bodyPr>
          <a:lstStyle/>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module</a:t>
            </a:r>
          </a:p>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to be</a:t>
            </a:r>
          </a:p>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tested</a:t>
            </a:r>
          </a:p>
        </p:txBody>
      </p:sp>
      <p:sp>
        <p:nvSpPr>
          <p:cNvPr id="179208" name="Rectangle 8"/>
          <p:cNvSpPr>
            <a:spLocks noChangeArrowheads="1"/>
          </p:cNvSpPr>
          <p:nvPr/>
        </p:nvSpPr>
        <p:spPr bwMode="auto">
          <a:xfrm>
            <a:off x="7480300" y="4843463"/>
            <a:ext cx="1409700" cy="393700"/>
          </a:xfrm>
          <a:prstGeom prst="rect">
            <a:avLst/>
          </a:prstGeom>
          <a:noFill/>
          <a:ln>
            <a:noFill/>
          </a:ln>
          <a:effectLst/>
          <a:extLst/>
        </p:spPr>
        <p:txBody>
          <a:bodyPr wrap="none" lIns="90487" tIns="44450" rIns="90487" bIns="44450">
            <a:spAutoFit/>
          </a:bodyPr>
          <a:lstStyle/>
          <a:p>
            <a:pPr>
              <a:defRPr/>
            </a:pPr>
            <a:r>
              <a:rPr lang="en-US" sz="2000" b="1">
                <a:effectLst>
                  <a:outerShdw blurRad="38100" dist="38100" dir="2700000" algn="tl">
                    <a:srgbClr val="FFFFFF"/>
                  </a:outerShdw>
                </a:effectLst>
                <a:latin typeface="Helvetica" pitchFamily="-128" charset="0"/>
                <a:ea typeface="ＭＳ Ｐゴシック" pitchFamily="-128" charset="-128"/>
              </a:rPr>
              <a:t>test cases</a:t>
            </a:r>
          </a:p>
        </p:txBody>
      </p:sp>
      <p:sp>
        <p:nvSpPr>
          <p:cNvPr id="12299" name="AutoShape 9"/>
          <p:cNvSpPr>
            <a:spLocks noChangeArrowheads="1"/>
          </p:cNvSpPr>
          <p:nvPr/>
        </p:nvSpPr>
        <p:spPr bwMode="auto">
          <a:xfrm>
            <a:off x="5811838" y="3038476"/>
            <a:ext cx="419100" cy="371475"/>
          </a:xfrm>
          <a:prstGeom prst="rightArrow">
            <a:avLst>
              <a:gd name="adj1" fmla="val 50000"/>
              <a:gd name="adj2" fmla="val 56415"/>
            </a:avLst>
          </a:prstGeom>
          <a:solidFill>
            <a:schemeClr val="tx2"/>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00" name="AutoShape 10"/>
          <p:cNvSpPr>
            <a:spLocks noChangeArrowheads="1"/>
          </p:cNvSpPr>
          <p:nvPr/>
        </p:nvSpPr>
        <p:spPr bwMode="auto">
          <a:xfrm>
            <a:off x="7932738" y="3009901"/>
            <a:ext cx="660400" cy="371475"/>
          </a:xfrm>
          <a:prstGeom prst="rightArrow">
            <a:avLst>
              <a:gd name="adj1" fmla="val 50000"/>
              <a:gd name="adj2" fmla="val 88897"/>
            </a:avLst>
          </a:prstGeom>
          <a:solidFill>
            <a:schemeClr val="tx2"/>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9211" name="Rectangle 11"/>
          <p:cNvSpPr>
            <a:spLocks noChangeArrowheads="1"/>
          </p:cNvSpPr>
          <p:nvPr/>
        </p:nvSpPr>
        <p:spPr bwMode="auto">
          <a:xfrm>
            <a:off x="9131301" y="3857625"/>
            <a:ext cx="1014413" cy="393700"/>
          </a:xfrm>
          <a:prstGeom prst="rect">
            <a:avLst/>
          </a:prstGeom>
          <a:noFill/>
          <a:ln>
            <a:noFill/>
          </a:ln>
          <a:effectLst/>
          <a:extLst/>
        </p:spPr>
        <p:txBody>
          <a:bodyPr wrap="none" lIns="90487" tIns="44450" rIns="90487" bIns="44450">
            <a:spAutoFit/>
          </a:bodyPr>
          <a:lstStyle/>
          <a:p>
            <a:pPr>
              <a:defRPr/>
            </a:pPr>
            <a:r>
              <a:rPr lang="en-US" sz="2000" b="1">
                <a:effectLst>
                  <a:outerShdw blurRad="38100" dist="38100" dir="2700000" algn="tl">
                    <a:srgbClr val="FFFFFF"/>
                  </a:outerShdw>
                </a:effectLst>
                <a:latin typeface="Helvetica" pitchFamily="-128" charset="0"/>
                <a:ea typeface="ＭＳ Ｐゴシック" pitchFamily="-128" charset="-128"/>
              </a:rPr>
              <a:t>results</a:t>
            </a:r>
          </a:p>
        </p:txBody>
      </p:sp>
      <p:sp>
        <p:nvSpPr>
          <p:cNvPr id="12302" name="AutoShape 12"/>
          <p:cNvSpPr>
            <a:spLocks noChangeArrowheads="1"/>
          </p:cNvSpPr>
          <p:nvPr/>
        </p:nvSpPr>
        <p:spPr bwMode="auto">
          <a:xfrm rot="16200000">
            <a:off x="6642895" y="3790157"/>
            <a:ext cx="357187" cy="368300"/>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9213" name="Rectangle 13"/>
          <p:cNvSpPr>
            <a:spLocks noChangeArrowheads="1"/>
          </p:cNvSpPr>
          <p:nvPr/>
        </p:nvSpPr>
        <p:spPr bwMode="auto">
          <a:xfrm>
            <a:off x="3911600" y="4476750"/>
            <a:ext cx="1239838" cy="577850"/>
          </a:xfrm>
          <a:prstGeom prst="rect">
            <a:avLst/>
          </a:prstGeom>
          <a:noFill/>
          <a:ln>
            <a:noFill/>
          </a:ln>
          <a:effectLst/>
          <a:extLst/>
        </p:spPr>
        <p:txBody>
          <a:bodyPr wrap="none" lIns="90487" tIns="44450" rIns="90487" bIns="44450">
            <a:spAutoFit/>
          </a:bodyPr>
          <a:lstStyle/>
          <a:p>
            <a:pPr>
              <a:lnSpc>
                <a:spcPct val="80000"/>
              </a:lnSpc>
              <a:defRPr/>
            </a:pPr>
            <a:r>
              <a:rPr lang="en-US" sz="2000" b="1">
                <a:effectLst>
                  <a:outerShdw blurRad="38100" dist="38100" dir="2700000" algn="tl">
                    <a:srgbClr val="FFFFFF"/>
                  </a:outerShdw>
                </a:effectLst>
                <a:latin typeface="Helvetica" pitchFamily="-128" charset="0"/>
                <a:ea typeface="ＭＳ Ｐゴシック" pitchFamily="-128" charset="-128"/>
              </a:rPr>
              <a:t>software</a:t>
            </a:r>
          </a:p>
          <a:p>
            <a:pPr>
              <a:lnSpc>
                <a:spcPct val="80000"/>
              </a:lnSpc>
              <a:defRPr/>
            </a:pPr>
            <a:r>
              <a:rPr lang="en-US" sz="2000" b="1">
                <a:effectLst>
                  <a:outerShdw blurRad="38100" dist="38100" dir="2700000" algn="tl">
                    <a:srgbClr val="FFFFFF"/>
                  </a:outerShdw>
                </a:effectLst>
                <a:latin typeface="Helvetica" pitchFamily="-128" charset="0"/>
                <a:ea typeface="ＭＳ Ｐゴシック" pitchFamily="-128" charset="-128"/>
              </a:rPr>
              <a:t>engineer</a:t>
            </a:r>
          </a:p>
        </p:txBody>
      </p:sp>
    </p:spTree>
    <p:extLst>
      <p:ext uri="{BB962C8B-B14F-4D97-AF65-F5344CB8AC3E}">
        <p14:creationId xmlns:p14="http://schemas.microsoft.com/office/powerpoint/2010/main" val="2699201803"/>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ABF197-5606-48B7-91AF-759BF2831F73}" type="slidenum">
              <a:rPr lang="en-US" altLang="en-US" sz="1000">
                <a:latin typeface="Helvetica" panose="020B0604020202020204" pitchFamily="34" charset="0"/>
              </a:rPr>
              <a:pPr/>
              <a:t>232</a:t>
            </a:fld>
            <a:endParaRPr lang="en-US" altLang="en-US" sz="1000">
              <a:latin typeface="Helvetica" panose="020B0604020202020204" pitchFamily="34" charset="0"/>
            </a:endParaRPr>
          </a:p>
        </p:txBody>
      </p:sp>
      <p:sp>
        <p:nvSpPr>
          <p:cNvPr id="13316" name="Rectangle 2"/>
          <p:cNvSpPr>
            <a:spLocks noChangeArrowheads="1"/>
          </p:cNvSpPr>
          <p:nvPr/>
        </p:nvSpPr>
        <p:spPr bwMode="auto">
          <a:xfrm>
            <a:off x="4275138" y="1838326"/>
            <a:ext cx="1498600" cy="1171575"/>
          </a:xfrm>
          <a:prstGeom prst="rect">
            <a:avLst/>
          </a:prstGeom>
          <a:solidFill>
            <a:schemeClr val="accent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3317" name="Rectangle 3"/>
          <p:cNvSpPr>
            <a:spLocks noGrp="1" noChangeArrowheads="1"/>
          </p:cNvSpPr>
          <p:nvPr>
            <p:ph type="title"/>
          </p:nvPr>
        </p:nvSpPr>
        <p:spPr>
          <a:xfrm>
            <a:off x="2819400" y="1066801"/>
            <a:ext cx="5727700" cy="479425"/>
          </a:xfrm>
          <a:noFill/>
        </p:spPr>
        <p:txBody>
          <a:bodyPr vert="horz" lIns="90487" tIns="44450" rIns="90487" bIns="44450" rtlCol="0" anchor="ctr">
            <a:normAutofit fontScale="90000"/>
          </a:bodyPr>
          <a:lstStyle/>
          <a:p>
            <a:pPr eaLnBrk="1" hangingPunct="1"/>
            <a:r>
              <a:rPr lang="en-US" altLang="en-US" smtClean="0"/>
              <a:t>Unit Testing</a:t>
            </a:r>
          </a:p>
        </p:txBody>
      </p:sp>
      <p:sp>
        <p:nvSpPr>
          <p:cNvPr id="13318" name="Rectangle 4"/>
          <p:cNvSpPr>
            <a:spLocks noChangeArrowheads="1"/>
          </p:cNvSpPr>
          <p:nvPr/>
        </p:nvSpPr>
        <p:spPr bwMode="auto">
          <a:xfrm>
            <a:off x="6249988" y="1697038"/>
            <a:ext cx="3568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229" name="Rectangle 5"/>
          <p:cNvSpPr>
            <a:spLocks noChangeArrowheads="1"/>
          </p:cNvSpPr>
          <p:nvPr/>
        </p:nvSpPr>
        <p:spPr bwMode="auto">
          <a:xfrm>
            <a:off x="6172201" y="2724150"/>
            <a:ext cx="1208663"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interface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0" name="Rectangle 6"/>
          <p:cNvSpPr>
            <a:spLocks noChangeArrowheads="1"/>
          </p:cNvSpPr>
          <p:nvPr/>
        </p:nvSpPr>
        <p:spPr bwMode="auto">
          <a:xfrm>
            <a:off x="6172200" y="19812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1" name="Rectangle 7"/>
          <p:cNvSpPr>
            <a:spLocks noChangeArrowheads="1"/>
          </p:cNvSpPr>
          <p:nvPr/>
        </p:nvSpPr>
        <p:spPr bwMode="auto">
          <a:xfrm>
            <a:off x="6172201" y="3167063"/>
            <a:ext cx="2439769"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local data structures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2" name="Rectangle 8"/>
          <p:cNvSpPr>
            <a:spLocks noChangeArrowheads="1"/>
          </p:cNvSpPr>
          <p:nvPr/>
        </p:nvSpPr>
        <p:spPr bwMode="auto">
          <a:xfrm>
            <a:off x="6172200" y="269557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3" name="Rectangle 9"/>
          <p:cNvSpPr>
            <a:spLocks noChangeArrowheads="1"/>
          </p:cNvSpPr>
          <p:nvPr/>
        </p:nvSpPr>
        <p:spPr bwMode="auto">
          <a:xfrm>
            <a:off x="6172201" y="3638550"/>
            <a:ext cx="2465417"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boundary conditions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4" name="Rectangle 10"/>
          <p:cNvSpPr>
            <a:spLocks noChangeArrowheads="1"/>
          </p:cNvSpPr>
          <p:nvPr/>
        </p:nvSpPr>
        <p:spPr bwMode="auto">
          <a:xfrm>
            <a:off x="6172200" y="340995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5" name="Rectangle 11"/>
          <p:cNvSpPr>
            <a:spLocks noChangeArrowheads="1"/>
          </p:cNvSpPr>
          <p:nvPr/>
        </p:nvSpPr>
        <p:spPr bwMode="auto">
          <a:xfrm>
            <a:off x="6172201" y="4067175"/>
            <a:ext cx="2234585"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independent paths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6" name="Rectangle 12"/>
          <p:cNvSpPr>
            <a:spLocks noChangeArrowheads="1"/>
          </p:cNvSpPr>
          <p:nvPr/>
        </p:nvSpPr>
        <p:spPr bwMode="auto">
          <a:xfrm>
            <a:off x="6172200" y="435292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7" name="Rectangle 13"/>
          <p:cNvSpPr>
            <a:spLocks noChangeArrowheads="1"/>
          </p:cNvSpPr>
          <p:nvPr/>
        </p:nvSpPr>
        <p:spPr bwMode="auto">
          <a:xfrm>
            <a:off x="6172201" y="4481514"/>
            <a:ext cx="2426945"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error handling paths</a:t>
            </a:r>
          </a:p>
        </p:txBody>
      </p:sp>
      <p:pic>
        <p:nvPicPr>
          <p:cNvPr id="13328"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425" y="4492626"/>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0239" name="Rectangle 15"/>
          <p:cNvSpPr>
            <a:spLocks noChangeArrowheads="1"/>
          </p:cNvSpPr>
          <p:nvPr/>
        </p:nvSpPr>
        <p:spPr bwMode="auto">
          <a:xfrm>
            <a:off x="4550480" y="1981200"/>
            <a:ext cx="1003479" cy="713016"/>
          </a:xfrm>
          <a:prstGeom prst="rect">
            <a:avLst/>
          </a:prstGeom>
          <a:noFill/>
          <a:ln>
            <a:noFill/>
          </a:ln>
          <a:effectLst/>
          <a:extLst/>
        </p:spPr>
        <p:txBody>
          <a:bodyPr wrap="none" lIns="90487" tIns="44450" rIns="90487" bIns="44450">
            <a:spAutoFit/>
          </a:bodyPr>
          <a:lstStyle/>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module</a:t>
            </a:r>
          </a:p>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to be</a:t>
            </a:r>
          </a:p>
          <a:p>
            <a:pPr algn="ctr">
              <a:lnSpc>
                <a:spcPct val="75000"/>
              </a:lnSpc>
              <a:defRPr/>
            </a:pPr>
            <a:r>
              <a:rPr lang="en-US" b="1">
                <a:effectLst>
                  <a:outerShdw blurRad="38100" dist="38100" dir="2700000" algn="tl">
                    <a:srgbClr val="FFFFFF"/>
                  </a:outerShdw>
                </a:effectLst>
                <a:latin typeface="Helvetica" pitchFamily="-128" charset="0"/>
                <a:ea typeface="ＭＳ Ｐゴシック" pitchFamily="-128" charset="-128"/>
              </a:rPr>
              <a:t>tested</a:t>
            </a:r>
          </a:p>
        </p:txBody>
      </p:sp>
      <p:sp>
        <p:nvSpPr>
          <p:cNvPr id="180240" name="Rectangle 16"/>
          <p:cNvSpPr>
            <a:spLocks noChangeArrowheads="1"/>
          </p:cNvSpPr>
          <p:nvPr/>
        </p:nvSpPr>
        <p:spPr bwMode="auto">
          <a:xfrm>
            <a:off x="5651501" y="5792789"/>
            <a:ext cx="129843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 cases</a:t>
            </a:r>
          </a:p>
        </p:txBody>
      </p:sp>
      <p:sp>
        <p:nvSpPr>
          <p:cNvPr id="13331" name="AutoShape 17"/>
          <p:cNvSpPr>
            <a:spLocks noChangeArrowheads="1"/>
          </p:cNvSpPr>
          <p:nvPr/>
        </p:nvSpPr>
        <p:spPr bwMode="auto">
          <a:xfrm rot="16200000">
            <a:off x="4330701" y="3525838"/>
            <a:ext cx="1285875" cy="381000"/>
          </a:xfrm>
          <a:prstGeom prst="rightArrow">
            <a:avLst>
              <a:gd name="adj1" fmla="val 50000"/>
              <a:gd name="adj2" fmla="val 168766"/>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3332" name="Line 18"/>
          <p:cNvSpPr>
            <a:spLocks noChangeShapeType="1"/>
          </p:cNvSpPr>
          <p:nvPr/>
        </p:nvSpPr>
        <p:spPr bwMode="auto">
          <a:xfrm flipV="1">
            <a:off x="5030788" y="2994025"/>
            <a:ext cx="1104900" cy="985838"/>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3333" name="Line 19"/>
          <p:cNvSpPr>
            <a:spLocks noChangeShapeType="1"/>
          </p:cNvSpPr>
          <p:nvPr/>
        </p:nvSpPr>
        <p:spPr bwMode="auto">
          <a:xfrm flipV="1">
            <a:off x="5068888" y="3422651"/>
            <a:ext cx="1054100" cy="55721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3334" name="Line 20"/>
          <p:cNvSpPr>
            <a:spLocks noChangeShapeType="1"/>
          </p:cNvSpPr>
          <p:nvPr/>
        </p:nvSpPr>
        <p:spPr bwMode="auto">
          <a:xfrm flipV="1">
            <a:off x="5081588" y="3836988"/>
            <a:ext cx="1028700" cy="15716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3335" name="Line 21"/>
          <p:cNvSpPr>
            <a:spLocks noChangeShapeType="1"/>
          </p:cNvSpPr>
          <p:nvPr/>
        </p:nvSpPr>
        <p:spPr bwMode="auto">
          <a:xfrm>
            <a:off x="5094288" y="4037014"/>
            <a:ext cx="1079500" cy="242887"/>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3336" name="Line 22"/>
          <p:cNvSpPr>
            <a:spLocks noChangeShapeType="1"/>
          </p:cNvSpPr>
          <p:nvPr/>
        </p:nvSpPr>
        <p:spPr bwMode="auto">
          <a:xfrm>
            <a:off x="5081588" y="3994150"/>
            <a:ext cx="1092200" cy="700088"/>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2328061283"/>
      </p:ext>
    </p:extLst>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3D89B5-5460-4C4C-9D32-AA0AC4BE8919}" type="slidenum">
              <a:rPr lang="en-US" altLang="en-US" sz="1000">
                <a:latin typeface="Helvetica" panose="020B0604020202020204" pitchFamily="34" charset="0"/>
              </a:rPr>
              <a:pPr/>
              <a:t>233</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a:xfrm>
            <a:off x="2819401" y="990600"/>
            <a:ext cx="6081713" cy="457200"/>
          </a:xfrm>
          <a:noFill/>
        </p:spPr>
        <p:txBody>
          <a:bodyPr vert="horz" lIns="90487" tIns="44450" rIns="90487" bIns="44450" rtlCol="0" anchor="ctr">
            <a:normAutofit fontScale="90000"/>
          </a:bodyPr>
          <a:lstStyle/>
          <a:p>
            <a:pPr eaLnBrk="1" hangingPunct="1"/>
            <a:r>
              <a:rPr lang="en-US" altLang="en-US" smtClean="0"/>
              <a:t>Unit Test Environment</a:t>
            </a:r>
          </a:p>
        </p:txBody>
      </p:sp>
      <p:sp>
        <p:nvSpPr>
          <p:cNvPr id="14341" name="Rectangle 3"/>
          <p:cNvSpPr>
            <a:spLocks noChangeArrowheads="1"/>
          </p:cNvSpPr>
          <p:nvPr/>
        </p:nvSpPr>
        <p:spPr bwMode="auto">
          <a:xfrm>
            <a:off x="4110038" y="2890839"/>
            <a:ext cx="1143000" cy="942975"/>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81252" name="Rectangle 4"/>
          <p:cNvSpPr>
            <a:spLocks noChangeArrowheads="1"/>
          </p:cNvSpPr>
          <p:nvPr/>
        </p:nvSpPr>
        <p:spPr bwMode="auto">
          <a:xfrm>
            <a:off x="4152901" y="3175000"/>
            <a:ext cx="1069975" cy="393700"/>
          </a:xfrm>
          <a:prstGeom prst="rect">
            <a:avLst/>
          </a:prstGeom>
          <a:noFill/>
          <a:ln>
            <a:noFill/>
          </a:ln>
          <a:effectLst/>
          <a:extLst/>
        </p:spPr>
        <p:txBody>
          <a:bodyPr wrap="none" lIns="90487" tIns="44450" rIns="90487" bIns="44450">
            <a:spAutoFit/>
          </a:bodyPr>
          <a:lstStyle/>
          <a:p>
            <a:pPr>
              <a:defRPr/>
            </a:pPr>
            <a:r>
              <a:rPr lang="en-US" sz="2000" b="1">
                <a:solidFill>
                  <a:schemeClr val="bg1"/>
                </a:solidFill>
                <a:effectLst>
                  <a:outerShdw blurRad="38100" dist="38100" dir="2700000" algn="tl">
                    <a:srgbClr val="000000"/>
                  </a:outerShdw>
                </a:effectLst>
                <a:latin typeface="Helvetica" pitchFamily="-128" charset="0"/>
                <a:ea typeface="ＭＳ Ｐゴシック" pitchFamily="-128" charset="-128"/>
              </a:rPr>
              <a:t>Module</a:t>
            </a:r>
          </a:p>
        </p:txBody>
      </p:sp>
      <p:sp>
        <p:nvSpPr>
          <p:cNvPr id="14343" name="Rectangle 5"/>
          <p:cNvSpPr>
            <a:spLocks noChangeArrowheads="1"/>
          </p:cNvSpPr>
          <p:nvPr/>
        </p:nvSpPr>
        <p:spPr bwMode="auto">
          <a:xfrm>
            <a:off x="3652838" y="4305301"/>
            <a:ext cx="863600" cy="771525"/>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4344" name="Rectangle 6"/>
          <p:cNvSpPr>
            <a:spLocks noChangeArrowheads="1"/>
          </p:cNvSpPr>
          <p:nvPr/>
        </p:nvSpPr>
        <p:spPr bwMode="auto">
          <a:xfrm>
            <a:off x="4706938" y="4305301"/>
            <a:ext cx="863600" cy="771525"/>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4345" name="Rectangle 7"/>
          <p:cNvSpPr>
            <a:spLocks noChangeArrowheads="1"/>
          </p:cNvSpPr>
          <p:nvPr/>
        </p:nvSpPr>
        <p:spPr bwMode="auto">
          <a:xfrm>
            <a:off x="5049838" y="1519238"/>
            <a:ext cx="1917700" cy="971550"/>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4346" name="Line 8"/>
          <p:cNvSpPr>
            <a:spLocks noChangeShapeType="1"/>
          </p:cNvSpPr>
          <p:nvPr/>
        </p:nvSpPr>
        <p:spPr bwMode="auto">
          <a:xfrm flipH="1">
            <a:off x="4725988" y="2511425"/>
            <a:ext cx="876300" cy="357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47" name="Line 9"/>
          <p:cNvSpPr>
            <a:spLocks noChangeShapeType="1"/>
          </p:cNvSpPr>
          <p:nvPr/>
        </p:nvSpPr>
        <p:spPr bwMode="auto">
          <a:xfrm flipH="1">
            <a:off x="4065588" y="3854451"/>
            <a:ext cx="571500" cy="4429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48" name="Line 10"/>
          <p:cNvSpPr>
            <a:spLocks noChangeShapeType="1"/>
          </p:cNvSpPr>
          <p:nvPr/>
        </p:nvSpPr>
        <p:spPr bwMode="auto">
          <a:xfrm>
            <a:off x="4738688" y="3854451"/>
            <a:ext cx="393700" cy="4429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1259" name="Rectangle 11"/>
          <p:cNvSpPr>
            <a:spLocks noChangeArrowheads="1"/>
          </p:cNvSpPr>
          <p:nvPr/>
        </p:nvSpPr>
        <p:spPr bwMode="auto">
          <a:xfrm>
            <a:off x="3708400" y="4481513"/>
            <a:ext cx="717550" cy="393700"/>
          </a:xfrm>
          <a:prstGeom prst="rect">
            <a:avLst/>
          </a:prstGeom>
          <a:noFill/>
          <a:ln>
            <a:noFill/>
          </a:ln>
          <a:effectLst/>
          <a:extLst/>
        </p:spPr>
        <p:txBody>
          <a:bodyPr wrap="none" lIns="90487" tIns="44450" rIns="90487" bIns="44450">
            <a:spAutoFit/>
          </a:bodyPr>
          <a:lstStyle/>
          <a:p>
            <a:pPr>
              <a:defRPr/>
            </a:pPr>
            <a:r>
              <a:rPr lang="en-US" sz="2000" b="1">
                <a:solidFill>
                  <a:schemeClr val="bg1"/>
                </a:solidFill>
                <a:effectLst>
                  <a:outerShdw blurRad="38100" dist="38100" dir="2700000" algn="tl">
                    <a:srgbClr val="000000"/>
                  </a:outerShdw>
                </a:effectLst>
                <a:latin typeface="Helvetica" pitchFamily="-128" charset="0"/>
                <a:ea typeface="ＭＳ Ｐゴシック" pitchFamily="-128" charset="-128"/>
              </a:rPr>
              <a:t>stub</a:t>
            </a:r>
          </a:p>
        </p:txBody>
      </p:sp>
      <p:sp>
        <p:nvSpPr>
          <p:cNvPr id="181260" name="Rectangle 12"/>
          <p:cNvSpPr>
            <a:spLocks noChangeArrowheads="1"/>
          </p:cNvSpPr>
          <p:nvPr/>
        </p:nvSpPr>
        <p:spPr bwMode="auto">
          <a:xfrm>
            <a:off x="4787900" y="4467225"/>
            <a:ext cx="717550" cy="393700"/>
          </a:xfrm>
          <a:prstGeom prst="rect">
            <a:avLst/>
          </a:prstGeom>
          <a:noFill/>
          <a:ln>
            <a:noFill/>
          </a:ln>
          <a:effectLst/>
          <a:extLst/>
        </p:spPr>
        <p:txBody>
          <a:bodyPr wrap="none" lIns="90487" tIns="44450" rIns="90487" bIns="44450">
            <a:spAutoFit/>
          </a:bodyPr>
          <a:lstStyle/>
          <a:p>
            <a:pPr>
              <a:defRPr/>
            </a:pPr>
            <a:r>
              <a:rPr lang="en-US" sz="2000" b="1">
                <a:solidFill>
                  <a:schemeClr val="bg1"/>
                </a:solidFill>
                <a:effectLst>
                  <a:outerShdw blurRad="38100" dist="38100" dir="2700000" algn="tl">
                    <a:srgbClr val="000000"/>
                  </a:outerShdw>
                </a:effectLst>
                <a:latin typeface="Helvetica" pitchFamily="-128" charset="0"/>
                <a:ea typeface="ＭＳ Ｐゴシック" pitchFamily="-128" charset="-128"/>
              </a:rPr>
              <a:t>stub</a:t>
            </a:r>
          </a:p>
        </p:txBody>
      </p:sp>
      <p:sp>
        <p:nvSpPr>
          <p:cNvPr id="181261" name="Rectangle 13"/>
          <p:cNvSpPr>
            <a:spLocks noChangeArrowheads="1"/>
          </p:cNvSpPr>
          <p:nvPr/>
        </p:nvSpPr>
        <p:spPr bwMode="auto">
          <a:xfrm>
            <a:off x="5562601" y="1752600"/>
            <a:ext cx="887413" cy="393700"/>
          </a:xfrm>
          <a:prstGeom prst="rect">
            <a:avLst/>
          </a:prstGeom>
          <a:noFill/>
          <a:ln>
            <a:noFill/>
          </a:ln>
          <a:effectLst/>
          <a:extLst/>
        </p:spPr>
        <p:txBody>
          <a:bodyPr wrap="none" lIns="90487" tIns="44450" rIns="90487" bIns="44450">
            <a:spAutoFit/>
          </a:bodyPr>
          <a:lstStyle/>
          <a:p>
            <a:pPr>
              <a:defRPr/>
            </a:pPr>
            <a:r>
              <a:rPr lang="en-US" sz="2000" b="1">
                <a:solidFill>
                  <a:schemeClr val="bg1"/>
                </a:solidFill>
                <a:effectLst>
                  <a:outerShdw blurRad="38100" dist="38100" dir="2700000" algn="tl">
                    <a:srgbClr val="000000"/>
                  </a:outerShdw>
                </a:effectLst>
                <a:latin typeface="Helvetica" pitchFamily="-128" charset="0"/>
                <a:ea typeface="ＭＳ Ｐゴシック" pitchFamily="-128" charset="-128"/>
              </a:rPr>
              <a:t>driver</a:t>
            </a:r>
          </a:p>
        </p:txBody>
      </p:sp>
      <p:sp>
        <p:nvSpPr>
          <p:cNvPr id="181262" name="Rectangle 14"/>
          <p:cNvSpPr>
            <a:spLocks noChangeArrowheads="1"/>
          </p:cNvSpPr>
          <p:nvPr/>
        </p:nvSpPr>
        <p:spPr bwMode="auto">
          <a:xfrm>
            <a:off x="4864100" y="5924551"/>
            <a:ext cx="1242840" cy="36676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RESULTS</a:t>
            </a:r>
            <a:endParaRPr lang="en-US" b="1" i="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4353" name="Rectangle 15"/>
          <p:cNvSpPr>
            <a:spLocks noChangeArrowheads="1"/>
          </p:cNvSpPr>
          <p:nvPr/>
        </p:nvSpPr>
        <p:spPr bwMode="auto">
          <a:xfrm>
            <a:off x="7099300" y="1303338"/>
            <a:ext cx="3568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1264" name="Rectangle 16"/>
          <p:cNvSpPr>
            <a:spLocks noChangeArrowheads="1"/>
          </p:cNvSpPr>
          <p:nvPr/>
        </p:nvSpPr>
        <p:spPr bwMode="auto">
          <a:xfrm>
            <a:off x="7937501" y="2257426"/>
            <a:ext cx="11969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interface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65" name="Rectangle 17"/>
          <p:cNvSpPr>
            <a:spLocks noChangeArrowheads="1"/>
          </p:cNvSpPr>
          <p:nvPr/>
        </p:nvSpPr>
        <p:spPr bwMode="auto">
          <a:xfrm>
            <a:off x="7937501" y="2700339"/>
            <a:ext cx="24177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local data structures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66" name="Rectangle 18"/>
          <p:cNvSpPr>
            <a:spLocks noChangeArrowheads="1"/>
          </p:cNvSpPr>
          <p:nvPr/>
        </p:nvSpPr>
        <p:spPr bwMode="auto">
          <a:xfrm>
            <a:off x="7937500" y="222885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67" name="Rectangle 19"/>
          <p:cNvSpPr>
            <a:spLocks noChangeArrowheads="1"/>
          </p:cNvSpPr>
          <p:nvPr/>
        </p:nvSpPr>
        <p:spPr bwMode="auto">
          <a:xfrm>
            <a:off x="7937501" y="3171826"/>
            <a:ext cx="24415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boundary conditions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68" name="Rectangle 20"/>
          <p:cNvSpPr>
            <a:spLocks noChangeArrowheads="1"/>
          </p:cNvSpPr>
          <p:nvPr/>
        </p:nvSpPr>
        <p:spPr bwMode="auto">
          <a:xfrm>
            <a:off x="7937500" y="294322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69" name="Rectangle 21"/>
          <p:cNvSpPr>
            <a:spLocks noChangeArrowheads="1"/>
          </p:cNvSpPr>
          <p:nvPr/>
        </p:nvSpPr>
        <p:spPr bwMode="auto">
          <a:xfrm>
            <a:off x="7937501" y="3600451"/>
            <a:ext cx="22129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independent paths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70" name="Rectangle 22"/>
          <p:cNvSpPr>
            <a:spLocks noChangeArrowheads="1"/>
          </p:cNvSpPr>
          <p:nvPr/>
        </p:nvSpPr>
        <p:spPr bwMode="auto">
          <a:xfrm>
            <a:off x="7937500" y="38862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1271" name="Rectangle 23"/>
          <p:cNvSpPr>
            <a:spLocks noChangeArrowheads="1"/>
          </p:cNvSpPr>
          <p:nvPr/>
        </p:nvSpPr>
        <p:spPr bwMode="auto">
          <a:xfrm>
            <a:off x="7937501" y="4014789"/>
            <a:ext cx="24034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error handling paths</a:t>
            </a:r>
          </a:p>
        </p:txBody>
      </p:sp>
      <p:pic>
        <p:nvPicPr>
          <p:cNvPr id="14362" name="Picture 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725" y="3948114"/>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1273" name="Rectangle 25"/>
          <p:cNvSpPr>
            <a:spLocks noChangeArrowheads="1"/>
          </p:cNvSpPr>
          <p:nvPr/>
        </p:nvSpPr>
        <p:spPr bwMode="auto">
          <a:xfrm>
            <a:off x="7416801" y="5248276"/>
            <a:ext cx="129843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 cases</a:t>
            </a:r>
          </a:p>
        </p:txBody>
      </p:sp>
      <p:sp>
        <p:nvSpPr>
          <p:cNvPr id="14364" name="AutoShape 26"/>
          <p:cNvSpPr>
            <a:spLocks noChangeArrowheads="1"/>
          </p:cNvSpPr>
          <p:nvPr/>
        </p:nvSpPr>
        <p:spPr bwMode="auto">
          <a:xfrm rot="16200000">
            <a:off x="6121401" y="2995613"/>
            <a:ext cx="1285875" cy="381000"/>
          </a:xfrm>
          <a:prstGeom prst="rightArrow">
            <a:avLst>
              <a:gd name="adj1" fmla="val 50000"/>
              <a:gd name="adj2" fmla="val 168766"/>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14365" name="Line 27"/>
          <p:cNvSpPr>
            <a:spLocks noChangeShapeType="1"/>
          </p:cNvSpPr>
          <p:nvPr/>
        </p:nvSpPr>
        <p:spPr bwMode="auto">
          <a:xfrm flipV="1">
            <a:off x="6796088" y="2449514"/>
            <a:ext cx="1104900" cy="985837"/>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66" name="Line 28"/>
          <p:cNvSpPr>
            <a:spLocks noChangeShapeType="1"/>
          </p:cNvSpPr>
          <p:nvPr/>
        </p:nvSpPr>
        <p:spPr bwMode="auto">
          <a:xfrm flipV="1">
            <a:off x="6834188" y="2878138"/>
            <a:ext cx="1054100" cy="557212"/>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67" name="Line 29"/>
          <p:cNvSpPr>
            <a:spLocks noChangeShapeType="1"/>
          </p:cNvSpPr>
          <p:nvPr/>
        </p:nvSpPr>
        <p:spPr bwMode="auto">
          <a:xfrm flipV="1">
            <a:off x="6846888" y="3292476"/>
            <a:ext cx="1028700" cy="157163"/>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68" name="Line 30"/>
          <p:cNvSpPr>
            <a:spLocks noChangeShapeType="1"/>
          </p:cNvSpPr>
          <p:nvPr/>
        </p:nvSpPr>
        <p:spPr bwMode="auto">
          <a:xfrm>
            <a:off x="6859588" y="3492500"/>
            <a:ext cx="1079500" cy="242888"/>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69" name="Line 31"/>
          <p:cNvSpPr>
            <a:spLocks noChangeShapeType="1"/>
          </p:cNvSpPr>
          <p:nvPr/>
        </p:nvSpPr>
        <p:spPr bwMode="auto">
          <a:xfrm>
            <a:off x="6846888" y="3449639"/>
            <a:ext cx="1092200" cy="700087"/>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4370" name="Line 32"/>
          <p:cNvSpPr>
            <a:spLocks noChangeShapeType="1"/>
          </p:cNvSpPr>
          <p:nvPr/>
        </p:nvSpPr>
        <p:spPr bwMode="auto">
          <a:xfrm>
            <a:off x="5868988" y="2535239"/>
            <a:ext cx="0" cy="3286125"/>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3353237749"/>
      </p:ext>
    </p:extLst>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8F4E62-8C9B-4CDF-A78D-0C384533BE1E}" type="slidenum">
              <a:rPr lang="en-US" altLang="en-US" sz="1000">
                <a:latin typeface="Helvetica" panose="020B0604020202020204" pitchFamily="34" charset="0"/>
              </a:rPr>
              <a:pPr/>
              <a:t>234</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a:xfrm>
            <a:off x="2819400" y="1066801"/>
            <a:ext cx="7162800" cy="646113"/>
          </a:xfrm>
          <a:noFill/>
        </p:spPr>
        <p:txBody>
          <a:bodyPr vert="horz" lIns="90487" tIns="44450" rIns="90487" bIns="44450" rtlCol="0" anchor="ctr">
            <a:normAutofit fontScale="90000"/>
          </a:bodyPr>
          <a:lstStyle/>
          <a:p>
            <a:pPr eaLnBrk="1" hangingPunct="1"/>
            <a:r>
              <a:rPr lang="en-US" altLang="en-US" smtClean="0"/>
              <a:t>Integration Testing Strategies</a:t>
            </a:r>
          </a:p>
        </p:txBody>
      </p:sp>
      <p:pic>
        <p:nvPicPr>
          <p:cNvPr id="1536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429001"/>
            <a:ext cx="4594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2276" name="Rectangle 4"/>
          <p:cNvSpPr>
            <a:spLocks noChangeArrowheads="1"/>
          </p:cNvSpPr>
          <p:nvPr/>
        </p:nvSpPr>
        <p:spPr bwMode="auto">
          <a:xfrm>
            <a:off x="3551238" y="1914526"/>
            <a:ext cx="5158462" cy="92076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Options:</a:t>
            </a:r>
          </a:p>
          <a:p>
            <a:pPr lvl="1">
              <a:defRPr/>
            </a:pPr>
            <a:r>
              <a:rPr lang="en-US" b="1">
                <a:effectLst>
                  <a:outerShdw blurRad="38100" dist="38100" dir="2700000" algn="tl">
                    <a:srgbClr val="FFFFFF"/>
                  </a:outerShdw>
                </a:effectLst>
                <a:latin typeface="Helvetica" pitchFamily="-128" charset="0"/>
                <a:ea typeface="ＭＳ Ｐゴシック" pitchFamily="-128" charset="-128"/>
              </a:rPr>
              <a:t>•	the “big bang” approach</a:t>
            </a:r>
          </a:p>
          <a:p>
            <a:pPr lvl="1">
              <a:defRPr/>
            </a:pPr>
            <a:r>
              <a:rPr lang="en-US" b="1">
                <a:effectLst>
                  <a:outerShdw blurRad="38100" dist="38100" dir="2700000" algn="tl">
                    <a:srgbClr val="FFFFFF"/>
                  </a:outerShdw>
                </a:effectLst>
                <a:latin typeface="Helvetica" pitchFamily="-128" charset="0"/>
                <a:ea typeface="ＭＳ Ｐゴシック" pitchFamily="-128" charset="-128"/>
              </a:rPr>
              <a:t>•	an incremental construction strategy</a:t>
            </a:r>
          </a:p>
        </p:txBody>
      </p:sp>
    </p:spTree>
    <p:extLst>
      <p:ext uri="{BB962C8B-B14F-4D97-AF65-F5344CB8AC3E}">
        <p14:creationId xmlns:p14="http://schemas.microsoft.com/office/powerpoint/2010/main" val="791594200"/>
      </p:ext>
    </p:extLst>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0"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CC4D51-40C3-49E8-8006-44897B22C006}" type="slidenum">
              <a:rPr lang="en-US" altLang="en-US" sz="1000">
                <a:latin typeface="Helvetica" panose="020B0604020202020204" pitchFamily="34" charset="0"/>
              </a:rPr>
              <a:pPr/>
              <a:t>235</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a:xfrm>
            <a:off x="2819400" y="1143001"/>
            <a:ext cx="5295900" cy="525463"/>
          </a:xfrm>
          <a:noFill/>
        </p:spPr>
        <p:txBody>
          <a:bodyPr vert="horz" lIns="90487" tIns="44450" rIns="90487" bIns="44450" rtlCol="0" anchor="ctr">
            <a:normAutofit fontScale="90000"/>
          </a:bodyPr>
          <a:lstStyle/>
          <a:p>
            <a:pPr eaLnBrk="1" hangingPunct="1"/>
            <a:r>
              <a:rPr lang="en-US" altLang="en-US" smtClean="0"/>
              <a:t>Top Down Integration</a:t>
            </a:r>
          </a:p>
        </p:txBody>
      </p:sp>
      <p:sp>
        <p:nvSpPr>
          <p:cNvPr id="16389" name="Rectangle 3"/>
          <p:cNvSpPr>
            <a:spLocks noChangeArrowheads="1"/>
          </p:cNvSpPr>
          <p:nvPr/>
        </p:nvSpPr>
        <p:spPr bwMode="auto">
          <a:xfrm>
            <a:off x="5564188" y="2025651"/>
            <a:ext cx="685800" cy="542925"/>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0" name="Rectangle 4"/>
          <p:cNvSpPr>
            <a:spLocks noChangeArrowheads="1"/>
          </p:cNvSpPr>
          <p:nvPr/>
        </p:nvSpPr>
        <p:spPr bwMode="auto">
          <a:xfrm>
            <a:off x="4814888" y="3111501"/>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1" name="Rectangle 5"/>
          <p:cNvSpPr>
            <a:spLocks noChangeArrowheads="1"/>
          </p:cNvSpPr>
          <p:nvPr/>
        </p:nvSpPr>
        <p:spPr bwMode="auto">
          <a:xfrm>
            <a:off x="4052888" y="421163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2" name="Rectangle 6"/>
          <p:cNvSpPr>
            <a:spLocks noChangeArrowheads="1"/>
          </p:cNvSpPr>
          <p:nvPr/>
        </p:nvSpPr>
        <p:spPr bwMode="auto">
          <a:xfrm>
            <a:off x="3570288" y="529748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3" name="Rectangle 7"/>
          <p:cNvSpPr>
            <a:spLocks noChangeArrowheads="1"/>
          </p:cNvSpPr>
          <p:nvPr/>
        </p:nvSpPr>
        <p:spPr bwMode="auto">
          <a:xfrm>
            <a:off x="4471988" y="5297489"/>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4" name="Rectangle 8"/>
          <p:cNvSpPr>
            <a:spLocks noChangeArrowheads="1"/>
          </p:cNvSpPr>
          <p:nvPr/>
        </p:nvSpPr>
        <p:spPr bwMode="auto">
          <a:xfrm>
            <a:off x="5678488" y="31115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5" name="Rectangle 9"/>
          <p:cNvSpPr>
            <a:spLocks noChangeArrowheads="1"/>
          </p:cNvSpPr>
          <p:nvPr/>
        </p:nvSpPr>
        <p:spPr bwMode="auto">
          <a:xfrm>
            <a:off x="6529388" y="31115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6" name="Line 10"/>
          <p:cNvSpPr>
            <a:spLocks noChangeShapeType="1"/>
          </p:cNvSpPr>
          <p:nvPr/>
        </p:nvSpPr>
        <p:spPr bwMode="auto">
          <a:xfrm>
            <a:off x="4383088" y="4768851"/>
            <a:ext cx="381000" cy="485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397" name="Line 11"/>
          <p:cNvSpPr>
            <a:spLocks noChangeShapeType="1"/>
          </p:cNvSpPr>
          <p:nvPr/>
        </p:nvSpPr>
        <p:spPr bwMode="auto">
          <a:xfrm>
            <a:off x="5932488" y="2582864"/>
            <a:ext cx="38100" cy="528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398" name="Line 12"/>
          <p:cNvSpPr>
            <a:spLocks noChangeShapeType="1"/>
          </p:cNvSpPr>
          <p:nvPr/>
        </p:nvSpPr>
        <p:spPr bwMode="auto">
          <a:xfrm>
            <a:off x="5907088" y="2611439"/>
            <a:ext cx="977900" cy="485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3309" name="Rectangle 13"/>
          <p:cNvSpPr>
            <a:spLocks noChangeArrowheads="1"/>
          </p:cNvSpPr>
          <p:nvPr/>
        </p:nvSpPr>
        <p:spPr bwMode="auto">
          <a:xfrm>
            <a:off x="6667501" y="2200275"/>
            <a:ext cx="29876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top module is tested with </a:t>
            </a:r>
          </a:p>
        </p:txBody>
      </p:sp>
      <p:sp>
        <p:nvSpPr>
          <p:cNvPr id="183310" name="Rectangle 14"/>
          <p:cNvSpPr>
            <a:spLocks noChangeArrowheads="1"/>
          </p:cNvSpPr>
          <p:nvPr/>
        </p:nvSpPr>
        <p:spPr bwMode="auto">
          <a:xfrm>
            <a:off x="6667501" y="2457450"/>
            <a:ext cx="7905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stubs</a:t>
            </a:r>
          </a:p>
        </p:txBody>
      </p:sp>
      <p:sp>
        <p:nvSpPr>
          <p:cNvPr id="183311" name="Rectangle 15"/>
          <p:cNvSpPr>
            <a:spLocks noChangeArrowheads="1"/>
          </p:cNvSpPr>
          <p:nvPr/>
        </p:nvSpPr>
        <p:spPr bwMode="auto">
          <a:xfrm>
            <a:off x="5346701" y="3814764"/>
            <a:ext cx="30019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stubs are replaced one at </a:t>
            </a:r>
          </a:p>
        </p:txBody>
      </p:sp>
      <p:sp>
        <p:nvSpPr>
          <p:cNvPr id="183312" name="Rectangle 16"/>
          <p:cNvSpPr>
            <a:spLocks noChangeArrowheads="1"/>
          </p:cNvSpPr>
          <p:nvPr/>
        </p:nvSpPr>
        <p:spPr bwMode="auto">
          <a:xfrm>
            <a:off x="5346701" y="4071939"/>
            <a:ext cx="23034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 time, "depth first"</a:t>
            </a:r>
          </a:p>
        </p:txBody>
      </p:sp>
      <p:sp>
        <p:nvSpPr>
          <p:cNvPr id="183313" name="Rectangle 17"/>
          <p:cNvSpPr>
            <a:spLocks noChangeArrowheads="1"/>
          </p:cNvSpPr>
          <p:nvPr/>
        </p:nvSpPr>
        <p:spPr bwMode="auto">
          <a:xfrm>
            <a:off x="5321301" y="4729164"/>
            <a:ext cx="36496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as new modules are integrated, </a:t>
            </a:r>
          </a:p>
        </p:txBody>
      </p:sp>
      <p:sp>
        <p:nvSpPr>
          <p:cNvPr id="183314" name="Rectangle 18"/>
          <p:cNvSpPr>
            <a:spLocks noChangeArrowheads="1"/>
          </p:cNvSpPr>
          <p:nvPr/>
        </p:nvSpPr>
        <p:spPr bwMode="auto">
          <a:xfrm>
            <a:off x="5321301" y="4986339"/>
            <a:ext cx="34337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some subset of tests is re-run</a:t>
            </a:r>
          </a:p>
        </p:txBody>
      </p:sp>
      <p:sp>
        <p:nvSpPr>
          <p:cNvPr id="183315" name="Rectangle 19"/>
          <p:cNvSpPr>
            <a:spLocks noChangeArrowheads="1"/>
          </p:cNvSpPr>
          <p:nvPr/>
        </p:nvSpPr>
        <p:spPr bwMode="auto">
          <a:xfrm>
            <a:off x="5791201" y="20574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A</a:t>
            </a:r>
          </a:p>
        </p:txBody>
      </p:sp>
      <p:sp>
        <p:nvSpPr>
          <p:cNvPr id="183316" name="Rectangle 20"/>
          <p:cNvSpPr>
            <a:spLocks noChangeArrowheads="1"/>
          </p:cNvSpPr>
          <p:nvPr/>
        </p:nvSpPr>
        <p:spPr bwMode="auto">
          <a:xfrm>
            <a:off x="5003801" y="32004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B</a:t>
            </a:r>
          </a:p>
        </p:txBody>
      </p:sp>
      <p:sp>
        <p:nvSpPr>
          <p:cNvPr id="183317" name="Rectangle 21"/>
          <p:cNvSpPr>
            <a:spLocks noChangeArrowheads="1"/>
          </p:cNvSpPr>
          <p:nvPr/>
        </p:nvSpPr>
        <p:spPr bwMode="auto">
          <a:xfrm>
            <a:off x="4279901" y="4300539"/>
            <a:ext cx="3460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C</a:t>
            </a:r>
          </a:p>
        </p:txBody>
      </p:sp>
      <p:sp>
        <p:nvSpPr>
          <p:cNvPr id="183318" name="Rectangle 22"/>
          <p:cNvSpPr>
            <a:spLocks noChangeArrowheads="1"/>
          </p:cNvSpPr>
          <p:nvPr/>
        </p:nvSpPr>
        <p:spPr bwMode="auto">
          <a:xfrm>
            <a:off x="3746501" y="5343525"/>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D</a:t>
            </a:r>
          </a:p>
        </p:txBody>
      </p:sp>
      <p:sp>
        <p:nvSpPr>
          <p:cNvPr id="183319" name="Rectangle 23"/>
          <p:cNvSpPr>
            <a:spLocks noChangeArrowheads="1"/>
          </p:cNvSpPr>
          <p:nvPr/>
        </p:nvSpPr>
        <p:spPr bwMode="auto">
          <a:xfrm>
            <a:off x="4673601" y="5343525"/>
            <a:ext cx="3333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E</a:t>
            </a:r>
          </a:p>
        </p:txBody>
      </p:sp>
      <p:sp>
        <p:nvSpPr>
          <p:cNvPr id="183320" name="Rectangle 24"/>
          <p:cNvSpPr>
            <a:spLocks noChangeArrowheads="1"/>
          </p:cNvSpPr>
          <p:nvPr/>
        </p:nvSpPr>
        <p:spPr bwMode="auto">
          <a:xfrm>
            <a:off x="5867401" y="3214689"/>
            <a:ext cx="3206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F</a:t>
            </a:r>
          </a:p>
        </p:txBody>
      </p:sp>
      <p:sp>
        <p:nvSpPr>
          <p:cNvPr id="183321" name="Rectangle 25"/>
          <p:cNvSpPr>
            <a:spLocks noChangeArrowheads="1"/>
          </p:cNvSpPr>
          <p:nvPr/>
        </p:nvSpPr>
        <p:spPr bwMode="auto">
          <a:xfrm>
            <a:off x="6692901" y="3214689"/>
            <a:ext cx="3587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G</a:t>
            </a:r>
          </a:p>
        </p:txBody>
      </p:sp>
      <p:sp>
        <p:nvSpPr>
          <p:cNvPr id="16412" name="Line 26"/>
          <p:cNvSpPr>
            <a:spLocks noChangeShapeType="1"/>
          </p:cNvSpPr>
          <p:nvPr/>
        </p:nvSpPr>
        <p:spPr bwMode="auto">
          <a:xfrm flipH="1">
            <a:off x="5183188" y="2597151"/>
            <a:ext cx="723900" cy="485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6413" name="Line 27"/>
          <p:cNvSpPr>
            <a:spLocks noChangeShapeType="1"/>
          </p:cNvSpPr>
          <p:nvPr/>
        </p:nvSpPr>
        <p:spPr bwMode="auto">
          <a:xfrm flipH="1">
            <a:off x="4408488" y="3683001"/>
            <a:ext cx="723900" cy="485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6414" name="Line 28"/>
          <p:cNvSpPr>
            <a:spLocks noChangeShapeType="1"/>
          </p:cNvSpPr>
          <p:nvPr/>
        </p:nvSpPr>
        <p:spPr bwMode="auto">
          <a:xfrm flipH="1">
            <a:off x="3925888" y="4783139"/>
            <a:ext cx="457200" cy="485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324125771"/>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800EF6-3A7D-4AE1-9D08-B97B35C19359}" type="slidenum">
              <a:rPr lang="en-US" altLang="en-US" sz="1000">
                <a:latin typeface="Helvetica" panose="020B0604020202020204" pitchFamily="34" charset="0"/>
              </a:rPr>
              <a:pPr/>
              <a:t>236</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a:xfrm>
            <a:off x="2743201" y="1066801"/>
            <a:ext cx="5654675" cy="506413"/>
          </a:xfrm>
          <a:noFill/>
        </p:spPr>
        <p:txBody>
          <a:bodyPr vert="horz" lIns="90487" tIns="44450" rIns="90487" bIns="44450" rtlCol="0" anchor="ctr">
            <a:normAutofit fontScale="90000"/>
          </a:bodyPr>
          <a:lstStyle/>
          <a:p>
            <a:pPr eaLnBrk="1" hangingPunct="1"/>
            <a:r>
              <a:rPr lang="en-US" altLang="en-US" smtClean="0"/>
              <a:t>Bottom-Up Integration</a:t>
            </a:r>
          </a:p>
        </p:txBody>
      </p:sp>
      <p:sp>
        <p:nvSpPr>
          <p:cNvPr id="17413" name="Freeform 3"/>
          <p:cNvSpPr>
            <a:spLocks/>
          </p:cNvSpPr>
          <p:nvPr/>
        </p:nvSpPr>
        <p:spPr bwMode="auto">
          <a:xfrm>
            <a:off x="3925889" y="3702051"/>
            <a:ext cx="2020887" cy="2416175"/>
          </a:xfrm>
          <a:custGeom>
            <a:avLst/>
            <a:gdLst>
              <a:gd name="T0" fmla="*/ 2147483647 w 1273"/>
              <a:gd name="T1" fmla="*/ 353984801 h 1353"/>
              <a:gd name="T2" fmla="*/ 2147483647 w 1273"/>
              <a:gd name="T3" fmla="*/ 255123456 h 1353"/>
              <a:gd name="T4" fmla="*/ 2064006666 w 1273"/>
              <a:gd name="T5" fmla="*/ 178586218 h 1353"/>
              <a:gd name="T6" fmla="*/ 1963200480 w 1273"/>
              <a:gd name="T7" fmla="*/ 127562621 h 1353"/>
              <a:gd name="T8" fmla="*/ 1902716768 w 1273"/>
              <a:gd name="T9" fmla="*/ 76537210 h 1353"/>
              <a:gd name="T10" fmla="*/ 1804431530 w 1273"/>
              <a:gd name="T11" fmla="*/ 25511806 h 1353"/>
              <a:gd name="T12" fmla="*/ 1643141235 w 1273"/>
              <a:gd name="T13" fmla="*/ 0 h 1353"/>
              <a:gd name="T14" fmla="*/ 1562496286 w 1273"/>
              <a:gd name="T15" fmla="*/ 0 h 1353"/>
              <a:gd name="T16" fmla="*/ 1383564511 w 1273"/>
              <a:gd name="T17" fmla="*/ 51025397 h 1353"/>
              <a:gd name="T18" fmla="*/ 1262597088 w 1273"/>
              <a:gd name="T19" fmla="*/ 127562621 h 1353"/>
              <a:gd name="T20" fmla="*/ 1121468427 w 1273"/>
              <a:gd name="T21" fmla="*/ 229611601 h 1353"/>
              <a:gd name="T22" fmla="*/ 882054528 w 1273"/>
              <a:gd name="T23" fmla="*/ 379496599 h 1353"/>
              <a:gd name="T24" fmla="*/ 761086906 w 1273"/>
              <a:gd name="T25" fmla="*/ 430521982 h 1353"/>
              <a:gd name="T26" fmla="*/ 521671419 w 1273"/>
              <a:gd name="T27" fmla="*/ 609108256 h 1353"/>
              <a:gd name="T28" fmla="*/ 400703896 w 1273"/>
              <a:gd name="T29" fmla="*/ 762182620 h 1353"/>
              <a:gd name="T30" fmla="*/ 299897710 w 1273"/>
              <a:gd name="T31" fmla="*/ 912067562 h 1353"/>
              <a:gd name="T32" fmla="*/ 219252761 w 1273"/>
              <a:gd name="T33" fmla="*/ 1141679331 h 1353"/>
              <a:gd name="T34" fmla="*/ 181451185 w 1273"/>
              <a:gd name="T35" fmla="*/ 1243728311 h 1353"/>
              <a:gd name="T36" fmla="*/ 181451185 w 1273"/>
              <a:gd name="T37" fmla="*/ 1495664020 h 1353"/>
              <a:gd name="T38" fmla="*/ 201612422 w 1273"/>
              <a:gd name="T39" fmla="*/ 1776299162 h 1353"/>
              <a:gd name="T40" fmla="*/ 219252761 w 1273"/>
              <a:gd name="T41" fmla="*/ 1926186337 h 1353"/>
              <a:gd name="T42" fmla="*/ 219252761 w 1273"/>
              <a:gd name="T43" fmla="*/ 2104772499 h 1353"/>
              <a:gd name="T44" fmla="*/ 181451185 w 1273"/>
              <a:gd name="T45" fmla="*/ 2147483647 h 1353"/>
              <a:gd name="T46" fmla="*/ 141128711 w 1273"/>
              <a:gd name="T47" fmla="*/ 2147483647 h 1353"/>
              <a:gd name="T48" fmla="*/ 80644974 w 1273"/>
              <a:gd name="T49" fmla="*/ 2147483647 h 1353"/>
              <a:gd name="T50" fmla="*/ 0 w 1273"/>
              <a:gd name="T51" fmla="*/ 2147483647 h 1353"/>
              <a:gd name="T52" fmla="*/ 0 w 1273"/>
              <a:gd name="T53" fmla="*/ 2147483647 h 1353"/>
              <a:gd name="T54" fmla="*/ 20161243 w 1273"/>
              <a:gd name="T55" fmla="*/ 2147483647 h 1353"/>
              <a:gd name="T56" fmla="*/ 80644974 w 1273"/>
              <a:gd name="T57" fmla="*/ 2147483647 h 1353"/>
              <a:gd name="T58" fmla="*/ 120967473 w 1273"/>
              <a:gd name="T59" fmla="*/ 2147483647 h 1353"/>
              <a:gd name="T60" fmla="*/ 219252761 w 1273"/>
              <a:gd name="T61" fmla="*/ 2147483647 h 1353"/>
              <a:gd name="T62" fmla="*/ 320058947 w 1273"/>
              <a:gd name="T63" fmla="*/ 2147483647 h 1353"/>
              <a:gd name="T64" fmla="*/ 461187707 w 1273"/>
              <a:gd name="T65" fmla="*/ 2147483647 h 1353"/>
              <a:gd name="T66" fmla="*/ 640119482 w 1273"/>
              <a:gd name="T67" fmla="*/ 2147483647 h 1353"/>
              <a:gd name="T68" fmla="*/ 902215765 w 1273"/>
              <a:gd name="T69" fmla="*/ 2147483647 h 1353"/>
              <a:gd name="T70" fmla="*/ 1121468427 w 1273"/>
              <a:gd name="T71" fmla="*/ 2147483647 h 1353"/>
              <a:gd name="T72" fmla="*/ 1343242037 w 1273"/>
              <a:gd name="T73" fmla="*/ 2147483647 h 1353"/>
              <a:gd name="T74" fmla="*/ 1602818761 w 1273"/>
              <a:gd name="T75" fmla="*/ 2147483647 h 1353"/>
              <a:gd name="T76" fmla="*/ 1862394294 w 1273"/>
              <a:gd name="T77" fmla="*/ 2147483647 h 1353"/>
              <a:gd name="T78" fmla="*/ 2043845429 w 1273"/>
              <a:gd name="T79" fmla="*/ 2147483647 h 1353"/>
              <a:gd name="T80" fmla="*/ 2144651616 w 1273"/>
              <a:gd name="T81" fmla="*/ 2147483647 h 1353"/>
              <a:gd name="T82" fmla="*/ 2147483647 w 1273"/>
              <a:gd name="T83" fmla="*/ 2147483647 h 1353"/>
              <a:gd name="T84" fmla="*/ 2147483647 w 1273"/>
              <a:gd name="T85" fmla="*/ 2147483647 h 1353"/>
              <a:gd name="T86" fmla="*/ 2147483647 w 1273"/>
              <a:gd name="T87" fmla="*/ 2147483647 h 1353"/>
              <a:gd name="T88" fmla="*/ 2147483647 w 1273"/>
              <a:gd name="T89" fmla="*/ 2147483647 h 1353"/>
              <a:gd name="T90" fmla="*/ 2147483647 w 1273"/>
              <a:gd name="T91" fmla="*/ 2147483647 h 1353"/>
              <a:gd name="T92" fmla="*/ 2147483647 w 1273"/>
              <a:gd name="T93" fmla="*/ 2147483647 h 1353"/>
              <a:gd name="T94" fmla="*/ 2147483647 w 1273"/>
              <a:gd name="T95" fmla="*/ 2147483647 h 1353"/>
              <a:gd name="T96" fmla="*/ 2147483647 w 1273"/>
              <a:gd name="T97" fmla="*/ 2147483647 h 1353"/>
              <a:gd name="T98" fmla="*/ 2147483647 w 1273"/>
              <a:gd name="T99" fmla="*/ 2147483647 h 1353"/>
              <a:gd name="T100" fmla="*/ 2147483647 w 1273"/>
              <a:gd name="T101" fmla="*/ 2147483647 h 1353"/>
              <a:gd name="T102" fmla="*/ 2147483647 w 1273"/>
              <a:gd name="T103" fmla="*/ 2147483647 h 1353"/>
              <a:gd name="T104" fmla="*/ 2147483647 w 1273"/>
              <a:gd name="T105" fmla="*/ 2147483647 h 1353"/>
              <a:gd name="T106" fmla="*/ 2147483647 w 1273"/>
              <a:gd name="T107" fmla="*/ 2147483647 h 1353"/>
              <a:gd name="T108" fmla="*/ 2147483647 w 1273"/>
              <a:gd name="T109" fmla="*/ 2147483647 h 1353"/>
              <a:gd name="T110" fmla="*/ 2147483647 w 1273"/>
              <a:gd name="T111" fmla="*/ 2028235317 h 1353"/>
              <a:gd name="T112" fmla="*/ 2147483647 w 1273"/>
              <a:gd name="T113" fmla="*/ 1521175818 h 1353"/>
              <a:gd name="T114" fmla="*/ 2147483647 w 1273"/>
              <a:gd name="T115" fmla="*/ 1269241896 h 1353"/>
              <a:gd name="T116" fmla="*/ 2147483647 w 1273"/>
              <a:gd name="T117" fmla="*/ 988604967 h 1353"/>
              <a:gd name="T118" fmla="*/ 2147483647 w 1273"/>
              <a:gd name="T119" fmla="*/ 886555763 h 1353"/>
              <a:gd name="T120" fmla="*/ 2147483647 w 1273"/>
              <a:gd name="T121" fmla="*/ 583596458 h 1353"/>
              <a:gd name="T122" fmla="*/ 2147483647 w 1273"/>
              <a:gd name="T123" fmla="*/ 353984801 h 13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3"/>
              <a:gd name="T187" fmla="*/ 0 h 1353"/>
              <a:gd name="T188" fmla="*/ 1273 w 1273"/>
              <a:gd name="T189" fmla="*/ 1353 h 13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3" h="1353">
                <a:moveTo>
                  <a:pt x="962" y="119"/>
                </a:moveTo>
                <a:lnTo>
                  <a:pt x="946" y="111"/>
                </a:lnTo>
                <a:lnTo>
                  <a:pt x="906" y="95"/>
                </a:lnTo>
                <a:lnTo>
                  <a:pt x="875" y="80"/>
                </a:lnTo>
                <a:lnTo>
                  <a:pt x="851" y="72"/>
                </a:lnTo>
                <a:lnTo>
                  <a:pt x="819" y="56"/>
                </a:lnTo>
                <a:lnTo>
                  <a:pt x="803" y="48"/>
                </a:lnTo>
                <a:lnTo>
                  <a:pt x="779" y="40"/>
                </a:lnTo>
                <a:lnTo>
                  <a:pt x="763" y="32"/>
                </a:lnTo>
                <a:lnTo>
                  <a:pt x="755" y="24"/>
                </a:lnTo>
                <a:lnTo>
                  <a:pt x="739" y="16"/>
                </a:lnTo>
                <a:lnTo>
                  <a:pt x="716" y="8"/>
                </a:lnTo>
                <a:lnTo>
                  <a:pt x="684" y="0"/>
                </a:lnTo>
                <a:lnTo>
                  <a:pt x="652" y="0"/>
                </a:lnTo>
                <a:lnTo>
                  <a:pt x="636" y="0"/>
                </a:lnTo>
                <a:lnTo>
                  <a:pt x="620" y="0"/>
                </a:lnTo>
                <a:lnTo>
                  <a:pt x="580" y="8"/>
                </a:lnTo>
                <a:lnTo>
                  <a:pt x="549" y="16"/>
                </a:lnTo>
                <a:lnTo>
                  <a:pt x="517" y="32"/>
                </a:lnTo>
                <a:lnTo>
                  <a:pt x="501" y="40"/>
                </a:lnTo>
                <a:lnTo>
                  <a:pt x="485" y="48"/>
                </a:lnTo>
                <a:lnTo>
                  <a:pt x="445" y="72"/>
                </a:lnTo>
                <a:lnTo>
                  <a:pt x="398" y="95"/>
                </a:lnTo>
                <a:lnTo>
                  <a:pt x="350" y="119"/>
                </a:lnTo>
                <a:lnTo>
                  <a:pt x="326" y="127"/>
                </a:lnTo>
                <a:lnTo>
                  <a:pt x="302" y="135"/>
                </a:lnTo>
                <a:lnTo>
                  <a:pt x="254" y="159"/>
                </a:lnTo>
                <a:lnTo>
                  <a:pt x="207" y="191"/>
                </a:lnTo>
                <a:lnTo>
                  <a:pt x="167" y="223"/>
                </a:lnTo>
                <a:lnTo>
                  <a:pt x="159" y="239"/>
                </a:lnTo>
                <a:lnTo>
                  <a:pt x="143" y="254"/>
                </a:lnTo>
                <a:lnTo>
                  <a:pt x="119" y="286"/>
                </a:lnTo>
                <a:lnTo>
                  <a:pt x="95" y="326"/>
                </a:lnTo>
                <a:lnTo>
                  <a:pt x="87" y="358"/>
                </a:lnTo>
                <a:lnTo>
                  <a:pt x="80" y="374"/>
                </a:lnTo>
                <a:lnTo>
                  <a:pt x="72" y="390"/>
                </a:lnTo>
                <a:lnTo>
                  <a:pt x="72" y="422"/>
                </a:lnTo>
                <a:lnTo>
                  <a:pt x="72" y="469"/>
                </a:lnTo>
                <a:lnTo>
                  <a:pt x="72" y="525"/>
                </a:lnTo>
                <a:lnTo>
                  <a:pt x="80" y="557"/>
                </a:lnTo>
                <a:lnTo>
                  <a:pt x="80" y="565"/>
                </a:lnTo>
                <a:lnTo>
                  <a:pt x="87" y="604"/>
                </a:lnTo>
                <a:lnTo>
                  <a:pt x="87" y="636"/>
                </a:lnTo>
                <a:lnTo>
                  <a:pt x="87" y="660"/>
                </a:lnTo>
                <a:lnTo>
                  <a:pt x="80" y="692"/>
                </a:lnTo>
                <a:lnTo>
                  <a:pt x="72" y="732"/>
                </a:lnTo>
                <a:lnTo>
                  <a:pt x="64" y="763"/>
                </a:lnTo>
                <a:lnTo>
                  <a:pt x="56" y="787"/>
                </a:lnTo>
                <a:lnTo>
                  <a:pt x="48" y="811"/>
                </a:lnTo>
                <a:lnTo>
                  <a:pt x="32" y="851"/>
                </a:lnTo>
                <a:lnTo>
                  <a:pt x="16" y="907"/>
                </a:lnTo>
                <a:lnTo>
                  <a:pt x="0" y="970"/>
                </a:lnTo>
                <a:lnTo>
                  <a:pt x="0" y="1018"/>
                </a:lnTo>
                <a:lnTo>
                  <a:pt x="0" y="1042"/>
                </a:lnTo>
                <a:lnTo>
                  <a:pt x="0" y="1066"/>
                </a:lnTo>
                <a:lnTo>
                  <a:pt x="8" y="1113"/>
                </a:lnTo>
                <a:lnTo>
                  <a:pt x="16" y="1153"/>
                </a:lnTo>
                <a:lnTo>
                  <a:pt x="32" y="1185"/>
                </a:lnTo>
                <a:lnTo>
                  <a:pt x="40" y="1201"/>
                </a:lnTo>
                <a:lnTo>
                  <a:pt x="48" y="1217"/>
                </a:lnTo>
                <a:lnTo>
                  <a:pt x="64" y="1233"/>
                </a:lnTo>
                <a:lnTo>
                  <a:pt x="87" y="1257"/>
                </a:lnTo>
                <a:lnTo>
                  <a:pt x="111" y="1272"/>
                </a:lnTo>
                <a:lnTo>
                  <a:pt x="127" y="1280"/>
                </a:lnTo>
                <a:lnTo>
                  <a:pt x="159" y="1288"/>
                </a:lnTo>
                <a:lnTo>
                  <a:pt x="183" y="1288"/>
                </a:lnTo>
                <a:lnTo>
                  <a:pt x="215" y="1288"/>
                </a:lnTo>
                <a:lnTo>
                  <a:pt x="254" y="1288"/>
                </a:lnTo>
                <a:lnTo>
                  <a:pt x="294" y="1288"/>
                </a:lnTo>
                <a:lnTo>
                  <a:pt x="358" y="1288"/>
                </a:lnTo>
                <a:lnTo>
                  <a:pt x="413" y="1288"/>
                </a:lnTo>
                <a:lnTo>
                  <a:pt x="445" y="1288"/>
                </a:lnTo>
                <a:lnTo>
                  <a:pt x="477" y="1288"/>
                </a:lnTo>
                <a:lnTo>
                  <a:pt x="533" y="1288"/>
                </a:lnTo>
                <a:lnTo>
                  <a:pt x="596" y="1288"/>
                </a:lnTo>
                <a:lnTo>
                  <a:pt x="636" y="1288"/>
                </a:lnTo>
                <a:lnTo>
                  <a:pt x="684" y="1288"/>
                </a:lnTo>
                <a:lnTo>
                  <a:pt x="739" y="1296"/>
                </a:lnTo>
                <a:lnTo>
                  <a:pt x="771" y="1304"/>
                </a:lnTo>
                <a:lnTo>
                  <a:pt x="811" y="1312"/>
                </a:lnTo>
                <a:lnTo>
                  <a:pt x="819" y="1312"/>
                </a:lnTo>
                <a:lnTo>
                  <a:pt x="851" y="1320"/>
                </a:lnTo>
                <a:lnTo>
                  <a:pt x="898" y="1328"/>
                </a:lnTo>
                <a:lnTo>
                  <a:pt x="954" y="1336"/>
                </a:lnTo>
                <a:lnTo>
                  <a:pt x="1010" y="1352"/>
                </a:lnTo>
                <a:lnTo>
                  <a:pt x="1034" y="1352"/>
                </a:lnTo>
                <a:lnTo>
                  <a:pt x="1049" y="1352"/>
                </a:lnTo>
                <a:lnTo>
                  <a:pt x="1097" y="1352"/>
                </a:lnTo>
                <a:lnTo>
                  <a:pt x="1129" y="1352"/>
                </a:lnTo>
                <a:lnTo>
                  <a:pt x="1169" y="1344"/>
                </a:lnTo>
                <a:lnTo>
                  <a:pt x="1185" y="1336"/>
                </a:lnTo>
                <a:lnTo>
                  <a:pt x="1200" y="1328"/>
                </a:lnTo>
                <a:lnTo>
                  <a:pt x="1232" y="1304"/>
                </a:lnTo>
                <a:lnTo>
                  <a:pt x="1248" y="1280"/>
                </a:lnTo>
                <a:lnTo>
                  <a:pt x="1264" y="1249"/>
                </a:lnTo>
                <a:lnTo>
                  <a:pt x="1264" y="1233"/>
                </a:lnTo>
                <a:lnTo>
                  <a:pt x="1272" y="1209"/>
                </a:lnTo>
                <a:lnTo>
                  <a:pt x="1272" y="1169"/>
                </a:lnTo>
                <a:lnTo>
                  <a:pt x="1264" y="1129"/>
                </a:lnTo>
                <a:lnTo>
                  <a:pt x="1256" y="1082"/>
                </a:lnTo>
                <a:lnTo>
                  <a:pt x="1248" y="1058"/>
                </a:lnTo>
                <a:lnTo>
                  <a:pt x="1240" y="1034"/>
                </a:lnTo>
                <a:lnTo>
                  <a:pt x="1224" y="986"/>
                </a:lnTo>
                <a:lnTo>
                  <a:pt x="1208" y="938"/>
                </a:lnTo>
                <a:lnTo>
                  <a:pt x="1193" y="899"/>
                </a:lnTo>
                <a:lnTo>
                  <a:pt x="1185" y="875"/>
                </a:lnTo>
                <a:lnTo>
                  <a:pt x="1177" y="859"/>
                </a:lnTo>
                <a:lnTo>
                  <a:pt x="1161" y="811"/>
                </a:lnTo>
                <a:lnTo>
                  <a:pt x="1153" y="763"/>
                </a:lnTo>
                <a:lnTo>
                  <a:pt x="1145" y="708"/>
                </a:lnTo>
                <a:lnTo>
                  <a:pt x="1145" y="684"/>
                </a:lnTo>
                <a:lnTo>
                  <a:pt x="1145" y="636"/>
                </a:lnTo>
                <a:lnTo>
                  <a:pt x="1137" y="533"/>
                </a:lnTo>
                <a:lnTo>
                  <a:pt x="1137" y="477"/>
                </a:lnTo>
                <a:lnTo>
                  <a:pt x="1137" y="453"/>
                </a:lnTo>
                <a:lnTo>
                  <a:pt x="1129" y="398"/>
                </a:lnTo>
                <a:lnTo>
                  <a:pt x="1121" y="350"/>
                </a:lnTo>
                <a:lnTo>
                  <a:pt x="1105" y="310"/>
                </a:lnTo>
                <a:lnTo>
                  <a:pt x="1097" y="294"/>
                </a:lnTo>
                <a:lnTo>
                  <a:pt x="1089" y="278"/>
                </a:lnTo>
                <a:lnTo>
                  <a:pt x="1057" y="231"/>
                </a:lnTo>
                <a:lnTo>
                  <a:pt x="1018" y="183"/>
                </a:lnTo>
                <a:lnTo>
                  <a:pt x="970" y="135"/>
                </a:lnTo>
                <a:lnTo>
                  <a:pt x="946" y="111"/>
                </a:lnTo>
                <a:lnTo>
                  <a:pt x="962" y="119"/>
                </a:lnTo>
              </a:path>
            </a:pathLst>
          </a:custGeom>
          <a:solidFill>
            <a:schemeClr val="tx2"/>
          </a:solid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17414" name="Rectangle 4"/>
          <p:cNvSpPr>
            <a:spLocks noChangeArrowheads="1"/>
          </p:cNvSpPr>
          <p:nvPr/>
        </p:nvSpPr>
        <p:spPr bwMode="auto">
          <a:xfrm>
            <a:off x="6097588" y="1873251"/>
            <a:ext cx="685800" cy="542925"/>
          </a:xfrm>
          <a:prstGeom prst="rect">
            <a:avLst/>
          </a:prstGeom>
          <a:solidFill>
            <a:schemeClr val="folHlink"/>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5" name="Rectangle 5"/>
          <p:cNvSpPr>
            <a:spLocks noChangeArrowheads="1"/>
          </p:cNvSpPr>
          <p:nvPr/>
        </p:nvSpPr>
        <p:spPr bwMode="auto">
          <a:xfrm>
            <a:off x="5335588" y="2959101"/>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6" name="Rectangle 6"/>
          <p:cNvSpPr>
            <a:spLocks noChangeArrowheads="1"/>
          </p:cNvSpPr>
          <p:nvPr/>
        </p:nvSpPr>
        <p:spPr bwMode="auto">
          <a:xfrm>
            <a:off x="4586288" y="405923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7" name="Rectangle 7"/>
          <p:cNvSpPr>
            <a:spLocks noChangeArrowheads="1"/>
          </p:cNvSpPr>
          <p:nvPr/>
        </p:nvSpPr>
        <p:spPr bwMode="auto">
          <a:xfrm>
            <a:off x="4103688" y="514508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8" name="Rectangle 8"/>
          <p:cNvSpPr>
            <a:spLocks noChangeArrowheads="1"/>
          </p:cNvSpPr>
          <p:nvPr/>
        </p:nvSpPr>
        <p:spPr bwMode="auto">
          <a:xfrm>
            <a:off x="5005388" y="514508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9" name="Rectangle 9"/>
          <p:cNvSpPr>
            <a:spLocks noChangeArrowheads="1"/>
          </p:cNvSpPr>
          <p:nvPr/>
        </p:nvSpPr>
        <p:spPr bwMode="auto">
          <a:xfrm>
            <a:off x="6199188" y="29591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20" name="Rectangle 10"/>
          <p:cNvSpPr>
            <a:spLocks noChangeArrowheads="1"/>
          </p:cNvSpPr>
          <p:nvPr/>
        </p:nvSpPr>
        <p:spPr bwMode="auto">
          <a:xfrm>
            <a:off x="7062788" y="29591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7421" name="Group 11"/>
          <p:cNvGrpSpPr>
            <a:grpSpLocks/>
          </p:cNvGrpSpPr>
          <p:nvPr/>
        </p:nvGrpSpPr>
        <p:grpSpPr bwMode="auto">
          <a:xfrm>
            <a:off x="5716589" y="2430463"/>
            <a:ext cx="725487" cy="514350"/>
            <a:chOff x="2256" y="1056"/>
            <a:chExt cx="457" cy="288"/>
          </a:xfrm>
        </p:grpSpPr>
        <p:sp>
          <p:nvSpPr>
            <p:cNvPr id="17442" name="Freeform 12"/>
            <p:cNvSpPr>
              <a:spLocks/>
            </p:cNvSpPr>
            <p:nvPr/>
          </p:nvSpPr>
          <p:spPr bwMode="auto">
            <a:xfrm>
              <a:off x="2584" y="1056"/>
              <a:ext cx="129" cy="97"/>
            </a:xfrm>
            <a:custGeom>
              <a:avLst/>
              <a:gdLst>
                <a:gd name="T0" fmla="*/ 128 w 129"/>
                <a:gd name="T1" fmla="*/ 0 h 97"/>
                <a:gd name="T2" fmla="*/ 38 w 129"/>
                <a:gd name="T3" fmla="*/ 96 h 97"/>
                <a:gd name="T4" fmla="*/ 23 w 129"/>
                <a:gd name="T5" fmla="*/ 66 h 97"/>
                <a:gd name="T6" fmla="*/ 0 w 129"/>
                <a:gd name="T7" fmla="*/ 37 h 97"/>
                <a:gd name="T8" fmla="*/ 128 w 129"/>
                <a:gd name="T9" fmla="*/ 0 h 97"/>
                <a:gd name="T10" fmla="*/ 0 60000 65536"/>
                <a:gd name="T11" fmla="*/ 0 60000 65536"/>
                <a:gd name="T12" fmla="*/ 0 60000 65536"/>
                <a:gd name="T13" fmla="*/ 0 60000 65536"/>
                <a:gd name="T14" fmla="*/ 0 60000 65536"/>
                <a:gd name="T15" fmla="*/ 0 w 129"/>
                <a:gd name="T16" fmla="*/ 0 h 97"/>
                <a:gd name="T17" fmla="*/ 129 w 129"/>
                <a:gd name="T18" fmla="*/ 97 h 97"/>
              </a:gdLst>
              <a:ahLst/>
              <a:cxnLst>
                <a:cxn ang="T10">
                  <a:pos x="T0" y="T1"/>
                </a:cxn>
                <a:cxn ang="T11">
                  <a:pos x="T2" y="T3"/>
                </a:cxn>
                <a:cxn ang="T12">
                  <a:pos x="T4" y="T5"/>
                </a:cxn>
                <a:cxn ang="T13">
                  <a:pos x="T6" y="T7"/>
                </a:cxn>
                <a:cxn ang="T14">
                  <a:pos x="T8" y="T9"/>
                </a:cxn>
              </a:cxnLst>
              <a:rect l="T15" t="T16" r="T17" b="T18"/>
              <a:pathLst>
                <a:path w="129" h="97">
                  <a:moveTo>
                    <a:pt x="128" y="0"/>
                  </a:moveTo>
                  <a:lnTo>
                    <a:pt x="38" y="96"/>
                  </a:lnTo>
                  <a:lnTo>
                    <a:pt x="23" y="66"/>
                  </a:lnTo>
                  <a:lnTo>
                    <a:pt x="0" y="37"/>
                  </a:lnTo>
                  <a:lnTo>
                    <a:pt x="128" y="0"/>
                  </a:lnTo>
                </a:path>
              </a:pathLst>
            </a:custGeom>
            <a:solidFill>
              <a:srgbClr val="000000"/>
            </a:solidFill>
            <a:ln w="12700" cap="rnd" cmpd="sng">
              <a:solidFill>
                <a:schemeClr val="tx1"/>
              </a:solidFill>
              <a:prstDash val="solid"/>
              <a:round/>
              <a:headEnd type="none" w="med" len="med"/>
              <a:tailEnd type="triangle" w="med" len="med"/>
            </a:ln>
          </p:spPr>
          <p:txBody>
            <a:bodyPr/>
            <a:lstStyle/>
            <a:p>
              <a:endParaRPr lang="en-IN"/>
            </a:p>
          </p:txBody>
        </p:sp>
        <p:sp>
          <p:nvSpPr>
            <p:cNvPr id="17443" name="Line 13"/>
            <p:cNvSpPr>
              <a:spLocks noChangeShapeType="1"/>
            </p:cNvSpPr>
            <p:nvPr/>
          </p:nvSpPr>
          <p:spPr bwMode="auto">
            <a:xfrm flipH="1">
              <a:off x="2256" y="1128"/>
              <a:ext cx="360" cy="2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17422" name="Group 14"/>
          <p:cNvGrpSpPr>
            <a:grpSpLocks/>
          </p:cNvGrpSpPr>
          <p:nvPr/>
        </p:nvGrpSpPr>
        <p:grpSpPr bwMode="auto">
          <a:xfrm>
            <a:off x="4941889" y="3516314"/>
            <a:ext cx="712787" cy="528637"/>
            <a:chOff x="1768" y="1664"/>
            <a:chExt cx="449" cy="296"/>
          </a:xfrm>
        </p:grpSpPr>
        <p:sp>
          <p:nvSpPr>
            <p:cNvPr id="17440" name="Freeform 15"/>
            <p:cNvSpPr>
              <a:spLocks/>
            </p:cNvSpPr>
            <p:nvPr/>
          </p:nvSpPr>
          <p:spPr bwMode="auto">
            <a:xfrm>
              <a:off x="2096" y="1664"/>
              <a:ext cx="121" cy="97"/>
            </a:xfrm>
            <a:custGeom>
              <a:avLst/>
              <a:gdLst>
                <a:gd name="T0" fmla="*/ 120 w 121"/>
                <a:gd name="T1" fmla="*/ 0 h 97"/>
                <a:gd name="T2" fmla="*/ 30 w 121"/>
                <a:gd name="T3" fmla="*/ 96 h 97"/>
                <a:gd name="T4" fmla="*/ 15 w 121"/>
                <a:gd name="T5" fmla="*/ 66 h 97"/>
                <a:gd name="T6" fmla="*/ 0 w 121"/>
                <a:gd name="T7" fmla="*/ 44 h 97"/>
                <a:gd name="T8" fmla="*/ 120 w 121"/>
                <a:gd name="T9" fmla="*/ 0 h 97"/>
                <a:gd name="T10" fmla="*/ 0 60000 65536"/>
                <a:gd name="T11" fmla="*/ 0 60000 65536"/>
                <a:gd name="T12" fmla="*/ 0 60000 65536"/>
                <a:gd name="T13" fmla="*/ 0 60000 65536"/>
                <a:gd name="T14" fmla="*/ 0 60000 65536"/>
                <a:gd name="T15" fmla="*/ 0 w 121"/>
                <a:gd name="T16" fmla="*/ 0 h 97"/>
                <a:gd name="T17" fmla="*/ 121 w 121"/>
                <a:gd name="T18" fmla="*/ 97 h 97"/>
              </a:gdLst>
              <a:ahLst/>
              <a:cxnLst>
                <a:cxn ang="T10">
                  <a:pos x="T0" y="T1"/>
                </a:cxn>
                <a:cxn ang="T11">
                  <a:pos x="T2" y="T3"/>
                </a:cxn>
                <a:cxn ang="T12">
                  <a:pos x="T4" y="T5"/>
                </a:cxn>
                <a:cxn ang="T13">
                  <a:pos x="T6" y="T7"/>
                </a:cxn>
                <a:cxn ang="T14">
                  <a:pos x="T8" y="T9"/>
                </a:cxn>
              </a:cxnLst>
              <a:rect l="T15" t="T16" r="T17" b="T18"/>
              <a:pathLst>
                <a:path w="121" h="97">
                  <a:moveTo>
                    <a:pt x="120" y="0"/>
                  </a:moveTo>
                  <a:lnTo>
                    <a:pt x="30" y="96"/>
                  </a:lnTo>
                  <a:lnTo>
                    <a:pt x="15" y="66"/>
                  </a:lnTo>
                  <a:lnTo>
                    <a:pt x="0" y="44"/>
                  </a:lnTo>
                  <a:lnTo>
                    <a:pt x="120" y="0"/>
                  </a:lnTo>
                </a:path>
              </a:pathLst>
            </a:custGeom>
            <a:solidFill>
              <a:srgbClr val="000000"/>
            </a:solidFill>
            <a:ln w="12700" cap="rnd" cmpd="sng">
              <a:solidFill>
                <a:schemeClr val="tx1"/>
              </a:solidFill>
              <a:prstDash val="solid"/>
              <a:round/>
              <a:headEnd type="none" w="med" len="med"/>
              <a:tailEnd type="triangle" w="med" len="med"/>
            </a:ln>
          </p:spPr>
          <p:txBody>
            <a:bodyPr/>
            <a:lstStyle/>
            <a:p>
              <a:endParaRPr lang="en-IN"/>
            </a:p>
          </p:txBody>
        </p:sp>
        <p:sp>
          <p:nvSpPr>
            <p:cNvPr id="17441" name="Line 16"/>
            <p:cNvSpPr>
              <a:spLocks noChangeShapeType="1"/>
            </p:cNvSpPr>
            <p:nvPr/>
          </p:nvSpPr>
          <p:spPr bwMode="auto">
            <a:xfrm flipH="1">
              <a:off x="1768" y="1736"/>
              <a:ext cx="352"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17423" name="Line 17"/>
          <p:cNvSpPr>
            <a:spLocks noChangeShapeType="1"/>
          </p:cNvSpPr>
          <p:nvPr/>
        </p:nvSpPr>
        <p:spPr bwMode="auto">
          <a:xfrm flipH="1">
            <a:off x="4421188" y="4616450"/>
            <a:ext cx="520700" cy="5286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424" name="Line 18"/>
          <p:cNvSpPr>
            <a:spLocks noChangeShapeType="1"/>
          </p:cNvSpPr>
          <p:nvPr/>
        </p:nvSpPr>
        <p:spPr bwMode="auto">
          <a:xfrm>
            <a:off x="4916488" y="4616451"/>
            <a:ext cx="444500" cy="542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425" name="Line 19"/>
          <p:cNvSpPr>
            <a:spLocks noChangeShapeType="1"/>
          </p:cNvSpPr>
          <p:nvPr/>
        </p:nvSpPr>
        <p:spPr bwMode="auto">
          <a:xfrm>
            <a:off x="6465888" y="2430464"/>
            <a:ext cx="38100" cy="528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426" name="Line 20"/>
          <p:cNvSpPr>
            <a:spLocks noChangeShapeType="1"/>
          </p:cNvSpPr>
          <p:nvPr/>
        </p:nvSpPr>
        <p:spPr bwMode="auto">
          <a:xfrm>
            <a:off x="6440488" y="2459039"/>
            <a:ext cx="977900" cy="485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341" name="Rectangle 21"/>
          <p:cNvSpPr>
            <a:spLocks noChangeArrowheads="1"/>
          </p:cNvSpPr>
          <p:nvPr/>
        </p:nvSpPr>
        <p:spPr bwMode="auto">
          <a:xfrm>
            <a:off x="6019801" y="3719514"/>
            <a:ext cx="33448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drivers are replaced one at a </a:t>
            </a:r>
          </a:p>
        </p:txBody>
      </p:sp>
      <p:sp>
        <p:nvSpPr>
          <p:cNvPr id="184342" name="Rectangle 22"/>
          <p:cNvSpPr>
            <a:spLocks noChangeArrowheads="1"/>
          </p:cNvSpPr>
          <p:nvPr/>
        </p:nvSpPr>
        <p:spPr bwMode="auto">
          <a:xfrm>
            <a:off x="6019801" y="3976689"/>
            <a:ext cx="2112963"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time, "depth first"</a:t>
            </a:r>
          </a:p>
        </p:txBody>
      </p:sp>
      <p:sp>
        <p:nvSpPr>
          <p:cNvPr id="184343" name="Rectangle 23"/>
          <p:cNvSpPr>
            <a:spLocks noChangeArrowheads="1"/>
          </p:cNvSpPr>
          <p:nvPr/>
        </p:nvSpPr>
        <p:spPr bwMode="auto">
          <a:xfrm>
            <a:off x="5918201" y="4705350"/>
            <a:ext cx="38639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worker modules are grouped into </a:t>
            </a:r>
          </a:p>
        </p:txBody>
      </p:sp>
      <p:sp>
        <p:nvSpPr>
          <p:cNvPr id="184344" name="Rectangle 24"/>
          <p:cNvSpPr>
            <a:spLocks noChangeArrowheads="1"/>
          </p:cNvSpPr>
          <p:nvPr/>
        </p:nvSpPr>
        <p:spPr bwMode="auto">
          <a:xfrm>
            <a:off x="5918201" y="4962525"/>
            <a:ext cx="24923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builds and integrated</a:t>
            </a:r>
          </a:p>
        </p:txBody>
      </p:sp>
      <p:sp>
        <p:nvSpPr>
          <p:cNvPr id="184345" name="Rectangle 25"/>
          <p:cNvSpPr>
            <a:spLocks noChangeArrowheads="1"/>
          </p:cNvSpPr>
          <p:nvPr/>
        </p:nvSpPr>
        <p:spPr bwMode="auto">
          <a:xfrm>
            <a:off x="6324601" y="19050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A</a:t>
            </a:r>
          </a:p>
        </p:txBody>
      </p:sp>
      <p:sp>
        <p:nvSpPr>
          <p:cNvPr id="184346" name="Rectangle 26"/>
          <p:cNvSpPr>
            <a:spLocks noChangeArrowheads="1"/>
          </p:cNvSpPr>
          <p:nvPr/>
        </p:nvSpPr>
        <p:spPr bwMode="auto">
          <a:xfrm>
            <a:off x="5537201" y="30480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B</a:t>
            </a:r>
          </a:p>
        </p:txBody>
      </p:sp>
      <p:sp>
        <p:nvSpPr>
          <p:cNvPr id="184347" name="Rectangle 27"/>
          <p:cNvSpPr>
            <a:spLocks noChangeArrowheads="1"/>
          </p:cNvSpPr>
          <p:nvPr/>
        </p:nvSpPr>
        <p:spPr bwMode="auto">
          <a:xfrm>
            <a:off x="4813301" y="4148139"/>
            <a:ext cx="3460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C</a:t>
            </a:r>
          </a:p>
        </p:txBody>
      </p:sp>
      <p:sp>
        <p:nvSpPr>
          <p:cNvPr id="184348" name="Rectangle 28"/>
          <p:cNvSpPr>
            <a:spLocks noChangeArrowheads="1"/>
          </p:cNvSpPr>
          <p:nvPr/>
        </p:nvSpPr>
        <p:spPr bwMode="auto">
          <a:xfrm>
            <a:off x="4279901" y="5191125"/>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D</a:t>
            </a:r>
          </a:p>
        </p:txBody>
      </p:sp>
      <p:sp>
        <p:nvSpPr>
          <p:cNvPr id="184349" name="Rectangle 29"/>
          <p:cNvSpPr>
            <a:spLocks noChangeArrowheads="1"/>
          </p:cNvSpPr>
          <p:nvPr/>
        </p:nvSpPr>
        <p:spPr bwMode="auto">
          <a:xfrm>
            <a:off x="5207001" y="5191125"/>
            <a:ext cx="3333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E</a:t>
            </a:r>
          </a:p>
        </p:txBody>
      </p:sp>
      <p:sp>
        <p:nvSpPr>
          <p:cNvPr id="184350" name="Rectangle 30"/>
          <p:cNvSpPr>
            <a:spLocks noChangeArrowheads="1"/>
          </p:cNvSpPr>
          <p:nvPr/>
        </p:nvSpPr>
        <p:spPr bwMode="auto">
          <a:xfrm>
            <a:off x="6400801" y="3062289"/>
            <a:ext cx="3206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F</a:t>
            </a:r>
          </a:p>
        </p:txBody>
      </p:sp>
      <p:sp>
        <p:nvSpPr>
          <p:cNvPr id="184351" name="Rectangle 31"/>
          <p:cNvSpPr>
            <a:spLocks noChangeArrowheads="1"/>
          </p:cNvSpPr>
          <p:nvPr/>
        </p:nvSpPr>
        <p:spPr bwMode="auto">
          <a:xfrm>
            <a:off x="7226301" y="3062289"/>
            <a:ext cx="3587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G</a:t>
            </a:r>
          </a:p>
        </p:txBody>
      </p:sp>
      <p:sp>
        <p:nvSpPr>
          <p:cNvPr id="184352" name="Rectangle 32"/>
          <p:cNvSpPr>
            <a:spLocks noChangeArrowheads="1"/>
          </p:cNvSpPr>
          <p:nvPr/>
        </p:nvSpPr>
        <p:spPr bwMode="auto">
          <a:xfrm>
            <a:off x="5943601" y="5638801"/>
            <a:ext cx="939359"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cluster</a:t>
            </a:r>
          </a:p>
        </p:txBody>
      </p:sp>
      <p:sp>
        <p:nvSpPr>
          <p:cNvPr id="17439" name="Line 33"/>
          <p:cNvSpPr>
            <a:spLocks noChangeShapeType="1"/>
          </p:cNvSpPr>
          <p:nvPr/>
        </p:nvSpPr>
        <p:spPr bwMode="auto">
          <a:xfrm>
            <a:off x="5786438" y="3595689"/>
            <a:ext cx="279400" cy="257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3015404522"/>
      </p:ext>
    </p:extLst>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9"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826C4D-165B-4F37-B83A-51BE588FDBB5}" type="slidenum">
              <a:rPr lang="en-US" altLang="en-US" sz="1000">
                <a:latin typeface="Helvetica" panose="020B0604020202020204" pitchFamily="34" charset="0"/>
              </a:rPr>
              <a:pPr/>
              <a:t>237</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a:xfrm>
            <a:off x="2819400" y="1143001"/>
            <a:ext cx="5805488" cy="474663"/>
          </a:xfrm>
          <a:noFill/>
        </p:spPr>
        <p:txBody>
          <a:bodyPr vert="horz" lIns="90487" tIns="44450" rIns="90487" bIns="44450" rtlCol="0" anchor="ctr">
            <a:normAutofit fontScale="90000"/>
          </a:bodyPr>
          <a:lstStyle/>
          <a:p>
            <a:pPr eaLnBrk="1" hangingPunct="1"/>
            <a:r>
              <a:rPr lang="en-US" altLang="en-US" smtClean="0"/>
              <a:t>Sandwich Testing</a:t>
            </a:r>
          </a:p>
        </p:txBody>
      </p:sp>
      <p:sp>
        <p:nvSpPr>
          <p:cNvPr id="18437" name="Freeform 3"/>
          <p:cNvSpPr>
            <a:spLocks/>
          </p:cNvSpPr>
          <p:nvPr/>
        </p:nvSpPr>
        <p:spPr bwMode="auto">
          <a:xfrm>
            <a:off x="3697289" y="3702051"/>
            <a:ext cx="2020887" cy="2416175"/>
          </a:xfrm>
          <a:custGeom>
            <a:avLst/>
            <a:gdLst>
              <a:gd name="T0" fmla="*/ 2147483647 w 1273"/>
              <a:gd name="T1" fmla="*/ 353984801 h 1353"/>
              <a:gd name="T2" fmla="*/ 2147483647 w 1273"/>
              <a:gd name="T3" fmla="*/ 255123456 h 1353"/>
              <a:gd name="T4" fmla="*/ 2064006666 w 1273"/>
              <a:gd name="T5" fmla="*/ 178586218 h 1353"/>
              <a:gd name="T6" fmla="*/ 1963200480 w 1273"/>
              <a:gd name="T7" fmla="*/ 127562621 h 1353"/>
              <a:gd name="T8" fmla="*/ 1902716768 w 1273"/>
              <a:gd name="T9" fmla="*/ 76537210 h 1353"/>
              <a:gd name="T10" fmla="*/ 1804431530 w 1273"/>
              <a:gd name="T11" fmla="*/ 25511806 h 1353"/>
              <a:gd name="T12" fmla="*/ 1643141235 w 1273"/>
              <a:gd name="T13" fmla="*/ 0 h 1353"/>
              <a:gd name="T14" fmla="*/ 1562496286 w 1273"/>
              <a:gd name="T15" fmla="*/ 0 h 1353"/>
              <a:gd name="T16" fmla="*/ 1383564511 w 1273"/>
              <a:gd name="T17" fmla="*/ 51025397 h 1353"/>
              <a:gd name="T18" fmla="*/ 1262597088 w 1273"/>
              <a:gd name="T19" fmla="*/ 127562621 h 1353"/>
              <a:gd name="T20" fmla="*/ 1121468427 w 1273"/>
              <a:gd name="T21" fmla="*/ 229611601 h 1353"/>
              <a:gd name="T22" fmla="*/ 882054528 w 1273"/>
              <a:gd name="T23" fmla="*/ 379496599 h 1353"/>
              <a:gd name="T24" fmla="*/ 761086906 w 1273"/>
              <a:gd name="T25" fmla="*/ 430521982 h 1353"/>
              <a:gd name="T26" fmla="*/ 521671419 w 1273"/>
              <a:gd name="T27" fmla="*/ 609108256 h 1353"/>
              <a:gd name="T28" fmla="*/ 400703896 w 1273"/>
              <a:gd name="T29" fmla="*/ 762182620 h 1353"/>
              <a:gd name="T30" fmla="*/ 299897710 w 1273"/>
              <a:gd name="T31" fmla="*/ 912067562 h 1353"/>
              <a:gd name="T32" fmla="*/ 219252761 w 1273"/>
              <a:gd name="T33" fmla="*/ 1141679331 h 1353"/>
              <a:gd name="T34" fmla="*/ 181451185 w 1273"/>
              <a:gd name="T35" fmla="*/ 1243728311 h 1353"/>
              <a:gd name="T36" fmla="*/ 181451185 w 1273"/>
              <a:gd name="T37" fmla="*/ 1495664020 h 1353"/>
              <a:gd name="T38" fmla="*/ 201612422 w 1273"/>
              <a:gd name="T39" fmla="*/ 1776299162 h 1353"/>
              <a:gd name="T40" fmla="*/ 219252761 w 1273"/>
              <a:gd name="T41" fmla="*/ 1926186337 h 1353"/>
              <a:gd name="T42" fmla="*/ 219252761 w 1273"/>
              <a:gd name="T43" fmla="*/ 2104772499 h 1353"/>
              <a:gd name="T44" fmla="*/ 181451185 w 1273"/>
              <a:gd name="T45" fmla="*/ 2147483647 h 1353"/>
              <a:gd name="T46" fmla="*/ 141128711 w 1273"/>
              <a:gd name="T47" fmla="*/ 2147483647 h 1353"/>
              <a:gd name="T48" fmla="*/ 80644974 w 1273"/>
              <a:gd name="T49" fmla="*/ 2147483647 h 1353"/>
              <a:gd name="T50" fmla="*/ 0 w 1273"/>
              <a:gd name="T51" fmla="*/ 2147483647 h 1353"/>
              <a:gd name="T52" fmla="*/ 0 w 1273"/>
              <a:gd name="T53" fmla="*/ 2147483647 h 1353"/>
              <a:gd name="T54" fmla="*/ 20161243 w 1273"/>
              <a:gd name="T55" fmla="*/ 2147483647 h 1353"/>
              <a:gd name="T56" fmla="*/ 80644974 w 1273"/>
              <a:gd name="T57" fmla="*/ 2147483647 h 1353"/>
              <a:gd name="T58" fmla="*/ 120967473 w 1273"/>
              <a:gd name="T59" fmla="*/ 2147483647 h 1353"/>
              <a:gd name="T60" fmla="*/ 219252761 w 1273"/>
              <a:gd name="T61" fmla="*/ 2147483647 h 1353"/>
              <a:gd name="T62" fmla="*/ 320058947 w 1273"/>
              <a:gd name="T63" fmla="*/ 2147483647 h 1353"/>
              <a:gd name="T64" fmla="*/ 461187707 w 1273"/>
              <a:gd name="T65" fmla="*/ 2147483647 h 1353"/>
              <a:gd name="T66" fmla="*/ 640119482 w 1273"/>
              <a:gd name="T67" fmla="*/ 2147483647 h 1353"/>
              <a:gd name="T68" fmla="*/ 902215765 w 1273"/>
              <a:gd name="T69" fmla="*/ 2147483647 h 1353"/>
              <a:gd name="T70" fmla="*/ 1121468427 w 1273"/>
              <a:gd name="T71" fmla="*/ 2147483647 h 1353"/>
              <a:gd name="T72" fmla="*/ 1343242037 w 1273"/>
              <a:gd name="T73" fmla="*/ 2147483647 h 1353"/>
              <a:gd name="T74" fmla="*/ 1602818761 w 1273"/>
              <a:gd name="T75" fmla="*/ 2147483647 h 1353"/>
              <a:gd name="T76" fmla="*/ 1862394294 w 1273"/>
              <a:gd name="T77" fmla="*/ 2147483647 h 1353"/>
              <a:gd name="T78" fmla="*/ 2043845429 w 1273"/>
              <a:gd name="T79" fmla="*/ 2147483647 h 1353"/>
              <a:gd name="T80" fmla="*/ 2144651616 w 1273"/>
              <a:gd name="T81" fmla="*/ 2147483647 h 1353"/>
              <a:gd name="T82" fmla="*/ 2147483647 w 1273"/>
              <a:gd name="T83" fmla="*/ 2147483647 h 1353"/>
              <a:gd name="T84" fmla="*/ 2147483647 w 1273"/>
              <a:gd name="T85" fmla="*/ 2147483647 h 1353"/>
              <a:gd name="T86" fmla="*/ 2147483647 w 1273"/>
              <a:gd name="T87" fmla="*/ 2147483647 h 1353"/>
              <a:gd name="T88" fmla="*/ 2147483647 w 1273"/>
              <a:gd name="T89" fmla="*/ 2147483647 h 1353"/>
              <a:gd name="T90" fmla="*/ 2147483647 w 1273"/>
              <a:gd name="T91" fmla="*/ 2147483647 h 1353"/>
              <a:gd name="T92" fmla="*/ 2147483647 w 1273"/>
              <a:gd name="T93" fmla="*/ 2147483647 h 1353"/>
              <a:gd name="T94" fmla="*/ 2147483647 w 1273"/>
              <a:gd name="T95" fmla="*/ 2147483647 h 1353"/>
              <a:gd name="T96" fmla="*/ 2147483647 w 1273"/>
              <a:gd name="T97" fmla="*/ 2147483647 h 1353"/>
              <a:gd name="T98" fmla="*/ 2147483647 w 1273"/>
              <a:gd name="T99" fmla="*/ 2147483647 h 1353"/>
              <a:gd name="T100" fmla="*/ 2147483647 w 1273"/>
              <a:gd name="T101" fmla="*/ 2147483647 h 1353"/>
              <a:gd name="T102" fmla="*/ 2147483647 w 1273"/>
              <a:gd name="T103" fmla="*/ 2147483647 h 1353"/>
              <a:gd name="T104" fmla="*/ 2147483647 w 1273"/>
              <a:gd name="T105" fmla="*/ 2147483647 h 1353"/>
              <a:gd name="T106" fmla="*/ 2147483647 w 1273"/>
              <a:gd name="T107" fmla="*/ 2147483647 h 1353"/>
              <a:gd name="T108" fmla="*/ 2147483647 w 1273"/>
              <a:gd name="T109" fmla="*/ 2147483647 h 1353"/>
              <a:gd name="T110" fmla="*/ 2147483647 w 1273"/>
              <a:gd name="T111" fmla="*/ 2028235317 h 1353"/>
              <a:gd name="T112" fmla="*/ 2147483647 w 1273"/>
              <a:gd name="T113" fmla="*/ 1521175818 h 1353"/>
              <a:gd name="T114" fmla="*/ 2147483647 w 1273"/>
              <a:gd name="T115" fmla="*/ 1269241896 h 1353"/>
              <a:gd name="T116" fmla="*/ 2147483647 w 1273"/>
              <a:gd name="T117" fmla="*/ 988604967 h 1353"/>
              <a:gd name="T118" fmla="*/ 2147483647 w 1273"/>
              <a:gd name="T119" fmla="*/ 886555763 h 1353"/>
              <a:gd name="T120" fmla="*/ 2147483647 w 1273"/>
              <a:gd name="T121" fmla="*/ 583596458 h 1353"/>
              <a:gd name="T122" fmla="*/ 2147483647 w 1273"/>
              <a:gd name="T123" fmla="*/ 353984801 h 13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3"/>
              <a:gd name="T187" fmla="*/ 0 h 1353"/>
              <a:gd name="T188" fmla="*/ 1273 w 1273"/>
              <a:gd name="T189" fmla="*/ 1353 h 13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3" h="1353">
                <a:moveTo>
                  <a:pt x="962" y="119"/>
                </a:moveTo>
                <a:lnTo>
                  <a:pt x="946" y="111"/>
                </a:lnTo>
                <a:lnTo>
                  <a:pt x="906" y="95"/>
                </a:lnTo>
                <a:lnTo>
                  <a:pt x="875" y="80"/>
                </a:lnTo>
                <a:lnTo>
                  <a:pt x="851" y="72"/>
                </a:lnTo>
                <a:lnTo>
                  <a:pt x="819" y="56"/>
                </a:lnTo>
                <a:lnTo>
                  <a:pt x="803" y="48"/>
                </a:lnTo>
                <a:lnTo>
                  <a:pt x="779" y="40"/>
                </a:lnTo>
                <a:lnTo>
                  <a:pt x="763" y="32"/>
                </a:lnTo>
                <a:lnTo>
                  <a:pt x="755" y="24"/>
                </a:lnTo>
                <a:lnTo>
                  <a:pt x="739" y="16"/>
                </a:lnTo>
                <a:lnTo>
                  <a:pt x="716" y="8"/>
                </a:lnTo>
                <a:lnTo>
                  <a:pt x="684" y="0"/>
                </a:lnTo>
                <a:lnTo>
                  <a:pt x="652" y="0"/>
                </a:lnTo>
                <a:lnTo>
                  <a:pt x="636" y="0"/>
                </a:lnTo>
                <a:lnTo>
                  <a:pt x="620" y="0"/>
                </a:lnTo>
                <a:lnTo>
                  <a:pt x="580" y="8"/>
                </a:lnTo>
                <a:lnTo>
                  <a:pt x="549" y="16"/>
                </a:lnTo>
                <a:lnTo>
                  <a:pt x="517" y="32"/>
                </a:lnTo>
                <a:lnTo>
                  <a:pt x="501" y="40"/>
                </a:lnTo>
                <a:lnTo>
                  <a:pt x="485" y="48"/>
                </a:lnTo>
                <a:lnTo>
                  <a:pt x="445" y="72"/>
                </a:lnTo>
                <a:lnTo>
                  <a:pt x="398" y="95"/>
                </a:lnTo>
                <a:lnTo>
                  <a:pt x="350" y="119"/>
                </a:lnTo>
                <a:lnTo>
                  <a:pt x="326" y="127"/>
                </a:lnTo>
                <a:lnTo>
                  <a:pt x="302" y="135"/>
                </a:lnTo>
                <a:lnTo>
                  <a:pt x="254" y="159"/>
                </a:lnTo>
                <a:lnTo>
                  <a:pt x="207" y="191"/>
                </a:lnTo>
                <a:lnTo>
                  <a:pt x="167" y="223"/>
                </a:lnTo>
                <a:lnTo>
                  <a:pt x="159" y="239"/>
                </a:lnTo>
                <a:lnTo>
                  <a:pt x="143" y="254"/>
                </a:lnTo>
                <a:lnTo>
                  <a:pt x="119" y="286"/>
                </a:lnTo>
                <a:lnTo>
                  <a:pt x="95" y="326"/>
                </a:lnTo>
                <a:lnTo>
                  <a:pt x="87" y="358"/>
                </a:lnTo>
                <a:lnTo>
                  <a:pt x="80" y="374"/>
                </a:lnTo>
                <a:lnTo>
                  <a:pt x="72" y="390"/>
                </a:lnTo>
                <a:lnTo>
                  <a:pt x="72" y="422"/>
                </a:lnTo>
                <a:lnTo>
                  <a:pt x="72" y="469"/>
                </a:lnTo>
                <a:lnTo>
                  <a:pt x="72" y="525"/>
                </a:lnTo>
                <a:lnTo>
                  <a:pt x="80" y="557"/>
                </a:lnTo>
                <a:lnTo>
                  <a:pt x="80" y="565"/>
                </a:lnTo>
                <a:lnTo>
                  <a:pt x="87" y="604"/>
                </a:lnTo>
                <a:lnTo>
                  <a:pt x="87" y="636"/>
                </a:lnTo>
                <a:lnTo>
                  <a:pt x="87" y="660"/>
                </a:lnTo>
                <a:lnTo>
                  <a:pt x="80" y="692"/>
                </a:lnTo>
                <a:lnTo>
                  <a:pt x="72" y="732"/>
                </a:lnTo>
                <a:lnTo>
                  <a:pt x="64" y="763"/>
                </a:lnTo>
                <a:lnTo>
                  <a:pt x="56" y="787"/>
                </a:lnTo>
                <a:lnTo>
                  <a:pt x="48" y="811"/>
                </a:lnTo>
                <a:lnTo>
                  <a:pt x="32" y="851"/>
                </a:lnTo>
                <a:lnTo>
                  <a:pt x="16" y="907"/>
                </a:lnTo>
                <a:lnTo>
                  <a:pt x="0" y="970"/>
                </a:lnTo>
                <a:lnTo>
                  <a:pt x="0" y="1018"/>
                </a:lnTo>
                <a:lnTo>
                  <a:pt x="0" y="1042"/>
                </a:lnTo>
                <a:lnTo>
                  <a:pt x="0" y="1066"/>
                </a:lnTo>
                <a:lnTo>
                  <a:pt x="8" y="1113"/>
                </a:lnTo>
                <a:lnTo>
                  <a:pt x="16" y="1153"/>
                </a:lnTo>
                <a:lnTo>
                  <a:pt x="32" y="1185"/>
                </a:lnTo>
                <a:lnTo>
                  <a:pt x="40" y="1201"/>
                </a:lnTo>
                <a:lnTo>
                  <a:pt x="48" y="1217"/>
                </a:lnTo>
                <a:lnTo>
                  <a:pt x="64" y="1233"/>
                </a:lnTo>
                <a:lnTo>
                  <a:pt x="87" y="1257"/>
                </a:lnTo>
                <a:lnTo>
                  <a:pt x="111" y="1272"/>
                </a:lnTo>
                <a:lnTo>
                  <a:pt x="127" y="1280"/>
                </a:lnTo>
                <a:lnTo>
                  <a:pt x="159" y="1288"/>
                </a:lnTo>
                <a:lnTo>
                  <a:pt x="183" y="1288"/>
                </a:lnTo>
                <a:lnTo>
                  <a:pt x="215" y="1288"/>
                </a:lnTo>
                <a:lnTo>
                  <a:pt x="254" y="1288"/>
                </a:lnTo>
                <a:lnTo>
                  <a:pt x="294" y="1288"/>
                </a:lnTo>
                <a:lnTo>
                  <a:pt x="358" y="1288"/>
                </a:lnTo>
                <a:lnTo>
                  <a:pt x="413" y="1288"/>
                </a:lnTo>
                <a:lnTo>
                  <a:pt x="445" y="1288"/>
                </a:lnTo>
                <a:lnTo>
                  <a:pt x="477" y="1288"/>
                </a:lnTo>
                <a:lnTo>
                  <a:pt x="533" y="1288"/>
                </a:lnTo>
                <a:lnTo>
                  <a:pt x="596" y="1288"/>
                </a:lnTo>
                <a:lnTo>
                  <a:pt x="636" y="1288"/>
                </a:lnTo>
                <a:lnTo>
                  <a:pt x="684" y="1288"/>
                </a:lnTo>
                <a:lnTo>
                  <a:pt x="739" y="1296"/>
                </a:lnTo>
                <a:lnTo>
                  <a:pt x="771" y="1304"/>
                </a:lnTo>
                <a:lnTo>
                  <a:pt x="811" y="1312"/>
                </a:lnTo>
                <a:lnTo>
                  <a:pt x="819" y="1312"/>
                </a:lnTo>
                <a:lnTo>
                  <a:pt x="851" y="1320"/>
                </a:lnTo>
                <a:lnTo>
                  <a:pt x="898" y="1328"/>
                </a:lnTo>
                <a:lnTo>
                  <a:pt x="954" y="1336"/>
                </a:lnTo>
                <a:lnTo>
                  <a:pt x="1010" y="1352"/>
                </a:lnTo>
                <a:lnTo>
                  <a:pt x="1034" y="1352"/>
                </a:lnTo>
                <a:lnTo>
                  <a:pt x="1049" y="1352"/>
                </a:lnTo>
                <a:lnTo>
                  <a:pt x="1097" y="1352"/>
                </a:lnTo>
                <a:lnTo>
                  <a:pt x="1129" y="1352"/>
                </a:lnTo>
                <a:lnTo>
                  <a:pt x="1169" y="1344"/>
                </a:lnTo>
                <a:lnTo>
                  <a:pt x="1185" y="1336"/>
                </a:lnTo>
                <a:lnTo>
                  <a:pt x="1200" y="1328"/>
                </a:lnTo>
                <a:lnTo>
                  <a:pt x="1232" y="1304"/>
                </a:lnTo>
                <a:lnTo>
                  <a:pt x="1248" y="1280"/>
                </a:lnTo>
                <a:lnTo>
                  <a:pt x="1264" y="1249"/>
                </a:lnTo>
                <a:lnTo>
                  <a:pt x="1264" y="1233"/>
                </a:lnTo>
                <a:lnTo>
                  <a:pt x="1272" y="1209"/>
                </a:lnTo>
                <a:lnTo>
                  <a:pt x="1272" y="1169"/>
                </a:lnTo>
                <a:lnTo>
                  <a:pt x="1264" y="1129"/>
                </a:lnTo>
                <a:lnTo>
                  <a:pt x="1256" y="1082"/>
                </a:lnTo>
                <a:lnTo>
                  <a:pt x="1248" y="1058"/>
                </a:lnTo>
                <a:lnTo>
                  <a:pt x="1240" y="1034"/>
                </a:lnTo>
                <a:lnTo>
                  <a:pt x="1224" y="986"/>
                </a:lnTo>
                <a:lnTo>
                  <a:pt x="1208" y="938"/>
                </a:lnTo>
                <a:lnTo>
                  <a:pt x="1193" y="899"/>
                </a:lnTo>
                <a:lnTo>
                  <a:pt x="1185" y="875"/>
                </a:lnTo>
                <a:lnTo>
                  <a:pt x="1177" y="859"/>
                </a:lnTo>
                <a:lnTo>
                  <a:pt x="1161" y="811"/>
                </a:lnTo>
                <a:lnTo>
                  <a:pt x="1153" y="763"/>
                </a:lnTo>
                <a:lnTo>
                  <a:pt x="1145" y="708"/>
                </a:lnTo>
                <a:lnTo>
                  <a:pt x="1145" y="684"/>
                </a:lnTo>
                <a:lnTo>
                  <a:pt x="1145" y="636"/>
                </a:lnTo>
                <a:lnTo>
                  <a:pt x="1137" y="533"/>
                </a:lnTo>
                <a:lnTo>
                  <a:pt x="1137" y="477"/>
                </a:lnTo>
                <a:lnTo>
                  <a:pt x="1137" y="453"/>
                </a:lnTo>
                <a:lnTo>
                  <a:pt x="1129" y="398"/>
                </a:lnTo>
                <a:lnTo>
                  <a:pt x="1121" y="350"/>
                </a:lnTo>
                <a:lnTo>
                  <a:pt x="1105" y="310"/>
                </a:lnTo>
                <a:lnTo>
                  <a:pt x="1097" y="294"/>
                </a:lnTo>
                <a:lnTo>
                  <a:pt x="1089" y="278"/>
                </a:lnTo>
                <a:lnTo>
                  <a:pt x="1057" y="231"/>
                </a:lnTo>
                <a:lnTo>
                  <a:pt x="1018" y="183"/>
                </a:lnTo>
                <a:lnTo>
                  <a:pt x="970" y="135"/>
                </a:lnTo>
                <a:lnTo>
                  <a:pt x="946" y="111"/>
                </a:lnTo>
                <a:lnTo>
                  <a:pt x="962" y="119"/>
                </a:lnTo>
              </a:path>
            </a:pathLst>
          </a:custGeom>
          <a:solidFill>
            <a:schemeClr val="tx2"/>
          </a:solid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18438" name="Rectangle 4"/>
          <p:cNvSpPr>
            <a:spLocks noChangeArrowheads="1"/>
          </p:cNvSpPr>
          <p:nvPr/>
        </p:nvSpPr>
        <p:spPr bwMode="auto">
          <a:xfrm>
            <a:off x="5868988" y="1873251"/>
            <a:ext cx="685800" cy="542925"/>
          </a:xfrm>
          <a:prstGeom prst="rect">
            <a:avLst/>
          </a:prstGeom>
          <a:solidFill>
            <a:schemeClr val="folHlink"/>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39" name="Rectangle 5"/>
          <p:cNvSpPr>
            <a:spLocks noChangeArrowheads="1"/>
          </p:cNvSpPr>
          <p:nvPr/>
        </p:nvSpPr>
        <p:spPr bwMode="auto">
          <a:xfrm>
            <a:off x="5106988" y="2959101"/>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0" name="Rectangle 6"/>
          <p:cNvSpPr>
            <a:spLocks noChangeArrowheads="1"/>
          </p:cNvSpPr>
          <p:nvPr/>
        </p:nvSpPr>
        <p:spPr bwMode="auto">
          <a:xfrm>
            <a:off x="4357688" y="405923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1" name="Rectangle 7"/>
          <p:cNvSpPr>
            <a:spLocks noChangeArrowheads="1"/>
          </p:cNvSpPr>
          <p:nvPr/>
        </p:nvSpPr>
        <p:spPr bwMode="auto">
          <a:xfrm>
            <a:off x="3875088" y="514508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2" name="Rectangle 8"/>
          <p:cNvSpPr>
            <a:spLocks noChangeArrowheads="1"/>
          </p:cNvSpPr>
          <p:nvPr/>
        </p:nvSpPr>
        <p:spPr bwMode="auto">
          <a:xfrm>
            <a:off x="4776788" y="5145089"/>
            <a:ext cx="685800" cy="542925"/>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3" name="Rectangle 9"/>
          <p:cNvSpPr>
            <a:spLocks noChangeArrowheads="1"/>
          </p:cNvSpPr>
          <p:nvPr/>
        </p:nvSpPr>
        <p:spPr bwMode="auto">
          <a:xfrm>
            <a:off x="5970588" y="29591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4" name="Rectangle 10"/>
          <p:cNvSpPr>
            <a:spLocks noChangeArrowheads="1"/>
          </p:cNvSpPr>
          <p:nvPr/>
        </p:nvSpPr>
        <p:spPr bwMode="auto">
          <a:xfrm>
            <a:off x="6834188" y="2959101"/>
            <a:ext cx="685800" cy="542925"/>
          </a:xfrm>
          <a:prstGeom prst="rect">
            <a:avLst/>
          </a:prstGeom>
          <a:solidFill>
            <a:srgbClr val="00AE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5" name="Line 11"/>
          <p:cNvSpPr>
            <a:spLocks noChangeShapeType="1"/>
          </p:cNvSpPr>
          <p:nvPr/>
        </p:nvSpPr>
        <p:spPr bwMode="auto">
          <a:xfrm flipH="1">
            <a:off x="4192588" y="4616450"/>
            <a:ext cx="520700" cy="5286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46" name="Line 12"/>
          <p:cNvSpPr>
            <a:spLocks noChangeShapeType="1"/>
          </p:cNvSpPr>
          <p:nvPr/>
        </p:nvSpPr>
        <p:spPr bwMode="auto">
          <a:xfrm>
            <a:off x="4687888" y="4616451"/>
            <a:ext cx="444500" cy="542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47" name="Line 13"/>
          <p:cNvSpPr>
            <a:spLocks noChangeShapeType="1"/>
          </p:cNvSpPr>
          <p:nvPr/>
        </p:nvSpPr>
        <p:spPr bwMode="auto">
          <a:xfrm>
            <a:off x="6237288" y="2430464"/>
            <a:ext cx="38100" cy="528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448" name="Line 14"/>
          <p:cNvSpPr>
            <a:spLocks noChangeShapeType="1"/>
          </p:cNvSpPr>
          <p:nvPr/>
        </p:nvSpPr>
        <p:spPr bwMode="auto">
          <a:xfrm>
            <a:off x="6211888" y="2459039"/>
            <a:ext cx="977900" cy="485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5359" name="Rectangle 15"/>
          <p:cNvSpPr>
            <a:spLocks noChangeArrowheads="1"/>
          </p:cNvSpPr>
          <p:nvPr/>
        </p:nvSpPr>
        <p:spPr bwMode="auto">
          <a:xfrm>
            <a:off x="7023101" y="2090739"/>
            <a:ext cx="20478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Top modules are</a:t>
            </a:r>
          </a:p>
          <a:p>
            <a:pPr>
              <a:defRPr/>
            </a:pPr>
            <a:r>
              <a:rPr lang="en-US" b="1">
                <a:effectLst>
                  <a:outerShdw blurRad="38100" dist="38100" dir="2700000" algn="tl">
                    <a:srgbClr val="FFFFFF"/>
                  </a:outerShdw>
                </a:effectLst>
                <a:latin typeface="Helvetica" pitchFamily="-128" charset="0"/>
                <a:ea typeface="ＭＳ Ｐゴシック" pitchFamily="-128" charset="-128"/>
              </a:rPr>
              <a:t>tested with stubs</a:t>
            </a:r>
          </a:p>
        </p:txBody>
      </p:sp>
      <p:sp>
        <p:nvSpPr>
          <p:cNvPr id="185360" name="Rectangle 16"/>
          <p:cNvSpPr>
            <a:spLocks noChangeArrowheads="1"/>
          </p:cNvSpPr>
          <p:nvPr/>
        </p:nvSpPr>
        <p:spPr bwMode="auto">
          <a:xfrm>
            <a:off x="5689601" y="4705350"/>
            <a:ext cx="39020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Worker modules are grouped into </a:t>
            </a:r>
          </a:p>
        </p:txBody>
      </p:sp>
      <p:sp>
        <p:nvSpPr>
          <p:cNvPr id="185361" name="Rectangle 17"/>
          <p:cNvSpPr>
            <a:spLocks noChangeArrowheads="1"/>
          </p:cNvSpPr>
          <p:nvPr/>
        </p:nvSpPr>
        <p:spPr bwMode="auto">
          <a:xfrm>
            <a:off x="5689601" y="4962525"/>
            <a:ext cx="24923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builds and integrated</a:t>
            </a:r>
          </a:p>
        </p:txBody>
      </p:sp>
      <p:sp>
        <p:nvSpPr>
          <p:cNvPr id="185362" name="Rectangle 18"/>
          <p:cNvSpPr>
            <a:spLocks noChangeArrowheads="1"/>
          </p:cNvSpPr>
          <p:nvPr/>
        </p:nvSpPr>
        <p:spPr bwMode="auto">
          <a:xfrm>
            <a:off x="6096001" y="19050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A</a:t>
            </a:r>
          </a:p>
        </p:txBody>
      </p:sp>
      <p:sp>
        <p:nvSpPr>
          <p:cNvPr id="185363" name="Rectangle 19"/>
          <p:cNvSpPr>
            <a:spLocks noChangeArrowheads="1"/>
          </p:cNvSpPr>
          <p:nvPr/>
        </p:nvSpPr>
        <p:spPr bwMode="auto">
          <a:xfrm>
            <a:off x="5308601" y="3048000"/>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B</a:t>
            </a:r>
          </a:p>
        </p:txBody>
      </p:sp>
      <p:sp>
        <p:nvSpPr>
          <p:cNvPr id="185364" name="Rectangle 20"/>
          <p:cNvSpPr>
            <a:spLocks noChangeArrowheads="1"/>
          </p:cNvSpPr>
          <p:nvPr/>
        </p:nvSpPr>
        <p:spPr bwMode="auto">
          <a:xfrm>
            <a:off x="4584701" y="4148139"/>
            <a:ext cx="3460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C</a:t>
            </a:r>
          </a:p>
        </p:txBody>
      </p:sp>
      <p:sp>
        <p:nvSpPr>
          <p:cNvPr id="185365" name="Rectangle 21"/>
          <p:cNvSpPr>
            <a:spLocks noChangeArrowheads="1"/>
          </p:cNvSpPr>
          <p:nvPr/>
        </p:nvSpPr>
        <p:spPr bwMode="auto">
          <a:xfrm>
            <a:off x="4051301" y="5191125"/>
            <a:ext cx="3460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D</a:t>
            </a:r>
          </a:p>
        </p:txBody>
      </p:sp>
      <p:sp>
        <p:nvSpPr>
          <p:cNvPr id="185366" name="Rectangle 22"/>
          <p:cNvSpPr>
            <a:spLocks noChangeArrowheads="1"/>
          </p:cNvSpPr>
          <p:nvPr/>
        </p:nvSpPr>
        <p:spPr bwMode="auto">
          <a:xfrm>
            <a:off x="4978401" y="5191125"/>
            <a:ext cx="333375" cy="363538"/>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E</a:t>
            </a:r>
          </a:p>
        </p:txBody>
      </p:sp>
      <p:sp>
        <p:nvSpPr>
          <p:cNvPr id="185367" name="Rectangle 23"/>
          <p:cNvSpPr>
            <a:spLocks noChangeArrowheads="1"/>
          </p:cNvSpPr>
          <p:nvPr/>
        </p:nvSpPr>
        <p:spPr bwMode="auto">
          <a:xfrm>
            <a:off x="6172201" y="3062289"/>
            <a:ext cx="3206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F</a:t>
            </a:r>
          </a:p>
        </p:txBody>
      </p:sp>
      <p:sp>
        <p:nvSpPr>
          <p:cNvPr id="185368" name="Rectangle 24"/>
          <p:cNvSpPr>
            <a:spLocks noChangeArrowheads="1"/>
          </p:cNvSpPr>
          <p:nvPr/>
        </p:nvSpPr>
        <p:spPr bwMode="auto">
          <a:xfrm>
            <a:off x="6997701" y="3062289"/>
            <a:ext cx="358775" cy="363537"/>
          </a:xfrm>
          <a:prstGeom prst="rect">
            <a:avLst/>
          </a:prstGeom>
          <a:noFill/>
          <a:ln>
            <a:noFill/>
          </a:ln>
          <a:effectLst/>
          <a:extLst/>
        </p:spPr>
        <p:txBody>
          <a:bodyPr wrap="none" lIns="90487" tIns="44450" rIns="90487" bIns="44450">
            <a:spAutoFit/>
          </a:bodyPr>
          <a:lstStyle/>
          <a:p>
            <a:pPr>
              <a:defRPr/>
            </a:pPr>
            <a:r>
              <a:rPr lang="en-US" b="1">
                <a:solidFill>
                  <a:schemeClr val="bg1"/>
                </a:solidFill>
                <a:effectLst>
                  <a:outerShdw blurRad="38100" dist="38100" dir="2700000" algn="tl">
                    <a:srgbClr val="000000"/>
                  </a:outerShdw>
                </a:effectLst>
                <a:latin typeface="Helvetica" pitchFamily="-128" charset="0"/>
                <a:ea typeface="ＭＳ Ｐゴシック" pitchFamily="-128" charset="-128"/>
              </a:rPr>
              <a:t>G</a:t>
            </a:r>
          </a:p>
        </p:txBody>
      </p:sp>
      <p:sp>
        <p:nvSpPr>
          <p:cNvPr id="185369" name="Rectangle 25"/>
          <p:cNvSpPr>
            <a:spLocks noChangeArrowheads="1"/>
          </p:cNvSpPr>
          <p:nvPr/>
        </p:nvSpPr>
        <p:spPr bwMode="auto">
          <a:xfrm>
            <a:off x="5638801" y="5791201"/>
            <a:ext cx="939359"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cluster</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460" name="Line 26"/>
          <p:cNvSpPr>
            <a:spLocks noChangeShapeType="1"/>
          </p:cNvSpPr>
          <p:nvPr/>
        </p:nvSpPr>
        <p:spPr bwMode="auto">
          <a:xfrm flipH="1">
            <a:off x="5589588" y="2459039"/>
            <a:ext cx="609600" cy="4714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8461" name="Line 27"/>
          <p:cNvSpPr>
            <a:spLocks noChangeShapeType="1"/>
          </p:cNvSpPr>
          <p:nvPr/>
        </p:nvSpPr>
        <p:spPr bwMode="auto">
          <a:xfrm flipV="1">
            <a:off x="4789488" y="3516314"/>
            <a:ext cx="546100" cy="5429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2353920651"/>
      </p:ext>
    </p:extLst>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601542-D3EE-43A0-AA76-C8417215C4D8}" type="slidenum">
              <a:rPr lang="en-US" altLang="en-US" sz="1000">
                <a:latin typeface="Helvetica" panose="020B0604020202020204" pitchFamily="34" charset="0"/>
              </a:rPr>
              <a:pPr/>
              <a:t>238</a:t>
            </a:fld>
            <a:endParaRPr lang="en-US" altLang="en-US" sz="1000">
              <a:latin typeface="Helvetica" panose="020B0604020202020204" pitchFamily="34" charset="0"/>
            </a:endParaRPr>
          </a:p>
        </p:txBody>
      </p:sp>
      <p:sp>
        <p:nvSpPr>
          <p:cNvPr id="19460" name="Rectangle 2"/>
          <p:cNvSpPr>
            <a:spLocks noGrp="1" noChangeArrowheads="1"/>
          </p:cNvSpPr>
          <p:nvPr>
            <p:ph type="title"/>
          </p:nvPr>
        </p:nvSpPr>
        <p:spPr/>
        <p:txBody>
          <a:bodyPr/>
          <a:lstStyle/>
          <a:p>
            <a:pPr eaLnBrk="1" hangingPunct="1"/>
            <a:r>
              <a:rPr lang="en-US" altLang="en-US" smtClean="0"/>
              <a:t>Regression Testing</a:t>
            </a:r>
          </a:p>
        </p:txBody>
      </p:sp>
      <p:sp>
        <p:nvSpPr>
          <p:cNvPr id="19461" name="Rectangle 3"/>
          <p:cNvSpPr>
            <a:spLocks noGrp="1" noChangeArrowheads="1"/>
          </p:cNvSpPr>
          <p:nvPr>
            <p:ph type="body" idx="1"/>
          </p:nvPr>
        </p:nvSpPr>
        <p:spPr/>
        <p:txBody>
          <a:bodyPr/>
          <a:lstStyle/>
          <a:p>
            <a:pPr>
              <a:spcBef>
                <a:spcPts val="900"/>
              </a:spcBef>
            </a:pPr>
            <a:r>
              <a:rPr lang="en-US" altLang="en-US" sz="2000" i="1">
                <a:solidFill>
                  <a:schemeClr val="folHlink"/>
                </a:solidFill>
                <a:latin typeface="Palatino" pitchFamily="-128" charset="0"/>
              </a:rPr>
              <a:t>Regression testing</a:t>
            </a:r>
            <a:r>
              <a:rPr lang="en-US" altLang="en-US" sz="2000">
                <a:latin typeface="Palatino" pitchFamily="-128" charset="0"/>
              </a:rPr>
              <a:t> is the re-execution of some subset of tests that have already been conducted to ensure that changes have not propagated unintended side effects</a:t>
            </a:r>
          </a:p>
          <a:p>
            <a:pPr>
              <a:spcBef>
                <a:spcPts val="300"/>
              </a:spcBef>
            </a:pPr>
            <a:r>
              <a:rPr lang="en-US" altLang="en-US" sz="2000">
                <a:latin typeface="Palatino" pitchFamily="-128" charset="0"/>
              </a:rPr>
              <a:t>Whenever software is corrected, some aspect of the software configuration (the program, its documentation, or the data that support it) is changed. </a:t>
            </a:r>
          </a:p>
          <a:p>
            <a:pPr>
              <a:spcBef>
                <a:spcPts val="300"/>
              </a:spcBef>
            </a:pPr>
            <a:r>
              <a:rPr lang="en-US" altLang="en-US" sz="2000">
                <a:latin typeface="Palatino" pitchFamily="-128" charset="0"/>
              </a:rPr>
              <a:t>Regression testing helps to ensure that changes (due to testing or for other reasons) do not introduce unintended behavior or additional errors.</a:t>
            </a:r>
          </a:p>
          <a:p>
            <a:pPr>
              <a:spcBef>
                <a:spcPts val="900"/>
              </a:spcBef>
            </a:pPr>
            <a:r>
              <a:rPr lang="en-US" altLang="en-US" sz="2000">
                <a:latin typeface="Palatino" pitchFamily="-128" charset="0"/>
              </a:rPr>
              <a:t>Regression testing may be conducted manually, by re-executing a subset of all test cases or using automated capture/playback tools.</a:t>
            </a:r>
          </a:p>
          <a:p>
            <a:pPr eaLnBrk="1" hangingPunct="1">
              <a:lnSpc>
                <a:spcPct val="90000"/>
              </a:lnSpc>
            </a:pPr>
            <a:endParaRPr lang="en-US" altLang="en-US" sz="2000"/>
          </a:p>
        </p:txBody>
      </p:sp>
    </p:spTree>
    <p:extLst>
      <p:ext uri="{BB962C8B-B14F-4D97-AF65-F5344CB8AC3E}">
        <p14:creationId xmlns:p14="http://schemas.microsoft.com/office/powerpoint/2010/main" val="278986476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9B8F3E-E912-49DD-8766-76FCFA6FD922}" type="slidenum">
              <a:rPr lang="en-US" altLang="en-US" sz="1000">
                <a:latin typeface="Helvetica" panose="020B0604020202020204" pitchFamily="34" charset="0"/>
              </a:rPr>
              <a:pPr/>
              <a:t>239</a:t>
            </a:fld>
            <a:endParaRPr lang="en-US" altLang="en-US" sz="1000">
              <a:latin typeface="Helvetica" panose="020B0604020202020204" pitchFamily="34" charset="0"/>
            </a:endParaRPr>
          </a:p>
        </p:txBody>
      </p:sp>
      <p:sp>
        <p:nvSpPr>
          <p:cNvPr id="20484" name="Rectangle 2"/>
          <p:cNvSpPr>
            <a:spLocks noGrp="1" noChangeArrowheads="1"/>
          </p:cNvSpPr>
          <p:nvPr>
            <p:ph type="title"/>
          </p:nvPr>
        </p:nvSpPr>
        <p:spPr>
          <a:xfrm>
            <a:off x="2743200" y="990600"/>
            <a:ext cx="4184650" cy="685800"/>
          </a:xfrm>
        </p:spPr>
        <p:txBody>
          <a:bodyPr>
            <a:normAutofit fontScale="90000"/>
          </a:bodyPr>
          <a:lstStyle/>
          <a:p>
            <a:pPr eaLnBrk="1" hangingPunct="1"/>
            <a:r>
              <a:rPr lang="en-US" altLang="en-US" smtClean="0"/>
              <a:t>Smoke Testing</a:t>
            </a:r>
          </a:p>
        </p:txBody>
      </p:sp>
      <p:sp>
        <p:nvSpPr>
          <p:cNvPr id="20485" name="Rectangle 3"/>
          <p:cNvSpPr>
            <a:spLocks noGrp="1" noChangeArrowheads="1"/>
          </p:cNvSpPr>
          <p:nvPr>
            <p:ph type="body" idx="1"/>
          </p:nvPr>
        </p:nvSpPr>
        <p:spPr>
          <a:xfrm>
            <a:off x="3505200" y="1905000"/>
            <a:ext cx="7162800" cy="4114800"/>
          </a:xfrm>
        </p:spPr>
        <p:txBody>
          <a:bodyPr/>
          <a:lstStyle/>
          <a:p>
            <a:pPr eaLnBrk="1" hangingPunct="1">
              <a:lnSpc>
                <a:spcPct val="90000"/>
              </a:lnSpc>
            </a:pPr>
            <a:r>
              <a:rPr lang="en-US" altLang="en-US" sz="1800"/>
              <a:t>A common approach for creating “daily builds” for product software</a:t>
            </a:r>
          </a:p>
          <a:p>
            <a:pPr eaLnBrk="1" hangingPunct="1">
              <a:lnSpc>
                <a:spcPct val="90000"/>
              </a:lnSpc>
            </a:pPr>
            <a:r>
              <a:rPr lang="en-US" altLang="en-US" sz="1800"/>
              <a:t>Smoke testing steps:</a:t>
            </a:r>
          </a:p>
          <a:p>
            <a:pPr lvl="1">
              <a:spcBef>
                <a:spcPts val="300"/>
              </a:spcBef>
            </a:pPr>
            <a:r>
              <a:rPr lang="en-US" altLang="en-US" sz="1600"/>
              <a:t>Software components that have been translated into code are integrated into a “build.” </a:t>
            </a:r>
          </a:p>
          <a:p>
            <a:pPr lvl="2">
              <a:spcBef>
                <a:spcPts val="300"/>
              </a:spcBef>
            </a:pPr>
            <a:r>
              <a:rPr lang="en-US" altLang="en-US" sz="1400"/>
              <a:t>A build includes all data files, libraries, reusable modules, and engineered components that are required to implement one or more product functions.</a:t>
            </a:r>
          </a:p>
          <a:p>
            <a:pPr lvl="1" eaLnBrk="1" hangingPunct="1">
              <a:lnSpc>
                <a:spcPct val="90000"/>
              </a:lnSpc>
            </a:pPr>
            <a:r>
              <a:rPr lang="en-US" altLang="en-US" sz="1600"/>
              <a:t>A series of tests is designed to expose errors that will keep the build from properly performing its function. </a:t>
            </a:r>
          </a:p>
          <a:p>
            <a:pPr lvl="2" eaLnBrk="1" hangingPunct="1">
              <a:lnSpc>
                <a:spcPct val="90000"/>
              </a:lnSpc>
            </a:pPr>
            <a:r>
              <a:rPr lang="en-US" altLang="en-US" sz="1400"/>
              <a:t>The intent should be to uncover “show stopper” errors that have the highest likelihood of throwing the software project behind schedule.</a:t>
            </a:r>
          </a:p>
          <a:p>
            <a:pPr lvl="1" eaLnBrk="1" hangingPunct="1">
              <a:lnSpc>
                <a:spcPct val="90000"/>
              </a:lnSpc>
            </a:pPr>
            <a:r>
              <a:rPr lang="en-US" altLang="en-US" sz="1600"/>
              <a:t>The build is integrated with other builds and the entire product (in its current form) is smoke tested daily. </a:t>
            </a:r>
          </a:p>
          <a:p>
            <a:pPr lvl="2" eaLnBrk="1" hangingPunct="1">
              <a:lnSpc>
                <a:spcPct val="90000"/>
              </a:lnSpc>
            </a:pPr>
            <a:r>
              <a:rPr lang="en-US" altLang="en-US" sz="1400"/>
              <a:t>The integration approach may be top down or bottom up.</a:t>
            </a:r>
          </a:p>
        </p:txBody>
      </p:sp>
    </p:spTree>
    <p:extLst>
      <p:ext uri="{BB962C8B-B14F-4D97-AF65-F5344CB8AC3E}">
        <p14:creationId xmlns:p14="http://schemas.microsoft.com/office/powerpoint/2010/main" val="2856492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0733F1-31AB-4743-A6E0-D41474FDF4C2}" type="slidenum">
              <a:rPr lang="en-US" altLang="en-US" sz="1000">
                <a:latin typeface="Helvetica" panose="020B0604020202020204" pitchFamily="34" charset="0"/>
              </a:rPr>
              <a:pPr/>
              <a:t>24</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Mobile Apps</a:t>
            </a:r>
          </a:p>
        </p:txBody>
      </p:sp>
      <p:sp>
        <p:nvSpPr>
          <p:cNvPr id="10245" name="Rectangle 3"/>
          <p:cNvSpPr>
            <a:spLocks noGrp="1" noChangeArrowheads="1"/>
          </p:cNvSpPr>
          <p:nvPr>
            <p:ph type="body" idx="1"/>
          </p:nvPr>
        </p:nvSpPr>
        <p:spPr>
          <a:xfrm>
            <a:off x="3200400" y="1828800"/>
            <a:ext cx="7239000" cy="4191000"/>
          </a:xfrm>
        </p:spPr>
        <p:txBody>
          <a:bodyPr/>
          <a:lstStyle/>
          <a:p>
            <a:pPr eaLnBrk="1" hangingPunct="1">
              <a:lnSpc>
                <a:spcPct val="90000"/>
              </a:lnSpc>
            </a:pPr>
            <a:r>
              <a:rPr lang="en-US" altLang="en-US" sz="1800"/>
              <a:t>Reside on mobile platforms such as cell phones or tablets</a:t>
            </a:r>
          </a:p>
          <a:p>
            <a:r>
              <a:rPr lang="en-US" altLang="en-US" sz="1800"/>
              <a:t>Contain user interfaces that take both device characteristics and location attributes </a:t>
            </a:r>
          </a:p>
          <a:p>
            <a:r>
              <a:rPr lang="en-US" altLang="en-US" sz="1800"/>
              <a:t>Often provide access to a combination of web-based resources and local device processing and storage capabilities</a:t>
            </a:r>
          </a:p>
          <a:p>
            <a:r>
              <a:rPr lang="en-US" altLang="en-US" sz="1800"/>
              <a:t>Provide persistent storage capabilities within the platform</a:t>
            </a:r>
          </a:p>
          <a:p>
            <a:r>
              <a:rPr lang="en-US" altLang="en-US" sz="1800"/>
              <a:t>A </a:t>
            </a:r>
            <a:r>
              <a:rPr lang="en-US" altLang="en-US" sz="1800" i="1">
                <a:solidFill>
                  <a:srgbClr val="C00000"/>
                </a:solidFill>
              </a:rPr>
              <a:t>mobile web application </a:t>
            </a:r>
            <a:r>
              <a:rPr lang="en-US" altLang="en-US" sz="1800"/>
              <a:t>allows a mobile device to access to web-based content using a browser designed to accommodate the strengths and weaknesses of the  mobile platform</a:t>
            </a:r>
          </a:p>
          <a:p>
            <a:r>
              <a:rPr lang="en-US" altLang="en-US" sz="1800"/>
              <a:t>A </a:t>
            </a:r>
            <a:r>
              <a:rPr lang="en-US" altLang="en-US" sz="1800" i="1">
                <a:solidFill>
                  <a:srgbClr val="C00000"/>
                </a:solidFill>
              </a:rPr>
              <a:t>mobile app </a:t>
            </a:r>
            <a:r>
              <a:rPr lang="en-US" altLang="en-US" sz="1800"/>
              <a:t>can gain direct access to the hardware found on the device to provide local processing and storage capabilities</a:t>
            </a:r>
          </a:p>
          <a:p>
            <a:r>
              <a:rPr lang="en-US" altLang="en-US" sz="1800"/>
              <a:t>As time passes these differences will become blurred</a:t>
            </a:r>
          </a:p>
        </p:txBody>
      </p:sp>
    </p:spTree>
    <p:extLst>
      <p:ext uri="{BB962C8B-B14F-4D97-AF65-F5344CB8AC3E}">
        <p14:creationId xmlns:p14="http://schemas.microsoft.com/office/powerpoint/2010/main" val="73766888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4E3278-A8DC-41F0-B09F-5ACFF71B2B76}" type="slidenum">
              <a:rPr lang="en-US" altLang="en-US" sz="1000">
                <a:latin typeface="Helvetica" panose="020B0604020202020204" pitchFamily="34" charset="0"/>
              </a:rPr>
              <a:pPr/>
              <a:t>240</a:t>
            </a:fld>
            <a:endParaRPr lang="en-US" altLang="en-US" sz="1000">
              <a:latin typeface="Helvetica" panose="020B0604020202020204" pitchFamily="34" charset="0"/>
            </a:endParaRPr>
          </a:p>
        </p:txBody>
      </p:sp>
      <p:sp>
        <p:nvSpPr>
          <p:cNvPr id="21508" name="Rectangle 2"/>
          <p:cNvSpPr>
            <a:spLocks noGrp="1" noChangeArrowheads="1"/>
          </p:cNvSpPr>
          <p:nvPr>
            <p:ph type="title"/>
          </p:nvPr>
        </p:nvSpPr>
        <p:spPr>
          <a:xfrm>
            <a:off x="2743200" y="990600"/>
            <a:ext cx="6248400" cy="685800"/>
          </a:xfrm>
        </p:spPr>
        <p:txBody>
          <a:bodyPr>
            <a:normAutofit fontScale="90000"/>
          </a:bodyPr>
          <a:lstStyle/>
          <a:p>
            <a:pPr eaLnBrk="1" hangingPunct="1"/>
            <a:r>
              <a:rPr lang="en-US" altLang="en-US" smtClean="0"/>
              <a:t>General Testing Criteria</a:t>
            </a:r>
          </a:p>
        </p:txBody>
      </p:sp>
      <p:sp>
        <p:nvSpPr>
          <p:cNvPr id="190467" name="Rectangle 3"/>
          <p:cNvSpPr>
            <a:spLocks noGrp="1" noChangeArrowheads="1"/>
          </p:cNvSpPr>
          <p:nvPr>
            <p:ph type="body" idx="1"/>
          </p:nvPr>
        </p:nvSpPr>
        <p:spPr>
          <a:xfrm>
            <a:off x="3505200" y="1905000"/>
            <a:ext cx="7162800" cy="4114800"/>
          </a:xfrm>
        </p:spPr>
        <p:txBody>
          <a:bodyPr/>
          <a:lstStyle/>
          <a:p>
            <a:pPr eaLnBrk="1" hangingPunct="1">
              <a:buFont typeface="Wingdings" pitchFamily="-128" charset="2"/>
              <a:buChar char="n"/>
              <a:defRPr/>
            </a:pPr>
            <a:r>
              <a:rPr lang="en-US" sz="1800" dirty="0">
                <a:solidFill>
                  <a:srgbClr val="FF0000"/>
                </a:solidFill>
              </a:rPr>
              <a:t>Interface integrity </a:t>
            </a:r>
            <a:r>
              <a:rPr lang="en-US" sz="1800" dirty="0"/>
              <a:t>– internal and external module interfaces are tested as each module or cluster is added to the software</a:t>
            </a:r>
          </a:p>
          <a:p>
            <a:pPr marL="0" indent="0">
              <a:buNone/>
              <a:defRPr/>
            </a:pPr>
            <a:endParaRPr lang="en-US" sz="1800" dirty="0"/>
          </a:p>
          <a:p>
            <a:pPr eaLnBrk="1" hangingPunct="1">
              <a:buFont typeface="Wingdings" pitchFamily="-128" charset="2"/>
              <a:buChar char="n"/>
              <a:defRPr/>
            </a:pPr>
            <a:r>
              <a:rPr lang="en-US" sz="1800" dirty="0">
                <a:solidFill>
                  <a:srgbClr val="FF0000"/>
                </a:solidFill>
              </a:rPr>
              <a:t>Functional validity </a:t>
            </a:r>
            <a:r>
              <a:rPr lang="en-US" sz="1800" dirty="0"/>
              <a:t>– test to uncover functional defects in the software</a:t>
            </a:r>
          </a:p>
          <a:p>
            <a:pPr marL="0" indent="0">
              <a:buNone/>
              <a:defRPr/>
            </a:pPr>
            <a:endParaRPr lang="en-US" sz="1800" dirty="0"/>
          </a:p>
          <a:p>
            <a:pPr eaLnBrk="1" hangingPunct="1">
              <a:buFont typeface="Wingdings" pitchFamily="-128" charset="2"/>
              <a:buChar char="n"/>
              <a:defRPr/>
            </a:pPr>
            <a:r>
              <a:rPr lang="en-US" sz="1800" dirty="0">
                <a:solidFill>
                  <a:srgbClr val="FF0000"/>
                </a:solidFill>
              </a:rPr>
              <a:t>Information content </a:t>
            </a:r>
            <a:r>
              <a:rPr lang="en-US" sz="1800" dirty="0"/>
              <a:t>– test for errors in local or global data structures</a:t>
            </a:r>
          </a:p>
          <a:p>
            <a:pPr marL="0" indent="0">
              <a:buNone/>
              <a:defRPr/>
            </a:pPr>
            <a:endParaRPr lang="en-US" sz="1800" dirty="0"/>
          </a:p>
          <a:p>
            <a:pPr eaLnBrk="1" hangingPunct="1">
              <a:buFont typeface="Wingdings" pitchFamily="-128" charset="2"/>
              <a:buChar char="n"/>
              <a:defRPr/>
            </a:pPr>
            <a:r>
              <a:rPr lang="en-US" sz="1800" dirty="0">
                <a:solidFill>
                  <a:srgbClr val="FF0000"/>
                </a:solidFill>
              </a:rPr>
              <a:t>Performance</a:t>
            </a:r>
            <a:r>
              <a:rPr lang="en-US" sz="1800" dirty="0"/>
              <a:t> – verify specified performance bounds are tested</a:t>
            </a:r>
          </a:p>
        </p:txBody>
      </p:sp>
    </p:spTree>
    <p:extLst>
      <p:ext uri="{BB962C8B-B14F-4D97-AF65-F5344CB8AC3E}">
        <p14:creationId xmlns:p14="http://schemas.microsoft.com/office/powerpoint/2010/main" val="106293093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A752EC-2668-4B47-B543-79F37FE2B65C}" type="slidenum">
              <a:rPr lang="en-US" altLang="en-US" sz="1000">
                <a:latin typeface="Helvetica" panose="020B0604020202020204" pitchFamily="34" charset="0"/>
              </a:rPr>
              <a:pPr/>
              <a:t>241</a:t>
            </a:fld>
            <a:endParaRPr lang="en-US" altLang="en-US" sz="1000">
              <a:latin typeface="Helvetica" panose="020B0604020202020204" pitchFamily="34" charset="0"/>
            </a:endParaRPr>
          </a:p>
        </p:txBody>
      </p:sp>
      <p:sp>
        <p:nvSpPr>
          <p:cNvPr id="22532" name="Rectangle 2"/>
          <p:cNvSpPr>
            <a:spLocks noGrp="1" noChangeArrowheads="1"/>
          </p:cNvSpPr>
          <p:nvPr>
            <p:ph type="title"/>
          </p:nvPr>
        </p:nvSpPr>
        <p:spPr>
          <a:xfrm>
            <a:off x="2819400" y="1066800"/>
            <a:ext cx="5519738" cy="660400"/>
          </a:xfrm>
          <a:noFill/>
        </p:spPr>
        <p:txBody>
          <a:bodyPr vert="horz" wrap="none" lIns="63500" tIns="25400" rIns="63500" bIns="25400" rtlCol="0" anchor="t">
            <a:spAutoFit/>
          </a:bodyPr>
          <a:lstStyle/>
          <a:p>
            <a:pPr eaLnBrk="1" hangingPunct="1"/>
            <a:r>
              <a:rPr lang="en-US" altLang="en-US" smtClean="0"/>
              <a:t>Object-Oriented Testing</a:t>
            </a:r>
          </a:p>
        </p:txBody>
      </p:sp>
      <p:sp>
        <p:nvSpPr>
          <p:cNvPr id="22533" name="Rectangle 3"/>
          <p:cNvSpPr>
            <a:spLocks noGrp="1" noChangeArrowheads="1"/>
          </p:cNvSpPr>
          <p:nvPr>
            <p:ph type="body" idx="1"/>
          </p:nvPr>
        </p:nvSpPr>
        <p:spPr>
          <a:noFill/>
        </p:spPr>
        <p:txBody>
          <a:bodyPr vert="horz" lIns="90487" tIns="44450" rIns="90487" bIns="44450" rtlCol="0">
            <a:normAutofit/>
          </a:bodyPr>
          <a:lstStyle/>
          <a:p>
            <a:pPr eaLnBrk="1" hangingPunct="1">
              <a:lnSpc>
                <a:spcPct val="90000"/>
              </a:lnSpc>
            </a:pPr>
            <a:r>
              <a:rPr lang="en-US" altLang="en-US" smtClean="0"/>
              <a:t>begins by evaluating the correctness and consistency of the analysis and design models</a:t>
            </a:r>
          </a:p>
          <a:p>
            <a:pPr eaLnBrk="1" hangingPunct="1">
              <a:lnSpc>
                <a:spcPct val="90000"/>
              </a:lnSpc>
            </a:pPr>
            <a:r>
              <a:rPr lang="en-US" altLang="en-US" smtClean="0"/>
              <a:t>testing strategy changes</a:t>
            </a:r>
          </a:p>
          <a:p>
            <a:pPr lvl="1" eaLnBrk="1" hangingPunct="1">
              <a:lnSpc>
                <a:spcPct val="90000"/>
              </a:lnSpc>
            </a:pPr>
            <a:r>
              <a:rPr lang="en-US" altLang="en-US" smtClean="0"/>
              <a:t>the concept of the ‘unit’ broadens due to encapsulation</a:t>
            </a:r>
          </a:p>
          <a:p>
            <a:pPr lvl="1" eaLnBrk="1" hangingPunct="1">
              <a:lnSpc>
                <a:spcPct val="90000"/>
              </a:lnSpc>
            </a:pPr>
            <a:r>
              <a:rPr lang="en-US" altLang="en-US" smtClean="0"/>
              <a:t>integration focuses on classes and their execution across a ‘thread’ or in the context of a usage scenario</a:t>
            </a:r>
          </a:p>
          <a:p>
            <a:pPr lvl="1" eaLnBrk="1" hangingPunct="1">
              <a:lnSpc>
                <a:spcPct val="90000"/>
              </a:lnSpc>
            </a:pPr>
            <a:r>
              <a:rPr lang="en-US" altLang="en-US" smtClean="0"/>
              <a:t>validation uses conventional black box methods</a:t>
            </a:r>
          </a:p>
          <a:p>
            <a:pPr eaLnBrk="1" hangingPunct="1">
              <a:lnSpc>
                <a:spcPct val="90000"/>
              </a:lnSpc>
            </a:pPr>
            <a:r>
              <a:rPr lang="en-US" altLang="en-US" smtClean="0"/>
              <a:t>test case design draws on conventional methods, but also encompasses special features</a:t>
            </a:r>
          </a:p>
        </p:txBody>
      </p:sp>
    </p:spTree>
    <p:extLst>
      <p:ext uri="{BB962C8B-B14F-4D97-AF65-F5344CB8AC3E}">
        <p14:creationId xmlns:p14="http://schemas.microsoft.com/office/powerpoint/2010/main" val="2253300827"/>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C8C37D-25EF-4275-8CC2-D430F629565C}" type="slidenum">
              <a:rPr lang="en-US" altLang="en-US" sz="1000">
                <a:latin typeface="Helvetica" panose="020B0604020202020204" pitchFamily="34" charset="0"/>
              </a:rPr>
              <a:pPr/>
              <a:t>242</a:t>
            </a:fld>
            <a:endParaRPr lang="en-US" altLang="en-US" sz="1000">
              <a:latin typeface="Helvetica" panose="020B0604020202020204" pitchFamily="34" charset="0"/>
            </a:endParaRPr>
          </a:p>
        </p:txBody>
      </p:sp>
      <p:sp>
        <p:nvSpPr>
          <p:cNvPr id="23556" name="Rectangle 2"/>
          <p:cNvSpPr>
            <a:spLocks noGrp="1" noChangeArrowheads="1"/>
          </p:cNvSpPr>
          <p:nvPr>
            <p:ph type="title"/>
          </p:nvPr>
        </p:nvSpPr>
        <p:spPr>
          <a:xfrm>
            <a:off x="2819400" y="1066801"/>
            <a:ext cx="6870700" cy="600075"/>
          </a:xfrm>
        </p:spPr>
        <p:txBody>
          <a:bodyPr/>
          <a:lstStyle/>
          <a:p>
            <a:pPr eaLnBrk="1" hangingPunct="1"/>
            <a:r>
              <a:rPr lang="en-US" altLang="en-US" sz="3600"/>
              <a:t>Broadening the View of “Testing”</a:t>
            </a:r>
            <a:endParaRPr lang="en-US" altLang="en-US" smtClean="0"/>
          </a:p>
        </p:txBody>
      </p:sp>
      <p:sp>
        <p:nvSpPr>
          <p:cNvPr id="187395" name="Text Box 3"/>
          <p:cNvSpPr txBox="1">
            <a:spLocks noChangeArrowheads="1"/>
          </p:cNvSpPr>
          <p:nvPr/>
        </p:nvSpPr>
        <p:spPr bwMode="auto">
          <a:xfrm>
            <a:off x="3352801" y="1981200"/>
            <a:ext cx="6475413" cy="2419124"/>
          </a:xfrm>
          <a:prstGeom prst="rect">
            <a:avLst/>
          </a:prstGeom>
          <a:noFill/>
          <a:ln>
            <a:noFill/>
          </a:ln>
          <a:effectLst/>
          <a:extLst/>
        </p:spPr>
        <p:txBody>
          <a:bodyPr>
            <a:spAutoFit/>
          </a:bodyPr>
          <a:lstStyle/>
          <a:p>
            <a:pPr>
              <a:defRPr/>
            </a:pPr>
            <a:r>
              <a:rPr lang="en-US">
                <a:effectLst>
                  <a:outerShdw blurRad="38100" dist="38100" dir="2700000" algn="tl">
                    <a:srgbClr val="FFFFFF"/>
                  </a:outerShdw>
                </a:effectLst>
                <a:latin typeface="Times" pitchFamily="-128" charset="0"/>
                <a:ea typeface="ＭＳ Ｐゴシック" pitchFamily="-128" charset="-128"/>
              </a:rPr>
              <a:t>It can be argued that the review of OO analysis and design models is especially useful because the same semantic constructs (e.g., classes, attributes, operations, messages) appear at the analysis, design, and code level. Therefore, a problem in the definition of class attributes that is uncovered during analysis will circumvent side effects that might occur if the problem were not discovered until design or code (or even the next iteration of analysis). </a:t>
            </a:r>
          </a:p>
          <a:p>
            <a:pPr>
              <a:lnSpc>
                <a:spcPct val="90000"/>
              </a:lnSpc>
              <a:spcBef>
                <a:spcPct val="50000"/>
              </a:spcBef>
              <a:defRPr/>
            </a:pPr>
            <a:endParaRPr lang="en-US">
              <a:effectLst>
                <a:outerShdw blurRad="38100" dist="38100" dir="2700000" algn="tl">
                  <a:srgbClr val="FFFFFF"/>
                </a:outerShdw>
              </a:effectLst>
              <a:latin typeface="Helvetica" pitchFamily="-128" charset="0"/>
              <a:ea typeface="ＭＳ Ｐゴシック" pitchFamily="-128" charset="-128"/>
            </a:endParaRPr>
          </a:p>
        </p:txBody>
      </p:sp>
    </p:spTree>
    <p:extLst>
      <p:ext uri="{BB962C8B-B14F-4D97-AF65-F5344CB8AC3E}">
        <p14:creationId xmlns:p14="http://schemas.microsoft.com/office/powerpoint/2010/main" val="13102935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55FAA0-E3C2-4845-8CCF-39034D0C1B94}" type="slidenum">
              <a:rPr lang="en-US" altLang="en-US" sz="1000">
                <a:latin typeface="Helvetica" panose="020B0604020202020204" pitchFamily="34" charset="0"/>
              </a:rPr>
              <a:pPr/>
              <a:t>243</a:t>
            </a:fld>
            <a:endParaRPr lang="en-US" altLang="en-US" sz="1000">
              <a:latin typeface="Helvetica" panose="020B0604020202020204" pitchFamily="34" charset="0"/>
            </a:endParaRPr>
          </a:p>
        </p:txBody>
      </p:sp>
      <p:sp>
        <p:nvSpPr>
          <p:cNvPr id="24580" name="Rectangle 2"/>
          <p:cNvSpPr>
            <a:spLocks noGrp="1" noChangeArrowheads="1"/>
          </p:cNvSpPr>
          <p:nvPr>
            <p:ph type="title"/>
          </p:nvPr>
        </p:nvSpPr>
        <p:spPr>
          <a:xfrm>
            <a:off x="2819400" y="990600"/>
            <a:ext cx="6516688" cy="711200"/>
          </a:xfrm>
        </p:spPr>
        <p:txBody>
          <a:bodyPr/>
          <a:lstStyle/>
          <a:p>
            <a:pPr eaLnBrk="1" hangingPunct="1"/>
            <a:r>
              <a:rPr lang="en-US" altLang="en-US" smtClean="0"/>
              <a:t>Testing the CRC Model</a:t>
            </a:r>
          </a:p>
        </p:txBody>
      </p:sp>
      <p:sp>
        <p:nvSpPr>
          <p:cNvPr id="188419" name="Text Box 3"/>
          <p:cNvSpPr txBox="1">
            <a:spLocks noChangeArrowheads="1"/>
          </p:cNvSpPr>
          <p:nvPr/>
        </p:nvSpPr>
        <p:spPr bwMode="auto">
          <a:xfrm>
            <a:off x="3352801" y="1905000"/>
            <a:ext cx="7013575" cy="3754438"/>
          </a:xfrm>
          <a:prstGeom prst="rect">
            <a:avLst/>
          </a:prstGeom>
          <a:noFill/>
          <a:ln>
            <a:noFill/>
          </a:ln>
          <a:effectLst/>
          <a:extLst/>
        </p:spPr>
        <p:txBody>
          <a:bodyPr>
            <a:spAutoFit/>
          </a:bodyPr>
          <a:lstStyle/>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1.  Revisit the CRC model and the object-relationship model.</a:t>
            </a:r>
          </a:p>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2.  Inspect the description of each CRC index card to determine if a delegated responsibility is part of the collaborator’s definition.</a:t>
            </a:r>
          </a:p>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3.  Invert the connection to ensure that each collaborator that is asked for service is receiving requests from a reasonable source.</a:t>
            </a:r>
          </a:p>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4.  Using the inverted connections examined in step 3, determine whether other classes might be required or whether responsibilities are properly grouped among the classes.</a:t>
            </a:r>
          </a:p>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5.  Determine whether widely requested responsibilities might be combined into a single responsibility.</a:t>
            </a:r>
          </a:p>
          <a:p>
            <a:pPr>
              <a:lnSpc>
                <a:spcPct val="90000"/>
              </a:lnSpc>
              <a:spcBef>
                <a:spcPct val="50000"/>
              </a:spcBef>
              <a:defRPr/>
            </a:pPr>
            <a:r>
              <a:rPr lang="en-US">
                <a:effectLst>
                  <a:outerShdw blurRad="38100" dist="38100" dir="2700000" algn="tl">
                    <a:srgbClr val="FFFFFF"/>
                  </a:outerShdw>
                </a:effectLst>
                <a:latin typeface="Palatino" pitchFamily="-128" charset="0"/>
                <a:ea typeface="ＭＳ Ｐゴシック" pitchFamily="-128" charset="-128"/>
              </a:rPr>
              <a:t>6.  Steps 1 to 5 are applied iteratively to each class and through each evolution of the analysis model.</a:t>
            </a:r>
            <a:endParaRPr lang="en-US" sz="2000">
              <a:effectLst>
                <a:outerShdw blurRad="38100" dist="38100" dir="2700000" algn="tl">
                  <a:srgbClr val="FFFFFF"/>
                </a:outerShdw>
              </a:effectLst>
              <a:latin typeface="Palatino" pitchFamily="-128" charset="0"/>
              <a:ea typeface="ＭＳ Ｐゴシック" pitchFamily="-128" charset="-128"/>
            </a:endParaRPr>
          </a:p>
        </p:txBody>
      </p:sp>
    </p:spTree>
    <p:extLst>
      <p:ext uri="{BB962C8B-B14F-4D97-AF65-F5344CB8AC3E}">
        <p14:creationId xmlns:p14="http://schemas.microsoft.com/office/powerpoint/2010/main" val="20595190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DC53BC-47B2-454A-B7AC-004A91D4255F}" type="slidenum">
              <a:rPr lang="en-US" altLang="en-US" sz="1000">
                <a:latin typeface="Helvetica" panose="020B0604020202020204" pitchFamily="34" charset="0"/>
              </a:rPr>
              <a:pPr/>
              <a:t>244</a:t>
            </a:fld>
            <a:endParaRPr lang="en-US" altLang="en-US" sz="1000">
              <a:latin typeface="Helvetica" panose="020B0604020202020204" pitchFamily="34" charset="0"/>
            </a:endParaRPr>
          </a:p>
        </p:txBody>
      </p:sp>
      <p:sp>
        <p:nvSpPr>
          <p:cNvPr id="25604" name="Rectangle 2"/>
          <p:cNvSpPr>
            <a:spLocks noGrp="1" noChangeArrowheads="1"/>
          </p:cNvSpPr>
          <p:nvPr>
            <p:ph type="title"/>
          </p:nvPr>
        </p:nvSpPr>
        <p:spPr>
          <a:xfrm>
            <a:off x="2743200" y="990600"/>
            <a:ext cx="4559197" cy="660694"/>
          </a:xfrm>
          <a:noFill/>
        </p:spPr>
        <p:txBody>
          <a:bodyPr vert="horz" wrap="none" lIns="63500" tIns="25400" rIns="63500" bIns="25400" rtlCol="0" anchor="t">
            <a:spAutoFit/>
          </a:bodyPr>
          <a:lstStyle/>
          <a:p>
            <a:pPr eaLnBrk="1" hangingPunct="1"/>
            <a:r>
              <a:rPr lang="en-US" altLang="en-US" smtClean="0"/>
              <a:t>OO Testing Strategy</a:t>
            </a:r>
          </a:p>
        </p:txBody>
      </p:sp>
      <p:sp>
        <p:nvSpPr>
          <p:cNvPr id="25605" name="Rectangle 3"/>
          <p:cNvSpPr>
            <a:spLocks noGrp="1" noChangeArrowheads="1"/>
          </p:cNvSpPr>
          <p:nvPr>
            <p:ph type="body" idx="1"/>
          </p:nvPr>
        </p:nvSpPr>
        <p:spPr>
          <a:xfrm>
            <a:off x="3333750" y="1828800"/>
            <a:ext cx="6496050" cy="4497388"/>
          </a:xfrm>
          <a:noFill/>
        </p:spPr>
        <p:txBody>
          <a:bodyPr vert="horz" lIns="90487" tIns="44450" rIns="90487" bIns="44450" rtlCol="0">
            <a:normAutofit fontScale="92500"/>
          </a:bodyPr>
          <a:lstStyle/>
          <a:p>
            <a:pPr eaLnBrk="1" hangingPunct="1"/>
            <a:r>
              <a:rPr lang="en-US" altLang="en-US" smtClean="0"/>
              <a:t>class testing is the equivalent of unit testing</a:t>
            </a:r>
          </a:p>
          <a:p>
            <a:pPr lvl="1" eaLnBrk="1" hangingPunct="1"/>
            <a:r>
              <a:rPr lang="en-US" altLang="en-US" smtClean="0"/>
              <a:t>operations within the class are tested</a:t>
            </a:r>
          </a:p>
          <a:p>
            <a:pPr lvl="1" eaLnBrk="1" hangingPunct="1"/>
            <a:r>
              <a:rPr lang="en-US" altLang="en-US" smtClean="0"/>
              <a:t>the state behavior of the class is examined</a:t>
            </a:r>
          </a:p>
          <a:p>
            <a:pPr eaLnBrk="1" hangingPunct="1"/>
            <a:r>
              <a:rPr lang="en-US" altLang="en-US" smtClean="0"/>
              <a:t>integration applied three different strategies</a:t>
            </a:r>
          </a:p>
          <a:p>
            <a:pPr lvl="1" eaLnBrk="1" hangingPunct="1"/>
            <a:r>
              <a:rPr lang="en-US" altLang="en-US" smtClean="0"/>
              <a:t>thread-based testing—integrates the set of classes required to respond to one input or event</a:t>
            </a:r>
          </a:p>
          <a:p>
            <a:pPr lvl="1" eaLnBrk="1" hangingPunct="1"/>
            <a:r>
              <a:rPr lang="en-US" altLang="en-US" smtClean="0"/>
              <a:t>use-based testing—integrates the set of classes required to respond to one use case</a:t>
            </a:r>
          </a:p>
          <a:p>
            <a:pPr lvl="1" eaLnBrk="1" hangingPunct="1"/>
            <a:r>
              <a:rPr lang="en-US" altLang="en-US" smtClean="0"/>
              <a:t>cluster testing—integrates the set of classes required to demonstrate one collaboration</a:t>
            </a:r>
          </a:p>
        </p:txBody>
      </p:sp>
    </p:spTree>
    <p:extLst>
      <p:ext uri="{BB962C8B-B14F-4D97-AF65-F5344CB8AC3E}">
        <p14:creationId xmlns:p14="http://schemas.microsoft.com/office/powerpoint/2010/main" val="741921633"/>
      </p:ext>
    </p:extLst>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0585BE-EC5B-4746-8F0D-8D7AB4064AB9}" type="slidenum">
              <a:rPr lang="en-US" altLang="en-US" sz="1000">
                <a:latin typeface="Helvetica" panose="020B0604020202020204" pitchFamily="34" charset="0"/>
              </a:rPr>
              <a:pPr/>
              <a:t>245</a:t>
            </a:fld>
            <a:endParaRPr lang="en-US" altLang="en-US" sz="1000">
              <a:latin typeface="Helvetica" panose="020B0604020202020204" pitchFamily="34" charset="0"/>
            </a:endParaRPr>
          </a:p>
        </p:txBody>
      </p:sp>
      <p:sp>
        <p:nvSpPr>
          <p:cNvPr id="26628" name="Rectangle 2"/>
          <p:cNvSpPr>
            <a:spLocks noGrp="1" noChangeArrowheads="1"/>
          </p:cNvSpPr>
          <p:nvPr>
            <p:ph type="title"/>
          </p:nvPr>
        </p:nvSpPr>
        <p:spPr/>
        <p:txBody>
          <a:bodyPr/>
          <a:lstStyle/>
          <a:p>
            <a:pPr eaLnBrk="1" hangingPunct="1"/>
            <a:r>
              <a:rPr lang="en-US" altLang="en-US" smtClean="0"/>
              <a:t>WebApp Testing - I</a:t>
            </a:r>
          </a:p>
        </p:txBody>
      </p:sp>
      <p:sp>
        <p:nvSpPr>
          <p:cNvPr id="26629" name="Rectangle 3"/>
          <p:cNvSpPr>
            <a:spLocks noGrp="1" noChangeArrowheads="1"/>
          </p:cNvSpPr>
          <p:nvPr>
            <p:ph type="body" idx="1"/>
          </p:nvPr>
        </p:nvSpPr>
        <p:spPr/>
        <p:txBody>
          <a:bodyPr/>
          <a:lstStyle/>
          <a:p>
            <a:pPr>
              <a:spcBef>
                <a:spcPts val="600"/>
              </a:spcBef>
            </a:pPr>
            <a:r>
              <a:rPr lang="en-US" altLang="en-US" smtClean="0">
                <a:latin typeface="Palatino" pitchFamily="-128" charset="0"/>
              </a:rPr>
              <a:t>The content model for the WebApp is reviewed to uncover errors. </a:t>
            </a:r>
          </a:p>
          <a:p>
            <a:pPr>
              <a:spcBef>
                <a:spcPts val="300"/>
              </a:spcBef>
            </a:pPr>
            <a:r>
              <a:rPr lang="en-US" altLang="en-US" smtClean="0">
                <a:latin typeface="Palatino" pitchFamily="-128" charset="0"/>
              </a:rPr>
              <a:t>The interface model is reviewed to ensure that all use cases can be accommodated. </a:t>
            </a:r>
          </a:p>
          <a:p>
            <a:pPr eaLnBrk="1" hangingPunct="1"/>
            <a:r>
              <a:rPr lang="en-US" altLang="en-US" smtClean="0">
                <a:latin typeface="Palatino" pitchFamily="-128" charset="0"/>
              </a:rPr>
              <a:t>The design model for the WebApp is reviewed to uncover navigation errors. </a:t>
            </a:r>
          </a:p>
          <a:p>
            <a:pPr eaLnBrk="1" hangingPunct="1"/>
            <a:r>
              <a:rPr lang="en-US" altLang="en-US" smtClean="0">
                <a:latin typeface="Palatino" pitchFamily="-128" charset="0"/>
              </a:rPr>
              <a:t>The user interface is tested to uncover errors in presentation and/or navigation mechanics.</a:t>
            </a:r>
          </a:p>
          <a:p>
            <a:pPr eaLnBrk="1" hangingPunct="1"/>
            <a:r>
              <a:rPr lang="en-US" altLang="en-US" smtClean="0">
                <a:latin typeface="Palatino" pitchFamily="-128" charset="0"/>
              </a:rPr>
              <a:t>Each functional component is unit tested. </a:t>
            </a:r>
            <a:endParaRPr lang="en-US" altLang="en-US" smtClean="0"/>
          </a:p>
        </p:txBody>
      </p:sp>
    </p:spTree>
    <p:extLst>
      <p:ext uri="{BB962C8B-B14F-4D97-AF65-F5344CB8AC3E}">
        <p14:creationId xmlns:p14="http://schemas.microsoft.com/office/powerpoint/2010/main" val="14871886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9CF273-9002-49C4-B883-FE7E7DECE89B}" type="slidenum">
              <a:rPr lang="en-US" altLang="en-US" sz="1000">
                <a:latin typeface="Helvetica" panose="020B0604020202020204" pitchFamily="34" charset="0"/>
              </a:rPr>
              <a:pPr/>
              <a:t>246</a:t>
            </a:fld>
            <a:endParaRPr lang="en-US" altLang="en-US" sz="1000">
              <a:latin typeface="Helvetica" panose="020B0604020202020204" pitchFamily="34" charset="0"/>
            </a:endParaRPr>
          </a:p>
        </p:txBody>
      </p:sp>
      <p:sp>
        <p:nvSpPr>
          <p:cNvPr id="27652" name="Rectangle 2"/>
          <p:cNvSpPr>
            <a:spLocks noGrp="1" noChangeArrowheads="1"/>
          </p:cNvSpPr>
          <p:nvPr>
            <p:ph type="title"/>
          </p:nvPr>
        </p:nvSpPr>
        <p:spPr/>
        <p:txBody>
          <a:bodyPr/>
          <a:lstStyle/>
          <a:p>
            <a:pPr eaLnBrk="1" hangingPunct="1"/>
            <a:r>
              <a:rPr lang="en-US" altLang="en-US" smtClean="0"/>
              <a:t>WebApp Testing - II</a:t>
            </a:r>
          </a:p>
        </p:txBody>
      </p:sp>
      <p:sp>
        <p:nvSpPr>
          <p:cNvPr id="27653" name="Rectangle 3"/>
          <p:cNvSpPr>
            <a:spLocks noGrp="1" noChangeArrowheads="1"/>
          </p:cNvSpPr>
          <p:nvPr>
            <p:ph type="body" idx="1"/>
          </p:nvPr>
        </p:nvSpPr>
        <p:spPr/>
        <p:txBody>
          <a:bodyPr/>
          <a:lstStyle/>
          <a:p>
            <a:pPr eaLnBrk="1" hangingPunct="1">
              <a:lnSpc>
                <a:spcPct val="90000"/>
              </a:lnSpc>
            </a:pPr>
            <a:r>
              <a:rPr lang="en-US" altLang="en-US" sz="2000">
                <a:latin typeface="Palatino" pitchFamily="-128" charset="0"/>
              </a:rPr>
              <a:t>Navigation throughout the architecture is tested. </a:t>
            </a:r>
          </a:p>
          <a:p>
            <a:pPr eaLnBrk="1" hangingPunct="1">
              <a:lnSpc>
                <a:spcPct val="90000"/>
              </a:lnSpc>
            </a:pPr>
            <a:r>
              <a:rPr lang="en-US" altLang="en-US" sz="2000">
                <a:latin typeface="Palatino" pitchFamily="-128" charset="0"/>
              </a:rPr>
              <a:t>The WebApp is implemented in a variety of different environmental configurations and is tested for compatibility with each configuration. </a:t>
            </a:r>
          </a:p>
          <a:p>
            <a:pPr eaLnBrk="1" hangingPunct="1">
              <a:lnSpc>
                <a:spcPct val="90000"/>
              </a:lnSpc>
            </a:pPr>
            <a:r>
              <a:rPr lang="en-US" altLang="en-US" sz="2000">
                <a:latin typeface="Palatino" pitchFamily="-128" charset="0"/>
              </a:rPr>
              <a:t>Security tests are conducted in an attempt to exploit vulnerabilities in the WebApp or within its environment.</a:t>
            </a:r>
          </a:p>
          <a:p>
            <a:pPr eaLnBrk="1" hangingPunct="1">
              <a:lnSpc>
                <a:spcPct val="90000"/>
              </a:lnSpc>
            </a:pPr>
            <a:r>
              <a:rPr lang="en-US" altLang="en-US" sz="2000">
                <a:latin typeface="Palatino" pitchFamily="-128" charset="0"/>
              </a:rPr>
              <a:t>Performance tests are conducted.</a:t>
            </a:r>
          </a:p>
          <a:p>
            <a:pPr eaLnBrk="1" hangingPunct="1">
              <a:lnSpc>
                <a:spcPct val="90000"/>
              </a:lnSpc>
            </a:pPr>
            <a:r>
              <a:rPr lang="en-US" altLang="en-US" sz="2000">
                <a:latin typeface="Palatino" pitchFamily="-128" charset="0"/>
              </a:rPr>
              <a:t>The WebApp is tested by a controlled and monitored population of end-users. The results of their interaction with the system are evaluated for content and navigation errors, usability concerns, compatibility concerns, and WebApp reliability and performance.</a:t>
            </a:r>
          </a:p>
        </p:txBody>
      </p:sp>
    </p:spTree>
    <p:extLst>
      <p:ext uri="{BB962C8B-B14F-4D97-AF65-F5344CB8AC3E}">
        <p14:creationId xmlns:p14="http://schemas.microsoft.com/office/powerpoint/2010/main" val="423456861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F3B844-B861-4728-95A2-5D4A0C85C360}" type="slidenum">
              <a:rPr lang="en-US" altLang="en-US" sz="1000">
                <a:latin typeface="Helvetica" panose="020B0604020202020204" pitchFamily="34" charset="0"/>
              </a:rPr>
              <a:pPr/>
              <a:t>247</a:t>
            </a:fld>
            <a:endParaRPr lang="en-US" altLang="en-US" sz="1000">
              <a:latin typeface="Helvetica" panose="020B0604020202020204" pitchFamily="34" charset="0"/>
            </a:endParaRPr>
          </a:p>
        </p:txBody>
      </p:sp>
      <p:sp>
        <p:nvSpPr>
          <p:cNvPr id="28676" name="Rectangle 2"/>
          <p:cNvSpPr>
            <a:spLocks noGrp="1" noChangeArrowheads="1"/>
          </p:cNvSpPr>
          <p:nvPr>
            <p:ph type="title"/>
          </p:nvPr>
        </p:nvSpPr>
        <p:spPr/>
        <p:txBody>
          <a:bodyPr/>
          <a:lstStyle/>
          <a:p>
            <a:pPr eaLnBrk="1" hangingPunct="1"/>
            <a:r>
              <a:rPr lang="en-US" altLang="en-US" smtClean="0"/>
              <a:t>MobileApp Testing</a:t>
            </a:r>
          </a:p>
        </p:txBody>
      </p:sp>
      <p:sp>
        <p:nvSpPr>
          <p:cNvPr id="28677" name="Rectangle 3"/>
          <p:cNvSpPr>
            <a:spLocks noGrp="1" noChangeArrowheads="1"/>
          </p:cNvSpPr>
          <p:nvPr>
            <p:ph type="body" idx="1"/>
          </p:nvPr>
        </p:nvSpPr>
        <p:spPr>
          <a:xfrm>
            <a:off x="3352800" y="1905000"/>
            <a:ext cx="6934200" cy="4419600"/>
          </a:xfrm>
        </p:spPr>
        <p:txBody>
          <a:bodyPr/>
          <a:lstStyle/>
          <a:p>
            <a:pPr eaLnBrk="1" hangingPunct="1"/>
            <a:r>
              <a:rPr lang="en-US" altLang="en-US" sz="2000">
                <a:solidFill>
                  <a:srgbClr val="FF0000"/>
                </a:solidFill>
              </a:rPr>
              <a:t>User experience testing </a:t>
            </a:r>
            <a:r>
              <a:rPr lang="en-US" altLang="en-US" sz="2000"/>
              <a:t>– ensuring app meets stakeholder usability and accessibility expectations</a:t>
            </a:r>
          </a:p>
          <a:p>
            <a:pPr eaLnBrk="1" hangingPunct="1"/>
            <a:r>
              <a:rPr lang="en-US" altLang="en-US" sz="2000">
                <a:solidFill>
                  <a:srgbClr val="FF0000"/>
                </a:solidFill>
              </a:rPr>
              <a:t>Device compatibility testing</a:t>
            </a:r>
            <a:r>
              <a:rPr lang="en-US" altLang="en-US" sz="2000"/>
              <a:t> – testing on multiple devices</a:t>
            </a:r>
          </a:p>
          <a:p>
            <a:pPr eaLnBrk="1" hangingPunct="1"/>
            <a:r>
              <a:rPr lang="en-US" altLang="en-US" sz="2000">
                <a:solidFill>
                  <a:srgbClr val="FF0000"/>
                </a:solidFill>
              </a:rPr>
              <a:t>Performance testing </a:t>
            </a:r>
            <a:r>
              <a:rPr lang="en-US" altLang="en-US" sz="2000"/>
              <a:t>– testing non-functional requirements </a:t>
            </a:r>
          </a:p>
          <a:p>
            <a:pPr eaLnBrk="1" hangingPunct="1"/>
            <a:r>
              <a:rPr lang="en-US" altLang="en-US" sz="2000">
                <a:solidFill>
                  <a:srgbClr val="FF0000"/>
                </a:solidFill>
              </a:rPr>
              <a:t>Connectivity testing </a:t>
            </a:r>
            <a:r>
              <a:rPr lang="en-US" altLang="en-US" sz="2000"/>
              <a:t>– testing ability of app to connect reliably</a:t>
            </a:r>
          </a:p>
          <a:p>
            <a:pPr eaLnBrk="1" hangingPunct="1"/>
            <a:r>
              <a:rPr lang="en-US" altLang="en-US" sz="2000">
                <a:solidFill>
                  <a:srgbClr val="FF0000"/>
                </a:solidFill>
              </a:rPr>
              <a:t>Security testing </a:t>
            </a:r>
            <a:r>
              <a:rPr lang="en-US" altLang="en-US" sz="2000"/>
              <a:t>– ensuring app meets stakeholder security expectations</a:t>
            </a:r>
          </a:p>
          <a:p>
            <a:pPr eaLnBrk="1" hangingPunct="1"/>
            <a:r>
              <a:rPr lang="en-US" altLang="en-US" sz="2000">
                <a:solidFill>
                  <a:srgbClr val="FF0000"/>
                </a:solidFill>
              </a:rPr>
              <a:t>Testing-in-the-wild</a:t>
            </a:r>
            <a:r>
              <a:rPr lang="en-US" altLang="en-US" sz="2000"/>
              <a:t> – testing app on user devices in actual user environments</a:t>
            </a:r>
          </a:p>
          <a:p>
            <a:pPr eaLnBrk="1" hangingPunct="1"/>
            <a:r>
              <a:rPr lang="en-US" altLang="en-US" sz="2000">
                <a:solidFill>
                  <a:srgbClr val="FF0000"/>
                </a:solidFill>
              </a:rPr>
              <a:t>Certification testing </a:t>
            </a:r>
            <a:r>
              <a:rPr lang="en-US" altLang="en-US" sz="2000"/>
              <a:t>– app meets the distribution standards</a:t>
            </a:r>
          </a:p>
        </p:txBody>
      </p:sp>
    </p:spTree>
    <p:extLst>
      <p:ext uri="{BB962C8B-B14F-4D97-AF65-F5344CB8AC3E}">
        <p14:creationId xmlns:p14="http://schemas.microsoft.com/office/powerpoint/2010/main" val="416793655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806277-C85B-4FF9-931C-68F920407B48}" type="slidenum">
              <a:rPr lang="en-US" altLang="en-US" sz="1000">
                <a:latin typeface="Helvetica" panose="020B0604020202020204" pitchFamily="34" charset="0"/>
              </a:rPr>
              <a:pPr/>
              <a:t>248</a:t>
            </a:fld>
            <a:endParaRPr lang="en-US" altLang="en-US" sz="1000">
              <a:latin typeface="Helvetica" panose="020B0604020202020204" pitchFamily="34" charset="0"/>
            </a:endParaRPr>
          </a:p>
        </p:txBody>
      </p:sp>
      <p:sp>
        <p:nvSpPr>
          <p:cNvPr id="29700" name="Rectangle 2"/>
          <p:cNvSpPr>
            <a:spLocks noGrp="1" noChangeArrowheads="1"/>
          </p:cNvSpPr>
          <p:nvPr>
            <p:ph type="title"/>
          </p:nvPr>
        </p:nvSpPr>
        <p:spPr>
          <a:xfrm>
            <a:off x="2819400" y="990600"/>
            <a:ext cx="5303838" cy="685800"/>
          </a:xfrm>
        </p:spPr>
        <p:txBody>
          <a:bodyPr>
            <a:normAutofit fontScale="90000"/>
          </a:bodyPr>
          <a:lstStyle/>
          <a:p>
            <a:pPr eaLnBrk="1" hangingPunct="1"/>
            <a:r>
              <a:rPr lang="en-US" altLang="en-US" smtClean="0"/>
              <a:t>High Order Testing</a:t>
            </a:r>
          </a:p>
        </p:txBody>
      </p:sp>
      <p:sp>
        <p:nvSpPr>
          <p:cNvPr id="29701" name="Rectangle 3"/>
          <p:cNvSpPr>
            <a:spLocks noGrp="1" noChangeArrowheads="1"/>
          </p:cNvSpPr>
          <p:nvPr>
            <p:ph type="body" idx="1"/>
          </p:nvPr>
        </p:nvSpPr>
        <p:spPr>
          <a:xfrm>
            <a:off x="3429000" y="1828800"/>
            <a:ext cx="6319838" cy="4114800"/>
          </a:xfrm>
        </p:spPr>
        <p:txBody>
          <a:bodyPr>
            <a:normAutofit lnSpcReduction="10000"/>
          </a:bodyPr>
          <a:lstStyle/>
          <a:p>
            <a:pPr eaLnBrk="1" hangingPunct="1">
              <a:lnSpc>
                <a:spcPct val="90000"/>
              </a:lnSpc>
            </a:pPr>
            <a:r>
              <a:rPr lang="en-US" altLang="en-US" sz="1400">
                <a:solidFill>
                  <a:schemeClr val="folHlink"/>
                </a:solidFill>
              </a:rPr>
              <a:t>Validation testing</a:t>
            </a:r>
            <a:endParaRPr lang="en-US" altLang="en-US" sz="1400">
              <a:solidFill>
                <a:srgbClr val="F3FF07"/>
              </a:solidFill>
            </a:endParaRPr>
          </a:p>
          <a:p>
            <a:pPr lvl="1" eaLnBrk="1" hangingPunct="1">
              <a:lnSpc>
                <a:spcPct val="90000"/>
              </a:lnSpc>
            </a:pPr>
            <a:r>
              <a:rPr lang="en-US" altLang="en-US" sz="1200"/>
              <a:t>Focus is on software requirements</a:t>
            </a:r>
          </a:p>
          <a:p>
            <a:pPr eaLnBrk="1" hangingPunct="1">
              <a:lnSpc>
                <a:spcPct val="90000"/>
              </a:lnSpc>
            </a:pPr>
            <a:r>
              <a:rPr lang="en-US" altLang="en-US" sz="1400">
                <a:solidFill>
                  <a:schemeClr val="folHlink"/>
                </a:solidFill>
              </a:rPr>
              <a:t>System testing</a:t>
            </a:r>
            <a:endParaRPr lang="en-US" altLang="en-US" sz="1400"/>
          </a:p>
          <a:p>
            <a:pPr lvl="1" eaLnBrk="1" hangingPunct="1">
              <a:lnSpc>
                <a:spcPct val="90000"/>
              </a:lnSpc>
            </a:pPr>
            <a:r>
              <a:rPr lang="en-US" altLang="en-US" sz="1200"/>
              <a:t>Focus is on system integration</a:t>
            </a:r>
          </a:p>
          <a:p>
            <a:pPr eaLnBrk="1" hangingPunct="1">
              <a:lnSpc>
                <a:spcPct val="90000"/>
              </a:lnSpc>
            </a:pPr>
            <a:r>
              <a:rPr lang="en-US" altLang="en-US" sz="1400">
                <a:solidFill>
                  <a:schemeClr val="folHlink"/>
                </a:solidFill>
              </a:rPr>
              <a:t>Alpha/Beta testing</a:t>
            </a:r>
            <a:endParaRPr lang="en-US" altLang="en-US" sz="1400"/>
          </a:p>
          <a:p>
            <a:pPr lvl="1" eaLnBrk="1" hangingPunct="1">
              <a:lnSpc>
                <a:spcPct val="90000"/>
              </a:lnSpc>
            </a:pPr>
            <a:r>
              <a:rPr lang="en-US" altLang="en-US" sz="1200"/>
              <a:t>Focus is on customer usage</a:t>
            </a:r>
          </a:p>
          <a:p>
            <a:pPr eaLnBrk="1" hangingPunct="1">
              <a:lnSpc>
                <a:spcPct val="90000"/>
              </a:lnSpc>
            </a:pPr>
            <a:r>
              <a:rPr lang="en-US" altLang="en-US" sz="1400">
                <a:solidFill>
                  <a:schemeClr val="folHlink"/>
                </a:solidFill>
              </a:rPr>
              <a:t>Recovery testing</a:t>
            </a:r>
            <a:endParaRPr lang="en-US" altLang="en-US" sz="1400"/>
          </a:p>
          <a:p>
            <a:pPr lvl="1" eaLnBrk="1" hangingPunct="1">
              <a:lnSpc>
                <a:spcPct val="90000"/>
              </a:lnSpc>
            </a:pPr>
            <a:r>
              <a:rPr lang="en-US" altLang="en-US" sz="1200"/>
              <a:t>forces the software to fail in a variety of ways and verifies that recovery is properly performed</a:t>
            </a:r>
          </a:p>
          <a:p>
            <a:pPr eaLnBrk="1" hangingPunct="1">
              <a:lnSpc>
                <a:spcPct val="90000"/>
              </a:lnSpc>
            </a:pPr>
            <a:r>
              <a:rPr lang="en-US" altLang="en-US" sz="1400">
                <a:solidFill>
                  <a:schemeClr val="folHlink"/>
                </a:solidFill>
              </a:rPr>
              <a:t>Security testing</a:t>
            </a:r>
            <a:endParaRPr lang="en-US" altLang="en-US" sz="1400"/>
          </a:p>
          <a:p>
            <a:pPr lvl="1" eaLnBrk="1" hangingPunct="1">
              <a:lnSpc>
                <a:spcPct val="90000"/>
              </a:lnSpc>
            </a:pPr>
            <a:r>
              <a:rPr lang="en-US" altLang="en-US" sz="1200"/>
              <a:t>verifies that protection mechanisms built into a system will, in fact, protect it from improper penetration</a:t>
            </a:r>
          </a:p>
          <a:p>
            <a:pPr eaLnBrk="1" hangingPunct="1">
              <a:lnSpc>
                <a:spcPct val="90000"/>
              </a:lnSpc>
            </a:pPr>
            <a:r>
              <a:rPr lang="en-US" altLang="en-US" sz="1400">
                <a:solidFill>
                  <a:schemeClr val="folHlink"/>
                </a:solidFill>
              </a:rPr>
              <a:t>Stress testing</a:t>
            </a:r>
            <a:endParaRPr lang="en-US" altLang="en-US" sz="1400"/>
          </a:p>
          <a:p>
            <a:pPr lvl="1" eaLnBrk="1" hangingPunct="1">
              <a:lnSpc>
                <a:spcPct val="90000"/>
              </a:lnSpc>
            </a:pPr>
            <a:r>
              <a:rPr lang="en-US" altLang="en-US" sz="1200"/>
              <a:t> executes a system in a manner that demands resources in abnormal quantity, frequency, or volume</a:t>
            </a:r>
          </a:p>
          <a:p>
            <a:pPr eaLnBrk="1" hangingPunct="1">
              <a:lnSpc>
                <a:spcPct val="90000"/>
              </a:lnSpc>
            </a:pPr>
            <a:r>
              <a:rPr lang="en-US" altLang="en-US" sz="1400">
                <a:solidFill>
                  <a:schemeClr val="folHlink"/>
                </a:solidFill>
              </a:rPr>
              <a:t>Performance Testing</a:t>
            </a:r>
            <a:endParaRPr lang="en-US" altLang="en-US" sz="1400"/>
          </a:p>
          <a:p>
            <a:pPr lvl="1" eaLnBrk="1" hangingPunct="1">
              <a:lnSpc>
                <a:spcPct val="90000"/>
              </a:lnSpc>
            </a:pPr>
            <a:r>
              <a:rPr lang="en-US" altLang="en-US" sz="1200"/>
              <a:t>test the run-time performance of software within the context of an integrated system</a:t>
            </a:r>
          </a:p>
        </p:txBody>
      </p:sp>
    </p:spTree>
    <p:extLst>
      <p:ext uri="{BB962C8B-B14F-4D97-AF65-F5344CB8AC3E}">
        <p14:creationId xmlns:p14="http://schemas.microsoft.com/office/powerpoint/2010/main" val="34198642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E6B947-B4F5-4D67-8772-CB2224F38C92}" type="slidenum">
              <a:rPr lang="en-US" altLang="en-US" sz="1000">
                <a:latin typeface="Helvetica" panose="020B0604020202020204" pitchFamily="34" charset="0"/>
              </a:rPr>
              <a:pPr/>
              <a:t>249</a:t>
            </a:fld>
            <a:endParaRPr lang="en-US" altLang="en-US" sz="1000">
              <a:latin typeface="Helvetica" panose="020B0604020202020204" pitchFamily="34" charset="0"/>
            </a:endParaRPr>
          </a:p>
        </p:txBody>
      </p:sp>
      <p:sp>
        <p:nvSpPr>
          <p:cNvPr id="30724" name="Rectangle 2"/>
          <p:cNvSpPr>
            <a:spLocks noGrp="1" noChangeArrowheads="1"/>
          </p:cNvSpPr>
          <p:nvPr>
            <p:ph type="title"/>
          </p:nvPr>
        </p:nvSpPr>
        <p:spPr>
          <a:xfrm>
            <a:off x="2743200" y="990601"/>
            <a:ext cx="7162800" cy="714375"/>
          </a:xfrm>
          <a:noFill/>
        </p:spPr>
        <p:txBody>
          <a:bodyPr vert="horz" lIns="90487" tIns="44450" rIns="90487" bIns="44450" rtlCol="0" anchor="ctr">
            <a:normAutofit/>
          </a:bodyPr>
          <a:lstStyle/>
          <a:p>
            <a:pPr eaLnBrk="1" hangingPunct="1"/>
            <a:r>
              <a:rPr lang="en-US" altLang="en-US" sz="3600"/>
              <a:t>Debugging: A Diagnostic Process</a:t>
            </a:r>
            <a:endParaRPr lang="en-US" altLang="en-US" smtClean="0"/>
          </a:p>
        </p:txBody>
      </p:sp>
      <p:pic>
        <p:nvPicPr>
          <p:cNvPr id="3072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1"/>
            <a:ext cx="424815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799009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75CC2B-B276-41E2-A76B-A8D36B46B2C0}" type="slidenum">
              <a:rPr lang="en-US" altLang="en-US" sz="1000">
                <a:latin typeface="Helvetica" panose="020B0604020202020204" pitchFamily="34" charset="0"/>
              </a:rPr>
              <a:pPr/>
              <a:t>25</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Cloud Computing</a:t>
            </a:r>
          </a:p>
        </p:txBody>
      </p:sp>
      <p:pic>
        <p:nvPicPr>
          <p:cNvPr id="11269" name="Picture 1" descr=":::SEPA8eFigures:Fig. 1.3-Cloud Compu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1"/>
            <a:ext cx="71628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97203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015D72-E49C-419B-B4BE-97231DCC4A05}" type="slidenum">
              <a:rPr lang="en-US" altLang="en-US" sz="1000">
                <a:latin typeface="Helvetica" panose="020B0604020202020204" pitchFamily="34" charset="0"/>
              </a:rPr>
              <a:pPr/>
              <a:t>250</a:t>
            </a:fld>
            <a:endParaRPr lang="en-US" altLang="en-US" sz="1000">
              <a:latin typeface="Helvetica" panose="020B0604020202020204" pitchFamily="34" charset="0"/>
            </a:endParaRPr>
          </a:p>
        </p:txBody>
      </p:sp>
      <p:sp>
        <p:nvSpPr>
          <p:cNvPr id="31748" name="Rectangle 9"/>
          <p:cNvSpPr>
            <a:spLocks noGrp="1" noChangeArrowheads="1"/>
          </p:cNvSpPr>
          <p:nvPr>
            <p:ph type="title"/>
          </p:nvPr>
        </p:nvSpPr>
        <p:spPr>
          <a:xfrm>
            <a:off x="2743200" y="1143001"/>
            <a:ext cx="6242050" cy="563563"/>
          </a:xfrm>
          <a:noFill/>
        </p:spPr>
        <p:txBody>
          <a:bodyPr vert="horz" lIns="90487" tIns="44450" rIns="90487" bIns="44450" rtlCol="0" anchor="ctr">
            <a:normAutofit fontScale="90000"/>
          </a:bodyPr>
          <a:lstStyle/>
          <a:p>
            <a:pPr eaLnBrk="1" hangingPunct="1"/>
            <a:r>
              <a:rPr lang="en-US" altLang="en-US" smtClean="0"/>
              <a:t>The Debugging Process</a:t>
            </a:r>
          </a:p>
        </p:txBody>
      </p:sp>
      <p:pic>
        <p:nvPicPr>
          <p:cNvPr id="31749" name="Picture 24" descr="Fig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81201"/>
            <a:ext cx="48768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6851"/>
      </p:ext>
    </p:extLst>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9"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EAA347-0CD0-40CA-B02C-0BB8E0FDC8E7}" type="slidenum">
              <a:rPr lang="en-US" altLang="en-US" sz="1000">
                <a:latin typeface="Helvetica" panose="020B0604020202020204" pitchFamily="34" charset="0"/>
              </a:rPr>
              <a:pPr/>
              <a:t>251</a:t>
            </a:fld>
            <a:endParaRPr lang="en-US" altLang="en-US" sz="1000">
              <a:latin typeface="Helvetica" panose="020B0604020202020204" pitchFamily="34" charset="0"/>
            </a:endParaRPr>
          </a:p>
        </p:txBody>
      </p:sp>
      <p:sp>
        <p:nvSpPr>
          <p:cNvPr id="32772" name="Rectangle 2"/>
          <p:cNvSpPr>
            <a:spLocks noGrp="1" noChangeArrowheads="1"/>
          </p:cNvSpPr>
          <p:nvPr>
            <p:ph type="title"/>
          </p:nvPr>
        </p:nvSpPr>
        <p:spPr>
          <a:xfrm>
            <a:off x="2854326" y="1168400"/>
            <a:ext cx="6524625" cy="357188"/>
          </a:xfrm>
          <a:noFill/>
        </p:spPr>
        <p:txBody>
          <a:bodyPr vert="horz" lIns="90487" tIns="44450" rIns="90487" bIns="44450" rtlCol="0" anchor="ctr">
            <a:normAutofit fontScale="90000"/>
          </a:bodyPr>
          <a:lstStyle/>
          <a:p>
            <a:pPr eaLnBrk="1" hangingPunct="1"/>
            <a:r>
              <a:rPr lang="en-US" altLang="en-US" smtClean="0"/>
              <a:t>Debugging Effort</a:t>
            </a:r>
          </a:p>
        </p:txBody>
      </p:sp>
      <p:sp>
        <p:nvSpPr>
          <p:cNvPr id="32773" name="Freeform 4"/>
          <p:cNvSpPr>
            <a:spLocks/>
          </p:cNvSpPr>
          <p:nvPr/>
        </p:nvSpPr>
        <p:spPr bwMode="auto">
          <a:xfrm>
            <a:off x="4830764" y="4162425"/>
            <a:ext cx="3684587" cy="1754188"/>
          </a:xfrm>
          <a:custGeom>
            <a:avLst/>
            <a:gdLst>
              <a:gd name="T0" fmla="*/ 2147483647 w 2321"/>
              <a:gd name="T1" fmla="*/ 2147483647 h 982"/>
              <a:gd name="T2" fmla="*/ 2147483647 w 2321"/>
              <a:gd name="T3" fmla="*/ 2147483647 h 982"/>
              <a:gd name="T4" fmla="*/ 2147483647 w 2321"/>
              <a:gd name="T5" fmla="*/ 2147483647 h 982"/>
              <a:gd name="T6" fmla="*/ 2147483647 w 2321"/>
              <a:gd name="T7" fmla="*/ 2147483647 h 982"/>
              <a:gd name="T8" fmla="*/ 2147483647 w 2321"/>
              <a:gd name="T9" fmla="*/ 2147483647 h 982"/>
              <a:gd name="T10" fmla="*/ 2147483647 w 2321"/>
              <a:gd name="T11" fmla="*/ 2147483647 h 982"/>
              <a:gd name="T12" fmla="*/ 2147483647 w 2321"/>
              <a:gd name="T13" fmla="*/ 2147483647 h 982"/>
              <a:gd name="T14" fmla="*/ 2147483647 w 2321"/>
              <a:gd name="T15" fmla="*/ 2147483647 h 982"/>
              <a:gd name="T16" fmla="*/ 2147483647 w 2321"/>
              <a:gd name="T17" fmla="*/ 2147483647 h 982"/>
              <a:gd name="T18" fmla="*/ 2147483647 w 2321"/>
              <a:gd name="T19" fmla="*/ 2147483647 h 982"/>
              <a:gd name="T20" fmla="*/ 2147483647 w 2321"/>
              <a:gd name="T21" fmla="*/ 2147483647 h 982"/>
              <a:gd name="T22" fmla="*/ 2147483647 w 2321"/>
              <a:gd name="T23" fmla="*/ 2147483647 h 982"/>
              <a:gd name="T24" fmla="*/ 2147483647 w 2321"/>
              <a:gd name="T25" fmla="*/ 2147483647 h 982"/>
              <a:gd name="T26" fmla="*/ 2147483647 w 2321"/>
              <a:gd name="T27" fmla="*/ 2067780745 h 982"/>
              <a:gd name="T28" fmla="*/ 2147483647 w 2321"/>
              <a:gd name="T29" fmla="*/ 1911420468 h 982"/>
              <a:gd name="T30" fmla="*/ 2147483647 w 2321"/>
              <a:gd name="T31" fmla="*/ 1739104141 h 982"/>
              <a:gd name="T32" fmla="*/ 2147483647 w 2321"/>
              <a:gd name="T33" fmla="*/ 1531688432 h 982"/>
              <a:gd name="T34" fmla="*/ 2147483647 w 2321"/>
              <a:gd name="T35" fmla="*/ 0 h 982"/>
              <a:gd name="T36" fmla="*/ 2147483647 w 2321"/>
              <a:gd name="T37" fmla="*/ 749888612 h 982"/>
              <a:gd name="T38" fmla="*/ 2147483647 w 2321"/>
              <a:gd name="T39" fmla="*/ 906248888 h 982"/>
              <a:gd name="T40" fmla="*/ 2147483647 w 2321"/>
              <a:gd name="T41" fmla="*/ 1043463378 h 982"/>
              <a:gd name="T42" fmla="*/ 2147483647 w 2321"/>
              <a:gd name="T43" fmla="*/ 1151958628 h 982"/>
              <a:gd name="T44" fmla="*/ 2147483647 w 2321"/>
              <a:gd name="T45" fmla="*/ 1250879087 h 982"/>
              <a:gd name="T46" fmla="*/ 2147483647 w 2321"/>
              <a:gd name="T47" fmla="*/ 1356182145 h 982"/>
              <a:gd name="T48" fmla="*/ 2147483647 w 2321"/>
              <a:gd name="T49" fmla="*/ 1432767973 h 982"/>
              <a:gd name="T50" fmla="*/ 2147483647 w 2321"/>
              <a:gd name="T51" fmla="*/ 1483823406 h 982"/>
              <a:gd name="T52" fmla="*/ 2147483647 w 2321"/>
              <a:gd name="T53" fmla="*/ 1534880624 h 982"/>
              <a:gd name="T54" fmla="*/ 2147483647 w 2321"/>
              <a:gd name="T55" fmla="*/ 1560407448 h 982"/>
              <a:gd name="T56" fmla="*/ 2147483647 w 2321"/>
              <a:gd name="T57" fmla="*/ 1569980453 h 982"/>
              <a:gd name="T58" fmla="*/ 2046366530 w 2321"/>
              <a:gd name="T59" fmla="*/ 1518925020 h 982"/>
              <a:gd name="T60" fmla="*/ 1759068877 w 2321"/>
              <a:gd name="T61" fmla="*/ 1416812369 h 982"/>
              <a:gd name="T62" fmla="*/ 1504532047 w 2321"/>
              <a:gd name="T63" fmla="*/ 1270025097 h 982"/>
              <a:gd name="T64" fmla="*/ 0 w 2321"/>
              <a:gd name="T65" fmla="*/ 1978431505 h 982"/>
              <a:gd name="T66" fmla="*/ 138607772 w 2321"/>
              <a:gd name="T67" fmla="*/ 2125218777 h 982"/>
              <a:gd name="T68" fmla="*/ 272176823 w 2321"/>
              <a:gd name="T69" fmla="*/ 2147483647 h 982"/>
              <a:gd name="T70" fmla="*/ 415824855 w 2321"/>
              <a:gd name="T71" fmla="*/ 2147483647 h 982"/>
              <a:gd name="T72" fmla="*/ 564514884 w 2321"/>
              <a:gd name="T73" fmla="*/ 2147483647 h 982"/>
              <a:gd name="T74" fmla="*/ 730845104 w 2321"/>
              <a:gd name="T75" fmla="*/ 2147483647 h 982"/>
              <a:gd name="T76" fmla="*/ 892135213 w 2321"/>
              <a:gd name="T77" fmla="*/ 2147483647 h 982"/>
              <a:gd name="T78" fmla="*/ 1043344504 w 2321"/>
              <a:gd name="T79" fmla="*/ 2147483647 h 982"/>
              <a:gd name="T80" fmla="*/ 1234876272 w 2321"/>
              <a:gd name="T81" fmla="*/ 2147483647 h 982"/>
              <a:gd name="T82" fmla="*/ 1421367731 w 2321"/>
              <a:gd name="T83" fmla="*/ 2147483647 h 982"/>
              <a:gd name="T84" fmla="*/ 1592738261 w 2321"/>
              <a:gd name="T85" fmla="*/ 2147483647 h 982"/>
              <a:gd name="T86" fmla="*/ 1766628548 w 2321"/>
              <a:gd name="T87" fmla="*/ 2147483647 h 982"/>
              <a:gd name="T88" fmla="*/ 1968240936 w 2321"/>
              <a:gd name="T89" fmla="*/ 2147483647 h 982"/>
              <a:gd name="T90" fmla="*/ 2147483647 w 2321"/>
              <a:gd name="T91" fmla="*/ 2147483647 h 982"/>
              <a:gd name="T92" fmla="*/ 2147483647 w 2321"/>
              <a:gd name="T93" fmla="*/ 2147483647 h 982"/>
              <a:gd name="T94" fmla="*/ 2147483647 w 2321"/>
              <a:gd name="T95" fmla="*/ 2147483647 h 982"/>
              <a:gd name="T96" fmla="*/ 2147483647 w 2321"/>
              <a:gd name="T97" fmla="*/ 2147483647 h 982"/>
              <a:gd name="T98" fmla="*/ 2147483647 w 2321"/>
              <a:gd name="T99" fmla="*/ 2147483647 h 9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1"/>
              <a:gd name="T151" fmla="*/ 0 h 982"/>
              <a:gd name="T152" fmla="*/ 2321 w 2321"/>
              <a:gd name="T153" fmla="*/ 982 h 9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1" h="982">
                <a:moveTo>
                  <a:pt x="1165" y="969"/>
                </a:moveTo>
                <a:lnTo>
                  <a:pt x="1190" y="966"/>
                </a:lnTo>
                <a:lnTo>
                  <a:pt x="1222" y="962"/>
                </a:lnTo>
                <a:lnTo>
                  <a:pt x="1254" y="957"/>
                </a:lnTo>
                <a:lnTo>
                  <a:pt x="1277" y="952"/>
                </a:lnTo>
                <a:lnTo>
                  <a:pt x="1303" y="947"/>
                </a:lnTo>
                <a:lnTo>
                  <a:pt x="1329" y="941"/>
                </a:lnTo>
                <a:lnTo>
                  <a:pt x="1356" y="935"/>
                </a:lnTo>
                <a:lnTo>
                  <a:pt x="1379" y="929"/>
                </a:lnTo>
                <a:lnTo>
                  <a:pt x="1406" y="920"/>
                </a:lnTo>
                <a:lnTo>
                  <a:pt x="1439" y="912"/>
                </a:lnTo>
                <a:lnTo>
                  <a:pt x="1467" y="902"/>
                </a:lnTo>
                <a:lnTo>
                  <a:pt x="1494" y="892"/>
                </a:lnTo>
                <a:lnTo>
                  <a:pt x="1524" y="882"/>
                </a:lnTo>
                <a:lnTo>
                  <a:pt x="1553" y="870"/>
                </a:lnTo>
                <a:lnTo>
                  <a:pt x="1580" y="859"/>
                </a:lnTo>
                <a:lnTo>
                  <a:pt x="1603" y="846"/>
                </a:lnTo>
                <a:lnTo>
                  <a:pt x="1626" y="835"/>
                </a:lnTo>
                <a:lnTo>
                  <a:pt x="1649" y="823"/>
                </a:lnTo>
                <a:lnTo>
                  <a:pt x="1675" y="811"/>
                </a:lnTo>
                <a:lnTo>
                  <a:pt x="1703" y="797"/>
                </a:lnTo>
                <a:lnTo>
                  <a:pt x="1728" y="781"/>
                </a:lnTo>
                <a:lnTo>
                  <a:pt x="1753" y="766"/>
                </a:lnTo>
                <a:lnTo>
                  <a:pt x="1774" y="753"/>
                </a:lnTo>
                <a:lnTo>
                  <a:pt x="1812" y="728"/>
                </a:lnTo>
                <a:lnTo>
                  <a:pt x="1845" y="705"/>
                </a:lnTo>
                <a:lnTo>
                  <a:pt x="1878" y="678"/>
                </a:lnTo>
                <a:lnTo>
                  <a:pt x="1911" y="648"/>
                </a:lnTo>
                <a:lnTo>
                  <a:pt x="1935" y="625"/>
                </a:lnTo>
                <a:lnTo>
                  <a:pt x="1962" y="599"/>
                </a:lnTo>
                <a:lnTo>
                  <a:pt x="1991" y="572"/>
                </a:lnTo>
                <a:lnTo>
                  <a:pt x="2016" y="545"/>
                </a:lnTo>
                <a:lnTo>
                  <a:pt x="2040" y="515"/>
                </a:lnTo>
                <a:lnTo>
                  <a:pt x="2070" y="480"/>
                </a:lnTo>
                <a:lnTo>
                  <a:pt x="2320" y="597"/>
                </a:lnTo>
                <a:lnTo>
                  <a:pt x="2075" y="0"/>
                </a:lnTo>
                <a:lnTo>
                  <a:pt x="1282" y="113"/>
                </a:lnTo>
                <a:lnTo>
                  <a:pt x="1548" y="235"/>
                </a:lnTo>
                <a:lnTo>
                  <a:pt x="1526" y="261"/>
                </a:lnTo>
                <a:lnTo>
                  <a:pt x="1502" y="284"/>
                </a:lnTo>
                <a:lnTo>
                  <a:pt x="1478" y="307"/>
                </a:lnTo>
                <a:lnTo>
                  <a:pt x="1454" y="327"/>
                </a:lnTo>
                <a:lnTo>
                  <a:pt x="1434" y="343"/>
                </a:lnTo>
                <a:lnTo>
                  <a:pt x="1413" y="361"/>
                </a:lnTo>
                <a:lnTo>
                  <a:pt x="1389" y="376"/>
                </a:lnTo>
                <a:lnTo>
                  <a:pt x="1362" y="392"/>
                </a:lnTo>
                <a:lnTo>
                  <a:pt x="1330" y="410"/>
                </a:lnTo>
                <a:lnTo>
                  <a:pt x="1305" y="425"/>
                </a:lnTo>
                <a:lnTo>
                  <a:pt x="1282" y="434"/>
                </a:lnTo>
                <a:lnTo>
                  <a:pt x="1249" y="449"/>
                </a:lnTo>
                <a:lnTo>
                  <a:pt x="1220" y="459"/>
                </a:lnTo>
                <a:lnTo>
                  <a:pt x="1194" y="465"/>
                </a:lnTo>
                <a:lnTo>
                  <a:pt x="1167" y="473"/>
                </a:lnTo>
                <a:lnTo>
                  <a:pt x="1128" y="481"/>
                </a:lnTo>
                <a:lnTo>
                  <a:pt x="1090" y="486"/>
                </a:lnTo>
                <a:lnTo>
                  <a:pt x="1051" y="489"/>
                </a:lnTo>
                <a:lnTo>
                  <a:pt x="995" y="491"/>
                </a:lnTo>
                <a:lnTo>
                  <a:pt x="920" y="492"/>
                </a:lnTo>
                <a:lnTo>
                  <a:pt x="863" y="486"/>
                </a:lnTo>
                <a:lnTo>
                  <a:pt x="812" y="476"/>
                </a:lnTo>
                <a:lnTo>
                  <a:pt x="752" y="462"/>
                </a:lnTo>
                <a:lnTo>
                  <a:pt x="698" y="444"/>
                </a:lnTo>
                <a:lnTo>
                  <a:pt x="645" y="423"/>
                </a:lnTo>
                <a:lnTo>
                  <a:pt x="597" y="398"/>
                </a:lnTo>
                <a:lnTo>
                  <a:pt x="550" y="364"/>
                </a:lnTo>
                <a:lnTo>
                  <a:pt x="0" y="620"/>
                </a:lnTo>
                <a:lnTo>
                  <a:pt x="23" y="641"/>
                </a:lnTo>
                <a:lnTo>
                  <a:pt x="55" y="666"/>
                </a:lnTo>
                <a:lnTo>
                  <a:pt x="81" y="686"/>
                </a:lnTo>
                <a:lnTo>
                  <a:pt x="108" y="707"/>
                </a:lnTo>
                <a:lnTo>
                  <a:pt x="134" y="727"/>
                </a:lnTo>
                <a:lnTo>
                  <a:pt x="165" y="750"/>
                </a:lnTo>
                <a:lnTo>
                  <a:pt x="194" y="768"/>
                </a:lnTo>
                <a:lnTo>
                  <a:pt x="224" y="785"/>
                </a:lnTo>
                <a:lnTo>
                  <a:pt x="257" y="802"/>
                </a:lnTo>
                <a:lnTo>
                  <a:pt x="290" y="820"/>
                </a:lnTo>
                <a:lnTo>
                  <a:pt x="323" y="838"/>
                </a:lnTo>
                <a:lnTo>
                  <a:pt x="354" y="851"/>
                </a:lnTo>
                <a:lnTo>
                  <a:pt x="384" y="865"/>
                </a:lnTo>
                <a:lnTo>
                  <a:pt x="414" y="877"/>
                </a:lnTo>
                <a:lnTo>
                  <a:pt x="453" y="892"/>
                </a:lnTo>
                <a:lnTo>
                  <a:pt x="490" y="905"/>
                </a:lnTo>
                <a:lnTo>
                  <a:pt x="532" y="918"/>
                </a:lnTo>
                <a:lnTo>
                  <a:pt x="564" y="927"/>
                </a:lnTo>
                <a:lnTo>
                  <a:pt x="596" y="936"/>
                </a:lnTo>
                <a:lnTo>
                  <a:pt x="632" y="945"/>
                </a:lnTo>
                <a:lnTo>
                  <a:pt x="666" y="952"/>
                </a:lnTo>
                <a:lnTo>
                  <a:pt x="701" y="959"/>
                </a:lnTo>
                <a:lnTo>
                  <a:pt x="741" y="965"/>
                </a:lnTo>
                <a:lnTo>
                  <a:pt x="781" y="971"/>
                </a:lnTo>
                <a:lnTo>
                  <a:pt x="822" y="975"/>
                </a:lnTo>
                <a:lnTo>
                  <a:pt x="865" y="978"/>
                </a:lnTo>
                <a:lnTo>
                  <a:pt x="897" y="979"/>
                </a:lnTo>
                <a:lnTo>
                  <a:pt x="940" y="981"/>
                </a:lnTo>
                <a:lnTo>
                  <a:pt x="984" y="981"/>
                </a:lnTo>
                <a:lnTo>
                  <a:pt x="1018" y="980"/>
                </a:lnTo>
                <a:lnTo>
                  <a:pt x="1055" y="979"/>
                </a:lnTo>
                <a:lnTo>
                  <a:pt x="1096" y="977"/>
                </a:lnTo>
                <a:lnTo>
                  <a:pt x="1133" y="973"/>
                </a:lnTo>
                <a:lnTo>
                  <a:pt x="1165" y="969"/>
                </a:lnTo>
              </a:path>
            </a:pathLst>
          </a:custGeom>
          <a:solidFill>
            <a:schemeClr val="folHlink"/>
          </a:solid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32774" name="Freeform 5"/>
          <p:cNvSpPr>
            <a:spLocks/>
          </p:cNvSpPr>
          <p:nvPr/>
        </p:nvSpPr>
        <p:spPr bwMode="auto">
          <a:xfrm>
            <a:off x="4194176" y="2255839"/>
            <a:ext cx="1865313" cy="3132137"/>
          </a:xfrm>
          <a:custGeom>
            <a:avLst/>
            <a:gdLst>
              <a:gd name="T0" fmla="*/ 2147483647 w 1175"/>
              <a:gd name="T1" fmla="*/ 9566054 h 1754"/>
              <a:gd name="T2" fmla="*/ 2147483647 w 1175"/>
              <a:gd name="T3" fmla="*/ 41453496 h 1754"/>
              <a:gd name="T4" fmla="*/ 2147483647 w 1175"/>
              <a:gd name="T5" fmla="*/ 76530221 h 1754"/>
              <a:gd name="T6" fmla="*/ 2147483647 w 1175"/>
              <a:gd name="T7" fmla="*/ 111606931 h 1754"/>
              <a:gd name="T8" fmla="*/ 2147483647 w 1175"/>
              <a:gd name="T9" fmla="*/ 159438999 h 1754"/>
              <a:gd name="T10" fmla="*/ 2147483647 w 1175"/>
              <a:gd name="T11" fmla="*/ 223213862 h 1754"/>
              <a:gd name="T12" fmla="*/ 2061488302 w 1175"/>
              <a:gd name="T13" fmla="*/ 286988781 h 1754"/>
              <a:gd name="T14" fmla="*/ 1922880523 w 1175"/>
              <a:gd name="T15" fmla="*/ 357142201 h 1754"/>
              <a:gd name="T16" fmla="*/ 1801913040 w 1175"/>
              <a:gd name="T17" fmla="*/ 430483115 h 1754"/>
              <a:gd name="T18" fmla="*/ 1678424609 w 1175"/>
              <a:gd name="T19" fmla="*/ 510202699 h 1754"/>
              <a:gd name="T20" fmla="*/ 1547376106 w 1175"/>
              <a:gd name="T21" fmla="*/ 609054272 h 1754"/>
              <a:gd name="T22" fmla="*/ 1428929574 w 1175"/>
              <a:gd name="T23" fmla="*/ 698339794 h 1754"/>
              <a:gd name="T24" fmla="*/ 1244957401 w 1175"/>
              <a:gd name="T25" fmla="*/ 867343003 h 1754"/>
              <a:gd name="T26" fmla="*/ 1083667425 w 1175"/>
              <a:gd name="T27" fmla="*/ 1036348220 h 1754"/>
              <a:gd name="T28" fmla="*/ 957659631 w 1175"/>
              <a:gd name="T29" fmla="*/ 1189408605 h 1754"/>
              <a:gd name="T30" fmla="*/ 824091964 w 1175"/>
              <a:gd name="T31" fmla="*/ 1367979650 h 1754"/>
              <a:gd name="T32" fmla="*/ 700603533 w 1175"/>
              <a:gd name="T33" fmla="*/ 1565682797 h 1754"/>
              <a:gd name="T34" fmla="*/ 589716674 w 1175"/>
              <a:gd name="T35" fmla="*/ 1753819893 h 1754"/>
              <a:gd name="T36" fmla="*/ 496471700 w 1175"/>
              <a:gd name="T37" fmla="*/ 1970655588 h 1754"/>
              <a:gd name="T38" fmla="*/ 415826613 w 1175"/>
              <a:gd name="T39" fmla="*/ 2147483647 h 1754"/>
              <a:gd name="T40" fmla="*/ 332660675 w 1175"/>
              <a:gd name="T41" fmla="*/ 2147483647 h 1754"/>
              <a:gd name="T42" fmla="*/ 282257558 w 1175"/>
              <a:gd name="T43" fmla="*/ 2147483647 h 1754"/>
              <a:gd name="T44" fmla="*/ 241935064 w 1175"/>
              <a:gd name="T45" fmla="*/ 2147483647 h 1754"/>
              <a:gd name="T46" fmla="*/ 241935064 w 1175"/>
              <a:gd name="T47" fmla="*/ 2147483647 h 1754"/>
              <a:gd name="T48" fmla="*/ 272176934 w 1175"/>
              <a:gd name="T49" fmla="*/ 2147483647 h 1754"/>
              <a:gd name="T50" fmla="*/ 320060690 w 1175"/>
              <a:gd name="T51" fmla="*/ 2147483647 h 1754"/>
              <a:gd name="T52" fmla="*/ 408265351 w 1175"/>
              <a:gd name="T53" fmla="*/ 2147483647 h 1754"/>
              <a:gd name="T54" fmla="*/ 516632947 w 1175"/>
              <a:gd name="T55" fmla="*/ 2147483647 h 1754"/>
              <a:gd name="T56" fmla="*/ 665321350 w 1175"/>
              <a:gd name="T57" fmla="*/ 2147483647 h 1754"/>
              <a:gd name="T58" fmla="*/ 2028727069 w 1175"/>
              <a:gd name="T59" fmla="*/ 2147483647 h 1754"/>
              <a:gd name="T60" fmla="*/ 1995964249 w 1175"/>
              <a:gd name="T61" fmla="*/ 2147483647 h 1754"/>
              <a:gd name="T62" fmla="*/ 1872477405 w 1175"/>
              <a:gd name="T63" fmla="*/ 2147483647 h 1754"/>
              <a:gd name="T64" fmla="*/ 1799392091 w 1175"/>
              <a:gd name="T65" fmla="*/ 2147483647 h 1754"/>
              <a:gd name="T66" fmla="*/ 1771671170 w 1175"/>
              <a:gd name="T67" fmla="*/ 2147483647 h 1754"/>
              <a:gd name="T68" fmla="*/ 1761590546 w 1175"/>
              <a:gd name="T69" fmla="*/ 2147483647 h 1754"/>
              <a:gd name="T70" fmla="*/ 1781751793 w 1175"/>
              <a:gd name="T71" fmla="*/ 2147483647 h 1754"/>
              <a:gd name="T72" fmla="*/ 1839714585 w 1175"/>
              <a:gd name="T73" fmla="*/ 2147483647 h 1754"/>
              <a:gd name="T74" fmla="*/ 1925399885 w 1175"/>
              <a:gd name="T75" fmla="*/ 2147483647 h 1754"/>
              <a:gd name="T76" fmla="*/ 2028727069 w 1175"/>
              <a:gd name="T77" fmla="*/ 2147483647 h 1754"/>
              <a:gd name="T78" fmla="*/ 2121972043 w 1175"/>
              <a:gd name="T79" fmla="*/ 2147483647 h 1754"/>
              <a:gd name="T80" fmla="*/ 2147483647 w 1175"/>
              <a:gd name="T81" fmla="*/ 2059941110 h 1754"/>
              <a:gd name="T82" fmla="*/ 2147483647 w 1175"/>
              <a:gd name="T83" fmla="*/ 1948334207 h 1754"/>
              <a:gd name="T84" fmla="*/ 2147483647 w 1175"/>
              <a:gd name="T85" fmla="*/ 1849482187 h 1754"/>
              <a:gd name="T86" fmla="*/ 2147483647 w 1175"/>
              <a:gd name="T87" fmla="*/ 1750630614 h 1754"/>
              <a:gd name="T88" fmla="*/ 2147483647 w 1175"/>
              <a:gd name="T89" fmla="*/ 1670912928 h 1754"/>
              <a:gd name="T90" fmla="*/ 2147483647 w 1175"/>
              <a:gd name="T91" fmla="*/ 1600759507 h 17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5"/>
              <a:gd name="T139" fmla="*/ 0 h 1754"/>
              <a:gd name="T140" fmla="*/ 1175 w 1175"/>
              <a:gd name="T141" fmla="*/ 1754 h 17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5" h="1754">
                <a:moveTo>
                  <a:pt x="1174" y="0"/>
                </a:moveTo>
                <a:lnTo>
                  <a:pt x="1149" y="3"/>
                </a:lnTo>
                <a:lnTo>
                  <a:pt x="1123" y="6"/>
                </a:lnTo>
                <a:lnTo>
                  <a:pt x="1089" y="13"/>
                </a:lnTo>
                <a:lnTo>
                  <a:pt x="1064" y="17"/>
                </a:lnTo>
                <a:lnTo>
                  <a:pt x="1037" y="24"/>
                </a:lnTo>
                <a:lnTo>
                  <a:pt x="1012" y="30"/>
                </a:lnTo>
                <a:lnTo>
                  <a:pt x="985" y="35"/>
                </a:lnTo>
                <a:lnTo>
                  <a:pt x="960" y="42"/>
                </a:lnTo>
                <a:lnTo>
                  <a:pt x="935" y="50"/>
                </a:lnTo>
                <a:lnTo>
                  <a:pt x="903" y="60"/>
                </a:lnTo>
                <a:lnTo>
                  <a:pt x="875" y="70"/>
                </a:lnTo>
                <a:lnTo>
                  <a:pt x="847" y="79"/>
                </a:lnTo>
                <a:lnTo>
                  <a:pt x="818" y="90"/>
                </a:lnTo>
                <a:lnTo>
                  <a:pt x="789" y="102"/>
                </a:lnTo>
                <a:lnTo>
                  <a:pt x="763" y="112"/>
                </a:lnTo>
                <a:lnTo>
                  <a:pt x="738" y="124"/>
                </a:lnTo>
                <a:lnTo>
                  <a:pt x="715" y="135"/>
                </a:lnTo>
                <a:lnTo>
                  <a:pt x="692" y="148"/>
                </a:lnTo>
                <a:lnTo>
                  <a:pt x="666" y="160"/>
                </a:lnTo>
                <a:lnTo>
                  <a:pt x="639" y="175"/>
                </a:lnTo>
                <a:lnTo>
                  <a:pt x="614" y="191"/>
                </a:lnTo>
                <a:lnTo>
                  <a:pt x="590" y="206"/>
                </a:lnTo>
                <a:lnTo>
                  <a:pt x="567" y="219"/>
                </a:lnTo>
                <a:lnTo>
                  <a:pt x="530" y="243"/>
                </a:lnTo>
                <a:lnTo>
                  <a:pt x="494" y="272"/>
                </a:lnTo>
                <a:lnTo>
                  <a:pt x="465" y="294"/>
                </a:lnTo>
                <a:lnTo>
                  <a:pt x="430" y="325"/>
                </a:lnTo>
                <a:lnTo>
                  <a:pt x="406" y="347"/>
                </a:lnTo>
                <a:lnTo>
                  <a:pt x="380" y="373"/>
                </a:lnTo>
                <a:lnTo>
                  <a:pt x="351" y="402"/>
                </a:lnTo>
                <a:lnTo>
                  <a:pt x="327" y="429"/>
                </a:lnTo>
                <a:lnTo>
                  <a:pt x="304" y="461"/>
                </a:lnTo>
                <a:lnTo>
                  <a:pt x="278" y="491"/>
                </a:lnTo>
                <a:lnTo>
                  <a:pt x="254" y="523"/>
                </a:lnTo>
                <a:lnTo>
                  <a:pt x="234" y="550"/>
                </a:lnTo>
                <a:lnTo>
                  <a:pt x="216" y="584"/>
                </a:lnTo>
                <a:lnTo>
                  <a:pt x="197" y="618"/>
                </a:lnTo>
                <a:lnTo>
                  <a:pt x="181" y="652"/>
                </a:lnTo>
                <a:lnTo>
                  <a:pt x="165" y="690"/>
                </a:lnTo>
                <a:lnTo>
                  <a:pt x="145" y="737"/>
                </a:lnTo>
                <a:lnTo>
                  <a:pt x="132" y="779"/>
                </a:lnTo>
                <a:lnTo>
                  <a:pt x="119" y="823"/>
                </a:lnTo>
                <a:lnTo>
                  <a:pt x="112" y="865"/>
                </a:lnTo>
                <a:lnTo>
                  <a:pt x="103" y="916"/>
                </a:lnTo>
                <a:lnTo>
                  <a:pt x="96" y="978"/>
                </a:lnTo>
                <a:lnTo>
                  <a:pt x="95" y="1026"/>
                </a:lnTo>
                <a:lnTo>
                  <a:pt x="96" y="1075"/>
                </a:lnTo>
                <a:lnTo>
                  <a:pt x="101" y="1122"/>
                </a:lnTo>
                <a:lnTo>
                  <a:pt x="108" y="1165"/>
                </a:lnTo>
                <a:lnTo>
                  <a:pt x="115" y="1209"/>
                </a:lnTo>
                <a:lnTo>
                  <a:pt x="127" y="1255"/>
                </a:lnTo>
                <a:lnTo>
                  <a:pt x="142" y="1304"/>
                </a:lnTo>
                <a:lnTo>
                  <a:pt x="162" y="1355"/>
                </a:lnTo>
                <a:lnTo>
                  <a:pt x="182" y="1403"/>
                </a:lnTo>
                <a:lnTo>
                  <a:pt x="205" y="1448"/>
                </a:lnTo>
                <a:lnTo>
                  <a:pt x="232" y="1494"/>
                </a:lnTo>
                <a:lnTo>
                  <a:pt x="264" y="1537"/>
                </a:lnTo>
                <a:lnTo>
                  <a:pt x="0" y="1657"/>
                </a:lnTo>
                <a:lnTo>
                  <a:pt x="805" y="1753"/>
                </a:lnTo>
                <a:lnTo>
                  <a:pt x="1101" y="1156"/>
                </a:lnTo>
                <a:lnTo>
                  <a:pt x="792" y="1289"/>
                </a:lnTo>
                <a:lnTo>
                  <a:pt x="762" y="1250"/>
                </a:lnTo>
                <a:lnTo>
                  <a:pt x="743" y="1216"/>
                </a:lnTo>
                <a:lnTo>
                  <a:pt x="726" y="1182"/>
                </a:lnTo>
                <a:lnTo>
                  <a:pt x="714" y="1146"/>
                </a:lnTo>
                <a:lnTo>
                  <a:pt x="706" y="1112"/>
                </a:lnTo>
                <a:lnTo>
                  <a:pt x="703" y="1078"/>
                </a:lnTo>
                <a:lnTo>
                  <a:pt x="699" y="1045"/>
                </a:lnTo>
                <a:lnTo>
                  <a:pt x="699" y="1011"/>
                </a:lnTo>
                <a:lnTo>
                  <a:pt x="702" y="973"/>
                </a:lnTo>
                <a:lnTo>
                  <a:pt x="707" y="934"/>
                </a:lnTo>
                <a:lnTo>
                  <a:pt x="718" y="891"/>
                </a:lnTo>
                <a:lnTo>
                  <a:pt x="730" y="857"/>
                </a:lnTo>
                <a:lnTo>
                  <a:pt x="748" y="818"/>
                </a:lnTo>
                <a:lnTo>
                  <a:pt x="764" y="785"/>
                </a:lnTo>
                <a:lnTo>
                  <a:pt x="787" y="754"/>
                </a:lnTo>
                <a:lnTo>
                  <a:pt x="805" y="729"/>
                </a:lnTo>
                <a:lnTo>
                  <a:pt x="823" y="708"/>
                </a:lnTo>
                <a:lnTo>
                  <a:pt x="842" y="687"/>
                </a:lnTo>
                <a:lnTo>
                  <a:pt x="863" y="667"/>
                </a:lnTo>
                <a:lnTo>
                  <a:pt x="887" y="646"/>
                </a:lnTo>
                <a:lnTo>
                  <a:pt x="907" y="631"/>
                </a:lnTo>
                <a:lnTo>
                  <a:pt x="929" y="611"/>
                </a:lnTo>
                <a:lnTo>
                  <a:pt x="952" y="596"/>
                </a:lnTo>
                <a:lnTo>
                  <a:pt x="977" y="580"/>
                </a:lnTo>
                <a:lnTo>
                  <a:pt x="1009" y="563"/>
                </a:lnTo>
                <a:lnTo>
                  <a:pt x="1036" y="549"/>
                </a:lnTo>
                <a:lnTo>
                  <a:pt x="1058" y="539"/>
                </a:lnTo>
                <a:lnTo>
                  <a:pt x="1092" y="524"/>
                </a:lnTo>
                <a:lnTo>
                  <a:pt x="1123" y="514"/>
                </a:lnTo>
                <a:lnTo>
                  <a:pt x="1174" y="502"/>
                </a:lnTo>
                <a:lnTo>
                  <a:pt x="1174" y="0"/>
                </a:lnTo>
              </a:path>
            </a:pathLst>
          </a:custGeom>
          <a:solidFill>
            <a:srgbClr val="0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32775" name="Freeform 6"/>
          <p:cNvSpPr>
            <a:spLocks/>
          </p:cNvSpPr>
          <p:nvPr/>
        </p:nvSpPr>
        <p:spPr bwMode="auto">
          <a:xfrm>
            <a:off x="5638800" y="1828801"/>
            <a:ext cx="2774950" cy="2835275"/>
          </a:xfrm>
          <a:custGeom>
            <a:avLst/>
            <a:gdLst>
              <a:gd name="T0" fmla="*/ 1738908121 w 1748"/>
              <a:gd name="T1" fmla="*/ 752317360 h 1588"/>
              <a:gd name="T2" fmla="*/ 1900198075 w 1748"/>
              <a:gd name="T3" fmla="*/ 787383344 h 1588"/>
              <a:gd name="T4" fmla="*/ 2021165542 w 1748"/>
              <a:gd name="T5" fmla="*/ 816073533 h 1588"/>
              <a:gd name="T6" fmla="*/ 2147483647 w 1748"/>
              <a:gd name="T7" fmla="*/ 857515314 h 1588"/>
              <a:gd name="T8" fmla="*/ 2147483647 w 1748"/>
              <a:gd name="T9" fmla="*/ 902144100 h 1588"/>
              <a:gd name="T10" fmla="*/ 2147483647 w 1748"/>
              <a:gd name="T11" fmla="*/ 959524701 h 1588"/>
              <a:gd name="T12" fmla="*/ 2147483647 w 1748"/>
              <a:gd name="T13" fmla="*/ 1026467880 h 1588"/>
              <a:gd name="T14" fmla="*/ 2147483647 w 1748"/>
              <a:gd name="T15" fmla="*/ 1096599849 h 1588"/>
              <a:gd name="T16" fmla="*/ 2147483647 w 1748"/>
              <a:gd name="T17" fmla="*/ 1173105830 h 1588"/>
              <a:gd name="T18" fmla="*/ 2147483647 w 1748"/>
              <a:gd name="T19" fmla="*/ 1249613595 h 1588"/>
              <a:gd name="T20" fmla="*/ 2147483647 w 1748"/>
              <a:gd name="T21" fmla="*/ 1348433968 h 1588"/>
              <a:gd name="T22" fmla="*/ 2147483647 w 1748"/>
              <a:gd name="T23" fmla="*/ 1440880331 h 1588"/>
              <a:gd name="T24" fmla="*/ 2147483647 w 1748"/>
              <a:gd name="T25" fmla="*/ 1606645668 h 1588"/>
              <a:gd name="T26" fmla="*/ 2147483647 w 1748"/>
              <a:gd name="T27" fmla="*/ 1772409220 h 1588"/>
              <a:gd name="T28" fmla="*/ 2147483647 w 1748"/>
              <a:gd name="T29" fmla="*/ 1931799208 h 1588"/>
              <a:gd name="T30" fmla="*/ 2147483647 w 1748"/>
              <a:gd name="T31" fmla="*/ 2113503143 h 1588"/>
              <a:gd name="T32" fmla="*/ 2147483647 w 1748"/>
              <a:gd name="T33" fmla="*/ 2147483647 h 1588"/>
              <a:gd name="T34" fmla="*/ 2147483647 w 1748"/>
              <a:gd name="T35" fmla="*/ 2147483647 h 1588"/>
              <a:gd name="T36" fmla="*/ 2147483647 w 1748"/>
              <a:gd name="T37" fmla="*/ 2147483647 h 1588"/>
              <a:gd name="T38" fmla="*/ 2147483647 w 1748"/>
              <a:gd name="T39" fmla="*/ 2147483647 h 1588"/>
              <a:gd name="T40" fmla="*/ 2147483647 w 1748"/>
              <a:gd name="T41" fmla="*/ 2147483647 h 1588"/>
              <a:gd name="T42" fmla="*/ 2147483647 w 1748"/>
              <a:gd name="T43" fmla="*/ 2147483647 h 1588"/>
              <a:gd name="T44" fmla="*/ 2147483647 w 1748"/>
              <a:gd name="T45" fmla="*/ 2147483647 h 1588"/>
              <a:gd name="T46" fmla="*/ 2147483647 w 1748"/>
              <a:gd name="T47" fmla="*/ 2147483647 h 1588"/>
              <a:gd name="T48" fmla="*/ 2147483647 w 1748"/>
              <a:gd name="T49" fmla="*/ 2147483647 h 1588"/>
              <a:gd name="T50" fmla="*/ 2147483647 w 1748"/>
              <a:gd name="T51" fmla="*/ 2147483647 h 1588"/>
              <a:gd name="T52" fmla="*/ 2147483647 w 1748"/>
              <a:gd name="T53" fmla="*/ 2147483647 h 1588"/>
              <a:gd name="T54" fmla="*/ 2147483647 w 1748"/>
              <a:gd name="T55" fmla="*/ 2147483647 h 1588"/>
              <a:gd name="T56" fmla="*/ 2147483647 w 1748"/>
              <a:gd name="T57" fmla="*/ 2147483647 h 1588"/>
              <a:gd name="T58" fmla="*/ 2147483647 w 1748"/>
              <a:gd name="T59" fmla="*/ 2147483647 h 1588"/>
              <a:gd name="T60" fmla="*/ 2147483647 w 1748"/>
              <a:gd name="T61" fmla="*/ 2147483647 h 1588"/>
              <a:gd name="T62" fmla="*/ 2147483647 w 1748"/>
              <a:gd name="T63" fmla="*/ 2147483647 h 1588"/>
              <a:gd name="T64" fmla="*/ 2147483647 w 1748"/>
              <a:gd name="T65" fmla="*/ 2147483647 h 1588"/>
              <a:gd name="T66" fmla="*/ 2147483647 w 1748"/>
              <a:gd name="T67" fmla="*/ 2147483647 h 1588"/>
              <a:gd name="T68" fmla="*/ 2147483647 w 1748"/>
              <a:gd name="T69" fmla="*/ 2147483647 h 1588"/>
              <a:gd name="T70" fmla="*/ 2147483647 w 1748"/>
              <a:gd name="T71" fmla="*/ 2147483647 h 1588"/>
              <a:gd name="T72" fmla="*/ 2147483647 w 1748"/>
              <a:gd name="T73" fmla="*/ 2147483647 h 1588"/>
              <a:gd name="T74" fmla="*/ 2091729897 w 1748"/>
              <a:gd name="T75" fmla="*/ 2147483647 h 1588"/>
              <a:gd name="T76" fmla="*/ 1968243069 w 1748"/>
              <a:gd name="T77" fmla="*/ 2147483647 h 1588"/>
              <a:gd name="T78" fmla="*/ 1814512787 w 1748"/>
              <a:gd name="T79" fmla="*/ 2147483647 h 1588"/>
              <a:gd name="T80" fmla="*/ 1680945337 w 1748"/>
              <a:gd name="T81" fmla="*/ 2147483647 h 1588"/>
              <a:gd name="T82" fmla="*/ 1484372807 w 1748"/>
              <a:gd name="T83" fmla="*/ 2147483647 h 1588"/>
              <a:gd name="T84" fmla="*/ 1292840986 w 1748"/>
              <a:gd name="T85" fmla="*/ 2147483647 h 1588"/>
              <a:gd name="T86" fmla="*/ 1239916926 w 1748"/>
              <a:gd name="T87" fmla="*/ 2147483647 h 1588"/>
              <a:gd name="T88" fmla="*/ 1237397564 w 1748"/>
              <a:gd name="T89" fmla="*/ 0 h 1588"/>
              <a:gd name="T90" fmla="*/ 1302921608 w 1748"/>
              <a:gd name="T91" fmla="*/ 710877364 h 1588"/>
              <a:gd name="T92" fmla="*/ 1499493741 w 1748"/>
              <a:gd name="T93" fmla="*/ 720440165 h 1588"/>
              <a:gd name="T94" fmla="*/ 1675905026 w 1748"/>
              <a:gd name="T95" fmla="*/ 742754558 h 15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8"/>
              <a:gd name="T145" fmla="*/ 0 h 1588"/>
              <a:gd name="T146" fmla="*/ 1748 w 1748"/>
              <a:gd name="T147" fmla="*/ 1588 h 15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8" h="1588">
                <a:moveTo>
                  <a:pt x="665" y="233"/>
                </a:moveTo>
                <a:lnTo>
                  <a:pt x="690" y="236"/>
                </a:lnTo>
                <a:lnTo>
                  <a:pt x="722" y="240"/>
                </a:lnTo>
                <a:lnTo>
                  <a:pt x="754" y="247"/>
                </a:lnTo>
                <a:lnTo>
                  <a:pt x="776" y="251"/>
                </a:lnTo>
                <a:lnTo>
                  <a:pt x="802" y="256"/>
                </a:lnTo>
                <a:lnTo>
                  <a:pt x="828" y="263"/>
                </a:lnTo>
                <a:lnTo>
                  <a:pt x="854" y="269"/>
                </a:lnTo>
                <a:lnTo>
                  <a:pt x="878" y="274"/>
                </a:lnTo>
                <a:lnTo>
                  <a:pt x="906" y="283"/>
                </a:lnTo>
                <a:lnTo>
                  <a:pt x="938" y="294"/>
                </a:lnTo>
                <a:lnTo>
                  <a:pt x="966" y="301"/>
                </a:lnTo>
                <a:lnTo>
                  <a:pt x="991" y="311"/>
                </a:lnTo>
                <a:lnTo>
                  <a:pt x="1022" y="322"/>
                </a:lnTo>
                <a:lnTo>
                  <a:pt x="1051" y="333"/>
                </a:lnTo>
                <a:lnTo>
                  <a:pt x="1078" y="344"/>
                </a:lnTo>
                <a:lnTo>
                  <a:pt x="1103" y="357"/>
                </a:lnTo>
                <a:lnTo>
                  <a:pt x="1126" y="368"/>
                </a:lnTo>
                <a:lnTo>
                  <a:pt x="1149" y="381"/>
                </a:lnTo>
                <a:lnTo>
                  <a:pt x="1175" y="392"/>
                </a:lnTo>
                <a:lnTo>
                  <a:pt x="1202" y="408"/>
                </a:lnTo>
                <a:lnTo>
                  <a:pt x="1227" y="423"/>
                </a:lnTo>
                <a:lnTo>
                  <a:pt x="1251" y="438"/>
                </a:lnTo>
                <a:lnTo>
                  <a:pt x="1273" y="452"/>
                </a:lnTo>
                <a:lnTo>
                  <a:pt x="1310" y="477"/>
                </a:lnTo>
                <a:lnTo>
                  <a:pt x="1348" y="504"/>
                </a:lnTo>
                <a:lnTo>
                  <a:pt x="1377" y="525"/>
                </a:lnTo>
                <a:lnTo>
                  <a:pt x="1411" y="556"/>
                </a:lnTo>
                <a:lnTo>
                  <a:pt x="1434" y="580"/>
                </a:lnTo>
                <a:lnTo>
                  <a:pt x="1461" y="606"/>
                </a:lnTo>
                <a:lnTo>
                  <a:pt x="1490" y="635"/>
                </a:lnTo>
                <a:lnTo>
                  <a:pt x="1514" y="663"/>
                </a:lnTo>
                <a:lnTo>
                  <a:pt x="1538" y="694"/>
                </a:lnTo>
                <a:lnTo>
                  <a:pt x="1563" y="723"/>
                </a:lnTo>
                <a:lnTo>
                  <a:pt x="1586" y="755"/>
                </a:lnTo>
                <a:lnTo>
                  <a:pt x="1607" y="783"/>
                </a:lnTo>
                <a:lnTo>
                  <a:pt x="1627" y="817"/>
                </a:lnTo>
                <a:lnTo>
                  <a:pt x="1645" y="850"/>
                </a:lnTo>
                <a:lnTo>
                  <a:pt x="1661" y="885"/>
                </a:lnTo>
                <a:lnTo>
                  <a:pt x="1676" y="921"/>
                </a:lnTo>
                <a:lnTo>
                  <a:pt x="1696" y="968"/>
                </a:lnTo>
                <a:lnTo>
                  <a:pt x="1710" y="1011"/>
                </a:lnTo>
                <a:lnTo>
                  <a:pt x="1723" y="1055"/>
                </a:lnTo>
                <a:lnTo>
                  <a:pt x="1730" y="1097"/>
                </a:lnTo>
                <a:lnTo>
                  <a:pt x="1739" y="1147"/>
                </a:lnTo>
                <a:lnTo>
                  <a:pt x="1746" y="1211"/>
                </a:lnTo>
                <a:lnTo>
                  <a:pt x="1747" y="1259"/>
                </a:lnTo>
                <a:lnTo>
                  <a:pt x="1746" y="1306"/>
                </a:lnTo>
                <a:lnTo>
                  <a:pt x="1740" y="1353"/>
                </a:lnTo>
                <a:lnTo>
                  <a:pt x="1734" y="1396"/>
                </a:lnTo>
                <a:lnTo>
                  <a:pt x="1727" y="1441"/>
                </a:lnTo>
                <a:lnTo>
                  <a:pt x="1715" y="1487"/>
                </a:lnTo>
                <a:lnTo>
                  <a:pt x="1699" y="1536"/>
                </a:lnTo>
                <a:lnTo>
                  <a:pt x="1679" y="1587"/>
                </a:lnTo>
                <a:lnTo>
                  <a:pt x="1565" y="1300"/>
                </a:lnTo>
                <a:lnTo>
                  <a:pt x="1128" y="1361"/>
                </a:lnTo>
                <a:lnTo>
                  <a:pt x="1139" y="1309"/>
                </a:lnTo>
                <a:lnTo>
                  <a:pt x="1143" y="1278"/>
                </a:lnTo>
                <a:lnTo>
                  <a:pt x="1143" y="1244"/>
                </a:lnTo>
                <a:lnTo>
                  <a:pt x="1140" y="1204"/>
                </a:lnTo>
                <a:lnTo>
                  <a:pt x="1133" y="1166"/>
                </a:lnTo>
                <a:lnTo>
                  <a:pt x="1123" y="1123"/>
                </a:lnTo>
                <a:lnTo>
                  <a:pt x="1111" y="1089"/>
                </a:lnTo>
                <a:lnTo>
                  <a:pt x="1092" y="1051"/>
                </a:lnTo>
                <a:lnTo>
                  <a:pt x="1075" y="1018"/>
                </a:lnTo>
                <a:lnTo>
                  <a:pt x="1054" y="985"/>
                </a:lnTo>
                <a:lnTo>
                  <a:pt x="1035" y="961"/>
                </a:lnTo>
                <a:lnTo>
                  <a:pt x="1017" y="939"/>
                </a:lnTo>
                <a:lnTo>
                  <a:pt x="998" y="919"/>
                </a:lnTo>
                <a:lnTo>
                  <a:pt x="978" y="899"/>
                </a:lnTo>
                <a:lnTo>
                  <a:pt x="954" y="878"/>
                </a:lnTo>
                <a:lnTo>
                  <a:pt x="934" y="863"/>
                </a:lnTo>
                <a:lnTo>
                  <a:pt x="911" y="845"/>
                </a:lnTo>
                <a:lnTo>
                  <a:pt x="889" y="829"/>
                </a:lnTo>
                <a:lnTo>
                  <a:pt x="862" y="813"/>
                </a:lnTo>
                <a:lnTo>
                  <a:pt x="830" y="797"/>
                </a:lnTo>
                <a:lnTo>
                  <a:pt x="804" y="782"/>
                </a:lnTo>
                <a:lnTo>
                  <a:pt x="781" y="772"/>
                </a:lnTo>
                <a:lnTo>
                  <a:pt x="749" y="756"/>
                </a:lnTo>
                <a:lnTo>
                  <a:pt x="720" y="747"/>
                </a:lnTo>
                <a:lnTo>
                  <a:pt x="694" y="740"/>
                </a:lnTo>
                <a:lnTo>
                  <a:pt x="667" y="732"/>
                </a:lnTo>
                <a:lnTo>
                  <a:pt x="627" y="725"/>
                </a:lnTo>
                <a:lnTo>
                  <a:pt x="589" y="720"/>
                </a:lnTo>
                <a:lnTo>
                  <a:pt x="551" y="716"/>
                </a:lnTo>
                <a:lnTo>
                  <a:pt x="513" y="714"/>
                </a:lnTo>
                <a:lnTo>
                  <a:pt x="492" y="713"/>
                </a:lnTo>
                <a:lnTo>
                  <a:pt x="492" y="972"/>
                </a:lnTo>
                <a:lnTo>
                  <a:pt x="0" y="493"/>
                </a:lnTo>
                <a:lnTo>
                  <a:pt x="491" y="0"/>
                </a:lnTo>
                <a:lnTo>
                  <a:pt x="491" y="222"/>
                </a:lnTo>
                <a:lnTo>
                  <a:pt x="517" y="223"/>
                </a:lnTo>
                <a:lnTo>
                  <a:pt x="555" y="224"/>
                </a:lnTo>
                <a:lnTo>
                  <a:pt x="595" y="226"/>
                </a:lnTo>
                <a:lnTo>
                  <a:pt x="633" y="229"/>
                </a:lnTo>
                <a:lnTo>
                  <a:pt x="665" y="233"/>
                </a:lnTo>
              </a:path>
            </a:pathLst>
          </a:custGeom>
          <a:solidFill>
            <a:schemeClr val="hlink"/>
          </a:solidFill>
          <a:ln>
            <a:noFill/>
          </a:ln>
          <a:extLst>
            <a:ext uri="{91240B29-F687-4F45-9708-019B960494DF}">
              <a14:hiddenLine xmlns:a14="http://schemas.microsoft.com/office/drawing/2010/main" w="12700" cap="rnd" cmpd="sng">
                <a:solidFill>
                  <a:srgbClr val="000000"/>
                </a:solidFill>
                <a:prstDash val="solid"/>
                <a:round/>
                <a:headEnd type="none" w="med" len="med"/>
                <a:tailEnd type="triangle" w="med" len="med"/>
              </a14:hiddenLine>
            </a:ext>
          </a:extLst>
        </p:spPr>
        <p:txBody>
          <a:bodyPr/>
          <a:lstStyle/>
          <a:p>
            <a:endParaRPr lang="en-IN"/>
          </a:p>
        </p:txBody>
      </p:sp>
      <p:sp>
        <p:nvSpPr>
          <p:cNvPr id="194567" name="Rectangle 7"/>
          <p:cNvSpPr>
            <a:spLocks noChangeArrowheads="1"/>
          </p:cNvSpPr>
          <p:nvPr/>
        </p:nvSpPr>
        <p:spPr bwMode="auto">
          <a:xfrm>
            <a:off x="7556500" y="2249488"/>
            <a:ext cx="1888336" cy="1197764"/>
          </a:xfrm>
          <a:prstGeom prst="rect">
            <a:avLst/>
          </a:prstGeom>
          <a:noFill/>
          <a:ln>
            <a:noFill/>
          </a:ln>
          <a:effectLst/>
          <a:extLst/>
        </p:spPr>
        <p:txBody>
          <a:bodyPr wrap="none" lIns="90487" tIns="44450" rIns="90487" bIns="44450">
            <a:spAutoFit/>
          </a:bodyPr>
          <a:lstStyle/>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time required</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to diagnose the</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symptom and</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determine the</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cause</a:t>
            </a:r>
          </a:p>
        </p:txBody>
      </p:sp>
      <p:sp>
        <p:nvSpPr>
          <p:cNvPr id="194568" name="Rectangle 8"/>
          <p:cNvSpPr>
            <a:spLocks noChangeArrowheads="1"/>
          </p:cNvSpPr>
          <p:nvPr/>
        </p:nvSpPr>
        <p:spPr bwMode="auto">
          <a:xfrm>
            <a:off x="3073401" y="2992439"/>
            <a:ext cx="2260233" cy="976165"/>
          </a:xfrm>
          <a:prstGeom prst="rect">
            <a:avLst/>
          </a:prstGeom>
          <a:noFill/>
          <a:ln>
            <a:noFill/>
          </a:ln>
          <a:effectLst/>
          <a:extLst/>
        </p:spPr>
        <p:txBody>
          <a:bodyPr wrap="none" lIns="90487" tIns="44450" rIns="90487" bIns="44450">
            <a:spAutoFit/>
          </a:bodyPr>
          <a:lstStyle/>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time required</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to correct the error</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and conduct</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regression tests</a:t>
            </a:r>
          </a:p>
        </p:txBody>
      </p:sp>
    </p:spTree>
    <p:extLst>
      <p:ext uri="{BB962C8B-B14F-4D97-AF65-F5344CB8AC3E}">
        <p14:creationId xmlns:p14="http://schemas.microsoft.com/office/powerpoint/2010/main" val="66202478"/>
      </p:ext>
    </p:extLst>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78"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C8DA62-9D02-4D2F-89A1-A503BE8A9BCE}" type="slidenum">
              <a:rPr lang="en-US" altLang="en-US" sz="1000">
                <a:latin typeface="Helvetica" panose="020B0604020202020204" pitchFamily="34" charset="0"/>
              </a:rPr>
              <a:pPr/>
              <a:t>252</a:t>
            </a:fld>
            <a:endParaRPr lang="en-US" altLang="en-US" sz="1000">
              <a:latin typeface="Helvetica" panose="020B0604020202020204" pitchFamily="34" charset="0"/>
            </a:endParaRPr>
          </a:p>
        </p:txBody>
      </p:sp>
      <p:sp>
        <p:nvSpPr>
          <p:cNvPr id="33796" name="Rectangle 2"/>
          <p:cNvSpPr>
            <a:spLocks noGrp="1" noChangeArrowheads="1"/>
          </p:cNvSpPr>
          <p:nvPr>
            <p:ph type="title"/>
          </p:nvPr>
        </p:nvSpPr>
        <p:spPr>
          <a:xfrm>
            <a:off x="2819400" y="1143001"/>
            <a:ext cx="5816600" cy="474663"/>
          </a:xfrm>
          <a:noFill/>
        </p:spPr>
        <p:txBody>
          <a:bodyPr vert="horz" lIns="90487" tIns="44450" rIns="90487" bIns="44450" rtlCol="0" anchor="ctr">
            <a:normAutofit fontScale="90000"/>
          </a:bodyPr>
          <a:lstStyle/>
          <a:p>
            <a:pPr eaLnBrk="1" hangingPunct="1"/>
            <a:r>
              <a:rPr lang="en-US" altLang="en-US" smtClean="0"/>
              <a:t>Symptoms &amp; Causes</a:t>
            </a:r>
          </a:p>
        </p:txBody>
      </p:sp>
      <p:sp>
        <p:nvSpPr>
          <p:cNvPr id="33797" name="Rectangle 3"/>
          <p:cNvSpPr>
            <a:spLocks noChangeArrowheads="1"/>
          </p:cNvSpPr>
          <p:nvPr/>
        </p:nvSpPr>
        <p:spPr bwMode="auto">
          <a:xfrm>
            <a:off x="4510088" y="2125663"/>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798" name="Rectangle 4"/>
          <p:cNvSpPr>
            <a:spLocks noChangeArrowheads="1"/>
          </p:cNvSpPr>
          <p:nvPr/>
        </p:nvSpPr>
        <p:spPr bwMode="auto">
          <a:xfrm>
            <a:off x="3989388" y="2854325"/>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799" name="Rectangle 5"/>
          <p:cNvSpPr>
            <a:spLocks noChangeArrowheads="1"/>
          </p:cNvSpPr>
          <p:nvPr/>
        </p:nvSpPr>
        <p:spPr bwMode="auto">
          <a:xfrm>
            <a:off x="4497388" y="2854325"/>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0" name="Rectangle 6"/>
          <p:cNvSpPr>
            <a:spLocks noChangeArrowheads="1"/>
          </p:cNvSpPr>
          <p:nvPr/>
        </p:nvSpPr>
        <p:spPr bwMode="auto">
          <a:xfrm>
            <a:off x="4992688" y="2854325"/>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1" name="Rectangle 7"/>
          <p:cNvSpPr>
            <a:spLocks noChangeArrowheads="1"/>
          </p:cNvSpPr>
          <p:nvPr/>
        </p:nvSpPr>
        <p:spPr bwMode="auto">
          <a:xfrm>
            <a:off x="3506788" y="3711575"/>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2" name="Rectangle 8"/>
          <p:cNvSpPr>
            <a:spLocks noChangeArrowheads="1"/>
          </p:cNvSpPr>
          <p:nvPr/>
        </p:nvSpPr>
        <p:spPr bwMode="auto">
          <a:xfrm>
            <a:off x="4014788" y="3711575"/>
            <a:ext cx="355600" cy="342900"/>
          </a:xfrm>
          <a:prstGeom prst="rect">
            <a:avLst/>
          </a:prstGeom>
          <a:solidFill>
            <a:schemeClr va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3" name="Rectangle 9"/>
          <p:cNvSpPr>
            <a:spLocks noChangeArrowheads="1"/>
          </p:cNvSpPr>
          <p:nvPr/>
        </p:nvSpPr>
        <p:spPr bwMode="auto">
          <a:xfrm>
            <a:off x="4497388" y="3697288"/>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4" name="Rectangle 10"/>
          <p:cNvSpPr>
            <a:spLocks noChangeArrowheads="1"/>
          </p:cNvSpPr>
          <p:nvPr/>
        </p:nvSpPr>
        <p:spPr bwMode="auto">
          <a:xfrm>
            <a:off x="3989388" y="4554538"/>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5" name="Rectangle 11"/>
          <p:cNvSpPr>
            <a:spLocks noChangeArrowheads="1"/>
          </p:cNvSpPr>
          <p:nvPr/>
        </p:nvSpPr>
        <p:spPr bwMode="auto">
          <a:xfrm>
            <a:off x="4497388" y="4554538"/>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6" name="Rectangle 12"/>
          <p:cNvSpPr>
            <a:spLocks noChangeArrowheads="1"/>
          </p:cNvSpPr>
          <p:nvPr/>
        </p:nvSpPr>
        <p:spPr bwMode="auto">
          <a:xfrm>
            <a:off x="4992688" y="4554538"/>
            <a:ext cx="355600" cy="342900"/>
          </a:xfrm>
          <a:prstGeom prst="rect">
            <a:avLst/>
          </a:prstGeom>
          <a:solidFill>
            <a:schemeClr va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7" name="Rectangle 13"/>
          <p:cNvSpPr>
            <a:spLocks noChangeArrowheads="1"/>
          </p:cNvSpPr>
          <p:nvPr/>
        </p:nvSpPr>
        <p:spPr bwMode="auto">
          <a:xfrm>
            <a:off x="5018088" y="3697288"/>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8" name="Rectangle 14"/>
          <p:cNvSpPr>
            <a:spLocks noChangeArrowheads="1"/>
          </p:cNvSpPr>
          <p:nvPr/>
        </p:nvSpPr>
        <p:spPr bwMode="auto">
          <a:xfrm>
            <a:off x="5513388" y="3683000"/>
            <a:ext cx="355600" cy="342900"/>
          </a:xfrm>
          <a:prstGeom prst="rect">
            <a:avLst/>
          </a:prstGeom>
          <a:solidFill>
            <a:schemeClr val="folHlink"/>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3809" name="Line 15"/>
          <p:cNvSpPr>
            <a:spLocks noChangeShapeType="1"/>
          </p:cNvSpPr>
          <p:nvPr/>
        </p:nvSpPr>
        <p:spPr bwMode="auto">
          <a:xfrm flipH="1">
            <a:off x="4167188" y="2468563"/>
            <a:ext cx="520700" cy="400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0" name="Line 16"/>
          <p:cNvSpPr>
            <a:spLocks noChangeShapeType="1"/>
          </p:cNvSpPr>
          <p:nvPr/>
        </p:nvSpPr>
        <p:spPr bwMode="auto">
          <a:xfrm>
            <a:off x="4668838" y="2482850"/>
            <a:ext cx="12700" cy="357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1" name="Line 17"/>
          <p:cNvSpPr>
            <a:spLocks noChangeShapeType="1"/>
          </p:cNvSpPr>
          <p:nvPr/>
        </p:nvSpPr>
        <p:spPr bwMode="auto">
          <a:xfrm>
            <a:off x="4662488" y="2468563"/>
            <a:ext cx="508000" cy="385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2" name="Line 18"/>
          <p:cNvSpPr>
            <a:spLocks noChangeShapeType="1"/>
          </p:cNvSpPr>
          <p:nvPr/>
        </p:nvSpPr>
        <p:spPr bwMode="auto">
          <a:xfrm flipH="1">
            <a:off x="3697288" y="3211513"/>
            <a:ext cx="482600" cy="5000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3" name="Line 19"/>
          <p:cNvSpPr>
            <a:spLocks noChangeShapeType="1"/>
          </p:cNvSpPr>
          <p:nvPr/>
        </p:nvSpPr>
        <p:spPr bwMode="auto">
          <a:xfrm>
            <a:off x="4173538" y="3211513"/>
            <a:ext cx="12700" cy="5000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4" name="Line 20"/>
          <p:cNvSpPr>
            <a:spLocks noChangeShapeType="1"/>
          </p:cNvSpPr>
          <p:nvPr/>
        </p:nvSpPr>
        <p:spPr bwMode="auto">
          <a:xfrm flipH="1">
            <a:off x="4656138" y="3211514"/>
            <a:ext cx="25400" cy="471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5" name="Line 21"/>
          <p:cNvSpPr>
            <a:spLocks noChangeShapeType="1"/>
          </p:cNvSpPr>
          <p:nvPr/>
        </p:nvSpPr>
        <p:spPr bwMode="auto">
          <a:xfrm>
            <a:off x="4675188" y="3211513"/>
            <a:ext cx="546100" cy="5000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6" name="Line 22"/>
          <p:cNvSpPr>
            <a:spLocks noChangeShapeType="1"/>
          </p:cNvSpPr>
          <p:nvPr/>
        </p:nvSpPr>
        <p:spPr bwMode="auto">
          <a:xfrm>
            <a:off x="4656138" y="4025901"/>
            <a:ext cx="12700" cy="5000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7" name="Line 23"/>
          <p:cNvSpPr>
            <a:spLocks noChangeShapeType="1"/>
          </p:cNvSpPr>
          <p:nvPr/>
        </p:nvSpPr>
        <p:spPr bwMode="auto">
          <a:xfrm flipH="1">
            <a:off x="4713288" y="4054476"/>
            <a:ext cx="495300" cy="5000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8" name="Line 24"/>
          <p:cNvSpPr>
            <a:spLocks noChangeShapeType="1"/>
          </p:cNvSpPr>
          <p:nvPr/>
        </p:nvSpPr>
        <p:spPr bwMode="auto">
          <a:xfrm>
            <a:off x="5221288" y="3211514"/>
            <a:ext cx="431800" cy="485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33819" name="Line 25"/>
          <p:cNvSpPr>
            <a:spLocks noChangeShapeType="1"/>
          </p:cNvSpPr>
          <p:nvPr/>
        </p:nvSpPr>
        <p:spPr bwMode="auto">
          <a:xfrm flipH="1">
            <a:off x="5214938" y="4040189"/>
            <a:ext cx="25400" cy="485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195610" name="Rectangle 26"/>
          <p:cNvSpPr>
            <a:spLocks noChangeArrowheads="1"/>
          </p:cNvSpPr>
          <p:nvPr/>
        </p:nvSpPr>
        <p:spPr bwMode="auto">
          <a:xfrm>
            <a:off x="3060700" y="4981575"/>
            <a:ext cx="1309688" cy="393700"/>
          </a:xfrm>
          <a:prstGeom prst="rect">
            <a:avLst/>
          </a:prstGeom>
          <a:noFill/>
          <a:ln>
            <a:noFill/>
          </a:ln>
          <a:effectLst/>
          <a:extLst/>
        </p:spPr>
        <p:txBody>
          <a:bodyPr wrap="none" lIns="90487" tIns="44450" rIns="90487" bIns="44450">
            <a:spAutoFit/>
          </a:bodyPr>
          <a:lstStyle/>
          <a:p>
            <a:pPr>
              <a:defRPr/>
            </a:pPr>
            <a:r>
              <a:rPr lang="en-US" sz="2000" b="1">
                <a:effectLst>
                  <a:outerShdw blurRad="38100" dist="38100" dir="2700000" algn="tl">
                    <a:srgbClr val="FFFFFF"/>
                  </a:outerShdw>
                </a:effectLst>
                <a:latin typeface="Helvetica" pitchFamily="-128" charset="0"/>
                <a:ea typeface="ＭＳ Ｐゴシック" pitchFamily="-128" charset="-128"/>
              </a:rPr>
              <a:t>symptom</a:t>
            </a:r>
          </a:p>
        </p:txBody>
      </p:sp>
      <p:sp>
        <p:nvSpPr>
          <p:cNvPr id="33821" name="Line 27"/>
          <p:cNvSpPr>
            <a:spLocks noChangeShapeType="1"/>
          </p:cNvSpPr>
          <p:nvPr/>
        </p:nvSpPr>
        <p:spPr bwMode="auto">
          <a:xfrm flipH="1">
            <a:off x="5037138" y="4783139"/>
            <a:ext cx="139700" cy="700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wrap="none" anchor="ctr"/>
          <a:lstStyle/>
          <a:p>
            <a:endParaRPr lang="en-IN"/>
          </a:p>
        </p:txBody>
      </p:sp>
      <p:sp>
        <p:nvSpPr>
          <p:cNvPr id="195612" name="Rectangle 28"/>
          <p:cNvSpPr>
            <a:spLocks noChangeArrowheads="1"/>
          </p:cNvSpPr>
          <p:nvPr/>
        </p:nvSpPr>
        <p:spPr bwMode="auto">
          <a:xfrm>
            <a:off x="5092700" y="5324475"/>
            <a:ext cx="901700" cy="393700"/>
          </a:xfrm>
          <a:prstGeom prst="rect">
            <a:avLst/>
          </a:prstGeom>
          <a:noFill/>
          <a:ln>
            <a:noFill/>
          </a:ln>
          <a:effectLst/>
          <a:extLst/>
        </p:spPr>
        <p:txBody>
          <a:bodyPr wrap="none" lIns="90487" tIns="44450" rIns="90487" bIns="44450">
            <a:spAutoFit/>
          </a:bodyPr>
          <a:lstStyle/>
          <a:p>
            <a:pPr>
              <a:defRPr/>
            </a:pPr>
            <a:r>
              <a:rPr lang="en-US" sz="2000" b="1">
                <a:effectLst>
                  <a:outerShdw blurRad="38100" dist="38100" dir="2700000" algn="tl">
                    <a:srgbClr val="FFFFFF"/>
                  </a:outerShdw>
                </a:effectLst>
                <a:latin typeface="Helvetica" pitchFamily="-128" charset="0"/>
                <a:ea typeface="ＭＳ Ｐゴシック" pitchFamily="-128" charset="-128"/>
              </a:rPr>
              <a:t>cause</a:t>
            </a:r>
          </a:p>
        </p:txBody>
      </p:sp>
      <p:sp>
        <p:nvSpPr>
          <p:cNvPr id="195613" name="Rectangle 29"/>
          <p:cNvSpPr>
            <a:spLocks noChangeArrowheads="1"/>
          </p:cNvSpPr>
          <p:nvPr/>
        </p:nvSpPr>
        <p:spPr bwMode="auto">
          <a:xfrm>
            <a:off x="6553201" y="1828800"/>
            <a:ext cx="32940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symptom and cause may be </a:t>
            </a:r>
          </a:p>
        </p:txBody>
      </p:sp>
      <p:sp>
        <p:nvSpPr>
          <p:cNvPr id="195614" name="Rectangle 30"/>
          <p:cNvSpPr>
            <a:spLocks noChangeArrowheads="1"/>
          </p:cNvSpPr>
          <p:nvPr/>
        </p:nvSpPr>
        <p:spPr bwMode="auto">
          <a:xfrm>
            <a:off x="6553201" y="2085976"/>
            <a:ext cx="30019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geographically separated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15" name="Rectangle 31"/>
          <p:cNvSpPr>
            <a:spLocks noChangeArrowheads="1"/>
          </p:cNvSpPr>
          <p:nvPr/>
        </p:nvSpPr>
        <p:spPr bwMode="auto">
          <a:xfrm>
            <a:off x="6553200" y="234315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16" name="Rectangle 32"/>
          <p:cNvSpPr>
            <a:spLocks noChangeArrowheads="1"/>
          </p:cNvSpPr>
          <p:nvPr/>
        </p:nvSpPr>
        <p:spPr bwMode="auto">
          <a:xfrm>
            <a:off x="6553201" y="2600325"/>
            <a:ext cx="35734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symptom may disappear when </a:t>
            </a:r>
          </a:p>
        </p:txBody>
      </p:sp>
      <p:sp>
        <p:nvSpPr>
          <p:cNvPr id="195617" name="Rectangle 33"/>
          <p:cNvSpPr>
            <a:spLocks noChangeArrowheads="1"/>
          </p:cNvSpPr>
          <p:nvPr/>
        </p:nvSpPr>
        <p:spPr bwMode="auto">
          <a:xfrm>
            <a:off x="6553201" y="2857501"/>
            <a:ext cx="28352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another problem is fixed</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18" name="Rectangle 34"/>
          <p:cNvSpPr>
            <a:spLocks noChangeArrowheads="1"/>
          </p:cNvSpPr>
          <p:nvPr/>
        </p:nvSpPr>
        <p:spPr bwMode="auto">
          <a:xfrm>
            <a:off x="6553200" y="311467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19" name="Rectangle 35"/>
          <p:cNvSpPr>
            <a:spLocks noChangeArrowheads="1"/>
          </p:cNvSpPr>
          <p:nvPr/>
        </p:nvSpPr>
        <p:spPr bwMode="auto">
          <a:xfrm>
            <a:off x="6553201" y="3371850"/>
            <a:ext cx="26844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cause may be due to a </a:t>
            </a:r>
          </a:p>
        </p:txBody>
      </p:sp>
      <p:sp>
        <p:nvSpPr>
          <p:cNvPr id="195620" name="Rectangle 36"/>
          <p:cNvSpPr>
            <a:spLocks noChangeArrowheads="1"/>
          </p:cNvSpPr>
          <p:nvPr/>
        </p:nvSpPr>
        <p:spPr bwMode="auto">
          <a:xfrm>
            <a:off x="6553201" y="3629026"/>
            <a:ext cx="31019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combination of non-errors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1" name="Rectangle 37"/>
          <p:cNvSpPr>
            <a:spLocks noChangeArrowheads="1"/>
          </p:cNvSpPr>
          <p:nvPr/>
        </p:nvSpPr>
        <p:spPr bwMode="auto">
          <a:xfrm>
            <a:off x="6553200" y="388620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2" name="Rectangle 38"/>
          <p:cNvSpPr>
            <a:spLocks noChangeArrowheads="1"/>
          </p:cNvSpPr>
          <p:nvPr/>
        </p:nvSpPr>
        <p:spPr bwMode="auto">
          <a:xfrm>
            <a:off x="6553201" y="4143375"/>
            <a:ext cx="35353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cause may be due to a system </a:t>
            </a:r>
          </a:p>
        </p:txBody>
      </p:sp>
      <p:sp>
        <p:nvSpPr>
          <p:cNvPr id="195623" name="Rectangle 39"/>
          <p:cNvSpPr>
            <a:spLocks noChangeArrowheads="1"/>
          </p:cNvSpPr>
          <p:nvPr/>
        </p:nvSpPr>
        <p:spPr bwMode="auto">
          <a:xfrm>
            <a:off x="6553201" y="4400551"/>
            <a:ext cx="20224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or compiler error</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4" name="Rectangle 40"/>
          <p:cNvSpPr>
            <a:spLocks noChangeArrowheads="1"/>
          </p:cNvSpPr>
          <p:nvPr/>
        </p:nvSpPr>
        <p:spPr bwMode="auto">
          <a:xfrm>
            <a:off x="6553200" y="465772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5" name="Rectangle 41"/>
          <p:cNvSpPr>
            <a:spLocks noChangeArrowheads="1"/>
          </p:cNvSpPr>
          <p:nvPr/>
        </p:nvSpPr>
        <p:spPr bwMode="auto">
          <a:xfrm>
            <a:off x="6553201" y="4914900"/>
            <a:ext cx="24939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cause may be due to </a:t>
            </a:r>
          </a:p>
        </p:txBody>
      </p:sp>
      <p:sp>
        <p:nvSpPr>
          <p:cNvPr id="195626" name="Rectangle 42"/>
          <p:cNvSpPr>
            <a:spLocks noChangeArrowheads="1"/>
          </p:cNvSpPr>
          <p:nvPr/>
        </p:nvSpPr>
        <p:spPr bwMode="auto">
          <a:xfrm>
            <a:off x="6553201" y="5172075"/>
            <a:ext cx="320516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assumptions that everyone </a:t>
            </a:r>
          </a:p>
        </p:txBody>
      </p:sp>
      <p:sp>
        <p:nvSpPr>
          <p:cNvPr id="195627" name="Rectangle 43"/>
          <p:cNvSpPr>
            <a:spLocks noChangeArrowheads="1"/>
          </p:cNvSpPr>
          <p:nvPr/>
        </p:nvSpPr>
        <p:spPr bwMode="auto">
          <a:xfrm>
            <a:off x="6553201" y="5429251"/>
            <a:ext cx="10826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believes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8" name="Rectangle 44"/>
          <p:cNvSpPr>
            <a:spLocks noChangeArrowheads="1"/>
          </p:cNvSpPr>
          <p:nvPr/>
        </p:nvSpPr>
        <p:spPr bwMode="auto">
          <a:xfrm>
            <a:off x="6553200" y="568642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5629" name="Rectangle 45"/>
          <p:cNvSpPr>
            <a:spLocks noChangeArrowheads="1"/>
          </p:cNvSpPr>
          <p:nvPr/>
        </p:nvSpPr>
        <p:spPr bwMode="auto">
          <a:xfrm>
            <a:off x="6553201" y="5943600"/>
            <a:ext cx="33686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symptom may be intermittent</a:t>
            </a:r>
          </a:p>
        </p:txBody>
      </p:sp>
      <p:grpSp>
        <p:nvGrpSpPr>
          <p:cNvPr id="33840" name="Group 46"/>
          <p:cNvGrpSpPr>
            <a:grpSpLocks/>
          </p:cNvGrpSpPr>
          <p:nvPr/>
        </p:nvGrpSpPr>
        <p:grpSpPr bwMode="auto">
          <a:xfrm>
            <a:off x="6307138" y="1947864"/>
            <a:ext cx="152400" cy="185737"/>
            <a:chOff x="2700" y="724"/>
            <a:chExt cx="96" cy="104"/>
          </a:xfrm>
        </p:grpSpPr>
        <p:sp>
          <p:nvSpPr>
            <p:cNvPr id="33869" name="Rectangle 47"/>
            <p:cNvSpPr>
              <a:spLocks noChangeArrowheads="1"/>
            </p:cNvSpPr>
            <p:nvPr/>
          </p:nvSpPr>
          <p:spPr bwMode="auto">
            <a:xfrm>
              <a:off x="2716" y="740"/>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70" name="Rectangle 48"/>
            <p:cNvSpPr>
              <a:spLocks noChangeArrowheads="1"/>
            </p:cNvSpPr>
            <p:nvPr/>
          </p:nvSpPr>
          <p:spPr bwMode="auto">
            <a:xfrm>
              <a:off x="2700" y="724"/>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3841" name="Group 49"/>
          <p:cNvGrpSpPr>
            <a:grpSpLocks/>
          </p:cNvGrpSpPr>
          <p:nvPr/>
        </p:nvGrpSpPr>
        <p:grpSpPr bwMode="auto">
          <a:xfrm>
            <a:off x="6307138" y="2705101"/>
            <a:ext cx="152400" cy="200025"/>
            <a:chOff x="2700" y="1148"/>
            <a:chExt cx="96" cy="112"/>
          </a:xfrm>
        </p:grpSpPr>
        <p:sp>
          <p:nvSpPr>
            <p:cNvPr id="33867" name="Rectangle 50"/>
            <p:cNvSpPr>
              <a:spLocks noChangeArrowheads="1"/>
            </p:cNvSpPr>
            <p:nvPr/>
          </p:nvSpPr>
          <p:spPr bwMode="auto">
            <a:xfrm>
              <a:off x="2716" y="1172"/>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68" name="Rectangle 51"/>
            <p:cNvSpPr>
              <a:spLocks noChangeArrowheads="1"/>
            </p:cNvSpPr>
            <p:nvPr/>
          </p:nvSpPr>
          <p:spPr bwMode="auto">
            <a:xfrm>
              <a:off x="2700" y="1148"/>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3842" name="Group 52"/>
          <p:cNvGrpSpPr>
            <a:grpSpLocks/>
          </p:cNvGrpSpPr>
          <p:nvPr/>
        </p:nvGrpSpPr>
        <p:grpSpPr bwMode="auto">
          <a:xfrm>
            <a:off x="6307138" y="3476625"/>
            <a:ext cx="152400" cy="185738"/>
            <a:chOff x="2700" y="1580"/>
            <a:chExt cx="96" cy="104"/>
          </a:xfrm>
        </p:grpSpPr>
        <p:sp>
          <p:nvSpPr>
            <p:cNvPr id="33865" name="Rectangle 53"/>
            <p:cNvSpPr>
              <a:spLocks noChangeArrowheads="1"/>
            </p:cNvSpPr>
            <p:nvPr/>
          </p:nvSpPr>
          <p:spPr bwMode="auto">
            <a:xfrm>
              <a:off x="2716" y="1596"/>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66" name="Rectangle 54"/>
            <p:cNvSpPr>
              <a:spLocks noChangeArrowheads="1"/>
            </p:cNvSpPr>
            <p:nvPr/>
          </p:nvSpPr>
          <p:spPr bwMode="auto">
            <a:xfrm>
              <a:off x="2700" y="1580"/>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3843" name="Group 55"/>
          <p:cNvGrpSpPr>
            <a:grpSpLocks/>
          </p:cNvGrpSpPr>
          <p:nvPr/>
        </p:nvGrpSpPr>
        <p:grpSpPr bwMode="auto">
          <a:xfrm>
            <a:off x="6307138" y="4262439"/>
            <a:ext cx="152400" cy="185737"/>
            <a:chOff x="2700" y="2020"/>
            <a:chExt cx="96" cy="104"/>
          </a:xfrm>
        </p:grpSpPr>
        <p:sp>
          <p:nvSpPr>
            <p:cNvPr id="33863" name="Rectangle 56"/>
            <p:cNvSpPr>
              <a:spLocks noChangeArrowheads="1"/>
            </p:cNvSpPr>
            <p:nvPr/>
          </p:nvSpPr>
          <p:spPr bwMode="auto">
            <a:xfrm>
              <a:off x="2716" y="2036"/>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64" name="Rectangle 57"/>
            <p:cNvSpPr>
              <a:spLocks noChangeArrowheads="1"/>
            </p:cNvSpPr>
            <p:nvPr/>
          </p:nvSpPr>
          <p:spPr bwMode="auto">
            <a:xfrm>
              <a:off x="2700" y="2020"/>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3844" name="Group 58"/>
          <p:cNvGrpSpPr>
            <a:grpSpLocks/>
          </p:cNvGrpSpPr>
          <p:nvPr/>
        </p:nvGrpSpPr>
        <p:grpSpPr bwMode="auto">
          <a:xfrm>
            <a:off x="6307138" y="5019675"/>
            <a:ext cx="152400" cy="185738"/>
            <a:chOff x="2700" y="2444"/>
            <a:chExt cx="96" cy="104"/>
          </a:xfrm>
        </p:grpSpPr>
        <p:sp>
          <p:nvSpPr>
            <p:cNvPr id="33861" name="Rectangle 59"/>
            <p:cNvSpPr>
              <a:spLocks noChangeArrowheads="1"/>
            </p:cNvSpPr>
            <p:nvPr/>
          </p:nvSpPr>
          <p:spPr bwMode="auto">
            <a:xfrm>
              <a:off x="2716" y="2460"/>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62" name="Rectangle 60"/>
            <p:cNvSpPr>
              <a:spLocks noChangeArrowheads="1"/>
            </p:cNvSpPr>
            <p:nvPr/>
          </p:nvSpPr>
          <p:spPr bwMode="auto">
            <a:xfrm>
              <a:off x="2700" y="2444"/>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3845" name="Group 61"/>
          <p:cNvGrpSpPr>
            <a:grpSpLocks/>
          </p:cNvGrpSpPr>
          <p:nvPr/>
        </p:nvGrpSpPr>
        <p:grpSpPr bwMode="auto">
          <a:xfrm>
            <a:off x="6307138" y="6034089"/>
            <a:ext cx="152400" cy="200025"/>
            <a:chOff x="2700" y="3012"/>
            <a:chExt cx="96" cy="112"/>
          </a:xfrm>
        </p:grpSpPr>
        <p:sp>
          <p:nvSpPr>
            <p:cNvPr id="33859" name="Rectangle 62"/>
            <p:cNvSpPr>
              <a:spLocks noChangeArrowheads="1"/>
            </p:cNvSpPr>
            <p:nvPr/>
          </p:nvSpPr>
          <p:spPr bwMode="auto">
            <a:xfrm>
              <a:off x="2716" y="3036"/>
              <a:ext cx="80" cy="88"/>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60" name="Rectangle 63"/>
            <p:cNvSpPr>
              <a:spLocks noChangeArrowheads="1"/>
            </p:cNvSpPr>
            <p:nvPr/>
          </p:nvSpPr>
          <p:spPr bwMode="auto">
            <a:xfrm>
              <a:off x="2700" y="3012"/>
              <a:ext cx="80" cy="88"/>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3846" name="Line 64"/>
          <p:cNvSpPr>
            <a:spLocks noChangeShapeType="1"/>
          </p:cNvSpPr>
          <p:nvPr/>
        </p:nvSpPr>
        <p:spPr bwMode="auto">
          <a:xfrm flipH="1">
            <a:off x="4205288" y="2497138"/>
            <a:ext cx="508000" cy="328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47" name="Line 65"/>
          <p:cNvSpPr>
            <a:spLocks noChangeShapeType="1"/>
          </p:cNvSpPr>
          <p:nvPr/>
        </p:nvSpPr>
        <p:spPr bwMode="auto">
          <a:xfrm>
            <a:off x="4713288" y="2482850"/>
            <a:ext cx="0" cy="342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48" name="Line 66"/>
          <p:cNvSpPr>
            <a:spLocks noChangeShapeType="1"/>
          </p:cNvSpPr>
          <p:nvPr/>
        </p:nvSpPr>
        <p:spPr bwMode="auto">
          <a:xfrm>
            <a:off x="4713288" y="2511426"/>
            <a:ext cx="482600" cy="3286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49" name="Line 67"/>
          <p:cNvSpPr>
            <a:spLocks noChangeShapeType="1"/>
          </p:cNvSpPr>
          <p:nvPr/>
        </p:nvSpPr>
        <p:spPr bwMode="auto">
          <a:xfrm flipH="1">
            <a:off x="3709988" y="3225800"/>
            <a:ext cx="457200" cy="471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0" name="Line 68"/>
          <p:cNvSpPr>
            <a:spLocks noChangeShapeType="1"/>
          </p:cNvSpPr>
          <p:nvPr/>
        </p:nvSpPr>
        <p:spPr bwMode="auto">
          <a:xfrm>
            <a:off x="4192588" y="3225800"/>
            <a:ext cx="25400" cy="471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1" name="Line 69"/>
          <p:cNvSpPr>
            <a:spLocks noChangeShapeType="1"/>
          </p:cNvSpPr>
          <p:nvPr/>
        </p:nvSpPr>
        <p:spPr bwMode="auto">
          <a:xfrm flipH="1">
            <a:off x="4675188" y="3225801"/>
            <a:ext cx="25400" cy="4429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2" name="Line 70"/>
          <p:cNvSpPr>
            <a:spLocks noChangeShapeType="1"/>
          </p:cNvSpPr>
          <p:nvPr/>
        </p:nvSpPr>
        <p:spPr bwMode="auto">
          <a:xfrm>
            <a:off x="4700588" y="3225800"/>
            <a:ext cx="5080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3" name="Line 71"/>
          <p:cNvSpPr>
            <a:spLocks noChangeShapeType="1"/>
          </p:cNvSpPr>
          <p:nvPr/>
        </p:nvSpPr>
        <p:spPr bwMode="auto">
          <a:xfrm>
            <a:off x="5246688" y="3240089"/>
            <a:ext cx="406400" cy="414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4" name="Line 72"/>
          <p:cNvSpPr>
            <a:spLocks noChangeShapeType="1"/>
          </p:cNvSpPr>
          <p:nvPr/>
        </p:nvSpPr>
        <p:spPr bwMode="auto">
          <a:xfrm flipH="1">
            <a:off x="4179888" y="4083051"/>
            <a:ext cx="25400" cy="4429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5" name="Line 73"/>
          <p:cNvSpPr>
            <a:spLocks noChangeShapeType="1"/>
          </p:cNvSpPr>
          <p:nvPr/>
        </p:nvSpPr>
        <p:spPr bwMode="auto">
          <a:xfrm>
            <a:off x="4662488" y="4068763"/>
            <a:ext cx="0" cy="4429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6" name="Line 74"/>
          <p:cNvSpPr>
            <a:spLocks noChangeShapeType="1"/>
          </p:cNvSpPr>
          <p:nvPr/>
        </p:nvSpPr>
        <p:spPr bwMode="auto">
          <a:xfrm>
            <a:off x="4675188" y="4068764"/>
            <a:ext cx="520700" cy="4714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857" name="Arc 75"/>
          <p:cNvSpPr>
            <a:spLocks/>
          </p:cNvSpPr>
          <p:nvPr/>
        </p:nvSpPr>
        <p:spPr bwMode="auto">
          <a:xfrm>
            <a:off x="3698875" y="3956051"/>
            <a:ext cx="444500" cy="1071563"/>
          </a:xfrm>
          <a:custGeom>
            <a:avLst/>
            <a:gdLst>
              <a:gd name="T0" fmla="*/ 0 w 21600"/>
              <a:gd name="T1" fmla="*/ 53162062 h 21599"/>
              <a:gd name="T2" fmla="*/ 9114616 w 21600"/>
              <a:gd name="T3" fmla="*/ 0 h 21599"/>
              <a:gd name="T4" fmla="*/ 9147233 w 21600"/>
              <a:gd name="T5" fmla="*/ 53162062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99"/>
                  <a:pt x="9623" y="41"/>
                  <a:pt x="21522" y="-1"/>
                </a:cubicBezTo>
              </a:path>
              <a:path w="21600" h="21599" stroke="0" extrusionOk="0">
                <a:moveTo>
                  <a:pt x="0" y="21599"/>
                </a:moveTo>
                <a:cubicBezTo>
                  <a:pt x="0" y="9699"/>
                  <a:pt x="9623" y="41"/>
                  <a:pt x="21522" y="-1"/>
                </a:cubicBezTo>
                <a:lnTo>
                  <a:pt x="21600" y="21599"/>
                </a:lnTo>
                <a:lnTo>
                  <a:pt x="0" y="21599"/>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33858" name="Arc 76"/>
          <p:cNvSpPr>
            <a:spLocks/>
          </p:cNvSpPr>
          <p:nvPr/>
        </p:nvSpPr>
        <p:spPr bwMode="auto">
          <a:xfrm>
            <a:off x="5246688" y="4784726"/>
            <a:ext cx="381000" cy="614363"/>
          </a:xfrm>
          <a:custGeom>
            <a:avLst/>
            <a:gdLst>
              <a:gd name="T0" fmla="*/ 0 w 21600"/>
              <a:gd name="T1" fmla="*/ 0 h 21600"/>
              <a:gd name="T2" fmla="*/ 6720416 w 21600"/>
              <a:gd name="T3" fmla="*/ 17474163 h 21600"/>
              <a:gd name="T4" fmla="*/ 0 w 21600"/>
              <a:gd name="T5" fmla="*/ 174741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Tree>
    <p:extLst>
      <p:ext uri="{BB962C8B-B14F-4D97-AF65-F5344CB8AC3E}">
        <p14:creationId xmlns:p14="http://schemas.microsoft.com/office/powerpoint/2010/main" val="2319636113"/>
      </p:ext>
    </p:extLst>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8"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45330A-8469-49B4-8F31-C6D7F5047BC5}" type="slidenum">
              <a:rPr lang="en-US" altLang="en-US" sz="1000">
                <a:latin typeface="Helvetica" panose="020B0604020202020204" pitchFamily="34" charset="0"/>
              </a:rPr>
              <a:pPr/>
              <a:t>253</a:t>
            </a:fld>
            <a:endParaRPr lang="en-US" altLang="en-US" sz="1000">
              <a:latin typeface="Helvetica" panose="020B0604020202020204" pitchFamily="34" charset="0"/>
            </a:endParaRPr>
          </a:p>
        </p:txBody>
      </p:sp>
      <p:sp>
        <p:nvSpPr>
          <p:cNvPr id="34820" name="Rectangle 2"/>
          <p:cNvSpPr>
            <a:spLocks noChangeArrowheads="1"/>
          </p:cNvSpPr>
          <p:nvPr/>
        </p:nvSpPr>
        <p:spPr bwMode="auto">
          <a:xfrm>
            <a:off x="3657600" y="1295401"/>
            <a:ext cx="6121400" cy="3814763"/>
          </a:xfrm>
          <a:prstGeom prst="rect">
            <a:avLst/>
          </a:prstGeom>
          <a:solidFill>
            <a:schemeClr val="folHlink"/>
          </a:solidFill>
          <a:ln w="254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4821" name="Rectangle 3"/>
          <p:cNvSpPr>
            <a:spLocks noGrp="1" noChangeArrowheads="1"/>
          </p:cNvSpPr>
          <p:nvPr>
            <p:ph type="title"/>
          </p:nvPr>
        </p:nvSpPr>
        <p:spPr>
          <a:xfrm>
            <a:off x="2743200" y="685800"/>
            <a:ext cx="6248400" cy="609600"/>
          </a:xfrm>
          <a:noFill/>
        </p:spPr>
        <p:txBody>
          <a:bodyPr vert="horz" lIns="90487" tIns="44450" rIns="90487" bIns="44450" rtlCol="0" anchor="ctr">
            <a:normAutofit fontScale="90000"/>
          </a:bodyPr>
          <a:lstStyle/>
          <a:p>
            <a:pPr eaLnBrk="1" hangingPunct="1"/>
            <a:r>
              <a:rPr lang="en-US" altLang="en-US" smtClean="0"/>
              <a:t>Consequences of Bugs</a:t>
            </a:r>
          </a:p>
        </p:txBody>
      </p:sp>
      <p:sp>
        <p:nvSpPr>
          <p:cNvPr id="34822" name="Freeform 4"/>
          <p:cNvSpPr>
            <a:spLocks/>
          </p:cNvSpPr>
          <p:nvPr/>
        </p:nvSpPr>
        <p:spPr bwMode="auto">
          <a:xfrm>
            <a:off x="4457700" y="1952626"/>
            <a:ext cx="3938588" cy="2701925"/>
          </a:xfrm>
          <a:custGeom>
            <a:avLst/>
            <a:gdLst>
              <a:gd name="T0" fmla="*/ 0 w 2481"/>
              <a:gd name="T1" fmla="*/ 2147483647 h 1513"/>
              <a:gd name="T2" fmla="*/ 584676293 w 2481"/>
              <a:gd name="T3" fmla="*/ 2147483647 h 1513"/>
              <a:gd name="T4" fmla="*/ 1633061211 w 2481"/>
              <a:gd name="T5" fmla="*/ 2147483647 h 1513"/>
              <a:gd name="T6" fmla="*/ 2147483647 w 2481"/>
              <a:gd name="T7" fmla="*/ 2147483647 h 1513"/>
              <a:gd name="T8" fmla="*/ 2147483647 w 2481"/>
              <a:gd name="T9" fmla="*/ 2147483647 h 1513"/>
              <a:gd name="T10" fmla="*/ 2147483647 w 2481"/>
              <a:gd name="T11" fmla="*/ 1887949394 h 1513"/>
              <a:gd name="T12" fmla="*/ 2147483647 w 2481"/>
              <a:gd name="T13" fmla="*/ 1530769936 h 1513"/>
              <a:gd name="T14" fmla="*/ 2147483647 w 2481"/>
              <a:gd name="T15" fmla="*/ 0 h 1513"/>
              <a:gd name="T16" fmla="*/ 0 60000 65536"/>
              <a:gd name="T17" fmla="*/ 0 60000 65536"/>
              <a:gd name="T18" fmla="*/ 0 60000 65536"/>
              <a:gd name="T19" fmla="*/ 0 60000 65536"/>
              <a:gd name="T20" fmla="*/ 0 60000 65536"/>
              <a:gd name="T21" fmla="*/ 0 60000 65536"/>
              <a:gd name="T22" fmla="*/ 0 60000 65536"/>
              <a:gd name="T23" fmla="*/ 0 60000 65536"/>
              <a:gd name="T24" fmla="*/ 0 w 2481"/>
              <a:gd name="T25" fmla="*/ 0 h 1513"/>
              <a:gd name="T26" fmla="*/ 2481 w 2481"/>
              <a:gd name="T27" fmla="*/ 1513 h 1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1" h="1513">
                <a:moveTo>
                  <a:pt x="0" y="1512"/>
                </a:moveTo>
                <a:lnTo>
                  <a:pt x="232" y="1296"/>
                </a:lnTo>
                <a:lnTo>
                  <a:pt x="648" y="1224"/>
                </a:lnTo>
                <a:lnTo>
                  <a:pt x="992" y="984"/>
                </a:lnTo>
                <a:lnTo>
                  <a:pt x="1400" y="824"/>
                </a:lnTo>
                <a:lnTo>
                  <a:pt x="1688" y="592"/>
                </a:lnTo>
                <a:lnTo>
                  <a:pt x="2000" y="480"/>
                </a:lnTo>
                <a:lnTo>
                  <a:pt x="2480" y="0"/>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823" name="Freeform 5"/>
          <p:cNvSpPr>
            <a:spLocks/>
          </p:cNvSpPr>
          <p:nvPr/>
        </p:nvSpPr>
        <p:spPr bwMode="auto">
          <a:xfrm>
            <a:off x="4445000" y="1938339"/>
            <a:ext cx="3938588" cy="2701925"/>
          </a:xfrm>
          <a:custGeom>
            <a:avLst/>
            <a:gdLst>
              <a:gd name="T0" fmla="*/ 0 w 2481"/>
              <a:gd name="T1" fmla="*/ 2147483647 h 1513"/>
              <a:gd name="T2" fmla="*/ 584676293 w 2481"/>
              <a:gd name="T3" fmla="*/ 2147483647 h 1513"/>
              <a:gd name="T4" fmla="*/ 1633061211 w 2481"/>
              <a:gd name="T5" fmla="*/ 2147483647 h 1513"/>
              <a:gd name="T6" fmla="*/ 2147483647 w 2481"/>
              <a:gd name="T7" fmla="*/ 2147483647 h 1513"/>
              <a:gd name="T8" fmla="*/ 2147483647 w 2481"/>
              <a:gd name="T9" fmla="*/ 2147483647 h 1513"/>
              <a:gd name="T10" fmla="*/ 2147483647 w 2481"/>
              <a:gd name="T11" fmla="*/ 1887949394 h 1513"/>
              <a:gd name="T12" fmla="*/ 2147483647 w 2481"/>
              <a:gd name="T13" fmla="*/ 1530769936 h 1513"/>
              <a:gd name="T14" fmla="*/ 2147483647 w 2481"/>
              <a:gd name="T15" fmla="*/ 0 h 1513"/>
              <a:gd name="T16" fmla="*/ 0 60000 65536"/>
              <a:gd name="T17" fmla="*/ 0 60000 65536"/>
              <a:gd name="T18" fmla="*/ 0 60000 65536"/>
              <a:gd name="T19" fmla="*/ 0 60000 65536"/>
              <a:gd name="T20" fmla="*/ 0 60000 65536"/>
              <a:gd name="T21" fmla="*/ 0 60000 65536"/>
              <a:gd name="T22" fmla="*/ 0 60000 65536"/>
              <a:gd name="T23" fmla="*/ 0 60000 65536"/>
              <a:gd name="T24" fmla="*/ 0 w 2481"/>
              <a:gd name="T25" fmla="*/ 0 h 1513"/>
              <a:gd name="T26" fmla="*/ 2481 w 2481"/>
              <a:gd name="T27" fmla="*/ 1513 h 1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1" h="1513">
                <a:moveTo>
                  <a:pt x="0" y="1512"/>
                </a:moveTo>
                <a:lnTo>
                  <a:pt x="232" y="1296"/>
                </a:lnTo>
                <a:lnTo>
                  <a:pt x="648" y="1224"/>
                </a:lnTo>
                <a:lnTo>
                  <a:pt x="992" y="984"/>
                </a:lnTo>
                <a:lnTo>
                  <a:pt x="1400" y="824"/>
                </a:lnTo>
                <a:lnTo>
                  <a:pt x="1688" y="592"/>
                </a:lnTo>
                <a:lnTo>
                  <a:pt x="2000" y="480"/>
                </a:lnTo>
                <a:lnTo>
                  <a:pt x="2480" y="0"/>
                </a:lnTo>
              </a:path>
            </a:pathLst>
          </a:custGeom>
          <a:noFill/>
          <a:ln w="25400" cap="rnd" cmpd="sng">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34824" name="Group 6"/>
          <p:cNvGrpSpPr>
            <a:grpSpLocks/>
          </p:cNvGrpSpPr>
          <p:nvPr/>
        </p:nvGrpSpPr>
        <p:grpSpPr bwMode="auto">
          <a:xfrm>
            <a:off x="4356100" y="1466850"/>
            <a:ext cx="141288" cy="3100388"/>
            <a:chOff x="1424" y="744"/>
            <a:chExt cx="89" cy="1736"/>
          </a:xfrm>
        </p:grpSpPr>
        <p:sp>
          <p:nvSpPr>
            <p:cNvPr id="34853" name="Freeform 7"/>
            <p:cNvSpPr>
              <a:spLocks/>
            </p:cNvSpPr>
            <p:nvPr/>
          </p:nvSpPr>
          <p:spPr bwMode="auto">
            <a:xfrm>
              <a:off x="1424" y="744"/>
              <a:ext cx="89" cy="185"/>
            </a:xfrm>
            <a:custGeom>
              <a:avLst/>
              <a:gdLst>
                <a:gd name="T0" fmla="*/ 44 w 89"/>
                <a:gd name="T1" fmla="*/ 0 h 185"/>
                <a:gd name="T2" fmla="*/ 88 w 89"/>
                <a:gd name="T3" fmla="*/ 184 h 185"/>
                <a:gd name="T4" fmla="*/ 44 w 89"/>
                <a:gd name="T5" fmla="*/ 184 h 185"/>
                <a:gd name="T6" fmla="*/ 0 w 89"/>
                <a:gd name="T7" fmla="*/ 184 h 185"/>
                <a:gd name="T8" fmla="*/ 44 w 89"/>
                <a:gd name="T9" fmla="*/ 0 h 185"/>
                <a:gd name="T10" fmla="*/ 0 60000 65536"/>
                <a:gd name="T11" fmla="*/ 0 60000 65536"/>
                <a:gd name="T12" fmla="*/ 0 60000 65536"/>
                <a:gd name="T13" fmla="*/ 0 60000 65536"/>
                <a:gd name="T14" fmla="*/ 0 60000 65536"/>
                <a:gd name="T15" fmla="*/ 0 w 89"/>
                <a:gd name="T16" fmla="*/ 0 h 185"/>
                <a:gd name="T17" fmla="*/ 89 w 89"/>
                <a:gd name="T18" fmla="*/ 185 h 185"/>
              </a:gdLst>
              <a:ahLst/>
              <a:cxnLst>
                <a:cxn ang="T10">
                  <a:pos x="T0" y="T1"/>
                </a:cxn>
                <a:cxn ang="T11">
                  <a:pos x="T2" y="T3"/>
                </a:cxn>
                <a:cxn ang="T12">
                  <a:pos x="T4" y="T5"/>
                </a:cxn>
                <a:cxn ang="T13">
                  <a:pos x="T6" y="T7"/>
                </a:cxn>
                <a:cxn ang="T14">
                  <a:pos x="T8" y="T9"/>
                </a:cxn>
              </a:cxnLst>
              <a:rect l="T15" t="T16" r="T17" b="T18"/>
              <a:pathLst>
                <a:path w="89" h="185">
                  <a:moveTo>
                    <a:pt x="44" y="0"/>
                  </a:moveTo>
                  <a:lnTo>
                    <a:pt x="88" y="184"/>
                  </a:lnTo>
                  <a:lnTo>
                    <a:pt x="44" y="184"/>
                  </a:lnTo>
                  <a:lnTo>
                    <a:pt x="0" y="184"/>
                  </a:lnTo>
                  <a:lnTo>
                    <a:pt x="44" y="0"/>
                  </a:lnTo>
                </a:path>
              </a:pathLst>
            </a:custGeom>
            <a:solidFill>
              <a:srgbClr val="000000"/>
            </a:solidFill>
            <a:ln w="25400" cap="rnd" cmpd="sng">
              <a:solidFill>
                <a:schemeClr val="accent1"/>
              </a:solidFill>
              <a:prstDash val="solid"/>
              <a:round/>
              <a:headEnd type="none" w="med" len="med"/>
              <a:tailEnd type="none" w="med" len="med"/>
            </a:ln>
          </p:spPr>
          <p:txBody>
            <a:bodyPr/>
            <a:lstStyle/>
            <a:p>
              <a:endParaRPr lang="en-IN"/>
            </a:p>
          </p:txBody>
        </p:sp>
        <p:sp>
          <p:nvSpPr>
            <p:cNvPr id="34854" name="Line 8"/>
            <p:cNvSpPr>
              <a:spLocks noChangeShapeType="1"/>
            </p:cNvSpPr>
            <p:nvPr/>
          </p:nvSpPr>
          <p:spPr bwMode="auto">
            <a:xfrm>
              <a:off x="1472" y="936"/>
              <a:ext cx="0" cy="1544"/>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34825" name="Group 9"/>
          <p:cNvGrpSpPr>
            <a:grpSpLocks/>
          </p:cNvGrpSpPr>
          <p:nvPr/>
        </p:nvGrpSpPr>
        <p:grpSpPr bwMode="auto">
          <a:xfrm>
            <a:off x="4432300" y="4538663"/>
            <a:ext cx="4903788" cy="158750"/>
            <a:chOff x="1472" y="2464"/>
            <a:chExt cx="3089" cy="89"/>
          </a:xfrm>
        </p:grpSpPr>
        <p:sp>
          <p:nvSpPr>
            <p:cNvPr id="34851" name="Freeform 10"/>
            <p:cNvSpPr>
              <a:spLocks/>
            </p:cNvSpPr>
            <p:nvPr/>
          </p:nvSpPr>
          <p:spPr bwMode="auto">
            <a:xfrm>
              <a:off x="4376" y="2464"/>
              <a:ext cx="185" cy="89"/>
            </a:xfrm>
            <a:custGeom>
              <a:avLst/>
              <a:gdLst>
                <a:gd name="T0" fmla="*/ 184 w 185"/>
                <a:gd name="T1" fmla="*/ 44 h 89"/>
                <a:gd name="T2" fmla="*/ 0 w 185"/>
                <a:gd name="T3" fmla="*/ 88 h 89"/>
                <a:gd name="T4" fmla="*/ 0 w 185"/>
                <a:gd name="T5" fmla="*/ 44 h 89"/>
                <a:gd name="T6" fmla="*/ 0 w 185"/>
                <a:gd name="T7" fmla="*/ 0 h 89"/>
                <a:gd name="T8" fmla="*/ 184 w 185"/>
                <a:gd name="T9" fmla="*/ 44 h 89"/>
                <a:gd name="T10" fmla="*/ 0 60000 65536"/>
                <a:gd name="T11" fmla="*/ 0 60000 65536"/>
                <a:gd name="T12" fmla="*/ 0 60000 65536"/>
                <a:gd name="T13" fmla="*/ 0 60000 65536"/>
                <a:gd name="T14" fmla="*/ 0 60000 65536"/>
                <a:gd name="T15" fmla="*/ 0 w 185"/>
                <a:gd name="T16" fmla="*/ 0 h 89"/>
                <a:gd name="T17" fmla="*/ 185 w 185"/>
                <a:gd name="T18" fmla="*/ 89 h 89"/>
              </a:gdLst>
              <a:ahLst/>
              <a:cxnLst>
                <a:cxn ang="T10">
                  <a:pos x="T0" y="T1"/>
                </a:cxn>
                <a:cxn ang="T11">
                  <a:pos x="T2" y="T3"/>
                </a:cxn>
                <a:cxn ang="T12">
                  <a:pos x="T4" y="T5"/>
                </a:cxn>
                <a:cxn ang="T13">
                  <a:pos x="T6" y="T7"/>
                </a:cxn>
                <a:cxn ang="T14">
                  <a:pos x="T8" y="T9"/>
                </a:cxn>
              </a:cxnLst>
              <a:rect l="T15" t="T16" r="T17" b="T18"/>
              <a:pathLst>
                <a:path w="185" h="89">
                  <a:moveTo>
                    <a:pt x="184" y="44"/>
                  </a:moveTo>
                  <a:lnTo>
                    <a:pt x="0" y="88"/>
                  </a:lnTo>
                  <a:lnTo>
                    <a:pt x="0" y="44"/>
                  </a:lnTo>
                  <a:lnTo>
                    <a:pt x="0" y="0"/>
                  </a:lnTo>
                  <a:lnTo>
                    <a:pt x="184" y="44"/>
                  </a:lnTo>
                </a:path>
              </a:pathLst>
            </a:custGeom>
            <a:solidFill>
              <a:srgbClr val="000000"/>
            </a:solidFill>
            <a:ln w="25400" cap="rnd" cmpd="sng">
              <a:solidFill>
                <a:schemeClr val="accent1"/>
              </a:solidFill>
              <a:prstDash val="solid"/>
              <a:round/>
              <a:headEnd type="none" w="med" len="med"/>
              <a:tailEnd type="none" w="med" len="med"/>
            </a:ln>
          </p:spPr>
          <p:txBody>
            <a:bodyPr/>
            <a:lstStyle/>
            <a:p>
              <a:endParaRPr lang="en-IN"/>
            </a:p>
          </p:txBody>
        </p:sp>
        <p:sp>
          <p:nvSpPr>
            <p:cNvPr id="34852" name="Line 11"/>
            <p:cNvSpPr>
              <a:spLocks noChangeShapeType="1"/>
            </p:cNvSpPr>
            <p:nvPr/>
          </p:nvSpPr>
          <p:spPr bwMode="auto">
            <a:xfrm>
              <a:off x="1472" y="2512"/>
              <a:ext cx="2896"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34826" name="Rectangle 12"/>
          <p:cNvSpPr>
            <a:spLocks noChangeArrowheads="1"/>
          </p:cNvSpPr>
          <p:nvPr/>
        </p:nvSpPr>
        <p:spPr bwMode="auto">
          <a:xfrm>
            <a:off x="4419601" y="1981200"/>
            <a:ext cx="1044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damage</a:t>
            </a:r>
          </a:p>
        </p:txBody>
      </p:sp>
      <p:sp>
        <p:nvSpPr>
          <p:cNvPr id="34827" name="Rectangle 13"/>
          <p:cNvSpPr>
            <a:spLocks noChangeArrowheads="1"/>
          </p:cNvSpPr>
          <p:nvPr/>
        </p:nvSpPr>
        <p:spPr bwMode="auto">
          <a:xfrm>
            <a:off x="4760914" y="4198939"/>
            <a:ext cx="650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mild</a:t>
            </a:r>
          </a:p>
        </p:txBody>
      </p:sp>
      <p:sp>
        <p:nvSpPr>
          <p:cNvPr id="34828" name="Rectangle 14"/>
          <p:cNvSpPr>
            <a:spLocks noChangeArrowheads="1"/>
          </p:cNvSpPr>
          <p:nvPr/>
        </p:nvSpPr>
        <p:spPr bwMode="auto">
          <a:xfrm>
            <a:off x="5395914" y="4056064"/>
            <a:ext cx="1196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annoying</a:t>
            </a:r>
          </a:p>
        </p:txBody>
      </p:sp>
      <p:sp>
        <p:nvSpPr>
          <p:cNvPr id="34829" name="Rectangle 15"/>
          <p:cNvSpPr>
            <a:spLocks noChangeArrowheads="1"/>
          </p:cNvSpPr>
          <p:nvPr/>
        </p:nvSpPr>
        <p:spPr bwMode="auto">
          <a:xfrm>
            <a:off x="5967414" y="3584575"/>
            <a:ext cx="1298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disturbing</a:t>
            </a:r>
          </a:p>
        </p:txBody>
      </p:sp>
      <p:sp>
        <p:nvSpPr>
          <p:cNvPr id="34830" name="Rectangle 16"/>
          <p:cNvSpPr>
            <a:spLocks noChangeArrowheads="1"/>
          </p:cNvSpPr>
          <p:nvPr/>
        </p:nvSpPr>
        <p:spPr bwMode="auto">
          <a:xfrm>
            <a:off x="6678614" y="3284539"/>
            <a:ext cx="993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serious</a:t>
            </a:r>
          </a:p>
        </p:txBody>
      </p:sp>
      <p:sp>
        <p:nvSpPr>
          <p:cNvPr id="34831" name="Rectangle 17"/>
          <p:cNvSpPr>
            <a:spLocks noChangeArrowheads="1"/>
          </p:cNvSpPr>
          <p:nvPr/>
        </p:nvSpPr>
        <p:spPr bwMode="auto">
          <a:xfrm>
            <a:off x="7046914" y="2927350"/>
            <a:ext cx="1057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extreme</a:t>
            </a:r>
          </a:p>
        </p:txBody>
      </p:sp>
      <p:sp>
        <p:nvSpPr>
          <p:cNvPr id="34832" name="Rectangle 18"/>
          <p:cNvSpPr>
            <a:spLocks noChangeArrowheads="1"/>
          </p:cNvSpPr>
          <p:nvPr/>
        </p:nvSpPr>
        <p:spPr bwMode="auto">
          <a:xfrm>
            <a:off x="7605714" y="2641600"/>
            <a:ext cx="1539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catastrophic</a:t>
            </a:r>
          </a:p>
        </p:txBody>
      </p:sp>
      <p:sp>
        <p:nvSpPr>
          <p:cNvPr id="34833" name="Rectangle 19"/>
          <p:cNvSpPr>
            <a:spLocks noChangeArrowheads="1"/>
          </p:cNvSpPr>
          <p:nvPr/>
        </p:nvSpPr>
        <p:spPr bwMode="auto">
          <a:xfrm>
            <a:off x="8393114" y="1755775"/>
            <a:ext cx="1260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infectious</a:t>
            </a:r>
          </a:p>
        </p:txBody>
      </p:sp>
      <p:sp>
        <p:nvSpPr>
          <p:cNvPr id="34834" name="Oval 20"/>
          <p:cNvSpPr>
            <a:spLocks noChangeArrowheads="1"/>
          </p:cNvSpPr>
          <p:nvPr/>
        </p:nvSpPr>
        <p:spPr bwMode="auto">
          <a:xfrm>
            <a:off x="4756150" y="4203701"/>
            <a:ext cx="63500" cy="85725"/>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5" name="Oval 21"/>
          <p:cNvSpPr>
            <a:spLocks noChangeArrowheads="1"/>
          </p:cNvSpPr>
          <p:nvPr/>
        </p:nvSpPr>
        <p:spPr bwMode="auto">
          <a:xfrm>
            <a:off x="5441950" y="4046539"/>
            <a:ext cx="63500" cy="85725"/>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6" name="Oval 22"/>
          <p:cNvSpPr>
            <a:spLocks noChangeArrowheads="1"/>
          </p:cNvSpPr>
          <p:nvPr/>
        </p:nvSpPr>
        <p:spPr bwMode="auto">
          <a:xfrm>
            <a:off x="5975350" y="3632200"/>
            <a:ext cx="76200" cy="71438"/>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7" name="Oval 23"/>
          <p:cNvSpPr>
            <a:spLocks noChangeArrowheads="1"/>
          </p:cNvSpPr>
          <p:nvPr/>
        </p:nvSpPr>
        <p:spPr bwMode="auto">
          <a:xfrm>
            <a:off x="6635750" y="3346450"/>
            <a:ext cx="76200" cy="71438"/>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8" name="Oval 24"/>
          <p:cNvSpPr>
            <a:spLocks noChangeArrowheads="1"/>
          </p:cNvSpPr>
          <p:nvPr/>
        </p:nvSpPr>
        <p:spPr bwMode="auto">
          <a:xfrm>
            <a:off x="7067550" y="2960689"/>
            <a:ext cx="63500" cy="71437"/>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9" name="Oval 25"/>
          <p:cNvSpPr>
            <a:spLocks noChangeArrowheads="1"/>
          </p:cNvSpPr>
          <p:nvPr/>
        </p:nvSpPr>
        <p:spPr bwMode="auto">
          <a:xfrm>
            <a:off x="7550150" y="2732089"/>
            <a:ext cx="76200" cy="71437"/>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40" name="Oval 26"/>
          <p:cNvSpPr>
            <a:spLocks noChangeArrowheads="1"/>
          </p:cNvSpPr>
          <p:nvPr/>
        </p:nvSpPr>
        <p:spPr bwMode="auto">
          <a:xfrm>
            <a:off x="8324850" y="1889126"/>
            <a:ext cx="63500" cy="85725"/>
          </a:xfrm>
          <a:prstGeom prst="ellipse">
            <a:avLst/>
          </a:prstGeom>
          <a:solidFill>
            <a:schemeClr val="tx2"/>
          </a:solidFill>
          <a:ln w="12700">
            <a:solidFill>
              <a:srgbClr val="00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41" name="Rectangle 27"/>
          <p:cNvSpPr>
            <a:spLocks noChangeArrowheads="1"/>
          </p:cNvSpPr>
          <p:nvPr/>
        </p:nvSpPr>
        <p:spPr bwMode="auto">
          <a:xfrm>
            <a:off x="7466014" y="4656139"/>
            <a:ext cx="1222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latin typeface="Helvetica" panose="020B0604020202020204" pitchFamily="34" charset="0"/>
              </a:rPr>
              <a:t>Bug Type</a:t>
            </a:r>
          </a:p>
        </p:txBody>
      </p:sp>
      <p:sp>
        <p:nvSpPr>
          <p:cNvPr id="34842" name="Freeform 28"/>
          <p:cNvSpPr>
            <a:spLocks/>
          </p:cNvSpPr>
          <p:nvPr/>
        </p:nvSpPr>
        <p:spPr bwMode="auto">
          <a:xfrm>
            <a:off x="7747000" y="2081214"/>
            <a:ext cx="941388" cy="130175"/>
          </a:xfrm>
          <a:custGeom>
            <a:avLst/>
            <a:gdLst>
              <a:gd name="T0" fmla="*/ 0 w 593"/>
              <a:gd name="T1" fmla="*/ 0 h 73"/>
              <a:gd name="T2" fmla="*/ 624999023 w 593"/>
              <a:gd name="T3" fmla="*/ 0 h 73"/>
              <a:gd name="T4" fmla="*/ 362902643 w 593"/>
              <a:gd name="T5" fmla="*/ 228951037 h 73"/>
              <a:gd name="T6" fmla="*/ 1491933075 w 593"/>
              <a:gd name="T7" fmla="*/ 228951037 h 73"/>
              <a:gd name="T8" fmla="*/ 0 60000 65536"/>
              <a:gd name="T9" fmla="*/ 0 60000 65536"/>
              <a:gd name="T10" fmla="*/ 0 60000 65536"/>
              <a:gd name="T11" fmla="*/ 0 60000 65536"/>
              <a:gd name="T12" fmla="*/ 0 w 593"/>
              <a:gd name="T13" fmla="*/ 0 h 73"/>
              <a:gd name="T14" fmla="*/ 593 w 593"/>
              <a:gd name="T15" fmla="*/ 73 h 73"/>
            </a:gdLst>
            <a:ahLst/>
            <a:cxnLst>
              <a:cxn ang="T8">
                <a:pos x="T0" y="T1"/>
              </a:cxn>
              <a:cxn ang="T9">
                <a:pos x="T2" y="T3"/>
              </a:cxn>
              <a:cxn ang="T10">
                <a:pos x="T4" y="T5"/>
              </a:cxn>
              <a:cxn ang="T11">
                <a:pos x="T6" y="T7"/>
              </a:cxn>
            </a:cxnLst>
            <a:rect l="T12" t="T13" r="T14" b="T15"/>
            <a:pathLst>
              <a:path w="593" h="73">
                <a:moveTo>
                  <a:pt x="0" y="0"/>
                </a:moveTo>
                <a:lnTo>
                  <a:pt x="248" y="0"/>
                </a:lnTo>
                <a:lnTo>
                  <a:pt x="144" y="72"/>
                </a:lnTo>
                <a:lnTo>
                  <a:pt x="592" y="72"/>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843" name="Freeform 29"/>
          <p:cNvSpPr>
            <a:spLocks/>
          </p:cNvSpPr>
          <p:nvPr/>
        </p:nvSpPr>
        <p:spPr bwMode="auto">
          <a:xfrm>
            <a:off x="7734300" y="2066926"/>
            <a:ext cx="941388" cy="130175"/>
          </a:xfrm>
          <a:custGeom>
            <a:avLst/>
            <a:gdLst>
              <a:gd name="T0" fmla="*/ 0 w 593"/>
              <a:gd name="T1" fmla="*/ 0 h 73"/>
              <a:gd name="T2" fmla="*/ 624999023 w 593"/>
              <a:gd name="T3" fmla="*/ 0 h 73"/>
              <a:gd name="T4" fmla="*/ 362902643 w 593"/>
              <a:gd name="T5" fmla="*/ 228951037 h 73"/>
              <a:gd name="T6" fmla="*/ 1491933075 w 593"/>
              <a:gd name="T7" fmla="*/ 228951037 h 73"/>
              <a:gd name="T8" fmla="*/ 0 60000 65536"/>
              <a:gd name="T9" fmla="*/ 0 60000 65536"/>
              <a:gd name="T10" fmla="*/ 0 60000 65536"/>
              <a:gd name="T11" fmla="*/ 0 60000 65536"/>
              <a:gd name="T12" fmla="*/ 0 w 593"/>
              <a:gd name="T13" fmla="*/ 0 h 73"/>
              <a:gd name="T14" fmla="*/ 593 w 593"/>
              <a:gd name="T15" fmla="*/ 73 h 73"/>
            </a:gdLst>
            <a:ahLst/>
            <a:cxnLst>
              <a:cxn ang="T8">
                <a:pos x="T0" y="T1"/>
              </a:cxn>
              <a:cxn ang="T9">
                <a:pos x="T2" y="T3"/>
              </a:cxn>
              <a:cxn ang="T10">
                <a:pos x="T4" y="T5"/>
              </a:cxn>
              <a:cxn ang="T11">
                <a:pos x="T6" y="T7"/>
              </a:cxn>
            </a:cxnLst>
            <a:rect l="T12" t="T13" r="T14" b="T15"/>
            <a:pathLst>
              <a:path w="593" h="73">
                <a:moveTo>
                  <a:pt x="0" y="0"/>
                </a:moveTo>
                <a:lnTo>
                  <a:pt x="248" y="0"/>
                </a:lnTo>
                <a:lnTo>
                  <a:pt x="144" y="72"/>
                </a:lnTo>
                <a:lnTo>
                  <a:pt x="592" y="72"/>
                </a:lnTo>
              </a:path>
            </a:pathLst>
          </a:custGeom>
          <a:noFill/>
          <a:ln w="254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844" name="Freeform 30"/>
          <p:cNvSpPr>
            <a:spLocks/>
          </p:cNvSpPr>
          <p:nvPr/>
        </p:nvSpPr>
        <p:spPr bwMode="auto">
          <a:xfrm>
            <a:off x="7569200" y="2138364"/>
            <a:ext cx="941388" cy="130175"/>
          </a:xfrm>
          <a:custGeom>
            <a:avLst/>
            <a:gdLst>
              <a:gd name="T0" fmla="*/ 0 w 593"/>
              <a:gd name="T1" fmla="*/ 0 h 73"/>
              <a:gd name="T2" fmla="*/ 645160275 w 593"/>
              <a:gd name="T3" fmla="*/ 0 h 73"/>
              <a:gd name="T4" fmla="*/ 362902643 w 593"/>
              <a:gd name="T5" fmla="*/ 228951037 h 73"/>
              <a:gd name="T6" fmla="*/ 1491933075 w 593"/>
              <a:gd name="T7" fmla="*/ 228951037 h 73"/>
              <a:gd name="T8" fmla="*/ 0 60000 65536"/>
              <a:gd name="T9" fmla="*/ 0 60000 65536"/>
              <a:gd name="T10" fmla="*/ 0 60000 65536"/>
              <a:gd name="T11" fmla="*/ 0 60000 65536"/>
              <a:gd name="T12" fmla="*/ 0 w 593"/>
              <a:gd name="T13" fmla="*/ 0 h 73"/>
              <a:gd name="T14" fmla="*/ 593 w 593"/>
              <a:gd name="T15" fmla="*/ 73 h 73"/>
            </a:gdLst>
            <a:ahLst/>
            <a:cxnLst>
              <a:cxn ang="T8">
                <a:pos x="T0" y="T1"/>
              </a:cxn>
              <a:cxn ang="T9">
                <a:pos x="T2" y="T3"/>
              </a:cxn>
              <a:cxn ang="T10">
                <a:pos x="T4" y="T5"/>
              </a:cxn>
              <a:cxn ang="T11">
                <a:pos x="T6" y="T7"/>
              </a:cxn>
            </a:cxnLst>
            <a:rect l="T12" t="T13" r="T14" b="T15"/>
            <a:pathLst>
              <a:path w="593" h="73">
                <a:moveTo>
                  <a:pt x="0" y="0"/>
                </a:moveTo>
                <a:lnTo>
                  <a:pt x="256" y="0"/>
                </a:lnTo>
                <a:lnTo>
                  <a:pt x="144" y="72"/>
                </a:lnTo>
                <a:lnTo>
                  <a:pt x="592" y="72"/>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34845" name="Freeform 31"/>
          <p:cNvSpPr>
            <a:spLocks/>
          </p:cNvSpPr>
          <p:nvPr/>
        </p:nvSpPr>
        <p:spPr bwMode="auto">
          <a:xfrm>
            <a:off x="7556500" y="2124076"/>
            <a:ext cx="941388" cy="130175"/>
          </a:xfrm>
          <a:custGeom>
            <a:avLst/>
            <a:gdLst>
              <a:gd name="T0" fmla="*/ 0 w 593"/>
              <a:gd name="T1" fmla="*/ 0 h 73"/>
              <a:gd name="T2" fmla="*/ 645160275 w 593"/>
              <a:gd name="T3" fmla="*/ 0 h 73"/>
              <a:gd name="T4" fmla="*/ 362902643 w 593"/>
              <a:gd name="T5" fmla="*/ 228951037 h 73"/>
              <a:gd name="T6" fmla="*/ 1491933075 w 593"/>
              <a:gd name="T7" fmla="*/ 228951037 h 73"/>
              <a:gd name="T8" fmla="*/ 0 60000 65536"/>
              <a:gd name="T9" fmla="*/ 0 60000 65536"/>
              <a:gd name="T10" fmla="*/ 0 60000 65536"/>
              <a:gd name="T11" fmla="*/ 0 60000 65536"/>
              <a:gd name="T12" fmla="*/ 0 w 593"/>
              <a:gd name="T13" fmla="*/ 0 h 73"/>
              <a:gd name="T14" fmla="*/ 593 w 593"/>
              <a:gd name="T15" fmla="*/ 73 h 73"/>
            </a:gdLst>
            <a:ahLst/>
            <a:cxnLst>
              <a:cxn ang="T8">
                <a:pos x="T0" y="T1"/>
              </a:cxn>
              <a:cxn ang="T9">
                <a:pos x="T2" y="T3"/>
              </a:cxn>
              <a:cxn ang="T10">
                <a:pos x="T4" y="T5"/>
              </a:cxn>
              <a:cxn ang="T11">
                <a:pos x="T6" y="T7"/>
              </a:cxn>
            </a:cxnLst>
            <a:rect l="T12" t="T13" r="T14" b="T15"/>
            <a:pathLst>
              <a:path w="593" h="73">
                <a:moveTo>
                  <a:pt x="0" y="0"/>
                </a:moveTo>
                <a:lnTo>
                  <a:pt x="256" y="0"/>
                </a:lnTo>
                <a:lnTo>
                  <a:pt x="144" y="72"/>
                </a:lnTo>
                <a:lnTo>
                  <a:pt x="592" y="72"/>
                </a:lnTo>
              </a:path>
            </a:pathLst>
          </a:custGeom>
          <a:noFill/>
          <a:ln w="254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6640" name="Rectangle 32"/>
          <p:cNvSpPr>
            <a:spLocks noChangeArrowheads="1"/>
          </p:cNvSpPr>
          <p:nvPr/>
        </p:nvSpPr>
        <p:spPr bwMode="auto">
          <a:xfrm>
            <a:off x="4354514" y="5156200"/>
            <a:ext cx="1946275" cy="363538"/>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Bug Categories:</a:t>
            </a:r>
          </a:p>
        </p:txBody>
      </p:sp>
      <p:sp>
        <p:nvSpPr>
          <p:cNvPr id="196641" name="Rectangle 33"/>
          <p:cNvSpPr>
            <a:spLocks noChangeArrowheads="1"/>
          </p:cNvSpPr>
          <p:nvPr/>
        </p:nvSpPr>
        <p:spPr bwMode="auto">
          <a:xfrm>
            <a:off x="6145214" y="5156200"/>
            <a:ext cx="27717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function-related bugs, </a:t>
            </a:r>
          </a:p>
        </p:txBody>
      </p:sp>
      <p:sp>
        <p:nvSpPr>
          <p:cNvPr id="196642" name="Rectangle 34"/>
          <p:cNvSpPr>
            <a:spLocks noChangeArrowheads="1"/>
          </p:cNvSpPr>
          <p:nvPr/>
        </p:nvSpPr>
        <p:spPr bwMode="auto">
          <a:xfrm>
            <a:off x="4341813" y="5427664"/>
            <a:ext cx="5224462"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system-related bugs, data bugs, coding bugs, </a:t>
            </a:r>
          </a:p>
        </p:txBody>
      </p:sp>
      <p:sp>
        <p:nvSpPr>
          <p:cNvPr id="196643" name="Rectangle 35"/>
          <p:cNvSpPr>
            <a:spLocks noChangeArrowheads="1"/>
          </p:cNvSpPr>
          <p:nvPr/>
        </p:nvSpPr>
        <p:spPr bwMode="auto">
          <a:xfrm>
            <a:off x="4341814" y="5684839"/>
            <a:ext cx="51847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design bugs, documentation bugs, standards </a:t>
            </a:r>
          </a:p>
        </p:txBody>
      </p:sp>
      <p:sp>
        <p:nvSpPr>
          <p:cNvPr id="196644" name="Rectangle 36"/>
          <p:cNvSpPr>
            <a:spLocks noChangeArrowheads="1"/>
          </p:cNvSpPr>
          <p:nvPr/>
        </p:nvSpPr>
        <p:spPr bwMode="auto">
          <a:xfrm>
            <a:off x="4341814" y="5942014"/>
            <a:ext cx="17684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violations, etc.</a:t>
            </a:r>
          </a:p>
        </p:txBody>
      </p:sp>
    </p:spTree>
    <p:extLst>
      <p:ext uri="{BB962C8B-B14F-4D97-AF65-F5344CB8AC3E}">
        <p14:creationId xmlns:p14="http://schemas.microsoft.com/office/powerpoint/2010/main" val="4080457467"/>
      </p:ext>
    </p:extLst>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C75EE6-A1E5-4581-99D0-CB27DF727C4F}" type="slidenum">
              <a:rPr lang="en-US" altLang="en-US" sz="1000">
                <a:latin typeface="Helvetica" panose="020B0604020202020204" pitchFamily="34" charset="0"/>
              </a:rPr>
              <a:pPr/>
              <a:t>254</a:t>
            </a:fld>
            <a:endParaRPr lang="en-US" altLang="en-US" sz="1000">
              <a:latin typeface="Helvetica" panose="020B0604020202020204" pitchFamily="34" charset="0"/>
            </a:endParaRPr>
          </a:p>
        </p:txBody>
      </p:sp>
      <p:sp>
        <p:nvSpPr>
          <p:cNvPr id="35844" name="Rectangle 2"/>
          <p:cNvSpPr>
            <a:spLocks noChangeArrowheads="1"/>
          </p:cNvSpPr>
          <p:nvPr/>
        </p:nvSpPr>
        <p:spPr bwMode="auto">
          <a:xfrm>
            <a:off x="4114800" y="2209800"/>
            <a:ext cx="4305300" cy="3157538"/>
          </a:xfrm>
          <a:prstGeom prst="rect">
            <a:avLst/>
          </a:prstGeom>
          <a:solidFill>
            <a:schemeClr val="folHlink"/>
          </a:solidFill>
          <a:ln w="25400">
            <a:noFill/>
            <a:miter lim="800000"/>
            <a:headEnd/>
            <a:tailEnd/>
          </a:ln>
          <a:effectLst>
            <a:outerShdw dist="107763"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35845" name="Rectangle 3"/>
          <p:cNvSpPr>
            <a:spLocks noGrp="1" noChangeArrowheads="1"/>
          </p:cNvSpPr>
          <p:nvPr>
            <p:ph type="title"/>
          </p:nvPr>
        </p:nvSpPr>
        <p:spPr>
          <a:xfrm>
            <a:off x="2819400" y="1066800"/>
            <a:ext cx="5791200" cy="554038"/>
          </a:xfrm>
          <a:noFill/>
        </p:spPr>
        <p:txBody>
          <a:bodyPr vert="horz" lIns="90487" tIns="44450" rIns="90487" bIns="44450" rtlCol="0" anchor="ctr">
            <a:normAutofit fontScale="90000"/>
          </a:bodyPr>
          <a:lstStyle/>
          <a:p>
            <a:pPr eaLnBrk="1" hangingPunct="1"/>
            <a:r>
              <a:rPr lang="en-US" altLang="en-US" smtClean="0"/>
              <a:t>Debugging Techniques</a:t>
            </a:r>
          </a:p>
        </p:txBody>
      </p:sp>
      <p:sp>
        <p:nvSpPr>
          <p:cNvPr id="35846" name="Rectangle 4"/>
          <p:cNvSpPr>
            <a:spLocks noChangeArrowheads="1"/>
          </p:cNvSpPr>
          <p:nvPr/>
        </p:nvSpPr>
        <p:spPr bwMode="auto">
          <a:xfrm>
            <a:off x="5027613" y="2460625"/>
            <a:ext cx="305372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accent1"/>
                </a:solidFill>
                <a:latin typeface="Helvetica" panose="020B0604020202020204" pitchFamily="34" charset="0"/>
              </a:rPr>
              <a:t>brute force / testing</a:t>
            </a:r>
          </a:p>
          <a:p>
            <a:endParaRPr lang="en-US" altLang="en-US" b="1">
              <a:solidFill>
                <a:schemeClr val="accent1"/>
              </a:solidFill>
              <a:latin typeface="Helvetica" panose="020B0604020202020204" pitchFamily="34" charset="0"/>
            </a:endParaRPr>
          </a:p>
        </p:txBody>
      </p:sp>
      <p:sp>
        <p:nvSpPr>
          <p:cNvPr id="197637" name="Rectangle 5"/>
          <p:cNvSpPr>
            <a:spLocks noChangeArrowheads="1"/>
          </p:cNvSpPr>
          <p:nvPr/>
        </p:nvSpPr>
        <p:spPr bwMode="auto">
          <a:xfrm>
            <a:off x="5027613" y="281781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35848" name="Rectangle 6"/>
          <p:cNvSpPr>
            <a:spLocks noChangeArrowheads="1"/>
          </p:cNvSpPr>
          <p:nvPr/>
        </p:nvSpPr>
        <p:spPr bwMode="auto">
          <a:xfrm>
            <a:off x="5027613" y="3175000"/>
            <a:ext cx="208230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accent1"/>
                </a:solidFill>
                <a:latin typeface="Helvetica" panose="020B0604020202020204" pitchFamily="34" charset="0"/>
              </a:rPr>
              <a:t>backtracking</a:t>
            </a:r>
          </a:p>
          <a:p>
            <a:endParaRPr lang="en-US" altLang="en-US" b="1">
              <a:solidFill>
                <a:schemeClr val="accent1"/>
              </a:solidFill>
              <a:latin typeface="Helvetica" panose="020B0604020202020204" pitchFamily="34" charset="0"/>
            </a:endParaRPr>
          </a:p>
        </p:txBody>
      </p:sp>
      <p:sp>
        <p:nvSpPr>
          <p:cNvPr id="197639" name="Rectangle 7"/>
          <p:cNvSpPr>
            <a:spLocks noChangeArrowheads="1"/>
          </p:cNvSpPr>
          <p:nvPr/>
        </p:nvSpPr>
        <p:spPr bwMode="auto">
          <a:xfrm>
            <a:off x="5027613" y="3532188"/>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35850" name="Rectangle 8"/>
          <p:cNvSpPr>
            <a:spLocks noChangeArrowheads="1"/>
          </p:cNvSpPr>
          <p:nvPr/>
        </p:nvSpPr>
        <p:spPr bwMode="auto">
          <a:xfrm>
            <a:off x="5027613" y="3889375"/>
            <a:ext cx="156453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accent1"/>
                </a:solidFill>
                <a:latin typeface="Helvetica" panose="020B0604020202020204" pitchFamily="34" charset="0"/>
              </a:rPr>
              <a:t>induction</a:t>
            </a:r>
          </a:p>
          <a:p>
            <a:endParaRPr lang="en-US" altLang="en-US" b="1">
              <a:solidFill>
                <a:schemeClr val="accent1"/>
              </a:solidFill>
              <a:latin typeface="Helvetica" panose="020B0604020202020204" pitchFamily="34" charset="0"/>
            </a:endParaRPr>
          </a:p>
        </p:txBody>
      </p:sp>
      <p:sp>
        <p:nvSpPr>
          <p:cNvPr id="197641" name="Rectangle 9"/>
          <p:cNvSpPr>
            <a:spLocks noChangeArrowheads="1"/>
          </p:cNvSpPr>
          <p:nvPr/>
        </p:nvSpPr>
        <p:spPr bwMode="auto">
          <a:xfrm>
            <a:off x="5027613" y="424656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35852" name="Rectangle 10"/>
          <p:cNvSpPr>
            <a:spLocks noChangeArrowheads="1"/>
          </p:cNvSpPr>
          <p:nvPr/>
        </p:nvSpPr>
        <p:spPr bwMode="auto">
          <a:xfrm>
            <a:off x="5027613" y="4603750"/>
            <a:ext cx="165109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accent1"/>
                </a:solidFill>
                <a:latin typeface="Helvetica" panose="020B0604020202020204" pitchFamily="34" charset="0"/>
              </a:rPr>
              <a:t>deduction</a:t>
            </a:r>
          </a:p>
        </p:txBody>
      </p:sp>
      <p:grpSp>
        <p:nvGrpSpPr>
          <p:cNvPr id="35853" name="Group 11"/>
          <p:cNvGrpSpPr>
            <a:grpSpLocks/>
          </p:cNvGrpSpPr>
          <p:nvPr/>
        </p:nvGrpSpPr>
        <p:grpSpPr bwMode="auto">
          <a:xfrm>
            <a:off x="4692650" y="4697414"/>
            <a:ext cx="215900" cy="242887"/>
            <a:chOff x="2044" y="2345"/>
            <a:chExt cx="136" cy="136"/>
          </a:xfrm>
        </p:grpSpPr>
        <p:sp>
          <p:nvSpPr>
            <p:cNvPr id="35863" name="Rectangle 12"/>
            <p:cNvSpPr>
              <a:spLocks noChangeArrowheads="1"/>
            </p:cNvSpPr>
            <p:nvPr/>
          </p:nvSpPr>
          <p:spPr bwMode="auto">
            <a:xfrm>
              <a:off x="2060" y="2369"/>
              <a:ext cx="120" cy="112"/>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4" name="Rectangle 13"/>
            <p:cNvSpPr>
              <a:spLocks noChangeArrowheads="1"/>
            </p:cNvSpPr>
            <p:nvPr/>
          </p:nvSpPr>
          <p:spPr bwMode="auto">
            <a:xfrm>
              <a:off x="2044" y="2345"/>
              <a:ext cx="112" cy="120"/>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5854" name="Group 14"/>
          <p:cNvGrpSpPr>
            <a:grpSpLocks/>
          </p:cNvGrpSpPr>
          <p:nvPr/>
        </p:nvGrpSpPr>
        <p:grpSpPr bwMode="auto">
          <a:xfrm>
            <a:off x="4692650" y="3997325"/>
            <a:ext cx="215900" cy="242888"/>
            <a:chOff x="2044" y="1953"/>
            <a:chExt cx="136" cy="136"/>
          </a:xfrm>
        </p:grpSpPr>
        <p:sp>
          <p:nvSpPr>
            <p:cNvPr id="35861" name="Rectangle 15"/>
            <p:cNvSpPr>
              <a:spLocks noChangeArrowheads="1"/>
            </p:cNvSpPr>
            <p:nvPr/>
          </p:nvSpPr>
          <p:spPr bwMode="auto">
            <a:xfrm>
              <a:off x="2060" y="1969"/>
              <a:ext cx="120" cy="120"/>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2" name="Rectangle 16"/>
            <p:cNvSpPr>
              <a:spLocks noChangeArrowheads="1"/>
            </p:cNvSpPr>
            <p:nvPr/>
          </p:nvSpPr>
          <p:spPr bwMode="auto">
            <a:xfrm>
              <a:off x="2044" y="1953"/>
              <a:ext cx="112" cy="120"/>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5855" name="Group 17"/>
          <p:cNvGrpSpPr>
            <a:grpSpLocks/>
          </p:cNvGrpSpPr>
          <p:nvPr/>
        </p:nvGrpSpPr>
        <p:grpSpPr bwMode="auto">
          <a:xfrm>
            <a:off x="4692650" y="3282950"/>
            <a:ext cx="215900" cy="242888"/>
            <a:chOff x="2044" y="1553"/>
            <a:chExt cx="136" cy="136"/>
          </a:xfrm>
        </p:grpSpPr>
        <p:sp>
          <p:nvSpPr>
            <p:cNvPr id="35859" name="Rectangle 18"/>
            <p:cNvSpPr>
              <a:spLocks noChangeArrowheads="1"/>
            </p:cNvSpPr>
            <p:nvPr/>
          </p:nvSpPr>
          <p:spPr bwMode="auto">
            <a:xfrm>
              <a:off x="2060" y="1577"/>
              <a:ext cx="120" cy="112"/>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60" name="Rectangle 19"/>
            <p:cNvSpPr>
              <a:spLocks noChangeArrowheads="1"/>
            </p:cNvSpPr>
            <p:nvPr/>
          </p:nvSpPr>
          <p:spPr bwMode="auto">
            <a:xfrm>
              <a:off x="2044" y="1553"/>
              <a:ext cx="112" cy="120"/>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5856" name="Group 20"/>
          <p:cNvGrpSpPr>
            <a:grpSpLocks/>
          </p:cNvGrpSpPr>
          <p:nvPr/>
        </p:nvGrpSpPr>
        <p:grpSpPr bwMode="auto">
          <a:xfrm>
            <a:off x="4692650" y="2582864"/>
            <a:ext cx="215900" cy="242887"/>
            <a:chOff x="2044" y="1161"/>
            <a:chExt cx="136" cy="136"/>
          </a:xfrm>
        </p:grpSpPr>
        <p:sp>
          <p:nvSpPr>
            <p:cNvPr id="35857" name="Rectangle 21"/>
            <p:cNvSpPr>
              <a:spLocks noChangeArrowheads="1"/>
            </p:cNvSpPr>
            <p:nvPr/>
          </p:nvSpPr>
          <p:spPr bwMode="auto">
            <a:xfrm>
              <a:off x="2060" y="1177"/>
              <a:ext cx="120" cy="120"/>
            </a:xfrm>
            <a:prstGeom prst="rect">
              <a:avLst/>
            </a:prstGeom>
            <a:solidFill>
              <a:srgbClr val="00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858" name="Rectangle 22"/>
            <p:cNvSpPr>
              <a:spLocks noChangeArrowheads="1"/>
            </p:cNvSpPr>
            <p:nvPr/>
          </p:nvSpPr>
          <p:spPr bwMode="auto">
            <a:xfrm>
              <a:off x="2044" y="1161"/>
              <a:ext cx="112" cy="120"/>
            </a:xfrm>
            <a:prstGeom prst="rect">
              <a:avLst/>
            </a:prstGeom>
            <a:solidFill>
              <a:srgbClr val="FFFFFF"/>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extLst>
      <p:ext uri="{BB962C8B-B14F-4D97-AF65-F5344CB8AC3E}">
        <p14:creationId xmlns:p14="http://schemas.microsoft.com/office/powerpoint/2010/main" val="4167279752"/>
      </p:ext>
    </p:extLst>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5C18B1-D887-46E3-AD54-0D624010D29F}" type="slidenum">
              <a:rPr lang="en-US" altLang="en-US" sz="1000">
                <a:latin typeface="Helvetica" panose="020B0604020202020204" pitchFamily="34" charset="0"/>
              </a:rPr>
              <a:pPr/>
              <a:t>255</a:t>
            </a:fld>
            <a:endParaRPr lang="en-US" altLang="en-US" sz="1000">
              <a:latin typeface="Helvetica" panose="020B0604020202020204" pitchFamily="34" charset="0"/>
            </a:endParaRPr>
          </a:p>
        </p:txBody>
      </p:sp>
      <p:sp>
        <p:nvSpPr>
          <p:cNvPr id="36868" name="Rectangle 2"/>
          <p:cNvSpPr>
            <a:spLocks noGrp="1" noChangeArrowheads="1"/>
          </p:cNvSpPr>
          <p:nvPr>
            <p:ph type="title"/>
          </p:nvPr>
        </p:nvSpPr>
        <p:spPr/>
        <p:txBody>
          <a:bodyPr/>
          <a:lstStyle/>
          <a:p>
            <a:pPr eaLnBrk="1" hangingPunct="1"/>
            <a:r>
              <a:rPr lang="en-US" altLang="en-US" smtClean="0"/>
              <a:t>Correcting the Error</a:t>
            </a:r>
          </a:p>
        </p:txBody>
      </p:sp>
      <p:sp>
        <p:nvSpPr>
          <p:cNvPr id="36869" name="Rectangle 3"/>
          <p:cNvSpPr>
            <a:spLocks noGrp="1" noChangeArrowheads="1"/>
          </p:cNvSpPr>
          <p:nvPr>
            <p:ph type="body" idx="1"/>
          </p:nvPr>
        </p:nvSpPr>
        <p:spPr/>
        <p:txBody>
          <a:bodyPr/>
          <a:lstStyle/>
          <a:p>
            <a:pPr>
              <a:spcBef>
                <a:spcPts val="300"/>
              </a:spcBef>
            </a:pPr>
            <a:r>
              <a:rPr lang="en-US" altLang="en-US" sz="1800" i="1">
                <a:solidFill>
                  <a:schemeClr val="folHlink"/>
                </a:solidFill>
                <a:latin typeface="Palatino" pitchFamily="-128" charset="0"/>
              </a:rPr>
              <a:t>Is the cause of the bug reproduced in another part of the program? </a:t>
            </a:r>
            <a:r>
              <a:rPr lang="en-US" altLang="en-US" sz="1800">
                <a:latin typeface="Palatino" pitchFamily="-128" charset="0"/>
              </a:rPr>
              <a:t>In many situations, a program defect is caused by an erroneous pattern of logic that may be reproduced elsewhere. </a:t>
            </a:r>
          </a:p>
          <a:p>
            <a:pPr>
              <a:spcBef>
                <a:spcPts val="300"/>
              </a:spcBef>
            </a:pPr>
            <a:r>
              <a:rPr lang="en-US" altLang="en-US" sz="1800" i="1">
                <a:solidFill>
                  <a:schemeClr val="folHlink"/>
                </a:solidFill>
                <a:latin typeface="Palatino" pitchFamily="-128" charset="0"/>
              </a:rPr>
              <a:t>What "next bug" might be introduced by the fix I'm about to make?</a:t>
            </a:r>
            <a:r>
              <a:rPr lang="en-US" altLang="en-US" sz="1800" i="1">
                <a:latin typeface="Palatino" pitchFamily="-128" charset="0"/>
              </a:rPr>
              <a:t> </a:t>
            </a:r>
            <a:r>
              <a:rPr lang="en-US" altLang="en-US" sz="1800">
                <a:latin typeface="Palatino" pitchFamily="-128" charset="0"/>
              </a:rPr>
              <a:t>Before the correction is made, the source code (or, better, the design) should be evaluated to assess coupling of logic and data structures. </a:t>
            </a:r>
          </a:p>
          <a:p>
            <a:pPr>
              <a:spcBef>
                <a:spcPts val="300"/>
              </a:spcBef>
            </a:pPr>
            <a:r>
              <a:rPr lang="en-US" altLang="en-US" sz="1800" i="1">
                <a:solidFill>
                  <a:schemeClr val="folHlink"/>
                </a:solidFill>
                <a:latin typeface="Palatino" pitchFamily="-128" charset="0"/>
              </a:rPr>
              <a:t>What could we have done to prevent this bug in the first place?</a:t>
            </a:r>
            <a:r>
              <a:rPr lang="en-US" altLang="en-US" sz="1800">
                <a:latin typeface="Palatino" pitchFamily="-128" charset="0"/>
              </a:rPr>
              <a:t> This question is the first step toward establishing a statistical software quality assurance approach. If you correct the process as well as the product, the bug will be removed from the current program and may be eliminated from all future programs.</a:t>
            </a:r>
            <a:endParaRPr lang="en-US" altLang="en-US" sz="2000">
              <a:latin typeface="Palatino" pitchFamily="-128" charset="0"/>
            </a:endParaRPr>
          </a:p>
        </p:txBody>
      </p:sp>
    </p:spTree>
    <p:extLst>
      <p:ext uri="{BB962C8B-B14F-4D97-AF65-F5344CB8AC3E}">
        <p14:creationId xmlns:p14="http://schemas.microsoft.com/office/powerpoint/2010/main" val="17943160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A4D2E2-B441-40D7-8E62-D1532C7DAC5F}" type="slidenum">
              <a:rPr lang="en-US" altLang="en-US" sz="1000">
                <a:latin typeface="Helvetica" panose="020B0604020202020204" pitchFamily="34" charset="0"/>
              </a:rPr>
              <a:pPr/>
              <a:t>256</a:t>
            </a:fld>
            <a:endParaRPr lang="en-US" altLang="en-US" sz="1000">
              <a:latin typeface="Helvetica" panose="020B0604020202020204" pitchFamily="34" charset="0"/>
            </a:endParaRPr>
          </a:p>
        </p:txBody>
      </p:sp>
      <p:sp>
        <p:nvSpPr>
          <p:cNvPr id="37892" name="Rectangle 2"/>
          <p:cNvSpPr>
            <a:spLocks noGrp="1" noChangeArrowheads="1"/>
          </p:cNvSpPr>
          <p:nvPr>
            <p:ph type="title"/>
          </p:nvPr>
        </p:nvSpPr>
        <p:spPr/>
        <p:txBody>
          <a:bodyPr/>
          <a:lstStyle/>
          <a:p>
            <a:pPr eaLnBrk="1" hangingPunct="1"/>
            <a:r>
              <a:rPr lang="en-US" altLang="en-US" smtClean="0"/>
              <a:t>Final Thoughts</a:t>
            </a:r>
          </a:p>
        </p:txBody>
      </p:sp>
      <p:sp>
        <p:nvSpPr>
          <p:cNvPr id="37893" name="Rectangle 3"/>
          <p:cNvSpPr>
            <a:spLocks noGrp="1" noChangeArrowheads="1"/>
          </p:cNvSpPr>
          <p:nvPr>
            <p:ph type="body" idx="1"/>
          </p:nvPr>
        </p:nvSpPr>
        <p:spPr/>
        <p:txBody>
          <a:bodyPr/>
          <a:lstStyle/>
          <a:p>
            <a:pPr eaLnBrk="1" hangingPunct="1"/>
            <a:r>
              <a:rPr lang="en-US" altLang="en-US" i="1" smtClean="0"/>
              <a:t>Think</a:t>
            </a:r>
            <a:r>
              <a:rPr lang="en-US" altLang="en-US" smtClean="0"/>
              <a:t> -- before you act to correct</a:t>
            </a:r>
          </a:p>
          <a:p>
            <a:pPr eaLnBrk="1" hangingPunct="1"/>
            <a:r>
              <a:rPr lang="en-US" altLang="en-US" smtClean="0"/>
              <a:t>Use tools to gain additional insight</a:t>
            </a:r>
          </a:p>
          <a:p>
            <a:pPr eaLnBrk="1" hangingPunct="1"/>
            <a:r>
              <a:rPr lang="en-US" altLang="en-US" smtClean="0"/>
              <a:t>If you’re at an impasse, get help from someone else</a:t>
            </a:r>
          </a:p>
          <a:p>
            <a:pPr eaLnBrk="1" hangingPunct="1"/>
            <a:r>
              <a:rPr lang="en-US" altLang="en-US" smtClean="0"/>
              <a:t>Once you correct the bug, use regression testing to uncover any side effects</a:t>
            </a:r>
          </a:p>
        </p:txBody>
      </p:sp>
    </p:spTree>
    <p:extLst>
      <p:ext uri="{BB962C8B-B14F-4D97-AF65-F5344CB8AC3E}">
        <p14:creationId xmlns:p14="http://schemas.microsoft.com/office/powerpoint/2010/main" val="102374941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14651-5A0A-4DE1-AA0B-8226392BBF6C}" type="slidenum">
              <a:rPr lang="en-US" altLang="en-US" sz="1000">
                <a:latin typeface="Helvetica" panose="020B0604020202020204" pitchFamily="34" charset="0"/>
              </a:rPr>
              <a:pPr/>
              <a:t>257</a:t>
            </a:fld>
            <a:endParaRPr lang="en-US" altLang="en-US" sz="1000">
              <a:latin typeface="Helvetica" panose="020B0604020202020204" pitchFamily="34" charset="0"/>
            </a:endParaRPr>
          </a:p>
        </p:txBody>
      </p:sp>
      <p:sp>
        <p:nvSpPr>
          <p:cNvPr id="3076" name="Rectangle 2"/>
          <p:cNvSpPr>
            <a:spLocks noGrp="1" noChangeArrowheads="1"/>
          </p:cNvSpPr>
          <p:nvPr>
            <p:ph type="title"/>
          </p:nvPr>
        </p:nvSpPr>
        <p:spPr/>
        <p:txBody>
          <a:bodyPr/>
          <a:lstStyle/>
          <a:p>
            <a:pPr eaLnBrk="1" hangingPunct="1"/>
            <a:r>
              <a:rPr lang="en-US" altLang="en-US" smtClean="0"/>
              <a:t>Chapter 23</a:t>
            </a:r>
          </a:p>
        </p:txBody>
      </p:sp>
      <p:sp>
        <p:nvSpPr>
          <p:cNvPr id="3077" name="Rectangle 3"/>
          <p:cNvSpPr>
            <a:spLocks noGrp="1" noChangeArrowheads="1"/>
          </p:cNvSpPr>
          <p:nvPr>
            <p:ph type="body" idx="1"/>
          </p:nvPr>
        </p:nvSpPr>
        <p:spPr/>
        <p:txBody>
          <a:bodyPr/>
          <a:lstStyle/>
          <a:p>
            <a:pPr eaLnBrk="1" hangingPunct="1"/>
            <a:r>
              <a:rPr lang="en-US" altLang="en-US" b="1" smtClean="0">
                <a:solidFill>
                  <a:schemeClr val="folHlink"/>
                </a:solidFill>
              </a:rPr>
              <a:t>Testing Conventional Applications</a:t>
            </a:r>
          </a:p>
        </p:txBody>
      </p:sp>
      <p:sp>
        <p:nvSpPr>
          <p:cNvPr id="3078" name="Text Box 5"/>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34627705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938446-A11E-432B-A1F8-95DF2799AC5E}" type="slidenum">
              <a:rPr lang="en-US" altLang="en-US" sz="1000">
                <a:latin typeface="Helvetica" panose="020B0604020202020204" pitchFamily="34" charset="0"/>
              </a:rPr>
              <a:pPr/>
              <a:t>258</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a:xfrm>
            <a:off x="2819400" y="1066800"/>
            <a:ext cx="2413000" cy="660400"/>
          </a:xfrm>
          <a:noFill/>
        </p:spPr>
        <p:txBody>
          <a:bodyPr vert="horz" wrap="none" lIns="63500" tIns="25400" rIns="63500" bIns="25400" rtlCol="0" anchor="t">
            <a:spAutoFit/>
          </a:bodyPr>
          <a:lstStyle/>
          <a:p>
            <a:pPr eaLnBrk="1" hangingPunct="1"/>
            <a:r>
              <a:rPr lang="en-US" altLang="en-US" smtClean="0"/>
              <a:t>Testability</a:t>
            </a:r>
          </a:p>
        </p:txBody>
      </p:sp>
      <p:sp>
        <p:nvSpPr>
          <p:cNvPr id="4101" name="Rectangle 3"/>
          <p:cNvSpPr>
            <a:spLocks noGrp="1" noChangeArrowheads="1"/>
          </p:cNvSpPr>
          <p:nvPr>
            <p:ph type="body" idx="1"/>
          </p:nvPr>
        </p:nvSpPr>
        <p:spPr>
          <a:xfrm>
            <a:off x="3352800" y="2057400"/>
            <a:ext cx="6781800" cy="4038600"/>
          </a:xfrm>
          <a:noFill/>
        </p:spPr>
        <p:txBody>
          <a:bodyPr vert="horz" lIns="90487" tIns="44450" rIns="90487" bIns="44450" rtlCol="0">
            <a:normAutofit/>
          </a:bodyPr>
          <a:lstStyle/>
          <a:p>
            <a:pPr eaLnBrk="1" hangingPunct="1"/>
            <a:r>
              <a:rPr lang="en-US" altLang="en-US" sz="2000">
                <a:solidFill>
                  <a:schemeClr val="folHlink"/>
                </a:solidFill>
              </a:rPr>
              <a:t>Operability</a:t>
            </a:r>
            <a:r>
              <a:rPr lang="en-US" altLang="en-US" sz="2000"/>
              <a:t>—it operates cleanly</a:t>
            </a:r>
          </a:p>
          <a:p>
            <a:pPr eaLnBrk="1" hangingPunct="1"/>
            <a:r>
              <a:rPr lang="en-US" altLang="en-US" sz="2000">
                <a:solidFill>
                  <a:schemeClr val="folHlink"/>
                </a:solidFill>
              </a:rPr>
              <a:t>Observability</a:t>
            </a:r>
            <a:r>
              <a:rPr lang="en-US" altLang="en-US" sz="2000"/>
              <a:t>—the results of each test case are readily observed</a:t>
            </a:r>
          </a:p>
          <a:p>
            <a:pPr eaLnBrk="1" hangingPunct="1"/>
            <a:r>
              <a:rPr lang="en-US" altLang="en-US" sz="2000">
                <a:solidFill>
                  <a:schemeClr val="folHlink"/>
                </a:solidFill>
              </a:rPr>
              <a:t>Controllability</a:t>
            </a:r>
            <a:r>
              <a:rPr lang="en-US" altLang="en-US" sz="2000"/>
              <a:t>—the degree to which testing can be automated and optimized</a:t>
            </a:r>
          </a:p>
          <a:p>
            <a:pPr eaLnBrk="1" hangingPunct="1"/>
            <a:r>
              <a:rPr lang="en-US" altLang="en-US" sz="2000">
                <a:solidFill>
                  <a:schemeClr val="folHlink"/>
                </a:solidFill>
              </a:rPr>
              <a:t>Decomposability</a:t>
            </a:r>
            <a:r>
              <a:rPr lang="en-US" altLang="en-US" sz="2000"/>
              <a:t>—testing can be targeted</a:t>
            </a:r>
          </a:p>
          <a:p>
            <a:pPr eaLnBrk="1" hangingPunct="1"/>
            <a:r>
              <a:rPr lang="en-US" altLang="en-US" sz="2000">
                <a:solidFill>
                  <a:schemeClr val="folHlink"/>
                </a:solidFill>
              </a:rPr>
              <a:t>Simplicity</a:t>
            </a:r>
            <a:r>
              <a:rPr lang="en-US" altLang="en-US" sz="2000"/>
              <a:t>—reduce complex architecture and logic to simplify tests</a:t>
            </a:r>
          </a:p>
          <a:p>
            <a:pPr eaLnBrk="1" hangingPunct="1"/>
            <a:r>
              <a:rPr lang="en-US" altLang="en-US" sz="2000">
                <a:solidFill>
                  <a:schemeClr val="folHlink"/>
                </a:solidFill>
              </a:rPr>
              <a:t>Stability</a:t>
            </a:r>
            <a:r>
              <a:rPr lang="en-US" altLang="en-US" sz="2000"/>
              <a:t>—few changes are requested during testing</a:t>
            </a:r>
          </a:p>
          <a:p>
            <a:pPr eaLnBrk="1" hangingPunct="1"/>
            <a:r>
              <a:rPr lang="en-US" altLang="en-US" sz="2000">
                <a:solidFill>
                  <a:schemeClr val="folHlink"/>
                </a:solidFill>
              </a:rPr>
              <a:t>Understandability</a:t>
            </a:r>
            <a:r>
              <a:rPr lang="en-US" altLang="en-US" sz="2000"/>
              <a:t>—of the design</a:t>
            </a:r>
          </a:p>
        </p:txBody>
      </p:sp>
    </p:spTree>
    <p:extLst>
      <p:ext uri="{BB962C8B-B14F-4D97-AF65-F5344CB8AC3E}">
        <p14:creationId xmlns:p14="http://schemas.microsoft.com/office/powerpoint/2010/main" val="2465317033"/>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4A7733-C937-441D-A264-B2FC481090A7}" type="slidenum">
              <a:rPr lang="en-US" altLang="en-US" sz="1000">
                <a:latin typeface="Helvetica" panose="020B0604020202020204" pitchFamily="34" charset="0"/>
              </a:rPr>
              <a:pPr/>
              <a:t>259</a:t>
            </a:fld>
            <a:endParaRPr lang="en-US" altLang="en-US" sz="1000">
              <a:latin typeface="Helvetica" panose="020B0604020202020204" pitchFamily="34" charset="0"/>
            </a:endParaRPr>
          </a:p>
        </p:txBody>
      </p:sp>
      <p:sp>
        <p:nvSpPr>
          <p:cNvPr id="5124" name="Rectangle 3"/>
          <p:cNvSpPr>
            <a:spLocks noGrp="1" noChangeArrowheads="1"/>
          </p:cNvSpPr>
          <p:nvPr>
            <p:ph type="title"/>
          </p:nvPr>
        </p:nvSpPr>
        <p:spPr>
          <a:xfrm>
            <a:off x="2819401" y="1066801"/>
            <a:ext cx="6932613" cy="633413"/>
          </a:xfrm>
        </p:spPr>
        <p:txBody>
          <a:bodyPr>
            <a:normAutofit fontScale="90000"/>
          </a:bodyPr>
          <a:lstStyle/>
          <a:p>
            <a:pPr eaLnBrk="1" hangingPunct="1"/>
            <a:r>
              <a:rPr lang="en-US" altLang="en-US" smtClean="0"/>
              <a:t>What is a “Good” Test?</a:t>
            </a:r>
          </a:p>
        </p:txBody>
      </p:sp>
      <p:sp>
        <p:nvSpPr>
          <p:cNvPr id="5125" name="Rectangle 4"/>
          <p:cNvSpPr>
            <a:spLocks noGrp="1" noChangeArrowheads="1"/>
          </p:cNvSpPr>
          <p:nvPr>
            <p:ph type="body" idx="1"/>
          </p:nvPr>
        </p:nvSpPr>
        <p:spPr>
          <a:xfrm>
            <a:off x="3429001" y="2133600"/>
            <a:ext cx="5578475" cy="2965450"/>
          </a:xfrm>
        </p:spPr>
        <p:txBody>
          <a:bodyPr>
            <a:normAutofit lnSpcReduction="10000"/>
          </a:bodyPr>
          <a:lstStyle/>
          <a:p>
            <a:pPr eaLnBrk="1" hangingPunct="1"/>
            <a:r>
              <a:rPr lang="en-US" altLang="en-US" smtClean="0"/>
              <a:t>A good test has a high probability of finding an error</a:t>
            </a:r>
          </a:p>
          <a:p>
            <a:pPr eaLnBrk="1" hangingPunct="1"/>
            <a:r>
              <a:rPr lang="en-US" altLang="en-US" smtClean="0"/>
              <a:t>A good test is not redundant.</a:t>
            </a:r>
          </a:p>
          <a:p>
            <a:pPr eaLnBrk="1" hangingPunct="1"/>
            <a:r>
              <a:rPr lang="en-US" altLang="en-US" smtClean="0"/>
              <a:t>A good test should be “best of breed” </a:t>
            </a:r>
          </a:p>
          <a:p>
            <a:pPr eaLnBrk="1" hangingPunct="1"/>
            <a:r>
              <a:rPr lang="en-US" altLang="en-US" smtClean="0"/>
              <a:t>A good test should be neither too simple nor too complex</a:t>
            </a:r>
          </a:p>
        </p:txBody>
      </p:sp>
    </p:spTree>
    <p:extLst>
      <p:ext uri="{BB962C8B-B14F-4D97-AF65-F5344CB8AC3E}">
        <p14:creationId xmlns:p14="http://schemas.microsoft.com/office/powerpoint/2010/main" val="81485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2A715E-9169-490A-BBE0-52D8B324553D}" type="slidenum">
              <a:rPr lang="en-US" altLang="en-US" sz="1000">
                <a:latin typeface="Helvetica" panose="020B0604020202020204" pitchFamily="34" charset="0"/>
              </a:rPr>
              <a:pPr/>
              <a:t>26</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Cloud Computing</a:t>
            </a:r>
          </a:p>
        </p:txBody>
      </p:sp>
      <p:sp>
        <p:nvSpPr>
          <p:cNvPr id="12293" name="Rectangle 3"/>
          <p:cNvSpPr>
            <a:spLocks noGrp="1" noChangeArrowheads="1"/>
          </p:cNvSpPr>
          <p:nvPr>
            <p:ph type="body" idx="1"/>
          </p:nvPr>
        </p:nvSpPr>
        <p:spPr>
          <a:xfrm>
            <a:off x="3200400" y="1828800"/>
            <a:ext cx="7239000" cy="4191000"/>
          </a:xfrm>
        </p:spPr>
        <p:txBody>
          <a:bodyPr/>
          <a:lstStyle/>
          <a:p>
            <a:r>
              <a:rPr lang="en-US" altLang="en-US" sz="1800" i="1">
                <a:solidFill>
                  <a:srgbClr val="C00000"/>
                </a:solidFill>
              </a:rPr>
              <a:t>Cloud computing </a:t>
            </a:r>
            <a:r>
              <a:rPr lang="en-US" altLang="en-US" sz="1800"/>
              <a:t>provides distributed data storage and processing resources to networked computing devices</a:t>
            </a:r>
          </a:p>
          <a:p>
            <a:r>
              <a:rPr lang="en-US" altLang="en-US" sz="1800"/>
              <a:t>Computing resources reside outside the cloud and have access to a variety of resources inside the cloud</a:t>
            </a:r>
          </a:p>
          <a:p>
            <a:r>
              <a:rPr lang="en-US" altLang="en-US" sz="1800"/>
              <a:t>Cloud computing requires developing an architecture containing both frontend and backend services </a:t>
            </a:r>
          </a:p>
          <a:p>
            <a:r>
              <a:rPr lang="en-US" altLang="en-US" sz="1800"/>
              <a:t>Frontend services include the client devices and application software to allow access   </a:t>
            </a:r>
          </a:p>
          <a:p>
            <a:r>
              <a:rPr lang="en-US" altLang="en-US" sz="1800"/>
              <a:t>Backend services include servers, data storage, and server-resident applications </a:t>
            </a:r>
          </a:p>
          <a:p>
            <a:r>
              <a:rPr lang="en-US" altLang="en-US" sz="1800"/>
              <a:t>Cloud architectures can be segmented to restrict access to private data</a:t>
            </a:r>
          </a:p>
          <a:p>
            <a:pPr eaLnBrk="1" hangingPunct="1">
              <a:lnSpc>
                <a:spcPct val="90000"/>
              </a:lnSpc>
              <a:buFont typeface="Wingdings" panose="05000000000000000000" pitchFamily="2" charset="2"/>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94394373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06172E-6FC4-4AC6-8B9D-2B73592C0AE9}" type="slidenum">
              <a:rPr lang="en-US" altLang="en-US" sz="1000">
                <a:latin typeface="Helvetica" panose="020B0604020202020204" pitchFamily="34" charset="0"/>
              </a:rPr>
              <a:pPr/>
              <a:t>260</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smtClean="0"/>
              <a:t>Internal and External Views</a:t>
            </a:r>
          </a:p>
        </p:txBody>
      </p:sp>
      <p:sp>
        <p:nvSpPr>
          <p:cNvPr id="6149" name="Rectangle 3"/>
          <p:cNvSpPr>
            <a:spLocks noGrp="1" noChangeArrowheads="1"/>
          </p:cNvSpPr>
          <p:nvPr>
            <p:ph type="body" idx="1"/>
          </p:nvPr>
        </p:nvSpPr>
        <p:spPr/>
        <p:txBody>
          <a:bodyPr/>
          <a:lstStyle/>
          <a:p>
            <a:pPr eaLnBrk="1" hangingPunct="1"/>
            <a:r>
              <a:rPr lang="en-US" altLang="en-US" smtClean="0">
                <a:latin typeface="Palatino" pitchFamily="-128" charset="0"/>
              </a:rPr>
              <a:t>Any engineered product (and most other things) can be tested in one of two ways: </a:t>
            </a:r>
          </a:p>
          <a:p>
            <a:pPr lvl="1" eaLnBrk="1" hangingPunct="1"/>
            <a:r>
              <a:rPr lang="en-US" altLang="en-US" smtClean="0">
                <a:latin typeface="Palatino" pitchFamily="-128" charset="0"/>
              </a:rPr>
              <a:t>Knowing the specified function that a product has been designed to perform, tests can be conducted that demonstrate each function is fully operational while at the same time searching for errors in each function; </a:t>
            </a:r>
          </a:p>
          <a:p>
            <a:pPr lvl="1" eaLnBrk="1" hangingPunct="1"/>
            <a:r>
              <a:rPr lang="en-US" altLang="en-US" smtClean="0">
                <a:latin typeface="Palatino" pitchFamily="-128" charset="0"/>
              </a:rPr>
              <a:t>Knowing the internal workings of a product, tests can be conducted to ensure that "all gears mesh," that is, internal operations are performed according to specifications and all internal components have been adequately exercised.</a:t>
            </a:r>
          </a:p>
        </p:txBody>
      </p:sp>
    </p:spTree>
    <p:extLst>
      <p:ext uri="{BB962C8B-B14F-4D97-AF65-F5344CB8AC3E}">
        <p14:creationId xmlns:p14="http://schemas.microsoft.com/office/powerpoint/2010/main" val="169342574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4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EE9BB6-8AEF-4AD5-B162-A409F3EA5E7E}" type="slidenum">
              <a:rPr lang="en-US" altLang="en-US" sz="1000">
                <a:latin typeface="Helvetica" panose="020B0604020202020204" pitchFamily="34" charset="0"/>
              </a:rPr>
              <a:pPr/>
              <a:t>261</a:t>
            </a:fld>
            <a:endParaRPr lang="en-US" altLang="en-US" sz="1000">
              <a:latin typeface="Helvetica" panose="020B0604020202020204" pitchFamily="34" charset="0"/>
            </a:endParaRPr>
          </a:p>
        </p:txBody>
      </p:sp>
      <p:sp>
        <p:nvSpPr>
          <p:cNvPr id="7172" name="Rectangle 2"/>
          <p:cNvSpPr>
            <a:spLocks noGrp="1" noChangeArrowheads="1"/>
          </p:cNvSpPr>
          <p:nvPr>
            <p:ph type="title"/>
          </p:nvPr>
        </p:nvSpPr>
        <p:spPr>
          <a:xfrm>
            <a:off x="2743201" y="1066800"/>
            <a:ext cx="3869521" cy="660694"/>
          </a:xfrm>
          <a:noFill/>
        </p:spPr>
        <p:txBody>
          <a:bodyPr vert="horz" wrap="none" lIns="63500" tIns="25400" rIns="63500" bIns="25400" rtlCol="0" anchor="t">
            <a:spAutoFit/>
          </a:bodyPr>
          <a:lstStyle/>
          <a:p>
            <a:pPr eaLnBrk="1" hangingPunct="1"/>
            <a:r>
              <a:rPr lang="en-US" altLang="en-US" smtClean="0"/>
              <a:t>Test Case Design</a:t>
            </a:r>
          </a:p>
        </p:txBody>
      </p:sp>
      <p:sp>
        <p:nvSpPr>
          <p:cNvPr id="7173" name="Freeform 3"/>
          <p:cNvSpPr>
            <a:spLocks/>
          </p:cNvSpPr>
          <p:nvPr/>
        </p:nvSpPr>
        <p:spPr bwMode="auto">
          <a:xfrm>
            <a:off x="7010400" y="2362200"/>
            <a:ext cx="1347788" cy="1258888"/>
          </a:xfrm>
          <a:custGeom>
            <a:avLst/>
            <a:gdLst>
              <a:gd name="T0" fmla="*/ 0 w 849"/>
              <a:gd name="T1" fmla="*/ 1862125503 h 705"/>
              <a:gd name="T2" fmla="*/ 322580126 w 849"/>
              <a:gd name="T3" fmla="*/ 2040684419 h 705"/>
              <a:gd name="T4" fmla="*/ 705644007 w 849"/>
              <a:gd name="T5" fmla="*/ 1836615620 h 705"/>
              <a:gd name="T6" fmla="*/ 1471771770 w 849"/>
              <a:gd name="T7" fmla="*/ 2147483647 h 705"/>
              <a:gd name="T8" fmla="*/ 1713707187 w 849"/>
              <a:gd name="T9" fmla="*/ 1683565248 h 705"/>
              <a:gd name="T10" fmla="*/ 2056448465 w 849"/>
              <a:gd name="T11" fmla="*/ 1556021189 h 705"/>
              <a:gd name="T12" fmla="*/ 2056448465 w 849"/>
              <a:gd name="T13" fmla="*/ 1351952836 h 705"/>
              <a:gd name="T14" fmla="*/ 2137093472 w 849"/>
              <a:gd name="T15" fmla="*/ 1071360190 h 705"/>
              <a:gd name="T16" fmla="*/ 2016125962 w 849"/>
              <a:gd name="T17" fmla="*/ 816273634 h 705"/>
              <a:gd name="T18" fmla="*/ 1713707187 w 849"/>
              <a:gd name="T19" fmla="*/ 561189086 h 705"/>
              <a:gd name="T20" fmla="*/ 1794352193 w 849"/>
              <a:gd name="T21" fmla="*/ 306102641 h 705"/>
              <a:gd name="T22" fmla="*/ 1491933021 w 849"/>
              <a:gd name="T23" fmla="*/ 153052213 h 705"/>
              <a:gd name="T24" fmla="*/ 1149191743 w 849"/>
              <a:gd name="T25" fmla="*/ 229576506 h 705"/>
              <a:gd name="T26" fmla="*/ 806450266 w 849"/>
              <a:gd name="T27" fmla="*/ 0 h 705"/>
              <a:gd name="T28" fmla="*/ 524192742 w 849"/>
              <a:gd name="T29" fmla="*/ 331610738 h 705"/>
              <a:gd name="T30" fmla="*/ 483870239 w 849"/>
              <a:gd name="T31" fmla="*/ 663223262 h 705"/>
              <a:gd name="T32" fmla="*/ 241935119 w 849"/>
              <a:gd name="T33" fmla="*/ 663223262 h 705"/>
              <a:gd name="T34" fmla="*/ 60483780 w 849"/>
              <a:gd name="T35" fmla="*/ 1045850307 h 705"/>
              <a:gd name="T36" fmla="*/ 60483780 w 849"/>
              <a:gd name="T37" fmla="*/ 1428478915 h 705"/>
              <a:gd name="T38" fmla="*/ 20161258 w 849"/>
              <a:gd name="T39" fmla="*/ 1862125503 h 705"/>
              <a:gd name="T40" fmla="*/ 0 w 849"/>
              <a:gd name="T41" fmla="*/ 1862125503 h 7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9"/>
              <a:gd name="T64" fmla="*/ 0 h 705"/>
              <a:gd name="T65" fmla="*/ 849 w 849"/>
              <a:gd name="T66" fmla="*/ 705 h 7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9" h="705">
                <a:moveTo>
                  <a:pt x="0" y="584"/>
                </a:moveTo>
                <a:lnTo>
                  <a:pt x="128" y="640"/>
                </a:lnTo>
                <a:lnTo>
                  <a:pt x="280" y="576"/>
                </a:lnTo>
                <a:lnTo>
                  <a:pt x="584" y="704"/>
                </a:lnTo>
                <a:lnTo>
                  <a:pt x="680" y="528"/>
                </a:lnTo>
                <a:lnTo>
                  <a:pt x="816" y="488"/>
                </a:lnTo>
                <a:lnTo>
                  <a:pt x="816" y="424"/>
                </a:lnTo>
                <a:lnTo>
                  <a:pt x="848" y="336"/>
                </a:lnTo>
                <a:lnTo>
                  <a:pt x="800" y="256"/>
                </a:lnTo>
                <a:lnTo>
                  <a:pt x="680" y="176"/>
                </a:lnTo>
                <a:lnTo>
                  <a:pt x="712" y="96"/>
                </a:lnTo>
                <a:lnTo>
                  <a:pt x="592" y="48"/>
                </a:lnTo>
                <a:lnTo>
                  <a:pt x="456" y="72"/>
                </a:lnTo>
                <a:lnTo>
                  <a:pt x="320" y="0"/>
                </a:lnTo>
                <a:lnTo>
                  <a:pt x="208" y="104"/>
                </a:lnTo>
                <a:lnTo>
                  <a:pt x="192" y="208"/>
                </a:lnTo>
                <a:lnTo>
                  <a:pt x="96" y="208"/>
                </a:lnTo>
                <a:lnTo>
                  <a:pt x="24" y="328"/>
                </a:lnTo>
                <a:lnTo>
                  <a:pt x="24" y="448"/>
                </a:lnTo>
                <a:lnTo>
                  <a:pt x="8" y="584"/>
                </a:lnTo>
                <a:lnTo>
                  <a:pt x="0" y="584"/>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en-IN"/>
          </a:p>
        </p:txBody>
      </p:sp>
      <p:sp>
        <p:nvSpPr>
          <p:cNvPr id="7174" name="Freeform 4"/>
          <p:cNvSpPr>
            <a:spLocks/>
          </p:cNvSpPr>
          <p:nvPr/>
        </p:nvSpPr>
        <p:spPr bwMode="auto">
          <a:xfrm>
            <a:off x="7010400" y="2362200"/>
            <a:ext cx="1347788" cy="1258888"/>
          </a:xfrm>
          <a:custGeom>
            <a:avLst/>
            <a:gdLst>
              <a:gd name="T0" fmla="*/ 0 w 849"/>
              <a:gd name="T1" fmla="*/ 1862125503 h 705"/>
              <a:gd name="T2" fmla="*/ 322580126 w 849"/>
              <a:gd name="T3" fmla="*/ 2040684419 h 705"/>
              <a:gd name="T4" fmla="*/ 705644007 w 849"/>
              <a:gd name="T5" fmla="*/ 1836615620 h 705"/>
              <a:gd name="T6" fmla="*/ 1471771770 w 849"/>
              <a:gd name="T7" fmla="*/ 2147483647 h 705"/>
              <a:gd name="T8" fmla="*/ 1713707187 w 849"/>
              <a:gd name="T9" fmla="*/ 1683565248 h 705"/>
              <a:gd name="T10" fmla="*/ 2056448465 w 849"/>
              <a:gd name="T11" fmla="*/ 1556021189 h 705"/>
              <a:gd name="T12" fmla="*/ 2056448465 w 849"/>
              <a:gd name="T13" fmla="*/ 1351952836 h 705"/>
              <a:gd name="T14" fmla="*/ 2137093472 w 849"/>
              <a:gd name="T15" fmla="*/ 1071360190 h 705"/>
              <a:gd name="T16" fmla="*/ 2016125962 w 849"/>
              <a:gd name="T17" fmla="*/ 816273634 h 705"/>
              <a:gd name="T18" fmla="*/ 1713707187 w 849"/>
              <a:gd name="T19" fmla="*/ 561189086 h 705"/>
              <a:gd name="T20" fmla="*/ 1794352193 w 849"/>
              <a:gd name="T21" fmla="*/ 306102641 h 705"/>
              <a:gd name="T22" fmla="*/ 1491933021 w 849"/>
              <a:gd name="T23" fmla="*/ 153052213 h 705"/>
              <a:gd name="T24" fmla="*/ 1149191743 w 849"/>
              <a:gd name="T25" fmla="*/ 229576506 h 705"/>
              <a:gd name="T26" fmla="*/ 806450266 w 849"/>
              <a:gd name="T27" fmla="*/ 0 h 705"/>
              <a:gd name="T28" fmla="*/ 524192742 w 849"/>
              <a:gd name="T29" fmla="*/ 331610738 h 705"/>
              <a:gd name="T30" fmla="*/ 483870239 w 849"/>
              <a:gd name="T31" fmla="*/ 663223262 h 705"/>
              <a:gd name="T32" fmla="*/ 241935119 w 849"/>
              <a:gd name="T33" fmla="*/ 663223262 h 705"/>
              <a:gd name="T34" fmla="*/ 60483780 w 849"/>
              <a:gd name="T35" fmla="*/ 1045850307 h 705"/>
              <a:gd name="T36" fmla="*/ 60483780 w 849"/>
              <a:gd name="T37" fmla="*/ 1428478915 h 705"/>
              <a:gd name="T38" fmla="*/ 20161258 w 849"/>
              <a:gd name="T39" fmla="*/ 1862125503 h 7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9"/>
              <a:gd name="T61" fmla="*/ 0 h 705"/>
              <a:gd name="T62" fmla="*/ 849 w 849"/>
              <a:gd name="T63" fmla="*/ 705 h 7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9" h="705">
                <a:moveTo>
                  <a:pt x="0" y="584"/>
                </a:moveTo>
                <a:lnTo>
                  <a:pt x="128" y="640"/>
                </a:lnTo>
                <a:lnTo>
                  <a:pt x="280" y="576"/>
                </a:lnTo>
                <a:lnTo>
                  <a:pt x="584" y="704"/>
                </a:lnTo>
                <a:lnTo>
                  <a:pt x="680" y="528"/>
                </a:lnTo>
                <a:lnTo>
                  <a:pt x="816" y="488"/>
                </a:lnTo>
                <a:lnTo>
                  <a:pt x="816" y="424"/>
                </a:lnTo>
                <a:lnTo>
                  <a:pt x="848" y="336"/>
                </a:lnTo>
                <a:lnTo>
                  <a:pt x="800" y="256"/>
                </a:lnTo>
                <a:lnTo>
                  <a:pt x="680" y="176"/>
                </a:lnTo>
                <a:lnTo>
                  <a:pt x="712" y="96"/>
                </a:lnTo>
                <a:lnTo>
                  <a:pt x="592" y="48"/>
                </a:lnTo>
                <a:lnTo>
                  <a:pt x="456" y="72"/>
                </a:lnTo>
                <a:lnTo>
                  <a:pt x="320" y="0"/>
                </a:lnTo>
                <a:lnTo>
                  <a:pt x="208" y="104"/>
                </a:lnTo>
                <a:lnTo>
                  <a:pt x="192" y="208"/>
                </a:lnTo>
                <a:lnTo>
                  <a:pt x="96" y="208"/>
                </a:lnTo>
                <a:lnTo>
                  <a:pt x="24" y="328"/>
                </a:lnTo>
                <a:lnTo>
                  <a:pt x="24" y="448"/>
                </a:lnTo>
                <a:lnTo>
                  <a:pt x="8" y="58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75" name="Freeform 5"/>
          <p:cNvSpPr>
            <a:spLocks/>
          </p:cNvSpPr>
          <p:nvPr/>
        </p:nvSpPr>
        <p:spPr bwMode="auto">
          <a:xfrm>
            <a:off x="6667500" y="1476376"/>
            <a:ext cx="852488" cy="2201863"/>
          </a:xfrm>
          <a:custGeom>
            <a:avLst/>
            <a:gdLst>
              <a:gd name="T0" fmla="*/ 1350804325 w 537"/>
              <a:gd name="T1" fmla="*/ 0 h 1233"/>
              <a:gd name="T2" fmla="*/ 1350804325 w 537"/>
              <a:gd name="T3" fmla="*/ 2147483647 h 1233"/>
              <a:gd name="T4" fmla="*/ 0 w 537"/>
              <a:gd name="T5" fmla="*/ 2147483647 h 1233"/>
              <a:gd name="T6" fmla="*/ 0 60000 65536"/>
              <a:gd name="T7" fmla="*/ 0 60000 65536"/>
              <a:gd name="T8" fmla="*/ 0 60000 65536"/>
              <a:gd name="T9" fmla="*/ 0 w 537"/>
              <a:gd name="T10" fmla="*/ 0 h 1233"/>
              <a:gd name="T11" fmla="*/ 537 w 537"/>
              <a:gd name="T12" fmla="*/ 1233 h 1233"/>
            </a:gdLst>
            <a:ahLst/>
            <a:cxnLst>
              <a:cxn ang="T6">
                <a:pos x="T0" y="T1"/>
              </a:cxn>
              <a:cxn ang="T7">
                <a:pos x="T2" y="T3"/>
              </a:cxn>
              <a:cxn ang="T8">
                <a:pos x="T4" y="T5"/>
              </a:cxn>
            </a:cxnLst>
            <a:rect l="T9" t="T10" r="T11" b="T12"/>
            <a:pathLst>
              <a:path w="537" h="1233">
                <a:moveTo>
                  <a:pt x="536" y="0"/>
                </a:moveTo>
                <a:lnTo>
                  <a:pt x="536" y="840"/>
                </a:lnTo>
                <a:lnTo>
                  <a:pt x="0" y="123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76" name="Line 6"/>
          <p:cNvSpPr>
            <a:spLocks noChangeShapeType="1"/>
          </p:cNvSpPr>
          <p:nvPr/>
        </p:nvSpPr>
        <p:spPr bwMode="auto">
          <a:xfrm>
            <a:off x="7518400" y="2990851"/>
            <a:ext cx="124460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177" name="Oval 7" descr="50%"/>
          <p:cNvSpPr>
            <a:spLocks noChangeArrowheads="1"/>
          </p:cNvSpPr>
          <p:nvPr/>
        </p:nvSpPr>
        <p:spPr bwMode="auto">
          <a:xfrm>
            <a:off x="7950200" y="3419475"/>
            <a:ext cx="495300" cy="114300"/>
          </a:xfrm>
          <a:prstGeom prst="ellipse">
            <a:avLst/>
          </a:prstGeom>
          <a:pattFill prst="pct50">
            <a:fgClr>
              <a:srgbClr val="000000"/>
            </a:fgClr>
            <a:bgClr>
              <a:srgbClr val="FFFFFF"/>
            </a:bgClr>
          </a:patt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8" name="Oval 8"/>
          <p:cNvSpPr>
            <a:spLocks noChangeArrowheads="1"/>
          </p:cNvSpPr>
          <p:nvPr/>
        </p:nvSpPr>
        <p:spPr bwMode="auto">
          <a:xfrm>
            <a:off x="7937500" y="3405189"/>
            <a:ext cx="520700" cy="142875"/>
          </a:xfrm>
          <a:prstGeom prst="ellipse">
            <a:avLst/>
          </a:prstGeom>
          <a:solidFill>
            <a:schemeClr val="accent2"/>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9" name="Freeform 9"/>
          <p:cNvSpPr>
            <a:spLocks/>
          </p:cNvSpPr>
          <p:nvPr/>
        </p:nvSpPr>
        <p:spPr bwMode="auto">
          <a:xfrm>
            <a:off x="7950200" y="3576639"/>
            <a:ext cx="103188" cy="230187"/>
          </a:xfrm>
          <a:custGeom>
            <a:avLst/>
            <a:gdLst>
              <a:gd name="T0" fmla="*/ 161290755 w 65"/>
              <a:gd name="T1" fmla="*/ 0 h 129"/>
              <a:gd name="T2" fmla="*/ 0 w 65"/>
              <a:gd name="T3" fmla="*/ 152835229 h 129"/>
              <a:gd name="T4" fmla="*/ 100806716 w 65"/>
              <a:gd name="T5" fmla="*/ 407561170 h 129"/>
              <a:gd name="T6" fmla="*/ 100806716 w 65"/>
              <a:gd name="T7" fmla="*/ 356614922 h 129"/>
              <a:gd name="T8" fmla="*/ 0 60000 65536"/>
              <a:gd name="T9" fmla="*/ 0 60000 65536"/>
              <a:gd name="T10" fmla="*/ 0 60000 65536"/>
              <a:gd name="T11" fmla="*/ 0 60000 65536"/>
              <a:gd name="T12" fmla="*/ 0 w 65"/>
              <a:gd name="T13" fmla="*/ 0 h 129"/>
              <a:gd name="T14" fmla="*/ 65 w 65"/>
              <a:gd name="T15" fmla="*/ 129 h 129"/>
            </a:gdLst>
            <a:ahLst/>
            <a:cxnLst>
              <a:cxn ang="T8">
                <a:pos x="T0" y="T1"/>
              </a:cxn>
              <a:cxn ang="T9">
                <a:pos x="T2" y="T3"/>
              </a:cxn>
              <a:cxn ang="T10">
                <a:pos x="T4" y="T5"/>
              </a:cxn>
              <a:cxn ang="T11">
                <a:pos x="T6" y="T7"/>
              </a:cxn>
            </a:cxnLst>
            <a:rect l="T12" t="T13" r="T14" b="T15"/>
            <a:pathLst>
              <a:path w="65" h="129">
                <a:moveTo>
                  <a:pt x="64" y="0"/>
                </a:moveTo>
                <a:lnTo>
                  <a:pt x="0" y="48"/>
                </a:lnTo>
                <a:lnTo>
                  <a:pt x="40" y="128"/>
                </a:lnTo>
                <a:lnTo>
                  <a:pt x="40"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0" name="Freeform 10"/>
          <p:cNvSpPr>
            <a:spLocks/>
          </p:cNvSpPr>
          <p:nvPr/>
        </p:nvSpPr>
        <p:spPr bwMode="auto">
          <a:xfrm>
            <a:off x="7937500" y="3562350"/>
            <a:ext cx="103188" cy="230188"/>
          </a:xfrm>
          <a:custGeom>
            <a:avLst/>
            <a:gdLst>
              <a:gd name="T0" fmla="*/ 161290755 w 65"/>
              <a:gd name="T1" fmla="*/ 0 h 129"/>
              <a:gd name="T2" fmla="*/ 0 w 65"/>
              <a:gd name="T3" fmla="*/ 152835893 h 129"/>
              <a:gd name="T4" fmla="*/ 100806716 w 65"/>
              <a:gd name="T5" fmla="*/ 407564725 h 129"/>
              <a:gd name="T6" fmla="*/ 100806716 w 65"/>
              <a:gd name="T7" fmla="*/ 356618256 h 129"/>
              <a:gd name="T8" fmla="*/ 0 60000 65536"/>
              <a:gd name="T9" fmla="*/ 0 60000 65536"/>
              <a:gd name="T10" fmla="*/ 0 60000 65536"/>
              <a:gd name="T11" fmla="*/ 0 60000 65536"/>
              <a:gd name="T12" fmla="*/ 0 w 65"/>
              <a:gd name="T13" fmla="*/ 0 h 129"/>
              <a:gd name="T14" fmla="*/ 65 w 65"/>
              <a:gd name="T15" fmla="*/ 129 h 129"/>
            </a:gdLst>
            <a:ahLst/>
            <a:cxnLst>
              <a:cxn ang="T8">
                <a:pos x="T0" y="T1"/>
              </a:cxn>
              <a:cxn ang="T9">
                <a:pos x="T2" y="T3"/>
              </a:cxn>
              <a:cxn ang="T10">
                <a:pos x="T4" y="T5"/>
              </a:cxn>
              <a:cxn ang="T11">
                <a:pos x="T6" y="T7"/>
              </a:cxn>
            </a:cxnLst>
            <a:rect l="T12" t="T13" r="T14" b="T15"/>
            <a:pathLst>
              <a:path w="65" h="129">
                <a:moveTo>
                  <a:pt x="64" y="0"/>
                </a:moveTo>
                <a:lnTo>
                  <a:pt x="0" y="48"/>
                </a:lnTo>
                <a:lnTo>
                  <a:pt x="40" y="128"/>
                </a:lnTo>
                <a:lnTo>
                  <a:pt x="40"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1" name="Freeform 11"/>
          <p:cNvSpPr>
            <a:spLocks/>
          </p:cNvSpPr>
          <p:nvPr/>
        </p:nvSpPr>
        <p:spPr bwMode="auto">
          <a:xfrm>
            <a:off x="8216900" y="3605214"/>
            <a:ext cx="65088" cy="230187"/>
          </a:xfrm>
          <a:custGeom>
            <a:avLst/>
            <a:gdLst>
              <a:gd name="T0" fmla="*/ 0 w 41"/>
              <a:gd name="T1" fmla="*/ 0 h 129"/>
              <a:gd name="T2" fmla="*/ 40322807 w 41"/>
              <a:gd name="T3" fmla="*/ 203779693 h 129"/>
              <a:gd name="T4" fmla="*/ 100807012 w 41"/>
              <a:gd name="T5" fmla="*/ 407561170 h 129"/>
              <a:gd name="T6" fmla="*/ 0 60000 65536"/>
              <a:gd name="T7" fmla="*/ 0 60000 65536"/>
              <a:gd name="T8" fmla="*/ 0 60000 65536"/>
              <a:gd name="T9" fmla="*/ 0 w 41"/>
              <a:gd name="T10" fmla="*/ 0 h 129"/>
              <a:gd name="T11" fmla="*/ 41 w 41"/>
              <a:gd name="T12" fmla="*/ 129 h 129"/>
            </a:gdLst>
            <a:ahLst/>
            <a:cxnLst>
              <a:cxn ang="T6">
                <a:pos x="T0" y="T1"/>
              </a:cxn>
              <a:cxn ang="T7">
                <a:pos x="T2" y="T3"/>
              </a:cxn>
              <a:cxn ang="T8">
                <a:pos x="T4" y="T5"/>
              </a:cxn>
            </a:cxnLst>
            <a:rect l="T9" t="T10" r="T11" b="T12"/>
            <a:pathLst>
              <a:path w="41" h="129">
                <a:moveTo>
                  <a:pt x="0" y="0"/>
                </a:moveTo>
                <a:lnTo>
                  <a:pt x="16" y="64"/>
                </a:lnTo>
                <a:lnTo>
                  <a:pt x="40" y="12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2" name="Freeform 12"/>
          <p:cNvSpPr>
            <a:spLocks/>
          </p:cNvSpPr>
          <p:nvPr/>
        </p:nvSpPr>
        <p:spPr bwMode="auto">
          <a:xfrm>
            <a:off x="8204200" y="3590925"/>
            <a:ext cx="65088" cy="230188"/>
          </a:xfrm>
          <a:custGeom>
            <a:avLst/>
            <a:gdLst>
              <a:gd name="T0" fmla="*/ 0 w 41"/>
              <a:gd name="T1" fmla="*/ 0 h 129"/>
              <a:gd name="T2" fmla="*/ 40322807 w 41"/>
              <a:gd name="T3" fmla="*/ 203782362 h 129"/>
              <a:gd name="T4" fmla="*/ 100807012 w 41"/>
              <a:gd name="T5" fmla="*/ 407564725 h 129"/>
              <a:gd name="T6" fmla="*/ 0 60000 65536"/>
              <a:gd name="T7" fmla="*/ 0 60000 65536"/>
              <a:gd name="T8" fmla="*/ 0 60000 65536"/>
              <a:gd name="T9" fmla="*/ 0 w 41"/>
              <a:gd name="T10" fmla="*/ 0 h 129"/>
              <a:gd name="T11" fmla="*/ 41 w 41"/>
              <a:gd name="T12" fmla="*/ 129 h 129"/>
            </a:gdLst>
            <a:ahLst/>
            <a:cxnLst>
              <a:cxn ang="T6">
                <a:pos x="T0" y="T1"/>
              </a:cxn>
              <a:cxn ang="T7">
                <a:pos x="T2" y="T3"/>
              </a:cxn>
              <a:cxn ang="T8">
                <a:pos x="T4" y="T5"/>
              </a:cxn>
            </a:cxnLst>
            <a:rect l="T9" t="T10" r="T11" b="T12"/>
            <a:pathLst>
              <a:path w="41" h="129">
                <a:moveTo>
                  <a:pt x="0" y="0"/>
                </a:moveTo>
                <a:lnTo>
                  <a:pt x="16" y="64"/>
                </a:lnTo>
                <a:lnTo>
                  <a:pt x="40" y="12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3" name="Freeform 13"/>
          <p:cNvSpPr>
            <a:spLocks/>
          </p:cNvSpPr>
          <p:nvPr/>
        </p:nvSpPr>
        <p:spPr bwMode="auto">
          <a:xfrm>
            <a:off x="8420100" y="3533775"/>
            <a:ext cx="65088" cy="230188"/>
          </a:xfrm>
          <a:custGeom>
            <a:avLst/>
            <a:gdLst>
              <a:gd name="T0" fmla="*/ 0 w 41"/>
              <a:gd name="T1" fmla="*/ 0 h 129"/>
              <a:gd name="T2" fmla="*/ 100807012 w 41"/>
              <a:gd name="T3" fmla="*/ 152835893 h 129"/>
              <a:gd name="T4" fmla="*/ 0 w 41"/>
              <a:gd name="T5" fmla="*/ 407564725 h 129"/>
              <a:gd name="T6" fmla="*/ 0 60000 65536"/>
              <a:gd name="T7" fmla="*/ 0 60000 65536"/>
              <a:gd name="T8" fmla="*/ 0 60000 65536"/>
              <a:gd name="T9" fmla="*/ 0 w 41"/>
              <a:gd name="T10" fmla="*/ 0 h 129"/>
              <a:gd name="T11" fmla="*/ 41 w 41"/>
              <a:gd name="T12" fmla="*/ 129 h 129"/>
            </a:gdLst>
            <a:ahLst/>
            <a:cxnLst>
              <a:cxn ang="T6">
                <a:pos x="T0" y="T1"/>
              </a:cxn>
              <a:cxn ang="T7">
                <a:pos x="T2" y="T3"/>
              </a:cxn>
              <a:cxn ang="T8">
                <a:pos x="T4" y="T5"/>
              </a:cxn>
            </a:cxnLst>
            <a:rect l="T9" t="T10" r="T11" b="T12"/>
            <a:pathLst>
              <a:path w="41" h="129">
                <a:moveTo>
                  <a:pt x="0" y="0"/>
                </a:moveTo>
                <a:lnTo>
                  <a:pt x="40" y="48"/>
                </a:lnTo>
                <a:lnTo>
                  <a:pt x="0" y="12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4" name="Freeform 14"/>
          <p:cNvSpPr>
            <a:spLocks/>
          </p:cNvSpPr>
          <p:nvPr/>
        </p:nvSpPr>
        <p:spPr bwMode="auto">
          <a:xfrm>
            <a:off x="8407400" y="3519489"/>
            <a:ext cx="65088" cy="230187"/>
          </a:xfrm>
          <a:custGeom>
            <a:avLst/>
            <a:gdLst>
              <a:gd name="T0" fmla="*/ 0 w 41"/>
              <a:gd name="T1" fmla="*/ 0 h 129"/>
              <a:gd name="T2" fmla="*/ 100807012 w 41"/>
              <a:gd name="T3" fmla="*/ 152835229 h 129"/>
              <a:gd name="T4" fmla="*/ 0 w 41"/>
              <a:gd name="T5" fmla="*/ 407561170 h 129"/>
              <a:gd name="T6" fmla="*/ 0 60000 65536"/>
              <a:gd name="T7" fmla="*/ 0 60000 65536"/>
              <a:gd name="T8" fmla="*/ 0 60000 65536"/>
              <a:gd name="T9" fmla="*/ 0 w 41"/>
              <a:gd name="T10" fmla="*/ 0 h 129"/>
              <a:gd name="T11" fmla="*/ 41 w 41"/>
              <a:gd name="T12" fmla="*/ 129 h 129"/>
            </a:gdLst>
            <a:ahLst/>
            <a:cxnLst>
              <a:cxn ang="T6">
                <a:pos x="T0" y="T1"/>
              </a:cxn>
              <a:cxn ang="T7">
                <a:pos x="T2" y="T3"/>
              </a:cxn>
              <a:cxn ang="T8">
                <a:pos x="T4" y="T5"/>
              </a:cxn>
            </a:cxnLst>
            <a:rect l="T9" t="T10" r="T11" b="T12"/>
            <a:pathLst>
              <a:path w="41" h="129">
                <a:moveTo>
                  <a:pt x="0" y="0"/>
                </a:moveTo>
                <a:lnTo>
                  <a:pt x="40" y="48"/>
                </a:lnTo>
                <a:lnTo>
                  <a:pt x="0" y="12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5" name="Line 15"/>
          <p:cNvSpPr>
            <a:spLocks noChangeShapeType="1"/>
          </p:cNvSpPr>
          <p:nvPr/>
        </p:nvSpPr>
        <p:spPr bwMode="auto">
          <a:xfrm>
            <a:off x="8331200" y="3548063"/>
            <a:ext cx="0" cy="1000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186" name="Freeform 16"/>
          <p:cNvSpPr>
            <a:spLocks/>
          </p:cNvSpPr>
          <p:nvPr/>
        </p:nvSpPr>
        <p:spPr bwMode="auto">
          <a:xfrm>
            <a:off x="7886700" y="3548064"/>
            <a:ext cx="103188" cy="173037"/>
          </a:xfrm>
          <a:custGeom>
            <a:avLst/>
            <a:gdLst>
              <a:gd name="T0" fmla="*/ 161290755 w 65"/>
              <a:gd name="T1" fmla="*/ 0 h 97"/>
              <a:gd name="T2" fmla="*/ 0 w 65"/>
              <a:gd name="T3" fmla="*/ 50915689 h 97"/>
              <a:gd name="T4" fmla="*/ 0 w 65"/>
              <a:gd name="T5" fmla="*/ 305495947 h 97"/>
              <a:gd name="T6" fmla="*/ 0 60000 65536"/>
              <a:gd name="T7" fmla="*/ 0 60000 65536"/>
              <a:gd name="T8" fmla="*/ 0 60000 65536"/>
              <a:gd name="T9" fmla="*/ 0 w 65"/>
              <a:gd name="T10" fmla="*/ 0 h 97"/>
              <a:gd name="T11" fmla="*/ 65 w 65"/>
              <a:gd name="T12" fmla="*/ 97 h 97"/>
            </a:gdLst>
            <a:ahLst/>
            <a:cxnLst>
              <a:cxn ang="T6">
                <a:pos x="T0" y="T1"/>
              </a:cxn>
              <a:cxn ang="T7">
                <a:pos x="T2" y="T3"/>
              </a:cxn>
              <a:cxn ang="T8">
                <a:pos x="T4" y="T5"/>
              </a:cxn>
            </a:cxnLst>
            <a:rect l="T9" t="T10" r="T11" b="T12"/>
            <a:pathLst>
              <a:path w="65" h="97">
                <a:moveTo>
                  <a:pt x="64" y="0"/>
                </a:moveTo>
                <a:lnTo>
                  <a:pt x="0" y="16"/>
                </a:lnTo>
                <a:lnTo>
                  <a:pt x="0" y="96"/>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7" name="Freeform 17"/>
          <p:cNvSpPr>
            <a:spLocks/>
          </p:cNvSpPr>
          <p:nvPr/>
        </p:nvSpPr>
        <p:spPr bwMode="auto">
          <a:xfrm>
            <a:off x="7874000" y="3533775"/>
            <a:ext cx="103188" cy="173038"/>
          </a:xfrm>
          <a:custGeom>
            <a:avLst/>
            <a:gdLst>
              <a:gd name="T0" fmla="*/ 161290755 w 65"/>
              <a:gd name="T1" fmla="*/ 0 h 97"/>
              <a:gd name="T2" fmla="*/ 0 w 65"/>
              <a:gd name="T3" fmla="*/ 50915983 h 97"/>
              <a:gd name="T4" fmla="*/ 0 w 65"/>
              <a:gd name="T5" fmla="*/ 305499496 h 97"/>
              <a:gd name="T6" fmla="*/ 0 60000 65536"/>
              <a:gd name="T7" fmla="*/ 0 60000 65536"/>
              <a:gd name="T8" fmla="*/ 0 60000 65536"/>
              <a:gd name="T9" fmla="*/ 0 w 65"/>
              <a:gd name="T10" fmla="*/ 0 h 97"/>
              <a:gd name="T11" fmla="*/ 65 w 65"/>
              <a:gd name="T12" fmla="*/ 97 h 97"/>
            </a:gdLst>
            <a:ahLst/>
            <a:cxnLst>
              <a:cxn ang="T6">
                <a:pos x="T0" y="T1"/>
              </a:cxn>
              <a:cxn ang="T7">
                <a:pos x="T2" y="T3"/>
              </a:cxn>
              <a:cxn ang="T8">
                <a:pos x="T4" y="T5"/>
              </a:cxn>
            </a:cxnLst>
            <a:rect l="T9" t="T10" r="T11" b="T12"/>
            <a:pathLst>
              <a:path w="65" h="97">
                <a:moveTo>
                  <a:pt x="64" y="0"/>
                </a:moveTo>
                <a:lnTo>
                  <a:pt x="0" y="16"/>
                </a:lnTo>
                <a:lnTo>
                  <a:pt x="0" y="96"/>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88" name="Line 18"/>
          <p:cNvSpPr>
            <a:spLocks noChangeShapeType="1"/>
          </p:cNvSpPr>
          <p:nvPr/>
        </p:nvSpPr>
        <p:spPr bwMode="auto">
          <a:xfrm>
            <a:off x="7874000" y="3676650"/>
            <a:ext cx="0" cy="14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189" name="Freeform 19"/>
          <p:cNvSpPr>
            <a:spLocks/>
          </p:cNvSpPr>
          <p:nvPr/>
        </p:nvSpPr>
        <p:spPr bwMode="auto">
          <a:xfrm>
            <a:off x="8115300" y="3605213"/>
            <a:ext cx="39688" cy="144462"/>
          </a:xfrm>
          <a:custGeom>
            <a:avLst/>
            <a:gdLst>
              <a:gd name="T0" fmla="*/ 60484518 w 25"/>
              <a:gd name="T1" fmla="*/ 0 h 81"/>
              <a:gd name="T2" fmla="*/ 0 w 25"/>
              <a:gd name="T3" fmla="*/ 152678497 h 81"/>
              <a:gd name="T4" fmla="*/ 0 w 25"/>
              <a:gd name="T5" fmla="*/ 254465370 h 81"/>
              <a:gd name="T6" fmla="*/ 0 60000 65536"/>
              <a:gd name="T7" fmla="*/ 0 60000 65536"/>
              <a:gd name="T8" fmla="*/ 0 60000 65536"/>
              <a:gd name="T9" fmla="*/ 0 w 25"/>
              <a:gd name="T10" fmla="*/ 0 h 81"/>
              <a:gd name="T11" fmla="*/ 25 w 25"/>
              <a:gd name="T12" fmla="*/ 81 h 81"/>
            </a:gdLst>
            <a:ahLst/>
            <a:cxnLst>
              <a:cxn ang="T6">
                <a:pos x="T0" y="T1"/>
              </a:cxn>
              <a:cxn ang="T7">
                <a:pos x="T2" y="T3"/>
              </a:cxn>
              <a:cxn ang="T8">
                <a:pos x="T4" y="T5"/>
              </a:cxn>
            </a:cxnLst>
            <a:rect l="T9" t="T10" r="T11" b="T12"/>
            <a:pathLst>
              <a:path w="25" h="81">
                <a:moveTo>
                  <a:pt x="24" y="0"/>
                </a:moveTo>
                <a:lnTo>
                  <a:pt x="0" y="48"/>
                </a:lnTo>
                <a:lnTo>
                  <a:pt x="0" y="8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0" name="Freeform 20"/>
          <p:cNvSpPr>
            <a:spLocks/>
          </p:cNvSpPr>
          <p:nvPr/>
        </p:nvSpPr>
        <p:spPr bwMode="auto">
          <a:xfrm>
            <a:off x="8102600" y="3590926"/>
            <a:ext cx="39688" cy="144463"/>
          </a:xfrm>
          <a:custGeom>
            <a:avLst/>
            <a:gdLst>
              <a:gd name="T0" fmla="*/ 60484518 w 25"/>
              <a:gd name="T1" fmla="*/ 0 h 81"/>
              <a:gd name="T2" fmla="*/ 0 w 25"/>
              <a:gd name="T3" fmla="*/ 152681338 h 81"/>
              <a:gd name="T4" fmla="*/ 0 w 25"/>
              <a:gd name="T5" fmla="*/ 254468915 h 81"/>
              <a:gd name="T6" fmla="*/ 0 60000 65536"/>
              <a:gd name="T7" fmla="*/ 0 60000 65536"/>
              <a:gd name="T8" fmla="*/ 0 60000 65536"/>
              <a:gd name="T9" fmla="*/ 0 w 25"/>
              <a:gd name="T10" fmla="*/ 0 h 81"/>
              <a:gd name="T11" fmla="*/ 25 w 25"/>
              <a:gd name="T12" fmla="*/ 81 h 81"/>
            </a:gdLst>
            <a:ahLst/>
            <a:cxnLst>
              <a:cxn ang="T6">
                <a:pos x="T0" y="T1"/>
              </a:cxn>
              <a:cxn ang="T7">
                <a:pos x="T2" y="T3"/>
              </a:cxn>
              <a:cxn ang="T8">
                <a:pos x="T4" y="T5"/>
              </a:cxn>
            </a:cxnLst>
            <a:rect l="T9" t="T10" r="T11" b="T12"/>
            <a:pathLst>
              <a:path w="25" h="81">
                <a:moveTo>
                  <a:pt x="24" y="0"/>
                </a:moveTo>
                <a:lnTo>
                  <a:pt x="0" y="48"/>
                </a:lnTo>
                <a:lnTo>
                  <a:pt x="0" y="8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1" name="Oval 21"/>
          <p:cNvSpPr>
            <a:spLocks noChangeArrowheads="1"/>
          </p:cNvSpPr>
          <p:nvPr/>
        </p:nvSpPr>
        <p:spPr bwMode="auto">
          <a:xfrm>
            <a:off x="7848600" y="3305175"/>
            <a:ext cx="101600" cy="128588"/>
          </a:xfrm>
          <a:prstGeom prst="ellipse">
            <a:avLst/>
          </a:prstGeom>
          <a:solidFill>
            <a:srgbClr val="51DC00"/>
          </a:solidFill>
          <a:ln w="25400">
            <a:solidFill>
              <a:schemeClr val="bg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92" name="Oval 22"/>
          <p:cNvSpPr>
            <a:spLocks noChangeArrowheads="1"/>
          </p:cNvSpPr>
          <p:nvPr/>
        </p:nvSpPr>
        <p:spPr bwMode="auto">
          <a:xfrm>
            <a:off x="7835900" y="3290888"/>
            <a:ext cx="127000" cy="157162"/>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93" name="Freeform 23"/>
          <p:cNvSpPr>
            <a:spLocks/>
          </p:cNvSpPr>
          <p:nvPr/>
        </p:nvSpPr>
        <p:spPr bwMode="auto">
          <a:xfrm>
            <a:off x="7632700" y="3033713"/>
            <a:ext cx="242888" cy="258762"/>
          </a:xfrm>
          <a:custGeom>
            <a:avLst/>
            <a:gdLst>
              <a:gd name="T0" fmla="*/ 383064485 w 153"/>
              <a:gd name="T1" fmla="*/ 458592211 h 145"/>
              <a:gd name="T2" fmla="*/ 221774217 w 153"/>
              <a:gd name="T3" fmla="*/ 101909383 h 145"/>
              <a:gd name="T4" fmla="*/ 0 w 153"/>
              <a:gd name="T5" fmla="*/ 0 h 145"/>
              <a:gd name="T6" fmla="*/ 0 60000 65536"/>
              <a:gd name="T7" fmla="*/ 0 60000 65536"/>
              <a:gd name="T8" fmla="*/ 0 60000 65536"/>
              <a:gd name="T9" fmla="*/ 0 w 153"/>
              <a:gd name="T10" fmla="*/ 0 h 145"/>
              <a:gd name="T11" fmla="*/ 153 w 153"/>
              <a:gd name="T12" fmla="*/ 145 h 145"/>
            </a:gdLst>
            <a:ahLst/>
            <a:cxnLst>
              <a:cxn ang="T6">
                <a:pos x="T0" y="T1"/>
              </a:cxn>
              <a:cxn ang="T7">
                <a:pos x="T2" y="T3"/>
              </a:cxn>
              <a:cxn ang="T8">
                <a:pos x="T4" y="T5"/>
              </a:cxn>
            </a:cxnLst>
            <a:rect l="T9" t="T10" r="T11" b="T12"/>
            <a:pathLst>
              <a:path w="153" h="145">
                <a:moveTo>
                  <a:pt x="152" y="144"/>
                </a:moveTo>
                <a:lnTo>
                  <a:pt x="88" y="32"/>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4" name="Freeform 24"/>
          <p:cNvSpPr>
            <a:spLocks/>
          </p:cNvSpPr>
          <p:nvPr/>
        </p:nvSpPr>
        <p:spPr bwMode="auto">
          <a:xfrm>
            <a:off x="7632700" y="3033713"/>
            <a:ext cx="242888" cy="258762"/>
          </a:xfrm>
          <a:custGeom>
            <a:avLst/>
            <a:gdLst>
              <a:gd name="T0" fmla="*/ 383064485 w 153"/>
              <a:gd name="T1" fmla="*/ 458592211 h 145"/>
              <a:gd name="T2" fmla="*/ 221774217 w 153"/>
              <a:gd name="T3" fmla="*/ 101909383 h 145"/>
              <a:gd name="T4" fmla="*/ 0 w 153"/>
              <a:gd name="T5" fmla="*/ 0 h 145"/>
              <a:gd name="T6" fmla="*/ 0 60000 65536"/>
              <a:gd name="T7" fmla="*/ 0 60000 65536"/>
              <a:gd name="T8" fmla="*/ 0 60000 65536"/>
              <a:gd name="T9" fmla="*/ 0 w 153"/>
              <a:gd name="T10" fmla="*/ 0 h 145"/>
              <a:gd name="T11" fmla="*/ 153 w 153"/>
              <a:gd name="T12" fmla="*/ 145 h 145"/>
            </a:gdLst>
            <a:ahLst/>
            <a:cxnLst>
              <a:cxn ang="T6">
                <a:pos x="T0" y="T1"/>
              </a:cxn>
              <a:cxn ang="T7">
                <a:pos x="T2" y="T3"/>
              </a:cxn>
              <a:cxn ang="T8">
                <a:pos x="T4" y="T5"/>
              </a:cxn>
            </a:cxnLst>
            <a:rect l="T9" t="T10" r="T11" b="T12"/>
            <a:pathLst>
              <a:path w="153" h="145">
                <a:moveTo>
                  <a:pt x="152" y="144"/>
                </a:moveTo>
                <a:lnTo>
                  <a:pt x="88" y="32"/>
                </a:lnTo>
                <a:lnTo>
                  <a:pt x="0"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5" name="Oval 25"/>
          <p:cNvSpPr>
            <a:spLocks noChangeArrowheads="1"/>
          </p:cNvSpPr>
          <p:nvPr/>
        </p:nvSpPr>
        <p:spPr bwMode="auto">
          <a:xfrm>
            <a:off x="7575550" y="2984500"/>
            <a:ext cx="50800" cy="71438"/>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96" name="Freeform 26"/>
          <p:cNvSpPr>
            <a:spLocks/>
          </p:cNvSpPr>
          <p:nvPr/>
        </p:nvSpPr>
        <p:spPr bwMode="auto">
          <a:xfrm>
            <a:off x="7772400" y="2919413"/>
            <a:ext cx="166688" cy="373062"/>
          </a:xfrm>
          <a:custGeom>
            <a:avLst/>
            <a:gdLst>
              <a:gd name="T0" fmla="*/ 262097059 w 105"/>
              <a:gd name="T1" fmla="*/ 662724145 h 209"/>
              <a:gd name="T2" fmla="*/ 201613096 w 105"/>
              <a:gd name="T3" fmla="*/ 254894202 h 209"/>
              <a:gd name="T4" fmla="*/ 0 w 105"/>
              <a:gd name="T5" fmla="*/ 0 h 209"/>
              <a:gd name="T6" fmla="*/ 0 60000 65536"/>
              <a:gd name="T7" fmla="*/ 0 60000 65536"/>
              <a:gd name="T8" fmla="*/ 0 60000 65536"/>
              <a:gd name="T9" fmla="*/ 0 w 105"/>
              <a:gd name="T10" fmla="*/ 0 h 209"/>
              <a:gd name="T11" fmla="*/ 105 w 105"/>
              <a:gd name="T12" fmla="*/ 209 h 209"/>
            </a:gdLst>
            <a:ahLst/>
            <a:cxnLst>
              <a:cxn ang="T6">
                <a:pos x="T0" y="T1"/>
              </a:cxn>
              <a:cxn ang="T7">
                <a:pos x="T2" y="T3"/>
              </a:cxn>
              <a:cxn ang="T8">
                <a:pos x="T4" y="T5"/>
              </a:cxn>
            </a:cxnLst>
            <a:rect l="T9" t="T10" r="T11" b="T12"/>
            <a:pathLst>
              <a:path w="105" h="209">
                <a:moveTo>
                  <a:pt x="104" y="208"/>
                </a:moveTo>
                <a:lnTo>
                  <a:pt x="80" y="8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7" name="Freeform 27"/>
          <p:cNvSpPr>
            <a:spLocks/>
          </p:cNvSpPr>
          <p:nvPr/>
        </p:nvSpPr>
        <p:spPr bwMode="auto">
          <a:xfrm>
            <a:off x="7772400" y="2919413"/>
            <a:ext cx="166688" cy="373062"/>
          </a:xfrm>
          <a:custGeom>
            <a:avLst/>
            <a:gdLst>
              <a:gd name="T0" fmla="*/ 262097059 w 105"/>
              <a:gd name="T1" fmla="*/ 662724145 h 209"/>
              <a:gd name="T2" fmla="*/ 201613096 w 105"/>
              <a:gd name="T3" fmla="*/ 254894202 h 209"/>
              <a:gd name="T4" fmla="*/ 0 w 105"/>
              <a:gd name="T5" fmla="*/ 0 h 209"/>
              <a:gd name="T6" fmla="*/ 0 60000 65536"/>
              <a:gd name="T7" fmla="*/ 0 60000 65536"/>
              <a:gd name="T8" fmla="*/ 0 60000 65536"/>
              <a:gd name="T9" fmla="*/ 0 w 105"/>
              <a:gd name="T10" fmla="*/ 0 h 209"/>
              <a:gd name="T11" fmla="*/ 105 w 105"/>
              <a:gd name="T12" fmla="*/ 209 h 209"/>
            </a:gdLst>
            <a:ahLst/>
            <a:cxnLst>
              <a:cxn ang="T6">
                <a:pos x="T0" y="T1"/>
              </a:cxn>
              <a:cxn ang="T7">
                <a:pos x="T2" y="T3"/>
              </a:cxn>
              <a:cxn ang="T8">
                <a:pos x="T4" y="T5"/>
              </a:cxn>
            </a:cxnLst>
            <a:rect l="T9" t="T10" r="T11" b="T12"/>
            <a:pathLst>
              <a:path w="105" h="209">
                <a:moveTo>
                  <a:pt x="104" y="208"/>
                </a:moveTo>
                <a:lnTo>
                  <a:pt x="80" y="80"/>
                </a:lnTo>
                <a:lnTo>
                  <a:pt x="0"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7198" name="Oval 28"/>
          <p:cNvSpPr>
            <a:spLocks noChangeArrowheads="1"/>
          </p:cNvSpPr>
          <p:nvPr/>
        </p:nvSpPr>
        <p:spPr bwMode="auto">
          <a:xfrm>
            <a:off x="7715250" y="2870200"/>
            <a:ext cx="88900" cy="71438"/>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5133" name="Rectangle 29"/>
          <p:cNvSpPr>
            <a:spLocks noChangeArrowheads="1"/>
          </p:cNvSpPr>
          <p:nvPr/>
        </p:nvSpPr>
        <p:spPr bwMode="auto">
          <a:xfrm>
            <a:off x="3389313" y="1931989"/>
            <a:ext cx="2600070"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"Bugs lurk in corners </a:t>
            </a:r>
          </a:p>
        </p:txBody>
      </p:sp>
      <p:sp>
        <p:nvSpPr>
          <p:cNvPr id="175134" name="Rectangle 30"/>
          <p:cNvSpPr>
            <a:spLocks noChangeArrowheads="1"/>
          </p:cNvSpPr>
          <p:nvPr/>
        </p:nvSpPr>
        <p:spPr bwMode="auto">
          <a:xfrm>
            <a:off x="3389314" y="2289176"/>
            <a:ext cx="2234585"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and congregate at </a:t>
            </a:r>
          </a:p>
        </p:txBody>
      </p:sp>
      <p:sp>
        <p:nvSpPr>
          <p:cNvPr id="175135" name="Rectangle 31"/>
          <p:cNvSpPr>
            <a:spLocks noChangeArrowheads="1"/>
          </p:cNvSpPr>
          <p:nvPr/>
        </p:nvSpPr>
        <p:spPr bwMode="auto">
          <a:xfrm>
            <a:off x="3389313" y="2646364"/>
            <a:ext cx="1792156"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boundaries ..."</a:t>
            </a:r>
          </a:p>
        </p:txBody>
      </p:sp>
      <p:sp>
        <p:nvSpPr>
          <p:cNvPr id="175136" name="Rectangle 32"/>
          <p:cNvSpPr>
            <a:spLocks noChangeArrowheads="1"/>
          </p:cNvSpPr>
          <p:nvPr/>
        </p:nvSpPr>
        <p:spPr bwMode="auto">
          <a:xfrm>
            <a:off x="4379913" y="3160714"/>
            <a:ext cx="1529264" cy="36676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Boris Beizer</a:t>
            </a:r>
          </a:p>
        </p:txBody>
      </p:sp>
      <p:sp>
        <p:nvSpPr>
          <p:cNvPr id="175137" name="Rectangle 33"/>
          <p:cNvSpPr>
            <a:spLocks noChangeArrowheads="1"/>
          </p:cNvSpPr>
          <p:nvPr/>
        </p:nvSpPr>
        <p:spPr bwMode="auto">
          <a:xfrm>
            <a:off x="3186113" y="4103688"/>
            <a:ext cx="1490792" cy="643766"/>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OBJECTIVE</a:t>
            </a:r>
          </a:p>
          <a:p>
            <a:pPr>
              <a:defRPr/>
            </a:pPr>
            <a:endParaRPr lang="en-US" b="1" i="1">
              <a:effectLst>
                <a:outerShdw blurRad="38100" dist="38100" dir="2700000" algn="tl">
                  <a:srgbClr val="FFFFFF"/>
                </a:outerShdw>
              </a:effectLst>
              <a:latin typeface="Helvetica" pitchFamily="-128" charset="0"/>
              <a:ea typeface="ＭＳ Ｐゴシック" pitchFamily="-128" charset="-128"/>
            </a:endParaRPr>
          </a:p>
        </p:txBody>
      </p:sp>
      <p:sp>
        <p:nvSpPr>
          <p:cNvPr id="175138" name="Rectangle 34"/>
          <p:cNvSpPr>
            <a:spLocks noChangeArrowheads="1"/>
          </p:cNvSpPr>
          <p:nvPr/>
        </p:nvSpPr>
        <p:spPr bwMode="auto">
          <a:xfrm>
            <a:off x="3186113" y="4460875"/>
            <a:ext cx="182806" cy="643766"/>
          </a:xfrm>
          <a:prstGeom prst="rect">
            <a:avLst/>
          </a:prstGeom>
          <a:noFill/>
          <a:ln>
            <a:noFill/>
          </a:ln>
          <a:effectLst/>
          <a:extLst/>
        </p:spPr>
        <p:txBody>
          <a:bodyPr wrap="none" lIns="90487" tIns="44450" rIns="90487" bIns="44450">
            <a:spAutoFit/>
          </a:bodyPr>
          <a:lstStyle/>
          <a:p>
            <a:pPr>
              <a:defRPr/>
            </a:pPr>
            <a:endParaRPr lang="en-US" b="1" i="1">
              <a:effectLst>
                <a:outerShdw blurRad="38100" dist="38100" dir="2700000" algn="tl">
                  <a:srgbClr val="FFFFFF"/>
                </a:outerShdw>
              </a:effectLst>
              <a:latin typeface="Helvetica" pitchFamily="-128" charset="0"/>
              <a:ea typeface="ＭＳ Ｐゴシック" pitchFamily="-128" charset="-128"/>
            </a:endParaRPr>
          </a:p>
          <a:p>
            <a:pPr>
              <a:defRPr/>
            </a:pPr>
            <a:endParaRPr lang="en-US" b="1" i="1">
              <a:effectLst>
                <a:outerShdw blurRad="38100" dist="38100" dir="2700000" algn="tl">
                  <a:srgbClr val="FFFFFF"/>
                </a:outerShdw>
              </a:effectLst>
              <a:latin typeface="Helvetica" pitchFamily="-128" charset="0"/>
              <a:ea typeface="ＭＳ Ｐゴシック" pitchFamily="-128" charset="-128"/>
            </a:endParaRPr>
          </a:p>
        </p:txBody>
      </p:sp>
      <p:sp>
        <p:nvSpPr>
          <p:cNvPr id="175139" name="Rectangle 35"/>
          <p:cNvSpPr>
            <a:spLocks noChangeArrowheads="1"/>
          </p:cNvSpPr>
          <p:nvPr/>
        </p:nvSpPr>
        <p:spPr bwMode="auto">
          <a:xfrm>
            <a:off x="3186114" y="4818063"/>
            <a:ext cx="1272783" cy="643766"/>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CRITERIA</a:t>
            </a:r>
          </a:p>
          <a:p>
            <a:pPr>
              <a:defRPr/>
            </a:pPr>
            <a:endParaRPr lang="en-US" b="1" i="1">
              <a:effectLst>
                <a:outerShdw blurRad="38100" dist="38100" dir="2700000" algn="tl">
                  <a:srgbClr val="FFFFFF"/>
                </a:outerShdw>
              </a:effectLst>
              <a:latin typeface="Helvetica" pitchFamily="-128" charset="0"/>
              <a:ea typeface="ＭＳ Ｐゴシック" pitchFamily="-128" charset="-128"/>
            </a:endParaRPr>
          </a:p>
        </p:txBody>
      </p:sp>
      <p:sp>
        <p:nvSpPr>
          <p:cNvPr id="175140" name="Rectangle 36"/>
          <p:cNvSpPr>
            <a:spLocks noChangeArrowheads="1"/>
          </p:cNvSpPr>
          <p:nvPr/>
        </p:nvSpPr>
        <p:spPr bwMode="auto">
          <a:xfrm>
            <a:off x="3186113" y="5175250"/>
            <a:ext cx="182806" cy="643766"/>
          </a:xfrm>
          <a:prstGeom prst="rect">
            <a:avLst/>
          </a:prstGeom>
          <a:noFill/>
          <a:ln>
            <a:noFill/>
          </a:ln>
          <a:effectLst/>
          <a:extLst/>
        </p:spPr>
        <p:txBody>
          <a:bodyPr wrap="none" lIns="90487" tIns="44450" rIns="90487" bIns="44450">
            <a:spAutoFit/>
          </a:bodyPr>
          <a:lstStyle/>
          <a:p>
            <a:pPr>
              <a:defRPr/>
            </a:pPr>
            <a:endParaRPr lang="en-US" b="1" i="1">
              <a:effectLst>
                <a:outerShdw blurRad="38100" dist="38100" dir="2700000" algn="tl">
                  <a:srgbClr val="FFFFFF"/>
                </a:outerShdw>
              </a:effectLst>
              <a:latin typeface="Helvetica" pitchFamily="-128" charset="0"/>
              <a:ea typeface="ＭＳ Ｐゴシック" pitchFamily="-128" charset="-128"/>
            </a:endParaRPr>
          </a:p>
          <a:p>
            <a:pPr>
              <a:defRPr/>
            </a:pPr>
            <a:endParaRPr lang="en-US" b="1" i="1">
              <a:effectLst>
                <a:outerShdw blurRad="38100" dist="38100" dir="2700000" algn="tl">
                  <a:srgbClr val="FFFFFF"/>
                </a:outerShdw>
              </a:effectLst>
              <a:latin typeface="Helvetica" pitchFamily="-128" charset="0"/>
              <a:ea typeface="ＭＳ Ｐゴシック" pitchFamily="-128" charset="-128"/>
            </a:endParaRPr>
          </a:p>
        </p:txBody>
      </p:sp>
      <p:sp>
        <p:nvSpPr>
          <p:cNvPr id="175141" name="Rectangle 37"/>
          <p:cNvSpPr>
            <a:spLocks noChangeArrowheads="1"/>
          </p:cNvSpPr>
          <p:nvPr/>
        </p:nvSpPr>
        <p:spPr bwMode="auto">
          <a:xfrm>
            <a:off x="3186113" y="5532439"/>
            <a:ext cx="1695976" cy="36676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CONSTRAINT</a:t>
            </a:r>
          </a:p>
        </p:txBody>
      </p:sp>
      <p:sp>
        <p:nvSpPr>
          <p:cNvPr id="175142" name="Rectangle 38"/>
          <p:cNvSpPr>
            <a:spLocks noChangeArrowheads="1"/>
          </p:cNvSpPr>
          <p:nvPr/>
        </p:nvSpPr>
        <p:spPr bwMode="auto">
          <a:xfrm>
            <a:off x="5383214" y="4103688"/>
            <a:ext cx="2093521"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to uncover errors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43" name="Rectangle 39"/>
          <p:cNvSpPr>
            <a:spLocks noChangeArrowheads="1"/>
          </p:cNvSpPr>
          <p:nvPr/>
        </p:nvSpPr>
        <p:spPr bwMode="auto">
          <a:xfrm>
            <a:off x="5383213" y="446087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44" name="Rectangle 40"/>
          <p:cNvSpPr>
            <a:spLocks noChangeArrowheads="1"/>
          </p:cNvSpPr>
          <p:nvPr/>
        </p:nvSpPr>
        <p:spPr bwMode="auto">
          <a:xfrm>
            <a:off x="5383213" y="4818063"/>
            <a:ext cx="2555186"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 a complete manner</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45" name="Rectangle 41"/>
          <p:cNvSpPr>
            <a:spLocks noChangeArrowheads="1"/>
          </p:cNvSpPr>
          <p:nvPr/>
        </p:nvSpPr>
        <p:spPr bwMode="auto">
          <a:xfrm>
            <a:off x="5383213" y="5175250"/>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5146" name="Rectangle 42"/>
          <p:cNvSpPr>
            <a:spLocks noChangeArrowheads="1"/>
          </p:cNvSpPr>
          <p:nvPr/>
        </p:nvSpPr>
        <p:spPr bwMode="auto">
          <a:xfrm>
            <a:off x="5383213" y="5532439"/>
            <a:ext cx="3876060"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with a minimum of effort and time</a:t>
            </a:r>
          </a:p>
        </p:txBody>
      </p:sp>
    </p:spTree>
    <p:extLst>
      <p:ext uri="{BB962C8B-B14F-4D97-AF65-F5344CB8AC3E}">
        <p14:creationId xmlns:p14="http://schemas.microsoft.com/office/powerpoint/2010/main" val="2030298786"/>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48804E-49D9-448E-9318-5D3FF945DCB0}" type="slidenum">
              <a:rPr lang="en-US" altLang="en-US" sz="1000">
                <a:latin typeface="Helvetica" panose="020B0604020202020204" pitchFamily="34" charset="0"/>
              </a:rPr>
              <a:pPr/>
              <a:t>262</a:t>
            </a:fld>
            <a:endParaRPr lang="en-US" altLang="en-US" sz="1000">
              <a:latin typeface="Helvetica" panose="020B0604020202020204" pitchFamily="34" charset="0"/>
            </a:endParaRPr>
          </a:p>
        </p:txBody>
      </p:sp>
      <p:sp>
        <p:nvSpPr>
          <p:cNvPr id="8196" name="Rectangle 2"/>
          <p:cNvSpPr>
            <a:spLocks noGrp="1" noChangeArrowheads="1"/>
          </p:cNvSpPr>
          <p:nvPr>
            <p:ph type="title"/>
          </p:nvPr>
        </p:nvSpPr>
        <p:spPr>
          <a:xfrm>
            <a:off x="2743200" y="838201"/>
            <a:ext cx="6243638" cy="479425"/>
          </a:xfrm>
          <a:noFill/>
        </p:spPr>
        <p:txBody>
          <a:bodyPr vert="horz" lIns="90487" tIns="44450" rIns="90487" bIns="44450" rtlCol="0" anchor="ctr">
            <a:normAutofit fontScale="90000"/>
          </a:bodyPr>
          <a:lstStyle/>
          <a:p>
            <a:pPr eaLnBrk="1" hangingPunct="1"/>
            <a:r>
              <a:rPr lang="en-US" altLang="en-US" smtClean="0"/>
              <a:t>Exhaustive Testing</a:t>
            </a:r>
          </a:p>
        </p:txBody>
      </p:sp>
      <p:sp>
        <p:nvSpPr>
          <p:cNvPr id="8197" name="Line 3"/>
          <p:cNvSpPr>
            <a:spLocks noChangeShapeType="1"/>
          </p:cNvSpPr>
          <p:nvPr/>
        </p:nvSpPr>
        <p:spPr bwMode="auto">
          <a:xfrm>
            <a:off x="4883150" y="3943351"/>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nvGrpSpPr>
          <p:cNvPr id="8198" name="Group 4"/>
          <p:cNvGrpSpPr>
            <a:grpSpLocks/>
          </p:cNvGrpSpPr>
          <p:nvPr/>
        </p:nvGrpSpPr>
        <p:grpSpPr bwMode="auto">
          <a:xfrm>
            <a:off x="6553200" y="1371601"/>
            <a:ext cx="65088" cy="201613"/>
            <a:chOff x="2808" y="640"/>
            <a:chExt cx="41" cy="113"/>
          </a:xfrm>
        </p:grpSpPr>
        <p:sp>
          <p:nvSpPr>
            <p:cNvPr id="8276" name="Freeform 5"/>
            <p:cNvSpPr>
              <a:spLocks/>
            </p:cNvSpPr>
            <p:nvPr/>
          </p:nvSpPr>
          <p:spPr bwMode="auto">
            <a:xfrm>
              <a:off x="2808" y="664"/>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rgbClr val="000000"/>
            </a:solidFill>
            <a:ln w="25400" cap="rnd" cmpd="sng">
              <a:solidFill>
                <a:schemeClr val="tx1"/>
              </a:solidFill>
              <a:prstDash val="solid"/>
              <a:round/>
              <a:headEnd type="none" w="med" len="med"/>
              <a:tailEnd type="triangle" w="med" len="med"/>
            </a:ln>
          </p:spPr>
          <p:txBody>
            <a:bodyPr/>
            <a:lstStyle/>
            <a:p>
              <a:endParaRPr lang="en-IN"/>
            </a:p>
          </p:txBody>
        </p:sp>
        <p:sp>
          <p:nvSpPr>
            <p:cNvPr id="8277" name="Line 6"/>
            <p:cNvSpPr>
              <a:spLocks noChangeShapeType="1"/>
            </p:cNvSpPr>
            <p:nvPr/>
          </p:nvSpPr>
          <p:spPr bwMode="auto">
            <a:xfrm>
              <a:off x="2836" y="640"/>
              <a:ext cx="0" cy="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8199" name="Line 7"/>
          <p:cNvSpPr>
            <a:spLocks noChangeShapeType="1"/>
          </p:cNvSpPr>
          <p:nvPr/>
        </p:nvSpPr>
        <p:spPr bwMode="auto">
          <a:xfrm>
            <a:off x="6597650" y="1343026"/>
            <a:ext cx="0" cy="1000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00" name="Rectangle 8"/>
          <p:cNvSpPr>
            <a:spLocks noChangeArrowheads="1"/>
          </p:cNvSpPr>
          <p:nvPr/>
        </p:nvSpPr>
        <p:spPr bwMode="auto">
          <a:xfrm>
            <a:off x="6324600" y="1600201"/>
            <a:ext cx="546100" cy="25717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8201" name="Group 9"/>
          <p:cNvGrpSpPr>
            <a:grpSpLocks/>
          </p:cNvGrpSpPr>
          <p:nvPr/>
        </p:nvGrpSpPr>
        <p:grpSpPr bwMode="auto">
          <a:xfrm>
            <a:off x="6883400" y="1671639"/>
            <a:ext cx="1524000" cy="73025"/>
            <a:chOff x="3016" y="808"/>
            <a:chExt cx="960" cy="41"/>
          </a:xfrm>
        </p:grpSpPr>
        <p:sp>
          <p:nvSpPr>
            <p:cNvPr id="8274" name="Freeform 10"/>
            <p:cNvSpPr>
              <a:spLocks/>
            </p:cNvSpPr>
            <p:nvPr/>
          </p:nvSpPr>
          <p:spPr bwMode="auto">
            <a:xfrm>
              <a:off x="3016" y="808"/>
              <a:ext cx="89" cy="41"/>
            </a:xfrm>
            <a:custGeom>
              <a:avLst/>
              <a:gdLst>
                <a:gd name="T0" fmla="*/ 0 w 89"/>
                <a:gd name="T1" fmla="*/ 20 h 41"/>
                <a:gd name="T2" fmla="*/ 88 w 89"/>
                <a:gd name="T3" fmla="*/ 0 h 41"/>
                <a:gd name="T4" fmla="*/ 88 w 89"/>
                <a:gd name="T5" fmla="*/ 20 h 41"/>
                <a:gd name="T6" fmla="*/ 88 w 89"/>
                <a:gd name="T7" fmla="*/ 40 h 41"/>
                <a:gd name="T8" fmla="*/ 0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0"/>
                  </a:moveTo>
                  <a:lnTo>
                    <a:pt x="88" y="0"/>
                  </a:lnTo>
                  <a:lnTo>
                    <a:pt x="88" y="20"/>
                  </a:lnTo>
                  <a:lnTo>
                    <a:pt x="88" y="40"/>
                  </a:lnTo>
                  <a:lnTo>
                    <a:pt x="0" y="20"/>
                  </a:lnTo>
                </a:path>
              </a:pathLst>
            </a:custGeom>
            <a:solidFill>
              <a:srgbClr val="000000"/>
            </a:solidFill>
            <a:ln w="25400" cap="rnd" cmpd="sng">
              <a:solidFill>
                <a:schemeClr val="tx1"/>
              </a:solidFill>
              <a:prstDash val="solid"/>
              <a:round/>
              <a:headEnd type="none" w="med" len="med"/>
              <a:tailEnd type="triangle" w="med" len="med"/>
            </a:ln>
          </p:spPr>
          <p:txBody>
            <a:bodyPr/>
            <a:lstStyle/>
            <a:p>
              <a:endParaRPr lang="en-IN"/>
            </a:p>
          </p:txBody>
        </p:sp>
        <p:sp>
          <p:nvSpPr>
            <p:cNvPr id="8275" name="Line 11"/>
            <p:cNvSpPr>
              <a:spLocks noChangeShapeType="1"/>
            </p:cNvSpPr>
            <p:nvPr/>
          </p:nvSpPr>
          <p:spPr bwMode="auto">
            <a:xfrm>
              <a:off x="3120" y="836"/>
              <a:ext cx="8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8202" name="Line 12"/>
          <p:cNvSpPr>
            <a:spLocks noChangeShapeType="1"/>
          </p:cNvSpPr>
          <p:nvPr/>
        </p:nvSpPr>
        <p:spPr bwMode="auto">
          <a:xfrm>
            <a:off x="6597650" y="1885950"/>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03" name="Freeform 13"/>
          <p:cNvSpPr>
            <a:spLocks/>
          </p:cNvSpPr>
          <p:nvPr/>
        </p:nvSpPr>
        <p:spPr bwMode="auto">
          <a:xfrm>
            <a:off x="6426200" y="2071689"/>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4" name="Freeform 14"/>
          <p:cNvSpPr>
            <a:spLocks/>
          </p:cNvSpPr>
          <p:nvPr/>
        </p:nvSpPr>
        <p:spPr bwMode="auto">
          <a:xfrm>
            <a:off x="6426200" y="2071689"/>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5" name="Line 15"/>
          <p:cNvSpPr>
            <a:spLocks noChangeShapeType="1"/>
          </p:cNvSpPr>
          <p:nvPr/>
        </p:nvSpPr>
        <p:spPr bwMode="auto">
          <a:xfrm flipH="1">
            <a:off x="5715000" y="2265363"/>
            <a:ext cx="6731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06" name="Freeform 16"/>
          <p:cNvSpPr>
            <a:spLocks/>
          </p:cNvSpPr>
          <p:nvPr/>
        </p:nvSpPr>
        <p:spPr bwMode="auto">
          <a:xfrm>
            <a:off x="5537200" y="2457451"/>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7" name="Freeform 17"/>
          <p:cNvSpPr>
            <a:spLocks/>
          </p:cNvSpPr>
          <p:nvPr/>
        </p:nvSpPr>
        <p:spPr bwMode="auto">
          <a:xfrm>
            <a:off x="5537200" y="2457451"/>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08" name="Line 18"/>
          <p:cNvSpPr>
            <a:spLocks noChangeShapeType="1"/>
          </p:cNvSpPr>
          <p:nvPr/>
        </p:nvSpPr>
        <p:spPr bwMode="auto">
          <a:xfrm flipH="1">
            <a:off x="4940300" y="2651125"/>
            <a:ext cx="596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09" name="Line 19"/>
          <p:cNvSpPr>
            <a:spLocks noChangeShapeType="1"/>
          </p:cNvSpPr>
          <p:nvPr/>
        </p:nvSpPr>
        <p:spPr bwMode="auto">
          <a:xfrm>
            <a:off x="6781800" y="2265363"/>
            <a:ext cx="1003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10" name="Line 20"/>
          <p:cNvSpPr>
            <a:spLocks noChangeShapeType="1"/>
          </p:cNvSpPr>
          <p:nvPr/>
        </p:nvSpPr>
        <p:spPr bwMode="auto">
          <a:xfrm flipV="1">
            <a:off x="5708650" y="2257426"/>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11" name="Rectangle 21"/>
          <p:cNvSpPr>
            <a:spLocks noChangeArrowheads="1"/>
          </p:cNvSpPr>
          <p:nvPr/>
        </p:nvSpPr>
        <p:spPr bwMode="auto">
          <a:xfrm>
            <a:off x="7518400" y="2571751"/>
            <a:ext cx="546100" cy="25717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12" name="Line 22"/>
          <p:cNvSpPr>
            <a:spLocks noChangeShapeType="1"/>
          </p:cNvSpPr>
          <p:nvPr/>
        </p:nvSpPr>
        <p:spPr bwMode="auto">
          <a:xfrm flipV="1">
            <a:off x="7804150" y="2257425"/>
            <a:ext cx="0" cy="3000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13" name="Line 23"/>
          <p:cNvSpPr>
            <a:spLocks noChangeShapeType="1"/>
          </p:cNvSpPr>
          <p:nvPr/>
        </p:nvSpPr>
        <p:spPr bwMode="auto">
          <a:xfrm>
            <a:off x="4946650" y="2657476"/>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14" name="Freeform 24"/>
          <p:cNvSpPr>
            <a:spLocks/>
          </p:cNvSpPr>
          <p:nvPr/>
        </p:nvSpPr>
        <p:spPr bwMode="auto">
          <a:xfrm>
            <a:off x="4762500" y="2871788"/>
            <a:ext cx="344488" cy="201612"/>
          </a:xfrm>
          <a:custGeom>
            <a:avLst/>
            <a:gdLst>
              <a:gd name="T0" fmla="*/ 0 w 217"/>
              <a:gd name="T1" fmla="*/ 356528535 h 113"/>
              <a:gd name="T2" fmla="*/ 282257930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12"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15" name="Freeform 25"/>
          <p:cNvSpPr>
            <a:spLocks/>
          </p:cNvSpPr>
          <p:nvPr/>
        </p:nvSpPr>
        <p:spPr bwMode="auto">
          <a:xfrm>
            <a:off x="4762500" y="2871788"/>
            <a:ext cx="522288" cy="201612"/>
          </a:xfrm>
          <a:custGeom>
            <a:avLst/>
            <a:gdLst>
              <a:gd name="T0" fmla="*/ 0 w 329"/>
              <a:gd name="T1" fmla="*/ 356528535 h 113"/>
              <a:gd name="T2" fmla="*/ 282257765 w 329"/>
              <a:gd name="T3" fmla="*/ 0 h 113"/>
              <a:gd name="T4" fmla="*/ 544354268 w 329"/>
              <a:gd name="T5" fmla="*/ 356528535 h 113"/>
              <a:gd name="T6" fmla="*/ 826611933 w 329"/>
              <a:gd name="T7" fmla="*/ 356528535 h 113"/>
              <a:gd name="T8" fmla="*/ 0 60000 65536"/>
              <a:gd name="T9" fmla="*/ 0 60000 65536"/>
              <a:gd name="T10" fmla="*/ 0 60000 65536"/>
              <a:gd name="T11" fmla="*/ 0 60000 65536"/>
              <a:gd name="T12" fmla="*/ 0 w 329"/>
              <a:gd name="T13" fmla="*/ 0 h 113"/>
              <a:gd name="T14" fmla="*/ 329 w 329"/>
              <a:gd name="T15" fmla="*/ 113 h 113"/>
            </a:gdLst>
            <a:ahLst/>
            <a:cxnLst>
              <a:cxn ang="T8">
                <a:pos x="T0" y="T1"/>
              </a:cxn>
              <a:cxn ang="T9">
                <a:pos x="T2" y="T3"/>
              </a:cxn>
              <a:cxn ang="T10">
                <a:pos x="T4" y="T5"/>
              </a:cxn>
              <a:cxn ang="T11">
                <a:pos x="T6" y="T7"/>
              </a:cxn>
            </a:cxnLst>
            <a:rect l="T12" t="T13" r="T14" b="T15"/>
            <a:pathLst>
              <a:path w="329" h="113">
                <a:moveTo>
                  <a:pt x="0" y="112"/>
                </a:moveTo>
                <a:lnTo>
                  <a:pt x="112" y="0"/>
                </a:lnTo>
                <a:lnTo>
                  <a:pt x="216" y="112"/>
                </a:lnTo>
                <a:lnTo>
                  <a:pt x="328"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16" name="Freeform 26"/>
          <p:cNvSpPr>
            <a:spLocks/>
          </p:cNvSpPr>
          <p:nvPr/>
        </p:nvSpPr>
        <p:spPr bwMode="auto">
          <a:xfrm>
            <a:off x="4508500" y="3071813"/>
            <a:ext cx="230188" cy="315912"/>
          </a:xfrm>
          <a:custGeom>
            <a:avLst/>
            <a:gdLst>
              <a:gd name="T0" fmla="*/ 362903235 w 145"/>
              <a:gd name="T1" fmla="*/ 0 h 177"/>
              <a:gd name="T2" fmla="*/ 0 w 145"/>
              <a:gd name="T3" fmla="*/ 0 h 177"/>
              <a:gd name="T4" fmla="*/ 0 w 145"/>
              <a:gd name="T5" fmla="*/ 560658159 h 177"/>
              <a:gd name="T6" fmla="*/ 0 60000 65536"/>
              <a:gd name="T7" fmla="*/ 0 60000 65536"/>
              <a:gd name="T8" fmla="*/ 0 60000 65536"/>
              <a:gd name="T9" fmla="*/ 0 w 145"/>
              <a:gd name="T10" fmla="*/ 0 h 177"/>
              <a:gd name="T11" fmla="*/ 145 w 145"/>
              <a:gd name="T12" fmla="*/ 177 h 177"/>
            </a:gdLst>
            <a:ahLst/>
            <a:cxnLst>
              <a:cxn ang="T6">
                <a:pos x="T0" y="T1"/>
              </a:cxn>
              <a:cxn ang="T7">
                <a:pos x="T2" y="T3"/>
              </a:cxn>
              <a:cxn ang="T8">
                <a:pos x="T4" y="T5"/>
              </a:cxn>
            </a:cxnLst>
            <a:rect l="T9" t="T10" r="T11" b="T12"/>
            <a:pathLst>
              <a:path w="145" h="177">
                <a:moveTo>
                  <a:pt x="144" y="0"/>
                </a:moveTo>
                <a:lnTo>
                  <a:pt x="0" y="0"/>
                </a:lnTo>
                <a:lnTo>
                  <a:pt x="0" y="176"/>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17" name="Line 27"/>
          <p:cNvSpPr>
            <a:spLocks noChangeShapeType="1"/>
          </p:cNvSpPr>
          <p:nvPr/>
        </p:nvSpPr>
        <p:spPr bwMode="auto">
          <a:xfrm>
            <a:off x="5289550" y="3086100"/>
            <a:ext cx="0" cy="28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18" name="Rectangle 28"/>
          <p:cNvSpPr>
            <a:spLocks noChangeArrowheads="1"/>
          </p:cNvSpPr>
          <p:nvPr/>
        </p:nvSpPr>
        <p:spPr bwMode="auto">
          <a:xfrm>
            <a:off x="5003800" y="3429001"/>
            <a:ext cx="546100" cy="271463"/>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19" name="Rectangle 29"/>
          <p:cNvSpPr>
            <a:spLocks noChangeArrowheads="1"/>
          </p:cNvSpPr>
          <p:nvPr/>
        </p:nvSpPr>
        <p:spPr bwMode="auto">
          <a:xfrm>
            <a:off x="4241800" y="3429001"/>
            <a:ext cx="533400" cy="271463"/>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20" name="Line 30"/>
          <p:cNvSpPr>
            <a:spLocks noChangeShapeType="1"/>
          </p:cNvSpPr>
          <p:nvPr/>
        </p:nvSpPr>
        <p:spPr bwMode="auto">
          <a:xfrm>
            <a:off x="4514850" y="37290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21" name="Line 31"/>
          <p:cNvSpPr>
            <a:spLocks noChangeShapeType="1"/>
          </p:cNvSpPr>
          <p:nvPr/>
        </p:nvSpPr>
        <p:spPr bwMode="auto">
          <a:xfrm>
            <a:off x="5289550" y="37290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22" name="Line 32"/>
          <p:cNvSpPr>
            <a:spLocks noChangeShapeType="1"/>
          </p:cNvSpPr>
          <p:nvPr/>
        </p:nvSpPr>
        <p:spPr bwMode="auto">
          <a:xfrm>
            <a:off x="4521200" y="3937000"/>
            <a:ext cx="749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23" name="Line 33"/>
          <p:cNvSpPr>
            <a:spLocks noChangeShapeType="1"/>
          </p:cNvSpPr>
          <p:nvPr/>
        </p:nvSpPr>
        <p:spPr bwMode="auto">
          <a:xfrm>
            <a:off x="5892800" y="2651125"/>
            <a:ext cx="571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24" name="Freeform 34"/>
          <p:cNvSpPr>
            <a:spLocks/>
          </p:cNvSpPr>
          <p:nvPr/>
        </p:nvSpPr>
        <p:spPr bwMode="auto">
          <a:xfrm>
            <a:off x="6311900" y="2871788"/>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25" name="Freeform 35"/>
          <p:cNvSpPr>
            <a:spLocks/>
          </p:cNvSpPr>
          <p:nvPr/>
        </p:nvSpPr>
        <p:spPr bwMode="auto">
          <a:xfrm>
            <a:off x="6311900" y="2871788"/>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26" name="Freeform 36"/>
          <p:cNvSpPr>
            <a:spLocks/>
          </p:cNvSpPr>
          <p:nvPr/>
        </p:nvSpPr>
        <p:spPr bwMode="auto">
          <a:xfrm>
            <a:off x="6045200" y="3071813"/>
            <a:ext cx="230188" cy="315912"/>
          </a:xfrm>
          <a:custGeom>
            <a:avLst/>
            <a:gdLst>
              <a:gd name="T0" fmla="*/ 362903235 w 145"/>
              <a:gd name="T1" fmla="*/ 0 h 177"/>
              <a:gd name="T2" fmla="*/ 0 w 145"/>
              <a:gd name="T3" fmla="*/ 0 h 177"/>
              <a:gd name="T4" fmla="*/ 0 w 145"/>
              <a:gd name="T5" fmla="*/ 560658159 h 177"/>
              <a:gd name="T6" fmla="*/ 0 60000 65536"/>
              <a:gd name="T7" fmla="*/ 0 60000 65536"/>
              <a:gd name="T8" fmla="*/ 0 60000 65536"/>
              <a:gd name="T9" fmla="*/ 0 w 145"/>
              <a:gd name="T10" fmla="*/ 0 h 177"/>
              <a:gd name="T11" fmla="*/ 145 w 145"/>
              <a:gd name="T12" fmla="*/ 177 h 177"/>
            </a:gdLst>
            <a:ahLst/>
            <a:cxnLst>
              <a:cxn ang="T6">
                <a:pos x="T0" y="T1"/>
              </a:cxn>
              <a:cxn ang="T7">
                <a:pos x="T2" y="T3"/>
              </a:cxn>
              <a:cxn ang="T8">
                <a:pos x="T4" y="T5"/>
              </a:cxn>
            </a:cxnLst>
            <a:rect l="T9" t="T10" r="T11" b="T12"/>
            <a:pathLst>
              <a:path w="145" h="177">
                <a:moveTo>
                  <a:pt x="144" y="0"/>
                </a:moveTo>
                <a:lnTo>
                  <a:pt x="0" y="0"/>
                </a:lnTo>
                <a:lnTo>
                  <a:pt x="0" y="176"/>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27" name="Line 37"/>
          <p:cNvSpPr>
            <a:spLocks noChangeShapeType="1"/>
          </p:cNvSpPr>
          <p:nvPr/>
        </p:nvSpPr>
        <p:spPr bwMode="auto">
          <a:xfrm>
            <a:off x="6826250" y="3086100"/>
            <a:ext cx="0" cy="28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28" name="Rectangle 38"/>
          <p:cNvSpPr>
            <a:spLocks noChangeArrowheads="1"/>
          </p:cNvSpPr>
          <p:nvPr/>
        </p:nvSpPr>
        <p:spPr bwMode="auto">
          <a:xfrm>
            <a:off x="6553200" y="3429001"/>
            <a:ext cx="546100" cy="271463"/>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29" name="Rectangle 39"/>
          <p:cNvSpPr>
            <a:spLocks noChangeArrowheads="1"/>
          </p:cNvSpPr>
          <p:nvPr/>
        </p:nvSpPr>
        <p:spPr bwMode="auto">
          <a:xfrm>
            <a:off x="5778500" y="3429001"/>
            <a:ext cx="546100" cy="271463"/>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30" name="Line 40"/>
          <p:cNvSpPr>
            <a:spLocks noChangeShapeType="1"/>
          </p:cNvSpPr>
          <p:nvPr/>
        </p:nvSpPr>
        <p:spPr bwMode="auto">
          <a:xfrm>
            <a:off x="6051550" y="37290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1" name="Line 41"/>
          <p:cNvSpPr>
            <a:spLocks noChangeShapeType="1"/>
          </p:cNvSpPr>
          <p:nvPr/>
        </p:nvSpPr>
        <p:spPr bwMode="auto">
          <a:xfrm>
            <a:off x="6826250" y="37290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2" name="Line 42"/>
          <p:cNvSpPr>
            <a:spLocks noChangeShapeType="1"/>
          </p:cNvSpPr>
          <p:nvPr/>
        </p:nvSpPr>
        <p:spPr bwMode="auto">
          <a:xfrm>
            <a:off x="6464300" y="3937000"/>
            <a:ext cx="342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3" name="Line 43"/>
          <p:cNvSpPr>
            <a:spLocks noChangeShapeType="1"/>
          </p:cNvSpPr>
          <p:nvPr/>
        </p:nvSpPr>
        <p:spPr bwMode="auto">
          <a:xfrm>
            <a:off x="6483350" y="2657476"/>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4" name="Line 44"/>
          <p:cNvSpPr>
            <a:spLocks noChangeShapeType="1"/>
          </p:cNvSpPr>
          <p:nvPr/>
        </p:nvSpPr>
        <p:spPr bwMode="auto">
          <a:xfrm>
            <a:off x="6057900" y="3937000"/>
            <a:ext cx="38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5" name="Oval 45"/>
          <p:cNvSpPr>
            <a:spLocks noChangeArrowheads="1"/>
          </p:cNvSpPr>
          <p:nvPr/>
        </p:nvSpPr>
        <p:spPr bwMode="auto">
          <a:xfrm>
            <a:off x="6400800" y="3914776"/>
            <a:ext cx="38100" cy="42863"/>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36" name="Oval 46"/>
          <p:cNvSpPr>
            <a:spLocks noChangeArrowheads="1"/>
          </p:cNvSpPr>
          <p:nvPr/>
        </p:nvSpPr>
        <p:spPr bwMode="auto">
          <a:xfrm>
            <a:off x="4864100" y="3914776"/>
            <a:ext cx="25400" cy="42863"/>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37" name="Line 47"/>
          <p:cNvSpPr>
            <a:spLocks noChangeShapeType="1"/>
          </p:cNvSpPr>
          <p:nvPr/>
        </p:nvSpPr>
        <p:spPr bwMode="auto">
          <a:xfrm>
            <a:off x="6432550" y="3943351"/>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8" name="Line 48"/>
          <p:cNvSpPr>
            <a:spLocks noChangeShapeType="1"/>
          </p:cNvSpPr>
          <p:nvPr/>
        </p:nvSpPr>
        <p:spPr bwMode="auto">
          <a:xfrm flipH="1">
            <a:off x="5765800" y="4165600"/>
            <a:ext cx="622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39" name="Line 49"/>
          <p:cNvSpPr>
            <a:spLocks noChangeShapeType="1"/>
          </p:cNvSpPr>
          <p:nvPr/>
        </p:nvSpPr>
        <p:spPr bwMode="auto">
          <a:xfrm>
            <a:off x="4889500" y="4165600"/>
            <a:ext cx="838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40" name="Oval 50"/>
          <p:cNvSpPr>
            <a:spLocks noChangeArrowheads="1"/>
          </p:cNvSpPr>
          <p:nvPr/>
        </p:nvSpPr>
        <p:spPr bwMode="auto">
          <a:xfrm>
            <a:off x="5715000" y="4143376"/>
            <a:ext cx="38100" cy="28575"/>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41" name="Freeform 51"/>
          <p:cNvSpPr>
            <a:spLocks/>
          </p:cNvSpPr>
          <p:nvPr/>
        </p:nvSpPr>
        <p:spPr bwMode="auto">
          <a:xfrm>
            <a:off x="5740400" y="4186239"/>
            <a:ext cx="534988" cy="230187"/>
          </a:xfrm>
          <a:custGeom>
            <a:avLst/>
            <a:gdLst>
              <a:gd name="T0" fmla="*/ 0 w 337"/>
              <a:gd name="T1" fmla="*/ 0 h 129"/>
              <a:gd name="T2" fmla="*/ 0 w 337"/>
              <a:gd name="T3" fmla="*/ 407561170 h 129"/>
              <a:gd name="T4" fmla="*/ 846773382 w 337"/>
              <a:gd name="T5" fmla="*/ 407561170 h 129"/>
              <a:gd name="T6" fmla="*/ 0 60000 65536"/>
              <a:gd name="T7" fmla="*/ 0 60000 65536"/>
              <a:gd name="T8" fmla="*/ 0 60000 65536"/>
              <a:gd name="T9" fmla="*/ 0 w 337"/>
              <a:gd name="T10" fmla="*/ 0 h 129"/>
              <a:gd name="T11" fmla="*/ 337 w 337"/>
              <a:gd name="T12" fmla="*/ 129 h 129"/>
            </a:gdLst>
            <a:ahLst/>
            <a:cxnLst>
              <a:cxn ang="T6">
                <a:pos x="T0" y="T1"/>
              </a:cxn>
              <a:cxn ang="T7">
                <a:pos x="T2" y="T3"/>
              </a:cxn>
              <a:cxn ang="T8">
                <a:pos x="T4" y="T5"/>
              </a:cxn>
            </a:cxnLst>
            <a:rect l="T9" t="T10" r="T11" b="T12"/>
            <a:pathLst>
              <a:path w="337" h="129">
                <a:moveTo>
                  <a:pt x="0" y="0"/>
                </a:moveTo>
                <a:lnTo>
                  <a:pt x="0" y="128"/>
                </a:lnTo>
                <a:lnTo>
                  <a:pt x="336" y="12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42" name="Oval 52"/>
          <p:cNvSpPr>
            <a:spLocks noChangeArrowheads="1"/>
          </p:cNvSpPr>
          <p:nvPr/>
        </p:nvSpPr>
        <p:spPr bwMode="auto">
          <a:xfrm>
            <a:off x="6261100" y="4400551"/>
            <a:ext cx="38100" cy="28575"/>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43" name="Line 53"/>
          <p:cNvSpPr>
            <a:spLocks noChangeShapeType="1"/>
          </p:cNvSpPr>
          <p:nvPr/>
        </p:nvSpPr>
        <p:spPr bwMode="auto">
          <a:xfrm>
            <a:off x="7804150" y="2857500"/>
            <a:ext cx="0" cy="1543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44" name="Line 54"/>
          <p:cNvSpPr>
            <a:spLocks noChangeShapeType="1"/>
          </p:cNvSpPr>
          <p:nvPr/>
        </p:nvSpPr>
        <p:spPr bwMode="auto">
          <a:xfrm>
            <a:off x="6324600" y="4422775"/>
            <a:ext cx="1460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45" name="Freeform 55"/>
          <p:cNvSpPr>
            <a:spLocks/>
          </p:cNvSpPr>
          <p:nvPr/>
        </p:nvSpPr>
        <p:spPr bwMode="auto">
          <a:xfrm>
            <a:off x="6108700" y="4672013"/>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46" name="Freeform 56"/>
          <p:cNvSpPr>
            <a:spLocks/>
          </p:cNvSpPr>
          <p:nvPr/>
        </p:nvSpPr>
        <p:spPr bwMode="auto">
          <a:xfrm>
            <a:off x="6108700" y="4672013"/>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47" name="Line 57"/>
          <p:cNvSpPr>
            <a:spLocks noChangeShapeType="1"/>
          </p:cNvSpPr>
          <p:nvPr/>
        </p:nvSpPr>
        <p:spPr bwMode="auto">
          <a:xfrm flipV="1">
            <a:off x="6280150" y="4414839"/>
            <a:ext cx="0" cy="257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248" name="Freeform 58"/>
          <p:cNvSpPr>
            <a:spLocks/>
          </p:cNvSpPr>
          <p:nvPr/>
        </p:nvSpPr>
        <p:spPr bwMode="auto">
          <a:xfrm>
            <a:off x="6451600" y="1714501"/>
            <a:ext cx="1970088" cy="3159125"/>
          </a:xfrm>
          <a:custGeom>
            <a:avLst/>
            <a:gdLst>
              <a:gd name="T0" fmla="*/ 0 w 1241"/>
              <a:gd name="T1" fmla="*/ 2147483647 h 1769"/>
              <a:gd name="T2" fmla="*/ 2147483647 w 1241"/>
              <a:gd name="T3" fmla="*/ 2147483647 h 1769"/>
              <a:gd name="T4" fmla="*/ 2147483647 w 1241"/>
              <a:gd name="T5" fmla="*/ 0 h 1769"/>
              <a:gd name="T6" fmla="*/ 0 60000 65536"/>
              <a:gd name="T7" fmla="*/ 0 60000 65536"/>
              <a:gd name="T8" fmla="*/ 0 60000 65536"/>
              <a:gd name="T9" fmla="*/ 0 w 1241"/>
              <a:gd name="T10" fmla="*/ 0 h 1769"/>
              <a:gd name="T11" fmla="*/ 1241 w 1241"/>
              <a:gd name="T12" fmla="*/ 1769 h 1769"/>
            </a:gdLst>
            <a:ahLst/>
            <a:cxnLst>
              <a:cxn ang="T6">
                <a:pos x="T0" y="T1"/>
              </a:cxn>
              <a:cxn ang="T7">
                <a:pos x="T2" y="T3"/>
              </a:cxn>
              <a:cxn ang="T8">
                <a:pos x="T4" y="T5"/>
              </a:cxn>
            </a:cxnLst>
            <a:rect l="T9" t="T10" r="T11" b="T12"/>
            <a:pathLst>
              <a:path w="1241" h="1769">
                <a:moveTo>
                  <a:pt x="0" y="1768"/>
                </a:moveTo>
                <a:lnTo>
                  <a:pt x="1240" y="1768"/>
                </a:lnTo>
                <a:lnTo>
                  <a:pt x="1240"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8249" name="Group 59"/>
          <p:cNvGrpSpPr>
            <a:grpSpLocks/>
          </p:cNvGrpSpPr>
          <p:nvPr/>
        </p:nvGrpSpPr>
        <p:grpSpPr bwMode="auto">
          <a:xfrm>
            <a:off x="6235700" y="5072064"/>
            <a:ext cx="65088" cy="230187"/>
            <a:chOff x="2608" y="2712"/>
            <a:chExt cx="41" cy="129"/>
          </a:xfrm>
        </p:grpSpPr>
        <p:sp>
          <p:nvSpPr>
            <p:cNvPr id="8272" name="Freeform 60"/>
            <p:cNvSpPr>
              <a:spLocks/>
            </p:cNvSpPr>
            <p:nvPr/>
          </p:nvSpPr>
          <p:spPr bwMode="auto">
            <a:xfrm>
              <a:off x="2608" y="2752"/>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rgbClr val="000000"/>
            </a:solidFill>
            <a:ln w="25400" cap="rnd" cmpd="sng">
              <a:solidFill>
                <a:schemeClr val="tx1"/>
              </a:solidFill>
              <a:prstDash val="solid"/>
              <a:round/>
              <a:headEnd type="none" w="med" len="med"/>
              <a:tailEnd type="triangle" w="med" len="med"/>
            </a:ln>
          </p:spPr>
          <p:txBody>
            <a:bodyPr/>
            <a:lstStyle/>
            <a:p>
              <a:endParaRPr lang="en-IN"/>
            </a:p>
          </p:txBody>
        </p:sp>
        <p:sp>
          <p:nvSpPr>
            <p:cNvPr id="8273" name="Line 61"/>
            <p:cNvSpPr>
              <a:spLocks noChangeShapeType="1"/>
            </p:cNvSpPr>
            <p:nvPr/>
          </p:nvSpPr>
          <p:spPr bwMode="auto">
            <a:xfrm>
              <a:off x="2636" y="2712"/>
              <a:ext cx="0" cy="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8250" name="Line 62"/>
          <p:cNvSpPr>
            <a:spLocks noChangeShapeType="1"/>
          </p:cNvSpPr>
          <p:nvPr/>
        </p:nvSpPr>
        <p:spPr bwMode="auto">
          <a:xfrm flipV="1">
            <a:off x="6280150" y="5057775"/>
            <a:ext cx="0" cy="128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6191" name="Rectangle 63"/>
          <p:cNvSpPr>
            <a:spLocks noChangeArrowheads="1"/>
          </p:cNvSpPr>
          <p:nvPr/>
        </p:nvSpPr>
        <p:spPr bwMode="auto">
          <a:xfrm>
            <a:off x="8474076" y="3538539"/>
            <a:ext cx="1272783" cy="335989"/>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loop &lt; 20 X</a:t>
            </a:r>
          </a:p>
        </p:txBody>
      </p:sp>
      <p:sp>
        <p:nvSpPr>
          <p:cNvPr id="8252" name="Freeform 64"/>
          <p:cNvSpPr>
            <a:spLocks/>
          </p:cNvSpPr>
          <p:nvPr/>
        </p:nvSpPr>
        <p:spPr bwMode="auto">
          <a:xfrm>
            <a:off x="6426200" y="2257426"/>
            <a:ext cx="344488" cy="201613"/>
          </a:xfrm>
          <a:custGeom>
            <a:avLst/>
            <a:gdLst>
              <a:gd name="T0" fmla="*/ 0 w 217"/>
              <a:gd name="T1" fmla="*/ 0 h 113"/>
              <a:gd name="T2" fmla="*/ 262096656 w 217"/>
              <a:gd name="T3" fmla="*/ 356532088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3" name="Freeform 65"/>
          <p:cNvSpPr>
            <a:spLocks/>
          </p:cNvSpPr>
          <p:nvPr/>
        </p:nvSpPr>
        <p:spPr bwMode="auto">
          <a:xfrm>
            <a:off x="6426200" y="2257426"/>
            <a:ext cx="344488" cy="201613"/>
          </a:xfrm>
          <a:custGeom>
            <a:avLst/>
            <a:gdLst>
              <a:gd name="T0" fmla="*/ 0 w 217"/>
              <a:gd name="T1" fmla="*/ 0 h 113"/>
              <a:gd name="T2" fmla="*/ 262096656 w 217"/>
              <a:gd name="T3" fmla="*/ 356532088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4" name="Freeform 66"/>
          <p:cNvSpPr>
            <a:spLocks/>
          </p:cNvSpPr>
          <p:nvPr/>
        </p:nvSpPr>
        <p:spPr bwMode="auto">
          <a:xfrm>
            <a:off x="5537200" y="2643188"/>
            <a:ext cx="344488" cy="201612"/>
          </a:xfrm>
          <a:custGeom>
            <a:avLst/>
            <a:gdLst>
              <a:gd name="T0" fmla="*/ 0 w 217"/>
              <a:gd name="T1" fmla="*/ 0 h 113"/>
              <a:gd name="T2" fmla="*/ 262096656 w 217"/>
              <a:gd name="T3" fmla="*/ 356528535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5" name="Freeform 67"/>
          <p:cNvSpPr>
            <a:spLocks/>
          </p:cNvSpPr>
          <p:nvPr/>
        </p:nvSpPr>
        <p:spPr bwMode="auto">
          <a:xfrm>
            <a:off x="5537200" y="2643188"/>
            <a:ext cx="344488" cy="201612"/>
          </a:xfrm>
          <a:custGeom>
            <a:avLst/>
            <a:gdLst>
              <a:gd name="T0" fmla="*/ 0 w 217"/>
              <a:gd name="T1" fmla="*/ 0 h 113"/>
              <a:gd name="T2" fmla="*/ 262096656 w 217"/>
              <a:gd name="T3" fmla="*/ 356528535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6" name="Freeform 68"/>
          <p:cNvSpPr>
            <a:spLocks/>
          </p:cNvSpPr>
          <p:nvPr/>
        </p:nvSpPr>
        <p:spPr bwMode="auto">
          <a:xfrm>
            <a:off x="4762500" y="3071814"/>
            <a:ext cx="344488" cy="187325"/>
          </a:xfrm>
          <a:custGeom>
            <a:avLst/>
            <a:gdLst>
              <a:gd name="T0" fmla="*/ 0 w 217"/>
              <a:gd name="T1" fmla="*/ 0 h 105"/>
              <a:gd name="T2" fmla="*/ 282257930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7" name="Freeform 69"/>
          <p:cNvSpPr>
            <a:spLocks/>
          </p:cNvSpPr>
          <p:nvPr/>
        </p:nvSpPr>
        <p:spPr bwMode="auto">
          <a:xfrm>
            <a:off x="4762500" y="3071814"/>
            <a:ext cx="344488" cy="187325"/>
          </a:xfrm>
          <a:custGeom>
            <a:avLst/>
            <a:gdLst>
              <a:gd name="T0" fmla="*/ 0 w 217"/>
              <a:gd name="T1" fmla="*/ 0 h 105"/>
              <a:gd name="T2" fmla="*/ 282257930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8" name="Freeform 70"/>
          <p:cNvSpPr>
            <a:spLocks/>
          </p:cNvSpPr>
          <p:nvPr/>
        </p:nvSpPr>
        <p:spPr bwMode="auto">
          <a:xfrm>
            <a:off x="6311900" y="3071814"/>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59" name="Freeform 71"/>
          <p:cNvSpPr>
            <a:spLocks/>
          </p:cNvSpPr>
          <p:nvPr/>
        </p:nvSpPr>
        <p:spPr bwMode="auto">
          <a:xfrm>
            <a:off x="6311900" y="3071814"/>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60" name="Freeform 72"/>
          <p:cNvSpPr>
            <a:spLocks/>
          </p:cNvSpPr>
          <p:nvPr/>
        </p:nvSpPr>
        <p:spPr bwMode="auto">
          <a:xfrm>
            <a:off x="6108700" y="4872039"/>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61" name="Freeform 73"/>
          <p:cNvSpPr>
            <a:spLocks/>
          </p:cNvSpPr>
          <p:nvPr/>
        </p:nvSpPr>
        <p:spPr bwMode="auto">
          <a:xfrm>
            <a:off x="6108700" y="4872039"/>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262" name="Line 74"/>
          <p:cNvSpPr>
            <a:spLocks noChangeShapeType="1"/>
          </p:cNvSpPr>
          <p:nvPr/>
        </p:nvSpPr>
        <p:spPr bwMode="auto">
          <a:xfrm>
            <a:off x="6667500" y="3079750"/>
            <a:ext cx="114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6203" name="Rectangle 75"/>
          <p:cNvSpPr>
            <a:spLocks noChangeArrowheads="1"/>
          </p:cNvSpPr>
          <p:nvPr/>
        </p:nvSpPr>
        <p:spPr bwMode="auto">
          <a:xfrm>
            <a:off x="3884613" y="5575301"/>
            <a:ext cx="53514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There are 10   possible paths! If we execute one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6204" name="Rectangle 76"/>
          <p:cNvSpPr>
            <a:spLocks noChangeArrowheads="1"/>
          </p:cNvSpPr>
          <p:nvPr/>
        </p:nvSpPr>
        <p:spPr bwMode="auto">
          <a:xfrm>
            <a:off x="3884613" y="5832476"/>
            <a:ext cx="54149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 per millisecond, it would take 3,170 years to</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76205" name="Rectangle 77"/>
          <p:cNvSpPr>
            <a:spLocks noChangeArrowheads="1"/>
          </p:cNvSpPr>
          <p:nvPr/>
        </p:nvSpPr>
        <p:spPr bwMode="auto">
          <a:xfrm>
            <a:off x="3884614" y="6089650"/>
            <a:ext cx="22002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 this program!!</a:t>
            </a:r>
          </a:p>
        </p:txBody>
      </p:sp>
      <p:sp>
        <p:nvSpPr>
          <p:cNvPr id="176206" name="Rectangle 78"/>
          <p:cNvSpPr>
            <a:spLocks noChangeArrowheads="1"/>
          </p:cNvSpPr>
          <p:nvPr/>
        </p:nvSpPr>
        <p:spPr bwMode="auto">
          <a:xfrm>
            <a:off x="5180013" y="5470525"/>
            <a:ext cx="381514" cy="305212"/>
          </a:xfrm>
          <a:prstGeom prst="rect">
            <a:avLst/>
          </a:prstGeom>
          <a:noFill/>
          <a:ln>
            <a:noFill/>
          </a:ln>
          <a:effectLst/>
          <a:extLst/>
        </p:spPr>
        <p:txBody>
          <a:bodyPr wrap="none" lIns="90487" tIns="44450" rIns="90487" bIns="44450">
            <a:spAutoFit/>
          </a:bodyPr>
          <a:lstStyle/>
          <a:p>
            <a:pPr>
              <a:defRPr/>
            </a:pPr>
            <a:r>
              <a:rPr lang="en-US" sz="1400" b="1">
                <a:effectLst>
                  <a:outerShdw blurRad="38100" dist="38100" dir="2700000" algn="tl">
                    <a:srgbClr val="FFFFFF"/>
                  </a:outerShdw>
                </a:effectLst>
                <a:latin typeface="Helvetica" pitchFamily="-128" charset="0"/>
                <a:ea typeface="ＭＳ Ｐゴシック" pitchFamily="-128" charset="-128"/>
              </a:rPr>
              <a:t>14</a:t>
            </a:r>
          </a:p>
        </p:txBody>
      </p:sp>
      <p:sp>
        <p:nvSpPr>
          <p:cNvPr id="8267" name="AutoShape 79"/>
          <p:cNvSpPr>
            <a:spLocks noChangeArrowheads="1"/>
          </p:cNvSpPr>
          <p:nvPr/>
        </p:nvSpPr>
        <p:spPr bwMode="auto">
          <a:xfrm>
            <a:off x="6375400" y="2028826"/>
            <a:ext cx="419100" cy="428625"/>
          </a:xfrm>
          <a:prstGeom prst="diamond">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68" name="AutoShape 80"/>
          <p:cNvSpPr>
            <a:spLocks noChangeArrowheads="1"/>
          </p:cNvSpPr>
          <p:nvPr/>
        </p:nvSpPr>
        <p:spPr bwMode="auto">
          <a:xfrm>
            <a:off x="5486400" y="2428876"/>
            <a:ext cx="419100" cy="428625"/>
          </a:xfrm>
          <a:prstGeom prst="diamond">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69" name="AutoShape 81"/>
          <p:cNvSpPr>
            <a:spLocks noChangeArrowheads="1"/>
          </p:cNvSpPr>
          <p:nvPr/>
        </p:nvSpPr>
        <p:spPr bwMode="auto">
          <a:xfrm>
            <a:off x="4711700" y="2843214"/>
            <a:ext cx="419100" cy="428625"/>
          </a:xfrm>
          <a:prstGeom prst="diamond">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70" name="AutoShape 82"/>
          <p:cNvSpPr>
            <a:spLocks noChangeArrowheads="1"/>
          </p:cNvSpPr>
          <p:nvPr/>
        </p:nvSpPr>
        <p:spPr bwMode="auto">
          <a:xfrm>
            <a:off x="6261100" y="2843214"/>
            <a:ext cx="419100" cy="428625"/>
          </a:xfrm>
          <a:prstGeom prst="diamond">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71" name="AutoShape 83"/>
          <p:cNvSpPr>
            <a:spLocks noChangeArrowheads="1"/>
          </p:cNvSpPr>
          <p:nvPr/>
        </p:nvSpPr>
        <p:spPr bwMode="auto">
          <a:xfrm>
            <a:off x="6045200" y="4643439"/>
            <a:ext cx="419100" cy="428625"/>
          </a:xfrm>
          <a:prstGeom prst="diamond">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837730306"/>
      </p:ext>
    </p:extLst>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1"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1528BD-B238-47A8-A8B3-3476D4C6E214}" type="slidenum">
              <a:rPr lang="en-US" altLang="en-US" sz="1000">
                <a:latin typeface="Helvetica" panose="020B0604020202020204" pitchFamily="34" charset="0"/>
              </a:rPr>
              <a:pPr/>
              <a:t>263</a:t>
            </a:fld>
            <a:endParaRPr lang="en-US" altLang="en-US" sz="1000">
              <a:latin typeface="Helvetica" panose="020B0604020202020204" pitchFamily="34" charset="0"/>
            </a:endParaRPr>
          </a:p>
        </p:txBody>
      </p:sp>
      <p:sp>
        <p:nvSpPr>
          <p:cNvPr id="9220" name="Rectangle 2"/>
          <p:cNvSpPr>
            <a:spLocks noGrp="1" noChangeArrowheads="1"/>
          </p:cNvSpPr>
          <p:nvPr>
            <p:ph type="title"/>
          </p:nvPr>
        </p:nvSpPr>
        <p:spPr>
          <a:xfrm>
            <a:off x="3221039" y="1201739"/>
            <a:ext cx="5794375" cy="166687"/>
          </a:xfrm>
          <a:noFill/>
        </p:spPr>
        <p:txBody>
          <a:bodyPr vert="horz" lIns="90487" tIns="44450" rIns="90487" bIns="44450" rtlCol="0" anchor="ctr">
            <a:normAutofit fontScale="90000"/>
          </a:bodyPr>
          <a:lstStyle/>
          <a:p>
            <a:pPr eaLnBrk="1" hangingPunct="1"/>
            <a:r>
              <a:rPr lang="en-US" altLang="en-US" smtClean="0"/>
              <a:t>Selective Testing</a:t>
            </a:r>
          </a:p>
        </p:txBody>
      </p:sp>
      <p:sp>
        <p:nvSpPr>
          <p:cNvPr id="9221" name="Line 3"/>
          <p:cNvSpPr>
            <a:spLocks noChangeShapeType="1"/>
          </p:cNvSpPr>
          <p:nvPr/>
        </p:nvSpPr>
        <p:spPr bwMode="auto">
          <a:xfrm>
            <a:off x="4654550" y="4643438"/>
            <a:ext cx="0" cy="17145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22" name="Line 4"/>
          <p:cNvSpPr>
            <a:spLocks noChangeShapeType="1"/>
          </p:cNvSpPr>
          <p:nvPr/>
        </p:nvSpPr>
        <p:spPr bwMode="auto">
          <a:xfrm>
            <a:off x="6378575" y="1954214"/>
            <a:ext cx="0" cy="261937"/>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23" name="Rectangle 5"/>
          <p:cNvSpPr>
            <a:spLocks noChangeArrowheads="1"/>
          </p:cNvSpPr>
          <p:nvPr/>
        </p:nvSpPr>
        <p:spPr bwMode="auto">
          <a:xfrm>
            <a:off x="6096000" y="2286001"/>
            <a:ext cx="546100" cy="257175"/>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224" name="Group 6"/>
          <p:cNvGrpSpPr>
            <a:grpSpLocks/>
          </p:cNvGrpSpPr>
          <p:nvPr/>
        </p:nvGrpSpPr>
        <p:grpSpPr bwMode="auto">
          <a:xfrm>
            <a:off x="6654800" y="2357439"/>
            <a:ext cx="1524000" cy="73025"/>
            <a:chOff x="2976" y="1152"/>
            <a:chExt cx="960" cy="41"/>
          </a:xfrm>
        </p:grpSpPr>
        <p:sp>
          <p:nvSpPr>
            <p:cNvPr id="9296" name="Freeform 7"/>
            <p:cNvSpPr>
              <a:spLocks/>
            </p:cNvSpPr>
            <p:nvPr/>
          </p:nvSpPr>
          <p:spPr bwMode="auto">
            <a:xfrm>
              <a:off x="2976" y="1152"/>
              <a:ext cx="89" cy="41"/>
            </a:xfrm>
            <a:custGeom>
              <a:avLst/>
              <a:gdLst>
                <a:gd name="T0" fmla="*/ 0 w 89"/>
                <a:gd name="T1" fmla="*/ 20 h 41"/>
                <a:gd name="T2" fmla="*/ 88 w 89"/>
                <a:gd name="T3" fmla="*/ 0 h 41"/>
                <a:gd name="T4" fmla="*/ 88 w 89"/>
                <a:gd name="T5" fmla="*/ 20 h 41"/>
                <a:gd name="T6" fmla="*/ 88 w 89"/>
                <a:gd name="T7" fmla="*/ 40 h 41"/>
                <a:gd name="T8" fmla="*/ 0 w 89"/>
                <a:gd name="T9" fmla="*/ 2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20"/>
                  </a:moveTo>
                  <a:lnTo>
                    <a:pt x="88" y="0"/>
                  </a:lnTo>
                  <a:lnTo>
                    <a:pt x="88" y="20"/>
                  </a:lnTo>
                  <a:lnTo>
                    <a:pt x="88" y="40"/>
                  </a:lnTo>
                  <a:lnTo>
                    <a:pt x="0" y="20"/>
                  </a:lnTo>
                </a:path>
              </a:pathLst>
            </a:custGeom>
            <a:solidFill>
              <a:srgbClr val="000000"/>
            </a:solidFill>
            <a:ln w="25400" cap="rnd" cmpd="sng">
              <a:solidFill>
                <a:schemeClr val="tx1"/>
              </a:solidFill>
              <a:prstDash val="solid"/>
              <a:round/>
              <a:headEnd type="none" w="med" len="med"/>
              <a:tailEnd type="triangle" w="med" len="med"/>
            </a:ln>
          </p:spPr>
          <p:txBody>
            <a:bodyPr/>
            <a:lstStyle/>
            <a:p>
              <a:endParaRPr lang="en-IN"/>
            </a:p>
          </p:txBody>
        </p:sp>
        <p:sp>
          <p:nvSpPr>
            <p:cNvPr id="9297" name="Line 8"/>
            <p:cNvSpPr>
              <a:spLocks noChangeShapeType="1"/>
            </p:cNvSpPr>
            <p:nvPr/>
          </p:nvSpPr>
          <p:spPr bwMode="auto">
            <a:xfrm>
              <a:off x="3080" y="1180"/>
              <a:ext cx="8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9225" name="Line 9"/>
          <p:cNvSpPr>
            <a:spLocks noChangeShapeType="1"/>
          </p:cNvSpPr>
          <p:nvPr/>
        </p:nvSpPr>
        <p:spPr bwMode="auto">
          <a:xfrm>
            <a:off x="6369050" y="2586039"/>
            <a:ext cx="0" cy="142875"/>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26" name="Freeform 10"/>
          <p:cNvSpPr>
            <a:spLocks/>
          </p:cNvSpPr>
          <p:nvPr/>
        </p:nvSpPr>
        <p:spPr bwMode="auto">
          <a:xfrm>
            <a:off x="6197600" y="2757489"/>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27" name="Freeform 11"/>
          <p:cNvSpPr>
            <a:spLocks/>
          </p:cNvSpPr>
          <p:nvPr/>
        </p:nvSpPr>
        <p:spPr bwMode="auto">
          <a:xfrm>
            <a:off x="6197600" y="2757489"/>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28" name="Line 12"/>
          <p:cNvSpPr>
            <a:spLocks noChangeShapeType="1"/>
          </p:cNvSpPr>
          <p:nvPr/>
        </p:nvSpPr>
        <p:spPr bwMode="auto">
          <a:xfrm flipH="1">
            <a:off x="5486400" y="2951163"/>
            <a:ext cx="6731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29" name="Freeform 13"/>
          <p:cNvSpPr>
            <a:spLocks/>
          </p:cNvSpPr>
          <p:nvPr/>
        </p:nvSpPr>
        <p:spPr bwMode="auto">
          <a:xfrm>
            <a:off x="5308600" y="3143251"/>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30" name="Freeform 14"/>
          <p:cNvSpPr>
            <a:spLocks/>
          </p:cNvSpPr>
          <p:nvPr/>
        </p:nvSpPr>
        <p:spPr bwMode="auto">
          <a:xfrm>
            <a:off x="5308600" y="3143251"/>
            <a:ext cx="344488" cy="187325"/>
          </a:xfrm>
          <a:custGeom>
            <a:avLst/>
            <a:gdLst>
              <a:gd name="T0" fmla="*/ 0 w 217"/>
              <a:gd name="T1" fmla="*/ 331013995 h 105"/>
              <a:gd name="T2" fmla="*/ 262096656 w 217"/>
              <a:gd name="T3" fmla="*/ 0 h 105"/>
              <a:gd name="T4" fmla="*/ 544354585 w 217"/>
              <a:gd name="T5" fmla="*/ 331013995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31" name="Line 15"/>
          <p:cNvSpPr>
            <a:spLocks noChangeShapeType="1"/>
          </p:cNvSpPr>
          <p:nvPr/>
        </p:nvSpPr>
        <p:spPr bwMode="auto">
          <a:xfrm flipH="1">
            <a:off x="4711700" y="3336925"/>
            <a:ext cx="5969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32" name="Line 16"/>
          <p:cNvSpPr>
            <a:spLocks noChangeShapeType="1"/>
          </p:cNvSpPr>
          <p:nvPr/>
        </p:nvSpPr>
        <p:spPr bwMode="auto">
          <a:xfrm>
            <a:off x="6553200" y="2951163"/>
            <a:ext cx="1003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33" name="Line 17"/>
          <p:cNvSpPr>
            <a:spLocks noChangeShapeType="1"/>
          </p:cNvSpPr>
          <p:nvPr/>
        </p:nvSpPr>
        <p:spPr bwMode="auto">
          <a:xfrm flipV="1">
            <a:off x="5480050" y="2943226"/>
            <a:ext cx="0" cy="200025"/>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34" name="Rectangle 18"/>
          <p:cNvSpPr>
            <a:spLocks noChangeArrowheads="1"/>
          </p:cNvSpPr>
          <p:nvPr/>
        </p:nvSpPr>
        <p:spPr bwMode="auto">
          <a:xfrm>
            <a:off x="7289800" y="3257551"/>
            <a:ext cx="546100" cy="257175"/>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35" name="Line 19"/>
          <p:cNvSpPr>
            <a:spLocks noChangeShapeType="1"/>
          </p:cNvSpPr>
          <p:nvPr/>
        </p:nvSpPr>
        <p:spPr bwMode="auto">
          <a:xfrm flipV="1">
            <a:off x="7575550" y="2943225"/>
            <a:ext cx="0" cy="3000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36" name="Line 20"/>
          <p:cNvSpPr>
            <a:spLocks noChangeShapeType="1"/>
          </p:cNvSpPr>
          <p:nvPr/>
        </p:nvSpPr>
        <p:spPr bwMode="auto">
          <a:xfrm>
            <a:off x="4718050" y="3357563"/>
            <a:ext cx="0" cy="17145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37" name="Freeform 21"/>
          <p:cNvSpPr>
            <a:spLocks/>
          </p:cNvSpPr>
          <p:nvPr/>
        </p:nvSpPr>
        <p:spPr bwMode="auto">
          <a:xfrm>
            <a:off x="4533900" y="3557588"/>
            <a:ext cx="344488" cy="201612"/>
          </a:xfrm>
          <a:custGeom>
            <a:avLst/>
            <a:gdLst>
              <a:gd name="T0" fmla="*/ 0 w 217"/>
              <a:gd name="T1" fmla="*/ 356528535 h 113"/>
              <a:gd name="T2" fmla="*/ 282257930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12"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38" name="Freeform 22"/>
          <p:cNvSpPr>
            <a:spLocks/>
          </p:cNvSpPr>
          <p:nvPr/>
        </p:nvSpPr>
        <p:spPr bwMode="auto">
          <a:xfrm>
            <a:off x="4533900" y="3557588"/>
            <a:ext cx="522288" cy="201612"/>
          </a:xfrm>
          <a:custGeom>
            <a:avLst/>
            <a:gdLst>
              <a:gd name="T0" fmla="*/ 0 w 329"/>
              <a:gd name="T1" fmla="*/ 356528535 h 113"/>
              <a:gd name="T2" fmla="*/ 282257765 w 329"/>
              <a:gd name="T3" fmla="*/ 0 h 113"/>
              <a:gd name="T4" fmla="*/ 544354268 w 329"/>
              <a:gd name="T5" fmla="*/ 356528535 h 113"/>
              <a:gd name="T6" fmla="*/ 826611933 w 329"/>
              <a:gd name="T7" fmla="*/ 356528535 h 113"/>
              <a:gd name="T8" fmla="*/ 0 60000 65536"/>
              <a:gd name="T9" fmla="*/ 0 60000 65536"/>
              <a:gd name="T10" fmla="*/ 0 60000 65536"/>
              <a:gd name="T11" fmla="*/ 0 60000 65536"/>
              <a:gd name="T12" fmla="*/ 0 w 329"/>
              <a:gd name="T13" fmla="*/ 0 h 113"/>
              <a:gd name="T14" fmla="*/ 329 w 329"/>
              <a:gd name="T15" fmla="*/ 113 h 113"/>
            </a:gdLst>
            <a:ahLst/>
            <a:cxnLst>
              <a:cxn ang="T8">
                <a:pos x="T0" y="T1"/>
              </a:cxn>
              <a:cxn ang="T9">
                <a:pos x="T2" y="T3"/>
              </a:cxn>
              <a:cxn ang="T10">
                <a:pos x="T4" y="T5"/>
              </a:cxn>
              <a:cxn ang="T11">
                <a:pos x="T6" y="T7"/>
              </a:cxn>
            </a:cxnLst>
            <a:rect l="T12" t="T13" r="T14" b="T15"/>
            <a:pathLst>
              <a:path w="329" h="113">
                <a:moveTo>
                  <a:pt x="0" y="112"/>
                </a:moveTo>
                <a:lnTo>
                  <a:pt x="112" y="0"/>
                </a:lnTo>
                <a:lnTo>
                  <a:pt x="216" y="112"/>
                </a:lnTo>
                <a:lnTo>
                  <a:pt x="328"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39" name="Freeform 23"/>
          <p:cNvSpPr>
            <a:spLocks/>
          </p:cNvSpPr>
          <p:nvPr/>
        </p:nvSpPr>
        <p:spPr bwMode="auto">
          <a:xfrm>
            <a:off x="4279900" y="3757613"/>
            <a:ext cx="230188" cy="315912"/>
          </a:xfrm>
          <a:custGeom>
            <a:avLst/>
            <a:gdLst>
              <a:gd name="T0" fmla="*/ 362903235 w 145"/>
              <a:gd name="T1" fmla="*/ 0 h 177"/>
              <a:gd name="T2" fmla="*/ 0 w 145"/>
              <a:gd name="T3" fmla="*/ 0 h 177"/>
              <a:gd name="T4" fmla="*/ 0 w 145"/>
              <a:gd name="T5" fmla="*/ 560658159 h 177"/>
              <a:gd name="T6" fmla="*/ 0 60000 65536"/>
              <a:gd name="T7" fmla="*/ 0 60000 65536"/>
              <a:gd name="T8" fmla="*/ 0 60000 65536"/>
              <a:gd name="T9" fmla="*/ 0 w 145"/>
              <a:gd name="T10" fmla="*/ 0 h 177"/>
              <a:gd name="T11" fmla="*/ 145 w 145"/>
              <a:gd name="T12" fmla="*/ 177 h 177"/>
            </a:gdLst>
            <a:ahLst/>
            <a:cxnLst>
              <a:cxn ang="T6">
                <a:pos x="T0" y="T1"/>
              </a:cxn>
              <a:cxn ang="T7">
                <a:pos x="T2" y="T3"/>
              </a:cxn>
              <a:cxn ang="T8">
                <a:pos x="T4" y="T5"/>
              </a:cxn>
            </a:cxnLst>
            <a:rect l="T9" t="T10" r="T11" b="T12"/>
            <a:pathLst>
              <a:path w="145" h="177">
                <a:moveTo>
                  <a:pt x="144" y="0"/>
                </a:moveTo>
                <a:lnTo>
                  <a:pt x="0" y="0"/>
                </a:lnTo>
                <a:lnTo>
                  <a:pt x="0" y="176"/>
                </a:lnTo>
              </a:path>
            </a:pathLst>
          </a:custGeom>
          <a:noFill/>
          <a:ln w="50800" cap="rnd"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40" name="Line 24"/>
          <p:cNvSpPr>
            <a:spLocks noChangeShapeType="1"/>
          </p:cNvSpPr>
          <p:nvPr/>
        </p:nvSpPr>
        <p:spPr bwMode="auto">
          <a:xfrm>
            <a:off x="5060950" y="3771900"/>
            <a:ext cx="0" cy="28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41" name="Rectangle 25"/>
          <p:cNvSpPr>
            <a:spLocks noChangeArrowheads="1"/>
          </p:cNvSpPr>
          <p:nvPr/>
        </p:nvSpPr>
        <p:spPr bwMode="auto">
          <a:xfrm>
            <a:off x="4775200" y="4114801"/>
            <a:ext cx="546100" cy="271463"/>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42" name="Rectangle 26"/>
          <p:cNvSpPr>
            <a:spLocks noChangeArrowheads="1"/>
          </p:cNvSpPr>
          <p:nvPr/>
        </p:nvSpPr>
        <p:spPr bwMode="auto">
          <a:xfrm>
            <a:off x="4013200" y="4114801"/>
            <a:ext cx="533400" cy="271463"/>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43" name="Line 27"/>
          <p:cNvSpPr>
            <a:spLocks noChangeShapeType="1"/>
          </p:cNvSpPr>
          <p:nvPr/>
        </p:nvSpPr>
        <p:spPr bwMode="auto">
          <a:xfrm>
            <a:off x="4286250" y="4414839"/>
            <a:ext cx="0" cy="185737"/>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44" name="Line 28"/>
          <p:cNvSpPr>
            <a:spLocks noChangeShapeType="1"/>
          </p:cNvSpPr>
          <p:nvPr/>
        </p:nvSpPr>
        <p:spPr bwMode="auto">
          <a:xfrm>
            <a:off x="5060950" y="44148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45" name="Line 29"/>
          <p:cNvSpPr>
            <a:spLocks noChangeShapeType="1"/>
          </p:cNvSpPr>
          <p:nvPr/>
        </p:nvSpPr>
        <p:spPr bwMode="auto">
          <a:xfrm>
            <a:off x="5664200" y="3336925"/>
            <a:ext cx="571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46" name="Freeform 30"/>
          <p:cNvSpPr>
            <a:spLocks/>
          </p:cNvSpPr>
          <p:nvPr/>
        </p:nvSpPr>
        <p:spPr bwMode="auto">
          <a:xfrm>
            <a:off x="6083300" y="3557588"/>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47" name="Freeform 31"/>
          <p:cNvSpPr>
            <a:spLocks/>
          </p:cNvSpPr>
          <p:nvPr/>
        </p:nvSpPr>
        <p:spPr bwMode="auto">
          <a:xfrm>
            <a:off x="6083300" y="3557588"/>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48" name="Freeform 32"/>
          <p:cNvSpPr>
            <a:spLocks/>
          </p:cNvSpPr>
          <p:nvPr/>
        </p:nvSpPr>
        <p:spPr bwMode="auto">
          <a:xfrm>
            <a:off x="5816600" y="3757613"/>
            <a:ext cx="230188" cy="315912"/>
          </a:xfrm>
          <a:custGeom>
            <a:avLst/>
            <a:gdLst>
              <a:gd name="T0" fmla="*/ 362903235 w 145"/>
              <a:gd name="T1" fmla="*/ 0 h 177"/>
              <a:gd name="T2" fmla="*/ 0 w 145"/>
              <a:gd name="T3" fmla="*/ 0 h 177"/>
              <a:gd name="T4" fmla="*/ 0 w 145"/>
              <a:gd name="T5" fmla="*/ 560658159 h 177"/>
              <a:gd name="T6" fmla="*/ 0 60000 65536"/>
              <a:gd name="T7" fmla="*/ 0 60000 65536"/>
              <a:gd name="T8" fmla="*/ 0 60000 65536"/>
              <a:gd name="T9" fmla="*/ 0 w 145"/>
              <a:gd name="T10" fmla="*/ 0 h 177"/>
              <a:gd name="T11" fmla="*/ 145 w 145"/>
              <a:gd name="T12" fmla="*/ 177 h 177"/>
            </a:gdLst>
            <a:ahLst/>
            <a:cxnLst>
              <a:cxn ang="T6">
                <a:pos x="T0" y="T1"/>
              </a:cxn>
              <a:cxn ang="T7">
                <a:pos x="T2" y="T3"/>
              </a:cxn>
              <a:cxn ang="T8">
                <a:pos x="T4" y="T5"/>
              </a:cxn>
            </a:cxnLst>
            <a:rect l="T9" t="T10" r="T11" b="T12"/>
            <a:pathLst>
              <a:path w="145" h="177">
                <a:moveTo>
                  <a:pt x="144" y="0"/>
                </a:moveTo>
                <a:lnTo>
                  <a:pt x="0" y="0"/>
                </a:lnTo>
                <a:lnTo>
                  <a:pt x="0" y="176"/>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49" name="Line 33"/>
          <p:cNvSpPr>
            <a:spLocks noChangeShapeType="1"/>
          </p:cNvSpPr>
          <p:nvPr/>
        </p:nvSpPr>
        <p:spPr bwMode="auto">
          <a:xfrm>
            <a:off x="6597650" y="3771900"/>
            <a:ext cx="0" cy="28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0" name="Rectangle 34"/>
          <p:cNvSpPr>
            <a:spLocks noChangeArrowheads="1"/>
          </p:cNvSpPr>
          <p:nvPr/>
        </p:nvSpPr>
        <p:spPr bwMode="auto">
          <a:xfrm>
            <a:off x="6324600" y="4114801"/>
            <a:ext cx="546100" cy="271463"/>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51" name="Rectangle 35"/>
          <p:cNvSpPr>
            <a:spLocks noChangeArrowheads="1"/>
          </p:cNvSpPr>
          <p:nvPr/>
        </p:nvSpPr>
        <p:spPr bwMode="auto">
          <a:xfrm>
            <a:off x="5549900" y="4114801"/>
            <a:ext cx="546100" cy="271463"/>
          </a:xfrm>
          <a:prstGeom prst="rect">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52" name="Line 36"/>
          <p:cNvSpPr>
            <a:spLocks noChangeShapeType="1"/>
          </p:cNvSpPr>
          <p:nvPr/>
        </p:nvSpPr>
        <p:spPr bwMode="auto">
          <a:xfrm>
            <a:off x="5822950" y="44148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3" name="Line 37"/>
          <p:cNvSpPr>
            <a:spLocks noChangeShapeType="1"/>
          </p:cNvSpPr>
          <p:nvPr/>
        </p:nvSpPr>
        <p:spPr bwMode="auto">
          <a:xfrm>
            <a:off x="6597650" y="4414839"/>
            <a:ext cx="0" cy="1857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4" name="Line 38"/>
          <p:cNvSpPr>
            <a:spLocks noChangeShapeType="1"/>
          </p:cNvSpPr>
          <p:nvPr/>
        </p:nvSpPr>
        <p:spPr bwMode="auto">
          <a:xfrm>
            <a:off x="6235700" y="4622800"/>
            <a:ext cx="342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5" name="Line 39"/>
          <p:cNvSpPr>
            <a:spLocks noChangeShapeType="1"/>
          </p:cNvSpPr>
          <p:nvPr/>
        </p:nvSpPr>
        <p:spPr bwMode="auto">
          <a:xfrm>
            <a:off x="6254750" y="3343276"/>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6" name="Line 40"/>
          <p:cNvSpPr>
            <a:spLocks noChangeShapeType="1"/>
          </p:cNvSpPr>
          <p:nvPr/>
        </p:nvSpPr>
        <p:spPr bwMode="auto">
          <a:xfrm>
            <a:off x="5829300" y="4622800"/>
            <a:ext cx="38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57" name="Oval 41"/>
          <p:cNvSpPr>
            <a:spLocks noChangeArrowheads="1"/>
          </p:cNvSpPr>
          <p:nvPr/>
        </p:nvSpPr>
        <p:spPr bwMode="auto">
          <a:xfrm>
            <a:off x="6172200" y="4600576"/>
            <a:ext cx="38100" cy="42863"/>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58" name="Oval 42"/>
          <p:cNvSpPr>
            <a:spLocks noChangeArrowheads="1"/>
          </p:cNvSpPr>
          <p:nvPr/>
        </p:nvSpPr>
        <p:spPr bwMode="auto">
          <a:xfrm>
            <a:off x="4635500" y="4600576"/>
            <a:ext cx="25400" cy="42863"/>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59" name="Line 43"/>
          <p:cNvSpPr>
            <a:spLocks noChangeShapeType="1"/>
          </p:cNvSpPr>
          <p:nvPr/>
        </p:nvSpPr>
        <p:spPr bwMode="auto">
          <a:xfrm>
            <a:off x="6203950" y="4629151"/>
            <a:ext cx="0" cy="200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60" name="Line 44"/>
          <p:cNvSpPr>
            <a:spLocks noChangeShapeType="1"/>
          </p:cNvSpPr>
          <p:nvPr/>
        </p:nvSpPr>
        <p:spPr bwMode="auto">
          <a:xfrm flipH="1">
            <a:off x="5537200" y="4851400"/>
            <a:ext cx="622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61" name="Line 45"/>
          <p:cNvSpPr>
            <a:spLocks noChangeShapeType="1"/>
          </p:cNvSpPr>
          <p:nvPr/>
        </p:nvSpPr>
        <p:spPr bwMode="auto">
          <a:xfrm>
            <a:off x="4673600" y="4851400"/>
            <a:ext cx="8128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62" name="Oval 46"/>
          <p:cNvSpPr>
            <a:spLocks noChangeArrowheads="1"/>
          </p:cNvSpPr>
          <p:nvPr/>
        </p:nvSpPr>
        <p:spPr bwMode="auto">
          <a:xfrm>
            <a:off x="5486400" y="4829176"/>
            <a:ext cx="38100" cy="28575"/>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63" name="Freeform 47"/>
          <p:cNvSpPr>
            <a:spLocks/>
          </p:cNvSpPr>
          <p:nvPr/>
        </p:nvSpPr>
        <p:spPr bwMode="auto">
          <a:xfrm>
            <a:off x="5511800" y="4872039"/>
            <a:ext cx="534988" cy="230187"/>
          </a:xfrm>
          <a:custGeom>
            <a:avLst/>
            <a:gdLst>
              <a:gd name="T0" fmla="*/ 0 w 337"/>
              <a:gd name="T1" fmla="*/ 0 h 129"/>
              <a:gd name="T2" fmla="*/ 0 w 337"/>
              <a:gd name="T3" fmla="*/ 407561170 h 129"/>
              <a:gd name="T4" fmla="*/ 846773382 w 337"/>
              <a:gd name="T5" fmla="*/ 407561170 h 129"/>
              <a:gd name="T6" fmla="*/ 0 60000 65536"/>
              <a:gd name="T7" fmla="*/ 0 60000 65536"/>
              <a:gd name="T8" fmla="*/ 0 60000 65536"/>
              <a:gd name="T9" fmla="*/ 0 w 337"/>
              <a:gd name="T10" fmla="*/ 0 h 129"/>
              <a:gd name="T11" fmla="*/ 337 w 337"/>
              <a:gd name="T12" fmla="*/ 129 h 129"/>
            </a:gdLst>
            <a:ahLst/>
            <a:cxnLst>
              <a:cxn ang="T6">
                <a:pos x="T0" y="T1"/>
              </a:cxn>
              <a:cxn ang="T7">
                <a:pos x="T2" y="T3"/>
              </a:cxn>
              <a:cxn ang="T8">
                <a:pos x="T4" y="T5"/>
              </a:cxn>
            </a:cxnLst>
            <a:rect l="T9" t="T10" r="T11" b="T12"/>
            <a:pathLst>
              <a:path w="337" h="129">
                <a:moveTo>
                  <a:pt x="0" y="0"/>
                </a:moveTo>
                <a:lnTo>
                  <a:pt x="0" y="128"/>
                </a:lnTo>
                <a:lnTo>
                  <a:pt x="336" y="128"/>
                </a:lnTo>
              </a:path>
            </a:pathLst>
          </a:custGeom>
          <a:noFill/>
          <a:ln w="50800" cap="rnd"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64" name="Oval 48"/>
          <p:cNvSpPr>
            <a:spLocks noChangeArrowheads="1"/>
          </p:cNvSpPr>
          <p:nvPr/>
        </p:nvSpPr>
        <p:spPr bwMode="auto">
          <a:xfrm>
            <a:off x="6032500" y="5086351"/>
            <a:ext cx="38100" cy="28575"/>
          </a:xfrm>
          <a:prstGeom prst="ellipse">
            <a:avLst/>
          </a:prstGeom>
          <a:solidFill>
            <a:srgbClr val="000000"/>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65" name="Line 49"/>
          <p:cNvSpPr>
            <a:spLocks noChangeShapeType="1"/>
          </p:cNvSpPr>
          <p:nvPr/>
        </p:nvSpPr>
        <p:spPr bwMode="auto">
          <a:xfrm>
            <a:off x="7575550" y="3543300"/>
            <a:ext cx="0" cy="1543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66" name="Line 50"/>
          <p:cNvSpPr>
            <a:spLocks noChangeShapeType="1"/>
          </p:cNvSpPr>
          <p:nvPr/>
        </p:nvSpPr>
        <p:spPr bwMode="auto">
          <a:xfrm>
            <a:off x="6096000" y="5108575"/>
            <a:ext cx="1460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67" name="Freeform 51"/>
          <p:cNvSpPr>
            <a:spLocks/>
          </p:cNvSpPr>
          <p:nvPr/>
        </p:nvSpPr>
        <p:spPr bwMode="auto">
          <a:xfrm>
            <a:off x="5880100" y="5357813"/>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68" name="Freeform 52"/>
          <p:cNvSpPr>
            <a:spLocks/>
          </p:cNvSpPr>
          <p:nvPr/>
        </p:nvSpPr>
        <p:spPr bwMode="auto">
          <a:xfrm>
            <a:off x="5880100" y="5357813"/>
            <a:ext cx="344488" cy="201612"/>
          </a:xfrm>
          <a:custGeom>
            <a:avLst/>
            <a:gdLst>
              <a:gd name="T0" fmla="*/ 0 w 217"/>
              <a:gd name="T1" fmla="*/ 356528535 h 113"/>
              <a:gd name="T2" fmla="*/ 262096656 w 217"/>
              <a:gd name="T3" fmla="*/ 0 h 113"/>
              <a:gd name="T4" fmla="*/ 544354585 w 217"/>
              <a:gd name="T5" fmla="*/ 356528535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69" name="Line 53"/>
          <p:cNvSpPr>
            <a:spLocks noChangeShapeType="1"/>
          </p:cNvSpPr>
          <p:nvPr/>
        </p:nvSpPr>
        <p:spPr bwMode="auto">
          <a:xfrm flipV="1">
            <a:off x="6051550" y="5100639"/>
            <a:ext cx="0" cy="257175"/>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70" name="Freeform 54"/>
          <p:cNvSpPr>
            <a:spLocks/>
          </p:cNvSpPr>
          <p:nvPr/>
        </p:nvSpPr>
        <p:spPr bwMode="auto">
          <a:xfrm>
            <a:off x="6223000" y="2400301"/>
            <a:ext cx="1970088" cy="3159125"/>
          </a:xfrm>
          <a:custGeom>
            <a:avLst/>
            <a:gdLst>
              <a:gd name="T0" fmla="*/ 0 w 1241"/>
              <a:gd name="T1" fmla="*/ 2147483647 h 1769"/>
              <a:gd name="T2" fmla="*/ 2147483647 w 1241"/>
              <a:gd name="T3" fmla="*/ 2147483647 h 1769"/>
              <a:gd name="T4" fmla="*/ 2147483647 w 1241"/>
              <a:gd name="T5" fmla="*/ 0 h 1769"/>
              <a:gd name="T6" fmla="*/ 0 60000 65536"/>
              <a:gd name="T7" fmla="*/ 0 60000 65536"/>
              <a:gd name="T8" fmla="*/ 0 60000 65536"/>
              <a:gd name="T9" fmla="*/ 0 w 1241"/>
              <a:gd name="T10" fmla="*/ 0 h 1769"/>
              <a:gd name="T11" fmla="*/ 1241 w 1241"/>
              <a:gd name="T12" fmla="*/ 1769 h 1769"/>
            </a:gdLst>
            <a:ahLst/>
            <a:cxnLst>
              <a:cxn ang="T6">
                <a:pos x="T0" y="T1"/>
              </a:cxn>
              <a:cxn ang="T7">
                <a:pos x="T2" y="T3"/>
              </a:cxn>
              <a:cxn ang="T8">
                <a:pos x="T4" y="T5"/>
              </a:cxn>
            </a:cxnLst>
            <a:rect l="T9" t="T10" r="T11" b="T12"/>
            <a:pathLst>
              <a:path w="1241" h="1769">
                <a:moveTo>
                  <a:pt x="0" y="1768"/>
                </a:moveTo>
                <a:lnTo>
                  <a:pt x="1240" y="1768"/>
                </a:lnTo>
                <a:lnTo>
                  <a:pt x="1240"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9271" name="Group 55"/>
          <p:cNvGrpSpPr>
            <a:grpSpLocks/>
          </p:cNvGrpSpPr>
          <p:nvPr/>
        </p:nvGrpSpPr>
        <p:grpSpPr bwMode="auto">
          <a:xfrm>
            <a:off x="6007100" y="5757864"/>
            <a:ext cx="65088" cy="230187"/>
            <a:chOff x="2568" y="3056"/>
            <a:chExt cx="41" cy="129"/>
          </a:xfrm>
        </p:grpSpPr>
        <p:sp>
          <p:nvSpPr>
            <p:cNvPr id="9294" name="Freeform 56"/>
            <p:cNvSpPr>
              <a:spLocks/>
            </p:cNvSpPr>
            <p:nvPr/>
          </p:nvSpPr>
          <p:spPr bwMode="auto">
            <a:xfrm>
              <a:off x="2568" y="3096"/>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20" y="88"/>
                  </a:moveTo>
                  <a:lnTo>
                    <a:pt x="0" y="0"/>
                  </a:lnTo>
                  <a:lnTo>
                    <a:pt x="20" y="0"/>
                  </a:lnTo>
                  <a:lnTo>
                    <a:pt x="40" y="0"/>
                  </a:lnTo>
                  <a:lnTo>
                    <a:pt x="20" y="88"/>
                  </a:lnTo>
                </a:path>
              </a:pathLst>
            </a:custGeom>
            <a:solidFill>
              <a:srgbClr val="000000"/>
            </a:solidFill>
            <a:ln w="25400" cap="rnd" cmpd="sng">
              <a:solidFill>
                <a:schemeClr val="tx1"/>
              </a:solidFill>
              <a:prstDash val="solid"/>
              <a:round/>
              <a:headEnd type="none" w="med" len="med"/>
              <a:tailEnd type="triangle" w="med" len="med"/>
            </a:ln>
          </p:spPr>
          <p:txBody>
            <a:bodyPr/>
            <a:lstStyle/>
            <a:p>
              <a:endParaRPr lang="en-IN"/>
            </a:p>
          </p:txBody>
        </p:sp>
        <p:sp>
          <p:nvSpPr>
            <p:cNvPr id="9295" name="Line 57"/>
            <p:cNvSpPr>
              <a:spLocks noChangeShapeType="1"/>
            </p:cNvSpPr>
            <p:nvPr/>
          </p:nvSpPr>
          <p:spPr bwMode="auto">
            <a:xfrm>
              <a:off x="2596" y="3056"/>
              <a:ext cx="0" cy="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9272" name="Line 58"/>
          <p:cNvSpPr>
            <a:spLocks noChangeShapeType="1"/>
          </p:cNvSpPr>
          <p:nvPr/>
        </p:nvSpPr>
        <p:spPr bwMode="auto">
          <a:xfrm flipV="1">
            <a:off x="6051550" y="5743575"/>
            <a:ext cx="0" cy="128588"/>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7211" name="Rectangle 59"/>
          <p:cNvSpPr>
            <a:spLocks noChangeArrowheads="1"/>
          </p:cNvSpPr>
          <p:nvPr/>
        </p:nvSpPr>
        <p:spPr bwMode="auto">
          <a:xfrm>
            <a:off x="8234364" y="4160839"/>
            <a:ext cx="1272783" cy="335989"/>
          </a:xfrm>
          <a:prstGeom prst="rect">
            <a:avLst/>
          </a:prstGeom>
          <a:noFill/>
          <a:ln>
            <a:noFill/>
          </a:ln>
          <a:effectLst/>
          <a:extLst/>
        </p:spPr>
        <p:txBody>
          <a:bodyPr wrap="none" lIns="90487" tIns="44450" rIns="90487" bIns="44450">
            <a:spAutoFit/>
          </a:bodyPr>
          <a:lstStyle/>
          <a:p>
            <a:pPr>
              <a:defRPr/>
            </a:pPr>
            <a:r>
              <a:rPr lang="en-US" sz="1600" b="1">
                <a:effectLst>
                  <a:outerShdw blurRad="38100" dist="38100" dir="2700000" algn="tl">
                    <a:srgbClr val="FFFFFF"/>
                  </a:outerShdw>
                </a:effectLst>
                <a:latin typeface="Helvetica" pitchFamily="-128" charset="0"/>
                <a:ea typeface="ＭＳ Ｐゴシック" pitchFamily="-128" charset="-128"/>
              </a:rPr>
              <a:t>loop &lt; 20 X</a:t>
            </a:r>
          </a:p>
        </p:txBody>
      </p:sp>
      <p:sp>
        <p:nvSpPr>
          <p:cNvPr id="9274" name="Freeform 60"/>
          <p:cNvSpPr>
            <a:spLocks/>
          </p:cNvSpPr>
          <p:nvPr/>
        </p:nvSpPr>
        <p:spPr bwMode="auto">
          <a:xfrm>
            <a:off x="6197600" y="2943226"/>
            <a:ext cx="344488" cy="201613"/>
          </a:xfrm>
          <a:custGeom>
            <a:avLst/>
            <a:gdLst>
              <a:gd name="T0" fmla="*/ 0 w 217"/>
              <a:gd name="T1" fmla="*/ 0 h 113"/>
              <a:gd name="T2" fmla="*/ 262096656 w 217"/>
              <a:gd name="T3" fmla="*/ 356532088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75" name="Freeform 61"/>
          <p:cNvSpPr>
            <a:spLocks/>
          </p:cNvSpPr>
          <p:nvPr/>
        </p:nvSpPr>
        <p:spPr bwMode="auto">
          <a:xfrm>
            <a:off x="6197600" y="2943226"/>
            <a:ext cx="344488" cy="201613"/>
          </a:xfrm>
          <a:custGeom>
            <a:avLst/>
            <a:gdLst>
              <a:gd name="T0" fmla="*/ 0 w 217"/>
              <a:gd name="T1" fmla="*/ 0 h 113"/>
              <a:gd name="T2" fmla="*/ 262096656 w 217"/>
              <a:gd name="T3" fmla="*/ 356532088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76" name="Freeform 62"/>
          <p:cNvSpPr>
            <a:spLocks/>
          </p:cNvSpPr>
          <p:nvPr/>
        </p:nvSpPr>
        <p:spPr bwMode="auto">
          <a:xfrm>
            <a:off x="5308600" y="3328988"/>
            <a:ext cx="344488" cy="201612"/>
          </a:xfrm>
          <a:custGeom>
            <a:avLst/>
            <a:gdLst>
              <a:gd name="T0" fmla="*/ 0 w 217"/>
              <a:gd name="T1" fmla="*/ 0 h 113"/>
              <a:gd name="T2" fmla="*/ 262096656 w 217"/>
              <a:gd name="T3" fmla="*/ 356528535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77" name="Freeform 63"/>
          <p:cNvSpPr>
            <a:spLocks/>
          </p:cNvSpPr>
          <p:nvPr/>
        </p:nvSpPr>
        <p:spPr bwMode="auto">
          <a:xfrm>
            <a:off x="5308600" y="3328988"/>
            <a:ext cx="344488" cy="201612"/>
          </a:xfrm>
          <a:custGeom>
            <a:avLst/>
            <a:gdLst>
              <a:gd name="T0" fmla="*/ 0 w 217"/>
              <a:gd name="T1" fmla="*/ 0 h 113"/>
              <a:gd name="T2" fmla="*/ 262096656 w 217"/>
              <a:gd name="T3" fmla="*/ 356528535 h 113"/>
              <a:gd name="T4" fmla="*/ 544354585 w 217"/>
              <a:gd name="T5" fmla="*/ 0 h 113"/>
              <a:gd name="T6" fmla="*/ 0 60000 65536"/>
              <a:gd name="T7" fmla="*/ 0 60000 65536"/>
              <a:gd name="T8" fmla="*/ 0 60000 65536"/>
              <a:gd name="T9" fmla="*/ 0 w 217"/>
              <a:gd name="T10" fmla="*/ 0 h 113"/>
              <a:gd name="T11" fmla="*/ 217 w 217"/>
              <a:gd name="T12" fmla="*/ 113 h 113"/>
            </a:gdLst>
            <a:ahLst/>
            <a:cxnLst>
              <a:cxn ang="T6">
                <a:pos x="T0" y="T1"/>
              </a:cxn>
              <a:cxn ang="T7">
                <a:pos x="T2" y="T3"/>
              </a:cxn>
              <a:cxn ang="T8">
                <a:pos x="T4" y="T5"/>
              </a:cxn>
            </a:cxnLst>
            <a:rect l="T9" t="T10" r="T11" b="T12"/>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78" name="Freeform 64"/>
          <p:cNvSpPr>
            <a:spLocks/>
          </p:cNvSpPr>
          <p:nvPr/>
        </p:nvSpPr>
        <p:spPr bwMode="auto">
          <a:xfrm>
            <a:off x="4533900" y="3757614"/>
            <a:ext cx="344488" cy="187325"/>
          </a:xfrm>
          <a:custGeom>
            <a:avLst/>
            <a:gdLst>
              <a:gd name="T0" fmla="*/ 0 w 217"/>
              <a:gd name="T1" fmla="*/ 0 h 105"/>
              <a:gd name="T2" fmla="*/ 282257930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79" name="Freeform 65"/>
          <p:cNvSpPr>
            <a:spLocks/>
          </p:cNvSpPr>
          <p:nvPr/>
        </p:nvSpPr>
        <p:spPr bwMode="auto">
          <a:xfrm>
            <a:off x="4533900" y="3757614"/>
            <a:ext cx="344488" cy="187325"/>
          </a:xfrm>
          <a:custGeom>
            <a:avLst/>
            <a:gdLst>
              <a:gd name="T0" fmla="*/ 0 w 217"/>
              <a:gd name="T1" fmla="*/ 0 h 105"/>
              <a:gd name="T2" fmla="*/ 282257930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80" name="Freeform 66"/>
          <p:cNvSpPr>
            <a:spLocks/>
          </p:cNvSpPr>
          <p:nvPr/>
        </p:nvSpPr>
        <p:spPr bwMode="auto">
          <a:xfrm>
            <a:off x="6083300" y="3757614"/>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81" name="Freeform 67"/>
          <p:cNvSpPr>
            <a:spLocks/>
          </p:cNvSpPr>
          <p:nvPr/>
        </p:nvSpPr>
        <p:spPr bwMode="auto">
          <a:xfrm>
            <a:off x="6083300" y="3757614"/>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82" name="Freeform 68"/>
          <p:cNvSpPr>
            <a:spLocks/>
          </p:cNvSpPr>
          <p:nvPr/>
        </p:nvSpPr>
        <p:spPr bwMode="auto">
          <a:xfrm>
            <a:off x="5880100" y="5557839"/>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83" name="Freeform 69"/>
          <p:cNvSpPr>
            <a:spLocks/>
          </p:cNvSpPr>
          <p:nvPr/>
        </p:nvSpPr>
        <p:spPr bwMode="auto">
          <a:xfrm>
            <a:off x="5880100" y="5557839"/>
            <a:ext cx="344488" cy="187325"/>
          </a:xfrm>
          <a:custGeom>
            <a:avLst/>
            <a:gdLst>
              <a:gd name="T0" fmla="*/ 0 w 217"/>
              <a:gd name="T1" fmla="*/ 0 h 105"/>
              <a:gd name="T2" fmla="*/ 262096656 w 217"/>
              <a:gd name="T3" fmla="*/ 331013995 h 105"/>
              <a:gd name="T4" fmla="*/ 544354585 w 217"/>
              <a:gd name="T5" fmla="*/ 0 h 105"/>
              <a:gd name="T6" fmla="*/ 0 60000 65536"/>
              <a:gd name="T7" fmla="*/ 0 60000 65536"/>
              <a:gd name="T8" fmla="*/ 0 60000 65536"/>
              <a:gd name="T9" fmla="*/ 0 w 217"/>
              <a:gd name="T10" fmla="*/ 0 h 105"/>
              <a:gd name="T11" fmla="*/ 217 w 217"/>
              <a:gd name="T12" fmla="*/ 105 h 105"/>
            </a:gdLst>
            <a:ahLst/>
            <a:cxnLst>
              <a:cxn ang="T6">
                <a:pos x="T0" y="T1"/>
              </a:cxn>
              <a:cxn ang="T7">
                <a:pos x="T2" y="T3"/>
              </a:cxn>
              <a:cxn ang="T8">
                <a:pos x="T4" y="T5"/>
              </a:cxn>
            </a:cxnLst>
            <a:rect l="T9" t="T10" r="T11" b="T12"/>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284" name="Line 70"/>
          <p:cNvSpPr>
            <a:spLocks noChangeShapeType="1"/>
          </p:cNvSpPr>
          <p:nvPr/>
        </p:nvSpPr>
        <p:spPr bwMode="auto">
          <a:xfrm>
            <a:off x="6438900" y="3765550"/>
            <a:ext cx="114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85" name="AutoShape 71"/>
          <p:cNvSpPr>
            <a:spLocks noChangeArrowheads="1"/>
          </p:cNvSpPr>
          <p:nvPr/>
        </p:nvSpPr>
        <p:spPr bwMode="auto">
          <a:xfrm>
            <a:off x="6146800" y="2714626"/>
            <a:ext cx="419100" cy="428625"/>
          </a:xfrm>
          <a:prstGeom prst="diamond">
            <a:avLst/>
          </a:prstGeom>
          <a:solidFill>
            <a:schemeClr val="tx2"/>
          </a:solidFill>
          <a:ln w="25400">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86" name="AutoShape 72"/>
          <p:cNvSpPr>
            <a:spLocks noChangeArrowheads="1"/>
          </p:cNvSpPr>
          <p:nvPr/>
        </p:nvSpPr>
        <p:spPr bwMode="auto">
          <a:xfrm>
            <a:off x="5257800" y="3114676"/>
            <a:ext cx="419100" cy="428625"/>
          </a:xfrm>
          <a:prstGeom prst="diamond">
            <a:avLst/>
          </a:prstGeom>
          <a:solidFill>
            <a:schemeClr val="tx2"/>
          </a:solidFill>
          <a:ln w="25400">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87" name="AutoShape 73"/>
          <p:cNvSpPr>
            <a:spLocks noChangeArrowheads="1"/>
          </p:cNvSpPr>
          <p:nvPr/>
        </p:nvSpPr>
        <p:spPr bwMode="auto">
          <a:xfrm>
            <a:off x="4483100" y="3529014"/>
            <a:ext cx="419100" cy="428625"/>
          </a:xfrm>
          <a:prstGeom prst="diamond">
            <a:avLst/>
          </a:prstGeom>
          <a:solidFill>
            <a:schemeClr val="tx2"/>
          </a:solidFill>
          <a:ln w="25400">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88" name="AutoShape 74"/>
          <p:cNvSpPr>
            <a:spLocks noChangeArrowheads="1"/>
          </p:cNvSpPr>
          <p:nvPr/>
        </p:nvSpPr>
        <p:spPr bwMode="auto">
          <a:xfrm>
            <a:off x="6032500" y="3529014"/>
            <a:ext cx="419100" cy="428625"/>
          </a:xfrm>
          <a:prstGeom prst="diamond">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89" name="AutoShape 75"/>
          <p:cNvSpPr>
            <a:spLocks noChangeArrowheads="1"/>
          </p:cNvSpPr>
          <p:nvPr/>
        </p:nvSpPr>
        <p:spPr bwMode="auto">
          <a:xfrm>
            <a:off x="5816600" y="5329239"/>
            <a:ext cx="419100" cy="428625"/>
          </a:xfrm>
          <a:prstGeom prst="diamond">
            <a:avLst/>
          </a:prstGeom>
          <a:solidFill>
            <a:schemeClr val="tx2"/>
          </a:solidFill>
          <a:ln w="25400">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290" name="Line 76"/>
          <p:cNvSpPr>
            <a:spLocks noChangeShapeType="1"/>
          </p:cNvSpPr>
          <p:nvPr/>
        </p:nvSpPr>
        <p:spPr bwMode="auto">
          <a:xfrm>
            <a:off x="4305300" y="4629150"/>
            <a:ext cx="3048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91" name="Line 77"/>
          <p:cNvSpPr>
            <a:spLocks noChangeShapeType="1"/>
          </p:cNvSpPr>
          <p:nvPr/>
        </p:nvSpPr>
        <p:spPr bwMode="auto">
          <a:xfrm>
            <a:off x="4699000" y="462915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7230" name="Rectangle 78"/>
          <p:cNvSpPr>
            <a:spLocks noChangeArrowheads="1"/>
          </p:cNvSpPr>
          <p:nvPr/>
        </p:nvSpPr>
        <p:spPr bwMode="auto">
          <a:xfrm>
            <a:off x="3454401" y="2281238"/>
            <a:ext cx="1831975" cy="393700"/>
          </a:xfrm>
          <a:prstGeom prst="rect">
            <a:avLst/>
          </a:prstGeom>
          <a:noFill/>
          <a:ln>
            <a:noFill/>
          </a:ln>
          <a:effectLst/>
          <a:extLst/>
        </p:spPr>
        <p:txBody>
          <a:bodyPr wrap="none" lIns="90487" tIns="44450" rIns="90487" bIns="44450">
            <a:spAutoFit/>
          </a:bodyPr>
          <a:lstStyle/>
          <a:p>
            <a:pPr>
              <a:defRPr/>
            </a:pPr>
            <a:r>
              <a:rPr lang="en-US" sz="2000" b="1">
                <a:solidFill>
                  <a:schemeClr val="folHlink"/>
                </a:solidFill>
                <a:latin typeface="Helvetica" pitchFamily="-128" charset="0"/>
                <a:ea typeface="ＭＳ Ｐゴシック" pitchFamily="-128" charset="-128"/>
              </a:rPr>
              <a:t>Selected path</a:t>
            </a:r>
            <a:endParaRPr lang="en-US" sz="2000"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9293" name="Line 79"/>
          <p:cNvSpPr>
            <a:spLocks noChangeShapeType="1"/>
          </p:cNvSpPr>
          <p:nvPr/>
        </p:nvSpPr>
        <p:spPr bwMode="auto">
          <a:xfrm>
            <a:off x="4383089" y="2647950"/>
            <a:ext cx="568325" cy="584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42891091"/>
      </p:ext>
    </p:extLst>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8"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23083-CEA8-40D5-93E8-2128952EC0ED}" type="slidenum">
              <a:rPr lang="en-US" altLang="en-US" sz="1000">
                <a:latin typeface="Helvetica" panose="020B0604020202020204" pitchFamily="34" charset="0"/>
              </a:rPr>
              <a:pPr/>
              <a:t>264</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a:xfrm>
            <a:off x="2819400" y="990601"/>
            <a:ext cx="5278438" cy="627063"/>
          </a:xfrm>
          <a:noFill/>
        </p:spPr>
        <p:txBody>
          <a:bodyPr vert="horz" lIns="90487" tIns="44450" rIns="90487" bIns="44450" rtlCol="0" anchor="ctr">
            <a:normAutofit fontScale="90000"/>
          </a:bodyPr>
          <a:lstStyle/>
          <a:p>
            <a:pPr eaLnBrk="1" hangingPunct="1"/>
            <a:r>
              <a:rPr lang="en-US" altLang="en-US" smtClean="0"/>
              <a:t>Software Testing</a:t>
            </a:r>
          </a:p>
        </p:txBody>
      </p:sp>
      <p:sp>
        <p:nvSpPr>
          <p:cNvPr id="10245" name="Oval 3"/>
          <p:cNvSpPr>
            <a:spLocks noChangeArrowheads="1"/>
          </p:cNvSpPr>
          <p:nvPr/>
        </p:nvSpPr>
        <p:spPr bwMode="auto">
          <a:xfrm>
            <a:off x="3722688" y="4468813"/>
            <a:ext cx="5638800" cy="1028700"/>
          </a:xfrm>
          <a:prstGeom prst="ellipse">
            <a:avLst/>
          </a:prstGeom>
          <a:solidFill>
            <a:schemeClr val="folHlink"/>
          </a:solidFill>
          <a:ln w="254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0246" name="Oval 4"/>
          <p:cNvSpPr>
            <a:spLocks noChangeArrowheads="1"/>
          </p:cNvSpPr>
          <p:nvPr/>
        </p:nvSpPr>
        <p:spPr bwMode="auto">
          <a:xfrm>
            <a:off x="4281488" y="4354514"/>
            <a:ext cx="4559300" cy="642937"/>
          </a:xfrm>
          <a:prstGeom prst="ellipse">
            <a:avLst/>
          </a:prstGeom>
          <a:solidFill>
            <a:schemeClr val="tx2"/>
          </a:solidFill>
          <a:ln w="25400">
            <a:solidFill>
              <a:schemeClr val="folHlink"/>
            </a:solid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grpSp>
        <p:nvGrpSpPr>
          <p:cNvPr id="10247" name="Group 5"/>
          <p:cNvGrpSpPr>
            <a:grpSpLocks/>
          </p:cNvGrpSpPr>
          <p:nvPr/>
        </p:nvGrpSpPr>
        <p:grpSpPr bwMode="auto">
          <a:xfrm>
            <a:off x="3532189" y="2211389"/>
            <a:ext cx="2224087" cy="2516187"/>
            <a:chOff x="952" y="1072"/>
            <a:chExt cx="1401" cy="1409"/>
          </a:xfrm>
        </p:grpSpPr>
        <p:sp>
          <p:nvSpPr>
            <p:cNvPr id="10256" name="Freeform 6"/>
            <p:cNvSpPr>
              <a:spLocks/>
            </p:cNvSpPr>
            <p:nvPr/>
          </p:nvSpPr>
          <p:spPr bwMode="auto">
            <a:xfrm>
              <a:off x="960" y="1072"/>
              <a:ext cx="1297" cy="537"/>
            </a:xfrm>
            <a:custGeom>
              <a:avLst/>
              <a:gdLst>
                <a:gd name="T0" fmla="*/ 1296 w 1297"/>
                <a:gd name="T1" fmla="*/ 0 h 537"/>
                <a:gd name="T2" fmla="*/ 384 w 1297"/>
                <a:gd name="T3" fmla="*/ 0 h 537"/>
                <a:gd name="T4" fmla="*/ 0 w 1297"/>
                <a:gd name="T5" fmla="*/ 536 h 537"/>
                <a:gd name="T6" fmla="*/ 936 w 1297"/>
                <a:gd name="T7" fmla="*/ 536 h 537"/>
                <a:gd name="T8" fmla="*/ 1296 w 1297"/>
                <a:gd name="T9" fmla="*/ 0 h 537"/>
                <a:gd name="T10" fmla="*/ 0 60000 65536"/>
                <a:gd name="T11" fmla="*/ 0 60000 65536"/>
                <a:gd name="T12" fmla="*/ 0 60000 65536"/>
                <a:gd name="T13" fmla="*/ 0 60000 65536"/>
                <a:gd name="T14" fmla="*/ 0 60000 65536"/>
                <a:gd name="T15" fmla="*/ 0 w 1297"/>
                <a:gd name="T16" fmla="*/ 0 h 537"/>
                <a:gd name="T17" fmla="*/ 1297 w 1297"/>
                <a:gd name="T18" fmla="*/ 537 h 537"/>
              </a:gdLst>
              <a:ahLst/>
              <a:cxnLst>
                <a:cxn ang="T10">
                  <a:pos x="T0" y="T1"/>
                </a:cxn>
                <a:cxn ang="T11">
                  <a:pos x="T2" y="T3"/>
                </a:cxn>
                <a:cxn ang="T12">
                  <a:pos x="T4" y="T5"/>
                </a:cxn>
                <a:cxn ang="T13">
                  <a:pos x="T6" y="T7"/>
                </a:cxn>
                <a:cxn ang="T14">
                  <a:pos x="T8" y="T9"/>
                </a:cxn>
              </a:cxnLst>
              <a:rect l="T15" t="T16" r="T17" b="T18"/>
              <a:pathLst>
                <a:path w="1297" h="537">
                  <a:moveTo>
                    <a:pt x="1296" y="0"/>
                  </a:moveTo>
                  <a:lnTo>
                    <a:pt x="384" y="0"/>
                  </a:lnTo>
                  <a:lnTo>
                    <a:pt x="0" y="536"/>
                  </a:lnTo>
                  <a:lnTo>
                    <a:pt x="936" y="536"/>
                  </a:lnTo>
                  <a:lnTo>
                    <a:pt x="1296" y="0"/>
                  </a:lnTo>
                </a:path>
              </a:pathLst>
            </a:custGeom>
            <a:solidFill>
              <a:schemeClr val="accent1"/>
            </a:solidFill>
            <a:ln w="25400" cap="rnd" cmpd="sng">
              <a:solidFill>
                <a:schemeClr val="folHlink"/>
              </a:solidFill>
              <a:prstDash val="solid"/>
              <a:round/>
              <a:headEnd type="none" w="med" len="med"/>
              <a:tailEnd type="triangle" w="med" len="med"/>
            </a:ln>
          </p:spPr>
          <p:txBody>
            <a:bodyPr/>
            <a:lstStyle/>
            <a:p>
              <a:endParaRPr lang="en-IN"/>
            </a:p>
          </p:txBody>
        </p:sp>
        <p:sp>
          <p:nvSpPr>
            <p:cNvPr id="10257" name="Freeform 7"/>
            <p:cNvSpPr>
              <a:spLocks/>
            </p:cNvSpPr>
            <p:nvPr/>
          </p:nvSpPr>
          <p:spPr bwMode="auto">
            <a:xfrm>
              <a:off x="952" y="1592"/>
              <a:ext cx="1401" cy="889"/>
            </a:xfrm>
            <a:custGeom>
              <a:avLst/>
              <a:gdLst>
                <a:gd name="T0" fmla="*/ 0 w 1401"/>
                <a:gd name="T1" fmla="*/ 8 h 889"/>
                <a:gd name="T2" fmla="*/ 1400 w 1401"/>
                <a:gd name="T3" fmla="*/ 888 h 889"/>
                <a:gd name="T4" fmla="*/ 928 w 1401"/>
                <a:gd name="T5" fmla="*/ 0 h 889"/>
                <a:gd name="T6" fmla="*/ 0 w 1401"/>
                <a:gd name="T7" fmla="*/ 8 h 889"/>
                <a:gd name="T8" fmla="*/ 0 60000 65536"/>
                <a:gd name="T9" fmla="*/ 0 60000 65536"/>
                <a:gd name="T10" fmla="*/ 0 60000 65536"/>
                <a:gd name="T11" fmla="*/ 0 60000 65536"/>
                <a:gd name="T12" fmla="*/ 0 w 1401"/>
                <a:gd name="T13" fmla="*/ 0 h 889"/>
                <a:gd name="T14" fmla="*/ 1401 w 1401"/>
                <a:gd name="T15" fmla="*/ 889 h 889"/>
              </a:gdLst>
              <a:ahLst/>
              <a:cxnLst>
                <a:cxn ang="T8">
                  <a:pos x="T0" y="T1"/>
                </a:cxn>
                <a:cxn ang="T9">
                  <a:pos x="T2" y="T3"/>
                </a:cxn>
                <a:cxn ang="T10">
                  <a:pos x="T4" y="T5"/>
                </a:cxn>
                <a:cxn ang="T11">
                  <a:pos x="T6" y="T7"/>
                </a:cxn>
              </a:cxnLst>
              <a:rect l="T12" t="T13" r="T14" b="T15"/>
              <a:pathLst>
                <a:path w="1401" h="889">
                  <a:moveTo>
                    <a:pt x="0" y="8"/>
                  </a:moveTo>
                  <a:lnTo>
                    <a:pt x="1400" y="888"/>
                  </a:lnTo>
                  <a:lnTo>
                    <a:pt x="928" y="0"/>
                  </a:lnTo>
                  <a:lnTo>
                    <a:pt x="0" y="8"/>
                  </a:lnTo>
                </a:path>
              </a:pathLst>
            </a:custGeom>
            <a:solidFill>
              <a:schemeClr val="tx2"/>
            </a:solidFill>
            <a:ln w="25400" cap="rnd" cmpd="sng">
              <a:solidFill>
                <a:schemeClr val="folHlink"/>
              </a:solidFill>
              <a:prstDash val="solid"/>
              <a:round/>
              <a:headEnd type="none" w="med" len="med"/>
              <a:tailEnd type="triangle" w="med" len="med"/>
            </a:ln>
          </p:spPr>
          <p:txBody>
            <a:bodyPr/>
            <a:lstStyle/>
            <a:p>
              <a:endParaRPr lang="en-IN"/>
            </a:p>
          </p:txBody>
        </p:sp>
        <p:sp>
          <p:nvSpPr>
            <p:cNvPr id="10258" name="Freeform 8"/>
            <p:cNvSpPr>
              <a:spLocks/>
            </p:cNvSpPr>
            <p:nvPr/>
          </p:nvSpPr>
          <p:spPr bwMode="auto">
            <a:xfrm>
              <a:off x="1880" y="1072"/>
              <a:ext cx="465" cy="1409"/>
            </a:xfrm>
            <a:custGeom>
              <a:avLst/>
              <a:gdLst>
                <a:gd name="T0" fmla="*/ 464 w 465"/>
                <a:gd name="T1" fmla="*/ 1408 h 1409"/>
                <a:gd name="T2" fmla="*/ 0 w 465"/>
                <a:gd name="T3" fmla="*/ 528 h 1409"/>
                <a:gd name="T4" fmla="*/ 360 w 465"/>
                <a:gd name="T5" fmla="*/ 0 h 1409"/>
                <a:gd name="T6" fmla="*/ 464 w 465"/>
                <a:gd name="T7" fmla="*/ 1408 h 1409"/>
                <a:gd name="T8" fmla="*/ 0 60000 65536"/>
                <a:gd name="T9" fmla="*/ 0 60000 65536"/>
                <a:gd name="T10" fmla="*/ 0 60000 65536"/>
                <a:gd name="T11" fmla="*/ 0 60000 65536"/>
                <a:gd name="T12" fmla="*/ 0 w 465"/>
                <a:gd name="T13" fmla="*/ 0 h 1409"/>
                <a:gd name="T14" fmla="*/ 465 w 465"/>
                <a:gd name="T15" fmla="*/ 1409 h 1409"/>
              </a:gdLst>
              <a:ahLst/>
              <a:cxnLst>
                <a:cxn ang="T8">
                  <a:pos x="T0" y="T1"/>
                </a:cxn>
                <a:cxn ang="T9">
                  <a:pos x="T2" y="T3"/>
                </a:cxn>
                <a:cxn ang="T10">
                  <a:pos x="T4" y="T5"/>
                </a:cxn>
                <a:cxn ang="T11">
                  <a:pos x="T6" y="T7"/>
                </a:cxn>
              </a:cxnLst>
              <a:rect l="T12" t="T13" r="T14" b="T15"/>
              <a:pathLst>
                <a:path w="465" h="1409">
                  <a:moveTo>
                    <a:pt x="464" y="1408"/>
                  </a:moveTo>
                  <a:lnTo>
                    <a:pt x="0" y="528"/>
                  </a:lnTo>
                  <a:lnTo>
                    <a:pt x="360" y="0"/>
                  </a:lnTo>
                  <a:lnTo>
                    <a:pt x="464" y="1408"/>
                  </a:lnTo>
                </a:path>
              </a:pathLst>
            </a:custGeom>
            <a:solidFill>
              <a:schemeClr val="accent1"/>
            </a:solidFill>
            <a:ln w="25400" cap="rnd" cmpd="sng">
              <a:solidFill>
                <a:schemeClr val="folHlink"/>
              </a:solidFill>
              <a:prstDash val="solid"/>
              <a:round/>
              <a:headEnd type="none" w="med" len="med"/>
              <a:tailEnd type="triangle" w="med" len="med"/>
            </a:ln>
          </p:spPr>
          <p:txBody>
            <a:bodyPr/>
            <a:lstStyle/>
            <a:p>
              <a:endParaRPr lang="en-IN"/>
            </a:p>
          </p:txBody>
        </p:sp>
      </p:grpSp>
      <p:grpSp>
        <p:nvGrpSpPr>
          <p:cNvPr id="10248" name="Group 9"/>
          <p:cNvGrpSpPr>
            <a:grpSpLocks/>
          </p:cNvGrpSpPr>
          <p:nvPr/>
        </p:nvGrpSpPr>
        <p:grpSpPr bwMode="auto">
          <a:xfrm>
            <a:off x="7240589" y="2182814"/>
            <a:ext cx="2224087" cy="2516187"/>
            <a:chOff x="3288" y="1056"/>
            <a:chExt cx="1401" cy="1409"/>
          </a:xfrm>
        </p:grpSpPr>
        <p:sp>
          <p:nvSpPr>
            <p:cNvPr id="10253" name="Freeform 10"/>
            <p:cNvSpPr>
              <a:spLocks/>
            </p:cNvSpPr>
            <p:nvPr/>
          </p:nvSpPr>
          <p:spPr bwMode="auto">
            <a:xfrm>
              <a:off x="3384" y="1056"/>
              <a:ext cx="1297" cy="537"/>
            </a:xfrm>
            <a:custGeom>
              <a:avLst/>
              <a:gdLst>
                <a:gd name="T0" fmla="*/ 0 w 1297"/>
                <a:gd name="T1" fmla="*/ 0 h 537"/>
                <a:gd name="T2" fmla="*/ 912 w 1297"/>
                <a:gd name="T3" fmla="*/ 0 h 537"/>
                <a:gd name="T4" fmla="*/ 1296 w 1297"/>
                <a:gd name="T5" fmla="*/ 536 h 537"/>
                <a:gd name="T6" fmla="*/ 360 w 1297"/>
                <a:gd name="T7" fmla="*/ 536 h 537"/>
                <a:gd name="T8" fmla="*/ 0 w 1297"/>
                <a:gd name="T9" fmla="*/ 0 h 537"/>
                <a:gd name="T10" fmla="*/ 0 60000 65536"/>
                <a:gd name="T11" fmla="*/ 0 60000 65536"/>
                <a:gd name="T12" fmla="*/ 0 60000 65536"/>
                <a:gd name="T13" fmla="*/ 0 60000 65536"/>
                <a:gd name="T14" fmla="*/ 0 60000 65536"/>
                <a:gd name="T15" fmla="*/ 0 w 1297"/>
                <a:gd name="T16" fmla="*/ 0 h 537"/>
                <a:gd name="T17" fmla="*/ 1297 w 1297"/>
                <a:gd name="T18" fmla="*/ 537 h 537"/>
              </a:gdLst>
              <a:ahLst/>
              <a:cxnLst>
                <a:cxn ang="T10">
                  <a:pos x="T0" y="T1"/>
                </a:cxn>
                <a:cxn ang="T11">
                  <a:pos x="T2" y="T3"/>
                </a:cxn>
                <a:cxn ang="T12">
                  <a:pos x="T4" y="T5"/>
                </a:cxn>
                <a:cxn ang="T13">
                  <a:pos x="T6" y="T7"/>
                </a:cxn>
                <a:cxn ang="T14">
                  <a:pos x="T8" y="T9"/>
                </a:cxn>
              </a:cxnLst>
              <a:rect l="T15" t="T16" r="T17" b="T18"/>
              <a:pathLst>
                <a:path w="1297" h="537">
                  <a:moveTo>
                    <a:pt x="0" y="0"/>
                  </a:moveTo>
                  <a:lnTo>
                    <a:pt x="912" y="0"/>
                  </a:lnTo>
                  <a:lnTo>
                    <a:pt x="1296" y="536"/>
                  </a:lnTo>
                  <a:lnTo>
                    <a:pt x="360" y="536"/>
                  </a:lnTo>
                  <a:lnTo>
                    <a:pt x="0" y="0"/>
                  </a:lnTo>
                </a:path>
              </a:pathLst>
            </a:custGeom>
            <a:solidFill>
              <a:schemeClr val="accent1"/>
            </a:solidFill>
            <a:ln w="25400" cap="rnd" cmpd="sng">
              <a:solidFill>
                <a:schemeClr val="folHlink"/>
              </a:solidFill>
              <a:prstDash val="solid"/>
              <a:round/>
              <a:headEnd type="none" w="med" len="med"/>
              <a:tailEnd type="triangle" w="med" len="med"/>
            </a:ln>
          </p:spPr>
          <p:txBody>
            <a:bodyPr/>
            <a:lstStyle/>
            <a:p>
              <a:endParaRPr lang="en-IN"/>
            </a:p>
          </p:txBody>
        </p:sp>
        <p:sp>
          <p:nvSpPr>
            <p:cNvPr id="10254" name="Freeform 11"/>
            <p:cNvSpPr>
              <a:spLocks/>
            </p:cNvSpPr>
            <p:nvPr/>
          </p:nvSpPr>
          <p:spPr bwMode="auto">
            <a:xfrm>
              <a:off x="3288" y="1576"/>
              <a:ext cx="1401" cy="889"/>
            </a:xfrm>
            <a:custGeom>
              <a:avLst/>
              <a:gdLst>
                <a:gd name="T0" fmla="*/ 1400 w 1401"/>
                <a:gd name="T1" fmla="*/ 8 h 889"/>
                <a:gd name="T2" fmla="*/ 0 w 1401"/>
                <a:gd name="T3" fmla="*/ 888 h 889"/>
                <a:gd name="T4" fmla="*/ 472 w 1401"/>
                <a:gd name="T5" fmla="*/ 0 h 889"/>
                <a:gd name="T6" fmla="*/ 1400 w 1401"/>
                <a:gd name="T7" fmla="*/ 8 h 889"/>
                <a:gd name="T8" fmla="*/ 0 60000 65536"/>
                <a:gd name="T9" fmla="*/ 0 60000 65536"/>
                <a:gd name="T10" fmla="*/ 0 60000 65536"/>
                <a:gd name="T11" fmla="*/ 0 60000 65536"/>
                <a:gd name="T12" fmla="*/ 0 w 1401"/>
                <a:gd name="T13" fmla="*/ 0 h 889"/>
                <a:gd name="T14" fmla="*/ 1401 w 1401"/>
                <a:gd name="T15" fmla="*/ 889 h 889"/>
              </a:gdLst>
              <a:ahLst/>
              <a:cxnLst>
                <a:cxn ang="T8">
                  <a:pos x="T0" y="T1"/>
                </a:cxn>
                <a:cxn ang="T9">
                  <a:pos x="T2" y="T3"/>
                </a:cxn>
                <a:cxn ang="T10">
                  <a:pos x="T4" y="T5"/>
                </a:cxn>
                <a:cxn ang="T11">
                  <a:pos x="T6" y="T7"/>
                </a:cxn>
              </a:cxnLst>
              <a:rect l="T12" t="T13" r="T14" b="T15"/>
              <a:pathLst>
                <a:path w="1401" h="889">
                  <a:moveTo>
                    <a:pt x="1400" y="8"/>
                  </a:moveTo>
                  <a:lnTo>
                    <a:pt x="0" y="888"/>
                  </a:lnTo>
                  <a:lnTo>
                    <a:pt x="472" y="0"/>
                  </a:lnTo>
                  <a:lnTo>
                    <a:pt x="1400" y="8"/>
                  </a:lnTo>
                </a:path>
              </a:pathLst>
            </a:custGeom>
            <a:solidFill>
              <a:schemeClr val="tx2"/>
            </a:solidFill>
            <a:ln w="25400" cap="rnd" cmpd="sng">
              <a:solidFill>
                <a:schemeClr val="folHlink"/>
              </a:solidFill>
              <a:prstDash val="solid"/>
              <a:round/>
              <a:headEnd type="none" w="med" len="med"/>
              <a:tailEnd type="triangle" w="med" len="med"/>
            </a:ln>
          </p:spPr>
          <p:txBody>
            <a:bodyPr/>
            <a:lstStyle/>
            <a:p>
              <a:endParaRPr lang="en-IN"/>
            </a:p>
          </p:txBody>
        </p:sp>
        <p:sp>
          <p:nvSpPr>
            <p:cNvPr id="10255" name="Freeform 12"/>
            <p:cNvSpPr>
              <a:spLocks/>
            </p:cNvSpPr>
            <p:nvPr/>
          </p:nvSpPr>
          <p:spPr bwMode="auto">
            <a:xfrm>
              <a:off x="3296" y="1056"/>
              <a:ext cx="465" cy="1409"/>
            </a:xfrm>
            <a:custGeom>
              <a:avLst/>
              <a:gdLst>
                <a:gd name="T0" fmla="*/ 0 w 465"/>
                <a:gd name="T1" fmla="*/ 1408 h 1409"/>
                <a:gd name="T2" fmla="*/ 464 w 465"/>
                <a:gd name="T3" fmla="*/ 528 h 1409"/>
                <a:gd name="T4" fmla="*/ 104 w 465"/>
                <a:gd name="T5" fmla="*/ 0 h 1409"/>
                <a:gd name="T6" fmla="*/ 0 w 465"/>
                <a:gd name="T7" fmla="*/ 1408 h 1409"/>
                <a:gd name="T8" fmla="*/ 0 60000 65536"/>
                <a:gd name="T9" fmla="*/ 0 60000 65536"/>
                <a:gd name="T10" fmla="*/ 0 60000 65536"/>
                <a:gd name="T11" fmla="*/ 0 60000 65536"/>
                <a:gd name="T12" fmla="*/ 0 w 465"/>
                <a:gd name="T13" fmla="*/ 0 h 1409"/>
                <a:gd name="T14" fmla="*/ 465 w 465"/>
                <a:gd name="T15" fmla="*/ 1409 h 1409"/>
              </a:gdLst>
              <a:ahLst/>
              <a:cxnLst>
                <a:cxn ang="T8">
                  <a:pos x="T0" y="T1"/>
                </a:cxn>
                <a:cxn ang="T9">
                  <a:pos x="T2" y="T3"/>
                </a:cxn>
                <a:cxn ang="T10">
                  <a:pos x="T4" y="T5"/>
                </a:cxn>
                <a:cxn ang="T11">
                  <a:pos x="T6" y="T7"/>
                </a:cxn>
              </a:cxnLst>
              <a:rect l="T12" t="T13" r="T14" b="T15"/>
              <a:pathLst>
                <a:path w="465" h="1409">
                  <a:moveTo>
                    <a:pt x="0" y="1408"/>
                  </a:moveTo>
                  <a:lnTo>
                    <a:pt x="464" y="528"/>
                  </a:lnTo>
                  <a:lnTo>
                    <a:pt x="104" y="0"/>
                  </a:lnTo>
                  <a:lnTo>
                    <a:pt x="0" y="1408"/>
                  </a:lnTo>
                </a:path>
              </a:pathLst>
            </a:custGeom>
            <a:solidFill>
              <a:schemeClr val="accent1"/>
            </a:solidFill>
            <a:ln w="25400" cap="rnd" cmpd="sng">
              <a:solidFill>
                <a:schemeClr val="folHlink"/>
              </a:solidFill>
              <a:prstDash val="solid"/>
              <a:round/>
              <a:headEnd type="none" w="med" len="med"/>
              <a:tailEnd type="triangle" w="med" len="med"/>
            </a:ln>
          </p:spPr>
          <p:txBody>
            <a:bodyPr/>
            <a:lstStyle/>
            <a:p>
              <a:endParaRPr lang="en-IN"/>
            </a:p>
          </p:txBody>
        </p:sp>
      </p:grpSp>
      <p:sp>
        <p:nvSpPr>
          <p:cNvPr id="10249" name="Rectangle 13"/>
          <p:cNvSpPr>
            <a:spLocks noChangeArrowheads="1"/>
          </p:cNvSpPr>
          <p:nvPr/>
        </p:nvSpPr>
        <p:spPr bwMode="auto">
          <a:xfrm>
            <a:off x="5969001" y="4486275"/>
            <a:ext cx="1057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chemeClr val="bg1"/>
                </a:solidFill>
                <a:latin typeface="Helvetica" panose="020B0604020202020204" pitchFamily="34" charset="0"/>
              </a:rPr>
              <a:t>Methods</a:t>
            </a:r>
            <a:endParaRPr lang="en-US" altLang="en-US" sz="1800">
              <a:solidFill>
                <a:srgbClr val="6E0043"/>
              </a:solidFill>
              <a:latin typeface="Helvetica" panose="020B0604020202020204" pitchFamily="34" charset="0"/>
            </a:endParaRPr>
          </a:p>
        </p:txBody>
      </p:sp>
      <p:sp>
        <p:nvSpPr>
          <p:cNvPr id="10250" name="Rectangle 14"/>
          <p:cNvSpPr>
            <a:spLocks noChangeArrowheads="1"/>
          </p:cNvSpPr>
          <p:nvPr/>
        </p:nvSpPr>
        <p:spPr bwMode="auto">
          <a:xfrm>
            <a:off x="5918201" y="5086350"/>
            <a:ext cx="1209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chemeClr val="bg1"/>
                </a:solidFill>
                <a:latin typeface="Helvetica" panose="020B0604020202020204" pitchFamily="34" charset="0"/>
              </a:rPr>
              <a:t>Strategies</a:t>
            </a:r>
            <a:endParaRPr lang="en-US" altLang="en-US" sz="1800">
              <a:latin typeface="Helvetica" panose="020B0604020202020204" pitchFamily="34" charset="0"/>
            </a:endParaRPr>
          </a:p>
        </p:txBody>
      </p:sp>
      <p:sp>
        <p:nvSpPr>
          <p:cNvPr id="10251" name="Rectangle 15"/>
          <p:cNvSpPr>
            <a:spLocks noChangeArrowheads="1"/>
          </p:cNvSpPr>
          <p:nvPr/>
        </p:nvSpPr>
        <p:spPr bwMode="auto">
          <a:xfrm>
            <a:off x="3962401" y="2314576"/>
            <a:ext cx="1374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800">
                <a:solidFill>
                  <a:schemeClr val="folHlink"/>
                </a:solidFill>
                <a:latin typeface="Helvetica" panose="020B0604020202020204" pitchFamily="34" charset="0"/>
              </a:rPr>
              <a:t>white-box</a:t>
            </a:r>
          </a:p>
          <a:p>
            <a:r>
              <a:rPr lang="en-US" altLang="en-US" sz="1800">
                <a:solidFill>
                  <a:schemeClr val="folHlink"/>
                </a:solidFill>
                <a:latin typeface="Helvetica" panose="020B0604020202020204" pitchFamily="34" charset="0"/>
              </a:rPr>
              <a:t>methods      </a:t>
            </a:r>
          </a:p>
        </p:txBody>
      </p:sp>
      <p:sp>
        <p:nvSpPr>
          <p:cNvPr id="10252" name="Rectangle 16"/>
          <p:cNvSpPr>
            <a:spLocks noChangeArrowheads="1"/>
          </p:cNvSpPr>
          <p:nvPr/>
        </p:nvSpPr>
        <p:spPr bwMode="auto">
          <a:xfrm>
            <a:off x="7696201" y="2286001"/>
            <a:ext cx="1374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chemeClr val="folHlink"/>
                </a:solidFill>
                <a:latin typeface="Helvetica" panose="020B0604020202020204" pitchFamily="34" charset="0"/>
              </a:rPr>
              <a:t>black-box</a:t>
            </a:r>
          </a:p>
          <a:p>
            <a:pPr algn="ctr"/>
            <a:r>
              <a:rPr lang="en-US" altLang="en-US" sz="1800">
                <a:solidFill>
                  <a:schemeClr val="folHlink"/>
                </a:solidFill>
                <a:latin typeface="Helvetica" panose="020B0604020202020204" pitchFamily="34" charset="0"/>
              </a:rPr>
              <a:t>    methods</a:t>
            </a:r>
          </a:p>
        </p:txBody>
      </p:sp>
    </p:spTree>
    <p:extLst>
      <p:ext uri="{BB962C8B-B14F-4D97-AF65-F5344CB8AC3E}">
        <p14:creationId xmlns:p14="http://schemas.microsoft.com/office/powerpoint/2010/main" val="2802178309"/>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23BE2B-7FCA-4B81-9EFD-DFD2965C72D0}" type="slidenum">
              <a:rPr lang="en-US" altLang="en-US" sz="1000">
                <a:latin typeface="Helvetica" panose="020B0604020202020204" pitchFamily="34" charset="0"/>
              </a:rPr>
              <a:pPr/>
              <a:t>265</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a:xfrm>
            <a:off x="2819401" y="1066800"/>
            <a:ext cx="4276725" cy="660400"/>
          </a:xfrm>
          <a:noFill/>
        </p:spPr>
        <p:txBody>
          <a:bodyPr vert="horz" wrap="none" lIns="63500" tIns="25400" rIns="63500" bIns="25400" rtlCol="0" anchor="t">
            <a:spAutoFit/>
          </a:bodyPr>
          <a:lstStyle/>
          <a:p>
            <a:pPr eaLnBrk="1" hangingPunct="1"/>
            <a:r>
              <a:rPr lang="en-US" altLang="en-US" smtClean="0"/>
              <a:t>White-Box Testing</a:t>
            </a:r>
          </a:p>
        </p:txBody>
      </p:sp>
      <p:sp>
        <p:nvSpPr>
          <p:cNvPr id="11269" name="Oval 3"/>
          <p:cNvSpPr>
            <a:spLocks noChangeArrowheads="1"/>
          </p:cNvSpPr>
          <p:nvPr/>
        </p:nvSpPr>
        <p:spPr bwMode="auto">
          <a:xfrm>
            <a:off x="6824663" y="2413000"/>
            <a:ext cx="63500" cy="114300"/>
          </a:xfrm>
          <a:prstGeom prst="ellipse">
            <a:avLst/>
          </a:prstGeom>
          <a:solidFill>
            <a:srgbClr val="FFFFFF"/>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0" name="Oval 4"/>
          <p:cNvSpPr>
            <a:spLocks noChangeArrowheads="1"/>
          </p:cNvSpPr>
          <p:nvPr/>
        </p:nvSpPr>
        <p:spPr bwMode="auto">
          <a:xfrm>
            <a:off x="6811963" y="2398714"/>
            <a:ext cx="88900" cy="14287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1" name="Line 5"/>
          <p:cNvSpPr>
            <a:spLocks noChangeShapeType="1"/>
          </p:cNvSpPr>
          <p:nvPr/>
        </p:nvSpPr>
        <p:spPr bwMode="auto">
          <a:xfrm>
            <a:off x="6862763" y="2555876"/>
            <a:ext cx="0" cy="85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72" name="Rectangle 6"/>
          <p:cNvSpPr>
            <a:spLocks noChangeArrowheads="1"/>
          </p:cNvSpPr>
          <p:nvPr/>
        </p:nvSpPr>
        <p:spPr bwMode="auto">
          <a:xfrm>
            <a:off x="6684963" y="2698751"/>
            <a:ext cx="355600" cy="20002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3" name="Rectangle 7"/>
          <p:cNvSpPr>
            <a:spLocks noChangeArrowheads="1"/>
          </p:cNvSpPr>
          <p:nvPr/>
        </p:nvSpPr>
        <p:spPr bwMode="auto">
          <a:xfrm>
            <a:off x="6672263" y="2684463"/>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4" name="Line 8"/>
          <p:cNvSpPr>
            <a:spLocks noChangeShapeType="1"/>
          </p:cNvSpPr>
          <p:nvPr/>
        </p:nvSpPr>
        <p:spPr bwMode="auto">
          <a:xfrm>
            <a:off x="6862763" y="2927350"/>
            <a:ext cx="0" cy="714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75" name="Line 9"/>
          <p:cNvSpPr>
            <a:spLocks noChangeShapeType="1"/>
          </p:cNvSpPr>
          <p:nvPr/>
        </p:nvSpPr>
        <p:spPr bwMode="auto">
          <a:xfrm flipH="1">
            <a:off x="6291263" y="3113088"/>
            <a:ext cx="355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76" name="Rectangle 10"/>
          <p:cNvSpPr>
            <a:spLocks noChangeArrowheads="1"/>
          </p:cNvSpPr>
          <p:nvPr/>
        </p:nvSpPr>
        <p:spPr bwMode="auto">
          <a:xfrm>
            <a:off x="6126163" y="3313114"/>
            <a:ext cx="355600" cy="20002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7" name="Rectangle 11"/>
          <p:cNvSpPr>
            <a:spLocks noChangeArrowheads="1"/>
          </p:cNvSpPr>
          <p:nvPr/>
        </p:nvSpPr>
        <p:spPr bwMode="auto">
          <a:xfrm>
            <a:off x="6113463" y="3298825"/>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8" name="Rectangle 12"/>
          <p:cNvSpPr>
            <a:spLocks noChangeArrowheads="1"/>
          </p:cNvSpPr>
          <p:nvPr/>
        </p:nvSpPr>
        <p:spPr bwMode="auto">
          <a:xfrm>
            <a:off x="7243763" y="3341689"/>
            <a:ext cx="355600" cy="20002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9" name="Rectangle 13"/>
          <p:cNvSpPr>
            <a:spLocks noChangeArrowheads="1"/>
          </p:cNvSpPr>
          <p:nvPr/>
        </p:nvSpPr>
        <p:spPr bwMode="auto">
          <a:xfrm>
            <a:off x="7231063" y="3327400"/>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0" name="Line 14"/>
          <p:cNvSpPr>
            <a:spLocks noChangeShapeType="1"/>
          </p:cNvSpPr>
          <p:nvPr/>
        </p:nvSpPr>
        <p:spPr bwMode="auto">
          <a:xfrm>
            <a:off x="6303963" y="3113088"/>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1" name="Line 15"/>
          <p:cNvSpPr>
            <a:spLocks noChangeShapeType="1"/>
          </p:cNvSpPr>
          <p:nvPr/>
        </p:nvSpPr>
        <p:spPr bwMode="auto">
          <a:xfrm flipH="1">
            <a:off x="7065963" y="3113088"/>
            <a:ext cx="355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2" name="Line 16"/>
          <p:cNvSpPr>
            <a:spLocks noChangeShapeType="1"/>
          </p:cNvSpPr>
          <p:nvPr/>
        </p:nvSpPr>
        <p:spPr bwMode="auto">
          <a:xfrm>
            <a:off x="7421563" y="3113088"/>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3" name="Line 17"/>
          <p:cNvSpPr>
            <a:spLocks noChangeShapeType="1"/>
          </p:cNvSpPr>
          <p:nvPr/>
        </p:nvSpPr>
        <p:spPr bwMode="auto">
          <a:xfrm>
            <a:off x="6303963" y="3541713"/>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4" name="Line 18"/>
          <p:cNvSpPr>
            <a:spLocks noChangeShapeType="1"/>
          </p:cNvSpPr>
          <p:nvPr/>
        </p:nvSpPr>
        <p:spPr bwMode="auto">
          <a:xfrm>
            <a:off x="7421563" y="3570288"/>
            <a:ext cx="0" cy="114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5" name="Line 19"/>
          <p:cNvSpPr>
            <a:spLocks noChangeShapeType="1"/>
          </p:cNvSpPr>
          <p:nvPr/>
        </p:nvSpPr>
        <p:spPr bwMode="auto">
          <a:xfrm>
            <a:off x="6303963" y="3698875"/>
            <a:ext cx="1104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6" name="Line 20"/>
          <p:cNvSpPr>
            <a:spLocks noChangeShapeType="1"/>
          </p:cNvSpPr>
          <p:nvPr/>
        </p:nvSpPr>
        <p:spPr bwMode="auto">
          <a:xfrm>
            <a:off x="6862763" y="3698875"/>
            <a:ext cx="0" cy="171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87" name="Rectangle 21"/>
          <p:cNvSpPr>
            <a:spLocks noChangeArrowheads="1"/>
          </p:cNvSpPr>
          <p:nvPr/>
        </p:nvSpPr>
        <p:spPr bwMode="auto">
          <a:xfrm>
            <a:off x="6684963" y="3927476"/>
            <a:ext cx="355600" cy="200025"/>
          </a:xfrm>
          <a:prstGeom prst="rect">
            <a:avLst/>
          </a:prstGeom>
          <a:solidFill>
            <a:schemeClr val="accent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8" name="Rectangle 22"/>
          <p:cNvSpPr>
            <a:spLocks noChangeArrowheads="1"/>
          </p:cNvSpPr>
          <p:nvPr/>
        </p:nvSpPr>
        <p:spPr bwMode="auto">
          <a:xfrm>
            <a:off x="6672263" y="3913188"/>
            <a:ext cx="381000" cy="228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9" name="Line 23"/>
          <p:cNvSpPr>
            <a:spLocks noChangeShapeType="1"/>
          </p:cNvSpPr>
          <p:nvPr/>
        </p:nvSpPr>
        <p:spPr bwMode="auto">
          <a:xfrm>
            <a:off x="6862763" y="4156076"/>
            <a:ext cx="0" cy="214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90" name="Line 24"/>
          <p:cNvSpPr>
            <a:spLocks noChangeShapeType="1"/>
          </p:cNvSpPr>
          <p:nvPr/>
        </p:nvSpPr>
        <p:spPr bwMode="auto">
          <a:xfrm>
            <a:off x="6862763" y="4498975"/>
            <a:ext cx="0" cy="714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91" name="Line 25"/>
          <p:cNvSpPr>
            <a:spLocks noChangeShapeType="1"/>
          </p:cNvSpPr>
          <p:nvPr/>
        </p:nvSpPr>
        <p:spPr bwMode="auto">
          <a:xfrm>
            <a:off x="6862763" y="2613025"/>
            <a:ext cx="86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92" name="Line 26"/>
          <p:cNvSpPr>
            <a:spLocks noChangeShapeType="1"/>
          </p:cNvSpPr>
          <p:nvPr/>
        </p:nvSpPr>
        <p:spPr bwMode="auto">
          <a:xfrm>
            <a:off x="6862763" y="4556125"/>
            <a:ext cx="86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93" name="Line 27"/>
          <p:cNvSpPr>
            <a:spLocks noChangeShapeType="1"/>
          </p:cNvSpPr>
          <p:nvPr/>
        </p:nvSpPr>
        <p:spPr bwMode="auto">
          <a:xfrm>
            <a:off x="7739063" y="2613026"/>
            <a:ext cx="0" cy="19288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9228" name="Rectangle 28"/>
          <p:cNvSpPr>
            <a:spLocks noChangeArrowheads="1"/>
          </p:cNvSpPr>
          <p:nvPr/>
        </p:nvSpPr>
        <p:spPr bwMode="auto">
          <a:xfrm>
            <a:off x="3952875" y="5097464"/>
            <a:ext cx="3581108"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our goal is to ensure that all </a:t>
            </a:r>
          </a:p>
        </p:txBody>
      </p:sp>
      <p:sp>
        <p:nvSpPr>
          <p:cNvPr id="179229" name="Rectangle 29"/>
          <p:cNvSpPr>
            <a:spLocks noChangeArrowheads="1"/>
          </p:cNvSpPr>
          <p:nvPr/>
        </p:nvSpPr>
        <p:spPr bwMode="auto">
          <a:xfrm>
            <a:off x="3952875" y="5454651"/>
            <a:ext cx="3760644"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statements and conditions have </a:t>
            </a:r>
          </a:p>
        </p:txBody>
      </p:sp>
      <p:sp>
        <p:nvSpPr>
          <p:cNvPr id="179230" name="Rectangle 30"/>
          <p:cNvSpPr>
            <a:spLocks noChangeArrowheads="1"/>
          </p:cNvSpPr>
          <p:nvPr/>
        </p:nvSpPr>
        <p:spPr bwMode="auto">
          <a:xfrm>
            <a:off x="3952876" y="5811839"/>
            <a:ext cx="3504163"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been executed at least once ...</a:t>
            </a:r>
          </a:p>
        </p:txBody>
      </p:sp>
      <p:sp>
        <p:nvSpPr>
          <p:cNvPr id="11297" name="AutoShape 31"/>
          <p:cNvSpPr>
            <a:spLocks noChangeArrowheads="1"/>
          </p:cNvSpPr>
          <p:nvPr/>
        </p:nvSpPr>
        <p:spPr bwMode="auto">
          <a:xfrm>
            <a:off x="6634163" y="2984501"/>
            <a:ext cx="444500" cy="271463"/>
          </a:xfrm>
          <a:prstGeom prst="diamond">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8" name="AutoShape 32"/>
          <p:cNvSpPr>
            <a:spLocks noChangeArrowheads="1"/>
          </p:cNvSpPr>
          <p:nvPr/>
        </p:nvSpPr>
        <p:spPr bwMode="auto">
          <a:xfrm>
            <a:off x="6634163" y="4398963"/>
            <a:ext cx="444500" cy="271462"/>
          </a:xfrm>
          <a:prstGeom prst="diamond">
            <a:avLst/>
          </a:prstGeom>
          <a:solidFill>
            <a:schemeClr val="tx2"/>
          </a:solidFill>
          <a:ln w="254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9" name="Line 33"/>
          <p:cNvSpPr>
            <a:spLocks noChangeShapeType="1"/>
          </p:cNvSpPr>
          <p:nvPr/>
        </p:nvSpPr>
        <p:spPr bwMode="auto">
          <a:xfrm>
            <a:off x="6862763" y="4713289"/>
            <a:ext cx="0" cy="3571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pic>
        <p:nvPicPr>
          <p:cNvPr id="11300" name="Picture 3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828800"/>
            <a:ext cx="20685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64533230"/>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5A0127-BBC3-4218-849D-70BFE270EFE9}" type="slidenum">
              <a:rPr lang="en-US" altLang="en-US" sz="1000">
                <a:latin typeface="Helvetica" panose="020B0604020202020204" pitchFamily="34" charset="0"/>
              </a:rPr>
              <a:pPr/>
              <a:t>266</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a:xfrm>
            <a:off x="2819400" y="1066800"/>
            <a:ext cx="2921000" cy="660400"/>
          </a:xfrm>
          <a:noFill/>
        </p:spPr>
        <p:txBody>
          <a:bodyPr vert="horz" wrap="none" lIns="63500" tIns="25400" rIns="63500" bIns="25400" rtlCol="0" anchor="t">
            <a:spAutoFit/>
          </a:bodyPr>
          <a:lstStyle/>
          <a:p>
            <a:pPr eaLnBrk="1" hangingPunct="1"/>
            <a:r>
              <a:rPr lang="en-US" altLang="en-US" smtClean="0"/>
              <a:t>Why Cover?</a:t>
            </a:r>
          </a:p>
        </p:txBody>
      </p:sp>
      <p:sp>
        <p:nvSpPr>
          <p:cNvPr id="180227" name="Rectangle 3"/>
          <p:cNvSpPr>
            <a:spLocks noChangeArrowheads="1"/>
          </p:cNvSpPr>
          <p:nvPr/>
        </p:nvSpPr>
        <p:spPr bwMode="auto">
          <a:xfrm>
            <a:off x="3962400" y="1905001"/>
            <a:ext cx="4347344"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logic errors and incorrect assumptions </a:t>
            </a:r>
          </a:p>
        </p:txBody>
      </p:sp>
      <p:sp>
        <p:nvSpPr>
          <p:cNvPr id="180228" name="Rectangle 4"/>
          <p:cNvSpPr>
            <a:spLocks noChangeArrowheads="1"/>
          </p:cNvSpPr>
          <p:nvPr/>
        </p:nvSpPr>
        <p:spPr bwMode="auto">
          <a:xfrm>
            <a:off x="3962400" y="2262189"/>
            <a:ext cx="4106894"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are inversely proportional to a path's </a:t>
            </a:r>
          </a:p>
        </p:txBody>
      </p:sp>
      <p:sp>
        <p:nvSpPr>
          <p:cNvPr id="180229" name="Rectangle 5"/>
          <p:cNvSpPr>
            <a:spLocks noChangeArrowheads="1"/>
          </p:cNvSpPr>
          <p:nvPr/>
        </p:nvSpPr>
        <p:spPr bwMode="auto">
          <a:xfrm>
            <a:off x="3962400" y="2617789"/>
            <a:ext cx="2321148"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execution probability</a:t>
            </a:r>
          </a:p>
        </p:txBody>
      </p:sp>
      <p:sp>
        <p:nvSpPr>
          <p:cNvPr id="180230" name="Rectangle 6"/>
          <p:cNvSpPr>
            <a:spLocks noChangeArrowheads="1"/>
          </p:cNvSpPr>
          <p:nvPr/>
        </p:nvSpPr>
        <p:spPr bwMode="auto">
          <a:xfrm>
            <a:off x="3757614" y="2568576"/>
            <a:ext cx="65" cy="249299"/>
          </a:xfrm>
          <a:prstGeom prst="rect">
            <a:avLst/>
          </a:prstGeom>
          <a:noFill/>
          <a:ln>
            <a:noFill/>
          </a:ln>
          <a:extLst/>
        </p:spPr>
        <p:txBody>
          <a:bodyPr wrap="none" lIns="0" tIns="0" rIns="0" bIns="0">
            <a:spAutoFit/>
          </a:bodyPr>
          <a:lstStyle/>
          <a:p>
            <a:pPr>
              <a:lnSpc>
                <a:spcPct val="90000"/>
              </a:lnSpc>
              <a:defRPr/>
            </a:pP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0231" name="Rectangle 7"/>
          <p:cNvSpPr>
            <a:spLocks noChangeArrowheads="1"/>
          </p:cNvSpPr>
          <p:nvPr/>
        </p:nvSpPr>
        <p:spPr bwMode="auto">
          <a:xfrm>
            <a:off x="3962400" y="3330576"/>
            <a:ext cx="1064394"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we often  </a:t>
            </a:r>
          </a:p>
        </p:txBody>
      </p:sp>
      <p:sp>
        <p:nvSpPr>
          <p:cNvPr id="180232" name="Rectangle 8"/>
          <p:cNvSpPr>
            <a:spLocks noChangeArrowheads="1"/>
          </p:cNvSpPr>
          <p:nvPr/>
        </p:nvSpPr>
        <p:spPr bwMode="auto">
          <a:xfrm>
            <a:off x="5334001" y="3330576"/>
            <a:ext cx="782265" cy="249299"/>
          </a:xfrm>
          <a:prstGeom prst="rect">
            <a:avLst/>
          </a:prstGeom>
          <a:noFill/>
          <a:ln>
            <a:noFill/>
          </a:ln>
          <a:extLst/>
        </p:spPr>
        <p:txBody>
          <a:bodyPr wrap="none" lIns="0" tIns="0" rIns="0" bIns="0">
            <a:spAutoFit/>
          </a:bodyPr>
          <a:lstStyle/>
          <a:p>
            <a:pPr>
              <a:lnSpc>
                <a:spcPct val="90000"/>
              </a:lnSpc>
              <a:defRPr/>
            </a:pPr>
            <a:r>
              <a:rPr lang="en-US" b="1" u="sng">
                <a:effectLst>
                  <a:outerShdw blurRad="38100" dist="38100" dir="2700000" algn="tl">
                    <a:srgbClr val="FFFFFF"/>
                  </a:outerShdw>
                </a:effectLst>
                <a:latin typeface="Helvetica" pitchFamily="-128" charset="0"/>
                <a:ea typeface="ＭＳ Ｐゴシック" pitchFamily="-128" charset="-128"/>
              </a:rPr>
              <a:t>believe</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0233" name="Rectangle 9"/>
          <p:cNvSpPr>
            <a:spLocks noChangeArrowheads="1"/>
          </p:cNvSpPr>
          <p:nvPr/>
        </p:nvSpPr>
        <p:spPr bwMode="auto">
          <a:xfrm>
            <a:off x="6400800" y="3330576"/>
            <a:ext cx="1974900"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 that a path is not </a:t>
            </a:r>
          </a:p>
        </p:txBody>
      </p:sp>
      <p:sp>
        <p:nvSpPr>
          <p:cNvPr id="180234" name="Rectangle 10"/>
          <p:cNvSpPr>
            <a:spLocks noChangeArrowheads="1"/>
          </p:cNvSpPr>
          <p:nvPr/>
        </p:nvSpPr>
        <p:spPr bwMode="auto">
          <a:xfrm>
            <a:off x="3962400" y="3686176"/>
            <a:ext cx="4270400"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likely to be executed;  in fact, reality is </a:t>
            </a:r>
          </a:p>
        </p:txBody>
      </p:sp>
      <p:sp>
        <p:nvSpPr>
          <p:cNvPr id="180235" name="Rectangle 11"/>
          <p:cNvSpPr>
            <a:spLocks noChangeArrowheads="1"/>
          </p:cNvSpPr>
          <p:nvPr/>
        </p:nvSpPr>
        <p:spPr bwMode="auto">
          <a:xfrm>
            <a:off x="3962400" y="4041776"/>
            <a:ext cx="2423740"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often counter intuitive</a:t>
            </a:r>
          </a:p>
        </p:txBody>
      </p:sp>
      <p:sp>
        <p:nvSpPr>
          <p:cNvPr id="180236" name="Rectangle 12"/>
          <p:cNvSpPr>
            <a:spLocks noChangeArrowheads="1"/>
          </p:cNvSpPr>
          <p:nvPr/>
        </p:nvSpPr>
        <p:spPr bwMode="auto">
          <a:xfrm>
            <a:off x="3757614" y="3990976"/>
            <a:ext cx="65" cy="249299"/>
          </a:xfrm>
          <a:prstGeom prst="rect">
            <a:avLst/>
          </a:prstGeom>
          <a:noFill/>
          <a:ln>
            <a:noFill/>
          </a:ln>
          <a:extLst/>
        </p:spPr>
        <p:txBody>
          <a:bodyPr wrap="none" lIns="0" tIns="0" rIns="0" bIns="0">
            <a:spAutoFit/>
          </a:bodyPr>
          <a:lstStyle/>
          <a:p>
            <a:pPr>
              <a:lnSpc>
                <a:spcPct val="90000"/>
              </a:lnSpc>
              <a:defRPr/>
            </a:pP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0237" name="Rectangle 13"/>
          <p:cNvSpPr>
            <a:spLocks noChangeArrowheads="1"/>
          </p:cNvSpPr>
          <p:nvPr/>
        </p:nvSpPr>
        <p:spPr bwMode="auto">
          <a:xfrm>
            <a:off x="3962400" y="4752976"/>
            <a:ext cx="4158190"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typographical errors are random;  it's </a:t>
            </a:r>
          </a:p>
        </p:txBody>
      </p:sp>
      <p:sp>
        <p:nvSpPr>
          <p:cNvPr id="180238" name="Rectangle 14"/>
          <p:cNvSpPr>
            <a:spLocks noChangeArrowheads="1"/>
          </p:cNvSpPr>
          <p:nvPr/>
        </p:nvSpPr>
        <p:spPr bwMode="auto">
          <a:xfrm>
            <a:off x="3962400" y="5108576"/>
            <a:ext cx="4154984"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likely that untested paths will contain </a:t>
            </a:r>
          </a:p>
        </p:txBody>
      </p:sp>
      <p:sp>
        <p:nvSpPr>
          <p:cNvPr id="180239" name="Rectangle 15"/>
          <p:cNvSpPr>
            <a:spLocks noChangeArrowheads="1"/>
          </p:cNvSpPr>
          <p:nvPr/>
        </p:nvSpPr>
        <p:spPr bwMode="auto">
          <a:xfrm>
            <a:off x="3962401" y="5464176"/>
            <a:ext cx="666849" cy="249299"/>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some </a:t>
            </a:r>
          </a:p>
        </p:txBody>
      </p:sp>
      <p:grpSp>
        <p:nvGrpSpPr>
          <p:cNvPr id="12306" name="Group 16"/>
          <p:cNvGrpSpPr>
            <a:grpSpLocks/>
          </p:cNvGrpSpPr>
          <p:nvPr/>
        </p:nvGrpSpPr>
        <p:grpSpPr bwMode="auto">
          <a:xfrm>
            <a:off x="3443288" y="4765676"/>
            <a:ext cx="241300" cy="271463"/>
            <a:chOff x="1080" y="2442"/>
            <a:chExt cx="152" cy="152"/>
          </a:xfrm>
        </p:grpSpPr>
        <p:sp>
          <p:nvSpPr>
            <p:cNvPr id="12313" name="Rectangle 17"/>
            <p:cNvSpPr>
              <a:spLocks noChangeArrowheads="1"/>
            </p:cNvSpPr>
            <p:nvPr/>
          </p:nvSpPr>
          <p:spPr bwMode="auto">
            <a:xfrm>
              <a:off x="1096" y="2458"/>
              <a:ext cx="136" cy="136"/>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14" name="Rectangle 18"/>
            <p:cNvSpPr>
              <a:spLocks noChangeArrowheads="1"/>
            </p:cNvSpPr>
            <p:nvPr/>
          </p:nvSpPr>
          <p:spPr bwMode="auto">
            <a:xfrm>
              <a:off x="1080" y="2442"/>
              <a:ext cx="128" cy="136"/>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2307" name="Group 19"/>
          <p:cNvGrpSpPr>
            <a:grpSpLocks/>
          </p:cNvGrpSpPr>
          <p:nvPr/>
        </p:nvGrpSpPr>
        <p:grpSpPr bwMode="auto">
          <a:xfrm>
            <a:off x="3443288" y="3328989"/>
            <a:ext cx="241300" cy="269875"/>
            <a:chOff x="1080" y="1637"/>
            <a:chExt cx="152" cy="151"/>
          </a:xfrm>
        </p:grpSpPr>
        <p:sp>
          <p:nvSpPr>
            <p:cNvPr id="12311" name="Rectangle 20"/>
            <p:cNvSpPr>
              <a:spLocks noChangeArrowheads="1"/>
            </p:cNvSpPr>
            <p:nvPr/>
          </p:nvSpPr>
          <p:spPr bwMode="auto">
            <a:xfrm>
              <a:off x="1096" y="1653"/>
              <a:ext cx="136" cy="135"/>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12" name="Rectangle 21"/>
            <p:cNvSpPr>
              <a:spLocks noChangeArrowheads="1"/>
            </p:cNvSpPr>
            <p:nvPr/>
          </p:nvSpPr>
          <p:spPr bwMode="auto">
            <a:xfrm>
              <a:off x="1080" y="1637"/>
              <a:ext cx="128" cy="136"/>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2308" name="Group 22"/>
          <p:cNvGrpSpPr>
            <a:grpSpLocks/>
          </p:cNvGrpSpPr>
          <p:nvPr/>
        </p:nvGrpSpPr>
        <p:grpSpPr bwMode="auto">
          <a:xfrm>
            <a:off x="3443288" y="1890714"/>
            <a:ext cx="241300" cy="269875"/>
            <a:chOff x="1080" y="832"/>
            <a:chExt cx="152" cy="151"/>
          </a:xfrm>
        </p:grpSpPr>
        <p:sp>
          <p:nvSpPr>
            <p:cNvPr id="12309" name="Rectangle 23"/>
            <p:cNvSpPr>
              <a:spLocks noChangeArrowheads="1"/>
            </p:cNvSpPr>
            <p:nvPr/>
          </p:nvSpPr>
          <p:spPr bwMode="auto">
            <a:xfrm>
              <a:off x="1096" y="848"/>
              <a:ext cx="136" cy="135"/>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10" name="Rectangle 24"/>
            <p:cNvSpPr>
              <a:spLocks noChangeArrowheads="1"/>
            </p:cNvSpPr>
            <p:nvPr/>
          </p:nvSpPr>
          <p:spPr bwMode="auto">
            <a:xfrm>
              <a:off x="1080" y="832"/>
              <a:ext cx="128" cy="127"/>
            </a:xfrm>
            <a:prstGeom prst="rect">
              <a:avLst/>
            </a:prstGeom>
            <a:solidFill>
              <a:schemeClr val="folHlink"/>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extLst>
      <p:ext uri="{BB962C8B-B14F-4D97-AF65-F5344CB8AC3E}">
        <p14:creationId xmlns:p14="http://schemas.microsoft.com/office/powerpoint/2010/main" val="703851508"/>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70"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2F4B03-D1FE-4577-8C75-D42E96F34DE4}" type="slidenum">
              <a:rPr lang="en-US" altLang="en-US" sz="1000">
                <a:latin typeface="Helvetica" panose="020B0604020202020204" pitchFamily="34" charset="0"/>
              </a:rPr>
              <a:pPr/>
              <a:t>267</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a:xfrm>
            <a:off x="2743200" y="990600"/>
            <a:ext cx="4673600" cy="660400"/>
          </a:xfrm>
          <a:noFill/>
        </p:spPr>
        <p:txBody>
          <a:bodyPr vert="horz" lIns="63500" tIns="25400" rIns="63500" bIns="25400" rtlCol="0" anchor="t">
            <a:spAutoFit/>
          </a:bodyPr>
          <a:lstStyle/>
          <a:p>
            <a:pPr eaLnBrk="1" hangingPunct="1"/>
            <a:r>
              <a:rPr lang="en-US" altLang="en-US" smtClean="0"/>
              <a:t>Basis Path Testing</a:t>
            </a:r>
          </a:p>
        </p:txBody>
      </p:sp>
      <p:sp>
        <p:nvSpPr>
          <p:cNvPr id="13317" name="Freeform 3"/>
          <p:cNvSpPr>
            <a:spLocks/>
          </p:cNvSpPr>
          <p:nvPr/>
        </p:nvSpPr>
        <p:spPr bwMode="auto">
          <a:xfrm>
            <a:off x="4749801" y="3544888"/>
            <a:ext cx="455613" cy="512762"/>
          </a:xfrm>
          <a:custGeom>
            <a:avLst/>
            <a:gdLst>
              <a:gd name="T0" fmla="*/ 360383479 w 287"/>
              <a:gd name="T1" fmla="*/ 0 h 287"/>
              <a:gd name="T2" fmla="*/ 0 w 287"/>
              <a:gd name="T3" fmla="*/ 456461722 h 287"/>
              <a:gd name="T4" fmla="*/ 360383479 w 287"/>
              <a:gd name="T5" fmla="*/ 916114359 h 287"/>
              <a:gd name="T6" fmla="*/ 723286322 w 287"/>
              <a:gd name="T7" fmla="*/ 456461722 h 287"/>
              <a:gd name="T8" fmla="*/ 360383479 w 287"/>
              <a:gd name="T9" fmla="*/ 0 h 287"/>
              <a:gd name="T10" fmla="*/ 0 60000 65536"/>
              <a:gd name="T11" fmla="*/ 0 60000 65536"/>
              <a:gd name="T12" fmla="*/ 0 60000 65536"/>
              <a:gd name="T13" fmla="*/ 0 60000 65536"/>
              <a:gd name="T14" fmla="*/ 0 60000 65536"/>
              <a:gd name="T15" fmla="*/ 0 w 287"/>
              <a:gd name="T16" fmla="*/ 0 h 287"/>
              <a:gd name="T17" fmla="*/ 287 w 287"/>
              <a:gd name="T18" fmla="*/ 287 h 287"/>
            </a:gdLst>
            <a:ahLst/>
            <a:cxnLst>
              <a:cxn ang="T10">
                <a:pos x="T0" y="T1"/>
              </a:cxn>
              <a:cxn ang="T11">
                <a:pos x="T2" y="T3"/>
              </a:cxn>
              <a:cxn ang="T12">
                <a:pos x="T4" y="T5"/>
              </a:cxn>
              <a:cxn ang="T13">
                <a:pos x="T6" y="T7"/>
              </a:cxn>
              <a:cxn ang="T14">
                <a:pos x="T8" y="T9"/>
              </a:cxn>
            </a:cxnLst>
            <a:rect l="T15" t="T16" r="T17" b="T18"/>
            <a:pathLst>
              <a:path w="287" h="287">
                <a:moveTo>
                  <a:pt x="143" y="0"/>
                </a:moveTo>
                <a:lnTo>
                  <a:pt x="0" y="143"/>
                </a:lnTo>
                <a:lnTo>
                  <a:pt x="143" y="287"/>
                </a:lnTo>
                <a:lnTo>
                  <a:pt x="287" y="143"/>
                </a:lnTo>
                <a:lnTo>
                  <a:pt x="1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18" name="Freeform 4"/>
          <p:cNvSpPr>
            <a:spLocks/>
          </p:cNvSpPr>
          <p:nvPr/>
        </p:nvSpPr>
        <p:spPr bwMode="auto">
          <a:xfrm>
            <a:off x="4749801" y="3544888"/>
            <a:ext cx="455613" cy="512762"/>
          </a:xfrm>
          <a:custGeom>
            <a:avLst/>
            <a:gdLst>
              <a:gd name="T0" fmla="*/ 360383479 w 287"/>
              <a:gd name="T1" fmla="*/ 0 h 287"/>
              <a:gd name="T2" fmla="*/ 0 w 287"/>
              <a:gd name="T3" fmla="*/ 456461722 h 287"/>
              <a:gd name="T4" fmla="*/ 0 w 287"/>
              <a:gd name="T5" fmla="*/ 456461722 h 287"/>
              <a:gd name="T6" fmla="*/ 360383479 w 287"/>
              <a:gd name="T7" fmla="*/ 916114359 h 287"/>
              <a:gd name="T8" fmla="*/ 360383479 w 287"/>
              <a:gd name="T9" fmla="*/ 916114359 h 287"/>
              <a:gd name="T10" fmla="*/ 723286322 w 287"/>
              <a:gd name="T11" fmla="*/ 456461722 h 287"/>
              <a:gd name="T12" fmla="*/ 723286322 w 287"/>
              <a:gd name="T13" fmla="*/ 456461722 h 287"/>
              <a:gd name="T14" fmla="*/ 360383479 w 287"/>
              <a:gd name="T15" fmla="*/ 0 h 287"/>
              <a:gd name="T16" fmla="*/ 360383479 w 287"/>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7"/>
              <a:gd name="T28" fmla="*/ 0 h 287"/>
              <a:gd name="T29" fmla="*/ 287 w 287"/>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7" h="287">
                <a:moveTo>
                  <a:pt x="143" y="0"/>
                </a:moveTo>
                <a:lnTo>
                  <a:pt x="0" y="143"/>
                </a:lnTo>
                <a:lnTo>
                  <a:pt x="143" y="287"/>
                </a:lnTo>
                <a:lnTo>
                  <a:pt x="287" y="143"/>
                </a:lnTo>
                <a:lnTo>
                  <a:pt x="143"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19" name="Freeform 5"/>
          <p:cNvSpPr>
            <a:spLocks/>
          </p:cNvSpPr>
          <p:nvPr/>
        </p:nvSpPr>
        <p:spPr bwMode="auto">
          <a:xfrm>
            <a:off x="4737101" y="3530601"/>
            <a:ext cx="455613" cy="512763"/>
          </a:xfrm>
          <a:custGeom>
            <a:avLst/>
            <a:gdLst>
              <a:gd name="T0" fmla="*/ 360383479 w 287"/>
              <a:gd name="T1" fmla="*/ 0 h 287"/>
              <a:gd name="T2" fmla="*/ 0 w 287"/>
              <a:gd name="T3" fmla="*/ 456462612 h 287"/>
              <a:gd name="T4" fmla="*/ 360383479 w 287"/>
              <a:gd name="T5" fmla="*/ 916117932 h 287"/>
              <a:gd name="T6" fmla="*/ 723286322 w 287"/>
              <a:gd name="T7" fmla="*/ 456462612 h 287"/>
              <a:gd name="T8" fmla="*/ 360383479 w 287"/>
              <a:gd name="T9" fmla="*/ 0 h 287"/>
              <a:gd name="T10" fmla="*/ 0 60000 65536"/>
              <a:gd name="T11" fmla="*/ 0 60000 65536"/>
              <a:gd name="T12" fmla="*/ 0 60000 65536"/>
              <a:gd name="T13" fmla="*/ 0 60000 65536"/>
              <a:gd name="T14" fmla="*/ 0 60000 65536"/>
              <a:gd name="T15" fmla="*/ 0 w 287"/>
              <a:gd name="T16" fmla="*/ 0 h 287"/>
              <a:gd name="T17" fmla="*/ 287 w 287"/>
              <a:gd name="T18" fmla="*/ 287 h 287"/>
            </a:gdLst>
            <a:ahLst/>
            <a:cxnLst>
              <a:cxn ang="T10">
                <a:pos x="T0" y="T1"/>
              </a:cxn>
              <a:cxn ang="T11">
                <a:pos x="T2" y="T3"/>
              </a:cxn>
              <a:cxn ang="T12">
                <a:pos x="T4" y="T5"/>
              </a:cxn>
              <a:cxn ang="T13">
                <a:pos x="T6" y="T7"/>
              </a:cxn>
              <a:cxn ang="T14">
                <a:pos x="T8" y="T9"/>
              </a:cxn>
            </a:cxnLst>
            <a:rect l="T15" t="T16" r="T17" b="T18"/>
            <a:pathLst>
              <a:path w="287" h="287">
                <a:moveTo>
                  <a:pt x="143" y="0"/>
                </a:moveTo>
                <a:lnTo>
                  <a:pt x="0" y="143"/>
                </a:lnTo>
                <a:lnTo>
                  <a:pt x="143" y="287"/>
                </a:lnTo>
                <a:lnTo>
                  <a:pt x="287" y="143"/>
                </a:lnTo>
                <a:lnTo>
                  <a:pt x="143"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0" name="Oval 6"/>
          <p:cNvSpPr>
            <a:spLocks noChangeArrowheads="1"/>
          </p:cNvSpPr>
          <p:nvPr/>
        </p:nvSpPr>
        <p:spPr bwMode="auto">
          <a:xfrm>
            <a:off x="4178300" y="1978025"/>
            <a:ext cx="139700" cy="1857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1" name="Oval 7"/>
          <p:cNvSpPr>
            <a:spLocks noChangeArrowheads="1"/>
          </p:cNvSpPr>
          <p:nvPr/>
        </p:nvSpPr>
        <p:spPr bwMode="auto">
          <a:xfrm>
            <a:off x="4165600" y="1963738"/>
            <a:ext cx="165100" cy="214312"/>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2" name="Freeform 8"/>
          <p:cNvSpPr>
            <a:spLocks/>
          </p:cNvSpPr>
          <p:nvPr/>
        </p:nvSpPr>
        <p:spPr bwMode="auto">
          <a:xfrm>
            <a:off x="4038600" y="2989263"/>
            <a:ext cx="457200" cy="512762"/>
          </a:xfrm>
          <a:custGeom>
            <a:avLst/>
            <a:gdLst>
              <a:gd name="T0" fmla="*/ 362902445 w 288"/>
              <a:gd name="T1" fmla="*/ 0 h 287"/>
              <a:gd name="T2" fmla="*/ 0 w 288"/>
              <a:gd name="T3" fmla="*/ 456461722 h 287"/>
              <a:gd name="T4" fmla="*/ 362902445 w 288"/>
              <a:gd name="T5" fmla="*/ 916114359 h 287"/>
              <a:gd name="T6" fmla="*/ 725804891 w 288"/>
              <a:gd name="T7" fmla="*/ 456461722 h 287"/>
              <a:gd name="T8" fmla="*/ 362902445 w 288"/>
              <a:gd name="T9" fmla="*/ 0 h 287"/>
              <a:gd name="T10" fmla="*/ 0 60000 65536"/>
              <a:gd name="T11" fmla="*/ 0 60000 65536"/>
              <a:gd name="T12" fmla="*/ 0 60000 65536"/>
              <a:gd name="T13" fmla="*/ 0 60000 65536"/>
              <a:gd name="T14" fmla="*/ 0 60000 65536"/>
              <a:gd name="T15" fmla="*/ 0 w 288"/>
              <a:gd name="T16" fmla="*/ 0 h 287"/>
              <a:gd name="T17" fmla="*/ 288 w 288"/>
              <a:gd name="T18" fmla="*/ 287 h 287"/>
            </a:gdLst>
            <a:ahLst/>
            <a:cxnLst>
              <a:cxn ang="T10">
                <a:pos x="T0" y="T1"/>
              </a:cxn>
              <a:cxn ang="T11">
                <a:pos x="T2" y="T3"/>
              </a:cxn>
              <a:cxn ang="T12">
                <a:pos x="T4" y="T5"/>
              </a:cxn>
              <a:cxn ang="T13">
                <a:pos x="T6" y="T7"/>
              </a:cxn>
              <a:cxn ang="T14">
                <a:pos x="T8" y="T9"/>
              </a:cxn>
            </a:cxnLst>
            <a:rect l="T15" t="T16" r="T17" b="T18"/>
            <a:pathLst>
              <a:path w="288" h="287">
                <a:moveTo>
                  <a:pt x="144" y="0"/>
                </a:moveTo>
                <a:lnTo>
                  <a:pt x="0" y="143"/>
                </a:lnTo>
                <a:lnTo>
                  <a:pt x="144" y="287"/>
                </a:lnTo>
                <a:lnTo>
                  <a:pt x="288" y="143"/>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23" name="Freeform 9"/>
          <p:cNvSpPr>
            <a:spLocks/>
          </p:cNvSpPr>
          <p:nvPr/>
        </p:nvSpPr>
        <p:spPr bwMode="auto">
          <a:xfrm>
            <a:off x="4038600" y="2989263"/>
            <a:ext cx="457200" cy="512762"/>
          </a:xfrm>
          <a:custGeom>
            <a:avLst/>
            <a:gdLst>
              <a:gd name="T0" fmla="*/ 362902445 w 288"/>
              <a:gd name="T1" fmla="*/ 0 h 287"/>
              <a:gd name="T2" fmla="*/ 0 w 288"/>
              <a:gd name="T3" fmla="*/ 456461722 h 287"/>
              <a:gd name="T4" fmla="*/ 0 w 288"/>
              <a:gd name="T5" fmla="*/ 456461722 h 287"/>
              <a:gd name="T6" fmla="*/ 362902445 w 288"/>
              <a:gd name="T7" fmla="*/ 916114359 h 287"/>
              <a:gd name="T8" fmla="*/ 362902445 w 288"/>
              <a:gd name="T9" fmla="*/ 916114359 h 287"/>
              <a:gd name="T10" fmla="*/ 725804891 w 288"/>
              <a:gd name="T11" fmla="*/ 456461722 h 287"/>
              <a:gd name="T12" fmla="*/ 725804891 w 288"/>
              <a:gd name="T13" fmla="*/ 456461722 h 287"/>
              <a:gd name="T14" fmla="*/ 362902445 w 288"/>
              <a:gd name="T15" fmla="*/ 0 h 287"/>
              <a:gd name="T16" fmla="*/ 362902445 w 288"/>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7"/>
              <a:gd name="T29" fmla="*/ 288 w 288"/>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7">
                <a:moveTo>
                  <a:pt x="144" y="0"/>
                </a:moveTo>
                <a:lnTo>
                  <a:pt x="0" y="143"/>
                </a:lnTo>
                <a:lnTo>
                  <a:pt x="144" y="287"/>
                </a:lnTo>
                <a:lnTo>
                  <a:pt x="288" y="143"/>
                </a:lnTo>
                <a:lnTo>
                  <a:pt x="144"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4" name="Freeform 10"/>
          <p:cNvSpPr>
            <a:spLocks/>
          </p:cNvSpPr>
          <p:nvPr/>
        </p:nvSpPr>
        <p:spPr bwMode="auto">
          <a:xfrm>
            <a:off x="4025900" y="2974976"/>
            <a:ext cx="457200" cy="512763"/>
          </a:xfrm>
          <a:custGeom>
            <a:avLst/>
            <a:gdLst>
              <a:gd name="T0" fmla="*/ 362902445 w 288"/>
              <a:gd name="T1" fmla="*/ 0 h 287"/>
              <a:gd name="T2" fmla="*/ 0 w 288"/>
              <a:gd name="T3" fmla="*/ 456462612 h 287"/>
              <a:gd name="T4" fmla="*/ 362902445 w 288"/>
              <a:gd name="T5" fmla="*/ 916117932 h 287"/>
              <a:gd name="T6" fmla="*/ 725804891 w 288"/>
              <a:gd name="T7" fmla="*/ 456462612 h 287"/>
              <a:gd name="T8" fmla="*/ 362902445 w 288"/>
              <a:gd name="T9" fmla="*/ 0 h 287"/>
              <a:gd name="T10" fmla="*/ 0 60000 65536"/>
              <a:gd name="T11" fmla="*/ 0 60000 65536"/>
              <a:gd name="T12" fmla="*/ 0 60000 65536"/>
              <a:gd name="T13" fmla="*/ 0 60000 65536"/>
              <a:gd name="T14" fmla="*/ 0 60000 65536"/>
              <a:gd name="T15" fmla="*/ 0 w 288"/>
              <a:gd name="T16" fmla="*/ 0 h 287"/>
              <a:gd name="T17" fmla="*/ 288 w 288"/>
              <a:gd name="T18" fmla="*/ 287 h 287"/>
            </a:gdLst>
            <a:ahLst/>
            <a:cxnLst>
              <a:cxn ang="T10">
                <a:pos x="T0" y="T1"/>
              </a:cxn>
              <a:cxn ang="T11">
                <a:pos x="T2" y="T3"/>
              </a:cxn>
              <a:cxn ang="T12">
                <a:pos x="T4" y="T5"/>
              </a:cxn>
              <a:cxn ang="T13">
                <a:pos x="T6" y="T7"/>
              </a:cxn>
              <a:cxn ang="T14">
                <a:pos x="T8" y="T9"/>
              </a:cxn>
            </a:cxnLst>
            <a:rect l="T15" t="T16" r="T17" b="T18"/>
            <a:pathLst>
              <a:path w="288" h="287">
                <a:moveTo>
                  <a:pt x="144" y="0"/>
                </a:moveTo>
                <a:lnTo>
                  <a:pt x="0" y="143"/>
                </a:lnTo>
                <a:lnTo>
                  <a:pt x="144" y="287"/>
                </a:lnTo>
                <a:lnTo>
                  <a:pt x="288" y="143"/>
                </a:lnTo>
                <a:lnTo>
                  <a:pt x="144"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5" name="Freeform 11"/>
          <p:cNvSpPr>
            <a:spLocks/>
          </p:cNvSpPr>
          <p:nvPr/>
        </p:nvSpPr>
        <p:spPr bwMode="auto">
          <a:xfrm>
            <a:off x="4038600" y="4881563"/>
            <a:ext cx="457200" cy="512762"/>
          </a:xfrm>
          <a:custGeom>
            <a:avLst/>
            <a:gdLst>
              <a:gd name="T0" fmla="*/ 362902445 w 288"/>
              <a:gd name="T1" fmla="*/ 0 h 287"/>
              <a:gd name="T2" fmla="*/ 0 w 288"/>
              <a:gd name="T3" fmla="*/ 459652637 h 287"/>
              <a:gd name="T4" fmla="*/ 362902445 w 288"/>
              <a:gd name="T5" fmla="*/ 916114359 h 287"/>
              <a:gd name="T6" fmla="*/ 725804891 w 288"/>
              <a:gd name="T7" fmla="*/ 459652637 h 287"/>
              <a:gd name="T8" fmla="*/ 362902445 w 288"/>
              <a:gd name="T9" fmla="*/ 0 h 287"/>
              <a:gd name="T10" fmla="*/ 0 60000 65536"/>
              <a:gd name="T11" fmla="*/ 0 60000 65536"/>
              <a:gd name="T12" fmla="*/ 0 60000 65536"/>
              <a:gd name="T13" fmla="*/ 0 60000 65536"/>
              <a:gd name="T14" fmla="*/ 0 60000 65536"/>
              <a:gd name="T15" fmla="*/ 0 w 288"/>
              <a:gd name="T16" fmla="*/ 0 h 287"/>
              <a:gd name="T17" fmla="*/ 288 w 288"/>
              <a:gd name="T18" fmla="*/ 287 h 287"/>
            </a:gdLst>
            <a:ahLst/>
            <a:cxnLst>
              <a:cxn ang="T10">
                <a:pos x="T0" y="T1"/>
              </a:cxn>
              <a:cxn ang="T11">
                <a:pos x="T2" y="T3"/>
              </a:cxn>
              <a:cxn ang="T12">
                <a:pos x="T4" y="T5"/>
              </a:cxn>
              <a:cxn ang="T13">
                <a:pos x="T6" y="T7"/>
              </a:cxn>
              <a:cxn ang="T14">
                <a:pos x="T8" y="T9"/>
              </a:cxn>
            </a:cxnLst>
            <a:rect l="T15" t="T16" r="T17" b="T18"/>
            <a:pathLst>
              <a:path w="288" h="287">
                <a:moveTo>
                  <a:pt x="144" y="0"/>
                </a:moveTo>
                <a:lnTo>
                  <a:pt x="0" y="144"/>
                </a:lnTo>
                <a:lnTo>
                  <a:pt x="144" y="287"/>
                </a:lnTo>
                <a:lnTo>
                  <a:pt x="288" y="144"/>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26" name="Freeform 12"/>
          <p:cNvSpPr>
            <a:spLocks/>
          </p:cNvSpPr>
          <p:nvPr/>
        </p:nvSpPr>
        <p:spPr bwMode="auto">
          <a:xfrm>
            <a:off x="4038600" y="4881563"/>
            <a:ext cx="457200" cy="512762"/>
          </a:xfrm>
          <a:custGeom>
            <a:avLst/>
            <a:gdLst>
              <a:gd name="T0" fmla="*/ 362902445 w 288"/>
              <a:gd name="T1" fmla="*/ 0 h 287"/>
              <a:gd name="T2" fmla="*/ 0 w 288"/>
              <a:gd name="T3" fmla="*/ 459652637 h 287"/>
              <a:gd name="T4" fmla="*/ 0 w 288"/>
              <a:gd name="T5" fmla="*/ 459652637 h 287"/>
              <a:gd name="T6" fmla="*/ 362902445 w 288"/>
              <a:gd name="T7" fmla="*/ 916114359 h 287"/>
              <a:gd name="T8" fmla="*/ 362902445 w 288"/>
              <a:gd name="T9" fmla="*/ 916114359 h 287"/>
              <a:gd name="T10" fmla="*/ 725804891 w 288"/>
              <a:gd name="T11" fmla="*/ 459652637 h 287"/>
              <a:gd name="T12" fmla="*/ 725804891 w 288"/>
              <a:gd name="T13" fmla="*/ 459652637 h 287"/>
              <a:gd name="T14" fmla="*/ 362902445 w 288"/>
              <a:gd name="T15" fmla="*/ 0 h 287"/>
              <a:gd name="T16" fmla="*/ 362902445 w 288"/>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87"/>
              <a:gd name="T29" fmla="*/ 288 w 288"/>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87">
                <a:moveTo>
                  <a:pt x="144" y="0"/>
                </a:moveTo>
                <a:lnTo>
                  <a:pt x="0" y="144"/>
                </a:lnTo>
                <a:lnTo>
                  <a:pt x="144" y="287"/>
                </a:lnTo>
                <a:lnTo>
                  <a:pt x="288" y="144"/>
                </a:lnTo>
                <a:lnTo>
                  <a:pt x="144"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7" name="Freeform 13"/>
          <p:cNvSpPr>
            <a:spLocks/>
          </p:cNvSpPr>
          <p:nvPr/>
        </p:nvSpPr>
        <p:spPr bwMode="auto">
          <a:xfrm>
            <a:off x="4025900" y="4867276"/>
            <a:ext cx="457200" cy="512763"/>
          </a:xfrm>
          <a:custGeom>
            <a:avLst/>
            <a:gdLst>
              <a:gd name="T0" fmla="*/ 362902445 w 288"/>
              <a:gd name="T1" fmla="*/ 0 h 287"/>
              <a:gd name="T2" fmla="*/ 0 w 288"/>
              <a:gd name="T3" fmla="*/ 459655320 h 287"/>
              <a:gd name="T4" fmla="*/ 362902445 w 288"/>
              <a:gd name="T5" fmla="*/ 916117932 h 287"/>
              <a:gd name="T6" fmla="*/ 725804891 w 288"/>
              <a:gd name="T7" fmla="*/ 459655320 h 287"/>
              <a:gd name="T8" fmla="*/ 362902445 w 288"/>
              <a:gd name="T9" fmla="*/ 0 h 287"/>
              <a:gd name="T10" fmla="*/ 0 60000 65536"/>
              <a:gd name="T11" fmla="*/ 0 60000 65536"/>
              <a:gd name="T12" fmla="*/ 0 60000 65536"/>
              <a:gd name="T13" fmla="*/ 0 60000 65536"/>
              <a:gd name="T14" fmla="*/ 0 60000 65536"/>
              <a:gd name="T15" fmla="*/ 0 w 288"/>
              <a:gd name="T16" fmla="*/ 0 h 287"/>
              <a:gd name="T17" fmla="*/ 288 w 288"/>
              <a:gd name="T18" fmla="*/ 287 h 287"/>
            </a:gdLst>
            <a:ahLst/>
            <a:cxnLst>
              <a:cxn ang="T10">
                <a:pos x="T0" y="T1"/>
              </a:cxn>
              <a:cxn ang="T11">
                <a:pos x="T2" y="T3"/>
              </a:cxn>
              <a:cxn ang="T12">
                <a:pos x="T4" y="T5"/>
              </a:cxn>
              <a:cxn ang="T13">
                <a:pos x="T6" y="T7"/>
              </a:cxn>
              <a:cxn ang="T14">
                <a:pos x="T8" y="T9"/>
              </a:cxn>
            </a:cxnLst>
            <a:rect l="T15" t="T16" r="T17" b="T18"/>
            <a:pathLst>
              <a:path w="288" h="287">
                <a:moveTo>
                  <a:pt x="144" y="0"/>
                </a:moveTo>
                <a:lnTo>
                  <a:pt x="0" y="144"/>
                </a:lnTo>
                <a:lnTo>
                  <a:pt x="144" y="287"/>
                </a:lnTo>
                <a:lnTo>
                  <a:pt x="288" y="144"/>
                </a:lnTo>
                <a:lnTo>
                  <a:pt x="144"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8" name="Freeform 14"/>
          <p:cNvSpPr>
            <a:spLocks/>
          </p:cNvSpPr>
          <p:nvPr/>
        </p:nvSpPr>
        <p:spPr bwMode="auto">
          <a:xfrm>
            <a:off x="4521201" y="3244850"/>
            <a:ext cx="455613" cy="171450"/>
          </a:xfrm>
          <a:custGeom>
            <a:avLst/>
            <a:gdLst>
              <a:gd name="T0" fmla="*/ 0 w 287"/>
              <a:gd name="T1" fmla="*/ 0 h 96"/>
              <a:gd name="T2" fmla="*/ 723286322 w 287"/>
              <a:gd name="T3" fmla="*/ 0 h 96"/>
              <a:gd name="T4" fmla="*/ 723286322 w 287"/>
              <a:gd name="T5" fmla="*/ 0 h 96"/>
              <a:gd name="T6" fmla="*/ 723286322 w 287"/>
              <a:gd name="T7" fmla="*/ 306198999 h 96"/>
              <a:gd name="T8" fmla="*/ 723286322 w 287"/>
              <a:gd name="T9" fmla="*/ 306198999 h 96"/>
              <a:gd name="T10" fmla="*/ 0 60000 65536"/>
              <a:gd name="T11" fmla="*/ 0 60000 65536"/>
              <a:gd name="T12" fmla="*/ 0 60000 65536"/>
              <a:gd name="T13" fmla="*/ 0 60000 65536"/>
              <a:gd name="T14" fmla="*/ 0 60000 65536"/>
              <a:gd name="T15" fmla="*/ 0 w 287"/>
              <a:gd name="T16" fmla="*/ 0 h 96"/>
              <a:gd name="T17" fmla="*/ 287 w 287"/>
              <a:gd name="T18" fmla="*/ 96 h 96"/>
            </a:gdLst>
            <a:ahLst/>
            <a:cxnLst>
              <a:cxn ang="T10">
                <a:pos x="T0" y="T1"/>
              </a:cxn>
              <a:cxn ang="T11">
                <a:pos x="T2" y="T3"/>
              </a:cxn>
              <a:cxn ang="T12">
                <a:pos x="T4" y="T5"/>
              </a:cxn>
              <a:cxn ang="T13">
                <a:pos x="T6" y="T7"/>
              </a:cxn>
              <a:cxn ang="T14">
                <a:pos x="T8" y="T9"/>
              </a:cxn>
            </a:cxnLst>
            <a:rect l="T15" t="T16" r="T17" b="T18"/>
            <a:pathLst>
              <a:path w="287" h="96">
                <a:moveTo>
                  <a:pt x="0" y="0"/>
                </a:moveTo>
                <a:lnTo>
                  <a:pt x="287" y="0"/>
                </a:lnTo>
                <a:lnTo>
                  <a:pt x="287" y="9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29" name="Freeform 15"/>
          <p:cNvSpPr>
            <a:spLocks/>
          </p:cNvSpPr>
          <p:nvPr/>
        </p:nvSpPr>
        <p:spPr bwMode="auto">
          <a:xfrm>
            <a:off x="4508501" y="3230563"/>
            <a:ext cx="455613" cy="171450"/>
          </a:xfrm>
          <a:custGeom>
            <a:avLst/>
            <a:gdLst>
              <a:gd name="T0" fmla="*/ 0 w 287"/>
              <a:gd name="T1" fmla="*/ 0 h 96"/>
              <a:gd name="T2" fmla="*/ 723286322 w 287"/>
              <a:gd name="T3" fmla="*/ 0 h 96"/>
              <a:gd name="T4" fmla="*/ 723286322 w 287"/>
              <a:gd name="T5" fmla="*/ 306198999 h 96"/>
              <a:gd name="T6" fmla="*/ 0 60000 65536"/>
              <a:gd name="T7" fmla="*/ 0 60000 65536"/>
              <a:gd name="T8" fmla="*/ 0 60000 65536"/>
              <a:gd name="T9" fmla="*/ 0 w 287"/>
              <a:gd name="T10" fmla="*/ 0 h 96"/>
              <a:gd name="T11" fmla="*/ 287 w 287"/>
              <a:gd name="T12" fmla="*/ 96 h 96"/>
            </a:gdLst>
            <a:ahLst/>
            <a:cxnLst>
              <a:cxn ang="T6">
                <a:pos x="T0" y="T1"/>
              </a:cxn>
              <a:cxn ang="T7">
                <a:pos x="T2" y="T3"/>
              </a:cxn>
              <a:cxn ang="T8">
                <a:pos x="T4" y="T5"/>
              </a:cxn>
            </a:cxnLst>
            <a:rect l="T9" t="T10" r="T11" b="T12"/>
            <a:pathLst>
              <a:path w="287" h="96">
                <a:moveTo>
                  <a:pt x="0" y="0"/>
                </a:moveTo>
                <a:lnTo>
                  <a:pt x="287" y="0"/>
                </a:lnTo>
                <a:lnTo>
                  <a:pt x="287" y="9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0" name="Line 16"/>
          <p:cNvSpPr>
            <a:spLocks noChangeShapeType="1"/>
          </p:cNvSpPr>
          <p:nvPr/>
        </p:nvSpPr>
        <p:spPr bwMode="auto">
          <a:xfrm>
            <a:off x="4229100" y="2149476"/>
            <a:ext cx="1588" cy="79692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31" name="Rectangle 17"/>
          <p:cNvSpPr>
            <a:spLocks noChangeArrowheads="1"/>
          </p:cNvSpPr>
          <p:nvPr/>
        </p:nvSpPr>
        <p:spPr bwMode="auto">
          <a:xfrm>
            <a:off x="4038600" y="2362201"/>
            <a:ext cx="393700" cy="341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2" name="Rectangle 18"/>
          <p:cNvSpPr>
            <a:spLocks noChangeArrowheads="1"/>
          </p:cNvSpPr>
          <p:nvPr/>
        </p:nvSpPr>
        <p:spPr bwMode="auto">
          <a:xfrm>
            <a:off x="4025900" y="2347914"/>
            <a:ext cx="419100" cy="369887"/>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33" name="Freeform 19"/>
          <p:cNvSpPr>
            <a:spLocks/>
          </p:cNvSpPr>
          <p:nvPr/>
        </p:nvSpPr>
        <p:spPr bwMode="auto">
          <a:xfrm>
            <a:off x="3659188" y="3201988"/>
            <a:ext cx="341312" cy="457200"/>
          </a:xfrm>
          <a:custGeom>
            <a:avLst/>
            <a:gdLst>
              <a:gd name="T0" fmla="*/ 541832051 w 215"/>
              <a:gd name="T1" fmla="*/ 0 h 256"/>
              <a:gd name="T2" fmla="*/ 0 w 215"/>
              <a:gd name="T3" fmla="*/ 0 h 256"/>
              <a:gd name="T4" fmla="*/ 0 w 215"/>
              <a:gd name="T5" fmla="*/ 816530459 h 256"/>
              <a:gd name="T6" fmla="*/ 0 60000 65536"/>
              <a:gd name="T7" fmla="*/ 0 60000 65536"/>
              <a:gd name="T8" fmla="*/ 0 60000 65536"/>
              <a:gd name="T9" fmla="*/ 0 w 215"/>
              <a:gd name="T10" fmla="*/ 0 h 256"/>
              <a:gd name="T11" fmla="*/ 215 w 215"/>
              <a:gd name="T12" fmla="*/ 256 h 256"/>
            </a:gdLst>
            <a:ahLst/>
            <a:cxnLst>
              <a:cxn ang="T6">
                <a:pos x="T0" y="T1"/>
              </a:cxn>
              <a:cxn ang="T7">
                <a:pos x="T2" y="T3"/>
              </a:cxn>
              <a:cxn ang="T8">
                <a:pos x="T4" y="T5"/>
              </a:cxn>
            </a:cxnLst>
            <a:rect l="T9" t="T10" r="T11" b="T12"/>
            <a:pathLst>
              <a:path w="215" h="256">
                <a:moveTo>
                  <a:pt x="215" y="0"/>
                </a:moveTo>
                <a:lnTo>
                  <a:pt x="0" y="0"/>
                </a:lnTo>
                <a:lnTo>
                  <a:pt x="0" y="25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4" name="Freeform 20"/>
          <p:cNvSpPr>
            <a:spLocks/>
          </p:cNvSpPr>
          <p:nvPr/>
        </p:nvSpPr>
        <p:spPr bwMode="auto">
          <a:xfrm>
            <a:off x="5205413" y="3800476"/>
            <a:ext cx="279400" cy="257175"/>
          </a:xfrm>
          <a:custGeom>
            <a:avLst/>
            <a:gdLst>
              <a:gd name="T0" fmla="*/ 0 w 176"/>
              <a:gd name="T1" fmla="*/ 0 h 144"/>
              <a:gd name="T2" fmla="*/ 443547545 w 176"/>
              <a:gd name="T3" fmla="*/ 0 h 144"/>
              <a:gd name="T4" fmla="*/ 443547545 w 176"/>
              <a:gd name="T5" fmla="*/ 0 h 144"/>
              <a:gd name="T6" fmla="*/ 443547545 w 176"/>
              <a:gd name="T7" fmla="*/ 459298394 h 144"/>
              <a:gd name="T8" fmla="*/ 443547545 w 176"/>
              <a:gd name="T9" fmla="*/ 459298394 h 144"/>
              <a:gd name="T10" fmla="*/ 0 60000 65536"/>
              <a:gd name="T11" fmla="*/ 0 60000 65536"/>
              <a:gd name="T12" fmla="*/ 0 60000 65536"/>
              <a:gd name="T13" fmla="*/ 0 60000 65536"/>
              <a:gd name="T14" fmla="*/ 0 60000 65536"/>
              <a:gd name="T15" fmla="*/ 0 w 176"/>
              <a:gd name="T16" fmla="*/ 0 h 144"/>
              <a:gd name="T17" fmla="*/ 176 w 176"/>
              <a:gd name="T18" fmla="*/ 144 h 144"/>
            </a:gdLst>
            <a:ahLst/>
            <a:cxnLst>
              <a:cxn ang="T10">
                <a:pos x="T0" y="T1"/>
              </a:cxn>
              <a:cxn ang="T11">
                <a:pos x="T2" y="T3"/>
              </a:cxn>
              <a:cxn ang="T12">
                <a:pos x="T4" y="T5"/>
              </a:cxn>
              <a:cxn ang="T13">
                <a:pos x="T6" y="T7"/>
              </a:cxn>
              <a:cxn ang="T14">
                <a:pos x="T8" y="T9"/>
              </a:cxn>
            </a:cxnLst>
            <a:rect l="T15" t="T16" r="T17" b="T18"/>
            <a:pathLst>
              <a:path w="176" h="144">
                <a:moveTo>
                  <a:pt x="0" y="0"/>
                </a:moveTo>
                <a:lnTo>
                  <a:pt x="176" y="0"/>
                </a:lnTo>
                <a:lnTo>
                  <a:pt x="176" y="144"/>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5" name="Freeform 21"/>
          <p:cNvSpPr>
            <a:spLocks/>
          </p:cNvSpPr>
          <p:nvPr/>
        </p:nvSpPr>
        <p:spPr bwMode="auto">
          <a:xfrm>
            <a:off x="5192713" y="3786189"/>
            <a:ext cx="279400" cy="257175"/>
          </a:xfrm>
          <a:custGeom>
            <a:avLst/>
            <a:gdLst>
              <a:gd name="T0" fmla="*/ 0 w 176"/>
              <a:gd name="T1" fmla="*/ 0 h 144"/>
              <a:gd name="T2" fmla="*/ 443547545 w 176"/>
              <a:gd name="T3" fmla="*/ 0 h 144"/>
              <a:gd name="T4" fmla="*/ 443547545 w 176"/>
              <a:gd name="T5" fmla="*/ 459298394 h 144"/>
              <a:gd name="T6" fmla="*/ 0 60000 65536"/>
              <a:gd name="T7" fmla="*/ 0 60000 65536"/>
              <a:gd name="T8" fmla="*/ 0 60000 65536"/>
              <a:gd name="T9" fmla="*/ 0 w 176"/>
              <a:gd name="T10" fmla="*/ 0 h 144"/>
              <a:gd name="T11" fmla="*/ 176 w 176"/>
              <a:gd name="T12" fmla="*/ 144 h 144"/>
            </a:gdLst>
            <a:ahLst/>
            <a:cxnLst>
              <a:cxn ang="T6">
                <a:pos x="T0" y="T1"/>
              </a:cxn>
              <a:cxn ang="T7">
                <a:pos x="T2" y="T3"/>
              </a:cxn>
              <a:cxn ang="T8">
                <a:pos x="T4" y="T5"/>
              </a:cxn>
            </a:cxnLst>
            <a:rect l="T9" t="T10" r="T11" b="T12"/>
            <a:pathLst>
              <a:path w="176" h="144">
                <a:moveTo>
                  <a:pt x="0" y="0"/>
                </a:moveTo>
                <a:lnTo>
                  <a:pt x="176" y="0"/>
                </a:lnTo>
                <a:lnTo>
                  <a:pt x="176" y="144"/>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6" name="Freeform 22"/>
          <p:cNvSpPr>
            <a:spLocks/>
          </p:cNvSpPr>
          <p:nvPr/>
        </p:nvSpPr>
        <p:spPr bwMode="auto">
          <a:xfrm>
            <a:off x="4521201" y="3800476"/>
            <a:ext cx="252413" cy="314325"/>
          </a:xfrm>
          <a:custGeom>
            <a:avLst/>
            <a:gdLst>
              <a:gd name="T0" fmla="*/ 400706377 w 159"/>
              <a:gd name="T1" fmla="*/ 0 h 176"/>
              <a:gd name="T2" fmla="*/ 0 w 159"/>
              <a:gd name="T3" fmla="*/ 0 h 176"/>
              <a:gd name="T4" fmla="*/ 0 w 159"/>
              <a:gd name="T5" fmla="*/ 0 h 176"/>
              <a:gd name="T6" fmla="*/ 0 w 159"/>
              <a:gd name="T7" fmla="*/ 561364833 h 176"/>
              <a:gd name="T8" fmla="*/ 0 w 159"/>
              <a:gd name="T9" fmla="*/ 561364833 h 176"/>
              <a:gd name="T10" fmla="*/ 0 60000 65536"/>
              <a:gd name="T11" fmla="*/ 0 60000 65536"/>
              <a:gd name="T12" fmla="*/ 0 60000 65536"/>
              <a:gd name="T13" fmla="*/ 0 60000 65536"/>
              <a:gd name="T14" fmla="*/ 0 60000 65536"/>
              <a:gd name="T15" fmla="*/ 0 w 159"/>
              <a:gd name="T16" fmla="*/ 0 h 176"/>
              <a:gd name="T17" fmla="*/ 159 w 159"/>
              <a:gd name="T18" fmla="*/ 176 h 176"/>
            </a:gdLst>
            <a:ahLst/>
            <a:cxnLst>
              <a:cxn ang="T10">
                <a:pos x="T0" y="T1"/>
              </a:cxn>
              <a:cxn ang="T11">
                <a:pos x="T2" y="T3"/>
              </a:cxn>
              <a:cxn ang="T12">
                <a:pos x="T4" y="T5"/>
              </a:cxn>
              <a:cxn ang="T13">
                <a:pos x="T6" y="T7"/>
              </a:cxn>
              <a:cxn ang="T14">
                <a:pos x="T8" y="T9"/>
              </a:cxn>
            </a:cxnLst>
            <a:rect l="T15" t="T16" r="T17" b="T18"/>
            <a:pathLst>
              <a:path w="159" h="176">
                <a:moveTo>
                  <a:pt x="159" y="0"/>
                </a:moveTo>
                <a:lnTo>
                  <a:pt x="0" y="0"/>
                </a:lnTo>
                <a:lnTo>
                  <a:pt x="0" y="17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7" name="Freeform 23"/>
          <p:cNvSpPr>
            <a:spLocks/>
          </p:cNvSpPr>
          <p:nvPr/>
        </p:nvSpPr>
        <p:spPr bwMode="auto">
          <a:xfrm>
            <a:off x="4508501" y="3786189"/>
            <a:ext cx="252413" cy="314325"/>
          </a:xfrm>
          <a:custGeom>
            <a:avLst/>
            <a:gdLst>
              <a:gd name="T0" fmla="*/ 400706377 w 159"/>
              <a:gd name="T1" fmla="*/ 0 h 176"/>
              <a:gd name="T2" fmla="*/ 0 w 159"/>
              <a:gd name="T3" fmla="*/ 0 h 176"/>
              <a:gd name="T4" fmla="*/ 0 w 159"/>
              <a:gd name="T5" fmla="*/ 561364833 h 176"/>
              <a:gd name="T6" fmla="*/ 0 60000 65536"/>
              <a:gd name="T7" fmla="*/ 0 60000 65536"/>
              <a:gd name="T8" fmla="*/ 0 60000 65536"/>
              <a:gd name="T9" fmla="*/ 0 w 159"/>
              <a:gd name="T10" fmla="*/ 0 h 176"/>
              <a:gd name="T11" fmla="*/ 159 w 159"/>
              <a:gd name="T12" fmla="*/ 176 h 176"/>
            </a:gdLst>
            <a:ahLst/>
            <a:cxnLst>
              <a:cxn ang="T6">
                <a:pos x="T0" y="T1"/>
              </a:cxn>
              <a:cxn ang="T7">
                <a:pos x="T2" y="T3"/>
              </a:cxn>
              <a:cxn ang="T8">
                <a:pos x="T4" y="T5"/>
              </a:cxn>
            </a:cxnLst>
            <a:rect l="T9" t="T10" r="T11" b="T12"/>
            <a:pathLst>
              <a:path w="159" h="176">
                <a:moveTo>
                  <a:pt x="159" y="0"/>
                </a:moveTo>
                <a:lnTo>
                  <a:pt x="0" y="0"/>
                </a:lnTo>
                <a:lnTo>
                  <a:pt x="0" y="17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8" name="Freeform 24"/>
          <p:cNvSpPr>
            <a:spLocks/>
          </p:cNvSpPr>
          <p:nvPr/>
        </p:nvSpPr>
        <p:spPr bwMode="auto">
          <a:xfrm>
            <a:off x="4495801" y="4268788"/>
            <a:ext cx="989013" cy="157162"/>
          </a:xfrm>
          <a:custGeom>
            <a:avLst/>
            <a:gdLst>
              <a:gd name="T0" fmla="*/ 0 w 623"/>
              <a:gd name="T1" fmla="*/ 0 h 88"/>
              <a:gd name="T2" fmla="*/ 0 w 623"/>
              <a:gd name="T3" fmla="*/ 280680631 h 88"/>
              <a:gd name="T4" fmla="*/ 0 w 623"/>
              <a:gd name="T5" fmla="*/ 280680631 h 88"/>
              <a:gd name="T6" fmla="*/ 1570058713 w 623"/>
              <a:gd name="T7" fmla="*/ 280680631 h 88"/>
              <a:gd name="T8" fmla="*/ 1570058713 w 623"/>
              <a:gd name="T9" fmla="*/ 280680631 h 88"/>
              <a:gd name="T10" fmla="*/ 1570058713 w 623"/>
              <a:gd name="T11" fmla="*/ 0 h 88"/>
              <a:gd name="T12" fmla="*/ 1570058713 w 623"/>
              <a:gd name="T13" fmla="*/ 0 h 88"/>
              <a:gd name="T14" fmla="*/ 0 60000 65536"/>
              <a:gd name="T15" fmla="*/ 0 60000 65536"/>
              <a:gd name="T16" fmla="*/ 0 60000 65536"/>
              <a:gd name="T17" fmla="*/ 0 60000 65536"/>
              <a:gd name="T18" fmla="*/ 0 60000 65536"/>
              <a:gd name="T19" fmla="*/ 0 60000 65536"/>
              <a:gd name="T20" fmla="*/ 0 60000 65536"/>
              <a:gd name="T21" fmla="*/ 0 w 623"/>
              <a:gd name="T22" fmla="*/ 0 h 88"/>
              <a:gd name="T23" fmla="*/ 623 w 62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88">
                <a:moveTo>
                  <a:pt x="0" y="0"/>
                </a:moveTo>
                <a:lnTo>
                  <a:pt x="0" y="88"/>
                </a:lnTo>
                <a:lnTo>
                  <a:pt x="623" y="88"/>
                </a:lnTo>
                <a:lnTo>
                  <a:pt x="623"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39" name="Rectangle 25"/>
          <p:cNvSpPr>
            <a:spLocks noChangeArrowheads="1"/>
          </p:cNvSpPr>
          <p:nvPr/>
        </p:nvSpPr>
        <p:spPr bwMode="auto">
          <a:xfrm>
            <a:off x="4483101" y="4144963"/>
            <a:ext cx="989013" cy="266700"/>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0" name="Rectangle 26"/>
          <p:cNvSpPr>
            <a:spLocks noChangeArrowheads="1"/>
          </p:cNvSpPr>
          <p:nvPr/>
        </p:nvSpPr>
        <p:spPr bwMode="auto">
          <a:xfrm>
            <a:off x="4267200" y="3900489"/>
            <a:ext cx="3937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1" name="Rectangle 27"/>
          <p:cNvSpPr>
            <a:spLocks noChangeArrowheads="1"/>
          </p:cNvSpPr>
          <p:nvPr/>
        </p:nvSpPr>
        <p:spPr bwMode="auto">
          <a:xfrm>
            <a:off x="4254500" y="3886200"/>
            <a:ext cx="419100" cy="368300"/>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2" name="Rectangle 28"/>
          <p:cNvSpPr>
            <a:spLocks noChangeArrowheads="1"/>
          </p:cNvSpPr>
          <p:nvPr/>
        </p:nvSpPr>
        <p:spPr bwMode="auto">
          <a:xfrm>
            <a:off x="5268913" y="3900489"/>
            <a:ext cx="3937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3" name="Rectangle 29"/>
          <p:cNvSpPr>
            <a:spLocks noChangeArrowheads="1"/>
          </p:cNvSpPr>
          <p:nvPr/>
        </p:nvSpPr>
        <p:spPr bwMode="auto">
          <a:xfrm>
            <a:off x="5256213" y="3886200"/>
            <a:ext cx="419100" cy="368300"/>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4" name="Rectangle 30"/>
          <p:cNvSpPr>
            <a:spLocks noChangeArrowheads="1"/>
          </p:cNvSpPr>
          <p:nvPr/>
        </p:nvSpPr>
        <p:spPr bwMode="auto">
          <a:xfrm>
            <a:off x="3468688" y="3700464"/>
            <a:ext cx="392112" cy="357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5" name="Rectangle 31"/>
          <p:cNvSpPr>
            <a:spLocks noChangeArrowheads="1"/>
          </p:cNvSpPr>
          <p:nvPr/>
        </p:nvSpPr>
        <p:spPr bwMode="auto">
          <a:xfrm>
            <a:off x="3455988" y="3686176"/>
            <a:ext cx="417512" cy="385763"/>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6" name="Line 32"/>
          <p:cNvSpPr>
            <a:spLocks noChangeShapeType="1"/>
          </p:cNvSpPr>
          <p:nvPr/>
        </p:nvSpPr>
        <p:spPr bwMode="auto">
          <a:xfrm>
            <a:off x="4254500" y="4625975"/>
            <a:ext cx="1588" cy="255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47" name="Line 33"/>
          <p:cNvSpPr>
            <a:spLocks noChangeShapeType="1"/>
          </p:cNvSpPr>
          <p:nvPr/>
        </p:nvSpPr>
        <p:spPr bwMode="auto">
          <a:xfrm>
            <a:off x="4241800" y="5394325"/>
            <a:ext cx="1588" cy="255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3348" name="Oval 34"/>
          <p:cNvSpPr>
            <a:spLocks noChangeArrowheads="1"/>
          </p:cNvSpPr>
          <p:nvPr/>
        </p:nvSpPr>
        <p:spPr bwMode="auto">
          <a:xfrm>
            <a:off x="4191000" y="5664201"/>
            <a:ext cx="1397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49" name="Oval 35"/>
          <p:cNvSpPr>
            <a:spLocks noChangeArrowheads="1"/>
          </p:cNvSpPr>
          <p:nvPr/>
        </p:nvSpPr>
        <p:spPr bwMode="auto">
          <a:xfrm>
            <a:off x="4178300" y="5649913"/>
            <a:ext cx="165100" cy="228600"/>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50" name="Freeform 36"/>
          <p:cNvSpPr>
            <a:spLocks/>
          </p:cNvSpPr>
          <p:nvPr/>
        </p:nvSpPr>
        <p:spPr bwMode="auto">
          <a:xfrm>
            <a:off x="3290888" y="2932113"/>
            <a:ext cx="976312" cy="2178050"/>
          </a:xfrm>
          <a:custGeom>
            <a:avLst/>
            <a:gdLst>
              <a:gd name="T0" fmla="*/ 1186992118 w 615"/>
              <a:gd name="T1" fmla="*/ 2147483647 h 1220"/>
              <a:gd name="T2" fmla="*/ 0 w 615"/>
              <a:gd name="T3" fmla="*/ 2147483647 h 1220"/>
              <a:gd name="T4" fmla="*/ 0 w 615"/>
              <a:gd name="T5" fmla="*/ 2147483647 h 1220"/>
              <a:gd name="T6" fmla="*/ 0 w 615"/>
              <a:gd name="T7" fmla="*/ 0 h 1220"/>
              <a:gd name="T8" fmla="*/ 0 w 615"/>
              <a:gd name="T9" fmla="*/ 0 h 1220"/>
              <a:gd name="T10" fmla="*/ 1549894288 w 615"/>
              <a:gd name="T11" fmla="*/ 0 h 1220"/>
              <a:gd name="T12" fmla="*/ 1549894288 w 615"/>
              <a:gd name="T13" fmla="*/ 0 h 1220"/>
              <a:gd name="T14" fmla="*/ 0 60000 65536"/>
              <a:gd name="T15" fmla="*/ 0 60000 65536"/>
              <a:gd name="T16" fmla="*/ 0 60000 65536"/>
              <a:gd name="T17" fmla="*/ 0 60000 65536"/>
              <a:gd name="T18" fmla="*/ 0 60000 65536"/>
              <a:gd name="T19" fmla="*/ 0 60000 65536"/>
              <a:gd name="T20" fmla="*/ 0 60000 65536"/>
              <a:gd name="T21" fmla="*/ 0 w 615"/>
              <a:gd name="T22" fmla="*/ 0 h 1220"/>
              <a:gd name="T23" fmla="*/ 615 w 615"/>
              <a:gd name="T24" fmla="*/ 1220 h 1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1220">
                <a:moveTo>
                  <a:pt x="471" y="1220"/>
                </a:moveTo>
                <a:lnTo>
                  <a:pt x="0" y="1220"/>
                </a:lnTo>
                <a:lnTo>
                  <a:pt x="0" y="0"/>
                </a:lnTo>
                <a:lnTo>
                  <a:pt x="615"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51" name="Freeform 37"/>
          <p:cNvSpPr>
            <a:spLocks/>
          </p:cNvSpPr>
          <p:nvPr/>
        </p:nvSpPr>
        <p:spPr bwMode="auto">
          <a:xfrm>
            <a:off x="3278188" y="2917825"/>
            <a:ext cx="976312" cy="2178050"/>
          </a:xfrm>
          <a:custGeom>
            <a:avLst/>
            <a:gdLst>
              <a:gd name="T0" fmla="*/ 1186992118 w 615"/>
              <a:gd name="T1" fmla="*/ 2147483647 h 1220"/>
              <a:gd name="T2" fmla="*/ 0 w 615"/>
              <a:gd name="T3" fmla="*/ 2147483647 h 1220"/>
              <a:gd name="T4" fmla="*/ 0 w 615"/>
              <a:gd name="T5" fmla="*/ 0 h 1220"/>
              <a:gd name="T6" fmla="*/ 1549894288 w 615"/>
              <a:gd name="T7" fmla="*/ 0 h 1220"/>
              <a:gd name="T8" fmla="*/ 0 60000 65536"/>
              <a:gd name="T9" fmla="*/ 0 60000 65536"/>
              <a:gd name="T10" fmla="*/ 0 60000 65536"/>
              <a:gd name="T11" fmla="*/ 0 60000 65536"/>
              <a:gd name="T12" fmla="*/ 0 w 615"/>
              <a:gd name="T13" fmla="*/ 0 h 1220"/>
              <a:gd name="T14" fmla="*/ 615 w 615"/>
              <a:gd name="T15" fmla="*/ 1220 h 1220"/>
            </a:gdLst>
            <a:ahLst/>
            <a:cxnLst>
              <a:cxn ang="T8">
                <a:pos x="T0" y="T1"/>
              </a:cxn>
              <a:cxn ang="T9">
                <a:pos x="T2" y="T3"/>
              </a:cxn>
              <a:cxn ang="T10">
                <a:pos x="T4" y="T5"/>
              </a:cxn>
              <a:cxn ang="T11">
                <a:pos x="T6" y="T7"/>
              </a:cxn>
            </a:cxnLst>
            <a:rect l="T12" t="T13" r="T14" b="T15"/>
            <a:pathLst>
              <a:path w="615" h="1220">
                <a:moveTo>
                  <a:pt x="471" y="1220"/>
                </a:moveTo>
                <a:lnTo>
                  <a:pt x="0" y="1220"/>
                </a:lnTo>
                <a:lnTo>
                  <a:pt x="0" y="0"/>
                </a:lnTo>
                <a:lnTo>
                  <a:pt x="615"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13352" name="Group 38"/>
          <p:cNvGrpSpPr>
            <a:grpSpLocks/>
          </p:cNvGrpSpPr>
          <p:nvPr/>
        </p:nvGrpSpPr>
        <p:grpSpPr bwMode="auto">
          <a:xfrm>
            <a:off x="4076700" y="2874963"/>
            <a:ext cx="203200" cy="100012"/>
            <a:chOff x="903" y="1334"/>
            <a:chExt cx="128" cy="56"/>
          </a:xfrm>
        </p:grpSpPr>
        <p:sp>
          <p:nvSpPr>
            <p:cNvPr id="13381" name="Freeform 39"/>
            <p:cNvSpPr>
              <a:spLocks/>
            </p:cNvSpPr>
            <p:nvPr/>
          </p:nvSpPr>
          <p:spPr bwMode="auto">
            <a:xfrm>
              <a:off x="911" y="1334"/>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82" name="Line 40"/>
            <p:cNvSpPr>
              <a:spLocks noChangeShapeType="1"/>
            </p:cNvSpPr>
            <p:nvPr/>
          </p:nvSpPr>
          <p:spPr bwMode="auto">
            <a:xfrm>
              <a:off x="903" y="1366"/>
              <a:ext cx="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3353" name="Group 41"/>
          <p:cNvGrpSpPr>
            <a:grpSpLocks/>
          </p:cNvGrpSpPr>
          <p:nvPr/>
        </p:nvGrpSpPr>
        <p:grpSpPr bwMode="auto">
          <a:xfrm>
            <a:off x="4926013" y="3287713"/>
            <a:ext cx="88900" cy="285750"/>
            <a:chOff x="1438" y="1565"/>
            <a:chExt cx="56" cy="160"/>
          </a:xfrm>
        </p:grpSpPr>
        <p:sp>
          <p:nvSpPr>
            <p:cNvPr id="13379" name="Freeform 42"/>
            <p:cNvSpPr>
              <a:spLocks/>
            </p:cNvSpPr>
            <p:nvPr/>
          </p:nvSpPr>
          <p:spPr bwMode="auto">
            <a:xfrm>
              <a:off x="1438" y="1613"/>
              <a:ext cx="56" cy="112"/>
            </a:xfrm>
            <a:custGeom>
              <a:avLst/>
              <a:gdLst>
                <a:gd name="T0" fmla="*/ 24 w 56"/>
                <a:gd name="T1" fmla="*/ 112 h 112"/>
                <a:gd name="T2" fmla="*/ 0 w 56"/>
                <a:gd name="T3" fmla="*/ 0 h 112"/>
                <a:gd name="T4" fmla="*/ 24 w 56"/>
                <a:gd name="T5" fmla="*/ 0 h 112"/>
                <a:gd name="T6" fmla="*/ 56 w 56"/>
                <a:gd name="T7" fmla="*/ 0 h 112"/>
                <a:gd name="T8" fmla="*/ 24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24" y="112"/>
                  </a:moveTo>
                  <a:lnTo>
                    <a:pt x="0" y="0"/>
                  </a:lnTo>
                  <a:lnTo>
                    <a:pt x="24" y="0"/>
                  </a:lnTo>
                  <a:lnTo>
                    <a:pt x="56" y="0"/>
                  </a:lnTo>
                  <a:lnTo>
                    <a:pt x="2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80" name="Line 43"/>
            <p:cNvSpPr>
              <a:spLocks noChangeShapeType="1"/>
            </p:cNvSpPr>
            <p:nvPr/>
          </p:nvSpPr>
          <p:spPr bwMode="auto">
            <a:xfrm>
              <a:off x="1462" y="1565"/>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3354" name="Group 44"/>
          <p:cNvGrpSpPr>
            <a:grpSpLocks/>
          </p:cNvGrpSpPr>
          <p:nvPr/>
        </p:nvGrpSpPr>
        <p:grpSpPr bwMode="auto">
          <a:xfrm>
            <a:off x="3621088" y="3444875"/>
            <a:ext cx="88900" cy="255588"/>
            <a:chOff x="616" y="1653"/>
            <a:chExt cx="56" cy="143"/>
          </a:xfrm>
        </p:grpSpPr>
        <p:sp>
          <p:nvSpPr>
            <p:cNvPr id="13377" name="Freeform 45"/>
            <p:cNvSpPr>
              <a:spLocks/>
            </p:cNvSpPr>
            <p:nvPr/>
          </p:nvSpPr>
          <p:spPr bwMode="auto">
            <a:xfrm>
              <a:off x="616" y="1685"/>
              <a:ext cx="56" cy="111"/>
            </a:xfrm>
            <a:custGeom>
              <a:avLst/>
              <a:gdLst>
                <a:gd name="T0" fmla="*/ 32 w 56"/>
                <a:gd name="T1" fmla="*/ 111 h 111"/>
                <a:gd name="T2" fmla="*/ 0 w 56"/>
                <a:gd name="T3" fmla="*/ 0 h 111"/>
                <a:gd name="T4" fmla="*/ 32 w 56"/>
                <a:gd name="T5" fmla="*/ 0 h 111"/>
                <a:gd name="T6" fmla="*/ 56 w 56"/>
                <a:gd name="T7" fmla="*/ 0 h 111"/>
                <a:gd name="T8" fmla="*/ 32 w 56"/>
                <a:gd name="T9" fmla="*/ 111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111"/>
                  </a:moveTo>
                  <a:lnTo>
                    <a:pt x="0" y="0"/>
                  </a:lnTo>
                  <a:lnTo>
                    <a:pt x="32" y="0"/>
                  </a:lnTo>
                  <a:lnTo>
                    <a:pt x="56" y="0"/>
                  </a:lnTo>
                  <a:lnTo>
                    <a:pt x="3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78" name="Line 46"/>
            <p:cNvSpPr>
              <a:spLocks noChangeShapeType="1"/>
            </p:cNvSpPr>
            <p:nvPr/>
          </p:nvSpPr>
          <p:spPr bwMode="auto">
            <a:xfrm>
              <a:off x="648" y="1653"/>
              <a:ext cx="1"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3355" name="Group 47"/>
          <p:cNvGrpSpPr>
            <a:grpSpLocks/>
          </p:cNvGrpSpPr>
          <p:nvPr/>
        </p:nvGrpSpPr>
        <p:grpSpPr bwMode="auto">
          <a:xfrm>
            <a:off x="4216400" y="4640263"/>
            <a:ext cx="88900" cy="284162"/>
            <a:chOff x="991" y="2323"/>
            <a:chExt cx="56" cy="159"/>
          </a:xfrm>
        </p:grpSpPr>
        <p:sp>
          <p:nvSpPr>
            <p:cNvPr id="13375" name="Freeform 48"/>
            <p:cNvSpPr>
              <a:spLocks/>
            </p:cNvSpPr>
            <p:nvPr/>
          </p:nvSpPr>
          <p:spPr bwMode="auto">
            <a:xfrm>
              <a:off x="991" y="2370"/>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76" name="Line 49"/>
            <p:cNvSpPr>
              <a:spLocks noChangeShapeType="1"/>
            </p:cNvSpPr>
            <p:nvPr/>
          </p:nvSpPr>
          <p:spPr bwMode="auto">
            <a:xfrm>
              <a:off x="1023" y="2323"/>
              <a:ext cx="1" cy="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3356" name="Group 50"/>
          <p:cNvGrpSpPr>
            <a:grpSpLocks/>
          </p:cNvGrpSpPr>
          <p:nvPr/>
        </p:nvGrpSpPr>
        <p:grpSpPr bwMode="auto">
          <a:xfrm>
            <a:off x="4191000" y="2746376"/>
            <a:ext cx="88900" cy="214313"/>
            <a:chOff x="975" y="1262"/>
            <a:chExt cx="56" cy="120"/>
          </a:xfrm>
        </p:grpSpPr>
        <p:sp>
          <p:nvSpPr>
            <p:cNvPr id="13373" name="Freeform 51"/>
            <p:cNvSpPr>
              <a:spLocks/>
            </p:cNvSpPr>
            <p:nvPr/>
          </p:nvSpPr>
          <p:spPr bwMode="auto">
            <a:xfrm>
              <a:off x="975" y="1270"/>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74" name="Line 52"/>
            <p:cNvSpPr>
              <a:spLocks noChangeShapeType="1"/>
            </p:cNvSpPr>
            <p:nvPr/>
          </p:nvSpPr>
          <p:spPr bwMode="auto">
            <a:xfrm>
              <a:off x="1007" y="1262"/>
              <a:ext cx="1" cy="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3357" name="Group 53"/>
          <p:cNvGrpSpPr>
            <a:grpSpLocks/>
          </p:cNvGrpSpPr>
          <p:nvPr/>
        </p:nvGrpSpPr>
        <p:grpSpPr bwMode="auto">
          <a:xfrm>
            <a:off x="4203700" y="5465763"/>
            <a:ext cx="88900" cy="227012"/>
            <a:chOff x="983" y="2785"/>
            <a:chExt cx="56" cy="127"/>
          </a:xfrm>
        </p:grpSpPr>
        <p:sp>
          <p:nvSpPr>
            <p:cNvPr id="13371" name="Freeform 54"/>
            <p:cNvSpPr>
              <a:spLocks/>
            </p:cNvSpPr>
            <p:nvPr/>
          </p:nvSpPr>
          <p:spPr bwMode="auto">
            <a:xfrm>
              <a:off x="983" y="2801"/>
              <a:ext cx="56" cy="111"/>
            </a:xfrm>
            <a:custGeom>
              <a:avLst/>
              <a:gdLst>
                <a:gd name="T0" fmla="*/ 32 w 56"/>
                <a:gd name="T1" fmla="*/ 111 h 111"/>
                <a:gd name="T2" fmla="*/ 0 w 56"/>
                <a:gd name="T3" fmla="*/ 0 h 111"/>
                <a:gd name="T4" fmla="*/ 32 w 56"/>
                <a:gd name="T5" fmla="*/ 0 h 111"/>
                <a:gd name="T6" fmla="*/ 56 w 56"/>
                <a:gd name="T7" fmla="*/ 0 h 111"/>
                <a:gd name="T8" fmla="*/ 32 w 56"/>
                <a:gd name="T9" fmla="*/ 111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111"/>
                  </a:moveTo>
                  <a:lnTo>
                    <a:pt x="0" y="0"/>
                  </a:lnTo>
                  <a:lnTo>
                    <a:pt x="32" y="0"/>
                  </a:lnTo>
                  <a:lnTo>
                    <a:pt x="56" y="0"/>
                  </a:lnTo>
                  <a:lnTo>
                    <a:pt x="3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72" name="Line 55"/>
            <p:cNvSpPr>
              <a:spLocks noChangeShapeType="1"/>
            </p:cNvSpPr>
            <p:nvPr/>
          </p:nvSpPr>
          <p:spPr bwMode="auto">
            <a:xfrm>
              <a:off x="1015" y="2785"/>
              <a:ext cx="1" cy="1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3358" name="Rectangle 56"/>
          <p:cNvSpPr>
            <a:spLocks noChangeArrowheads="1"/>
          </p:cNvSpPr>
          <p:nvPr/>
        </p:nvSpPr>
        <p:spPr bwMode="auto">
          <a:xfrm>
            <a:off x="5486400" y="2132014"/>
            <a:ext cx="454932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First, we compute the cyclomatic </a:t>
            </a:r>
            <a:endParaRPr lang="en-US" altLang="en-US" sz="1800" b="1">
              <a:latin typeface="Helvetica" panose="020B0604020202020204" pitchFamily="34" charset="0"/>
            </a:endParaRPr>
          </a:p>
        </p:txBody>
      </p:sp>
      <p:sp>
        <p:nvSpPr>
          <p:cNvPr id="13359" name="Rectangle 57"/>
          <p:cNvSpPr>
            <a:spLocks noChangeArrowheads="1"/>
          </p:cNvSpPr>
          <p:nvPr/>
        </p:nvSpPr>
        <p:spPr bwMode="auto">
          <a:xfrm>
            <a:off x="5486400" y="2487614"/>
            <a:ext cx="1540486"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complexity:</a:t>
            </a:r>
            <a:endParaRPr lang="en-US" altLang="en-US" sz="1800" b="1">
              <a:latin typeface="Helvetica" panose="020B0604020202020204" pitchFamily="34" charset="0"/>
            </a:endParaRPr>
          </a:p>
        </p:txBody>
      </p:sp>
      <p:sp>
        <p:nvSpPr>
          <p:cNvPr id="13360" name="Rectangle 58"/>
          <p:cNvSpPr>
            <a:spLocks noChangeArrowheads="1"/>
          </p:cNvSpPr>
          <p:nvPr/>
        </p:nvSpPr>
        <p:spPr bwMode="auto">
          <a:xfrm>
            <a:off x="5011739" y="2439989"/>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US" altLang="en-US" sz="1800" b="1">
              <a:solidFill>
                <a:schemeClr val="bg1"/>
              </a:solidFill>
              <a:latin typeface="Helvetica" panose="020B0604020202020204" pitchFamily="34" charset="0"/>
            </a:endParaRPr>
          </a:p>
        </p:txBody>
      </p:sp>
      <p:sp>
        <p:nvSpPr>
          <p:cNvPr id="13361" name="Rectangle 59"/>
          <p:cNvSpPr>
            <a:spLocks noChangeArrowheads="1"/>
          </p:cNvSpPr>
          <p:nvPr/>
        </p:nvSpPr>
        <p:spPr bwMode="auto">
          <a:xfrm>
            <a:off x="5486401" y="3200401"/>
            <a:ext cx="5019003"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number of simple decisions + 1         </a:t>
            </a:r>
            <a:endParaRPr lang="en-US" altLang="en-US" sz="1800" b="1">
              <a:latin typeface="Helvetica" panose="020B0604020202020204" pitchFamily="34" charset="0"/>
            </a:endParaRPr>
          </a:p>
        </p:txBody>
      </p:sp>
      <p:sp>
        <p:nvSpPr>
          <p:cNvPr id="13362" name="Rectangle 60"/>
          <p:cNvSpPr>
            <a:spLocks noChangeArrowheads="1"/>
          </p:cNvSpPr>
          <p:nvPr/>
        </p:nvSpPr>
        <p:spPr bwMode="auto">
          <a:xfrm>
            <a:off x="5011739" y="3152776"/>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US" altLang="en-US" sz="1800" b="1">
              <a:solidFill>
                <a:schemeClr val="bg1"/>
              </a:solidFill>
              <a:latin typeface="Helvetica" panose="020B0604020202020204" pitchFamily="34" charset="0"/>
            </a:endParaRPr>
          </a:p>
        </p:txBody>
      </p:sp>
      <p:sp>
        <p:nvSpPr>
          <p:cNvPr id="13363" name="Rectangle 61"/>
          <p:cNvSpPr>
            <a:spLocks noChangeArrowheads="1"/>
          </p:cNvSpPr>
          <p:nvPr/>
        </p:nvSpPr>
        <p:spPr bwMode="auto">
          <a:xfrm>
            <a:off x="5486400" y="3911601"/>
            <a:ext cx="1038746"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         or</a:t>
            </a:r>
            <a:endParaRPr lang="en-US" altLang="en-US" sz="1800" b="1">
              <a:latin typeface="Helvetica" panose="020B0604020202020204" pitchFamily="34" charset="0"/>
            </a:endParaRPr>
          </a:p>
        </p:txBody>
      </p:sp>
      <p:sp>
        <p:nvSpPr>
          <p:cNvPr id="13364" name="Rectangle 62"/>
          <p:cNvSpPr>
            <a:spLocks noChangeArrowheads="1"/>
          </p:cNvSpPr>
          <p:nvPr/>
        </p:nvSpPr>
        <p:spPr bwMode="auto">
          <a:xfrm>
            <a:off x="5011739" y="3865564"/>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US" altLang="en-US" sz="1800" b="1">
              <a:solidFill>
                <a:schemeClr val="bg1"/>
              </a:solidFill>
              <a:latin typeface="Helvetica" panose="020B0604020202020204" pitchFamily="34" charset="0"/>
            </a:endParaRPr>
          </a:p>
        </p:txBody>
      </p:sp>
      <p:sp>
        <p:nvSpPr>
          <p:cNvPr id="13365" name="Rectangle 63"/>
          <p:cNvSpPr>
            <a:spLocks noChangeArrowheads="1"/>
          </p:cNvSpPr>
          <p:nvPr/>
        </p:nvSpPr>
        <p:spPr bwMode="auto">
          <a:xfrm>
            <a:off x="5486401" y="4622801"/>
            <a:ext cx="408284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number of enclosed areas + 1</a:t>
            </a:r>
            <a:endParaRPr lang="en-US" altLang="en-US" sz="1800" b="1">
              <a:latin typeface="Helvetica" panose="020B0604020202020204" pitchFamily="34" charset="0"/>
            </a:endParaRPr>
          </a:p>
        </p:txBody>
      </p:sp>
      <p:sp>
        <p:nvSpPr>
          <p:cNvPr id="13366" name="Rectangle 64"/>
          <p:cNvSpPr>
            <a:spLocks noChangeArrowheads="1"/>
          </p:cNvSpPr>
          <p:nvPr/>
        </p:nvSpPr>
        <p:spPr bwMode="auto">
          <a:xfrm>
            <a:off x="5011739" y="4575176"/>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endParaRPr lang="en-US" altLang="en-US" sz="1800" b="1">
              <a:solidFill>
                <a:schemeClr val="bg1"/>
              </a:solidFill>
              <a:latin typeface="Helvetica" panose="020B0604020202020204" pitchFamily="34" charset="0"/>
            </a:endParaRPr>
          </a:p>
        </p:txBody>
      </p:sp>
      <p:sp>
        <p:nvSpPr>
          <p:cNvPr id="13367" name="Rectangle 65"/>
          <p:cNvSpPr>
            <a:spLocks noChangeArrowheads="1"/>
          </p:cNvSpPr>
          <p:nvPr/>
        </p:nvSpPr>
        <p:spPr bwMode="auto">
          <a:xfrm>
            <a:off x="5486401" y="5334001"/>
            <a:ext cx="289662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a:latin typeface="Helvetica" panose="020B0604020202020204" pitchFamily="34" charset="0"/>
              </a:rPr>
              <a:t>In this case, V(G) = 4</a:t>
            </a:r>
            <a:endParaRPr lang="en-US" altLang="en-US" sz="1800" b="1">
              <a:latin typeface="Helvetica" panose="020B0604020202020204" pitchFamily="34" charset="0"/>
            </a:endParaRPr>
          </a:p>
        </p:txBody>
      </p:sp>
      <p:sp>
        <p:nvSpPr>
          <p:cNvPr id="13368" name="Freeform 66"/>
          <p:cNvSpPr>
            <a:spLocks/>
          </p:cNvSpPr>
          <p:nvPr/>
        </p:nvSpPr>
        <p:spPr bwMode="auto">
          <a:xfrm>
            <a:off x="3697289" y="4086225"/>
            <a:ext cx="1279525" cy="539750"/>
          </a:xfrm>
          <a:custGeom>
            <a:avLst/>
            <a:gdLst>
              <a:gd name="T0" fmla="*/ 2031246116 w 806"/>
              <a:gd name="T1" fmla="*/ 682242166 h 303"/>
              <a:gd name="T2" fmla="*/ 2031246116 w 806"/>
              <a:gd name="T3" fmla="*/ 961485413 h 303"/>
              <a:gd name="T4" fmla="*/ 2031246116 w 806"/>
              <a:gd name="T5" fmla="*/ 961485413 h 303"/>
              <a:gd name="T6" fmla="*/ 0 w 806"/>
              <a:gd name="T7" fmla="*/ 961485413 h 303"/>
              <a:gd name="T8" fmla="*/ 0 w 806"/>
              <a:gd name="T9" fmla="*/ 961485413 h 303"/>
              <a:gd name="T10" fmla="*/ 0 w 806"/>
              <a:gd name="T11" fmla="*/ 0 h 303"/>
              <a:gd name="T12" fmla="*/ 0 w 806"/>
              <a:gd name="T13" fmla="*/ 0 h 303"/>
              <a:gd name="T14" fmla="*/ 0 60000 65536"/>
              <a:gd name="T15" fmla="*/ 0 60000 65536"/>
              <a:gd name="T16" fmla="*/ 0 60000 65536"/>
              <a:gd name="T17" fmla="*/ 0 60000 65536"/>
              <a:gd name="T18" fmla="*/ 0 60000 65536"/>
              <a:gd name="T19" fmla="*/ 0 60000 65536"/>
              <a:gd name="T20" fmla="*/ 0 60000 65536"/>
              <a:gd name="T21" fmla="*/ 0 w 806"/>
              <a:gd name="T22" fmla="*/ 0 h 303"/>
              <a:gd name="T23" fmla="*/ 806 w 806"/>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6" h="303">
                <a:moveTo>
                  <a:pt x="806" y="215"/>
                </a:moveTo>
                <a:lnTo>
                  <a:pt x="806" y="303"/>
                </a:lnTo>
                <a:lnTo>
                  <a:pt x="0" y="303"/>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69" name="Freeform 67"/>
          <p:cNvSpPr>
            <a:spLocks/>
          </p:cNvSpPr>
          <p:nvPr/>
        </p:nvSpPr>
        <p:spPr bwMode="auto">
          <a:xfrm>
            <a:off x="3684589" y="4071938"/>
            <a:ext cx="1279525" cy="539750"/>
          </a:xfrm>
          <a:custGeom>
            <a:avLst/>
            <a:gdLst>
              <a:gd name="T0" fmla="*/ 2031246116 w 806"/>
              <a:gd name="T1" fmla="*/ 682242166 h 303"/>
              <a:gd name="T2" fmla="*/ 2031246116 w 806"/>
              <a:gd name="T3" fmla="*/ 961485413 h 303"/>
              <a:gd name="T4" fmla="*/ 0 w 806"/>
              <a:gd name="T5" fmla="*/ 961485413 h 303"/>
              <a:gd name="T6" fmla="*/ 0 w 806"/>
              <a:gd name="T7" fmla="*/ 0 h 303"/>
              <a:gd name="T8" fmla="*/ 0 60000 65536"/>
              <a:gd name="T9" fmla="*/ 0 60000 65536"/>
              <a:gd name="T10" fmla="*/ 0 60000 65536"/>
              <a:gd name="T11" fmla="*/ 0 60000 65536"/>
              <a:gd name="T12" fmla="*/ 0 w 806"/>
              <a:gd name="T13" fmla="*/ 0 h 303"/>
              <a:gd name="T14" fmla="*/ 806 w 806"/>
              <a:gd name="T15" fmla="*/ 303 h 303"/>
            </a:gdLst>
            <a:ahLst/>
            <a:cxnLst>
              <a:cxn ang="T8">
                <a:pos x="T0" y="T1"/>
              </a:cxn>
              <a:cxn ang="T9">
                <a:pos x="T2" y="T3"/>
              </a:cxn>
              <a:cxn ang="T10">
                <a:pos x="T4" y="T5"/>
              </a:cxn>
              <a:cxn ang="T11">
                <a:pos x="T6" y="T7"/>
              </a:cxn>
            </a:cxnLst>
            <a:rect l="T12" t="T13" r="T14" b="T15"/>
            <a:pathLst>
              <a:path w="806" h="303">
                <a:moveTo>
                  <a:pt x="806" y="215"/>
                </a:moveTo>
                <a:lnTo>
                  <a:pt x="806" y="303"/>
                </a:lnTo>
                <a:lnTo>
                  <a:pt x="0" y="303"/>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3370" name="Rectangle 68"/>
          <p:cNvSpPr>
            <a:spLocks noChangeArrowheads="1"/>
          </p:cNvSpPr>
          <p:nvPr/>
        </p:nvSpPr>
        <p:spPr bwMode="auto">
          <a:xfrm>
            <a:off x="4692651" y="4043364"/>
            <a:ext cx="538163" cy="193675"/>
          </a:xfrm>
          <a:prstGeom prst="rect">
            <a:avLst/>
          </a:prstGeom>
          <a:solidFill>
            <a:schemeClr val="accent1"/>
          </a:solidFill>
          <a:ln w="12700">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902416816"/>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0"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F7DC78-61BF-4094-8CC3-B631DFE50694}" type="slidenum">
              <a:rPr lang="en-US" altLang="en-US" sz="1000">
                <a:latin typeface="Helvetica" panose="020B0604020202020204" pitchFamily="34" charset="0"/>
              </a:rPr>
              <a:pPr/>
              <a:t>268</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a:xfrm>
            <a:off x="2819400" y="990600"/>
            <a:ext cx="5264150" cy="660400"/>
          </a:xfrm>
          <a:noFill/>
        </p:spPr>
        <p:txBody>
          <a:bodyPr vert="horz" wrap="none" lIns="63500" tIns="25400" rIns="63500" bIns="25400" rtlCol="0" anchor="t">
            <a:spAutoFit/>
          </a:bodyPr>
          <a:lstStyle/>
          <a:p>
            <a:pPr eaLnBrk="1" hangingPunct="1"/>
            <a:r>
              <a:rPr lang="en-US" altLang="en-US" smtClean="0"/>
              <a:t>Cyclomatic Complexity</a:t>
            </a:r>
          </a:p>
        </p:txBody>
      </p:sp>
      <p:sp>
        <p:nvSpPr>
          <p:cNvPr id="182275" name="Rectangle 3"/>
          <p:cNvSpPr>
            <a:spLocks noChangeArrowheads="1"/>
          </p:cNvSpPr>
          <p:nvPr/>
        </p:nvSpPr>
        <p:spPr bwMode="auto">
          <a:xfrm>
            <a:off x="3733801" y="2209800"/>
            <a:ext cx="5434013" cy="274638"/>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A number of industry studies have indicated </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2276" name="Rectangle 4"/>
          <p:cNvSpPr>
            <a:spLocks noChangeArrowheads="1"/>
          </p:cNvSpPr>
          <p:nvPr/>
        </p:nvSpPr>
        <p:spPr bwMode="auto">
          <a:xfrm>
            <a:off x="3733801" y="2493964"/>
            <a:ext cx="5630863" cy="274637"/>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that the higher V(G), the higher the probability </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2277" name="Rectangle 5"/>
          <p:cNvSpPr>
            <a:spLocks noChangeArrowheads="1"/>
          </p:cNvSpPr>
          <p:nvPr/>
        </p:nvSpPr>
        <p:spPr bwMode="auto">
          <a:xfrm>
            <a:off x="3733801" y="2779714"/>
            <a:ext cx="1128713" cy="274637"/>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or errors.</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2278" name="Rectangle 6"/>
          <p:cNvSpPr>
            <a:spLocks noChangeArrowheads="1"/>
          </p:cNvSpPr>
          <p:nvPr/>
        </p:nvSpPr>
        <p:spPr bwMode="auto">
          <a:xfrm>
            <a:off x="8358189" y="4937125"/>
            <a:ext cx="536575" cy="274638"/>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V(G)</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2279" name="Rectangle 7"/>
          <p:cNvSpPr>
            <a:spLocks noChangeArrowheads="1"/>
          </p:cNvSpPr>
          <p:nvPr/>
        </p:nvSpPr>
        <p:spPr bwMode="auto">
          <a:xfrm>
            <a:off x="4724401" y="3352800"/>
            <a:ext cx="1044575" cy="274638"/>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modules</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4346" name="Rectangle 8"/>
          <p:cNvSpPr>
            <a:spLocks noChangeArrowheads="1"/>
          </p:cNvSpPr>
          <p:nvPr/>
        </p:nvSpPr>
        <p:spPr bwMode="auto">
          <a:xfrm>
            <a:off x="6261101" y="4606926"/>
            <a:ext cx="111125"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7" name="Rectangle 9"/>
          <p:cNvSpPr>
            <a:spLocks noChangeArrowheads="1"/>
          </p:cNvSpPr>
          <p:nvPr/>
        </p:nvSpPr>
        <p:spPr bwMode="auto">
          <a:xfrm>
            <a:off x="6249988" y="4595813"/>
            <a:ext cx="131762" cy="227012"/>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8" name="Rectangle 10"/>
          <p:cNvSpPr>
            <a:spLocks noChangeArrowheads="1"/>
          </p:cNvSpPr>
          <p:nvPr/>
        </p:nvSpPr>
        <p:spPr bwMode="auto">
          <a:xfrm>
            <a:off x="6372226" y="4549776"/>
            <a:ext cx="111125"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49" name="Rectangle 11"/>
          <p:cNvSpPr>
            <a:spLocks noChangeArrowheads="1"/>
          </p:cNvSpPr>
          <p:nvPr/>
        </p:nvSpPr>
        <p:spPr bwMode="auto">
          <a:xfrm>
            <a:off x="6362701" y="4538663"/>
            <a:ext cx="131763" cy="284162"/>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0" name="Rectangle 12"/>
          <p:cNvSpPr>
            <a:spLocks noChangeArrowheads="1"/>
          </p:cNvSpPr>
          <p:nvPr/>
        </p:nvSpPr>
        <p:spPr bwMode="auto">
          <a:xfrm>
            <a:off x="6483351" y="4492626"/>
            <a:ext cx="111125"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1" name="Rectangle 13"/>
          <p:cNvSpPr>
            <a:spLocks noChangeArrowheads="1"/>
          </p:cNvSpPr>
          <p:nvPr/>
        </p:nvSpPr>
        <p:spPr bwMode="auto">
          <a:xfrm>
            <a:off x="6473826" y="4481513"/>
            <a:ext cx="131763" cy="341312"/>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2" name="Rectangle 14"/>
          <p:cNvSpPr>
            <a:spLocks noChangeArrowheads="1"/>
          </p:cNvSpPr>
          <p:nvPr/>
        </p:nvSpPr>
        <p:spPr bwMode="auto">
          <a:xfrm>
            <a:off x="6605588" y="4367214"/>
            <a:ext cx="120650" cy="446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3" name="Rectangle 15"/>
          <p:cNvSpPr>
            <a:spLocks noChangeArrowheads="1"/>
          </p:cNvSpPr>
          <p:nvPr/>
        </p:nvSpPr>
        <p:spPr bwMode="auto">
          <a:xfrm>
            <a:off x="6594476" y="4357689"/>
            <a:ext cx="142875" cy="465137"/>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4" name="Rectangle 16"/>
          <p:cNvSpPr>
            <a:spLocks noChangeArrowheads="1"/>
          </p:cNvSpPr>
          <p:nvPr/>
        </p:nvSpPr>
        <p:spPr bwMode="auto">
          <a:xfrm>
            <a:off x="6726239" y="4186238"/>
            <a:ext cx="122237" cy="627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5" name="Rectangle 17"/>
          <p:cNvSpPr>
            <a:spLocks noChangeArrowheads="1"/>
          </p:cNvSpPr>
          <p:nvPr/>
        </p:nvSpPr>
        <p:spPr bwMode="auto">
          <a:xfrm>
            <a:off x="6716714" y="4175125"/>
            <a:ext cx="141287" cy="64770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6" name="Rectangle 18"/>
          <p:cNvSpPr>
            <a:spLocks noChangeArrowheads="1"/>
          </p:cNvSpPr>
          <p:nvPr/>
        </p:nvSpPr>
        <p:spPr bwMode="auto">
          <a:xfrm>
            <a:off x="6848475" y="4081463"/>
            <a:ext cx="122238" cy="741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7" name="Rectangle 19"/>
          <p:cNvSpPr>
            <a:spLocks noChangeArrowheads="1"/>
          </p:cNvSpPr>
          <p:nvPr/>
        </p:nvSpPr>
        <p:spPr bwMode="auto">
          <a:xfrm>
            <a:off x="6838950" y="4071938"/>
            <a:ext cx="141288" cy="76200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8" name="Rectangle 20"/>
          <p:cNvSpPr>
            <a:spLocks noChangeArrowheads="1"/>
          </p:cNvSpPr>
          <p:nvPr/>
        </p:nvSpPr>
        <p:spPr bwMode="auto">
          <a:xfrm>
            <a:off x="6970714" y="3865564"/>
            <a:ext cx="111125" cy="947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59" name="Rectangle 21"/>
          <p:cNvSpPr>
            <a:spLocks noChangeArrowheads="1"/>
          </p:cNvSpPr>
          <p:nvPr/>
        </p:nvSpPr>
        <p:spPr bwMode="auto">
          <a:xfrm>
            <a:off x="6959601" y="3856039"/>
            <a:ext cx="131763" cy="966787"/>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0" name="Rectangle 22"/>
          <p:cNvSpPr>
            <a:spLocks noChangeArrowheads="1"/>
          </p:cNvSpPr>
          <p:nvPr/>
        </p:nvSpPr>
        <p:spPr bwMode="auto">
          <a:xfrm>
            <a:off x="7091364" y="3205164"/>
            <a:ext cx="122237" cy="160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1" name="Rectangle 23"/>
          <p:cNvSpPr>
            <a:spLocks noChangeArrowheads="1"/>
          </p:cNvSpPr>
          <p:nvPr/>
        </p:nvSpPr>
        <p:spPr bwMode="auto">
          <a:xfrm>
            <a:off x="7081839" y="3194051"/>
            <a:ext cx="141287" cy="162877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2" name="Rectangle 24"/>
          <p:cNvSpPr>
            <a:spLocks noChangeArrowheads="1"/>
          </p:cNvSpPr>
          <p:nvPr/>
        </p:nvSpPr>
        <p:spPr bwMode="auto">
          <a:xfrm>
            <a:off x="7213600" y="3136901"/>
            <a:ext cx="122238" cy="168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3" name="Rectangle 25"/>
          <p:cNvSpPr>
            <a:spLocks noChangeArrowheads="1"/>
          </p:cNvSpPr>
          <p:nvPr/>
        </p:nvSpPr>
        <p:spPr bwMode="auto">
          <a:xfrm>
            <a:off x="7204075" y="3127376"/>
            <a:ext cx="141288" cy="1706563"/>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4" name="Rectangle 26"/>
          <p:cNvSpPr>
            <a:spLocks noChangeArrowheads="1"/>
          </p:cNvSpPr>
          <p:nvPr/>
        </p:nvSpPr>
        <p:spPr bwMode="auto">
          <a:xfrm>
            <a:off x="8297864" y="4595814"/>
            <a:ext cx="111125" cy="2047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5" name="Rectangle 27"/>
          <p:cNvSpPr>
            <a:spLocks noChangeArrowheads="1"/>
          </p:cNvSpPr>
          <p:nvPr/>
        </p:nvSpPr>
        <p:spPr bwMode="auto">
          <a:xfrm>
            <a:off x="8288338" y="4584700"/>
            <a:ext cx="131762" cy="22860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6" name="Rectangle 28"/>
          <p:cNvSpPr>
            <a:spLocks noChangeArrowheads="1"/>
          </p:cNvSpPr>
          <p:nvPr/>
        </p:nvSpPr>
        <p:spPr bwMode="auto">
          <a:xfrm>
            <a:off x="8186739" y="4549776"/>
            <a:ext cx="111125" cy="26352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7" name="Rectangle 29"/>
          <p:cNvSpPr>
            <a:spLocks noChangeArrowheads="1"/>
          </p:cNvSpPr>
          <p:nvPr/>
        </p:nvSpPr>
        <p:spPr bwMode="auto">
          <a:xfrm>
            <a:off x="8175626" y="4538663"/>
            <a:ext cx="131763" cy="284162"/>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8" name="Rectangle 30"/>
          <p:cNvSpPr>
            <a:spLocks noChangeArrowheads="1"/>
          </p:cNvSpPr>
          <p:nvPr/>
        </p:nvSpPr>
        <p:spPr bwMode="auto">
          <a:xfrm>
            <a:off x="8075613" y="4481514"/>
            <a:ext cx="120650" cy="3190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69" name="Rectangle 31"/>
          <p:cNvSpPr>
            <a:spLocks noChangeArrowheads="1"/>
          </p:cNvSpPr>
          <p:nvPr/>
        </p:nvSpPr>
        <p:spPr bwMode="auto">
          <a:xfrm>
            <a:off x="8064501" y="4470400"/>
            <a:ext cx="142875" cy="34290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0" name="Rectangle 32"/>
          <p:cNvSpPr>
            <a:spLocks noChangeArrowheads="1"/>
          </p:cNvSpPr>
          <p:nvPr/>
        </p:nvSpPr>
        <p:spPr bwMode="auto">
          <a:xfrm>
            <a:off x="7953376" y="4357688"/>
            <a:ext cx="111125" cy="44291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1" name="Rectangle 33"/>
          <p:cNvSpPr>
            <a:spLocks noChangeArrowheads="1"/>
          </p:cNvSpPr>
          <p:nvPr/>
        </p:nvSpPr>
        <p:spPr bwMode="auto">
          <a:xfrm>
            <a:off x="7943851" y="4344988"/>
            <a:ext cx="131763" cy="468312"/>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2" name="Rectangle 34"/>
          <p:cNvSpPr>
            <a:spLocks noChangeArrowheads="1"/>
          </p:cNvSpPr>
          <p:nvPr/>
        </p:nvSpPr>
        <p:spPr bwMode="auto">
          <a:xfrm>
            <a:off x="7821614" y="4175126"/>
            <a:ext cx="122237" cy="625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3" name="Rectangle 35"/>
          <p:cNvSpPr>
            <a:spLocks noChangeArrowheads="1"/>
          </p:cNvSpPr>
          <p:nvPr/>
        </p:nvSpPr>
        <p:spPr bwMode="auto">
          <a:xfrm>
            <a:off x="7812089" y="4162426"/>
            <a:ext cx="141287" cy="65087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4" name="Rectangle 36"/>
          <p:cNvSpPr>
            <a:spLocks noChangeArrowheads="1"/>
          </p:cNvSpPr>
          <p:nvPr/>
        </p:nvSpPr>
        <p:spPr bwMode="auto">
          <a:xfrm>
            <a:off x="7699375" y="4081464"/>
            <a:ext cx="122238" cy="73183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5" name="Rectangle 37"/>
          <p:cNvSpPr>
            <a:spLocks noChangeArrowheads="1"/>
          </p:cNvSpPr>
          <p:nvPr/>
        </p:nvSpPr>
        <p:spPr bwMode="auto">
          <a:xfrm>
            <a:off x="7689850" y="4071939"/>
            <a:ext cx="141288" cy="750887"/>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6" name="Rectangle 38"/>
          <p:cNvSpPr>
            <a:spLocks noChangeArrowheads="1"/>
          </p:cNvSpPr>
          <p:nvPr/>
        </p:nvSpPr>
        <p:spPr bwMode="auto">
          <a:xfrm>
            <a:off x="7588250" y="3856038"/>
            <a:ext cx="122238" cy="94456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7" name="Rectangle 39"/>
          <p:cNvSpPr>
            <a:spLocks noChangeArrowheads="1"/>
          </p:cNvSpPr>
          <p:nvPr/>
        </p:nvSpPr>
        <p:spPr bwMode="auto">
          <a:xfrm>
            <a:off x="7578725" y="3844926"/>
            <a:ext cx="141288" cy="96837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8" name="Rectangle 40"/>
          <p:cNvSpPr>
            <a:spLocks noChangeArrowheads="1"/>
          </p:cNvSpPr>
          <p:nvPr/>
        </p:nvSpPr>
        <p:spPr bwMode="auto">
          <a:xfrm>
            <a:off x="7467601" y="3194050"/>
            <a:ext cx="111125" cy="1619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79" name="Rectangle 41"/>
          <p:cNvSpPr>
            <a:spLocks noChangeArrowheads="1"/>
          </p:cNvSpPr>
          <p:nvPr/>
        </p:nvSpPr>
        <p:spPr bwMode="auto">
          <a:xfrm>
            <a:off x="7456488" y="3184525"/>
            <a:ext cx="131762" cy="163830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80" name="Rectangle 42"/>
          <p:cNvSpPr>
            <a:spLocks noChangeArrowheads="1"/>
          </p:cNvSpPr>
          <p:nvPr/>
        </p:nvSpPr>
        <p:spPr bwMode="auto">
          <a:xfrm>
            <a:off x="7335838" y="3127376"/>
            <a:ext cx="120650" cy="168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81" name="Rectangle 43"/>
          <p:cNvSpPr>
            <a:spLocks noChangeArrowheads="1"/>
          </p:cNvSpPr>
          <p:nvPr/>
        </p:nvSpPr>
        <p:spPr bwMode="auto">
          <a:xfrm>
            <a:off x="7324726" y="3114675"/>
            <a:ext cx="142875" cy="1708150"/>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82" name="Line 44"/>
          <p:cNvSpPr>
            <a:spLocks noChangeShapeType="1"/>
          </p:cNvSpPr>
          <p:nvPr/>
        </p:nvSpPr>
        <p:spPr bwMode="auto">
          <a:xfrm flipH="1">
            <a:off x="7142164" y="4503739"/>
            <a:ext cx="720725" cy="9810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2317" name="Rectangle 45"/>
          <p:cNvSpPr>
            <a:spLocks noChangeArrowheads="1"/>
          </p:cNvSpPr>
          <p:nvPr/>
        </p:nvSpPr>
        <p:spPr bwMode="auto">
          <a:xfrm>
            <a:off x="6018213" y="5575300"/>
            <a:ext cx="3148012" cy="274638"/>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modules in this range are </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2318" name="Rectangle 46"/>
          <p:cNvSpPr>
            <a:spLocks noChangeArrowheads="1"/>
          </p:cNvSpPr>
          <p:nvPr/>
        </p:nvSpPr>
        <p:spPr bwMode="auto">
          <a:xfrm>
            <a:off x="6018214" y="5859464"/>
            <a:ext cx="2060575" cy="274637"/>
          </a:xfrm>
          <a:prstGeom prst="rect">
            <a:avLst/>
          </a:prstGeom>
          <a:noFill/>
          <a:ln>
            <a:noFill/>
          </a:ln>
          <a:extLst/>
        </p:spPr>
        <p:txBody>
          <a:bodyPr wrap="none" lIns="0" tIns="0" rIns="0" bIns="0">
            <a:spAutoFit/>
          </a:bodyPr>
          <a:lstStyle/>
          <a:p>
            <a:pPr>
              <a:lnSpc>
                <a:spcPct val="90000"/>
              </a:lnSpc>
              <a:defRPr/>
            </a:pPr>
            <a:r>
              <a:rPr lang="en-US" sz="2000" b="1">
                <a:effectLst>
                  <a:outerShdw blurRad="38100" dist="38100" dir="2700000" algn="tl">
                    <a:srgbClr val="FFFFFF"/>
                  </a:outerShdw>
                </a:effectLst>
                <a:latin typeface="Helvetica" pitchFamily="-128" charset="0"/>
                <a:ea typeface="ＭＳ Ｐゴシック" pitchFamily="-128" charset="-128"/>
              </a:rPr>
              <a:t>more error prone</a:t>
            </a: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4385" name="Freeform 47"/>
          <p:cNvSpPr>
            <a:spLocks/>
          </p:cNvSpPr>
          <p:nvPr/>
        </p:nvSpPr>
        <p:spPr bwMode="auto">
          <a:xfrm>
            <a:off x="5986464" y="3092451"/>
            <a:ext cx="2879725" cy="1730375"/>
          </a:xfrm>
          <a:custGeom>
            <a:avLst/>
            <a:gdLst>
              <a:gd name="T0" fmla="*/ 0 w 1814"/>
              <a:gd name="T1" fmla="*/ 0 h 969"/>
              <a:gd name="T2" fmla="*/ 0 w 1814"/>
              <a:gd name="T3" fmla="*/ 2147483647 h 969"/>
              <a:gd name="T4" fmla="*/ 0 w 1814"/>
              <a:gd name="T5" fmla="*/ 2147483647 h 969"/>
              <a:gd name="T6" fmla="*/ 2147483647 w 1814"/>
              <a:gd name="T7" fmla="*/ 2147483647 h 969"/>
              <a:gd name="T8" fmla="*/ 2147483647 w 1814"/>
              <a:gd name="T9" fmla="*/ 2147483647 h 969"/>
              <a:gd name="T10" fmla="*/ 0 60000 65536"/>
              <a:gd name="T11" fmla="*/ 0 60000 65536"/>
              <a:gd name="T12" fmla="*/ 0 60000 65536"/>
              <a:gd name="T13" fmla="*/ 0 60000 65536"/>
              <a:gd name="T14" fmla="*/ 0 60000 65536"/>
              <a:gd name="T15" fmla="*/ 0 w 1814"/>
              <a:gd name="T16" fmla="*/ 0 h 969"/>
              <a:gd name="T17" fmla="*/ 1814 w 1814"/>
              <a:gd name="T18" fmla="*/ 969 h 969"/>
            </a:gdLst>
            <a:ahLst/>
            <a:cxnLst>
              <a:cxn ang="T10">
                <a:pos x="T0" y="T1"/>
              </a:cxn>
              <a:cxn ang="T11">
                <a:pos x="T2" y="T3"/>
              </a:cxn>
              <a:cxn ang="T12">
                <a:pos x="T4" y="T5"/>
              </a:cxn>
              <a:cxn ang="T13">
                <a:pos x="T6" y="T7"/>
              </a:cxn>
              <a:cxn ang="T14">
                <a:pos x="T8" y="T9"/>
              </a:cxn>
            </a:cxnLst>
            <a:rect l="T15" t="T16" r="T17" b="T18"/>
            <a:pathLst>
              <a:path w="1814" h="969">
                <a:moveTo>
                  <a:pt x="0" y="0"/>
                </a:moveTo>
                <a:lnTo>
                  <a:pt x="0" y="969"/>
                </a:lnTo>
                <a:lnTo>
                  <a:pt x="1814" y="969"/>
                </a:lnTo>
              </a:path>
            </a:pathLst>
          </a:custGeom>
          <a:noFill/>
          <a:ln w="444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386" name="Freeform 48"/>
          <p:cNvSpPr>
            <a:spLocks/>
          </p:cNvSpPr>
          <p:nvPr/>
        </p:nvSpPr>
        <p:spPr bwMode="auto">
          <a:xfrm>
            <a:off x="5967414" y="3070226"/>
            <a:ext cx="2878137" cy="1730375"/>
          </a:xfrm>
          <a:custGeom>
            <a:avLst/>
            <a:gdLst>
              <a:gd name="T0" fmla="*/ 0 w 1813"/>
              <a:gd name="T1" fmla="*/ 0 h 969"/>
              <a:gd name="T2" fmla="*/ 0 w 1813"/>
              <a:gd name="T3" fmla="*/ 2147483647 h 969"/>
              <a:gd name="T4" fmla="*/ 2147483647 w 1813"/>
              <a:gd name="T5" fmla="*/ 2147483647 h 969"/>
              <a:gd name="T6" fmla="*/ 0 60000 65536"/>
              <a:gd name="T7" fmla="*/ 0 60000 65536"/>
              <a:gd name="T8" fmla="*/ 0 60000 65536"/>
              <a:gd name="T9" fmla="*/ 0 w 1813"/>
              <a:gd name="T10" fmla="*/ 0 h 969"/>
              <a:gd name="T11" fmla="*/ 1813 w 1813"/>
              <a:gd name="T12" fmla="*/ 969 h 969"/>
            </a:gdLst>
            <a:ahLst/>
            <a:cxnLst>
              <a:cxn ang="T6">
                <a:pos x="T0" y="T1"/>
              </a:cxn>
              <a:cxn ang="T7">
                <a:pos x="T2" y="T3"/>
              </a:cxn>
              <a:cxn ang="T8">
                <a:pos x="T4" y="T5"/>
              </a:cxn>
            </a:cxnLst>
            <a:rect l="T9" t="T10" r="T11" b="T12"/>
            <a:pathLst>
              <a:path w="1813" h="969">
                <a:moveTo>
                  <a:pt x="0" y="0"/>
                </a:moveTo>
                <a:lnTo>
                  <a:pt x="0" y="969"/>
                </a:lnTo>
                <a:lnTo>
                  <a:pt x="1813" y="969"/>
                </a:lnTo>
              </a:path>
            </a:pathLst>
          </a:custGeom>
          <a:noFill/>
          <a:ln w="444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Tree>
    <p:extLst>
      <p:ext uri="{BB962C8B-B14F-4D97-AF65-F5344CB8AC3E}">
        <p14:creationId xmlns:p14="http://schemas.microsoft.com/office/powerpoint/2010/main" val="2300177250"/>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2"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3E1FD5-A79A-4DA2-8964-C606999B445A}" type="slidenum">
              <a:rPr lang="en-US" altLang="en-US" sz="1000">
                <a:latin typeface="Helvetica" panose="020B0604020202020204" pitchFamily="34" charset="0"/>
              </a:rPr>
              <a:pPr/>
              <a:t>269</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a:xfrm>
            <a:off x="2743200" y="1066800"/>
            <a:ext cx="4108112" cy="660694"/>
          </a:xfrm>
          <a:noFill/>
        </p:spPr>
        <p:txBody>
          <a:bodyPr vert="horz" wrap="none" lIns="63500" tIns="25400" rIns="63500" bIns="25400" rtlCol="0" anchor="t">
            <a:spAutoFit/>
          </a:bodyPr>
          <a:lstStyle/>
          <a:p>
            <a:pPr eaLnBrk="1" hangingPunct="1"/>
            <a:r>
              <a:rPr lang="en-US" altLang="en-US" smtClean="0"/>
              <a:t>Basis Path Testing</a:t>
            </a:r>
          </a:p>
        </p:txBody>
      </p:sp>
      <p:sp>
        <p:nvSpPr>
          <p:cNvPr id="183299" name="Rectangle 3"/>
          <p:cNvSpPr>
            <a:spLocks noChangeArrowheads="1"/>
          </p:cNvSpPr>
          <p:nvPr/>
        </p:nvSpPr>
        <p:spPr bwMode="auto">
          <a:xfrm>
            <a:off x="6705601" y="2438401"/>
            <a:ext cx="1918795"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Next, we derive the </a:t>
            </a:r>
          </a:p>
        </p:txBody>
      </p:sp>
      <p:sp>
        <p:nvSpPr>
          <p:cNvPr id="183300" name="Rectangle 4"/>
          <p:cNvSpPr>
            <a:spLocks noChangeArrowheads="1"/>
          </p:cNvSpPr>
          <p:nvPr/>
        </p:nvSpPr>
        <p:spPr bwMode="auto">
          <a:xfrm>
            <a:off x="6705600" y="2667001"/>
            <a:ext cx="1873250" cy="220663"/>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independent paths:</a:t>
            </a:r>
          </a:p>
        </p:txBody>
      </p:sp>
      <p:sp>
        <p:nvSpPr>
          <p:cNvPr id="183301" name="Rectangle 5"/>
          <p:cNvSpPr>
            <a:spLocks noChangeArrowheads="1"/>
          </p:cNvSpPr>
          <p:nvPr/>
        </p:nvSpPr>
        <p:spPr bwMode="auto">
          <a:xfrm>
            <a:off x="6281739" y="1711326"/>
            <a:ext cx="65" cy="249299"/>
          </a:xfrm>
          <a:prstGeom prst="rect">
            <a:avLst/>
          </a:prstGeom>
          <a:noFill/>
          <a:ln>
            <a:noFill/>
          </a:ln>
          <a:extLst/>
        </p:spPr>
        <p:txBody>
          <a:bodyPr wrap="none" lIns="0" tIns="0" rIns="0" bIns="0">
            <a:spAutoFit/>
          </a:bodyPr>
          <a:lstStyle/>
          <a:p>
            <a:pPr>
              <a:lnSpc>
                <a:spcPct val="90000"/>
              </a:lnSpc>
              <a:defRPr/>
            </a:pP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02" name="Rectangle 6"/>
          <p:cNvSpPr>
            <a:spLocks noChangeArrowheads="1"/>
          </p:cNvSpPr>
          <p:nvPr/>
        </p:nvSpPr>
        <p:spPr bwMode="auto">
          <a:xfrm>
            <a:off x="6705601" y="3124201"/>
            <a:ext cx="1445909"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Since V(G) = 4,</a:t>
            </a:r>
          </a:p>
        </p:txBody>
      </p:sp>
      <p:sp>
        <p:nvSpPr>
          <p:cNvPr id="183303" name="Rectangle 7"/>
          <p:cNvSpPr>
            <a:spLocks noChangeArrowheads="1"/>
          </p:cNvSpPr>
          <p:nvPr/>
        </p:nvSpPr>
        <p:spPr bwMode="auto">
          <a:xfrm>
            <a:off x="6705601" y="3352801"/>
            <a:ext cx="1928413"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there are four paths</a:t>
            </a:r>
          </a:p>
        </p:txBody>
      </p:sp>
      <p:sp>
        <p:nvSpPr>
          <p:cNvPr id="183304" name="Rectangle 8"/>
          <p:cNvSpPr>
            <a:spLocks noChangeArrowheads="1"/>
          </p:cNvSpPr>
          <p:nvPr/>
        </p:nvSpPr>
        <p:spPr bwMode="auto">
          <a:xfrm>
            <a:off x="6281739" y="2728914"/>
            <a:ext cx="65" cy="249299"/>
          </a:xfrm>
          <a:prstGeom prst="rect">
            <a:avLst/>
          </a:prstGeom>
          <a:noFill/>
          <a:ln>
            <a:noFill/>
          </a:ln>
          <a:extLst/>
        </p:spPr>
        <p:txBody>
          <a:bodyPr wrap="none" lIns="0" tIns="0" rIns="0" bIns="0">
            <a:spAutoFit/>
          </a:bodyPr>
          <a:lstStyle/>
          <a:p>
            <a:pPr>
              <a:lnSpc>
                <a:spcPct val="90000"/>
              </a:lnSpc>
              <a:defRPr/>
            </a:pP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05" name="Rectangle 9"/>
          <p:cNvSpPr>
            <a:spLocks noChangeArrowheads="1"/>
          </p:cNvSpPr>
          <p:nvPr/>
        </p:nvSpPr>
        <p:spPr bwMode="auto">
          <a:xfrm>
            <a:off x="7010401" y="3733801"/>
            <a:ext cx="1771319"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Path 1:  1,2,3,6,7,8</a:t>
            </a:r>
          </a:p>
        </p:txBody>
      </p:sp>
      <p:sp>
        <p:nvSpPr>
          <p:cNvPr id="183306" name="Rectangle 10"/>
          <p:cNvSpPr>
            <a:spLocks noChangeArrowheads="1"/>
          </p:cNvSpPr>
          <p:nvPr/>
        </p:nvSpPr>
        <p:spPr bwMode="auto">
          <a:xfrm>
            <a:off x="7010401" y="4073526"/>
            <a:ext cx="1771319"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Path 2:  1,2,3,5,7,8</a:t>
            </a:r>
          </a:p>
        </p:txBody>
      </p:sp>
      <p:sp>
        <p:nvSpPr>
          <p:cNvPr id="183307" name="Rectangle 11"/>
          <p:cNvSpPr>
            <a:spLocks noChangeArrowheads="1"/>
          </p:cNvSpPr>
          <p:nvPr/>
        </p:nvSpPr>
        <p:spPr bwMode="auto">
          <a:xfrm>
            <a:off x="7010401" y="4411664"/>
            <a:ext cx="1599797"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Path 3:  1,2,4,7,8</a:t>
            </a:r>
          </a:p>
        </p:txBody>
      </p:sp>
      <p:sp>
        <p:nvSpPr>
          <p:cNvPr id="183308" name="Rectangle 12"/>
          <p:cNvSpPr>
            <a:spLocks noChangeArrowheads="1"/>
          </p:cNvSpPr>
          <p:nvPr/>
        </p:nvSpPr>
        <p:spPr bwMode="auto">
          <a:xfrm>
            <a:off x="7010400" y="4751389"/>
            <a:ext cx="2287486"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Path 4:  1,2,4,7,2,4,...7,8</a:t>
            </a:r>
          </a:p>
        </p:txBody>
      </p:sp>
      <p:sp>
        <p:nvSpPr>
          <p:cNvPr id="183309" name="Rectangle 13"/>
          <p:cNvSpPr>
            <a:spLocks noChangeArrowheads="1"/>
          </p:cNvSpPr>
          <p:nvPr/>
        </p:nvSpPr>
        <p:spPr bwMode="auto">
          <a:xfrm>
            <a:off x="6281739" y="4425951"/>
            <a:ext cx="65" cy="249299"/>
          </a:xfrm>
          <a:prstGeom prst="rect">
            <a:avLst/>
          </a:prstGeom>
          <a:noFill/>
          <a:ln>
            <a:noFill/>
          </a:ln>
          <a:extLst/>
        </p:spPr>
        <p:txBody>
          <a:bodyPr wrap="none" lIns="0" tIns="0" rIns="0" bIns="0">
            <a:spAutoFit/>
          </a:bodyPr>
          <a:lstStyle/>
          <a:p>
            <a:pPr>
              <a:lnSpc>
                <a:spcPct val="90000"/>
              </a:lnSpc>
              <a:defRPr/>
            </a:pP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10" name="Rectangle 14"/>
          <p:cNvSpPr>
            <a:spLocks noChangeArrowheads="1"/>
          </p:cNvSpPr>
          <p:nvPr/>
        </p:nvSpPr>
        <p:spPr bwMode="auto">
          <a:xfrm>
            <a:off x="6705601" y="5105401"/>
            <a:ext cx="2100263" cy="220663"/>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Finally, we derive test</a:t>
            </a:r>
          </a:p>
        </p:txBody>
      </p:sp>
      <p:sp>
        <p:nvSpPr>
          <p:cNvPr id="183311" name="Rectangle 15"/>
          <p:cNvSpPr>
            <a:spLocks noChangeArrowheads="1"/>
          </p:cNvSpPr>
          <p:nvPr/>
        </p:nvSpPr>
        <p:spPr bwMode="auto">
          <a:xfrm>
            <a:off x="6705600" y="5334001"/>
            <a:ext cx="2407710" cy="221599"/>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cases to exercise these  </a:t>
            </a:r>
          </a:p>
        </p:txBody>
      </p:sp>
      <p:sp>
        <p:nvSpPr>
          <p:cNvPr id="183312" name="Rectangle 16"/>
          <p:cNvSpPr>
            <a:spLocks noChangeArrowheads="1"/>
          </p:cNvSpPr>
          <p:nvPr/>
        </p:nvSpPr>
        <p:spPr bwMode="auto">
          <a:xfrm>
            <a:off x="6705600" y="5562601"/>
            <a:ext cx="598488" cy="220663"/>
          </a:xfrm>
          <a:prstGeom prst="rect">
            <a:avLst/>
          </a:prstGeom>
          <a:noFill/>
          <a:ln>
            <a:noFill/>
          </a:ln>
          <a:extLst/>
        </p:spPr>
        <p:txBody>
          <a:bodyPr wrap="none" lIns="0" tIns="0" rIns="0" bIns="0">
            <a:spAutoFit/>
          </a:bodyPr>
          <a:lstStyle/>
          <a:p>
            <a:pPr>
              <a:lnSpc>
                <a:spcPct val="90000"/>
              </a:lnSpc>
              <a:defRPr/>
            </a:pPr>
            <a:r>
              <a:rPr lang="en-US" sz="1600" b="1">
                <a:effectLst>
                  <a:outerShdw blurRad="38100" dist="38100" dir="2700000" algn="tl">
                    <a:srgbClr val="FFFFFF"/>
                  </a:outerShdw>
                </a:effectLst>
                <a:latin typeface="Helvetica" pitchFamily="-128" charset="0"/>
                <a:ea typeface="ＭＳ Ｐゴシック" pitchFamily="-128" charset="-128"/>
              </a:rPr>
              <a:t>paths.</a:t>
            </a:r>
          </a:p>
        </p:txBody>
      </p:sp>
      <p:grpSp>
        <p:nvGrpSpPr>
          <p:cNvPr id="15379" name="Group 17"/>
          <p:cNvGrpSpPr>
            <a:grpSpLocks/>
          </p:cNvGrpSpPr>
          <p:nvPr/>
        </p:nvGrpSpPr>
        <p:grpSpPr bwMode="auto">
          <a:xfrm>
            <a:off x="3352801" y="1752600"/>
            <a:ext cx="2860675" cy="4572000"/>
            <a:chOff x="746" y="655"/>
            <a:chExt cx="1802" cy="2560"/>
          </a:xfrm>
        </p:grpSpPr>
        <p:sp>
          <p:nvSpPr>
            <p:cNvPr id="15380" name="Freeform 18"/>
            <p:cNvSpPr>
              <a:spLocks/>
            </p:cNvSpPr>
            <p:nvPr/>
          </p:nvSpPr>
          <p:spPr bwMode="auto">
            <a:xfrm>
              <a:off x="1848" y="1688"/>
              <a:ext cx="343" cy="342"/>
            </a:xfrm>
            <a:custGeom>
              <a:avLst/>
              <a:gdLst>
                <a:gd name="T0" fmla="*/ 168 w 343"/>
                <a:gd name="T1" fmla="*/ 0 h 342"/>
                <a:gd name="T2" fmla="*/ 0 w 343"/>
                <a:gd name="T3" fmla="*/ 167 h 342"/>
                <a:gd name="T4" fmla="*/ 168 w 343"/>
                <a:gd name="T5" fmla="*/ 342 h 342"/>
                <a:gd name="T6" fmla="*/ 343 w 343"/>
                <a:gd name="T7" fmla="*/ 167 h 342"/>
                <a:gd name="T8" fmla="*/ 168 w 343"/>
                <a:gd name="T9" fmla="*/ 0 h 342"/>
                <a:gd name="T10" fmla="*/ 0 60000 65536"/>
                <a:gd name="T11" fmla="*/ 0 60000 65536"/>
                <a:gd name="T12" fmla="*/ 0 60000 65536"/>
                <a:gd name="T13" fmla="*/ 0 60000 65536"/>
                <a:gd name="T14" fmla="*/ 0 60000 65536"/>
                <a:gd name="T15" fmla="*/ 0 w 343"/>
                <a:gd name="T16" fmla="*/ 0 h 342"/>
                <a:gd name="T17" fmla="*/ 343 w 343"/>
                <a:gd name="T18" fmla="*/ 342 h 342"/>
              </a:gdLst>
              <a:ahLst/>
              <a:cxnLst>
                <a:cxn ang="T10">
                  <a:pos x="T0" y="T1"/>
                </a:cxn>
                <a:cxn ang="T11">
                  <a:pos x="T2" y="T3"/>
                </a:cxn>
                <a:cxn ang="T12">
                  <a:pos x="T4" y="T5"/>
                </a:cxn>
                <a:cxn ang="T13">
                  <a:pos x="T6" y="T7"/>
                </a:cxn>
                <a:cxn ang="T14">
                  <a:pos x="T8" y="T9"/>
                </a:cxn>
              </a:cxnLst>
              <a:rect l="T15" t="T16" r="T17" b="T18"/>
              <a:pathLst>
                <a:path w="343" h="342">
                  <a:moveTo>
                    <a:pt x="168" y="0"/>
                  </a:moveTo>
                  <a:lnTo>
                    <a:pt x="0" y="167"/>
                  </a:lnTo>
                  <a:lnTo>
                    <a:pt x="168" y="342"/>
                  </a:lnTo>
                  <a:lnTo>
                    <a:pt x="343" y="167"/>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81" name="Freeform 19"/>
            <p:cNvSpPr>
              <a:spLocks/>
            </p:cNvSpPr>
            <p:nvPr/>
          </p:nvSpPr>
          <p:spPr bwMode="auto">
            <a:xfrm>
              <a:off x="1848" y="1688"/>
              <a:ext cx="343" cy="342"/>
            </a:xfrm>
            <a:custGeom>
              <a:avLst/>
              <a:gdLst>
                <a:gd name="T0" fmla="*/ 168 w 343"/>
                <a:gd name="T1" fmla="*/ 0 h 342"/>
                <a:gd name="T2" fmla="*/ 0 w 343"/>
                <a:gd name="T3" fmla="*/ 167 h 342"/>
                <a:gd name="T4" fmla="*/ 0 w 343"/>
                <a:gd name="T5" fmla="*/ 167 h 342"/>
                <a:gd name="T6" fmla="*/ 168 w 343"/>
                <a:gd name="T7" fmla="*/ 342 h 342"/>
                <a:gd name="T8" fmla="*/ 168 w 343"/>
                <a:gd name="T9" fmla="*/ 342 h 342"/>
                <a:gd name="T10" fmla="*/ 343 w 343"/>
                <a:gd name="T11" fmla="*/ 167 h 342"/>
                <a:gd name="T12" fmla="*/ 343 w 343"/>
                <a:gd name="T13" fmla="*/ 167 h 342"/>
                <a:gd name="T14" fmla="*/ 168 w 343"/>
                <a:gd name="T15" fmla="*/ 0 h 342"/>
                <a:gd name="T16" fmla="*/ 168 w 343"/>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
                <a:gd name="T28" fmla="*/ 0 h 342"/>
                <a:gd name="T29" fmla="*/ 343 w 343"/>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 h="342">
                  <a:moveTo>
                    <a:pt x="168" y="0"/>
                  </a:moveTo>
                  <a:lnTo>
                    <a:pt x="0" y="167"/>
                  </a:lnTo>
                  <a:lnTo>
                    <a:pt x="168" y="342"/>
                  </a:lnTo>
                  <a:lnTo>
                    <a:pt x="343" y="167"/>
                  </a:lnTo>
                  <a:lnTo>
                    <a:pt x="168"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82" name="Freeform 20"/>
            <p:cNvSpPr>
              <a:spLocks/>
            </p:cNvSpPr>
            <p:nvPr/>
          </p:nvSpPr>
          <p:spPr bwMode="auto">
            <a:xfrm>
              <a:off x="1841" y="1680"/>
              <a:ext cx="342" cy="342"/>
            </a:xfrm>
            <a:custGeom>
              <a:avLst/>
              <a:gdLst>
                <a:gd name="T0" fmla="*/ 167 w 342"/>
                <a:gd name="T1" fmla="*/ 0 h 342"/>
                <a:gd name="T2" fmla="*/ 0 w 342"/>
                <a:gd name="T3" fmla="*/ 167 h 342"/>
                <a:gd name="T4" fmla="*/ 167 w 342"/>
                <a:gd name="T5" fmla="*/ 342 h 342"/>
                <a:gd name="T6" fmla="*/ 342 w 342"/>
                <a:gd name="T7" fmla="*/ 167 h 342"/>
                <a:gd name="T8" fmla="*/ 167 w 342"/>
                <a:gd name="T9" fmla="*/ 0 h 342"/>
                <a:gd name="T10" fmla="*/ 0 60000 65536"/>
                <a:gd name="T11" fmla="*/ 0 60000 65536"/>
                <a:gd name="T12" fmla="*/ 0 60000 65536"/>
                <a:gd name="T13" fmla="*/ 0 60000 65536"/>
                <a:gd name="T14" fmla="*/ 0 60000 65536"/>
                <a:gd name="T15" fmla="*/ 0 w 342"/>
                <a:gd name="T16" fmla="*/ 0 h 342"/>
                <a:gd name="T17" fmla="*/ 342 w 342"/>
                <a:gd name="T18" fmla="*/ 342 h 342"/>
              </a:gdLst>
              <a:ahLst/>
              <a:cxnLst>
                <a:cxn ang="T10">
                  <a:pos x="T0" y="T1"/>
                </a:cxn>
                <a:cxn ang="T11">
                  <a:pos x="T2" y="T3"/>
                </a:cxn>
                <a:cxn ang="T12">
                  <a:pos x="T4" y="T5"/>
                </a:cxn>
                <a:cxn ang="T13">
                  <a:pos x="T6" y="T7"/>
                </a:cxn>
                <a:cxn ang="T14">
                  <a:pos x="T8" y="T9"/>
                </a:cxn>
              </a:cxnLst>
              <a:rect l="T15" t="T16" r="T17" b="T18"/>
              <a:pathLst>
                <a:path w="342" h="342">
                  <a:moveTo>
                    <a:pt x="167" y="0"/>
                  </a:moveTo>
                  <a:lnTo>
                    <a:pt x="0" y="167"/>
                  </a:lnTo>
                  <a:lnTo>
                    <a:pt x="167" y="342"/>
                  </a:lnTo>
                  <a:lnTo>
                    <a:pt x="342" y="167"/>
                  </a:lnTo>
                  <a:lnTo>
                    <a:pt x="167"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83" name="Oval 21"/>
            <p:cNvSpPr>
              <a:spLocks noChangeArrowheads="1"/>
            </p:cNvSpPr>
            <p:nvPr/>
          </p:nvSpPr>
          <p:spPr bwMode="auto">
            <a:xfrm>
              <a:off x="1430" y="662"/>
              <a:ext cx="107" cy="1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84" name="Oval 22"/>
            <p:cNvSpPr>
              <a:spLocks noChangeArrowheads="1"/>
            </p:cNvSpPr>
            <p:nvPr/>
          </p:nvSpPr>
          <p:spPr bwMode="auto">
            <a:xfrm>
              <a:off x="1423" y="655"/>
              <a:ext cx="121" cy="144"/>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85" name="Freeform 23"/>
            <p:cNvSpPr>
              <a:spLocks/>
            </p:cNvSpPr>
            <p:nvPr/>
          </p:nvSpPr>
          <p:spPr bwMode="auto">
            <a:xfrm>
              <a:off x="1316" y="1331"/>
              <a:ext cx="342" cy="342"/>
            </a:xfrm>
            <a:custGeom>
              <a:avLst/>
              <a:gdLst>
                <a:gd name="T0" fmla="*/ 167 w 342"/>
                <a:gd name="T1" fmla="*/ 0 h 342"/>
                <a:gd name="T2" fmla="*/ 0 w 342"/>
                <a:gd name="T3" fmla="*/ 167 h 342"/>
                <a:gd name="T4" fmla="*/ 167 w 342"/>
                <a:gd name="T5" fmla="*/ 342 h 342"/>
                <a:gd name="T6" fmla="*/ 342 w 342"/>
                <a:gd name="T7" fmla="*/ 167 h 342"/>
                <a:gd name="T8" fmla="*/ 167 w 342"/>
                <a:gd name="T9" fmla="*/ 0 h 342"/>
                <a:gd name="T10" fmla="*/ 0 60000 65536"/>
                <a:gd name="T11" fmla="*/ 0 60000 65536"/>
                <a:gd name="T12" fmla="*/ 0 60000 65536"/>
                <a:gd name="T13" fmla="*/ 0 60000 65536"/>
                <a:gd name="T14" fmla="*/ 0 60000 65536"/>
                <a:gd name="T15" fmla="*/ 0 w 342"/>
                <a:gd name="T16" fmla="*/ 0 h 342"/>
                <a:gd name="T17" fmla="*/ 342 w 342"/>
                <a:gd name="T18" fmla="*/ 342 h 342"/>
              </a:gdLst>
              <a:ahLst/>
              <a:cxnLst>
                <a:cxn ang="T10">
                  <a:pos x="T0" y="T1"/>
                </a:cxn>
                <a:cxn ang="T11">
                  <a:pos x="T2" y="T3"/>
                </a:cxn>
                <a:cxn ang="T12">
                  <a:pos x="T4" y="T5"/>
                </a:cxn>
                <a:cxn ang="T13">
                  <a:pos x="T6" y="T7"/>
                </a:cxn>
                <a:cxn ang="T14">
                  <a:pos x="T8" y="T9"/>
                </a:cxn>
              </a:cxnLst>
              <a:rect l="T15" t="T16" r="T17" b="T18"/>
              <a:pathLst>
                <a:path w="342" h="342">
                  <a:moveTo>
                    <a:pt x="167" y="0"/>
                  </a:moveTo>
                  <a:lnTo>
                    <a:pt x="0" y="167"/>
                  </a:lnTo>
                  <a:lnTo>
                    <a:pt x="167" y="342"/>
                  </a:lnTo>
                  <a:lnTo>
                    <a:pt x="342" y="16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86" name="Freeform 24"/>
            <p:cNvSpPr>
              <a:spLocks/>
            </p:cNvSpPr>
            <p:nvPr/>
          </p:nvSpPr>
          <p:spPr bwMode="auto">
            <a:xfrm>
              <a:off x="1316" y="1331"/>
              <a:ext cx="342" cy="342"/>
            </a:xfrm>
            <a:custGeom>
              <a:avLst/>
              <a:gdLst>
                <a:gd name="T0" fmla="*/ 167 w 342"/>
                <a:gd name="T1" fmla="*/ 0 h 342"/>
                <a:gd name="T2" fmla="*/ 0 w 342"/>
                <a:gd name="T3" fmla="*/ 167 h 342"/>
                <a:gd name="T4" fmla="*/ 0 w 342"/>
                <a:gd name="T5" fmla="*/ 167 h 342"/>
                <a:gd name="T6" fmla="*/ 167 w 342"/>
                <a:gd name="T7" fmla="*/ 342 h 342"/>
                <a:gd name="T8" fmla="*/ 167 w 342"/>
                <a:gd name="T9" fmla="*/ 342 h 342"/>
                <a:gd name="T10" fmla="*/ 342 w 342"/>
                <a:gd name="T11" fmla="*/ 167 h 342"/>
                <a:gd name="T12" fmla="*/ 342 w 342"/>
                <a:gd name="T13" fmla="*/ 167 h 342"/>
                <a:gd name="T14" fmla="*/ 167 w 342"/>
                <a:gd name="T15" fmla="*/ 0 h 342"/>
                <a:gd name="T16" fmla="*/ 167 w 342"/>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342"/>
                <a:gd name="T29" fmla="*/ 342 w 342"/>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342">
                  <a:moveTo>
                    <a:pt x="167" y="0"/>
                  </a:moveTo>
                  <a:lnTo>
                    <a:pt x="0" y="167"/>
                  </a:lnTo>
                  <a:lnTo>
                    <a:pt x="167" y="342"/>
                  </a:lnTo>
                  <a:lnTo>
                    <a:pt x="342" y="167"/>
                  </a:lnTo>
                  <a:lnTo>
                    <a:pt x="167"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87" name="Freeform 25"/>
            <p:cNvSpPr>
              <a:spLocks/>
            </p:cNvSpPr>
            <p:nvPr/>
          </p:nvSpPr>
          <p:spPr bwMode="auto">
            <a:xfrm>
              <a:off x="1308" y="1323"/>
              <a:ext cx="343" cy="342"/>
            </a:xfrm>
            <a:custGeom>
              <a:avLst/>
              <a:gdLst>
                <a:gd name="T0" fmla="*/ 168 w 343"/>
                <a:gd name="T1" fmla="*/ 0 h 342"/>
                <a:gd name="T2" fmla="*/ 0 w 343"/>
                <a:gd name="T3" fmla="*/ 167 h 342"/>
                <a:gd name="T4" fmla="*/ 168 w 343"/>
                <a:gd name="T5" fmla="*/ 342 h 342"/>
                <a:gd name="T6" fmla="*/ 343 w 343"/>
                <a:gd name="T7" fmla="*/ 167 h 342"/>
                <a:gd name="T8" fmla="*/ 168 w 343"/>
                <a:gd name="T9" fmla="*/ 0 h 342"/>
                <a:gd name="T10" fmla="*/ 0 60000 65536"/>
                <a:gd name="T11" fmla="*/ 0 60000 65536"/>
                <a:gd name="T12" fmla="*/ 0 60000 65536"/>
                <a:gd name="T13" fmla="*/ 0 60000 65536"/>
                <a:gd name="T14" fmla="*/ 0 60000 65536"/>
                <a:gd name="T15" fmla="*/ 0 w 343"/>
                <a:gd name="T16" fmla="*/ 0 h 342"/>
                <a:gd name="T17" fmla="*/ 343 w 343"/>
                <a:gd name="T18" fmla="*/ 342 h 342"/>
              </a:gdLst>
              <a:ahLst/>
              <a:cxnLst>
                <a:cxn ang="T10">
                  <a:pos x="T0" y="T1"/>
                </a:cxn>
                <a:cxn ang="T11">
                  <a:pos x="T2" y="T3"/>
                </a:cxn>
                <a:cxn ang="T12">
                  <a:pos x="T4" y="T5"/>
                </a:cxn>
                <a:cxn ang="T13">
                  <a:pos x="T6" y="T7"/>
                </a:cxn>
                <a:cxn ang="T14">
                  <a:pos x="T8" y="T9"/>
                </a:cxn>
              </a:cxnLst>
              <a:rect l="T15" t="T16" r="T17" b="T18"/>
              <a:pathLst>
                <a:path w="343" h="342">
                  <a:moveTo>
                    <a:pt x="168" y="0"/>
                  </a:moveTo>
                  <a:lnTo>
                    <a:pt x="0" y="167"/>
                  </a:lnTo>
                  <a:lnTo>
                    <a:pt x="168" y="342"/>
                  </a:lnTo>
                  <a:lnTo>
                    <a:pt x="343" y="167"/>
                  </a:lnTo>
                  <a:lnTo>
                    <a:pt x="168"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88" name="Freeform 26"/>
            <p:cNvSpPr>
              <a:spLocks/>
            </p:cNvSpPr>
            <p:nvPr/>
          </p:nvSpPr>
          <p:spPr bwMode="auto">
            <a:xfrm>
              <a:off x="1316" y="2584"/>
              <a:ext cx="342" cy="342"/>
            </a:xfrm>
            <a:custGeom>
              <a:avLst/>
              <a:gdLst>
                <a:gd name="T0" fmla="*/ 167 w 342"/>
                <a:gd name="T1" fmla="*/ 0 h 342"/>
                <a:gd name="T2" fmla="*/ 0 w 342"/>
                <a:gd name="T3" fmla="*/ 167 h 342"/>
                <a:gd name="T4" fmla="*/ 167 w 342"/>
                <a:gd name="T5" fmla="*/ 342 h 342"/>
                <a:gd name="T6" fmla="*/ 342 w 342"/>
                <a:gd name="T7" fmla="*/ 167 h 342"/>
                <a:gd name="T8" fmla="*/ 167 w 342"/>
                <a:gd name="T9" fmla="*/ 0 h 342"/>
                <a:gd name="T10" fmla="*/ 0 60000 65536"/>
                <a:gd name="T11" fmla="*/ 0 60000 65536"/>
                <a:gd name="T12" fmla="*/ 0 60000 65536"/>
                <a:gd name="T13" fmla="*/ 0 60000 65536"/>
                <a:gd name="T14" fmla="*/ 0 60000 65536"/>
                <a:gd name="T15" fmla="*/ 0 w 342"/>
                <a:gd name="T16" fmla="*/ 0 h 342"/>
                <a:gd name="T17" fmla="*/ 342 w 342"/>
                <a:gd name="T18" fmla="*/ 342 h 342"/>
              </a:gdLst>
              <a:ahLst/>
              <a:cxnLst>
                <a:cxn ang="T10">
                  <a:pos x="T0" y="T1"/>
                </a:cxn>
                <a:cxn ang="T11">
                  <a:pos x="T2" y="T3"/>
                </a:cxn>
                <a:cxn ang="T12">
                  <a:pos x="T4" y="T5"/>
                </a:cxn>
                <a:cxn ang="T13">
                  <a:pos x="T6" y="T7"/>
                </a:cxn>
                <a:cxn ang="T14">
                  <a:pos x="T8" y="T9"/>
                </a:cxn>
              </a:cxnLst>
              <a:rect l="T15" t="T16" r="T17" b="T18"/>
              <a:pathLst>
                <a:path w="342" h="342">
                  <a:moveTo>
                    <a:pt x="167" y="0"/>
                  </a:moveTo>
                  <a:lnTo>
                    <a:pt x="0" y="167"/>
                  </a:lnTo>
                  <a:lnTo>
                    <a:pt x="167" y="342"/>
                  </a:lnTo>
                  <a:lnTo>
                    <a:pt x="342" y="16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389" name="Freeform 27"/>
            <p:cNvSpPr>
              <a:spLocks/>
            </p:cNvSpPr>
            <p:nvPr/>
          </p:nvSpPr>
          <p:spPr bwMode="auto">
            <a:xfrm>
              <a:off x="1316" y="2584"/>
              <a:ext cx="342" cy="342"/>
            </a:xfrm>
            <a:custGeom>
              <a:avLst/>
              <a:gdLst>
                <a:gd name="T0" fmla="*/ 167 w 342"/>
                <a:gd name="T1" fmla="*/ 0 h 342"/>
                <a:gd name="T2" fmla="*/ 0 w 342"/>
                <a:gd name="T3" fmla="*/ 167 h 342"/>
                <a:gd name="T4" fmla="*/ 0 w 342"/>
                <a:gd name="T5" fmla="*/ 167 h 342"/>
                <a:gd name="T6" fmla="*/ 167 w 342"/>
                <a:gd name="T7" fmla="*/ 342 h 342"/>
                <a:gd name="T8" fmla="*/ 167 w 342"/>
                <a:gd name="T9" fmla="*/ 342 h 342"/>
                <a:gd name="T10" fmla="*/ 342 w 342"/>
                <a:gd name="T11" fmla="*/ 167 h 342"/>
                <a:gd name="T12" fmla="*/ 342 w 342"/>
                <a:gd name="T13" fmla="*/ 167 h 342"/>
                <a:gd name="T14" fmla="*/ 167 w 342"/>
                <a:gd name="T15" fmla="*/ 0 h 342"/>
                <a:gd name="T16" fmla="*/ 167 w 342"/>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342"/>
                <a:gd name="T29" fmla="*/ 342 w 342"/>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342">
                  <a:moveTo>
                    <a:pt x="167" y="0"/>
                  </a:moveTo>
                  <a:lnTo>
                    <a:pt x="0" y="167"/>
                  </a:lnTo>
                  <a:lnTo>
                    <a:pt x="167" y="342"/>
                  </a:lnTo>
                  <a:lnTo>
                    <a:pt x="342" y="167"/>
                  </a:lnTo>
                  <a:lnTo>
                    <a:pt x="167"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0" name="Freeform 28"/>
            <p:cNvSpPr>
              <a:spLocks/>
            </p:cNvSpPr>
            <p:nvPr/>
          </p:nvSpPr>
          <p:spPr bwMode="auto">
            <a:xfrm>
              <a:off x="1308" y="2577"/>
              <a:ext cx="343" cy="342"/>
            </a:xfrm>
            <a:custGeom>
              <a:avLst/>
              <a:gdLst>
                <a:gd name="T0" fmla="*/ 168 w 343"/>
                <a:gd name="T1" fmla="*/ 0 h 342"/>
                <a:gd name="T2" fmla="*/ 0 w 343"/>
                <a:gd name="T3" fmla="*/ 167 h 342"/>
                <a:gd name="T4" fmla="*/ 168 w 343"/>
                <a:gd name="T5" fmla="*/ 342 h 342"/>
                <a:gd name="T6" fmla="*/ 343 w 343"/>
                <a:gd name="T7" fmla="*/ 167 h 342"/>
                <a:gd name="T8" fmla="*/ 168 w 343"/>
                <a:gd name="T9" fmla="*/ 0 h 342"/>
                <a:gd name="T10" fmla="*/ 0 60000 65536"/>
                <a:gd name="T11" fmla="*/ 0 60000 65536"/>
                <a:gd name="T12" fmla="*/ 0 60000 65536"/>
                <a:gd name="T13" fmla="*/ 0 60000 65536"/>
                <a:gd name="T14" fmla="*/ 0 60000 65536"/>
                <a:gd name="T15" fmla="*/ 0 w 343"/>
                <a:gd name="T16" fmla="*/ 0 h 342"/>
                <a:gd name="T17" fmla="*/ 343 w 343"/>
                <a:gd name="T18" fmla="*/ 342 h 342"/>
              </a:gdLst>
              <a:ahLst/>
              <a:cxnLst>
                <a:cxn ang="T10">
                  <a:pos x="T0" y="T1"/>
                </a:cxn>
                <a:cxn ang="T11">
                  <a:pos x="T2" y="T3"/>
                </a:cxn>
                <a:cxn ang="T12">
                  <a:pos x="T4" y="T5"/>
                </a:cxn>
                <a:cxn ang="T13">
                  <a:pos x="T6" y="T7"/>
                </a:cxn>
                <a:cxn ang="T14">
                  <a:pos x="T8" y="T9"/>
                </a:cxn>
              </a:cxnLst>
              <a:rect l="T15" t="T16" r="T17" b="T18"/>
              <a:pathLst>
                <a:path w="343" h="342">
                  <a:moveTo>
                    <a:pt x="168" y="0"/>
                  </a:moveTo>
                  <a:lnTo>
                    <a:pt x="0" y="167"/>
                  </a:lnTo>
                  <a:lnTo>
                    <a:pt x="168" y="342"/>
                  </a:lnTo>
                  <a:lnTo>
                    <a:pt x="343" y="167"/>
                  </a:lnTo>
                  <a:lnTo>
                    <a:pt x="168"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1" name="Freeform 29"/>
            <p:cNvSpPr>
              <a:spLocks/>
            </p:cNvSpPr>
            <p:nvPr/>
          </p:nvSpPr>
          <p:spPr bwMode="auto">
            <a:xfrm>
              <a:off x="1673" y="1498"/>
              <a:ext cx="343" cy="106"/>
            </a:xfrm>
            <a:custGeom>
              <a:avLst/>
              <a:gdLst>
                <a:gd name="T0" fmla="*/ 0 w 343"/>
                <a:gd name="T1" fmla="*/ 0 h 106"/>
                <a:gd name="T2" fmla="*/ 343 w 343"/>
                <a:gd name="T3" fmla="*/ 0 h 106"/>
                <a:gd name="T4" fmla="*/ 343 w 343"/>
                <a:gd name="T5" fmla="*/ 0 h 106"/>
                <a:gd name="T6" fmla="*/ 343 w 343"/>
                <a:gd name="T7" fmla="*/ 106 h 106"/>
                <a:gd name="T8" fmla="*/ 343 w 343"/>
                <a:gd name="T9" fmla="*/ 106 h 106"/>
                <a:gd name="T10" fmla="*/ 0 60000 65536"/>
                <a:gd name="T11" fmla="*/ 0 60000 65536"/>
                <a:gd name="T12" fmla="*/ 0 60000 65536"/>
                <a:gd name="T13" fmla="*/ 0 60000 65536"/>
                <a:gd name="T14" fmla="*/ 0 60000 65536"/>
                <a:gd name="T15" fmla="*/ 0 w 343"/>
                <a:gd name="T16" fmla="*/ 0 h 106"/>
                <a:gd name="T17" fmla="*/ 343 w 343"/>
                <a:gd name="T18" fmla="*/ 106 h 106"/>
              </a:gdLst>
              <a:ahLst/>
              <a:cxnLst>
                <a:cxn ang="T10">
                  <a:pos x="T0" y="T1"/>
                </a:cxn>
                <a:cxn ang="T11">
                  <a:pos x="T2" y="T3"/>
                </a:cxn>
                <a:cxn ang="T12">
                  <a:pos x="T4" y="T5"/>
                </a:cxn>
                <a:cxn ang="T13">
                  <a:pos x="T6" y="T7"/>
                </a:cxn>
                <a:cxn ang="T14">
                  <a:pos x="T8" y="T9"/>
                </a:cxn>
              </a:cxnLst>
              <a:rect l="T15" t="T16" r="T17" b="T18"/>
              <a:pathLst>
                <a:path w="343" h="106">
                  <a:moveTo>
                    <a:pt x="0" y="0"/>
                  </a:moveTo>
                  <a:lnTo>
                    <a:pt x="343" y="0"/>
                  </a:lnTo>
                  <a:lnTo>
                    <a:pt x="343" y="10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2" name="Freeform 30"/>
            <p:cNvSpPr>
              <a:spLocks/>
            </p:cNvSpPr>
            <p:nvPr/>
          </p:nvSpPr>
          <p:spPr bwMode="auto">
            <a:xfrm>
              <a:off x="1666" y="1490"/>
              <a:ext cx="342" cy="107"/>
            </a:xfrm>
            <a:custGeom>
              <a:avLst/>
              <a:gdLst>
                <a:gd name="T0" fmla="*/ 0 w 342"/>
                <a:gd name="T1" fmla="*/ 0 h 107"/>
                <a:gd name="T2" fmla="*/ 342 w 342"/>
                <a:gd name="T3" fmla="*/ 0 h 107"/>
                <a:gd name="T4" fmla="*/ 342 w 342"/>
                <a:gd name="T5" fmla="*/ 107 h 107"/>
                <a:gd name="T6" fmla="*/ 0 60000 65536"/>
                <a:gd name="T7" fmla="*/ 0 60000 65536"/>
                <a:gd name="T8" fmla="*/ 0 60000 65536"/>
                <a:gd name="T9" fmla="*/ 0 w 342"/>
                <a:gd name="T10" fmla="*/ 0 h 107"/>
                <a:gd name="T11" fmla="*/ 342 w 342"/>
                <a:gd name="T12" fmla="*/ 107 h 107"/>
              </a:gdLst>
              <a:ahLst/>
              <a:cxnLst>
                <a:cxn ang="T6">
                  <a:pos x="T0" y="T1"/>
                </a:cxn>
                <a:cxn ang="T7">
                  <a:pos x="T2" y="T3"/>
                </a:cxn>
                <a:cxn ang="T8">
                  <a:pos x="T4" y="T5"/>
                </a:cxn>
              </a:cxnLst>
              <a:rect l="T9" t="T10" r="T11" b="T12"/>
              <a:pathLst>
                <a:path w="342" h="107">
                  <a:moveTo>
                    <a:pt x="0" y="0"/>
                  </a:moveTo>
                  <a:lnTo>
                    <a:pt x="342" y="0"/>
                  </a:lnTo>
                  <a:lnTo>
                    <a:pt x="342" y="107"/>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3" name="Line 31"/>
            <p:cNvSpPr>
              <a:spLocks noChangeShapeType="1"/>
            </p:cNvSpPr>
            <p:nvPr/>
          </p:nvSpPr>
          <p:spPr bwMode="auto">
            <a:xfrm>
              <a:off x="1468" y="784"/>
              <a:ext cx="1" cy="53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394" name="Rectangle 32"/>
            <p:cNvSpPr>
              <a:spLocks noChangeArrowheads="1"/>
            </p:cNvSpPr>
            <p:nvPr/>
          </p:nvSpPr>
          <p:spPr bwMode="auto">
            <a:xfrm>
              <a:off x="1324" y="913"/>
              <a:ext cx="296" cy="2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5" name="Rectangle 33"/>
            <p:cNvSpPr>
              <a:spLocks noChangeArrowheads="1"/>
            </p:cNvSpPr>
            <p:nvPr/>
          </p:nvSpPr>
          <p:spPr bwMode="auto">
            <a:xfrm>
              <a:off x="1316" y="905"/>
              <a:ext cx="312" cy="251"/>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6" name="Freeform 34"/>
            <p:cNvSpPr>
              <a:spLocks/>
            </p:cNvSpPr>
            <p:nvPr/>
          </p:nvSpPr>
          <p:spPr bwMode="auto">
            <a:xfrm>
              <a:off x="1042" y="1483"/>
              <a:ext cx="259" cy="296"/>
            </a:xfrm>
            <a:custGeom>
              <a:avLst/>
              <a:gdLst>
                <a:gd name="T0" fmla="*/ 259 w 259"/>
                <a:gd name="T1" fmla="*/ 0 h 296"/>
                <a:gd name="T2" fmla="*/ 0 w 259"/>
                <a:gd name="T3" fmla="*/ 0 h 296"/>
                <a:gd name="T4" fmla="*/ 0 w 259"/>
                <a:gd name="T5" fmla="*/ 296 h 296"/>
                <a:gd name="T6" fmla="*/ 0 60000 65536"/>
                <a:gd name="T7" fmla="*/ 0 60000 65536"/>
                <a:gd name="T8" fmla="*/ 0 60000 65536"/>
                <a:gd name="T9" fmla="*/ 0 w 259"/>
                <a:gd name="T10" fmla="*/ 0 h 296"/>
                <a:gd name="T11" fmla="*/ 259 w 259"/>
                <a:gd name="T12" fmla="*/ 296 h 296"/>
              </a:gdLst>
              <a:ahLst/>
              <a:cxnLst>
                <a:cxn ang="T6">
                  <a:pos x="T0" y="T1"/>
                </a:cxn>
                <a:cxn ang="T7">
                  <a:pos x="T2" y="T3"/>
                </a:cxn>
                <a:cxn ang="T8">
                  <a:pos x="T4" y="T5"/>
                </a:cxn>
              </a:cxnLst>
              <a:rect l="T9" t="T10" r="T11" b="T12"/>
              <a:pathLst>
                <a:path w="259" h="296">
                  <a:moveTo>
                    <a:pt x="259" y="0"/>
                  </a:moveTo>
                  <a:lnTo>
                    <a:pt x="0" y="0"/>
                  </a:lnTo>
                  <a:lnTo>
                    <a:pt x="0" y="296"/>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7" name="Freeform 35"/>
            <p:cNvSpPr>
              <a:spLocks/>
            </p:cNvSpPr>
            <p:nvPr/>
          </p:nvSpPr>
          <p:spPr bwMode="auto">
            <a:xfrm>
              <a:off x="2191" y="1855"/>
              <a:ext cx="205" cy="175"/>
            </a:xfrm>
            <a:custGeom>
              <a:avLst/>
              <a:gdLst>
                <a:gd name="T0" fmla="*/ 0 w 205"/>
                <a:gd name="T1" fmla="*/ 0 h 175"/>
                <a:gd name="T2" fmla="*/ 205 w 205"/>
                <a:gd name="T3" fmla="*/ 0 h 175"/>
                <a:gd name="T4" fmla="*/ 205 w 205"/>
                <a:gd name="T5" fmla="*/ 0 h 175"/>
                <a:gd name="T6" fmla="*/ 205 w 205"/>
                <a:gd name="T7" fmla="*/ 175 h 175"/>
                <a:gd name="T8" fmla="*/ 205 w 205"/>
                <a:gd name="T9" fmla="*/ 175 h 175"/>
                <a:gd name="T10" fmla="*/ 0 60000 65536"/>
                <a:gd name="T11" fmla="*/ 0 60000 65536"/>
                <a:gd name="T12" fmla="*/ 0 60000 65536"/>
                <a:gd name="T13" fmla="*/ 0 60000 65536"/>
                <a:gd name="T14" fmla="*/ 0 60000 65536"/>
                <a:gd name="T15" fmla="*/ 0 w 205"/>
                <a:gd name="T16" fmla="*/ 0 h 175"/>
                <a:gd name="T17" fmla="*/ 205 w 205"/>
                <a:gd name="T18" fmla="*/ 175 h 175"/>
              </a:gdLst>
              <a:ahLst/>
              <a:cxnLst>
                <a:cxn ang="T10">
                  <a:pos x="T0" y="T1"/>
                </a:cxn>
                <a:cxn ang="T11">
                  <a:pos x="T2" y="T3"/>
                </a:cxn>
                <a:cxn ang="T12">
                  <a:pos x="T4" y="T5"/>
                </a:cxn>
                <a:cxn ang="T13">
                  <a:pos x="T6" y="T7"/>
                </a:cxn>
                <a:cxn ang="T14">
                  <a:pos x="T8" y="T9"/>
                </a:cxn>
              </a:cxnLst>
              <a:rect l="T15" t="T16" r="T17" b="T18"/>
              <a:pathLst>
                <a:path w="205" h="175">
                  <a:moveTo>
                    <a:pt x="0" y="0"/>
                  </a:moveTo>
                  <a:lnTo>
                    <a:pt x="205" y="0"/>
                  </a:lnTo>
                  <a:lnTo>
                    <a:pt x="205" y="175"/>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8" name="Freeform 36"/>
            <p:cNvSpPr>
              <a:spLocks/>
            </p:cNvSpPr>
            <p:nvPr/>
          </p:nvSpPr>
          <p:spPr bwMode="auto">
            <a:xfrm>
              <a:off x="2183" y="1847"/>
              <a:ext cx="205" cy="175"/>
            </a:xfrm>
            <a:custGeom>
              <a:avLst/>
              <a:gdLst>
                <a:gd name="T0" fmla="*/ 0 w 205"/>
                <a:gd name="T1" fmla="*/ 0 h 175"/>
                <a:gd name="T2" fmla="*/ 205 w 205"/>
                <a:gd name="T3" fmla="*/ 0 h 175"/>
                <a:gd name="T4" fmla="*/ 205 w 205"/>
                <a:gd name="T5" fmla="*/ 175 h 175"/>
                <a:gd name="T6" fmla="*/ 0 60000 65536"/>
                <a:gd name="T7" fmla="*/ 0 60000 65536"/>
                <a:gd name="T8" fmla="*/ 0 60000 65536"/>
                <a:gd name="T9" fmla="*/ 0 w 205"/>
                <a:gd name="T10" fmla="*/ 0 h 175"/>
                <a:gd name="T11" fmla="*/ 205 w 205"/>
                <a:gd name="T12" fmla="*/ 175 h 175"/>
              </a:gdLst>
              <a:ahLst/>
              <a:cxnLst>
                <a:cxn ang="T6">
                  <a:pos x="T0" y="T1"/>
                </a:cxn>
                <a:cxn ang="T7">
                  <a:pos x="T2" y="T3"/>
                </a:cxn>
                <a:cxn ang="T8">
                  <a:pos x="T4" y="T5"/>
                </a:cxn>
              </a:cxnLst>
              <a:rect l="T9" t="T10" r="T11" b="T12"/>
              <a:pathLst>
                <a:path w="205" h="175">
                  <a:moveTo>
                    <a:pt x="0" y="0"/>
                  </a:moveTo>
                  <a:lnTo>
                    <a:pt x="205" y="0"/>
                  </a:lnTo>
                  <a:lnTo>
                    <a:pt x="205" y="175"/>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99" name="Freeform 37"/>
            <p:cNvSpPr>
              <a:spLocks/>
            </p:cNvSpPr>
            <p:nvPr/>
          </p:nvSpPr>
          <p:spPr bwMode="auto">
            <a:xfrm>
              <a:off x="1673" y="1855"/>
              <a:ext cx="191" cy="220"/>
            </a:xfrm>
            <a:custGeom>
              <a:avLst/>
              <a:gdLst>
                <a:gd name="T0" fmla="*/ 191 w 191"/>
                <a:gd name="T1" fmla="*/ 0 h 220"/>
                <a:gd name="T2" fmla="*/ 0 w 191"/>
                <a:gd name="T3" fmla="*/ 0 h 220"/>
                <a:gd name="T4" fmla="*/ 0 w 191"/>
                <a:gd name="T5" fmla="*/ 0 h 220"/>
                <a:gd name="T6" fmla="*/ 0 w 191"/>
                <a:gd name="T7" fmla="*/ 220 h 220"/>
                <a:gd name="T8" fmla="*/ 0 w 191"/>
                <a:gd name="T9" fmla="*/ 220 h 220"/>
                <a:gd name="T10" fmla="*/ 0 60000 65536"/>
                <a:gd name="T11" fmla="*/ 0 60000 65536"/>
                <a:gd name="T12" fmla="*/ 0 60000 65536"/>
                <a:gd name="T13" fmla="*/ 0 60000 65536"/>
                <a:gd name="T14" fmla="*/ 0 60000 65536"/>
                <a:gd name="T15" fmla="*/ 0 w 191"/>
                <a:gd name="T16" fmla="*/ 0 h 220"/>
                <a:gd name="T17" fmla="*/ 191 w 191"/>
                <a:gd name="T18" fmla="*/ 220 h 220"/>
              </a:gdLst>
              <a:ahLst/>
              <a:cxnLst>
                <a:cxn ang="T10">
                  <a:pos x="T0" y="T1"/>
                </a:cxn>
                <a:cxn ang="T11">
                  <a:pos x="T2" y="T3"/>
                </a:cxn>
                <a:cxn ang="T12">
                  <a:pos x="T4" y="T5"/>
                </a:cxn>
                <a:cxn ang="T13">
                  <a:pos x="T6" y="T7"/>
                </a:cxn>
                <a:cxn ang="T14">
                  <a:pos x="T8" y="T9"/>
                </a:cxn>
              </a:cxnLst>
              <a:rect l="T15" t="T16" r="T17" b="T18"/>
              <a:pathLst>
                <a:path w="191" h="220">
                  <a:moveTo>
                    <a:pt x="191" y="0"/>
                  </a:moveTo>
                  <a:lnTo>
                    <a:pt x="0" y="0"/>
                  </a:lnTo>
                  <a:lnTo>
                    <a:pt x="0" y="22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00" name="Freeform 38"/>
            <p:cNvSpPr>
              <a:spLocks/>
            </p:cNvSpPr>
            <p:nvPr/>
          </p:nvSpPr>
          <p:spPr bwMode="auto">
            <a:xfrm>
              <a:off x="1666" y="1847"/>
              <a:ext cx="190" cy="221"/>
            </a:xfrm>
            <a:custGeom>
              <a:avLst/>
              <a:gdLst>
                <a:gd name="T0" fmla="*/ 190 w 190"/>
                <a:gd name="T1" fmla="*/ 0 h 221"/>
                <a:gd name="T2" fmla="*/ 0 w 190"/>
                <a:gd name="T3" fmla="*/ 0 h 221"/>
                <a:gd name="T4" fmla="*/ 0 w 190"/>
                <a:gd name="T5" fmla="*/ 221 h 221"/>
                <a:gd name="T6" fmla="*/ 0 60000 65536"/>
                <a:gd name="T7" fmla="*/ 0 60000 65536"/>
                <a:gd name="T8" fmla="*/ 0 60000 65536"/>
                <a:gd name="T9" fmla="*/ 0 w 190"/>
                <a:gd name="T10" fmla="*/ 0 h 221"/>
                <a:gd name="T11" fmla="*/ 190 w 190"/>
                <a:gd name="T12" fmla="*/ 221 h 221"/>
              </a:gdLst>
              <a:ahLst/>
              <a:cxnLst>
                <a:cxn ang="T6">
                  <a:pos x="T0" y="T1"/>
                </a:cxn>
                <a:cxn ang="T7">
                  <a:pos x="T2" y="T3"/>
                </a:cxn>
                <a:cxn ang="T8">
                  <a:pos x="T4" y="T5"/>
                </a:cxn>
              </a:cxnLst>
              <a:rect l="T9" t="T10" r="T11" b="T12"/>
              <a:pathLst>
                <a:path w="190" h="221">
                  <a:moveTo>
                    <a:pt x="190" y="0"/>
                  </a:moveTo>
                  <a:lnTo>
                    <a:pt x="0" y="0"/>
                  </a:lnTo>
                  <a:lnTo>
                    <a:pt x="0" y="22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01" name="Freeform 39"/>
            <p:cNvSpPr>
              <a:spLocks/>
            </p:cNvSpPr>
            <p:nvPr/>
          </p:nvSpPr>
          <p:spPr bwMode="auto">
            <a:xfrm>
              <a:off x="1658" y="2182"/>
              <a:ext cx="738" cy="98"/>
            </a:xfrm>
            <a:custGeom>
              <a:avLst/>
              <a:gdLst>
                <a:gd name="T0" fmla="*/ 0 w 738"/>
                <a:gd name="T1" fmla="*/ 0 h 98"/>
                <a:gd name="T2" fmla="*/ 0 w 738"/>
                <a:gd name="T3" fmla="*/ 98 h 98"/>
                <a:gd name="T4" fmla="*/ 0 w 738"/>
                <a:gd name="T5" fmla="*/ 98 h 98"/>
                <a:gd name="T6" fmla="*/ 738 w 738"/>
                <a:gd name="T7" fmla="*/ 98 h 98"/>
                <a:gd name="T8" fmla="*/ 738 w 738"/>
                <a:gd name="T9" fmla="*/ 98 h 98"/>
                <a:gd name="T10" fmla="*/ 738 w 738"/>
                <a:gd name="T11" fmla="*/ 0 h 98"/>
                <a:gd name="T12" fmla="*/ 738 w 738"/>
                <a:gd name="T13" fmla="*/ 0 h 98"/>
                <a:gd name="T14" fmla="*/ 0 60000 65536"/>
                <a:gd name="T15" fmla="*/ 0 60000 65536"/>
                <a:gd name="T16" fmla="*/ 0 60000 65536"/>
                <a:gd name="T17" fmla="*/ 0 60000 65536"/>
                <a:gd name="T18" fmla="*/ 0 60000 65536"/>
                <a:gd name="T19" fmla="*/ 0 60000 65536"/>
                <a:gd name="T20" fmla="*/ 0 60000 65536"/>
                <a:gd name="T21" fmla="*/ 0 w 738"/>
                <a:gd name="T22" fmla="*/ 0 h 98"/>
                <a:gd name="T23" fmla="*/ 738 w 738"/>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8" h="98">
                  <a:moveTo>
                    <a:pt x="0" y="0"/>
                  </a:moveTo>
                  <a:lnTo>
                    <a:pt x="0" y="98"/>
                  </a:lnTo>
                  <a:lnTo>
                    <a:pt x="738" y="98"/>
                  </a:lnTo>
                  <a:lnTo>
                    <a:pt x="738"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02" name="Rectangle 40"/>
            <p:cNvSpPr>
              <a:spLocks noChangeArrowheads="1"/>
            </p:cNvSpPr>
            <p:nvPr/>
          </p:nvSpPr>
          <p:spPr bwMode="auto">
            <a:xfrm>
              <a:off x="1651" y="2174"/>
              <a:ext cx="737" cy="99"/>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3" name="Rectangle 41"/>
            <p:cNvSpPr>
              <a:spLocks noChangeArrowheads="1"/>
            </p:cNvSpPr>
            <p:nvPr/>
          </p:nvSpPr>
          <p:spPr bwMode="auto">
            <a:xfrm>
              <a:off x="1499" y="1931"/>
              <a:ext cx="289"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4" name="Rectangle 42"/>
            <p:cNvSpPr>
              <a:spLocks noChangeArrowheads="1"/>
            </p:cNvSpPr>
            <p:nvPr/>
          </p:nvSpPr>
          <p:spPr bwMode="auto">
            <a:xfrm>
              <a:off x="1491" y="1923"/>
              <a:ext cx="304" cy="251"/>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5" name="Rectangle 43"/>
            <p:cNvSpPr>
              <a:spLocks noChangeArrowheads="1"/>
            </p:cNvSpPr>
            <p:nvPr/>
          </p:nvSpPr>
          <p:spPr bwMode="auto">
            <a:xfrm>
              <a:off x="2244" y="1931"/>
              <a:ext cx="297" cy="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6" name="Rectangle 44"/>
            <p:cNvSpPr>
              <a:spLocks noChangeArrowheads="1"/>
            </p:cNvSpPr>
            <p:nvPr/>
          </p:nvSpPr>
          <p:spPr bwMode="auto">
            <a:xfrm>
              <a:off x="2236" y="1923"/>
              <a:ext cx="312" cy="251"/>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7" name="Rectangle 45"/>
            <p:cNvSpPr>
              <a:spLocks noChangeArrowheads="1"/>
            </p:cNvSpPr>
            <p:nvPr/>
          </p:nvSpPr>
          <p:spPr bwMode="auto">
            <a:xfrm>
              <a:off x="898" y="1809"/>
              <a:ext cx="296"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8" name="Rectangle 46"/>
            <p:cNvSpPr>
              <a:spLocks noChangeArrowheads="1"/>
            </p:cNvSpPr>
            <p:nvPr/>
          </p:nvSpPr>
          <p:spPr bwMode="auto">
            <a:xfrm>
              <a:off x="890" y="1802"/>
              <a:ext cx="312" cy="243"/>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9" name="Line 47"/>
            <p:cNvSpPr>
              <a:spLocks noChangeShapeType="1"/>
            </p:cNvSpPr>
            <p:nvPr/>
          </p:nvSpPr>
          <p:spPr bwMode="auto">
            <a:xfrm>
              <a:off x="1468" y="2372"/>
              <a:ext cx="1" cy="16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10" name="Line 48"/>
            <p:cNvSpPr>
              <a:spLocks noChangeShapeType="1"/>
            </p:cNvSpPr>
            <p:nvPr/>
          </p:nvSpPr>
          <p:spPr bwMode="auto">
            <a:xfrm>
              <a:off x="1468" y="2881"/>
              <a:ext cx="1" cy="16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5411" name="Oval 49"/>
            <p:cNvSpPr>
              <a:spLocks noChangeArrowheads="1"/>
            </p:cNvSpPr>
            <p:nvPr/>
          </p:nvSpPr>
          <p:spPr bwMode="auto">
            <a:xfrm>
              <a:off x="1430" y="3086"/>
              <a:ext cx="107" cy="1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12" name="Oval 50"/>
            <p:cNvSpPr>
              <a:spLocks noChangeArrowheads="1"/>
            </p:cNvSpPr>
            <p:nvPr/>
          </p:nvSpPr>
          <p:spPr bwMode="auto">
            <a:xfrm>
              <a:off x="1423" y="3078"/>
              <a:ext cx="121" cy="13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13" name="Freeform 51"/>
            <p:cNvSpPr>
              <a:spLocks/>
            </p:cNvSpPr>
            <p:nvPr/>
          </p:nvSpPr>
          <p:spPr bwMode="auto">
            <a:xfrm>
              <a:off x="753" y="1285"/>
              <a:ext cx="730" cy="1444"/>
            </a:xfrm>
            <a:custGeom>
              <a:avLst/>
              <a:gdLst>
                <a:gd name="T0" fmla="*/ 563 w 730"/>
                <a:gd name="T1" fmla="*/ 1444 h 1444"/>
                <a:gd name="T2" fmla="*/ 0 w 730"/>
                <a:gd name="T3" fmla="*/ 1444 h 1444"/>
                <a:gd name="T4" fmla="*/ 0 w 730"/>
                <a:gd name="T5" fmla="*/ 1444 h 1444"/>
                <a:gd name="T6" fmla="*/ 0 w 730"/>
                <a:gd name="T7" fmla="*/ 0 h 1444"/>
                <a:gd name="T8" fmla="*/ 0 w 730"/>
                <a:gd name="T9" fmla="*/ 0 h 1444"/>
                <a:gd name="T10" fmla="*/ 730 w 730"/>
                <a:gd name="T11" fmla="*/ 0 h 1444"/>
                <a:gd name="T12" fmla="*/ 730 w 730"/>
                <a:gd name="T13" fmla="*/ 0 h 1444"/>
                <a:gd name="T14" fmla="*/ 0 60000 65536"/>
                <a:gd name="T15" fmla="*/ 0 60000 65536"/>
                <a:gd name="T16" fmla="*/ 0 60000 65536"/>
                <a:gd name="T17" fmla="*/ 0 60000 65536"/>
                <a:gd name="T18" fmla="*/ 0 60000 65536"/>
                <a:gd name="T19" fmla="*/ 0 60000 65536"/>
                <a:gd name="T20" fmla="*/ 0 60000 65536"/>
                <a:gd name="T21" fmla="*/ 0 w 730"/>
                <a:gd name="T22" fmla="*/ 0 h 1444"/>
                <a:gd name="T23" fmla="*/ 730 w 730"/>
                <a:gd name="T24" fmla="*/ 1444 h 14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0" h="1444">
                  <a:moveTo>
                    <a:pt x="563" y="1444"/>
                  </a:moveTo>
                  <a:lnTo>
                    <a:pt x="0" y="1444"/>
                  </a:lnTo>
                  <a:lnTo>
                    <a:pt x="0" y="0"/>
                  </a:lnTo>
                  <a:lnTo>
                    <a:pt x="73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14" name="Freeform 52"/>
            <p:cNvSpPr>
              <a:spLocks/>
            </p:cNvSpPr>
            <p:nvPr/>
          </p:nvSpPr>
          <p:spPr bwMode="auto">
            <a:xfrm>
              <a:off x="746" y="1278"/>
              <a:ext cx="730" cy="1443"/>
            </a:xfrm>
            <a:custGeom>
              <a:avLst/>
              <a:gdLst>
                <a:gd name="T0" fmla="*/ 562 w 730"/>
                <a:gd name="T1" fmla="*/ 1443 h 1443"/>
                <a:gd name="T2" fmla="*/ 0 w 730"/>
                <a:gd name="T3" fmla="*/ 1443 h 1443"/>
                <a:gd name="T4" fmla="*/ 0 w 730"/>
                <a:gd name="T5" fmla="*/ 0 h 1443"/>
                <a:gd name="T6" fmla="*/ 730 w 730"/>
                <a:gd name="T7" fmla="*/ 0 h 1443"/>
                <a:gd name="T8" fmla="*/ 0 60000 65536"/>
                <a:gd name="T9" fmla="*/ 0 60000 65536"/>
                <a:gd name="T10" fmla="*/ 0 60000 65536"/>
                <a:gd name="T11" fmla="*/ 0 60000 65536"/>
                <a:gd name="T12" fmla="*/ 0 w 730"/>
                <a:gd name="T13" fmla="*/ 0 h 1443"/>
                <a:gd name="T14" fmla="*/ 730 w 730"/>
                <a:gd name="T15" fmla="*/ 1443 h 1443"/>
              </a:gdLst>
              <a:ahLst/>
              <a:cxnLst>
                <a:cxn ang="T8">
                  <a:pos x="T0" y="T1"/>
                </a:cxn>
                <a:cxn ang="T9">
                  <a:pos x="T2" y="T3"/>
                </a:cxn>
                <a:cxn ang="T10">
                  <a:pos x="T4" y="T5"/>
                </a:cxn>
                <a:cxn ang="T11">
                  <a:pos x="T6" y="T7"/>
                </a:cxn>
              </a:cxnLst>
              <a:rect l="T12" t="T13" r="T14" b="T15"/>
              <a:pathLst>
                <a:path w="730" h="1443">
                  <a:moveTo>
                    <a:pt x="562" y="1443"/>
                  </a:moveTo>
                  <a:lnTo>
                    <a:pt x="0" y="1443"/>
                  </a:lnTo>
                  <a:lnTo>
                    <a:pt x="0" y="0"/>
                  </a:lnTo>
                  <a:lnTo>
                    <a:pt x="73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15415" name="Group 53"/>
            <p:cNvGrpSpPr>
              <a:grpSpLocks/>
            </p:cNvGrpSpPr>
            <p:nvPr/>
          </p:nvGrpSpPr>
          <p:grpSpPr bwMode="auto">
            <a:xfrm>
              <a:off x="1324" y="1247"/>
              <a:ext cx="152" cy="53"/>
              <a:chOff x="1324" y="1247"/>
              <a:chExt cx="152" cy="53"/>
            </a:xfrm>
          </p:grpSpPr>
          <p:sp>
            <p:nvSpPr>
              <p:cNvPr id="15441" name="Freeform 54"/>
              <p:cNvSpPr>
                <a:spLocks/>
              </p:cNvSpPr>
              <p:nvPr/>
            </p:nvSpPr>
            <p:spPr bwMode="auto">
              <a:xfrm>
                <a:off x="1362" y="1247"/>
                <a:ext cx="114" cy="53"/>
              </a:xfrm>
              <a:custGeom>
                <a:avLst/>
                <a:gdLst>
                  <a:gd name="T0" fmla="*/ 114 w 114"/>
                  <a:gd name="T1" fmla="*/ 23 h 53"/>
                  <a:gd name="T2" fmla="*/ 0 w 114"/>
                  <a:gd name="T3" fmla="*/ 53 h 53"/>
                  <a:gd name="T4" fmla="*/ 0 w 114"/>
                  <a:gd name="T5" fmla="*/ 23 h 53"/>
                  <a:gd name="T6" fmla="*/ 0 w 114"/>
                  <a:gd name="T7" fmla="*/ 0 h 53"/>
                  <a:gd name="T8" fmla="*/ 114 w 114"/>
                  <a:gd name="T9" fmla="*/ 23 h 53"/>
                  <a:gd name="T10" fmla="*/ 0 60000 65536"/>
                  <a:gd name="T11" fmla="*/ 0 60000 65536"/>
                  <a:gd name="T12" fmla="*/ 0 60000 65536"/>
                  <a:gd name="T13" fmla="*/ 0 60000 65536"/>
                  <a:gd name="T14" fmla="*/ 0 60000 65536"/>
                  <a:gd name="T15" fmla="*/ 0 w 114"/>
                  <a:gd name="T16" fmla="*/ 0 h 53"/>
                  <a:gd name="T17" fmla="*/ 114 w 114"/>
                  <a:gd name="T18" fmla="*/ 53 h 53"/>
                </a:gdLst>
                <a:ahLst/>
                <a:cxnLst>
                  <a:cxn ang="T10">
                    <a:pos x="T0" y="T1"/>
                  </a:cxn>
                  <a:cxn ang="T11">
                    <a:pos x="T2" y="T3"/>
                  </a:cxn>
                  <a:cxn ang="T12">
                    <a:pos x="T4" y="T5"/>
                  </a:cxn>
                  <a:cxn ang="T13">
                    <a:pos x="T6" y="T7"/>
                  </a:cxn>
                  <a:cxn ang="T14">
                    <a:pos x="T8" y="T9"/>
                  </a:cxn>
                </a:cxnLst>
                <a:rect l="T15" t="T16" r="T17" b="T18"/>
                <a:pathLst>
                  <a:path w="114" h="53">
                    <a:moveTo>
                      <a:pt x="114" y="23"/>
                    </a:moveTo>
                    <a:lnTo>
                      <a:pt x="0" y="53"/>
                    </a:lnTo>
                    <a:lnTo>
                      <a:pt x="0" y="23"/>
                    </a:lnTo>
                    <a:lnTo>
                      <a:pt x="0" y="0"/>
                    </a:lnTo>
                    <a:lnTo>
                      <a:pt x="11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42" name="Line 55"/>
              <p:cNvSpPr>
                <a:spLocks noChangeShapeType="1"/>
              </p:cNvSpPr>
              <p:nvPr/>
            </p:nvSpPr>
            <p:spPr bwMode="auto">
              <a:xfrm>
                <a:off x="1324" y="1270"/>
                <a:ext cx="3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5416" name="Group 56"/>
            <p:cNvGrpSpPr>
              <a:grpSpLocks/>
            </p:cNvGrpSpPr>
            <p:nvPr/>
          </p:nvGrpSpPr>
          <p:grpSpPr bwMode="auto">
            <a:xfrm>
              <a:off x="1962" y="1490"/>
              <a:ext cx="54" cy="183"/>
              <a:chOff x="1962" y="1490"/>
              <a:chExt cx="54" cy="183"/>
            </a:xfrm>
          </p:grpSpPr>
          <p:sp>
            <p:nvSpPr>
              <p:cNvPr id="15439" name="Freeform 57"/>
              <p:cNvSpPr>
                <a:spLocks/>
              </p:cNvSpPr>
              <p:nvPr/>
            </p:nvSpPr>
            <p:spPr bwMode="auto">
              <a:xfrm>
                <a:off x="1962" y="1559"/>
                <a:ext cx="54" cy="114"/>
              </a:xfrm>
              <a:custGeom>
                <a:avLst/>
                <a:gdLst>
                  <a:gd name="T0" fmla="*/ 31 w 54"/>
                  <a:gd name="T1" fmla="*/ 114 h 114"/>
                  <a:gd name="T2" fmla="*/ 0 w 54"/>
                  <a:gd name="T3" fmla="*/ 0 h 114"/>
                  <a:gd name="T4" fmla="*/ 31 w 54"/>
                  <a:gd name="T5" fmla="*/ 0 h 114"/>
                  <a:gd name="T6" fmla="*/ 54 w 54"/>
                  <a:gd name="T7" fmla="*/ 0 h 114"/>
                  <a:gd name="T8" fmla="*/ 31 w 54"/>
                  <a:gd name="T9" fmla="*/ 114 h 114"/>
                  <a:gd name="T10" fmla="*/ 0 60000 65536"/>
                  <a:gd name="T11" fmla="*/ 0 60000 65536"/>
                  <a:gd name="T12" fmla="*/ 0 60000 65536"/>
                  <a:gd name="T13" fmla="*/ 0 60000 65536"/>
                  <a:gd name="T14" fmla="*/ 0 60000 65536"/>
                  <a:gd name="T15" fmla="*/ 0 w 54"/>
                  <a:gd name="T16" fmla="*/ 0 h 114"/>
                  <a:gd name="T17" fmla="*/ 54 w 54"/>
                  <a:gd name="T18" fmla="*/ 114 h 114"/>
                </a:gdLst>
                <a:ahLst/>
                <a:cxnLst>
                  <a:cxn ang="T10">
                    <a:pos x="T0" y="T1"/>
                  </a:cxn>
                  <a:cxn ang="T11">
                    <a:pos x="T2" y="T3"/>
                  </a:cxn>
                  <a:cxn ang="T12">
                    <a:pos x="T4" y="T5"/>
                  </a:cxn>
                  <a:cxn ang="T13">
                    <a:pos x="T6" y="T7"/>
                  </a:cxn>
                  <a:cxn ang="T14">
                    <a:pos x="T8" y="T9"/>
                  </a:cxn>
                </a:cxnLst>
                <a:rect l="T15" t="T16" r="T17" b="T18"/>
                <a:pathLst>
                  <a:path w="54" h="114">
                    <a:moveTo>
                      <a:pt x="31" y="114"/>
                    </a:moveTo>
                    <a:lnTo>
                      <a:pt x="0" y="0"/>
                    </a:lnTo>
                    <a:lnTo>
                      <a:pt x="31" y="0"/>
                    </a:lnTo>
                    <a:lnTo>
                      <a:pt x="54" y="0"/>
                    </a:lnTo>
                    <a:lnTo>
                      <a:pt x="3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40" name="Line 58"/>
              <p:cNvSpPr>
                <a:spLocks noChangeShapeType="1"/>
              </p:cNvSpPr>
              <p:nvPr/>
            </p:nvSpPr>
            <p:spPr bwMode="auto">
              <a:xfrm>
                <a:off x="1993" y="1490"/>
                <a:ext cx="1" cy="6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5417" name="Group 59"/>
            <p:cNvGrpSpPr>
              <a:grpSpLocks/>
            </p:cNvGrpSpPr>
            <p:nvPr/>
          </p:nvGrpSpPr>
          <p:grpSpPr bwMode="auto">
            <a:xfrm>
              <a:off x="1019" y="1642"/>
              <a:ext cx="61" cy="167"/>
              <a:chOff x="1019" y="1642"/>
              <a:chExt cx="61" cy="167"/>
            </a:xfrm>
          </p:grpSpPr>
          <p:sp>
            <p:nvSpPr>
              <p:cNvPr id="15437" name="Freeform 60"/>
              <p:cNvSpPr>
                <a:spLocks/>
              </p:cNvSpPr>
              <p:nvPr/>
            </p:nvSpPr>
            <p:spPr bwMode="auto">
              <a:xfrm>
                <a:off x="1019" y="1695"/>
                <a:ext cx="61" cy="114"/>
              </a:xfrm>
              <a:custGeom>
                <a:avLst/>
                <a:gdLst>
                  <a:gd name="T0" fmla="*/ 31 w 61"/>
                  <a:gd name="T1" fmla="*/ 114 h 114"/>
                  <a:gd name="T2" fmla="*/ 0 w 61"/>
                  <a:gd name="T3" fmla="*/ 0 h 114"/>
                  <a:gd name="T4" fmla="*/ 31 w 61"/>
                  <a:gd name="T5" fmla="*/ 0 h 114"/>
                  <a:gd name="T6" fmla="*/ 61 w 61"/>
                  <a:gd name="T7" fmla="*/ 0 h 114"/>
                  <a:gd name="T8" fmla="*/ 31 w 61"/>
                  <a:gd name="T9" fmla="*/ 114 h 114"/>
                  <a:gd name="T10" fmla="*/ 0 60000 65536"/>
                  <a:gd name="T11" fmla="*/ 0 60000 65536"/>
                  <a:gd name="T12" fmla="*/ 0 60000 65536"/>
                  <a:gd name="T13" fmla="*/ 0 60000 65536"/>
                  <a:gd name="T14" fmla="*/ 0 60000 65536"/>
                  <a:gd name="T15" fmla="*/ 0 w 61"/>
                  <a:gd name="T16" fmla="*/ 0 h 114"/>
                  <a:gd name="T17" fmla="*/ 61 w 61"/>
                  <a:gd name="T18" fmla="*/ 114 h 114"/>
                </a:gdLst>
                <a:ahLst/>
                <a:cxnLst>
                  <a:cxn ang="T10">
                    <a:pos x="T0" y="T1"/>
                  </a:cxn>
                  <a:cxn ang="T11">
                    <a:pos x="T2" y="T3"/>
                  </a:cxn>
                  <a:cxn ang="T12">
                    <a:pos x="T4" y="T5"/>
                  </a:cxn>
                  <a:cxn ang="T13">
                    <a:pos x="T6" y="T7"/>
                  </a:cxn>
                  <a:cxn ang="T14">
                    <a:pos x="T8" y="T9"/>
                  </a:cxn>
                </a:cxnLst>
                <a:rect l="T15" t="T16" r="T17" b="T18"/>
                <a:pathLst>
                  <a:path w="61" h="114">
                    <a:moveTo>
                      <a:pt x="31" y="114"/>
                    </a:moveTo>
                    <a:lnTo>
                      <a:pt x="0" y="0"/>
                    </a:lnTo>
                    <a:lnTo>
                      <a:pt x="31" y="0"/>
                    </a:lnTo>
                    <a:lnTo>
                      <a:pt x="61" y="0"/>
                    </a:lnTo>
                    <a:lnTo>
                      <a:pt x="3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38" name="Line 61"/>
              <p:cNvSpPr>
                <a:spLocks noChangeShapeType="1"/>
              </p:cNvSpPr>
              <p:nvPr/>
            </p:nvSpPr>
            <p:spPr bwMode="auto">
              <a:xfrm>
                <a:off x="1050" y="1642"/>
                <a:ext cx="1" cy="5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5418" name="Group 62"/>
            <p:cNvGrpSpPr>
              <a:grpSpLocks/>
            </p:cNvGrpSpPr>
            <p:nvPr/>
          </p:nvGrpSpPr>
          <p:grpSpPr bwMode="auto">
            <a:xfrm>
              <a:off x="1445" y="2379"/>
              <a:ext cx="61" cy="198"/>
              <a:chOff x="1445" y="2379"/>
              <a:chExt cx="61" cy="198"/>
            </a:xfrm>
          </p:grpSpPr>
          <p:sp>
            <p:nvSpPr>
              <p:cNvPr id="15435" name="Freeform 63"/>
              <p:cNvSpPr>
                <a:spLocks/>
              </p:cNvSpPr>
              <p:nvPr/>
            </p:nvSpPr>
            <p:spPr bwMode="auto">
              <a:xfrm>
                <a:off x="1445" y="2463"/>
                <a:ext cx="61" cy="114"/>
              </a:xfrm>
              <a:custGeom>
                <a:avLst/>
                <a:gdLst>
                  <a:gd name="T0" fmla="*/ 31 w 61"/>
                  <a:gd name="T1" fmla="*/ 114 h 114"/>
                  <a:gd name="T2" fmla="*/ 0 w 61"/>
                  <a:gd name="T3" fmla="*/ 0 h 114"/>
                  <a:gd name="T4" fmla="*/ 31 w 61"/>
                  <a:gd name="T5" fmla="*/ 0 h 114"/>
                  <a:gd name="T6" fmla="*/ 61 w 61"/>
                  <a:gd name="T7" fmla="*/ 0 h 114"/>
                  <a:gd name="T8" fmla="*/ 31 w 61"/>
                  <a:gd name="T9" fmla="*/ 114 h 114"/>
                  <a:gd name="T10" fmla="*/ 0 60000 65536"/>
                  <a:gd name="T11" fmla="*/ 0 60000 65536"/>
                  <a:gd name="T12" fmla="*/ 0 60000 65536"/>
                  <a:gd name="T13" fmla="*/ 0 60000 65536"/>
                  <a:gd name="T14" fmla="*/ 0 60000 65536"/>
                  <a:gd name="T15" fmla="*/ 0 w 61"/>
                  <a:gd name="T16" fmla="*/ 0 h 114"/>
                  <a:gd name="T17" fmla="*/ 61 w 61"/>
                  <a:gd name="T18" fmla="*/ 114 h 114"/>
                </a:gdLst>
                <a:ahLst/>
                <a:cxnLst>
                  <a:cxn ang="T10">
                    <a:pos x="T0" y="T1"/>
                  </a:cxn>
                  <a:cxn ang="T11">
                    <a:pos x="T2" y="T3"/>
                  </a:cxn>
                  <a:cxn ang="T12">
                    <a:pos x="T4" y="T5"/>
                  </a:cxn>
                  <a:cxn ang="T13">
                    <a:pos x="T6" y="T7"/>
                  </a:cxn>
                  <a:cxn ang="T14">
                    <a:pos x="T8" y="T9"/>
                  </a:cxn>
                </a:cxnLst>
                <a:rect l="T15" t="T16" r="T17" b="T18"/>
                <a:pathLst>
                  <a:path w="61" h="114">
                    <a:moveTo>
                      <a:pt x="31" y="114"/>
                    </a:moveTo>
                    <a:lnTo>
                      <a:pt x="0" y="0"/>
                    </a:lnTo>
                    <a:lnTo>
                      <a:pt x="31" y="0"/>
                    </a:lnTo>
                    <a:lnTo>
                      <a:pt x="61" y="0"/>
                    </a:lnTo>
                    <a:lnTo>
                      <a:pt x="3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36" name="Line 64"/>
              <p:cNvSpPr>
                <a:spLocks noChangeShapeType="1"/>
              </p:cNvSpPr>
              <p:nvPr/>
            </p:nvSpPr>
            <p:spPr bwMode="auto">
              <a:xfrm>
                <a:off x="1476" y="2379"/>
                <a:ext cx="1" cy="8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5419" name="Group 65"/>
            <p:cNvGrpSpPr>
              <a:grpSpLocks/>
            </p:cNvGrpSpPr>
            <p:nvPr/>
          </p:nvGrpSpPr>
          <p:grpSpPr bwMode="auto">
            <a:xfrm>
              <a:off x="1445" y="1171"/>
              <a:ext cx="61" cy="152"/>
              <a:chOff x="1445" y="1171"/>
              <a:chExt cx="61" cy="152"/>
            </a:xfrm>
          </p:grpSpPr>
          <p:sp>
            <p:nvSpPr>
              <p:cNvPr id="15433" name="Freeform 66"/>
              <p:cNvSpPr>
                <a:spLocks/>
              </p:cNvSpPr>
              <p:nvPr/>
            </p:nvSpPr>
            <p:spPr bwMode="auto">
              <a:xfrm>
                <a:off x="1445" y="1209"/>
                <a:ext cx="61" cy="114"/>
              </a:xfrm>
              <a:custGeom>
                <a:avLst/>
                <a:gdLst>
                  <a:gd name="T0" fmla="*/ 31 w 61"/>
                  <a:gd name="T1" fmla="*/ 114 h 114"/>
                  <a:gd name="T2" fmla="*/ 0 w 61"/>
                  <a:gd name="T3" fmla="*/ 0 h 114"/>
                  <a:gd name="T4" fmla="*/ 31 w 61"/>
                  <a:gd name="T5" fmla="*/ 0 h 114"/>
                  <a:gd name="T6" fmla="*/ 61 w 61"/>
                  <a:gd name="T7" fmla="*/ 0 h 114"/>
                  <a:gd name="T8" fmla="*/ 31 w 61"/>
                  <a:gd name="T9" fmla="*/ 114 h 114"/>
                  <a:gd name="T10" fmla="*/ 0 60000 65536"/>
                  <a:gd name="T11" fmla="*/ 0 60000 65536"/>
                  <a:gd name="T12" fmla="*/ 0 60000 65536"/>
                  <a:gd name="T13" fmla="*/ 0 60000 65536"/>
                  <a:gd name="T14" fmla="*/ 0 60000 65536"/>
                  <a:gd name="T15" fmla="*/ 0 w 61"/>
                  <a:gd name="T16" fmla="*/ 0 h 114"/>
                  <a:gd name="T17" fmla="*/ 61 w 61"/>
                  <a:gd name="T18" fmla="*/ 114 h 114"/>
                </a:gdLst>
                <a:ahLst/>
                <a:cxnLst>
                  <a:cxn ang="T10">
                    <a:pos x="T0" y="T1"/>
                  </a:cxn>
                  <a:cxn ang="T11">
                    <a:pos x="T2" y="T3"/>
                  </a:cxn>
                  <a:cxn ang="T12">
                    <a:pos x="T4" y="T5"/>
                  </a:cxn>
                  <a:cxn ang="T13">
                    <a:pos x="T6" y="T7"/>
                  </a:cxn>
                  <a:cxn ang="T14">
                    <a:pos x="T8" y="T9"/>
                  </a:cxn>
                </a:cxnLst>
                <a:rect l="T15" t="T16" r="T17" b="T18"/>
                <a:pathLst>
                  <a:path w="61" h="114">
                    <a:moveTo>
                      <a:pt x="31" y="114"/>
                    </a:moveTo>
                    <a:lnTo>
                      <a:pt x="0" y="0"/>
                    </a:lnTo>
                    <a:lnTo>
                      <a:pt x="31" y="0"/>
                    </a:lnTo>
                    <a:lnTo>
                      <a:pt x="61" y="0"/>
                    </a:lnTo>
                    <a:lnTo>
                      <a:pt x="3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34" name="Line 67"/>
              <p:cNvSpPr>
                <a:spLocks noChangeShapeType="1"/>
              </p:cNvSpPr>
              <p:nvPr/>
            </p:nvSpPr>
            <p:spPr bwMode="auto">
              <a:xfrm>
                <a:off x="1476" y="1171"/>
                <a:ext cx="1"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5420" name="Group 68"/>
            <p:cNvGrpSpPr>
              <a:grpSpLocks/>
            </p:cNvGrpSpPr>
            <p:nvPr/>
          </p:nvGrpSpPr>
          <p:grpSpPr bwMode="auto">
            <a:xfrm>
              <a:off x="1445" y="2919"/>
              <a:ext cx="61" cy="136"/>
              <a:chOff x="1445" y="2919"/>
              <a:chExt cx="61" cy="136"/>
            </a:xfrm>
          </p:grpSpPr>
          <p:sp>
            <p:nvSpPr>
              <p:cNvPr id="15431" name="Freeform 69"/>
              <p:cNvSpPr>
                <a:spLocks/>
              </p:cNvSpPr>
              <p:nvPr/>
            </p:nvSpPr>
            <p:spPr bwMode="auto">
              <a:xfrm>
                <a:off x="1445" y="2941"/>
                <a:ext cx="61" cy="114"/>
              </a:xfrm>
              <a:custGeom>
                <a:avLst/>
                <a:gdLst>
                  <a:gd name="T0" fmla="*/ 31 w 61"/>
                  <a:gd name="T1" fmla="*/ 114 h 114"/>
                  <a:gd name="T2" fmla="*/ 0 w 61"/>
                  <a:gd name="T3" fmla="*/ 0 h 114"/>
                  <a:gd name="T4" fmla="*/ 31 w 61"/>
                  <a:gd name="T5" fmla="*/ 0 h 114"/>
                  <a:gd name="T6" fmla="*/ 61 w 61"/>
                  <a:gd name="T7" fmla="*/ 0 h 114"/>
                  <a:gd name="T8" fmla="*/ 31 w 61"/>
                  <a:gd name="T9" fmla="*/ 114 h 114"/>
                  <a:gd name="T10" fmla="*/ 0 60000 65536"/>
                  <a:gd name="T11" fmla="*/ 0 60000 65536"/>
                  <a:gd name="T12" fmla="*/ 0 60000 65536"/>
                  <a:gd name="T13" fmla="*/ 0 60000 65536"/>
                  <a:gd name="T14" fmla="*/ 0 60000 65536"/>
                  <a:gd name="T15" fmla="*/ 0 w 61"/>
                  <a:gd name="T16" fmla="*/ 0 h 114"/>
                  <a:gd name="T17" fmla="*/ 61 w 61"/>
                  <a:gd name="T18" fmla="*/ 114 h 114"/>
                </a:gdLst>
                <a:ahLst/>
                <a:cxnLst>
                  <a:cxn ang="T10">
                    <a:pos x="T0" y="T1"/>
                  </a:cxn>
                  <a:cxn ang="T11">
                    <a:pos x="T2" y="T3"/>
                  </a:cxn>
                  <a:cxn ang="T12">
                    <a:pos x="T4" y="T5"/>
                  </a:cxn>
                  <a:cxn ang="T13">
                    <a:pos x="T6" y="T7"/>
                  </a:cxn>
                  <a:cxn ang="T14">
                    <a:pos x="T8" y="T9"/>
                  </a:cxn>
                </a:cxnLst>
                <a:rect l="T15" t="T16" r="T17" b="T18"/>
                <a:pathLst>
                  <a:path w="61" h="114">
                    <a:moveTo>
                      <a:pt x="31" y="114"/>
                    </a:moveTo>
                    <a:lnTo>
                      <a:pt x="0" y="0"/>
                    </a:lnTo>
                    <a:lnTo>
                      <a:pt x="31" y="0"/>
                    </a:lnTo>
                    <a:lnTo>
                      <a:pt x="61" y="0"/>
                    </a:lnTo>
                    <a:lnTo>
                      <a:pt x="3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432" name="Line 70"/>
              <p:cNvSpPr>
                <a:spLocks noChangeShapeType="1"/>
              </p:cNvSpPr>
              <p:nvPr/>
            </p:nvSpPr>
            <p:spPr bwMode="auto">
              <a:xfrm>
                <a:off x="1476" y="2919"/>
                <a:ext cx="1"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5421" name="Freeform 71"/>
            <p:cNvSpPr>
              <a:spLocks/>
            </p:cNvSpPr>
            <p:nvPr/>
          </p:nvSpPr>
          <p:spPr bwMode="auto">
            <a:xfrm>
              <a:off x="1057" y="2045"/>
              <a:ext cx="959" cy="372"/>
            </a:xfrm>
            <a:custGeom>
              <a:avLst/>
              <a:gdLst>
                <a:gd name="T0" fmla="*/ 959 w 959"/>
                <a:gd name="T1" fmla="*/ 258 h 372"/>
                <a:gd name="T2" fmla="*/ 959 w 959"/>
                <a:gd name="T3" fmla="*/ 372 h 372"/>
                <a:gd name="T4" fmla="*/ 959 w 959"/>
                <a:gd name="T5" fmla="*/ 372 h 372"/>
                <a:gd name="T6" fmla="*/ 0 w 959"/>
                <a:gd name="T7" fmla="*/ 372 h 372"/>
                <a:gd name="T8" fmla="*/ 0 w 959"/>
                <a:gd name="T9" fmla="*/ 372 h 372"/>
                <a:gd name="T10" fmla="*/ 0 w 959"/>
                <a:gd name="T11" fmla="*/ 0 h 372"/>
                <a:gd name="T12" fmla="*/ 0 w 959"/>
                <a:gd name="T13" fmla="*/ 0 h 372"/>
                <a:gd name="T14" fmla="*/ 0 60000 65536"/>
                <a:gd name="T15" fmla="*/ 0 60000 65536"/>
                <a:gd name="T16" fmla="*/ 0 60000 65536"/>
                <a:gd name="T17" fmla="*/ 0 60000 65536"/>
                <a:gd name="T18" fmla="*/ 0 60000 65536"/>
                <a:gd name="T19" fmla="*/ 0 60000 65536"/>
                <a:gd name="T20" fmla="*/ 0 60000 65536"/>
                <a:gd name="T21" fmla="*/ 0 w 959"/>
                <a:gd name="T22" fmla="*/ 0 h 372"/>
                <a:gd name="T23" fmla="*/ 959 w 959"/>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9" h="372">
                  <a:moveTo>
                    <a:pt x="959" y="258"/>
                  </a:moveTo>
                  <a:lnTo>
                    <a:pt x="959" y="372"/>
                  </a:lnTo>
                  <a:lnTo>
                    <a:pt x="0" y="372"/>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22" name="Freeform 72"/>
            <p:cNvSpPr>
              <a:spLocks/>
            </p:cNvSpPr>
            <p:nvPr/>
          </p:nvSpPr>
          <p:spPr bwMode="auto">
            <a:xfrm>
              <a:off x="1050" y="2037"/>
              <a:ext cx="958" cy="373"/>
            </a:xfrm>
            <a:custGeom>
              <a:avLst/>
              <a:gdLst>
                <a:gd name="T0" fmla="*/ 958 w 958"/>
                <a:gd name="T1" fmla="*/ 259 h 373"/>
                <a:gd name="T2" fmla="*/ 958 w 958"/>
                <a:gd name="T3" fmla="*/ 373 h 373"/>
                <a:gd name="T4" fmla="*/ 0 w 958"/>
                <a:gd name="T5" fmla="*/ 373 h 373"/>
                <a:gd name="T6" fmla="*/ 0 w 958"/>
                <a:gd name="T7" fmla="*/ 0 h 373"/>
                <a:gd name="T8" fmla="*/ 0 60000 65536"/>
                <a:gd name="T9" fmla="*/ 0 60000 65536"/>
                <a:gd name="T10" fmla="*/ 0 60000 65536"/>
                <a:gd name="T11" fmla="*/ 0 60000 65536"/>
                <a:gd name="T12" fmla="*/ 0 w 958"/>
                <a:gd name="T13" fmla="*/ 0 h 373"/>
                <a:gd name="T14" fmla="*/ 958 w 958"/>
                <a:gd name="T15" fmla="*/ 373 h 373"/>
              </a:gdLst>
              <a:ahLst/>
              <a:cxnLst>
                <a:cxn ang="T8">
                  <a:pos x="T0" y="T1"/>
                </a:cxn>
                <a:cxn ang="T9">
                  <a:pos x="T2" y="T3"/>
                </a:cxn>
                <a:cxn ang="T10">
                  <a:pos x="T4" y="T5"/>
                </a:cxn>
                <a:cxn ang="T11">
                  <a:pos x="T6" y="T7"/>
                </a:cxn>
              </a:cxnLst>
              <a:rect l="T12" t="T13" r="T14" b="T15"/>
              <a:pathLst>
                <a:path w="958" h="373">
                  <a:moveTo>
                    <a:pt x="958" y="259"/>
                  </a:moveTo>
                  <a:lnTo>
                    <a:pt x="958" y="373"/>
                  </a:lnTo>
                  <a:lnTo>
                    <a:pt x="0" y="373"/>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3369" name="Rectangle 73"/>
            <p:cNvSpPr>
              <a:spLocks noChangeArrowheads="1"/>
            </p:cNvSpPr>
            <p:nvPr/>
          </p:nvSpPr>
          <p:spPr bwMode="auto">
            <a:xfrm>
              <a:off x="1483" y="982"/>
              <a:ext cx="53"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1</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0" name="Rectangle 74"/>
            <p:cNvSpPr>
              <a:spLocks noChangeArrowheads="1"/>
            </p:cNvSpPr>
            <p:nvPr/>
          </p:nvSpPr>
          <p:spPr bwMode="auto">
            <a:xfrm>
              <a:off x="1468" y="1453"/>
              <a:ext cx="54"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2</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1" name="Rectangle 75"/>
            <p:cNvSpPr>
              <a:spLocks noChangeArrowheads="1"/>
            </p:cNvSpPr>
            <p:nvPr/>
          </p:nvSpPr>
          <p:spPr bwMode="auto">
            <a:xfrm>
              <a:off x="2001" y="1795"/>
              <a:ext cx="54"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3</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2" name="Rectangle 76"/>
            <p:cNvSpPr>
              <a:spLocks noChangeArrowheads="1"/>
            </p:cNvSpPr>
            <p:nvPr/>
          </p:nvSpPr>
          <p:spPr bwMode="auto">
            <a:xfrm>
              <a:off x="989" y="1893"/>
              <a:ext cx="54"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4</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3" name="Rectangle 77"/>
            <p:cNvSpPr>
              <a:spLocks noChangeArrowheads="1"/>
            </p:cNvSpPr>
            <p:nvPr/>
          </p:nvSpPr>
          <p:spPr bwMode="auto">
            <a:xfrm>
              <a:off x="1635" y="2030"/>
              <a:ext cx="53"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5</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4" name="Rectangle 78"/>
            <p:cNvSpPr>
              <a:spLocks noChangeArrowheads="1"/>
            </p:cNvSpPr>
            <p:nvPr/>
          </p:nvSpPr>
          <p:spPr bwMode="auto">
            <a:xfrm>
              <a:off x="2381" y="2030"/>
              <a:ext cx="53"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6</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5" name="Rectangle 79"/>
            <p:cNvSpPr>
              <a:spLocks noChangeArrowheads="1"/>
            </p:cNvSpPr>
            <p:nvPr/>
          </p:nvSpPr>
          <p:spPr bwMode="auto">
            <a:xfrm>
              <a:off x="1468" y="2676"/>
              <a:ext cx="54"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7</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sp>
          <p:nvSpPr>
            <p:cNvPr id="183376" name="Rectangle 80"/>
            <p:cNvSpPr>
              <a:spLocks noChangeArrowheads="1"/>
            </p:cNvSpPr>
            <p:nvPr/>
          </p:nvSpPr>
          <p:spPr bwMode="auto">
            <a:xfrm>
              <a:off x="1590" y="3063"/>
              <a:ext cx="54" cy="93"/>
            </a:xfrm>
            <a:prstGeom prst="rect">
              <a:avLst/>
            </a:prstGeom>
            <a:noFill/>
            <a:ln>
              <a:noFill/>
            </a:ln>
            <a:extLst/>
          </p:spPr>
          <p:txBody>
            <a:bodyPr wrap="none" lIns="0" tIns="0" rIns="0" bIns="0">
              <a:spAutoFit/>
            </a:bodyPr>
            <a:lstStyle/>
            <a:p>
              <a:pPr>
                <a:lnSpc>
                  <a:spcPct val="90000"/>
                </a:lnSpc>
                <a:defRPr/>
              </a:pPr>
              <a:r>
                <a:rPr lang="en-US" sz="1200" b="1">
                  <a:solidFill>
                    <a:schemeClr val="bg1"/>
                  </a:solidFill>
                  <a:effectLst>
                    <a:outerShdw blurRad="38100" dist="38100" dir="2700000" algn="tl">
                      <a:srgbClr val="000000"/>
                    </a:outerShdw>
                  </a:effectLst>
                  <a:latin typeface="Helvetica" pitchFamily="-128" charset="0"/>
                  <a:ea typeface="ＭＳ Ｐゴシック" pitchFamily="-128" charset="-128"/>
                </a:rPr>
                <a:t>8</a:t>
              </a:r>
              <a:endParaRPr lang="en-US" b="1">
                <a:solidFill>
                  <a:schemeClr val="bg1"/>
                </a:solidFill>
                <a:effectLst>
                  <a:outerShdw blurRad="38100" dist="38100" dir="2700000" algn="tl">
                    <a:srgbClr val="000000"/>
                  </a:outerShdw>
                </a:effectLst>
                <a:latin typeface="Helvetica" pitchFamily="-128" charset="0"/>
                <a:ea typeface="ＭＳ Ｐゴシック" pitchFamily="-128" charset="-128"/>
              </a:endParaRPr>
            </a:p>
          </p:txBody>
        </p:sp>
      </p:grpSp>
    </p:spTree>
    <p:extLst>
      <p:ext uri="{BB962C8B-B14F-4D97-AF65-F5344CB8AC3E}">
        <p14:creationId xmlns:p14="http://schemas.microsoft.com/office/powerpoint/2010/main" val="946525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C96EEA-1DE1-48DF-8F57-6425A7194AD7}" type="slidenum">
              <a:rPr lang="en-US" altLang="en-US" sz="1000">
                <a:latin typeface="Helvetica" panose="020B0604020202020204" pitchFamily="34" charset="0"/>
              </a:rPr>
              <a:pPr/>
              <a:t>27</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Product Line Software</a:t>
            </a:r>
          </a:p>
        </p:txBody>
      </p:sp>
      <p:sp>
        <p:nvSpPr>
          <p:cNvPr id="13317" name="Rectangle 3"/>
          <p:cNvSpPr>
            <a:spLocks noGrp="1" noChangeArrowheads="1"/>
          </p:cNvSpPr>
          <p:nvPr>
            <p:ph type="body" idx="1"/>
          </p:nvPr>
        </p:nvSpPr>
        <p:spPr>
          <a:xfrm>
            <a:off x="3200400" y="1828800"/>
            <a:ext cx="7239000" cy="4191000"/>
          </a:xfrm>
        </p:spPr>
        <p:txBody>
          <a:bodyPr/>
          <a:lstStyle/>
          <a:p>
            <a:r>
              <a:rPr lang="en-US" altLang="en-US" sz="1800" i="1">
                <a:solidFill>
                  <a:schemeClr val="folHlink"/>
                </a:solidFill>
                <a:latin typeface="Arial" panose="020B0604020202020204" pitchFamily="34" charset="0"/>
              </a:rPr>
              <a:t>Product line software</a:t>
            </a:r>
            <a:r>
              <a:rPr lang="en-US" altLang="en-US" sz="1800" b="1" i="1">
                <a:solidFill>
                  <a:schemeClr val="folHlink"/>
                </a:solidFill>
                <a:latin typeface="Arial" panose="020B0604020202020204" pitchFamily="34" charset="0"/>
              </a:rPr>
              <a:t> </a:t>
            </a:r>
            <a:r>
              <a:rPr lang="en-US" altLang="en-US" sz="1800"/>
              <a:t>is a set of software-intensive systems that share a common set of features and satisfy the needs of a particular market</a:t>
            </a:r>
          </a:p>
          <a:p>
            <a:r>
              <a:rPr lang="en-US" altLang="en-US" sz="1800"/>
              <a:t>These software products are developed using the same application and data architectures using a common core of reusable software components</a:t>
            </a:r>
          </a:p>
          <a:p>
            <a:pPr eaLnBrk="1" hangingPunct="1">
              <a:lnSpc>
                <a:spcPct val="90000"/>
              </a:lnSpc>
            </a:pPr>
            <a:r>
              <a:rPr lang="en-US" altLang="en-US" sz="1800">
                <a:latin typeface="Arial" panose="020B0604020202020204" pitchFamily="34" charset="0"/>
              </a:rPr>
              <a:t>A software product line shares a set of assets that include </a:t>
            </a:r>
            <a:r>
              <a:rPr lang="en-US" altLang="en-US" sz="1800" i="1">
                <a:solidFill>
                  <a:srgbClr val="C00000"/>
                </a:solidFill>
                <a:latin typeface="Arial" panose="020B0604020202020204" pitchFamily="34" charset="0"/>
              </a:rPr>
              <a:t>requirements, architecture, design patterns, reusable components, test cases, </a:t>
            </a:r>
            <a:r>
              <a:rPr lang="en-US" altLang="en-US" sz="1800">
                <a:latin typeface="Arial" panose="020B0604020202020204" pitchFamily="34" charset="0"/>
              </a:rPr>
              <a:t>and other work products</a:t>
            </a:r>
            <a:endParaRPr lang="en-US" altLang="en-US" sz="1800">
              <a:solidFill>
                <a:srgbClr val="C00000"/>
              </a:solidFill>
              <a:latin typeface="Arial" panose="020B0604020202020204" pitchFamily="34" charset="0"/>
            </a:endParaRPr>
          </a:p>
          <a:p>
            <a:pPr eaLnBrk="1" hangingPunct="1">
              <a:lnSpc>
                <a:spcPct val="90000"/>
              </a:lnSpc>
            </a:pPr>
            <a:r>
              <a:rPr lang="en-US" altLang="en-US" sz="1800">
                <a:latin typeface="Arial" panose="020B0604020202020204" pitchFamily="34" charset="0"/>
              </a:rPr>
              <a:t>A software product line allow in the development of many products that are engineered by capitalizing on the commonality among all products with in the product lin</a:t>
            </a:r>
          </a:p>
        </p:txBody>
      </p:sp>
    </p:spTree>
    <p:extLst>
      <p:ext uri="{BB962C8B-B14F-4D97-AF65-F5344CB8AC3E}">
        <p14:creationId xmlns:p14="http://schemas.microsoft.com/office/powerpoint/2010/main" val="295813057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81"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50B0AD-C8EE-4786-96BA-B8594DD9B252}" type="slidenum">
              <a:rPr lang="en-US" altLang="en-US" sz="1000">
                <a:latin typeface="Helvetica" panose="020B0604020202020204" pitchFamily="34" charset="0"/>
              </a:rPr>
              <a:pPr/>
              <a:t>270</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a:xfrm>
            <a:off x="2743200" y="1066800"/>
            <a:ext cx="5569345" cy="660694"/>
          </a:xfrm>
          <a:noFill/>
        </p:spPr>
        <p:txBody>
          <a:bodyPr vert="horz" wrap="none" lIns="63500" tIns="25400" rIns="63500" bIns="25400" rtlCol="0" anchor="t">
            <a:spAutoFit/>
          </a:bodyPr>
          <a:lstStyle/>
          <a:p>
            <a:pPr eaLnBrk="1" hangingPunct="1"/>
            <a:r>
              <a:rPr lang="en-US" altLang="en-US" smtClean="0"/>
              <a:t>Basis Path Testing Notes</a:t>
            </a:r>
          </a:p>
        </p:txBody>
      </p:sp>
      <p:grpSp>
        <p:nvGrpSpPr>
          <p:cNvPr id="16389" name="Group 3"/>
          <p:cNvGrpSpPr>
            <a:grpSpLocks/>
          </p:cNvGrpSpPr>
          <p:nvPr/>
        </p:nvGrpSpPr>
        <p:grpSpPr bwMode="auto">
          <a:xfrm>
            <a:off x="2743201" y="2133600"/>
            <a:ext cx="2232025" cy="3557588"/>
            <a:chOff x="568" y="896"/>
            <a:chExt cx="1406" cy="1992"/>
          </a:xfrm>
        </p:grpSpPr>
        <p:sp>
          <p:nvSpPr>
            <p:cNvPr id="16411" name="Freeform 4"/>
            <p:cNvSpPr>
              <a:spLocks/>
            </p:cNvSpPr>
            <p:nvPr/>
          </p:nvSpPr>
          <p:spPr bwMode="auto">
            <a:xfrm>
              <a:off x="1423" y="1701"/>
              <a:ext cx="271" cy="263"/>
            </a:xfrm>
            <a:custGeom>
              <a:avLst/>
              <a:gdLst>
                <a:gd name="T0" fmla="*/ 135 w 271"/>
                <a:gd name="T1" fmla="*/ 0 h 263"/>
                <a:gd name="T2" fmla="*/ 0 w 271"/>
                <a:gd name="T3" fmla="*/ 135 h 263"/>
                <a:gd name="T4" fmla="*/ 135 w 271"/>
                <a:gd name="T5" fmla="*/ 263 h 263"/>
                <a:gd name="T6" fmla="*/ 271 w 271"/>
                <a:gd name="T7" fmla="*/ 135 h 263"/>
                <a:gd name="T8" fmla="*/ 135 w 271"/>
                <a:gd name="T9" fmla="*/ 0 h 263"/>
                <a:gd name="T10" fmla="*/ 0 60000 65536"/>
                <a:gd name="T11" fmla="*/ 0 60000 65536"/>
                <a:gd name="T12" fmla="*/ 0 60000 65536"/>
                <a:gd name="T13" fmla="*/ 0 60000 65536"/>
                <a:gd name="T14" fmla="*/ 0 60000 65536"/>
                <a:gd name="T15" fmla="*/ 0 w 271"/>
                <a:gd name="T16" fmla="*/ 0 h 263"/>
                <a:gd name="T17" fmla="*/ 271 w 271"/>
                <a:gd name="T18" fmla="*/ 263 h 263"/>
              </a:gdLst>
              <a:ahLst/>
              <a:cxnLst>
                <a:cxn ang="T10">
                  <a:pos x="T0" y="T1"/>
                </a:cxn>
                <a:cxn ang="T11">
                  <a:pos x="T2" y="T3"/>
                </a:cxn>
                <a:cxn ang="T12">
                  <a:pos x="T4" y="T5"/>
                </a:cxn>
                <a:cxn ang="T13">
                  <a:pos x="T6" y="T7"/>
                </a:cxn>
                <a:cxn ang="T14">
                  <a:pos x="T8" y="T9"/>
                </a:cxn>
              </a:cxnLst>
              <a:rect l="T15" t="T16" r="T17" b="T18"/>
              <a:pathLst>
                <a:path w="271" h="263">
                  <a:moveTo>
                    <a:pt x="135" y="0"/>
                  </a:moveTo>
                  <a:lnTo>
                    <a:pt x="0" y="135"/>
                  </a:lnTo>
                  <a:lnTo>
                    <a:pt x="135" y="263"/>
                  </a:lnTo>
                  <a:lnTo>
                    <a:pt x="271" y="135"/>
                  </a:lnTo>
                  <a:lnTo>
                    <a:pt x="1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12" name="Freeform 5"/>
            <p:cNvSpPr>
              <a:spLocks/>
            </p:cNvSpPr>
            <p:nvPr/>
          </p:nvSpPr>
          <p:spPr bwMode="auto">
            <a:xfrm>
              <a:off x="1423" y="1701"/>
              <a:ext cx="271" cy="263"/>
            </a:xfrm>
            <a:custGeom>
              <a:avLst/>
              <a:gdLst>
                <a:gd name="T0" fmla="*/ 135 w 271"/>
                <a:gd name="T1" fmla="*/ 0 h 263"/>
                <a:gd name="T2" fmla="*/ 0 w 271"/>
                <a:gd name="T3" fmla="*/ 135 h 263"/>
                <a:gd name="T4" fmla="*/ 0 w 271"/>
                <a:gd name="T5" fmla="*/ 135 h 263"/>
                <a:gd name="T6" fmla="*/ 135 w 271"/>
                <a:gd name="T7" fmla="*/ 263 h 263"/>
                <a:gd name="T8" fmla="*/ 135 w 271"/>
                <a:gd name="T9" fmla="*/ 263 h 263"/>
                <a:gd name="T10" fmla="*/ 271 w 271"/>
                <a:gd name="T11" fmla="*/ 135 h 263"/>
                <a:gd name="T12" fmla="*/ 271 w 271"/>
                <a:gd name="T13" fmla="*/ 135 h 263"/>
                <a:gd name="T14" fmla="*/ 135 w 271"/>
                <a:gd name="T15" fmla="*/ 0 h 263"/>
                <a:gd name="T16" fmla="*/ 135 w 271"/>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
                <a:gd name="T28" fmla="*/ 0 h 263"/>
                <a:gd name="T29" fmla="*/ 271 w 271"/>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 h="263">
                  <a:moveTo>
                    <a:pt x="135" y="0"/>
                  </a:moveTo>
                  <a:lnTo>
                    <a:pt x="0" y="135"/>
                  </a:lnTo>
                  <a:lnTo>
                    <a:pt x="135" y="263"/>
                  </a:lnTo>
                  <a:lnTo>
                    <a:pt x="271" y="135"/>
                  </a:lnTo>
                  <a:lnTo>
                    <a:pt x="135"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13" name="Freeform 6"/>
            <p:cNvSpPr>
              <a:spLocks/>
            </p:cNvSpPr>
            <p:nvPr/>
          </p:nvSpPr>
          <p:spPr bwMode="auto">
            <a:xfrm>
              <a:off x="1415" y="1693"/>
              <a:ext cx="271" cy="263"/>
            </a:xfrm>
            <a:custGeom>
              <a:avLst/>
              <a:gdLst>
                <a:gd name="T0" fmla="*/ 135 w 271"/>
                <a:gd name="T1" fmla="*/ 0 h 263"/>
                <a:gd name="T2" fmla="*/ 0 w 271"/>
                <a:gd name="T3" fmla="*/ 135 h 263"/>
                <a:gd name="T4" fmla="*/ 135 w 271"/>
                <a:gd name="T5" fmla="*/ 263 h 263"/>
                <a:gd name="T6" fmla="*/ 271 w 271"/>
                <a:gd name="T7" fmla="*/ 135 h 263"/>
                <a:gd name="T8" fmla="*/ 135 w 271"/>
                <a:gd name="T9" fmla="*/ 0 h 263"/>
                <a:gd name="T10" fmla="*/ 0 60000 65536"/>
                <a:gd name="T11" fmla="*/ 0 60000 65536"/>
                <a:gd name="T12" fmla="*/ 0 60000 65536"/>
                <a:gd name="T13" fmla="*/ 0 60000 65536"/>
                <a:gd name="T14" fmla="*/ 0 60000 65536"/>
                <a:gd name="T15" fmla="*/ 0 w 271"/>
                <a:gd name="T16" fmla="*/ 0 h 263"/>
                <a:gd name="T17" fmla="*/ 271 w 271"/>
                <a:gd name="T18" fmla="*/ 263 h 263"/>
              </a:gdLst>
              <a:ahLst/>
              <a:cxnLst>
                <a:cxn ang="T10">
                  <a:pos x="T0" y="T1"/>
                </a:cxn>
                <a:cxn ang="T11">
                  <a:pos x="T2" y="T3"/>
                </a:cxn>
                <a:cxn ang="T12">
                  <a:pos x="T4" y="T5"/>
                </a:cxn>
                <a:cxn ang="T13">
                  <a:pos x="T6" y="T7"/>
                </a:cxn>
                <a:cxn ang="T14">
                  <a:pos x="T8" y="T9"/>
                </a:cxn>
              </a:cxnLst>
              <a:rect l="T15" t="T16" r="T17" b="T18"/>
              <a:pathLst>
                <a:path w="271" h="263">
                  <a:moveTo>
                    <a:pt x="135" y="0"/>
                  </a:moveTo>
                  <a:lnTo>
                    <a:pt x="0" y="135"/>
                  </a:lnTo>
                  <a:lnTo>
                    <a:pt x="135" y="263"/>
                  </a:lnTo>
                  <a:lnTo>
                    <a:pt x="271" y="135"/>
                  </a:lnTo>
                  <a:lnTo>
                    <a:pt x="135"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14" name="Oval 7"/>
            <p:cNvSpPr>
              <a:spLocks noChangeArrowheads="1"/>
            </p:cNvSpPr>
            <p:nvPr/>
          </p:nvSpPr>
          <p:spPr bwMode="auto">
            <a:xfrm>
              <a:off x="1103" y="904"/>
              <a:ext cx="80"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15" name="Oval 8"/>
            <p:cNvSpPr>
              <a:spLocks noChangeArrowheads="1"/>
            </p:cNvSpPr>
            <p:nvPr/>
          </p:nvSpPr>
          <p:spPr bwMode="auto">
            <a:xfrm>
              <a:off x="1095" y="896"/>
              <a:ext cx="96" cy="112"/>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16" name="Freeform 9"/>
            <p:cNvSpPr>
              <a:spLocks/>
            </p:cNvSpPr>
            <p:nvPr/>
          </p:nvSpPr>
          <p:spPr bwMode="auto">
            <a:xfrm>
              <a:off x="1007" y="1430"/>
              <a:ext cx="272" cy="255"/>
            </a:xfrm>
            <a:custGeom>
              <a:avLst/>
              <a:gdLst>
                <a:gd name="T0" fmla="*/ 136 w 272"/>
                <a:gd name="T1" fmla="*/ 0 h 255"/>
                <a:gd name="T2" fmla="*/ 0 w 272"/>
                <a:gd name="T3" fmla="*/ 119 h 255"/>
                <a:gd name="T4" fmla="*/ 136 w 272"/>
                <a:gd name="T5" fmla="*/ 255 h 255"/>
                <a:gd name="T6" fmla="*/ 272 w 272"/>
                <a:gd name="T7" fmla="*/ 119 h 255"/>
                <a:gd name="T8" fmla="*/ 136 w 272"/>
                <a:gd name="T9" fmla="*/ 0 h 255"/>
                <a:gd name="T10" fmla="*/ 0 60000 65536"/>
                <a:gd name="T11" fmla="*/ 0 60000 65536"/>
                <a:gd name="T12" fmla="*/ 0 60000 65536"/>
                <a:gd name="T13" fmla="*/ 0 60000 65536"/>
                <a:gd name="T14" fmla="*/ 0 60000 65536"/>
                <a:gd name="T15" fmla="*/ 0 w 272"/>
                <a:gd name="T16" fmla="*/ 0 h 255"/>
                <a:gd name="T17" fmla="*/ 272 w 272"/>
                <a:gd name="T18" fmla="*/ 255 h 255"/>
              </a:gdLst>
              <a:ahLst/>
              <a:cxnLst>
                <a:cxn ang="T10">
                  <a:pos x="T0" y="T1"/>
                </a:cxn>
                <a:cxn ang="T11">
                  <a:pos x="T2" y="T3"/>
                </a:cxn>
                <a:cxn ang="T12">
                  <a:pos x="T4" y="T5"/>
                </a:cxn>
                <a:cxn ang="T13">
                  <a:pos x="T6" y="T7"/>
                </a:cxn>
                <a:cxn ang="T14">
                  <a:pos x="T8" y="T9"/>
                </a:cxn>
              </a:cxnLst>
              <a:rect l="T15" t="T16" r="T17" b="T18"/>
              <a:pathLst>
                <a:path w="272" h="255">
                  <a:moveTo>
                    <a:pt x="136" y="0"/>
                  </a:moveTo>
                  <a:lnTo>
                    <a:pt x="0" y="119"/>
                  </a:lnTo>
                  <a:lnTo>
                    <a:pt x="136" y="255"/>
                  </a:lnTo>
                  <a:lnTo>
                    <a:pt x="272" y="119"/>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17" name="Freeform 10"/>
            <p:cNvSpPr>
              <a:spLocks/>
            </p:cNvSpPr>
            <p:nvPr/>
          </p:nvSpPr>
          <p:spPr bwMode="auto">
            <a:xfrm>
              <a:off x="1007" y="1430"/>
              <a:ext cx="272" cy="255"/>
            </a:xfrm>
            <a:custGeom>
              <a:avLst/>
              <a:gdLst>
                <a:gd name="T0" fmla="*/ 136 w 272"/>
                <a:gd name="T1" fmla="*/ 0 h 255"/>
                <a:gd name="T2" fmla="*/ 0 w 272"/>
                <a:gd name="T3" fmla="*/ 119 h 255"/>
                <a:gd name="T4" fmla="*/ 0 w 272"/>
                <a:gd name="T5" fmla="*/ 119 h 255"/>
                <a:gd name="T6" fmla="*/ 136 w 272"/>
                <a:gd name="T7" fmla="*/ 255 h 255"/>
                <a:gd name="T8" fmla="*/ 136 w 272"/>
                <a:gd name="T9" fmla="*/ 255 h 255"/>
                <a:gd name="T10" fmla="*/ 272 w 272"/>
                <a:gd name="T11" fmla="*/ 119 h 255"/>
                <a:gd name="T12" fmla="*/ 272 w 272"/>
                <a:gd name="T13" fmla="*/ 119 h 255"/>
                <a:gd name="T14" fmla="*/ 136 w 272"/>
                <a:gd name="T15" fmla="*/ 0 h 255"/>
                <a:gd name="T16" fmla="*/ 136 w 272"/>
                <a:gd name="T17" fmla="*/ 0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255"/>
                <a:gd name="T29" fmla="*/ 272 w 272"/>
                <a:gd name="T30" fmla="*/ 255 h 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255">
                  <a:moveTo>
                    <a:pt x="136" y="0"/>
                  </a:moveTo>
                  <a:lnTo>
                    <a:pt x="0" y="119"/>
                  </a:lnTo>
                  <a:lnTo>
                    <a:pt x="136" y="255"/>
                  </a:lnTo>
                  <a:lnTo>
                    <a:pt x="272" y="119"/>
                  </a:lnTo>
                  <a:lnTo>
                    <a:pt x="136"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18" name="Freeform 11"/>
            <p:cNvSpPr>
              <a:spLocks/>
            </p:cNvSpPr>
            <p:nvPr/>
          </p:nvSpPr>
          <p:spPr bwMode="auto">
            <a:xfrm>
              <a:off x="999" y="1422"/>
              <a:ext cx="272" cy="255"/>
            </a:xfrm>
            <a:custGeom>
              <a:avLst/>
              <a:gdLst>
                <a:gd name="T0" fmla="*/ 136 w 272"/>
                <a:gd name="T1" fmla="*/ 0 h 255"/>
                <a:gd name="T2" fmla="*/ 0 w 272"/>
                <a:gd name="T3" fmla="*/ 119 h 255"/>
                <a:gd name="T4" fmla="*/ 136 w 272"/>
                <a:gd name="T5" fmla="*/ 255 h 255"/>
                <a:gd name="T6" fmla="*/ 272 w 272"/>
                <a:gd name="T7" fmla="*/ 119 h 255"/>
                <a:gd name="T8" fmla="*/ 136 w 272"/>
                <a:gd name="T9" fmla="*/ 0 h 255"/>
                <a:gd name="T10" fmla="*/ 0 60000 65536"/>
                <a:gd name="T11" fmla="*/ 0 60000 65536"/>
                <a:gd name="T12" fmla="*/ 0 60000 65536"/>
                <a:gd name="T13" fmla="*/ 0 60000 65536"/>
                <a:gd name="T14" fmla="*/ 0 60000 65536"/>
                <a:gd name="T15" fmla="*/ 0 w 272"/>
                <a:gd name="T16" fmla="*/ 0 h 255"/>
                <a:gd name="T17" fmla="*/ 272 w 272"/>
                <a:gd name="T18" fmla="*/ 255 h 255"/>
              </a:gdLst>
              <a:ahLst/>
              <a:cxnLst>
                <a:cxn ang="T10">
                  <a:pos x="T0" y="T1"/>
                </a:cxn>
                <a:cxn ang="T11">
                  <a:pos x="T2" y="T3"/>
                </a:cxn>
                <a:cxn ang="T12">
                  <a:pos x="T4" y="T5"/>
                </a:cxn>
                <a:cxn ang="T13">
                  <a:pos x="T6" y="T7"/>
                </a:cxn>
                <a:cxn ang="T14">
                  <a:pos x="T8" y="T9"/>
                </a:cxn>
              </a:cxnLst>
              <a:rect l="T15" t="T16" r="T17" b="T18"/>
              <a:pathLst>
                <a:path w="272" h="255">
                  <a:moveTo>
                    <a:pt x="136" y="0"/>
                  </a:moveTo>
                  <a:lnTo>
                    <a:pt x="0" y="119"/>
                  </a:lnTo>
                  <a:lnTo>
                    <a:pt x="136" y="255"/>
                  </a:lnTo>
                  <a:lnTo>
                    <a:pt x="272" y="119"/>
                  </a:lnTo>
                  <a:lnTo>
                    <a:pt x="136"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19" name="Freeform 12"/>
            <p:cNvSpPr>
              <a:spLocks/>
            </p:cNvSpPr>
            <p:nvPr/>
          </p:nvSpPr>
          <p:spPr bwMode="auto">
            <a:xfrm>
              <a:off x="1007" y="2394"/>
              <a:ext cx="272" cy="263"/>
            </a:xfrm>
            <a:custGeom>
              <a:avLst/>
              <a:gdLst>
                <a:gd name="T0" fmla="*/ 136 w 272"/>
                <a:gd name="T1" fmla="*/ 0 h 263"/>
                <a:gd name="T2" fmla="*/ 0 w 272"/>
                <a:gd name="T3" fmla="*/ 128 h 263"/>
                <a:gd name="T4" fmla="*/ 136 w 272"/>
                <a:gd name="T5" fmla="*/ 263 h 263"/>
                <a:gd name="T6" fmla="*/ 272 w 272"/>
                <a:gd name="T7" fmla="*/ 128 h 263"/>
                <a:gd name="T8" fmla="*/ 136 w 272"/>
                <a:gd name="T9" fmla="*/ 0 h 263"/>
                <a:gd name="T10" fmla="*/ 0 60000 65536"/>
                <a:gd name="T11" fmla="*/ 0 60000 65536"/>
                <a:gd name="T12" fmla="*/ 0 60000 65536"/>
                <a:gd name="T13" fmla="*/ 0 60000 65536"/>
                <a:gd name="T14" fmla="*/ 0 60000 65536"/>
                <a:gd name="T15" fmla="*/ 0 w 272"/>
                <a:gd name="T16" fmla="*/ 0 h 263"/>
                <a:gd name="T17" fmla="*/ 272 w 272"/>
                <a:gd name="T18" fmla="*/ 263 h 263"/>
              </a:gdLst>
              <a:ahLst/>
              <a:cxnLst>
                <a:cxn ang="T10">
                  <a:pos x="T0" y="T1"/>
                </a:cxn>
                <a:cxn ang="T11">
                  <a:pos x="T2" y="T3"/>
                </a:cxn>
                <a:cxn ang="T12">
                  <a:pos x="T4" y="T5"/>
                </a:cxn>
                <a:cxn ang="T13">
                  <a:pos x="T6" y="T7"/>
                </a:cxn>
                <a:cxn ang="T14">
                  <a:pos x="T8" y="T9"/>
                </a:cxn>
              </a:cxnLst>
              <a:rect l="T15" t="T16" r="T17" b="T18"/>
              <a:pathLst>
                <a:path w="272" h="263">
                  <a:moveTo>
                    <a:pt x="136" y="0"/>
                  </a:moveTo>
                  <a:lnTo>
                    <a:pt x="0" y="128"/>
                  </a:lnTo>
                  <a:lnTo>
                    <a:pt x="136" y="263"/>
                  </a:lnTo>
                  <a:lnTo>
                    <a:pt x="272" y="12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20" name="Freeform 13"/>
            <p:cNvSpPr>
              <a:spLocks/>
            </p:cNvSpPr>
            <p:nvPr/>
          </p:nvSpPr>
          <p:spPr bwMode="auto">
            <a:xfrm>
              <a:off x="1007" y="2394"/>
              <a:ext cx="272" cy="263"/>
            </a:xfrm>
            <a:custGeom>
              <a:avLst/>
              <a:gdLst>
                <a:gd name="T0" fmla="*/ 136 w 272"/>
                <a:gd name="T1" fmla="*/ 0 h 263"/>
                <a:gd name="T2" fmla="*/ 0 w 272"/>
                <a:gd name="T3" fmla="*/ 128 h 263"/>
                <a:gd name="T4" fmla="*/ 0 w 272"/>
                <a:gd name="T5" fmla="*/ 128 h 263"/>
                <a:gd name="T6" fmla="*/ 136 w 272"/>
                <a:gd name="T7" fmla="*/ 263 h 263"/>
                <a:gd name="T8" fmla="*/ 136 w 272"/>
                <a:gd name="T9" fmla="*/ 263 h 263"/>
                <a:gd name="T10" fmla="*/ 272 w 272"/>
                <a:gd name="T11" fmla="*/ 128 h 263"/>
                <a:gd name="T12" fmla="*/ 272 w 272"/>
                <a:gd name="T13" fmla="*/ 128 h 263"/>
                <a:gd name="T14" fmla="*/ 136 w 272"/>
                <a:gd name="T15" fmla="*/ 0 h 263"/>
                <a:gd name="T16" fmla="*/ 136 w 272"/>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263"/>
                <a:gd name="T29" fmla="*/ 272 w 272"/>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263">
                  <a:moveTo>
                    <a:pt x="136" y="0"/>
                  </a:moveTo>
                  <a:lnTo>
                    <a:pt x="0" y="128"/>
                  </a:lnTo>
                  <a:lnTo>
                    <a:pt x="136" y="263"/>
                  </a:lnTo>
                  <a:lnTo>
                    <a:pt x="272" y="128"/>
                  </a:lnTo>
                  <a:lnTo>
                    <a:pt x="136"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1" name="Freeform 14"/>
            <p:cNvSpPr>
              <a:spLocks/>
            </p:cNvSpPr>
            <p:nvPr/>
          </p:nvSpPr>
          <p:spPr bwMode="auto">
            <a:xfrm>
              <a:off x="999" y="2386"/>
              <a:ext cx="272" cy="263"/>
            </a:xfrm>
            <a:custGeom>
              <a:avLst/>
              <a:gdLst>
                <a:gd name="T0" fmla="*/ 136 w 272"/>
                <a:gd name="T1" fmla="*/ 0 h 263"/>
                <a:gd name="T2" fmla="*/ 0 w 272"/>
                <a:gd name="T3" fmla="*/ 128 h 263"/>
                <a:gd name="T4" fmla="*/ 136 w 272"/>
                <a:gd name="T5" fmla="*/ 263 h 263"/>
                <a:gd name="T6" fmla="*/ 272 w 272"/>
                <a:gd name="T7" fmla="*/ 128 h 263"/>
                <a:gd name="T8" fmla="*/ 136 w 272"/>
                <a:gd name="T9" fmla="*/ 0 h 263"/>
                <a:gd name="T10" fmla="*/ 0 60000 65536"/>
                <a:gd name="T11" fmla="*/ 0 60000 65536"/>
                <a:gd name="T12" fmla="*/ 0 60000 65536"/>
                <a:gd name="T13" fmla="*/ 0 60000 65536"/>
                <a:gd name="T14" fmla="*/ 0 60000 65536"/>
                <a:gd name="T15" fmla="*/ 0 w 272"/>
                <a:gd name="T16" fmla="*/ 0 h 263"/>
                <a:gd name="T17" fmla="*/ 272 w 272"/>
                <a:gd name="T18" fmla="*/ 263 h 263"/>
              </a:gdLst>
              <a:ahLst/>
              <a:cxnLst>
                <a:cxn ang="T10">
                  <a:pos x="T0" y="T1"/>
                </a:cxn>
                <a:cxn ang="T11">
                  <a:pos x="T2" y="T3"/>
                </a:cxn>
                <a:cxn ang="T12">
                  <a:pos x="T4" y="T5"/>
                </a:cxn>
                <a:cxn ang="T13">
                  <a:pos x="T6" y="T7"/>
                </a:cxn>
                <a:cxn ang="T14">
                  <a:pos x="T8" y="T9"/>
                </a:cxn>
              </a:cxnLst>
              <a:rect l="T15" t="T16" r="T17" b="T18"/>
              <a:pathLst>
                <a:path w="272" h="263">
                  <a:moveTo>
                    <a:pt x="136" y="0"/>
                  </a:moveTo>
                  <a:lnTo>
                    <a:pt x="0" y="128"/>
                  </a:lnTo>
                  <a:lnTo>
                    <a:pt x="136" y="263"/>
                  </a:lnTo>
                  <a:lnTo>
                    <a:pt x="272" y="128"/>
                  </a:lnTo>
                  <a:lnTo>
                    <a:pt x="136" y="0"/>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2" name="Freeform 15"/>
            <p:cNvSpPr>
              <a:spLocks/>
            </p:cNvSpPr>
            <p:nvPr/>
          </p:nvSpPr>
          <p:spPr bwMode="auto">
            <a:xfrm>
              <a:off x="1287" y="1549"/>
              <a:ext cx="271" cy="88"/>
            </a:xfrm>
            <a:custGeom>
              <a:avLst/>
              <a:gdLst>
                <a:gd name="T0" fmla="*/ 0 w 271"/>
                <a:gd name="T1" fmla="*/ 0 h 88"/>
                <a:gd name="T2" fmla="*/ 271 w 271"/>
                <a:gd name="T3" fmla="*/ 0 h 88"/>
                <a:gd name="T4" fmla="*/ 271 w 271"/>
                <a:gd name="T5" fmla="*/ 0 h 88"/>
                <a:gd name="T6" fmla="*/ 271 w 271"/>
                <a:gd name="T7" fmla="*/ 88 h 88"/>
                <a:gd name="T8" fmla="*/ 271 w 271"/>
                <a:gd name="T9" fmla="*/ 88 h 88"/>
                <a:gd name="T10" fmla="*/ 0 60000 65536"/>
                <a:gd name="T11" fmla="*/ 0 60000 65536"/>
                <a:gd name="T12" fmla="*/ 0 60000 65536"/>
                <a:gd name="T13" fmla="*/ 0 60000 65536"/>
                <a:gd name="T14" fmla="*/ 0 60000 65536"/>
                <a:gd name="T15" fmla="*/ 0 w 271"/>
                <a:gd name="T16" fmla="*/ 0 h 88"/>
                <a:gd name="T17" fmla="*/ 271 w 271"/>
                <a:gd name="T18" fmla="*/ 88 h 88"/>
              </a:gdLst>
              <a:ahLst/>
              <a:cxnLst>
                <a:cxn ang="T10">
                  <a:pos x="T0" y="T1"/>
                </a:cxn>
                <a:cxn ang="T11">
                  <a:pos x="T2" y="T3"/>
                </a:cxn>
                <a:cxn ang="T12">
                  <a:pos x="T4" y="T5"/>
                </a:cxn>
                <a:cxn ang="T13">
                  <a:pos x="T6" y="T7"/>
                </a:cxn>
                <a:cxn ang="T14">
                  <a:pos x="T8" y="T9"/>
                </a:cxn>
              </a:cxnLst>
              <a:rect l="T15" t="T16" r="T17" b="T18"/>
              <a:pathLst>
                <a:path w="271" h="88">
                  <a:moveTo>
                    <a:pt x="0" y="0"/>
                  </a:moveTo>
                  <a:lnTo>
                    <a:pt x="271" y="0"/>
                  </a:lnTo>
                  <a:lnTo>
                    <a:pt x="271" y="8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3" name="Freeform 16"/>
            <p:cNvSpPr>
              <a:spLocks/>
            </p:cNvSpPr>
            <p:nvPr/>
          </p:nvSpPr>
          <p:spPr bwMode="auto">
            <a:xfrm>
              <a:off x="1279" y="1541"/>
              <a:ext cx="271" cy="88"/>
            </a:xfrm>
            <a:custGeom>
              <a:avLst/>
              <a:gdLst>
                <a:gd name="T0" fmla="*/ 0 w 271"/>
                <a:gd name="T1" fmla="*/ 0 h 88"/>
                <a:gd name="T2" fmla="*/ 271 w 271"/>
                <a:gd name="T3" fmla="*/ 0 h 88"/>
                <a:gd name="T4" fmla="*/ 271 w 271"/>
                <a:gd name="T5" fmla="*/ 88 h 88"/>
                <a:gd name="T6" fmla="*/ 0 60000 65536"/>
                <a:gd name="T7" fmla="*/ 0 60000 65536"/>
                <a:gd name="T8" fmla="*/ 0 60000 65536"/>
                <a:gd name="T9" fmla="*/ 0 w 271"/>
                <a:gd name="T10" fmla="*/ 0 h 88"/>
                <a:gd name="T11" fmla="*/ 271 w 271"/>
                <a:gd name="T12" fmla="*/ 88 h 88"/>
              </a:gdLst>
              <a:ahLst/>
              <a:cxnLst>
                <a:cxn ang="T6">
                  <a:pos x="T0" y="T1"/>
                </a:cxn>
                <a:cxn ang="T7">
                  <a:pos x="T2" y="T3"/>
                </a:cxn>
                <a:cxn ang="T8">
                  <a:pos x="T4" y="T5"/>
                </a:cxn>
              </a:cxnLst>
              <a:rect l="T9" t="T10" r="T11" b="T12"/>
              <a:pathLst>
                <a:path w="271" h="88">
                  <a:moveTo>
                    <a:pt x="0" y="0"/>
                  </a:moveTo>
                  <a:lnTo>
                    <a:pt x="271" y="0"/>
                  </a:lnTo>
                  <a:lnTo>
                    <a:pt x="271" y="8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4" name="Line 17"/>
            <p:cNvSpPr>
              <a:spLocks noChangeShapeType="1"/>
            </p:cNvSpPr>
            <p:nvPr/>
          </p:nvSpPr>
          <p:spPr bwMode="auto">
            <a:xfrm>
              <a:off x="1127" y="992"/>
              <a:ext cx="1" cy="41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25" name="Rectangle 18"/>
            <p:cNvSpPr>
              <a:spLocks noChangeArrowheads="1"/>
            </p:cNvSpPr>
            <p:nvPr/>
          </p:nvSpPr>
          <p:spPr bwMode="auto">
            <a:xfrm>
              <a:off x="1015" y="1095"/>
              <a:ext cx="240"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26" name="Rectangle 19"/>
            <p:cNvSpPr>
              <a:spLocks noChangeArrowheads="1"/>
            </p:cNvSpPr>
            <p:nvPr/>
          </p:nvSpPr>
          <p:spPr bwMode="auto">
            <a:xfrm>
              <a:off x="1007" y="1087"/>
              <a:ext cx="256" cy="207"/>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27" name="Freeform 20"/>
            <p:cNvSpPr>
              <a:spLocks/>
            </p:cNvSpPr>
            <p:nvPr/>
          </p:nvSpPr>
          <p:spPr bwMode="auto">
            <a:xfrm>
              <a:off x="792" y="1533"/>
              <a:ext cx="199" cy="232"/>
            </a:xfrm>
            <a:custGeom>
              <a:avLst/>
              <a:gdLst>
                <a:gd name="T0" fmla="*/ 199 w 199"/>
                <a:gd name="T1" fmla="*/ 0 h 232"/>
                <a:gd name="T2" fmla="*/ 0 w 199"/>
                <a:gd name="T3" fmla="*/ 0 h 232"/>
                <a:gd name="T4" fmla="*/ 0 w 199"/>
                <a:gd name="T5" fmla="*/ 232 h 232"/>
                <a:gd name="T6" fmla="*/ 0 60000 65536"/>
                <a:gd name="T7" fmla="*/ 0 60000 65536"/>
                <a:gd name="T8" fmla="*/ 0 60000 65536"/>
                <a:gd name="T9" fmla="*/ 0 w 199"/>
                <a:gd name="T10" fmla="*/ 0 h 232"/>
                <a:gd name="T11" fmla="*/ 199 w 199"/>
                <a:gd name="T12" fmla="*/ 232 h 232"/>
              </a:gdLst>
              <a:ahLst/>
              <a:cxnLst>
                <a:cxn ang="T6">
                  <a:pos x="T0" y="T1"/>
                </a:cxn>
                <a:cxn ang="T7">
                  <a:pos x="T2" y="T3"/>
                </a:cxn>
                <a:cxn ang="T8">
                  <a:pos x="T4" y="T5"/>
                </a:cxn>
              </a:cxnLst>
              <a:rect l="T9" t="T10" r="T11" b="T12"/>
              <a:pathLst>
                <a:path w="199" h="232">
                  <a:moveTo>
                    <a:pt x="199" y="0"/>
                  </a:moveTo>
                  <a:lnTo>
                    <a:pt x="0" y="0"/>
                  </a:lnTo>
                  <a:lnTo>
                    <a:pt x="0" y="232"/>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8" name="Freeform 21"/>
            <p:cNvSpPr>
              <a:spLocks/>
            </p:cNvSpPr>
            <p:nvPr/>
          </p:nvSpPr>
          <p:spPr bwMode="auto">
            <a:xfrm>
              <a:off x="1694" y="1836"/>
              <a:ext cx="168" cy="128"/>
            </a:xfrm>
            <a:custGeom>
              <a:avLst/>
              <a:gdLst>
                <a:gd name="T0" fmla="*/ 0 w 168"/>
                <a:gd name="T1" fmla="*/ 0 h 128"/>
                <a:gd name="T2" fmla="*/ 168 w 168"/>
                <a:gd name="T3" fmla="*/ 0 h 128"/>
                <a:gd name="T4" fmla="*/ 168 w 168"/>
                <a:gd name="T5" fmla="*/ 0 h 128"/>
                <a:gd name="T6" fmla="*/ 168 w 168"/>
                <a:gd name="T7" fmla="*/ 128 h 128"/>
                <a:gd name="T8" fmla="*/ 168 w 168"/>
                <a:gd name="T9" fmla="*/ 128 h 128"/>
                <a:gd name="T10" fmla="*/ 0 60000 65536"/>
                <a:gd name="T11" fmla="*/ 0 60000 65536"/>
                <a:gd name="T12" fmla="*/ 0 60000 65536"/>
                <a:gd name="T13" fmla="*/ 0 60000 65536"/>
                <a:gd name="T14" fmla="*/ 0 60000 65536"/>
                <a:gd name="T15" fmla="*/ 0 w 168"/>
                <a:gd name="T16" fmla="*/ 0 h 128"/>
                <a:gd name="T17" fmla="*/ 168 w 168"/>
                <a:gd name="T18" fmla="*/ 128 h 128"/>
              </a:gdLst>
              <a:ahLst/>
              <a:cxnLst>
                <a:cxn ang="T10">
                  <a:pos x="T0" y="T1"/>
                </a:cxn>
                <a:cxn ang="T11">
                  <a:pos x="T2" y="T3"/>
                </a:cxn>
                <a:cxn ang="T12">
                  <a:pos x="T4" y="T5"/>
                </a:cxn>
                <a:cxn ang="T13">
                  <a:pos x="T6" y="T7"/>
                </a:cxn>
                <a:cxn ang="T14">
                  <a:pos x="T8" y="T9"/>
                </a:cxn>
              </a:cxnLst>
              <a:rect l="T15" t="T16" r="T17" b="T18"/>
              <a:pathLst>
                <a:path w="168" h="128">
                  <a:moveTo>
                    <a:pt x="0" y="0"/>
                  </a:moveTo>
                  <a:lnTo>
                    <a:pt x="168" y="0"/>
                  </a:lnTo>
                  <a:lnTo>
                    <a:pt x="168" y="12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29" name="Freeform 22"/>
            <p:cNvSpPr>
              <a:spLocks/>
            </p:cNvSpPr>
            <p:nvPr/>
          </p:nvSpPr>
          <p:spPr bwMode="auto">
            <a:xfrm>
              <a:off x="1686" y="1828"/>
              <a:ext cx="168" cy="128"/>
            </a:xfrm>
            <a:custGeom>
              <a:avLst/>
              <a:gdLst>
                <a:gd name="T0" fmla="*/ 0 w 168"/>
                <a:gd name="T1" fmla="*/ 0 h 128"/>
                <a:gd name="T2" fmla="*/ 168 w 168"/>
                <a:gd name="T3" fmla="*/ 0 h 128"/>
                <a:gd name="T4" fmla="*/ 168 w 168"/>
                <a:gd name="T5" fmla="*/ 128 h 128"/>
                <a:gd name="T6" fmla="*/ 0 60000 65536"/>
                <a:gd name="T7" fmla="*/ 0 60000 65536"/>
                <a:gd name="T8" fmla="*/ 0 60000 65536"/>
                <a:gd name="T9" fmla="*/ 0 w 168"/>
                <a:gd name="T10" fmla="*/ 0 h 128"/>
                <a:gd name="T11" fmla="*/ 168 w 168"/>
                <a:gd name="T12" fmla="*/ 128 h 128"/>
              </a:gdLst>
              <a:ahLst/>
              <a:cxnLst>
                <a:cxn ang="T6">
                  <a:pos x="T0" y="T1"/>
                </a:cxn>
                <a:cxn ang="T7">
                  <a:pos x="T2" y="T3"/>
                </a:cxn>
                <a:cxn ang="T8">
                  <a:pos x="T4" y="T5"/>
                </a:cxn>
              </a:cxnLst>
              <a:rect l="T9" t="T10" r="T11" b="T12"/>
              <a:pathLst>
                <a:path w="168" h="128">
                  <a:moveTo>
                    <a:pt x="0" y="0"/>
                  </a:moveTo>
                  <a:lnTo>
                    <a:pt x="168" y="0"/>
                  </a:lnTo>
                  <a:lnTo>
                    <a:pt x="168" y="12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30" name="Freeform 23"/>
            <p:cNvSpPr>
              <a:spLocks/>
            </p:cNvSpPr>
            <p:nvPr/>
          </p:nvSpPr>
          <p:spPr bwMode="auto">
            <a:xfrm>
              <a:off x="1287" y="1836"/>
              <a:ext cx="159" cy="168"/>
            </a:xfrm>
            <a:custGeom>
              <a:avLst/>
              <a:gdLst>
                <a:gd name="T0" fmla="*/ 159 w 159"/>
                <a:gd name="T1" fmla="*/ 0 h 168"/>
                <a:gd name="T2" fmla="*/ 0 w 159"/>
                <a:gd name="T3" fmla="*/ 0 h 168"/>
                <a:gd name="T4" fmla="*/ 0 w 159"/>
                <a:gd name="T5" fmla="*/ 0 h 168"/>
                <a:gd name="T6" fmla="*/ 0 w 159"/>
                <a:gd name="T7" fmla="*/ 168 h 168"/>
                <a:gd name="T8" fmla="*/ 0 w 159"/>
                <a:gd name="T9" fmla="*/ 168 h 168"/>
                <a:gd name="T10" fmla="*/ 0 60000 65536"/>
                <a:gd name="T11" fmla="*/ 0 60000 65536"/>
                <a:gd name="T12" fmla="*/ 0 60000 65536"/>
                <a:gd name="T13" fmla="*/ 0 60000 65536"/>
                <a:gd name="T14" fmla="*/ 0 60000 65536"/>
                <a:gd name="T15" fmla="*/ 0 w 159"/>
                <a:gd name="T16" fmla="*/ 0 h 168"/>
                <a:gd name="T17" fmla="*/ 159 w 159"/>
                <a:gd name="T18" fmla="*/ 168 h 168"/>
              </a:gdLst>
              <a:ahLst/>
              <a:cxnLst>
                <a:cxn ang="T10">
                  <a:pos x="T0" y="T1"/>
                </a:cxn>
                <a:cxn ang="T11">
                  <a:pos x="T2" y="T3"/>
                </a:cxn>
                <a:cxn ang="T12">
                  <a:pos x="T4" y="T5"/>
                </a:cxn>
                <a:cxn ang="T13">
                  <a:pos x="T6" y="T7"/>
                </a:cxn>
                <a:cxn ang="T14">
                  <a:pos x="T8" y="T9"/>
                </a:cxn>
              </a:cxnLst>
              <a:rect l="T15" t="T16" r="T17" b="T18"/>
              <a:pathLst>
                <a:path w="159" h="168">
                  <a:moveTo>
                    <a:pt x="159" y="0"/>
                  </a:moveTo>
                  <a:lnTo>
                    <a:pt x="0" y="0"/>
                  </a:lnTo>
                  <a:lnTo>
                    <a:pt x="0" y="16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31" name="Freeform 24"/>
            <p:cNvSpPr>
              <a:spLocks/>
            </p:cNvSpPr>
            <p:nvPr/>
          </p:nvSpPr>
          <p:spPr bwMode="auto">
            <a:xfrm>
              <a:off x="1279" y="1828"/>
              <a:ext cx="159" cy="168"/>
            </a:xfrm>
            <a:custGeom>
              <a:avLst/>
              <a:gdLst>
                <a:gd name="T0" fmla="*/ 159 w 159"/>
                <a:gd name="T1" fmla="*/ 0 h 168"/>
                <a:gd name="T2" fmla="*/ 0 w 159"/>
                <a:gd name="T3" fmla="*/ 0 h 168"/>
                <a:gd name="T4" fmla="*/ 0 w 159"/>
                <a:gd name="T5" fmla="*/ 168 h 168"/>
                <a:gd name="T6" fmla="*/ 0 60000 65536"/>
                <a:gd name="T7" fmla="*/ 0 60000 65536"/>
                <a:gd name="T8" fmla="*/ 0 60000 65536"/>
                <a:gd name="T9" fmla="*/ 0 w 159"/>
                <a:gd name="T10" fmla="*/ 0 h 168"/>
                <a:gd name="T11" fmla="*/ 159 w 159"/>
                <a:gd name="T12" fmla="*/ 168 h 168"/>
              </a:gdLst>
              <a:ahLst/>
              <a:cxnLst>
                <a:cxn ang="T6">
                  <a:pos x="T0" y="T1"/>
                </a:cxn>
                <a:cxn ang="T7">
                  <a:pos x="T2" y="T3"/>
                </a:cxn>
                <a:cxn ang="T8">
                  <a:pos x="T4" y="T5"/>
                </a:cxn>
              </a:cxnLst>
              <a:rect l="T9" t="T10" r="T11" b="T12"/>
              <a:pathLst>
                <a:path w="159" h="168">
                  <a:moveTo>
                    <a:pt x="159" y="0"/>
                  </a:moveTo>
                  <a:lnTo>
                    <a:pt x="0" y="0"/>
                  </a:lnTo>
                  <a:lnTo>
                    <a:pt x="0" y="168"/>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32" name="Freeform 25"/>
            <p:cNvSpPr>
              <a:spLocks/>
            </p:cNvSpPr>
            <p:nvPr/>
          </p:nvSpPr>
          <p:spPr bwMode="auto">
            <a:xfrm>
              <a:off x="1279" y="2083"/>
              <a:ext cx="583" cy="80"/>
            </a:xfrm>
            <a:custGeom>
              <a:avLst/>
              <a:gdLst>
                <a:gd name="T0" fmla="*/ 0 w 583"/>
                <a:gd name="T1" fmla="*/ 0 h 80"/>
                <a:gd name="T2" fmla="*/ 0 w 583"/>
                <a:gd name="T3" fmla="*/ 80 h 80"/>
                <a:gd name="T4" fmla="*/ 0 w 583"/>
                <a:gd name="T5" fmla="*/ 80 h 80"/>
                <a:gd name="T6" fmla="*/ 583 w 583"/>
                <a:gd name="T7" fmla="*/ 80 h 80"/>
                <a:gd name="T8" fmla="*/ 583 w 583"/>
                <a:gd name="T9" fmla="*/ 80 h 80"/>
                <a:gd name="T10" fmla="*/ 583 w 583"/>
                <a:gd name="T11" fmla="*/ 0 h 80"/>
                <a:gd name="T12" fmla="*/ 583 w 583"/>
                <a:gd name="T13" fmla="*/ 0 h 80"/>
                <a:gd name="T14" fmla="*/ 0 60000 65536"/>
                <a:gd name="T15" fmla="*/ 0 60000 65536"/>
                <a:gd name="T16" fmla="*/ 0 60000 65536"/>
                <a:gd name="T17" fmla="*/ 0 60000 65536"/>
                <a:gd name="T18" fmla="*/ 0 60000 65536"/>
                <a:gd name="T19" fmla="*/ 0 60000 65536"/>
                <a:gd name="T20" fmla="*/ 0 60000 65536"/>
                <a:gd name="T21" fmla="*/ 0 w 583"/>
                <a:gd name="T22" fmla="*/ 0 h 80"/>
                <a:gd name="T23" fmla="*/ 583 w 583"/>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3" h="80">
                  <a:moveTo>
                    <a:pt x="0" y="0"/>
                  </a:moveTo>
                  <a:lnTo>
                    <a:pt x="0" y="80"/>
                  </a:lnTo>
                  <a:lnTo>
                    <a:pt x="583" y="80"/>
                  </a:lnTo>
                  <a:lnTo>
                    <a:pt x="583"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33" name="Rectangle 26"/>
            <p:cNvSpPr>
              <a:spLocks noChangeArrowheads="1"/>
            </p:cNvSpPr>
            <p:nvPr/>
          </p:nvSpPr>
          <p:spPr bwMode="auto">
            <a:xfrm>
              <a:off x="1271" y="2075"/>
              <a:ext cx="583" cy="80"/>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4" name="Rectangle 27"/>
            <p:cNvSpPr>
              <a:spLocks noChangeArrowheads="1"/>
            </p:cNvSpPr>
            <p:nvPr/>
          </p:nvSpPr>
          <p:spPr bwMode="auto">
            <a:xfrm>
              <a:off x="1151" y="1884"/>
              <a:ext cx="240"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5" name="Rectangle 28"/>
            <p:cNvSpPr>
              <a:spLocks noChangeArrowheads="1"/>
            </p:cNvSpPr>
            <p:nvPr/>
          </p:nvSpPr>
          <p:spPr bwMode="auto">
            <a:xfrm>
              <a:off x="1143" y="1876"/>
              <a:ext cx="256" cy="207"/>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6" name="Rectangle 29"/>
            <p:cNvSpPr>
              <a:spLocks noChangeArrowheads="1"/>
            </p:cNvSpPr>
            <p:nvPr/>
          </p:nvSpPr>
          <p:spPr bwMode="auto">
            <a:xfrm>
              <a:off x="1734" y="1884"/>
              <a:ext cx="232"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7" name="Rectangle 30"/>
            <p:cNvSpPr>
              <a:spLocks noChangeArrowheads="1"/>
            </p:cNvSpPr>
            <p:nvPr/>
          </p:nvSpPr>
          <p:spPr bwMode="auto">
            <a:xfrm>
              <a:off x="1726" y="1876"/>
              <a:ext cx="248" cy="207"/>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8" name="Rectangle 31"/>
            <p:cNvSpPr>
              <a:spLocks noChangeArrowheads="1"/>
            </p:cNvSpPr>
            <p:nvPr/>
          </p:nvSpPr>
          <p:spPr bwMode="auto">
            <a:xfrm>
              <a:off x="688" y="1789"/>
              <a:ext cx="231"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39" name="Rectangle 32"/>
            <p:cNvSpPr>
              <a:spLocks noChangeArrowheads="1"/>
            </p:cNvSpPr>
            <p:nvPr/>
          </p:nvSpPr>
          <p:spPr bwMode="auto">
            <a:xfrm>
              <a:off x="680" y="1781"/>
              <a:ext cx="247" cy="199"/>
            </a:xfrm>
            <a:prstGeom prst="rect">
              <a:avLst/>
            </a:prstGeom>
            <a:noFill/>
            <a:ln w="301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40" name="Line 33"/>
            <p:cNvSpPr>
              <a:spLocks noChangeShapeType="1"/>
            </p:cNvSpPr>
            <p:nvPr/>
          </p:nvSpPr>
          <p:spPr bwMode="auto">
            <a:xfrm>
              <a:off x="1127" y="2227"/>
              <a:ext cx="1" cy="12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1" name="Line 34"/>
            <p:cNvSpPr>
              <a:spLocks noChangeShapeType="1"/>
            </p:cNvSpPr>
            <p:nvPr/>
          </p:nvSpPr>
          <p:spPr bwMode="auto">
            <a:xfrm>
              <a:off x="1127" y="2625"/>
              <a:ext cx="1" cy="12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2" name="Oval 35"/>
            <p:cNvSpPr>
              <a:spLocks noChangeArrowheads="1"/>
            </p:cNvSpPr>
            <p:nvPr/>
          </p:nvSpPr>
          <p:spPr bwMode="auto">
            <a:xfrm>
              <a:off x="1103" y="2785"/>
              <a:ext cx="80" cy="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43" name="Oval 36"/>
            <p:cNvSpPr>
              <a:spLocks noChangeArrowheads="1"/>
            </p:cNvSpPr>
            <p:nvPr/>
          </p:nvSpPr>
          <p:spPr bwMode="auto">
            <a:xfrm>
              <a:off x="1095" y="2777"/>
              <a:ext cx="96" cy="111"/>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44" name="Freeform 37"/>
            <p:cNvSpPr>
              <a:spLocks/>
            </p:cNvSpPr>
            <p:nvPr/>
          </p:nvSpPr>
          <p:spPr bwMode="auto">
            <a:xfrm>
              <a:off x="576" y="1390"/>
              <a:ext cx="567" cy="1116"/>
            </a:xfrm>
            <a:custGeom>
              <a:avLst/>
              <a:gdLst>
                <a:gd name="T0" fmla="*/ 431 w 567"/>
                <a:gd name="T1" fmla="*/ 1116 h 1116"/>
                <a:gd name="T2" fmla="*/ 0 w 567"/>
                <a:gd name="T3" fmla="*/ 1116 h 1116"/>
                <a:gd name="T4" fmla="*/ 0 w 567"/>
                <a:gd name="T5" fmla="*/ 1116 h 1116"/>
                <a:gd name="T6" fmla="*/ 0 w 567"/>
                <a:gd name="T7" fmla="*/ 0 h 1116"/>
                <a:gd name="T8" fmla="*/ 0 w 567"/>
                <a:gd name="T9" fmla="*/ 0 h 1116"/>
                <a:gd name="T10" fmla="*/ 567 w 567"/>
                <a:gd name="T11" fmla="*/ 0 h 1116"/>
                <a:gd name="T12" fmla="*/ 567 w 567"/>
                <a:gd name="T13" fmla="*/ 0 h 1116"/>
                <a:gd name="T14" fmla="*/ 0 60000 65536"/>
                <a:gd name="T15" fmla="*/ 0 60000 65536"/>
                <a:gd name="T16" fmla="*/ 0 60000 65536"/>
                <a:gd name="T17" fmla="*/ 0 60000 65536"/>
                <a:gd name="T18" fmla="*/ 0 60000 65536"/>
                <a:gd name="T19" fmla="*/ 0 60000 65536"/>
                <a:gd name="T20" fmla="*/ 0 60000 65536"/>
                <a:gd name="T21" fmla="*/ 0 w 567"/>
                <a:gd name="T22" fmla="*/ 0 h 1116"/>
                <a:gd name="T23" fmla="*/ 567 w 567"/>
                <a:gd name="T24" fmla="*/ 1116 h 1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1116">
                  <a:moveTo>
                    <a:pt x="431" y="1116"/>
                  </a:moveTo>
                  <a:lnTo>
                    <a:pt x="0" y="1116"/>
                  </a:lnTo>
                  <a:lnTo>
                    <a:pt x="0" y="0"/>
                  </a:lnTo>
                  <a:lnTo>
                    <a:pt x="567"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45" name="Freeform 38"/>
            <p:cNvSpPr>
              <a:spLocks/>
            </p:cNvSpPr>
            <p:nvPr/>
          </p:nvSpPr>
          <p:spPr bwMode="auto">
            <a:xfrm>
              <a:off x="568" y="1382"/>
              <a:ext cx="567" cy="1116"/>
            </a:xfrm>
            <a:custGeom>
              <a:avLst/>
              <a:gdLst>
                <a:gd name="T0" fmla="*/ 431 w 567"/>
                <a:gd name="T1" fmla="*/ 1116 h 1116"/>
                <a:gd name="T2" fmla="*/ 0 w 567"/>
                <a:gd name="T3" fmla="*/ 1116 h 1116"/>
                <a:gd name="T4" fmla="*/ 0 w 567"/>
                <a:gd name="T5" fmla="*/ 0 h 1116"/>
                <a:gd name="T6" fmla="*/ 567 w 567"/>
                <a:gd name="T7" fmla="*/ 0 h 1116"/>
                <a:gd name="T8" fmla="*/ 0 60000 65536"/>
                <a:gd name="T9" fmla="*/ 0 60000 65536"/>
                <a:gd name="T10" fmla="*/ 0 60000 65536"/>
                <a:gd name="T11" fmla="*/ 0 60000 65536"/>
                <a:gd name="T12" fmla="*/ 0 w 567"/>
                <a:gd name="T13" fmla="*/ 0 h 1116"/>
                <a:gd name="T14" fmla="*/ 567 w 567"/>
                <a:gd name="T15" fmla="*/ 1116 h 1116"/>
              </a:gdLst>
              <a:ahLst/>
              <a:cxnLst>
                <a:cxn ang="T8">
                  <a:pos x="T0" y="T1"/>
                </a:cxn>
                <a:cxn ang="T9">
                  <a:pos x="T2" y="T3"/>
                </a:cxn>
                <a:cxn ang="T10">
                  <a:pos x="T4" y="T5"/>
                </a:cxn>
                <a:cxn ang="T11">
                  <a:pos x="T6" y="T7"/>
                </a:cxn>
              </a:cxnLst>
              <a:rect l="T12" t="T13" r="T14" b="T15"/>
              <a:pathLst>
                <a:path w="567" h="1116">
                  <a:moveTo>
                    <a:pt x="431" y="1116"/>
                  </a:moveTo>
                  <a:lnTo>
                    <a:pt x="0" y="1116"/>
                  </a:lnTo>
                  <a:lnTo>
                    <a:pt x="0" y="0"/>
                  </a:lnTo>
                  <a:lnTo>
                    <a:pt x="567"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16446" name="Group 39"/>
            <p:cNvGrpSpPr>
              <a:grpSpLocks/>
            </p:cNvGrpSpPr>
            <p:nvPr/>
          </p:nvGrpSpPr>
          <p:grpSpPr bwMode="auto">
            <a:xfrm>
              <a:off x="1015" y="1358"/>
              <a:ext cx="120" cy="48"/>
              <a:chOff x="1015" y="1358"/>
              <a:chExt cx="120" cy="48"/>
            </a:xfrm>
          </p:grpSpPr>
          <p:sp>
            <p:nvSpPr>
              <p:cNvPr id="16464" name="Freeform 40"/>
              <p:cNvSpPr>
                <a:spLocks/>
              </p:cNvSpPr>
              <p:nvPr/>
            </p:nvSpPr>
            <p:spPr bwMode="auto">
              <a:xfrm>
                <a:off x="1031" y="1358"/>
                <a:ext cx="104" cy="48"/>
              </a:xfrm>
              <a:custGeom>
                <a:avLst/>
                <a:gdLst>
                  <a:gd name="T0" fmla="*/ 104 w 104"/>
                  <a:gd name="T1" fmla="*/ 24 h 48"/>
                  <a:gd name="T2" fmla="*/ 0 w 104"/>
                  <a:gd name="T3" fmla="*/ 48 h 48"/>
                  <a:gd name="T4" fmla="*/ 0 w 104"/>
                  <a:gd name="T5" fmla="*/ 24 h 48"/>
                  <a:gd name="T6" fmla="*/ 0 w 104"/>
                  <a:gd name="T7" fmla="*/ 0 h 48"/>
                  <a:gd name="T8" fmla="*/ 104 w 104"/>
                  <a:gd name="T9" fmla="*/ 24 h 48"/>
                  <a:gd name="T10" fmla="*/ 0 60000 65536"/>
                  <a:gd name="T11" fmla="*/ 0 60000 65536"/>
                  <a:gd name="T12" fmla="*/ 0 60000 65536"/>
                  <a:gd name="T13" fmla="*/ 0 60000 65536"/>
                  <a:gd name="T14" fmla="*/ 0 60000 65536"/>
                  <a:gd name="T15" fmla="*/ 0 w 104"/>
                  <a:gd name="T16" fmla="*/ 0 h 48"/>
                  <a:gd name="T17" fmla="*/ 104 w 104"/>
                  <a:gd name="T18" fmla="*/ 48 h 48"/>
                </a:gdLst>
                <a:ahLst/>
                <a:cxnLst>
                  <a:cxn ang="T10">
                    <a:pos x="T0" y="T1"/>
                  </a:cxn>
                  <a:cxn ang="T11">
                    <a:pos x="T2" y="T3"/>
                  </a:cxn>
                  <a:cxn ang="T12">
                    <a:pos x="T4" y="T5"/>
                  </a:cxn>
                  <a:cxn ang="T13">
                    <a:pos x="T6" y="T7"/>
                  </a:cxn>
                  <a:cxn ang="T14">
                    <a:pos x="T8" y="T9"/>
                  </a:cxn>
                </a:cxnLst>
                <a:rect l="T15" t="T16" r="T17" b="T18"/>
                <a:pathLst>
                  <a:path w="104" h="48">
                    <a:moveTo>
                      <a:pt x="104" y="24"/>
                    </a:moveTo>
                    <a:lnTo>
                      <a:pt x="0" y="48"/>
                    </a:lnTo>
                    <a:lnTo>
                      <a:pt x="0" y="24"/>
                    </a:lnTo>
                    <a:lnTo>
                      <a:pt x="0" y="0"/>
                    </a:lnTo>
                    <a:lnTo>
                      <a:pt x="10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65" name="Line 41"/>
              <p:cNvSpPr>
                <a:spLocks noChangeShapeType="1"/>
              </p:cNvSpPr>
              <p:nvPr/>
            </p:nvSpPr>
            <p:spPr bwMode="auto">
              <a:xfrm>
                <a:off x="1015" y="1382"/>
                <a:ext cx="1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6447" name="Group 42"/>
            <p:cNvGrpSpPr>
              <a:grpSpLocks/>
            </p:cNvGrpSpPr>
            <p:nvPr/>
          </p:nvGrpSpPr>
          <p:grpSpPr bwMode="auto">
            <a:xfrm>
              <a:off x="1518" y="1541"/>
              <a:ext cx="48" cy="152"/>
              <a:chOff x="1518" y="1541"/>
              <a:chExt cx="48" cy="152"/>
            </a:xfrm>
          </p:grpSpPr>
          <p:sp>
            <p:nvSpPr>
              <p:cNvPr id="16462" name="Freeform 43"/>
              <p:cNvSpPr>
                <a:spLocks/>
              </p:cNvSpPr>
              <p:nvPr/>
            </p:nvSpPr>
            <p:spPr bwMode="auto">
              <a:xfrm>
                <a:off x="1518" y="1589"/>
                <a:ext cx="48" cy="104"/>
              </a:xfrm>
              <a:custGeom>
                <a:avLst/>
                <a:gdLst>
                  <a:gd name="T0" fmla="*/ 24 w 48"/>
                  <a:gd name="T1" fmla="*/ 104 h 104"/>
                  <a:gd name="T2" fmla="*/ 0 w 48"/>
                  <a:gd name="T3" fmla="*/ 0 h 104"/>
                  <a:gd name="T4" fmla="*/ 24 w 48"/>
                  <a:gd name="T5" fmla="*/ 0 h 104"/>
                  <a:gd name="T6" fmla="*/ 48 w 48"/>
                  <a:gd name="T7" fmla="*/ 0 h 104"/>
                  <a:gd name="T8" fmla="*/ 24 w 48"/>
                  <a:gd name="T9" fmla="*/ 104 h 104"/>
                  <a:gd name="T10" fmla="*/ 0 60000 65536"/>
                  <a:gd name="T11" fmla="*/ 0 60000 65536"/>
                  <a:gd name="T12" fmla="*/ 0 60000 65536"/>
                  <a:gd name="T13" fmla="*/ 0 60000 65536"/>
                  <a:gd name="T14" fmla="*/ 0 60000 65536"/>
                  <a:gd name="T15" fmla="*/ 0 w 48"/>
                  <a:gd name="T16" fmla="*/ 0 h 104"/>
                  <a:gd name="T17" fmla="*/ 48 w 48"/>
                  <a:gd name="T18" fmla="*/ 104 h 104"/>
                </a:gdLst>
                <a:ahLst/>
                <a:cxnLst>
                  <a:cxn ang="T10">
                    <a:pos x="T0" y="T1"/>
                  </a:cxn>
                  <a:cxn ang="T11">
                    <a:pos x="T2" y="T3"/>
                  </a:cxn>
                  <a:cxn ang="T12">
                    <a:pos x="T4" y="T5"/>
                  </a:cxn>
                  <a:cxn ang="T13">
                    <a:pos x="T6" y="T7"/>
                  </a:cxn>
                  <a:cxn ang="T14">
                    <a:pos x="T8" y="T9"/>
                  </a:cxn>
                </a:cxnLst>
                <a:rect l="T15" t="T16" r="T17" b="T18"/>
                <a:pathLst>
                  <a:path w="48" h="104">
                    <a:moveTo>
                      <a:pt x="24" y="104"/>
                    </a:moveTo>
                    <a:lnTo>
                      <a:pt x="0" y="0"/>
                    </a:lnTo>
                    <a:lnTo>
                      <a:pt x="24" y="0"/>
                    </a:lnTo>
                    <a:lnTo>
                      <a:pt x="48" y="0"/>
                    </a:lnTo>
                    <a:lnTo>
                      <a:pt x="2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63" name="Line 44"/>
              <p:cNvSpPr>
                <a:spLocks noChangeShapeType="1"/>
              </p:cNvSpPr>
              <p:nvPr/>
            </p:nvSpPr>
            <p:spPr bwMode="auto">
              <a:xfrm>
                <a:off x="1542" y="1541"/>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6448" name="Group 45"/>
            <p:cNvGrpSpPr>
              <a:grpSpLocks/>
            </p:cNvGrpSpPr>
            <p:nvPr/>
          </p:nvGrpSpPr>
          <p:grpSpPr bwMode="auto">
            <a:xfrm>
              <a:off x="776" y="1653"/>
              <a:ext cx="56" cy="136"/>
              <a:chOff x="776" y="1653"/>
              <a:chExt cx="56" cy="136"/>
            </a:xfrm>
          </p:grpSpPr>
          <p:sp>
            <p:nvSpPr>
              <p:cNvPr id="16460" name="Freeform 46"/>
              <p:cNvSpPr>
                <a:spLocks/>
              </p:cNvSpPr>
              <p:nvPr/>
            </p:nvSpPr>
            <p:spPr bwMode="auto">
              <a:xfrm>
                <a:off x="776" y="1685"/>
                <a:ext cx="56" cy="104"/>
              </a:xfrm>
              <a:custGeom>
                <a:avLst/>
                <a:gdLst>
                  <a:gd name="T0" fmla="*/ 24 w 56"/>
                  <a:gd name="T1" fmla="*/ 104 h 104"/>
                  <a:gd name="T2" fmla="*/ 0 w 56"/>
                  <a:gd name="T3" fmla="*/ 0 h 104"/>
                  <a:gd name="T4" fmla="*/ 24 w 56"/>
                  <a:gd name="T5" fmla="*/ 0 h 104"/>
                  <a:gd name="T6" fmla="*/ 56 w 56"/>
                  <a:gd name="T7" fmla="*/ 0 h 104"/>
                  <a:gd name="T8" fmla="*/ 24 w 56"/>
                  <a:gd name="T9" fmla="*/ 104 h 104"/>
                  <a:gd name="T10" fmla="*/ 0 60000 65536"/>
                  <a:gd name="T11" fmla="*/ 0 60000 65536"/>
                  <a:gd name="T12" fmla="*/ 0 60000 65536"/>
                  <a:gd name="T13" fmla="*/ 0 60000 65536"/>
                  <a:gd name="T14" fmla="*/ 0 60000 65536"/>
                  <a:gd name="T15" fmla="*/ 0 w 56"/>
                  <a:gd name="T16" fmla="*/ 0 h 104"/>
                  <a:gd name="T17" fmla="*/ 56 w 56"/>
                  <a:gd name="T18" fmla="*/ 104 h 104"/>
                </a:gdLst>
                <a:ahLst/>
                <a:cxnLst>
                  <a:cxn ang="T10">
                    <a:pos x="T0" y="T1"/>
                  </a:cxn>
                  <a:cxn ang="T11">
                    <a:pos x="T2" y="T3"/>
                  </a:cxn>
                  <a:cxn ang="T12">
                    <a:pos x="T4" y="T5"/>
                  </a:cxn>
                  <a:cxn ang="T13">
                    <a:pos x="T6" y="T7"/>
                  </a:cxn>
                  <a:cxn ang="T14">
                    <a:pos x="T8" y="T9"/>
                  </a:cxn>
                </a:cxnLst>
                <a:rect l="T15" t="T16" r="T17" b="T18"/>
                <a:pathLst>
                  <a:path w="56" h="104">
                    <a:moveTo>
                      <a:pt x="24" y="104"/>
                    </a:moveTo>
                    <a:lnTo>
                      <a:pt x="0" y="0"/>
                    </a:lnTo>
                    <a:lnTo>
                      <a:pt x="24" y="0"/>
                    </a:lnTo>
                    <a:lnTo>
                      <a:pt x="56" y="0"/>
                    </a:lnTo>
                    <a:lnTo>
                      <a:pt x="2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61" name="Line 47"/>
              <p:cNvSpPr>
                <a:spLocks noChangeShapeType="1"/>
              </p:cNvSpPr>
              <p:nvPr/>
            </p:nvSpPr>
            <p:spPr bwMode="auto">
              <a:xfrm>
                <a:off x="800" y="1653"/>
                <a:ext cx="1"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6449" name="Group 48"/>
            <p:cNvGrpSpPr>
              <a:grpSpLocks/>
            </p:cNvGrpSpPr>
            <p:nvPr/>
          </p:nvGrpSpPr>
          <p:grpSpPr bwMode="auto">
            <a:xfrm>
              <a:off x="1111" y="2235"/>
              <a:ext cx="56" cy="151"/>
              <a:chOff x="1111" y="2235"/>
              <a:chExt cx="56" cy="151"/>
            </a:xfrm>
          </p:grpSpPr>
          <p:sp>
            <p:nvSpPr>
              <p:cNvPr id="16458" name="Freeform 49"/>
              <p:cNvSpPr>
                <a:spLocks/>
              </p:cNvSpPr>
              <p:nvPr/>
            </p:nvSpPr>
            <p:spPr bwMode="auto">
              <a:xfrm>
                <a:off x="1111" y="2275"/>
                <a:ext cx="56" cy="111"/>
              </a:xfrm>
              <a:custGeom>
                <a:avLst/>
                <a:gdLst>
                  <a:gd name="T0" fmla="*/ 24 w 56"/>
                  <a:gd name="T1" fmla="*/ 111 h 111"/>
                  <a:gd name="T2" fmla="*/ 0 w 56"/>
                  <a:gd name="T3" fmla="*/ 0 h 111"/>
                  <a:gd name="T4" fmla="*/ 24 w 56"/>
                  <a:gd name="T5" fmla="*/ 0 h 111"/>
                  <a:gd name="T6" fmla="*/ 56 w 56"/>
                  <a:gd name="T7" fmla="*/ 0 h 111"/>
                  <a:gd name="T8" fmla="*/ 24 w 56"/>
                  <a:gd name="T9" fmla="*/ 111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24" y="111"/>
                    </a:moveTo>
                    <a:lnTo>
                      <a:pt x="0" y="0"/>
                    </a:lnTo>
                    <a:lnTo>
                      <a:pt x="24" y="0"/>
                    </a:lnTo>
                    <a:lnTo>
                      <a:pt x="56" y="0"/>
                    </a:lnTo>
                    <a:lnTo>
                      <a:pt x="2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59" name="Line 50"/>
              <p:cNvSpPr>
                <a:spLocks noChangeShapeType="1"/>
              </p:cNvSpPr>
              <p:nvPr/>
            </p:nvSpPr>
            <p:spPr bwMode="auto">
              <a:xfrm>
                <a:off x="1135" y="2235"/>
                <a:ext cx="1" cy="4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6450" name="Group 51"/>
            <p:cNvGrpSpPr>
              <a:grpSpLocks/>
            </p:cNvGrpSpPr>
            <p:nvPr/>
          </p:nvGrpSpPr>
          <p:grpSpPr bwMode="auto">
            <a:xfrm>
              <a:off x="1111" y="1302"/>
              <a:ext cx="56" cy="112"/>
              <a:chOff x="1111" y="1302"/>
              <a:chExt cx="56" cy="112"/>
            </a:xfrm>
          </p:grpSpPr>
          <p:sp>
            <p:nvSpPr>
              <p:cNvPr id="16456" name="Freeform 52"/>
              <p:cNvSpPr>
                <a:spLocks/>
              </p:cNvSpPr>
              <p:nvPr/>
            </p:nvSpPr>
            <p:spPr bwMode="auto">
              <a:xfrm>
                <a:off x="1111" y="1310"/>
                <a:ext cx="56" cy="104"/>
              </a:xfrm>
              <a:custGeom>
                <a:avLst/>
                <a:gdLst>
                  <a:gd name="T0" fmla="*/ 24 w 56"/>
                  <a:gd name="T1" fmla="*/ 104 h 104"/>
                  <a:gd name="T2" fmla="*/ 0 w 56"/>
                  <a:gd name="T3" fmla="*/ 0 h 104"/>
                  <a:gd name="T4" fmla="*/ 24 w 56"/>
                  <a:gd name="T5" fmla="*/ 0 h 104"/>
                  <a:gd name="T6" fmla="*/ 56 w 56"/>
                  <a:gd name="T7" fmla="*/ 0 h 104"/>
                  <a:gd name="T8" fmla="*/ 24 w 56"/>
                  <a:gd name="T9" fmla="*/ 104 h 104"/>
                  <a:gd name="T10" fmla="*/ 0 60000 65536"/>
                  <a:gd name="T11" fmla="*/ 0 60000 65536"/>
                  <a:gd name="T12" fmla="*/ 0 60000 65536"/>
                  <a:gd name="T13" fmla="*/ 0 60000 65536"/>
                  <a:gd name="T14" fmla="*/ 0 60000 65536"/>
                  <a:gd name="T15" fmla="*/ 0 w 56"/>
                  <a:gd name="T16" fmla="*/ 0 h 104"/>
                  <a:gd name="T17" fmla="*/ 56 w 56"/>
                  <a:gd name="T18" fmla="*/ 104 h 104"/>
                </a:gdLst>
                <a:ahLst/>
                <a:cxnLst>
                  <a:cxn ang="T10">
                    <a:pos x="T0" y="T1"/>
                  </a:cxn>
                  <a:cxn ang="T11">
                    <a:pos x="T2" y="T3"/>
                  </a:cxn>
                  <a:cxn ang="T12">
                    <a:pos x="T4" y="T5"/>
                  </a:cxn>
                  <a:cxn ang="T13">
                    <a:pos x="T6" y="T7"/>
                  </a:cxn>
                  <a:cxn ang="T14">
                    <a:pos x="T8" y="T9"/>
                  </a:cxn>
                </a:cxnLst>
                <a:rect l="T15" t="T16" r="T17" b="T18"/>
                <a:pathLst>
                  <a:path w="56" h="104">
                    <a:moveTo>
                      <a:pt x="24" y="104"/>
                    </a:moveTo>
                    <a:lnTo>
                      <a:pt x="0" y="0"/>
                    </a:lnTo>
                    <a:lnTo>
                      <a:pt x="24" y="0"/>
                    </a:lnTo>
                    <a:lnTo>
                      <a:pt x="56" y="0"/>
                    </a:lnTo>
                    <a:lnTo>
                      <a:pt x="2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57" name="Line 53"/>
              <p:cNvSpPr>
                <a:spLocks noChangeShapeType="1"/>
              </p:cNvSpPr>
              <p:nvPr/>
            </p:nvSpPr>
            <p:spPr bwMode="auto">
              <a:xfrm>
                <a:off x="1135" y="1302"/>
                <a:ext cx="1" cy="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grpSp>
          <p:nvGrpSpPr>
            <p:cNvPr id="16451" name="Group 54"/>
            <p:cNvGrpSpPr>
              <a:grpSpLocks/>
            </p:cNvGrpSpPr>
            <p:nvPr/>
          </p:nvGrpSpPr>
          <p:grpSpPr bwMode="auto">
            <a:xfrm>
              <a:off x="1111" y="2649"/>
              <a:ext cx="56" cy="112"/>
              <a:chOff x="1111" y="2649"/>
              <a:chExt cx="56" cy="112"/>
            </a:xfrm>
          </p:grpSpPr>
          <p:sp>
            <p:nvSpPr>
              <p:cNvPr id="16454" name="Freeform 55"/>
              <p:cNvSpPr>
                <a:spLocks/>
              </p:cNvSpPr>
              <p:nvPr/>
            </p:nvSpPr>
            <p:spPr bwMode="auto">
              <a:xfrm>
                <a:off x="1111" y="2657"/>
                <a:ext cx="56" cy="104"/>
              </a:xfrm>
              <a:custGeom>
                <a:avLst/>
                <a:gdLst>
                  <a:gd name="T0" fmla="*/ 24 w 56"/>
                  <a:gd name="T1" fmla="*/ 104 h 104"/>
                  <a:gd name="T2" fmla="*/ 0 w 56"/>
                  <a:gd name="T3" fmla="*/ 0 h 104"/>
                  <a:gd name="T4" fmla="*/ 24 w 56"/>
                  <a:gd name="T5" fmla="*/ 0 h 104"/>
                  <a:gd name="T6" fmla="*/ 56 w 56"/>
                  <a:gd name="T7" fmla="*/ 0 h 104"/>
                  <a:gd name="T8" fmla="*/ 24 w 56"/>
                  <a:gd name="T9" fmla="*/ 104 h 104"/>
                  <a:gd name="T10" fmla="*/ 0 60000 65536"/>
                  <a:gd name="T11" fmla="*/ 0 60000 65536"/>
                  <a:gd name="T12" fmla="*/ 0 60000 65536"/>
                  <a:gd name="T13" fmla="*/ 0 60000 65536"/>
                  <a:gd name="T14" fmla="*/ 0 60000 65536"/>
                  <a:gd name="T15" fmla="*/ 0 w 56"/>
                  <a:gd name="T16" fmla="*/ 0 h 104"/>
                  <a:gd name="T17" fmla="*/ 56 w 56"/>
                  <a:gd name="T18" fmla="*/ 104 h 104"/>
                </a:gdLst>
                <a:ahLst/>
                <a:cxnLst>
                  <a:cxn ang="T10">
                    <a:pos x="T0" y="T1"/>
                  </a:cxn>
                  <a:cxn ang="T11">
                    <a:pos x="T2" y="T3"/>
                  </a:cxn>
                  <a:cxn ang="T12">
                    <a:pos x="T4" y="T5"/>
                  </a:cxn>
                  <a:cxn ang="T13">
                    <a:pos x="T6" y="T7"/>
                  </a:cxn>
                  <a:cxn ang="T14">
                    <a:pos x="T8" y="T9"/>
                  </a:cxn>
                </a:cxnLst>
                <a:rect l="T15" t="T16" r="T17" b="T18"/>
                <a:pathLst>
                  <a:path w="56" h="104">
                    <a:moveTo>
                      <a:pt x="24" y="104"/>
                    </a:moveTo>
                    <a:lnTo>
                      <a:pt x="0" y="0"/>
                    </a:lnTo>
                    <a:lnTo>
                      <a:pt x="24" y="0"/>
                    </a:lnTo>
                    <a:lnTo>
                      <a:pt x="56" y="0"/>
                    </a:lnTo>
                    <a:lnTo>
                      <a:pt x="24"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455" name="Line 56"/>
              <p:cNvSpPr>
                <a:spLocks noChangeShapeType="1"/>
              </p:cNvSpPr>
              <p:nvPr/>
            </p:nvSpPr>
            <p:spPr bwMode="auto">
              <a:xfrm>
                <a:off x="1135" y="2649"/>
                <a:ext cx="1" cy="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16452" name="Freeform 57"/>
            <p:cNvSpPr>
              <a:spLocks/>
            </p:cNvSpPr>
            <p:nvPr/>
          </p:nvSpPr>
          <p:spPr bwMode="auto">
            <a:xfrm>
              <a:off x="808" y="1988"/>
              <a:ext cx="750" cy="271"/>
            </a:xfrm>
            <a:custGeom>
              <a:avLst/>
              <a:gdLst>
                <a:gd name="T0" fmla="*/ 750 w 750"/>
                <a:gd name="T1" fmla="*/ 191 h 271"/>
                <a:gd name="T2" fmla="*/ 750 w 750"/>
                <a:gd name="T3" fmla="*/ 271 h 271"/>
                <a:gd name="T4" fmla="*/ 750 w 750"/>
                <a:gd name="T5" fmla="*/ 271 h 271"/>
                <a:gd name="T6" fmla="*/ 0 w 750"/>
                <a:gd name="T7" fmla="*/ 271 h 271"/>
                <a:gd name="T8" fmla="*/ 0 w 750"/>
                <a:gd name="T9" fmla="*/ 271 h 271"/>
                <a:gd name="T10" fmla="*/ 0 w 750"/>
                <a:gd name="T11" fmla="*/ 0 h 271"/>
                <a:gd name="T12" fmla="*/ 0 w 750"/>
                <a:gd name="T13" fmla="*/ 0 h 271"/>
                <a:gd name="T14" fmla="*/ 0 60000 65536"/>
                <a:gd name="T15" fmla="*/ 0 60000 65536"/>
                <a:gd name="T16" fmla="*/ 0 60000 65536"/>
                <a:gd name="T17" fmla="*/ 0 60000 65536"/>
                <a:gd name="T18" fmla="*/ 0 60000 65536"/>
                <a:gd name="T19" fmla="*/ 0 60000 65536"/>
                <a:gd name="T20" fmla="*/ 0 60000 65536"/>
                <a:gd name="T21" fmla="*/ 0 w 750"/>
                <a:gd name="T22" fmla="*/ 0 h 271"/>
                <a:gd name="T23" fmla="*/ 750 w 750"/>
                <a:gd name="T24" fmla="*/ 271 h 2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271">
                  <a:moveTo>
                    <a:pt x="750" y="191"/>
                  </a:moveTo>
                  <a:lnTo>
                    <a:pt x="750" y="271"/>
                  </a:lnTo>
                  <a:lnTo>
                    <a:pt x="0" y="271"/>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53" name="Freeform 58"/>
            <p:cNvSpPr>
              <a:spLocks/>
            </p:cNvSpPr>
            <p:nvPr/>
          </p:nvSpPr>
          <p:spPr bwMode="auto">
            <a:xfrm>
              <a:off x="800" y="1980"/>
              <a:ext cx="750" cy="271"/>
            </a:xfrm>
            <a:custGeom>
              <a:avLst/>
              <a:gdLst>
                <a:gd name="T0" fmla="*/ 750 w 750"/>
                <a:gd name="T1" fmla="*/ 191 h 271"/>
                <a:gd name="T2" fmla="*/ 750 w 750"/>
                <a:gd name="T3" fmla="*/ 271 h 271"/>
                <a:gd name="T4" fmla="*/ 0 w 750"/>
                <a:gd name="T5" fmla="*/ 271 h 271"/>
                <a:gd name="T6" fmla="*/ 0 w 750"/>
                <a:gd name="T7" fmla="*/ 0 h 271"/>
                <a:gd name="T8" fmla="*/ 0 60000 65536"/>
                <a:gd name="T9" fmla="*/ 0 60000 65536"/>
                <a:gd name="T10" fmla="*/ 0 60000 65536"/>
                <a:gd name="T11" fmla="*/ 0 60000 65536"/>
                <a:gd name="T12" fmla="*/ 0 w 750"/>
                <a:gd name="T13" fmla="*/ 0 h 271"/>
                <a:gd name="T14" fmla="*/ 750 w 750"/>
                <a:gd name="T15" fmla="*/ 271 h 271"/>
              </a:gdLst>
              <a:ahLst/>
              <a:cxnLst>
                <a:cxn ang="T8">
                  <a:pos x="T0" y="T1"/>
                </a:cxn>
                <a:cxn ang="T9">
                  <a:pos x="T2" y="T3"/>
                </a:cxn>
                <a:cxn ang="T10">
                  <a:pos x="T4" y="T5"/>
                </a:cxn>
                <a:cxn ang="T11">
                  <a:pos x="T6" y="T7"/>
                </a:cxn>
              </a:cxnLst>
              <a:rect l="T12" t="T13" r="T14" b="T15"/>
              <a:pathLst>
                <a:path w="750" h="271">
                  <a:moveTo>
                    <a:pt x="750" y="191"/>
                  </a:moveTo>
                  <a:lnTo>
                    <a:pt x="750" y="271"/>
                  </a:lnTo>
                  <a:lnTo>
                    <a:pt x="0" y="271"/>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16390" name="Group 59"/>
          <p:cNvGrpSpPr>
            <a:grpSpLocks/>
          </p:cNvGrpSpPr>
          <p:nvPr/>
        </p:nvGrpSpPr>
        <p:grpSpPr bwMode="auto">
          <a:xfrm>
            <a:off x="5494338" y="2251076"/>
            <a:ext cx="3856038" cy="3452023"/>
            <a:chOff x="2301" y="968"/>
            <a:chExt cx="2429" cy="1933"/>
          </a:xfrm>
        </p:grpSpPr>
        <p:grpSp>
          <p:nvGrpSpPr>
            <p:cNvPr id="16392" name="Group 60"/>
            <p:cNvGrpSpPr>
              <a:grpSpLocks/>
            </p:cNvGrpSpPr>
            <p:nvPr/>
          </p:nvGrpSpPr>
          <p:grpSpPr bwMode="auto">
            <a:xfrm>
              <a:off x="2301" y="2554"/>
              <a:ext cx="152" cy="151"/>
              <a:chOff x="2301" y="2554"/>
              <a:chExt cx="152" cy="151"/>
            </a:xfrm>
          </p:grpSpPr>
          <p:sp>
            <p:nvSpPr>
              <p:cNvPr id="16409" name="Rectangle 61"/>
              <p:cNvSpPr>
                <a:spLocks noChangeArrowheads="1"/>
              </p:cNvSpPr>
              <p:nvPr/>
            </p:nvSpPr>
            <p:spPr bwMode="auto">
              <a:xfrm>
                <a:off x="2325" y="2569"/>
                <a:ext cx="128" cy="136"/>
              </a:xfrm>
              <a:prstGeom prst="rect">
                <a:avLst/>
              </a:prstGeom>
              <a:solidFill>
                <a:srgbClr val="000000"/>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10" name="Rectangle 62"/>
              <p:cNvSpPr>
                <a:spLocks noChangeArrowheads="1"/>
              </p:cNvSpPr>
              <p:nvPr/>
            </p:nvSpPr>
            <p:spPr bwMode="auto">
              <a:xfrm>
                <a:off x="2301" y="2554"/>
                <a:ext cx="136" cy="135"/>
              </a:xfrm>
              <a:prstGeom prst="rect">
                <a:avLst/>
              </a:prstGeom>
              <a:solidFill>
                <a:srgbClr val="FFFFFF"/>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84383" name="Rectangle 63"/>
            <p:cNvSpPr>
              <a:spLocks noChangeArrowheads="1"/>
            </p:cNvSpPr>
            <p:nvPr/>
          </p:nvSpPr>
          <p:spPr bwMode="auto">
            <a:xfrm>
              <a:off x="2581" y="968"/>
              <a:ext cx="1957"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you don't need a flow chart, </a:t>
              </a:r>
            </a:p>
          </p:txBody>
        </p:sp>
        <p:sp>
          <p:nvSpPr>
            <p:cNvPr id="184384" name="Rectangle 64"/>
            <p:cNvSpPr>
              <a:spLocks noChangeArrowheads="1"/>
            </p:cNvSpPr>
            <p:nvPr/>
          </p:nvSpPr>
          <p:spPr bwMode="auto">
            <a:xfrm>
              <a:off x="2581" y="1167"/>
              <a:ext cx="2076"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but the picture will help when </a:t>
              </a:r>
            </a:p>
          </p:txBody>
        </p:sp>
        <p:sp>
          <p:nvSpPr>
            <p:cNvPr id="184385" name="Rectangle 65"/>
            <p:cNvSpPr>
              <a:spLocks noChangeArrowheads="1"/>
            </p:cNvSpPr>
            <p:nvPr/>
          </p:nvSpPr>
          <p:spPr bwMode="auto">
            <a:xfrm>
              <a:off x="2581" y="1367"/>
              <a:ext cx="1704"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you trace program paths</a:t>
              </a:r>
            </a:p>
          </p:txBody>
        </p:sp>
        <p:sp>
          <p:nvSpPr>
            <p:cNvPr id="184386" name="Rectangle 66"/>
            <p:cNvSpPr>
              <a:spLocks noChangeArrowheads="1"/>
            </p:cNvSpPr>
            <p:nvPr/>
          </p:nvSpPr>
          <p:spPr bwMode="auto">
            <a:xfrm>
              <a:off x="2581" y="1566"/>
              <a:ext cx="0" cy="140"/>
            </a:xfrm>
            <a:prstGeom prst="rect">
              <a:avLst/>
            </a:prstGeom>
            <a:noFill/>
            <a:ln>
              <a:noFill/>
            </a:ln>
            <a:extLst/>
          </p:spPr>
          <p:txBody>
            <a:bodyPr wrap="none" lIns="0" tIns="0" rIns="0" bIns="0">
              <a:spAutoFit/>
            </a:bodyPr>
            <a:lstStyle/>
            <a:p>
              <a:pPr>
                <a:lnSpc>
                  <a:spcPct val="90000"/>
                </a:lnSpc>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4387" name="Rectangle 67"/>
            <p:cNvSpPr>
              <a:spLocks noChangeArrowheads="1"/>
            </p:cNvSpPr>
            <p:nvPr/>
          </p:nvSpPr>
          <p:spPr bwMode="auto">
            <a:xfrm>
              <a:off x="2581" y="1765"/>
              <a:ext cx="2149"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count each simple logical test, </a:t>
              </a:r>
            </a:p>
          </p:txBody>
        </p:sp>
        <p:sp>
          <p:nvSpPr>
            <p:cNvPr id="184388" name="Rectangle 68"/>
            <p:cNvSpPr>
              <a:spLocks noChangeArrowheads="1"/>
            </p:cNvSpPr>
            <p:nvPr/>
          </p:nvSpPr>
          <p:spPr bwMode="auto">
            <a:xfrm>
              <a:off x="2581" y="1964"/>
              <a:ext cx="2108"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compound tests count as 2 or </a:t>
              </a:r>
            </a:p>
          </p:txBody>
        </p:sp>
        <p:sp>
          <p:nvSpPr>
            <p:cNvPr id="184389" name="Rectangle 69"/>
            <p:cNvSpPr>
              <a:spLocks noChangeArrowheads="1"/>
            </p:cNvSpPr>
            <p:nvPr/>
          </p:nvSpPr>
          <p:spPr bwMode="auto">
            <a:xfrm>
              <a:off x="2581" y="2164"/>
              <a:ext cx="355"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more</a:t>
              </a:r>
            </a:p>
          </p:txBody>
        </p:sp>
        <p:sp>
          <p:nvSpPr>
            <p:cNvPr id="184390" name="Rectangle 70"/>
            <p:cNvSpPr>
              <a:spLocks noChangeArrowheads="1"/>
            </p:cNvSpPr>
            <p:nvPr/>
          </p:nvSpPr>
          <p:spPr bwMode="auto">
            <a:xfrm>
              <a:off x="2581" y="2363"/>
              <a:ext cx="0" cy="140"/>
            </a:xfrm>
            <a:prstGeom prst="rect">
              <a:avLst/>
            </a:prstGeom>
            <a:noFill/>
            <a:ln>
              <a:noFill/>
            </a:ln>
            <a:extLst/>
          </p:spPr>
          <p:txBody>
            <a:bodyPr wrap="none" lIns="0" tIns="0" rIns="0" bIns="0">
              <a:spAutoFit/>
            </a:bodyPr>
            <a:lstStyle/>
            <a:p>
              <a:pPr>
                <a:lnSpc>
                  <a:spcPct val="90000"/>
                </a:lnSpc>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4391" name="Rectangle 71"/>
            <p:cNvSpPr>
              <a:spLocks noChangeArrowheads="1"/>
            </p:cNvSpPr>
            <p:nvPr/>
          </p:nvSpPr>
          <p:spPr bwMode="auto">
            <a:xfrm>
              <a:off x="2581" y="2562"/>
              <a:ext cx="2003"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basis path testing should be </a:t>
              </a:r>
            </a:p>
          </p:txBody>
        </p:sp>
        <p:sp>
          <p:nvSpPr>
            <p:cNvPr id="184392" name="Rectangle 72"/>
            <p:cNvSpPr>
              <a:spLocks noChangeArrowheads="1"/>
            </p:cNvSpPr>
            <p:nvPr/>
          </p:nvSpPr>
          <p:spPr bwMode="auto">
            <a:xfrm>
              <a:off x="2581" y="2761"/>
              <a:ext cx="1834" cy="140"/>
            </a:xfrm>
            <a:prstGeom prst="rect">
              <a:avLst/>
            </a:prstGeom>
            <a:noFill/>
            <a:ln>
              <a:noFill/>
            </a:ln>
            <a:extLst/>
          </p:spPr>
          <p:txBody>
            <a:bodyPr wrap="none" lIns="0" tIns="0" rIns="0" bIns="0">
              <a:spAutoFit/>
            </a:bodyPr>
            <a:lstStyle/>
            <a:p>
              <a:pPr>
                <a:lnSpc>
                  <a:spcPct val="90000"/>
                </a:lnSpc>
                <a:defRPr/>
              </a:pPr>
              <a:r>
                <a:rPr lang="en-US" b="1">
                  <a:effectLst>
                    <a:outerShdw blurRad="38100" dist="38100" dir="2700000" algn="tl">
                      <a:srgbClr val="FFFFFF"/>
                    </a:outerShdw>
                  </a:effectLst>
                  <a:latin typeface="Helvetica" pitchFamily="-128" charset="0"/>
                  <a:ea typeface="ＭＳ Ｐゴシック" pitchFamily="-128" charset="-128"/>
                </a:rPr>
                <a:t>applied to critical modules</a:t>
              </a:r>
            </a:p>
          </p:txBody>
        </p:sp>
        <p:grpSp>
          <p:nvGrpSpPr>
            <p:cNvPr id="16403" name="Group 73"/>
            <p:cNvGrpSpPr>
              <a:grpSpLocks/>
            </p:cNvGrpSpPr>
            <p:nvPr/>
          </p:nvGrpSpPr>
          <p:grpSpPr bwMode="auto">
            <a:xfrm>
              <a:off x="2301" y="1781"/>
              <a:ext cx="152" cy="151"/>
              <a:chOff x="2301" y="1781"/>
              <a:chExt cx="152" cy="151"/>
            </a:xfrm>
          </p:grpSpPr>
          <p:sp>
            <p:nvSpPr>
              <p:cNvPr id="16407" name="Rectangle 74"/>
              <p:cNvSpPr>
                <a:spLocks noChangeArrowheads="1"/>
              </p:cNvSpPr>
              <p:nvPr/>
            </p:nvSpPr>
            <p:spPr bwMode="auto">
              <a:xfrm>
                <a:off x="2325" y="1796"/>
                <a:ext cx="128" cy="136"/>
              </a:xfrm>
              <a:prstGeom prst="rect">
                <a:avLst/>
              </a:prstGeom>
              <a:solidFill>
                <a:srgbClr val="000000"/>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08" name="Rectangle 75"/>
              <p:cNvSpPr>
                <a:spLocks noChangeArrowheads="1"/>
              </p:cNvSpPr>
              <p:nvPr/>
            </p:nvSpPr>
            <p:spPr bwMode="auto">
              <a:xfrm>
                <a:off x="2301" y="1781"/>
                <a:ext cx="136" cy="135"/>
              </a:xfrm>
              <a:prstGeom prst="rect">
                <a:avLst/>
              </a:prstGeom>
              <a:solidFill>
                <a:srgbClr val="FFFFFF"/>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6404" name="Group 76"/>
            <p:cNvGrpSpPr>
              <a:grpSpLocks/>
            </p:cNvGrpSpPr>
            <p:nvPr/>
          </p:nvGrpSpPr>
          <p:grpSpPr bwMode="auto">
            <a:xfrm>
              <a:off x="2301" y="992"/>
              <a:ext cx="152" cy="151"/>
              <a:chOff x="2301" y="992"/>
              <a:chExt cx="152" cy="151"/>
            </a:xfrm>
          </p:grpSpPr>
          <p:sp>
            <p:nvSpPr>
              <p:cNvPr id="16405" name="Rectangle 77"/>
              <p:cNvSpPr>
                <a:spLocks noChangeArrowheads="1"/>
              </p:cNvSpPr>
              <p:nvPr/>
            </p:nvSpPr>
            <p:spPr bwMode="auto">
              <a:xfrm>
                <a:off x="2325" y="1008"/>
                <a:ext cx="128" cy="135"/>
              </a:xfrm>
              <a:prstGeom prst="rect">
                <a:avLst/>
              </a:prstGeom>
              <a:solidFill>
                <a:srgbClr val="000000"/>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06" name="Rectangle 78"/>
              <p:cNvSpPr>
                <a:spLocks noChangeArrowheads="1"/>
              </p:cNvSpPr>
              <p:nvPr/>
            </p:nvSpPr>
            <p:spPr bwMode="auto">
              <a:xfrm>
                <a:off x="2301" y="992"/>
                <a:ext cx="136" cy="135"/>
              </a:xfrm>
              <a:prstGeom prst="rect">
                <a:avLst/>
              </a:prstGeom>
              <a:solidFill>
                <a:srgbClr val="FFFFFF"/>
              </a:solidFill>
              <a:ln w="17463">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6391" name="Rectangle 79"/>
          <p:cNvSpPr>
            <a:spLocks noChangeArrowheads="1"/>
          </p:cNvSpPr>
          <p:nvPr/>
        </p:nvSpPr>
        <p:spPr bwMode="auto">
          <a:xfrm>
            <a:off x="4092576" y="4094164"/>
            <a:ext cx="461963" cy="173037"/>
          </a:xfrm>
          <a:prstGeom prst="rect">
            <a:avLst/>
          </a:prstGeom>
          <a:solidFill>
            <a:schemeClr val="accent1"/>
          </a:solidFill>
          <a:ln w="12700">
            <a:solidFill>
              <a:schemeClr val="accent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615805206"/>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D77F48-C37F-4DAC-A3B3-393C5331E663}" type="slidenum">
              <a:rPr lang="en-US" altLang="en-US" sz="1000">
                <a:latin typeface="Helvetica" panose="020B0604020202020204" pitchFamily="34" charset="0"/>
              </a:rPr>
              <a:pPr/>
              <a:t>271</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p:txBody>
          <a:bodyPr/>
          <a:lstStyle/>
          <a:p>
            <a:pPr eaLnBrk="1" hangingPunct="1"/>
            <a:r>
              <a:rPr lang="en-US" altLang="en-US" smtClean="0"/>
              <a:t>Deriving Test Cases</a:t>
            </a:r>
          </a:p>
        </p:txBody>
      </p:sp>
      <p:sp>
        <p:nvSpPr>
          <p:cNvPr id="17413" name="Rectangle 3"/>
          <p:cNvSpPr>
            <a:spLocks noGrp="1" noChangeArrowheads="1"/>
          </p:cNvSpPr>
          <p:nvPr>
            <p:ph type="body" idx="1"/>
          </p:nvPr>
        </p:nvSpPr>
        <p:spPr/>
        <p:txBody>
          <a:bodyPr/>
          <a:lstStyle/>
          <a:p>
            <a:pPr eaLnBrk="1" hangingPunct="1"/>
            <a:r>
              <a:rPr lang="en-US" altLang="en-US" i="1" smtClean="0">
                <a:latin typeface="Palatino" pitchFamily="-128" charset="0"/>
              </a:rPr>
              <a:t>Summarizing:</a:t>
            </a:r>
          </a:p>
          <a:p>
            <a:pPr lvl="1" eaLnBrk="1" hangingPunct="1"/>
            <a:r>
              <a:rPr lang="en-US" altLang="en-US" smtClean="0">
                <a:solidFill>
                  <a:schemeClr val="folHlink"/>
                </a:solidFill>
                <a:latin typeface="Palatino" pitchFamily="-128" charset="0"/>
              </a:rPr>
              <a:t>Using the design or code as a foundation, draw a corresponding flow graph.</a:t>
            </a:r>
          </a:p>
          <a:p>
            <a:pPr lvl="1" eaLnBrk="1" hangingPunct="1"/>
            <a:r>
              <a:rPr lang="en-US" altLang="en-US" smtClean="0">
                <a:solidFill>
                  <a:schemeClr val="folHlink"/>
                </a:solidFill>
                <a:latin typeface="Palatino" pitchFamily="-128" charset="0"/>
              </a:rPr>
              <a:t>Determine the cyclomatic complexity of the resultant flow graph.</a:t>
            </a:r>
          </a:p>
          <a:p>
            <a:pPr lvl="1" eaLnBrk="1" hangingPunct="1"/>
            <a:r>
              <a:rPr lang="en-US" altLang="en-US" smtClean="0">
                <a:solidFill>
                  <a:schemeClr val="folHlink"/>
                </a:solidFill>
                <a:latin typeface="Palatino" pitchFamily="-128" charset="0"/>
              </a:rPr>
              <a:t>Determine a basis set of linearly independent paths.</a:t>
            </a:r>
          </a:p>
          <a:p>
            <a:pPr lvl="1" eaLnBrk="1" hangingPunct="1"/>
            <a:r>
              <a:rPr lang="en-US" altLang="en-US" smtClean="0">
                <a:solidFill>
                  <a:schemeClr val="folHlink"/>
                </a:solidFill>
                <a:latin typeface="Palatino" pitchFamily="-128" charset="0"/>
              </a:rPr>
              <a:t>Prepare test cases that will force execution of each path in the basis set.</a:t>
            </a:r>
            <a:r>
              <a:rPr lang="en-US" altLang="en-US" smtClean="0">
                <a:latin typeface="Palatino" pitchFamily="-128" charset="0"/>
              </a:rPr>
              <a:t> </a:t>
            </a:r>
          </a:p>
        </p:txBody>
      </p:sp>
    </p:spTree>
    <p:extLst>
      <p:ext uri="{BB962C8B-B14F-4D97-AF65-F5344CB8AC3E}">
        <p14:creationId xmlns:p14="http://schemas.microsoft.com/office/powerpoint/2010/main" val="230923205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327CCC-1BB6-44C2-9022-23C9DA9BACC1}" type="slidenum">
              <a:rPr lang="en-US" altLang="en-US" sz="1000">
                <a:latin typeface="Helvetica" panose="020B0604020202020204" pitchFamily="34" charset="0"/>
              </a:rPr>
              <a:pPr/>
              <a:t>272</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a:xfrm>
            <a:off x="2743201" y="1066801"/>
            <a:ext cx="3692525" cy="633413"/>
          </a:xfrm>
        </p:spPr>
        <p:txBody>
          <a:bodyPr>
            <a:normAutofit fontScale="90000"/>
          </a:bodyPr>
          <a:lstStyle/>
          <a:p>
            <a:pPr eaLnBrk="1" hangingPunct="1"/>
            <a:r>
              <a:rPr lang="en-US" altLang="en-US" smtClean="0"/>
              <a:t>Graph Matrices</a:t>
            </a:r>
          </a:p>
        </p:txBody>
      </p:sp>
      <p:sp>
        <p:nvSpPr>
          <p:cNvPr id="18437" name="Rectangle 3"/>
          <p:cNvSpPr>
            <a:spLocks noGrp="1" noChangeArrowheads="1"/>
          </p:cNvSpPr>
          <p:nvPr>
            <p:ph type="body" idx="1"/>
          </p:nvPr>
        </p:nvSpPr>
        <p:spPr>
          <a:xfrm>
            <a:off x="3276600" y="1905000"/>
            <a:ext cx="6781800" cy="4114800"/>
          </a:xfrm>
        </p:spPr>
        <p:txBody>
          <a:bodyPr>
            <a:normAutofit fontScale="92500"/>
          </a:bodyPr>
          <a:lstStyle/>
          <a:p>
            <a:pPr eaLnBrk="1" hangingPunct="1">
              <a:lnSpc>
                <a:spcPct val="90000"/>
              </a:lnSpc>
            </a:pPr>
            <a:r>
              <a:rPr lang="en-US" altLang="en-US" smtClean="0"/>
              <a:t>A graph matrix is a square matrix whose size (i.e., number of rows and columns) is equal to the number of nodes on a flow graph</a:t>
            </a:r>
          </a:p>
          <a:p>
            <a:pPr eaLnBrk="1" hangingPunct="1">
              <a:lnSpc>
                <a:spcPct val="90000"/>
              </a:lnSpc>
            </a:pPr>
            <a:r>
              <a:rPr lang="en-US" altLang="en-US" smtClean="0"/>
              <a:t>Each row and column corresponds to an identified node, and matrix entries correspond to connections (an edge) between nodes. </a:t>
            </a:r>
          </a:p>
          <a:p>
            <a:pPr eaLnBrk="1" hangingPunct="1">
              <a:lnSpc>
                <a:spcPct val="90000"/>
              </a:lnSpc>
            </a:pPr>
            <a:r>
              <a:rPr lang="en-US" altLang="en-US" smtClean="0"/>
              <a:t>By adding a </a:t>
            </a:r>
            <a:r>
              <a:rPr lang="en-US" altLang="en-US" i="1" smtClean="0"/>
              <a:t>link weight</a:t>
            </a:r>
            <a:r>
              <a:rPr lang="en-US" altLang="en-US" smtClean="0"/>
              <a:t> to each matrix entry, the graph matrix can become a powerful tool for evaluating program control structure during testing</a:t>
            </a:r>
          </a:p>
        </p:txBody>
      </p:sp>
    </p:spTree>
    <p:extLst>
      <p:ext uri="{BB962C8B-B14F-4D97-AF65-F5344CB8AC3E}">
        <p14:creationId xmlns:p14="http://schemas.microsoft.com/office/powerpoint/2010/main" val="353123828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0D6180-E8C4-4A0D-AA85-F06D8D879637}" type="slidenum">
              <a:rPr lang="en-US" altLang="en-US" sz="1000">
                <a:latin typeface="Helvetica" panose="020B0604020202020204" pitchFamily="34" charset="0"/>
              </a:rPr>
              <a:pPr/>
              <a:t>273</a:t>
            </a:fld>
            <a:endParaRPr lang="en-US" altLang="en-US" sz="1000">
              <a:latin typeface="Helvetica" panose="020B0604020202020204" pitchFamily="34" charset="0"/>
            </a:endParaRPr>
          </a:p>
        </p:txBody>
      </p:sp>
      <p:sp>
        <p:nvSpPr>
          <p:cNvPr id="19460" name="Rectangle 2"/>
          <p:cNvSpPr>
            <a:spLocks noGrp="1" noChangeArrowheads="1"/>
          </p:cNvSpPr>
          <p:nvPr>
            <p:ph type="title"/>
          </p:nvPr>
        </p:nvSpPr>
        <p:spPr>
          <a:xfrm>
            <a:off x="2743201" y="1066801"/>
            <a:ext cx="6932613" cy="633413"/>
          </a:xfrm>
        </p:spPr>
        <p:txBody>
          <a:bodyPr>
            <a:normAutofit fontScale="90000"/>
          </a:bodyPr>
          <a:lstStyle/>
          <a:p>
            <a:pPr eaLnBrk="1" hangingPunct="1"/>
            <a:r>
              <a:rPr lang="en-US" altLang="en-US" smtClean="0"/>
              <a:t>Control Structure Testing</a:t>
            </a:r>
          </a:p>
        </p:txBody>
      </p:sp>
      <p:sp>
        <p:nvSpPr>
          <p:cNvPr id="19461" name="Rectangle 3"/>
          <p:cNvSpPr>
            <a:spLocks noGrp="1" noChangeArrowheads="1"/>
          </p:cNvSpPr>
          <p:nvPr>
            <p:ph type="body" idx="1"/>
          </p:nvPr>
        </p:nvSpPr>
        <p:spPr/>
        <p:txBody>
          <a:bodyPr/>
          <a:lstStyle/>
          <a:p>
            <a:pPr eaLnBrk="1" hangingPunct="1"/>
            <a:r>
              <a:rPr lang="en-US" altLang="en-US" smtClean="0">
                <a:solidFill>
                  <a:schemeClr val="folHlink"/>
                </a:solidFill>
              </a:rPr>
              <a:t>Condition testing </a:t>
            </a:r>
            <a:r>
              <a:rPr lang="en-US" altLang="en-US" smtClean="0"/>
              <a:t>— a test case design method that exercises the logical conditions contained in a program module</a:t>
            </a:r>
          </a:p>
          <a:p>
            <a:pPr eaLnBrk="1" hangingPunct="1"/>
            <a:r>
              <a:rPr lang="en-US" altLang="en-US" smtClean="0">
                <a:solidFill>
                  <a:schemeClr val="folHlink"/>
                </a:solidFill>
              </a:rPr>
              <a:t>Data flow testing </a:t>
            </a:r>
            <a:r>
              <a:rPr lang="en-US" altLang="en-US" smtClean="0"/>
              <a:t>— selects test paths of a program according to the locations of definitions and uses of variables in the program</a:t>
            </a:r>
            <a:endParaRPr lang="en-US" altLang="en-US" b="1" smtClean="0"/>
          </a:p>
        </p:txBody>
      </p:sp>
    </p:spTree>
    <p:extLst>
      <p:ext uri="{BB962C8B-B14F-4D97-AF65-F5344CB8AC3E}">
        <p14:creationId xmlns:p14="http://schemas.microsoft.com/office/powerpoint/2010/main" val="328724209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955755-2124-46ED-A385-49C60F175A0B}" type="slidenum">
              <a:rPr lang="en-US" altLang="en-US" sz="1000">
                <a:latin typeface="Helvetica" panose="020B0604020202020204" pitchFamily="34" charset="0"/>
              </a:rPr>
              <a:pPr/>
              <a:t>274</a:t>
            </a:fld>
            <a:endParaRPr lang="en-US" altLang="en-US" sz="1000">
              <a:latin typeface="Helvetica" panose="020B0604020202020204" pitchFamily="34" charset="0"/>
            </a:endParaRPr>
          </a:p>
        </p:txBody>
      </p:sp>
      <p:sp>
        <p:nvSpPr>
          <p:cNvPr id="20484" name="Rectangle 2"/>
          <p:cNvSpPr>
            <a:spLocks noGrp="1" noChangeArrowheads="1"/>
          </p:cNvSpPr>
          <p:nvPr>
            <p:ph type="title"/>
          </p:nvPr>
        </p:nvSpPr>
        <p:spPr/>
        <p:txBody>
          <a:bodyPr/>
          <a:lstStyle/>
          <a:p>
            <a:pPr eaLnBrk="1" hangingPunct="1"/>
            <a:r>
              <a:rPr lang="en-US" altLang="en-US" smtClean="0"/>
              <a:t>Data Flow Testing</a:t>
            </a:r>
          </a:p>
        </p:txBody>
      </p:sp>
      <p:sp>
        <p:nvSpPr>
          <p:cNvPr id="20485" name="Rectangle 3"/>
          <p:cNvSpPr>
            <a:spLocks noGrp="1" noChangeArrowheads="1"/>
          </p:cNvSpPr>
          <p:nvPr>
            <p:ph type="body" idx="1"/>
          </p:nvPr>
        </p:nvSpPr>
        <p:spPr/>
        <p:txBody>
          <a:bodyPr/>
          <a:lstStyle/>
          <a:p>
            <a:pPr eaLnBrk="1" hangingPunct="1"/>
            <a:r>
              <a:rPr lang="en-US" altLang="en-US" sz="2000">
                <a:latin typeface="Palatino" pitchFamily="-128" charset="0"/>
              </a:rPr>
              <a:t>The data flow testing method [Fra93] selects test paths of a program according to the locations of definitions and uses of variables in the program.</a:t>
            </a:r>
          </a:p>
          <a:p>
            <a:pPr lvl="1" eaLnBrk="1" hangingPunct="1"/>
            <a:r>
              <a:rPr lang="en-US" altLang="en-US" sz="1800">
                <a:latin typeface="Palatino" pitchFamily="-128" charset="0"/>
              </a:rPr>
              <a:t>Assume that each statement in a program is assigned a unique statement number and that each function does not modify its parameters or global variables. For a statement with </a:t>
            </a:r>
            <a:r>
              <a:rPr lang="en-US" altLang="en-US" sz="1800" i="1">
                <a:latin typeface="Palatino" pitchFamily="-128" charset="0"/>
              </a:rPr>
              <a:t>S</a:t>
            </a:r>
            <a:r>
              <a:rPr lang="en-US" altLang="en-US" sz="1800">
                <a:latin typeface="Palatino" pitchFamily="-128" charset="0"/>
              </a:rPr>
              <a:t> as its statement number</a:t>
            </a:r>
          </a:p>
          <a:p>
            <a:pPr lvl="2">
              <a:spcBef>
                <a:spcPts val="300"/>
              </a:spcBef>
            </a:pPr>
            <a:r>
              <a:rPr lang="en-US" altLang="en-US" sz="1600">
                <a:latin typeface="Palatino" pitchFamily="-128" charset="0"/>
              </a:rPr>
              <a:t>DEF(</a:t>
            </a:r>
            <a:r>
              <a:rPr lang="en-US" altLang="en-US" sz="1600" i="1">
                <a:latin typeface="Palatino" pitchFamily="-128" charset="0"/>
              </a:rPr>
              <a:t>S</a:t>
            </a:r>
            <a:r>
              <a:rPr lang="en-US" altLang="en-US" sz="1600">
                <a:latin typeface="Palatino" pitchFamily="-128" charset="0"/>
              </a:rPr>
              <a:t>) = {</a:t>
            </a:r>
            <a:r>
              <a:rPr lang="en-US" altLang="en-US" sz="1600" i="1">
                <a:latin typeface="Palatino" pitchFamily="-128" charset="0"/>
              </a:rPr>
              <a:t>X</a:t>
            </a:r>
            <a:r>
              <a:rPr lang="en-US" altLang="en-US" sz="1600">
                <a:latin typeface="Palatino" pitchFamily="-128" charset="0"/>
              </a:rPr>
              <a:t> | statement </a:t>
            </a:r>
            <a:r>
              <a:rPr lang="en-US" altLang="en-US" sz="1600" i="1">
                <a:latin typeface="Palatino" pitchFamily="-128" charset="0"/>
              </a:rPr>
              <a:t>S</a:t>
            </a:r>
            <a:r>
              <a:rPr lang="en-US" altLang="en-US" sz="1600">
                <a:latin typeface="Palatino" pitchFamily="-128" charset="0"/>
              </a:rPr>
              <a:t> contains a definition of </a:t>
            </a:r>
            <a:r>
              <a:rPr lang="en-US" altLang="en-US" sz="1600" i="1">
                <a:latin typeface="Palatino" pitchFamily="-128" charset="0"/>
              </a:rPr>
              <a:t>X</a:t>
            </a:r>
            <a:r>
              <a:rPr lang="en-US" altLang="en-US" sz="1600">
                <a:latin typeface="Palatino" pitchFamily="-128" charset="0"/>
              </a:rPr>
              <a:t>}</a:t>
            </a:r>
          </a:p>
          <a:p>
            <a:pPr lvl="2">
              <a:spcBef>
                <a:spcPts val="300"/>
              </a:spcBef>
            </a:pPr>
            <a:r>
              <a:rPr lang="en-US" altLang="en-US" sz="1600">
                <a:latin typeface="Palatino" pitchFamily="-128" charset="0"/>
              </a:rPr>
              <a:t>USE(</a:t>
            </a:r>
            <a:r>
              <a:rPr lang="en-US" altLang="en-US" sz="1600" i="1">
                <a:latin typeface="Palatino" pitchFamily="-128" charset="0"/>
              </a:rPr>
              <a:t>S</a:t>
            </a:r>
            <a:r>
              <a:rPr lang="en-US" altLang="en-US" sz="1600">
                <a:latin typeface="Palatino" pitchFamily="-128" charset="0"/>
              </a:rPr>
              <a:t>) = {</a:t>
            </a:r>
            <a:r>
              <a:rPr lang="en-US" altLang="en-US" sz="1600" i="1">
                <a:latin typeface="Palatino" pitchFamily="-128" charset="0"/>
              </a:rPr>
              <a:t>X</a:t>
            </a:r>
            <a:r>
              <a:rPr lang="en-US" altLang="en-US" sz="1600">
                <a:latin typeface="Palatino" pitchFamily="-128" charset="0"/>
              </a:rPr>
              <a:t> | statement </a:t>
            </a:r>
            <a:r>
              <a:rPr lang="en-US" altLang="en-US" sz="1600" i="1">
                <a:latin typeface="Palatino" pitchFamily="-128" charset="0"/>
              </a:rPr>
              <a:t>S</a:t>
            </a:r>
            <a:r>
              <a:rPr lang="en-US" altLang="en-US" sz="1600">
                <a:latin typeface="Palatino" pitchFamily="-128" charset="0"/>
              </a:rPr>
              <a:t> contains a use of </a:t>
            </a:r>
            <a:r>
              <a:rPr lang="en-US" altLang="en-US" sz="1600" i="1">
                <a:latin typeface="Palatino" pitchFamily="-128" charset="0"/>
              </a:rPr>
              <a:t>X</a:t>
            </a:r>
            <a:r>
              <a:rPr lang="en-US" altLang="en-US" sz="1600">
                <a:latin typeface="Palatino" pitchFamily="-128" charset="0"/>
              </a:rPr>
              <a:t>}</a:t>
            </a:r>
          </a:p>
          <a:p>
            <a:pPr lvl="1">
              <a:spcBef>
                <a:spcPts val="300"/>
              </a:spcBef>
            </a:pPr>
            <a:r>
              <a:rPr lang="en-US" altLang="en-US" sz="1800">
                <a:latin typeface="Palatino" pitchFamily="-128" charset="0"/>
              </a:rPr>
              <a:t>A </a:t>
            </a:r>
            <a:r>
              <a:rPr lang="en-US" altLang="en-US" sz="1800" i="1">
                <a:solidFill>
                  <a:schemeClr val="folHlink"/>
                </a:solidFill>
                <a:latin typeface="Palatino" pitchFamily="-128" charset="0"/>
              </a:rPr>
              <a:t>definition-use (DU) chain</a:t>
            </a:r>
            <a:r>
              <a:rPr lang="en-US" altLang="en-US" sz="1800">
                <a:latin typeface="Palatino" pitchFamily="-128" charset="0"/>
              </a:rPr>
              <a:t> of variable X is of the form [</a:t>
            </a:r>
            <a:r>
              <a:rPr lang="en-US" altLang="en-US" sz="1800" i="1">
                <a:latin typeface="Palatino" pitchFamily="-128" charset="0"/>
              </a:rPr>
              <a:t>X, S, S'</a:t>
            </a:r>
            <a:r>
              <a:rPr lang="en-US" altLang="en-US" sz="1800">
                <a:latin typeface="Palatino" pitchFamily="-128" charset="0"/>
              </a:rPr>
              <a:t>], where </a:t>
            </a:r>
            <a:r>
              <a:rPr lang="en-US" altLang="en-US" sz="1800" i="1">
                <a:latin typeface="Palatino" pitchFamily="-128" charset="0"/>
              </a:rPr>
              <a:t>S</a:t>
            </a:r>
            <a:r>
              <a:rPr lang="en-US" altLang="en-US" sz="1800">
                <a:latin typeface="Palatino" pitchFamily="-128" charset="0"/>
              </a:rPr>
              <a:t> and </a:t>
            </a:r>
            <a:r>
              <a:rPr lang="en-US" altLang="en-US" sz="1800" i="1">
                <a:latin typeface="Palatino" pitchFamily="-128" charset="0"/>
              </a:rPr>
              <a:t>S' </a:t>
            </a:r>
            <a:r>
              <a:rPr lang="en-US" altLang="en-US" sz="1800">
                <a:latin typeface="Palatino" pitchFamily="-128" charset="0"/>
              </a:rPr>
              <a:t>are statement numbers, </a:t>
            </a:r>
            <a:r>
              <a:rPr lang="en-US" altLang="en-US" sz="1800" i="1">
                <a:latin typeface="Palatino" pitchFamily="-128" charset="0"/>
              </a:rPr>
              <a:t>X</a:t>
            </a:r>
            <a:r>
              <a:rPr lang="en-US" altLang="en-US" sz="1800">
                <a:latin typeface="Palatino" pitchFamily="-128" charset="0"/>
              </a:rPr>
              <a:t> is in DEF(</a:t>
            </a:r>
            <a:r>
              <a:rPr lang="en-US" altLang="en-US" sz="1800" i="1">
                <a:latin typeface="Palatino" pitchFamily="-128" charset="0"/>
              </a:rPr>
              <a:t>S</a:t>
            </a:r>
            <a:r>
              <a:rPr lang="en-US" altLang="en-US" sz="1800">
                <a:latin typeface="Palatino" pitchFamily="-128" charset="0"/>
              </a:rPr>
              <a:t>) and USE(</a:t>
            </a:r>
            <a:r>
              <a:rPr lang="en-US" altLang="en-US" sz="1800" i="1">
                <a:latin typeface="Palatino" pitchFamily="-128" charset="0"/>
              </a:rPr>
              <a:t>S'</a:t>
            </a:r>
            <a:r>
              <a:rPr lang="en-US" altLang="en-US" sz="1800">
                <a:latin typeface="Palatino" pitchFamily="-128" charset="0"/>
              </a:rPr>
              <a:t>), and the definition of </a:t>
            </a:r>
            <a:r>
              <a:rPr lang="en-US" altLang="en-US" sz="1800" i="1">
                <a:latin typeface="Palatino" pitchFamily="-128" charset="0"/>
              </a:rPr>
              <a:t>X</a:t>
            </a:r>
            <a:r>
              <a:rPr lang="en-US" altLang="en-US" sz="1800">
                <a:latin typeface="Palatino" pitchFamily="-128" charset="0"/>
              </a:rPr>
              <a:t> in statement </a:t>
            </a:r>
            <a:r>
              <a:rPr lang="en-US" altLang="en-US" sz="1800" i="1">
                <a:latin typeface="Palatino" pitchFamily="-128" charset="0"/>
              </a:rPr>
              <a:t>S</a:t>
            </a:r>
            <a:r>
              <a:rPr lang="en-US" altLang="en-US" sz="1800">
                <a:latin typeface="Palatino" pitchFamily="-128" charset="0"/>
              </a:rPr>
              <a:t> is live at statement</a:t>
            </a:r>
            <a:r>
              <a:rPr lang="en-US" altLang="en-US" sz="1800" i="1">
                <a:latin typeface="Palatino" pitchFamily="-128" charset="0"/>
              </a:rPr>
              <a:t> S'</a:t>
            </a:r>
          </a:p>
        </p:txBody>
      </p:sp>
    </p:spTree>
    <p:extLst>
      <p:ext uri="{BB962C8B-B14F-4D97-AF65-F5344CB8AC3E}">
        <p14:creationId xmlns:p14="http://schemas.microsoft.com/office/powerpoint/2010/main" val="188806409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3"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96787C-EA57-4E77-88FA-93428CED2077}" type="slidenum">
              <a:rPr lang="en-US" altLang="en-US" sz="1000">
                <a:latin typeface="Helvetica" panose="020B0604020202020204" pitchFamily="34" charset="0"/>
              </a:rPr>
              <a:pPr/>
              <a:t>275</a:t>
            </a:fld>
            <a:endParaRPr lang="en-US" altLang="en-US" sz="1000">
              <a:latin typeface="Helvetica" panose="020B0604020202020204" pitchFamily="34" charset="0"/>
            </a:endParaRPr>
          </a:p>
        </p:txBody>
      </p:sp>
      <p:sp>
        <p:nvSpPr>
          <p:cNvPr id="21508" name="Rectangle 2"/>
          <p:cNvSpPr>
            <a:spLocks noGrp="1" noChangeArrowheads="1"/>
          </p:cNvSpPr>
          <p:nvPr>
            <p:ph type="title"/>
          </p:nvPr>
        </p:nvSpPr>
        <p:spPr>
          <a:xfrm>
            <a:off x="2743201" y="1066800"/>
            <a:ext cx="4765675" cy="501650"/>
          </a:xfrm>
          <a:noFill/>
        </p:spPr>
        <p:txBody>
          <a:bodyPr vert="horz" lIns="90487" tIns="44450" rIns="90487" bIns="44450" rtlCol="0" anchor="ctr">
            <a:normAutofit fontScale="90000"/>
          </a:bodyPr>
          <a:lstStyle/>
          <a:p>
            <a:pPr eaLnBrk="1" hangingPunct="1"/>
            <a:r>
              <a:rPr lang="en-US" altLang="en-US" smtClean="0"/>
              <a:t>Loop Testing</a:t>
            </a:r>
          </a:p>
        </p:txBody>
      </p:sp>
      <p:sp>
        <p:nvSpPr>
          <p:cNvPr id="187395" name="Rectangle 3"/>
          <p:cNvSpPr>
            <a:spLocks noChangeArrowheads="1"/>
          </p:cNvSpPr>
          <p:nvPr/>
        </p:nvSpPr>
        <p:spPr bwMode="auto">
          <a:xfrm>
            <a:off x="4857359" y="4886326"/>
            <a:ext cx="1065996" cy="557589"/>
          </a:xfrm>
          <a:prstGeom prst="rect">
            <a:avLst/>
          </a:prstGeom>
          <a:noFill/>
          <a:ln>
            <a:noFill/>
          </a:ln>
          <a:effectLst/>
          <a:extLst/>
        </p:spPr>
        <p:txBody>
          <a:bodyPr wrap="none" lIns="90487" tIns="44450" rIns="90487" bIns="44450">
            <a:spAutoFit/>
          </a:bodyPr>
          <a:lstStyle/>
          <a:p>
            <a:pPr algn="ctr">
              <a:lnSpc>
                <a:spcPct val="80000"/>
              </a:lnSpc>
              <a:defRPr/>
            </a:pPr>
            <a:r>
              <a:rPr lang="en-US" sz="1900" b="1">
                <a:effectLst>
                  <a:outerShdw blurRad="38100" dist="38100" dir="2700000" algn="tl">
                    <a:srgbClr val="FFFFFF"/>
                  </a:outerShdw>
                </a:effectLst>
                <a:latin typeface="Helvetica" pitchFamily="-128" charset="0"/>
                <a:ea typeface="ＭＳ Ｐゴシック" pitchFamily="-128" charset="-128"/>
              </a:rPr>
              <a:t>Nested </a:t>
            </a:r>
          </a:p>
          <a:p>
            <a:pPr algn="ctr">
              <a:lnSpc>
                <a:spcPct val="80000"/>
              </a:lnSpc>
              <a:defRPr/>
            </a:pPr>
            <a:r>
              <a:rPr lang="en-US" sz="1900" b="1">
                <a:effectLst>
                  <a:outerShdw blurRad="38100" dist="38100" dir="2700000" algn="tl">
                    <a:srgbClr val="FFFFFF"/>
                  </a:outerShdw>
                </a:effectLst>
                <a:latin typeface="Helvetica" pitchFamily="-128" charset="0"/>
                <a:ea typeface="ＭＳ Ｐゴシック" pitchFamily="-128" charset="-128"/>
              </a:rPr>
              <a:t>Loops</a:t>
            </a:r>
          </a:p>
        </p:txBody>
      </p:sp>
      <p:sp>
        <p:nvSpPr>
          <p:cNvPr id="187396" name="Rectangle 4"/>
          <p:cNvSpPr>
            <a:spLocks noChangeArrowheads="1"/>
          </p:cNvSpPr>
          <p:nvPr/>
        </p:nvSpPr>
        <p:spPr bwMode="auto">
          <a:xfrm>
            <a:off x="6064793" y="5576888"/>
            <a:ext cx="1857879" cy="674544"/>
          </a:xfrm>
          <a:prstGeom prst="rect">
            <a:avLst/>
          </a:prstGeom>
          <a:noFill/>
          <a:ln>
            <a:noFill/>
          </a:ln>
          <a:effectLst/>
          <a:extLst/>
        </p:spPr>
        <p:txBody>
          <a:bodyPr wrap="none" lIns="90487" tIns="44450" rIns="90487" bIns="44450">
            <a:spAutoFit/>
          </a:bodyPr>
          <a:lstStyle/>
          <a:p>
            <a:pPr algn="ctr">
              <a:defRPr/>
            </a:pPr>
            <a:r>
              <a:rPr lang="en-US" sz="1900" b="1">
                <a:effectLst>
                  <a:outerShdw blurRad="38100" dist="38100" dir="2700000" algn="tl">
                    <a:srgbClr val="FFFFFF"/>
                  </a:outerShdw>
                </a:effectLst>
                <a:latin typeface="Helvetica" pitchFamily="-128" charset="0"/>
                <a:ea typeface="ＭＳ Ｐゴシック" pitchFamily="-128" charset="-128"/>
              </a:rPr>
              <a:t>Concatenated</a:t>
            </a:r>
          </a:p>
          <a:p>
            <a:pPr algn="ctr">
              <a:defRPr/>
            </a:pPr>
            <a:r>
              <a:rPr lang="en-US" sz="1900" b="1">
                <a:effectLst>
                  <a:outerShdw blurRad="38100" dist="38100" dir="2700000" algn="tl">
                    <a:srgbClr val="FFFFFF"/>
                  </a:outerShdw>
                </a:effectLst>
                <a:latin typeface="Helvetica" pitchFamily="-128" charset="0"/>
                <a:ea typeface="ＭＳ Ｐゴシック" pitchFamily="-128" charset="-128"/>
              </a:rPr>
              <a:t>       Loops       </a:t>
            </a:r>
          </a:p>
        </p:txBody>
      </p:sp>
      <p:sp>
        <p:nvSpPr>
          <p:cNvPr id="187397" name="Rectangle 5"/>
          <p:cNvSpPr>
            <a:spLocks noChangeArrowheads="1"/>
          </p:cNvSpPr>
          <p:nvPr/>
        </p:nvSpPr>
        <p:spPr bwMode="auto">
          <a:xfrm>
            <a:off x="8050213" y="5815013"/>
            <a:ext cx="2188098" cy="382156"/>
          </a:xfrm>
          <a:prstGeom prst="rect">
            <a:avLst/>
          </a:prstGeom>
          <a:noFill/>
          <a:ln>
            <a:noFill/>
          </a:ln>
          <a:effectLst/>
          <a:extLst/>
        </p:spPr>
        <p:txBody>
          <a:bodyPr wrap="none" lIns="90487" tIns="44450" rIns="90487" bIns="44450">
            <a:spAutoFit/>
          </a:bodyPr>
          <a:lstStyle/>
          <a:p>
            <a:pPr>
              <a:defRPr/>
            </a:pPr>
            <a:r>
              <a:rPr lang="en-US" sz="1900" b="1">
                <a:effectLst>
                  <a:outerShdw blurRad="38100" dist="38100" dir="2700000" algn="tl">
                    <a:srgbClr val="FFFFFF"/>
                  </a:outerShdw>
                </a:effectLst>
                <a:latin typeface="Helvetica" pitchFamily="-128" charset="0"/>
                <a:ea typeface="ＭＳ Ｐゴシック" pitchFamily="-128" charset="-128"/>
              </a:rPr>
              <a:t>Unstructured       </a:t>
            </a:r>
          </a:p>
        </p:txBody>
      </p:sp>
      <p:sp>
        <p:nvSpPr>
          <p:cNvPr id="187398" name="Rectangle 6"/>
          <p:cNvSpPr>
            <a:spLocks noChangeArrowheads="1"/>
          </p:cNvSpPr>
          <p:nvPr/>
        </p:nvSpPr>
        <p:spPr bwMode="auto">
          <a:xfrm>
            <a:off x="8545513" y="6129338"/>
            <a:ext cx="915314" cy="382156"/>
          </a:xfrm>
          <a:prstGeom prst="rect">
            <a:avLst/>
          </a:prstGeom>
          <a:noFill/>
          <a:ln>
            <a:noFill/>
          </a:ln>
          <a:effectLst/>
          <a:extLst/>
        </p:spPr>
        <p:txBody>
          <a:bodyPr wrap="none" lIns="90487" tIns="44450" rIns="90487" bIns="44450">
            <a:spAutoFit/>
          </a:bodyPr>
          <a:lstStyle/>
          <a:p>
            <a:pPr>
              <a:defRPr/>
            </a:pPr>
            <a:r>
              <a:rPr lang="en-US" sz="1900" b="1">
                <a:effectLst>
                  <a:outerShdw blurRad="38100" dist="38100" dir="2700000" algn="tl">
                    <a:srgbClr val="FFFFFF"/>
                  </a:outerShdw>
                </a:effectLst>
                <a:latin typeface="Helvetica" pitchFamily="-128" charset="0"/>
                <a:ea typeface="ＭＳ Ｐゴシック" pitchFamily="-128" charset="-128"/>
              </a:rPr>
              <a:t>Loops</a:t>
            </a:r>
          </a:p>
        </p:txBody>
      </p:sp>
      <p:sp>
        <p:nvSpPr>
          <p:cNvPr id="187399" name="Rectangle 7"/>
          <p:cNvSpPr>
            <a:spLocks noChangeArrowheads="1"/>
          </p:cNvSpPr>
          <p:nvPr/>
        </p:nvSpPr>
        <p:spPr bwMode="auto">
          <a:xfrm>
            <a:off x="3390901" y="4238625"/>
            <a:ext cx="1039813" cy="552450"/>
          </a:xfrm>
          <a:prstGeom prst="rect">
            <a:avLst/>
          </a:prstGeom>
          <a:noFill/>
          <a:ln>
            <a:noFill/>
          </a:ln>
          <a:effectLst/>
          <a:extLst/>
        </p:spPr>
        <p:txBody>
          <a:bodyPr wrap="none" lIns="90487" tIns="44450" rIns="90487" bIns="44450">
            <a:spAutoFit/>
          </a:bodyPr>
          <a:lstStyle/>
          <a:p>
            <a:pPr algn="ctr">
              <a:lnSpc>
                <a:spcPct val="80000"/>
              </a:lnSpc>
              <a:defRPr/>
            </a:pPr>
            <a:r>
              <a:rPr lang="en-US" sz="1900" b="1">
                <a:effectLst>
                  <a:outerShdw blurRad="38100" dist="38100" dir="2700000" algn="tl">
                    <a:srgbClr val="FFFFFF"/>
                  </a:outerShdw>
                </a:effectLst>
                <a:latin typeface="Helvetica" pitchFamily="-128" charset="0"/>
                <a:ea typeface="ＭＳ Ｐゴシック" pitchFamily="-128" charset="-128"/>
              </a:rPr>
              <a:t>Simple </a:t>
            </a:r>
          </a:p>
          <a:p>
            <a:pPr algn="ctr">
              <a:lnSpc>
                <a:spcPct val="80000"/>
              </a:lnSpc>
              <a:defRPr/>
            </a:pPr>
            <a:r>
              <a:rPr lang="en-US" sz="1900" b="1">
                <a:effectLst>
                  <a:outerShdw blurRad="38100" dist="38100" dir="2700000" algn="tl">
                    <a:srgbClr val="FFFFFF"/>
                  </a:outerShdw>
                </a:effectLst>
                <a:latin typeface="Helvetica" pitchFamily="-128" charset="0"/>
                <a:ea typeface="ＭＳ Ｐゴシック" pitchFamily="-128" charset="-128"/>
              </a:rPr>
              <a:t>loop</a:t>
            </a:r>
          </a:p>
        </p:txBody>
      </p:sp>
      <p:sp>
        <p:nvSpPr>
          <p:cNvPr id="21514" name="Rectangle 8"/>
          <p:cNvSpPr>
            <a:spLocks noChangeArrowheads="1"/>
          </p:cNvSpPr>
          <p:nvPr/>
        </p:nvSpPr>
        <p:spPr bwMode="auto">
          <a:xfrm>
            <a:off x="3594100" y="2414589"/>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15" name="AutoShape 9"/>
          <p:cNvSpPr>
            <a:spLocks noChangeArrowheads="1"/>
          </p:cNvSpPr>
          <p:nvPr/>
        </p:nvSpPr>
        <p:spPr bwMode="auto">
          <a:xfrm>
            <a:off x="3632200" y="3171826"/>
            <a:ext cx="584200" cy="557213"/>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16" name="Line 10"/>
          <p:cNvSpPr>
            <a:spLocks noChangeShapeType="1"/>
          </p:cNvSpPr>
          <p:nvPr/>
        </p:nvSpPr>
        <p:spPr bwMode="auto">
          <a:xfrm>
            <a:off x="3949700" y="2065338"/>
            <a:ext cx="0" cy="3286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17" name="Line 11"/>
          <p:cNvSpPr>
            <a:spLocks noChangeShapeType="1"/>
          </p:cNvSpPr>
          <p:nvPr/>
        </p:nvSpPr>
        <p:spPr bwMode="auto">
          <a:xfrm>
            <a:off x="3937000" y="2951164"/>
            <a:ext cx="0" cy="242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18" name="Freeform 12"/>
          <p:cNvSpPr>
            <a:spLocks/>
          </p:cNvSpPr>
          <p:nvPr/>
        </p:nvSpPr>
        <p:spPr bwMode="auto">
          <a:xfrm>
            <a:off x="3314700" y="2700339"/>
            <a:ext cx="306388" cy="758825"/>
          </a:xfrm>
          <a:custGeom>
            <a:avLst/>
            <a:gdLst>
              <a:gd name="T0" fmla="*/ 483870835 w 193"/>
              <a:gd name="T1" fmla="*/ 1351672712 h 425"/>
              <a:gd name="T2" fmla="*/ 0 w 193"/>
              <a:gd name="T3" fmla="*/ 1351672712 h 425"/>
              <a:gd name="T4" fmla="*/ 0 w 193"/>
              <a:gd name="T5" fmla="*/ 0 h 425"/>
              <a:gd name="T6" fmla="*/ 403225630 w 193"/>
              <a:gd name="T7" fmla="*/ 0 h 425"/>
              <a:gd name="T8" fmla="*/ 0 60000 65536"/>
              <a:gd name="T9" fmla="*/ 0 60000 65536"/>
              <a:gd name="T10" fmla="*/ 0 60000 65536"/>
              <a:gd name="T11" fmla="*/ 0 60000 65536"/>
              <a:gd name="T12" fmla="*/ 0 w 193"/>
              <a:gd name="T13" fmla="*/ 0 h 425"/>
              <a:gd name="T14" fmla="*/ 193 w 193"/>
              <a:gd name="T15" fmla="*/ 425 h 425"/>
            </a:gdLst>
            <a:ahLst/>
            <a:cxnLst>
              <a:cxn ang="T8">
                <a:pos x="T0" y="T1"/>
              </a:cxn>
              <a:cxn ang="T9">
                <a:pos x="T2" y="T3"/>
              </a:cxn>
              <a:cxn ang="T10">
                <a:pos x="T4" y="T5"/>
              </a:cxn>
              <a:cxn ang="T11">
                <a:pos x="T6" y="T7"/>
              </a:cxn>
            </a:cxnLst>
            <a:rect l="T12" t="T13" r="T14" b="T15"/>
            <a:pathLst>
              <a:path w="193" h="425">
                <a:moveTo>
                  <a:pt x="192" y="424"/>
                </a:moveTo>
                <a:lnTo>
                  <a:pt x="0" y="424"/>
                </a:lnTo>
                <a:lnTo>
                  <a:pt x="0" y="0"/>
                </a:lnTo>
                <a:lnTo>
                  <a:pt x="16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19" name="Line 13"/>
          <p:cNvSpPr>
            <a:spLocks noChangeShapeType="1"/>
          </p:cNvSpPr>
          <p:nvPr/>
        </p:nvSpPr>
        <p:spPr bwMode="auto">
          <a:xfrm>
            <a:off x="3956050" y="3779839"/>
            <a:ext cx="0" cy="300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20" name="Rectangle 14"/>
          <p:cNvSpPr>
            <a:spLocks noChangeArrowheads="1"/>
          </p:cNvSpPr>
          <p:nvPr/>
        </p:nvSpPr>
        <p:spPr bwMode="auto">
          <a:xfrm>
            <a:off x="5016500" y="2214564"/>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21" name="AutoShape 15"/>
          <p:cNvSpPr>
            <a:spLocks noChangeArrowheads="1"/>
          </p:cNvSpPr>
          <p:nvPr/>
        </p:nvSpPr>
        <p:spPr bwMode="auto">
          <a:xfrm>
            <a:off x="5054600" y="2971801"/>
            <a:ext cx="584200" cy="557213"/>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22" name="Line 16"/>
          <p:cNvSpPr>
            <a:spLocks noChangeShapeType="1"/>
          </p:cNvSpPr>
          <p:nvPr/>
        </p:nvSpPr>
        <p:spPr bwMode="auto">
          <a:xfrm>
            <a:off x="5372100" y="1865313"/>
            <a:ext cx="0" cy="3286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23" name="Line 17"/>
          <p:cNvSpPr>
            <a:spLocks noChangeShapeType="1"/>
          </p:cNvSpPr>
          <p:nvPr/>
        </p:nvSpPr>
        <p:spPr bwMode="auto">
          <a:xfrm>
            <a:off x="5359400" y="2751139"/>
            <a:ext cx="0" cy="242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24" name="Freeform 18"/>
          <p:cNvSpPr>
            <a:spLocks/>
          </p:cNvSpPr>
          <p:nvPr/>
        </p:nvSpPr>
        <p:spPr bwMode="auto">
          <a:xfrm>
            <a:off x="4737100" y="2500314"/>
            <a:ext cx="306388" cy="758825"/>
          </a:xfrm>
          <a:custGeom>
            <a:avLst/>
            <a:gdLst>
              <a:gd name="T0" fmla="*/ 483870835 w 193"/>
              <a:gd name="T1" fmla="*/ 1351672712 h 425"/>
              <a:gd name="T2" fmla="*/ 0 w 193"/>
              <a:gd name="T3" fmla="*/ 1351672712 h 425"/>
              <a:gd name="T4" fmla="*/ 0 w 193"/>
              <a:gd name="T5" fmla="*/ 0 h 425"/>
              <a:gd name="T6" fmla="*/ 403225630 w 193"/>
              <a:gd name="T7" fmla="*/ 0 h 425"/>
              <a:gd name="T8" fmla="*/ 0 60000 65536"/>
              <a:gd name="T9" fmla="*/ 0 60000 65536"/>
              <a:gd name="T10" fmla="*/ 0 60000 65536"/>
              <a:gd name="T11" fmla="*/ 0 60000 65536"/>
              <a:gd name="T12" fmla="*/ 0 w 193"/>
              <a:gd name="T13" fmla="*/ 0 h 425"/>
              <a:gd name="T14" fmla="*/ 193 w 193"/>
              <a:gd name="T15" fmla="*/ 425 h 425"/>
            </a:gdLst>
            <a:ahLst/>
            <a:cxnLst>
              <a:cxn ang="T8">
                <a:pos x="T0" y="T1"/>
              </a:cxn>
              <a:cxn ang="T9">
                <a:pos x="T2" y="T3"/>
              </a:cxn>
              <a:cxn ang="T10">
                <a:pos x="T4" y="T5"/>
              </a:cxn>
              <a:cxn ang="T11">
                <a:pos x="T6" y="T7"/>
              </a:cxn>
            </a:cxnLst>
            <a:rect l="T12" t="T13" r="T14" b="T15"/>
            <a:pathLst>
              <a:path w="193" h="425">
                <a:moveTo>
                  <a:pt x="192" y="424"/>
                </a:moveTo>
                <a:lnTo>
                  <a:pt x="0" y="424"/>
                </a:lnTo>
                <a:lnTo>
                  <a:pt x="0" y="0"/>
                </a:lnTo>
                <a:lnTo>
                  <a:pt x="16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25" name="Line 19"/>
          <p:cNvSpPr>
            <a:spLocks noChangeShapeType="1"/>
          </p:cNvSpPr>
          <p:nvPr/>
        </p:nvSpPr>
        <p:spPr bwMode="auto">
          <a:xfrm>
            <a:off x="5378450" y="3579814"/>
            <a:ext cx="0" cy="300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26" name="AutoShape 20"/>
          <p:cNvSpPr>
            <a:spLocks noChangeArrowheads="1"/>
          </p:cNvSpPr>
          <p:nvPr/>
        </p:nvSpPr>
        <p:spPr bwMode="auto">
          <a:xfrm>
            <a:off x="5092700" y="3886201"/>
            <a:ext cx="584200" cy="557213"/>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27" name="Line 21"/>
          <p:cNvSpPr>
            <a:spLocks noChangeShapeType="1"/>
          </p:cNvSpPr>
          <p:nvPr/>
        </p:nvSpPr>
        <p:spPr bwMode="auto">
          <a:xfrm>
            <a:off x="5416550" y="4451350"/>
            <a:ext cx="0" cy="300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28" name="Freeform 22"/>
          <p:cNvSpPr>
            <a:spLocks/>
          </p:cNvSpPr>
          <p:nvPr/>
        </p:nvSpPr>
        <p:spPr bwMode="auto">
          <a:xfrm>
            <a:off x="4622800" y="2128838"/>
            <a:ext cx="750888" cy="2044700"/>
          </a:xfrm>
          <a:custGeom>
            <a:avLst/>
            <a:gdLst>
              <a:gd name="T0" fmla="*/ 745966753 w 473"/>
              <a:gd name="T1" fmla="*/ 2147483647 h 1145"/>
              <a:gd name="T2" fmla="*/ 0 w 473"/>
              <a:gd name="T3" fmla="*/ 2147483647 h 1145"/>
              <a:gd name="T4" fmla="*/ 0 w 473"/>
              <a:gd name="T5" fmla="*/ 0 h 1145"/>
              <a:gd name="T6" fmla="*/ 1189514632 w 473"/>
              <a:gd name="T7" fmla="*/ 0 h 1145"/>
              <a:gd name="T8" fmla="*/ 0 60000 65536"/>
              <a:gd name="T9" fmla="*/ 0 60000 65536"/>
              <a:gd name="T10" fmla="*/ 0 60000 65536"/>
              <a:gd name="T11" fmla="*/ 0 60000 65536"/>
              <a:gd name="T12" fmla="*/ 0 w 473"/>
              <a:gd name="T13" fmla="*/ 0 h 1145"/>
              <a:gd name="T14" fmla="*/ 473 w 473"/>
              <a:gd name="T15" fmla="*/ 1145 h 1145"/>
            </a:gdLst>
            <a:ahLst/>
            <a:cxnLst>
              <a:cxn ang="T8">
                <a:pos x="T0" y="T1"/>
              </a:cxn>
              <a:cxn ang="T9">
                <a:pos x="T2" y="T3"/>
              </a:cxn>
              <a:cxn ang="T10">
                <a:pos x="T4" y="T5"/>
              </a:cxn>
              <a:cxn ang="T11">
                <a:pos x="T6" y="T7"/>
              </a:cxn>
            </a:cxnLst>
            <a:rect l="T12" t="T13" r="T14" b="T15"/>
            <a:pathLst>
              <a:path w="473" h="1145">
                <a:moveTo>
                  <a:pt x="296" y="1144"/>
                </a:moveTo>
                <a:lnTo>
                  <a:pt x="0" y="1144"/>
                </a:lnTo>
                <a:lnTo>
                  <a:pt x="0" y="0"/>
                </a:lnTo>
                <a:lnTo>
                  <a:pt x="472"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29" name="Rectangle 23"/>
          <p:cNvSpPr>
            <a:spLocks noChangeArrowheads="1"/>
          </p:cNvSpPr>
          <p:nvPr/>
        </p:nvSpPr>
        <p:spPr bwMode="auto">
          <a:xfrm>
            <a:off x="6743700" y="1985964"/>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30" name="AutoShape 24"/>
          <p:cNvSpPr>
            <a:spLocks noChangeArrowheads="1"/>
          </p:cNvSpPr>
          <p:nvPr/>
        </p:nvSpPr>
        <p:spPr bwMode="auto">
          <a:xfrm>
            <a:off x="6781800" y="2743201"/>
            <a:ext cx="584200" cy="557213"/>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31" name="Line 25"/>
          <p:cNvSpPr>
            <a:spLocks noChangeShapeType="1"/>
          </p:cNvSpPr>
          <p:nvPr/>
        </p:nvSpPr>
        <p:spPr bwMode="auto">
          <a:xfrm>
            <a:off x="7099300" y="1636713"/>
            <a:ext cx="0" cy="3286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32" name="Line 26"/>
          <p:cNvSpPr>
            <a:spLocks noChangeShapeType="1"/>
          </p:cNvSpPr>
          <p:nvPr/>
        </p:nvSpPr>
        <p:spPr bwMode="auto">
          <a:xfrm>
            <a:off x="7086600" y="2522539"/>
            <a:ext cx="0" cy="242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33" name="Freeform 27"/>
          <p:cNvSpPr>
            <a:spLocks/>
          </p:cNvSpPr>
          <p:nvPr/>
        </p:nvSpPr>
        <p:spPr bwMode="auto">
          <a:xfrm>
            <a:off x="6464300" y="2271714"/>
            <a:ext cx="306388" cy="758825"/>
          </a:xfrm>
          <a:custGeom>
            <a:avLst/>
            <a:gdLst>
              <a:gd name="T0" fmla="*/ 483870835 w 193"/>
              <a:gd name="T1" fmla="*/ 1351672712 h 425"/>
              <a:gd name="T2" fmla="*/ 0 w 193"/>
              <a:gd name="T3" fmla="*/ 1351672712 h 425"/>
              <a:gd name="T4" fmla="*/ 0 w 193"/>
              <a:gd name="T5" fmla="*/ 0 h 425"/>
              <a:gd name="T6" fmla="*/ 403225630 w 193"/>
              <a:gd name="T7" fmla="*/ 0 h 425"/>
              <a:gd name="T8" fmla="*/ 0 60000 65536"/>
              <a:gd name="T9" fmla="*/ 0 60000 65536"/>
              <a:gd name="T10" fmla="*/ 0 60000 65536"/>
              <a:gd name="T11" fmla="*/ 0 60000 65536"/>
              <a:gd name="T12" fmla="*/ 0 w 193"/>
              <a:gd name="T13" fmla="*/ 0 h 425"/>
              <a:gd name="T14" fmla="*/ 193 w 193"/>
              <a:gd name="T15" fmla="*/ 425 h 425"/>
            </a:gdLst>
            <a:ahLst/>
            <a:cxnLst>
              <a:cxn ang="T8">
                <a:pos x="T0" y="T1"/>
              </a:cxn>
              <a:cxn ang="T9">
                <a:pos x="T2" y="T3"/>
              </a:cxn>
              <a:cxn ang="T10">
                <a:pos x="T4" y="T5"/>
              </a:cxn>
              <a:cxn ang="T11">
                <a:pos x="T6" y="T7"/>
              </a:cxn>
            </a:cxnLst>
            <a:rect l="T12" t="T13" r="T14" b="T15"/>
            <a:pathLst>
              <a:path w="193" h="425">
                <a:moveTo>
                  <a:pt x="192" y="424"/>
                </a:moveTo>
                <a:lnTo>
                  <a:pt x="0" y="424"/>
                </a:lnTo>
                <a:lnTo>
                  <a:pt x="0" y="0"/>
                </a:lnTo>
                <a:lnTo>
                  <a:pt x="16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34" name="Line 28"/>
          <p:cNvSpPr>
            <a:spLocks noChangeShapeType="1"/>
          </p:cNvSpPr>
          <p:nvPr/>
        </p:nvSpPr>
        <p:spPr bwMode="auto">
          <a:xfrm>
            <a:off x="7105650" y="3351214"/>
            <a:ext cx="0" cy="300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35" name="Rectangle 29"/>
          <p:cNvSpPr>
            <a:spLocks noChangeArrowheads="1"/>
          </p:cNvSpPr>
          <p:nvPr/>
        </p:nvSpPr>
        <p:spPr bwMode="auto">
          <a:xfrm>
            <a:off x="6743700" y="3714751"/>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36" name="AutoShape 30"/>
          <p:cNvSpPr>
            <a:spLocks noChangeArrowheads="1"/>
          </p:cNvSpPr>
          <p:nvPr/>
        </p:nvSpPr>
        <p:spPr bwMode="auto">
          <a:xfrm>
            <a:off x="6781800" y="4471988"/>
            <a:ext cx="584200" cy="557212"/>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37" name="Line 31"/>
          <p:cNvSpPr>
            <a:spLocks noChangeShapeType="1"/>
          </p:cNvSpPr>
          <p:nvPr/>
        </p:nvSpPr>
        <p:spPr bwMode="auto">
          <a:xfrm>
            <a:off x="7099300" y="3365501"/>
            <a:ext cx="0" cy="3286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38" name="Line 32"/>
          <p:cNvSpPr>
            <a:spLocks noChangeShapeType="1"/>
          </p:cNvSpPr>
          <p:nvPr/>
        </p:nvSpPr>
        <p:spPr bwMode="auto">
          <a:xfrm>
            <a:off x="7086600" y="4251325"/>
            <a:ext cx="0" cy="2428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39" name="Freeform 33"/>
          <p:cNvSpPr>
            <a:spLocks/>
          </p:cNvSpPr>
          <p:nvPr/>
        </p:nvSpPr>
        <p:spPr bwMode="auto">
          <a:xfrm>
            <a:off x="6464300" y="4000501"/>
            <a:ext cx="306388" cy="758825"/>
          </a:xfrm>
          <a:custGeom>
            <a:avLst/>
            <a:gdLst>
              <a:gd name="T0" fmla="*/ 483870835 w 193"/>
              <a:gd name="T1" fmla="*/ 1351672712 h 425"/>
              <a:gd name="T2" fmla="*/ 0 w 193"/>
              <a:gd name="T3" fmla="*/ 1351672712 h 425"/>
              <a:gd name="T4" fmla="*/ 0 w 193"/>
              <a:gd name="T5" fmla="*/ 0 h 425"/>
              <a:gd name="T6" fmla="*/ 403225630 w 193"/>
              <a:gd name="T7" fmla="*/ 0 h 425"/>
              <a:gd name="T8" fmla="*/ 0 60000 65536"/>
              <a:gd name="T9" fmla="*/ 0 60000 65536"/>
              <a:gd name="T10" fmla="*/ 0 60000 65536"/>
              <a:gd name="T11" fmla="*/ 0 60000 65536"/>
              <a:gd name="T12" fmla="*/ 0 w 193"/>
              <a:gd name="T13" fmla="*/ 0 h 425"/>
              <a:gd name="T14" fmla="*/ 193 w 193"/>
              <a:gd name="T15" fmla="*/ 425 h 425"/>
            </a:gdLst>
            <a:ahLst/>
            <a:cxnLst>
              <a:cxn ang="T8">
                <a:pos x="T0" y="T1"/>
              </a:cxn>
              <a:cxn ang="T9">
                <a:pos x="T2" y="T3"/>
              </a:cxn>
              <a:cxn ang="T10">
                <a:pos x="T4" y="T5"/>
              </a:cxn>
              <a:cxn ang="T11">
                <a:pos x="T6" y="T7"/>
              </a:cxn>
            </a:cxnLst>
            <a:rect l="T12" t="T13" r="T14" b="T15"/>
            <a:pathLst>
              <a:path w="193" h="425">
                <a:moveTo>
                  <a:pt x="192" y="424"/>
                </a:moveTo>
                <a:lnTo>
                  <a:pt x="0" y="424"/>
                </a:lnTo>
                <a:lnTo>
                  <a:pt x="0" y="0"/>
                </a:lnTo>
                <a:lnTo>
                  <a:pt x="16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40" name="Line 34"/>
          <p:cNvSpPr>
            <a:spLocks noChangeShapeType="1"/>
          </p:cNvSpPr>
          <p:nvPr/>
        </p:nvSpPr>
        <p:spPr bwMode="auto">
          <a:xfrm>
            <a:off x="7092950" y="5094289"/>
            <a:ext cx="0" cy="300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41" name="Rectangle 35"/>
          <p:cNvSpPr>
            <a:spLocks noChangeArrowheads="1"/>
          </p:cNvSpPr>
          <p:nvPr/>
        </p:nvSpPr>
        <p:spPr bwMode="auto">
          <a:xfrm>
            <a:off x="8648700" y="1657351"/>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42" name="AutoShape 36"/>
          <p:cNvSpPr>
            <a:spLocks noChangeArrowheads="1"/>
          </p:cNvSpPr>
          <p:nvPr/>
        </p:nvSpPr>
        <p:spPr bwMode="auto">
          <a:xfrm>
            <a:off x="8686800" y="2414588"/>
            <a:ext cx="584200" cy="557212"/>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43" name="Line 37"/>
          <p:cNvSpPr>
            <a:spLocks noChangeShapeType="1"/>
          </p:cNvSpPr>
          <p:nvPr/>
        </p:nvSpPr>
        <p:spPr bwMode="auto">
          <a:xfrm>
            <a:off x="9004300" y="1308101"/>
            <a:ext cx="0" cy="328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44" name="Line 38"/>
          <p:cNvSpPr>
            <a:spLocks noChangeShapeType="1"/>
          </p:cNvSpPr>
          <p:nvPr/>
        </p:nvSpPr>
        <p:spPr bwMode="auto">
          <a:xfrm>
            <a:off x="8991600" y="2193925"/>
            <a:ext cx="0" cy="2428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45" name="Freeform 39"/>
          <p:cNvSpPr>
            <a:spLocks/>
          </p:cNvSpPr>
          <p:nvPr/>
        </p:nvSpPr>
        <p:spPr bwMode="auto">
          <a:xfrm>
            <a:off x="8369300" y="1943101"/>
            <a:ext cx="306388" cy="758825"/>
          </a:xfrm>
          <a:custGeom>
            <a:avLst/>
            <a:gdLst>
              <a:gd name="T0" fmla="*/ 483870835 w 193"/>
              <a:gd name="T1" fmla="*/ 1351672712 h 425"/>
              <a:gd name="T2" fmla="*/ 0 w 193"/>
              <a:gd name="T3" fmla="*/ 1351672712 h 425"/>
              <a:gd name="T4" fmla="*/ 0 w 193"/>
              <a:gd name="T5" fmla="*/ 0 h 425"/>
              <a:gd name="T6" fmla="*/ 403225630 w 193"/>
              <a:gd name="T7" fmla="*/ 0 h 425"/>
              <a:gd name="T8" fmla="*/ 0 60000 65536"/>
              <a:gd name="T9" fmla="*/ 0 60000 65536"/>
              <a:gd name="T10" fmla="*/ 0 60000 65536"/>
              <a:gd name="T11" fmla="*/ 0 60000 65536"/>
              <a:gd name="T12" fmla="*/ 0 w 193"/>
              <a:gd name="T13" fmla="*/ 0 h 425"/>
              <a:gd name="T14" fmla="*/ 193 w 193"/>
              <a:gd name="T15" fmla="*/ 425 h 425"/>
            </a:gdLst>
            <a:ahLst/>
            <a:cxnLst>
              <a:cxn ang="T8">
                <a:pos x="T0" y="T1"/>
              </a:cxn>
              <a:cxn ang="T9">
                <a:pos x="T2" y="T3"/>
              </a:cxn>
              <a:cxn ang="T10">
                <a:pos x="T4" y="T5"/>
              </a:cxn>
              <a:cxn ang="T11">
                <a:pos x="T6" y="T7"/>
              </a:cxn>
            </a:cxnLst>
            <a:rect l="T12" t="T13" r="T14" b="T15"/>
            <a:pathLst>
              <a:path w="193" h="425">
                <a:moveTo>
                  <a:pt x="192" y="424"/>
                </a:moveTo>
                <a:lnTo>
                  <a:pt x="0" y="424"/>
                </a:lnTo>
                <a:lnTo>
                  <a:pt x="0" y="0"/>
                </a:lnTo>
                <a:lnTo>
                  <a:pt x="16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46" name="Line 40"/>
          <p:cNvSpPr>
            <a:spLocks noChangeShapeType="1"/>
          </p:cNvSpPr>
          <p:nvPr/>
        </p:nvSpPr>
        <p:spPr bwMode="auto">
          <a:xfrm>
            <a:off x="9010650" y="3022600"/>
            <a:ext cx="0" cy="300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47" name="Rectangle 41"/>
          <p:cNvSpPr>
            <a:spLocks noChangeArrowheads="1"/>
          </p:cNvSpPr>
          <p:nvPr/>
        </p:nvSpPr>
        <p:spPr bwMode="auto">
          <a:xfrm>
            <a:off x="8648700" y="3414714"/>
            <a:ext cx="685800" cy="485775"/>
          </a:xfrm>
          <a:prstGeom prst="rect">
            <a:avLst/>
          </a:prstGeom>
          <a:solidFill>
            <a:schemeClr val="folHlink"/>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48" name="AutoShape 42"/>
          <p:cNvSpPr>
            <a:spLocks noChangeArrowheads="1"/>
          </p:cNvSpPr>
          <p:nvPr/>
        </p:nvSpPr>
        <p:spPr bwMode="auto">
          <a:xfrm>
            <a:off x="8686800" y="4143376"/>
            <a:ext cx="584200" cy="557213"/>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49" name="Line 43"/>
          <p:cNvSpPr>
            <a:spLocks noChangeShapeType="1"/>
          </p:cNvSpPr>
          <p:nvPr/>
        </p:nvSpPr>
        <p:spPr bwMode="auto">
          <a:xfrm>
            <a:off x="9004300" y="3036888"/>
            <a:ext cx="0" cy="3286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0" name="Line 44"/>
          <p:cNvSpPr>
            <a:spLocks noChangeShapeType="1"/>
          </p:cNvSpPr>
          <p:nvPr/>
        </p:nvSpPr>
        <p:spPr bwMode="auto">
          <a:xfrm>
            <a:off x="8991600" y="3922714"/>
            <a:ext cx="0" cy="242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1" name="Freeform 45"/>
          <p:cNvSpPr>
            <a:spLocks/>
          </p:cNvSpPr>
          <p:nvPr/>
        </p:nvSpPr>
        <p:spPr bwMode="auto">
          <a:xfrm>
            <a:off x="8204200" y="1785939"/>
            <a:ext cx="522288" cy="2644775"/>
          </a:xfrm>
          <a:custGeom>
            <a:avLst/>
            <a:gdLst>
              <a:gd name="T0" fmla="*/ 826611933 w 329"/>
              <a:gd name="T1" fmla="*/ 2147483647 h 1481"/>
              <a:gd name="T2" fmla="*/ 0 w 329"/>
              <a:gd name="T3" fmla="*/ 2147483647 h 1481"/>
              <a:gd name="T4" fmla="*/ 0 w 329"/>
              <a:gd name="T5" fmla="*/ 0 h 1481"/>
              <a:gd name="T6" fmla="*/ 688004052 w 329"/>
              <a:gd name="T7" fmla="*/ 0 h 1481"/>
              <a:gd name="T8" fmla="*/ 0 60000 65536"/>
              <a:gd name="T9" fmla="*/ 0 60000 65536"/>
              <a:gd name="T10" fmla="*/ 0 60000 65536"/>
              <a:gd name="T11" fmla="*/ 0 60000 65536"/>
              <a:gd name="T12" fmla="*/ 0 w 329"/>
              <a:gd name="T13" fmla="*/ 0 h 1481"/>
              <a:gd name="T14" fmla="*/ 329 w 329"/>
              <a:gd name="T15" fmla="*/ 1481 h 1481"/>
            </a:gdLst>
            <a:ahLst/>
            <a:cxnLst>
              <a:cxn ang="T8">
                <a:pos x="T0" y="T1"/>
              </a:cxn>
              <a:cxn ang="T9">
                <a:pos x="T2" y="T3"/>
              </a:cxn>
              <a:cxn ang="T10">
                <a:pos x="T4" y="T5"/>
              </a:cxn>
              <a:cxn ang="T11">
                <a:pos x="T6" y="T7"/>
              </a:cxn>
            </a:cxnLst>
            <a:rect l="T12" t="T13" r="T14" b="T15"/>
            <a:pathLst>
              <a:path w="329" h="1481">
                <a:moveTo>
                  <a:pt x="328" y="1480"/>
                </a:moveTo>
                <a:lnTo>
                  <a:pt x="0" y="1480"/>
                </a:lnTo>
                <a:lnTo>
                  <a:pt x="0" y="0"/>
                </a:lnTo>
                <a:lnTo>
                  <a:pt x="273"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2" name="Line 46"/>
          <p:cNvSpPr>
            <a:spLocks noChangeShapeType="1"/>
          </p:cNvSpPr>
          <p:nvPr/>
        </p:nvSpPr>
        <p:spPr bwMode="auto">
          <a:xfrm>
            <a:off x="9010650" y="4751389"/>
            <a:ext cx="0" cy="300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1553" name="Freeform 47"/>
          <p:cNvSpPr>
            <a:spLocks/>
          </p:cNvSpPr>
          <p:nvPr/>
        </p:nvSpPr>
        <p:spPr bwMode="auto">
          <a:xfrm>
            <a:off x="9283700" y="2700338"/>
            <a:ext cx="534988" cy="1744662"/>
          </a:xfrm>
          <a:custGeom>
            <a:avLst/>
            <a:gdLst>
              <a:gd name="T0" fmla="*/ 0 w 337"/>
              <a:gd name="T1" fmla="*/ 0 h 977"/>
              <a:gd name="T2" fmla="*/ 846773382 w 337"/>
              <a:gd name="T3" fmla="*/ 0 h 977"/>
              <a:gd name="T4" fmla="*/ 826611922 w 337"/>
              <a:gd name="T5" fmla="*/ 2147483647 h 977"/>
              <a:gd name="T6" fmla="*/ 60483809 w 337"/>
              <a:gd name="T7" fmla="*/ 2147483647 h 977"/>
              <a:gd name="T8" fmla="*/ 0 60000 65536"/>
              <a:gd name="T9" fmla="*/ 0 60000 65536"/>
              <a:gd name="T10" fmla="*/ 0 60000 65536"/>
              <a:gd name="T11" fmla="*/ 0 60000 65536"/>
              <a:gd name="T12" fmla="*/ 0 w 337"/>
              <a:gd name="T13" fmla="*/ 0 h 977"/>
              <a:gd name="T14" fmla="*/ 337 w 337"/>
              <a:gd name="T15" fmla="*/ 977 h 977"/>
            </a:gdLst>
            <a:ahLst/>
            <a:cxnLst>
              <a:cxn ang="T8">
                <a:pos x="T0" y="T1"/>
              </a:cxn>
              <a:cxn ang="T9">
                <a:pos x="T2" y="T3"/>
              </a:cxn>
              <a:cxn ang="T10">
                <a:pos x="T4" y="T5"/>
              </a:cxn>
              <a:cxn ang="T11">
                <a:pos x="T6" y="T7"/>
              </a:cxn>
            </a:cxnLst>
            <a:rect l="T12" t="T13" r="T14" b="T15"/>
            <a:pathLst>
              <a:path w="337" h="977">
                <a:moveTo>
                  <a:pt x="0" y="0"/>
                </a:moveTo>
                <a:lnTo>
                  <a:pt x="336" y="0"/>
                </a:lnTo>
                <a:lnTo>
                  <a:pt x="328" y="976"/>
                </a:lnTo>
                <a:lnTo>
                  <a:pt x="24" y="976"/>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4" name="AutoShape 48"/>
          <p:cNvSpPr>
            <a:spLocks noChangeArrowheads="1"/>
          </p:cNvSpPr>
          <p:nvPr/>
        </p:nvSpPr>
        <p:spPr bwMode="auto">
          <a:xfrm>
            <a:off x="8712200" y="5014913"/>
            <a:ext cx="584200" cy="557212"/>
          </a:xfrm>
          <a:prstGeom prst="diamond">
            <a:avLst/>
          </a:prstGeom>
          <a:solidFill>
            <a:schemeClr val="tx2"/>
          </a:solidFill>
          <a:ln w="28575">
            <a:solidFill>
              <a:schemeClr val="tx1"/>
            </a:solidFill>
            <a:miter lim="800000"/>
            <a:headEnd/>
            <a:tailEnd/>
          </a:ln>
          <a:effectLst>
            <a:outerShdw dist="53882"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21555" name="Freeform 49"/>
          <p:cNvSpPr>
            <a:spLocks/>
          </p:cNvSpPr>
          <p:nvPr/>
        </p:nvSpPr>
        <p:spPr bwMode="auto">
          <a:xfrm>
            <a:off x="9309100" y="3686175"/>
            <a:ext cx="801688" cy="1644650"/>
          </a:xfrm>
          <a:custGeom>
            <a:avLst/>
            <a:gdLst>
              <a:gd name="T0" fmla="*/ 0 w 505"/>
              <a:gd name="T1" fmla="*/ 2147483647 h 921"/>
              <a:gd name="T2" fmla="*/ 1270159632 w 505"/>
              <a:gd name="T3" fmla="*/ 2147483647 h 921"/>
              <a:gd name="T4" fmla="*/ 1270159632 w 505"/>
              <a:gd name="T5" fmla="*/ 0 h 921"/>
              <a:gd name="T6" fmla="*/ 120967596 w 505"/>
              <a:gd name="T7" fmla="*/ 0 h 921"/>
              <a:gd name="T8" fmla="*/ 0 60000 65536"/>
              <a:gd name="T9" fmla="*/ 0 60000 65536"/>
              <a:gd name="T10" fmla="*/ 0 60000 65536"/>
              <a:gd name="T11" fmla="*/ 0 60000 65536"/>
              <a:gd name="T12" fmla="*/ 0 w 505"/>
              <a:gd name="T13" fmla="*/ 0 h 921"/>
              <a:gd name="T14" fmla="*/ 505 w 505"/>
              <a:gd name="T15" fmla="*/ 921 h 921"/>
            </a:gdLst>
            <a:ahLst/>
            <a:cxnLst>
              <a:cxn ang="T8">
                <a:pos x="T0" y="T1"/>
              </a:cxn>
              <a:cxn ang="T9">
                <a:pos x="T2" y="T3"/>
              </a:cxn>
              <a:cxn ang="T10">
                <a:pos x="T4" y="T5"/>
              </a:cxn>
              <a:cxn ang="T11">
                <a:pos x="T6" y="T7"/>
              </a:cxn>
            </a:cxnLst>
            <a:rect l="T12" t="T13" r="T14" b="T15"/>
            <a:pathLst>
              <a:path w="505" h="921">
                <a:moveTo>
                  <a:pt x="0" y="920"/>
                </a:moveTo>
                <a:lnTo>
                  <a:pt x="504" y="920"/>
                </a:lnTo>
                <a:lnTo>
                  <a:pt x="504" y="0"/>
                </a:lnTo>
                <a:lnTo>
                  <a:pt x="48"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6" name="Freeform 50"/>
          <p:cNvSpPr>
            <a:spLocks/>
          </p:cNvSpPr>
          <p:nvPr/>
        </p:nvSpPr>
        <p:spPr bwMode="auto">
          <a:xfrm>
            <a:off x="8026400" y="2328864"/>
            <a:ext cx="954088" cy="2973387"/>
          </a:xfrm>
          <a:custGeom>
            <a:avLst/>
            <a:gdLst>
              <a:gd name="T0" fmla="*/ 1068546773 w 601"/>
              <a:gd name="T1" fmla="*/ 2147483647 h 1665"/>
              <a:gd name="T2" fmla="*/ 0 w 601"/>
              <a:gd name="T3" fmla="*/ 2147483647 h 1665"/>
              <a:gd name="T4" fmla="*/ 20161259 w 601"/>
              <a:gd name="T5" fmla="*/ 0 h 1665"/>
              <a:gd name="T6" fmla="*/ 1512094325 w 601"/>
              <a:gd name="T7" fmla="*/ 0 h 1665"/>
              <a:gd name="T8" fmla="*/ 0 60000 65536"/>
              <a:gd name="T9" fmla="*/ 0 60000 65536"/>
              <a:gd name="T10" fmla="*/ 0 60000 65536"/>
              <a:gd name="T11" fmla="*/ 0 60000 65536"/>
              <a:gd name="T12" fmla="*/ 0 w 601"/>
              <a:gd name="T13" fmla="*/ 0 h 1665"/>
              <a:gd name="T14" fmla="*/ 601 w 601"/>
              <a:gd name="T15" fmla="*/ 1665 h 1665"/>
            </a:gdLst>
            <a:ahLst/>
            <a:cxnLst>
              <a:cxn ang="T8">
                <a:pos x="T0" y="T1"/>
              </a:cxn>
              <a:cxn ang="T9">
                <a:pos x="T2" y="T3"/>
              </a:cxn>
              <a:cxn ang="T10">
                <a:pos x="T4" y="T5"/>
              </a:cxn>
              <a:cxn ang="T11">
                <a:pos x="T6" y="T7"/>
              </a:cxn>
            </a:cxnLst>
            <a:rect l="T12" t="T13" r="T14" b="T15"/>
            <a:pathLst>
              <a:path w="601" h="1665">
                <a:moveTo>
                  <a:pt x="424" y="1664"/>
                </a:moveTo>
                <a:lnTo>
                  <a:pt x="0" y="1664"/>
                </a:lnTo>
                <a:lnTo>
                  <a:pt x="8" y="0"/>
                </a:lnTo>
                <a:lnTo>
                  <a:pt x="600" y="0"/>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7" name="Line 51"/>
          <p:cNvSpPr>
            <a:spLocks noChangeShapeType="1"/>
          </p:cNvSpPr>
          <p:nvPr/>
        </p:nvSpPr>
        <p:spPr bwMode="auto">
          <a:xfrm>
            <a:off x="9023350" y="5537200"/>
            <a:ext cx="0" cy="3000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2030312221"/>
      </p:ext>
    </p:extLst>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7"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292BC0-87A1-4EB7-B3C2-952E61EE6E38}" type="slidenum">
              <a:rPr lang="en-US" altLang="en-US" sz="1000">
                <a:latin typeface="Helvetica" panose="020B0604020202020204" pitchFamily="34" charset="0"/>
              </a:rPr>
              <a:pPr/>
              <a:t>276</a:t>
            </a:fld>
            <a:endParaRPr lang="en-US" altLang="en-US" sz="1000">
              <a:latin typeface="Helvetica" panose="020B0604020202020204" pitchFamily="34" charset="0"/>
            </a:endParaRPr>
          </a:p>
        </p:txBody>
      </p:sp>
      <p:sp>
        <p:nvSpPr>
          <p:cNvPr id="22532" name="Rectangle 2"/>
          <p:cNvSpPr>
            <a:spLocks noGrp="1" noChangeArrowheads="1"/>
          </p:cNvSpPr>
          <p:nvPr>
            <p:ph type="title"/>
          </p:nvPr>
        </p:nvSpPr>
        <p:spPr>
          <a:xfrm>
            <a:off x="2743200" y="990601"/>
            <a:ext cx="6508750" cy="760413"/>
          </a:xfrm>
          <a:noFill/>
        </p:spPr>
        <p:txBody>
          <a:bodyPr vert="horz" lIns="90487" tIns="44450" rIns="90487" bIns="44450" rtlCol="0" anchor="ctr">
            <a:normAutofit/>
          </a:bodyPr>
          <a:lstStyle/>
          <a:p>
            <a:pPr eaLnBrk="1" hangingPunct="1"/>
            <a:r>
              <a:rPr lang="en-US" altLang="en-US" smtClean="0"/>
              <a:t>Loop Testing: Simple Loops</a:t>
            </a:r>
          </a:p>
        </p:txBody>
      </p:sp>
      <p:sp>
        <p:nvSpPr>
          <p:cNvPr id="188419" name="Rectangle 3"/>
          <p:cNvSpPr>
            <a:spLocks noChangeArrowheads="1"/>
          </p:cNvSpPr>
          <p:nvPr/>
        </p:nvSpPr>
        <p:spPr bwMode="auto">
          <a:xfrm>
            <a:off x="3505201" y="1828801"/>
            <a:ext cx="4171013" cy="366767"/>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Minimum conditions—Simple Loops</a:t>
            </a:r>
          </a:p>
        </p:txBody>
      </p:sp>
      <p:sp>
        <p:nvSpPr>
          <p:cNvPr id="188420" name="Rectangle 4"/>
          <p:cNvSpPr>
            <a:spLocks noChangeArrowheads="1"/>
          </p:cNvSpPr>
          <p:nvPr/>
        </p:nvSpPr>
        <p:spPr bwMode="auto">
          <a:xfrm>
            <a:off x="3873500" y="2386013"/>
            <a:ext cx="2811666"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1.  skip the loop entirely</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1" name="Rectangle 5"/>
          <p:cNvSpPr>
            <a:spLocks noChangeArrowheads="1"/>
          </p:cNvSpPr>
          <p:nvPr/>
        </p:nvSpPr>
        <p:spPr bwMode="auto">
          <a:xfrm>
            <a:off x="3886200" y="250031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2" name="Rectangle 6"/>
          <p:cNvSpPr>
            <a:spLocks noChangeArrowheads="1"/>
          </p:cNvSpPr>
          <p:nvPr/>
        </p:nvSpPr>
        <p:spPr bwMode="auto">
          <a:xfrm>
            <a:off x="3886200" y="2857500"/>
            <a:ext cx="3940180"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2.  only one pass through the loop</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3" name="Rectangle 7"/>
          <p:cNvSpPr>
            <a:spLocks noChangeArrowheads="1"/>
          </p:cNvSpPr>
          <p:nvPr/>
        </p:nvSpPr>
        <p:spPr bwMode="auto">
          <a:xfrm>
            <a:off x="3886200" y="3214688"/>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4" name="Rectangle 8"/>
          <p:cNvSpPr>
            <a:spLocks noChangeArrowheads="1"/>
          </p:cNvSpPr>
          <p:nvPr/>
        </p:nvSpPr>
        <p:spPr bwMode="auto">
          <a:xfrm>
            <a:off x="3886200" y="3314700"/>
            <a:ext cx="3645228"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3.  two passes through the loop</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5" name="Rectangle 9"/>
          <p:cNvSpPr>
            <a:spLocks noChangeArrowheads="1"/>
          </p:cNvSpPr>
          <p:nvPr/>
        </p:nvSpPr>
        <p:spPr bwMode="auto">
          <a:xfrm>
            <a:off x="3886200" y="3929063"/>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6" name="Rectangle 10"/>
          <p:cNvSpPr>
            <a:spLocks noChangeArrowheads="1"/>
          </p:cNvSpPr>
          <p:nvPr/>
        </p:nvSpPr>
        <p:spPr bwMode="auto">
          <a:xfrm>
            <a:off x="3860801" y="3757613"/>
            <a:ext cx="4190249" cy="643766"/>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4.  m passes through the loop  m &lt; n</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7" name="Rectangle 11"/>
          <p:cNvSpPr>
            <a:spLocks noChangeArrowheads="1"/>
          </p:cNvSpPr>
          <p:nvPr/>
        </p:nvSpPr>
        <p:spPr bwMode="auto">
          <a:xfrm>
            <a:off x="3886200" y="4643438"/>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8" name="Rectangle 12"/>
          <p:cNvSpPr>
            <a:spLocks noChangeArrowheads="1"/>
          </p:cNvSpPr>
          <p:nvPr/>
        </p:nvSpPr>
        <p:spPr bwMode="auto">
          <a:xfrm>
            <a:off x="3886201" y="4214814"/>
            <a:ext cx="4600617"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5.  (n-1), n, and (n+1) passes through      </a:t>
            </a:r>
          </a:p>
        </p:txBody>
      </p:sp>
      <p:sp>
        <p:nvSpPr>
          <p:cNvPr id="188429" name="Rectangle 13"/>
          <p:cNvSpPr>
            <a:spLocks noChangeArrowheads="1"/>
          </p:cNvSpPr>
          <p:nvPr/>
        </p:nvSpPr>
        <p:spPr bwMode="auto">
          <a:xfrm>
            <a:off x="3886201" y="4572001"/>
            <a:ext cx="1080423"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the loop</a:t>
            </a:r>
          </a:p>
        </p:txBody>
      </p:sp>
      <p:sp>
        <p:nvSpPr>
          <p:cNvPr id="188430" name="Rectangle 14"/>
          <p:cNvSpPr>
            <a:spLocks noChangeArrowheads="1"/>
          </p:cNvSpPr>
          <p:nvPr/>
        </p:nvSpPr>
        <p:spPr bwMode="auto">
          <a:xfrm>
            <a:off x="3937000" y="5143501"/>
            <a:ext cx="3837588"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where n is the maximum number </a:t>
            </a:r>
          </a:p>
        </p:txBody>
      </p:sp>
      <p:sp>
        <p:nvSpPr>
          <p:cNvPr id="188431" name="Rectangle 15"/>
          <p:cNvSpPr>
            <a:spLocks noChangeArrowheads="1"/>
          </p:cNvSpPr>
          <p:nvPr/>
        </p:nvSpPr>
        <p:spPr bwMode="auto">
          <a:xfrm>
            <a:off x="3949701" y="5514976"/>
            <a:ext cx="235000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of allowable passes</a:t>
            </a:r>
          </a:p>
        </p:txBody>
      </p:sp>
    </p:spTree>
    <p:extLst>
      <p:ext uri="{BB962C8B-B14F-4D97-AF65-F5344CB8AC3E}">
        <p14:creationId xmlns:p14="http://schemas.microsoft.com/office/powerpoint/2010/main" val="387005644"/>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3"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721B10-A9A0-411A-BD86-EFF7FB74B4FE}" type="slidenum">
              <a:rPr lang="en-US" altLang="en-US" sz="1000">
                <a:latin typeface="Helvetica" panose="020B0604020202020204" pitchFamily="34" charset="0"/>
              </a:rPr>
              <a:pPr/>
              <a:t>277</a:t>
            </a:fld>
            <a:endParaRPr lang="en-US" altLang="en-US" sz="1000">
              <a:latin typeface="Helvetica" panose="020B0604020202020204" pitchFamily="34" charset="0"/>
            </a:endParaRPr>
          </a:p>
        </p:txBody>
      </p:sp>
      <p:sp>
        <p:nvSpPr>
          <p:cNvPr id="23556" name="Rectangle 2"/>
          <p:cNvSpPr>
            <a:spLocks noGrp="1" noChangeArrowheads="1"/>
          </p:cNvSpPr>
          <p:nvPr>
            <p:ph type="title"/>
          </p:nvPr>
        </p:nvSpPr>
        <p:spPr>
          <a:xfrm>
            <a:off x="2743201" y="990600"/>
            <a:ext cx="6905625" cy="704850"/>
          </a:xfrm>
          <a:noFill/>
        </p:spPr>
        <p:txBody>
          <a:bodyPr vert="horz" lIns="90487" tIns="44450" rIns="90487" bIns="44450" rtlCol="0" anchor="ctr">
            <a:normAutofit/>
          </a:bodyPr>
          <a:lstStyle/>
          <a:p>
            <a:pPr eaLnBrk="1" hangingPunct="1"/>
            <a:r>
              <a:rPr lang="en-US" altLang="en-US" smtClean="0"/>
              <a:t>Loop Testing: Nested Loops</a:t>
            </a:r>
          </a:p>
        </p:txBody>
      </p:sp>
      <p:sp>
        <p:nvSpPr>
          <p:cNvPr id="189443" name="Rectangle 3"/>
          <p:cNvSpPr>
            <a:spLocks noChangeArrowheads="1"/>
          </p:cNvSpPr>
          <p:nvPr/>
        </p:nvSpPr>
        <p:spPr bwMode="auto">
          <a:xfrm>
            <a:off x="3886201" y="1905000"/>
            <a:ext cx="60991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Start at the innermost loop. Set all outer loops to their </a:t>
            </a:r>
          </a:p>
        </p:txBody>
      </p:sp>
      <p:sp>
        <p:nvSpPr>
          <p:cNvPr id="189444" name="Rectangle 4"/>
          <p:cNvSpPr>
            <a:spLocks noChangeArrowheads="1"/>
          </p:cNvSpPr>
          <p:nvPr/>
        </p:nvSpPr>
        <p:spPr bwMode="auto">
          <a:xfrm>
            <a:off x="3886201" y="2162176"/>
            <a:ext cx="41703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minimum iteration parameter values.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5" name="Rectangle 5"/>
          <p:cNvSpPr>
            <a:spLocks noChangeArrowheads="1"/>
          </p:cNvSpPr>
          <p:nvPr/>
        </p:nvSpPr>
        <p:spPr bwMode="auto">
          <a:xfrm>
            <a:off x="3886200" y="227647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6" name="Rectangle 6"/>
          <p:cNvSpPr>
            <a:spLocks noChangeArrowheads="1"/>
          </p:cNvSpPr>
          <p:nvPr/>
        </p:nvSpPr>
        <p:spPr bwMode="auto">
          <a:xfrm>
            <a:off x="3886201" y="2533650"/>
            <a:ext cx="5256213"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 the min+1, typical, max-1 and max for the </a:t>
            </a:r>
          </a:p>
        </p:txBody>
      </p:sp>
      <p:sp>
        <p:nvSpPr>
          <p:cNvPr id="189447" name="Rectangle 7"/>
          <p:cNvSpPr>
            <a:spLocks noChangeArrowheads="1"/>
          </p:cNvSpPr>
          <p:nvPr/>
        </p:nvSpPr>
        <p:spPr bwMode="auto">
          <a:xfrm>
            <a:off x="3886201" y="2790825"/>
            <a:ext cx="60229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innermost loop, while holding the outer loops at their </a:t>
            </a:r>
          </a:p>
        </p:txBody>
      </p:sp>
      <p:sp>
        <p:nvSpPr>
          <p:cNvPr id="189448" name="Rectangle 8"/>
          <p:cNvSpPr>
            <a:spLocks noChangeArrowheads="1"/>
          </p:cNvSpPr>
          <p:nvPr/>
        </p:nvSpPr>
        <p:spPr bwMode="auto">
          <a:xfrm>
            <a:off x="3886201" y="3048001"/>
            <a:ext cx="20351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minimum values.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9" name="Rectangle 9"/>
          <p:cNvSpPr>
            <a:spLocks noChangeArrowheads="1"/>
          </p:cNvSpPr>
          <p:nvPr/>
        </p:nvSpPr>
        <p:spPr bwMode="auto">
          <a:xfrm>
            <a:off x="3886200" y="3305175"/>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0" name="Rectangle 10"/>
          <p:cNvSpPr>
            <a:spLocks noChangeArrowheads="1"/>
          </p:cNvSpPr>
          <p:nvPr/>
        </p:nvSpPr>
        <p:spPr bwMode="auto">
          <a:xfrm>
            <a:off x="3886201" y="3390900"/>
            <a:ext cx="62515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Move out one loop and set it up as in step 2, holding all </a:t>
            </a:r>
          </a:p>
        </p:txBody>
      </p:sp>
      <p:sp>
        <p:nvSpPr>
          <p:cNvPr id="189451" name="Rectangle 11"/>
          <p:cNvSpPr>
            <a:spLocks noChangeArrowheads="1"/>
          </p:cNvSpPr>
          <p:nvPr/>
        </p:nvSpPr>
        <p:spPr bwMode="auto">
          <a:xfrm>
            <a:off x="3886201" y="3648075"/>
            <a:ext cx="59848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other loops at typical values. Continue this step until </a:t>
            </a:r>
          </a:p>
        </p:txBody>
      </p:sp>
      <p:sp>
        <p:nvSpPr>
          <p:cNvPr id="189452" name="Rectangle 12"/>
          <p:cNvSpPr>
            <a:spLocks noChangeArrowheads="1"/>
          </p:cNvSpPr>
          <p:nvPr/>
        </p:nvSpPr>
        <p:spPr bwMode="auto">
          <a:xfrm>
            <a:off x="3886201" y="3905250"/>
            <a:ext cx="41052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the outermost loop has been tested.</a:t>
            </a:r>
          </a:p>
        </p:txBody>
      </p:sp>
      <p:sp>
        <p:nvSpPr>
          <p:cNvPr id="189453" name="Rectangle 13"/>
          <p:cNvSpPr>
            <a:spLocks noChangeArrowheads="1"/>
          </p:cNvSpPr>
          <p:nvPr/>
        </p:nvSpPr>
        <p:spPr bwMode="auto">
          <a:xfrm>
            <a:off x="3886201" y="4662489"/>
            <a:ext cx="49434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If the loops are independent of one another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4" name="Rectangle 14"/>
          <p:cNvSpPr>
            <a:spLocks noChangeArrowheads="1"/>
          </p:cNvSpPr>
          <p:nvPr/>
        </p:nvSpPr>
        <p:spPr bwMode="auto">
          <a:xfrm>
            <a:off x="3886201" y="4919664"/>
            <a:ext cx="38401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then treat each as a simple loop</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5" name="Rectangle 15"/>
          <p:cNvSpPr>
            <a:spLocks noChangeArrowheads="1"/>
          </p:cNvSpPr>
          <p:nvPr/>
        </p:nvSpPr>
        <p:spPr bwMode="auto">
          <a:xfrm>
            <a:off x="3886201" y="5176839"/>
            <a:ext cx="3255963"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else* treat as nested loops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6" name="Rectangle 16"/>
          <p:cNvSpPr>
            <a:spLocks noChangeArrowheads="1"/>
          </p:cNvSpPr>
          <p:nvPr/>
        </p:nvSpPr>
        <p:spPr bwMode="auto">
          <a:xfrm>
            <a:off x="3886201" y="5434014"/>
            <a:ext cx="8794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endif*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7" name="Rectangle 17"/>
          <p:cNvSpPr>
            <a:spLocks noChangeArrowheads="1"/>
          </p:cNvSpPr>
          <p:nvPr/>
        </p:nvSpPr>
        <p:spPr bwMode="auto">
          <a:xfrm>
            <a:off x="3886200" y="5691188"/>
            <a:ext cx="182806" cy="643766"/>
          </a:xfrm>
          <a:prstGeom prst="rect">
            <a:avLst/>
          </a:prstGeom>
          <a:noFill/>
          <a:ln>
            <a:noFill/>
          </a:ln>
          <a:effectLst/>
          <a:ex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8" name="Rectangle 18"/>
          <p:cNvSpPr>
            <a:spLocks noChangeArrowheads="1"/>
          </p:cNvSpPr>
          <p:nvPr/>
        </p:nvSpPr>
        <p:spPr bwMode="auto">
          <a:xfrm>
            <a:off x="3886201" y="5819775"/>
            <a:ext cx="5897563" cy="363538"/>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for example, the final loop counter value of loop 1 is </a:t>
            </a:r>
          </a:p>
        </p:txBody>
      </p:sp>
      <p:sp>
        <p:nvSpPr>
          <p:cNvPr id="189459" name="Rectangle 19"/>
          <p:cNvSpPr>
            <a:spLocks noChangeArrowheads="1"/>
          </p:cNvSpPr>
          <p:nvPr/>
        </p:nvSpPr>
        <p:spPr bwMode="auto">
          <a:xfrm>
            <a:off x="3886201" y="6062664"/>
            <a:ext cx="2759075" cy="363537"/>
          </a:xfrm>
          <a:prstGeom prst="rect">
            <a:avLst/>
          </a:prstGeom>
          <a:noFill/>
          <a:ln>
            <a:noFill/>
          </a:ln>
          <a:effectLst/>
          <a:extLst/>
        </p:spPr>
        <p:txBody>
          <a:bodyPr wrap="none" lIns="90487" tIns="44450" rIns="90487" bIns="44450">
            <a:spAutoFit/>
          </a:bodyPr>
          <a:lstStyle/>
          <a:p>
            <a:pPr>
              <a:defRPr/>
            </a:pPr>
            <a:r>
              <a:rPr lang="en-US" b="1" i="1">
                <a:effectLst>
                  <a:outerShdw blurRad="38100" dist="38100" dir="2700000" algn="tl">
                    <a:srgbClr val="FFFFFF"/>
                  </a:outerShdw>
                </a:effectLst>
                <a:latin typeface="Helvetica" pitchFamily="-128" charset="0"/>
                <a:ea typeface="ＭＳ Ｐゴシック" pitchFamily="-128" charset="-128"/>
              </a:rPr>
              <a:t>used to initialize loop 2.</a:t>
            </a:r>
          </a:p>
        </p:txBody>
      </p:sp>
      <p:sp>
        <p:nvSpPr>
          <p:cNvPr id="189460" name="Rectangle 20"/>
          <p:cNvSpPr>
            <a:spLocks noChangeArrowheads="1"/>
          </p:cNvSpPr>
          <p:nvPr/>
        </p:nvSpPr>
        <p:spPr bwMode="auto">
          <a:xfrm>
            <a:off x="3200401" y="1676400"/>
            <a:ext cx="1692275" cy="363538"/>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Nested Loops</a:t>
            </a:r>
          </a:p>
        </p:txBody>
      </p:sp>
      <p:sp>
        <p:nvSpPr>
          <p:cNvPr id="189461" name="Rectangle 21"/>
          <p:cNvSpPr>
            <a:spLocks noChangeArrowheads="1"/>
          </p:cNvSpPr>
          <p:nvPr/>
        </p:nvSpPr>
        <p:spPr bwMode="auto">
          <a:xfrm>
            <a:off x="3263901" y="4248150"/>
            <a:ext cx="2441575" cy="363538"/>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Concatenated Loops</a:t>
            </a:r>
          </a:p>
        </p:txBody>
      </p:sp>
    </p:spTree>
    <p:extLst>
      <p:ext uri="{BB962C8B-B14F-4D97-AF65-F5344CB8AC3E}">
        <p14:creationId xmlns:p14="http://schemas.microsoft.com/office/powerpoint/2010/main" val="1510267076"/>
      </p:ext>
    </p:extLst>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832669-068D-4C7D-8696-D8CCCC501389}" type="slidenum">
              <a:rPr lang="en-US" altLang="en-US" sz="1000">
                <a:latin typeface="Helvetica" panose="020B0604020202020204" pitchFamily="34" charset="0"/>
              </a:rPr>
              <a:pPr/>
              <a:t>278</a:t>
            </a:fld>
            <a:endParaRPr lang="en-US" altLang="en-US" sz="1000">
              <a:latin typeface="Helvetica" panose="020B0604020202020204" pitchFamily="34" charset="0"/>
            </a:endParaRPr>
          </a:p>
        </p:txBody>
      </p:sp>
      <p:grpSp>
        <p:nvGrpSpPr>
          <p:cNvPr id="24580" name="Group 2"/>
          <p:cNvGrpSpPr>
            <a:grpSpLocks/>
          </p:cNvGrpSpPr>
          <p:nvPr/>
        </p:nvGrpSpPr>
        <p:grpSpPr bwMode="auto">
          <a:xfrm>
            <a:off x="7637463" y="2490789"/>
            <a:ext cx="1206500" cy="1304925"/>
            <a:chOff x="3808" y="1163"/>
            <a:chExt cx="760" cy="730"/>
          </a:xfrm>
        </p:grpSpPr>
        <p:sp>
          <p:nvSpPr>
            <p:cNvPr id="24606" name="Freeform 3"/>
            <p:cNvSpPr>
              <a:spLocks/>
            </p:cNvSpPr>
            <p:nvPr/>
          </p:nvSpPr>
          <p:spPr bwMode="auto">
            <a:xfrm>
              <a:off x="4340" y="1598"/>
              <a:ext cx="94" cy="228"/>
            </a:xfrm>
            <a:custGeom>
              <a:avLst/>
              <a:gdLst>
                <a:gd name="T0" fmla="*/ 93 w 94"/>
                <a:gd name="T1" fmla="*/ 227 h 228"/>
                <a:gd name="T2" fmla="*/ 93 w 94"/>
                <a:gd name="T3" fmla="*/ 65 h 228"/>
                <a:gd name="T4" fmla="*/ 0 w 94"/>
                <a:gd name="T5" fmla="*/ 0 h 228"/>
                <a:gd name="T6" fmla="*/ 0 w 94"/>
                <a:gd name="T7" fmla="*/ 162 h 228"/>
                <a:gd name="T8" fmla="*/ 93 w 94"/>
                <a:gd name="T9" fmla="*/ 227 h 228"/>
                <a:gd name="T10" fmla="*/ 0 60000 65536"/>
                <a:gd name="T11" fmla="*/ 0 60000 65536"/>
                <a:gd name="T12" fmla="*/ 0 60000 65536"/>
                <a:gd name="T13" fmla="*/ 0 60000 65536"/>
                <a:gd name="T14" fmla="*/ 0 60000 65536"/>
                <a:gd name="T15" fmla="*/ 0 w 94"/>
                <a:gd name="T16" fmla="*/ 0 h 228"/>
                <a:gd name="T17" fmla="*/ 94 w 94"/>
                <a:gd name="T18" fmla="*/ 228 h 228"/>
              </a:gdLst>
              <a:ahLst/>
              <a:cxnLst>
                <a:cxn ang="T10">
                  <a:pos x="T0" y="T1"/>
                </a:cxn>
                <a:cxn ang="T11">
                  <a:pos x="T2" y="T3"/>
                </a:cxn>
                <a:cxn ang="T12">
                  <a:pos x="T4" y="T5"/>
                </a:cxn>
                <a:cxn ang="T13">
                  <a:pos x="T6" y="T7"/>
                </a:cxn>
                <a:cxn ang="T14">
                  <a:pos x="T8" y="T9"/>
                </a:cxn>
              </a:cxnLst>
              <a:rect l="T15" t="T16" r="T17" b="T18"/>
              <a:pathLst>
                <a:path w="94" h="228">
                  <a:moveTo>
                    <a:pt x="93" y="227"/>
                  </a:moveTo>
                  <a:lnTo>
                    <a:pt x="93" y="65"/>
                  </a:lnTo>
                  <a:lnTo>
                    <a:pt x="0" y="0"/>
                  </a:lnTo>
                  <a:lnTo>
                    <a:pt x="0" y="162"/>
                  </a:lnTo>
                  <a:lnTo>
                    <a:pt x="93" y="227"/>
                  </a:lnTo>
                </a:path>
              </a:pathLst>
            </a:custGeom>
            <a:solidFill>
              <a:srgbClr val="009F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7" name="Freeform 4"/>
            <p:cNvSpPr>
              <a:spLocks/>
            </p:cNvSpPr>
            <p:nvPr/>
          </p:nvSpPr>
          <p:spPr bwMode="auto">
            <a:xfrm>
              <a:off x="3907" y="1230"/>
              <a:ext cx="661" cy="663"/>
            </a:xfrm>
            <a:custGeom>
              <a:avLst/>
              <a:gdLst>
                <a:gd name="T0" fmla="*/ 528 w 661"/>
                <a:gd name="T1" fmla="*/ 165 h 663"/>
                <a:gd name="T2" fmla="*/ 0 w 661"/>
                <a:gd name="T3" fmla="*/ 364 h 663"/>
                <a:gd name="T4" fmla="*/ 0 w 661"/>
                <a:gd name="T5" fmla="*/ 662 h 663"/>
                <a:gd name="T6" fmla="*/ 528 w 661"/>
                <a:gd name="T7" fmla="*/ 430 h 663"/>
                <a:gd name="T8" fmla="*/ 528 w 661"/>
                <a:gd name="T9" fmla="*/ 596 h 663"/>
                <a:gd name="T10" fmla="*/ 660 w 661"/>
                <a:gd name="T11" fmla="*/ 265 h 663"/>
                <a:gd name="T12" fmla="*/ 528 w 661"/>
                <a:gd name="T13" fmla="*/ 0 h 663"/>
                <a:gd name="T14" fmla="*/ 528 w 661"/>
                <a:gd name="T15" fmla="*/ 165 h 663"/>
                <a:gd name="T16" fmla="*/ 0 60000 65536"/>
                <a:gd name="T17" fmla="*/ 0 60000 65536"/>
                <a:gd name="T18" fmla="*/ 0 60000 65536"/>
                <a:gd name="T19" fmla="*/ 0 60000 65536"/>
                <a:gd name="T20" fmla="*/ 0 60000 65536"/>
                <a:gd name="T21" fmla="*/ 0 60000 65536"/>
                <a:gd name="T22" fmla="*/ 0 60000 65536"/>
                <a:gd name="T23" fmla="*/ 0 60000 65536"/>
                <a:gd name="T24" fmla="*/ 0 w 661"/>
                <a:gd name="T25" fmla="*/ 0 h 663"/>
                <a:gd name="T26" fmla="*/ 661 w 661"/>
                <a:gd name="T27" fmla="*/ 663 h 6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1" h="663">
                  <a:moveTo>
                    <a:pt x="528" y="165"/>
                  </a:moveTo>
                  <a:lnTo>
                    <a:pt x="0" y="364"/>
                  </a:lnTo>
                  <a:lnTo>
                    <a:pt x="0" y="662"/>
                  </a:lnTo>
                  <a:lnTo>
                    <a:pt x="528" y="430"/>
                  </a:lnTo>
                  <a:lnTo>
                    <a:pt x="528" y="596"/>
                  </a:lnTo>
                  <a:lnTo>
                    <a:pt x="660" y="265"/>
                  </a:lnTo>
                  <a:lnTo>
                    <a:pt x="528" y="0"/>
                  </a:lnTo>
                  <a:lnTo>
                    <a:pt x="528" y="165"/>
                  </a:lnTo>
                </a:path>
              </a:pathLst>
            </a:custGeom>
            <a:solidFill>
              <a:srgbClr val="0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8" name="Freeform 5"/>
            <p:cNvSpPr>
              <a:spLocks/>
            </p:cNvSpPr>
            <p:nvPr/>
          </p:nvSpPr>
          <p:spPr bwMode="auto">
            <a:xfrm>
              <a:off x="3808" y="1531"/>
              <a:ext cx="92" cy="362"/>
            </a:xfrm>
            <a:custGeom>
              <a:avLst/>
              <a:gdLst>
                <a:gd name="T0" fmla="*/ 91 w 92"/>
                <a:gd name="T1" fmla="*/ 66 h 362"/>
                <a:gd name="T2" fmla="*/ 91 w 92"/>
                <a:gd name="T3" fmla="*/ 361 h 362"/>
                <a:gd name="T4" fmla="*/ 0 w 92"/>
                <a:gd name="T5" fmla="*/ 295 h 362"/>
                <a:gd name="T6" fmla="*/ 0 w 92"/>
                <a:gd name="T7" fmla="*/ 0 h 362"/>
                <a:gd name="T8" fmla="*/ 91 w 92"/>
                <a:gd name="T9" fmla="*/ 66 h 362"/>
                <a:gd name="T10" fmla="*/ 0 60000 65536"/>
                <a:gd name="T11" fmla="*/ 0 60000 65536"/>
                <a:gd name="T12" fmla="*/ 0 60000 65536"/>
                <a:gd name="T13" fmla="*/ 0 60000 65536"/>
                <a:gd name="T14" fmla="*/ 0 60000 65536"/>
                <a:gd name="T15" fmla="*/ 0 w 92"/>
                <a:gd name="T16" fmla="*/ 0 h 362"/>
                <a:gd name="T17" fmla="*/ 92 w 92"/>
                <a:gd name="T18" fmla="*/ 362 h 362"/>
              </a:gdLst>
              <a:ahLst/>
              <a:cxnLst>
                <a:cxn ang="T10">
                  <a:pos x="T0" y="T1"/>
                </a:cxn>
                <a:cxn ang="T11">
                  <a:pos x="T2" y="T3"/>
                </a:cxn>
                <a:cxn ang="T12">
                  <a:pos x="T4" y="T5"/>
                </a:cxn>
                <a:cxn ang="T13">
                  <a:pos x="T6" y="T7"/>
                </a:cxn>
                <a:cxn ang="T14">
                  <a:pos x="T8" y="T9"/>
                </a:cxn>
              </a:cxnLst>
              <a:rect l="T15" t="T16" r="T17" b="T18"/>
              <a:pathLst>
                <a:path w="92" h="362">
                  <a:moveTo>
                    <a:pt x="91" y="66"/>
                  </a:moveTo>
                  <a:lnTo>
                    <a:pt x="91" y="361"/>
                  </a:lnTo>
                  <a:lnTo>
                    <a:pt x="0" y="295"/>
                  </a:lnTo>
                  <a:lnTo>
                    <a:pt x="0" y="0"/>
                  </a:lnTo>
                  <a:lnTo>
                    <a:pt x="91" y="66"/>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9" name="Freeform 6"/>
            <p:cNvSpPr>
              <a:spLocks/>
            </p:cNvSpPr>
            <p:nvPr/>
          </p:nvSpPr>
          <p:spPr bwMode="auto">
            <a:xfrm>
              <a:off x="3808" y="1330"/>
              <a:ext cx="626" cy="261"/>
            </a:xfrm>
            <a:custGeom>
              <a:avLst/>
              <a:gdLst>
                <a:gd name="T0" fmla="*/ 0 w 626"/>
                <a:gd name="T1" fmla="*/ 195 h 261"/>
                <a:gd name="T2" fmla="*/ 98 w 626"/>
                <a:gd name="T3" fmla="*/ 260 h 261"/>
                <a:gd name="T4" fmla="*/ 625 w 626"/>
                <a:gd name="T5" fmla="*/ 65 h 261"/>
                <a:gd name="T6" fmla="*/ 525 w 626"/>
                <a:gd name="T7" fmla="*/ 0 h 261"/>
                <a:gd name="T8" fmla="*/ 0 w 626"/>
                <a:gd name="T9" fmla="*/ 195 h 261"/>
                <a:gd name="T10" fmla="*/ 0 60000 65536"/>
                <a:gd name="T11" fmla="*/ 0 60000 65536"/>
                <a:gd name="T12" fmla="*/ 0 60000 65536"/>
                <a:gd name="T13" fmla="*/ 0 60000 65536"/>
                <a:gd name="T14" fmla="*/ 0 60000 65536"/>
                <a:gd name="T15" fmla="*/ 0 w 626"/>
                <a:gd name="T16" fmla="*/ 0 h 261"/>
                <a:gd name="T17" fmla="*/ 626 w 626"/>
                <a:gd name="T18" fmla="*/ 261 h 261"/>
              </a:gdLst>
              <a:ahLst/>
              <a:cxnLst>
                <a:cxn ang="T10">
                  <a:pos x="T0" y="T1"/>
                </a:cxn>
                <a:cxn ang="T11">
                  <a:pos x="T2" y="T3"/>
                </a:cxn>
                <a:cxn ang="T12">
                  <a:pos x="T4" y="T5"/>
                </a:cxn>
                <a:cxn ang="T13">
                  <a:pos x="T6" y="T7"/>
                </a:cxn>
                <a:cxn ang="T14">
                  <a:pos x="T8" y="T9"/>
                </a:cxn>
              </a:cxnLst>
              <a:rect l="T15" t="T16" r="T17" b="T18"/>
              <a:pathLst>
                <a:path w="626" h="261">
                  <a:moveTo>
                    <a:pt x="0" y="195"/>
                  </a:moveTo>
                  <a:lnTo>
                    <a:pt x="98" y="260"/>
                  </a:lnTo>
                  <a:lnTo>
                    <a:pt x="625" y="65"/>
                  </a:lnTo>
                  <a:lnTo>
                    <a:pt x="525" y="0"/>
                  </a:lnTo>
                  <a:lnTo>
                    <a:pt x="0" y="195"/>
                  </a:lnTo>
                </a:path>
              </a:pathLst>
            </a:custGeom>
            <a:solidFill>
              <a:srgbClr val="7FFFD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10" name="Freeform 7"/>
            <p:cNvSpPr>
              <a:spLocks/>
            </p:cNvSpPr>
            <p:nvPr/>
          </p:nvSpPr>
          <p:spPr bwMode="auto">
            <a:xfrm>
              <a:off x="4340" y="1163"/>
              <a:ext cx="94" cy="227"/>
            </a:xfrm>
            <a:custGeom>
              <a:avLst/>
              <a:gdLst>
                <a:gd name="T0" fmla="*/ 93 w 94"/>
                <a:gd name="T1" fmla="*/ 65 h 227"/>
                <a:gd name="T2" fmla="*/ 0 w 94"/>
                <a:gd name="T3" fmla="*/ 0 h 227"/>
                <a:gd name="T4" fmla="*/ 0 w 94"/>
                <a:gd name="T5" fmla="*/ 161 h 227"/>
                <a:gd name="T6" fmla="*/ 93 w 94"/>
                <a:gd name="T7" fmla="*/ 226 h 227"/>
                <a:gd name="T8" fmla="*/ 93 w 94"/>
                <a:gd name="T9" fmla="*/ 65 h 227"/>
                <a:gd name="T10" fmla="*/ 0 60000 65536"/>
                <a:gd name="T11" fmla="*/ 0 60000 65536"/>
                <a:gd name="T12" fmla="*/ 0 60000 65536"/>
                <a:gd name="T13" fmla="*/ 0 60000 65536"/>
                <a:gd name="T14" fmla="*/ 0 60000 65536"/>
                <a:gd name="T15" fmla="*/ 0 w 94"/>
                <a:gd name="T16" fmla="*/ 0 h 227"/>
                <a:gd name="T17" fmla="*/ 94 w 94"/>
                <a:gd name="T18" fmla="*/ 227 h 227"/>
              </a:gdLst>
              <a:ahLst/>
              <a:cxnLst>
                <a:cxn ang="T10">
                  <a:pos x="T0" y="T1"/>
                </a:cxn>
                <a:cxn ang="T11">
                  <a:pos x="T2" y="T3"/>
                </a:cxn>
                <a:cxn ang="T12">
                  <a:pos x="T4" y="T5"/>
                </a:cxn>
                <a:cxn ang="T13">
                  <a:pos x="T6" y="T7"/>
                </a:cxn>
                <a:cxn ang="T14">
                  <a:pos x="T8" y="T9"/>
                </a:cxn>
              </a:cxnLst>
              <a:rect l="T15" t="T16" r="T17" b="T18"/>
              <a:pathLst>
                <a:path w="94" h="227">
                  <a:moveTo>
                    <a:pt x="93" y="65"/>
                  </a:moveTo>
                  <a:lnTo>
                    <a:pt x="0" y="0"/>
                  </a:lnTo>
                  <a:lnTo>
                    <a:pt x="0" y="161"/>
                  </a:lnTo>
                  <a:lnTo>
                    <a:pt x="93" y="226"/>
                  </a:lnTo>
                  <a:lnTo>
                    <a:pt x="93" y="65"/>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sp>
        <p:nvSpPr>
          <p:cNvPr id="24581" name="Rectangle 8"/>
          <p:cNvSpPr>
            <a:spLocks noGrp="1" noChangeArrowheads="1"/>
          </p:cNvSpPr>
          <p:nvPr>
            <p:ph type="title"/>
          </p:nvPr>
        </p:nvSpPr>
        <p:spPr>
          <a:xfrm>
            <a:off x="2743200" y="1066800"/>
            <a:ext cx="5189538" cy="490538"/>
          </a:xfrm>
          <a:noFill/>
        </p:spPr>
        <p:txBody>
          <a:bodyPr vert="horz" lIns="90487" tIns="44450" rIns="90487" bIns="44450" rtlCol="0" anchor="ctr">
            <a:normAutofit fontScale="90000"/>
          </a:bodyPr>
          <a:lstStyle/>
          <a:p>
            <a:pPr eaLnBrk="1" hangingPunct="1"/>
            <a:r>
              <a:rPr lang="en-US" altLang="en-US" smtClean="0"/>
              <a:t>Black-Box Testing</a:t>
            </a:r>
          </a:p>
        </p:txBody>
      </p:sp>
      <p:grpSp>
        <p:nvGrpSpPr>
          <p:cNvPr id="24582" name="Group 9"/>
          <p:cNvGrpSpPr>
            <a:grpSpLocks/>
          </p:cNvGrpSpPr>
          <p:nvPr/>
        </p:nvGrpSpPr>
        <p:grpSpPr bwMode="auto">
          <a:xfrm>
            <a:off x="6157913" y="4757739"/>
            <a:ext cx="889000" cy="1425575"/>
            <a:chOff x="2876" y="2432"/>
            <a:chExt cx="560" cy="798"/>
          </a:xfrm>
        </p:grpSpPr>
        <p:sp>
          <p:nvSpPr>
            <p:cNvPr id="24603" name="Freeform 10"/>
            <p:cNvSpPr>
              <a:spLocks/>
            </p:cNvSpPr>
            <p:nvPr/>
          </p:nvSpPr>
          <p:spPr bwMode="auto">
            <a:xfrm>
              <a:off x="3010" y="2734"/>
              <a:ext cx="60" cy="496"/>
            </a:xfrm>
            <a:custGeom>
              <a:avLst/>
              <a:gdLst>
                <a:gd name="T0" fmla="*/ 59 w 60"/>
                <a:gd name="T1" fmla="*/ 495 h 496"/>
                <a:gd name="T2" fmla="*/ 59 w 60"/>
                <a:gd name="T3" fmla="*/ 33 h 496"/>
                <a:gd name="T4" fmla="*/ 0 w 60"/>
                <a:gd name="T5" fmla="*/ 0 h 496"/>
                <a:gd name="T6" fmla="*/ 0 w 60"/>
                <a:gd name="T7" fmla="*/ 429 h 496"/>
                <a:gd name="T8" fmla="*/ 59 w 60"/>
                <a:gd name="T9" fmla="*/ 495 h 496"/>
                <a:gd name="T10" fmla="*/ 0 60000 65536"/>
                <a:gd name="T11" fmla="*/ 0 60000 65536"/>
                <a:gd name="T12" fmla="*/ 0 60000 65536"/>
                <a:gd name="T13" fmla="*/ 0 60000 65536"/>
                <a:gd name="T14" fmla="*/ 0 60000 65536"/>
                <a:gd name="T15" fmla="*/ 0 w 60"/>
                <a:gd name="T16" fmla="*/ 0 h 496"/>
                <a:gd name="T17" fmla="*/ 60 w 60"/>
                <a:gd name="T18" fmla="*/ 496 h 496"/>
              </a:gdLst>
              <a:ahLst/>
              <a:cxnLst>
                <a:cxn ang="T10">
                  <a:pos x="T0" y="T1"/>
                </a:cxn>
                <a:cxn ang="T11">
                  <a:pos x="T2" y="T3"/>
                </a:cxn>
                <a:cxn ang="T12">
                  <a:pos x="T4" y="T5"/>
                </a:cxn>
                <a:cxn ang="T13">
                  <a:pos x="T6" y="T7"/>
                </a:cxn>
                <a:cxn ang="T14">
                  <a:pos x="T8" y="T9"/>
                </a:cxn>
              </a:cxnLst>
              <a:rect l="T15" t="T16" r="T17" b="T18"/>
              <a:pathLst>
                <a:path w="60" h="496">
                  <a:moveTo>
                    <a:pt x="59" y="495"/>
                  </a:moveTo>
                  <a:lnTo>
                    <a:pt x="59" y="33"/>
                  </a:lnTo>
                  <a:lnTo>
                    <a:pt x="0" y="0"/>
                  </a:lnTo>
                  <a:lnTo>
                    <a:pt x="0" y="429"/>
                  </a:lnTo>
                  <a:lnTo>
                    <a:pt x="59" y="495"/>
                  </a:lnTo>
                </a:path>
              </a:pathLst>
            </a:custGeom>
            <a:solidFill>
              <a:srgbClr val="0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4" name="Freeform 11"/>
            <p:cNvSpPr>
              <a:spLocks/>
            </p:cNvSpPr>
            <p:nvPr/>
          </p:nvSpPr>
          <p:spPr bwMode="auto">
            <a:xfrm>
              <a:off x="2943" y="2466"/>
              <a:ext cx="493" cy="764"/>
            </a:xfrm>
            <a:custGeom>
              <a:avLst/>
              <a:gdLst>
                <a:gd name="T0" fmla="*/ 230 w 493"/>
                <a:gd name="T1" fmla="*/ 0 h 764"/>
                <a:gd name="T2" fmla="*/ 492 w 493"/>
                <a:gd name="T3" fmla="*/ 133 h 764"/>
                <a:gd name="T4" fmla="*/ 362 w 493"/>
                <a:gd name="T5" fmla="*/ 198 h 764"/>
                <a:gd name="T6" fmla="*/ 362 w 493"/>
                <a:gd name="T7" fmla="*/ 663 h 764"/>
                <a:gd name="T8" fmla="*/ 132 w 493"/>
                <a:gd name="T9" fmla="*/ 763 h 764"/>
                <a:gd name="T10" fmla="*/ 132 w 493"/>
                <a:gd name="T11" fmla="*/ 299 h 764"/>
                <a:gd name="T12" fmla="*/ 0 w 493"/>
                <a:gd name="T13" fmla="*/ 365 h 764"/>
                <a:gd name="T14" fmla="*/ 230 w 493"/>
                <a:gd name="T15" fmla="*/ 0 h 764"/>
                <a:gd name="T16" fmla="*/ 0 60000 65536"/>
                <a:gd name="T17" fmla="*/ 0 60000 65536"/>
                <a:gd name="T18" fmla="*/ 0 60000 65536"/>
                <a:gd name="T19" fmla="*/ 0 60000 65536"/>
                <a:gd name="T20" fmla="*/ 0 60000 65536"/>
                <a:gd name="T21" fmla="*/ 0 60000 65536"/>
                <a:gd name="T22" fmla="*/ 0 60000 65536"/>
                <a:gd name="T23" fmla="*/ 0 60000 65536"/>
                <a:gd name="T24" fmla="*/ 0 w 493"/>
                <a:gd name="T25" fmla="*/ 0 h 764"/>
                <a:gd name="T26" fmla="*/ 493 w 493"/>
                <a:gd name="T27" fmla="*/ 764 h 7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3" h="764">
                  <a:moveTo>
                    <a:pt x="230" y="0"/>
                  </a:moveTo>
                  <a:lnTo>
                    <a:pt x="492" y="133"/>
                  </a:lnTo>
                  <a:lnTo>
                    <a:pt x="362" y="198"/>
                  </a:lnTo>
                  <a:lnTo>
                    <a:pt x="362" y="663"/>
                  </a:lnTo>
                  <a:lnTo>
                    <a:pt x="132" y="763"/>
                  </a:lnTo>
                  <a:lnTo>
                    <a:pt x="132" y="299"/>
                  </a:lnTo>
                  <a:lnTo>
                    <a:pt x="0" y="365"/>
                  </a:lnTo>
                  <a:lnTo>
                    <a:pt x="23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5" name="Freeform 12"/>
            <p:cNvSpPr>
              <a:spLocks/>
            </p:cNvSpPr>
            <p:nvPr/>
          </p:nvSpPr>
          <p:spPr bwMode="auto">
            <a:xfrm>
              <a:off x="2876" y="2432"/>
              <a:ext cx="294" cy="396"/>
            </a:xfrm>
            <a:custGeom>
              <a:avLst/>
              <a:gdLst>
                <a:gd name="T0" fmla="*/ 65 w 294"/>
                <a:gd name="T1" fmla="*/ 395 h 396"/>
                <a:gd name="T2" fmla="*/ 0 w 294"/>
                <a:gd name="T3" fmla="*/ 362 h 396"/>
                <a:gd name="T4" fmla="*/ 228 w 294"/>
                <a:gd name="T5" fmla="*/ 0 h 396"/>
                <a:gd name="T6" fmla="*/ 293 w 294"/>
                <a:gd name="T7" fmla="*/ 33 h 396"/>
                <a:gd name="T8" fmla="*/ 65 w 294"/>
                <a:gd name="T9" fmla="*/ 395 h 396"/>
                <a:gd name="T10" fmla="*/ 0 60000 65536"/>
                <a:gd name="T11" fmla="*/ 0 60000 65536"/>
                <a:gd name="T12" fmla="*/ 0 60000 65536"/>
                <a:gd name="T13" fmla="*/ 0 60000 65536"/>
                <a:gd name="T14" fmla="*/ 0 60000 65536"/>
                <a:gd name="T15" fmla="*/ 0 w 294"/>
                <a:gd name="T16" fmla="*/ 0 h 396"/>
                <a:gd name="T17" fmla="*/ 294 w 294"/>
                <a:gd name="T18" fmla="*/ 396 h 396"/>
              </a:gdLst>
              <a:ahLst/>
              <a:cxnLst>
                <a:cxn ang="T10">
                  <a:pos x="T0" y="T1"/>
                </a:cxn>
                <a:cxn ang="T11">
                  <a:pos x="T2" y="T3"/>
                </a:cxn>
                <a:cxn ang="T12">
                  <a:pos x="T4" y="T5"/>
                </a:cxn>
                <a:cxn ang="T13">
                  <a:pos x="T6" y="T7"/>
                </a:cxn>
                <a:cxn ang="T14">
                  <a:pos x="T8" y="T9"/>
                </a:cxn>
              </a:cxnLst>
              <a:rect l="T15" t="T16" r="T17" b="T18"/>
              <a:pathLst>
                <a:path w="294" h="396">
                  <a:moveTo>
                    <a:pt x="65" y="395"/>
                  </a:moveTo>
                  <a:lnTo>
                    <a:pt x="0" y="362"/>
                  </a:lnTo>
                  <a:lnTo>
                    <a:pt x="228" y="0"/>
                  </a:lnTo>
                  <a:lnTo>
                    <a:pt x="293" y="33"/>
                  </a:lnTo>
                  <a:lnTo>
                    <a:pt x="65" y="395"/>
                  </a:lnTo>
                </a:path>
              </a:pathLst>
            </a:custGeom>
            <a:solidFill>
              <a:srgbClr val="00BF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grpSp>
        <p:nvGrpSpPr>
          <p:cNvPr id="24583" name="Group 13"/>
          <p:cNvGrpSpPr>
            <a:grpSpLocks/>
          </p:cNvGrpSpPr>
          <p:nvPr/>
        </p:nvGrpSpPr>
        <p:grpSpPr bwMode="auto">
          <a:xfrm>
            <a:off x="4757739" y="2714625"/>
            <a:ext cx="3062287" cy="2622550"/>
            <a:chOff x="1994" y="1288"/>
            <a:chExt cx="1929" cy="1468"/>
          </a:xfrm>
        </p:grpSpPr>
        <p:sp>
          <p:nvSpPr>
            <p:cNvPr id="24600" name="Freeform 14"/>
            <p:cNvSpPr>
              <a:spLocks/>
            </p:cNvSpPr>
            <p:nvPr/>
          </p:nvSpPr>
          <p:spPr bwMode="auto">
            <a:xfrm>
              <a:off x="1994" y="1858"/>
              <a:ext cx="394" cy="898"/>
            </a:xfrm>
            <a:custGeom>
              <a:avLst/>
              <a:gdLst>
                <a:gd name="T0" fmla="*/ 0 w 394"/>
                <a:gd name="T1" fmla="*/ 0 h 898"/>
                <a:gd name="T2" fmla="*/ 393 w 394"/>
                <a:gd name="T3" fmla="*/ 232 h 898"/>
                <a:gd name="T4" fmla="*/ 393 w 394"/>
                <a:gd name="T5" fmla="*/ 897 h 898"/>
                <a:gd name="T6" fmla="*/ 0 w 394"/>
                <a:gd name="T7" fmla="*/ 664 h 898"/>
                <a:gd name="T8" fmla="*/ 0 w 394"/>
                <a:gd name="T9" fmla="*/ 0 h 898"/>
                <a:gd name="T10" fmla="*/ 0 60000 65536"/>
                <a:gd name="T11" fmla="*/ 0 60000 65536"/>
                <a:gd name="T12" fmla="*/ 0 60000 65536"/>
                <a:gd name="T13" fmla="*/ 0 60000 65536"/>
                <a:gd name="T14" fmla="*/ 0 60000 65536"/>
                <a:gd name="T15" fmla="*/ 0 w 394"/>
                <a:gd name="T16" fmla="*/ 0 h 898"/>
                <a:gd name="T17" fmla="*/ 394 w 394"/>
                <a:gd name="T18" fmla="*/ 898 h 898"/>
              </a:gdLst>
              <a:ahLst/>
              <a:cxnLst>
                <a:cxn ang="T10">
                  <a:pos x="T0" y="T1"/>
                </a:cxn>
                <a:cxn ang="T11">
                  <a:pos x="T2" y="T3"/>
                </a:cxn>
                <a:cxn ang="T12">
                  <a:pos x="T4" y="T5"/>
                </a:cxn>
                <a:cxn ang="T13">
                  <a:pos x="T6" y="T7"/>
                </a:cxn>
                <a:cxn ang="T14">
                  <a:pos x="T8" y="T9"/>
                </a:cxn>
              </a:cxnLst>
              <a:rect l="T15" t="T16" r="T17" b="T18"/>
              <a:pathLst>
                <a:path w="394" h="898">
                  <a:moveTo>
                    <a:pt x="0" y="0"/>
                  </a:moveTo>
                  <a:lnTo>
                    <a:pt x="393" y="232"/>
                  </a:lnTo>
                  <a:lnTo>
                    <a:pt x="393" y="897"/>
                  </a:lnTo>
                  <a:lnTo>
                    <a:pt x="0" y="664"/>
                  </a:lnTo>
                  <a:lnTo>
                    <a:pt x="0" y="0"/>
                  </a:lnTo>
                </a:path>
              </a:pathLst>
            </a:custGeom>
            <a:solidFill>
              <a:srgbClr val="8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1" name="Freeform 15"/>
            <p:cNvSpPr>
              <a:spLocks/>
            </p:cNvSpPr>
            <p:nvPr/>
          </p:nvSpPr>
          <p:spPr bwMode="auto">
            <a:xfrm>
              <a:off x="1994" y="1288"/>
              <a:ext cx="1929" cy="797"/>
            </a:xfrm>
            <a:custGeom>
              <a:avLst/>
              <a:gdLst>
                <a:gd name="T0" fmla="*/ 0 w 1929"/>
                <a:gd name="T1" fmla="*/ 564 h 797"/>
                <a:gd name="T2" fmla="*/ 399 w 1929"/>
                <a:gd name="T3" fmla="*/ 796 h 797"/>
                <a:gd name="T4" fmla="*/ 1928 w 1929"/>
                <a:gd name="T5" fmla="*/ 200 h 797"/>
                <a:gd name="T6" fmla="*/ 1594 w 1929"/>
                <a:gd name="T7" fmla="*/ 0 h 797"/>
                <a:gd name="T8" fmla="*/ 0 w 1929"/>
                <a:gd name="T9" fmla="*/ 564 h 797"/>
                <a:gd name="T10" fmla="*/ 0 60000 65536"/>
                <a:gd name="T11" fmla="*/ 0 60000 65536"/>
                <a:gd name="T12" fmla="*/ 0 60000 65536"/>
                <a:gd name="T13" fmla="*/ 0 60000 65536"/>
                <a:gd name="T14" fmla="*/ 0 60000 65536"/>
                <a:gd name="T15" fmla="*/ 0 w 1929"/>
                <a:gd name="T16" fmla="*/ 0 h 797"/>
                <a:gd name="T17" fmla="*/ 1929 w 1929"/>
                <a:gd name="T18" fmla="*/ 797 h 797"/>
              </a:gdLst>
              <a:ahLst/>
              <a:cxnLst>
                <a:cxn ang="T10">
                  <a:pos x="T0" y="T1"/>
                </a:cxn>
                <a:cxn ang="T11">
                  <a:pos x="T2" y="T3"/>
                </a:cxn>
                <a:cxn ang="T12">
                  <a:pos x="T4" y="T5"/>
                </a:cxn>
                <a:cxn ang="T13">
                  <a:pos x="T6" y="T7"/>
                </a:cxn>
                <a:cxn ang="T14">
                  <a:pos x="T8" y="T9"/>
                </a:cxn>
              </a:cxnLst>
              <a:rect l="T15" t="T16" r="T17" b="T18"/>
              <a:pathLst>
                <a:path w="1929" h="797">
                  <a:moveTo>
                    <a:pt x="0" y="564"/>
                  </a:moveTo>
                  <a:lnTo>
                    <a:pt x="399" y="796"/>
                  </a:lnTo>
                  <a:lnTo>
                    <a:pt x="1928" y="200"/>
                  </a:lnTo>
                  <a:lnTo>
                    <a:pt x="1594" y="0"/>
                  </a:lnTo>
                  <a:lnTo>
                    <a:pt x="0" y="564"/>
                  </a:lnTo>
                </a:path>
              </a:pathLst>
            </a:custGeom>
            <a:solidFill>
              <a:srgbClr val="FF5F7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602" name="Freeform 16"/>
            <p:cNvSpPr>
              <a:spLocks/>
            </p:cNvSpPr>
            <p:nvPr/>
          </p:nvSpPr>
          <p:spPr bwMode="auto">
            <a:xfrm>
              <a:off x="2395" y="1490"/>
              <a:ext cx="1528" cy="1266"/>
            </a:xfrm>
            <a:custGeom>
              <a:avLst/>
              <a:gdLst>
                <a:gd name="T0" fmla="*/ 0 w 1528"/>
                <a:gd name="T1" fmla="*/ 598 h 1266"/>
                <a:gd name="T2" fmla="*/ 0 w 1528"/>
                <a:gd name="T3" fmla="*/ 1265 h 1266"/>
                <a:gd name="T4" fmla="*/ 1527 w 1528"/>
                <a:gd name="T5" fmla="*/ 565 h 1266"/>
                <a:gd name="T6" fmla="*/ 1527 w 1528"/>
                <a:gd name="T7" fmla="*/ 0 h 1266"/>
                <a:gd name="T8" fmla="*/ 0 w 1528"/>
                <a:gd name="T9" fmla="*/ 598 h 1266"/>
                <a:gd name="T10" fmla="*/ 0 60000 65536"/>
                <a:gd name="T11" fmla="*/ 0 60000 65536"/>
                <a:gd name="T12" fmla="*/ 0 60000 65536"/>
                <a:gd name="T13" fmla="*/ 0 60000 65536"/>
                <a:gd name="T14" fmla="*/ 0 60000 65536"/>
                <a:gd name="T15" fmla="*/ 0 w 1528"/>
                <a:gd name="T16" fmla="*/ 0 h 1266"/>
                <a:gd name="T17" fmla="*/ 1528 w 1528"/>
                <a:gd name="T18" fmla="*/ 1266 h 1266"/>
              </a:gdLst>
              <a:ahLst/>
              <a:cxnLst>
                <a:cxn ang="T10">
                  <a:pos x="T0" y="T1"/>
                </a:cxn>
                <a:cxn ang="T11">
                  <a:pos x="T2" y="T3"/>
                </a:cxn>
                <a:cxn ang="T12">
                  <a:pos x="T4" y="T5"/>
                </a:cxn>
                <a:cxn ang="T13">
                  <a:pos x="T6" y="T7"/>
                </a:cxn>
                <a:cxn ang="T14">
                  <a:pos x="T8" y="T9"/>
                </a:cxn>
              </a:cxnLst>
              <a:rect l="T15" t="T16" r="T17" b="T18"/>
              <a:pathLst>
                <a:path w="1528" h="1266">
                  <a:moveTo>
                    <a:pt x="0" y="598"/>
                  </a:moveTo>
                  <a:lnTo>
                    <a:pt x="0" y="1265"/>
                  </a:lnTo>
                  <a:lnTo>
                    <a:pt x="1527" y="565"/>
                  </a:lnTo>
                  <a:lnTo>
                    <a:pt x="1527" y="0"/>
                  </a:lnTo>
                  <a:lnTo>
                    <a:pt x="0" y="598"/>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sp>
        <p:nvSpPr>
          <p:cNvPr id="24584" name="Freeform 17"/>
          <p:cNvSpPr>
            <a:spLocks/>
          </p:cNvSpPr>
          <p:nvPr/>
        </p:nvSpPr>
        <p:spPr bwMode="auto">
          <a:xfrm>
            <a:off x="6081714" y="1998664"/>
            <a:ext cx="466725" cy="166687"/>
          </a:xfrm>
          <a:custGeom>
            <a:avLst/>
            <a:gdLst>
              <a:gd name="T0" fmla="*/ 0 w 294"/>
              <a:gd name="T1" fmla="*/ 195959380 h 93"/>
              <a:gd name="T2" fmla="*/ 163810932 w 294"/>
              <a:gd name="T3" fmla="*/ 295546820 h 93"/>
              <a:gd name="T4" fmla="*/ 738406467 w 294"/>
              <a:gd name="T5" fmla="*/ 96373760 h 93"/>
              <a:gd name="T6" fmla="*/ 574595585 w 294"/>
              <a:gd name="T7" fmla="*/ 0 h 93"/>
              <a:gd name="T8" fmla="*/ 0 w 294"/>
              <a:gd name="T9" fmla="*/ 195959380 h 93"/>
              <a:gd name="T10" fmla="*/ 0 60000 65536"/>
              <a:gd name="T11" fmla="*/ 0 60000 65536"/>
              <a:gd name="T12" fmla="*/ 0 60000 65536"/>
              <a:gd name="T13" fmla="*/ 0 60000 65536"/>
              <a:gd name="T14" fmla="*/ 0 60000 65536"/>
              <a:gd name="T15" fmla="*/ 0 w 294"/>
              <a:gd name="T16" fmla="*/ 0 h 93"/>
              <a:gd name="T17" fmla="*/ 294 w 294"/>
              <a:gd name="T18" fmla="*/ 93 h 93"/>
            </a:gdLst>
            <a:ahLst/>
            <a:cxnLst>
              <a:cxn ang="T10">
                <a:pos x="T0" y="T1"/>
              </a:cxn>
              <a:cxn ang="T11">
                <a:pos x="T2" y="T3"/>
              </a:cxn>
              <a:cxn ang="T12">
                <a:pos x="T4" y="T5"/>
              </a:cxn>
              <a:cxn ang="T13">
                <a:pos x="T6" y="T7"/>
              </a:cxn>
              <a:cxn ang="T14">
                <a:pos x="T8" y="T9"/>
              </a:cxn>
            </a:cxnLst>
            <a:rect l="T15" t="T16" r="T17" b="T18"/>
            <a:pathLst>
              <a:path w="294" h="93">
                <a:moveTo>
                  <a:pt x="0" y="61"/>
                </a:moveTo>
                <a:lnTo>
                  <a:pt x="65" y="92"/>
                </a:lnTo>
                <a:lnTo>
                  <a:pt x="293" y="30"/>
                </a:lnTo>
                <a:lnTo>
                  <a:pt x="228" y="0"/>
                </a:lnTo>
                <a:lnTo>
                  <a:pt x="0" y="61"/>
                </a:lnTo>
              </a:path>
            </a:pathLst>
          </a:custGeom>
          <a:solidFill>
            <a:srgbClr val="7FFFD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nvGrpSpPr>
          <p:cNvPr id="24585" name="Group 18"/>
          <p:cNvGrpSpPr>
            <a:grpSpLocks/>
          </p:cNvGrpSpPr>
          <p:nvPr/>
        </p:nvGrpSpPr>
        <p:grpSpPr bwMode="auto">
          <a:xfrm>
            <a:off x="5791200" y="2057401"/>
            <a:ext cx="1030288" cy="1184275"/>
            <a:chOff x="2645" y="920"/>
            <a:chExt cx="649" cy="663"/>
          </a:xfrm>
        </p:grpSpPr>
        <p:sp>
          <p:nvSpPr>
            <p:cNvPr id="24596" name="Freeform 19"/>
            <p:cNvSpPr>
              <a:spLocks/>
            </p:cNvSpPr>
            <p:nvPr/>
          </p:nvSpPr>
          <p:spPr bwMode="auto">
            <a:xfrm>
              <a:off x="3066" y="1246"/>
              <a:ext cx="228" cy="86"/>
            </a:xfrm>
            <a:custGeom>
              <a:avLst/>
              <a:gdLst>
                <a:gd name="T0" fmla="*/ 64 w 228"/>
                <a:gd name="T1" fmla="*/ 85 h 86"/>
                <a:gd name="T2" fmla="*/ 227 w 228"/>
                <a:gd name="T3" fmla="*/ 27 h 86"/>
                <a:gd name="T4" fmla="*/ 156 w 228"/>
                <a:gd name="T5" fmla="*/ 0 h 86"/>
                <a:gd name="T6" fmla="*/ 0 w 228"/>
                <a:gd name="T7" fmla="*/ 58 h 86"/>
                <a:gd name="T8" fmla="*/ 64 w 228"/>
                <a:gd name="T9" fmla="*/ 85 h 86"/>
                <a:gd name="T10" fmla="*/ 0 60000 65536"/>
                <a:gd name="T11" fmla="*/ 0 60000 65536"/>
                <a:gd name="T12" fmla="*/ 0 60000 65536"/>
                <a:gd name="T13" fmla="*/ 0 60000 65536"/>
                <a:gd name="T14" fmla="*/ 0 60000 65536"/>
                <a:gd name="T15" fmla="*/ 0 w 228"/>
                <a:gd name="T16" fmla="*/ 0 h 86"/>
                <a:gd name="T17" fmla="*/ 228 w 228"/>
                <a:gd name="T18" fmla="*/ 86 h 86"/>
              </a:gdLst>
              <a:ahLst/>
              <a:cxnLst>
                <a:cxn ang="T10">
                  <a:pos x="T0" y="T1"/>
                </a:cxn>
                <a:cxn ang="T11">
                  <a:pos x="T2" y="T3"/>
                </a:cxn>
                <a:cxn ang="T12">
                  <a:pos x="T4" y="T5"/>
                </a:cxn>
                <a:cxn ang="T13">
                  <a:pos x="T6" y="T7"/>
                </a:cxn>
                <a:cxn ang="T14">
                  <a:pos x="T8" y="T9"/>
                </a:cxn>
              </a:cxnLst>
              <a:rect l="T15" t="T16" r="T17" b="T18"/>
              <a:pathLst>
                <a:path w="228" h="86">
                  <a:moveTo>
                    <a:pt x="64" y="85"/>
                  </a:moveTo>
                  <a:lnTo>
                    <a:pt x="227" y="27"/>
                  </a:lnTo>
                  <a:lnTo>
                    <a:pt x="156" y="0"/>
                  </a:lnTo>
                  <a:lnTo>
                    <a:pt x="0" y="58"/>
                  </a:lnTo>
                  <a:lnTo>
                    <a:pt x="64" y="85"/>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7" name="Freeform 20"/>
            <p:cNvSpPr>
              <a:spLocks/>
            </p:cNvSpPr>
            <p:nvPr/>
          </p:nvSpPr>
          <p:spPr bwMode="auto">
            <a:xfrm>
              <a:off x="2717" y="920"/>
              <a:ext cx="577" cy="663"/>
            </a:xfrm>
            <a:custGeom>
              <a:avLst/>
              <a:gdLst>
                <a:gd name="T0" fmla="*/ 183 w 577"/>
                <a:gd name="T1" fmla="*/ 66 h 663"/>
                <a:gd name="T2" fmla="*/ 414 w 577"/>
                <a:gd name="T3" fmla="*/ 0 h 663"/>
                <a:gd name="T4" fmla="*/ 414 w 577"/>
                <a:gd name="T5" fmla="*/ 411 h 663"/>
                <a:gd name="T6" fmla="*/ 576 w 577"/>
                <a:gd name="T7" fmla="*/ 351 h 663"/>
                <a:gd name="T8" fmla="*/ 316 w 577"/>
                <a:gd name="T9" fmla="*/ 662 h 663"/>
                <a:gd name="T10" fmla="*/ 0 w 577"/>
                <a:gd name="T11" fmla="*/ 562 h 663"/>
                <a:gd name="T12" fmla="*/ 183 w 577"/>
                <a:gd name="T13" fmla="*/ 496 h 663"/>
                <a:gd name="T14" fmla="*/ 183 w 577"/>
                <a:gd name="T15" fmla="*/ 66 h 66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663"/>
                <a:gd name="T26" fmla="*/ 577 w 577"/>
                <a:gd name="T27" fmla="*/ 663 h 6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663">
                  <a:moveTo>
                    <a:pt x="183" y="66"/>
                  </a:moveTo>
                  <a:lnTo>
                    <a:pt x="414" y="0"/>
                  </a:lnTo>
                  <a:lnTo>
                    <a:pt x="414" y="411"/>
                  </a:lnTo>
                  <a:lnTo>
                    <a:pt x="576" y="351"/>
                  </a:lnTo>
                  <a:lnTo>
                    <a:pt x="316" y="662"/>
                  </a:lnTo>
                  <a:lnTo>
                    <a:pt x="0" y="562"/>
                  </a:lnTo>
                  <a:lnTo>
                    <a:pt x="183" y="496"/>
                  </a:lnTo>
                  <a:lnTo>
                    <a:pt x="183" y="66"/>
                  </a:lnTo>
                </a:path>
              </a:pathLst>
            </a:custGeom>
            <a:solidFill>
              <a:srgbClr val="0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8" name="Freeform 21"/>
            <p:cNvSpPr>
              <a:spLocks/>
            </p:cNvSpPr>
            <p:nvPr/>
          </p:nvSpPr>
          <p:spPr bwMode="auto">
            <a:xfrm>
              <a:off x="2645" y="1389"/>
              <a:ext cx="251" cy="93"/>
            </a:xfrm>
            <a:custGeom>
              <a:avLst/>
              <a:gdLst>
                <a:gd name="T0" fmla="*/ 70 w 251"/>
                <a:gd name="T1" fmla="*/ 92 h 93"/>
                <a:gd name="T2" fmla="*/ 0 w 251"/>
                <a:gd name="T3" fmla="*/ 59 h 93"/>
                <a:gd name="T4" fmla="*/ 185 w 251"/>
                <a:gd name="T5" fmla="*/ 0 h 93"/>
                <a:gd name="T6" fmla="*/ 250 w 251"/>
                <a:gd name="T7" fmla="*/ 30 h 93"/>
                <a:gd name="T8" fmla="*/ 70 w 251"/>
                <a:gd name="T9" fmla="*/ 92 h 93"/>
                <a:gd name="T10" fmla="*/ 0 60000 65536"/>
                <a:gd name="T11" fmla="*/ 0 60000 65536"/>
                <a:gd name="T12" fmla="*/ 0 60000 65536"/>
                <a:gd name="T13" fmla="*/ 0 60000 65536"/>
                <a:gd name="T14" fmla="*/ 0 60000 65536"/>
                <a:gd name="T15" fmla="*/ 0 w 251"/>
                <a:gd name="T16" fmla="*/ 0 h 93"/>
                <a:gd name="T17" fmla="*/ 251 w 251"/>
                <a:gd name="T18" fmla="*/ 93 h 93"/>
              </a:gdLst>
              <a:ahLst/>
              <a:cxnLst>
                <a:cxn ang="T10">
                  <a:pos x="T0" y="T1"/>
                </a:cxn>
                <a:cxn ang="T11">
                  <a:pos x="T2" y="T3"/>
                </a:cxn>
                <a:cxn ang="T12">
                  <a:pos x="T4" y="T5"/>
                </a:cxn>
                <a:cxn ang="T13">
                  <a:pos x="T6" y="T7"/>
                </a:cxn>
                <a:cxn ang="T14">
                  <a:pos x="T8" y="T9"/>
                </a:cxn>
              </a:cxnLst>
              <a:rect l="T15" t="T16" r="T17" b="T18"/>
              <a:pathLst>
                <a:path w="251" h="93">
                  <a:moveTo>
                    <a:pt x="70" y="92"/>
                  </a:moveTo>
                  <a:lnTo>
                    <a:pt x="0" y="59"/>
                  </a:lnTo>
                  <a:lnTo>
                    <a:pt x="185" y="0"/>
                  </a:lnTo>
                  <a:lnTo>
                    <a:pt x="250" y="30"/>
                  </a:lnTo>
                  <a:lnTo>
                    <a:pt x="70" y="92"/>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9" name="Freeform 22"/>
            <p:cNvSpPr>
              <a:spLocks/>
            </p:cNvSpPr>
            <p:nvPr/>
          </p:nvSpPr>
          <p:spPr bwMode="auto">
            <a:xfrm>
              <a:off x="2836" y="953"/>
              <a:ext cx="60" cy="462"/>
            </a:xfrm>
            <a:custGeom>
              <a:avLst/>
              <a:gdLst>
                <a:gd name="T0" fmla="*/ 0 w 60"/>
                <a:gd name="T1" fmla="*/ 429 h 462"/>
                <a:gd name="T2" fmla="*/ 59 w 60"/>
                <a:gd name="T3" fmla="*/ 461 h 462"/>
                <a:gd name="T4" fmla="*/ 59 w 60"/>
                <a:gd name="T5" fmla="*/ 33 h 462"/>
                <a:gd name="T6" fmla="*/ 0 w 60"/>
                <a:gd name="T7" fmla="*/ 0 h 462"/>
                <a:gd name="T8" fmla="*/ 0 w 60"/>
                <a:gd name="T9" fmla="*/ 429 h 462"/>
                <a:gd name="T10" fmla="*/ 0 60000 65536"/>
                <a:gd name="T11" fmla="*/ 0 60000 65536"/>
                <a:gd name="T12" fmla="*/ 0 60000 65536"/>
                <a:gd name="T13" fmla="*/ 0 60000 65536"/>
                <a:gd name="T14" fmla="*/ 0 60000 65536"/>
                <a:gd name="T15" fmla="*/ 0 w 60"/>
                <a:gd name="T16" fmla="*/ 0 h 462"/>
                <a:gd name="T17" fmla="*/ 60 w 60"/>
                <a:gd name="T18" fmla="*/ 462 h 462"/>
              </a:gdLst>
              <a:ahLst/>
              <a:cxnLst>
                <a:cxn ang="T10">
                  <a:pos x="T0" y="T1"/>
                </a:cxn>
                <a:cxn ang="T11">
                  <a:pos x="T2" y="T3"/>
                </a:cxn>
                <a:cxn ang="T12">
                  <a:pos x="T4" y="T5"/>
                </a:cxn>
                <a:cxn ang="T13">
                  <a:pos x="T6" y="T7"/>
                </a:cxn>
                <a:cxn ang="T14">
                  <a:pos x="T8" y="T9"/>
                </a:cxn>
              </a:cxnLst>
              <a:rect l="T15" t="T16" r="T17" b="T18"/>
              <a:pathLst>
                <a:path w="60" h="462">
                  <a:moveTo>
                    <a:pt x="0" y="429"/>
                  </a:moveTo>
                  <a:lnTo>
                    <a:pt x="59" y="461"/>
                  </a:lnTo>
                  <a:lnTo>
                    <a:pt x="59" y="33"/>
                  </a:lnTo>
                  <a:lnTo>
                    <a:pt x="0" y="0"/>
                  </a:lnTo>
                  <a:lnTo>
                    <a:pt x="0" y="429"/>
                  </a:lnTo>
                </a:path>
              </a:pathLst>
            </a:custGeom>
            <a:solidFill>
              <a:srgbClr val="00BF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grpSp>
        <p:nvGrpSpPr>
          <p:cNvPr id="24586" name="Group 23"/>
          <p:cNvGrpSpPr>
            <a:grpSpLocks/>
          </p:cNvGrpSpPr>
          <p:nvPr/>
        </p:nvGrpSpPr>
        <p:grpSpPr bwMode="auto">
          <a:xfrm>
            <a:off x="4017963" y="4090989"/>
            <a:ext cx="1206500" cy="1304925"/>
            <a:chOff x="1528" y="2059"/>
            <a:chExt cx="760" cy="730"/>
          </a:xfrm>
        </p:grpSpPr>
        <p:sp>
          <p:nvSpPr>
            <p:cNvPr id="24591" name="Freeform 24"/>
            <p:cNvSpPr>
              <a:spLocks/>
            </p:cNvSpPr>
            <p:nvPr/>
          </p:nvSpPr>
          <p:spPr bwMode="auto">
            <a:xfrm>
              <a:off x="2060" y="2494"/>
              <a:ext cx="94" cy="228"/>
            </a:xfrm>
            <a:custGeom>
              <a:avLst/>
              <a:gdLst>
                <a:gd name="T0" fmla="*/ 93 w 94"/>
                <a:gd name="T1" fmla="*/ 227 h 228"/>
                <a:gd name="T2" fmla="*/ 93 w 94"/>
                <a:gd name="T3" fmla="*/ 65 h 228"/>
                <a:gd name="T4" fmla="*/ 0 w 94"/>
                <a:gd name="T5" fmla="*/ 0 h 228"/>
                <a:gd name="T6" fmla="*/ 0 w 94"/>
                <a:gd name="T7" fmla="*/ 162 h 228"/>
                <a:gd name="T8" fmla="*/ 93 w 94"/>
                <a:gd name="T9" fmla="*/ 227 h 228"/>
                <a:gd name="T10" fmla="*/ 0 60000 65536"/>
                <a:gd name="T11" fmla="*/ 0 60000 65536"/>
                <a:gd name="T12" fmla="*/ 0 60000 65536"/>
                <a:gd name="T13" fmla="*/ 0 60000 65536"/>
                <a:gd name="T14" fmla="*/ 0 60000 65536"/>
                <a:gd name="T15" fmla="*/ 0 w 94"/>
                <a:gd name="T16" fmla="*/ 0 h 228"/>
                <a:gd name="T17" fmla="*/ 94 w 94"/>
                <a:gd name="T18" fmla="*/ 228 h 228"/>
              </a:gdLst>
              <a:ahLst/>
              <a:cxnLst>
                <a:cxn ang="T10">
                  <a:pos x="T0" y="T1"/>
                </a:cxn>
                <a:cxn ang="T11">
                  <a:pos x="T2" y="T3"/>
                </a:cxn>
                <a:cxn ang="T12">
                  <a:pos x="T4" y="T5"/>
                </a:cxn>
                <a:cxn ang="T13">
                  <a:pos x="T6" y="T7"/>
                </a:cxn>
                <a:cxn ang="T14">
                  <a:pos x="T8" y="T9"/>
                </a:cxn>
              </a:cxnLst>
              <a:rect l="T15" t="T16" r="T17" b="T18"/>
              <a:pathLst>
                <a:path w="94" h="228">
                  <a:moveTo>
                    <a:pt x="93" y="227"/>
                  </a:moveTo>
                  <a:lnTo>
                    <a:pt x="93" y="65"/>
                  </a:lnTo>
                  <a:lnTo>
                    <a:pt x="0" y="0"/>
                  </a:lnTo>
                  <a:lnTo>
                    <a:pt x="0" y="162"/>
                  </a:lnTo>
                  <a:lnTo>
                    <a:pt x="93" y="227"/>
                  </a:lnTo>
                </a:path>
              </a:pathLst>
            </a:custGeom>
            <a:solidFill>
              <a:srgbClr val="009F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2" name="Freeform 25"/>
            <p:cNvSpPr>
              <a:spLocks/>
            </p:cNvSpPr>
            <p:nvPr/>
          </p:nvSpPr>
          <p:spPr bwMode="auto">
            <a:xfrm>
              <a:off x="1627" y="2126"/>
              <a:ext cx="661" cy="663"/>
            </a:xfrm>
            <a:custGeom>
              <a:avLst/>
              <a:gdLst>
                <a:gd name="T0" fmla="*/ 528 w 661"/>
                <a:gd name="T1" fmla="*/ 165 h 663"/>
                <a:gd name="T2" fmla="*/ 0 w 661"/>
                <a:gd name="T3" fmla="*/ 364 h 663"/>
                <a:gd name="T4" fmla="*/ 0 w 661"/>
                <a:gd name="T5" fmla="*/ 662 h 663"/>
                <a:gd name="T6" fmla="*/ 528 w 661"/>
                <a:gd name="T7" fmla="*/ 430 h 663"/>
                <a:gd name="T8" fmla="*/ 528 w 661"/>
                <a:gd name="T9" fmla="*/ 596 h 663"/>
                <a:gd name="T10" fmla="*/ 660 w 661"/>
                <a:gd name="T11" fmla="*/ 265 h 663"/>
                <a:gd name="T12" fmla="*/ 528 w 661"/>
                <a:gd name="T13" fmla="*/ 0 h 663"/>
                <a:gd name="T14" fmla="*/ 528 w 661"/>
                <a:gd name="T15" fmla="*/ 165 h 663"/>
                <a:gd name="T16" fmla="*/ 0 60000 65536"/>
                <a:gd name="T17" fmla="*/ 0 60000 65536"/>
                <a:gd name="T18" fmla="*/ 0 60000 65536"/>
                <a:gd name="T19" fmla="*/ 0 60000 65536"/>
                <a:gd name="T20" fmla="*/ 0 60000 65536"/>
                <a:gd name="T21" fmla="*/ 0 60000 65536"/>
                <a:gd name="T22" fmla="*/ 0 60000 65536"/>
                <a:gd name="T23" fmla="*/ 0 60000 65536"/>
                <a:gd name="T24" fmla="*/ 0 w 661"/>
                <a:gd name="T25" fmla="*/ 0 h 663"/>
                <a:gd name="T26" fmla="*/ 661 w 661"/>
                <a:gd name="T27" fmla="*/ 663 h 6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1" h="663">
                  <a:moveTo>
                    <a:pt x="528" y="165"/>
                  </a:moveTo>
                  <a:lnTo>
                    <a:pt x="0" y="364"/>
                  </a:lnTo>
                  <a:lnTo>
                    <a:pt x="0" y="662"/>
                  </a:lnTo>
                  <a:lnTo>
                    <a:pt x="528" y="430"/>
                  </a:lnTo>
                  <a:lnTo>
                    <a:pt x="528" y="596"/>
                  </a:lnTo>
                  <a:lnTo>
                    <a:pt x="660" y="265"/>
                  </a:lnTo>
                  <a:lnTo>
                    <a:pt x="528" y="0"/>
                  </a:lnTo>
                  <a:lnTo>
                    <a:pt x="528" y="165"/>
                  </a:lnTo>
                </a:path>
              </a:pathLst>
            </a:custGeom>
            <a:solidFill>
              <a:srgbClr val="00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3" name="Freeform 26"/>
            <p:cNvSpPr>
              <a:spLocks/>
            </p:cNvSpPr>
            <p:nvPr/>
          </p:nvSpPr>
          <p:spPr bwMode="auto">
            <a:xfrm>
              <a:off x="1528" y="2427"/>
              <a:ext cx="92" cy="362"/>
            </a:xfrm>
            <a:custGeom>
              <a:avLst/>
              <a:gdLst>
                <a:gd name="T0" fmla="*/ 91 w 92"/>
                <a:gd name="T1" fmla="*/ 66 h 362"/>
                <a:gd name="T2" fmla="*/ 91 w 92"/>
                <a:gd name="T3" fmla="*/ 361 h 362"/>
                <a:gd name="T4" fmla="*/ 0 w 92"/>
                <a:gd name="T5" fmla="*/ 295 h 362"/>
                <a:gd name="T6" fmla="*/ 0 w 92"/>
                <a:gd name="T7" fmla="*/ 0 h 362"/>
                <a:gd name="T8" fmla="*/ 91 w 92"/>
                <a:gd name="T9" fmla="*/ 66 h 362"/>
                <a:gd name="T10" fmla="*/ 0 60000 65536"/>
                <a:gd name="T11" fmla="*/ 0 60000 65536"/>
                <a:gd name="T12" fmla="*/ 0 60000 65536"/>
                <a:gd name="T13" fmla="*/ 0 60000 65536"/>
                <a:gd name="T14" fmla="*/ 0 60000 65536"/>
                <a:gd name="T15" fmla="*/ 0 w 92"/>
                <a:gd name="T16" fmla="*/ 0 h 362"/>
                <a:gd name="T17" fmla="*/ 92 w 92"/>
                <a:gd name="T18" fmla="*/ 362 h 362"/>
              </a:gdLst>
              <a:ahLst/>
              <a:cxnLst>
                <a:cxn ang="T10">
                  <a:pos x="T0" y="T1"/>
                </a:cxn>
                <a:cxn ang="T11">
                  <a:pos x="T2" y="T3"/>
                </a:cxn>
                <a:cxn ang="T12">
                  <a:pos x="T4" y="T5"/>
                </a:cxn>
                <a:cxn ang="T13">
                  <a:pos x="T6" y="T7"/>
                </a:cxn>
                <a:cxn ang="T14">
                  <a:pos x="T8" y="T9"/>
                </a:cxn>
              </a:cxnLst>
              <a:rect l="T15" t="T16" r="T17" b="T18"/>
              <a:pathLst>
                <a:path w="92" h="362">
                  <a:moveTo>
                    <a:pt x="91" y="66"/>
                  </a:moveTo>
                  <a:lnTo>
                    <a:pt x="91" y="361"/>
                  </a:lnTo>
                  <a:lnTo>
                    <a:pt x="0" y="295"/>
                  </a:lnTo>
                  <a:lnTo>
                    <a:pt x="0" y="0"/>
                  </a:lnTo>
                  <a:lnTo>
                    <a:pt x="91" y="66"/>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4" name="Freeform 27"/>
            <p:cNvSpPr>
              <a:spLocks/>
            </p:cNvSpPr>
            <p:nvPr/>
          </p:nvSpPr>
          <p:spPr bwMode="auto">
            <a:xfrm>
              <a:off x="1528" y="2226"/>
              <a:ext cx="626" cy="261"/>
            </a:xfrm>
            <a:custGeom>
              <a:avLst/>
              <a:gdLst>
                <a:gd name="T0" fmla="*/ 0 w 626"/>
                <a:gd name="T1" fmla="*/ 195 h 261"/>
                <a:gd name="T2" fmla="*/ 98 w 626"/>
                <a:gd name="T3" fmla="*/ 260 h 261"/>
                <a:gd name="T4" fmla="*/ 625 w 626"/>
                <a:gd name="T5" fmla="*/ 65 h 261"/>
                <a:gd name="T6" fmla="*/ 525 w 626"/>
                <a:gd name="T7" fmla="*/ 0 h 261"/>
                <a:gd name="T8" fmla="*/ 0 w 626"/>
                <a:gd name="T9" fmla="*/ 195 h 261"/>
                <a:gd name="T10" fmla="*/ 0 60000 65536"/>
                <a:gd name="T11" fmla="*/ 0 60000 65536"/>
                <a:gd name="T12" fmla="*/ 0 60000 65536"/>
                <a:gd name="T13" fmla="*/ 0 60000 65536"/>
                <a:gd name="T14" fmla="*/ 0 60000 65536"/>
                <a:gd name="T15" fmla="*/ 0 w 626"/>
                <a:gd name="T16" fmla="*/ 0 h 261"/>
                <a:gd name="T17" fmla="*/ 626 w 626"/>
                <a:gd name="T18" fmla="*/ 261 h 261"/>
              </a:gdLst>
              <a:ahLst/>
              <a:cxnLst>
                <a:cxn ang="T10">
                  <a:pos x="T0" y="T1"/>
                </a:cxn>
                <a:cxn ang="T11">
                  <a:pos x="T2" y="T3"/>
                </a:cxn>
                <a:cxn ang="T12">
                  <a:pos x="T4" y="T5"/>
                </a:cxn>
                <a:cxn ang="T13">
                  <a:pos x="T6" y="T7"/>
                </a:cxn>
                <a:cxn ang="T14">
                  <a:pos x="T8" y="T9"/>
                </a:cxn>
              </a:cxnLst>
              <a:rect l="T15" t="T16" r="T17" b="T18"/>
              <a:pathLst>
                <a:path w="626" h="261">
                  <a:moveTo>
                    <a:pt x="0" y="195"/>
                  </a:moveTo>
                  <a:lnTo>
                    <a:pt x="98" y="260"/>
                  </a:lnTo>
                  <a:lnTo>
                    <a:pt x="625" y="65"/>
                  </a:lnTo>
                  <a:lnTo>
                    <a:pt x="525" y="0"/>
                  </a:lnTo>
                  <a:lnTo>
                    <a:pt x="0" y="195"/>
                  </a:lnTo>
                </a:path>
              </a:pathLst>
            </a:custGeom>
            <a:solidFill>
              <a:srgbClr val="7FFFD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sp>
          <p:nvSpPr>
            <p:cNvPr id="24595" name="Freeform 28"/>
            <p:cNvSpPr>
              <a:spLocks/>
            </p:cNvSpPr>
            <p:nvPr/>
          </p:nvSpPr>
          <p:spPr bwMode="auto">
            <a:xfrm>
              <a:off x="2060" y="2059"/>
              <a:ext cx="94" cy="227"/>
            </a:xfrm>
            <a:custGeom>
              <a:avLst/>
              <a:gdLst>
                <a:gd name="T0" fmla="*/ 93 w 94"/>
                <a:gd name="T1" fmla="*/ 65 h 227"/>
                <a:gd name="T2" fmla="*/ 0 w 94"/>
                <a:gd name="T3" fmla="*/ 0 h 227"/>
                <a:gd name="T4" fmla="*/ 0 w 94"/>
                <a:gd name="T5" fmla="*/ 161 h 227"/>
                <a:gd name="T6" fmla="*/ 93 w 94"/>
                <a:gd name="T7" fmla="*/ 226 h 227"/>
                <a:gd name="T8" fmla="*/ 93 w 94"/>
                <a:gd name="T9" fmla="*/ 65 h 227"/>
                <a:gd name="T10" fmla="*/ 0 60000 65536"/>
                <a:gd name="T11" fmla="*/ 0 60000 65536"/>
                <a:gd name="T12" fmla="*/ 0 60000 65536"/>
                <a:gd name="T13" fmla="*/ 0 60000 65536"/>
                <a:gd name="T14" fmla="*/ 0 60000 65536"/>
                <a:gd name="T15" fmla="*/ 0 w 94"/>
                <a:gd name="T16" fmla="*/ 0 h 227"/>
                <a:gd name="T17" fmla="*/ 94 w 94"/>
                <a:gd name="T18" fmla="*/ 227 h 227"/>
              </a:gdLst>
              <a:ahLst/>
              <a:cxnLst>
                <a:cxn ang="T10">
                  <a:pos x="T0" y="T1"/>
                </a:cxn>
                <a:cxn ang="T11">
                  <a:pos x="T2" y="T3"/>
                </a:cxn>
                <a:cxn ang="T12">
                  <a:pos x="T4" y="T5"/>
                </a:cxn>
                <a:cxn ang="T13">
                  <a:pos x="T6" y="T7"/>
                </a:cxn>
                <a:cxn ang="T14">
                  <a:pos x="T8" y="T9"/>
                </a:cxn>
              </a:cxnLst>
              <a:rect l="T15" t="T16" r="T17" b="T18"/>
              <a:pathLst>
                <a:path w="94" h="227">
                  <a:moveTo>
                    <a:pt x="93" y="65"/>
                  </a:moveTo>
                  <a:lnTo>
                    <a:pt x="0" y="0"/>
                  </a:lnTo>
                  <a:lnTo>
                    <a:pt x="0" y="161"/>
                  </a:lnTo>
                  <a:lnTo>
                    <a:pt x="93" y="226"/>
                  </a:lnTo>
                  <a:lnTo>
                    <a:pt x="93" y="65"/>
                  </a:lnTo>
                </a:path>
              </a:pathLst>
            </a:custGeom>
            <a:solidFill>
              <a:srgbClr val="00DFB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IN"/>
            </a:p>
          </p:txBody>
        </p:sp>
      </p:grpSp>
      <p:sp>
        <p:nvSpPr>
          <p:cNvPr id="190493" name="Rectangle 29"/>
          <p:cNvSpPr>
            <a:spLocks noChangeArrowheads="1"/>
          </p:cNvSpPr>
          <p:nvPr/>
        </p:nvSpPr>
        <p:spPr bwMode="auto">
          <a:xfrm>
            <a:off x="3940175" y="2184401"/>
            <a:ext cx="1644680"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requirements</a:t>
            </a:r>
          </a:p>
        </p:txBody>
      </p:sp>
      <p:sp>
        <p:nvSpPr>
          <p:cNvPr id="190494" name="Rectangle 30"/>
          <p:cNvSpPr>
            <a:spLocks noChangeArrowheads="1"/>
          </p:cNvSpPr>
          <p:nvPr/>
        </p:nvSpPr>
        <p:spPr bwMode="auto">
          <a:xfrm>
            <a:off x="6835776" y="5441951"/>
            <a:ext cx="913711"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events</a:t>
            </a:r>
          </a:p>
        </p:txBody>
      </p:sp>
      <p:sp>
        <p:nvSpPr>
          <p:cNvPr id="190495" name="Rectangle 31"/>
          <p:cNvSpPr>
            <a:spLocks noChangeArrowheads="1"/>
          </p:cNvSpPr>
          <p:nvPr/>
        </p:nvSpPr>
        <p:spPr bwMode="auto">
          <a:xfrm>
            <a:off x="4130675" y="5370514"/>
            <a:ext cx="746998"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input</a:t>
            </a:r>
          </a:p>
        </p:txBody>
      </p:sp>
      <p:sp>
        <p:nvSpPr>
          <p:cNvPr id="190496" name="Rectangle 32"/>
          <p:cNvSpPr>
            <a:spLocks noChangeArrowheads="1"/>
          </p:cNvSpPr>
          <p:nvPr/>
        </p:nvSpPr>
        <p:spPr bwMode="auto">
          <a:xfrm>
            <a:off x="8131176" y="3770314"/>
            <a:ext cx="900887" cy="36676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output</a:t>
            </a:r>
          </a:p>
        </p:txBody>
      </p:sp>
    </p:spTree>
    <p:extLst>
      <p:ext uri="{BB962C8B-B14F-4D97-AF65-F5344CB8AC3E}">
        <p14:creationId xmlns:p14="http://schemas.microsoft.com/office/powerpoint/2010/main" val="3145062087"/>
      </p:ext>
    </p:extLst>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D7B539-23BC-49F1-B901-2333A234C8DD}" type="slidenum">
              <a:rPr lang="en-US" altLang="en-US" sz="1000">
                <a:latin typeface="Helvetica" panose="020B0604020202020204" pitchFamily="34" charset="0"/>
              </a:rPr>
              <a:pPr/>
              <a:t>279</a:t>
            </a:fld>
            <a:endParaRPr lang="en-US" altLang="en-US" sz="1000">
              <a:latin typeface="Helvetica" panose="020B0604020202020204" pitchFamily="34" charset="0"/>
            </a:endParaRPr>
          </a:p>
        </p:txBody>
      </p:sp>
      <p:sp>
        <p:nvSpPr>
          <p:cNvPr id="25604" name="Rectangle 2"/>
          <p:cNvSpPr>
            <a:spLocks noGrp="1" noChangeArrowheads="1"/>
          </p:cNvSpPr>
          <p:nvPr>
            <p:ph type="title"/>
          </p:nvPr>
        </p:nvSpPr>
        <p:spPr>
          <a:xfrm>
            <a:off x="2743200" y="1066801"/>
            <a:ext cx="4814888" cy="633413"/>
          </a:xfrm>
        </p:spPr>
        <p:txBody>
          <a:bodyPr>
            <a:normAutofit fontScale="90000"/>
          </a:bodyPr>
          <a:lstStyle/>
          <a:p>
            <a:pPr eaLnBrk="1" hangingPunct="1"/>
            <a:r>
              <a:rPr lang="en-US" altLang="en-US" smtClean="0"/>
              <a:t>Black-Box Testing</a:t>
            </a:r>
          </a:p>
        </p:txBody>
      </p:sp>
      <p:sp>
        <p:nvSpPr>
          <p:cNvPr id="25605" name="Rectangle 3"/>
          <p:cNvSpPr>
            <a:spLocks noGrp="1" noChangeArrowheads="1"/>
          </p:cNvSpPr>
          <p:nvPr>
            <p:ph type="body" idx="1"/>
          </p:nvPr>
        </p:nvSpPr>
        <p:spPr>
          <a:xfrm>
            <a:off x="3352800" y="2057400"/>
            <a:ext cx="6705600" cy="4114800"/>
          </a:xfrm>
        </p:spPr>
        <p:txBody>
          <a:bodyPr/>
          <a:lstStyle/>
          <a:p>
            <a:pPr>
              <a:spcBef>
                <a:spcPts val="300"/>
              </a:spcBef>
            </a:pPr>
            <a:r>
              <a:rPr lang="en-US" altLang="en-US" sz="2000"/>
              <a:t>How is functional validity tested?</a:t>
            </a:r>
          </a:p>
          <a:p>
            <a:pPr eaLnBrk="1" hangingPunct="1">
              <a:lnSpc>
                <a:spcPct val="90000"/>
              </a:lnSpc>
            </a:pPr>
            <a:r>
              <a:rPr lang="en-US" altLang="en-US" sz="2000"/>
              <a:t>How is system behavior and performance tested?</a:t>
            </a:r>
          </a:p>
          <a:p>
            <a:pPr eaLnBrk="1" hangingPunct="1">
              <a:lnSpc>
                <a:spcPct val="90000"/>
              </a:lnSpc>
            </a:pPr>
            <a:r>
              <a:rPr lang="en-US" altLang="en-US" sz="2000"/>
              <a:t>What classes of input will make good test cases?</a:t>
            </a:r>
          </a:p>
          <a:p>
            <a:pPr eaLnBrk="1" hangingPunct="1">
              <a:lnSpc>
                <a:spcPct val="90000"/>
              </a:lnSpc>
            </a:pPr>
            <a:r>
              <a:rPr lang="en-US" altLang="en-US" sz="2000"/>
              <a:t>Is the system particularly sensitive to certain input values?</a:t>
            </a:r>
          </a:p>
          <a:p>
            <a:pPr eaLnBrk="1" hangingPunct="1">
              <a:lnSpc>
                <a:spcPct val="90000"/>
              </a:lnSpc>
            </a:pPr>
            <a:r>
              <a:rPr lang="en-US" altLang="en-US" sz="2000"/>
              <a:t>How are the boundaries of a data class isolated?</a:t>
            </a:r>
          </a:p>
          <a:p>
            <a:pPr eaLnBrk="1" hangingPunct="1">
              <a:lnSpc>
                <a:spcPct val="90000"/>
              </a:lnSpc>
            </a:pPr>
            <a:r>
              <a:rPr lang="en-US" altLang="en-US" sz="2000"/>
              <a:t>What data rates and data volume can the system tolerate?</a:t>
            </a:r>
          </a:p>
          <a:p>
            <a:pPr eaLnBrk="1" hangingPunct="1">
              <a:lnSpc>
                <a:spcPct val="90000"/>
              </a:lnSpc>
            </a:pPr>
            <a:r>
              <a:rPr lang="en-US" altLang="en-US" sz="2000"/>
              <a:t>What effect will specific combinations of data have on system operation?</a:t>
            </a:r>
          </a:p>
        </p:txBody>
      </p:sp>
    </p:spTree>
    <p:extLst>
      <p:ext uri="{BB962C8B-B14F-4D97-AF65-F5344CB8AC3E}">
        <p14:creationId xmlns:p14="http://schemas.microsoft.com/office/powerpoint/2010/main" val="3217261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3DEEAF-0019-48AE-AC2F-8DD8AE74271B}" type="slidenum">
              <a:rPr lang="en-US" altLang="en-US" sz="1000">
                <a:latin typeface="Helvetica" panose="020B0604020202020204" pitchFamily="34" charset="0"/>
              </a:rPr>
              <a:pPr/>
              <a:t>28</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a:xfrm>
            <a:off x="2743200" y="990601"/>
            <a:ext cx="7543800" cy="633413"/>
          </a:xfrm>
        </p:spPr>
        <p:txBody>
          <a:bodyPr>
            <a:normAutofit fontScale="90000"/>
          </a:bodyPr>
          <a:lstStyle/>
          <a:p>
            <a:pPr eaLnBrk="1" hangingPunct="1"/>
            <a:r>
              <a:rPr lang="en-US" altLang="en-US" smtClean="0"/>
              <a:t>Characteristics of WebApps - II</a:t>
            </a:r>
          </a:p>
        </p:txBody>
      </p:sp>
      <p:sp>
        <p:nvSpPr>
          <p:cNvPr id="14341" name="Rectangle 3"/>
          <p:cNvSpPr>
            <a:spLocks noGrp="1" noChangeArrowheads="1"/>
          </p:cNvSpPr>
          <p:nvPr>
            <p:ph type="body" idx="1"/>
          </p:nvPr>
        </p:nvSpPr>
        <p:spPr>
          <a:xfrm>
            <a:off x="3200400" y="1828800"/>
            <a:ext cx="7239000" cy="4191000"/>
          </a:xfrm>
        </p:spPr>
        <p:txBody>
          <a:bodyPr>
            <a:normAutofit fontScale="92500" lnSpcReduction="20000"/>
          </a:bodyPr>
          <a:lstStyle/>
          <a:p>
            <a:pPr eaLnBrk="1" hangingPunct="1">
              <a:lnSpc>
                <a:spcPct val="90000"/>
              </a:lnSpc>
            </a:pPr>
            <a:r>
              <a:rPr lang="en-US" altLang="en-US" sz="1800" b="1">
                <a:solidFill>
                  <a:schemeClr val="folHlink"/>
                </a:solidFill>
                <a:latin typeface="Arial" panose="020B0604020202020204" pitchFamily="34" charset="0"/>
              </a:rPr>
              <a:t>Data driven. </a:t>
            </a:r>
            <a:r>
              <a:rPr lang="en-US" altLang="en-US" sz="1800" b="1">
                <a:latin typeface="Arial" panose="020B0604020202020204" pitchFamily="34" charset="0"/>
              </a:rPr>
              <a:t> </a:t>
            </a:r>
            <a:r>
              <a:rPr lang="en-US" altLang="en-US" sz="1800">
                <a:latin typeface="Arial" panose="020B0604020202020204" pitchFamily="34" charset="0"/>
              </a:rPr>
              <a:t>The primary function of many WebApps is to use hypermedia to present text, graphics, audio, and video content to the end-user. </a:t>
            </a:r>
          </a:p>
          <a:p>
            <a:pPr eaLnBrk="1" hangingPunct="1">
              <a:lnSpc>
                <a:spcPct val="90000"/>
              </a:lnSpc>
            </a:pPr>
            <a:r>
              <a:rPr lang="en-US" altLang="en-US" sz="1800" b="1">
                <a:solidFill>
                  <a:schemeClr val="folHlink"/>
                </a:solidFill>
                <a:latin typeface="Arial" panose="020B0604020202020204" pitchFamily="34" charset="0"/>
              </a:rPr>
              <a:t>Content sensitive. </a:t>
            </a:r>
            <a:r>
              <a:rPr lang="en-US" altLang="en-US" sz="1800" b="1">
                <a:latin typeface="Arial" panose="020B0604020202020204" pitchFamily="34" charset="0"/>
              </a:rPr>
              <a:t> </a:t>
            </a:r>
            <a:r>
              <a:rPr lang="en-US" altLang="en-US" sz="1800">
                <a:latin typeface="Arial" panose="020B0604020202020204" pitchFamily="34" charset="0"/>
              </a:rPr>
              <a:t>The quality and aesthetic nature of content remains an important determinant of the quality of a WebApp.</a:t>
            </a:r>
          </a:p>
          <a:p>
            <a:pPr eaLnBrk="1" hangingPunct="1">
              <a:lnSpc>
                <a:spcPct val="90000"/>
              </a:lnSpc>
            </a:pPr>
            <a:r>
              <a:rPr lang="en-US" altLang="en-US" sz="1800" b="1">
                <a:solidFill>
                  <a:schemeClr val="folHlink"/>
                </a:solidFill>
                <a:latin typeface="Arial" panose="020B0604020202020204" pitchFamily="34" charset="0"/>
              </a:rPr>
              <a:t>Continuous evolution.</a:t>
            </a:r>
            <a:r>
              <a:rPr lang="en-US" altLang="en-US" sz="1800">
                <a:latin typeface="Arial" panose="020B0604020202020204" pitchFamily="34" charset="0"/>
              </a:rPr>
              <a:t> Unlike conventional application software that evolves over a series of planned, chronologically-spaced releases, Web applications evolve continuously. </a:t>
            </a:r>
          </a:p>
          <a:p>
            <a:pPr eaLnBrk="1" hangingPunct="1">
              <a:lnSpc>
                <a:spcPct val="90000"/>
              </a:lnSpc>
            </a:pPr>
            <a:r>
              <a:rPr lang="en-US" altLang="en-US" sz="1800" b="1">
                <a:solidFill>
                  <a:schemeClr val="folHlink"/>
                </a:solidFill>
                <a:latin typeface="Arial" panose="020B0604020202020204" pitchFamily="34" charset="0"/>
              </a:rPr>
              <a:t>Immediacy.</a:t>
            </a:r>
            <a:r>
              <a:rPr lang="en-US" altLang="en-US" sz="1800">
                <a:solidFill>
                  <a:schemeClr val="folHlink"/>
                </a:solidFill>
                <a:latin typeface="Arial" panose="020B0604020202020204" pitchFamily="34" charset="0"/>
              </a:rPr>
              <a:t> </a:t>
            </a:r>
            <a:r>
              <a:rPr lang="en-US" altLang="en-US" sz="1800">
                <a:latin typeface="Arial" panose="020B0604020202020204" pitchFamily="34" charset="0"/>
              </a:rPr>
              <a:t>Although </a:t>
            </a:r>
            <a:r>
              <a:rPr lang="en-US" altLang="en-US" sz="1800" i="1">
                <a:latin typeface="Arial" panose="020B0604020202020204" pitchFamily="34" charset="0"/>
              </a:rPr>
              <a:t>immediacy</a:t>
            </a:r>
            <a:r>
              <a:rPr lang="en-US" altLang="en-US" sz="1800">
                <a:latin typeface="Arial" panose="020B0604020202020204" pitchFamily="34" charset="0"/>
              </a:rPr>
              <a:t>—the compelling need to get software to market quickly—is a characteristic of many application domains, WebApps often exhibit a time to market that can be a matter of a few days or weeks.</a:t>
            </a:r>
          </a:p>
          <a:p>
            <a:pPr eaLnBrk="1" hangingPunct="1">
              <a:lnSpc>
                <a:spcPct val="90000"/>
              </a:lnSpc>
            </a:pPr>
            <a:r>
              <a:rPr lang="en-US" altLang="en-US" sz="1800" b="1">
                <a:solidFill>
                  <a:schemeClr val="folHlink"/>
                </a:solidFill>
                <a:latin typeface="Arial" panose="020B0604020202020204" pitchFamily="34" charset="0"/>
              </a:rPr>
              <a:t>Security.</a:t>
            </a:r>
            <a:r>
              <a:rPr lang="en-US" altLang="en-US" sz="1800" b="1">
                <a:latin typeface="Arial" panose="020B0604020202020204" pitchFamily="34" charset="0"/>
              </a:rPr>
              <a:t>  </a:t>
            </a:r>
            <a:r>
              <a:rPr lang="en-US" altLang="en-US" sz="1800">
                <a:latin typeface="Arial" panose="020B0604020202020204" pitchFamily="34" charset="0"/>
              </a:rPr>
              <a:t>Because WebApps are available via network access, it is difficult, if not impossible, to limit the population of end-users who may access the application.</a:t>
            </a:r>
          </a:p>
          <a:p>
            <a:pPr eaLnBrk="1" hangingPunct="1">
              <a:lnSpc>
                <a:spcPct val="90000"/>
              </a:lnSpc>
            </a:pPr>
            <a:r>
              <a:rPr lang="en-US" altLang="en-US" sz="1800" b="1">
                <a:solidFill>
                  <a:schemeClr val="folHlink"/>
                </a:solidFill>
                <a:latin typeface="Arial" panose="020B0604020202020204" pitchFamily="34" charset="0"/>
              </a:rPr>
              <a:t>Aesthetics.</a:t>
            </a:r>
            <a:r>
              <a:rPr lang="en-US" altLang="en-US" sz="1800" b="1">
                <a:latin typeface="Arial" panose="020B0604020202020204" pitchFamily="34" charset="0"/>
              </a:rPr>
              <a:t> </a:t>
            </a:r>
            <a:r>
              <a:rPr lang="en-US" altLang="en-US" sz="1800">
                <a:latin typeface="Arial" panose="020B0604020202020204" pitchFamily="34" charset="0"/>
              </a:rPr>
              <a:t>An undeniable part of the appeal of a WebApp is its look and feel. </a:t>
            </a:r>
            <a:endParaRPr lang="en-US" altLang="en-US" sz="2000">
              <a:latin typeface="Palatino" pitchFamily="-128" charset="0"/>
            </a:endParaRPr>
          </a:p>
        </p:txBody>
      </p:sp>
    </p:spTree>
    <p:extLst>
      <p:ext uri="{BB962C8B-B14F-4D97-AF65-F5344CB8AC3E}">
        <p14:creationId xmlns:p14="http://schemas.microsoft.com/office/powerpoint/2010/main" val="4149885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DFBB99-132A-4B8C-B834-2F79987EC83C}" type="slidenum">
              <a:rPr lang="en-US" altLang="en-US" sz="1000">
                <a:latin typeface="Helvetica" panose="020B0604020202020204" pitchFamily="34" charset="0"/>
              </a:rPr>
              <a:pPr/>
              <a:t>280</a:t>
            </a:fld>
            <a:endParaRPr lang="en-US" altLang="en-US" sz="1000">
              <a:latin typeface="Helvetica" panose="020B0604020202020204" pitchFamily="34" charset="0"/>
            </a:endParaRPr>
          </a:p>
        </p:txBody>
      </p:sp>
      <p:sp>
        <p:nvSpPr>
          <p:cNvPr id="26628" name="Rectangle 3"/>
          <p:cNvSpPr>
            <a:spLocks noGrp="1" noChangeArrowheads="1"/>
          </p:cNvSpPr>
          <p:nvPr>
            <p:ph type="title"/>
          </p:nvPr>
        </p:nvSpPr>
        <p:spPr>
          <a:xfrm>
            <a:off x="2743201" y="990600"/>
            <a:ext cx="6538913" cy="698500"/>
          </a:xfrm>
        </p:spPr>
        <p:txBody>
          <a:bodyPr/>
          <a:lstStyle/>
          <a:p>
            <a:pPr eaLnBrk="1" hangingPunct="1"/>
            <a:r>
              <a:rPr lang="en-US" altLang="en-US" smtClean="0"/>
              <a:t>Graph-Based Methods</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4089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2517" name="Text Box 5"/>
          <p:cNvSpPr txBox="1">
            <a:spLocks noChangeArrowheads="1"/>
          </p:cNvSpPr>
          <p:nvPr/>
        </p:nvSpPr>
        <p:spPr bwMode="auto">
          <a:xfrm>
            <a:off x="3505200" y="1828801"/>
            <a:ext cx="2319338" cy="4850559"/>
          </a:xfrm>
          <a:prstGeom prst="rect">
            <a:avLst/>
          </a:prstGeom>
          <a:noFill/>
          <a:ln>
            <a:noFill/>
          </a:ln>
          <a:effectLst/>
          <a:extLst/>
        </p:spPr>
        <p:txBody>
          <a:bodyPr>
            <a:spAutoFit/>
          </a:bodyPr>
          <a:lstStyle/>
          <a:p>
            <a:pPr>
              <a:defRPr/>
            </a:pPr>
            <a:r>
              <a:rPr lang="en-US" b="1">
                <a:effectLst>
                  <a:outerShdw blurRad="38100" dist="38100" dir="2700000" algn="tl">
                    <a:srgbClr val="FFFFFF"/>
                  </a:outerShdw>
                </a:effectLst>
                <a:latin typeface="Avant Garde" charset="0"/>
                <a:ea typeface="ＭＳ Ｐゴシック" pitchFamily="-128" charset="-128"/>
              </a:rPr>
              <a:t>To understand the objects that are modeled in software and the relationships that connect these objects</a:t>
            </a:r>
          </a:p>
          <a:p>
            <a:pPr>
              <a:defRPr/>
            </a:pPr>
            <a:endParaRPr lang="en-US" b="1">
              <a:solidFill>
                <a:schemeClr val="bg1"/>
              </a:solidFill>
              <a:effectLst>
                <a:outerShdw blurRad="38100" dist="38100" dir="2700000" algn="tl">
                  <a:srgbClr val="000000"/>
                </a:outerShdw>
              </a:effectLst>
              <a:latin typeface="Avant Garde" charset="0"/>
              <a:ea typeface="ＭＳ Ｐゴシック" pitchFamily="-128" charset="-128"/>
            </a:endParaRPr>
          </a:p>
          <a:p>
            <a:pPr>
              <a:defRPr/>
            </a:pPr>
            <a:r>
              <a:rPr lang="en-US" sz="1400" b="1">
                <a:solidFill>
                  <a:schemeClr val="folHlink"/>
                </a:solidFill>
                <a:latin typeface="Avant Garde" charset="0"/>
                <a:ea typeface="ＭＳ Ｐゴシック" pitchFamily="-128" charset="-128"/>
              </a:rPr>
              <a:t>In this context, we consider the term “objects” in the broadest possible context. It encompasses data objects, traditional components (modules), and object-oriented elements of computer software.</a:t>
            </a:r>
            <a:endParaRPr lang="en-US">
              <a:solidFill>
                <a:srgbClr val="F3FF07"/>
              </a:solidFill>
              <a:latin typeface="Times" pitchFamily="-128" charset="0"/>
              <a:ea typeface="ＭＳ Ｐゴシック" pitchFamily="-128" charset="-128"/>
            </a:endParaRPr>
          </a:p>
          <a:p>
            <a:pPr>
              <a:lnSpc>
                <a:spcPct val="90000"/>
              </a:lnSpc>
              <a:spcBef>
                <a:spcPct val="50000"/>
              </a:spcBef>
              <a:defRPr/>
            </a:pPr>
            <a:endParaRPr lang="en-US" b="1">
              <a:solidFill>
                <a:srgbClr val="F3FF07"/>
              </a:solidFill>
              <a:latin typeface="Helvetica" pitchFamily="-128" charset="0"/>
              <a:ea typeface="ＭＳ Ｐゴシック" pitchFamily="-128" charset="-128"/>
            </a:endParaRPr>
          </a:p>
        </p:txBody>
      </p:sp>
    </p:spTree>
    <p:extLst>
      <p:ext uri="{BB962C8B-B14F-4D97-AF65-F5344CB8AC3E}">
        <p14:creationId xmlns:p14="http://schemas.microsoft.com/office/powerpoint/2010/main" val="334528482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40"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D5AF23-F5FE-4FB7-95D4-AEB1C0D8DA36}" type="slidenum">
              <a:rPr lang="en-US" altLang="en-US" sz="1000">
                <a:latin typeface="Helvetica" panose="020B0604020202020204" pitchFamily="34" charset="0"/>
              </a:rPr>
              <a:pPr/>
              <a:t>281</a:t>
            </a:fld>
            <a:endParaRPr lang="en-US" altLang="en-US" sz="1000">
              <a:latin typeface="Helvetica" panose="020B0604020202020204" pitchFamily="34" charset="0"/>
            </a:endParaRPr>
          </a:p>
        </p:txBody>
      </p:sp>
      <p:sp>
        <p:nvSpPr>
          <p:cNvPr id="27652" name="Rectangle 2"/>
          <p:cNvSpPr>
            <a:spLocks noGrp="1" noChangeArrowheads="1"/>
          </p:cNvSpPr>
          <p:nvPr>
            <p:ph type="title"/>
          </p:nvPr>
        </p:nvSpPr>
        <p:spPr>
          <a:xfrm>
            <a:off x="2779713" y="1217614"/>
            <a:ext cx="6183312" cy="319087"/>
          </a:xfrm>
          <a:noFill/>
        </p:spPr>
        <p:txBody>
          <a:bodyPr vert="horz" lIns="90487" tIns="44450" rIns="90487" bIns="44450" rtlCol="0" anchor="ctr">
            <a:normAutofit fontScale="90000"/>
          </a:bodyPr>
          <a:lstStyle/>
          <a:p>
            <a:pPr eaLnBrk="1" hangingPunct="1"/>
            <a:r>
              <a:rPr lang="en-US" altLang="en-US" smtClean="0"/>
              <a:t>Equivalence Partitioning</a:t>
            </a:r>
          </a:p>
        </p:txBody>
      </p:sp>
      <p:grpSp>
        <p:nvGrpSpPr>
          <p:cNvPr id="27653" name="Group 3"/>
          <p:cNvGrpSpPr>
            <a:grpSpLocks/>
          </p:cNvGrpSpPr>
          <p:nvPr/>
        </p:nvGrpSpPr>
        <p:grpSpPr bwMode="auto">
          <a:xfrm>
            <a:off x="3573463" y="2286000"/>
            <a:ext cx="1123950" cy="3513138"/>
            <a:chOff x="1099" y="1063"/>
            <a:chExt cx="708" cy="1967"/>
          </a:xfrm>
        </p:grpSpPr>
        <p:sp>
          <p:nvSpPr>
            <p:cNvPr id="27685" name="Freeform 4"/>
            <p:cNvSpPr>
              <a:spLocks/>
            </p:cNvSpPr>
            <p:nvPr/>
          </p:nvSpPr>
          <p:spPr bwMode="auto">
            <a:xfrm>
              <a:off x="1099" y="1063"/>
              <a:ext cx="526" cy="67"/>
            </a:xfrm>
            <a:custGeom>
              <a:avLst/>
              <a:gdLst>
                <a:gd name="T0" fmla="*/ 482 w 526"/>
                <a:gd name="T1" fmla="*/ 66 h 67"/>
                <a:gd name="T2" fmla="*/ 0 w 526"/>
                <a:gd name="T3" fmla="*/ 66 h 67"/>
                <a:gd name="T4" fmla="*/ 46 w 526"/>
                <a:gd name="T5" fmla="*/ 0 h 67"/>
                <a:gd name="T6" fmla="*/ 525 w 526"/>
                <a:gd name="T7" fmla="*/ 0 h 67"/>
                <a:gd name="T8" fmla="*/ 482 w 526"/>
                <a:gd name="T9" fmla="*/ 66 h 67"/>
                <a:gd name="T10" fmla="*/ 0 60000 65536"/>
                <a:gd name="T11" fmla="*/ 0 60000 65536"/>
                <a:gd name="T12" fmla="*/ 0 60000 65536"/>
                <a:gd name="T13" fmla="*/ 0 60000 65536"/>
                <a:gd name="T14" fmla="*/ 0 60000 65536"/>
                <a:gd name="T15" fmla="*/ 0 w 526"/>
                <a:gd name="T16" fmla="*/ 0 h 67"/>
                <a:gd name="T17" fmla="*/ 526 w 526"/>
                <a:gd name="T18" fmla="*/ 67 h 67"/>
              </a:gdLst>
              <a:ahLst/>
              <a:cxnLst>
                <a:cxn ang="T10">
                  <a:pos x="T0" y="T1"/>
                </a:cxn>
                <a:cxn ang="T11">
                  <a:pos x="T2" y="T3"/>
                </a:cxn>
                <a:cxn ang="T12">
                  <a:pos x="T4" y="T5"/>
                </a:cxn>
                <a:cxn ang="T13">
                  <a:pos x="T6" y="T7"/>
                </a:cxn>
                <a:cxn ang="T14">
                  <a:pos x="T8" y="T9"/>
                </a:cxn>
              </a:cxnLst>
              <a:rect l="T15" t="T16" r="T17" b="T18"/>
              <a:pathLst>
                <a:path w="526" h="67">
                  <a:moveTo>
                    <a:pt x="482" y="66"/>
                  </a:moveTo>
                  <a:lnTo>
                    <a:pt x="0" y="66"/>
                  </a:lnTo>
                  <a:lnTo>
                    <a:pt x="46" y="0"/>
                  </a:lnTo>
                  <a:lnTo>
                    <a:pt x="525" y="0"/>
                  </a:lnTo>
                  <a:lnTo>
                    <a:pt x="482" y="66"/>
                  </a:lnTo>
                </a:path>
              </a:pathLst>
            </a:custGeom>
            <a:solidFill>
              <a:srgbClr val="5F009F"/>
            </a:solidFill>
            <a:ln w="12700" cap="rnd" cmpd="sng">
              <a:solidFill>
                <a:srgbClr val="000000"/>
              </a:solidFill>
              <a:prstDash val="solid"/>
              <a:round/>
              <a:headEnd type="none" w="med" len="med"/>
              <a:tailEnd type="none" w="med" len="med"/>
            </a:ln>
          </p:spPr>
          <p:txBody>
            <a:bodyPr/>
            <a:lstStyle/>
            <a:p>
              <a:endParaRPr lang="en-IN"/>
            </a:p>
          </p:txBody>
        </p:sp>
        <p:sp>
          <p:nvSpPr>
            <p:cNvPr id="27686" name="Freeform 5"/>
            <p:cNvSpPr>
              <a:spLocks/>
            </p:cNvSpPr>
            <p:nvPr/>
          </p:nvSpPr>
          <p:spPr bwMode="auto">
            <a:xfrm>
              <a:off x="1581" y="1063"/>
              <a:ext cx="225" cy="1010"/>
            </a:xfrm>
            <a:custGeom>
              <a:avLst/>
              <a:gdLst>
                <a:gd name="T0" fmla="*/ 43 w 225"/>
                <a:gd name="T1" fmla="*/ 0 h 1010"/>
                <a:gd name="T2" fmla="*/ 0 w 225"/>
                <a:gd name="T3" fmla="*/ 66 h 1010"/>
                <a:gd name="T4" fmla="*/ 186 w 225"/>
                <a:gd name="T5" fmla="*/ 1009 h 1010"/>
                <a:gd name="T6" fmla="*/ 224 w 225"/>
                <a:gd name="T7" fmla="*/ 957 h 1010"/>
                <a:gd name="T8" fmla="*/ 43 w 225"/>
                <a:gd name="T9" fmla="*/ 0 h 1010"/>
                <a:gd name="T10" fmla="*/ 0 60000 65536"/>
                <a:gd name="T11" fmla="*/ 0 60000 65536"/>
                <a:gd name="T12" fmla="*/ 0 60000 65536"/>
                <a:gd name="T13" fmla="*/ 0 60000 65536"/>
                <a:gd name="T14" fmla="*/ 0 60000 65536"/>
                <a:gd name="T15" fmla="*/ 0 w 225"/>
                <a:gd name="T16" fmla="*/ 0 h 1010"/>
                <a:gd name="T17" fmla="*/ 225 w 225"/>
                <a:gd name="T18" fmla="*/ 1010 h 1010"/>
              </a:gdLst>
              <a:ahLst/>
              <a:cxnLst>
                <a:cxn ang="T10">
                  <a:pos x="T0" y="T1"/>
                </a:cxn>
                <a:cxn ang="T11">
                  <a:pos x="T2" y="T3"/>
                </a:cxn>
                <a:cxn ang="T12">
                  <a:pos x="T4" y="T5"/>
                </a:cxn>
                <a:cxn ang="T13">
                  <a:pos x="T6" y="T7"/>
                </a:cxn>
                <a:cxn ang="T14">
                  <a:pos x="T8" y="T9"/>
                </a:cxn>
              </a:cxnLst>
              <a:rect l="T15" t="T16" r="T17" b="T18"/>
              <a:pathLst>
                <a:path w="225" h="1010">
                  <a:moveTo>
                    <a:pt x="43" y="0"/>
                  </a:moveTo>
                  <a:lnTo>
                    <a:pt x="0" y="66"/>
                  </a:lnTo>
                  <a:lnTo>
                    <a:pt x="186" y="1009"/>
                  </a:lnTo>
                  <a:lnTo>
                    <a:pt x="224" y="957"/>
                  </a:lnTo>
                  <a:lnTo>
                    <a:pt x="43" y="0"/>
                  </a:lnTo>
                </a:path>
              </a:pathLst>
            </a:custGeom>
            <a:solidFill>
              <a:srgbClr val="9F3FDF"/>
            </a:solidFill>
            <a:ln w="12700" cap="rnd" cmpd="sng">
              <a:solidFill>
                <a:srgbClr val="000000"/>
              </a:solidFill>
              <a:prstDash val="solid"/>
              <a:round/>
              <a:headEnd type="none" w="med" len="med"/>
              <a:tailEnd type="none" w="med" len="med"/>
            </a:ln>
          </p:spPr>
          <p:txBody>
            <a:bodyPr/>
            <a:lstStyle/>
            <a:p>
              <a:endParaRPr lang="en-IN"/>
            </a:p>
          </p:txBody>
        </p:sp>
        <p:sp>
          <p:nvSpPr>
            <p:cNvPr id="27687" name="Freeform 6"/>
            <p:cNvSpPr>
              <a:spLocks/>
            </p:cNvSpPr>
            <p:nvPr/>
          </p:nvSpPr>
          <p:spPr bwMode="auto">
            <a:xfrm>
              <a:off x="1586" y="2018"/>
              <a:ext cx="221" cy="1012"/>
            </a:xfrm>
            <a:custGeom>
              <a:avLst/>
              <a:gdLst>
                <a:gd name="T0" fmla="*/ 220 w 221"/>
                <a:gd name="T1" fmla="*/ 0 h 1012"/>
                <a:gd name="T2" fmla="*/ 181 w 221"/>
                <a:gd name="T3" fmla="*/ 53 h 1012"/>
                <a:gd name="T4" fmla="*/ 0 w 221"/>
                <a:gd name="T5" fmla="*/ 1011 h 1012"/>
                <a:gd name="T6" fmla="*/ 42 w 221"/>
                <a:gd name="T7" fmla="*/ 949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9"/>
                  </a:lnTo>
                  <a:lnTo>
                    <a:pt x="220" y="0"/>
                  </a:lnTo>
                </a:path>
              </a:pathLst>
            </a:custGeom>
            <a:solidFill>
              <a:srgbClr val="DF9FFF"/>
            </a:solidFill>
            <a:ln w="12700" cap="rnd" cmpd="sng">
              <a:solidFill>
                <a:srgbClr val="000000"/>
              </a:solidFill>
              <a:prstDash val="solid"/>
              <a:round/>
              <a:headEnd type="none" w="med" len="med"/>
              <a:tailEnd type="none" w="med" len="med"/>
            </a:ln>
          </p:spPr>
          <p:txBody>
            <a:bodyPr/>
            <a:lstStyle/>
            <a:p>
              <a:endParaRPr lang="en-IN"/>
            </a:p>
          </p:txBody>
        </p:sp>
        <p:sp>
          <p:nvSpPr>
            <p:cNvPr id="27688" name="Freeform 7"/>
            <p:cNvSpPr>
              <a:spLocks/>
            </p:cNvSpPr>
            <p:nvPr/>
          </p:nvSpPr>
          <p:spPr bwMode="auto">
            <a:xfrm>
              <a:off x="1099" y="1129"/>
              <a:ext cx="669" cy="1901"/>
            </a:xfrm>
            <a:custGeom>
              <a:avLst/>
              <a:gdLst>
                <a:gd name="T0" fmla="*/ 482 w 669"/>
                <a:gd name="T1" fmla="*/ 0 h 1901"/>
                <a:gd name="T2" fmla="*/ 0 w 669"/>
                <a:gd name="T3" fmla="*/ 0 h 1901"/>
                <a:gd name="T4" fmla="*/ 0 w 669"/>
                <a:gd name="T5" fmla="*/ 1900 h 1901"/>
                <a:gd name="T6" fmla="*/ 487 w 669"/>
                <a:gd name="T7" fmla="*/ 1900 h 1901"/>
                <a:gd name="T8" fmla="*/ 668 w 669"/>
                <a:gd name="T9" fmla="*/ 942 h 1901"/>
                <a:gd name="T10" fmla="*/ 482 w 669"/>
                <a:gd name="T11" fmla="*/ 0 h 1901"/>
                <a:gd name="T12" fmla="*/ 0 60000 65536"/>
                <a:gd name="T13" fmla="*/ 0 60000 65536"/>
                <a:gd name="T14" fmla="*/ 0 60000 65536"/>
                <a:gd name="T15" fmla="*/ 0 60000 65536"/>
                <a:gd name="T16" fmla="*/ 0 60000 65536"/>
                <a:gd name="T17" fmla="*/ 0 60000 65536"/>
                <a:gd name="T18" fmla="*/ 0 w 669"/>
                <a:gd name="T19" fmla="*/ 0 h 1901"/>
                <a:gd name="T20" fmla="*/ 669 w 669"/>
                <a:gd name="T21" fmla="*/ 1901 h 1901"/>
              </a:gdLst>
              <a:ahLst/>
              <a:cxnLst>
                <a:cxn ang="T12">
                  <a:pos x="T0" y="T1"/>
                </a:cxn>
                <a:cxn ang="T13">
                  <a:pos x="T2" y="T3"/>
                </a:cxn>
                <a:cxn ang="T14">
                  <a:pos x="T4" y="T5"/>
                </a:cxn>
                <a:cxn ang="T15">
                  <a:pos x="T6" y="T7"/>
                </a:cxn>
                <a:cxn ang="T16">
                  <a:pos x="T8" y="T9"/>
                </a:cxn>
                <a:cxn ang="T17">
                  <a:pos x="T10" y="T11"/>
                </a:cxn>
              </a:cxnLst>
              <a:rect l="T18" t="T19" r="T20" b="T21"/>
              <a:pathLst>
                <a:path w="669" h="1901">
                  <a:moveTo>
                    <a:pt x="482" y="0"/>
                  </a:moveTo>
                  <a:lnTo>
                    <a:pt x="0" y="0"/>
                  </a:lnTo>
                  <a:lnTo>
                    <a:pt x="0" y="1900"/>
                  </a:lnTo>
                  <a:lnTo>
                    <a:pt x="487" y="1900"/>
                  </a:lnTo>
                  <a:lnTo>
                    <a:pt x="668" y="942"/>
                  </a:lnTo>
                  <a:lnTo>
                    <a:pt x="482" y="0"/>
                  </a:lnTo>
                </a:path>
              </a:pathLst>
            </a:custGeom>
            <a:solidFill>
              <a:srgbClr val="7F00DF"/>
            </a:solidFill>
            <a:ln w="12700" cap="rnd" cmpd="sng">
              <a:solidFill>
                <a:srgbClr val="000000"/>
              </a:solidFill>
              <a:prstDash val="solid"/>
              <a:round/>
              <a:headEnd type="none" w="med" len="med"/>
              <a:tailEnd type="none" w="med" len="med"/>
            </a:ln>
          </p:spPr>
          <p:txBody>
            <a:bodyPr/>
            <a:lstStyle/>
            <a:p>
              <a:endParaRPr lang="en-IN"/>
            </a:p>
          </p:txBody>
        </p:sp>
      </p:grpSp>
      <p:grpSp>
        <p:nvGrpSpPr>
          <p:cNvPr id="27654" name="Group 8"/>
          <p:cNvGrpSpPr>
            <a:grpSpLocks/>
          </p:cNvGrpSpPr>
          <p:nvPr/>
        </p:nvGrpSpPr>
        <p:grpSpPr bwMode="auto">
          <a:xfrm>
            <a:off x="5359400" y="2286000"/>
            <a:ext cx="1123950" cy="3513138"/>
            <a:chOff x="2224" y="1063"/>
            <a:chExt cx="708" cy="1967"/>
          </a:xfrm>
        </p:grpSpPr>
        <p:sp>
          <p:nvSpPr>
            <p:cNvPr id="27681" name="Freeform 9"/>
            <p:cNvSpPr>
              <a:spLocks/>
            </p:cNvSpPr>
            <p:nvPr/>
          </p:nvSpPr>
          <p:spPr bwMode="auto">
            <a:xfrm>
              <a:off x="2224" y="1063"/>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7682" name="Freeform 10"/>
            <p:cNvSpPr>
              <a:spLocks/>
            </p:cNvSpPr>
            <p:nvPr/>
          </p:nvSpPr>
          <p:spPr bwMode="auto">
            <a:xfrm>
              <a:off x="2706" y="1063"/>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7683" name="Freeform 11"/>
            <p:cNvSpPr>
              <a:spLocks/>
            </p:cNvSpPr>
            <p:nvPr/>
          </p:nvSpPr>
          <p:spPr bwMode="auto">
            <a:xfrm>
              <a:off x="2711" y="2018"/>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7684" name="Freeform 12"/>
            <p:cNvSpPr>
              <a:spLocks/>
            </p:cNvSpPr>
            <p:nvPr/>
          </p:nvSpPr>
          <p:spPr bwMode="auto">
            <a:xfrm>
              <a:off x="2224" y="1129"/>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7655" name="Group 13"/>
          <p:cNvGrpSpPr>
            <a:grpSpLocks/>
          </p:cNvGrpSpPr>
          <p:nvPr/>
        </p:nvGrpSpPr>
        <p:grpSpPr bwMode="auto">
          <a:xfrm>
            <a:off x="4449763" y="2286000"/>
            <a:ext cx="1123950" cy="3513138"/>
            <a:chOff x="1651" y="1063"/>
            <a:chExt cx="708" cy="1967"/>
          </a:xfrm>
        </p:grpSpPr>
        <p:sp>
          <p:nvSpPr>
            <p:cNvPr id="27677" name="Freeform 14"/>
            <p:cNvSpPr>
              <a:spLocks/>
            </p:cNvSpPr>
            <p:nvPr/>
          </p:nvSpPr>
          <p:spPr bwMode="auto">
            <a:xfrm>
              <a:off x="1651" y="1063"/>
              <a:ext cx="526" cy="67"/>
            </a:xfrm>
            <a:custGeom>
              <a:avLst/>
              <a:gdLst>
                <a:gd name="T0" fmla="*/ 482 w 526"/>
                <a:gd name="T1" fmla="*/ 66 h 67"/>
                <a:gd name="T2" fmla="*/ 0 w 526"/>
                <a:gd name="T3" fmla="*/ 66 h 67"/>
                <a:gd name="T4" fmla="*/ 46 w 526"/>
                <a:gd name="T5" fmla="*/ 0 h 67"/>
                <a:gd name="T6" fmla="*/ 525 w 526"/>
                <a:gd name="T7" fmla="*/ 0 h 67"/>
                <a:gd name="T8" fmla="*/ 482 w 526"/>
                <a:gd name="T9" fmla="*/ 66 h 67"/>
                <a:gd name="T10" fmla="*/ 0 60000 65536"/>
                <a:gd name="T11" fmla="*/ 0 60000 65536"/>
                <a:gd name="T12" fmla="*/ 0 60000 65536"/>
                <a:gd name="T13" fmla="*/ 0 60000 65536"/>
                <a:gd name="T14" fmla="*/ 0 60000 65536"/>
                <a:gd name="T15" fmla="*/ 0 w 526"/>
                <a:gd name="T16" fmla="*/ 0 h 67"/>
                <a:gd name="T17" fmla="*/ 526 w 526"/>
                <a:gd name="T18" fmla="*/ 67 h 67"/>
              </a:gdLst>
              <a:ahLst/>
              <a:cxnLst>
                <a:cxn ang="T10">
                  <a:pos x="T0" y="T1"/>
                </a:cxn>
                <a:cxn ang="T11">
                  <a:pos x="T2" y="T3"/>
                </a:cxn>
                <a:cxn ang="T12">
                  <a:pos x="T4" y="T5"/>
                </a:cxn>
                <a:cxn ang="T13">
                  <a:pos x="T6" y="T7"/>
                </a:cxn>
                <a:cxn ang="T14">
                  <a:pos x="T8" y="T9"/>
                </a:cxn>
              </a:cxnLst>
              <a:rect l="T15" t="T16" r="T17" b="T18"/>
              <a:pathLst>
                <a:path w="526" h="67">
                  <a:moveTo>
                    <a:pt x="482" y="66"/>
                  </a:moveTo>
                  <a:lnTo>
                    <a:pt x="0" y="66"/>
                  </a:lnTo>
                  <a:lnTo>
                    <a:pt x="46" y="0"/>
                  </a:lnTo>
                  <a:lnTo>
                    <a:pt x="525" y="0"/>
                  </a:lnTo>
                  <a:lnTo>
                    <a:pt x="482" y="66"/>
                  </a:lnTo>
                </a:path>
              </a:pathLst>
            </a:custGeom>
            <a:solidFill>
              <a:srgbClr val="BF3F00"/>
            </a:solidFill>
            <a:ln w="12700" cap="rnd" cmpd="sng">
              <a:solidFill>
                <a:srgbClr val="000000"/>
              </a:solidFill>
              <a:prstDash val="solid"/>
              <a:round/>
              <a:headEnd type="none" w="med" len="med"/>
              <a:tailEnd type="none" w="med" len="med"/>
            </a:ln>
          </p:spPr>
          <p:txBody>
            <a:bodyPr/>
            <a:lstStyle/>
            <a:p>
              <a:endParaRPr lang="en-IN"/>
            </a:p>
          </p:txBody>
        </p:sp>
        <p:sp>
          <p:nvSpPr>
            <p:cNvPr id="27678" name="Freeform 15"/>
            <p:cNvSpPr>
              <a:spLocks/>
            </p:cNvSpPr>
            <p:nvPr/>
          </p:nvSpPr>
          <p:spPr bwMode="auto">
            <a:xfrm>
              <a:off x="2133" y="1063"/>
              <a:ext cx="225" cy="1010"/>
            </a:xfrm>
            <a:custGeom>
              <a:avLst/>
              <a:gdLst>
                <a:gd name="T0" fmla="*/ 43 w 225"/>
                <a:gd name="T1" fmla="*/ 0 h 1010"/>
                <a:gd name="T2" fmla="*/ 0 w 225"/>
                <a:gd name="T3" fmla="*/ 66 h 1010"/>
                <a:gd name="T4" fmla="*/ 186 w 225"/>
                <a:gd name="T5" fmla="*/ 1009 h 1010"/>
                <a:gd name="T6" fmla="*/ 224 w 225"/>
                <a:gd name="T7" fmla="*/ 957 h 1010"/>
                <a:gd name="T8" fmla="*/ 43 w 225"/>
                <a:gd name="T9" fmla="*/ 0 h 1010"/>
                <a:gd name="T10" fmla="*/ 0 60000 65536"/>
                <a:gd name="T11" fmla="*/ 0 60000 65536"/>
                <a:gd name="T12" fmla="*/ 0 60000 65536"/>
                <a:gd name="T13" fmla="*/ 0 60000 65536"/>
                <a:gd name="T14" fmla="*/ 0 60000 65536"/>
                <a:gd name="T15" fmla="*/ 0 w 225"/>
                <a:gd name="T16" fmla="*/ 0 h 1010"/>
                <a:gd name="T17" fmla="*/ 225 w 225"/>
                <a:gd name="T18" fmla="*/ 1010 h 1010"/>
              </a:gdLst>
              <a:ahLst/>
              <a:cxnLst>
                <a:cxn ang="T10">
                  <a:pos x="T0" y="T1"/>
                </a:cxn>
                <a:cxn ang="T11">
                  <a:pos x="T2" y="T3"/>
                </a:cxn>
                <a:cxn ang="T12">
                  <a:pos x="T4" y="T5"/>
                </a:cxn>
                <a:cxn ang="T13">
                  <a:pos x="T6" y="T7"/>
                </a:cxn>
                <a:cxn ang="T14">
                  <a:pos x="T8" y="T9"/>
                </a:cxn>
              </a:cxnLst>
              <a:rect l="T15" t="T16" r="T17" b="T18"/>
              <a:pathLst>
                <a:path w="225" h="1010">
                  <a:moveTo>
                    <a:pt x="43" y="0"/>
                  </a:moveTo>
                  <a:lnTo>
                    <a:pt x="0" y="66"/>
                  </a:lnTo>
                  <a:lnTo>
                    <a:pt x="186" y="1009"/>
                  </a:lnTo>
                  <a:lnTo>
                    <a:pt x="224" y="957"/>
                  </a:lnTo>
                  <a:lnTo>
                    <a:pt x="43" y="0"/>
                  </a:lnTo>
                </a:path>
              </a:pathLst>
            </a:custGeom>
            <a:solidFill>
              <a:srgbClr val="FF5F1F"/>
            </a:solidFill>
            <a:ln w="12700" cap="rnd" cmpd="sng">
              <a:solidFill>
                <a:srgbClr val="000000"/>
              </a:solidFill>
              <a:prstDash val="solid"/>
              <a:round/>
              <a:headEnd type="none" w="med" len="med"/>
              <a:tailEnd type="none" w="med" len="med"/>
            </a:ln>
          </p:spPr>
          <p:txBody>
            <a:bodyPr/>
            <a:lstStyle/>
            <a:p>
              <a:endParaRPr lang="en-IN"/>
            </a:p>
          </p:txBody>
        </p:sp>
        <p:sp>
          <p:nvSpPr>
            <p:cNvPr id="27679" name="Freeform 16"/>
            <p:cNvSpPr>
              <a:spLocks/>
            </p:cNvSpPr>
            <p:nvPr/>
          </p:nvSpPr>
          <p:spPr bwMode="auto">
            <a:xfrm>
              <a:off x="2138" y="2018"/>
              <a:ext cx="221" cy="1012"/>
            </a:xfrm>
            <a:custGeom>
              <a:avLst/>
              <a:gdLst>
                <a:gd name="T0" fmla="*/ 220 w 221"/>
                <a:gd name="T1" fmla="*/ 0 h 1012"/>
                <a:gd name="T2" fmla="*/ 181 w 221"/>
                <a:gd name="T3" fmla="*/ 53 h 1012"/>
                <a:gd name="T4" fmla="*/ 0 w 221"/>
                <a:gd name="T5" fmla="*/ 1011 h 1012"/>
                <a:gd name="T6" fmla="*/ 42 w 221"/>
                <a:gd name="T7" fmla="*/ 949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9"/>
                  </a:lnTo>
                  <a:lnTo>
                    <a:pt x="220" y="0"/>
                  </a:lnTo>
                </a:path>
              </a:pathLst>
            </a:custGeom>
            <a:solidFill>
              <a:srgbClr val="FF7F3F"/>
            </a:solidFill>
            <a:ln w="12700" cap="rnd" cmpd="sng">
              <a:solidFill>
                <a:srgbClr val="000000"/>
              </a:solidFill>
              <a:prstDash val="solid"/>
              <a:round/>
              <a:headEnd type="none" w="med" len="med"/>
              <a:tailEnd type="none" w="med" len="med"/>
            </a:ln>
          </p:spPr>
          <p:txBody>
            <a:bodyPr/>
            <a:lstStyle/>
            <a:p>
              <a:endParaRPr lang="en-IN"/>
            </a:p>
          </p:txBody>
        </p:sp>
        <p:sp>
          <p:nvSpPr>
            <p:cNvPr id="27680" name="Freeform 17"/>
            <p:cNvSpPr>
              <a:spLocks/>
            </p:cNvSpPr>
            <p:nvPr/>
          </p:nvSpPr>
          <p:spPr bwMode="auto">
            <a:xfrm>
              <a:off x="1651" y="1129"/>
              <a:ext cx="669" cy="1901"/>
            </a:xfrm>
            <a:custGeom>
              <a:avLst/>
              <a:gdLst>
                <a:gd name="T0" fmla="*/ 482 w 669"/>
                <a:gd name="T1" fmla="*/ 0 h 1901"/>
                <a:gd name="T2" fmla="*/ 0 w 669"/>
                <a:gd name="T3" fmla="*/ 0 h 1901"/>
                <a:gd name="T4" fmla="*/ 181 w 669"/>
                <a:gd name="T5" fmla="*/ 948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8"/>
                  </a:lnTo>
                  <a:lnTo>
                    <a:pt x="0" y="1900"/>
                  </a:lnTo>
                  <a:lnTo>
                    <a:pt x="487" y="1900"/>
                  </a:lnTo>
                  <a:lnTo>
                    <a:pt x="668" y="942"/>
                  </a:lnTo>
                  <a:lnTo>
                    <a:pt x="482" y="0"/>
                  </a:lnTo>
                </a:path>
              </a:pathLst>
            </a:custGeom>
            <a:solidFill>
              <a:srgbClr val="FF5F00"/>
            </a:solidFill>
            <a:ln w="12700" cap="rnd" cmpd="sng">
              <a:solidFill>
                <a:srgbClr val="000000"/>
              </a:solidFill>
              <a:prstDash val="solid"/>
              <a:round/>
              <a:headEnd type="none" w="med" len="med"/>
              <a:tailEnd type="none" w="med" len="med"/>
            </a:ln>
          </p:spPr>
          <p:txBody>
            <a:bodyPr/>
            <a:lstStyle/>
            <a:p>
              <a:endParaRPr lang="en-IN"/>
            </a:p>
          </p:txBody>
        </p:sp>
      </p:grpSp>
      <p:grpSp>
        <p:nvGrpSpPr>
          <p:cNvPr id="27656" name="Group 18"/>
          <p:cNvGrpSpPr>
            <a:grpSpLocks/>
          </p:cNvGrpSpPr>
          <p:nvPr/>
        </p:nvGrpSpPr>
        <p:grpSpPr bwMode="auto">
          <a:xfrm>
            <a:off x="6299200" y="2286000"/>
            <a:ext cx="1123950" cy="3513138"/>
            <a:chOff x="2816" y="1063"/>
            <a:chExt cx="708" cy="1967"/>
          </a:xfrm>
        </p:grpSpPr>
        <p:sp>
          <p:nvSpPr>
            <p:cNvPr id="27673" name="Freeform 19"/>
            <p:cNvSpPr>
              <a:spLocks/>
            </p:cNvSpPr>
            <p:nvPr/>
          </p:nvSpPr>
          <p:spPr bwMode="auto">
            <a:xfrm>
              <a:off x="2816" y="1063"/>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7674" name="Freeform 20"/>
            <p:cNvSpPr>
              <a:spLocks/>
            </p:cNvSpPr>
            <p:nvPr/>
          </p:nvSpPr>
          <p:spPr bwMode="auto">
            <a:xfrm>
              <a:off x="3298" y="1063"/>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7675" name="Freeform 21"/>
            <p:cNvSpPr>
              <a:spLocks/>
            </p:cNvSpPr>
            <p:nvPr/>
          </p:nvSpPr>
          <p:spPr bwMode="auto">
            <a:xfrm>
              <a:off x="3303" y="2018"/>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7676" name="Freeform 22"/>
            <p:cNvSpPr>
              <a:spLocks/>
            </p:cNvSpPr>
            <p:nvPr/>
          </p:nvSpPr>
          <p:spPr bwMode="auto">
            <a:xfrm>
              <a:off x="2816" y="1129"/>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7657" name="Group 23"/>
          <p:cNvGrpSpPr>
            <a:grpSpLocks/>
          </p:cNvGrpSpPr>
          <p:nvPr/>
        </p:nvGrpSpPr>
        <p:grpSpPr bwMode="auto">
          <a:xfrm>
            <a:off x="7239000" y="2286000"/>
            <a:ext cx="1123950" cy="3513138"/>
            <a:chOff x="3408" y="1063"/>
            <a:chExt cx="708" cy="1967"/>
          </a:xfrm>
        </p:grpSpPr>
        <p:sp>
          <p:nvSpPr>
            <p:cNvPr id="27669" name="Freeform 24"/>
            <p:cNvSpPr>
              <a:spLocks/>
            </p:cNvSpPr>
            <p:nvPr/>
          </p:nvSpPr>
          <p:spPr bwMode="auto">
            <a:xfrm>
              <a:off x="3408" y="1063"/>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7670" name="Freeform 25"/>
            <p:cNvSpPr>
              <a:spLocks/>
            </p:cNvSpPr>
            <p:nvPr/>
          </p:nvSpPr>
          <p:spPr bwMode="auto">
            <a:xfrm>
              <a:off x="3890" y="1063"/>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7671" name="Freeform 26"/>
            <p:cNvSpPr>
              <a:spLocks/>
            </p:cNvSpPr>
            <p:nvPr/>
          </p:nvSpPr>
          <p:spPr bwMode="auto">
            <a:xfrm>
              <a:off x="3895" y="2018"/>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7672" name="Freeform 27"/>
            <p:cNvSpPr>
              <a:spLocks/>
            </p:cNvSpPr>
            <p:nvPr/>
          </p:nvSpPr>
          <p:spPr bwMode="auto">
            <a:xfrm>
              <a:off x="3408" y="1129"/>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7658" name="Group 28"/>
          <p:cNvGrpSpPr>
            <a:grpSpLocks/>
          </p:cNvGrpSpPr>
          <p:nvPr/>
        </p:nvGrpSpPr>
        <p:grpSpPr bwMode="auto">
          <a:xfrm>
            <a:off x="8178800" y="2286000"/>
            <a:ext cx="1123950" cy="3513138"/>
            <a:chOff x="4000" y="1063"/>
            <a:chExt cx="708" cy="1967"/>
          </a:xfrm>
        </p:grpSpPr>
        <p:sp>
          <p:nvSpPr>
            <p:cNvPr id="27665" name="Freeform 29"/>
            <p:cNvSpPr>
              <a:spLocks/>
            </p:cNvSpPr>
            <p:nvPr/>
          </p:nvSpPr>
          <p:spPr bwMode="auto">
            <a:xfrm>
              <a:off x="4000" y="1063"/>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7666" name="Freeform 30"/>
            <p:cNvSpPr>
              <a:spLocks/>
            </p:cNvSpPr>
            <p:nvPr/>
          </p:nvSpPr>
          <p:spPr bwMode="auto">
            <a:xfrm>
              <a:off x="4482" y="1063"/>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7667" name="Freeform 31"/>
            <p:cNvSpPr>
              <a:spLocks/>
            </p:cNvSpPr>
            <p:nvPr/>
          </p:nvSpPr>
          <p:spPr bwMode="auto">
            <a:xfrm>
              <a:off x="4487" y="2018"/>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7668" name="Freeform 32"/>
            <p:cNvSpPr>
              <a:spLocks/>
            </p:cNvSpPr>
            <p:nvPr/>
          </p:nvSpPr>
          <p:spPr bwMode="auto">
            <a:xfrm>
              <a:off x="4000" y="1129"/>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sp>
        <p:nvSpPr>
          <p:cNvPr id="193569" name="Rectangle 33"/>
          <p:cNvSpPr>
            <a:spLocks noChangeArrowheads="1"/>
          </p:cNvSpPr>
          <p:nvPr/>
        </p:nvSpPr>
        <p:spPr bwMode="auto">
          <a:xfrm>
            <a:off x="3541713" y="3524250"/>
            <a:ext cx="819134"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user</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queries</a:t>
            </a:r>
          </a:p>
        </p:txBody>
      </p:sp>
      <p:sp>
        <p:nvSpPr>
          <p:cNvPr id="193570" name="Rectangle 34"/>
          <p:cNvSpPr>
            <a:spLocks noChangeArrowheads="1"/>
          </p:cNvSpPr>
          <p:nvPr/>
        </p:nvSpPr>
        <p:spPr bwMode="auto">
          <a:xfrm>
            <a:off x="4659313" y="3824288"/>
            <a:ext cx="759822"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mouse</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picks</a:t>
            </a:r>
          </a:p>
        </p:txBody>
      </p:sp>
      <p:sp>
        <p:nvSpPr>
          <p:cNvPr id="193571" name="Rectangle 35"/>
          <p:cNvSpPr>
            <a:spLocks noChangeArrowheads="1"/>
          </p:cNvSpPr>
          <p:nvPr/>
        </p:nvSpPr>
        <p:spPr bwMode="auto">
          <a:xfrm>
            <a:off x="5599114" y="3581400"/>
            <a:ext cx="839973"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output</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formats</a:t>
            </a:r>
          </a:p>
        </p:txBody>
      </p:sp>
      <p:sp>
        <p:nvSpPr>
          <p:cNvPr id="193572" name="Rectangle 36"/>
          <p:cNvSpPr>
            <a:spLocks noChangeArrowheads="1"/>
          </p:cNvSpPr>
          <p:nvPr/>
        </p:nvSpPr>
        <p:spPr bwMode="auto">
          <a:xfrm>
            <a:off x="6526213" y="4052889"/>
            <a:ext cx="899284" cy="262123"/>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prompts</a:t>
            </a:r>
          </a:p>
        </p:txBody>
      </p:sp>
      <p:sp>
        <p:nvSpPr>
          <p:cNvPr id="193573" name="Rectangle 37"/>
          <p:cNvSpPr>
            <a:spLocks noChangeArrowheads="1"/>
          </p:cNvSpPr>
          <p:nvPr/>
        </p:nvSpPr>
        <p:spPr bwMode="auto">
          <a:xfrm>
            <a:off x="7516813" y="3538538"/>
            <a:ext cx="618758"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FK</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input</a:t>
            </a:r>
          </a:p>
        </p:txBody>
      </p:sp>
      <p:sp>
        <p:nvSpPr>
          <p:cNvPr id="193574" name="Rectangle 38"/>
          <p:cNvSpPr>
            <a:spLocks noChangeArrowheads="1"/>
          </p:cNvSpPr>
          <p:nvPr/>
        </p:nvSpPr>
        <p:spPr bwMode="auto">
          <a:xfrm>
            <a:off x="8507413" y="3924301"/>
            <a:ext cx="549830" cy="262123"/>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data</a:t>
            </a:r>
          </a:p>
        </p:txBody>
      </p:sp>
    </p:spTree>
    <p:extLst>
      <p:ext uri="{BB962C8B-B14F-4D97-AF65-F5344CB8AC3E}">
        <p14:creationId xmlns:p14="http://schemas.microsoft.com/office/powerpoint/2010/main" val="2443905584"/>
      </p:ext>
    </p:extLst>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4"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2B7A96-2A54-474E-AB54-7C2CED8285EC}" type="slidenum">
              <a:rPr lang="en-US" altLang="en-US" sz="1000">
                <a:latin typeface="Helvetica" panose="020B0604020202020204" pitchFamily="34" charset="0"/>
              </a:rPr>
              <a:pPr/>
              <a:t>282</a:t>
            </a:fld>
            <a:endParaRPr lang="en-US" altLang="en-US" sz="1000">
              <a:latin typeface="Helvetica" panose="020B0604020202020204" pitchFamily="34" charset="0"/>
            </a:endParaRPr>
          </a:p>
        </p:txBody>
      </p:sp>
      <p:sp>
        <p:nvSpPr>
          <p:cNvPr id="28676" name="Rectangle 2"/>
          <p:cNvSpPr>
            <a:spLocks noGrp="1" noChangeArrowheads="1"/>
          </p:cNvSpPr>
          <p:nvPr>
            <p:ph type="title"/>
          </p:nvPr>
        </p:nvSpPr>
        <p:spPr>
          <a:xfrm>
            <a:off x="2743201" y="990600"/>
            <a:ext cx="6943725" cy="628650"/>
          </a:xfrm>
          <a:noFill/>
        </p:spPr>
        <p:txBody>
          <a:bodyPr vert="horz" lIns="90487" tIns="44450" rIns="90487" bIns="44450" rtlCol="0" anchor="ctr">
            <a:normAutofit fontScale="90000"/>
          </a:bodyPr>
          <a:lstStyle/>
          <a:p>
            <a:pPr eaLnBrk="1" hangingPunct="1"/>
            <a:r>
              <a:rPr lang="en-US" altLang="en-US" smtClean="0"/>
              <a:t>Sample Equivalence Classes</a:t>
            </a:r>
          </a:p>
        </p:txBody>
      </p:sp>
      <p:sp>
        <p:nvSpPr>
          <p:cNvPr id="194563" name="Rectangle 3"/>
          <p:cNvSpPr>
            <a:spLocks noChangeArrowheads="1"/>
          </p:cNvSpPr>
          <p:nvPr/>
        </p:nvSpPr>
        <p:spPr bwMode="auto">
          <a:xfrm>
            <a:off x="4992689" y="2027239"/>
            <a:ext cx="29368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user supplied commands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4" name="Rectangle 4"/>
          <p:cNvSpPr>
            <a:spLocks noChangeArrowheads="1"/>
          </p:cNvSpPr>
          <p:nvPr/>
        </p:nvSpPr>
        <p:spPr bwMode="auto">
          <a:xfrm>
            <a:off x="4992688" y="2346326"/>
            <a:ext cx="34337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responses to system prompts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5" name="Rectangle 5"/>
          <p:cNvSpPr>
            <a:spLocks noChangeArrowheads="1"/>
          </p:cNvSpPr>
          <p:nvPr/>
        </p:nvSpPr>
        <p:spPr bwMode="auto">
          <a:xfrm>
            <a:off x="4992689" y="2665414"/>
            <a:ext cx="12985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file names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6" name="Rectangle 6"/>
          <p:cNvSpPr>
            <a:spLocks noChangeArrowheads="1"/>
          </p:cNvSpPr>
          <p:nvPr/>
        </p:nvSpPr>
        <p:spPr bwMode="auto">
          <a:xfrm>
            <a:off x="4992689" y="2968626"/>
            <a:ext cx="22764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computational data</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7" name="Rectangle 7"/>
          <p:cNvSpPr>
            <a:spLocks noChangeArrowheads="1"/>
          </p:cNvSpPr>
          <p:nvPr/>
        </p:nvSpPr>
        <p:spPr bwMode="auto">
          <a:xfrm>
            <a:off x="4992688" y="3275014"/>
            <a:ext cx="29003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physical parameters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8" name="Rectangle 8"/>
          <p:cNvSpPr>
            <a:spLocks noChangeArrowheads="1"/>
          </p:cNvSpPr>
          <p:nvPr/>
        </p:nvSpPr>
        <p:spPr bwMode="auto">
          <a:xfrm>
            <a:off x="4992689" y="3565526"/>
            <a:ext cx="22510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bounding values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69" name="Rectangle 9"/>
          <p:cNvSpPr>
            <a:spLocks noChangeArrowheads="1"/>
          </p:cNvSpPr>
          <p:nvPr/>
        </p:nvSpPr>
        <p:spPr bwMode="auto">
          <a:xfrm>
            <a:off x="4979989" y="3840164"/>
            <a:ext cx="2162175"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initiation values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70" name="Rectangle 10"/>
          <p:cNvSpPr>
            <a:spLocks noChangeArrowheads="1"/>
          </p:cNvSpPr>
          <p:nvPr/>
        </p:nvSpPr>
        <p:spPr bwMode="auto">
          <a:xfrm>
            <a:off x="4979989" y="4146550"/>
            <a:ext cx="26193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output data formatting</a:t>
            </a:r>
          </a:p>
        </p:txBody>
      </p:sp>
      <p:sp>
        <p:nvSpPr>
          <p:cNvPr id="194571" name="Rectangle 11"/>
          <p:cNvSpPr>
            <a:spLocks noChangeArrowheads="1"/>
          </p:cNvSpPr>
          <p:nvPr/>
        </p:nvSpPr>
        <p:spPr bwMode="auto">
          <a:xfrm>
            <a:off x="4992688" y="4406901"/>
            <a:ext cx="33702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responses to error messages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72" name="Rectangle 12"/>
          <p:cNvSpPr>
            <a:spLocks noChangeArrowheads="1"/>
          </p:cNvSpPr>
          <p:nvPr/>
        </p:nvSpPr>
        <p:spPr bwMode="auto">
          <a:xfrm>
            <a:off x="4992688" y="4668839"/>
            <a:ext cx="3852862"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graphical data (e.g., mouse picks)</a:t>
            </a:r>
          </a:p>
        </p:txBody>
      </p:sp>
      <p:sp>
        <p:nvSpPr>
          <p:cNvPr id="194573" name="Rectangle 13"/>
          <p:cNvSpPr>
            <a:spLocks noChangeArrowheads="1"/>
          </p:cNvSpPr>
          <p:nvPr/>
        </p:nvSpPr>
        <p:spPr bwMode="auto">
          <a:xfrm>
            <a:off x="4992689" y="5497514"/>
            <a:ext cx="4156075" cy="363537"/>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data outside bounds of the program </a:t>
            </a:r>
          </a:p>
        </p:txBody>
      </p:sp>
      <p:sp>
        <p:nvSpPr>
          <p:cNvPr id="194574" name="Rectangle 14"/>
          <p:cNvSpPr>
            <a:spLocks noChangeArrowheads="1"/>
          </p:cNvSpPr>
          <p:nvPr/>
        </p:nvSpPr>
        <p:spPr bwMode="auto">
          <a:xfrm>
            <a:off x="4992688" y="5761039"/>
            <a:ext cx="3078162" cy="638175"/>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physically impossible data</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4575" name="Rectangle 15"/>
          <p:cNvSpPr>
            <a:spLocks noChangeArrowheads="1"/>
          </p:cNvSpPr>
          <p:nvPr/>
        </p:nvSpPr>
        <p:spPr bwMode="auto">
          <a:xfrm>
            <a:off x="4979989" y="6035675"/>
            <a:ext cx="42195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proper value supplied in wrong place</a:t>
            </a:r>
          </a:p>
        </p:txBody>
      </p:sp>
      <p:sp>
        <p:nvSpPr>
          <p:cNvPr id="194576" name="Rectangle 16"/>
          <p:cNvSpPr>
            <a:spLocks noChangeArrowheads="1"/>
          </p:cNvSpPr>
          <p:nvPr/>
        </p:nvSpPr>
        <p:spPr bwMode="auto">
          <a:xfrm>
            <a:off x="4572001" y="1752600"/>
            <a:ext cx="1260475" cy="363538"/>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Valid data</a:t>
            </a:r>
          </a:p>
        </p:txBody>
      </p:sp>
      <p:sp>
        <p:nvSpPr>
          <p:cNvPr id="194577" name="Rectangle 17"/>
          <p:cNvSpPr>
            <a:spLocks noChangeArrowheads="1"/>
          </p:cNvSpPr>
          <p:nvPr/>
        </p:nvSpPr>
        <p:spPr bwMode="auto">
          <a:xfrm>
            <a:off x="4597401" y="5168900"/>
            <a:ext cx="1438275" cy="363538"/>
          </a:xfrm>
          <a:prstGeom prst="rect">
            <a:avLst/>
          </a:prstGeom>
          <a:noFill/>
          <a:ln>
            <a:noFill/>
          </a:ln>
          <a:effectLst/>
          <a:extLst/>
        </p:spPr>
        <p:txBody>
          <a:bodyPr wrap="none" lIns="90487" tIns="44450" rIns="90487" bIns="44450">
            <a:spAutoFit/>
          </a:bodyPr>
          <a:lstStyle/>
          <a:p>
            <a:pPr>
              <a:defRPr/>
            </a:pPr>
            <a:r>
              <a:rPr lang="en-US" b="1" i="1" u="sng">
                <a:effectLst>
                  <a:outerShdw blurRad="38100" dist="38100" dir="2700000" algn="tl">
                    <a:srgbClr val="FFFFFF"/>
                  </a:outerShdw>
                </a:effectLst>
                <a:latin typeface="Helvetica" pitchFamily="-128" charset="0"/>
                <a:ea typeface="ＭＳ Ｐゴシック" pitchFamily="-128" charset="-128"/>
              </a:rPr>
              <a:t>Invalid data</a:t>
            </a:r>
          </a:p>
        </p:txBody>
      </p:sp>
      <p:grpSp>
        <p:nvGrpSpPr>
          <p:cNvPr id="28692" name="Group 18"/>
          <p:cNvGrpSpPr>
            <a:grpSpLocks/>
          </p:cNvGrpSpPr>
          <p:nvPr/>
        </p:nvGrpSpPr>
        <p:grpSpPr bwMode="auto">
          <a:xfrm>
            <a:off x="3379788" y="2349500"/>
            <a:ext cx="1123950" cy="3513138"/>
            <a:chOff x="952" y="1087"/>
            <a:chExt cx="708" cy="1967"/>
          </a:xfrm>
        </p:grpSpPr>
        <p:sp>
          <p:nvSpPr>
            <p:cNvPr id="28693" name="Freeform 19"/>
            <p:cNvSpPr>
              <a:spLocks/>
            </p:cNvSpPr>
            <p:nvPr/>
          </p:nvSpPr>
          <p:spPr bwMode="auto">
            <a:xfrm>
              <a:off x="952" y="1087"/>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8694" name="Freeform 20"/>
            <p:cNvSpPr>
              <a:spLocks/>
            </p:cNvSpPr>
            <p:nvPr/>
          </p:nvSpPr>
          <p:spPr bwMode="auto">
            <a:xfrm>
              <a:off x="1434" y="1087"/>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8695" name="Freeform 21"/>
            <p:cNvSpPr>
              <a:spLocks/>
            </p:cNvSpPr>
            <p:nvPr/>
          </p:nvSpPr>
          <p:spPr bwMode="auto">
            <a:xfrm>
              <a:off x="1439" y="2042"/>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8696" name="Freeform 22"/>
            <p:cNvSpPr>
              <a:spLocks/>
            </p:cNvSpPr>
            <p:nvPr/>
          </p:nvSpPr>
          <p:spPr bwMode="auto">
            <a:xfrm>
              <a:off x="952" y="1153"/>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spTree>
    <p:extLst>
      <p:ext uri="{BB962C8B-B14F-4D97-AF65-F5344CB8AC3E}">
        <p14:creationId xmlns:p14="http://schemas.microsoft.com/office/powerpoint/2010/main" val="2321937679"/>
      </p:ext>
    </p:extLst>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3"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ACCBB9-DCD5-4107-AEE2-2B645D777BEA}" type="slidenum">
              <a:rPr lang="en-US" altLang="en-US" sz="1000">
                <a:latin typeface="Helvetica" panose="020B0604020202020204" pitchFamily="34" charset="0"/>
              </a:rPr>
              <a:pPr/>
              <a:t>283</a:t>
            </a:fld>
            <a:endParaRPr lang="en-US" altLang="en-US" sz="1000">
              <a:latin typeface="Helvetica" panose="020B0604020202020204" pitchFamily="34" charset="0"/>
            </a:endParaRPr>
          </a:p>
        </p:txBody>
      </p:sp>
      <p:sp>
        <p:nvSpPr>
          <p:cNvPr id="29700" name="Rectangle 2"/>
          <p:cNvSpPr>
            <a:spLocks noGrp="1" noChangeArrowheads="1"/>
          </p:cNvSpPr>
          <p:nvPr>
            <p:ph type="title"/>
          </p:nvPr>
        </p:nvSpPr>
        <p:spPr>
          <a:xfrm>
            <a:off x="2743200" y="1066801"/>
            <a:ext cx="6777038" cy="619125"/>
          </a:xfrm>
          <a:noFill/>
        </p:spPr>
        <p:txBody>
          <a:bodyPr vert="horz" lIns="90487" tIns="44450" rIns="90487" bIns="44450" rtlCol="0" anchor="ctr">
            <a:normAutofit fontScale="90000"/>
          </a:bodyPr>
          <a:lstStyle/>
          <a:p>
            <a:pPr eaLnBrk="1" hangingPunct="1"/>
            <a:r>
              <a:rPr lang="en-US" altLang="en-US" smtClean="0"/>
              <a:t>Boundary Value Analysis</a:t>
            </a:r>
          </a:p>
        </p:txBody>
      </p:sp>
      <p:grpSp>
        <p:nvGrpSpPr>
          <p:cNvPr id="29701" name="Group 3"/>
          <p:cNvGrpSpPr>
            <a:grpSpLocks/>
          </p:cNvGrpSpPr>
          <p:nvPr/>
        </p:nvGrpSpPr>
        <p:grpSpPr bwMode="auto">
          <a:xfrm>
            <a:off x="3319463" y="2209800"/>
            <a:ext cx="1123950" cy="3513138"/>
            <a:chOff x="811" y="1055"/>
            <a:chExt cx="708" cy="1967"/>
          </a:xfrm>
        </p:grpSpPr>
        <p:sp>
          <p:nvSpPr>
            <p:cNvPr id="29746" name="Freeform 4"/>
            <p:cNvSpPr>
              <a:spLocks/>
            </p:cNvSpPr>
            <p:nvPr/>
          </p:nvSpPr>
          <p:spPr bwMode="auto">
            <a:xfrm>
              <a:off x="811" y="1055"/>
              <a:ext cx="526" cy="67"/>
            </a:xfrm>
            <a:custGeom>
              <a:avLst/>
              <a:gdLst>
                <a:gd name="T0" fmla="*/ 482 w 526"/>
                <a:gd name="T1" fmla="*/ 66 h 67"/>
                <a:gd name="T2" fmla="*/ 0 w 526"/>
                <a:gd name="T3" fmla="*/ 66 h 67"/>
                <a:gd name="T4" fmla="*/ 46 w 526"/>
                <a:gd name="T5" fmla="*/ 0 h 67"/>
                <a:gd name="T6" fmla="*/ 525 w 526"/>
                <a:gd name="T7" fmla="*/ 0 h 67"/>
                <a:gd name="T8" fmla="*/ 482 w 526"/>
                <a:gd name="T9" fmla="*/ 66 h 67"/>
                <a:gd name="T10" fmla="*/ 0 60000 65536"/>
                <a:gd name="T11" fmla="*/ 0 60000 65536"/>
                <a:gd name="T12" fmla="*/ 0 60000 65536"/>
                <a:gd name="T13" fmla="*/ 0 60000 65536"/>
                <a:gd name="T14" fmla="*/ 0 60000 65536"/>
                <a:gd name="T15" fmla="*/ 0 w 526"/>
                <a:gd name="T16" fmla="*/ 0 h 67"/>
                <a:gd name="T17" fmla="*/ 526 w 526"/>
                <a:gd name="T18" fmla="*/ 67 h 67"/>
              </a:gdLst>
              <a:ahLst/>
              <a:cxnLst>
                <a:cxn ang="T10">
                  <a:pos x="T0" y="T1"/>
                </a:cxn>
                <a:cxn ang="T11">
                  <a:pos x="T2" y="T3"/>
                </a:cxn>
                <a:cxn ang="T12">
                  <a:pos x="T4" y="T5"/>
                </a:cxn>
                <a:cxn ang="T13">
                  <a:pos x="T6" y="T7"/>
                </a:cxn>
                <a:cxn ang="T14">
                  <a:pos x="T8" y="T9"/>
                </a:cxn>
              </a:cxnLst>
              <a:rect l="T15" t="T16" r="T17" b="T18"/>
              <a:pathLst>
                <a:path w="526" h="67">
                  <a:moveTo>
                    <a:pt x="482" y="66"/>
                  </a:moveTo>
                  <a:lnTo>
                    <a:pt x="0" y="66"/>
                  </a:lnTo>
                  <a:lnTo>
                    <a:pt x="46" y="0"/>
                  </a:lnTo>
                  <a:lnTo>
                    <a:pt x="525" y="0"/>
                  </a:lnTo>
                  <a:lnTo>
                    <a:pt x="482" y="66"/>
                  </a:lnTo>
                </a:path>
              </a:pathLst>
            </a:custGeom>
            <a:solidFill>
              <a:srgbClr val="5F009F"/>
            </a:solidFill>
            <a:ln w="12700" cap="rnd" cmpd="sng">
              <a:solidFill>
                <a:srgbClr val="000000"/>
              </a:solidFill>
              <a:prstDash val="solid"/>
              <a:round/>
              <a:headEnd type="none" w="med" len="med"/>
              <a:tailEnd type="none" w="med" len="med"/>
            </a:ln>
          </p:spPr>
          <p:txBody>
            <a:bodyPr/>
            <a:lstStyle/>
            <a:p>
              <a:endParaRPr lang="en-IN"/>
            </a:p>
          </p:txBody>
        </p:sp>
        <p:sp>
          <p:nvSpPr>
            <p:cNvPr id="29747" name="Freeform 5"/>
            <p:cNvSpPr>
              <a:spLocks/>
            </p:cNvSpPr>
            <p:nvPr/>
          </p:nvSpPr>
          <p:spPr bwMode="auto">
            <a:xfrm>
              <a:off x="1293" y="1055"/>
              <a:ext cx="225" cy="1010"/>
            </a:xfrm>
            <a:custGeom>
              <a:avLst/>
              <a:gdLst>
                <a:gd name="T0" fmla="*/ 43 w 225"/>
                <a:gd name="T1" fmla="*/ 0 h 1010"/>
                <a:gd name="T2" fmla="*/ 0 w 225"/>
                <a:gd name="T3" fmla="*/ 66 h 1010"/>
                <a:gd name="T4" fmla="*/ 186 w 225"/>
                <a:gd name="T5" fmla="*/ 1009 h 1010"/>
                <a:gd name="T6" fmla="*/ 224 w 225"/>
                <a:gd name="T7" fmla="*/ 957 h 1010"/>
                <a:gd name="T8" fmla="*/ 43 w 225"/>
                <a:gd name="T9" fmla="*/ 0 h 1010"/>
                <a:gd name="T10" fmla="*/ 0 60000 65536"/>
                <a:gd name="T11" fmla="*/ 0 60000 65536"/>
                <a:gd name="T12" fmla="*/ 0 60000 65536"/>
                <a:gd name="T13" fmla="*/ 0 60000 65536"/>
                <a:gd name="T14" fmla="*/ 0 60000 65536"/>
                <a:gd name="T15" fmla="*/ 0 w 225"/>
                <a:gd name="T16" fmla="*/ 0 h 1010"/>
                <a:gd name="T17" fmla="*/ 225 w 225"/>
                <a:gd name="T18" fmla="*/ 1010 h 1010"/>
              </a:gdLst>
              <a:ahLst/>
              <a:cxnLst>
                <a:cxn ang="T10">
                  <a:pos x="T0" y="T1"/>
                </a:cxn>
                <a:cxn ang="T11">
                  <a:pos x="T2" y="T3"/>
                </a:cxn>
                <a:cxn ang="T12">
                  <a:pos x="T4" y="T5"/>
                </a:cxn>
                <a:cxn ang="T13">
                  <a:pos x="T6" y="T7"/>
                </a:cxn>
                <a:cxn ang="T14">
                  <a:pos x="T8" y="T9"/>
                </a:cxn>
              </a:cxnLst>
              <a:rect l="T15" t="T16" r="T17" b="T18"/>
              <a:pathLst>
                <a:path w="225" h="1010">
                  <a:moveTo>
                    <a:pt x="43" y="0"/>
                  </a:moveTo>
                  <a:lnTo>
                    <a:pt x="0" y="66"/>
                  </a:lnTo>
                  <a:lnTo>
                    <a:pt x="186" y="1009"/>
                  </a:lnTo>
                  <a:lnTo>
                    <a:pt x="224" y="957"/>
                  </a:lnTo>
                  <a:lnTo>
                    <a:pt x="43" y="0"/>
                  </a:lnTo>
                </a:path>
              </a:pathLst>
            </a:custGeom>
            <a:solidFill>
              <a:srgbClr val="9F3FDF"/>
            </a:solidFill>
            <a:ln w="12700" cap="rnd" cmpd="sng">
              <a:solidFill>
                <a:srgbClr val="000000"/>
              </a:solidFill>
              <a:prstDash val="solid"/>
              <a:round/>
              <a:headEnd type="none" w="med" len="med"/>
              <a:tailEnd type="none" w="med" len="med"/>
            </a:ln>
          </p:spPr>
          <p:txBody>
            <a:bodyPr/>
            <a:lstStyle/>
            <a:p>
              <a:endParaRPr lang="en-IN"/>
            </a:p>
          </p:txBody>
        </p:sp>
        <p:sp>
          <p:nvSpPr>
            <p:cNvPr id="29748" name="Freeform 6"/>
            <p:cNvSpPr>
              <a:spLocks/>
            </p:cNvSpPr>
            <p:nvPr/>
          </p:nvSpPr>
          <p:spPr bwMode="auto">
            <a:xfrm>
              <a:off x="1298" y="2010"/>
              <a:ext cx="221" cy="1012"/>
            </a:xfrm>
            <a:custGeom>
              <a:avLst/>
              <a:gdLst>
                <a:gd name="T0" fmla="*/ 220 w 221"/>
                <a:gd name="T1" fmla="*/ 0 h 1012"/>
                <a:gd name="T2" fmla="*/ 181 w 221"/>
                <a:gd name="T3" fmla="*/ 53 h 1012"/>
                <a:gd name="T4" fmla="*/ 0 w 221"/>
                <a:gd name="T5" fmla="*/ 1011 h 1012"/>
                <a:gd name="T6" fmla="*/ 42 w 221"/>
                <a:gd name="T7" fmla="*/ 949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9"/>
                  </a:lnTo>
                  <a:lnTo>
                    <a:pt x="220" y="0"/>
                  </a:lnTo>
                </a:path>
              </a:pathLst>
            </a:custGeom>
            <a:solidFill>
              <a:srgbClr val="DF9FFF"/>
            </a:solidFill>
            <a:ln w="12700" cap="rnd" cmpd="sng">
              <a:solidFill>
                <a:srgbClr val="000000"/>
              </a:solidFill>
              <a:prstDash val="solid"/>
              <a:round/>
              <a:headEnd type="none" w="med" len="med"/>
              <a:tailEnd type="none" w="med" len="med"/>
            </a:ln>
          </p:spPr>
          <p:txBody>
            <a:bodyPr/>
            <a:lstStyle/>
            <a:p>
              <a:endParaRPr lang="en-IN"/>
            </a:p>
          </p:txBody>
        </p:sp>
        <p:sp>
          <p:nvSpPr>
            <p:cNvPr id="29749" name="Freeform 7"/>
            <p:cNvSpPr>
              <a:spLocks/>
            </p:cNvSpPr>
            <p:nvPr/>
          </p:nvSpPr>
          <p:spPr bwMode="auto">
            <a:xfrm>
              <a:off x="811" y="1121"/>
              <a:ext cx="669" cy="1901"/>
            </a:xfrm>
            <a:custGeom>
              <a:avLst/>
              <a:gdLst>
                <a:gd name="T0" fmla="*/ 482 w 669"/>
                <a:gd name="T1" fmla="*/ 0 h 1901"/>
                <a:gd name="T2" fmla="*/ 0 w 669"/>
                <a:gd name="T3" fmla="*/ 0 h 1901"/>
                <a:gd name="T4" fmla="*/ 0 w 669"/>
                <a:gd name="T5" fmla="*/ 1900 h 1901"/>
                <a:gd name="T6" fmla="*/ 487 w 669"/>
                <a:gd name="T7" fmla="*/ 1900 h 1901"/>
                <a:gd name="T8" fmla="*/ 668 w 669"/>
                <a:gd name="T9" fmla="*/ 942 h 1901"/>
                <a:gd name="T10" fmla="*/ 482 w 669"/>
                <a:gd name="T11" fmla="*/ 0 h 1901"/>
                <a:gd name="T12" fmla="*/ 0 60000 65536"/>
                <a:gd name="T13" fmla="*/ 0 60000 65536"/>
                <a:gd name="T14" fmla="*/ 0 60000 65536"/>
                <a:gd name="T15" fmla="*/ 0 60000 65536"/>
                <a:gd name="T16" fmla="*/ 0 60000 65536"/>
                <a:gd name="T17" fmla="*/ 0 60000 65536"/>
                <a:gd name="T18" fmla="*/ 0 w 669"/>
                <a:gd name="T19" fmla="*/ 0 h 1901"/>
                <a:gd name="T20" fmla="*/ 669 w 669"/>
                <a:gd name="T21" fmla="*/ 1901 h 1901"/>
              </a:gdLst>
              <a:ahLst/>
              <a:cxnLst>
                <a:cxn ang="T12">
                  <a:pos x="T0" y="T1"/>
                </a:cxn>
                <a:cxn ang="T13">
                  <a:pos x="T2" y="T3"/>
                </a:cxn>
                <a:cxn ang="T14">
                  <a:pos x="T4" y="T5"/>
                </a:cxn>
                <a:cxn ang="T15">
                  <a:pos x="T6" y="T7"/>
                </a:cxn>
                <a:cxn ang="T16">
                  <a:pos x="T8" y="T9"/>
                </a:cxn>
                <a:cxn ang="T17">
                  <a:pos x="T10" y="T11"/>
                </a:cxn>
              </a:cxnLst>
              <a:rect l="T18" t="T19" r="T20" b="T21"/>
              <a:pathLst>
                <a:path w="669" h="1901">
                  <a:moveTo>
                    <a:pt x="482" y="0"/>
                  </a:moveTo>
                  <a:lnTo>
                    <a:pt x="0" y="0"/>
                  </a:lnTo>
                  <a:lnTo>
                    <a:pt x="0" y="1900"/>
                  </a:lnTo>
                  <a:lnTo>
                    <a:pt x="487" y="1900"/>
                  </a:lnTo>
                  <a:lnTo>
                    <a:pt x="668" y="942"/>
                  </a:lnTo>
                  <a:lnTo>
                    <a:pt x="482" y="0"/>
                  </a:lnTo>
                </a:path>
              </a:pathLst>
            </a:custGeom>
            <a:solidFill>
              <a:srgbClr val="7F00DF"/>
            </a:solidFill>
            <a:ln w="12700" cap="rnd" cmpd="sng">
              <a:solidFill>
                <a:srgbClr val="000000"/>
              </a:solidFill>
              <a:prstDash val="solid"/>
              <a:round/>
              <a:headEnd type="none" w="med" len="med"/>
              <a:tailEnd type="none" w="med" len="med"/>
            </a:ln>
          </p:spPr>
          <p:txBody>
            <a:bodyPr/>
            <a:lstStyle/>
            <a:p>
              <a:endParaRPr lang="en-IN"/>
            </a:p>
          </p:txBody>
        </p:sp>
      </p:grpSp>
      <p:grpSp>
        <p:nvGrpSpPr>
          <p:cNvPr id="29702" name="Group 8"/>
          <p:cNvGrpSpPr>
            <a:grpSpLocks/>
          </p:cNvGrpSpPr>
          <p:nvPr/>
        </p:nvGrpSpPr>
        <p:grpSpPr bwMode="auto">
          <a:xfrm>
            <a:off x="5105400" y="2209800"/>
            <a:ext cx="1123950" cy="3513138"/>
            <a:chOff x="1936" y="1055"/>
            <a:chExt cx="708" cy="1967"/>
          </a:xfrm>
        </p:grpSpPr>
        <p:sp>
          <p:nvSpPr>
            <p:cNvPr id="29742" name="Freeform 9"/>
            <p:cNvSpPr>
              <a:spLocks/>
            </p:cNvSpPr>
            <p:nvPr/>
          </p:nvSpPr>
          <p:spPr bwMode="auto">
            <a:xfrm>
              <a:off x="1936" y="1055"/>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9743" name="Freeform 10"/>
            <p:cNvSpPr>
              <a:spLocks/>
            </p:cNvSpPr>
            <p:nvPr/>
          </p:nvSpPr>
          <p:spPr bwMode="auto">
            <a:xfrm>
              <a:off x="2418" y="1055"/>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9744" name="Freeform 11"/>
            <p:cNvSpPr>
              <a:spLocks/>
            </p:cNvSpPr>
            <p:nvPr/>
          </p:nvSpPr>
          <p:spPr bwMode="auto">
            <a:xfrm>
              <a:off x="2423" y="2010"/>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9745" name="Freeform 12"/>
            <p:cNvSpPr>
              <a:spLocks/>
            </p:cNvSpPr>
            <p:nvPr/>
          </p:nvSpPr>
          <p:spPr bwMode="auto">
            <a:xfrm>
              <a:off x="1936" y="1121"/>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9703" name="Group 13"/>
          <p:cNvGrpSpPr>
            <a:grpSpLocks/>
          </p:cNvGrpSpPr>
          <p:nvPr/>
        </p:nvGrpSpPr>
        <p:grpSpPr bwMode="auto">
          <a:xfrm>
            <a:off x="4195763" y="2209800"/>
            <a:ext cx="1123950" cy="3513138"/>
            <a:chOff x="1363" y="1055"/>
            <a:chExt cx="708" cy="1967"/>
          </a:xfrm>
        </p:grpSpPr>
        <p:sp>
          <p:nvSpPr>
            <p:cNvPr id="29738" name="Freeform 14"/>
            <p:cNvSpPr>
              <a:spLocks/>
            </p:cNvSpPr>
            <p:nvPr/>
          </p:nvSpPr>
          <p:spPr bwMode="auto">
            <a:xfrm>
              <a:off x="1363" y="1055"/>
              <a:ext cx="526" cy="67"/>
            </a:xfrm>
            <a:custGeom>
              <a:avLst/>
              <a:gdLst>
                <a:gd name="T0" fmla="*/ 482 w 526"/>
                <a:gd name="T1" fmla="*/ 66 h 67"/>
                <a:gd name="T2" fmla="*/ 0 w 526"/>
                <a:gd name="T3" fmla="*/ 66 h 67"/>
                <a:gd name="T4" fmla="*/ 46 w 526"/>
                <a:gd name="T5" fmla="*/ 0 h 67"/>
                <a:gd name="T6" fmla="*/ 525 w 526"/>
                <a:gd name="T7" fmla="*/ 0 h 67"/>
                <a:gd name="T8" fmla="*/ 482 w 526"/>
                <a:gd name="T9" fmla="*/ 66 h 67"/>
                <a:gd name="T10" fmla="*/ 0 60000 65536"/>
                <a:gd name="T11" fmla="*/ 0 60000 65536"/>
                <a:gd name="T12" fmla="*/ 0 60000 65536"/>
                <a:gd name="T13" fmla="*/ 0 60000 65536"/>
                <a:gd name="T14" fmla="*/ 0 60000 65536"/>
                <a:gd name="T15" fmla="*/ 0 w 526"/>
                <a:gd name="T16" fmla="*/ 0 h 67"/>
                <a:gd name="T17" fmla="*/ 526 w 526"/>
                <a:gd name="T18" fmla="*/ 67 h 67"/>
              </a:gdLst>
              <a:ahLst/>
              <a:cxnLst>
                <a:cxn ang="T10">
                  <a:pos x="T0" y="T1"/>
                </a:cxn>
                <a:cxn ang="T11">
                  <a:pos x="T2" y="T3"/>
                </a:cxn>
                <a:cxn ang="T12">
                  <a:pos x="T4" y="T5"/>
                </a:cxn>
                <a:cxn ang="T13">
                  <a:pos x="T6" y="T7"/>
                </a:cxn>
                <a:cxn ang="T14">
                  <a:pos x="T8" y="T9"/>
                </a:cxn>
              </a:cxnLst>
              <a:rect l="T15" t="T16" r="T17" b="T18"/>
              <a:pathLst>
                <a:path w="526" h="67">
                  <a:moveTo>
                    <a:pt x="482" y="66"/>
                  </a:moveTo>
                  <a:lnTo>
                    <a:pt x="0" y="66"/>
                  </a:lnTo>
                  <a:lnTo>
                    <a:pt x="46" y="0"/>
                  </a:lnTo>
                  <a:lnTo>
                    <a:pt x="525" y="0"/>
                  </a:lnTo>
                  <a:lnTo>
                    <a:pt x="482" y="66"/>
                  </a:lnTo>
                </a:path>
              </a:pathLst>
            </a:custGeom>
            <a:solidFill>
              <a:srgbClr val="BF3F00"/>
            </a:solidFill>
            <a:ln w="12700" cap="rnd" cmpd="sng">
              <a:solidFill>
                <a:srgbClr val="000000"/>
              </a:solidFill>
              <a:prstDash val="solid"/>
              <a:round/>
              <a:headEnd type="none" w="med" len="med"/>
              <a:tailEnd type="none" w="med" len="med"/>
            </a:ln>
          </p:spPr>
          <p:txBody>
            <a:bodyPr/>
            <a:lstStyle/>
            <a:p>
              <a:endParaRPr lang="en-IN"/>
            </a:p>
          </p:txBody>
        </p:sp>
        <p:sp>
          <p:nvSpPr>
            <p:cNvPr id="29739" name="Freeform 15"/>
            <p:cNvSpPr>
              <a:spLocks/>
            </p:cNvSpPr>
            <p:nvPr/>
          </p:nvSpPr>
          <p:spPr bwMode="auto">
            <a:xfrm>
              <a:off x="1845" y="1055"/>
              <a:ext cx="225" cy="1010"/>
            </a:xfrm>
            <a:custGeom>
              <a:avLst/>
              <a:gdLst>
                <a:gd name="T0" fmla="*/ 43 w 225"/>
                <a:gd name="T1" fmla="*/ 0 h 1010"/>
                <a:gd name="T2" fmla="*/ 0 w 225"/>
                <a:gd name="T3" fmla="*/ 66 h 1010"/>
                <a:gd name="T4" fmla="*/ 186 w 225"/>
                <a:gd name="T5" fmla="*/ 1009 h 1010"/>
                <a:gd name="T6" fmla="*/ 224 w 225"/>
                <a:gd name="T7" fmla="*/ 957 h 1010"/>
                <a:gd name="T8" fmla="*/ 43 w 225"/>
                <a:gd name="T9" fmla="*/ 0 h 1010"/>
                <a:gd name="T10" fmla="*/ 0 60000 65536"/>
                <a:gd name="T11" fmla="*/ 0 60000 65536"/>
                <a:gd name="T12" fmla="*/ 0 60000 65536"/>
                <a:gd name="T13" fmla="*/ 0 60000 65536"/>
                <a:gd name="T14" fmla="*/ 0 60000 65536"/>
                <a:gd name="T15" fmla="*/ 0 w 225"/>
                <a:gd name="T16" fmla="*/ 0 h 1010"/>
                <a:gd name="T17" fmla="*/ 225 w 225"/>
                <a:gd name="T18" fmla="*/ 1010 h 1010"/>
              </a:gdLst>
              <a:ahLst/>
              <a:cxnLst>
                <a:cxn ang="T10">
                  <a:pos x="T0" y="T1"/>
                </a:cxn>
                <a:cxn ang="T11">
                  <a:pos x="T2" y="T3"/>
                </a:cxn>
                <a:cxn ang="T12">
                  <a:pos x="T4" y="T5"/>
                </a:cxn>
                <a:cxn ang="T13">
                  <a:pos x="T6" y="T7"/>
                </a:cxn>
                <a:cxn ang="T14">
                  <a:pos x="T8" y="T9"/>
                </a:cxn>
              </a:cxnLst>
              <a:rect l="T15" t="T16" r="T17" b="T18"/>
              <a:pathLst>
                <a:path w="225" h="1010">
                  <a:moveTo>
                    <a:pt x="43" y="0"/>
                  </a:moveTo>
                  <a:lnTo>
                    <a:pt x="0" y="66"/>
                  </a:lnTo>
                  <a:lnTo>
                    <a:pt x="186" y="1009"/>
                  </a:lnTo>
                  <a:lnTo>
                    <a:pt x="224" y="957"/>
                  </a:lnTo>
                  <a:lnTo>
                    <a:pt x="43" y="0"/>
                  </a:lnTo>
                </a:path>
              </a:pathLst>
            </a:custGeom>
            <a:solidFill>
              <a:srgbClr val="FF5F1F"/>
            </a:solidFill>
            <a:ln w="12700" cap="rnd" cmpd="sng">
              <a:solidFill>
                <a:srgbClr val="000000"/>
              </a:solidFill>
              <a:prstDash val="solid"/>
              <a:round/>
              <a:headEnd type="none" w="med" len="med"/>
              <a:tailEnd type="none" w="med" len="med"/>
            </a:ln>
          </p:spPr>
          <p:txBody>
            <a:bodyPr/>
            <a:lstStyle/>
            <a:p>
              <a:endParaRPr lang="en-IN"/>
            </a:p>
          </p:txBody>
        </p:sp>
        <p:sp>
          <p:nvSpPr>
            <p:cNvPr id="29740" name="Freeform 16"/>
            <p:cNvSpPr>
              <a:spLocks/>
            </p:cNvSpPr>
            <p:nvPr/>
          </p:nvSpPr>
          <p:spPr bwMode="auto">
            <a:xfrm>
              <a:off x="1850" y="2010"/>
              <a:ext cx="221" cy="1012"/>
            </a:xfrm>
            <a:custGeom>
              <a:avLst/>
              <a:gdLst>
                <a:gd name="T0" fmla="*/ 220 w 221"/>
                <a:gd name="T1" fmla="*/ 0 h 1012"/>
                <a:gd name="T2" fmla="*/ 181 w 221"/>
                <a:gd name="T3" fmla="*/ 53 h 1012"/>
                <a:gd name="T4" fmla="*/ 0 w 221"/>
                <a:gd name="T5" fmla="*/ 1011 h 1012"/>
                <a:gd name="T6" fmla="*/ 42 w 221"/>
                <a:gd name="T7" fmla="*/ 949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9"/>
                  </a:lnTo>
                  <a:lnTo>
                    <a:pt x="220" y="0"/>
                  </a:lnTo>
                </a:path>
              </a:pathLst>
            </a:custGeom>
            <a:solidFill>
              <a:srgbClr val="FF7F3F"/>
            </a:solidFill>
            <a:ln w="12700" cap="rnd" cmpd="sng">
              <a:solidFill>
                <a:srgbClr val="000000"/>
              </a:solidFill>
              <a:prstDash val="solid"/>
              <a:round/>
              <a:headEnd type="none" w="med" len="med"/>
              <a:tailEnd type="none" w="med" len="med"/>
            </a:ln>
          </p:spPr>
          <p:txBody>
            <a:bodyPr/>
            <a:lstStyle/>
            <a:p>
              <a:endParaRPr lang="en-IN"/>
            </a:p>
          </p:txBody>
        </p:sp>
        <p:sp>
          <p:nvSpPr>
            <p:cNvPr id="29741" name="Freeform 17"/>
            <p:cNvSpPr>
              <a:spLocks/>
            </p:cNvSpPr>
            <p:nvPr/>
          </p:nvSpPr>
          <p:spPr bwMode="auto">
            <a:xfrm>
              <a:off x="1363" y="1121"/>
              <a:ext cx="669" cy="1901"/>
            </a:xfrm>
            <a:custGeom>
              <a:avLst/>
              <a:gdLst>
                <a:gd name="T0" fmla="*/ 482 w 669"/>
                <a:gd name="T1" fmla="*/ 0 h 1901"/>
                <a:gd name="T2" fmla="*/ 0 w 669"/>
                <a:gd name="T3" fmla="*/ 0 h 1901"/>
                <a:gd name="T4" fmla="*/ 181 w 669"/>
                <a:gd name="T5" fmla="*/ 948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8"/>
                  </a:lnTo>
                  <a:lnTo>
                    <a:pt x="0" y="1900"/>
                  </a:lnTo>
                  <a:lnTo>
                    <a:pt x="487" y="1900"/>
                  </a:lnTo>
                  <a:lnTo>
                    <a:pt x="668" y="942"/>
                  </a:lnTo>
                  <a:lnTo>
                    <a:pt x="482" y="0"/>
                  </a:lnTo>
                </a:path>
              </a:pathLst>
            </a:custGeom>
            <a:solidFill>
              <a:srgbClr val="FF5F00"/>
            </a:solidFill>
            <a:ln w="12700" cap="rnd" cmpd="sng">
              <a:solidFill>
                <a:srgbClr val="000000"/>
              </a:solidFill>
              <a:prstDash val="solid"/>
              <a:round/>
              <a:headEnd type="none" w="med" len="med"/>
              <a:tailEnd type="none" w="med" len="med"/>
            </a:ln>
          </p:spPr>
          <p:txBody>
            <a:bodyPr/>
            <a:lstStyle/>
            <a:p>
              <a:endParaRPr lang="en-IN"/>
            </a:p>
          </p:txBody>
        </p:sp>
      </p:grpSp>
      <p:grpSp>
        <p:nvGrpSpPr>
          <p:cNvPr id="29704" name="Group 18"/>
          <p:cNvGrpSpPr>
            <a:grpSpLocks/>
          </p:cNvGrpSpPr>
          <p:nvPr/>
        </p:nvGrpSpPr>
        <p:grpSpPr bwMode="auto">
          <a:xfrm>
            <a:off x="6045200" y="2209800"/>
            <a:ext cx="1123950" cy="3513138"/>
            <a:chOff x="2528" y="1055"/>
            <a:chExt cx="708" cy="1967"/>
          </a:xfrm>
        </p:grpSpPr>
        <p:sp>
          <p:nvSpPr>
            <p:cNvPr id="29734" name="Freeform 19"/>
            <p:cNvSpPr>
              <a:spLocks/>
            </p:cNvSpPr>
            <p:nvPr/>
          </p:nvSpPr>
          <p:spPr bwMode="auto">
            <a:xfrm>
              <a:off x="2528" y="1055"/>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9735" name="Freeform 20"/>
            <p:cNvSpPr>
              <a:spLocks/>
            </p:cNvSpPr>
            <p:nvPr/>
          </p:nvSpPr>
          <p:spPr bwMode="auto">
            <a:xfrm>
              <a:off x="3010" y="1055"/>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9736" name="Freeform 21"/>
            <p:cNvSpPr>
              <a:spLocks/>
            </p:cNvSpPr>
            <p:nvPr/>
          </p:nvSpPr>
          <p:spPr bwMode="auto">
            <a:xfrm>
              <a:off x="3015" y="2010"/>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9737" name="Freeform 22"/>
            <p:cNvSpPr>
              <a:spLocks/>
            </p:cNvSpPr>
            <p:nvPr/>
          </p:nvSpPr>
          <p:spPr bwMode="auto">
            <a:xfrm>
              <a:off x="2528" y="1121"/>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9705" name="Group 23"/>
          <p:cNvGrpSpPr>
            <a:grpSpLocks/>
          </p:cNvGrpSpPr>
          <p:nvPr/>
        </p:nvGrpSpPr>
        <p:grpSpPr bwMode="auto">
          <a:xfrm>
            <a:off x="6985000" y="2209800"/>
            <a:ext cx="1123950" cy="3513138"/>
            <a:chOff x="3120" y="1055"/>
            <a:chExt cx="708" cy="1967"/>
          </a:xfrm>
        </p:grpSpPr>
        <p:sp>
          <p:nvSpPr>
            <p:cNvPr id="29730" name="Freeform 24"/>
            <p:cNvSpPr>
              <a:spLocks/>
            </p:cNvSpPr>
            <p:nvPr/>
          </p:nvSpPr>
          <p:spPr bwMode="auto">
            <a:xfrm>
              <a:off x="3120" y="1055"/>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9731" name="Freeform 25"/>
            <p:cNvSpPr>
              <a:spLocks/>
            </p:cNvSpPr>
            <p:nvPr/>
          </p:nvSpPr>
          <p:spPr bwMode="auto">
            <a:xfrm>
              <a:off x="3602" y="1055"/>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9732" name="Freeform 26"/>
            <p:cNvSpPr>
              <a:spLocks/>
            </p:cNvSpPr>
            <p:nvPr/>
          </p:nvSpPr>
          <p:spPr bwMode="auto">
            <a:xfrm>
              <a:off x="3607" y="2010"/>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9733" name="Freeform 27"/>
            <p:cNvSpPr>
              <a:spLocks/>
            </p:cNvSpPr>
            <p:nvPr/>
          </p:nvSpPr>
          <p:spPr bwMode="auto">
            <a:xfrm>
              <a:off x="3120" y="1121"/>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grpSp>
        <p:nvGrpSpPr>
          <p:cNvPr id="29706" name="Group 28"/>
          <p:cNvGrpSpPr>
            <a:grpSpLocks/>
          </p:cNvGrpSpPr>
          <p:nvPr/>
        </p:nvGrpSpPr>
        <p:grpSpPr bwMode="auto">
          <a:xfrm>
            <a:off x="7924800" y="2209800"/>
            <a:ext cx="1123950" cy="3513138"/>
            <a:chOff x="3712" y="1055"/>
            <a:chExt cx="708" cy="1967"/>
          </a:xfrm>
        </p:grpSpPr>
        <p:sp>
          <p:nvSpPr>
            <p:cNvPr id="29726" name="Freeform 29"/>
            <p:cNvSpPr>
              <a:spLocks/>
            </p:cNvSpPr>
            <p:nvPr/>
          </p:nvSpPr>
          <p:spPr bwMode="auto">
            <a:xfrm>
              <a:off x="3712" y="1055"/>
              <a:ext cx="527" cy="67"/>
            </a:xfrm>
            <a:custGeom>
              <a:avLst/>
              <a:gdLst>
                <a:gd name="T0" fmla="*/ 482 w 527"/>
                <a:gd name="T1" fmla="*/ 66 h 67"/>
                <a:gd name="T2" fmla="*/ 0 w 527"/>
                <a:gd name="T3" fmla="*/ 66 h 67"/>
                <a:gd name="T4" fmla="*/ 46 w 527"/>
                <a:gd name="T5" fmla="*/ 0 h 67"/>
                <a:gd name="T6" fmla="*/ 526 w 527"/>
                <a:gd name="T7" fmla="*/ 0 h 67"/>
                <a:gd name="T8" fmla="*/ 482 w 527"/>
                <a:gd name="T9" fmla="*/ 66 h 67"/>
                <a:gd name="T10" fmla="*/ 0 60000 65536"/>
                <a:gd name="T11" fmla="*/ 0 60000 65536"/>
                <a:gd name="T12" fmla="*/ 0 60000 65536"/>
                <a:gd name="T13" fmla="*/ 0 60000 65536"/>
                <a:gd name="T14" fmla="*/ 0 60000 65536"/>
                <a:gd name="T15" fmla="*/ 0 w 527"/>
                <a:gd name="T16" fmla="*/ 0 h 67"/>
                <a:gd name="T17" fmla="*/ 527 w 527"/>
                <a:gd name="T18" fmla="*/ 67 h 67"/>
              </a:gdLst>
              <a:ahLst/>
              <a:cxnLst>
                <a:cxn ang="T10">
                  <a:pos x="T0" y="T1"/>
                </a:cxn>
                <a:cxn ang="T11">
                  <a:pos x="T2" y="T3"/>
                </a:cxn>
                <a:cxn ang="T12">
                  <a:pos x="T4" y="T5"/>
                </a:cxn>
                <a:cxn ang="T13">
                  <a:pos x="T6" y="T7"/>
                </a:cxn>
                <a:cxn ang="T14">
                  <a:pos x="T8" y="T9"/>
                </a:cxn>
              </a:cxnLst>
              <a:rect l="T15" t="T16" r="T17" b="T18"/>
              <a:pathLst>
                <a:path w="527" h="67">
                  <a:moveTo>
                    <a:pt x="482" y="66"/>
                  </a:moveTo>
                  <a:lnTo>
                    <a:pt x="0" y="66"/>
                  </a:lnTo>
                  <a:lnTo>
                    <a:pt x="46" y="0"/>
                  </a:lnTo>
                  <a:lnTo>
                    <a:pt x="526" y="0"/>
                  </a:lnTo>
                  <a:lnTo>
                    <a:pt x="482" y="66"/>
                  </a:lnTo>
                </a:path>
              </a:pathLst>
            </a:custGeom>
            <a:solidFill>
              <a:srgbClr val="800000"/>
            </a:solidFill>
            <a:ln w="12700" cap="rnd" cmpd="sng">
              <a:solidFill>
                <a:srgbClr val="000000"/>
              </a:solidFill>
              <a:prstDash val="solid"/>
              <a:round/>
              <a:headEnd type="none" w="med" len="med"/>
              <a:tailEnd type="none" w="med" len="med"/>
            </a:ln>
          </p:spPr>
          <p:txBody>
            <a:bodyPr/>
            <a:lstStyle/>
            <a:p>
              <a:endParaRPr lang="en-IN"/>
            </a:p>
          </p:txBody>
        </p:sp>
        <p:sp>
          <p:nvSpPr>
            <p:cNvPr id="29727" name="Freeform 30"/>
            <p:cNvSpPr>
              <a:spLocks/>
            </p:cNvSpPr>
            <p:nvPr/>
          </p:nvSpPr>
          <p:spPr bwMode="auto">
            <a:xfrm>
              <a:off x="4194" y="1055"/>
              <a:ext cx="225" cy="1009"/>
            </a:xfrm>
            <a:custGeom>
              <a:avLst/>
              <a:gdLst>
                <a:gd name="T0" fmla="*/ 44 w 225"/>
                <a:gd name="T1" fmla="*/ 0 h 1009"/>
                <a:gd name="T2" fmla="*/ 0 w 225"/>
                <a:gd name="T3" fmla="*/ 66 h 1009"/>
                <a:gd name="T4" fmla="*/ 186 w 225"/>
                <a:gd name="T5" fmla="*/ 1008 h 1009"/>
                <a:gd name="T6" fmla="*/ 224 w 225"/>
                <a:gd name="T7" fmla="*/ 956 h 1009"/>
                <a:gd name="T8" fmla="*/ 44 w 225"/>
                <a:gd name="T9" fmla="*/ 0 h 1009"/>
                <a:gd name="T10" fmla="*/ 0 60000 65536"/>
                <a:gd name="T11" fmla="*/ 0 60000 65536"/>
                <a:gd name="T12" fmla="*/ 0 60000 65536"/>
                <a:gd name="T13" fmla="*/ 0 60000 65536"/>
                <a:gd name="T14" fmla="*/ 0 60000 65536"/>
                <a:gd name="T15" fmla="*/ 0 w 225"/>
                <a:gd name="T16" fmla="*/ 0 h 1009"/>
                <a:gd name="T17" fmla="*/ 225 w 225"/>
                <a:gd name="T18" fmla="*/ 1009 h 1009"/>
              </a:gdLst>
              <a:ahLst/>
              <a:cxnLst>
                <a:cxn ang="T10">
                  <a:pos x="T0" y="T1"/>
                </a:cxn>
                <a:cxn ang="T11">
                  <a:pos x="T2" y="T3"/>
                </a:cxn>
                <a:cxn ang="T12">
                  <a:pos x="T4" y="T5"/>
                </a:cxn>
                <a:cxn ang="T13">
                  <a:pos x="T6" y="T7"/>
                </a:cxn>
                <a:cxn ang="T14">
                  <a:pos x="T8" y="T9"/>
                </a:cxn>
              </a:cxnLst>
              <a:rect l="T15" t="T16" r="T17" b="T18"/>
              <a:pathLst>
                <a:path w="225" h="1009">
                  <a:moveTo>
                    <a:pt x="44" y="0"/>
                  </a:moveTo>
                  <a:lnTo>
                    <a:pt x="0" y="66"/>
                  </a:lnTo>
                  <a:lnTo>
                    <a:pt x="186" y="1008"/>
                  </a:lnTo>
                  <a:lnTo>
                    <a:pt x="224" y="956"/>
                  </a:lnTo>
                  <a:lnTo>
                    <a:pt x="44" y="0"/>
                  </a:lnTo>
                </a:path>
              </a:pathLst>
            </a:custGeom>
            <a:solidFill>
              <a:srgbClr val="FF5F7F"/>
            </a:solidFill>
            <a:ln w="12700" cap="rnd" cmpd="sng">
              <a:solidFill>
                <a:srgbClr val="000000"/>
              </a:solidFill>
              <a:prstDash val="solid"/>
              <a:round/>
              <a:headEnd type="none" w="med" len="med"/>
              <a:tailEnd type="none" w="med" len="med"/>
            </a:ln>
          </p:spPr>
          <p:txBody>
            <a:bodyPr/>
            <a:lstStyle/>
            <a:p>
              <a:endParaRPr lang="en-IN"/>
            </a:p>
          </p:txBody>
        </p:sp>
        <p:sp>
          <p:nvSpPr>
            <p:cNvPr id="29728" name="Freeform 31"/>
            <p:cNvSpPr>
              <a:spLocks/>
            </p:cNvSpPr>
            <p:nvPr/>
          </p:nvSpPr>
          <p:spPr bwMode="auto">
            <a:xfrm>
              <a:off x="4199" y="2010"/>
              <a:ext cx="221" cy="1012"/>
            </a:xfrm>
            <a:custGeom>
              <a:avLst/>
              <a:gdLst>
                <a:gd name="T0" fmla="*/ 220 w 221"/>
                <a:gd name="T1" fmla="*/ 0 h 1012"/>
                <a:gd name="T2" fmla="*/ 181 w 221"/>
                <a:gd name="T3" fmla="*/ 53 h 1012"/>
                <a:gd name="T4" fmla="*/ 0 w 221"/>
                <a:gd name="T5" fmla="*/ 1011 h 1012"/>
                <a:gd name="T6" fmla="*/ 42 w 221"/>
                <a:gd name="T7" fmla="*/ 948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8"/>
                  </a:lnTo>
                  <a:lnTo>
                    <a:pt x="220" y="0"/>
                  </a:lnTo>
                </a:path>
              </a:pathLst>
            </a:custGeom>
            <a:solidFill>
              <a:srgbClr val="FF7F9F"/>
            </a:solidFill>
            <a:ln w="12700" cap="rnd" cmpd="sng">
              <a:solidFill>
                <a:srgbClr val="000000"/>
              </a:solidFill>
              <a:prstDash val="solid"/>
              <a:round/>
              <a:headEnd type="none" w="med" len="med"/>
              <a:tailEnd type="none" w="med" len="med"/>
            </a:ln>
          </p:spPr>
          <p:txBody>
            <a:bodyPr/>
            <a:lstStyle/>
            <a:p>
              <a:endParaRPr lang="en-IN"/>
            </a:p>
          </p:txBody>
        </p:sp>
        <p:sp>
          <p:nvSpPr>
            <p:cNvPr id="29729" name="Freeform 32"/>
            <p:cNvSpPr>
              <a:spLocks/>
            </p:cNvSpPr>
            <p:nvPr/>
          </p:nvSpPr>
          <p:spPr bwMode="auto">
            <a:xfrm>
              <a:off x="3712" y="1121"/>
              <a:ext cx="669" cy="1901"/>
            </a:xfrm>
            <a:custGeom>
              <a:avLst/>
              <a:gdLst>
                <a:gd name="T0" fmla="*/ 482 w 669"/>
                <a:gd name="T1" fmla="*/ 0 h 1901"/>
                <a:gd name="T2" fmla="*/ 0 w 669"/>
                <a:gd name="T3" fmla="*/ 0 h 1901"/>
                <a:gd name="T4" fmla="*/ 181 w 669"/>
                <a:gd name="T5" fmla="*/ 947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7"/>
                  </a:lnTo>
                  <a:lnTo>
                    <a:pt x="0" y="1900"/>
                  </a:lnTo>
                  <a:lnTo>
                    <a:pt x="487" y="1900"/>
                  </a:lnTo>
                  <a:lnTo>
                    <a:pt x="668" y="942"/>
                  </a:lnTo>
                  <a:lnTo>
                    <a:pt x="482" y="0"/>
                  </a:lnTo>
                </a:path>
              </a:pathLst>
            </a:custGeom>
            <a:solidFill>
              <a:srgbClr val="DF1F3F"/>
            </a:solidFill>
            <a:ln w="12700" cap="rnd" cmpd="sng">
              <a:solidFill>
                <a:srgbClr val="000000"/>
              </a:solidFill>
              <a:prstDash val="solid"/>
              <a:round/>
              <a:headEnd type="none" w="med" len="med"/>
              <a:tailEnd type="none" w="med" len="med"/>
            </a:ln>
          </p:spPr>
          <p:txBody>
            <a:bodyPr/>
            <a:lstStyle/>
            <a:p>
              <a:endParaRPr lang="en-IN"/>
            </a:p>
          </p:txBody>
        </p:sp>
      </p:grpSp>
      <p:sp>
        <p:nvSpPr>
          <p:cNvPr id="195617" name="Rectangle 33"/>
          <p:cNvSpPr>
            <a:spLocks noChangeArrowheads="1"/>
          </p:cNvSpPr>
          <p:nvPr/>
        </p:nvSpPr>
        <p:spPr bwMode="auto">
          <a:xfrm>
            <a:off x="3287713" y="3448050"/>
            <a:ext cx="819134"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user</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queries</a:t>
            </a:r>
          </a:p>
        </p:txBody>
      </p:sp>
      <p:sp>
        <p:nvSpPr>
          <p:cNvPr id="29708" name="Freeform 34"/>
          <p:cNvSpPr>
            <a:spLocks/>
          </p:cNvSpPr>
          <p:nvPr/>
        </p:nvSpPr>
        <p:spPr bwMode="auto">
          <a:xfrm>
            <a:off x="4254500" y="2382838"/>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619" name="Rectangle 35"/>
          <p:cNvSpPr>
            <a:spLocks noChangeArrowheads="1"/>
          </p:cNvSpPr>
          <p:nvPr/>
        </p:nvSpPr>
        <p:spPr bwMode="auto">
          <a:xfrm>
            <a:off x="4405313" y="3748088"/>
            <a:ext cx="759822"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mouse</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picks</a:t>
            </a:r>
          </a:p>
        </p:txBody>
      </p:sp>
      <p:sp>
        <p:nvSpPr>
          <p:cNvPr id="29710" name="Freeform 36"/>
          <p:cNvSpPr>
            <a:spLocks/>
          </p:cNvSpPr>
          <p:nvPr/>
        </p:nvSpPr>
        <p:spPr bwMode="auto">
          <a:xfrm>
            <a:off x="5194300" y="2411413"/>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711" name="Freeform 37"/>
          <p:cNvSpPr>
            <a:spLocks/>
          </p:cNvSpPr>
          <p:nvPr/>
        </p:nvSpPr>
        <p:spPr bwMode="auto">
          <a:xfrm>
            <a:off x="6134100" y="2425700"/>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712" name="Freeform 38"/>
          <p:cNvSpPr>
            <a:spLocks/>
          </p:cNvSpPr>
          <p:nvPr/>
        </p:nvSpPr>
        <p:spPr bwMode="auto">
          <a:xfrm>
            <a:off x="7061200" y="2397125"/>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9713" name="Freeform 39"/>
          <p:cNvSpPr>
            <a:spLocks/>
          </p:cNvSpPr>
          <p:nvPr/>
        </p:nvSpPr>
        <p:spPr bwMode="auto">
          <a:xfrm>
            <a:off x="8001000" y="2411413"/>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624" name="Rectangle 40"/>
          <p:cNvSpPr>
            <a:spLocks noChangeArrowheads="1"/>
          </p:cNvSpPr>
          <p:nvPr/>
        </p:nvSpPr>
        <p:spPr bwMode="auto">
          <a:xfrm>
            <a:off x="5345114" y="3505200"/>
            <a:ext cx="839973"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output</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formats</a:t>
            </a:r>
          </a:p>
        </p:txBody>
      </p:sp>
      <p:sp>
        <p:nvSpPr>
          <p:cNvPr id="195625" name="Rectangle 41"/>
          <p:cNvSpPr>
            <a:spLocks noChangeArrowheads="1"/>
          </p:cNvSpPr>
          <p:nvPr/>
        </p:nvSpPr>
        <p:spPr bwMode="auto">
          <a:xfrm>
            <a:off x="6272213" y="3976689"/>
            <a:ext cx="899284" cy="262123"/>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prompts</a:t>
            </a:r>
          </a:p>
        </p:txBody>
      </p:sp>
      <p:sp>
        <p:nvSpPr>
          <p:cNvPr id="195626" name="Rectangle 42"/>
          <p:cNvSpPr>
            <a:spLocks noChangeArrowheads="1"/>
          </p:cNvSpPr>
          <p:nvPr/>
        </p:nvSpPr>
        <p:spPr bwMode="auto">
          <a:xfrm>
            <a:off x="7262813" y="3462338"/>
            <a:ext cx="618758" cy="434478"/>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FK</a:t>
            </a:r>
          </a:p>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input</a:t>
            </a:r>
          </a:p>
        </p:txBody>
      </p:sp>
      <p:sp>
        <p:nvSpPr>
          <p:cNvPr id="195627" name="Rectangle 43"/>
          <p:cNvSpPr>
            <a:spLocks noChangeArrowheads="1"/>
          </p:cNvSpPr>
          <p:nvPr/>
        </p:nvSpPr>
        <p:spPr bwMode="auto">
          <a:xfrm>
            <a:off x="8253413" y="3848101"/>
            <a:ext cx="549830" cy="262123"/>
          </a:xfrm>
          <a:prstGeom prst="rect">
            <a:avLst/>
          </a:prstGeom>
          <a:noFill/>
          <a:ln>
            <a:noFill/>
          </a:ln>
          <a:effectLst/>
          <a:extLst/>
        </p:spPr>
        <p:txBody>
          <a:bodyPr wrap="none" lIns="90487" tIns="44450" rIns="90487" bIns="44450">
            <a:spAutoFit/>
          </a:bodyPr>
          <a:lstStyle/>
          <a:p>
            <a:pPr>
              <a:lnSpc>
                <a:spcPct val="80000"/>
              </a:lnSpc>
              <a:defRPr/>
            </a:pPr>
            <a:r>
              <a:rPr lang="en-US" sz="1400" b="1">
                <a:effectLst>
                  <a:outerShdw blurRad="38100" dist="38100" dir="2700000" algn="tl">
                    <a:srgbClr val="FFFFFF"/>
                  </a:outerShdw>
                </a:effectLst>
                <a:latin typeface="Helvetica" pitchFamily="-128" charset="0"/>
                <a:ea typeface="ＭＳ Ｐゴシック" pitchFamily="-128" charset="-128"/>
              </a:rPr>
              <a:t>data</a:t>
            </a:r>
          </a:p>
        </p:txBody>
      </p:sp>
      <p:grpSp>
        <p:nvGrpSpPr>
          <p:cNvPr id="29718" name="Group 44"/>
          <p:cNvGrpSpPr>
            <a:grpSpLocks/>
          </p:cNvGrpSpPr>
          <p:nvPr/>
        </p:nvGrpSpPr>
        <p:grpSpPr bwMode="auto">
          <a:xfrm>
            <a:off x="9136063" y="2209800"/>
            <a:ext cx="1123950" cy="3513138"/>
            <a:chOff x="4475" y="1055"/>
            <a:chExt cx="708" cy="1967"/>
          </a:xfrm>
        </p:grpSpPr>
        <p:sp>
          <p:nvSpPr>
            <p:cNvPr id="29722" name="Freeform 45"/>
            <p:cNvSpPr>
              <a:spLocks/>
            </p:cNvSpPr>
            <p:nvPr/>
          </p:nvSpPr>
          <p:spPr bwMode="auto">
            <a:xfrm>
              <a:off x="4475" y="1055"/>
              <a:ext cx="526" cy="67"/>
            </a:xfrm>
            <a:custGeom>
              <a:avLst/>
              <a:gdLst>
                <a:gd name="T0" fmla="*/ 482 w 526"/>
                <a:gd name="T1" fmla="*/ 66 h 67"/>
                <a:gd name="T2" fmla="*/ 0 w 526"/>
                <a:gd name="T3" fmla="*/ 66 h 67"/>
                <a:gd name="T4" fmla="*/ 46 w 526"/>
                <a:gd name="T5" fmla="*/ 0 h 67"/>
                <a:gd name="T6" fmla="*/ 525 w 526"/>
                <a:gd name="T7" fmla="*/ 0 h 67"/>
                <a:gd name="T8" fmla="*/ 482 w 526"/>
                <a:gd name="T9" fmla="*/ 66 h 67"/>
                <a:gd name="T10" fmla="*/ 0 60000 65536"/>
                <a:gd name="T11" fmla="*/ 0 60000 65536"/>
                <a:gd name="T12" fmla="*/ 0 60000 65536"/>
                <a:gd name="T13" fmla="*/ 0 60000 65536"/>
                <a:gd name="T14" fmla="*/ 0 60000 65536"/>
                <a:gd name="T15" fmla="*/ 0 w 526"/>
                <a:gd name="T16" fmla="*/ 0 h 67"/>
                <a:gd name="T17" fmla="*/ 526 w 526"/>
                <a:gd name="T18" fmla="*/ 67 h 67"/>
              </a:gdLst>
              <a:ahLst/>
              <a:cxnLst>
                <a:cxn ang="T10">
                  <a:pos x="T0" y="T1"/>
                </a:cxn>
                <a:cxn ang="T11">
                  <a:pos x="T2" y="T3"/>
                </a:cxn>
                <a:cxn ang="T12">
                  <a:pos x="T4" y="T5"/>
                </a:cxn>
                <a:cxn ang="T13">
                  <a:pos x="T6" y="T7"/>
                </a:cxn>
                <a:cxn ang="T14">
                  <a:pos x="T8" y="T9"/>
                </a:cxn>
              </a:cxnLst>
              <a:rect l="T15" t="T16" r="T17" b="T18"/>
              <a:pathLst>
                <a:path w="526" h="67">
                  <a:moveTo>
                    <a:pt x="482" y="66"/>
                  </a:moveTo>
                  <a:lnTo>
                    <a:pt x="0" y="66"/>
                  </a:lnTo>
                  <a:lnTo>
                    <a:pt x="46" y="0"/>
                  </a:lnTo>
                  <a:lnTo>
                    <a:pt x="525" y="0"/>
                  </a:lnTo>
                  <a:lnTo>
                    <a:pt x="482" y="66"/>
                  </a:lnTo>
                </a:path>
              </a:pathLst>
            </a:custGeom>
            <a:solidFill>
              <a:srgbClr val="BF3F00"/>
            </a:solidFill>
            <a:ln w="12700" cap="rnd" cmpd="sng">
              <a:solidFill>
                <a:srgbClr val="000000"/>
              </a:solidFill>
              <a:prstDash val="solid"/>
              <a:round/>
              <a:headEnd type="none" w="med" len="med"/>
              <a:tailEnd type="none" w="med" len="med"/>
            </a:ln>
          </p:spPr>
          <p:txBody>
            <a:bodyPr/>
            <a:lstStyle/>
            <a:p>
              <a:endParaRPr lang="en-IN"/>
            </a:p>
          </p:txBody>
        </p:sp>
        <p:sp>
          <p:nvSpPr>
            <p:cNvPr id="29723" name="Freeform 46"/>
            <p:cNvSpPr>
              <a:spLocks/>
            </p:cNvSpPr>
            <p:nvPr/>
          </p:nvSpPr>
          <p:spPr bwMode="auto">
            <a:xfrm>
              <a:off x="4957" y="1055"/>
              <a:ext cx="225" cy="1010"/>
            </a:xfrm>
            <a:custGeom>
              <a:avLst/>
              <a:gdLst>
                <a:gd name="T0" fmla="*/ 43 w 225"/>
                <a:gd name="T1" fmla="*/ 0 h 1010"/>
                <a:gd name="T2" fmla="*/ 0 w 225"/>
                <a:gd name="T3" fmla="*/ 66 h 1010"/>
                <a:gd name="T4" fmla="*/ 186 w 225"/>
                <a:gd name="T5" fmla="*/ 1009 h 1010"/>
                <a:gd name="T6" fmla="*/ 224 w 225"/>
                <a:gd name="T7" fmla="*/ 957 h 1010"/>
                <a:gd name="T8" fmla="*/ 43 w 225"/>
                <a:gd name="T9" fmla="*/ 0 h 1010"/>
                <a:gd name="T10" fmla="*/ 0 60000 65536"/>
                <a:gd name="T11" fmla="*/ 0 60000 65536"/>
                <a:gd name="T12" fmla="*/ 0 60000 65536"/>
                <a:gd name="T13" fmla="*/ 0 60000 65536"/>
                <a:gd name="T14" fmla="*/ 0 60000 65536"/>
                <a:gd name="T15" fmla="*/ 0 w 225"/>
                <a:gd name="T16" fmla="*/ 0 h 1010"/>
                <a:gd name="T17" fmla="*/ 225 w 225"/>
                <a:gd name="T18" fmla="*/ 1010 h 1010"/>
              </a:gdLst>
              <a:ahLst/>
              <a:cxnLst>
                <a:cxn ang="T10">
                  <a:pos x="T0" y="T1"/>
                </a:cxn>
                <a:cxn ang="T11">
                  <a:pos x="T2" y="T3"/>
                </a:cxn>
                <a:cxn ang="T12">
                  <a:pos x="T4" y="T5"/>
                </a:cxn>
                <a:cxn ang="T13">
                  <a:pos x="T6" y="T7"/>
                </a:cxn>
                <a:cxn ang="T14">
                  <a:pos x="T8" y="T9"/>
                </a:cxn>
              </a:cxnLst>
              <a:rect l="T15" t="T16" r="T17" b="T18"/>
              <a:pathLst>
                <a:path w="225" h="1010">
                  <a:moveTo>
                    <a:pt x="43" y="0"/>
                  </a:moveTo>
                  <a:lnTo>
                    <a:pt x="0" y="66"/>
                  </a:lnTo>
                  <a:lnTo>
                    <a:pt x="186" y="1009"/>
                  </a:lnTo>
                  <a:lnTo>
                    <a:pt x="224" y="957"/>
                  </a:lnTo>
                  <a:lnTo>
                    <a:pt x="43" y="0"/>
                  </a:lnTo>
                </a:path>
              </a:pathLst>
            </a:custGeom>
            <a:solidFill>
              <a:srgbClr val="FF5F1F"/>
            </a:solidFill>
            <a:ln w="12700" cap="rnd" cmpd="sng">
              <a:solidFill>
                <a:srgbClr val="000000"/>
              </a:solidFill>
              <a:prstDash val="solid"/>
              <a:round/>
              <a:headEnd type="none" w="med" len="med"/>
              <a:tailEnd type="none" w="med" len="med"/>
            </a:ln>
          </p:spPr>
          <p:txBody>
            <a:bodyPr/>
            <a:lstStyle/>
            <a:p>
              <a:endParaRPr lang="en-IN"/>
            </a:p>
          </p:txBody>
        </p:sp>
        <p:sp>
          <p:nvSpPr>
            <p:cNvPr id="29724" name="Freeform 47"/>
            <p:cNvSpPr>
              <a:spLocks/>
            </p:cNvSpPr>
            <p:nvPr/>
          </p:nvSpPr>
          <p:spPr bwMode="auto">
            <a:xfrm>
              <a:off x="4962" y="2010"/>
              <a:ext cx="221" cy="1012"/>
            </a:xfrm>
            <a:custGeom>
              <a:avLst/>
              <a:gdLst>
                <a:gd name="T0" fmla="*/ 220 w 221"/>
                <a:gd name="T1" fmla="*/ 0 h 1012"/>
                <a:gd name="T2" fmla="*/ 181 w 221"/>
                <a:gd name="T3" fmla="*/ 53 h 1012"/>
                <a:gd name="T4" fmla="*/ 0 w 221"/>
                <a:gd name="T5" fmla="*/ 1011 h 1012"/>
                <a:gd name="T6" fmla="*/ 42 w 221"/>
                <a:gd name="T7" fmla="*/ 949 h 1012"/>
                <a:gd name="T8" fmla="*/ 220 w 221"/>
                <a:gd name="T9" fmla="*/ 0 h 1012"/>
                <a:gd name="T10" fmla="*/ 0 60000 65536"/>
                <a:gd name="T11" fmla="*/ 0 60000 65536"/>
                <a:gd name="T12" fmla="*/ 0 60000 65536"/>
                <a:gd name="T13" fmla="*/ 0 60000 65536"/>
                <a:gd name="T14" fmla="*/ 0 60000 65536"/>
                <a:gd name="T15" fmla="*/ 0 w 221"/>
                <a:gd name="T16" fmla="*/ 0 h 1012"/>
                <a:gd name="T17" fmla="*/ 221 w 221"/>
                <a:gd name="T18" fmla="*/ 1012 h 1012"/>
              </a:gdLst>
              <a:ahLst/>
              <a:cxnLst>
                <a:cxn ang="T10">
                  <a:pos x="T0" y="T1"/>
                </a:cxn>
                <a:cxn ang="T11">
                  <a:pos x="T2" y="T3"/>
                </a:cxn>
                <a:cxn ang="T12">
                  <a:pos x="T4" y="T5"/>
                </a:cxn>
                <a:cxn ang="T13">
                  <a:pos x="T6" y="T7"/>
                </a:cxn>
                <a:cxn ang="T14">
                  <a:pos x="T8" y="T9"/>
                </a:cxn>
              </a:cxnLst>
              <a:rect l="T15" t="T16" r="T17" b="T18"/>
              <a:pathLst>
                <a:path w="221" h="1012">
                  <a:moveTo>
                    <a:pt x="220" y="0"/>
                  </a:moveTo>
                  <a:lnTo>
                    <a:pt x="181" y="53"/>
                  </a:lnTo>
                  <a:lnTo>
                    <a:pt x="0" y="1011"/>
                  </a:lnTo>
                  <a:lnTo>
                    <a:pt x="42" y="949"/>
                  </a:lnTo>
                  <a:lnTo>
                    <a:pt x="220" y="0"/>
                  </a:lnTo>
                </a:path>
              </a:pathLst>
            </a:custGeom>
            <a:solidFill>
              <a:srgbClr val="FF7F3F"/>
            </a:solidFill>
            <a:ln w="12700" cap="rnd" cmpd="sng">
              <a:solidFill>
                <a:srgbClr val="000000"/>
              </a:solidFill>
              <a:prstDash val="solid"/>
              <a:round/>
              <a:headEnd type="none" w="med" len="med"/>
              <a:tailEnd type="none" w="med" len="med"/>
            </a:ln>
          </p:spPr>
          <p:txBody>
            <a:bodyPr/>
            <a:lstStyle/>
            <a:p>
              <a:endParaRPr lang="en-IN"/>
            </a:p>
          </p:txBody>
        </p:sp>
        <p:sp>
          <p:nvSpPr>
            <p:cNvPr id="29725" name="Freeform 48"/>
            <p:cNvSpPr>
              <a:spLocks/>
            </p:cNvSpPr>
            <p:nvPr/>
          </p:nvSpPr>
          <p:spPr bwMode="auto">
            <a:xfrm>
              <a:off x="4475" y="1121"/>
              <a:ext cx="669" cy="1901"/>
            </a:xfrm>
            <a:custGeom>
              <a:avLst/>
              <a:gdLst>
                <a:gd name="T0" fmla="*/ 482 w 669"/>
                <a:gd name="T1" fmla="*/ 0 h 1901"/>
                <a:gd name="T2" fmla="*/ 0 w 669"/>
                <a:gd name="T3" fmla="*/ 0 h 1901"/>
                <a:gd name="T4" fmla="*/ 181 w 669"/>
                <a:gd name="T5" fmla="*/ 948 h 1901"/>
                <a:gd name="T6" fmla="*/ 0 w 669"/>
                <a:gd name="T7" fmla="*/ 1900 h 1901"/>
                <a:gd name="T8" fmla="*/ 487 w 669"/>
                <a:gd name="T9" fmla="*/ 1900 h 1901"/>
                <a:gd name="T10" fmla="*/ 668 w 669"/>
                <a:gd name="T11" fmla="*/ 942 h 1901"/>
                <a:gd name="T12" fmla="*/ 482 w 669"/>
                <a:gd name="T13" fmla="*/ 0 h 1901"/>
                <a:gd name="T14" fmla="*/ 0 60000 65536"/>
                <a:gd name="T15" fmla="*/ 0 60000 65536"/>
                <a:gd name="T16" fmla="*/ 0 60000 65536"/>
                <a:gd name="T17" fmla="*/ 0 60000 65536"/>
                <a:gd name="T18" fmla="*/ 0 60000 65536"/>
                <a:gd name="T19" fmla="*/ 0 60000 65536"/>
                <a:gd name="T20" fmla="*/ 0 60000 65536"/>
                <a:gd name="T21" fmla="*/ 0 w 669"/>
                <a:gd name="T22" fmla="*/ 0 h 1901"/>
                <a:gd name="T23" fmla="*/ 669 w 669"/>
                <a:gd name="T24" fmla="*/ 1901 h 1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1901">
                  <a:moveTo>
                    <a:pt x="482" y="0"/>
                  </a:moveTo>
                  <a:lnTo>
                    <a:pt x="0" y="0"/>
                  </a:lnTo>
                  <a:lnTo>
                    <a:pt x="181" y="948"/>
                  </a:lnTo>
                  <a:lnTo>
                    <a:pt x="0" y="1900"/>
                  </a:lnTo>
                  <a:lnTo>
                    <a:pt x="487" y="1900"/>
                  </a:lnTo>
                  <a:lnTo>
                    <a:pt x="668" y="942"/>
                  </a:lnTo>
                  <a:lnTo>
                    <a:pt x="482" y="0"/>
                  </a:lnTo>
                </a:path>
              </a:pathLst>
            </a:custGeom>
            <a:solidFill>
              <a:srgbClr val="FF5F00"/>
            </a:solidFill>
            <a:ln w="12700" cap="rnd" cmpd="sng">
              <a:solidFill>
                <a:srgbClr val="000000"/>
              </a:solidFill>
              <a:prstDash val="solid"/>
              <a:round/>
              <a:headEnd type="none" w="med" len="med"/>
              <a:tailEnd type="none" w="med" len="med"/>
            </a:ln>
          </p:spPr>
          <p:txBody>
            <a:bodyPr/>
            <a:lstStyle/>
            <a:p>
              <a:endParaRPr lang="en-IN"/>
            </a:p>
          </p:txBody>
        </p:sp>
      </p:grpSp>
      <p:sp>
        <p:nvSpPr>
          <p:cNvPr id="29719" name="Freeform 49"/>
          <p:cNvSpPr>
            <a:spLocks/>
          </p:cNvSpPr>
          <p:nvPr/>
        </p:nvSpPr>
        <p:spPr bwMode="auto">
          <a:xfrm>
            <a:off x="9194800" y="2382838"/>
            <a:ext cx="928688" cy="3244850"/>
          </a:xfrm>
          <a:custGeom>
            <a:avLst/>
            <a:gdLst>
              <a:gd name="T0" fmla="*/ 0 w 585"/>
              <a:gd name="T1" fmla="*/ 0 h 1817"/>
              <a:gd name="T2" fmla="*/ 1028224271 w 585"/>
              <a:gd name="T3" fmla="*/ 0 h 1817"/>
              <a:gd name="T4" fmla="*/ 1471771825 w 585"/>
              <a:gd name="T5" fmla="*/ 2147483647 h 1817"/>
              <a:gd name="T6" fmla="*/ 1028224271 w 585"/>
              <a:gd name="T7" fmla="*/ 2147483647 h 1817"/>
              <a:gd name="T8" fmla="*/ 40322517 w 585"/>
              <a:gd name="T9" fmla="*/ 2147483647 h 1817"/>
              <a:gd name="T10" fmla="*/ 504031509 w 585"/>
              <a:gd name="T11" fmla="*/ 2147483647 h 1817"/>
              <a:gd name="T12" fmla="*/ 0 w 585"/>
              <a:gd name="T13" fmla="*/ 0 h 1817"/>
              <a:gd name="T14" fmla="*/ 0 60000 65536"/>
              <a:gd name="T15" fmla="*/ 0 60000 65536"/>
              <a:gd name="T16" fmla="*/ 0 60000 65536"/>
              <a:gd name="T17" fmla="*/ 0 60000 65536"/>
              <a:gd name="T18" fmla="*/ 0 60000 65536"/>
              <a:gd name="T19" fmla="*/ 0 60000 65536"/>
              <a:gd name="T20" fmla="*/ 0 60000 65536"/>
              <a:gd name="T21" fmla="*/ 0 w 585"/>
              <a:gd name="T22" fmla="*/ 0 h 1817"/>
              <a:gd name="T23" fmla="*/ 585 w 585"/>
              <a:gd name="T24" fmla="*/ 1817 h 1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5" h="1817">
                <a:moveTo>
                  <a:pt x="0" y="0"/>
                </a:moveTo>
                <a:lnTo>
                  <a:pt x="408" y="0"/>
                </a:lnTo>
                <a:lnTo>
                  <a:pt x="584" y="888"/>
                </a:lnTo>
                <a:lnTo>
                  <a:pt x="408" y="1816"/>
                </a:lnTo>
                <a:lnTo>
                  <a:pt x="16" y="1816"/>
                </a:lnTo>
                <a:lnTo>
                  <a:pt x="200" y="904"/>
                </a:lnTo>
                <a:lnTo>
                  <a:pt x="0" y="0"/>
                </a:lnTo>
              </a:path>
            </a:pathLst>
          </a:custGeom>
          <a:noFill/>
          <a:ln w="76200" cap="rnd" cmpd="sng">
            <a:solidFill>
              <a:srgbClr val="51DC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634" name="Rectangle 50"/>
          <p:cNvSpPr>
            <a:spLocks noChangeArrowheads="1"/>
          </p:cNvSpPr>
          <p:nvPr/>
        </p:nvSpPr>
        <p:spPr bwMode="auto">
          <a:xfrm>
            <a:off x="8990014" y="5743575"/>
            <a:ext cx="1003479" cy="532966"/>
          </a:xfrm>
          <a:prstGeom prst="rect">
            <a:avLst/>
          </a:prstGeom>
          <a:noFill/>
          <a:ln>
            <a:noFill/>
          </a:ln>
          <a:effectLst/>
          <a:extLst/>
        </p:spPr>
        <p:txBody>
          <a:bodyPr wrap="none" lIns="90487" tIns="44450" rIns="90487" bIns="44450">
            <a:spAutoFit/>
          </a:bodyPr>
          <a:lstStyle/>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output</a:t>
            </a:r>
          </a:p>
          <a:p>
            <a:pPr>
              <a:lnSpc>
                <a:spcPct val="80000"/>
              </a:lnSpc>
              <a:defRPr/>
            </a:pPr>
            <a:r>
              <a:rPr lang="en-US" b="1">
                <a:effectLst>
                  <a:outerShdw blurRad="38100" dist="38100" dir="2700000" algn="tl">
                    <a:srgbClr val="FFFFFF"/>
                  </a:outerShdw>
                </a:effectLst>
                <a:latin typeface="Helvetica" pitchFamily="-128" charset="0"/>
                <a:ea typeface="ＭＳ Ｐゴシック" pitchFamily="-128" charset="-128"/>
              </a:rPr>
              <a:t>domain</a:t>
            </a:r>
          </a:p>
        </p:txBody>
      </p:sp>
      <p:sp>
        <p:nvSpPr>
          <p:cNvPr id="195635" name="Rectangle 51"/>
          <p:cNvSpPr>
            <a:spLocks noChangeArrowheads="1"/>
          </p:cNvSpPr>
          <p:nvPr/>
        </p:nvSpPr>
        <p:spPr bwMode="auto">
          <a:xfrm>
            <a:off x="5205414" y="5895975"/>
            <a:ext cx="1616075" cy="363538"/>
          </a:xfrm>
          <a:prstGeom prst="rect">
            <a:avLst/>
          </a:prstGeom>
          <a:noFill/>
          <a:ln>
            <a:noFill/>
          </a:ln>
          <a:effectLst/>
          <a:ex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input domain</a:t>
            </a:r>
          </a:p>
        </p:txBody>
      </p:sp>
    </p:spTree>
    <p:extLst>
      <p:ext uri="{BB962C8B-B14F-4D97-AF65-F5344CB8AC3E}">
        <p14:creationId xmlns:p14="http://schemas.microsoft.com/office/powerpoint/2010/main" val="3153371936"/>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C4745B-1BD1-4693-9CD1-C86F8112A945}" type="slidenum">
              <a:rPr lang="en-US" altLang="en-US" sz="1000">
                <a:latin typeface="Helvetica" panose="020B0604020202020204" pitchFamily="34" charset="0"/>
              </a:rPr>
              <a:pPr/>
              <a:t>284</a:t>
            </a:fld>
            <a:endParaRPr lang="en-US" altLang="en-US" sz="1000">
              <a:latin typeface="Helvetica" panose="020B0604020202020204" pitchFamily="34" charset="0"/>
            </a:endParaRPr>
          </a:p>
        </p:txBody>
      </p:sp>
      <p:sp>
        <p:nvSpPr>
          <p:cNvPr id="30724" name="Rectangle 2"/>
          <p:cNvSpPr>
            <a:spLocks noGrp="1" noChangeArrowheads="1"/>
          </p:cNvSpPr>
          <p:nvPr>
            <p:ph type="title"/>
          </p:nvPr>
        </p:nvSpPr>
        <p:spPr>
          <a:xfrm>
            <a:off x="2743201" y="1066801"/>
            <a:ext cx="6354763" cy="633413"/>
          </a:xfrm>
        </p:spPr>
        <p:txBody>
          <a:bodyPr>
            <a:normAutofit fontScale="90000"/>
          </a:bodyPr>
          <a:lstStyle/>
          <a:p>
            <a:pPr eaLnBrk="1" hangingPunct="1"/>
            <a:r>
              <a:rPr lang="en-US" altLang="en-US" smtClean="0"/>
              <a:t>Comparison Testing</a:t>
            </a:r>
          </a:p>
        </p:txBody>
      </p:sp>
      <p:sp>
        <p:nvSpPr>
          <p:cNvPr id="30725" name="Rectangle 3"/>
          <p:cNvSpPr>
            <a:spLocks noGrp="1" noChangeArrowheads="1"/>
          </p:cNvSpPr>
          <p:nvPr>
            <p:ph type="body" idx="1"/>
          </p:nvPr>
        </p:nvSpPr>
        <p:spPr/>
        <p:txBody>
          <a:bodyPr/>
          <a:lstStyle/>
          <a:p>
            <a:pPr eaLnBrk="1" hangingPunct="1"/>
            <a:r>
              <a:rPr lang="en-US" altLang="en-US" smtClean="0"/>
              <a:t>Used only in situations in which the reliability of software is absolutely critical (e.g., human-rated systems)</a:t>
            </a:r>
          </a:p>
          <a:p>
            <a:pPr lvl="1" eaLnBrk="1" hangingPunct="1"/>
            <a:r>
              <a:rPr lang="en-US" altLang="en-US" smtClean="0"/>
              <a:t>Separate software engineering teams develop independent versions of an application using the same specification</a:t>
            </a:r>
          </a:p>
          <a:p>
            <a:pPr lvl="1" eaLnBrk="1" hangingPunct="1"/>
            <a:r>
              <a:rPr lang="en-US" altLang="en-US" smtClean="0"/>
              <a:t> Each version can be tested with the same test data to ensure that all provide identical output </a:t>
            </a:r>
          </a:p>
          <a:p>
            <a:pPr lvl="1" eaLnBrk="1" hangingPunct="1"/>
            <a:r>
              <a:rPr lang="en-US" altLang="en-US" smtClean="0"/>
              <a:t>Then all versions are executed in parallel with real-time comparison of results to ensure consistency</a:t>
            </a:r>
          </a:p>
        </p:txBody>
      </p:sp>
    </p:spTree>
    <p:extLst>
      <p:ext uri="{BB962C8B-B14F-4D97-AF65-F5344CB8AC3E}">
        <p14:creationId xmlns:p14="http://schemas.microsoft.com/office/powerpoint/2010/main" val="5077770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7"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EB48D6-89C8-4304-8DCF-227299AC2A48}" type="slidenum">
              <a:rPr lang="en-US" altLang="en-US" sz="1000">
                <a:latin typeface="Helvetica" panose="020B0604020202020204" pitchFamily="34" charset="0"/>
              </a:rPr>
              <a:pPr/>
              <a:t>285</a:t>
            </a:fld>
            <a:endParaRPr lang="en-US" altLang="en-US" sz="1000">
              <a:latin typeface="Helvetica" panose="020B0604020202020204" pitchFamily="34" charset="0"/>
            </a:endParaRPr>
          </a:p>
        </p:txBody>
      </p:sp>
      <p:sp>
        <p:nvSpPr>
          <p:cNvPr id="31748" name="Rectangle 2"/>
          <p:cNvSpPr>
            <a:spLocks noChangeArrowheads="1"/>
          </p:cNvSpPr>
          <p:nvPr/>
        </p:nvSpPr>
        <p:spPr bwMode="auto">
          <a:xfrm>
            <a:off x="3810000" y="3200401"/>
            <a:ext cx="6129338" cy="3006725"/>
          </a:xfrm>
          <a:prstGeom prst="rect">
            <a:avLst/>
          </a:prstGeom>
          <a:solidFill>
            <a:srgbClr val="96E3FE"/>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49" name="Rectangle 3"/>
          <p:cNvSpPr>
            <a:spLocks noGrp="1" noChangeArrowheads="1"/>
          </p:cNvSpPr>
          <p:nvPr>
            <p:ph type="title"/>
          </p:nvPr>
        </p:nvSpPr>
        <p:spPr>
          <a:xfrm>
            <a:off x="2743200" y="1066801"/>
            <a:ext cx="6940550" cy="633413"/>
          </a:xfrm>
        </p:spPr>
        <p:txBody>
          <a:bodyPr>
            <a:normAutofit fontScale="90000"/>
          </a:bodyPr>
          <a:lstStyle/>
          <a:p>
            <a:pPr eaLnBrk="1" hangingPunct="1"/>
            <a:r>
              <a:rPr lang="en-US" altLang="en-US" smtClean="0"/>
              <a:t>Orthogonal Array Testing</a:t>
            </a:r>
          </a:p>
        </p:txBody>
      </p:sp>
      <p:sp>
        <p:nvSpPr>
          <p:cNvPr id="31750" name="Rectangle 4"/>
          <p:cNvSpPr>
            <a:spLocks noGrp="1" noChangeArrowheads="1"/>
          </p:cNvSpPr>
          <p:nvPr>
            <p:ph type="body" idx="1"/>
          </p:nvPr>
        </p:nvSpPr>
        <p:spPr>
          <a:xfrm>
            <a:off x="3352800" y="1905000"/>
            <a:ext cx="6781800" cy="1347788"/>
          </a:xfrm>
        </p:spPr>
        <p:txBody>
          <a:bodyPr/>
          <a:lstStyle/>
          <a:p>
            <a:pPr eaLnBrk="1" hangingPunct="1"/>
            <a:r>
              <a:rPr lang="en-US" altLang="en-US" smtClean="0"/>
              <a:t>Used when the number of input parameters is small and the values that each of the parameters may take are clearly bounded</a:t>
            </a:r>
            <a:endParaRPr lang="en-US" altLang="en-US" b="1" smtClean="0"/>
          </a:p>
        </p:txBody>
      </p:sp>
      <p:pic>
        <p:nvPicPr>
          <p:cNvPr id="317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3478213"/>
            <a:ext cx="480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3659740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974D5C-3EF7-48D5-B8E7-CB389251D904}" type="slidenum">
              <a:rPr lang="en-US" altLang="en-US" sz="1000">
                <a:latin typeface="Helvetica" panose="020B0604020202020204" pitchFamily="34" charset="0"/>
              </a:rPr>
              <a:pPr/>
              <a:t>286</a:t>
            </a:fld>
            <a:endParaRPr lang="en-US" altLang="en-US" sz="1000">
              <a:latin typeface="Helvetica" panose="020B0604020202020204" pitchFamily="34" charset="0"/>
            </a:endParaRPr>
          </a:p>
        </p:txBody>
      </p:sp>
      <p:sp>
        <p:nvSpPr>
          <p:cNvPr id="32772" name="Rectangle 2"/>
          <p:cNvSpPr>
            <a:spLocks noGrp="1" noChangeArrowheads="1"/>
          </p:cNvSpPr>
          <p:nvPr>
            <p:ph type="title"/>
          </p:nvPr>
        </p:nvSpPr>
        <p:spPr/>
        <p:txBody>
          <a:bodyPr/>
          <a:lstStyle/>
          <a:p>
            <a:pPr eaLnBrk="1" hangingPunct="1"/>
            <a:r>
              <a:rPr lang="en-US" altLang="en-US" smtClean="0"/>
              <a:t>Model-Based Testing</a:t>
            </a:r>
          </a:p>
        </p:txBody>
      </p:sp>
      <p:sp>
        <p:nvSpPr>
          <p:cNvPr id="32773" name="Rectangle 3"/>
          <p:cNvSpPr>
            <a:spLocks noGrp="1" noChangeArrowheads="1"/>
          </p:cNvSpPr>
          <p:nvPr>
            <p:ph type="body" idx="1"/>
          </p:nvPr>
        </p:nvSpPr>
        <p:spPr/>
        <p:txBody>
          <a:bodyPr/>
          <a:lstStyle/>
          <a:p>
            <a:pPr eaLnBrk="1" hangingPunct="1">
              <a:lnSpc>
                <a:spcPct val="90000"/>
              </a:lnSpc>
            </a:pPr>
            <a:r>
              <a:rPr lang="en-US" altLang="en-US" sz="2000">
                <a:solidFill>
                  <a:schemeClr val="folHlink"/>
                </a:solidFill>
                <a:latin typeface="Palatino" pitchFamily="-128" charset="0"/>
              </a:rPr>
              <a:t>Analyze an existing behavioral model for the software or create one. </a:t>
            </a:r>
            <a:endParaRPr lang="en-US" altLang="en-US" sz="2000">
              <a:latin typeface="Palatino" pitchFamily="-128" charset="0"/>
            </a:endParaRPr>
          </a:p>
          <a:p>
            <a:pPr lvl="1" eaLnBrk="1" hangingPunct="1">
              <a:lnSpc>
                <a:spcPct val="90000"/>
              </a:lnSpc>
            </a:pPr>
            <a:r>
              <a:rPr lang="en-US" altLang="en-US" sz="1800">
                <a:latin typeface="Palatino" pitchFamily="-128" charset="0"/>
              </a:rPr>
              <a:t>Recall that a </a:t>
            </a:r>
            <a:r>
              <a:rPr lang="en-US" altLang="en-US" sz="1800" i="1">
                <a:latin typeface="Palatino" pitchFamily="-128" charset="0"/>
              </a:rPr>
              <a:t>behavioral model</a:t>
            </a:r>
            <a:r>
              <a:rPr lang="en-US" altLang="en-US" sz="1800">
                <a:latin typeface="Palatino" pitchFamily="-128" charset="0"/>
              </a:rPr>
              <a:t> indicates how software will respond to external events or stimuli.</a:t>
            </a:r>
          </a:p>
          <a:p>
            <a:pPr eaLnBrk="1" hangingPunct="1">
              <a:lnSpc>
                <a:spcPct val="90000"/>
              </a:lnSpc>
            </a:pPr>
            <a:r>
              <a:rPr lang="en-US" altLang="en-US" sz="2000">
                <a:solidFill>
                  <a:schemeClr val="folHlink"/>
                </a:solidFill>
                <a:latin typeface="Palatino" pitchFamily="-128" charset="0"/>
              </a:rPr>
              <a:t>Traverse the behavioral model and specify the inputs that will force the software to make the transition from state to state. </a:t>
            </a:r>
          </a:p>
          <a:p>
            <a:pPr lvl="1" eaLnBrk="1" hangingPunct="1">
              <a:lnSpc>
                <a:spcPct val="90000"/>
              </a:lnSpc>
            </a:pPr>
            <a:r>
              <a:rPr lang="en-US" altLang="en-US" sz="1800">
                <a:latin typeface="Palatino" pitchFamily="-128" charset="0"/>
              </a:rPr>
              <a:t>The inputs will trigger events that will cause the transition to occur.</a:t>
            </a:r>
          </a:p>
          <a:p>
            <a:pPr eaLnBrk="1" hangingPunct="1">
              <a:lnSpc>
                <a:spcPct val="90000"/>
              </a:lnSpc>
            </a:pPr>
            <a:r>
              <a:rPr lang="en-US" altLang="en-US" sz="2000">
                <a:solidFill>
                  <a:schemeClr val="folHlink"/>
                </a:solidFill>
                <a:latin typeface="Palatino" pitchFamily="-128" charset="0"/>
              </a:rPr>
              <a:t>Review the behavioral model and note the expected outputs as the software makes the transition from state to state. </a:t>
            </a:r>
          </a:p>
          <a:p>
            <a:pPr eaLnBrk="1" hangingPunct="1">
              <a:lnSpc>
                <a:spcPct val="90000"/>
              </a:lnSpc>
            </a:pPr>
            <a:r>
              <a:rPr lang="en-US" altLang="en-US" sz="2000">
                <a:solidFill>
                  <a:schemeClr val="folHlink"/>
                </a:solidFill>
                <a:latin typeface="Palatino" pitchFamily="-128" charset="0"/>
              </a:rPr>
              <a:t>Execute the test cases.</a:t>
            </a:r>
          </a:p>
          <a:p>
            <a:pPr eaLnBrk="1" hangingPunct="1">
              <a:lnSpc>
                <a:spcPct val="90000"/>
              </a:lnSpc>
            </a:pPr>
            <a:r>
              <a:rPr lang="en-US" altLang="en-US" sz="2000">
                <a:solidFill>
                  <a:schemeClr val="folHlink"/>
                </a:solidFill>
                <a:latin typeface="Palatino" pitchFamily="-128" charset="0"/>
              </a:rPr>
              <a:t>Compare actual and expected results and take corrective action as required. </a:t>
            </a:r>
            <a:endParaRPr lang="en-US" altLang="en-US" sz="2000">
              <a:latin typeface="Palatino" pitchFamily="-128" charset="0"/>
            </a:endParaRPr>
          </a:p>
        </p:txBody>
      </p:sp>
    </p:spTree>
    <p:extLst>
      <p:ext uri="{BB962C8B-B14F-4D97-AF65-F5344CB8AC3E}">
        <p14:creationId xmlns:p14="http://schemas.microsoft.com/office/powerpoint/2010/main" val="91109813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208404-2A7C-4AA2-98DB-89F13CA2B41A}" type="slidenum">
              <a:rPr lang="en-US" altLang="en-US" sz="1000">
                <a:latin typeface="Helvetica" panose="020B0604020202020204" pitchFamily="34" charset="0"/>
              </a:rPr>
              <a:pPr/>
              <a:t>287</a:t>
            </a:fld>
            <a:endParaRPr lang="en-US" altLang="en-US" sz="1000">
              <a:latin typeface="Helvetica" panose="020B0604020202020204" pitchFamily="34" charset="0"/>
            </a:endParaRPr>
          </a:p>
        </p:txBody>
      </p:sp>
      <p:sp>
        <p:nvSpPr>
          <p:cNvPr id="33796" name="Rectangle 2"/>
          <p:cNvSpPr>
            <a:spLocks noGrp="1" noChangeArrowheads="1"/>
          </p:cNvSpPr>
          <p:nvPr>
            <p:ph type="title"/>
          </p:nvPr>
        </p:nvSpPr>
        <p:spPr/>
        <p:txBody>
          <a:bodyPr/>
          <a:lstStyle/>
          <a:p>
            <a:pPr eaLnBrk="1" hangingPunct="1"/>
            <a:r>
              <a:rPr lang="en-US" altLang="en-US" smtClean="0"/>
              <a:t>Software Testing Patterns</a:t>
            </a:r>
          </a:p>
        </p:txBody>
      </p:sp>
      <p:sp>
        <p:nvSpPr>
          <p:cNvPr id="33797" name="Rectangle 3"/>
          <p:cNvSpPr>
            <a:spLocks noGrp="1" noChangeArrowheads="1"/>
          </p:cNvSpPr>
          <p:nvPr>
            <p:ph type="body" idx="1"/>
          </p:nvPr>
        </p:nvSpPr>
        <p:spPr/>
        <p:txBody>
          <a:bodyPr/>
          <a:lstStyle/>
          <a:p>
            <a:pPr eaLnBrk="1" hangingPunct="1"/>
            <a:r>
              <a:rPr lang="en-US" altLang="en-US" smtClean="0">
                <a:latin typeface="Palatino" pitchFamily="-128" charset="0"/>
              </a:rPr>
              <a:t>Testing patterns are described in much the same way as design patterns (Chapter 12).</a:t>
            </a:r>
          </a:p>
          <a:p>
            <a:pPr eaLnBrk="1" hangingPunct="1"/>
            <a:r>
              <a:rPr lang="en-US" altLang="en-US" i="1" smtClean="0">
                <a:latin typeface="Palatino" pitchFamily="-128" charset="0"/>
              </a:rPr>
              <a:t>Example:</a:t>
            </a:r>
          </a:p>
          <a:p>
            <a:pPr lvl="2">
              <a:spcBef>
                <a:spcPts val="300"/>
              </a:spcBef>
            </a:pPr>
            <a:r>
              <a:rPr lang="en-US" altLang="en-US" i="1" smtClean="0">
                <a:solidFill>
                  <a:schemeClr val="folHlink"/>
                </a:solidFill>
                <a:latin typeface="Palatino" pitchFamily="-128" charset="0"/>
              </a:rPr>
              <a:t>Pattern name: </a:t>
            </a:r>
            <a:r>
              <a:rPr lang="en-US" altLang="en-US" smtClean="0">
                <a:solidFill>
                  <a:schemeClr val="folHlink"/>
                </a:solidFill>
                <a:latin typeface="Palatino" pitchFamily="-128" charset="0"/>
              </a:rPr>
              <a:t> </a:t>
            </a:r>
            <a:r>
              <a:rPr lang="en-US" altLang="en-US" b="1" smtClean="0">
                <a:solidFill>
                  <a:schemeClr val="folHlink"/>
                </a:solidFill>
                <a:latin typeface="Palatino" pitchFamily="-128" charset="0"/>
              </a:rPr>
              <a:t>ScenarioTesting</a:t>
            </a:r>
            <a:endParaRPr lang="en-US" altLang="en-US" smtClean="0">
              <a:solidFill>
                <a:schemeClr val="folHlink"/>
              </a:solidFill>
              <a:latin typeface="Palatino" pitchFamily="-128" charset="0"/>
            </a:endParaRPr>
          </a:p>
          <a:p>
            <a:pPr lvl="2" eaLnBrk="1" hangingPunct="1"/>
            <a:r>
              <a:rPr lang="en-US" altLang="en-US" i="1" smtClean="0">
                <a:latin typeface="Palatino" pitchFamily="-128" charset="0"/>
              </a:rPr>
              <a:t>Abstract:  </a:t>
            </a:r>
            <a:r>
              <a:rPr lang="en-US" altLang="en-US" smtClean="0">
                <a:latin typeface="Palatino" pitchFamily="-128" charset="0"/>
              </a:rPr>
              <a:t>Once unit and integration tests have been conducted, there is a need to determine whether the software will perform in a manner that satisfies users. The </a:t>
            </a:r>
            <a:r>
              <a:rPr lang="en-US" altLang="en-US" b="1" smtClean="0">
                <a:latin typeface="Palatino" pitchFamily="-128" charset="0"/>
              </a:rPr>
              <a:t>ScenarioTesting</a:t>
            </a:r>
            <a:r>
              <a:rPr lang="en-US" altLang="en-US" smtClean="0">
                <a:latin typeface="Palatino" pitchFamily="-128" charset="0"/>
              </a:rPr>
              <a:t> pattern describes a technique for exercising the software from the user’s point of view. A failure at this level indicates that the software has failed to meet a user visible requirement. [Kan01]</a:t>
            </a:r>
          </a:p>
        </p:txBody>
      </p:sp>
    </p:spTree>
    <p:extLst>
      <p:ext uri="{BB962C8B-B14F-4D97-AF65-F5344CB8AC3E}">
        <p14:creationId xmlns:p14="http://schemas.microsoft.com/office/powerpoint/2010/main" val="223583716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4EE756F-59A3-4CF7-A128-73B4DABDF3E8}" type="slidenum">
              <a:rPr lang="en-US" altLang="en-US" sz="1000"/>
              <a:pPr>
                <a:spcBef>
                  <a:spcPct val="0"/>
                </a:spcBef>
                <a:buClrTx/>
                <a:buSzTx/>
                <a:buFontTx/>
                <a:buNone/>
              </a:pPr>
              <a:t>288</a:t>
            </a:fld>
            <a:endParaRPr lang="en-US" altLang="en-US" sz="1000"/>
          </a:p>
        </p:txBody>
      </p:sp>
      <p:sp>
        <p:nvSpPr>
          <p:cNvPr id="6"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4100" name="Rectangle 2"/>
          <p:cNvSpPr>
            <a:spLocks noGrp="1" noChangeArrowheads="1"/>
          </p:cNvSpPr>
          <p:nvPr>
            <p:ph type="title"/>
          </p:nvPr>
        </p:nvSpPr>
        <p:spPr/>
        <p:txBody>
          <a:bodyPr/>
          <a:lstStyle/>
          <a:p>
            <a:pPr eaLnBrk="1" hangingPunct="1"/>
            <a:r>
              <a:rPr lang="en-US" altLang="en-US" smtClean="0"/>
              <a:t>Chapter 35</a:t>
            </a:r>
          </a:p>
        </p:txBody>
      </p:sp>
      <p:sp>
        <p:nvSpPr>
          <p:cNvPr id="4101" name="Rectangle 3"/>
          <p:cNvSpPr>
            <a:spLocks noGrp="1" noChangeArrowheads="1"/>
          </p:cNvSpPr>
          <p:nvPr>
            <p:ph type="body" idx="1"/>
          </p:nvPr>
        </p:nvSpPr>
        <p:spPr/>
        <p:txBody>
          <a:bodyPr/>
          <a:lstStyle/>
          <a:p>
            <a:pPr eaLnBrk="1" hangingPunct="1"/>
            <a:r>
              <a:rPr lang="en-US" altLang="en-US" b="1" smtClean="0">
                <a:solidFill>
                  <a:schemeClr val="folHlink"/>
                </a:solidFill>
              </a:rPr>
              <a:t>Risk Analysis</a:t>
            </a:r>
          </a:p>
        </p:txBody>
      </p:sp>
      <p:sp>
        <p:nvSpPr>
          <p:cNvPr id="4102" name="Text Box 4"/>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a:solidFill>
                  <a:schemeClr val="tx2"/>
                </a:solidFill>
              </a:rPr>
              <a:t>Slide Set to accompany</a:t>
            </a:r>
            <a:r>
              <a:rPr lang="en-US" altLang="en-US" sz="3200" i="1">
                <a:solidFill>
                  <a:schemeClr val="tx2"/>
                </a:solidFill>
              </a:rPr>
              <a:t/>
            </a:r>
            <a:br>
              <a:rPr lang="en-US" altLang="en-US" sz="3200" i="1">
                <a:solidFill>
                  <a:schemeClr val="tx2"/>
                </a:solidFill>
              </a:rPr>
            </a:br>
            <a:r>
              <a:rPr lang="en-US" altLang="en-US" sz="2000" i="1">
                <a:solidFill>
                  <a:schemeClr val="tx2"/>
                </a:solidFill>
              </a:rPr>
              <a:t>Software Engineering: A Practitioner’s Approach, 8/e</a:t>
            </a:r>
            <a:r>
              <a:rPr lang="en-US" altLang="en-US" i="1">
                <a:solidFill>
                  <a:schemeClr val="tx2"/>
                </a:solidFill>
              </a:rPr>
              <a:t> </a:t>
            </a:r>
          </a:p>
          <a:p>
            <a:pPr>
              <a:spcBef>
                <a:spcPct val="0"/>
              </a:spcBef>
              <a:buClrTx/>
              <a:buSzTx/>
              <a:buFontTx/>
              <a:buNone/>
            </a:pPr>
            <a:r>
              <a:rPr lang="en-US" altLang="en-US" sz="1600" b="1">
                <a:latin typeface="Arial" panose="020B0604020202020204" pitchFamily="34" charset="0"/>
              </a:rPr>
              <a:t>by Roger S. Pressman and Bruce R. Maxim</a:t>
            </a:r>
            <a:endParaRPr lang="en-US" altLang="en-US" sz="1200" b="1">
              <a:latin typeface="Arial" panose="020B0604020202020204" pitchFamily="34" charset="0"/>
            </a:endParaRPr>
          </a:p>
          <a:p>
            <a:pPr>
              <a:spcBef>
                <a:spcPct val="0"/>
              </a:spcBef>
              <a:buClrTx/>
              <a:buSzTx/>
              <a:buFontTx/>
              <a:buNone/>
            </a:pPr>
            <a:endParaRPr lang="en-US" altLang="en-US" sz="1200" b="1">
              <a:latin typeface="Arial" panose="020B0604020202020204" pitchFamily="34" charset="0"/>
            </a:endParaRPr>
          </a:p>
          <a:p>
            <a:pPr>
              <a:spcBef>
                <a:spcPct val="0"/>
              </a:spcBef>
              <a:buClrTx/>
              <a:buSzTx/>
              <a:buFontTx/>
              <a:buNone/>
            </a:pPr>
            <a:r>
              <a:rPr lang="en-US" altLang="en-US" sz="1200" b="1">
                <a:latin typeface="Arial" panose="020B0604020202020204" pitchFamily="34" charset="0"/>
              </a:rPr>
              <a:t>Slides copyright © 1996, 2001, 2005, 2009, 2014</a:t>
            </a:r>
            <a:r>
              <a:rPr lang="en-US" altLang="en-US" sz="1800">
                <a:latin typeface="Arial" panose="020B0604020202020204" pitchFamily="34" charset="0"/>
              </a:rPr>
              <a:t> </a:t>
            </a:r>
            <a:r>
              <a:rPr lang="en-US" altLang="en-US" sz="1200" b="1">
                <a:latin typeface="Arial" panose="020B0604020202020204" pitchFamily="34" charset="0"/>
              </a:rPr>
              <a:t>by Roger S. Pressman</a:t>
            </a:r>
            <a:endParaRPr lang="en-US" altLang="en-US" sz="1800">
              <a:latin typeface="Arial" panose="020B0604020202020204" pitchFamily="34" charset="0"/>
            </a:endParaRPr>
          </a:p>
          <a:p>
            <a:pPr>
              <a:spcBef>
                <a:spcPct val="0"/>
              </a:spcBef>
              <a:buClrTx/>
              <a:buSzTx/>
              <a:buFontTx/>
              <a:buNone/>
            </a:pPr>
            <a:endParaRPr lang="en-US" altLang="en-US" sz="1800" b="1" i="1">
              <a:solidFill>
                <a:schemeClr val="tx2"/>
              </a:solidFill>
              <a:latin typeface="Arial" panose="020B0604020202020204" pitchFamily="34" charset="0"/>
            </a:endParaRPr>
          </a:p>
          <a:p>
            <a:pPr>
              <a:spcBef>
                <a:spcPct val="0"/>
              </a:spcBef>
              <a:buClrTx/>
              <a:buSzTx/>
              <a:buFontTx/>
              <a:buNone/>
            </a:pPr>
            <a:r>
              <a:rPr lang="en-US" altLang="en-US" sz="1800" b="1" i="1">
                <a:solidFill>
                  <a:schemeClr val="tx2"/>
                </a:solidFill>
                <a:latin typeface="Arial" panose="020B0604020202020204" pitchFamily="34" charset="0"/>
              </a:rPr>
              <a:t>For non-profit educational use only</a:t>
            </a:r>
            <a:endParaRPr lang="en-US" altLang="en-US" sz="1800" b="1">
              <a:latin typeface="Arial" panose="020B0604020202020204" pitchFamily="34" charset="0"/>
            </a:endParaRPr>
          </a:p>
          <a:p>
            <a:pPr>
              <a:spcBef>
                <a:spcPct val="0"/>
              </a:spcBef>
              <a:buClrTx/>
              <a:buSzTx/>
              <a:buFontTx/>
              <a:buNone/>
            </a:pPr>
            <a:endParaRPr lang="en-US" altLang="en-US" sz="14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May be reproduced ONLY for student use at the university level when used in conjunction with </a:t>
            </a:r>
            <a:r>
              <a:rPr lang="en-US" altLang="en-US" sz="1200" i="1">
                <a:latin typeface="Arial" panose="020B0604020202020204" pitchFamily="34" charset="0"/>
              </a:rPr>
              <a:t>Software Engineering: A Practitioner's Approach, 8/e. </a:t>
            </a:r>
            <a:r>
              <a:rPr lang="en-US" altLang="en-US" sz="120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350053324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8D36681-3807-46A8-96EB-916BFA2D2F06}" type="slidenum">
              <a:rPr lang="en-US" altLang="en-US" sz="1000"/>
              <a:pPr>
                <a:spcBef>
                  <a:spcPct val="0"/>
                </a:spcBef>
                <a:buClrTx/>
                <a:buSzTx/>
                <a:buFontTx/>
                <a:buNone/>
              </a:pPr>
              <a:t>289</a:t>
            </a:fld>
            <a:endParaRPr lang="en-US" altLang="en-US" sz="1000"/>
          </a:p>
        </p:txBody>
      </p:sp>
      <p:sp>
        <p:nvSpPr>
          <p:cNvPr id="24"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5124" name="Rectangle 2"/>
          <p:cNvSpPr>
            <a:spLocks noGrp="1" noChangeArrowheads="1"/>
          </p:cNvSpPr>
          <p:nvPr>
            <p:ph type="title"/>
          </p:nvPr>
        </p:nvSpPr>
        <p:spPr>
          <a:xfrm>
            <a:off x="3563939" y="1295401"/>
            <a:ext cx="5349875" cy="301625"/>
          </a:xfrm>
          <a:noFill/>
        </p:spPr>
        <p:txBody>
          <a:bodyPr vert="horz" lIns="90487" tIns="44450" rIns="90487" bIns="44450" rtlCol="0" anchor="ctr">
            <a:normAutofit fontScale="90000"/>
          </a:bodyPr>
          <a:lstStyle/>
          <a:p>
            <a:pPr eaLnBrk="1" hangingPunct="1"/>
            <a:r>
              <a:rPr lang="en-US" altLang="en-US" smtClean="0"/>
              <a:t>Project Risks</a:t>
            </a:r>
          </a:p>
        </p:txBody>
      </p:sp>
      <p:sp>
        <p:nvSpPr>
          <p:cNvPr id="5125" name="Freeform 3"/>
          <p:cNvSpPr>
            <a:spLocks/>
          </p:cNvSpPr>
          <p:nvPr/>
        </p:nvSpPr>
        <p:spPr bwMode="auto">
          <a:xfrm>
            <a:off x="3743326" y="2146301"/>
            <a:ext cx="3713163" cy="1878013"/>
          </a:xfrm>
          <a:custGeom>
            <a:avLst/>
            <a:gdLst>
              <a:gd name="T0" fmla="*/ 2147483646 w 2645"/>
              <a:gd name="T1" fmla="*/ 2147483646 h 1199"/>
              <a:gd name="T2" fmla="*/ 2147483646 w 2645"/>
              <a:gd name="T3" fmla="*/ 2147483646 h 1199"/>
              <a:gd name="T4" fmla="*/ 2147483646 w 2645"/>
              <a:gd name="T5" fmla="*/ 2147483646 h 1199"/>
              <a:gd name="T6" fmla="*/ 2147483646 w 2645"/>
              <a:gd name="T7" fmla="*/ 2147483646 h 1199"/>
              <a:gd name="T8" fmla="*/ 2147483646 w 2645"/>
              <a:gd name="T9" fmla="*/ 2147483646 h 1199"/>
              <a:gd name="T10" fmla="*/ 2147483646 w 2645"/>
              <a:gd name="T11" fmla="*/ 2147483646 h 1199"/>
              <a:gd name="T12" fmla="*/ 2147483646 w 2645"/>
              <a:gd name="T13" fmla="*/ 2147483646 h 1199"/>
              <a:gd name="T14" fmla="*/ 2147483646 w 2645"/>
              <a:gd name="T15" fmla="*/ 2147483646 h 1199"/>
              <a:gd name="T16" fmla="*/ 0 w 2645"/>
              <a:gd name="T17" fmla="*/ 2147483646 h 1199"/>
              <a:gd name="T18" fmla="*/ 2147483646 w 2645"/>
              <a:gd name="T19" fmla="*/ 2147483646 h 1199"/>
              <a:gd name="T20" fmla="*/ 2147483646 w 2645"/>
              <a:gd name="T21" fmla="*/ 2147483646 h 1199"/>
              <a:gd name="T22" fmla="*/ 2147483646 w 2645"/>
              <a:gd name="T23" fmla="*/ 2147483646 h 1199"/>
              <a:gd name="T24" fmla="*/ 2147483646 w 2645"/>
              <a:gd name="T25" fmla="*/ 0 h 1199"/>
              <a:gd name="T26" fmla="*/ 2147483646 w 2645"/>
              <a:gd name="T27" fmla="*/ 2147483646 h 1199"/>
              <a:gd name="T28" fmla="*/ 2147483646 w 2645"/>
              <a:gd name="T29" fmla="*/ 2147483646 h 1199"/>
              <a:gd name="T30" fmla="*/ 2147483646 w 2645"/>
              <a:gd name="T31" fmla="*/ 2147483646 h 1199"/>
              <a:gd name="T32" fmla="*/ 2147483646 w 2645"/>
              <a:gd name="T33" fmla="*/ 2147483646 h 1199"/>
              <a:gd name="T34" fmla="*/ 2147483646 w 2645"/>
              <a:gd name="T35" fmla="*/ 2147483646 h 1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5"/>
              <a:gd name="T55" fmla="*/ 0 h 1199"/>
              <a:gd name="T56" fmla="*/ 2645 w 2645"/>
              <a:gd name="T57" fmla="*/ 1199 h 1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5" h="1199">
                <a:moveTo>
                  <a:pt x="2644" y="851"/>
                </a:moveTo>
                <a:lnTo>
                  <a:pt x="2644" y="851"/>
                </a:lnTo>
                <a:lnTo>
                  <a:pt x="2219" y="932"/>
                </a:lnTo>
                <a:lnTo>
                  <a:pt x="2306" y="1013"/>
                </a:lnTo>
                <a:lnTo>
                  <a:pt x="1816" y="1132"/>
                </a:lnTo>
                <a:lnTo>
                  <a:pt x="1441" y="999"/>
                </a:lnTo>
                <a:lnTo>
                  <a:pt x="894" y="1132"/>
                </a:lnTo>
                <a:lnTo>
                  <a:pt x="389" y="1013"/>
                </a:lnTo>
                <a:lnTo>
                  <a:pt x="0" y="1198"/>
                </a:lnTo>
                <a:lnTo>
                  <a:pt x="144" y="703"/>
                </a:lnTo>
                <a:lnTo>
                  <a:pt x="101" y="37"/>
                </a:lnTo>
                <a:lnTo>
                  <a:pt x="829" y="200"/>
                </a:lnTo>
                <a:lnTo>
                  <a:pt x="1607" y="0"/>
                </a:lnTo>
                <a:lnTo>
                  <a:pt x="2255" y="333"/>
                </a:lnTo>
                <a:lnTo>
                  <a:pt x="2176" y="451"/>
                </a:lnTo>
                <a:lnTo>
                  <a:pt x="2349" y="666"/>
                </a:lnTo>
                <a:lnTo>
                  <a:pt x="2255" y="851"/>
                </a:lnTo>
                <a:lnTo>
                  <a:pt x="2630" y="851"/>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26" name="Freeform 4"/>
          <p:cNvSpPr>
            <a:spLocks/>
          </p:cNvSpPr>
          <p:nvPr/>
        </p:nvSpPr>
        <p:spPr bwMode="auto">
          <a:xfrm>
            <a:off x="3733801" y="2133600"/>
            <a:ext cx="3713163" cy="1879600"/>
          </a:xfrm>
          <a:custGeom>
            <a:avLst/>
            <a:gdLst>
              <a:gd name="T0" fmla="*/ 2147483646 w 2645"/>
              <a:gd name="T1" fmla="*/ 2147483646 h 1200"/>
              <a:gd name="T2" fmla="*/ 2147483646 w 2645"/>
              <a:gd name="T3" fmla="*/ 2147483646 h 1200"/>
              <a:gd name="T4" fmla="*/ 2147483646 w 2645"/>
              <a:gd name="T5" fmla="*/ 2147483646 h 1200"/>
              <a:gd name="T6" fmla="*/ 2147483646 w 2645"/>
              <a:gd name="T7" fmla="*/ 2147483646 h 1200"/>
              <a:gd name="T8" fmla="*/ 2147483646 w 2645"/>
              <a:gd name="T9" fmla="*/ 2147483646 h 1200"/>
              <a:gd name="T10" fmla="*/ 2147483646 w 2645"/>
              <a:gd name="T11" fmla="*/ 2147483646 h 1200"/>
              <a:gd name="T12" fmla="*/ 2147483646 w 2645"/>
              <a:gd name="T13" fmla="*/ 2147483646 h 1200"/>
              <a:gd name="T14" fmla="*/ 0 w 2645"/>
              <a:gd name="T15" fmla="*/ 2147483646 h 1200"/>
              <a:gd name="T16" fmla="*/ 2147483646 w 2645"/>
              <a:gd name="T17" fmla="*/ 2147483646 h 1200"/>
              <a:gd name="T18" fmla="*/ 2147483646 w 2645"/>
              <a:gd name="T19" fmla="*/ 2147483646 h 1200"/>
              <a:gd name="T20" fmla="*/ 2147483646 w 2645"/>
              <a:gd name="T21" fmla="*/ 2147483646 h 1200"/>
              <a:gd name="T22" fmla="*/ 2147483646 w 2645"/>
              <a:gd name="T23" fmla="*/ 0 h 1200"/>
              <a:gd name="T24" fmla="*/ 2147483646 w 2645"/>
              <a:gd name="T25" fmla="*/ 2147483646 h 1200"/>
              <a:gd name="T26" fmla="*/ 2147483646 w 2645"/>
              <a:gd name="T27" fmla="*/ 2147483646 h 1200"/>
              <a:gd name="T28" fmla="*/ 2147483646 w 2645"/>
              <a:gd name="T29" fmla="*/ 2147483646 h 1200"/>
              <a:gd name="T30" fmla="*/ 2147483646 w 2645"/>
              <a:gd name="T31" fmla="*/ 2147483646 h 1200"/>
              <a:gd name="T32" fmla="*/ 2147483646 w 2645"/>
              <a:gd name="T33" fmla="*/ 2147483646 h 1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5"/>
              <a:gd name="T52" fmla="*/ 0 h 1200"/>
              <a:gd name="T53" fmla="*/ 2645 w 2645"/>
              <a:gd name="T54" fmla="*/ 1200 h 1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5" h="1200">
                <a:moveTo>
                  <a:pt x="2644" y="851"/>
                </a:moveTo>
                <a:lnTo>
                  <a:pt x="2219" y="933"/>
                </a:lnTo>
                <a:lnTo>
                  <a:pt x="2306" y="1014"/>
                </a:lnTo>
                <a:lnTo>
                  <a:pt x="1816" y="1132"/>
                </a:lnTo>
                <a:lnTo>
                  <a:pt x="1441" y="999"/>
                </a:lnTo>
                <a:lnTo>
                  <a:pt x="894" y="1132"/>
                </a:lnTo>
                <a:lnTo>
                  <a:pt x="389" y="1014"/>
                </a:lnTo>
                <a:lnTo>
                  <a:pt x="0" y="1199"/>
                </a:lnTo>
                <a:lnTo>
                  <a:pt x="144" y="703"/>
                </a:lnTo>
                <a:lnTo>
                  <a:pt x="101" y="37"/>
                </a:lnTo>
                <a:lnTo>
                  <a:pt x="829" y="200"/>
                </a:lnTo>
                <a:lnTo>
                  <a:pt x="1607" y="0"/>
                </a:lnTo>
                <a:lnTo>
                  <a:pt x="2255" y="333"/>
                </a:lnTo>
                <a:lnTo>
                  <a:pt x="2176" y="452"/>
                </a:lnTo>
                <a:lnTo>
                  <a:pt x="2349" y="666"/>
                </a:lnTo>
                <a:lnTo>
                  <a:pt x="2255" y="851"/>
                </a:lnTo>
                <a:lnTo>
                  <a:pt x="2630" y="851"/>
                </a:lnTo>
              </a:path>
            </a:pathLst>
          </a:custGeom>
          <a:solidFill>
            <a:srgbClr val="790015"/>
          </a:solidFill>
          <a:ln w="25400" cap="rnd" cmpd="sng">
            <a:solidFill>
              <a:schemeClr val="tx1"/>
            </a:solidFill>
            <a:prstDash val="solid"/>
            <a:round/>
            <a:headEnd type="none" w="med" len="med"/>
            <a:tailEnd type="none" w="med" len="med"/>
          </a:ln>
        </p:spPr>
        <p:txBody>
          <a:bodyPr/>
          <a:lstStyle/>
          <a:p>
            <a:endParaRPr lang="en-IN"/>
          </a:p>
        </p:txBody>
      </p:sp>
      <p:sp>
        <p:nvSpPr>
          <p:cNvPr id="5127" name="Rectangle 5"/>
          <p:cNvSpPr>
            <a:spLocks noChangeArrowheads="1"/>
          </p:cNvSpPr>
          <p:nvPr/>
        </p:nvSpPr>
        <p:spPr bwMode="auto">
          <a:xfrm>
            <a:off x="5786439" y="5656264"/>
            <a:ext cx="3690937" cy="427037"/>
          </a:xfrm>
          <a:prstGeom prst="rect">
            <a:avLst/>
          </a:prstGeom>
          <a:solidFill>
            <a:srgbClr val="66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5128" name="Rectangle 6"/>
          <p:cNvSpPr>
            <a:spLocks noChangeArrowheads="1"/>
          </p:cNvSpPr>
          <p:nvPr/>
        </p:nvSpPr>
        <p:spPr bwMode="auto">
          <a:xfrm>
            <a:off x="5788026" y="5657850"/>
            <a:ext cx="3687763" cy="4254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5129" name="Freeform 7"/>
          <p:cNvSpPr>
            <a:spLocks/>
          </p:cNvSpPr>
          <p:nvPr/>
        </p:nvSpPr>
        <p:spPr bwMode="auto">
          <a:xfrm>
            <a:off x="5797550" y="4730750"/>
            <a:ext cx="3703638" cy="939800"/>
          </a:xfrm>
          <a:custGeom>
            <a:avLst/>
            <a:gdLst>
              <a:gd name="T0" fmla="*/ 0 w 2638"/>
              <a:gd name="T1" fmla="*/ 2147483646 h 600"/>
              <a:gd name="T2" fmla="*/ 0 w 2638"/>
              <a:gd name="T3" fmla="*/ 2147483646 h 600"/>
              <a:gd name="T4" fmla="*/ 2147483646 w 2638"/>
              <a:gd name="T5" fmla="*/ 0 h 600"/>
              <a:gd name="T6" fmla="*/ 2147483646 w 2638"/>
              <a:gd name="T7" fmla="*/ 0 h 600"/>
              <a:gd name="T8" fmla="*/ 2147483646 w 2638"/>
              <a:gd name="T9" fmla="*/ 2147483646 h 600"/>
              <a:gd name="T10" fmla="*/ 0 w 2638"/>
              <a:gd name="T11" fmla="*/ 2147483646 h 600"/>
              <a:gd name="T12" fmla="*/ 0 60000 65536"/>
              <a:gd name="T13" fmla="*/ 0 60000 65536"/>
              <a:gd name="T14" fmla="*/ 0 60000 65536"/>
              <a:gd name="T15" fmla="*/ 0 60000 65536"/>
              <a:gd name="T16" fmla="*/ 0 60000 65536"/>
              <a:gd name="T17" fmla="*/ 0 60000 65536"/>
              <a:gd name="T18" fmla="*/ 0 w 2638"/>
              <a:gd name="T19" fmla="*/ 0 h 600"/>
              <a:gd name="T20" fmla="*/ 2638 w 2638"/>
              <a:gd name="T21" fmla="*/ 600 h 600"/>
            </a:gdLst>
            <a:ahLst/>
            <a:cxnLst>
              <a:cxn ang="T12">
                <a:pos x="T0" y="T1"/>
              </a:cxn>
              <a:cxn ang="T13">
                <a:pos x="T2" y="T3"/>
              </a:cxn>
              <a:cxn ang="T14">
                <a:pos x="T4" y="T5"/>
              </a:cxn>
              <a:cxn ang="T15">
                <a:pos x="T6" y="T7"/>
              </a:cxn>
              <a:cxn ang="T16">
                <a:pos x="T8" y="T9"/>
              </a:cxn>
              <a:cxn ang="T17">
                <a:pos x="T10" y="T11"/>
              </a:cxn>
            </a:cxnLst>
            <a:rect l="T18" t="T19" r="T20" b="T21"/>
            <a:pathLst>
              <a:path w="2638" h="600">
                <a:moveTo>
                  <a:pt x="0" y="599"/>
                </a:moveTo>
                <a:lnTo>
                  <a:pt x="0" y="599"/>
                </a:lnTo>
                <a:lnTo>
                  <a:pt x="648" y="0"/>
                </a:lnTo>
                <a:lnTo>
                  <a:pt x="2204" y="0"/>
                </a:lnTo>
                <a:lnTo>
                  <a:pt x="2637" y="599"/>
                </a:lnTo>
                <a:lnTo>
                  <a:pt x="0" y="599"/>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0" name="Freeform 8"/>
          <p:cNvSpPr>
            <a:spLocks/>
          </p:cNvSpPr>
          <p:nvPr/>
        </p:nvSpPr>
        <p:spPr bwMode="auto">
          <a:xfrm>
            <a:off x="5788025" y="4718050"/>
            <a:ext cx="3702050" cy="941388"/>
          </a:xfrm>
          <a:custGeom>
            <a:avLst/>
            <a:gdLst>
              <a:gd name="T0" fmla="*/ 0 w 2637"/>
              <a:gd name="T1" fmla="*/ 2147483646 h 601"/>
              <a:gd name="T2" fmla="*/ 2147483646 w 2637"/>
              <a:gd name="T3" fmla="*/ 0 h 601"/>
              <a:gd name="T4" fmla="*/ 2147483646 w 2637"/>
              <a:gd name="T5" fmla="*/ 0 h 601"/>
              <a:gd name="T6" fmla="*/ 2147483646 w 2637"/>
              <a:gd name="T7" fmla="*/ 2147483646 h 601"/>
              <a:gd name="T8" fmla="*/ 0 w 2637"/>
              <a:gd name="T9" fmla="*/ 2147483646 h 601"/>
              <a:gd name="T10" fmla="*/ 0 60000 65536"/>
              <a:gd name="T11" fmla="*/ 0 60000 65536"/>
              <a:gd name="T12" fmla="*/ 0 60000 65536"/>
              <a:gd name="T13" fmla="*/ 0 60000 65536"/>
              <a:gd name="T14" fmla="*/ 0 60000 65536"/>
              <a:gd name="T15" fmla="*/ 0 w 2637"/>
              <a:gd name="T16" fmla="*/ 0 h 601"/>
              <a:gd name="T17" fmla="*/ 2637 w 2637"/>
              <a:gd name="T18" fmla="*/ 601 h 601"/>
            </a:gdLst>
            <a:ahLst/>
            <a:cxnLst>
              <a:cxn ang="T10">
                <a:pos x="T0" y="T1"/>
              </a:cxn>
              <a:cxn ang="T11">
                <a:pos x="T2" y="T3"/>
              </a:cxn>
              <a:cxn ang="T12">
                <a:pos x="T4" y="T5"/>
              </a:cxn>
              <a:cxn ang="T13">
                <a:pos x="T6" y="T7"/>
              </a:cxn>
              <a:cxn ang="T14">
                <a:pos x="T8" y="T9"/>
              </a:cxn>
            </a:cxnLst>
            <a:rect l="T15" t="T16" r="T17" b="T18"/>
            <a:pathLst>
              <a:path w="2637" h="601">
                <a:moveTo>
                  <a:pt x="0" y="600"/>
                </a:moveTo>
                <a:lnTo>
                  <a:pt x="648" y="0"/>
                </a:lnTo>
                <a:lnTo>
                  <a:pt x="2204" y="0"/>
                </a:lnTo>
                <a:lnTo>
                  <a:pt x="2636" y="600"/>
                </a:lnTo>
                <a:lnTo>
                  <a:pt x="0" y="600"/>
                </a:lnTo>
              </a:path>
            </a:pathLst>
          </a:custGeom>
          <a:solidFill>
            <a:srgbClr val="EF9100"/>
          </a:solidFill>
          <a:ln w="25400" cap="rnd" cmpd="sng">
            <a:solidFill>
              <a:srgbClr val="000000"/>
            </a:solidFill>
            <a:prstDash val="solid"/>
            <a:round/>
            <a:headEnd type="none" w="med" len="med"/>
            <a:tailEnd type="none" w="med" len="med"/>
          </a:ln>
        </p:spPr>
        <p:txBody>
          <a:bodyPr/>
          <a:lstStyle/>
          <a:p>
            <a:endParaRPr lang="en-IN"/>
          </a:p>
        </p:txBody>
      </p:sp>
      <p:sp>
        <p:nvSpPr>
          <p:cNvPr id="5131" name="Freeform 9"/>
          <p:cNvSpPr>
            <a:spLocks/>
          </p:cNvSpPr>
          <p:nvPr/>
        </p:nvSpPr>
        <p:spPr bwMode="auto">
          <a:xfrm>
            <a:off x="7294564" y="3582988"/>
            <a:ext cx="871537" cy="1147762"/>
          </a:xfrm>
          <a:custGeom>
            <a:avLst/>
            <a:gdLst>
              <a:gd name="T0" fmla="*/ 2147483646 w 621"/>
              <a:gd name="T1" fmla="*/ 2147483646 h 734"/>
              <a:gd name="T2" fmla="*/ 2147483646 w 621"/>
              <a:gd name="T3" fmla="*/ 2147483646 h 734"/>
              <a:gd name="T4" fmla="*/ 0 w 621"/>
              <a:gd name="T5" fmla="*/ 0 h 734"/>
              <a:gd name="T6" fmla="*/ 2147483646 w 621"/>
              <a:gd name="T7" fmla="*/ 0 h 734"/>
              <a:gd name="T8" fmla="*/ 2147483646 w 621"/>
              <a:gd name="T9" fmla="*/ 2147483646 h 734"/>
              <a:gd name="T10" fmla="*/ 2147483646 w 621"/>
              <a:gd name="T11" fmla="*/ 2147483646 h 734"/>
              <a:gd name="T12" fmla="*/ 0 60000 65536"/>
              <a:gd name="T13" fmla="*/ 0 60000 65536"/>
              <a:gd name="T14" fmla="*/ 0 60000 65536"/>
              <a:gd name="T15" fmla="*/ 0 60000 65536"/>
              <a:gd name="T16" fmla="*/ 0 60000 65536"/>
              <a:gd name="T17" fmla="*/ 0 60000 65536"/>
              <a:gd name="T18" fmla="*/ 0 w 621"/>
              <a:gd name="T19" fmla="*/ 0 h 734"/>
              <a:gd name="T20" fmla="*/ 621 w 621"/>
              <a:gd name="T21" fmla="*/ 734 h 734"/>
            </a:gdLst>
            <a:ahLst/>
            <a:cxnLst>
              <a:cxn ang="T12">
                <a:pos x="T0" y="T1"/>
              </a:cxn>
              <a:cxn ang="T13">
                <a:pos x="T2" y="T3"/>
              </a:cxn>
              <a:cxn ang="T14">
                <a:pos x="T4" y="T5"/>
              </a:cxn>
              <a:cxn ang="T15">
                <a:pos x="T6" y="T7"/>
              </a:cxn>
              <a:cxn ang="T16">
                <a:pos x="T8" y="T9"/>
              </a:cxn>
              <a:cxn ang="T17">
                <a:pos x="T10" y="T11"/>
              </a:cxn>
            </a:cxnLst>
            <a:rect l="T18" t="T19" r="T20" b="T21"/>
            <a:pathLst>
              <a:path w="621" h="734">
                <a:moveTo>
                  <a:pt x="101" y="733"/>
                </a:moveTo>
                <a:lnTo>
                  <a:pt x="101" y="733"/>
                </a:lnTo>
                <a:lnTo>
                  <a:pt x="0" y="0"/>
                </a:lnTo>
                <a:lnTo>
                  <a:pt x="620" y="0"/>
                </a:lnTo>
                <a:lnTo>
                  <a:pt x="533" y="733"/>
                </a:lnTo>
                <a:lnTo>
                  <a:pt x="101" y="733"/>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2" name="Freeform 10"/>
          <p:cNvSpPr>
            <a:spLocks/>
          </p:cNvSpPr>
          <p:nvPr/>
        </p:nvSpPr>
        <p:spPr bwMode="auto">
          <a:xfrm>
            <a:off x="7285038" y="3571876"/>
            <a:ext cx="869950" cy="1147763"/>
          </a:xfrm>
          <a:custGeom>
            <a:avLst/>
            <a:gdLst>
              <a:gd name="T0" fmla="*/ 2147483646 w 620"/>
              <a:gd name="T1" fmla="*/ 2147483646 h 733"/>
              <a:gd name="T2" fmla="*/ 0 w 620"/>
              <a:gd name="T3" fmla="*/ 0 h 733"/>
              <a:gd name="T4" fmla="*/ 2147483646 w 620"/>
              <a:gd name="T5" fmla="*/ 0 h 733"/>
              <a:gd name="T6" fmla="*/ 2147483646 w 620"/>
              <a:gd name="T7" fmla="*/ 2147483646 h 733"/>
              <a:gd name="T8" fmla="*/ 2147483646 w 620"/>
              <a:gd name="T9" fmla="*/ 2147483646 h 733"/>
              <a:gd name="T10" fmla="*/ 0 60000 65536"/>
              <a:gd name="T11" fmla="*/ 0 60000 65536"/>
              <a:gd name="T12" fmla="*/ 0 60000 65536"/>
              <a:gd name="T13" fmla="*/ 0 60000 65536"/>
              <a:gd name="T14" fmla="*/ 0 60000 65536"/>
              <a:gd name="T15" fmla="*/ 0 w 620"/>
              <a:gd name="T16" fmla="*/ 0 h 733"/>
              <a:gd name="T17" fmla="*/ 620 w 620"/>
              <a:gd name="T18" fmla="*/ 733 h 733"/>
            </a:gdLst>
            <a:ahLst/>
            <a:cxnLst>
              <a:cxn ang="T10">
                <a:pos x="T0" y="T1"/>
              </a:cxn>
              <a:cxn ang="T11">
                <a:pos x="T2" y="T3"/>
              </a:cxn>
              <a:cxn ang="T12">
                <a:pos x="T4" y="T5"/>
              </a:cxn>
              <a:cxn ang="T13">
                <a:pos x="T6" y="T7"/>
              </a:cxn>
              <a:cxn ang="T14">
                <a:pos x="T8" y="T9"/>
              </a:cxn>
            </a:cxnLst>
            <a:rect l="T15" t="T16" r="T17" b="T18"/>
            <a:pathLst>
              <a:path w="620" h="733">
                <a:moveTo>
                  <a:pt x="101" y="732"/>
                </a:moveTo>
                <a:lnTo>
                  <a:pt x="0" y="0"/>
                </a:lnTo>
                <a:lnTo>
                  <a:pt x="619" y="0"/>
                </a:lnTo>
                <a:lnTo>
                  <a:pt x="533" y="732"/>
                </a:lnTo>
                <a:lnTo>
                  <a:pt x="101" y="732"/>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IN"/>
          </a:p>
        </p:txBody>
      </p:sp>
      <p:sp>
        <p:nvSpPr>
          <p:cNvPr id="5133" name="Freeform 11"/>
          <p:cNvSpPr>
            <a:spLocks/>
          </p:cNvSpPr>
          <p:nvPr/>
        </p:nvSpPr>
        <p:spPr bwMode="auto">
          <a:xfrm>
            <a:off x="7202488" y="3605213"/>
            <a:ext cx="508000" cy="1485900"/>
          </a:xfrm>
          <a:custGeom>
            <a:avLst/>
            <a:gdLst>
              <a:gd name="T0" fmla="*/ 2147483646 w 361"/>
              <a:gd name="T1" fmla="*/ 0 h 948"/>
              <a:gd name="T2" fmla="*/ 2147483646 w 361"/>
              <a:gd name="T3" fmla="*/ 0 h 948"/>
              <a:gd name="T4" fmla="*/ 0 w 361"/>
              <a:gd name="T5" fmla="*/ 2147483646 h 948"/>
              <a:gd name="T6" fmla="*/ 2147483646 w 361"/>
              <a:gd name="T7" fmla="*/ 2147483646 h 948"/>
              <a:gd name="T8" fmla="*/ 0 60000 65536"/>
              <a:gd name="T9" fmla="*/ 0 60000 65536"/>
              <a:gd name="T10" fmla="*/ 0 60000 65536"/>
              <a:gd name="T11" fmla="*/ 0 60000 65536"/>
              <a:gd name="T12" fmla="*/ 0 w 361"/>
              <a:gd name="T13" fmla="*/ 0 h 948"/>
              <a:gd name="T14" fmla="*/ 361 w 361"/>
              <a:gd name="T15" fmla="*/ 948 h 948"/>
            </a:gdLst>
            <a:ahLst/>
            <a:cxnLst>
              <a:cxn ang="T8">
                <a:pos x="T0" y="T1"/>
              </a:cxn>
              <a:cxn ang="T9">
                <a:pos x="T2" y="T3"/>
              </a:cxn>
              <a:cxn ang="T10">
                <a:pos x="T4" y="T5"/>
              </a:cxn>
              <a:cxn ang="T11">
                <a:pos x="T6" y="T7"/>
              </a:cxn>
            </a:cxnLst>
            <a:rect l="T12" t="T13" r="T14" b="T15"/>
            <a:pathLst>
              <a:path w="361" h="948">
                <a:moveTo>
                  <a:pt x="65" y="0"/>
                </a:moveTo>
                <a:lnTo>
                  <a:pt x="65" y="0"/>
                </a:lnTo>
                <a:lnTo>
                  <a:pt x="0" y="599"/>
                </a:lnTo>
                <a:lnTo>
                  <a:pt x="360" y="947"/>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4" name="Freeform 12"/>
          <p:cNvSpPr>
            <a:spLocks/>
          </p:cNvSpPr>
          <p:nvPr/>
        </p:nvSpPr>
        <p:spPr bwMode="auto">
          <a:xfrm>
            <a:off x="7192963" y="3595688"/>
            <a:ext cx="506412" cy="1484312"/>
          </a:xfrm>
          <a:custGeom>
            <a:avLst/>
            <a:gdLst>
              <a:gd name="T0" fmla="*/ 2147483646 w 361"/>
              <a:gd name="T1" fmla="*/ 0 h 948"/>
              <a:gd name="T2" fmla="*/ 0 w 361"/>
              <a:gd name="T3" fmla="*/ 2147483646 h 948"/>
              <a:gd name="T4" fmla="*/ 2147483646 w 361"/>
              <a:gd name="T5" fmla="*/ 2147483646 h 948"/>
              <a:gd name="T6" fmla="*/ 0 60000 65536"/>
              <a:gd name="T7" fmla="*/ 0 60000 65536"/>
              <a:gd name="T8" fmla="*/ 0 60000 65536"/>
              <a:gd name="T9" fmla="*/ 0 w 361"/>
              <a:gd name="T10" fmla="*/ 0 h 948"/>
              <a:gd name="T11" fmla="*/ 361 w 361"/>
              <a:gd name="T12" fmla="*/ 948 h 948"/>
            </a:gdLst>
            <a:ahLst/>
            <a:cxnLst>
              <a:cxn ang="T6">
                <a:pos x="T0" y="T1"/>
              </a:cxn>
              <a:cxn ang="T7">
                <a:pos x="T2" y="T3"/>
              </a:cxn>
              <a:cxn ang="T8">
                <a:pos x="T4" y="T5"/>
              </a:cxn>
            </a:cxnLst>
            <a:rect l="T9" t="T10" r="T11" b="T12"/>
            <a:pathLst>
              <a:path w="361" h="948">
                <a:moveTo>
                  <a:pt x="65" y="0"/>
                </a:moveTo>
                <a:lnTo>
                  <a:pt x="0" y="599"/>
                </a:lnTo>
                <a:lnTo>
                  <a:pt x="360" y="947"/>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5" name="Freeform 13"/>
          <p:cNvSpPr>
            <a:spLocks/>
          </p:cNvSpPr>
          <p:nvPr/>
        </p:nvSpPr>
        <p:spPr bwMode="auto">
          <a:xfrm>
            <a:off x="7770814" y="3582989"/>
            <a:ext cx="414337" cy="1508125"/>
          </a:xfrm>
          <a:custGeom>
            <a:avLst/>
            <a:gdLst>
              <a:gd name="T0" fmla="*/ 2147483646 w 296"/>
              <a:gd name="T1" fmla="*/ 0 h 963"/>
              <a:gd name="T2" fmla="*/ 2147483646 w 296"/>
              <a:gd name="T3" fmla="*/ 0 h 963"/>
              <a:gd name="T4" fmla="*/ 2147483646 w 296"/>
              <a:gd name="T5" fmla="*/ 2147483646 h 963"/>
              <a:gd name="T6" fmla="*/ 0 w 296"/>
              <a:gd name="T7" fmla="*/ 2147483646 h 963"/>
              <a:gd name="T8" fmla="*/ 0 60000 65536"/>
              <a:gd name="T9" fmla="*/ 0 60000 65536"/>
              <a:gd name="T10" fmla="*/ 0 60000 65536"/>
              <a:gd name="T11" fmla="*/ 0 60000 65536"/>
              <a:gd name="T12" fmla="*/ 0 w 296"/>
              <a:gd name="T13" fmla="*/ 0 h 963"/>
              <a:gd name="T14" fmla="*/ 296 w 296"/>
              <a:gd name="T15" fmla="*/ 963 h 963"/>
            </a:gdLst>
            <a:ahLst/>
            <a:cxnLst>
              <a:cxn ang="T8">
                <a:pos x="T0" y="T1"/>
              </a:cxn>
              <a:cxn ang="T9">
                <a:pos x="T2" y="T3"/>
              </a:cxn>
              <a:cxn ang="T10">
                <a:pos x="T4" y="T5"/>
              </a:cxn>
              <a:cxn ang="T11">
                <a:pos x="T6" y="T7"/>
              </a:cxn>
            </a:cxnLst>
            <a:rect l="T12" t="T13" r="T14" b="T15"/>
            <a:pathLst>
              <a:path w="296" h="963">
                <a:moveTo>
                  <a:pt x="281" y="0"/>
                </a:moveTo>
                <a:lnTo>
                  <a:pt x="281" y="0"/>
                </a:lnTo>
                <a:lnTo>
                  <a:pt x="295" y="533"/>
                </a:lnTo>
                <a:lnTo>
                  <a:pt x="0" y="962"/>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6" name="Freeform 14"/>
          <p:cNvSpPr>
            <a:spLocks/>
          </p:cNvSpPr>
          <p:nvPr/>
        </p:nvSpPr>
        <p:spPr bwMode="auto">
          <a:xfrm>
            <a:off x="7758113" y="3571876"/>
            <a:ext cx="417512" cy="1508125"/>
          </a:xfrm>
          <a:custGeom>
            <a:avLst/>
            <a:gdLst>
              <a:gd name="T0" fmla="*/ 2147483646 w 297"/>
              <a:gd name="T1" fmla="*/ 0 h 963"/>
              <a:gd name="T2" fmla="*/ 2147483646 w 297"/>
              <a:gd name="T3" fmla="*/ 2147483646 h 963"/>
              <a:gd name="T4" fmla="*/ 0 w 297"/>
              <a:gd name="T5" fmla="*/ 2147483646 h 963"/>
              <a:gd name="T6" fmla="*/ 0 60000 65536"/>
              <a:gd name="T7" fmla="*/ 0 60000 65536"/>
              <a:gd name="T8" fmla="*/ 0 60000 65536"/>
              <a:gd name="T9" fmla="*/ 0 w 297"/>
              <a:gd name="T10" fmla="*/ 0 h 963"/>
              <a:gd name="T11" fmla="*/ 297 w 297"/>
              <a:gd name="T12" fmla="*/ 963 h 963"/>
            </a:gdLst>
            <a:ahLst/>
            <a:cxnLst>
              <a:cxn ang="T6">
                <a:pos x="T0" y="T1"/>
              </a:cxn>
              <a:cxn ang="T7">
                <a:pos x="T2" y="T3"/>
              </a:cxn>
              <a:cxn ang="T8">
                <a:pos x="T4" y="T5"/>
              </a:cxn>
            </a:cxnLst>
            <a:rect l="T9" t="T10" r="T11" b="T12"/>
            <a:pathLst>
              <a:path w="297" h="963">
                <a:moveTo>
                  <a:pt x="281" y="0"/>
                </a:moveTo>
                <a:lnTo>
                  <a:pt x="296" y="533"/>
                </a:lnTo>
                <a:lnTo>
                  <a:pt x="0" y="962"/>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137" name="Oval 15"/>
          <p:cNvSpPr>
            <a:spLocks noChangeArrowheads="1"/>
          </p:cNvSpPr>
          <p:nvPr/>
        </p:nvSpPr>
        <p:spPr bwMode="auto">
          <a:xfrm>
            <a:off x="7515225" y="2655889"/>
            <a:ext cx="374650" cy="947737"/>
          </a:xfrm>
          <a:prstGeom prst="ellipse">
            <a:avLst/>
          </a:prstGeom>
          <a:solidFill>
            <a:schemeClr val="folHlink"/>
          </a:solidFill>
          <a:ln>
            <a:noFill/>
          </a:ln>
          <a:extLst>
            <a:ext uri="{91240B29-F687-4F45-9708-019B960494DF}">
              <a14:hiddenLine xmlns:a14="http://schemas.microsoft.com/office/drawing/2010/main" w="127000">
                <a:solidFill>
                  <a:srgbClr val="000000"/>
                </a:solidFill>
                <a:round/>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5138" name="Oval 16"/>
          <p:cNvSpPr>
            <a:spLocks noChangeArrowheads="1"/>
          </p:cNvSpPr>
          <p:nvPr/>
        </p:nvSpPr>
        <p:spPr bwMode="auto">
          <a:xfrm>
            <a:off x="7516814" y="2655888"/>
            <a:ext cx="371475" cy="94615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73073" name="Rectangle 17"/>
          <p:cNvSpPr>
            <a:spLocks noChangeArrowheads="1"/>
          </p:cNvSpPr>
          <p:nvPr/>
        </p:nvSpPr>
        <p:spPr bwMode="auto">
          <a:xfrm>
            <a:off x="3906839" y="2401888"/>
            <a:ext cx="2428875" cy="698500"/>
          </a:xfrm>
          <a:prstGeom prst="rect">
            <a:avLst/>
          </a:prstGeom>
          <a:noFill/>
          <a:ln w="12700">
            <a:noFill/>
            <a:miter lim="800000"/>
            <a:headEnd/>
            <a:tailEnd/>
          </a:ln>
          <a:effectLst/>
        </p:spPr>
        <p:txBody>
          <a:bodyPr wrap="none" lIns="90487" tIns="44450" rIns="90487" bIns="44450">
            <a:spAutoFit/>
          </a:bodyPr>
          <a:lstStyle/>
          <a:p>
            <a:pPr>
              <a:defRPr/>
            </a:pPr>
            <a:r>
              <a:rPr lang="en-US" b="1" i="1">
                <a:solidFill>
                  <a:schemeClr val="accent1"/>
                </a:solidFill>
                <a:effectLst>
                  <a:outerShdw blurRad="38100" dist="38100" dir="2700000" algn="tl">
                    <a:srgbClr val="000000"/>
                  </a:outerShdw>
                </a:effectLst>
                <a:latin typeface="Helvetica" pitchFamily="-128" charset="0"/>
                <a:ea typeface="ＭＳ Ｐゴシック" pitchFamily="-128" charset="-128"/>
              </a:rPr>
              <a:t>What can go wrong?</a:t>
            </a:r>
          </a:p>
          <a:p>
            <a:pPr>
              <a:defRPr/>
            </a:pPr>
            <a:endParaRPr lang="en-US" sz="2200" b="1" i="1">
              <a:solidFill>
                <a:srgbClr val="DADADA"/>
              </a:solidFill>
              <a:effectLst>
                <a:outerShdw blurRad="38100" dist="38100" dir="2700000" algn="tl">
                  <a:srgbClr val="000000"/>
                </a:outerShdw>
              </a:effectLst>
              <a:latin typeface="Helvetica" pitchFamily="-128" charset="0"/>
              <a:ea typeface="ＭＳ Ｐゴシック" pitchFamily="-128" charset="-128"/>
            </a:endParaRPr>
          </a:p>
        </p:txBody>
      </p:sp>
      <p:sp>
        <p:nvSpPr>
          <p:cNvPr id="173074" name="Rectangle 18"/>
          <p:cNvSpPr>
            <a:spLocks noChangeArrowheads="1"/>
          </p:cNvSpPr>
          <p:nvPr/>
        </p:nvSpPr>
        <p:spPr bwMode="auto">
          <a:xfrm>
            <a:off x="3906839" y="2693988"/>
            <a:ext cx="2670175" cy="698500"/>
          </a:xfrm>
          <a:prstGeom prst="rect">
            <a:avLst/>
          </a:prstGeom>
          <a:noFill/>
          <a:ln w="12700">
            <a:noFill/>
            <a:miter lim="800000"/>
            <a:headEnd/>
            <a:tailEnd/>
          </a:ln>
          <a:effectLst/>
        </p:spPr>
        <p:txBody>
          <a:bodyPr wrap="none" lIns="90487" tIns="44450" rIns="90487" bIns="44450">
            <a:spAutoFit/>
          </a:bodyPr>
          <a:lstStyle/>
          <a:p>
            <a:pPr>
              <a:defRPr/>
            </a:pPr>
            <a:r>
              <a:rPr lang="en-US" b="1" i="1">
                <a:solidFill>
                  <a:schemeClr val="accent1"/>
                </a:solidFill>
                <a:effectLst>
                  <a:outerShdw blurRad="38100" dist="38100" dir="2700000" algn="tl">
                    <a:srgbClr val="000000"/>
                  </a:outerShdw>
                </a:effectLst>
                <a:latin typeface="Helvetica" pitchFamily="-128" charset="0"/>
                <a:ea typeface="ＭＳ Ｐゴシック" pitchFamily="-128" charset="-128"/>
              </a:rPr>
              <a:t>What is the likelihood?</a:t>
            </a:r>
          </a:p>
          <a:p>
            <a:pPr>
              <a:defRPr/>
            </a:pPr>
            <a:endParaRPr lang="en-US" sz="2200" b="1" i="1">
              <a:solidFill>
                <a:srgbClr val="DADADA"/>
              </a:solidFill>
              <a:effectLst>
                <a:outerShdw blurRad="38100" dist="38100" dir="2700000" algn="tl">
                  <a:srgbClr val="000000"/>
                </a:outerShdw>
              </a:effectLst>
              <a:latin typeface="Helvetica" pitchFamily="-128" charset="0"/>
              <a:ea typeface="ＭＳ Ｐゴシック" pitchFamily="-128" charset="-128"/>
            </a:endParaRPr>
          </a:p>
        </p:txBody>
      </p:sp>
      <p:sp>
        <p:nvSpPr>
          <p:cNvPr id="173075" name="Rectangle 19"/>
          <p:cNvSpPr>
            <a:spLocks noChangeArrowheads="1"/>
          </p:cNvSpPr>
          <p:nvPr/>
        </p:nvSpPr>
        <p:spPr bwMode="auto">
          <a:xfrm>
            <a:off x="3906839" y="2982913"/>
            <a:ext cx="2974975" cy="698500"/>
          </a:xfrm>
          <a:prstGeom prst="rect">
            <a:avLst/>
          </a:prstGeom>
          <a:noFill/>
          <a:ln w="12700">
            <a:noFill/>
            <a:miter lim="800000"/>
            <a:headEnd/>
            <a:tailEnd/>
          </a:ln>
          <a:effectLst/>
        </p:spPr>
        <p:txBody>
          <a:bodyPr wrap="none" lIns="90487" tIns="44450" rIns="90487" bIns="44450">
            <a:spAutoFit/>
          </a:bodyPr>
          <a:lstStyle/>
          <a:p>
            <a:pPr>
              <a:defRPr/>
            </a:pPr>
            <a:r>
              <a:rPr lang="en-US" b="1" i="1">
                <a:solidFill>
                  <a:schemeClr val="accent1"/>
                </a:solidFill>
                <a:effectLst>
                  <a:outerShdw blurRad="38100" dist="38100" dir="2700000" algn="tl">
                    <a:srgbClr val="000000"/>
                  </a:outerShdw>
                </a:effectLst>
                <a:latin typeface="Helvetica" pitchFamily="-128" charset="0"/>
                <a:ea typeface="ＭＳ Ｐゴシック" pitchFamily="-128" charset="-128"/>
              </a:rPr>
              <a:t>What will the damage be?</a:t>
            </a:r>
          </a:p>
          <a:p>
            <a:pPr>
              <a:defRPr/>
            </a:pPr>
            <a:endParaRPr lang="en-US" sz="2200" b="1" i="1">
              <a:solidFill>
                <a:srgbClr val="DADADA"/>
              </a:solidFill>
              <a:effectLst>
                <a:outerShdw blurRad="38100" dist="38100" dir="2700000" algn="tl">
                  <a:srgbClr val="000000"/>
                </a:outerShdw>
              </a:effectLst>
              <a:latin typeface="Helvetica" pitchFamily="-128" charset="0"/>
              <a:ea typeface="ＭＳ Ｐゴシック" pitchFamily="-128" charset="-128"/>
            </a:endParaRPr>
          </a:p>
        </p:txBody>
      </p:sp>
      <p:sp>
        <p:nvSpPr>
          <p:cNvPr id="173076" name="Rectangle 20"/>
          <p:cNvSpPr>
            <a:spLocks noChangeArrowheads="1"/>
          </p:cNvSpPr>
          <p:nvPr/>
        </p:nvSpPr>
        <p:spPr bwMode="auto">
          <a:xfrm>
            <a:off x="3906839" y="3271839"/>
            <a:ext cx="2936875" cy="363537"/>
          </a:xfrm>
          <a:prstGeom prst="rect">
            <a:avLst/>
          </a:prstGeom>
          <a:noFill/>
          <a:ln w="12700">
            <a:noFill/>
            <a:miter lim="800000"/>
            <a:headEnd/>
            <a:tailEnd/>
          </a:ln>
          <a:effectLst/>
        </p:spPr>
        <p:txBody>
          <a:bodyPr wrap="none" lIns="90487" tIns="44450" rIns="90487" bIns="44450">
            <a:spAutoFit/>
          </a:bodyPr>
          <a:lstStyle/>
          <a:p>
            <a:pPr>
              <a:defRPr/>
            </a:pPr>
            <a:r>
              <a:rPr lang="en-US" b="1" i="1">
                <a:solidFill>
                  <a:schemeClr val="accent1"/>
                </a:solidFill>
                <a:effectLst>
                  <a:outerShdw blurRad="38100" dist="38100" dir="2700000" algn="tl">
                    <a:srgbClr val="000000"/>
                  </a:outerShdw>
                </a:effectLst>
                <a:latin typeface="Helvetica" pitchFamily="-128" charset="0"/>
                <a:ea typeface="ＭＳ Ｐゴシック" pitchFamily="-128" charset="-128"/>
              </a:rPr>
              <a:t>What can we do about it?</a:t>
            </a:r>
          </a:p>
        </p:txBody>
      </p:sp>
      <p:sp>
        <p:nvSpPr>
          <p:cNvPr id="5143" name="Rectangle 21"/>
          <p:cNvSpPr>
            <a:spLocks noChangeArrowheads="1"/>
          </p:cNvSpPr>
          <p:nvPr/>
        </p:nvSpPr>
        <p:spPr bwMode="auto">
          <a:xfrm>
            <a:off x="6989763" y="5341938"/>
            <a:ext cx="1446212" cy="220662"/>
          </a:xfrm>
          <a:prstGeom prst="rect">
            <a:avLst/>
          </a:prstGeom>
          <a:solidFill>
            <a:schemeClr val="tx1"/>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5144" name="Rectangle 22"/>
          <p:cNvSpPr>
            <a:spLocks noChangeArrowheads="1"/>
          </p:cNvSpPr>
          <p:nvPr/>
        </p:nvSpPr>
        <p:spPr bwMode="auto">
          <a:xfrm>
            <a:off x="6991350" y="5343526"/>
            <a:ext cx="1443038" cy="2190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33347266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Chapter 2</a:t>
            </a:r>
          </a:p>
        </p:txBody>
      </p:sp>
      <p:sp>
        <p:nvSpPr>
          <p:cNvPr id="3075" name="Rectangle 3"/>
          <p:cNvSpPr>
            <a:spLocks noGrp="1" noChangeArrowheads="1"/>
          </p:cNvSpPr>
          <p:nvPr>
            <p:ph idx="1"/>
          </p:nvPr>
        </p:nvSpPr>
        <p:spPr/>
        <p:txBody>
          <a:bodyPr/>
          <a:lstStyle/>
          <a:p>
            <a:pPr eaLnBrk="1" hangingPunct="1"/>
            <a:r>
              <a:rPr lang="en-US" altLang="en-US" b="1" smtClean="0">
                <a:solidFill>
                  <a:schemeClr val="folHlink"/>
                </a:solidFill>
              </a:rPr>
              <a:t>Software Engineering</a:t>
            </a:r>
          </a:p>
        </p:txBody>
      </p:sp>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535005-FAB6-4FED-A49D-7B0CD778DC77}" type="slidenum">
              <a:rPr lang="en-US" altLang="en-US" sz="1000">
                <a:latin typeface="Helvetica" panose="020B0604020202020204" pitchFamily="34" charset="0"/>
              </a:rPr>
              <a:pPr/>
              <a:t>29</a:t>
            </a:fld>
            <a:endParaRPr lang="en-US" altLang="en-US" sz="1000">
              <a:latin typeface="Helvetica" panose="020B0604020202020204" pitchFamily="34" charset="0"/>
            </a:endParaRPr>
          </a:p>
        </p:txBody>
      </p:sp>
      <p:sp>
        <p:nvSpPr>
          <p:cNvPr id="3078" name="Text Box 7"/>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i="1">
                <a:solidFill>
                  <a:schemeClr val="tx2"/>
                </a:solidFill>
                <a:latin typeface="Helvetica" panose="020B0604020202020204" pitchFamily="34" charset="0"/>
              </a:rPr>
              <a:t>Slide Set to accompany</a:t>
            </a:r>
            <a:r>
              <a:rPr lang="en-US" altLang="en-US" sz="3200" i="1">
                <a:solidFill>
                  <a:schemeClr val="tx2"/>
                </a:solidFill>
                <a:latin typeface="Helvetica" panose="020B0604020202020204" pitchFamily="34" charset="0"/>
              </a:rPr>
              <a:t/>
            </a:r>
            <a:br>
              <a:rPr lang="en-US" altLang="en-US" sz="3200" i="1">
                <a:solidFill>
                  <a:schemeClr val="tx2"/>
                </a:solidFill>
                <a:latin typeface="Helvetica" panose="020B0604020202020204" pitchFamily="34" charset="0"/>
              </a:rPr>
            </a:br>
            <a:r>
              <a:rPr lang="en-US" altLang="en-US" sz="2000" i="1">
                <a:solidFill>
                  <a:schemeClr val="tx2"/>
                </a:solidFill>
                <a:latin typeface="Helvetica" panose="020B0604020202020204" pitchFamily="34" charset="0"/>
              </a:rPr>
              <a:t>Software Engineering: A Practitioner’s Approach, 8/e</a:t>
            </a:r>
            <a:r>
              <a:rPr lang="en-US" altLang="en-US" i="1">
                <a:solidFill>
                  <a:schemeClr val="tx2"/>
                </a:solidFill>
                <a:latin typeface="Helvetica" panose="020B0604020202020204" pitchFamily="34" charset="0"/>
              </a:rPr>
              <a:t> </a:t>
            </a:r>
          </a:p>
          <a:p>
            <a:r>
              <a:rPr lang="en-US" altLang="en-US" sz="1600" b="1"/>
              <a:t>by Roger S. Pressman and Bruce R. Maxim</a:t>
            </a:r>
            <a:endParaRPr lang="en-US" altLang="en-US" sz="1200" b="1"/>
          </a:p>
          <a:p>
            <a:endParaRPr lang="en-US" altLang="en-US" sz="1200" b="1"/>
          </a:p>
          <a:p>
            <a:r>
              <a:rPr lang="en-US" altLang="en-US" sz="1200" b="1"/>
              <a:t>Slides copyright © 1996, 2001, 2005, 2009, 2014</a:t>
            </a:r>
            <a:r>
              <a:rPr lang="en-US" altLang="en-US" sz="1800"/>
              <a:t> </a:t>
            </a:r>
            <a:r>
              <a:rPr lang="en-US" altLang="en-US" sz="1200" b="1"/>
              <a:t>by Roger S. Pressman</a:t>
            </a:r>
            <a:endParaRPr lang="en-US" altLang="en-US" sz="1800"/>
          </a:p>
          <a:p>
            <a:endParaRPr lang="en-US" altLang="en-US" sz="1800" b="1" i="1">
              <a:solidFill>
                <a:schemeClr val="tx2"/>
              </a:solidFill>
            </a:endParaRPr>
          </a:p>
          <a:p>
            <a:r>
              <a:rPr lang="en-US" altLang="en-US" sz="1800" b="1" i="1">
                <a:solidFill>
                  <a:schemeClr val="tx2"/>
                </a:solidFill>
              </a:rPr>
              <a:t>For non-profit educational use only</a:t>
            </a:r>
            <a:endParaRPr lang="en-US" altLang="en-US" sz="1800" b="1"/>
          </a:p>
          <a:p>
            <a:endParaRPr lang="en-US" altLang="en-US" sz="1400"/>
          </a:p>
          <a:p>
            <a:r>
              <a:rPr lang="en-US" altLang="en-US" sz="1200"/>
              <a:t>May be reproduced ONLY for student use at the university level when used in conjunction with </a:t>
            </a:r>
            <a:r>
              <a:rPr lang="en-US" altLang="en-US" sz="1200" i="1"/>
              <a:t>Software Engineering: A Practitioner's Approach, 8/e. </a:t>
            </a:r>
            <a:r>
              <a:rPr lang="en-US" altLang="en-US" sz="1200"/>
              <a:t>Any other reproduction or use is prohibited without the express written permission of the author.</a:t>
            </a:r>
          </a:p>
          <a:p>
            <a:endParaRPr lang="en-US" altLang="en-US" sz="1200"/>
          </a:p>
          <a:p>
            <a:r>
              <a:rPr lang="en-US" altLang="en-US" sz="1200"/>
              <a:t>All copyright information MUST appear if these slides are posted on a website for student use.</a:t>
            </a:r>
          </a:p>
        </p:txBody>
      </p:sp>
    </p:spTree>
    <p:extLst>
      <p:ext uri="{BB962C8B-B14F-4D97-AF65-F5344CB8AC3E}">
        <p14:creationId xmlns:p14="http://schemas.microsoft.com/office/powerpoint/2010/main" val="172908102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IN" altLang="en-US" smtClean="0"/>
          </a:p>
        </p:txBody>
      </p:sp>
      <p:pic>
        <p:nvPicPr>
          <p:cNvPr id="6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533400"/>
            <a:ext cx="8210550" cy="5562600"/>
          </a:xfrm>
        </p:spPr>
      </p:pic>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638B24-16D2-4946-A388-98C289551D80}" type="slidenum">
              <a:rPr lang="en-US" altLang="en-US" sz="1000">
                <a:latin typeface="Helvetica" panose="020B0604020202020204" pitchFamily="34" charset="0"/>
              </a:rPr>
              <a:pPr/>
              <a:t>290</a:t>
            </a:fld>
            <a:endParaRPr lang="en-US" altLang="en-US" sz="1000">
              <a:latin typeface="Helvetica" panose="020B0604020202020204" pitchFamily="34" charset="0"/>
            </a:endParaRPr>
          </a:p>
        </p:txBody>
      </p:sp>
      <p:sp>
        <p:nvSpPr>
          <p:cNvPr id="5" name="Footer Placeholder 4"/>
          <p:cNvSpPr>
            <a:spLocks noGrp="1"/>
          </p:cNvSpPr>
          <p:nvPr>
            <p:ph type="ftr" sz="quarter" idx="11"/>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Tree>
    <p:extLst>
      <p:ext uri="{BB962C8B-B14F-4D97-AF65-F5344CB8AC3E}">
        <p14:creationId xmlns:p14="http://schemas.microsoft.com/office/powerpoint/2010/main" val="150150411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IN" altLang="en-US" smtClean="0"/>
          </a:p>
        </p:txBody>
      </p:sp>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6B9EE7-875A-481A-B81C-627A2749D0D8}" type="slidenum">
              <a:rPr lang="en-US" altLang="en-US" sz="1000">
                <a:latin typeface="Helvetica" panose="020B0604020202020204" pitchFamily="34" charset="0"/>
              </a:rPr>
              <a:pPr/>
              <a:t>291</a:t>
            </a:fld>
            <a:endParaRPr lang="en-US" altLang="en-US" sz="1000">
              <a:latin typeface="Helvetica" panose="020B0604020202020204" pitchFamily="34" charset="0"/>
            </a:endParaRPr>
          </a:p>
        </p:txBody>
      </p:sp>
      <p:sp>
        <p:nvSpPr>
          <p:cNvPr id="5" name="Footer Placeholder 4"/>
          <p:cNvSpPr>
            <a:spLocks noGrp="1"/>
          </p:cNvSpPr>
          <p:nvPr>
            <p:ph type="ftr" sz="quarter" idx="11"/>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pic>
        <p:nvPicPr>
          <p:cNvPr id="717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304800"/>
            <a:ext cx="8610600" cy="5867400"/>
          </a:xfrm>
        </p:spPr>
      </p:pic>
    </p:spTree>
    <p:extLst>
      <p:ext uri="{BB962C8B-B14F-4D97-AF65-F5344CB8AC3E}">
        <p14:creationId xmlns:p14="http://schemas.microsoft.com/office/powerpoint/2010/main" val="189152967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IN" altLang="en-US" smtClean="0"/>
          </a:p>
        </p:txBody>
      </p:sp>
      <p:sp>
        <p:nvSpPr>
          <p:cNvPr id="8195" name="Content Placeholder 2"/>
          <p:cNvSpPr>
            <a:spLocks noGrp="1"/>
          </p:cNvSpPr>
          <p:nvPr>
            <p:ph idx="1"/>
          </p:nvPr>
        </p:nvSpPr>
        <p:spPr/>
        <p:txBody>
          <a:bodyPr/>
          <a:lstStyle/>
          <a:p>
            <a:endParaRPr lang="en-IN" altLang="en-US" smtClean="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B79962-B2AC-4389-826C-31C221D8C381}" type="slidenum">
              <a:rPr lang="en-US" altLang="en-US" sz="1000">
                <a:latin typeface="Helvetica" panose="020B0604020202020204" pitchFamily="34" charset="0"/>
              </a:rPr>
              <a:pPr/>
              <a:t>292</a:t>
            </a:fld>
            <a:endParaRPr lang="en-US" altLang="en-US" sz="1000">
              <a:latin typeface="Helvetica" panose="020B0604020202020204" pitchFamily="34" charset="0"/>
            </a:endParaRPr>
          </a:p>
        </p:txBody>
      </p:sp>
      <p:sp>
        <p:nvSpPr>
          <p:cNvPr id="5" name="Footer Placeholder 4"/>
          <p:cNvSpPr>
            <a:spLocks noGrp="1"/>
          </p:cNvSpPr>
          <p:nvPr>
            <p:ph type="ftr" sz="quarter" idx="11"/>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 </a:t>
            </a:r>
            <a:endParaRPr lang="en-US"/>
          </a:p>
        </p:txBody>
      </p:sp>
    </p:spTree>
    <p:extLst>
      <p:ext uri="{BB962C8B-B14F-4D97-AF65-F5344CB8AC3E}">
        <p14:creationId xmlns:p14="http://schemas.microsoft.com/office/powerpoint/2010/main" val="274402231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IN" altLang="en-US" smtClean="0"/>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1" y="309564"/>
            <a:ext cx="8120063" cy="6548437"/>
          </a:xfrm>
        </p:spPr>
      </p:pic>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5CA7B-6A5E-4D54-ADD7-6671DC906376}" type="slidenum">
              <a:rPr lang="en-US" altLang="en-US" sz="1000">
                <a:latin typeface="Helvetica" panose="020B0604020202020204" pitchFamily="34" charset="0"/>
              </a:rPr>
              <a:pPr/>
              <a:t>293</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2301833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2453DEAC-3636-4788-BF60-005BF4E783D7}" type="slidenum">
              <a:rPr lang="en-US" altLang="en-US" sz="1000"/>
              <a:pPr>
                <a:spcBef>
                  <a:spcPct val="0"/>
                </a:spcBef>
                <a:buClrTx/>
                <a:buSzTx/>
                <a:buFontTx/>
                <a:buNone/>
              </a:pPr>
              <a:t>294</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0244" name="Rectangle 2"/>
          <p:cNvSpPr>
            <a:spLocks noGrp="1" noChangeArrowheads="1"/>
          </p:cNvSpPr>
          <p:nvPr>
            <p:ph type="title"/>
          </p:nvPr>
        </p:nvSpPr>
        <p:spPr>
          <a:xfrm>
            <a:off x="2743200" y="990601"/>
            <a:ext cx="6477000" cy="715963"/>
          </a:xfrm>
          <a:noFill/>
        </p:spPr>
        <p:txBody>
          <a:bodyPr vert="horz" lIns="90487" tIns="44450" rIns="90487" bIns="44450" rtlCol="0" anchor="ctr">
            <a:normAutofit/>
          </a:bodyPr>
          <a:lstStyle/>
          <a:p>
            <a:pPr eaLnBrk="1" hangingPunct="1"/>
            <a:r>
              <a:rPr lang="en-US" altLang="en-US" smtClean="0"/>
              <a:t>Reactive Risk Management</a:t>
            </a:r>
          </a:p>
        </p:txBody>
      </p:sp>
      <p:sp>
        <p:nvSpPr>
          <p:cNvPr id="10245" name="Rectangle 3"/>
          <p:cNvSpPr>
            <a:spLocks noGrp="1" noChangeArrowheads="1"/>
          </p:cNvSpPr>
          <p:nvPr>
            <p:ph type="body" idx="1"/>
          </p:nvPr>
        </p:nvSpPr>
        <p:spPr>
          <a:xfrm>
            <a:off x="3429001" y="1981201"/>
            <a:ext cx="6035675" cy="3832225"/>
          </a:xfrm>
          <a:noFill/>
        </p:spPr>
        <p:txBody>
          <a:bodyPr vert="horz" lIns="90487" tIns="44450" rIns="90487" bIns="44450" rtlCol="0">
            <a:normAutofit fontScale="92500"/>
          </a:bodyPr>
          <a:lstStyle/>
          <a:p>
            <a:pPr eaLnBrk="1" hangingPunct="1"/>
            <a:r>
              <a:rPr lang="en-US" altLang="en-US" smtClean="0"/>
              <a:t>project team reacts to risks when they occur</a:t>
            </a:r>
          </a:p>
          <a:p>
            <a:pPr eaLnBrk="1" hangingPunct="1"/>
            <a:r>
              <a:rPr lang="en-US" altLang="en-US" smtClean="0"/>
              <a:t>mitigation—plan for additional resources in anticipation of fire fighting</a:t>
            </a:r>
          </a:p>
          <a:p>
            <a:pPr eaLnBrk="1" hangingPunct="1"/>
            <a:r>
              <a:rPr lang="en-US" altLang="en-US" smtClean="0"/>
              <a:t>fix on failure—resource are found and applied when the risk strikes</a:t>
            </a:r>
          </a:p>
          <a:p>
            <a:pPr eaLnBrk="1" hangingPunct="1"/>
            <a:r>
              <a:rPr lang="en-US" altLang="en-US" smtClean="0"/>
              <a:t>crisis management—failure does not respond to applied resources and project is in jeopardy</a:t>
            </a:r>
          </a:p>
        </p:txBody>
      </p:sp>
    </p:spTree>
    <p:extLst>
      <p:ext uri="{BB962C8B-B14F-4D97-AF65-F5344CB8AC3E}">
        <p14:creationId xmlns:p14="http://schemas.microsoft.com/office/powerpoint/2010/main" val="316823361"/>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D869C52-9007-4FEE-857F-723DC8C0E295}" type="slidenum">
              <a:rPr lang="en-US" altLang="en-US" sz="1000"/>
              <a:pPr>
                <a:spcBef>
                  <a:spcPct val="0"/>
                </a:spcBef>
                <a:buClrTx/>
                <a:buSzTx/>
                <a:buFontTx/>
                <a:buNone/>
              </a:pPr>
              <a:t>295</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1268" name="Rectangle 2"/>
          <p:cNvSpPr>
            <a:spLocks noGrp="1" noChangeArrowheads="1"/>
          </p:cNvSpPr>
          <p:nvPr>
            <p:ph type="title"/>
          </p:nvPr>
        </p:nvSpPr>
        <p:spPr>
          <a:xfrm>
            <a:off x="2743200" y="990601"/>
            <a:ext cx="7607300" cy="760413"/>
          </a:xfrm>
          <a:noFill/>
        </p:spPr>
        <p:txBody>
          <a:bodyPr vert="horz" lIns="90487" tIns="44450" rIns="90487" bIns="44450" rtlCol="0" anchor="ctr">
            <a:normAutofit/>
          </a:bodyPr>
          <a:lstStyle/>
          <a:p>
            <a:pPr eaLnBrk="1" hangingPunct="1"/>
            <a:r>
              <a:rPr lang="en-US" altLang="en-US" smtClean="0"/>
              <a:t>Proactive Risk Management</a:t>
            </a:r>
          </a:p>
        </p:txBody>
      </p:sp>
      <p:sp>
        <p:nvSpPr>
          <p:cNvPr id="11269" name="Rectangle 3"/>
          <p:cNvSpPr>
            <a:spLocks noGrp="1" noChangeArrowheads="1"/>
          </p:cNvSpPr>
          <p:nvPr>
            <p:ph type="body" idx="1"/>
          </p:nvPr>
        </p:nvSpPr>
        <p:spPr>
          <a:xfrm>
            <a:off x="3394075" y="2195513"/>
            <a:ext cx="6521450" cy="3490912"/>
          </a:xfrm>
          <a:noFill/>
        </p:spPr>
        <p:txBody>
          <a:bodyPr vert="horz" lIns="90487" tIns="44450" rIns="90487" bIns="44450" rtlCol="0">
            <a:normAutofit/>
          </a:bodyPr>
          <a:lstStyle/>
          <a:p>
            <a:pPr eaLnBrk="1" hangingPunct="1"/>
            <a:r>
              <a:rPr lang="en-US" altLang="en-US" smtClean="0"/>
              <a:t>formal risk analysis is performed</a:t>
            </a:r>
          </a:p>
          <a:p>
            <a:pPr eaLnBrk="1" hangingPunct="1"/>
            <a:r>
              <a:rPr lang="en-US" altLang="en-US" smtClean="0"/>
              <a:t>organization corrects the root causes of risk</a:t>
            </a:r>
          </a:p>
          <a:p>
            <a:pPr lvl="1" eaLnBrk="1" hangingPunct="1"/>
            <a:r>
              <a:rPr lang="en-US" altLang="en-US" smtClean="0"/>
              <a:t>TQM concepts and statistical SQA</a:t>
            </a:r>
          </a:p>
          <a:p>
            <a:pPr lvl="1" eaLnBrk="1" hangingPunct="1"/>
            <a:r>
              <a:rPr lang="en-US" altLang="en-US" smtClean="0"/>
              <a:t>examining risk sources that lie beyond the bounds of the software</a:t>
            </a:r>
          </a:p>
          <a:p>
            <a:pPr lvl="1" eaLnBrk="1" hangingPunct="1"/>
            <a:r>
              <a:rPr lang="en-US" altLang="en-US" smtClean="0"/>
              <a:t>developing the skill to manage change  </a:t>
            </a:r>
          </a:p>
        </p:txBody>
      </p:sp>
    </p:spTree>
    <p:extLst>
      <p:ext uri="{BB962C8B-B14F-4D97-AF65-F5344CB8AC3E}">
        <p14:creationId xmlns:p14="http://schemas.microsoft.com/office/powerpoint/2010/main" val="3013976915"/>
      </p:ext>
    </p:extLst>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339891F-4738-4C1B-93ED-BE8E906AD1D2}" type="slidenum">
              <a:rPr lang="en-US" altLang="en-US" sz="1000"/>
              <a:pPr>
                <a:spcBef>
                  <a:spcPct val="0"/>
                </a:spcBef>
                <a:buClrTx/>
                <a:buSzTx/>
                <a:buFontTx/>
                <a:buNone/>
              </a:pPr>
              <a:t>296</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2292" name="Rectangle 2"/>
          <p:cNvSpPr>
            <a:spLocks noGrp="1" noChangeArrowheads="1"/>
          </p:cNvSpPr>
          <p:nvPr>
            <p:ph type="title"/>
          </p:nvPr>
        </p:nvSpPr>
        <p:spPr>
          <a:xfrm>
            <a:off x="2743200" y="1066801"/>
            <a:ext cx="6705600" cy="633413"/>
          </a:xfrm>
        </p:spPr>
        <p:txBody>
          <a:bodyPr>
            <a:normAutofit fontScale="90000"/>
          </a:bodyPr>
          <a:lstStyle/>
          <a:p>
            <a:pPr eaLnBrk="1" hangingPunct="1"/>
            <a:r>
              <a:rPr lang="en-US" altLang="en-US" smtClean="0"/>
              <a:t>Seven Principles</a:t>
            </a:r>
          </a:p>
        </p:txBody>
      </p:sp>
      <p:sp>
        <p:nvSpPr>
          <p:cNvPr id="12293" name="Rectangle 3"/>
          <p:cNvSpPr>
            <a:spLocks noGrp="1" noChangeArrowheads="1"/>
          </p:cNvSpPr>
          <p:nvPr>
            <p:ph type="body" idx="1"/>
          </p:nvPr>
        </p:nvSpPr>
        <p:spPr/>
        <p:txBody>
          <a:bodyPr/>
          <a:lstStyle/>
          <a:p>
            <a:pPr>
              <a:spcBef>
                <a:spcPts val="300"/>
              </a:spcBef>
            </a:pPr>
            <a:r>
              <a:rPr lang="en-US" altLang="en-US" sz="1600" b="1"/>
              <a:t>Maintain a global perspective</a:t>
            </a:r>
            <a:r>
              <a:rPr lang="en-US" altLang="en-US" sz="1600"/>
              <a:t>—view software risks within the context of system and the business problem </a:t>
            </a:r>
          </a:p>
          <a:p>
            <a:pPr>
              <a:spcBef>
                <a:spcPts val="300"/>
              </a:spcBef>
            </a:pPr>
            <a:r>
              <a:rPr lang="en-US" altLang="en-US" sz="1600" b="1"/>
              <a:t>Take a forward-looking view</a:t>
            </a:r>
            <a:r>
              <a:rPr lang="en-US" altLang="en-US" sz="1600"/>
              <a:t>—think about the risks that may arise in the future;  establish contingency plans </a:t>
            </a:r>
          </a:p>
          <a:p>
            <a:pPr>
              <a:spcBef>
                <a:spcPts val="300"/>
              </a:spcBef>
            </a:pPr>
            <a:r>
              <a:rPr lang="en-US" altLang="en-US" sz="1600" b="1"/>
              <a:t>Encourage open communication</a:t>
            </a:r>
            <a:r>
              <a:rPr lang="en-US" altLang="en-US" sz="1600"/>
              <a:t>—if someone states a potential risk, don’t discount it. </a:t>
            </a:r>
          </a:p>
          <a:p>
            <a:pPr eaLnBrk="1" hangingPunct="1">
              <a:lnSpc>
                <a:spcPct val="90000"/>
              </a:lnSpc>
            </a:pPr>
            <a:r>
              <a:rPr lang="en-US" altLang="en-US" sz="1600" b="1"/>
              <a:t>Integrate</a:t>
            </a:r>
            <a:r>
              <a:rPr lang="en-US" altLang="en-US" sz="1600"/>
              <a:t>—a consideration of risk must be integrated into the software process</a:t>
            </a:r>
          </a:p>
          <a:p>
            <a:pPr eaLnBrk="1" hangingPunct="1">
              <a:lnSpc>
                <a:spcPct val="90000"/>
              </a:lnSpc>
            </a:pPr>
            <a:r>
              <a:rPr lang="en-US" altLang="en-US" sz="1600" b="1"/>
              <a:t>Emphasize a continuous process</a:t>
            </a:r>
            <a:r>
              <a:rPr lang="en-US" altLang="en-US" sz="1600"/>
              <a:t>—the team must be vigilant throughout the software process, modifying identified risks as more information is known and adding new ones as better insight is achieved.</a:t>
            </a:r>
          </a:p>
          <a:p>
            <a:pPr eaLnBrk="1" hangingPunct="1">
              <a:lnSpc>
                <a:spcPct val="90000"/>
              </a:lnSpc>
            </a:pPr>
            <a:r>
              <a:rPr lang="en-US" altLang="en-US" sz="1600" b="1"/>
              <a:t>Develop a shared product vision</a:t>
            </a:r>
            <a:r>
              <a:rPr lang="en-US" altLang="en-US" sz="1600"/>
              <a:t>—if all stakeholders share the same vision of the software, it likely that better risk identification and assessment will occur.</a:t>
            </a:r>
          </a:p>
          <a:p>
            <a:pPr eaLnBrk="1" hangingPunct="1">
              <a:lnSpc>
                <a:spcPct val="90000"/>
              </a:lnSpc>
            </a:pPr>
            <a:r>
              <a:rPr lang="en-US" altLang="en-US" sz="1600" b="1"/>
              <a:t>Encourage teamwork</a:t>
            </a:r>
            <a:r>
              <a:rPr lang="en-US" altLang="en-US" sz="1600"/>
              <a:t>—the talents, skills and knowledge of all stakeholder should be pooled</a:t>
            </a:r>
            <a:endParaRPr lang="en-US" altLang="en-US" sz="2000"/>
          </a:p>
        </p:txBody>
      </p:sp>
    </p:spTree>
    <p:extLst>
      <p:ext uri="{BB962C8B-B14F-4D97-AF65-F5344CB8AC3E}">
        <p14:creationId xmlns:p14="http://schemas.microsoft.com/office/powerpoint/2010/main" val="229351239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56E66FC-457F-4BD9-8710-85FFCBE0D628}" type="slidenum">
              <a:rPr lang="en-US" altLang="en-US" sz="1000"/>
              <a:pPr>
                <a:spcBef>
                  <a:spcPct val="0"/>
                </a:spcBef>
                <a:buClrTx/>
                <a:buSzTx/>
                <a:buFontTx/>
                <a:buNone/>
              </a:pPr>
              <a:t>297</a:t>
            </a:fld>
            <a:endParaRPr lang="en-US" altLang="en-US" sz="1000"/>
          </a:p>
        </p:txBody>
      </p:sp>
      <p:sp>
        <p:nvSpPr>
          <p:cNvPr id="22"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3316" name="Rectangle 2"/>
          <p:cNvSpPr>
            <a:spLocks noChangeArrowheads="1"/>
          </p:cNvSpPr>
          <p:nvPr/>
        </p:nvSpPr>
        <p:spPr bwMode="auto">
          <a:xfrm>
            <a:off x="5486400" y="3505200"/>
            <a:ext cx="2362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0"/>
              </a:spcBef>
              <a:buClrTx/>
              <a:buSzTx/>
              <a:buFontTx/>
              <a:buNone/>
            </a:pPr>
            <a:r>
              <a:rPr lang="en-US" altLang="en-US" sz="6600" b="1" i="1">
                <a:solidFill>
                  <a:schemeClr val="folHlink"/>
                </a:solidFill>
              </a:rPr>
              <a:t>RISK</a:t>
            </a:r>
          </a:p>
        </p:txBody>
      </p:sp>
      <p:sp>
        <p:nvSpPr>
          <p:cNvPr id="13317" name="Rectangle 3"/>
          <p:cNvSpPr>
            <a:spLocks noGrp="1" noChangeArrowheads="1"/>
          </p:cNvSpPr>
          <p:nvPr>
            <p:ph type="title"/>
          </p:nvPr>
        </p:nvSpPr>
        <p:spPr>
          <a:xfrm>
            <a:off x="2743200" y="990600"/>
            <a:ext cx="7353300" cy="774700"/>
          </a:xfrm>
          <a:noFill/>
        </p:spPr>
        <p:txBody>
          <a:bodyPr vert="horz" lIns="90487" tIns="44450" rIns="90487" bIns="44450" rtlCol="0" anchor="ctr">
            <a:normAutofit/>
          </a:bodyPr>
          <a:lstStyle/>
          <a:p>
            <a:pPr eaLnBrk="1" hangingPunct="1"/>
            <a:r>
              <a:rPr lang="en-US" altLang="en-US" smtClean="0"/>
              <a:t>Risk Management Paradigm</a:t>
            </a:r>
          </a:p>
        </p:txBody>
      </p:sp>
      <p:sp>
        <p:nvSpPr>
          <p:cNvPr id="13318" name="Rectangle 4"/>
          <p:cNvSpPr>
            <a:spLocks noChangeArrowheads="1"/>
          </p:cNvSpPr>
          <p:nvPr/>
        </p:nvSpPr>
        <p:spPr bwMode="auto">
          <a:xfrm>
            <a:off x="7900988" y="3419476"/>
            <a:ext cx="1600200" cy="1071563"/>
          </a:xfrm>
          <a:prstGeom prst="rect">
            <a:avLst/>
          </a:prstGeom>
          <a:solidFill>
            <a:srgbClr val="919191"/>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19" name="Rectangle 5"/>
          <p:cNvSpPr>
            <a:spLocks noChangeArrowheads="1"/>
          </p:cNvSpPr>
          <p:nvPr/>
        </p:nvSpPr>
        <p:spPr bwMode="auto">
          <a:xfrm>
            <a:off x="5957888" y="1951038"/>
            <a:ext cx="1600200" cy="1071562"/>
          </a:xfrm>
          <a:prstGeom prst="rect">
            <a:avLst/>
          </a:prstGeom>
          <a:solidFill>
            <a:schemeClr val="accent2"/>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0" name="Rectangle 6"/>
          <p:cNvSpPr>
            <a:spLocks noChangeArrowheads="1"/>
          </p:cNvSpPr>
          <p:nvPr/>
        </p:nvSpPr>
        <p:spPr bwMode="auto">
          <a:xfrm>
            <a:off x="3824288" y="2733676"/>
            <a:ext cx="1600200" cy="1071563"/>
          </a:xfrm>
          <a:prstGeom prst="rect">
            <a:avLst/>
          </a:prstGeom>
          <a:solidFill>
            <a:schemeClr val="accent2"/>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1" name="Rectangle 7"/>
          <p:cNvSpPr>
            <a:spLocks noChangeArrowheads="1"/>
          </p:cNvSpPr>
          <p:nvPr/>
        </p:nvSpPr>
        <p:spPr bwMode="auto">
          <a:xfrm>
            <a:off x="3811588" y="4476751"/>
            <a:ext cx="1600200" cy="1071563"/>
          </a:xfrm>
          <a:prstGeom prst="rect">
            <a:avLst/>
          </a:prstGeom>
          <a:solidFill>
            <a:srgbClr val="919191"/>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2" name="Rectangle 8"/>
          <p:cNvSpPr>
            <a:spLocks noChangeArrowheads="1"/>
          </p:cNvSpPr>
          <p:nvPr/>
        </p:nvSpPr>
        <p:spPr bwMode="auto">
          <a:xfrm>
            <a:off x="6288088" y="5116513"/>
            <a:ext cx="1600200" cy="1071562"/>
          </a:xfrm>
          <a:prstGeom prst="rect">
            <a:avLst/>
          </a:prstGeom>
          <a:solidFill>
            <a:srgbClr val="919191"/>
          </a:solidFill>
          <a:ln>
            <a:noFill/>
          </a:ln>
          <a:effectLst>
            <a:outerShdw dist="107763" dir="2700000" algn="ctr" rotWithShape="0">
              <a:schemeClr val="bg2"/>
            </a:outerShdw>
          </a:effectLst>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3" name="Arc 9"/>
          <p:cNvSpPr>
            <a:spLocks/>
          </p:cNvSpPr>
          <p:nvPr/>
        </p:nvSpPr>
        <p:spPr bwMode="auto">
          <a:xfrm>
            <a:off x="7735888" y="2293938"/>
            <a:ext cx="762000" cy="97155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3324" name="Arc 10"/>
          <p:cNvSpPr>
            <a:spLocks/>
          </p:cNvSpPr>
          <p:nvPr/>
        </p:nvSpPr>
        <p:spPr bwMode="auto">
          <a:xfrm>
            <a:off x="7989888" y="4619626"/>
            <a:ext cx="635000" cy="10001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3325" name="Arc 11"/>
          <p:cNvSpPr>
            <a:spLocks/>
          </p:cNvSpPr>
          <p:nvPr/>
        </p:nvSpPr>
        <p:spPr bwMode="auto">
          <a:xfrm>
            <a:off x="4930775" y="5591175"/>
            <a:ext cx="1257300" cy="571500"/>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3326" name="Arc 12"/>
          <p:cNvSpPr>
            <a:spLocks/>
          </p:cNvSpPr>
          <p:nvPr/>
        </p:nvSpPr>
        <p:spPr bwMode="auto">
          <a:xfrm>
            <a:off x="4676775" y="2093914"/>
            <a:ext cx="1143000" cy="542925"/>
          </a:xfrm>
          <a:custGeom>
            <a:avLst/>
            <a:gdLst>
              <a:gd name="T0" fmla="*/ 0 w 21600"/>
              <a:gd name="T1" fmla="*/ 2147483646 h 21599"/>
              <a:gd name="T2" fmla="*/ 2147483646 w 21600"/>
              <a:gd name="T3" fmla="*/ 0 h 21599"/>
              <a:gd name="T4" fmla="*/ 2147483646 w 21600"/>
              <a:gd name="T5" fmla="*/ 214748364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0"/>
                  <a:pt x="9652" y="15"/>
                  <a:pt x="21570" y="-1"/>
                </a:cubicBezTo>
              </a:path>
              <a:path w="21600" h="21599" stroke="0" extrusionOk="0">
                <a:moveTo>
                  <a:pt x="0" y="21599"/>
                </a:moveTo>
                <a:cubicBezTo>
                  <a:pt x="0" y="9680"/>
                  <a:pt x="9652" y="15"/>
                  <a:pt x="21570" y="-1"/>
                </a:cubicBezTo>
                <a:lnTo>
                  <a:pt x="21600" y="21599"/>
                </a:lnTo>
                <a:lnTo>
                  <a:pt x="0" y="21599"/>
                </a:lnTo>
                <a:close/>
              </a:path>
            </a:pathLst>
          </a:custGeom>
          <a:noFill/>
          <a:ln w="50800" cap="rnd">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3327" name="Line 13"/>
          <p:cNvSpPr>
            <a:spLocks noChangeShapeType="1"/>
          </p:cNvSpPr>
          <p:nvPr/>
        </p:nvSpPr>
        <p:spPr bwMode="auto">
          <a:xfrm flipH="1" flipV="1">
            <a:off x="4560888" y="3833813"/>
            <a:ext cx="63500" cy="557212"/>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77166" name="Rectangle 14"/>
          <p:cNvSpPr>
            <a:spLocks noChangeArrowheads="1"/>
          </p:cNvSpPr>
          <p:nvPr/>
        </p:nvSpPr>
        <p:spPr bwMode="auto">
          <a:xfrm>
            <a:off x="6172201" y="2209801"/>
            <a:ext cx="965007" cy="339067"/>
          </a:xfrm>
          <a:prstGeom prst="rect">
            <a:avLst/>
          </a:prstGeom>
          <a:noFill/>
          <a:ln w="25400">
            <a:noFill/>
            <a:miter lim="800000"/>
            <a:headEnd/>
            <a:tailEnd/>
          </a:ln>
          <a:effectLst/>
        </p:spPr>
        <p:txBody>
          <a:bodyPr wrap="none" lIns="90487" tIns="44450" rIns="90487" bIns="44450">
            <a:spAutoFit/>
          </a:bodyPr>
          <a:lstStyle/>
          <a:p>
            <a:pPr>
              <a:lnSpc>
                <a:spcPct val="90000"/>
              </a:lnSpc>
              <a:defRPr/>
            </a:pPr>
            <a:r>
              <a:rPr lang="en-US" b="1">
                <a:effectLst>
                  <a:outerShdw blurRad="38100" dist="38100" dir="2700000" algn="tl">
                    <a:srgbClr val="FFFFFF"/>
                  </a:outerShdw>
                </a:effectLst>
                <a:latin typeface="Arial" charset="0"/>
                <a:ea typeface="ＭＳ Ｐゴシック" pitchFamily="-128" charset="-128"/>
              </a:rPr>
              <a:t>control</a:t>
            </a:r>
          </a:p>
        </p:txBody>
      </p:sp>
      <p:sp>
        <p:nvSpPr>
          <p:cNvPr id="177167" name="Rectangle 15"/>
          <p:cNvSpPr>
            <a:spLocks noChangeArrowheads="1"/>
          </p:cNvSpPr>
          <p:nvPr/>
        </p:nvSpPr>
        <p:spPr bwMode="auto">
          <a:xfrm>
            <a:off x="8115301" y="3736976"/>
            <a:ext cx="1003479" cy="339067"/>
          </a:xfrm>
          <a:prstGeom prst="rect">
            <a:avLst/>
          </a:prstGeom>
          <a:noFill/>
          <a:ln w="25400">
            <a:noFill/>
            <a:miter lim="800000"/>
            <a:headEnd/>
            <a:tailEnd/>
          </a:ln>
          <a:effectLst/>
        </p:spPr>
        <p:txBody>
          <a:bodyPr wrap="none" lIns="90487" tIns="44450" rIns="90487" bIns="44450">
            <a:spAutoFit/>
          </a:bodyPr>
          <a:lstStyle/>
          <a:p>
            <a:pPr>
              <a:lnSpc>
                <a:spcPct val="90000"/>
              </a:lnSpc>
              <a:defRPr/>
            </a:pPr>
            <a:r>
              <a:rPr lang="en-US" b="1">
                <a:effectLst>
                  <a:outerShdw blurRad="38100" dist="38100" dir="2700000" algn="tl">
                    <a:srgbClr val="FFFFFF"/>
                  </a:outerShdw>
                </a:effectLst>
                <a:latin typeface="Arial" charset="0"/>
                <a:ea typeface="ＭＳ Ｐゴシック" pitchFamily="-128" charset="-128"/>
              </a:rPr>
              <a:t>identify</a:t>
            </a:r>
          </a:p>
        </p:txBody>
      </p:sp>
      <p:sp>
        <p:nvSpPr>
          <p:cNvPr id="177168" name="Rectangle 16"/>
          <p:cNvSpPr>
            <a:spLocks noChangeArrowheads="1"/>
          </p:cNvSpPr>
          <p:nvPr/>
        </p:nvSpPr>
        <p:spPr bwMode="auto">
          <a:xfrm>
            <a:off x="6400801" y="5375276"/>
            <a:ext cx="1016303" cy="339067"/>
          </a:xfrm>
          <a:prstGeom prst="rect">
            <a:avLst/>
          </a:prstGeom>
          <a:solidFill>
            <a:srgbClr val="919191"/>
          </a:solidFill>
          <a:ln w="25400">
            <a:noFill/>
            <a:miter lim="800000"/>
            <a:headEnd/>
            <a:tailEnd/>
          </a:ln>
          <a:effectLst/>
        </p:spPr>
        <p:txBody>
          <a:bodyPr wrap="none" lIns="90487" tIns="44450" rIns="90487" bIns="44450">
            <a:spAutoFit/>
          </a:bodyPr>
          <a:lstStyle/>
          <a:p>
            <a:pPr>
              <a:lnSpc>
                <a:spcPct val="90000"/>
              </a:lnSpc>
              <a:defRPr/>
            </a:pPr>
            <a:r>
              <a:rPr lang="en-US" b="1">
                <a:effectLst>
                  <a:outerShdw blurRad="38100" dist="38100" dir="2700000" algn="tl">
                    <a:srgbClr val="FFFFFF"/>
                  </a:outerShdw>
                </a:effectLst>
                <a:latin typeface="Arial" charset="0"/>
                <a:ea typeface="ＭＳ Ｐゴシック" pitchFamily="-128" charset="-128"/>
              </a:rPr>
              <a:t>analyze</a:t>
            </a:r>
          </a:p>
        </p:txBody>
      </p:sp>
      <p:sp>
        <p:nvSpPr>
          <p:cNvPr id="177169" name="Rectangle 17"/>
          <p:cNvSpPr>
            <a:spLocks noChangeArrowheads="1"/>
          </p:cNvSpPr>
          <p:nvPr/>
        </p:nvSpPr>
        <p:spPr bwMode="auto">
          <a:xfrm>
            <a:off x="4229100" y="4808539"/>
            <a:ext cx="657230" cy="339067"/>
          </a:xfrm>
          <a:prstGeom prst="rect">
            <a:avLst/>
          </a:prstGeom>
          <a:noFill/>
          <a:ln w="25400">
            <a:noFill/>
            <a:miter lim="800000"/>
            <a:headEnd/>
            <a:tailEnd/>
          </a:ln>
          <a:effectLst/>
        </p:spPr>
        <p:txBody>
          <a:bodyPr wrap="none" lIns="90487" tIns="44450" rIns="90487" bIns="44450">
            <a:spAutoFit/>
          </a:bodyPr>
          <a:lstStyle/>
          <a:p>
            <a:pPr>
              <a:lnSpc>
                <a:spcPct val="90000"/>
              </a:lnSpc>
              <a:defRPr/>
            </a:pPr>
            <a:r>
              <a:rPr lang="en-US" b="1">
                <a:effectLst>
                  <a:outerShdw blurRad="38100" dist="38100" dir="2700000" algn="tl">
                    <a:srgbClr val="FFFFFF"/>
                  </a:outerShdw>
                </a:effectLst>
                <a:latin typeface="Arial" charset="0"/>
                <a:ea typeface="ＭＳ Ｐゴシック" pitchFamily="-128" charset="-128"/>
              </a:rPr>
              <a:t>plan</a:t>
            </a:r>
          </a:p>
        </p:txBody>
      </p:sp>
      <p:sp>
        <p:nvSpPr>
          <p:cNvPr id="177170" name="Rectangle 18"/>
          <p:cNvSpPr>
            <a:spLocks noChangeArrowheads="1"/>
          </p:cNvSpPr>
          <p:nvPr/>
        </p:nvSpPr>
        <p:spPr bwMode="auto">
          <a:xfrm>
            <a:off x="4114800" y="3048001"/>
            <a:ext cx="734174" cy="339067"/>
          </a:xfrm>
          <a:prstGeom prst="rect">
            <a:avLst/>
          </a:prstGeom>
          <a:noFill/>
          <a:ln w="25400">
            <a:noFill/>
            <a:miter lim="800000"/>
            <a:headEnd/>
            <a:tailEnd/>
          </a:ln>
          <a:effectLst/>
        </p:spPr>
        <p:txBody>
          <a:bodyPr wrap="none" lIns="90487" tIns="44450" rIns="90487" bIns="44450">
            <a:spAutoFit/>
          </a:bodyPr>
          <a:lstStyle/>
          <a:p>
            <a:pPr>
              <a:lnSpc>
                <a:spcPct val="90000"/>
              </a:lnSpc>
              <a:defRPr/>
            </a:pPr>
            <a:r>
              <a:rPr lang="en-US" b="1">
                <a:effectLst>
                  <a:outerShdw blurRad="38100" dist="38100" dir="2700000" algn="tl">
                    <a:srgbClr val="FFFFFF"/>
                  </a:outerShdw>
                </a:effectLst>
                <a:latin typeface="Arial" charset="0"/>
                <a:ea typeface="ＭＳ Ｐゴシック" pitchFamily="-128" charset="-128"/>
              </a:rPr>
              <a:t>track</a:t>
            </a:r>
          </a:p>
        </p:txBody>
      </p:sp>
      <p:sp>
        <p:nvSpPr>
          <p:cNvPr id="13333" name="Line 19"/>
          <p:cNvSpPr>
            <a:spLocks noChangeShapeType="1"/>
          </p:cNvSpPr>
          <p:nvPr/>
        </p:nvSpPr>
        <p:spPr bwMode="auto">
          <a:xfrm>
            <a:off x="9067800" y="2590800"/>
            <a:ext cx="0" cy="6858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3334" name="Oval 20"/>
          <p:cNvSpPr>
            <a:spLocks noChangeArrowheads="1"/>
          </p:cNvSpPr>
          <p:nvPr/>
        </p:nvSpPr>
        <p:spPr bwMode="auto">
          <a:xfrm>
            <a:off x="8991600" y="2514600"/>
            <a:ext cx="152400" cy="1524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Tree>
    <p:extLst>
      <p:ext uri="{BB962C8B-B14F-4D97-AF65-F5344CB8AC3E}">
        <p14:creationId xmlns:p14="http://schemas.microsoft.com/office/powerpoint/2010/main" val="3610552527"/>
      </p:ext>
    </p:extLst>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AD5EC8D-D85D-454C-8132-B9935B051302}" type="slidenum">
              <a:rPr lang="en-US" altLang="en-US" sz="1000"/>
              <a:pPr>
                <a:spcBef>
                  <a:spcPct val="0"/>
                </a:spcBef>
                <a:buClrTx/>
                <a:buSzTx/>
                <a:buFontTx/>
                <a:buNone/>
              </a:pPr>
              <a:t>298</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4340" name="Rectangle 2"/>
          <p:cNvSpPr>
            <a:spLocks noGrp="1" noChangeArrowheads="1"/>
          </p:cNvSpPr>
          <p:nvPr>
            <p:ph type="title"/>
          </p:nvPr>
        </p:nvSpPr>
        <p:spPr>
          <a:xfrm>
            <a:off x="2743200" y="1066801"/>
            <a:ext cx="6705600" cy="633413"/>
          </a:xfrm>
        </p:spPr>
        <p:txBody>
          <a:bodyPr>
            <a:normAutofit fontScale="90000"/>
          </a:bodyPr>
          <a:lstStyle/>
          <a:p>
            <a:pPr eaLnBrk="1" hangingPunct="1"/>
            <a:r>
              <a:rPr lang="en-US" altLang="en-US" smtClean="0"/>
              <a:t>Risk Identification</a:t>
            </a:r>
          </a:p>
        </p:txBody>
      </p:sp>
      <p:sp>
        <p:nvSpPr>
          <p:cNvPr id="14341" name="Rectangle 3"/>
          <p:cNvSpPr>
            <a:spLocks noGrp="1" noChangeArrowheads="1"/>
          </p:cNvSpPr>
          <p:nvPr>
            <p:ph type="body" idx="1"/>
          </p:nvPr>
        </p:nvSpPr>
        <p:spPr>
          <a:xfrm>
            <a:off x="3429000" y="1905000"/>
            <a:ext cx="6281738" cy="3733800"/>
          </a:xfrm>
        </p:spPr>
        <p:txBody>
          <a:bodyPr/>
          <a:lstStyle/>
          <a:p>
            <a:pPr>
              <a:spcBef>
                <a:spcPts val="600"/>
              </a:spcBef>
            </a:pPr>
            <a:r>
              <a:rPr lang="en-US" altLang="en-US" sz="1400" i="1">
                <a:solidFill>
                  <a:schemeClr val="folHlink"/>
                </a:solidFill>
              </a:rPr>
              <a:t>Product size</a:t>
            </a:r>
            <a:r>
              <a:rPr lang="en-US" altLang="en-US" sz="1400"/>
              <a:t>—risks associated with the overall size of the software to be built or modified.</a:t>
            </a:r>
          </a:p>
          <a:p>
            <a:pPr>
              <a:spcBef>
                <a:spcPts val="300"/>
              </a:spcBef>
            </a:pPr>
            <a:r>
              <a:rPr lang="en-US" altLang="en-US" sz="1400" i="1">
                <a:solidFill>
                  <a:schemeClr val="folHlink"/>
                </a:solidFill>
              </a:rPr>
              <a:t>Business impact</a:t>
            </a:r>
            <a:r>
              <a:rPr lang="en-US" altLang="en-US" sz="1400"/>
              <a:t>—risks associated with constraints imposed by management or the marketplace.</a:t>
            </a:r>
          </a:p>
          <a:p>
            <a:pPr eaLnBrk="1" hangingPunct="1">
              <a:lnSpc>
                <a:spcPct val="90000"/>
              </a:lnSpc>
            </a:pPr>
            <a:r>
              <a:rPr lang="en-US" altLang="en-US" sz="1400" i="1">
                <a:solidFill>
                  <a:schemeClr val="folHlink"/>
                </a:solidFill>
              </a:rPr>
              <a:t>Customer characteristics</a:t>
            </a:r>
            <a:r>
              <a:rPr lang="en-US" altLang="en-US" sz="1400"/>
              <a:t>—risks associated with the sophistication of the customer and the developer's ability to communicate with the customer in a timely manner.</a:t>
            </a:r>
          </a:p>
          <a:p>
            <a:pPr eaLnBrk="1" hangingPunct="1">
              <a:lnSpc>
                <a:spcPct val="90000"/>
              </a:lnSpc>
            </a:pPr>
            <a:r>
              <a:rPr lang="en-US" altLang="en-US" sz="1400" i="1">
                <a:solidFill>
                  <a:schemeClr val="folHlink"/>
                </a:solidFill>
              </a:rPr>
              <a:t>Process definition</a:t>
            </a:r>
            <a:r>
              <a:rPr lang="en-US" altLang="en-US" sz="1400"/>
              <a:t>—risks associated with the degree to which the software process has been defined and is followed by the development organization.</a:t>
            </a:r>
          </a:p>
          <a:p>
            <a:pPr eaLnBrk="1" hangingPunct="1">
              <a:lnSpc>
                <a:spcPct val="90000"/>
              </a:lnSpc>
            </a:pPr>
            <a:r>
              <a:rPr lang="en-US" altLang="en-US" sz="1400" i="1">
                <a:solidFill>
                  <a:schemeClr val="folHlink"/>
                </a:solidFill>
              </a:rPr>
              <a:t>Development environment</a:t>
            </a:r>
            <a:r>
              <a:rPr lang="en-US" altLang="en-US" sz="1400"/>
              <a:t>—risks associated with the availability and quality of the tools to be used to build the product.</a:t>
            </a:r>
          </a:p>
          <a:p>
            <a:pPr eaLnBrk="1" hangingPunct="1">
              <a:lnSpc>
                <a:spcPct val="90000"/>
              </a:lnSpc>
            </a:pPr>
            <a:r>
              <a:rPr lang="en-US" altLang="en-US" sz="1400" i="1">
                <a:solidFill>
                  <a:schemeClr val="folHlink"/>
                </a:solidFill>
              </a:rPr>
              <a:t>Technology to be built</a:t>
            </a:r>
            <a:r>
              <a:rPr lang="en-US" altLang="en-US" sz="1400"/>
              <a:t>—risks associated with the complexity of the system to be built and the "newness" of the technology that is packaged by the system.</a:t>
            </a:r>
          </a:p>
          <a:p>
            <a:pPr eaLnBrk="1" hangingPunct="1">
              <a:lnSpc>
                <a:spcPct val="90000"/>
              </a:lnSpc>
            </a:pPr>
            <a:r>
              <a:rPr lang="en-US" altLang="en-US" sz="1400" i="1">
                <a:solidFill>
                  <a:schemeClr val="folHlink"/>
                </a:solidFill>
              </a:rPr>
              <a:t>Staff size and experience</a:t>
            </a:r>
            <a:r>
              <a:rPr lang="en-US" altLang="en-US" sz="1400"/>
              <a:t>—risks associated with the overall technical and project experience of the software engineers who will do the work.</a:t>
            </a:r>
          </a:p>
        </p:txBody>
      </p:sp>
    </p:spTree>
    <p:extLst>
      <p:ext uri="{BB962C8B-B14F-4D97-AF65-F5344CB8AC3E}">
        <p14:creationId xmlns:p14="http://schemas.microsoft.com/office/powerpoint/2010/main" val="81655799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F960F95-7F6C-4403-8A36-47C9118433D1}" type="slidenum">
              <a:rPr lang="en-US" altLang="en-US" sz="1000"/>
              <a:pPr>
                <a:spcBef>
                  <a:spcPct val="0"/>
                </a:spcBef>
                <a:buClrTx/>
                <a:buSzTx/>
                <a:buFontTx/>
                <a:buNone/>
              </a:pPr>
              <a:t>299</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5364" name="Rectangle 2"/>
          <p:cNvSpPr>
            <a:spLocks noGrp="1" noChangeArrowheads="1"/>
          </p:cNvSpPr>
          <p:nvPr>
            <p:ph type="title"/>
          </p:nvPr>
        </p:nvSpPr>
        <p:spPr>
          <a:xfrm>
            <a:off x="2743200" y="1066801"/>
            <a:ext cx="6705600" cy="633413"/>
          </a:xfrm>
        </p:spPr>
        <p:txBody>
          <a:bodyPr>
            <a:normAutofit fontScale="90000"/>
          </a:bodyPr>
          <a:lstStyle/>
          <a:p>
            <a:pPr eaLnBrk="1" hangingPunct="1"/>
            <a:r>
              <a:rPr lang="en-US" altLang="en-US" smtClean="0"/>
              <a:t>Assessing Project Risk-I</a:t>
            </a:r>
          </a:p>
        </p:txBody>
      </p:sp>
      <p:sp>
        <p:nvSpPr>
          <p:cNvPr id="15365" name="Rectangle 3"/>
          <p:cNvSpPr>
            <a:spLocks noGrp="1" noChangeArrowheads="1"/>
          </p:cNvSpPr>
          <p:nvPr>
            <p:ph type="body" idx="1"/>
          </p:nvPr>
        </p:nvSpPr>
        <p:spPr/>
        <p:txBody>
          <a:bodyPr/>
          <a:lstStyle/>
          <a:p>
            <a:pPr>
              <a:spcBef>
                <a:spcPts val="300"/>
              </a:spcBef>
            </a:pPr>
            <a:r>
              <a:rPr lang="en-US" altLang="en-US" smtClean="0"/>
              <a:t>Have top software and customer managers formally committed to support the project?</a:t>
            </a:r>
          </a:p>
          <a:p>
            <a:pPr>
              <a:spcBef>
                <a:spcPts val="300"/>
              </a:spcBef>
            </a:pPr>
            <a:r>
              <a:rPr lang="en-US" altLang="en-US" smtClean="0"/>
              <a:t>Are end-users enthusiastically committed to the project and the system/product to be built?</a:t>
            </a:r>
          </a:p>
          <a:p>
            <a:pPr>
              <a:spcBef>
                <a:spcPts val="300"/>
              </a:spcBef>
            </a:pPr>
            <a:r>
              <a:rPr lang="en-US" altLang="en-US" smtClean="0"/>
              <a:t>Are requirements fully understood by the software engineering team and their customers?</a:t>
            </a:r>
          </a:p>
          <a:p>
            <a:pPr>
              <a:spcBef>
                <a:spcPts val="300"/>
              </a:spcBef>
            </a:pPr>
            <a:r>
              <a:rPr lang="en-US" altLang="en-US" smtClean="0"/>
              <a:t>Have customers been involved fully in the definition of requirements?</a:t>
            </a:r>
          </a:p>
          <a:p>
            <a:pPr eaLnBrk="1" hangingPunct="1"/>
            <a:r>
              <a:rPr lang="en-US" altLang="en-US" smtClean="0"/>
              <a:t>Do end-users have realistic expectations?</a:t>
            </a:r>
          </a:p>
        </p:txBody>
      </p:sp>
    </p:spTree>
    <p:extLst>
      <p:ext uri="{BB962C8B-B14F-4D97-AF65-F5344CB8AC3E}">
        <p14:creationId xmlns:p14="http://schemas.microsoft.com/office/powerpoint/2010/main" val="355442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108397-1C62-477A-A663-2DCCDCA49DA7}" type="slidenum">
              <a:rPr lang="en-US" altLang="en-US" sz="1000">
                <a:latin typeface="Helvetica" panose="020B0604020202020204" pitchFamily="34" charset="0"/>
              </a:rPr>
              <a:pPr/>
              <a:t>3</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p:txBody>
          <a:bodyPr/>
          <a:lstStyle/>
          <a:p>
            <a:pPr eaLnBrk="1" hangingPunct="1"/>
            <a:r>
              <a:rPr lang="en-US" altLang="en-US" smtClean="0"/>
              <a:t>Software Engineering</a:t>
            </a:r>
          </a:p>
        </p:txBody>
      </p:sp>
      <p:sp>
        <p:nvSpPr>
          <p:cNvPr id="5125" name="Rectangle 3"/>
          <p:cNvSpPr>
            <a:spLocks noGrp="1" noChangeArrowheads="1"/>
          </p:cNvSpPr>
          <p:nvPr>
            <p:ph type="body" idx="1"/>
          </p:nvPr>
        </p:nvSpPr>
        <p:spPr/>
        <p:txBody>
          <a:bodyPr/>
          <a:lstStyle/>
          <a:p>
            <a:pPr eaLnBrk="1" hangingPunct="1"/>
            <a:r>
              <a:rPr lang="en-US" altLang="en-US" smtClean="0"/>
              <a:t>The IEEE definition:</a:t>
            </a:r>
          </a:p>
          <a:p>
            <a:pPr lvl="1">
              <a:spcBef>
                <a:spcPts val="300"/>
              </a:spcBef>
            </a:pPr>
            <a:r>
              <a:rPr lang="en-US" altLang="en-US" i="1" smtClean="0">
                <a:latin typeface="Palatino" pitchFamily="-128" charset="0"/>
              </a:rPr>
              <a:t>Software Engineering: </a:t>
            </a:r>
          </a:p>
          <a:p>
            <a:pPr lvl="1">
              <a:spcBef>
                <a:spcPts val="300"/>
              </a:spcBef>
            </a:pPr>
            <a:r>
              <a:rPr lang="en-US" altLang="en-US" i="1" smtClean="0">
                <a:latin typeface="Palatino" pitchFamily="-128" charset="0"/>
              </a:rPr>
              <a:t>(1) The application of a </a:t>
            </a:r>
            <a:r>
              <a:rPr lang="en-US" altLang="en-US" i="1" smtClean="0">
                <a:solidFill>
                  <a:schemeClr val="folHlink"/>
                </a:solidFill>
                <a:latin typeface="Palatino" pitchFamily="-128" charset="0"/>
              </a:rPr>
              <a:t>systematic, disciplined, quantifiable approach</a:t>
            </a:r>
            <a:r>
              <a:rPr lang="en-US" altLang="en-US" i="1" smtClean="0">
                <a:latin typeface="Palatino" pitchFamily="-128" charset="0"/>
              </a:rPr>
              <a:t> to the </a:t>
            </a:r>
            <a:r>
              <a:rPr lang="en-US" altLang="en-US" i="1" smtClean="0">
                <a:solidFill>
                  <a:schemeClr val="folHlink"/>
                </a:solidFill>
                <a:latin typeface="Palatino" pitchFamily="-128" charset="0"/>
              </a:rPr>
              <a:t>development, operation, and maintenance</a:t>
            </a:r>
            <a:r>
              <a:rPr lang="en-US" altLang="en-US" i="1" smtClean="0">
                <a:latin typeface="Palatino" pitchFamily="-128" charset="0"/>
              </a:rPr>
              <a:t> of software; that is, the application of engineering to software.  </a:t>
            </a:r>
          </a:p>
          <a:p>
            <a:pPr lvl="1">
              <a:spcBef>
                <a:spcPts val="300"/>
              </a:spcBef>
            </a:pPr>
            <a:r>
              <a:rPr lang="en-US" altLang="en-US" i="1" smtClean="0">
                <a:latin typeface="Palatino" pitchFamily="-128" charset="0"/>
              </a:rPr>
              <a:t>(2) The study of approaches as in (1).</a:t>
            </a:r>
          </a:p>
        </p:txBody>
      </p:sp>
    </p:spTree>
    <p:extLst>
      <p:ext uri="{BB962C8B-B14F-4D97-AF65-F5344CB8AC3E}">
        <p14:creationId xmlns:p14="http://schemas.microsoft.com/office/powerpoint/2010/main" val="2154201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74D29B-FF27-4C8A-8CCF-ABE723EFCD15}" type="slidenum">
              <a:rPr lang="en-US" altLang="en-US" sz="1000">
                <a:latin typeface="Helvetica" panose="020B0604020202020204" pitchFamily="34" charset="0"/>
              </a:rPr>
              <a:pPr/>
              <a:t>30</a:t>
            </a:fld>
            <a:endParaRPr lang="en-US" altLang="en-US" sz="1000">
              <a:latin typeface="Helvetica" panose="020B0604020202020204" pitchFamily="34" charset="0"/>
            </a:endParaRPr>
          </a:p>
        </p:txBody>
      </p:sp>
      <p:sp>
        <p:nvSpPr>
          <p:cNvPr id="4100" name="Rectangle 2"/>
          <p:cNvSpPr>
            <a:spLocks noGrp="1" noChangeArrowheads="1"/>
          </p:cNvSpPr>
          <p:nvPr>
            <p:ph type="title"/>
          </p:nvPr>
        </p:nvSpPr>
        <p:spPr/>
        <p:txBody>
          <a:bodyPr/>
          <a:lstStyle/>
          <a:p>
            <a:pPr eaLnBrk="1" hangingPunct="1"/>
            <a:r>
              <a:rPr lang="en-US" altLang="en-US" smtClean="0"/>
              <a:t>Software Engineering</a:t>
            </a:r>
          </a:p>
        </p:txBody>
      </p:sp>
      <p:sp>
        <p:nvSpPr>
          <p:cNvPr id="4101" name="Rectangle 3"/>
          <p:cNvSpPr>
            <a:spLocks noGrp="1" noChangeArrowheads="1"/>
          </p:cNvSpPr>
          <p:nvPr>
            <p:ph type="body" idx="1"/>
          </p:nvPr>
        </p:nvSpPr>
        <p:spPr/>
        <p:txBody>
          <a:bodyPr/>
          <a:lstStyle/>
          <a:p>
            <a:pPr eaLnBrk="1" hangingPunct="1"/>
            <a:r>
              <a:rPr lang="en-US" altLang="en-US" smtClean="0"/>
              <a:t>Some realities:</a:t>
            </a:r>
          </a:p>
          <a:p>
            <a:pPr lvl="1" eaLnBrk="1" hangingPunct="1"/>
            <a:r>
              <a:rPr lang="en-US" altLang="en-US" i="1" smtClean="0">
                <a:latin typeface="Palatino" pitchFamily="-128" charset="0"/>
              </a:rPr>
              <a:t> a concerted effort should be made to understand the problem before a software solution is developed</a:t>
            </a:r>
          </a:p>
          <a:p>
            <a:pPr lvl="1" eaLnBrk="1" hangingPunct="1"/>
            <a:r>
              <a:rPr lang="en-US" altLang="en-US" i="1" smtClean="0">
                <a:latin typeface="Palatino" pitchFamily="-128" charset="0"/>
              </a:rPr>
              <a:t> design becomes a pivotal activity</a:t>
            </a:r>
          </a:p>
          <a:p>
            <a:pPr lvl="1" eaLnBrk="1" hangingPunct="1"/>
            <a:r>
              <a:rPr lang="en-US" altLang="en-US" i="1" smtClean="0">
                <a:latin typeface="Palatino" pitchFamily="-128" charset="0"/>
              </a:rPr>
              <a:t>software should exhibit high quality</a:t>
            </a:r>
          </a:p>
          <a:p>
            <a:pPr lvl="1" eaLnBrk="1" hangingPunct="1"/>
            <a:r>
              <a:rPr lang="en-US" altLang="en-US" i="1" smtClean="0">
                <a:latin typeface="Palatino" pitchFamily="-128" charset="0"/>
              </a:rPr>
              <a:t> software should be maintainable</a:t>
            </a:r>
          </a:p>
          <a:p>
            <a:pPr eaLnBrk="1" hangingPunct="1"/>
            <a:r>
              <a:rPr lang="en-US" altLang="en-US" smtClean="0">
                <a:latin typeface="Arial" panose="020B0604020202020204" pitchFamily="34" charset="0"/>
              </a:rPr>
              <a:t>The seminal definition:</a:t>
            </a:r>
            <a:endParaRPr lang="en-US" altLang="en-US" i="1" smtClean="0">
              <a:latin typeface="Palatino" pitchFamily="-128" charset="0"/>
            </a:endParaRPr>
          </a:p>
          <a:p>
            <a:pPr lvl="1" eaLnBrk="1" hangingPunct="1"/>
            <a:r>
              <a:rPr lang="en-US" altLang="en-US" i="1" smtClean="0">
                <a:latin typeface="Palatino" pitchFamily="-128" charset="0"/>
              </a:rPr>
              <a:t>[Software engineering is] the establishment and use of </a:t>
            </a:r>
            <a:r>
              <a:rPr lang="en-US" altLang="en-US" i="1" smtClean="0">
                <a:solidFill>
                  <a:schemeClr val="folHlink"/>
                </a:solidFill>
                <a:latin typeface="Palatino" pitchFamily="-128" charset="0"/>
              </a:rPr>
              <a:t>sound engineering principles</a:t>
            </a:r>
            <a:r>
              <a:rPr lang="en-US" altLang="en-US" i="1" smtClean="0">
                <a:latin typeface="Palatino" pitchFamily="-128" charset="0"/>
              </a:rPr>
              <a:t> in order to obtain </a:t>
            </a:r>
            <a:r>
              <a:rPr lang="en-US" altLang="en-US" i="1" smtClean="0">
                <a:solidFill>
                  <a:schemeClr val="folHlink"/>
                </a:solidFill>
                <a:latin typeface="Palatino" pitchFamily="-128" charset="0"/>
              </a:rPr>
              <a:t>economically</a:t>
            </a:r>
            <a:r>
              <a:rPr lang="en-US" altLang="en-US" i="1" smtClean="0">
                <a:latin typeface="Palatino" pitchFamily="-128" charset="0"/>
              </a:rPr>
              <a:t> software that is </a:t>
            </a:r>
            <a:r>
              <a:rPr lang="en-US" altLang="en-US" i="1" smtClean="0">
                <a:solidFill>
                  <a:schemeClr val="folHlink"/>
                </a:solidFill>
                <a:latin typeface="Palatino" pitchFamily="-128" charset="0"/>
              </a:rPr>
              <a:t>reliable and works efficiently </a:t>
            </a:r>
            <a:r>
              <a:rPr lang="en-US" altLang="en-US" i="1" smtClean="0">
                <a:latin typeface="Palatino" pitchFamily="-128" charset="0"/>
              </a:rPr>
              <a:t>on </a:t>
            </a:r>
            <a:r>
              <a:rPr lang="en-US" altLang="en-US" i="1" smtClean="0">
                <a:solidFill>
                  <a:schemeClr val="folHlink"/>
                </a:solidFill>
                <a:latin typeface="Palatino" pitchFamily="-128" charset="0"/>
              </a:rPr>
              <a:t>real machines</a:t>
            </a:r>
            <a:r>
              <a:rPr lang="en-US" altLang="en-US" i="1" smtClean="0">
                <a:latin typeface="Palatino" pitchFamily="-128" charset="0"/>
              </a:rPr>
              <a:t>.</a:t>
            </a:r>
          </a:p>
        </p:txBody>
      </p:sp>
    </p:spTree>
    <p:extLst>
      <p:ext uri="{BB962C8B-B14F-4D97-AF65-F5344CB8AC3E}">
        <p14:creationId xmlns:p14="http://schemas.microsoft.com/office/powerpoint/2010/main" val="194858974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A432925-0C06-4A68-A588-2EC33F0F9D45}" type="slidenum">
              <a:rPr lang="en-US" altLang="en-US" sz="1000"/>
              <a:pPr>
                <a:spcBef>
                  <a:spcPct val="0"/>
                </a:spcBef>
                <a:buClrTx/>
                <a:buSzTx/>
                <a:buFontTx/>
                <a:buNone/>
              </a:pPr>
              <a:t>300</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6388" name="Rectangle 2"/>
          <p:cNvSpPr>
            <a:spLocks noGrp="1" noChangeArrowheads="1"/>
          </p:cNvSpPr>
          <p:nvPr>
            <p:ph type="title"/>
          </p:nvPr>
        </p:nvSpPr>
        <p:spPr>
          <a:xfrm>
            <a:off x="2743200" y="1066801"/>
            <a:ext cx="6705600" cy="633413"/>
          </a:xfrm>
        </p:spPr>
        <p:txBody>
          <a:bodyPr>
            <a:normAutofit fontScale="90000"/>
          </a:bodyPr>
          <a:lstStyle/>
          <a:p>
            <a:pPr eaLnBrk="1" hangingPunct="1"/>
            <a:r>
              <a:rPr lang="en-US" altLang="en-US" smtClean="0"/>
              <a:t>Assessing Project Risk-II</a:t>
            </a:r>
          </a:p>
        </p:txBody>
      </p:sp>
      <p:sp>
        <p:nvSpPr>
          <p:cNvPr id="16389" name="Rectangle 3"/>
          <p:cNvSpPr>
            <a:spLocks noGrp="1" noChangeArrowheads="1"/>
          </p:cNvSpPr>
          <p:nvPr>
            <p:ph type="body" idx="1"/>
          </p:nvPr>
        </p:nvSpPr>
        <p:spPr/>
        <p:txBody>
          <a:bodyPr/>
          <a:lstStyle/>
          <a:p>
            <a:pPr>
              <a:spcBef>
                <a:spcPts val="300"/>
              </a:spcBef>
            </a:pPr>
            <a:r>
              <a:rPr lang="en-US" altLang="en-US" sz="2000"/>
              <a:t>Is project scope stable?</a:t>
            </a:r>
          </a:p>
          <a:p>
            <a:pPr>
              <a:spcBef>
                <a:spcPts val="300"/>
              </a:spcBef>
            </a:pPr>
            <a:r>
              <a:rPr lang="en-US" altLang="en-US" sz="2000"/>
              <a:t>Does the software engineering team have the right mix of skills?</a:t>
            </a:r>
          </a:p>
          <a:p>
            <a:pPr>
              <a:spcBef>
                <a:spcPts val="300"/>
              </a:spcBef>
            </a:pPr>
            <a:r>
              <a:rPr lang="en-US" altLang="en-US" sz="2000"/>
              <a:t>Are project requirements stable?</a:t>
            </a:r>
          </a:p>
          <a:p>
            <a:pPr>
              <a:spcBef>
                <a:spcPts val="300"/>
              </a:spcBef>
            </a:pPr>
            <a:r>
              <a:rPr lang="en-US" altLang="en-US" sz="2000"/>
              <a:t>Does the project team have experience with the technology to be implemented?</a:t>
            </a:r>
          </a:p>
          <a:p>
            <a:pPr>
              <a:spcBef>
                <a:spcPts val="300"/>
              </a:spcBef>
            </a:pPr>
            <a:r>
              <a:rPr lang="en-US" altLang="en-US" sz="2000"/>
              <a:t>Is the number of people on the project team adequate to do the job?</a:t>
            </a:r>
          </a:p>
          <a:p>
            <a:pPr eaLnBrk="1" hangingPunct="1">
              <a:lnSpc>
                <a:spcPct val="90000"/>
              </a:lnSpc>
            </a:pPr>
            <a:r>
              <a:rPr lang="en-US" altLang="en-US" sz="2000"/>
              <a:t>Do all customer/user constituencies agree on the importance of the project and on the requirements for the system/product to be built?</a:t>
            </a:r>
          </a:p>
        </p:txBody>
      </p:sp>
    </p:spTree>
    <p:extLst>
      <p:ext uri="{BB962C8B-B14F-4D97-AF65-F5344CB8AC3E}">
        <p14:creationId xmlns:p14="http://schemas.microsoft.com/office/powerpoint/2010/main" val="166541983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2CEEB6D8-68DB-4C2A-B1F4-CE00B3E7C9FC}" type="slidenum">
              <a:rPr lang="en-US" altLang="en-US" sz="1000"/>
              <a:pPr>
                <a:spcBef>
                  <a:spcPct val="0"/>
                </a:spcBef>
                <a:buClrTx/>
                <a:buSzTx/>
                <a:buFontTx/>
                <a:buNone/>
              </a:pPr>
              <a:t>301</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7412" name="Rectangle 2"/>
          <p:cNvSpPr>
            <a:spLocks noGrp="1" noChangeArrowheads="1"/>
          </p:cNvSpPr>
          <p:nvPr>
            <p:ph type="title"/>
          </p:nvPr>
        </p:nvSpPr>
        <p:spPr>
          <a:xfrm>
            <a:off x="2743200" y="1143001"/>
            <a:ext cx="6705600" cy="633413"/>
          </a:xfrm>
        </p:spPr>
        <p:txBody>
          <a:bodyPr>
            <a:normAutofit fontScale="90000"/>
          </a:bodyPr>
          <a:lstStyle/>
          <a:p>
            <a:pPr eaLnBrk="1" hangingPunct="1"/>
            <a:r>
              <a:rPr lang="en-US" altLang="en-US" smtClean="0"/>
              <a:t>Risk Components</a:t>
            </a:r>
          </a:p>
        </p:txBody>
      </p:sp>
      <p:sp>
        <p:nvSpPr>
          <p:cNvPr id="17413" name="Rectangle 3"/>
          <p:cNvSpPr>
            <a:spLocks noGrp="1" noChangeArrowheads="1"/>
          </p:cNvSpPr>
          <p:nvPr>
            <p:ph type="body" idx="1"/>
          </p:nvPr>
        </p:nvSpPr>
        <p:spPr/>
        <p:txBody>
          <a:bodyPr/>
          <a:lstStyle/>
          <a:p>
            <a:pPr>
              <a:spcBef>
                <a:spcPts val="600"/>
              </a:spcBef>
            </a:pPr>
            <a:r>
              <a:rPr lang="en-US" altLang="en-US" i="1" smtClean="0">
                <a:solidFill>
                  <a:schemeClr val="folHlink"/>
                </a:solidFill>
              </a:rPr>
              <a:t>performance risk</a:t>
            </a:r>
            <a:r>
              <a:rPr lang="en-US" altLang="en-US" smtClean="0"/>
              <a:t>—the degree of uncertainty that the product will meet its requirements and be fit for its intended use.</a:t>
            </a:r>
          </a:p>
          <a:p>
            <a:pPr>
              <a:spcBef>
                <a:spcPts val="300"/>
              </a:spcBef>
            </a:pPr>
            <a:r>
              <a:rPr lang="en-US" altLang="en-US" i="1" smtClean="0">
                <a:solidFill>
                  <a:schemeClr val="folHlink"/>
                </a:solidFill>
              </a:rPr>
              <a:t>cost risk</a:t>
            </a:r>
            <a:r>
              <a:rPr lang="en-US" altLang="en-US" smtClean="0"/>
              <a:t>—the degree of uncertainty that the project budget will be maintained.</a:t>
            </a:r>
          </a:p>
          <a:p>
            <a:pPr eaLnBrk="1" hangingPunct="1">
              <a:lnSpc>
                <a:spcPct val="90000"/>
              </a:lnSpc>
            </a:pPr>
            <a:r>
              <a:rPr lang="en-US" altLang="en-US" i="1" smtClean="0">
                <a:solidFill>
                  <a:schemeClr val="folHlink"/>
                </a:solidFill>
              </a:rPr>
              <a:t>support risk</a:t>
            </a:r>
            <a:r>
              <a:rPr lang="en-US" altLang="en-US" smtClean="0"/>
              <a:t>—the degree of uncertainty that the resultant software will be easy to correct, adapt, and enhance.</a:t>
            </a:r>
          </a:p>
          <a:p>
            <a:pPr eaLnBrk="1" hangingPunct="1">
              <a:lnSpc>
                <a:spcPct val="90000"/>
              </a:lnSpc>
            </a:pPr>
            <a:r>
              <a:rPr lang="en-US" altLang="en-US" i="1" smtClean="0">
                <a:solidFill>
                  <a:schemeClr val="folHlink"/>
                </a:solidFill>
              </a:rPr>
              <a:t>schedule risk</a:t>
            </a:r>
            <a:r>
              <a:rPr lang="en-US" altLang="en-US" smtClean="0"/>
              <a:t>—the degree of uncertainty that the project schedule will be maintained and that the product will be delivered on time.</a:t>
            </a:r>
          </a:p>
        </p:txBody>
      </p:sp>
    </p:spTree>
    <p:extLst>
      <p:ext uri="{BB962C8B-B14F-4D97-AF65-F5344CB8AC3E}">
        <p14:creationId xmlns:p14="http://schemas.microsoft.com/office/powerpoint/2010/main" val="179359625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30B27F3-472B-4BD0-A2AA-B7A52080F71C}" type="slidenum">
              <a:rPr lang="en-US" altLang="en-US" sz="1000"/>
              <a:pPr>
                <a:spcBef>
                  <a:spcPct val="0"/>
                </a:spcBef>
                <a:buClrTx/>
                <a:buSzTx/>
                <a:buFontTx/>
                <a:buNone/>
              </a:pPr>
              <a:t>302</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8436" name="Rectangle 2"/>
          <p:cNvSpPr>
            <a:spLocks noGrp="1" noChangeArrowheads="1"/>
          </p:cNvSpPr>
          <p:nvPr>
            <p:ph type="title"/>
          </p:nvPr>
        </p:nvSpPr>
        <p:spPr>
          <a:xfrm>
            <a:off x="2743200" y="1066801"/>
            <a:ext cx="6705600" cy="633413"/>
          </a:xfrm>
        </p:spPr>
        <p:txBody>
          <a:bodyPr>
            <a:normAutofit fontScale="90000"/>
          </a:bodyPr>
          <a:lstStyle/>
          <a:p>
            <a:pPr eaLnBrk="1" hangingPunct="1"/>
            <a:r>
              <a:rPr lang="en-US" altLang="en-US" smtClean="0"/>
              <a:t>Risk Projection</a:t>
            </a:r>
          </a:p>
        </p:txBody>
      </p:sp>
      <p:sp>
        <p:nvSpPr>
          <p:cNvPr id="18437" name="Rectangle 3"/>
          <p:cNvSpPr>
            <a:spLocks noGrp="1" noChangeArrowheads="1"/>
          </p:cNvSpPr>
          <p:nvPr>
            <p:ph type="body" idx="1"/>
          </p:nvPr>
        </p:nvSpPr>
        <p:spPr/>
        <p:txBody>
          <a:bodyPr/>
          <a:lstStyle/>
          <a:p>
            <a:pPr>
              <a:spcBef>
                <a:spcPts val="300"/>
              </a:spcBef>
            </a:pPr>
            <a:r>
              <a:rPr lang="en-US" altLang="en-US" i="1" smtClean="0"/>
              <a:t>Risk projection</a:t>
            </a:r>
            <a:r>
              <a:rPr lang="en-US" altLang="en-US" smtClean="0"/>
              <a:t>, also called </a:t>
            </a:r>
            <a:r>
              <a:rPr lang="en-US" altLang="en-US" i="1" smtClean="0"/>
              <a:t>risk estimation,</a:t>
            </a:r>
            <a:r>
              <a:rPr lang="en-US" altLang="en-US" smtClean="0"/>
              <a:t> attempts to rate each risk in two ways</a:t>
            </a:r>
          </a:p>
          <a:p>
            <a:pPr lvl="1">
              <a:spcBef>
                <a:spcPts val="300"/>
              </a:spcBef>
            </a:pPr>
            <a:r>
              <a:rPr lang="en-US" altLang="en-US" smtClean="0"/>
              <a:t> the likelihood or probability that the risk is real </a:t>
            </a:r>
          </a:p>
          <a:p>
            <a:pPr lvl="1">
              <a:spcBef>
                <a:spcPts val="300"/>
              </a:spcBef>
            </a:pPr>
            <a:r>
              <a:rPr lang="en-US" altLang="en-US" smtClean="0"/>
              <a:t> the consequences of the problems associated with the risk, should it occur. </a:t>
            </a:r>
          </a:p>
          <a:p>
            <a:pPr>
              <a:spcBef>
                <a:spcPts val="300"/>
              </a:spcBef>
            </a:pPr>
            <a:r>
              <a:rPr lang="en-US" altLang="en-US" smtClean="0"/>
              <a:t>The are four risk projection steps:</a:t>
            </a:r>
          </a:p>
          <a:p>
            <a:pPr lvl="1">
              <a:spcBef>
                <a:spcPts val="600"/>
              </a:spcBef>
            </a:pPr>
            <a:r>
              <a:rPr lang="en-US" altLang="en-US" smtClean="0"/>
              <a:t>establish a scale that reflects the perceived likelihood of a risk</a:t>
            </a:r>
          </a:p>
          <a:p>
            <a:pPr lvl="1">
              <a:spcBef>
                <a:spcPts val="300"/>
              </a:spcBef>
            </a:pPr>
            <a:r>
              <a:rPr lang="en-US" altLang="en-US" smtClean="0"/>
              <a:t>delineate the consequences of the risk</a:t>
            </a:r>
          </a:p>
          <a:p>
            <a:pPr lvl="1" eaLnBrk="1" hangingPunct="1">
              <a:lnSpc>
                <a:spcPct val="90000"/>
              </a:lnSpc>
            </a:pPr>
            <a:r>
              <a:rPr lang="en-US" altLang="en-US" smtClean="0"/>
              <a:t>estimate the impact of the risk on the project and the product,</a:t>
            </a:r>
          </a:p>
          <a:p>
            <a:pPr lvl="1">
              <a:spcBef>
                <a:spcPts val="300"/>
              </a:spcBef>
            </a:pPr>
            <a:r>
              <a:rPr lang="en-US" altLang="en-US" smtClean="0"/>
              <a:t>note the overall accuracy of the risk projection so that there will be no misunderstandings.</a:t>
            </a:r>
          </a:p>
        </p:txBody>
      </p:sp>
    </p:spTree>
    <p:extLst>
      <p:ext uri="{BB962C8B-B14F-4D97-AF65-F5344CB8AC3E}">
        <p14:creationId xmlns:p14="http://schemas.microsoft.com/office/powerpoint/2010/main" val="363022196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58BDF05-9F74-4A0B-842D-9B121D86C173}" type="slidenum">
              <a:rPr lang="en-US" altLang="en-US" sz="1000"/>
              <a:pPr>
                <a:spcBef>
                  <a:spcPct val="0"/>
                </a:spcBef>
                <a:buClrTx/>
                <a:buSzTx/>
                <a:buFontTx/>
                <a:buNone/>
              </a:pPr>
              <a:t>303</a:t>
            </a:fld>
            <a:endParaRPr lang="en-US" altLang="en-US" sz="1000"/>
          </a:p>
        </p:txBody>
      </p:sp>
      <p:sp>
        <p:nvSpPr>
          <p:cNvPr id="14"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19460" name="Rectangle 2"/>
          <p:cNvSpPr>
            <a:spLocks noGrp="1" noChangeArrowheads="1"/>
          </p:cNvSpPr>
          <p:nvPr>
            <p:ph type="title"/>
          </p:nvPr>
        </p:nvSpPr>
        <p:spPr>
          <a:xfrm>
            <a:off x="2743200" y="990601"/>
            <a:ext cx="5270500" cy="631825"/>
          </a:xfrm>
          <a:noFill/>
        </p:spPr>
        <p:txBody>
          <a:bodyPr vert="horz" lIns="90487" tIns="44450" rIns="90487" bIns="44450" rtlCol="0" anchor="ctr">
            <a:normAutofit fontScale="90000"/>
          </a:bodyPr>
          <a:lstStyle/>
          <a:p>
            <a:pPr eaLnBrk="1" hangingPunct="1"/>
            <a:r>
              <a:rPr lang="en-US" altLang="en-US" smtClean="0"/>
              <a:t>Building a Risk Table</a:t>
            </a:r>
          </a:p>
        </p:txBody>
      </p:sp>
      <p:sp>
        <p:nvSpPr>
          <p:cNvPr id="19461" name="Rectangle 3"/>
          <p:cNvSpPr>
            <a:spLocks noChangeArrowheads="1"/>
          </p:cNvSpPr>
          <p:nvPr/>
        </p:nvSpPr>
        <p:spPr bwMode="auto">
          <a:xfrm>
            <a:off x="3581400" y="1971676"/>
            <a:ext cx="6019800" cy="3971925"/>
          </a:xfrm>
          <a:prstGeom prst="rect">
            <a:avLst/>
          </a:prstGeom>
          <a:solidFill>
            <a:schemeClr val="accent2"/>
          </a:solidFill>
          <a:ln w="25400">
            <a:solidFill>
              <a:schemeClr val="tx2"/>
            </a:solidFill>
            <a:miter lim="800000"/>
            <a:headEnd/>
            <a:tailEnd/>
          </a:ln>
          <a:effectLst>
            <a:outerShdw dist="53882" dir="2700000" algn="ctr" rotWithShape="0">
              <a:schemeClr val="tx1"/>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2" name="Line 4"/>
          <p:cNvSpPr>
            <a:spLocks noChangeShapeType="1"/>
          </p:cNvSpPr>
          <p:nvPr/>
        </p:nvSpPr>
        <p:spPr bwMode="auto">
          <a:xfrm>
            <a:off x="5016500" y="1985964"/>
            <a:ext cx="0" cy="3957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463" name="Line 5"/>
          <p:cNvSpPr>
            <a:spLocks noChangeShapeType="1"/>
          </p:cNvSpPr>
          <p:nvPr/>
        </p:nvSpPr>
        <p:spPr bwMode="auto">
          <a:xfrm>
            <a:off x="6477000" y="1957388"/>
            <a:ext cx="0" cy="39862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464" name="Line 6"/>
          <p:cNvSpPr>
            <a:spLocks noChangeShapeType="1"/>
          </p:cNvSpPr>
          <p:nvPr/>
        </p:nvSpPr>
        <p:spPr bwMode="auto">
          <a:xfrm>
            <a:off x="7505700" y="1985964"/>
            <a:ext cx="0" cy="3957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465" name="Line 7"/>
          <p:cNvSpPr>
            <a:spLocks noChangeShapeType="1"/>
          </p:cNvSpPr>
          <p:nvPr/>
        </p:nvSpPr>
        <p:spPr bwMode="auto">
          <a:xfrm>
            <a:off x="3606800" y="2643188"/>
            <a:ext cx="5918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3304" name="Rectangle 8"/>
          <p:cNvSpPr>
            <a:spLocks noChangeArrowheads="1"/>
          </p:cNvSpPr>
          <p:nvPr/>
        </p:nvSpPr>
        <p:spPr bwMode="auto">
          <a:xfrm>
            <a:off x="3948114" y="2132014"/>
            <a:ext cx="663575" cy="363537"/>
          </a:xfrm>
          <a:prstGeom prst="rect">
            <a:avLst/>
          </a:prstGeom>
          <a:noFill/>
          <a:ln w="254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Risk</a:t>
            </a:r>
          </a:p>
        </p:txBody>
      </p:sp>
      <p:sp>
        <p:nvSpPr>
          <p:cNvPr id="183305" name="Rectangle 9"/>
          <p:cNvSpPr>
            <a:spLocks noChangeArrowheads="1"/>
          </p:cNvSpPr>
          <p:nvPr/>
        </p:nvSpPr>
        <p:spPr bwMode="auto">
          <a:xfrm>
            <a:off x="5065714" y="2132014"/>
            <a:ext cx="1362075" cy="363537"/>
          </a:xfrm>
          <a:prstGeom prst="rect">
            <a:avLst/>
          </a:prstGeom>
          <a:noFill/>
          <a:ln w="254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Probability</a:t>
            </a:r>
          </a:p>
        </p:txBody>
      </p:sp>
      <p:sp>
        <p:nvSpPr>
          <p:cNvPr id="183306" name="Rectangle 10"/>
          <p:cNvSpPr>
            <a:spLocks noChangeArrowheads="1"/>
          </p:cNvSpPr>
          <p:nvPr/>
        </p:nvSpPr>
        <p:spPr bwMode="auto">
          <a:xfrm>
            <a:off x="6589714" y="2132014"/>
            <a:ext cx="917575" cy="363537"/>
          </a:xfrm>
          <a:prstGeom prst="rect">
            <a:avLst/>
          </a:prstGeom>
          <a:noFill/>
          <a:ln w="254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Impact</a:t>
            </a:r>
          </a:p>
        </p:txBody>
      </p:sp>
      <p:sp>
        <p:nvSpPr>
          <p:cNvPr id="183307" name="Rectangle 11"/>
          <p:cNvSpPr>
            <a:spLocks noChangeArrowheads="1"/>
          </p:cNvSpPr>
          <p:nvPr/>
        </p:nvSpPr>
        <p:spPr bwMode="auto">
          <a:xfrm>
            <a:off x="8215314" y="2132014"/>
            <a:ext cx="917575" cy="363537"/>
          </a:xfrm>
          <a:prstGeom prst="rect">
            <a:avLst/>
          </a:prstGeom>
          <a:noFill/>
          <a:ln w="254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RMMM</a:t>
            </a:r>
          </a:p>
        </p:txBody>
      </p:sp>
      <p:sp>
        <p:nvSpPr>
          <p:cNvPr id="183308" name="Rectangle 12"/>
          <p:cNvSpPr>
            <a:spLocks noChangeArrowheads="1"/>
          </p:cNvSpPr>
          <p:nvPr/>
        </p:nvSpPr>
        <p:spPr bwMode="auto">
          <a:xfrm>
            <a:off x="7696201" y="3124200"/>
            <a:ext cx="1577975" cy="1462088"/>
          </a:xfrm>
          <a:prstGeom prst="rect">
            <a:avLst/>
          </a:prstGeom>
          <a:noFill/>
          <a:ln w="25400">
            <a:noFill/>
            <a:miter lim="800000"/>
            <a:headEnd/>
            <a:tailEnd/>
          </a:ln>
          <a:effectLst/>
        </p:spPr>
        <p:txBody>
          <a:bodyPr wrap="none" lIns="90487" tIns="44450" rIns="90487" bIns="44450">
            <a:spAutoFit/>
          </a:bodyPr>
          <a:lstStyle/>
          <a:p>
            <a:pPr algn="ctr">
              <a:defRPr/>
            </a:pPr>
            <a:r>
              <a:rPr lang="en-US" b="1">
                <a:effectLst>
                  <a:outerShdw blurRad="38100" dist="38100" dir="2700000" algn="tl">
                    <a:srgbClr val="FFFFFF"/>
                  </a:outerShdw>
                </a:effectLst>
                <a:latin typeface="Helvetica" pitchFamily="-128" charset="0"/>
                <a:ea typeface="ＭＳ Ｐゴシック" pitchFamily="-128" charset="-128"/>
              </a:rPr>
              <a:t>Risk</a:t>
            </a:r>
          </a:p>
          <a:p>
            <a:pPr algn="ctr">
              <a:defRPr/>
            </a:pPr>
            <a:r>
              <a:rPr lang="en-US" b="1">
                <a:effectLst>
                  <a:outerShdw blurRad="38100" dist="38100" dir="2700000" algn="tl">
                    <a:srgbClr val="FFFFFF"/>
                  </a:outerShdw>
                </a:effectLst>
                <a:latin typeface="Helvetica" pitchFamily="-128" charset="0"/>
                <a:ea typeface="ＭＳ Ｐゴシック" pitchFamily="-128" charset="-128"/>
              </a:rPr>
              <a:t>Mitigation</a:t>
            </a:r>
          </a:p>
          <a:p>
            <a:pPr algn="ctr">
              <a:defRPr/>
            </a:pPr>
            <a:r>
              <a:rPr lang="en-US" b="1">
                <a:effectLst>
                  <a:outerShdw blurRad="38100" dist="38100" dir="2700000" algn="tl">
                    <a:srgbClr val="FFFFFF"/>
                  </a:outerShdw>
                </a:effectLst>
                <a:latin typeface="Helvetica" pitchFamily="-128" charset="0"/>
                <a:ea typeface="ＭＳ Ｐゴシック" pitchFamily="-128" charset="-128"/>
              </a:rPr>
              <a:t>Monitoring</a:t>
            </a:r>
          </a:p>
          <a:p>
            <a:pPr algn="ctr">
              <a:defRPr/>
            </a:pPr>
            <a:r>
              <a:rPr lang="en-US" b="1">
                <a:effectLst>
                  <a:outerShdw blurRad="38100" dist="38100" dir="2700000" algn="tl">
                    <a:srgbClr val="FFFFFF"/>
                  </a:outerShdw>
                </a:effectLst>
                <a:latin typeface="Helvetica" pitchFamily="-128" charset="0"/>
                <a:ea typeface="ＭＳ Ｐゴシック" pitchFamily="-128" charset="-128"/>
              </a:rPr>
              <a:t>&amp; </a:t>
            </a:r>
          </a:p>
          <a:p>
            <a:pPr algn="ctr">
              <a:defRPr/>
            </a:pPr>
            <a:r>
              <a:rPr lang="en-US" b="1">
                <a:effectLst>
                  <a:outerShdw blurRad="38100" dist="38100" dir="2700000" algn="tl">
                    <a:srgbClr val="FFFFFF"/>
                  </a:outerShdw>
                </a:effectLst>
                <a:latin typeface="Helvetica" pitchFamily="-128" charset="0"/>
                <a:ea typeface="ＭＳ Ｐゴシック" pitchFamily="-128" charset="-128"/>
              </a:rPr>
              <a:t>Management</a:t>
            </a:r>
          </a:p>
        </p:txBody>
      </p:sp>
    </p:spTree>
    <p:extLst>
      <p:ext uri="{BB962C8B-B14F-4D97-AF65-F5344CB8AC3E}">
        <p14:creationId xmlns:p14="http://schemas.microsoft.com/office/powerpoint/2010/main" val="1215843531"/>
      </p:ext>
    </p:extLst>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179067C-D255-4C03-8634-86FE0C26621A}" type="slidenum">
              <a:rPr lang="en-US" altLang="en-US" sz="1000"/>
              <a:pPr>
                <a:spcBef>
                  <a:spcPct val="0"/>
                </a:spcBef>
                <a:buClrTx/>
                <a:buSzTx/>
                <a:buFontTx/>
                <a:buNone/>
              </a:pPr>
              <a:t>304</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0484" name="Rectangle 2"/>
          <p:cNvSpPr>
            <a:spLocks noGrp="1" noChangeArrowheads="1"/>
          </p:cNvSpPr>
          <p:nvPr>
            <p:ph type="title"/>
          </p:nvPr>
        </p:nvSpPr>
        <p:spPr>
          <a:xfrm>
            <a:off x="2819400" y="914400"/>
            <a:ext cx="7162800" cy="781050"/>
          </a:xfrm>
          <a:noFill/>
        </p:spPr>
        <p:txBody>
          <a:bodyPr vert="horz" lIns="90487" tIns="44450" rIns="90487" bIns="44450" rtlCol="0" anchor="ctr">
            <a:normAutofit/>
          </a:bodyPr>
          <a:lstStyle/>
          <a:p>
            <a:pPr eaLnBrk="1" hangingPunct="1"/>
            <a:r>
              <a:rPr lang="en-US" altLang="en-US" smtClean="0"/>
              <a:t>Building the Risk Table</a:t>
            </a:r>
          </a:p>
        </p:txBody>
      </p:sp>
      <p:sp>
        <p:nvSpPr>
          <p:cNvPr id="20485" name="Rectangle 3"/>
          <p:cNvSpPr>
            <a:spLocks noGrp="1" noChangeArrowheads="1"/>
          </p:cNvSpPr>
          <p:nvPr>
            <p:ph type="body" idx="1"/>
          </p:nvPr>
        </p:nvSpPr>
        <p:spPr>
          <a:xfrm>
            <a:off x="3429001" y="2133600"/>
            <a:ext cx="6221413" cy="3405188"/>
          </a:xfrm>
          <a:noFill/>
        </p:spPr>
        <p:txBody>
          <a:bodyPr vert="horz" lIns="90487" tIns="44450" rIns="90487" bIns="44450" rtlCol="0">
            <a:normAutofit/>
          </a:bodyPr>
          <a:lstStyle/>
          <a:p>
            <a:pPr eaLnBrk="1" hangingPunct="1"/>
            <a:r>
              <a:rPr lang="en-US" altLang="en-US" smtClean="0"/>
              <a:t>Estimate the </a:t>
            </a:r>
            <a:r>
              <a:rPr lang="en-US" altLang="en-US" smtClean="0">
                <a:solidFill>
                  <a:schemeClr val="tx2"/>
                </a:solidFill>
              </a:rPr>
              <a:t>probability</a:t>
            </a:r>
            <a:r>
              <a:rPr lang="en-US" altLang="en-US" smtClean="0"/>
              <a:t> of occurrence</a:t>
            </a:r>
          </a:p>
          <a:p>
            <a:pPr eaLnBrk="1" hangingPunct="1"/>
            <a:r>
              <a:rPr lang="en-US" altLang="en-US" smtClean="0"/>
              <a:t>Estimate the </a:t>
            </a:r>
            <a:r>
              <a:rPr lang="en-US" altLang="en-US" smtClean="0">
                <a:solidFill>
                  <a:schemeClr val="tx2"/>
                </a:solidFill>
              </a:rPr>
              <a:t>impact</a:t>
            </a:r>
            <a:r>
              <a:rPr lang="en-US" altLang="en-US" smtClean="0"/>
              <a:t> on the project on a scale of 1 to 5, where</a:t>
            </a:r>
          </a:p>
          <a:p>
            <a:pPr lvl="1" eaLnBrk="1" hangingPunct="1"/>
            <a:r>
              <a:rPr lang="en-US" altLang="en-US" smtClean="0"/>
              <a:t> 1 = low impact on project success</a:t>
            </a:r>
          </a:p>
          <a:p>
            <a:pPr lvl="1" eaLnBrk="1" hangingPunct="1"/>
            <a:r>
              <a:rPr lang="en-US" altLang="en-US" smtClean="0"/>
              <a:t> 5 = catastrophic impact on project success</a:t>
            </a:r>
          </a:p>
          <a:p>
            <a:pPr eaLnBrk="1" hangingPunct="1"/>
            <a:r>
              <a:rPr lang="en-US" altLang="en-US" smtClean="0"/>
              <a:t> sort the table by probability and impact</a:t>
            </a:r>
          </a:p>
        </p:txBody>
      </p:sp>
    </p:spTree>
    <p:extLst>
      <p:ext uri="{BB962C8B-B14F-4D97-AF65-F5344CB8AC3E}">
        <p14:creationId xmlns:p14="http://schemas.microsoft.com/office/powerpoint/2010/main" val="544253302"/>
      </p:ext>
    </p:extLst>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7DE0045-3DDE-4018-84EB-077786D8656A}" type="slidenum">
              <a:rPr lang="en-US" altLang="en-US" sz="1000"/>
              <a:pPr>
                <a:spcBef>
                  <a:spcPct val="0"/>
                </a:spcBef>
                <a:buClrTx/>
                <a:buSzTx/>
                <a:buFontTx/>
                <a:buNone/>
              </a:pPr>
              <a:t>305</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1508" name="Rectangle 3"/>
          <p:cNvSpPr>
            <a:spLocks noGrp="1" noChangeArrowheads="1"/>
          </p:cNvSpPr>
          <p:nvPr>
            <p:ph type="title"/>
          </p:nvPr>
        </p:nvSpPr>
        <p:spPr/>
        <p:txBody>
          <a:bodyPr/>
          <a:lstStyle/>
          <a:p>
            <a:pPr eaLnBrk="1" hangingPunct="1"/>
            <a:r>
              <a:rPr lang="en-US" altLang="en-US" smtClean="0"/>
              <a:t>Risk Exposure (Impact)</a:t>
            </a:r>
          </a:p>
        </p:txBody>
      </p:sp>
      <p:sp>
        <p:nvSpPr>
          <p:cNvPr id="21509" name="Text Box 4"/>
          <p:cNvSpPr txBox="1">
            <a:spLocks noChangeArrowheads="1"/>
          </p:cNvSpPr>
          <p:nvPr/>
        </p:nvSpPr>
        <p:spPr bwMode="auto">
          <a:xfrm>
            <a:off x="3352800" y="1981201"/>
            <a:ext cx="6629400" cy="333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ts val="600"/>
              </a:spcBef>
              <a:buClrTx/>
              <a:buSzTx/>
              <a:buNone/>
            </a:pPr>
            <a:r>
              <a:rPr lang="en-US" altLang="en-US">
                <a:latin typeface="Palatino" pitchFamily="-128" charset="0"/>
              </a:rPr>
              <a:t>The overall </a:t>
            </a:r>
            <a:r>
              <a:rPr lang="en-US" altLang="en-US" i="1">
                <a:solidFill>
                  <a:schemeClr val="folHlink"/>
                </a:solidFill>
                <a:latin typeface="Palatino" pitchFamily="-128" charset="0"/>
              </a:rPr>
              <a:t>risk exposure,</a:t>
            </a:r>
            <a:r>
              <a:rPr lang="en-US" altLang="en-US">
                <a:solidFill>
                  <a:schemeClr val="folHlink"/>
                </a:solidFill>
                <a:latin typeface="Palatino" pitchFamily="-128" charset="0"/>
              </a:rPr>
              <a:t> RE,</a:t>
            </a:r>
            <a:r>
              <a:rPr lang="en-US" altLang="en-US">
                <a:latin typeface="Palatino" pitchFamily="-128" charset="0"/>
              </a:rPr>
              <a:t> is determined using the following relationship [Hal98]:</a:t>
            </a:r>
          </a:p>
          <a:p>
            <a:pPr>
              <a:spcBef>
                <a:spcPts val="600"/>
              </a:spcBef>
              <a:spcAft>
                <a:spcPts val="600"/>
              </a:spcAft>
              <a:buClrTx/>
              <a:buSzTx/>
              <a:buNone/>
            </a:pPr>
            <a:r>
              <a:rPr lang="en-US" altLang="en-US">
                <a:latin typeface="Palatino" pitchFamily="-128" charset="0"/>
              </a:rPr>
              <a:t>		</a:t>
            </a:r>
            <a:r>
              <a:rPr lang="en-US" altLang="en-US" b="1">
                <a:solidFill>
                  <a:schemeClr val="folHlink"/>
                </a:solidFill>
                <a:latin typeface="Palatino" pitchFamily="-128" charset="0"/>
              </a:rPr>
              <a:t>RE = </a:t>
            </a:r>
            <a:r>
              <a:rPr lang="en-US" altLang="en-US" b="1" i="1">
                <a:solidFill>
                  <a:schemeClr val="folHlink"/>
                </a:solidFill>
                <a:latin typeface="Palatino" pitchFamily="-128" charset="0"/>
              </a:rPr>
              <a:t>P</a:t>
            </a:r>
            <a:r>
              <a:rPr lang="en-US" altLang="en-US" b="1">
                <a:solidFill>
                  <a:schemeClr val="folHlink"/>
                </a:solidFill>
                <a:latin typeface="Palatino" pitchFamily="-128" charset="0"/>
              </a:rPr>
              <a:t> x </a:t>
            </a:r>
            <a:r>
              <a:rPr lang="en-US" altLang="en-US" b="1" i="1">
                <a:solidFill>
                  <a:schemeClr val="folHlink"/>
                </a:solidFill>
                <a:latin typeface="Palatino" pitchFamily="-128" charset="0"/>
              </a:rPr>
              <a:t>C</a:t>
            </a:r>
            <a:endParaRPr lang="en-US" altLang="en-US" b="1">
              <a:solidFill>
                <a:schemeClr val="folHlink"/>
              </a:solidFill>
              <a:latin typeface="Palatino" pitchFamily="-128" charset="0"/>
            </a:endParaRPr>
          </a:p>
          <a:p>
            <a:pPr>
              <a:spcBef>
                <a:spcPts val="300"/>
              </a:spcBef>
              <a:buClrTx/>
              <a:buSzTx/>
              <a:buNone/>
            </a:pPr>
            <a:r>
              <a:rPr lang="en-US" altLang="en-US">
                <a:latin typeface="Palatino" pitchFamily="-128" charset="0"/>
              </a:rPr>
              <a:t>where </a:t>
            </a:r>
          </a:p>
          <a:p>
            <a:pPr>
              <a:spcBef>
                <a:spcPts val="300"/>
              </a:spcBef>
              <a:buClrTx/>
              <a:buSzTx/>
              <a:buNone/>
            </a:pPr>
            <a:r>
              <a:rPr lang="en-US" altLang="en-US" i="1">
                <a:solidFill>
                  <a:schemeClr val="folHlink"/>
                </a:solidFill>
                <a:latin typeface="Palatino" pitchFamily="-128" charset="0"/>
              </a:rPr>
              <a:t>P</a:t>
            </a:r>
            <a:r>
              <a:rPr lang="en-US" altLang="en-US">
                <a:latin typeface="Palatino" pitchFamily="-128" charset="0"/>
              </a:rPr>
              <a:t> is the probability of occurrence for a risk, and </a:t>
            </a:r>
          </a:p>
          <a:p>
            <a:pPr>
              <a:spcBef>
                <a:spcPts val="300"/>
              </a:spcBef>
              <a:buClrTx/>
              <a:buSzTx/>
              <a:buNone/>
            </a:pPr>
            <a:r>
              <a:rPr lang="en-US" altLang="en-US" i="1">
                <a:solidFill>
                  <a:schemeClr val="folHlink"/>
                </a:solidFill>
                <a:latin typeface="Palatino" pitchFamily="-128" charset="0"/>
              </a:rPr>
              <a:t>C</a:t>
            </a:r>
            <a:r>
              <a:rPr lang="en-US" altLang="en-US">
                <a:latin typeface="Palatino" pitchFamily="-128" charset="0"/>
              </a:rPr>
              <a:t> is the cost to the project should the risk occur.</a:t>
            </a:r>
          </a:p>
          <a:p>
            <a:pPr>
              <a:lnSpc>
                <a:spcPct val="90000"/>
              </a:lnSpc>
              <a:spcBef>
                <a:spcPct val="50000"/>
              </a:spcBef>
              <a:buClrTx/>
              <a:buSzTx/>
              <a:buFontTx/>
              <a:buNone/>
            </a:pPr>
            <a:endParaRPr lang="en-US" altLang="en-US" sz="1800" b="1">
              <a:latin typeface="Palatino" pitchFamily="-128" charset="0"/>
            </a:endParaRPr>
          </a:p>
        </p:txBody>
      </p:sp>
    </p:spTree>
    <p:extLst>
      <p:ext uri="{BB962C8B-B14F-4D97-AF65-F5344CB8AC3E}">
        <p14:creationId xmlns:p14="http://schemas.microsoft.com/office/powerpoint/2010/main" val="335333905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4580610-9F43-4AF2-9612-2FE1C410DA9A}" type="slidenum">
              <a:rPr lang="en-US" altLang="en-US" sz="1000"/>
              <a:pPr>
                <a:spcBef>
                  <a:spcPct val="0"/>
                </a:spcBef>
                <a:buClrTx/>
                <a:buSzTx/>
                <a:buFontTx/>
                <a:buNone/>
              </a:pPr>
              <a:t>306</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2532" name="Rectangle 2"/>
          <p:cNvSpPr>
            <a:spLocks noGrp="1" noChangeArrowheads="1"/>
          </p:cNvSpPr>
          <p:nvPr>
            <p:ph type="title"/>
          </p:nvPr>
        </p:nvSpPr>
        <p:spPr/>
        <p:txBody>
          <a:bodyPr/>
          <a:lstStyle/>
          <a:p>
            <a:pPr eaLnBrk="1" hangingPunct="1"/>
            <a:r>
              <a:rPr lang="en-US" altLang="en-US" smtClean="0"/>
              <a:t>Risk Exposure Example</a:t>
            </a:r>
          </a:p>
        </p:txBody>
      </p:sp>
      <p:sp>
        <p:nvSpPr>
          <p:cNvPr id="22533" name="Rectangle 3"/>
          <p:cNvSpPr>
            <a:spLocks noGrp="1" noChangeArrowheads="1"/>
          </p:cNvSpPr>
          <p:nvPr>
            <p:ph type="body" idx="1"/>
          </p:nvPr>
        </p:nvSpPr>
        <p:spPr/>
        <p:txBody>
          <a:bodyPr/>
          <a:lstStyle/>
          <a:p>
            <a:pPr>
              <a:spcBef>
                <a:spcPts val="600"/>
              </a:spcBef>
            </a:pPr>
            <a:r>
              <a:rPr lang="en-US" altLang="en-US" sz="1800" b="1"/>
              <a:t>Risk identification.</a:t>
            </a:r>
            <a:r>
              <a:rPr lang="en-US" altLang="en-US" sz="1800"/>
              <a:t>  Only 70 percent of the software components scheduled for reuse will, in fact, be integrated into the application. The remaining functionality will have to be custom developed.</a:t>
            </a:r>
          </a:p>
          <a:p>
            <a:pPr>
              <a:spcBef>
                <a:spcPts val="300"/>
              </a:spcBef>
            </a:pPr>
            <a:r>
              <a:rPr lang="en-US" altLang="en-US" sz="1800" b="1"/>
              <a:t>Risk probability.</a:t>
            </a:r>
            <a:r>
              <a:rPr lang="en-US" altLang="en-US" sz="1800"/>
              <a:t>  80% (likely).</a:t>
            </a:r>
          </a:p>
          <a:p>
            <a:pPr>
              <a:spcBef>
                <a:spcPts val="300"/>
              </a:spcBef>
            </a:pPr>
            <a:r>
              <a:rPr lang="en-US" altLang="en-US" sz="1800" b="1"/>
              <a:t>Risk impact.</a:t>
            </a:r>
            <a:r>
              <a:rPr lang="en-US" altLang="en-US" sz="1800"/>
              <a:t>  60 reusable software components were planned. If only 70 percent can be used, 18 components would have to be developed from scratch (in addition to other custom software that has been scheduled for development). Since the average component is 100 LOC and local data indicate that the software engineering cost for each LOC is $14.00, the overall cost (impact) to develop the components would be 18 x 100 x 14 = $25,200.</a:t>
            </a:r>
          </a:p>
          <a:p>
            <a:pPr eaLnBrk="1" hangingPunct="1"/>
            <a:r>
              <a:rPr lang="en-US" altLang="en-US" sz="1800" b="1">
                <a:solidFill>
                  <a:schemeClr val="folHlink"/>
                </a:solidFill>
              </a:rPr>
              <a:t>Risk exposure. </a:t>
            </a:r>
            <a:r>
              <a:rPr lang="en-US" altLang="en-US" sz="1800">
                <a:solidFill>
                  <a:schemeClr val="folHlink"/>
                </a:solidFill>
              </a:rPr>
              <a:t> RE = 0.80 x 25,200 ~ $20,200.</a:t>
            </a:r>
          </a:p>
        </p:txBody>
      </p:sp>
    </p:spTree>
    <p:extLst>
      <p:ext uri="{BB962C8B-B14F-4D97-AF65-F5344CB8AC3E}">
        <p14:creationId xmlns:p14="http://schemas.microsoft.com/office/powerpoint/2010/main" val="380313507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303DC54-673C-46EE-9EC3-1D8639E86CAB}" type="slidenum">
              <a:rPr lang="en-US" altLang="en-US" sz="1000"/>
              <a:pPr>
                <a:spcBef>
                  <a:spcPct val="0"/>
                </a:spcBef>
                <a:buClrTx/>
                <a:buSzTx/>
                <a:buFontTx/>
                <a:buNone/>
              </a:pPr>
              <a:t>307</a:t>
            </a:fld>
            <a:endParaRPr lang="en-US" altLang="en-US" sz="1000"/>
          </a:p>
        </p:txBody>
      </p:sp>
      <p:sp>
        <p:nvSpPr>
          <p:cNvPr id="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3556" name="Rectangle 2"/>
          <p:cNvSpPr>
            <a:spLocks noGrp="1" noChangeArrowheads="1"/>
          </p:cNvSpPr>
          <p:nvPr>
            <p:ph type="body" idx="1"/>
          </p:nvPr>
        </p:nvSpPr>
        <p:spPr>
          <a:xfrm>
            <a:off x="3671888" y="2505075"/>
            <a:ext cx="6234112" cy="2909888"/>
          </a:xfrm>
          <a:noFill/>
        </p:spPr>
        <p:txBody>
          <a:bodyPr vert="horz" lIns="90487" tIns="44450" rIns="90487" bIns="44450" rtlCol="0">
            <a:normAutofit/>
          </a:bodyPr>
          <a:lstStyle/>
          <a:p>
            <a:pPr marL="285750" indent="-285750">
              <a:lnSpc>
                <a:spcPct val="80000"/>
              </a:lnSpc>
            </a:pPr>
            <a:r>
              <a:rPr lang="en-US" altLang="en-US" smtClean="0">
                <a:solidFill>
                  <a:schemeClr val="folHlink"/>
                </a:solidFill>
              </a:rPr>
              <a:t>mitigation</a:t>
            </a:r>
            <a:r>
              <a:rPr lang="en-US" altLang="en-US" smtClean="0"/>
              <a:t>—how can we avoid the risk?</a:t>
            </a:r>
          </a:p>
          <a:p>
            <a:pPr marL="285750" indent="-285750">
              <a:lnSpc>
                <a:spcPct val="80000"/>
              </a:lnSpc>
            </a:pPr>
            <a:r>
              <a:rPr lang="en-US" altLang="en-US" smtClean="0">
                <a:solidFill>
                  <a:schemeClr val="folHlink"/>
                </a:solidFill>
              </a:rPr>
              <a:t>monitoring</a:t>
            </a:r>
            <a:r>
              <a:rPr lang="en-US" altLang="en-US" smtClean="0"/>
              <a:t>—what factors can we track that will enable us to determine if the risk is becoming more or less likely?</a:t>
            </a:r>
          </a:p>
          <a:p>
            <a:pPr marL="285750" indent="-285750">
              <a:lnSpc>
                <a:spcPct val="80000"/>
              </a:lnSpc>
            </a:pPr>
            <a:r>
              <a:rPr lang="en-US" altLang="en-US" smtClean="0">
                <a:solidFill>
                  <a:schemeClr val="folHlink"/>
                </a:solidFill>
              </a:rPr>
              <a:t>management</a:t>
            </a:r>
            <a:r>
              <a:rPr lang="en-US" altLang="en-US" smtClean="0"/>
              <a:t>—what contingency plans do we have if the risk becomes a reality?</a:t>
            </a:r>
          </a:p>
        </p:txBody>
      </p:sp>
      <p:sp>
        <p:nvSpPr>
          <p:cNvPr id="23557" name="Rectangle 3"/>
          <p:cNvSpPr>
            <a:spLocks noGrp="1" noChangeArrowheads="1"/>
          </p:cNvSpPr>
          <p:nvPr>
            <p:ph type="title"/>
          </p:nvPr>
        </p:nvSpPr>
        <p:spPr>
          <a:xfrm>
            <a:off x="2819400" y="514351"/>
            <a:ext cx="6477000" cy="1285875"/>
          </a:xfrm>
          <a:noFill/>
        </p:spPr>
        <p:txBody>
          <a:bodyPr vert="horz" lIns="90487" tIns="44450" rIns="90487" bIns="44450" rtlCol="0" anchor="ctr">
            <a:normAutofit/>
          </a:bodyPr>
          <a:lstStyle/>
          <a:p>
            <a:pPr eaLnBrk="1" hangingPunct="1"/>
            <a:r>
              <a:rPr lang="en-US" altLang="en-US" sz="3600"/>
              <a:t>Risk Mitigation, Monitoring,</a:t>
            </a:r>
            <a:br>
              <a:rPr lang="en-US" altLang="en-US" sz="3600"/>
            </a:br>
            <a:r>
              <a:rPr lang="en-US" altLang="en-US" sz="3600"/>
              <a:t>and Management </a:t>
            </a:r>
            <a:endParaRPr lang="en-US" altLang="en-US" smtClean="0"/>
          </a:p>
        </p:txBody>
      </p:sp>
    </p:spTree>
    <p:extLst>
      <p:ext uri="{BB962C8B-B14F-4D97-AF65-F5344CB8AC3E}">
        <p14:creationId xmlns:p14="http://schemas.microsoft.com/office/powerpoint/2010/main" val="1410058087"/>
      </p:ext>
    </p:extLst>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73DE84C-080D-4B3C-A5C6-C10B5CA2FCFB}" type="slidenum">
              <a:rPr lang="en-US" altLang="en-US" sz="1000"/>
              <a:pPr>
                <a:spcBef>
                  <a:spcPct val="0"/>
                </a:spcBef>
                <a:buClrTx/>
                <a:buSzTx/>
                <a:buFontTx/>
                <a:buNone/>
              </a:pPr>
              <a:t>308</a:t>
            </a:fld>
            <a:endParaRPr lang="en-US" altLang="en-US" sz="1000"/>
          </a:p>
        </p:txBody>
      </p:sp>
      <p:sp>
        <p:nvSpPr>
          <p:cNvPr id="21"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4580" name="Rectangle 3"/>
          <p:cNvSpPr>
            <a:spLocks noGrp="1" noChangeArrowheads="1"/>
          </p:cNvSpPr>
          <p:nvPr>
            <p:ph type="title"/>
          </p:nvPr>
        </p:nvSpPr>
        <p:spPr>
          <a:xfrm>
            <a:off x="2743200" y="1143000"/>
            <a:ext cx="6527800" cy="571500"/>
          </a:xfrm>
          <a:noFill/>
        </p:spPr>
        <p:txBody>
          <a:bodyPr vert="horz" lIns="90487" tIns="44450" rIns="90487" bIns="44450" rtlCol="0" anchor="ctr">
            <a:normAutofit fontScale="90000"/>
          </a:bodyPr>
          <a:lstStyle/>
          <a:p>
            <a:pPr eaLnBrk="1" hangingPunct="1"/>
            <a:r>
              <a:rPr lang="en-US" altLang="en-US" smtClean="0"/>
              <a:t>Risk Due to Product Size</a:t>
            </a:r>
          </a:p>
        </p:txBody>
      </p:sp>
      <p:sp>
        <p:nvSpPr>
          <p:cNvPr id="188420" name="Rectangle 4"/>
          <p:cNvSpPr>
            <a:spLocks noChangeArrowheads="1"/>
          </p:cNvSpPr>
          <p:nvPr/>
        </p:nvSpPr>
        <p:spPr bwMode="auto">
          <a:xfrm>
            <a:off x="3695700" y="2427289"/>
            <a:ext cx="5151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estimated size of the product in LOC or FP?</a:t>
            </a:r>
          </a:p>
          <a:p>
            <a:pPr>
              <a:defRPr/>
            </a:pPr>
            <a:endParaRPr lang="en-US" b="1">
              <a:latin typeface="Helvetica" pitchFamily="-128" charset="0"/>
              <a:ea typeface="ＭＳ Ｐゴシック" pitchFamily="-128" charset="-128"/>
            </a:endParaRPr>
          </a:p>
        </p:txBody>
      </p:sp>
      <p:sp>
        <p:nvSpPr>
          <p:cNvPr id="188421" name="Rectangle 5"/>
          <p:cNvSpPr>
            <a:spLocks noChangeArrowheads="1"/>
          </p:cNvSpPr>
          <p:nvPr/>
        </p:nvSpPr>
        <p:spPr bwMode="auto">
          <a:xfrm>
            <a:off x="3721100" y="27178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2" name="Rectangle 6"/>
          <p:cNvSpPr>
            <a:spLocks noChangeArrowheads="1"/>
          </p:cNvSpPr>
          <p:nvPr/>
        </p:nvSpPr>
        <p:spPr bwMode="auto">
          <a:xfrm>
            <a:off x="3721100" y="2946400"/>
            <a:ext cx="58372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estimated size of product in number of programs, </a:t>
            </a:r>
          </a:p>
        </p:txBody>
      </p:sp>
      <p:sp>
        <p:nvSpPr>
          <p:cNvPr id="188423" name="Rectangle 7"/>
          <p:cNvSpPr>
            <a:spLocks noChangeArrowheads="1"/>
          </p:cNvSpPr>
          <p:nvPr/>
        </p:nvSpPr>
        <p:spPr bwMode="auto">
          <a:xfrm>
            <a:off x="3721101" y="3175001"/>
            <a:ext cx="2263775"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files, transactions?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4" name="Rectangle 8"/>
          <p:cNvSpPr>
            <a:spLocks noChangeArrowheads="1"/>
          </p:cNvSpPr>
          <p:nvPr/>
        </p:nvSpPr>
        <p:spPr bwMode="auto">
          <a:xfrm>
            <a:off x="3721100" y="34036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5" name="Rectangle 9"/>
          <p:cNvSpPr>
            <a:spLocks noChangeArrowheads="1"/>
          </p:cNvSpPr>
          <p:nvPr/>
        </p:nvSpPr>
        <p:spPr bwMode="auto">
          <a:xfrm>
            <a:off x="3721100" y="3632200"/>
            <a:ext cx="52657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percentage deviation in size of product from </a:t>
            </a:r>
          </a:p>
        </p:txBody>
      </p:sp>
      <p:sp>
        <p:nvSpPr>
          <p:cNvPr id="188426" name="Rectangle 10"/>
          <p:cNvSpPr>
            <a:spLocks noChangeArrowheads="1"/>
          </p:cNvSpPr>
          <p:nvPr/>
        </p:nvSpPr>
        <p:spPr bwMode="auto">
          <a:xfrm>
            <a:off x="3721101" y="3860801"/>
            <a:ext cx="3611563"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average for previous products?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7" name="Rectangle 11"/>
          <p:cNvSpPr>
            <a:spLocks noChangeArrowheads="1"/>
          </p:cNvSpPr>
          <p:nvPr/>
        </p:nvSpPr>
        <p:spPr bwMode="auto">
          <a:xfrm>
            <a:off x="3721100" y="40894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8" name="Rectangle 12"/>
          <p:cNvSpPr>
            <a:spLocks noChangeArrowheads="1"/>
          </p:cNvSpPr>
          <p:nvPr/>
        </p:nvSpPr>
        <p:spPr bwMode="auto">
          <a:xfrm>
            <a:off x="3721100" y="4318001"/>
            <a:ext cx="57102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size of database created or used by the product?</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29" name="Rectangle 13"/>
          <p:cNvSpPr>
            <a:spLocks noChangeArrowheads="1"/>
          </p:cNvSpPr>
          <p:nvPr/>
        </p:nvSpPr>
        <p:spPr bwMode="auto">
          <a:xfrm>
            <a:off x="3721100" y="45466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30" name="Rectangle 14"/>
          <p:cNvSpPr>
            <a:spLocks noChangeArrowheads="1"/>
          </p:cNvSpPr>
          <p:nvPr/>
        </p:nvSpPr>
        <p:spPr bwMode="auto">
          <a:xfrm>
            <a:off x="3721100" y="4775201"/>
            <a:ext cx="3917950"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number of users of the product?</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31" name="Rectangle 15"/>
          <p:cNvSpPr>
            <a:spLocks noChangeArrowheads="1"/>
          </p:cNvSpPr>
          <p:nvPr/>
        </p:nvSpPr>
        <p:spPr bwMode="auto">
          <a:xfrm>
            <a:off x="3721100" y="50038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32" name="Rectangle 16"/>
          <p:cNvSpPr>
            <a:spLocks noChangeArrowheads="1"/>
          </p:cNvSpPr>
          <p:nvPr/>
        </p:nvSpPr>
        <p:spPr bwMode="auto">
          <a:xfrm>
            <a:off x="3721100" y="5232400"/>
            <a:ext cx="58499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number of projected changes to the requirements </a:t>
            </a:r>
          </a:p>
        </p:txBody>
      </p:sp>
      <p:sp>
        <p:nvSpPr>
          <p:cNvPr id="188433" name="Rectangle 17"/>
          <p:cNvSpPr>
            <a:spLocks noChangeArrowheads="1"/>
          </p:cNvSpPr>
          <p:nvPr/>
        </p:nvSpPr>
        <p:spPr bwMode="auto">
          <a:xfrm>
            <a:off x="3721101" y="5461001"/>
            <a:ext cx="5402263"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for the product? before delivery? after delivery?</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34" name="Rectangle 18"/>
          <p:cNvSpPr>
            <a:spLocks noChangeArrowheads="1"/>
          </p:cNvSpPr>
          <p:nvPr/>
        </p:nvSpPr>
        <p:spPr bwMode="auto">
          <a:xfrm>
            <a:off x="3721100" y="5689600"/>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8435" name="Rectangle 19"/>
          <p:cNvSpPr>
            <a:spLocks noChangeArrowheads="1"/>
          </p:cNvSpPr>
          <p:nvPr/>
        </p:nvSpPr>
        <p:spPr bwMode="auto">
          <a:xfrm>
            <a:off x="3721100" y="5918201"/>
            <a:ext cx="34496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amount of reused software?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24597" name="Rectangle 20"/>
          <p:cNvSpPr>
            <a:spLocks noChangeArrowheads="1"/>
          </p:cNvSpPr>
          <p:nvPr/>
        </p:nvSpPr>
        <p:spPr bwMode="auto">
          <a:xfrm>
            <a:off x="3505201" y="1905000"/>
            <a:ext cx="392338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Attributes that affect risk:</a:t>
            </a:r>
          </a:p>
        </p:txBody>
      </p:sp>
    </p:spTree>
    <p:extLst>
      <p:ext uri="{BB962C8B-B14F-4D97-AF65-F5344CB8AC3E}">
        <p14:creationId xmlns:p14="http://schemas.microsoft.com/office/powerpoint/2010/main" val="1487119047"/>
      </p:ext>
    </p:extLst>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1E4E454-9500-47F5-99F5-6CF17FF7338D}" type="slidenum">
              <a:rPr lang="en-US" altLang="en-US" sz="1000"/>
              <a:pPr>
                <a:spcBef>
                  <a:spcPct val="0"/>
                </a:spcBef>
                <a:buClrTx/>
                <a:buSzTx/>
                <a:buFontTx/>
                <a:buNone/>
              </a:pPr>
              <a:t>309</a:t>
            </a:fld>
            <a:endParaRPr lang="en-US" altLang="en-US" sz="1000"/>
          </a:p>
        </p:txBody>
      </p:sp>
      <p:sp>
        <p:nvSpPr>
          <p:cNvPr id="17"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5604" name="Rectangle 3"/>
          <p:cNvSpPr>
            <a:spLocks noGrp="1" noChangeArrowheads="1"/>
          </p:cNvSpPr>
          <p:nvPr>
            <p:ph type="title"/>
          </p:nvPr>
        </p:nvSpPr>
        <p:spPr>
          <a:xfrm>
            <a:off x="2743200" y="1066800"/>
            <a:ext cx="7581900" cy="655638"/>
          </a:xfrm>
          <a:noFill/>
        </p:spPr>
        <p:txBody>
          <a:bodyPr vert="horz" lIns="90487" tIns="44450" rIns="90487" bIns="44450" rtlCol="0" anchor="ctr">
            <a:normAutofit fontScale="90000"/>
          </a:bodyPr>
          <a:lstStyle/>
          <a:p>
            <a:pPr eaLnBrk="1" hangingPunct="1"/>
            <a:r>
              <a:rPr lang="en-US" altLang="en-US" smtClean="0"/>
              <a:t>Risk Due to Business Impact</a:t>
            </a:r>
          </a:p>
        </p:txBody>
      </p:sp>
      <p:sp>
        <p:nvSpPr>
          <p:cNvPr id="189444" name="Rectangle 4"/>
          <p:cNvSpPr>
            <a:spLocks noChangeArrowheads="1"/>
          </p:cNvSpPr>
          <p:nvPr/>
        </p:nvSpPr>
        <p:spPr bwMode="auto">
          <a:xfrm>
            <a:off x="3530600" y="2376489"/>
            <a:ext cx="5151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affect of this product on company revenue?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5" name="Rectangle 5"/>
          <p:cNvSpPr>
            <a:spLocks noChangeArrowheads="1"/>
          </p:cNvSpPr>
          <p:nvPr/>
        </p:nvSpPr>
        <p:spPr bwMode="auto">
          <a:xfrm>
            <a:off x="3530600" y="2719389"/>
            <a:ext cx="5659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visibility of this product by senior management?</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6" name="Rectangle 6"/>
          <p:cNvSpPr>
            <a:spLocks noChangeArrowheads="1"/>
          </p:cNvSpPr>
          <p:nvPr/>
        </p:nvSpPr>
        <p:spPr bwMode="auto">
          <a:xfrm>
            <a:off x="3530600" y="3062289"/>
            <a:ext cx="44529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reasonableness of delivery deadline?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47" name="Rectangle 7"/>
          <p:cNvSpPr>
            <a:spLocks noChangeArrowheads="1"/>
          </p:cNvSpPr>
          <p:nvPr/>
        </p:nvSpPr>
        <p:spPr bwMode="auto">
          <a:xfrm>
            <a:off x="3530600" y="3441700"/>
            <a:ext cx="55832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number of customers who will use this product </a:t>
            </a:r>
          </a:p>
        </p:txBody>
      </p:sp>
      <p:sp>
        <p:nvSpPr>
          <p:cNvPr id="189448" name="Rectangle 8"/>
          <p:cNvSpPr>
            <a:spLocks noChangeArrowheads="1"/>
          </p:cNvSpPr>
          <p:nvPr/>
        </p:nvSpPr>
        <p:spPr bwMode="auto">
          <a:xfrm>
            <a:off x="3530600" y="3836989"/>
            <a:ext cx="3335338" cy="36353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interoperability constraints</a:t>
            </a:r>
          </a:p>
        </p:txBody>
      </p:sp>
      <p:sp>
        <p:nvSpPr>
          <p:cNvPr id="189449" name="Rectangle 9"/>
          <p:cNvSpPr>
            <a:spLocks noChangeArrowheads="1"/>
          </p:cNvSpPr>
          <p:nvPr/>
        </p:nvSpPr>
        <p:spPr bwMode="auto">
          <a:xfrm>
            <a:off x="3530600" y="4216401"/>
            <a:ext cx="3500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sophistication of end users?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0" name="Rectangle 10"/>
          <p:cNvSpPr>
            <a:spLocks noChangeArrowheads="1"/>
          </p:cNvSpPr>
          <p:nvPr/>
        </p:nvSpPr>
        <p:spPr bwMode="auto">
          <a:xfrm>
            <a:off x="3530600" y="4572000"/>
            <a:ext cx="5924550"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amount and quality of product documentation that </a:t>
            </a:r>
          </a:p>
        </p:txBody>
      </p:sp>
      <p:sp>
        <p:nvSpPr>
          <p:cNvPr id="189451" name="Rectangle 11"/>
          <p:cNvSpPr>
            <a:spLocks noChangeArrowheads="1"/>
          </p:cNvSpPr>
          <p:nvPr/>
        </p:nvSpPr>
        <p:spPr bwMode="auto">
          <a:xfrm>
            <a:off x="3530601" y="4813301"/>
            <a:ext cx="5618163"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must be produced and delivered to the customer?</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2" name="Rectangle 12"/>
          <p:cNvSpPr>
            <a:spLocks noChangeArrowheads="1"/>
          </p:cNvSpPr>
          <p:nvPr/>
        </p:nvSpPr>
        <p:spPr bwMode="auto">
          <a:xfrm>
            <a:off x="3530600" y="5208589"/>
            <a:ext cx="3182938" cy="36353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governmental constraints</a:t>
            </a:r>
          </a:p>
        </p:txBody>
      </p:sp>
      <p:sp>
        <p:nvSpPr>
          <p:cNvPr id="189453" name="Rectangle 13"/>
          <p:cNvSpPr>
            <a:spLocks noChangeArrowheads="1"/>
          </p:cNvSpPr>
          <p:nvPr/>
        </p:nvSpPr>
        <p:spPr bwMode="auto">
          <a:xfrm>
            <a:off x="3530600" y="4891088"/>
            <a:ext cx="182806" cy="643766"/>
          </a:xfrm>
          <a:prstGeom prst="rect">
            <a:avLst/>
          </a:prstGeom>
          <a:noFill/>
          <a:ln w="12700">
            <a:noFill/>
            <a:miter lim="800000"/>
            <a:headEnd/>
            <a:tailEnd/>
          </a:ln>
          <a:effectLst/>
        </p:spPr>
        <p:txBody>
          <a:bodyPr wrap="none" lIns="90487" tIns="44450" rIns="90487" bIns="44450">
            <a:spAutoFit/>
          </a:bodyPr>
          <a:lstStyle/>
          <a:p>
            <a:pPr>
              <a:defRPr/>
            </a:pPr>
            <a:endParaRPr lang="en-US" b="1">
              <a:effectLst>
                <a:outerShdw blurRad="38100" dist="38100" dir="2700000" algn="tl">
                  <a:srgbClr val="FFFFFF"/>
                </a:outerShdw>
              </a:effectLst>
              <a:latin typeface="Helvetica" pitchFamily="-128" charset="0"/>
              <a:ea typeface="ＭＳ Ｐゴシック" pitchFamily="-128" charset="-128"/>
            </a:endParaRP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4" name="Rectangle 14"/>
          <p:cNvSpPr>
            <a:spLocks noChangeArrowheads="1"/>
          </p:cNvSpPr>
          <p:nvPr/>
        </p:nvSpPr>
        <p:spPr bwMode="auto">
          <a:xfrm>
            <a:off x="3530600" y="5564189"/>
            <a:ext cx="42751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costs associated with late delivery?</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89455" name="Rectangle 15"/>
          <p:cNvSpPr>
            <a:spLocks noChangeArrowheads="1"/>
          </p:cNvSpPr>
          <p:nvPr/>
        </p:nvSpPr>
        <p:spPr bwMode="auto">
          <a:xfrm>
            <a:off x="3530600" y="5930900"/>
            <a:ext cx="50498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costs associated with a defective product?</a:t>
            </a:r>
          </a:p>
        </p:txBody>
      </p:sp>
      <p:sp>
        <p:nvSpPr>
          <p:cNvPr id="25617" name="Rectangle 16"/>
          <p:cNvSpPr>
            <a:spLocks noChangeArrowheads="1"/>
          </p:cNvSpPr>
          <p:nvPr/>
        </p:nvSpPr>
        <p:spPr bwMode="auto">
          <a:xfrm>
            <a:off x="3352801" y="1828800"/>
            <a:ext cx="392338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Attributes that affect risk:</a:t>
            </a:r>
          </a:p>
        </p:txBody>
      </p:sp>
    </p:spTree>
    <p:extLst>
      <p:ext uri="{BB962C8B-B14F-4D97-AF65-F5344CB8AC3E}">
        <p14:creationId xmlns:p14="http://schemas.microsoft.com/office/powerpoint/2010/main" val="1943518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108397-1C62-477A-A663-2DCCDCA49DA7}" type="slidenum">
              <a:rPr lang="en-US" altLang="en-US" sz="1000">
                <a:latin typeface="Helvetica" panose="020B0604020202020204" pitchFamily="34" charset="0"/>
              </a:rPr>
              <a:pPr/>
              <a:t>31</a:t>
            </a:fld>
            <a:endParaRPr lang="en-US" altLang="en-US" sz="1000">
              <a:latin typeface="Helvetica" panose="020B0604020202020204" pitchFamily="34" charset="0"/>
            </a:endParaRPr>
          </a:p>
        </p:txBody>
      </p:sp>
      <p:sp>
        <p:nvSpPr>
          <p:cNvPr id="5124" name="Rectangle 2"/>
          <p:cNvSpPr>
            <a:spLocks noGrp="1" noChangeArrowheads="1"/>
          </p:cNvSpPr>
          <p:nvPr>
            <p:ph type="title"/>
          </p:nvPr>
        </p:nvSpPr>
        <p:spPr/>
        <p:txBody>
          <a:bodyPr/>
          <a:lstStyle/>
          <a:p>
            <a:pPr eaLnBrk="1" hangingPunct="1"/>
            <a:r>
              <a:rPr lang="en-US" altLang="en-US" smtClean="0"/>
              <a:t>Software Engineering</a:t>
            </a:r>
          </a:p>
        </p:txBody>
      </p:sp>
      <p:sp>
        <p:nvSpPr>
          <p:cNvPr id="5125" name="Rectangle 3"/>
          <p:cNvSpPr>
            <a:spLocks noGrp="1" noChangeArrowheads="1"/>
          </p:cNvSpPr>
          <p:nvPr>
            <p:ph type="body" idx="1"/>
          </p:nvPr>
        </p:nvSpPr>
        <p:spPr/>
        <p:txBody>
          <a:bodyPr/>
          <a:lstStyle/>
          <a:p>
            <a:pPr eaLnBrk="1" hangingPunct="1"/>
            <a:r>
              <a:rPr lang="en-US" altLang="en-US" smtClean="0"/>
              <a:t>The IEEE definition:</a:t>
            </a:r>
          </a:p>
          <a:p>
            <a:pPr lvl="1">
              <a:spcBef>
                <a:spcPts val="300"/>
              </a:spcBef>
            </a:pPr>
            <a:r>
              <a:rPr lang="en-US" altLang="en-US" i="1" smtClean="0">
                <a:latin typeface="Palatino" pitchFamily="-128" charset="0"/>
              </a:rPr>
              <a:t>Software Engineering: </a:t>
            </a:r>
          </a:p>
          <a:p>
            <a:pPr lvl="1">
              <a:spcBef>
                <a:spcPts val="300"/>
              </a:spcBef>
            </a:pPr>
            <a:r>
              <a:rPr lang="en-US" altLang="en-US" i="1" smtClean="0">
                <a:latin typeface="Palatino" pitchFamily="-128" charset="0"/>
              </a:rPr>
              <a:t>(1) The application of a </a:t>
            </a:r>
            <a:r>
              <a:rPr lang="en-US" altLang="en-US" i="1" smtClean="0">
                <a:solidFill>
                  <a:schemeClr val="folHlink"/>
                </a:solidFill>
                <a:latin typeface="Palatino" pitchFamily="-128" charset="0"/>
              </a:rPr>
              <a:t>systematic, disciplined, quantifiable approach</a:t>
            </a:r>
            <a:r>
              <a:rPr lang="en-US" altLang="en-US" i="1" smtClean="0">
                <a:latin typeface="Palatino" pitchFamily="-128" charset="0"/>
              </a:rPr>
              <a:t> to the </a:t>
            </a:r>
            <a:r>
              <a:rPr lang="en-US" altLang="en-US" i="1" smtClean="0">
                <a:solidFill>
                  <a:schemeClr val="folHlink"/>
                </a:solidFill>
                <a:latin typeface="Palatino" pitchFamily="-128" charset="0"/>
              </a:rPr>
              <a:t>development, operation, and maintenance</a:t>
            </a:r>
            <a:r>
              <a:rPr lang="en-US" altLang="en-US" i="1" smtClean="0">
                <a:latin typeface="Palatino" pitchFamily="-128" charset="0"/>
              </a:rPr>
              <a:t> of software; that is, the application of engineering to software.  </a:t>
            </a:r>
          </a:p>
          <a:p>
            <a:pPr lvl="1">
              <a:spcBef>
                <a:spcPts val="300"/>
              </a:spcBef>
            </a:pPr>
            <a:r>
              <a:rPr lang="en-US" altLang="en-US" i="1" smtClean="0">
                <a:latin typeface="Palatino" pitchFamily="-128" charset="0"/>
              </a:rPr>
              <a:t>(2) The study of approaches as in (1).</a:t>
            </a:r>
          </a:p>
        </p:txBody>
      </p:sp>
    </p:spTree>
    <p:extLst>
      <p:ext uri="{BB962C8B-B14F-4D97-AF65-F5344CB8AC3E}">
        <p14:creationId xmlns:p14="http://schemas.microsoft.com/office/powerpoint/2010/main" val="16001792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9471381-4107-49AD-94AC-962B3C7707A9}" type="slidenum">
              <a:rPr lang="en-US" altLang="en-US" sz="1000"/>
              <a:pPr>
                <a:spcBef>
                  <a:spcPct val="0"/>
                </a:spcBef>
                <a:buClrTx/>
                <a:buSzTx/>
                <a:buFontTx/>
                <a:buNone/>
              </a:pPr>
              <a:t>310</a:t>
            </a:fld>
            <a:endParaRPr lang="en-US" altLang="en-US" sz="1000"/>
          </a:p>
        </p:txBody>
      </p:sp>
      <p:sp>
        <p:nvSpPr>
          <p:cNvPr id="15"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6628" name="Rectangle 3"/>
          <p:cNvSpPr>
            <a:spLocks noGrp="1" noChangeArrowheads="1"/>
          </p:cNvSpPr>
          <p:nvPr>
            <p:ph type="title"/>
          </p:nvPr>
        </p:nvSpPr>
        <p:spPr>
          <a:xfrm>
            <a:off x="2743200" y="1066800"/>
            <a:ext cx="6477000" cy="592138"/>
          </a:xfrm>
          <a:noFill/>
        </p:spPr>
        <p:txBody>
          <a:bodyPr vert="horz" lIns="90487" tIns="44450" rIns="90487" bIns="44450" rtlCol="0" anchor="ctr">
            <a:normAutofit fontScale="90000"/>
          </a:bodyPr>
          <a:lstStyle/>
          <a:p>
            <a:pPr eaLnBrk="1" hangingPunct="1"/>
            <a:r>
              <a:rPr lang="en-US" altLang="en-US" smtClean="0"/>
              <a:t>Risks Due to the Customer</a:t>
            </a:r>
          </a:p>
        </p:txBody>
      </p:sp>
      <p:sp>
        <p:nvSpPr>
          <p:cNvPr id="190468" name="Rectangle 4"/>
          <p:cNvSpPr>
            <a:spLocks noChangeArrowheads="1"/>
          </p:cNvSpPr>
          <p:nvPr/>
        </p:nvSpPr>
        <p:spPr bwMode="auto">
          <a:xfrm>
            <a:off x="3581400" y="2451101"/>
            <a:ext cx="56340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Have you worked with the customer in the past?</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0469" name="Rectangle 5"/>
          <p:cNvSpPr>
            <a:spLocks noChangeArrowheads="1"/>
          </p:cNvSpPr>
          <p:nvPr/>
        </p:nvSpPr>
        <p:spPr bwMode="auto">
          <a:xfrm>
            <a:off x="3581400" y="2806700"/>
            <a:ext cx="62690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Does the customer have a solid idea of requirements?</a:t>
            </a:r>
          </a:p>
        </p:txBody>
      </p:sp>
      <p:sp>
        <p:nvSpPr>
          <p:cNvPr id="190470" name="Rectangle 6"/>
          <p:cNvSpPr>
            <a:spLocks noChangeArrowheads="1"/>
          </p:cNvSpPr>
          <p:nvPr/>
        </p:nvSpPr>
        <p:spPr bwMode="auto">
          <a:xfrm>
            <a:off x="3581400" y="3175000"/>
            <a:ext cx="58626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Has the customer agreed to spend time with you? </a:t>
            </a:r>
          </a:p>
        </p:txBody>
      </p:sp>
      <p:sp>
        <p:nvSpPr>
          <p:cNvPr id="190471" name="Rectangle 7"/>
          <p:cNvSpPr>
            <a:spLocks noChangeArrowheads="1"/>
          </p:cNvSpPr>
          <p:nvPr/>
        </p:nvSpPr>
        <p:spPr bwMode="auto">
          <a:xfrm>
            <a:off x="3581400" y="3543301"/>
            <a:ext cx="5659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 customer willing to participate in reviews?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0472" name="Rectangle 8"/>
          <p:cNvSpPr>
            <a:spLocks noChangeArrowheads="1"/>
          </p:cNvSpPr>
          <p:nvPr/>
        </p:nvSpPr>
        <p:spPr bwMode="auto">
          <a:xfrm>
            <a:off x="3581400" y="4000500"/>
            <a:ext cx="49990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 customer technically sophisticated?</a:t>
            </a:r>
          </a:p>
        </p:txBody>
      </p:sp>
      <p:sp>
        <p:nvSpPr>
          <p:cNvPr id="190473" name="Rectangle 9"/>
          <p:cNvSpPr>
            <a:spLocks noChangeArrowheads="1"/>
          </p:cNvSpPr>
          <p:nvPr/>
        </p:nvSpPr>
        <p:spPr bwMode="auto">
          <a:xfrm>
            <a:off x="3581400" y="4484689"/>
            <a:ext cx="5786438" cy="36353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 customer willing to let your people do their </a:t>
            </a:r>
          </a:p>
        </p:txBody>
      </p:sp>
      <p:sp>
        <p:nvSpPr>
          <p:cNvPr id="190474" name="Rectangle 10"/>
          <p:cNvSpPr>
            <a:spLocks noChangeArrowheads="1"/>
          </p:cNvSpPr>
          <p:nvPr/>
        </p:nvSpPr>
        <p:spPr bwMode="auto">
          <a:xfrm>
            <a:off x="3581401" y="4775200"/>
            <a:ext cx="6138863"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job—that is, will the customer resist looking over your </a:t>
            </a:r>
          </a:p>
        </p:txBody>
      </p:sp>
      <p:sp>
        <p:nvSpPr>
          <p:cNvPr id="190475" name="Rectangle 11"/>
          <p:cNvSpPr>
            <a:spLocks noChangeArrowheads="1"/>
          </p:cNvSpPr>
          <p:nvPr/>
        </p:nvSpPr>
        <p:spPr bwMode="auto">
          <a:xfrm>
            <a:off x="3581401" y="5092701"/>
            <a:ext cx="4830763"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shoulder during technically detailed work?</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0476" name="Rectangle 12"/>
          <p:cNvSpPr>
            <a:spLocks noChangeArrowheads="1"/>
          </p:cNvSpPr>
          <p:nvPr/>
        </p:nvSpPr>
        <p:spPr bwMode="auto">
          <a:xfrm>
            <a:off x="3581400" y="5461000"/>
            <a:ext cx="52276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Does the customer understand the software </a:t>
            </a:r>
          </a:p>
        </p:txBody>
      </p:sp>
      <p:sp>
        <p:nvSpPr>
          <p:cNvPr id="190477" name="Rectangle 13"/>
          <p:cNvSpPr>
            <a:spLocks noChangeArrowheads="1"/>
          </p:cNvSpPr>
          <p:nvPr/>
        </p:nvSpPr>
        <p:spPr bwMode="auto">
          <a:xfrm>
            <a:off x="3581401" y="5791200"/>
            <a:ext cx="2555875"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engineering process?</a:t>
            </a:r>
          </a:p>
        </p:txBody>
      </p:sp>
      <p:sp>
        <p:nvSpPr>
          <p:cNvPr id="26639" name="Rectangle 14"/>
          <p:cNvSpPr>
            <a:spLocks noChangeArrowheads="1"/>
          </p:cNvSpPr>
          <p:nvPr/>
        </p:nvSpPr>
        <p:spPr bwMode="auto">
          <a:xfrm>
            <a:off x="3276600" y="1905000"/>
            <a:ext cx="52081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Questions that must be answered:</a:t>
            </a:r>
          </a:p>
        </p:txBody>
      </p:sp>
    </p:spTree>
    <p:extLst>
      <p:ext uri="{BB962C8B-B14F-4D97-AF65-F5344CB8AC3E}">
        <p14:creationId xmlns:p14="http://schemas.microsoft.com/office/powerpoint/2010/main" val="1497130636"/>
      </p:ext>
    </p:extLst>
  </p:cSld>
  <p:clrMapOvr>
    <a:masterClrMapping/>
  </p:clrMapOv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4A21A4D-EDBB-4BF2-A852-92D0D2380F70}" type="slidenum">
              <a:rPr lang="en-US" altLang="en-US" sz="1000"/>
              <a:pPr>
                <a:spcBef>
                  <a:spcPct val="0"/>
                </a:spcBef>
                <a:buClrTx/>
                <a:buSzTx/>
                <a:buFontTx/>
                <a:buNone/>
              </a:pPr>
              <a:t>311</a:t>
            </a:fld>
            <a:endParaRPr lang="en-US" altLang="en-US" sz="1000"/>
          </a:p>
        </p:txBody>
      </p:sp>
      <p:sp>
        <p:nvSpPr>
          <p:cNvPr id="14"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7652" name="Rectangle 3"/>
          <p:cNvSpPr>
            <a:spLocks noGrp="1" noChangeArrowheads="1"/>
          </p:cNvSpPr>
          <p:nvPr>
            <p:ph type="title"/>
          </p:nvPr>
        </p:nvSpPr>
        <p:spPr>
          <a:xfrm>
            <a:off x="2743200" y="1066801"/>
            <a:ext cx="7480300" cy="665163"/>
          </a:xfrm>
          <a:noFill/>
        </p:spPr>
        <p:txBody>
          <a:bodyPr vert="horz" lIns="90487" tIns="44450" rIns="90487" bIns="44450" rtlCol="0" anchor="ctr">
            <a:normAutofit fontScale="90000"/>
          </a:bodyPr>
          <a:lstStyle/>
          <a:p>
            <a:pPr eaLnBrk="1" hangingPunct="1"/>
            <a:r>
              <a:rPr lang="en-US" altLang="en-US" smtClean="0"/>
              <a:t>Risks Due to Process Maturity</a:t>
            </a:r>
          </a:p>
        </p:txBody>
      </p:sp>
      <p:sp>
        <p:nvSpPr>
          <p:cNvPr id="191492" name="Rectangle 4"/>
          <p:cNvSpPr>
            <a:spLocks noChangeArrowheads="1"/>
          </p:cNvSpPr>
          <p:nvPr/>
        </p:nvSpPr>
        <p:spPr bwMode="auto">
          <a:xfrm>
            <a:off x="3606801" y="2336800"/>
            <a:ext cx="6296025"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Have you established a common process framework? </a:t>
            </a:r>
          </a:p>
        </p:txBody>
      </p:sp>
      <p:sp>
        <p:nvSpPr>
          <p:cNvPr id="191493" name="Rectangle 5"/>
          <p:cNvSpPr>
            <a:spLocks noChangeArrowheads="1"/>
          </p:cNvSpPr>
          <p:nvPr/>
        </p:nvSpPr>
        <p:spPr bwMode="auto">
          <a:xfrm>
            <a:off x="3606800" y="2679701"/>
            <a:ext cx="37925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it followed by project teams?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1494" name="Rectangle 6"/>
          <p:cNvSpPr>
            <a:spLocks noChangeArrowheads="1"/>
          </p:cNvSpPr>
          <p:nvPr/>
        </p:nvSpPr>
        <p:spPr bwMode="auto">
          <a:xfrm>
            <a:off x="3606800" y="3008314"/>
            <a:ext cx="46307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 you have management support  for </a:t>
            </a:r>
          </a:p>
          <a:p>
            <a:pPr>
              <a:defRPr/>
            </a:pPr>
            <a:r>
              <a:rPr lang="en-US" b="1">
                <a:effectLst>
                  <a:outerShdw blurRad="38100" dist="38100" dir="2700000" algn="tl">
                    <a:srgbClr val="FFFFFF"/>
                  </a:outerShdw>
                </a:effectLst>
                <a:latin typeface="Helvetica" pitchFamily="-128" charset="0"/>
                <a:ea typeface="ＭＳ Ｐゴシック" pitchFamily="-128" charset="-128"/>
              </a:rPr>
              <a:t>software engineering </a:t>
            </a:r>
          </a:p>
        </p:txBody>
      </p:sp>
      <p:sp>
        <p:nvSpPr>
          <p:cNvPr id="191495" name="Rectangle 7"/>
          <p:cNvSpPr>
            <a:spLocks noChangeArrowheads="1"/>
          </p:cNvSpPr>
          <p:nvPr/>
        </p:nvSpPr>
        <p:spPr bwMode="auto">
          <a:xfrm>
            <a:off x="3606800" y="3619501"/>
            <a:ext cx="51514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 you have a proactive approach to SQA?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1496" name="Rectangle 8"/>
          <p:cNvSpPr>
            <a:spLocks noChangeArrowheads="1"/>
          </p:cNvSpPr>
          <p:nvPr/>
        </p:nvSpPr>
        <p:spPr bwMode="auto">
          <a:xfrm>
            <a:off x="3606800" y="3949701"/>
            <a:ext cx="49736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 you conduct formal technical reviews?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1497" name="Rectangle 9"/>
          <p:cNvSpPr>
            <a:spLocks noChangeArrowheads="1"/>
          </p:cNvSpPr>
          <p:nvPr/>
        </p:nvSpPr>
        <p:spPr bwMode="auto">
          <a:xfrm>
            <a:off x="3606800" y="4305300"/>
            <a:ext cx="54054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CASE tools used for analysis, design and </a:t>
            </a:r>
          </a:p>
        </p:txBody>
      </p:sp>
      <p:sp>
        <p:nvSpPr>
          <p:cNvPr id="191498" name="Rectangle 10"/>
          <p:cNvSpPr>
            <a:spLocks noChangeArrowheads="1"/>
          </p:cNvSpPr>
          <p:nvPr/>
        </p:nvSpPr>
        <p:spPr bwMode="auto">
          <a:xfrm>
            <a:off x="3606801" y="4586289"/>
            <a:ext cx="1069975"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testing?</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1499" name="Rectangle 11"/>
          <p:cNvSpPr>
            <a:spLocks noChangeArrowheads="1"/>
          </p:cNvSpPr>
          <p:nvPr/>
        </p:nvSpPr>
        <p:spPr bwMode="auto">
          <a:xfrm>
            <a:off x="3606800" y="4929189"/>
            <a:ext cx="49863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the tools integrated with one another?</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1500" name="Rectangle 12"/>
          <p:cNvSpPr>
            <a:spLocks noChangeArrowheads="1"/>
          </p:cNvSpPr>
          <p:nvPr/>
        </p:nvSpPr>
        <p:spPr bwMode="auto">
          <a:xfrm>
            <a:off x="3606800" y="5334000"/>
            <a:ext cx="50498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Have document formats been established?</a:t>
            </a:r>
          </a:p>
        </p:txBody>
      </p:sp>
      <p:sp>
        <p:nvSpPr>
          <p:cNvPr id="27662" name="Rectangle 13"/>
          <p:cNvSpPr>
            <a:spLocks noChangeArrowheads="1"/>
          </p:cNvSpPr>
          <p:nvPr/>
        </p:nvSpPr>
        <p:spPr bwMode="auto">
          <a:xfrm>
            <a:off x="3429000" y="1828800"/>
            <a:ext cx="52081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Questions that must be answered:</a:t>
            </a:r>
          </a:p>
        </p:txBody>
      </p:sp>
    </p:spTree>
    <p:extLst>
      <p:ext uri="{BB962C8B-B14F-4D97-AF65-F5344CB8AC3E}">
        <p14:creationId xmlns:p14="http://schemas.microsoft.com/office/powerpoint/2010/main" val="2859088877"/>
      </p:ext>
    </p:extLst>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5E09EE9-7913-4F3E-AD85-883E9E51D046}" type="slidenum">
              <a:rPr lang="en-US" altLang="en-US" sz="1000"/>
              <a:pPr>
                <a:spcBef>
                  <a:spcPct val="0"/>
                </a:spcBef>
                <a:buClrTx/>
                <a:buSzTx/>
                <a:buFontTx/>
                <a:buNone/>
              </a:pPr>
              <a:t>312</a:t>
            </a:fld>
            <a:endParaRPr lang="en-US" altLang="en-US" sz="1000"/>
          </a:p>
        </p:txBody>
      </p:sp>
      <p:sp>
        <p:nvSpPr>
          <p:cNvPr id="18"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8676" name="Rectangle 3"/>
          <p:cNvSpPr>
            <a:spLocks noGrp="1" noChangeArrowheads="1"/>
          </p:cNvSpPr>
          <p:nvPr>
            <p:ph type="title"/>
          </p:nvPr>
        </p:nvSpPr>
        <p:spPr>
          <a:xfrm>
            <a:off x="2743200" y="990600"/>
            <a:ext cx="6477000" cy="700088"/>
          </a:xfrm>
          <a:noFill/>
        </p:spPr>
        <p:txBody>
          <a:bodyPr vert="horz" lIns="90487" tIns="44450" rIns="90487" bIns="44450" rtlCol="0" anchor="ctr">
            <a:normAutofit/>
          </a:bodyPr>
          <a:lstStyle/>
          <a:p>
            <a:pPr eaLnBrk="1" hangingPunct="1"/>
            <a:r>
              <a:rPr lang="en-US" altLang="en-US" smtClean="0"/>
              <a:t>Technology Risks</a:t>
            </a:r>
          </a:p>
        </p:txBody>
      </p:sp>
      <p:sp>
        <p:nvSpPr>
          <p:cNvPr id="192516" name="Rectangle 4"/>
          <p:cNvSpPr>
            <a:spLocks noChangeArrowheads="1"/>
          </p:cNvSpPr>
          <p:nvPr/>
        </p:nvSpPr>
        <p:spPr bwMode="auto">
          <a:xfrm>
            <a:off x="3505200" y="2286001"/>
            <a:ext cx="51768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 technology new to your organization?</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2517" name="Rectangle 5"/>
          <p:cNvSpPr>
            <a:spLocks noChangeArrowheads="1"/>
          </p:cNvSpPr>
          <p:nvPr/>
        </p:nvSpPr>
        <p:spPr bwMode="auto">
          <a:xfrm>
            <a:off x="3505201" y="2603501"/>
            <a:ext cx="6657975" cy="638175"/>
          </a:xfrm>
          <a:prstGeom prst="rect">
            <a:avLst/>
          </a:prstGeom>
          <a:noFill/>
          <a:ln w="12700">
            <a:noFill/>
            <a:miter lim="800000"/>
            <a:headEnd/>
            <a:tailEnd/>
          </a:ln>
          <a:effectLst/>
        </p:spPr>
        <p:txBody>
          <a:bodyPr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new algorithms, I/O technology required?</a:t>
            </a:r>
          </a:p>
          <a:p>
            <a:pPr>
              <a:defRPr/>
            </a:pPr>
            <a:r>
              <a:rPr lang="en-US" b="1">
                <a:effectLst>
                  <a:outerShdw blurRad="38100" dist="38100" dir="2700000" algn="tl">
                    <a:srgbClr val="FFFFFF"/>
                  </a:outerShdw>
                </a:effectLst>
                <a:latin typeface="Helvetica" pitchFamily="-128" charset="0"/>
                <a:ea typeface="ＭＳ Ｐゴシック" pitchFamily="-128" charset="-128"/>
              </a:rPr>
              <a:t> </a:t>
            </a:r>
          </a:p>
        </p:txBody>
      </p:sp>
      <p:sp>
        <p:nvSpPr>
          <p:cNvPr id="28679" name="Rectangle 6"/>
          <p:cNvSpPr>
            <a:spLocks noChangeArrowheads="1"/>
          </p:cNvSpPr>
          <p:nvPr/>
        </p:nvSpPr>
        <p:spPr bwMode="auto">
          <a:xfrm>
            <a:off x="3503613" y="2620964"/>
            <a:ext cx="32321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2519" name="Rectangle 7"/>
          <p:cNvSpPr>
            <a:spLocks noChangeArrowheads="1"/>
          </p:cNvSpPr>
          <p:nvPr/>
        </p:nvSpPr>
        <p:spPr bwMode="auto">
          <a:xfrm>
            <a:off x="3505200" y="2882901"/>
            <a:ext cx="46942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new or unproven hardware involved?</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2520" name="Rectangle 8"/>
          <p:cNvSpPr>
            <a:spLocks noChangeArrowheads="1"/>
          </p:cNvSpPr>
          <p:nvPr/>
        </p:nvSpPr>
        <p:spPr bwMode="auto">
          <a:xfrm>
            <a:off x="3505200" y="3213100"/>
            <a:ext cx="58118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Does the application interface with new software?</a:t>
            </a:r>
          </a:p>
        </p:txBody>
      </p:sp>
      <p:sp>
        <p:nvSpPr>
          <p:cNvPr id="192521" name="Rectangle 9"/>
          <p:cNvSpPr>
            <a:spLocks noChangeArrowheads="1"/>
          </p:cNvSpPr>
          <p:nvPr/>
        </p:nvSpPr>
        <p:spPr bwMode="auto">
          <a:xfrm>
            <a:off x="3505201" y="3556001"/>
            <a:ext cx="4797425"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a specialized user interface required? </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2522" name="Rectangle 10"/>
          <p:cNvSpPr>
            <a:spLocks noChangeArrowheads="1"/>
          </p:cNvSpPr>
          <p:nvPr/>
        </p:nvSpPr>
        <p:spPr bwMode="auto">
          <a:xfrm>
            <a:off x="3505200" y="3898900"/>
            <a:ext cx="43640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 application radically different?</a:t>
            </a:r>
          </a:p>
        </p:txBody>
      </p:sp>
      <p:sp>
        <p:nvSpPr>
          <p:cNvPr id="192523" name="Rectangle 11"/>
          <p:cNvSpPr>
            <a:spLocks noChangeArrowheads="1"/>
          </p:cNvSpPr>
          <p:nvPr/>
        </p:nvSpPr>
        <p:spPr bwMode="auto">
          <a:xfrm>
            <a:off x="3505200" y="4216400"/>
            <a:ext cx="59388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you using new software engineering methods?</a:t>
            </a:r>
          </a:p>
        </p:txBody>
      </p:sp>
      <p:sp>
        <p:nvSpPr>
          <p:cNvPr id="192524" name="Rectangle 12"/>
          <p:cNvSpPr>
            <a:spLocks noChangeArrowheads="1"/>
          </p:cNvSpPr>
          <p:nvPr/>
        </p:nvSpPr>
        <p:spPr bwMode="auto">
          <a:xfrm>
            <a:off x="3505200" y="4597400"/>
            <a:ext cx="62055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you using unconventional software development </a:t>
            </a:r>
          </a:p>
        </p:txBody>
      </p:sp>
      <p:sp>
        <p:nvSpPr>
          <p:cNvPr id="192525" name="Rectangle 13"/>
          <p:cNvSpPr>
            <a:spLocks noChangeArrowheads="1"/>
          </p:cNvSpPr>
          <p:nvPr/>
        </p:nvSpPr>
        <p:spPr bwMode="auto">
          <a:xfrm>
            <a:off x="3505201" y="4852989"/>
            <a:ext cx="6456363" cy="36353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methods, such as formal methods, AI-based approaches, </a:t>
            </a:r>
          </a:p>
        </p:txBody>
      </p:sp>
      <p:sp>
        <p:nvSpPr>
          <p:cNvPr id="192526" name="Rectangle 14"/>
          <p:cNvSpPr>
            <a:spLocks noChangeArrowheads="1"/>
          </p:cNvSpPr>
          <p:nvPr/>
        </p:nvSpPr>
        <p:spPr bwMode="auto">
          <a:xfrm>
            <a:off x="3505201" y="5094289"/>
            <a:ext cx="3014663"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artificial neural networks?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2527" name="Rectangle 15"/>
          <p:cNvSpPr>
            <a:spLocks noChangeArrowheads="1"/>
          </p:cNvSpPr>
          <p:nvPr/>
        </p:nvSpPr>
        <p:spPr bwMode="auto">
          <a:xfrm>
            <a:off x="3505200" y="5449889"/>
            <a:ext cx="5481638" cy="638175"/>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there significant performance constraints?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2528" name="Rectangle 16"/>
          <p:cNvSpPr>
            <a:spLocks noChangeArrowheads="1"/>
          </p:cNvSpPr>
          <p:nvPr/>
        </p:nvSpPr>
        <p:spPr bwMode="auto">
          <a:xfrm>
            <a:off x="3505200" y="5816600"/>
            <a:ext cx="6370638" cy="363538"/>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Is there doubt the functionality requested is "do-able?"</a:t>
            </a:r>
          </a:p>
        </p:txBody>
      </p:sp>
      <p:sp>
        <p:nvSpPr>
          <p:cNvPr id="28690" name="Rectangle 17"/>
          <p:cNvSpPr>
            <a:spLocks noChangeArrowheads="1"/>
          </p:cNvSpPr>
          <p:nvPr/>
        </p:nvSpPr>
        <p:spPr bwMode="auto">
          <a:xfrm>
            <a:off x="3200400" y="1752600"/>
            <a:ext cx="52081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Questions that must be answered:</a:t>
            </a:r>
          </a:p>
        </p:txBody>
      </p:sp>
    </p:spTree>
    <p:extLst>
      <p:ext uri="{BB962C8B-B14F-4D97-AF65-F5344CB8AC3E}">
        <p14:creationId xmlns:p14="http://schemas.microsoft.com/office/powerpoint/2010/main" val="1183514797"/>
      </p:ext>
    </p:extLst>
  </p:cSld>
  <p:clrMapOvr>
    <a:masterClrMapping/>
  </p:clrMapOv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9A5C75A-A380-4C44-A923-5110546CA518}" type="slidenum">
              <a:rPr lang="en-US" altLang="en-US" sz="1000"/>
              <a:pPr>
                <a:spcBef>
                  <a:spcPct val="0"/>
                </a:spcBef>
                <a:buClrTx/>
                <a:buSzTx/>
                <a:buFontTx/>
                <a:buNone/>
              </a:pPr>
              <a:t>313</a:t>
            </a:fld>
            <a:endParaRPr lang="en-US" altLang="en-US" sz="1000"/>
          </a:p>
        </p:txBody>
      </p:sp>
      <p:sp>
        <p:nvSpPr>
          <p:cNvPr id="13"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29700" name="Rectangle 3"/>
          <p:cNvSpPr>
            <a:spLocks noGrp="1" noChangeArrowheads="1"/>
          </p:cNvSpPr>
          <p:nvPr>
            <p:ph type="title"/>
          </p:nvPr>
        </p:nvSpPr>
        <p:spPr>
          <a:xfrm>
            <a:off x="2743200" y="990601"/>
            <a:ext cx="6477000" cy="688975"/>
          </a:xfrm>
          <a:noFill/>
        </p:spPr>
        <p:txBody>
          <a:bodyPr vert="horz" lIns="90487" tIns="44450" rIns="90487" bIns="44450" rtlCol="0" anchor="ctr">
            <a:normAutofit fontScale="90000"/>
          </a:bodyPr>
          <a:lstStyle/>
          <a:p>
            <a:pPr eaLnBrk="1" hangingPunct="1"/>
            <a:r>
              <a:rPr lang="en-US" altLang="en-US" smtClean="0"/>
              <a:t>Staff/People Risks</a:t>
            </a:r>
          </a:p>
        </p:txBody>
      </p:sp>
      <p:sp>
        <p:nvSpPr>
          <p:cNvPr id="193540" name="Rectangle 4"/>
          <p:cNvSpPr>
            <a:spLocks noChangeArrowheads="1"/>
          </p:cNvSpPr>
          <p:nvPr/>
        </p:nvSpPr>
        <p:spPr bwMode="auto">
          <a:xfrm>
            <a:off x="3657600" y="2459038"/>
            <a:ext cx="3703962" cy="643766"/>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the best people available?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3541" name="Rectangle 5"/>
          <p:cNvSpPr>
            <a:spLocks noChangeArrowheads="1"/>
          </p:cNvSpPr>
          <p:nvPr/>
        </p:nvSpPr>
        <p:spPr bwMode="auto">
          <a:xfrm>
            <a:off x="3657600" y="2852738"/>
            <a:ext cx="3866442" cy="643766"/>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Does staff have the right skills?</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3542" name="Rectangle 6"/>
          <p:cNvSpPr>
            <a:spLocks noChangeArrowheads="1"/>
          </p:cNvSpPr>
          <p:nvPr/>
        </p:nvSpPr>
        <p:spPr bwMode="auto">
          <a:xfrm>
            <a:off x="3657600" y="3246438"/>
            <a:ext cx="3652666" cy="643766"/>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enough people available?</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3543" name="Rectangle 7"/>
          <p:cNvSpPr>
            <a:spLocks noChangeArrowheads="1"/>
          </p:cNvSpPr>
          <p:nvPr/>
        </p:nvSpPr>
        <p:spPr bwMode="auto">
          <a:xfrm>
            <a:off x="3657600" y="3614738"/>
            <a:ext cx="4742708" cy="643766"/>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Are staff committed for entire duration?</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3544" name="Rectangle 8"/>
          <p:cNvSpPr>
            <a:spLocks noChangeArrowheads="1"/>
          </p:cNvSpPr>
          <p:nvPr/>
        </p:nvSpPr>
        <p:spPr bwMode="auto">
          <a:xfrm>
            <a:off x="3657601" y="4008439"/>
            <a:ext cx="4120871" cy="36676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Will some people work part time? </a:t>
            </a:r>
          </a:p>
        </p:txBody>
      </p:sp>
      <p:sp>
        <p:nvSpPr>
          <p:cNvPr id="193545" name="Rectangle 9"/>
          <p:cNvSpPr>
            <a:spLocks noChangeArrowheads="1"/>
          </p:cNvSpPr>
          <p:nvPr/>
        </p:nvSpPr>
        <p:spPr bwMode="auto">
          <a:xfrm>
            <a:off x="3657601" y="4427539"/>
            <a:ext cx="4443523" cy="36676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Do staff have the right expectations?</a:t>
            </a:r>
          </a:p>
        </p:txBody>
      </p:sp>
      <p:sp>
        <p:nvSpPr>
          <p:cNvPr id="193546" name="Rectangle 10"/>
          <p:cNvSpPr>
            <a:spLocks noChangeArrowheads="1"/>
          </p:cNvSpPr>
          <p:nvPr/>
        </p:nvSpPr>
        <p:spPr bwMode="auto">
          <a:xfrm>
            <a:off x="3657600" y="4833938"/>
            <a:ext cx="4738476" cy="643766"/>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Have staff received necessary training?</a:t>
            </a:r>
          </a:p>
          <a:p>
            <a:pPr>
              <a:defRPr/>
            </a:pPr>
            <a:endParaRPr lang="en-US" b="1">
              <a:effectLst>
                <a:outerShdw blurRad="38100" dist="38100" dir="2700000" algn="tl">
                  <a:srgbClr val="FFFFFF"/>
                </a:outerShdw>
              </a:effectLst>
              <a:latin typeface="Helvetica" pitchFamily="-128" charset="0"/>
              <a:ea typeface="ＭＳ Ｐゴシック" pitchFamily="-128" charset="-128"/>
            </a:endParaRPr>
          </a:p>
        </p:txBody>
      </p:sp>
      <p:sp>
        <p:nvSpPr>
          <p:cNvPr id="193547" name="Rectangle 11"/>
          <p:cNvSpPr>
            <a:spLocks noChangeArrowheads="1"/>
          </p:cNvSpPr>
          <p:nvPr/>
        </p:nvSpPr>
        <p:spPr bwMode="auto">
          <a:xfrm>
            <a:off x="3657601" y="5253039"/>
            <a:ext cx="4095223" cy="366767"/>
          </a:xfrm>
          <a:prstGeom prst="rect">
            <a:avLst/>
          </a:prstGeom>
          <a:noFill/>
          <a:ln w="12700">
            <a:noFill/>
            <a:miter lim="800000"/>
            <a:headEnd/>
            <a:tailEnd/>
          </a:ln>
          <a:effectLst/>
        </p:spPr>
        <p:txBody>
          <a:bodyPr wrap="none" lIns="90487" tIns="44450" rIns="90487" bIns="44450">
            <a:spAutoFit/>
          </a:bodyPr>
          <a:lstStyle/>
          <a:p>
            <a:pPr>
              <a:defRPr/>
            </a:pPr>
            <a:r>
              <a:rPr lang="en-US" b="1">
                <a:effectLst>
                  <a:outerShdw blurRad="38100" dist="38100" dir="2700000" algn="tl">
                    <a:srgbClr val="FFFFFF"/>
                  </a:outerShdw>
                </a:effectLst>
                <a:latin typeface="Helvetica" pitchFamily="-128" charset="0"/>
                <a:ea typeface="ＭＳ Ｐゴシック" pitchFamily="-128" charset="-128"/>
              </a:rPr>
              <a:t>•  Will turnover among staff be low?</a:t>
            </a:r>
          </a:p>
        </p:txBody>
      </p:sp>
      <p:sp>
        <p:nvSpPr>
          <p:cNvPr id="29709" name="Rectangle 12"/>
          <p:cNvSpPr>
            <a:spLocks noChangeArrowheads="1"/>
          </p:cNvSpPr>
          <p:nvPr/>
        </p:nvSpPr>
        <p:spPr bwMode="auto">
          <a:xfrm>
            <a:off x="3505200" y="1905000"/>
            <a:ext cx="52081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b="1" i="1">
                <a:solidFill>
                  <a:schemeClr val="folHlink"/>
                </a:solidFill>
              </a:rPr>
              <a:t>Questions that must be answered:</a:t>
            </a:r>
          </a:p>
        </p:txBody>
      </p:sp>
    </p:spTree>
    <p:extLst>
      <p:ext uri="{BB962C8B-B14F-4D97-AF65-F5344CB8AC3E}">
        <p14:creationId xmlns:p14="http://schemas.microsoft.com/office/powerpoint/2010/main" val="3541015467"/>
      </p:ext>
    </p:extLst>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737525C-FDD7-4171-BF7F-AC3351404CA0}" type="slidenum">
              <a:rPr lang="en-US" altLang="en-US" sz="1000"/>
              <a:pPr>
                <a:spcBef>
                  <a:spcPct val="0"/>
                </a:spcBef>
                <a:buClrTx/>
                <a:buSzTx/>
                <a:buFontTx/>
                <a:buNone/>
              </a:pPr>
              <a:t>314</a:t>
            </a:fld>
            <a:endParaRPr lang="en-US" altLang="en-US" sz="1000"/>
          </a:p>
        </p:txBody>
      </p:sp>
      <p:sp>
        <p:nvSpPr>
          <p:cNvPr id="10" name="Footer Placeholder 4"/>
          <p:cNvSpPr>
            <a:spLocks noGrp="1"/>
          </p:cNvSpPr>
          <p:nvPr>
            <p:ph type="ftr" sz="quarter" idx="11"/>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 </a:t>
            </a:r>
          </a:p>
        </p:txBody>
      </p:sp>
      <p:sp>
        <p:nvSpPr>
          <p:cNvPr id="30724" name="Freeform 2"/>
          <p:cNvSpPr>
            <a:spLocks/>
          </p:cNvSpPr>
          <p:nvPr/>
        </p:nvSpPr>
        <p:spPr bwMode="auto">
          <a:xfrm>
            <a:off x="4040189" y="1870076"/>
            <a:ext cx="5945187" cy="4030663"/>
          </a:xfrm>
          <a:custGeom>
            <a:avLst/>
            <a:gdLst>
              <a:gd name="T0" fmla="*/ 2147483646 w 3745"/>
              <a:gd name="T1" fmla="*/ 2147483646 h 2257"/>
              <a:gd name="T2" fmla="*/ 0 w 3745"/>
              <a:gd name="T3" fmla="*/ 2147483646 h 2257"/>
              <a:gd name="T4" fmla="*/ 0 w 3745"/>
              <a:gd name="T5" fmla="*/ 2147483646 h 2257"/>
              <a:gd name="T6" fmla="*/ 2147483646 w 3745"/>
              <a:gd name="T7" fmla="*/ 0 h 2257"/>
              <a:gd name="T8" fmla="*/ 2147483646 w 3745"/>
              <a:gd name="T9" fmla="*/ 0 h 2257"/>
              <a:gd name="T10" fmla="*/ 2147483646 w 3745"/>
              <a:gd name="T11" fmla="*/ 2147483646 h 2257"/>
              <a:gd name="T12" fmla="*/ 2147483646 w 3745"/>
              <a:gd name="T13" fmla="*/ 2147483646 h 2257"/>
              <a:gd name="T14" fmla="*/ 2147483646 w 3745"/>
              <a:gd name="T15" fmla="*/ 2147483646 h 2257"/>
              <a:gd name="T16" fmla="*/ 2147483646 w 3745"/>
              <a:gd name="T17" fmla="*/ 2147483646 h 2257"/>
              <a:gd name="T18" fmla="*/ 2147483646 w 3745"/>
              <a:gd name="T19" fmla="*/ 2147483646 h 2257"/>
              <a:gd name="T20" fmla="*/ 2147483646 w 3745"/>
              <a:gd name="T21" fmla="*/ 2147483646 h 2257"/>
              <a:gd name="T22" fmla="*/ 2147483646 w 3745"/>
              <a:gd name="T23" fmla="*/ 2147483646 h 2257"/>
              <a:gd name="T24" fmla="*/ 2147483646 w 3745"/>
              <a:gd name="T25" fmla="*/ 2147483646 h 2257"/>
              <a:gd name="T26" fmla="*/ 2147483646 w 3745"/>
              <a:gd name="T27" fmla="*/ 2147483646 h 2257"/>
              <a:gd name="T28" fmla="*/ 2147483646 w 3745"/>
              <a:gd name="T29" fmla="*/ 2147483646 h 2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5"/>
              <a:gd name="T46" fmla="*/ 0 h 2257"/>
              <a:gd name="T47" fmla="*/ 3745 w 3745"/>
              <a:gd name="T48" fmla="*/ 2257 h 2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5" h="2257">
                <a:moveTo>
                  <a:pt x="912" y="2256"/>
                </a:moveTo>
                <a:lnTo>
                  <a:pt x="0" y="2256"/>
                </a:lnTo>
                <a:lnTo>
                  <a:pt x="0" y="96"/>
                </a:lnTo>
                <a:lnTo>
                  <a:pt x="96" y="0"/>
                </a:lnTo>
                <a:lnTo>
                  <a:pt x="3648" y="0"/>
                </a:lnTo>
                <a:lnTo>
                  <a:pt x="3744" y="96"/>
                </a:lnTo>
                <a:lnTo>
                  <a:pt x="3744" y="2256"/>
                </a:lnTo>
                <a:lnTo>
                  <a:pt x="2832" y="2256"/>
                </a:lnTo>
                <a:lnTo>
                  <a:pt x="2928" y="2016"/>
                </a:lnTo>
                <a:lnTo>
                  <a:pt x="2640" y="2016"/>
                </a:lnTo>
                <a:lnTo>
                  <a:pt x="2736" y="2256"/>
                </a:lnTo>
                <a:lnTo>
                  <a:pt x="1008" y="2256"/>
                </a:lnTo>
                <a:lnTo>
                  <a:pt x="1104" y="2016"/>
                </a:lnTo>
                <a:lnTo>
                  <a:pt x="816" y="2016"/>
                </a:lnTo>
                <a:lnTo>
                  <a:pt x="912" y="2256"/>
                </a:lnTo>
              </a:path>
            </a:pathLst>
          </a:custGeom>
          <a:solidFill>
            <a:schemeClr val="accent2"/>
          </a:solidFill>
          <a:ln w="25400" cap="rnd" cmpd="sng">
            <a:solidFill>
              <a:schemeClr val="hlink"/>
            </a:solidFill>
            <a:prstDash val="solid"/>
            <a:round/>
            <a:headEnd type="none" w="med" len="med"/>
            <a:tailEnd type="none" w="med" len="med"/>
          </a:ln>
        </p:spPr>
        <p:txBody>
          <a:bodyPr/>
          <a:lstStyle/>
          <a:p>
            <a:endParaRPr lang="en-IN"/>
          </a:p>
        </p:txBody>
      </p:sp>
      <p:sp>
        <p:nvSpPr>
          <p:cNvPr id="30725" name="Freeform 3"/>
          <p:cNvSpPr>
            <a:spLocks/>
          </p:cNvSpPr>
          <p:nvPr/>
        </p:nvSpPr>
        <p:spPr bwMode="auto">
          <a:xfrm>
            <a:off x="3887789" y="1955801"/>
            <a:ext cx="5945187" cy="4030663"/>
          </a:xfrm>
          <a:custGeom>
            <a:avLst/>
            <a:gdLst>
              <a:gd name="T0" fmla="*/ 2147483646 w 3745"/>
              <a:gd name="T1" fmla="*/ 2147483646 h 2257"/>
              <a:gd name="T2" fmla="*/ 0 w 3745"/>
              <a:gd name="T3" fmla="*/ 2147483646 h 2257"/>
              <a:gd name="T4" fmla="*/ 0 w 3745"/>
              <a:gd name="T5" fmla="*/ 2147483646 h 2257"/>
              <a:gd name="T6" fmla="*/ 2147483646 w 3745"/>
              <a:gd name="T7" fmla="*/ 0 h 2257"/>
              <a:gd name="T8" fmla="*/ 2147483646 w 3745"/>
              <a:gd name="T9" fmla="*/ 0 h 2257"/>
              <a:gd name="T10" fmla="*/ 2147483646 w 3745"/>
              <a:gd name="T11" fmla="*/ 2147483646 h 2257"/>
              <a:gd name="T12" fmla="*/ 2147483646 w 3745"/>
              <a:gd name="T13" fmla="*/ 2147483646 h 2257"/>
              <a:gd name="T14" fmla="*/ 2147483646 w 3745"/>
              <a:gd name="T15" fmla="*/ 2147483646 h 2257"/>
              <a:gd name="T16" fmla="*/ 2147483646 w 3745"/>
              <a:gd name="T17" fmla="*/ 2147483646 h 2257"/>
              <a:gd name="T18" fmla="*/ 2147483646 w 3745"/>
              <a:gd name="T19" fmla="*/ 2147483646 h 2257"/>
              <a:gd name="T20" fmla="*/ 2147483646 w 3745"/>
              <a:gd name="T21" fmla="*/ 2147483646 h 2257"/>
              <a:gd name="T22" fmla="*/ 2147483646 w 3745"/>
              <a:gd name="T23" fmla="*/ 2147483646 h 2257"/>
              <a:gd name="T24" fmla="*/ 2147483646 w 3745"/>
              <a:gd name="T25" fmla="*/ 2147483646 h 2257"/>
              <a:gd name="T26" fmla="*/ 2147483646 w 3745"/>
              <a:gd name="T27" fmla="*/ 2147483646 h 2257"/>
              <a:gd name="T28" fmla="*/ 2147483646 w 3745"/>
              <a:gd name="T29" fmla="*/ 2147483646 h 2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5"/>
              <a:gd name="T46" fmla="*/ 0 h 2257"/>
              <a:gd name="T47" fmla="*/ 3745 w 3745"/>
              <a:gd name="T48" fmla="*/ 2257 h 2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5" h="2257">
                <a:moveTo>
                  <a:pt x="912" y="2256"/>
                </a:moveTo>
                <a:lnTo>
                  <a:pt x="0" y="2256"/>
                </a:lnTo>
                <a:lnTo>
                  <a:pt x="0" y="96"/>
                </a:lnTo>
                <a:lnTo>
                  <a:pt x="96" y="0"/>
                </a:lnTo>
                <a:lnTo>
                  <a:pt x="3648" y="0"/>
                </a:lnTo>
                <a:lnTo>
                  <a:pt x="3744" y="96"/>
                </a:lnTo>
                <a:lnTo>
                  <a:pt x="3744" y="2256"/>
                </a:lnTo>
                <a:lnTo>
                  <a:pt x="2832" y="2256"/>
                </a:lnTo>
                <a:lnTo>
                  <a:pt x="2928" y="2016"/>
                </a:lnTo>
                <a:lnTo>
                  <a:pt x="2640" y="2016"/>
                </a:lnTo>
                <a:lnTo>
                  <a:pt x="2736" y="2256"/>
                </a:lnTo>
                <a:lnTo>
                  <a:pt x="1008" y="2256"/>
                </a:lnTo>
                <a:lnTo>
                  <a:pt x="1104" y="2016"/>
                </a:lnTo>
                <a:lnTo>
                  <a:pt x="816" y="2016"/>
                </a:lnTo>
                <a:lnTo>
                  <a:pt x="912" y="2256"/>
                </a:lnTo>
              </a:path>
            </a:pathLst>
          </a:custGeom>
          <a:solidFill>
            <a:schemeClr val="accent2"/>
          </a:solidFill>
          <a:ln w="25400" cap="rnd" cmpd="sng">
            <a:solidFill>
              <a:schemeClr val="hlink"/>
            </a:solidFill>
            <a:prstDash val="solid"/>
            <a:round/>
            <a:headEnd type="none" w="med" len="med"/>
            <a:tailEnd type="none" w="med" len="med"/>
          </a:ln>
        </p:spPr>
        <p:txBody>
          <a:bodyPr/>
          <a:lstStyle/>
          <a:p>
            <a:endParaRPr lang="en-IN"/>
          </a:p>
        </p:txBody>
      </p:sp>
      <p:sp>
        <p:nvSpPr>
          <p:cNvPr id="30726" name="Freeform 4"/>
          <p:cNvSpPr>
            <a:spLocks/>
          </p:cNvSpPr>
          <p:nvPr/>
        </p:nvSpPr>
        <p:spPr bwMode="auto">
          <a:xfrm>
            <a:off x="3735389" y="2041526"/>
            <a:ext cx="5945187" cy="4030663"/>
          </a:xfrm>
          <a:custGeom>
            <a:avLst/>
            <a:gdLst>
              <a:gd name="T0" fmla="*/ 2147483646 w 3745"/>
              <a:gd name="T1" fmla="*/ 2147483646 h 2257"/>
              <a:gd name="T2" fmla="*/ 0 w 3745"/>
              <a:gd name="T3" fmla="*/ 2147483646 h 2257"/>
              <a:gd name="T4" fmla="*/ 0 w 3745"/>
              <a:gd name="T5" fmla="*/ 2147483646 h 2257"/>
              <a:gd name="T6" fmla="*/ 2147483646 w 3745"/>
              <a:gd name="T7" fmla="*/ 0 h 2257"/>
              <a:gd name="T8" fmla="*/ 2147483646 w 3745"/>
              <a:gd name="T9" fmla="*/ 0 h 2257"/>
              <a:gd name="T10" fmla="*/ 2147483646 w 3745"/>
              <a:gd name="T11" fmla="*/ 2147483646 h 2257"/>
              <a:gd name="T12" fmla="*/ 2147483646 w 3745"/>
              <a:gd name="T13" fmla="*/ 2147483646 h 2257"/>
              <a:gd name="T14" fmla="*/ 2147483646 w 3745"/>
              <a:gd name="T15" fmla="*/ 2147483646 h 2257"/>
              <a:gd name="T16" fmla="*/ 2147483646 w 3745"/>
              <a:gd name="T17" fmla="*/ 2147483646 h 2257"/>
              <a:gd name="T18" fmla="*/ 2147483646 w 3745"/>
              <a:gd name="T19" fmla="*/ 2147483646 h 2257"/>
              <a:gd name="T20" fmla="*/ 2147483646 w 3745"/>
              <a:gd name="T21" fmla="*/ 2147483646 h 2257"/>
              <a:gd name="T22" fmla="*/ 2147483646 w 3745"/>
              <a:gd name="T23" fmla="*/ 2147483646 h 2257"/>
              <a:gd name="T24" fmla="*/ 2147483646 w 3745"/>
              <a:gd name="T25" fmla="*/ 2147483646 h 2257"/>
              <a:gd name="T26" fmla="*/ 2147483646 w 3745"/>
              <a:gd name="T27" fmla="*/ 2147483646 h 2257"/>
              <a:gd name="T28" fmla="*/ 2147483646 w 3745"/>
              <a:gd name="T29" fmla="*/ 2147483646 h 2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5"/>
              <a:gd name="T46" fmla="*/ 0 h 2257"/>
              <a:gd name="T47" fmla="*/ 3745 w 3745"/>
              <a:gd name="T48" fmla="*/ 2257 h 2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5" h="2257">
                <a:moveTo>
                  <a:pt x="912" y="2256"/>
                </a:moveTo>
                <a:lnTo>
                  <a:pt x="0" y="2256"/>
                </a:lnTo>
                <a:lnTo>
                  <a:pt x="0" y="96"/>
                </a:lnTo>
                <a:lnTo>
                  <a:pt x="96" y="0"/>
                </a:lnTo>
                <a:lnTo>
                  <a:pt x="3648" y="0"/>
                </a:lnTo>
                <a:lnTo>
                  <a:pt x="3744" y="96"/>
                </a:lnTo>
                <a:lnTo>
                  <a:pt x="3744" y="2256"/>
                </a:lnTo>
                <a:lnTo>
                  <a:pt x="2832" y="2256"/>
                </a:lnTo>
                <a:lnTo>
                  <a:pt x="2928" y="2016"/>
                </a:lnTo>
                <a:lnTo>
                  <a:pt x="2640" y="2016"/>
                </a:lnTo>
                <a:lnTo>
                  <a:pt x="2736" y="2256"/>
                </a:lnTo>
                <a:lnTo>
                  <a:pt x="1008" y="2256"/>
                </a:lnTo>
                <a:lnTo>
                  <a:pt x="1104" y="2016"/>
                </a:lnTo>
                <a:lnTo>
                  <a:pt x="816" y="2016"/>
                </a:lnTo>
                <a:lnTo>
                  <a:pt x="912" y="2256"/>
                </a:lnTo>
              </a:path>
            </a:pathLst>
          </a:custGeom>
          <a:solidFill>
            <a:schemeClr val="accent2"/>
          </a:solidFill>
          <a:ln w="25400" cap="rnd" cmpd="sng">
            <a:solidFill>
              <a:schemeClr val="hlink"/>
            </a:solidFill>
            <a:prstDash val="solid"/>
            <a:round/>
            <a:headEnd type="none" w="med" len="med"/>
            <a:tailEnd type="none" w="med" len="med"/>
          </a:ln>
        </p:spPr>
        <p:txBody>
          <a:bodyPr/>
          <a:lstStyle/>
          <a:p>
            <a:endParaRPr lang="en-IN"/>
          </a:p>
        </p:txBody>
      </p:sp>
      <p:sp>
        <p:nvSpPr>
          <p:cNvPr id="30727" name="Freeform 5"/>
          <p:cNvSpPr>
            <a:spLocks/>
          </p:cNvSpPr>
          <p:nvPr/>
        </p:nvSpPr>
        <p:spPr bwMode="auto">
          <a:xfrm>
            <a:off x="3582989" y="2127251"/>
            <a:ext cx="5945187" cy="4030663"/>
          </a:xfrm>
          <a:custGeom>
            <a:avLst/>
            <a:gdLst>
              <a:gd name="T0" fmla="*/ 2147483646 w 3745"/>
              <a:gd name="T1" fmla="*/ 2147483646 h 2257"/>
              <a:gd name="T2" fmla="*/ 0 w 3745"/>
              <a:gd name="T3" fmla="*/ 2147483646 h 2257"/>
              <a:gd name="T4" fmla="*/ 0 w 3745"/>
              <a:gd name="T5" fmla="*/ 2147483646 h 2257"/>
              <a:gd name="T6" fmla="*/ 2147483646 w 3745"/>
              <a:gd name="T7" fmla="*/ 0 h 2257"/>
              <a:gd name="T8" fmla="*/ 2147483646 w 3745"/>
              <a:gd name="T9" fmla="*/ 0 h 2257"/>
              <a:gd name="T10" fmla="*/ 2147483646 w 3745"/>
              <a:gd name="T11" fmla="*/ 2147483646 h 2257"/>
              <a:gd name="T12" fmla="*/ 2147483646 w 3745"/>
              <a:gd name="T13" fmla="*/ 2147483646 h 2257"/>
              <a:gd name="T14" fmla="*/ 2147483646 w 3745"/>
              <a:gd name="T15" fmla="*/ 2147483646 h 2257"/>
              <a:gd name="T16" fmla="*/ 2147483646 w 3745"/>
              <a:gd name="T17" fmla="*/ 2147483646 h 2257"/>
              <a:gd name="T18" fmla="*/ 2147483646 w 3745"/>
              <a:gd name="T19" fmla="*/ 2147483646 h 2257"/>
              <a:gd name="T20" fmla="*/ 2147483646 w 3745"/>
              <a:gd name="T21" fmla="*/ 2147483646 h 2257"/>
              <a:gd name="T22" fmla="*/ 2147483646 w 3745"/>
              <a:gd name="T23" fmla="*/ 2147483646 h 2257"/>
              <a:gd name="T24" fmla="*/ 2147483646 w 3745"/>
              <a:gd name="T25" fmla="*/ 2147483646 h 2257"/>
              <a:gd name="T26" fmla="*/ 2147483646 w 3745"/>
              <a:gd name="T27" fmla="*/ 2147483646 h 2257"/>
              <a:gd name="T28" fmla="*/ 2147483646 w 3745"/>
              <a:gd name="T29" fmla="*/ 2147483646 h 2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5"/>
              <a:gd name="T46" fmla="*/ 0 h 2257"/>
              <a:gd name="T47" fmla="*/ 3745 w 3745"/>
              <a:gd name="T48" fmla="*/ 2257 h 2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5" h="2257">
                <a:moveTo>
                  <a:pt x="912" y="2256"/>
                </a:moveTo>
                <a:lnTo>
                  <a:pt x="0" y="2256"/>
                </a:lnTo>
                <a:lnTo>
                  <a:pt x="0" y="96"/>
                </a:lnTo>
                <a:lnTo>
                  <a:pt x="96" y="0"/>
                </a:lnTo>
                <a:lnTo>
                  <a:pt x="3648" y="0"/>
                </a:lnTo>
                <a:lnTo>
                  <a:pt x="3744" y="96"/>
                </a:lnTo>
                <a:lnTo>
                  <a:pt x="3744" y="2256"/>
                </a:lnTo>
                <a:lnTo>
                  <a:pt x="2832" y="2256"/>
                </a:lnTo>
                <a:lnTo>
                  <a:pt x="2928" y="2016"/>
                </a:lnTo>
                <a:lnTo>
                  <a:pt x="2640" y="2016"/>
                </a:lnTo>
                <a:lnTo>
                  <a:pt x="2736" y="2256"/>
                </a:lnTo>
                <a:lnTo>
                  <a:pt x="1008" y="2256"/>
                </a:lnTo>
                <a:lnTo>
                  <a:pt x="1104" y="2016"/>
                </a:lnTo>
                <a:lnTo>
                  <a:pt x="816" y="2016"/>
                </a:lnTo>
                <a:lnTo>
                  <a:pt x="912" y="2256"/>
                </a:lnTo>
              </a:path>
            </a:pathLst>
          </a:custGeom>
          <a:solidFill>
            <a:schemeClr val="accent2"/>
          </a:solidFill>
          <a:ln w="25400" cap="rnd" cmpd="sng">
            <a:solidFill>
              <a:schemeClr val="hlink"/>
            </a:solidFill>
            <a:prstDash val="solid"/>
            <a:round/>
            <a:headEnd type="none" w="med" len="med"/>
            <a:tailEnd type="none" w="med" len="med"/>
          </a:ln>
        </p:spPr>
        <p:txBody>
          <a:bodyPr/>
          <a:lstStyle/>
          <a:p>
            <a:endParaRPr lang="en-IN"/>
          </a:p>
        </p:txBody>
      </p:sp>
      <p:sp>
        <p:nvSpPr>
          <p:cNvPr id="30728" name="Freeform 6"/>
          <p:cNvSpPr>
            <a:spLocks/>
          </p:cNvSpPr>
          <p:nvPr/>
        </p:nvSpPr>
        <p:spPr bwMode="auto">
          <a:xfrm>
            <a:off x="3430589" y="2212976"/>
            <a:ext cx="5945187" cy="4030663"/>
          </a:xfrm>
          <a:custGeom>
            <a:avLst/>
            <a:gdLst>
              <a:gd name="T0" fmla="*/ 2147483646 w 3745"/>
              <a:gd name="T1" fmla="*/ 2147483646 h 2257"/>
              <a:gd name="T2" fmla="*/ 0 w 3745"/>
              <a:gd name="T3" fmla="*/ 2147483646 h 2257"/>
              <a:gd name="T4" fmla="*/ 0 w 3745"/>
              <a:gd name="T5" fmla="*/ 2147483646 h 2257"/>
              <a:gd name="T6" fmla="*/ 2147483646 w 3745"/>
              <a:gd name="T7" fmla="*/ 0 h 2257"/>
              <a:gd name="T8" fmla="*/ 2147483646 w 3745"/>
              <a:gd name="T9" fmla="*/ 0 h 2257"/>
              <a:gd name="T10" fmla="*/ 2147483646 w 3745"/>
              <a:gd name="T11" fmla="*/ 2147483646 h 2257"/>
              <a:gd name="T12" fmla="*/ 2147483646 w 3745"/>
              <a:gd name="T13" fmla="*/ 2147483646 h 2257"/>
              <a:gd name="T14" fmla="*/ 2147483646 w 3745"/>
              <a:gd name="T15" fmla="*/ 2147483646 h 2257"/>
              <a:gd name="T16" fmla="*/ 2147483646 w 3745"/>
              <a:gd name="T17" fmla="*/ 2147483646 h 2257"/>
              <a:gd name="T18" fmla="*/ 2147483646 w 3745"/>
              <a:gd name="T19" fmla="*/ 2147483646 h 2257"/>
              <a:gd name="T20" fmla="*/ 2147483646 w 3745"/>
              <a:gd name="T21" fmla="*/ 2147483646 h 2257"/>
              <a:gd name="T22" fmla="*/ 2147483646 w 3745"/>
              <a:gd name="T23" fmla="*/ 2147483646 h 2257"/>
              <a:gd name="T24" fmla="*/ 2147483646 w 3745"/>
              <a:gd name="T25" fmla="*/ 2147483646 h 2257"/>
              <a:gd name="T26" fmla="*/ 2147483646 w 3745"/>
              <a:gd name="T27" fmla="*/ 2147483646 h 2257"/>
              <a:gd name="T28" fmla="*/ 2147483646 w 3745"/>
              <a:gd name="T29" fmla="*/ 2147483646 h 2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5"/>
              <a:gd name="T46" fmla="*/ 0 h 2257"/>
              <a:gd name="T47" fmla="*/ 3745 w 3745"/>
              <a:gd name="T48" fmla="*/ 2257 h 2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5" h="2257">
                <a:moveTo>
                  <a:pt x="912" y="2256"/>
                </a:moveTo>
                <a:lnTo>
                  <a:pt x="0" y="2256"/>
                </a:lnTo>
                <a:lnTo>
                  <a:pt x="0" y="96"/>
                </a:lnTo>
                <a:lnTo>
                  <a:pt x="96" y="0"/>
                </a:lnTo>
                <a:lnTo>
                  <a:pt x="3648" y="0"/>
                </a:lnTo>
                <a:lnTo>
                  <a:pt x="3744" y="96"/>
                </a:lnTo>
                <a:lnTo>
                  <a:pt x="3744" y="2256"/>
                </a:lnTo>
                <a:lnTo>
                  <a:pt x="2832" y="2256"/>
                </a:lnTo>
                <a:lnTo>
                  <a:pt x="2928" y="2016"/>
                </a:lnTo>
                <a:lnTo>
                  <a:pt x="2640" y="2016"/>
                </a:lnTo>
                <a:lnTo>
                  <a:pt x="2736" y="2256"/>
                </a:lnTo>
                <a:lnTo>
                  <a:pt x="1008" y="2256"/>
                </a:lnTo>
                <a:lnTo>
                  <a:pt x="1104" y="2016"/>
                </a:lnTo>
                <a:lnTo>
                  <a:pt x="816" y="2016"/>
                </a:lnTo>
                <a:lnTo>
                  <a:pt x="912" y="2256"/>
                </a:lnTo>
              </a:path>
            </a:pathLst>
          </a:custGeom>
          <a:solidFill>
            <a:schemeClr val="bg1"/>
          </a:solidFill>
          <a:ln w="25400" cap="rnd" cmpd="sng">
            <a:solidFill>
              <a:schemeClr val="hlink"/>
            </a:solidFill>
            <a:prstDash val="solid"/>
            <a:round/>
            <a:headEnd type="none" w="med" len="med"/>
            <a:tailEnd type="none" w="med" len="med"/>
          </a:ln>
        </p:spPr>
        <p:txBody>
          <a:bodyPr/>
          <a:lstStyle/>
          <a:p>
            <a:endParaRPr lang="en-IN"/>
          </a:p>
        </p:txBody>
      </p:sp>
      <p:sp>
        <p:nvSpPr>
          <p:cNvPr id="194567" name="Rectangle 7"/>
          <p:cNvSpPr>
            <a:spLocks noChangeArrowheads="1"/>
          </p:cNvSpPr>
          <p:nvPr/>
        </p:nvSpPr>
        <p:spPr bwMode="auto">
          <a:xfrm>
            <a:off x="3505201" y="2514601"/>
            <a:ext cx="5872163" cy="3375025"/>
          </a:xfrm>
          <a:prstGeom prst="rect">
            <a:avLst/>
          </a:prstGeom>
          <a:noFill/>
          <a:ln w="12700">
            <a:noFill/>
            <a:miter lim="800000"/>
            <a:headEnd/>
            <a:tailEnd/>
          </a:ln>
          <a:effectLst/>
        </p:spPr>
        <p:txBody>
          <a:bodyPr wrap="none" lIns="90487" tIns="44450" rIns="90487" bIns="44450">
            <a:spAutoFit/>
          </a:bodyPr>
          <a:lstStyle/>
          <a:p>
            <a:pPr>
              <a:lnSpc>
                <a:spcPct val="90000"/>
              </a:lnSpc>
              <a:defRPr/>
            </a:pPr>
            <a:r>
              <a:rPr lang="en-US" sz="1400" b="1">
                <a:solidFill>
                  <a:schemeClr val="tx2"/>
                </a:solidFill>
                <a:latin typeface="Arial" charset="0"/>
                <a:ea typeface="ＭＳ Ｐゴシック" pitchFamily="-128" charset="-128"/>
              </a:rPr>
              <a:t>Project:</a:t>
            </a:r>
            <a:r>
              <a:rPr lang="en-US" sz="1400" b="1">
                <a:latin typeface="Arial" charset="0"/>
                <a:ea typeface="ＭＳ Ｐゴシック" pitchFamily="-128" charset="-128"/>
              </a:rPr>
              <a:t>  Embedded software for XYZ system</a:t>
            </a:r>
          </a:p>
          <a:p>
            <a:pPr>
              <a:lnSpc>
                <a:spcPct val="90000"/>
              </a:lnSpc>
              <a:defRPr/>
            </a:pPr>
            <a:r>
              <a:rPr lang="en-US" sz="1400" b="1">
                <a:solidFill>
                  <a:schemeClr val="tx2"/>
                </a:solidFill>
                <a:latin typeface="Arial" charset="0"/>
                <a:ea typeface="ＭＳ Ｐゴシック" pitchFamily="-128" charset="-128"/>
              </a:rPr>
              <a:t>Risk type:</a:t>
            </a:r>
            <a:r>
              <a:rPr lang="en-US" sz="1400" b="1">
                <a:latin typeface="Arial" charset="0"/>
                <a:ea typeface="ＭＳ Ｐゴシック" pitchFamily="-128" charset="-128"/>
              </a:rPr>
              <a:t> schedule risk</a:t>
            </a:r>
          </a:p>
          <a:p>
            <a:pPr>
              <a:lnSpc>
                <a:spcPct val="90000"/>
              </a:lnSpc>
              <a:defRPr/>
            </a:pPr>
            <a:r>
              <a:rPr lang="en-US" sz="1400" b="1">
                <a:solidFill>
                  <a:schemeClr val="tx2"/>
                </a:solidFill>
                <a:latin typeface="Arial" charset="0"/>
                <a:ea typeface="ＭＳ Ｐゴシック" pitchFamily="-128" charset="-128"/>
              </a:rPr>
              <a:t>Priority (1 low ... 5 critical):</a:t>
            </a:r>
            <a:r>
              <a:rPr lang="en-US" sz="1400" b="1">
                <a:latin typeface="Arial" charset="0"/>
                <a:ea typeface="ＭＳ Ｐゴシック" pitchFamily="-128" charset="-128"/>
              </a:rPr>
              <a:t>  4</a:t>
            </a:r>
          </a:p>
          <a:p>
            <a:pPr>
              <a:lnSpc>
                <a:spcPct val="90000"/>
              </a:lnSpc>
              <a:defRPr/>
            </a:pPr>
            <a:r>
              <a:rPr lang="en-US" sz="1400" b="1">
                <a:solidFill>
                  <a:schemeClr val="tx2"/>
                </a:solidFill>
                <a:latin typeface="Arial" charset="0"/>
                <a:ea typeface="ＭＳ Ｐゴシック" pitchFamily="-128" charset="-128"/>
              </a:rPr>
              <a:t>Risk factor:</a:t>
            </a:r>
            <a:r>
              <a:rPr lang="en-US" sz="1400" b="1">
                <a:latin typeface="Arial" charset="0"/>
                <a:ea typeface="ＭＳ Ｐゴシック" pitchFamily="-128" charset="-128"/>
              </a:rPr>
              <a:t>  Project completion will depend on tests which require </a:t>
            </a:r>
          </a:p>
          <a:p>
            <a:pPr>
              <a:lnSpc>
                <a:spcPct val="90000"/>
              </a:lnSpc>
              <a:defRPr/>
            </a:pPr>
            <a:r>
              <a:rPr lang="en-US" sz="1400" b="1">
                <a:latin typeface="Arial" charset="0"/>
                <a:ea typeface="ＭＳ Ｐゴシック" pitchFamily="-128" charset="-128"/>
              </a:rPr>
              <a:t>hardware component under development. Hardware component </a:t>
            </a:r>
          </a:p>
          <a:p>
            <a:pPr>
              <a:lnSpc>
                <a:spcPct val="90000"/>
              </a:lnSpc>
              <a:defRPr/>
            </a:pPr>
            <a:r>
              <a:rPr lang="en-US" sz="1400" b="1">
                <a:latin typeface="Arial" charset="0"/>
                <a:ea typeface="ＭＳ Ｐゴシック" pitchFamily="-128" charset="-128"/>
              </a:rPr>
              <a:t>delivery may be delayed</a:t>
            </a:r>
          </a:p>
          <a:p>
            <a:pPr>
              <a:lnSpc>
                <a:spcPct val="90000"/>
              </a:lnSpc>
              <a:defRPr/>
            </a:pPr>
            <a:r>
              <a:rPr lang="en-US" sz="1400" b="1">
                <a:solidFill>
                  <a:schemeClr val="tx2"/>
                </a:solidFill>
                <a:latin typeface="Arial" charset="0"/>
                <a:ea typeface="ＭＳ Ｐゴシック" pitchFamily="-128" charset="-128"/>
              </a:rPr>
              <a:t>Probability:</a:t>
            </a:r>
            <a:r>
              <a:rPr lang="en-US" sz="1400" b="1">
                <a:latin typeface="Arial" charset="0"/>
                <a:ea typeface="ＭＳ Ｐゴシック" pitchFamily="-128" charset="-128"/>
              </a:rPr>
              <a:t>  60 %</a:t>
            </a:r>
          </a:p>
          <a:p>
            <a:pPr>
              <a:lnSpc>
                <a:spcPct val="90000"/>
              </a:lnSpc>
              <a:defRPr/>
            </a:pPr>
            <a:r>
              <a:rPr lang="en-US" sz="1400" b="1">
                <a:solidFill>
                  <a:schemeClr val="tx2"/>
                </a:solidFill>
                <a:latin typeface="Arial" charset="0"/>
                <a:ea typeface="ＭＳ Ｐゴシック" pitchFamily="-128" charset="-128"/>
              </a:rPr>
              <a:t>Impact: </a:t>
            </a:r>
            <a:r>
              <a:rPr lang="en-US" sz="1400" b="1">
                <a:latin typeface="Arial" charset="0"/>
                <a:ea typeface="ＭＳ Ｐゴシック" pitchFamily="-128" charset="-128"/>
              </a:rPr>
              <a:t> Project completion will be delayed for each day that </a:t>
            </a:r>
          </a:p>
          <a:p>
            <a:pPr>
              <a:lnSpc>
                <a:spcPct val="90000"/>
              </a:lnSpc>
              <a:defRPr/>
            </a:pPr>
            <a:r>
              <a:rPr lang="en-US" sz="1400" b="1">
                <a:latin typeface="Arial" charset="0"/>
                <a:ea typeface="ＭＳ Ｐゴシック" pitchFamily="-128" charset="-128"/>
              </a:rPr>
              <a:t>hardware is unavailable for use in software testing</a:t>
            </a:r>
          </a:p>
          <a:p>
            <a:pPr>
              <a:lnSpc>
                <a:spcPct val="90000"/>
              </a:lnSpc>
              <a:defRPr/>
            </a:pPr>
            <a:r>
              <a:rPr lang="en-US" sz="1400" b="1">
                <a:solidFill>
                  <a:schemeClr val="tx2"/>
                </a:solidFill>
                <a:latin typeface="Arial" charset="0"/>
                <a:ea typeface="ＭＳ Ｐゴシック" pitchFamily="-128" charset="-128"/>
              </a:rPr>
              <a:t>Monitoring approach:</a:t>
            </a:r>
            <a:r>
              <a:rPr lang="en-US" sz="1400" b="1">
                <a:latin typeface="Arial" charset="0"/>
                <a:ea typeface="ＭＳ Ｐゴシック" pitchFamily="-128" charset="-128"/>
              </a:rPr>
              <a:t>  </a:t>
            </a:r>
          </a:p>
          <a:p>
            <a:pPr>
              <a:lnSpc>
                <a:spcPct val="90000"/>
              </a:lnSpc>
              <a:defRPr/>
            </a:pPr>
            <a:r>
              <a:rPr lang="en-US" sz="1400" b="1">
                <a:latin typeface="Arial" charset="0"/>
                <a:ea typeface="ＭＳ Ｐゴシック" pitchFamily="-128" charset="-128"/>
              </a:rPr>
              <a:t>     Scheduled milestone reviews with hardware group</a:t>
            </a:r>
          </a:p>
          <a:p>
            <a:pPr>
              <a:lnSpc>
                <a:spcPct val="90000"/>
              </a:lnSpc>
              <a:defRPr/>
            </a:pPr>
            <a:r>
              <a:rPr lang="en-US" sz="1400" b="1">
                <a:solidFill>
                  <a:schemeClr val="tx2"/>
                </a:solidFill>
                <a:latin typeface="Arial" charset="0"/>
                <a:ea typeface="ＭＳ Ｐゴシック" pitchFamily="-128" charset="-128"/>
              </a:rPr>
              <a:t>Contingency plan:</a:t>
            </a:r>
            <a:endParaRPr lang="en-US" sz="1400" b="1">
              <a:latin typeface="Arial" charset="0"/>
              <a:ea typeface="ＭＳ Ｐゴシック" pitchFamily="-128" charset="-128"/>
            </a:endParaRPr>
          </a:p>
          <a:p>
            <a:pPr>
              <a:lnSpc>
                <a:spcPct val="90000"/>
              </a:lnSpc>
              <a:defRPr/>
            </a:pPr>
            <a:r>
              <a:rPr lang="en-US" sz="1400" b="1">
                <a:latin typeface="Arial" charset="0"/>
                <a:ea typeface="ＭＳ Ｐゴシック" pitchFamily="-128" charset="-128"/>
              </a:rPr>
              <a:t>     Modification of testing strategy to accommodate delay using</a:t>
            </a:r>
          </a:p>
          <a:p>
            <a:pPr>
              <a:lnSpc>
                <a:spcPct val="90000"/>
              </a:lnSpc>
              <a:defRPr/>
            </a:pPr>
            <a:r>
              <a:rPr lang="en-US" sz="1400" b="1">
                <a:latin typeface="Arial" charset="0"/>
                <a:ea typeface="ＭＳ Ｐゴシック" pitchFamily="-128" charset="-128"/>
              </a:rPr>
              <a:t>     software simulation</a:t>
            </a:r>
          </a:p>
          <a:p>
            <a:pPr>
              <a:lnSpc>
                <a:spcPct val="90000"/>
              </a:lnSpc>
              <a:defRPr/>
            </a:pPr>
            <a:r>
              <a:rPr lang="en-US" sz="1400" b="1">
                <a:solidFill>
                  <a:schemeClr val="tx2"/>
                </a:solidFill>
                <a:latin typeface="Arial" charset="0"/>
                <a:ea typeface="ＭＳ Ｐゴシック" pitchFamily="-128" charset="-128"/>
              </a:rPr>
              <a:t>Estimated resources:</a:t>
            </a:r>
            <a:r>
              <a:rPr lang="en-US" sz="1400" b="1">
                <a:latin typeface="Arial" charset="0"/>
                <a:ea typeface="ＭＳ Ｐゴシック" pitchFamily="-128" charset="-128"/>
              </a:rPr>
              <a:t> 6 additional person months beginning in July</a:t>
            </a:r>
          </a:p>
          <a:p>
            <a:pPr>
              <a:lnSpc>
                <a:spcPct val="90000"/>
              </a:lnSpc>
              <a:defRPr/>
            </a:pPr>
            <a:endParaRPr lang="en-US" sz="1400" b="1">
              <a:latin typeface="Arial" charset="0"/>
              <a:ea typeface="ＭＳ Ｐゴシック" pitchFamily="-128" charset="-128"/>
            </a:endParaRPr>
          </a:p>
          <a:p>
            <a:pPr>
              <a:defRPr/>
            </a:pPr>
            <a:endParaRPr lang="en-US" sz="1400" b="1">
              <a:effectLst>
                <a:outerShdw blurRad="38100" dist="38100" dir="2700000" algn="tl">
                  <a:srgbClr val="FFFFFF"/>
                </a:outerShdw>
              </a:effectLst>
              <a:latin typeface="Arial" charset="0"/>
              <a:ea typeface="ＭＳ Ｐゴシック" pitchFamily="-128" charset="-128"/>
            </a:endParaRPr>
          </a:p>
        </p:txBody>
      </p:sp>
      <p:sp>
        <p:nvSpPr>
          <p:cNvPr id="30730" name="Rectangle 8"/>
          <p:cNvSpPr>
            <a:spLocks noGrp="1" noChangeArrowheads="1"/>
          </p:cNvSpPr>
          <p:nvPr>
            <p:ph type="title"/>
          </p:nvPr>
        </p:nvSpPr>
        <p:spPr>
          <a:xfrm>
            <a:off x="2743200" y="990600"/>
            <a:ext cx="6477000" cy="565150"/>
          </a:xfrm>
          <a:noFill/>
        </p:spPr>
        <p:txBody>
          <a:bodyPr vert="horz" lIns="90487" tIns="44450" rIns="90487" bIns="44450" rtlCol="0" anchor="ctr">
            <a:normAutofit fontScale="90000"/>
          </a:bodyPr>
          <a:lstStyle/>
          <a:p>
            <a:pPr eaLnBrk="1" hangingPunct="1"/>
            <a:r>
              <a:rPr lang="en-US" altLang="en-US" smtClean="0"/>
              <a:t>Recording Risk Information</a:t>
            </a:r>
          </a:p>
        </p:txBody>
      </p:sp>
    </p:spTree>
    <p:extLst>
      <p:ext uri="{BB962C8B-B14F-4D97-AF65-F5344CB8AC3E}">
        <p14:creationId xmlns:p14="http://schemas.microsoft.com/office/powerpoint/2010/main" val="35551959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13"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38259F-58E7-4350-9D9E-0184BA57D381}" type="slidenum">
              <a:rPr lang="en-US" altLang="en-US" sz="1000">
                <a:latin typeface="Helvetica" panose="020B0604020202020204" pitchFamily="34" charset="0"/>
              </a:rPr>
              <a:pPr/>
              <a:t>32</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a:xfrm>
            <a:off x="2743201" y="990600"/>
            <a:ext cx="5421313" cy="660400"/>
          </a:xfrm>
          <a:noFill/>
        </p:spPr>
        <p:txBody>
          <a:bodyPr vert="horz" lIns="63500" tIns="25400" rIns="63500" bIns="25400" rtlCol="0" anchor="t">
            <a:spAutoFit/>
          </a:bodyPr>
          <a:lstStyle/>
          <a:p>
            <a:pPr eaLnBrk="1" hangingPunct="1"/>
            <a:r>
              <a:rPr lang="en-US" altLang="en-US" smtClean="0"/>
              <a:t>A Layered Technology</a:t>
            </a:r>
          </a:p>
        </p:txBody>
      </p:sp>
      <p:sp>
        <p:nvSpPr>
          <p:cNvPr id="6149" name="Rectangle 3"/>
          <p:cNvSpPr>
            <a:spLocks noChangeArrowheads="1"/>
          </p:cNvSpPr>
          <p:nvPr/>
        </p:nvSpPr>
        <p:spPr bwMode="auto">
          <a:xfrm>
            <a:off x="4953001" y="5029201"/>
            <a:ext cx="3343863"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b="1" i="1">
                <a:solidFill>
                  <a:schemeClr val="folHlink"/>
                </a:solidFill>
                <a:latin typeface="Palatino" pitchFamily="-128" charset="0"/>
              </a:rPr>
              <a:t>Software Engineering</a:t>
            </a:r>
            <a:endParaRPr lang="en-US" altLang="en-US" b="1">
              <a:latin typeface="Palatino" pitchFamily="-128" charset="0"/>
            </a:endParaRPr>
          </a:p>
        </p:txBody>
      </p:sp>
      <p:sp>
        <p:nvSpPr>
          <p:cNvPr id="156676" name="Oval 4"/>
          <p:cNvSpPr>
            <a:spLocks noChangeArrowheads="1"/>
          </p:cNvSpPr>
          <p:nvPr/>
        </p:nvSpPr>
        <p:spPr bwMode="auto">
          <a:xfrm>
            <a:off x="2528888" y="3397251"/>
            <a:ext cx="7620000" cy="1285875"/>
          </a:xfrm>
          <a:prstGeom prst="ellipse">
            <a:avLst/>
          </a:prstGeom>
          <a:solidFill>
            <a:srgbClr val="01EA89"/>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7" name="Oval 5"/>
          <p:cNvSpPr>
            <a:spLocks noChangeArrowheads="1"/>
          </p:cNvSpPr>
          <p:nvPr/>
        </p:nvSpPr>
        <p:spPr bwMode="auto">
          <a:xfrm>
            <a:off x="2986088" y="2968625"/>
            <a:ext cx="6629400" cy="1200150"/>
          </a:xfrm>
          <a:prstGeom prst="ellipse">
            <a:avLst/>
          </a:prstGeom>
          <a:solidFill>
            <a:srgbClr val="BC3700"/>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8" name="Oval 6"/>
          <p:cNvSpPr>
            <a:spLocks noChangeArrowheads="1"/>
          </p:cNvSpPr>
          <p:nvPr/>
        </p:nvSpPr>
        <p:spPr bwMode="auto">
          <a:xfrm>
            <a:off x="3519488" y="2511425"/>
            <a:ext cx="5486400" cy="1028700"/>
          </a:xfrm>
          <a:prstGeom prst="ellipse">
            <a:avLst/>
          </a:prstGeom>
          <a:solidFill>
            <a:schemeClr val="tx2"/>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9" name="Oval 7"/>
          <p:cNvSpPr>
            <a:spLocks noChangeArrowheads="1"/>
          </p:cNvSpPr>
          <p:nvPr/>
        </p:nvSpPr>
        <p:spPr bwMode="auto">
          <a:xfrm>
            <a:off x="3900488" y="2282825"/>
            <a:ext cx="4724400" cy="685800"/>
          </a:xfrm>
          <a:prstGeom prst="ellipse">
            <a:avLst/>
          </a:prstGeom>
          <a:solidFill>
            <a:srgbClr val="790015"/>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80" name="Rectangle 8"/>
          <p:cNvSpPr>
            <a:spLocks noChangeArrowheads="1"/>
          </p:cNvSpPr>
          <p:nvPr/>
        </p:nvSpPr>
        <p:spPr bwMode="auto">
          <a:xfrm>
            <a:off x="5181601" y="4238626"/>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56681" name="Rectangle 9"/>
          <p:cNvSpPr>
            <a:spLocks noChangeArrowheads="1"/>
          </p:cNvSpPr>
          <p:nvPr/>
        </p:nvSpPr>
        <p:spPr bwMode="auto">
          <a:xfrm>
            <a:off x="5283200" y="3638551"/>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56682" name="Rectangle 10"/>
          <p:cNvSpPr>
            <a:spLocks noChangeArrowheads="1"/>
          </p:cNvSpPr>
          <p:nvPr/>
        </p:nvSpPr>
        <p:spPr bwMode="auto">
          <a:xfrm>
            <a:off x="5638801" y="3038476"/>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56683" name="Rectangle 11"/>
          <p:cNvSpPr>
            <a:spLocks noChangeArrowheads="1"/>
          </p:cNvSpPr>
          <p:nvPr/>
        </p:nvSpPr>
        <p:spPr bwMode="auto">
          <a:xfrm>
            <a:off x="5943600" y="2438401"/>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58442302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C6B418-1705-4D04-990E-2832D5232FE6}" type="slidenum">
              <a:rPr lang="en-US" altLang="en-US" sz="1000">
                <a:latin typeface="Helvetica" panose="020B0604020202020204" pitchFamily="34" charset="0"/>
              </a:rPr>
              <a:pPr/>
              <a:t>33</a:t>
            </a:fld>
            <a:endParaRPr lang="en-US" altLang="en-US" sz="1000">
              <a:latin typeface="Helvetica" panose="020B0604020202020204" pitchFamily="34" charset="0"/>
            </a:endParaRPr>
          </a:p>
        </p:txBody>
      </p:sp>
      <p:sp>
        <p:nvSpPr>
          <p:cNvPr id="157702" name="Rectangle 6"/>
          <p:cNvSpPr>
            <a:spLocks noChangeArrowheads="1"/>
          </p:cNvSpPr>
          <p:nvPr/>
        </p:nvSpPr>
        <p:spPr bwMode="auto">
          <a:xfrm>
            <a:off x="4572000" y="2895600"/>
            <a:ext cx="3886200" cy="16764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7173" name="Rectangle 4"/>
          <p:cNvSpPr>
            <a:spLocks noGrp="1" noChangeArrowheads="1"/>
          </p:cNvSpPr>
          <p:nvPr>
            <p:ph type="title"/>
          </p:nvPr>
        </p:nvSpPr>
        <p:spPr>
          <a:xfrm>
            <a:off x="2743201" y="1066800"/>
            <a:ext cx="5122863" cy="660400"/>
          </a:xfrm>
          <a:noFill/>
        </p:spPr>
        <p:txBody>
          <a:bodyPr vert="horz" wrap="none" lIns="63500" tIns="25400" rIns="63500" bIns="25400" rtlCol="0" anchor="t">
            <a:spAutoFit/>
          </a:bodyPr>
          <a:lstStyle/>
          <a:p>
            <a:pPr eaLnBrk="1" hangingPunct="1"/>
            <a:r>
              <a:rPr lang="en-US" altLang="en-US" smtClean="0"/>
              <a:t>A Process Framework</a:t>
            </a:r>
          </a:p>
        </p:txBody>
      </p:sp>
      <p:sp>
        <p:nvSpPr>
          <p:cNvPr id="157701" name="Rectangle 5"/>
          <p:cNvSpPr>
            <a:spLocks noChangeArrowheads="1"/>
          </p:cNvSpPr>
          <p:nvPr/>
        </p:nvSpPr>
        <p:spPr bwMode="auto">
          <a:xfrm>
            <a:off x="3657600" y="1981201"/>
            <a:ext cx="3722172" cy="2319609"/>
          </a:xfrm>
          <a:prstGeom prst="rect">
            <a:avLst/>
          </a:prstGeom>
          <a:noFill/>
          <a:ln w="25400">
            <a:noFill/>
            <a:miter lim="800000"/>
            <a:headEnd/>
            <a:tailEnd/>
          </a:ln>
          <a:effectLst/>
        </p:spPr>
        <p:txBody>
          <a:bodyPr wrap="none" lIns="90487" tIns="44450" rIns="90487" bIns="44450">
            <a:spAutoFit/>
          </a:bodyPr>
          <a:lstStyle/>
          <a:p>
            <a:pPr>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Process framework</a:t>
            </a:r>
            <a:endParaRPr lang="en-US" b="1">
              <a:solidFill>
                <a:schemeClr val="bg1"/>
              </a:solidFill>
              <a:effectLst>
                <a:outerShdw blurRad="38100" dist="38100" dir="2700000" algn="tl">
                  <a:srgbClr val="000000"/>
                </a:outerShdw>
              </a:effectLst>
              <a:latin typeface="Palatino" pitchFamily="-128" charset="0"/>
              <a:ea typeface="ＭＳ Ｐゴシック" pitchFamily="-128" charset="-128"/>
            </a:endParaRPr>
          </a:p>
          <a:p>
            <a:pPr lvl="1">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Framework activities</a:t>
            </a:r>
          </a:p>
          <a:p>
            <a:pPr lvl="2">
              <a:lnSpc>
                <a:spcPct val="115000"/>
              </a:lnSpc>
              <a:defRPr/>
            </a:pPr>
            <a:r>
              <a:rPr lang="en-US">
                <a:solidFill>
                  <a:schemeClr val="bg1"/>
                </a:solidFill>
                <a:latin typeface="Palatino" pitchFamily="-128" charset="0"/>
                <a:ea typeface="ＭＳ Ｐゴシック" pitchFamily="-128" charset="-128"/>
              </a:rPr>
              <a:t>work tasks</a:t>
            </a:r>
          </a:p>
          <a:p>
            <a:pPr lvl="2">
              <a:lnSpc>
                <a:spcPct val="115000"/>
              </a:lnSpc>
              <a:defRPr/>
            </a:pPr>
            <a:r>
              <a:rPr lang="en-US">
                <a:solidFill>
                  <a:schemeClr val="bg1"/>
                </a:solidFill>
                <a:latin typeface="Palatino" pitchFamily="-128" charset="0"/>
                <a:ea typeface="ＭＳ Ｐゴシック" pitchFamily="-128" charset="-128"/>
              </a:rPr>
              <a:t>work products</a:t>
            </a:r>
          </a:p>
          <a:p>
            <a:pPr lvl="2">
              <a:lnSpc>
                <a:spcPct val="115000"/>
              </a:lnSpc>
              <a:defRPr/>
            </a:pPr>
            <a:r>
              <a:rPr lang="en-US">
                <a:solidFill>
                  <a:schemeClr val="bg1"/>
                </a:solidFill>
                <a:latin typeface="Palatino" pitchFamily="-128" charset="0"/>
                <a:ea typeface="ＭＳ Ｐゴシック" pitchFamily="-128" charset="-128"/>
              </a:rPr>
              <a:t>milestones &amp; deliverables</a:t>
            </a:r>
          </a:p>
          <a:p>
            <a:pPr lvl="2">
              <a:lnSpc>
                <a:spcPct val="115000"/>
              </a:lnSpc>
              <a:defRPr/>
            </a:pPr>
            <a:r>
              <a:rPr lang="en-US">
                <a:solidFill>
                  <a:schemeClr val="bg1"/>
                </a:solidFill>
                <a:latin typeface="Palatino" pitchFamily="-128" charset="0"/>
                <a:ea typeface="ＭＳ Ｐゴシック" pitchFamily="-128" charset="-128"/>
              </a:rPr>
              <a:t>QA checkpoints</a:t>
            </a:r>
            <a:endParaRPr lang="en-US" b="1">
              <a:latin typeface="Palatino" pitchFamily="-128" charset="0"/>
              <a:ea typeface="ＭＳ Ｐゴシック" pitchFamily="-128" charset="-128"/>
            </a:endParaRPr>
          </a:p>
          <a:p>
            <a:pPr lvl="1">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Umbrella Activities</a:t>
            </a:r>
          </a:p>
        </p:txBody>
      </p:sp>
    </p:spTree>
    <p:extLst>
      <p:ext uri="{BB962C8B-B14F-4D97-AF65-F5344CB8AC3E}">
        <p14:creationId xmlns:p14="http://schemas.microsoft.com/office/powerpoint/2010/main" val="36429312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48FB61-D45E-4471-BE07-88BB84FD3833}" type="slidenum">
              <a:rPr lang="en-US" altLang="en-US" sz="1000">
                <a:latin typeface="Helvetica" panose="020B0604020202020204" pitchFamily="34" charset="0"/>
              </a:rPr>
              <a:pPr/>
              <a:t>34</a:t>
            </a:fld>
            <a:endParaRPr lang="en-US" altLang="en-US" sz="1000">
              <a:latin typeface="Helvetica" panose="020B0604020202020204" pitchFamily="34" charset="0"/>
            </a:endParaRPr>
          </a:p>
        </p:txBody>
      </p:sp>
      <p:sp>
        <p:nvSpPr>
          <p:cNvPr id="8196" name="Rectangle 3"/>
          <p:cNvSpPr>
            <a:spLocks noGrp="1" noChangeArrowheads="1"/>
          </p:cNvSpPr>
          <p:nvPr>
            <p:ph type="title"/>
          </p:nvPr>
        </p:nvSpPr>
        <p:spPr>
          <a:xfrm>
            <a:off x="2819401" y="1143001"/>
            <a:ext cx="4881563" cy="633413"/>
          </a:xfrm>
        </p:spPr>
        <p:txBody>
          <a:bodyPr>
            <a:normAutofit fontScale="90000"/>
          </a:bodyPr>
          <a:lstStyle/>
          <a:p>
            <a:pPr eaLnBrk="1" hangingPunct="1"/>
            <a:r>
              <a:rPr lang="en-US" altLang="en-US" smtClean="0"/>
              <a:t>Framework Activities</a:t>
            </a:r>
          </a:p>
        </p:txBody>
      </p:sp>
      <p:sp>
        <p:nvSpPr>
          <p:cNvPr id="8197" name="Rectangle 4"/>
          <p:cNvSpPr>
            <a:spLocks noGrp="1" noChangeArrowheads="1"/>
          </p:cNvSpPr>
          <p:nvPr>
            <p:ph type="body" idx="1"/>
          </p:nvPr>
        </p:nvSpPr>
        <p:spPr>
          <a:xfrm>
            <a:off x="3733800" y="1905000"/>
            <a:ext cx="4440238" cy="4114800"/>
          </a:xfrm>
        </p:spPr>
        <p:txBody>
          <a:bodyPr/>
          <a:lstStyle/>
          <a:p>
            <a:pPr eaLnBrk="1" hangingPunct="1">
              <a:lnSpc>
                <a:spcPct val="90000"/>
              </a:lnSpc>
            </a:pPr>
            <a:r>
              <a:rPr lang="en-US" altLang="en-US" smtClean="0"/>
              <a:t>Communication</a:t>
            </a:r>
          </a:p>
          <a:p>
            <a:pPr eaLnBrk="1" hangingPunct="1">
              <a:lnSpc>
                <a:spcPct val="90000"/>
              </a:lnSpc>
            </a:pPr>
            <a:r>
              <a:rPr lang="en-US" altLang="en-US" smtClean="0"/>
              <a:t>Planning</a:t>
            </a:r>
          </a:p>
          <a:p>
            <a:pPr eaLnBrk="1" hangingPunct="1">
              <a:lnSpc>
                <a:spcPct val="90000"/>
              </a:lnSpc>
            </a:pPr>
            <a:r>
              <a:rPr lang="en-US" altLang="en-US" smtClean="0"/>
              <a:t>Modeling</a:t>
            </a:r>
          </a:p>
          <a:p>
            <a:pPr lvl="1" eaLnBrk="1" hangingPunct="1">
              <a:lnSpc>
                <a:spcPct val="90000"/>
              </a:lnSpc>
            </a:pPr>
            <a:r>
              <a:rPr lang="en-US" altLang="en-US" smtClean="0"/>
              <a:t>Analysis of requirements</a:t>
            </a:r>
          </a:p>
          <a:p>
            <a:pPr lvl="1" eaLnBrk="1" hangingPunct="1">
              <a:lnSpc>
                <a:spcPct val="90000"/>
              </a:lnSpc>
            </a:pPr>
            <a:r>
              <a:rPr lang="en-US" altLang="en-US" smtClean="0"/>
              <a:t>Design</a:t>
            </a:r>
          </a:p>
          <a:p>
            <a:pPr eaLnBrk="1" hangingPunct="1">
              <a:lnSpc>
                <a:spcPct val="90000"/>
              </a:lnSpc>
            </a:pPr>
            <a:r>
              <a:rPr lang="en-US" altLang="en-US" smtClean="0"/>
              <a:t>Construction</a:t>
            </a:r>
          </a:p>
          <a:p>
            <a:pPr lvl="1" eaLnBrk="1" hangingPunct="1">
              <a:lnSpc>
                <a:spcPct val="90000"/>
              </a:lnSpc>
            </a:pPr>
            <a:r>
              <a:rPr lang="en-US" altLang="en-US" smtClean="0"/>
              <a:t>Code generation</a:t>
            </a:r>
          </a:p>
          <a:p>
            <a:pPr lvl="1" eaLnBrk="1" hangingPunct="1">
              <a:lnSpc>
                <a:spcPct val="90000"/>
              </a:lnSpc>
            </a:pPr>
            <a:r>
              <a:rPr lang="en-US" altLang="en-US" smtClean="0"/>
              <a:t>Testing</a:t>
            </a:r>
          </a:p>
          <a:p>
            <a:pPr eaLnBrk="1" hangingPunct="1">
              <a:lnSpc>
                <a:spcPct val="90000"/>
              </a:lnSpc>
            </a:pPr>
            <a:r>
              <a:rPr lang="en-US" altLang="en-US" smtClean="0"/>
              <a:t>Deployment</a:t>
            </a:r>
          </a:p>
        </p:txBody>
      </p:sp>
    </p:spTree>
    <p:extLst>
      <p:ext uri="{BB962C8B-B14F-4D97-AF65-F5344CB8AC3E}">
        <p14:creationId xmlns:p14="http://schemas.microsoft.com/office/powerpoint/2010/main" val="364663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D30988-5F40-4E16-9022-EDBB9946C001}" type="slidenum">
              <a:rPr lang="en-US" altLang="en-US" sz="1000">
                <a:latin typeface="Helvetica" panose="020B0604020202020204" pitchFamily="34" charset="0"/>
              </a:rPr>
              <a:pPr/>
              <a:t>35</a:t>
            </a:fld>
            <a:endParaRPr lang="en-US" altLang="en-US" sz="1000">
              <a:latin typeface="Helvetica" panose="020B0604020202020204" pitchFamily="34" charset="0"/>
            </a:endParaRPr>
          </a:p>
        </p:txBody>
      </p:sp>
      <p:sp>
        <p:nvSpPr>
          <p:cNvPr id="9220" name="Rectangle 3"/>
          <p:cNvSpPr>
            <a:spLocks noGrp="1" noChangeArrowheads="1"/>
          </p:cNvSpPr>
          <p:nvPr>
            <p:ph type="title"/>
          </p:nvPr>
        </p:nvSpPr>
        <p:spPr>
          <a:xfrm>
            <a:off x="2819400" y="1143001"/>
            <a:ext cx="4383088" cy="633413"/>
          </a:xfrm>
        </p:spPr>
        <p:txBody>
          <a:bodyPr>
            <a:normAutofit fontScale="90000"/>
          </a:bodyPr>
          <a:lstStyle/>
          <a:p>
            <a:pPr eaLnBrk="1" hangingPunct="1"/>
            <a:r>
              <a:rPr lang="en-US" altLang="en-US" smtClean="0"/>
              <a:t>Umbrella Activities</a:t>
            </a:r>
          </a:p>
        </p:txBody>
      </p:sp>
      <p:sp>
        <p:nvSpPr>
          <p:cNvPr id="9221" name="Rectangle 4"/>
          <p:cNvSpPr>
            <a:spLocks noGrp="1" noChangeArrowheads="1"/>
          </p:cNvSpPr>
          <p:nvPr>
            <p:ph type="body" idx="1"/>
          </p:nvPr>
        </p:nvSpPr>
        <p:spPr>
          <a:xfrm>
            <a:off x="3276600" y="1828801"/>
            <a:ext cx="6508750" cy="4075113"/>
          </a:xfrm>
          <a:noFill/>
        </p:spPr>
        <p:txBody>
          <a:bodyPr vert="horz" lIns="90487" tIns="44450" rIns="90487" bIns="44450" rtlCol="0">
            <a:normAutofit lnSpcReduction="10000"/>
          </a:bodyPr>
          <a:lstStyle/>
          <a:p>
            <a:pPr marL="285750" indent="-285750"/>
            <a:r>
              <a:rPr lang="en-US" altLang="en-US" smtClean="0"/>
              <a:t>Software project tracking and control</a:t>
            </a:r>
          </a:p>
          <a:p>
            <a:pPr marL="285750" indent="-285750"/>
            <a:r>
              <a:rPr lang="en-US" altLang="en-US" smtClean="0"/>
              <a:t>Risk management</a:t>
            </a:r>
          </a:p>
          <a:p>
            <a:pPr marL="285750" indent="-285750"/>
            <a:r>
              <a:rPr lang="en-US" altLang="en-US" smtClean="0"/>
              <a:t>Software quality assurance</a:t>
            </a:r>
          </a:p>
          <a:p>
            <a:pPr marL="285750" indent="-285750"/>
            <a:r>
              <a:rPr lang="en-US" altLang="en-US" smtClean="0"/>
              <a:t>Technical reviews</a:t>
            </a:r>
          </a:p>
          <a:p>
            <a:pPr marL="285750" indent="-285750"/>
            <a:r>
              <a:rPr lang="en-US" altLang="en-US" smtClean="0"/>
              <a:t>Measurement</a:t>
            </a:r>
          </a:p>
          <a:p>
            <a:pPr marL="285750" indent="-285750"/>
            <a:r>
              <a:rPr lang="en-US" altLang="en-US" smtClean="0"/>
              <a:t>Software configuration management</a:t>
            </a:r>
          </a:p>
          <a:p>
            <a:pPr marL="285750" indent="-285750"/>
            <a:r>
              <a:rPr lang="en-US" altLang="en-US" smtClean="0"/>
              <a:t>Reusability management</a:t>
            </a:r>
          </a:p>
          <a:p>
            <a:pPr marL="285750" indent="-285750"/>
            <a:r>
              <a:rPr lang="en-US" altLang="en-US" smtClean="0"/>
              <a:t>Work product preparation and production</a:t>
            </a:r>
          </a:p>
        </p:txBody>
      </p:sp>
    </p:spTree>
    <p:extLst>
      <p:ext uri="{BB962C8B-B14F-4D97-AF65-F5344CB8AC3E}">
        <p14:creationId xmlns:p14="http://schemas.microsoft.com/office/powerpoint/2010/main" val="290892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48DF3-DA9F-4D5B-AEE5-A18DBB5DBC01}" type="slidenum">
              <a:rPr lang="en-US" altLang="en-US" sz="1000">
                <a:latin typeface="Helvetica" panose="020B0604020202020204" pitchFamily="34" charset="0"/>
              </a:rPr>
              <a:pPr/>
              <a:t>36</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lang="en-US" altLang="en-US" smtClean="0"/>
              <a:t>Adapting a Process Model</a:t>
            </a:r>
          </a:p>
        </p:txBody>
      </p:sp>
      <p:sp>
        <p:nvSpPr>
          <p:cNvPr id="10245" name="Rectangle 3"/>
          <p:cNvSpPr>
            <a:spLocks noGrp="1" noChangeArrowheads="1"/>
          </p:cNvSpPr>
          <p:nvPr>
            <p:ph type="body" idx="1"/>
          </p:nvPr>
        </p:nvSpPr>
        <p:spPr>
          <a:xfrm>
            <a:off x="3124200" y="1828800"/>
            <a:ext cx="6934200" cy="4419600"/>
          </a:xfrm>
        </p:spPr>
        <p:txBody>
          <a:bodyPr>
            <a:normAutofit lnSpcReduction="10000"/>
          </a:bodyPr>
          <a:lstStyle/>
          <a:p>
            <a:pPr lvl="1">
              <a:spcBef>
                <a:spcPts val="600"/>
              </a:spcBef>
            </a:pPr>
            <a:r>
              <a:rPr lang="en-US" altLang="en-US" sz="1800">
                <a:latin typeface="Palatino" pitchFamily="-128" charset="0"/>
              </a:rPr>
              <a:t>the overall flow of activities, actions, and tasks and the interdependencies among them</a:t>
            </a:r>
          </a:p>
          <a:p>
            <a:pPr lvl="1">
              <a:spcBef>
                <a:spcPts val="300"/>
              </a:spcBef>
            </a:pPr>
            <a:r>
              <a:rPr lang="en-US" altLang="en-US" sz="1800">
                <a:latin typeface="Palatino" pitchFamily="-128" charset="0"/>
              </a:rPr>
              <a:t>the degree to which actions and tasks are defined within each framework activity</a:t>
            </a:r>
          </a:p>
          <a:p>
            <a:pPr lvl="1" eaLnBrk="1" hangingPunct="1">
              <a:lnSpc>
                <a:spcPct val="90000"/>
              </a:lnSpc>
            </a:pPr>
            <a:r>
              <a:rPr lang="en-US" altLang="en-US" sz="1800">
                <a:latin typeface="Palatino" pitchFamily="-128" charset="0"/>
              </a:rPr>
              <a:t>the degree to which work products are identified and required</a:t>
            </a:r>
          </a:p>
          <a:p>
            <a:pPr lvl="1" eaLnBrk="1" hangingPunct="1">
              <a:lnSpc>
                <a:spcPct val="90000"/>
              </a:lnSpc>
            </a:pPr>
            <a:r>
              <a:rPr lang="en-US" altLang="en-US" sz="1800">
                <a:latin typeface="Palatino" pitchFamily="-128" charset="0"/>
              </a:rPr>
              <a:t>the manner which quality assurance activities are applied</a:t>
            </a:r>
          </a:p>
          <a:p>
            <a:pPr lvl="1" eaLnBrk="1" hangingPunct="1">
              <a:lnSpc>
                <a:spcPct val="90000"/>
              </a:lnSpc>
            </a:pPr>
            <a:r>
              <a:rPr lang="en-US" altLang="en-US" sz="1800">
                <a:latin typeface="Palatino" pitchFamily="-128" charset="0"/>
              </a:rPr>
              <a:t>the manner in which project tracking and control activities are applied</a:t>
            </a:r>
          </a:p>
          <a:p>
            <a:pPr lvl="1" eaLnBrk="1" hangingPunct="1">
              <a:lnSpc>
                <a:spcPct val="90000"/>
              </a:lnSpc>
            </a:pPr>
            <a:r>
              <a:rPr lang="en-US" altLang="en-US" sz="1800">
                <a:latin typeface="Palatino" pitchFamily="-128" charset="0"/>
              </a:rPr>
              <a:t>the overall degree of detail and rigor with which the process is described</a:t>
            </a:r>
          </a:p>
          <a:p>
            <a:pPr lvl="1" eaLnBrk="1" hangingPunct="1">
              <a:lnSpc>
                <a:spcPct val="90000"/>
              </a:lnSpc>
            </a:pPr>
            <a:r>
              <a:rPr lang="en-US" altLang="en-US" sz="1800">
                <a:latin typeface="Palatino" pitchFamily="-128" charset="0"/>
              </a:rPr>
              <a:t>the degree to which the customer and other stakeholders are involved with the project</a:t>
            </a:r>
          </a:p>
          <a:p>
            <a:pPr lvl="1" eaLnBrk="1" hangingPunct="1">
              <a:lnSpc>
                <a:spcPct val="90000"/>
              </a:lnSpc>
            </a:pPr>
            <a:r>
              <a:rPr lang="en-US" altLang="en-US" sz="1800">
                <a:latin typeface="Palatino" pitchFamily="-128" charset="0"/>
              </a:rPr>
              <a:t>the level of autonomy given to the software team</a:t>
            </a:r>
          </a:p>
          <a:p>
            <a:pPr lvl="1" eaLnBrk="1" hangingPunct="1">
              <a:lnSpc>
                <a:spcPct val="90000"/>
              </a:lnSpc>
            </a:pPr>
            <a:r>
              <a:rPr lang="en-US" altLang="en-US" sz="1800">
                <a:latin typeface="Palatino" pitchFamily="-128" charset="0"/>
              </a:rPr>
              <a:t>the degree to which team organization and roles are prescribed</a:t>
            </a:r>
          </a:p>
          <a:p>
            <a:pPr eaLnBrk="1" hangingPunct="1">
              <a:lnSpc>
                <a:spcPct val="90000"/>
              </a:lnSpc>
            </a:pPr>
            <a:endParaRPr lang="en-US" altLang="en-US" sz="2000"/>
          </a:p>
        </p:txBody>
      </p:sp>
    </p:spTree>
    <p:extLst>
      <p:ext uri="{BB962C8B-B14F-4D97-AF65-F5344CB8AC3E}">
        <p14:creationId xmlns:p14="http://schemas.microsoft.com/office/powerpoint/2010/main" val="3966023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FF67DE-8189-45A4-A345-72FC679D564A}" type="slidenum">
              <a:rPr lang="en-US" altLang="en-US" sz="1000">
                <a:latin typeface="Helvetica" panose="020B0604020202020204" pitchFamily="34" charset="0"/>
              </a:rPr>
              <a:pPr/>
              <a:t>37</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en-US" altLang="en-US" smtClean="0"/>
              <a:t>The Essence of Practice</a:t>
            </a:r>
          </a:p>
        </p:txBody>
      </p:sp>
      <p:sp>
        <p:nvSpPr>
          <p:cNvPr id="11269" name="Rectangle 3"/>
          <p:cNvSpPr>
            <a:spLocks noGrp="1" noChangeArrowheads="1"/>
          </p:cNvSpPr>
          <p:nvPr>
            <p:ph type="body" idx="1"/>
          </p:nvPr>
        </p:nvSpPr>
        <p:spPr/>
        <p:txBody>
          <a:bodyPr/>
          <a:lstStyle/>
          <a:p>
            <a:pPr eaLnBrk="1" hangingPunct="1"/>
            <a:r>
              <a:rPr lang="en-US" altLang="en-US" smtClean="0"/>
              <a:t>Polya suggests:</a:t>
            </a:r>
          </a:p>
          <a:p>
            <a:pPr lvl="2">
              <a:spcBef>
                <a:spcPts val="600"/>
              </a:spcBef>
              <a:buNone/>
            </a:pPr>
            <a:r>
              <a:rPr lang="en-US" altLang="en-US" i="1" smtClean="0">
                <a:latin typeface="Palatino" pitchFamily="-128" charset="0"/>
              </a:rPr>
              <a:t>1.	Understand the problem</a:t>
            </a:r>
            <a:r>
              <a:rPr lang="en-US" altLang="en-US" smtClean="0">
                <a:latin typeface="Palatino" pitchFamily="-128" charset="0"/>
              </a:rPr>
              <a:t> (communication and analysis).</a:t>
            </a:r>
          </a:p>
          <a:p>
            <a:pPr lvl="2" eaLnBrk="1" hangingPunct="1">
              <a:buFontTx/>
              <a:buNone/>
            </a:pPr>
            <a:r>
              <a:rPr lang="en-US" altLang="en-US" i="1" smtClean="0">
                <a:latin typeface="Palatino" pitchFamily="-128" charset="0"/>
              </a:rPr>
              <a:t>2.	Plan a solution</a:t>
            </a:r>
            <a:r>
              <a:rPr lang="en-US" altLang="en-US" smtClean="0">
                <a:latin typeface="Palatino" pitchFamily="-128" charset="0"/>
              </a:rPr>
              <a:t> (modeling and software design).</a:t>
            </a:r>
          </a:p>
          <a:p>
            <a:pPr lvl="2" eaLnBrk="1" hangingPunct="1">
              <a:buFontTx/>
              <a:buNone/>
            </a:pPr>
            <a:r>
              <a:rPr lang="en-US" altLang="en-US" i="1" smtClean="0">
                <a:latin typeface="Palatino" pitchFamily="-128" charset="0"/>
              </a:rPr>
              <a:t>3.	Carry out the plan</a:t>
            </a:r>
            <a:r>
              <a:rPr lang="en-US" altLang="en-US" smtClean="0">
                <a:latin typeface="Palatino" pitchFamily="-128" charset="0"/>
              </a:rPr>
              <a:t> (code generation).</a:t>
            </a:r>
          </a:p>
          <a:p>
            <a:pPr lvl="2" eaLnBrk="1" hangingPunct="1">
              <a:buFontTx/>
              <a:buNone/>
            </a:pPr>
            <a:r>
              <a:rPr lang="en-US" altLang="en-US" i="1" smtClean="0">
                <a:latin typeface="Palatino" pitchFamily="-128" charset="0"/>
              </a:rPr>
              <a:t>4.	Examine the result for accuracy</a:t>
            </a:r>
            <a:r>
              <a:rPr lang="en-US" altLang="en-US" smtClean="0">
                <a:latin typeface="Palatino" pitchFamily="-128" charset="0"/>
              </a:rPr>
              <a:t> (testing and quality assurance).</a:t>
            </a:r>
          </a:p>
          <a:p>
            <a:pPr eaLnBrk="1" hangingPunct="1"/>
            <a:endParaRPr lang="en-US" altLang="en-US" smtClean="0"/>
          </a:p>
        </p:txBody>
      </p:sp>
    </p:spTree>
    <p:extLst>
      <p:ext uri="{BB962C8B-B14F-4D97-AF65-F5344CB8AC3E}">
        <p14:creationId xmlns:p14="http://schemas.microsoft.com/office/powerpoint/2010/main" val="2431530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014AD7-2910-4BCD-A864-9E8CA0EFC6BE}" type="slidenum">
              <a:rPr lang="en-US" altLang="en-US" sz="1000">
                <a:latin typeface="Helvetica" panose="020B0604020202020204" pitchFamily="34" charset="0"/>
              </a:rPr>
              <a:pPr/>
              <a:t>38</a:t>
            </a:fld>
            <a:endParaRPr lang="en-US" altLang="en-US" sz="1000">
              <a:latin typeface="Helvetica" panose="020B0604020202020204" pitchFamily="34" charset="0"/>
            </a:endParaRPr>
          </a:p>
        </p:txBody>
      </p:sp>
      <p:sp>
        <p:nvSpPr>
          <p:cNvPr id="12292" name="Rectangle 2"/>
          <p:cNvSpPr>
            <a:spLocks noGrp="1" noChangeArrowheads="1"/>
          </p:cNvSpPr>
          <p:nvPr>
            <p:ph type="title"/>
          </p:nvPr>
        </p:nvSpPr>
        <p:spPr/>
        <p:txBody>
          <a:bodyPr/>
          <a:lstStyle/>
          <a:p>
            <a:pPr eaLnBrk="1" hangingPunct="1"/>
            <a:r>
              <a:rPr lang="en-US" altLang="en-US" smtClean="0"/>
              <a:t>Understand the Problem</a:t>
            </a:r>
          </a:p>
        </p:txBody>
      </p:sp>
      <p:sp>
        <p:nvSpPr>
          <p:cNvPr id="12293"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Who has a stake in the solution to the problem?</a:t>
            </a:r>
            <a:r>
              <a:rPr lang="en-US" altLang="en-US" smtClean="0">
                <a:latin typeface="Palatino" pitchFamily="-128" charset="0"/>
              </a:rPr>
              <a:t> That is, who are the stakeholders?</a:t>
            </a:r>
          </a:p>
          <a:p>
            <a:pPr eaLnBrk="1" hangingPunct="1">
              <a:lnSpc>
                <a:spcPct val="90000"/>
              </a:lnSpc>
            </a:pPr>
            <a:r>
              <a:rPr lang="en-US" altLang="en-US" i="1" smtClean="0">
                <a:solidFill>
                  <a:schemeClr val="folHlink"/>
                </a:solidFill>
                <a:latin typeface="Palatino" pitchFamily="-128" charset="0"/>
              </a:rPr>
              <a:t>What are the unknowns?</a:t>
            </a:r>
            <a:r>
              <a:rPr lang="en-US" altLang="en-US" i="1" smtClean="0">
                <a:latin typeface="Palatino" pitchFamily="-128" charset="0"/>
              </a:rPr>
              <a:t> </a:t>
            </a:r>
            <a:r>
              <a:rPr lang="en-US" altLang="en-US" smtClean="0">
                <a:latin typeface="Palatino" pitchFamily="-128" charset="0"/>
              </a:rPr>
              <a:t>What data, functions, and features are required to properly solve the problem?</a:t>
            </a:r>
          </a:p>
          <a:p>
            <a:pPr eaLnBrk="1" hangingPunct="1">
              <a:lnSpc>
                <a:spcPct val="90000"/>
              </a:lnSpc>
            </a:pPr>
            <a:r>
              <a:rPr lang="en-US" altLang="en-US" i="1" smtClean="0">
                <a:solidFill>
                  <a:schemeClr val="folHlink"/>
                </a:solidFill>
                <a:latin typeface="Palatino" pitchFamily="-128" charset="0"/>
              </a:rPr>
              <a:t>Can the problem be compartmentalized?</a:t>
            </a:r>
            <a:r>
              <a:rPr lang="en-US" altLang="en-US" smtClean="0">
                <a:latin typeface="Palatino" pitchFamily="-128" charset="0"/>
              </a:rPr>
              <a:t> Is it possible to represent smaller problems that may be easier to understand?</a:t>
            </a:r>
          </a:p>
          <a:p>
            <a:pPr eaLnBrk="1" hangingPunct="1">
              <a:lnSpc>
                <a:spcPct val="90000"/>
              </a:lnSpc>
            </a:pPr>
            <a:r>
              <a:rPr lang="en-US" altLang="en-US" i="1" smtClean="0">
                <a:solidFill>
                  <a:schemeClr val="folHlink"/>
                </a:solidFill>
                <a:latin typeface="Palatino" pitchFamily="-128" charset="0"/>
              </a:rPr>
              <a:t>Can the problem be represented graphically?</a:t>
            </a:r>
            <a:r>
              <a:rPr lang="en-US" altLang="en-US" smtClean="0">
                <a:latin typeface="Palatino" pitchFamily="-128" charset="0"/>
              </a:rPr>
              <a:t> Can an analysis model be created?</a:t>
            </a:r>
          </a:p>
          <a:p>
            <a:pPr eaLnBrk="1" hangingPunct="1">
              <a:lnSpc>
                <a:spcPct val="90000"/>
              </a:lnSpc>
            </a:pPr>
            <a:endParaRPr lang="en-US" altLang="en-US" smtClean="0"/>
          </a:p>
        </p:txBody>
      </p:sp>
    </p:spTree>
    <p:extLst>
      <p:ext uri="{BB962C8B-B14F-4D97-AF65-F5344CB8AC3E}">
        <p14:creationId xmlns:p14="http://schemas.microsoft.com/office/powerpoint/2010/main" val="2265921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1A3108-2EBF-4895-BE53-E758E17B1DB1}" type="slidenum">
              <a:rPr lang="en-US" altLang="en-US" sz="1000">
                <a:latin typeface="Helvetica" panose="020B0604020202020204" pitchFamily="34" charset="0"/>
              </a:rPr>
              <a:pPr/>
              <a:t>39</a:t>
            </a:fld>
            <a:endParaRPr lang="en-US" altLang="en-US" sz="1000">
              <a:latin typeface="Helvetica" panose="020B0604020202020204" pitchFamily="34" charset="0"/>
            </a:endParaRPr>
          </a:p>
        </p:txBody>
      </p:sp>
      <p:sp>
        <p:nvSpPr>
          <p:cNvPr id="13316" name="Rectangle 2"/>
          <p:cNvSpPr>
            <a:spLocks noGrp="1" noChangeArrowheads="1"/>
          </p:cNvSpPr>
          <p:nvPr>
            <p:ph type="title"/>
          </p:nvPr>
        </p:nvSpPr>
        <p:spPr/>
        <p:txBody>
          <a:bodyPr/>
          <a:lstStyle/>
          <a:p>
            <a:pPr eaLnBrk="1" hangingPunct="1"/>
            <a:r>
              <a:rPr lang="en-US" altLang="en-US" smtClean="0"/>
              <a:t>Plan the Solution</a:t>
            </a:r>
          </a:p>
        </p:txBody>
      </p:sp>
      <p:sp>
        <p:nvSpPr>
          <p:cNvPr id="13317" name="Rectangle 3"/>
          <p:cNvSpPr>
            <a:spLocks noGrp="1" noChangeArrowheads="1"/>
          </p:cNvSpPr>
          <p:nvPr>
            <p:ph type="body" idx="1"/>
          </p:nvPr>
        </p:nvSpPr>
        <p:spPr/>
        <p:txBody>
          <a:bodyPr/>
          <a:lstStyle/>
          <a:p>
            <a:pPr>
              <a:spcBef>
                <a:spcPts val="600"/>
              </a:spcBef>
            </a:pPr>
            <a:r>
              <a:rPr lang="en-US" altLang="en-US" sz="2000" i="1">
                <a:solidFill>
                  <a:schemeClr val="folHlink"/>
                </a:solidFill>
                <a:latin typeface="Palatino" pitchFamily="-128" charset="0"/>
              </a:rPr>
              <a:t>Have you seen similar problems before?</a:t>
            </a:r>
            <a:r>
              <a:rPr lang="en-US" altLang="en-US" sz="2000" i="1">
                <a:latin typeface="Palatino" pitchFamily="-128" charset="0"/>
              </a:rPr>
              <a:t> </a:t>
            </a:r>
            <a:r>
              <a:rPr lang="en-US" altLang="en-US" sz="2000">
                <a:latin typeface="Palatino" pitchFamily="-128" charset="0"/>
              </a:rPr>
              <a:t>Are there patterns that are recognizable in a potential solution? Is there existing software that implements the data, functions, and features that are required? </a:t>
            </a:r>
          </a:p>
          <a:p>
            <a:pPr eaLnBrk="1" hangingPunct="1"/>
            <a:r>
              <a:rPr lang="en-US" altLang="en-US" sz="2000" i="1">
                <a:solidFill>
                  <a:schemeClr val="folHlink"/>
                </a:solidFill>
                <a:latin typeface="Palatino" pitchFamily="-128" charset="0"/>
              </a:rPr>
              <a:t>Has a similar problem been solved?</a:t>
            </a:r>
            <a:r>
              <a:rPr lang="en-US" altLang="en-US" sz="2000">
                <a:latin typeface="Palatino" pitchFamily="-128" charset="0"/>
              </a:rPr>
              <a:t> If so, are elements of the solution reusable?</a:t>
            </a:r>
          </a:p>
          <a:p>
            <a:pPr eaLnBrk="1" hangingPunct="1"/>
            <a:r>
              <a:rPr lang="en-US" altLang="en-US" sz="2000" i="1">
                <a:solidFill>
                  <a:schemeClr val="folHlink"/>
                </a:solidFill>
                <a:latin typeface="Palatino" pitchFamily="-128" charset="0"/>
              </a:rPr>
              <a:t>Can subproblems be defined?</a:t>
            </a:r>
            <a:r>
              <a:rPr lang="en-US" altLang="en-US" sz="2000">
                <a:latin typeface="Palatino" pitchFamily="-128" charset="0"/>
              </a:rPr>
              <a:t> If so, are solutions readily apparent for the subproblems?</a:t>
            </a:r>
          </a:p>
          <a:p>
            <a:pPr eaLnBrk="1" hangingPunct="1"/>
            <a:r>
              <a:rPr lang="en-US" altLang="en-US" sz="2000" i="1">
                <a:solidFill>
                  <a:schemeClr val="folHlink"/>
                </a:solidFill>
                <a:latin typeface="Palatino" pitchFamily="-128" charset="0"/>
              </a:rPr>
              <a:t>Can you represent a solution in a manner that leads to effective implementation? </a:t>
            </a:r>
            <a:r>
              <a:rPr lang="en-US" altLang="en-US" sz="2000">
                <a:latin typeface="Palatino" pitchFamily="-128" charset="0"/>
              </a:rPr>
              <a:t>Can a design model be created?</a:t>
            </a:r>
          </a:p>
          <a:p>
            <a:pPr eaLnBrk="1" hangingPunct="1"/>
            <a:endParaRPr lang="en-US" altLang="en-US" sz="2000"/>
          </a:p>
        </p:txBody>
      </p:sp>
    </p:spTree>
    <p:extLst>
      <p:ext uri="{BB962C8B-B14F-4D97-AF65-F5344CB8AC3E}">
        <p14:creationId xmlns:p14="http://schemas.microsoft.com/office/powerpoint/2010/main" val="53686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13"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38259F-58E7-4350-9D9E-0184BA57D381}" type="slidenum">
              <a:rPr lang="en-US" altLang="en-US" sz="1000">
                <a:latin typeface="Helvetica" panose="020B0604020202020204" pitchFamily="34" charset="0"/>
              </a:rPr>
              <a:pPr/>
              <a:t>4</a:t>
            </a:fld>
            <a:endParaRPr lang="en-US" altLang="en-US" sz="1000">
              <a:latin typeface="Helvetica" panose="020B0604020202020204" pitchFamily="34" charset="0"/>
            </a:endParaRPr>
          </a:p>
        </p:txBody>
      </p:sp>
      <p:sp>
        <p:nvSpPr>
          <p:cNvPr id="6148" name="Rectangle 2"/>
          <p:cNvSpPr>
            <a:spLocks noGrp="1" noChangeArrowheads="1"/>
          </p:cNvSpPr>
          <p:nvPr>
            <p:ph type="title"/>
          </p:nvPr>
        </p:nvSpPr>
        <p:spPr>
          <a:xfrm>
            <a:off x="2743201" y="990600"/>
            <a:ext cx="5421313" cy="660400"/>
          </a:xfrm>
          <a:noFill/>
        </p:spPr>
        <p:txBody>
          <a:bodyPr vert="horz" lIns="63500" tIns="25400" rIns="63500" bIns="25400" rtlCol="0" anchor="t">
            <a:spAutoFit/>
          </a:bodyPr>
          <a:lstStyle/>
          <a:p>
            <a:pPr eaLnBrk="1" hangingPunct="1"/>
            <a:r>
              <a:rPr lang="en-US" altLang="en-US" smtClean="0"/>
              <a:t>A Layered Technology</a:t>
            </a:r>
          </a:p>
        </p:txBody>
      </p:sp>
      <p:sp>
        <p:nvSpPr>
          <p:cNvPr id="6149" name="Rectangle 3"/>
          <p:cNvSpPr>
            <a:spLocks noChangeArrowheads="1"/>
          </p:cNvSpPr>
          <p:nvPr/>
        </p:nvSpPr>
        <p:spPr bwMode="auto">
          <a:xfrm>
            <a:off x="4953001" y="5029201"/>
            <a:ext cx="3343863"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b="1" i="1">
                <a:solidFill>
                  <a:schemeClr val="folHlink"/>
                </a:solidFill>
                <a:latin typeface="Palatino" pitchFamily="-128" charset="0"/>
              </a:rPr>
              <a:t>Software Engineering</a:t>
            </a:r>
            <a:endParaRPr lang="en-US" altLang="en-US" b="1">
              <a:latin typeface="Palatino" pitchFamily="-128" charset="0"/>
            </a:endParaRPr>
          </a:p>
        </p:txBody>
      </p:sp>
      <p:sp>
        <p:nvSpPr>
          <p:cNvPr id="156676" name="Oval 4"/>
          <p:cNvSpPr>
            <a:spLocks noChangeArrowheads="1"/>
          </p:cNvSpPr>
          <p:nvPr/>
        </p:nvSpPr>
        <p:spPr bwMode="auto">
          <a:xfrm>
            <a:off x="2528888" y="3397251"/>
            <a:ext cx="7620000" cy="1285875"/>
          </a:xfrm>
          <a:prstGeom prst="ellipse">
            <a:avLst/>
          </a:prstGeom>
          <a:solidFill>
            <a:srgbClr val="01EA89"/>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7" name="Oval 5"/>
          <p:cNvSpPr>
            <a:spLocks noChangeArrowheads="1"/>
          </p:cNvSpPr>
          <p:nvPr/>
        </p:nvSpPr>
        <p:spPr bwMode="auto">
          <a:xfrm>
            <a:off x="2986088" y="2968625"/>
            <a:ext cx="6629400" cy="1200150"/>
          </a:xfrm>
          <a:prstGeom prst="ellipse">
            <a:avLst/>
          </a:prstGeom>
          <a:solidFill>
            <a:srgbClr val="BC3700"/>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8" name="Oval 6"/>
          <p:cNvSpPr>
            <a:spLocks noChangeArrowheads="1"/>
          </p:cNvSpPr>
          <p:nvPr/>
        </p:nvSpPr>
        <p:spPr bwMode="auto">
          <a:xfrm>
            <a:off x="3519488" y="2511425"/>
            <a:ext cx="5486400" cy="1028700"/>
          </a:xfrm>
          <a:prstGeom prst="ellipse">
            <a:avLst/>
          </a:prstGeom>
          <a:solidFill>
            <a:schemeClr val="tx2"/>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79" name="Oval 7"/>
          <p:cNvSpPr>
            <a:spLocks noChangeArrowheads="1"/>
          </p:cNvSpPr>
          <p:nvPr/>
        </p:nvSpPr>
        <p:spPr bwMode="auto">
          <a:xfrm>
            <a:off x="3900488" y="2282825"/>
            <a:ext cx="4724400" cy="685800"/>
          </a:xfrm>
          <a:prstGeom prst="ellipse">
            <a:avLst/>
          </a:prstGeom>
          <a:solidFill>
            <a:srgbClr val="790015"/>
          </a:solidFill>
          <a:ln w="12700">
            <a:noFill/>
            <a:round/>
            <a:headEnd/>
            <a:tailEnd/>
          </a:ln>
          <a:effectLst>
            <a:outerShdw dist="107763" dir="2700000" algn="ctr" rotWithShape="0">
              <a:srgbClr val="808080"/>
            </a:outerShdw>
          </a:effectLst>
        </p:spPr>
        <p:txBody>
          <a:bodyPr wrap="none" anchor="ctr"/>
          <a:lstStyle/>
          <a:p>
            <a:pPr>
              <a:defRPr/>
            </a:pPr>
            <a:endParaRPr lang="en-US">
              <a:latin typeface="Arial" charset="0"/>
              <a:ea typeface="ＭＳ Ｐゴシック" pitchFamily="-128" charset="-128"/>
            </a:endParaRPr>
          </a:p>
        </p:txBody>
      </p:sp>
      <p:sp>
        <p:nvSpPr>
          <p:cNvPr id="156680" name="Rectangle 8"/>
          <p:cNvSpPr>
            <a:spLocks noChangeArrowheads="1"/>
          </p:cNvSpPr>
          <p:nvPr/>
        </p:nvSpPr>
        <p:spPr bwMode="auto">
          <a:xfrm>
            <a:off x="5181601" y="4238626"/>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56681" name="Rectangle 9"/>
          <p:cNvSpPr>
            <a:spLocks noChangeArrowheads="1"/>
          </p:cNvSpPr>
          <p:nvPr/>
        </p:nvSpPr>
        <p:spPr bwMode="auto">
          <a:xfrm>
            <a:off x="5283200" y="3638551"/>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56682" name="Rectangle 10"/>
          <p:cNvSpPr>
            <a:spLocks noChangeArrowheads="1"/>
          </p:cNvSpPr>
          <p:nvPr/>
        </p:nvSpPr>
        <p:spPr bwMode="auto">
          <a:xfrm>
            <a:off x="5638801" y="3038476"/>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56683" name="Rectangle 11"/>
          <p:cNvSpPr>
            <a:spLocks noChangeArrowheads="1"/>
          </p:cNvSpPr>
          <p:nvPr/>
        </p:nvSpPr>
        <p:spPr bwMode="auto">
          <a:xfrm>
            <a:off x="5943600" y="2438401"/>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235119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350C07-4799-4D22-A9A9-C105F4E06BB4}" type="slidenum">
              <a:rPr lang="en-US" altLang="en-US" sz="1000">
                <a:latin typeface="Helvetica" panose="020B0604020202020204" pitchFamily="34" charset="0"/>
              </a:rPr>
              <a:pPr/>
              <a:t>40</a:t>
            </a:fld>
            <a:endParaRPr lang="en-US" altLang="en-US" sz="1000">
              <a:latin typeface="Helvetica" panose="020B0604020202020204" pitchFamily="34" charset="0"/>
            </a:endParaRPr>
          </a:p>
        </p:txBody>
      </p:sp>
      <p:sp>
        <p:nvSpPr>
          <p:cNvPr id="14340" name="Rectangle 2"/>
          <p:cNvSpPr>
            <a:spLocks noGrp="1" noChangeArrowheads="1"/>
          </p:cNvSpPr>
          <p:nvPr>
            <p:ph type="title"/>
          </p:nvPr>
        </p:nvSpPr>
        <p:spPr/>
        <p:txBody>
          <a:bodyPr/>
          <a:lstStyle/>
          <a:p>
            <a:pPr eaLnBrk="1" hangingPunct="1"/>
            <a:r>
              <a:rPr lang="en-US" altLang="en-US" smtClean="0"/>
              <a:t>Carry Out the Plan</a:t>
            </a:r>
          </a:p>
        </p:txBody>
      </p:sp>
      <p:sp>
        <p:nvSpPr>
          <p:cNvPr id="14341"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Does the solution conform to the plan?</a:t>
            </a:r>
            <a:r>
              <a:rPr lang="en-US" altLang="en-US" smtClean="0">
                <a:latin typeface="Palatino" pitchFamily="-128" charset="0"/>
              </a:rPr>
              <a:t> Is source code traceable to the design model?</a:t>
            </a:r>
            <a:endParaRPr lang="en-US" altLang="en-US" i="1" smtClean="0">
              <a:latin typeface="Palatino" pitchFamily="-128" charset="0"/>
            </a:endParaRPr>
          </a:p>
          <a:p>
            <a:pPr eaLnBrk="1" hangingPunct="1"/>
            <a:r>
              <a:rPr lang="en-US" altLang="en-US" i="1" smtClean="0">
                <a:solidFill>
                  <a:schemeClr val="folHlink"/>
                </a:solidFill>
                <a:latin typeface="Palatino" pitchFamily="-128" charset="0"/>
              </a:rPr>
              <a:t>Is each component part of the solution provably correct?</a:t>
            </a:r>
            <a:r>
              <a:rPr lang="en-US" altLang="en-US" smtClean="0">
                <a:latin typeface="Palatino" pitchFamily="-128" charset="0"/>
              </a:rPr>
              <a:t> Has the design and code been reviewed, or better, have correctness proofs been applied to algorithm?</a:t>
            </a:r>
          </a:p>
          <a:p>
            <a:pPr eaLnBrk="1" hangingPunct="1"/>
            <a:endParaRPr lang="en-US" altLang="en-US" smtClean="0"/>
          </a:p>
        </p:txBody>
      </p:sp>
    </p:spTree>
    <p:extLst>
      <p:ext uri="{BB962C8B-B14F-4D97-AF65-F5344CB8AC3E}">
        <p14:creationId xmlns:p14="http://schemas.microsoft.com/office/powerpoint/2010/main" val="1674881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8171E5-FE73-490C-A6C0-5B5D114F7033}" type="slidenum">
              <a:rPr lang="en-US" altLang="en-US" sz="1000">
                <a:latin typeface="Helvetica" panose="020B0604020202020204" pitchFamily="34" charset="0"/>
              </a:rPr>
              <a:pPr/>
              <a:t>41</a:t>
            </a:fld>
            <a:endParaRPr lang="en-US" altLang="en-US" sz="1000">
              <a:latin typeface="Helvetica" panose="020B0604020202020204" pitchFamily="34" charset="0"/>
            </a:endParaRPr>
          </a:p>
        </p:txBody>
      </p:sp>
      <p:sp>
        <p:nvSpPr>
          <p:cNvPr id="15364" name="Rectangle 2"/>
          <p:cNvSpPr>
            <a:spLocks noGrp="1" noChangeArrowheads="1"/>
          </p:cNvSpPr>
          <p:nvPr>
            <p:ph type="title"/>
          </p:nvPr>
        </p:nvSpPr>
        <p:spPr/>
        <p:txBody>
          <a:bodyPr/>
          <a:lstStyle/>
          <a:p>
            <a:pPr eaLnBrk="1" hangingPunct="1"/>
            <a:r>
              <a:rPr lang="en-US" altLang="en-US" smtClean="0"/>
              <a:t>Examine the Result</a:t>
            </a:r>
          </a:p>
        </p:txBody>
      </p:sp>
      <p:sp>
        <p:nvSpPr>
          <p:cNvPr id="15365" name="Rectangle 3"/>
          <p:cNvSpPr>
            <a:spLocks noGrp="1" noChangeArrowheads="1"/>
          </p:cNvSpPr>
          <p:nvPr>
            <p:ph type="body" idx="1"/>
          </p:nvPr>
        </p:nvSpPr>
        <p:spPr/>
        <p:txBody>
          <a:bodyPr/>
          <a:lstStyle/>
          <a:p>
            <a:pPr>
              <a:spcBef>
                <a:spcPts val="600"/>
              </a:spcBef>
            </a:pPr>
            <a:r>
              <a:rPr lang="en-US" altLang="en-US" i="1" smtClean="0">
                <a:solidFill>
                  <a:schemeClr val="folHlink"/>
                </a:solidFill>
                <a:latin typeface="Palatino" pitchFamily="-128" charset="0"/>
              </a:rPr>
              <a:t>Is it possible to test each component part of the solution?</a:t>
            </a:r>
            <a:r>
              <a:rPr lang="en-US" altLang="en-US" i="1" smtClean="0">
                <a:latin typeface="Palatino" pitchFamily="-128" charset="0"/>
              </a:rPr>
              <a:t> </a:t>
            </a:r>
            <a:r>
              <a:rPr lang="en-US" altLang="en-US" smtClean="0">
                <a:latin typeface="Palatino" pitchFamily="-128" charset="0"/>
              </a:rPr>
              <a:t>Has a reasonable testing strategy been implemented?</a:t>
            </a:r>
            <a:endParaRPr lang="en-US" altLang="en-US" i="1" smtClean="0">
              <a:latin typeface="Palatino" pitchFamily="-128" charset="0"/>
            </a:endParaRPr>
          </a:p>
          <a:p>
            <a:pPr eaLnBrk="1" hangingPunct="1"/>
            <a:r>
              <a:rPr lang="en-US" altLang="en-US" i="1" smtClean="0">
                <a:solidFill>
                  <a:schemeClr val="folHlink"/>
                </a:solidFill>
                <a:latin typeface="Palatino" pitchFamily="-128" charset="0"/>
              </a:rPr>
              <a:t>Does the solution produce results that conform to the data, functions, and features that are required?</a:t>
            </a:r>
            <a:r>
              <a:rPr lang="en-US" altLang="en-US" i="1" smtClean="0">
                <a:latin typeface="Palatino" pitchFamily="-128" charset="0"/>
              </a:rPr>
              <a:t> </a:t>
            </a:r>
            <a:r>
              <a:rPr lang="en-US" altLang="en-US" smtClean="0">
                <a:latin typeface="Palatino" pitchFamily="-128" charset="0"/>
              </a:rPr>
              <a:t>Has the software been validated against all stakeholder requirements?</a:t>
            </a:r>
            <a:endParaRPr lang="en-US" altLang="en-US" i="1" smtClean="0">
              <a:latin typeface="Palatino" pitchFamily="-128" charset="0"/>
            </a:endParaRPr>
          </a:p>
          <a:p>
            <a:pPr eaLnBrk="1" hangingPunct="1"/>
            <a:endParaRPr lang="en-US" altLang="en-US" smtClean="0"/>
          </a:p>
        </p:txBody>
      </p:sp>
    </p:spTree>
    <p:extLst>
      <p:ext uri="{BB962C8B-B14F-4D97-AF65-F5344CB8AC3E}">
        <p14:creationId xmlns:p14="http://schemas.microsoft.com/office/powerpoint/2010/main" val="624917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17A98E-E949-407B-8D92-F5E78747A3E2}" type="slidenum">
              <a:rPr lang="en-US" altLang="en-US" sz="1000">
                <a:latin typeface="Helvetica" panose="020B0604020202020204" pitchFamily="34" charset="0"/>
              </a:rPr>
              <a:pPr/>
              <a:t>42</a:t>
            </a:fld>
            <a:endParaRPr lang="en-US" altLang="en-US" sz="1000">
              <a:latin typeface="Helvetica" panose="020B0604020202020204" pitchFamily="34" charset="0"/>
            </a:endParaRPr>
          </a:p>
        </p:txBody>
      </p:sp>
      <p:sp>
        <p:nvSpPr>
          <p:cNvPr id="16388" name="Rectangle 2"/>
          <p:cNvSpPr>
            <a:spLocks noGrp="1" noChangeArrowheads="1"/>
          </p:cNvSpPr>
          <p:nvPr>
            <p:ph type="title"/>
          </p:nvPr>
        </p:nvSpPr>
        <p:spPr/>
        <p:txBody>
          <a:bodyPr/>
          <a:lstStyle/>
          <a:p>
            <a:pPr eaLnBrk="1" hangingPunct="1"/>
            <a:r>
              <a:rPr lang="en-US" altLang="en-US" smtClean="0"/>
              <a:t>Hooker’s General Principles</a:t>
            </a:r>
          </a:p>
        </p:txBody>
      </p:sp>
      <p:sp>
        <p:nvSpPr>
          <p:cNvPr id="16389" name="Rectangle 3"/>
          <p:cNvSpPr>
            <a:spLocks noGrp="1" noChangeArrowheads="1"/>
          </p:cNvSpPr>
          <p:nvPr>
            <p:ph type="body" idx="1"/>
          </p:nvPr>
        </p:nvSpPr>
        <p:spPr>
          <a:xfrm>
            <a:off x="3352800" y="2057400"/>
            <a:ext cx="6553200" cy="3429000"/>
          </a:xfrm>
        </p:spPr>
        <p:txBody>
          <a:bodyPr>
            <a:normAutofit lnSpcReduction="10000"/>
          </a:bodyPr>
          <a:lstStyle/>
          <a:p>
            <a:pPr>
              <a:spcBef>
                <a:spcPts val="600"/>
              </a:spcBef>
            </a:pPr>
            <a:r>
              <a:rPr lang="en-US" altLang="en-US" smtClean="0">
                <a:latin typeface="Palatino" pitchFamily="-128" charset="0"/>
              </a:rPr>
              <a:t>1: </a:t>
            </a:r>
            <a:r>
              <a:rPr lang="en-US" altLang="en-US" i="1" smtClean="0">
                <a:latin typeface="Palatino" pitchFamily="-128" charset="0"/>
              </a:rPr>
              <a:t>The Reason It All Exists</a:t>
            </a:r>
          </a:p>
          <a:p>
            <a:pPr>
              <a:spcBef>
                <a:spcPts val="600"/>
              </a:spcBef>
            </a:pPr>
            <a:r>
              <a:rPr lang="en-US" altLang="en-US" smtClean="0">
                <a:solidFill>
                  <a:srgbClr val="000000"/>
                </a:solidFill>
                <a:latin typeface="Palatino" pitchFamily="-128" charset="0"/>
              </a:rPr>
              <a:t>2: </a:t>
            </a:r>
            <a:r>
              <a:rPr lang="en-US" altLang="en-US" i="1" smtClean="0">
                <a:solidFill>
                  <a:srgbClr val="000000"/>
                </a:solidFill>
                <a:latin typeface="Palatino" pitchFamily="-128" charset="0"/>
              </a:rPr>
              <a:t>KISS (Keep It Simple, Stupid!)</a:t>
            </a:r>
          </a:p>
          <a:p>
            <a:pPr>
              <a:spcBef>
                <a:spcPts val="600"/>
              </a:spcBef>
            </a:pPr>
            <a:r>
              <a:rPr lang="en-US" altLang="en-US" smtClean="0">
                <a:solidFill>
                  <a:srgbClr val="000000"/>
                </a:solidFill>
                <a:latin typeface="Palatino" pitchFamily="-128" charset="0"/>
              </a:rPr>
              <a:t>3: </a:t>
            </a:r>
            <a:r>
              <a:rPr lang="en-US" altLang="en-US" i="1" smtClean="0">
                <a:solidFill>
                  <a:srgbClr val="000000"/>
                </a:solidFill>
                <a:latin typeface="Palatino" pitchFamily="-128" charset="0"/>
              </a:rPr>
              <a:t>Maintain the Vision</a:t>
            </a:r>
            <a:endParaRPr lang="en-US" altLang="en-US" smtClean="0">
              <a:solidFill>
                <a:srgbClr val="000000"/>
              </a:solidFill>
              <a:latin typeface="Palatino" pitchFamily="-128" charset="0"/>
            </a:endParaRPr>
          </a:p>
          <a:p>
            <a:pPr>
              <a:spcBef>
                <a:spcPts val="600"/>
              </a:spcBef>
            </a:pPr>
            <a:r>
              <a:rPr lang="en-US" altLang="en-US" smtClean="0">
                <a:solidFill>
                  <a:srgbClr val="000000"/>
                </a:solidFill>
                <a:latin typeface="Palatino" pitchFamily="-128" charset="0"/>
              </a:rPr>
              <a:t>4: </a:t>
            </a:r>
            <a:r>
              <a:rPr lang="en-US" altLang="en-US" i="1" smtClean="0">
                <a:solidFill>
                  <a:srgbClr val="000000"/>
                </a:solidFill>
                <a:latin typeface="Palatino" pitchFamily="-128" charset="0"/>
              </a:rPr>
              <a:t>What You Produce, Others Will Consume</a:t>
            </a:r>
            <a:r>
              <a:rPr lang="en-US" altLang="en-US" smtClean="0">
                <a:solidFill>
                  <a:srgbClr val="000000"/>
                </a:solidFill>
                <a:latin typeface="Palatino" pitchFamily="-128" charset="0"/>
              </a:rPr>
              <a:t> </a:t>
            </a:r>
          </a:p>
          <a:p>
            <a:pPr>
              <a:spcBef>
                <a:spcPts val="600"/>
              </a:spcBef>
            </a:pPr>
            <a:r>
              <a:rPr lang="en-US" altLang="en-US" smtClean="0">
                <a:solidFill>
                  <a:srgbClr val="000000"/>
                </a:solidFill>
                <a:latin typeface="Palatino" pitchFamily="-128" charset="0"/>
              </a:rPr>
              <a:t>5: </a:t>
            </a:r>
            <a:r>
              <a:rPr lang="en-US" altLang="en-US" i="1" smtClean="0">
                <a:solidFill>
                  <a:srgbClr val="000000"/>
                </a:solidFill>
                <a:latin typeface="Palatino" pitchFamily="-128" charset="0"/>
              </a:rPr>
              <a:t>Be Open to the Future </a:t>
            </a:r>
            <a:r>
              <a:rPr lang="en-US" altLang="en-US" smtClean="0">
                <a:solidFill>
                  <a:srgbClr val="000000"/>
                </a:solidFill>
                <a:latin typeface="Palatino" pitchFamily="-128" charset="0"/>
              </a:rPr>
              <a:t> </a:t>
            </a:r>
          </a:p>
          <a:p>
            <a:pPr>
              <a:spcBef>
                <a:spcPts val="600"/>
              </a:spcBef>
            </a:pPr>
            <a:r>
              <a:rPr lang="en-US" altLang="en-US" smtClean="0">
                <a:latin typeface="Palatino" pitchFamily="-128" charset="0"/>
              </a:rPr>
              <a:t>6: </a:t>
            </a:r>
            <a:r>
              <a:rPr lang="en-US" altLang="en-US" i="1" smtClean="0">
                <a:solidFill>
                  <a:srgbClr val="000000"/>
                </a:solidFill>
                <a:latin typeface="Palatino" pitchFamily="-128" charset="0"/>
              </a:rPr>
              <a:t>Plan Ahead for Reuse</a:t>
            </a:r>
          </a:p>
          <a:p>
            <a:pPr>
              <a:spcBef>
                <a:spcPts val="600"/>
              </a:spcBef>
            </a:pPr>
            <a:r>
              <a:rPr lang="en-US" altLang="en-US" smtClean="0">
                <a:solidFill>
                  <a:srgbClr val="000000"/>
                </a:solidFill>
                <a:latin typeface="Palatino" pitchFamily="-128" charset="0"/>
              </a:rPr>
              <a:t>7</a:t>
            </a:r>
            <a:r>
              <a:rPr lang="en-US" altLang="en-US" i="1" smtClean="0">
                <a:solidFill>
                  <a:srgbClr val="000000"/>
                </a:solidFill>
                <a:latin typeface="Palatino" pitchFamily="-128" charset="0"/>
              </a:rPr>
              <a:t>: Think!</a:t>
            </a:r>
            <a:endParaRPr lang="en-US" altLang="en-US" b="1" i="1" smtClean="0">
              <a:solidFill>
                <a:srgbClr val="000000"/>
              </a:solidFill>
              <a:latin typeface="Palatino" pitchFamily="-128" charset="0"/>
            </a:endParaRPr>
          </a:p>
        </p:txBody>
      </p:sp>
    </p:spTree>
    <p:extLst>
      <p:ext uri="{BB962C8B-B14F-4D97-AF65-F5344CB8AC3E}">
        <p14:creationId xmlns:p14="http://schemas.microsoft.com/office/powerpoint/2010/main" val="3925920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BE9706-9EED-45A3-B222-38397C1FAE90}" type="slidenum">
              <a:rPr lang="en-US" altLang="en-US" sz="1000">
                <a:latin typeface="Helvetica" panose="020B0604020202020204" pitchFamily="34" charset="0"/>
              </a:rPr>
              <a:pPr/>
              <a:t>43</a:t>
            </a:fld>
            <a:endParaRPr lang="en-US" altLang="en-US" sz="1000">
              <a:latin typeface="Helvetica" panose="020B0604020202020204" pitchFamily="34" charset="0"/>
            </a:endParaRPr>
          </a:p>
        </p:txBody>
      </p:sp>
      <p:sp>
        <p:nvSpPr>
          <p:cNvPr id="17412" name="Rectangle 2"/>
          <p:cNvSpPr>
            <a:spLocks noGrp="1" noChangeArrowheads="1"/>
          </p:cNvSpPr>
          <p:nvPr>
            <p:ph type="title"/>
          </p:nvPr>
        </p:nvSpPr>
        <p:spPr>
          <a:xfrm>
            <a:off x="2819401" y="914401"/>
            <a:ext cx="4359275" cy="709613"/>
          </a:xfrm>
        </p:spPr>
        <p:txBody>
          <a:bodyPr/>
          <a:lstStyle/>
          <a:p>
            <a:pPr eaLnBrk="1" hangingPunct="1"/>
            <a:r>
              <a:rPr lang="en-US" altLang="en-US" smtClean="0"/>
              <a:t>Software Myths</a:t>
            </a:r>
          </a:p>
        </p:txBody>
      </p:sp>
      <p:sp>
        <p:nvSpPr>
          <p:cNvPr id="17413" name="Rectangle 3"/>
          <p:cNvSpPr>
            <a:spLocks noGrp="1" noChangeArrowheads="1"/>
          </p:cNvSpPr>
          <p:nvPr>
            <p:ph type="body" idx="1"/>
          </p:nvPr>
        </p:nvSpPr>
        <p:spPr>
          <a:xfrm>
            <a:off x="4135439" y="1905000"/>
            <a:ext cx="5538787" cy="4191000"/>
          </a:xfrm>
        </p:spPr>
        <p:txBody>
          <a:bodyPr>
            <a:normAutofit fontScale="92500" lnSpcReduction="10000"/>
          </a:bodyPr>
          <a:lstStyle/>
          <a:p>
            <a:pPr eaLnBrk="1" hangingPunct="1"/>
            <a:r>
              <a:rPr lang="en-US" altLang="en-US" smtClean="0"/>
              <a:t>Affect managers, customers (and other non-technical stakeholders) and practitioners</a:t>
            </a:r>
          </a:p>
          <a:p>
            <a:pPr eaLnBrk="1" hangingPunct="1"/>
            <a:r>
              <a:rPr lang="en-US" altLang="en-US" smtClean="0"/>
              <a:t>Are believable because they often have elements of truth, </a:t>
            </a:r>
          </a:p>
          <a:p>
            <a:pPr eaLnBrk="1" hangingPunct="1">
              <a:buFont typeface="Wingdings" panose="05000000000000000000" pitchFamily="2" charset="2"/>
              <a:buNone/>
            </a:pPr>
            <a:r>
              <a:rPr lang="en-US" altLang="en-US" i="1" smtClean="0">
                <a:solidFill>
                  <a:schemeClr val="folHlink"/>
                </a:solidFill>
              </a:rPr>
              <a:t>but …</a:t>
            </a:r>
            <a:endParaRPr lang="en-US" altLang="en-US" smtClean="0"/>
          </a:p>
          <a:p>
            <a:pPr eaLnBrk="1" hangingPunct="1"/>
            <a:r>
              <a:rPr lang="en-US" altLang="en-US" smtClean="0"/>
              <a:t>Invariably lead to bad decisions, </a:t>
            </a:r>
          </a:p>
          <a:p>
            <a:pPr eaLnBrk="1" hangingPunct="1">
              <a:buFont typeface="Wingdings" panose="05000000000000000000" pitchFamily="2" charset="2"/>
              <a:buNone/>
            </a:pPr>
            <a:r>
              <a:rPr lang="en-US" altLang="en-US" i="1" smtClean="0">
                <a:solidFill>
                  <a:schemeClr val="folHlink"/>
                </a:solidFill>
              </a:rPr>
              <a:t>therefore …</a:t>
            </a:r>
            <a:endParaRPr lang="en-US" altLang="en-US" smtClean="0"/>
          </a:p>
          <a:p>
            <a:pPr eaLnBrk="1" hangingPunct="1"/>
            <a:r>
              <a:rPr lang="en-US" altLang="en-US" smtClean="0"/>
              <a:t>Insist on reality as you navigate your way through software engineering</a:t>
            </a:r>
          </a:p>
        </p:txBody>
      </p:sp>
    </p:spTree>
    <p:extLst>
      <p:ext uri="{BB962C8B-B14F-4D97-AF65-F5344CB8AC3E}">
        <p14:creationId xmlns:p14="http://schemas.microsoft.com/office/powerpoint/2010/main" val="2737147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48C79F-D3A3-4F7E-B378-AD1286DCF0B3}" type="slidenum">
              <a:rPr lang="en-US" altLang="en-US" sz="1000">
                <a:latin typeface="Helvetica" panose="020B0604020202020204" pitchFamily="34" charset="0"/>
              </a:rPr>
              <a:pPr/>
              <a:t>44</a:t>
            </a:fld>
            <a:endParaRPr lang="en-US" altLang="en-US" sz="1000">
              <a:latin typeface="Helvetica" panose="020B0604020202020204" pitchFamily="34" charset="0"/>
            </a:endParaRPr>
          </a:p>
        </p:txBody>
      </p:sp>
      <p:sp>
        <p:nvSpPr>
          <p:cNvPr id="18436" name="Rectangle 2"/>
          <p:cNvSpPr>
            <a:spLocks noGrp="1" noChangeArrowheads="1"/>
          </p:cNvSpPr>
          <p:nvPr>
            <p:ph type="title"/>
          </p:nvPr>
        </p:nvSpPr>
        <p:spPr/>
        <p:txBody>
          <a:bodyPr/>
          <a:lstStyle/>
          <a:p>
            <a:pPr eaLnBrk="1" hangingPunct="1"/>
            <a:r>
              <a:rPr lang="en-US" altLang="en-US" smtClean="0"/>
              <a:t>How It all Starts</a:t>
            </a:r>
            <a:endParaRPr lang="en-US" altLang="en-US" smtClean="0">
              <a:solidFill>
                <a:schemeClr val="folHlink"/>
              </a:solidFill>
            </a:endParaRPr>
          </a:p>
        </p:txBody>
      </p:sp>
      <p:sp>
        <p:nvSpPr>
          <p:cNvPr id="18437" name="Rectangle 3"/>
          <p:cNvSpPr>
            <a:spLocks noGrp="1" noChangeArrowheads="1"/>
          </p:cNvSpPr>
          <p:nvPr>
            <p:ph type="body" idx="1"/>
          </p:nvPr>
        </p:nvSpPr>
        <p:spPr/>
        <p:txBody>
          <a:bodyPr/>
          <a:lstStyle/>
          <a:p>
            <a:pPr eaLnBrk="1" hangingPunct="1"/>
            <a:r>
              <a:rPr lang="en-US" altLang="en-US" i="1" smtClean="0">
                <a:solidFill>
                  <a:schemeClr val="folHlink"/>
                </a:solidFill>
              </a:rPr>
              <a:t>SafeHome:</a:t>
            </a:r>
          </a:p>
          <a:p>
            <a:pPr lvl="1">
              <a:spcBef>
                <a:spcPts val="300"/>
              </a:spcBef>
            </a:pPr>
            <a:r>
              <a:rPr lang="en-US" altLang="en-US" smtClean="0">
                <a:latin typeface="Palatino" pitchFamily="-128" charset="0"/>
              </a:rPr>
              <a:t>Every software project is precipitated by some business need—</a:t>
            </a:r>
          </a:p>
          <a:p>
            <a:pPr lvl="2">
              <a:spcBef>
                <a:spcPts val="300"/>
              </a:spcBef>
            </a:pPr>
            <a:r>
              <a:rPr lang="en-US" altLang="en-US" smtClean="0">
                <a:latin typeface="Palatino" pitchFamily="-128" charset="0"/>
              </a:rPr>
              <a:t>the need to correct a defect in an existing application;</a:t>
            </a:r>
          </a:p>
          <a:p>
            <a:pPr lvl="2">
              <a:spcBef>
                <a:spcPts val="300"/>
              </a:spcBef>
            </a:pPr>
            <a:r>
              <a:rPr lang="en-US" altLang="en-US" smtClean="0">
                <a:latin typeface="Palatino" pitchFamily="-128" charset="0"/>
              </a:rPr>
              <a:t>the need to the need to adapt a ‘legacy system’ to a changing business environment;</a:t>
            </a:r>
          </a:p>
          <a:p>
            <a:pPr lvl="2">
              <a:spcBef>
                <a:spcPts val="300"/>
              </a:spcBef>
            </a:pPr>
            <a:r>
              <a:rPr lang="en-US" altLang="en-US" smtClean="0">
                <a:latin typeface="Palatino" pitchFamily="-128" charset="0"/>
              </a:rPr>
              <a:t>the need to extend the functions and features of an existing application, or</a:t>
            </a:r>
          </a:p>
          <a:p>
            <a:pPr lvl="2">
              <a:spcBef>
                <a:spcPts val="300"/>
              </a:spcBef>
            </a:pPr>
            <a:r>
              <a:rPr lang="en-US" altLang="en-US" smtClean="0">
                <a:latin typeface="Palatino" pitchFamily="-128" charset="0"/>
              </a:rPr>
              <a:t>the need to create a new product, service, or system.</a:t>
            </a:r>
          </a:p>
          <a:p>
            <a:pPr lvl="1" eaLnBrk="1" hangingPunct="1"/>
            <a:endParaRPr lang="en-US" altLang="en-US" smtClean="0"/>
          </a:p>
        </p:txBody>
      </p:sp>
    </p:spTree>
    <p:extLst>
      <p:ext uri="{BB962C8B-B14F-4D97-AF65-F5344CB8AC3E}">
        <p14:creationId xmlns:p14="http://schemas.microsoft.com/office/powerpoint/2010/main" val="3012413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3ED125B-3F81-44A0-8351-D062E9061405}" type="slidenum">
              <a:rPr lang="en-US" altLang="en-US" sz="1000"/>
              <a:pPr>
                <a:spcBef>
                  <a:spcPct val="0"/>
                </a:spcBef>
                <a:buClrTx/>
                <a:buSzTx/>
                <a:buFontTx/>
                <a:buNone/>
              </a:pPr>
              <a:t>45</a:t>
            </a:fld>
            <a:endParaRPr lang="en-US" altLang="en-US" sz="1000"/>
          </a:p>
        </p:txBody>
      </p:sp>
      <p:sp>
        <p:nvSpPr>
          <p:cNvPr id="14340" name="Rectangle 2"/>
          <p:cNvSpPr>
            <a:spLocks noGrp="1" noChangeArrowheads="1"/>
          </p:cNvSpPr>
          <p:nvPr>
            <p:ph type="title"/>
          </p:nvPr>
        </p:nvSpPr>
        <p:spPr/>
        <p:txBody>
          <a:bodyPr/>
          <a:lstStyle/>
          <a:p>
            <a:pPr eaLnBrk="1" hangingPunct="1"/>
            <a:r>
              <a:rPr lang="en-US" altLang="en-US" smtClean="0"/>
              <a:t>Chapter 4</a:t>
            </a:r>
          </a:p>
        </p:txBody>
      </p:sp>
      <p:sp>
        <p:nvSpPr>
          <p:cNvPr id="14341" name="Rectangle 3"/>
          <p:cNvSpPr>
            <a:spLocks noGrp="1" noChangeArrowheads="1"/>
          </p:cNvSpPr>
          <p:nvPr>
            <p:ph type="body" idx="1"/>
          </p:nvPr>
        </p:nvSpPr>
        <p:spPr/>
        <p:txBody>
          <a:bodyPr/>
          <a:lstStyle/>
          <a:p>
            <a:pPr eaLnBrk="1" hangingPunct="1"/>
            <a:r>
              <a:rPr lang="en-US" altLang="en-US" b="1" smtClean="0">
                <a:solidFill>
                  <a:schemeClr val="folHlink"/>
                </a:solidFill>
              </a:rPr>
              <a:t>Process Models</a:t>
            </a:r>
          </a:p>
        </p:txBody>
      </p:sp>
      <p:sp>
        <p:nvSpPr>
          <p:cNvPr id="14342" name="Text Box 8"/>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a:solidFill>
                  <a:schemeClr val="tx2"/>
                </a:solidFill>
              </a:rPr>
              <a:t>Slide Set to accompany</a:t>
            </a:r>
            <a:r>
              <a:rPr lang="en-US" altLang="en-US" sz="3200" i="1">
                <a:solidFill>
                  <a:schemeClr val="tx2"/>
                </a:solidFill>
              </a:rPr>
              <a:t/>
            </a:r>
            <a:br>
              <a:rPr lang="en-US" altLang="en-US" sz="3200" i="1">
                <a:solidFill>
                  <a:schemeClr val="tx2"/>
                </a:solidFill>
              </a:rPr>
            </a:br>
            <a:r>
              <a:rPr lang="en-US" altLang="en-US" sz="2000" i="1">
                <a:solidFill>
                  <a:schemeClr val="tx2"/>
                </a:solidFill>
              </a:rPr>
              <a:t>Software Engineering: A Practitioner’s Approach, 8/e</a:t>
            </a:r>
            <a:r>
              <a:rPr lang="en-US" altLang="en-US" i="1">
                <a:solidFill>
                  <a:schemeClr val="tx2"/>
                </a:solidFill>
              </a:rPr>
              <a:t> </a:t>
            </a:r>
          </a:p>
          <a:p>
            <a:pPr>
              <a:spcBef>
                <a:spcPct val="0"/>
              </a:spcBef>
              <a:buClrTx/>
              <a:buSzTx/>
              <a:buFontTx/>
              <a:buNone/>
            </a:pPr>
            <a:r>
              <a:rPr lang="en-US" altLang="en-US" sz="1600" b="1">
                <a:latin typeface="Arial" panose="020B0604020202020204" pitchFamily="34" charset="0"/>
              </a:rPr>
              <a:t>by Roger S. Pressman and Bruce R. Maxim</a:t>
            </a:r>
            <a:endParaRPr lang="en-US" altLang="en-US" sz="1200" b="1">
              <a:latin typeface="Arial" panose="020B0604020202020204" pitchFamily="34" charset="0"/>
            </a:endParaRPr>
          </a:p>
          <a:p>
            <a:pPr>
              <a:spcBef>
                <a:spcPct val="0"/>
              </a:spcBef>
              <a:buClrTx/>
              <a:buSzTx/>
              <a:buFontTx/>
              <a:buNone/>
            </a:pPr>
            <a:endParaRPr lang="en-US" altLang="en-US" sz="1200" b="1">
              <a:latin typeface="Arial" panose="020B0604020202020204" pitchFamily="34" charset="0"/>
            </a:endParaRPr>
          </a:p>
          <a:p>
            <a:pPr>
              <a:spcBef>
                <a:spcPct val="0"/>
              </a:spcBef>
              <a:buClrTx/>
              <a:buSzTx/>
              <a:buFontTx/>
              <a:buNone/>
            </a:pPr>
            <a:r>
              <a:rPr lang="en-US" altLang="en-US" sz="1200" b="1">
                <a:latin typeface="Arial" panose="020B0604020202020204" pitchFamily="34" charset="0"/>
              </a:rPr>
              <a:t>Slides copyright © 1996, 2001, 2005, 2009, 2014</a:t>
            </a:r>
            <a:r>
              <a:rPr lang="en-US" altLang="en-US" sz="1800">
                <a:latin typeface="Arial" panose="020B0604020202020204" pitchFamily="34" charset="0"/>
              </a:rPr>
              <a:t> </a:t>
            </a:r>
            <a:r>
              <a:rPr lang="en-US" altLang="en-US" sz="1200" b="1">
                <a:latin typeface="Arial" panose="020B0604020202020204" pitchFamily="34" charset="0"/>
              </a:rPr>
              <a:t>by Roger S. Pressman</a:t>
            </a:r>
            <a:endParaRPr lang="en-US" altLang="en-US" sz="1800">
              <a:latin typeface="Arial" panose="020B0604020202020204" pitchFamily="34" charset="0"/>
            </a:endParaRPr>
          </a:p>
          <a:p>
            <a:pPr>
              <a:spcBef>
                <a:spcPct val="0"/>
              </a:spcBef>
              <a:buClrTx/>
              <a:buSzTx/>
              <a:buFontTx/>
              <a:buNone/>
            </a:pPr>
            <a:endParaRPr lang="en-US" altLang="en-US" sz="1800" b="1" i="1">
              <a:solidFill>
                <a:schemeClr val="tx2"/>
              </a:solidFill>
              <a:latin typeface="Arial" panose="020B0604020202020204" pitchFamily="34" charset="0"/>
            </a:endParaRPr>
          </a:p>
          <a:p>
            <a:pPr>
              <a:spcBef>
                <a:spcPct val="0"/>
              </a:spcBef>
              <a:buClrTx/>
              <a:buSzTx/>
              <a:buFontTx/>
              <a:buNone/>
            </a:pPr>
            <a:r>
              <a:rPr lang="en-US" altLang="en-US" sz="1800" b="1" i="1">
                <a:solidFill>
                  <a:schemeClr val="tx2"/>
                </a:solidFill>
                <a:latin typeface="Arial" panose="020B0604020202020204" pitchFamily="34" charset="0"/>
              </a:rPr>
              <a:t>For non-profit educational use only</a:t>
            </a:r>
            <a:endParaRPr lang="en-US" altLang="en-US" sz="1800" b="1">
              <a:latin typeface="Arial" panose="020B0604020202020204" pitchFamily="34" charset="0"/>
            </a:endParaRPr>
          </a:p>
          <a:p>
            <a:pPr>
              <a:spcBef>
                <a:spcPct val="0"/>
              </a:spcBef>
              <a:buClrTx/>
              <a:buSzTx/>
              <a:buFontTx/>
              <a:buNone/>
            </a:pPr>
            <a:endParaRPr lang="en-US" altLang="en-US" sz="14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May be reproduced ONLY for student use at the university level when used in conjunction with </a:t>
            </a:r>
            <a:r>
              <a:rPr lang="en-US" altLang="en-US" sz="1200" i="1">
                <a:latin typeface="Arial" panose="020B0604020202020204" pitchFamily="34" charset="0"/>
              </a:rPr>
              <a:t>Software Engineering: A Practitioner's Approach, 8/e. </a:t>
            </a:r>
            <a:r>
              <a:rPr lang="en-US" altLang="en-US" sz="120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3479576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B5B957B-5CD6-42C0-B3BF-B1527D6FB324}" type="slidenum">
              <a:rPr lang="en-US" altLang="en-US" sz="1000"/>
              <a:pPr>
                <a:spcBef>
                  <a:spcPct val="0"/>
                </a:spcBef>
                <a:buClrTx/>
                <a:buSzTx/>
                <a:buFontTx/>
                <a:buNone/>
              </a:pPr>
              <a:t>46</a:t>
            </a:fld>
            <a:endParaRPr lang="en-US" altLang="en-US" sz="1000"/>
          </a:p>
        </p:txBody>
      </p:sp>
      <p:sp>
        <p:nvSpPr>
          <p:cNvPr id="15364" name="Rectangle 3"/>
          <p:cNvSpPr>
            <a:spLocks noGrp="1" noChangeArrowheads="1"/>
          </p:cNvSpPr>
          <p:nvPr>
            <p:ph type="title"/>
          </p:nvPr>
        </p:nvSpPr>
        <p:spPr>
          <a:xfrm>
            <a:off x="2819400" y="1066801"/>
            <a:ext cx="6477000" cy="633413"/>
          </a:xfrm>
        </p:spPr>
        <p:txBody>
          <a:bodyPr>
            <a:normAutofit fontScale="90000"/>
          </a:bodyPr>
          <a:lstStyle/>
          <a:p>
            <a:pPr eaLnBrk="1" hangingPunct="1"/>
            <a:r>
              <a:rPr lang="en-US" altLang="en-US" smtClean="0"/>
              <a:t>Prescriptive Models</a:t>
            </a:r>
          </a:p>
        </p:txBody>
      </p:sp>
      <p:sp>
        <p:nvSpPr>
          <p:cNvPr id="15365" name="Rectangle 4"/>
          <p:cNvSpPr>
            <a:spLocks noGrp="1" noChangeArrowheads="1"/>
          </p:cNvSpPr>
          <p:nvPr>
            <p:ph type="body" idx="1"/>
          </p:nvPr>
        </p:nvSpPr>
        <p:spPr>
          <a:xfrm>
            <a:off x="3429000" y="1905000"/>
            <a:ext cx="6934200" cy="4191000"/>
          </a:xfrm>
        </p:spPr>
        <p:txBody>
          <a:bodyPr/>
          <a:lstStyle/>
          <a:p>
            <a:pPr eaLnBrk="1" hangingPunct="1"/>
            <a:r>
              <a:rPr lang="en-US" altLang="en-US" sz="2000"/>
              <a:t>Prescriptive process models advocate an orderly approach to software engineering</a:t>
            </a:r>
          </a:p>
          <a:p>
            <a:pPr eaLnBrk="1" hangingPunct="1">
              <a:buFont typeface="Wingdings" panose="05000000000000000000" pitchFamily="2" charset="2"/>
              <a:buNone/>
            </a:pPr>
            <a:r>
              <a:rPr lang="en-US" altLang="en-US" sz="2000" i="1">
                <a:solidFill>
                  <a:schemeClr val="folHlink"/>
                </a:solidFill>
              </a:rPr>
              <a:t>That leads to a few questions </a:t>
            </a:r>
            <a:r>
              <a:rPr lang="en-US" altLang="en-US" sz="2000" i="1">
                <a:solidFill>
                  <a:srgbClr val="F3FF07"/>
                </a:solidFill>
              </a:rPr>
              <a:t>…</a:t>
            </a:r>
            <a:endParaRPr lang="en-US" altLang="en-US" sz="2000"/>
          </a:p>
          <a:p>
            <a:pPr>
              <a:spcBef>
                <a:spcPts val="600"/>
              </a:spcBef>
            </a:pPr>
            <a:r>
              <a:rPr lang="en-US" altLang="en-US" sz="2000"/>
              <a:t>If prescriptive process models strive for structure and order, </a:t>
            </a:r>
            <a:r>
              <a:rPr lang="en-US" altLang="en-US" sz="2000">
                <a:solidFill>
                  <a:schemeClr val="folHlink"/>
                </a:solidFill>
              </a:rPr>
              <a:t>are they inappropriate for a software world that thrives on change? </a:t>
            </a:r>
          </a:p>
          <a:p>
            <a:pPr>
              <a:spcBef>
                <a:spcPts val="600"/>
              </a:spcBef>
            </a:pPr>
            <a:r>
              <a:rPr lang="en-US" altLang="en-US" sz="2000"/>
              <a:t>Yet, if we reject traditional process models (and the order they imply) and replace them with something less structured,</a:t>
            </a:r>
            <a:r>
              <a:rPr lang="en-US" altLang="en-US" sz="2000">
                <a:solidFill>
                  <a:schemeClr val="folHlink"/>
                </a:solidFill>
              </a:rPr>
              <a:t> do we make it impossible to achieve coordination and coherence in software work?</a:t>
            </a:r>
          </a:p>
        </p:txBody>
      </p:sp>
    </p:spTree>
    <p:extLst>
      <p:ext uri="{BB962C8B-B14F-4D97-AF65-F5344CB8AC3E}">
        <p14:creationId xmlns:p14="http://schemas.microsoft.com/office/powerpoint/2010/main" val="1703929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E09AEFD-EAA6-4B33-8423-AE45B72E62CB}" type="slidenum">
              <a:rPr lang="en-US" altLang="en-US" sz="1000"/>
              <a:pPr>
                <a:spcBef>
                  <a:spcPct val="0"/>
                </a:spcBef>
                <a:buClrTx/>
                <a:buSzTx/>
                <a:buFontTx/>
                <a:buNone/>
              </a:pPr>
              <a:t>47</a:t>
            </a:fld>
            <a:endParaRPr lang="en-US" altLang="en-US" sz="1000"/>
          </a:p>
        </p:txBody>
      </p:sp>
      <p:sp>
        <p:nvSpPr>
          <p:cNvPr id="16388" name="Rectangle 2"/>
          <p:cNvSpPr>
            <a:spLocks noGrp="1" noChangeArrowheads="1"/>
          </p:cNvSpPr>
          <p:nvPr>
            <p:ph type="title"/>
          </p:nvPr>
        </p:nvSpPr>
        <p:spPr>
          <a:xfrm>
            <a:off x="2743201" y="1066800"/>
            <a:ext cx="4761496" cy="660694"/>
          </a:xfrm>
          <a:noFill/>
        </p:spPr>
        <p:txBody>
          <a:bodyPr vert="horz" wrap="none" lIns="63500" tIns="25400" rIns="63500" bIns="25400" rtlCol="0" anchor="t">
            <a:spAutoFit/>
          </a:bodyPr>
          <a:lstStyle/>
          <a:p>
            <a:pPr eaLnBrk="1" hangingPunct="1"/>
            <a:r>
              <a:rPr lang="en-US" altLang="en-US" smtClean="0"/>
              <a:t>The Waterfall Model</a:t>
            </a:r>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38" y="2085975"/>
            <a:ext cx="7899400" cy="1900238"/>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537556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F1EA62E-F536-421E-B0B0-5F309DE75E22}" type="slidenum">
              <a:rPr lang="en-US" altLang="en-US" sz="1000"/>
              <a:pPr>
                <a:spcBef>
                  <a:spcPct val="0"/>
                </a:spcBef>
                <a:buClrTx/>
                <a:buSzTx/>
                <a:buFontTx/>
                <a:buNone/>
              </a:pPr>
              <a:t>48</a:t>
            </a:fld>
            <a:endParaRPr lang="en-US" altLang="en-US" sz="1000"/>
          </a:p>
        </p:txBody>
      </p:sp>
      <p:sp>
        <p:nvSpPr>
          <p:cNvPr id="17412" name="Rectangle 1026"/>
          <p:cNvSpPr>
            <a:spLocks noGrp="1" noChangeArrowheads="1"/>
          </p:cNvSpPr>
          <p:nvPr>
            <p:ph type="title"/>
          </p:nvPr>
        </p:nvSpPr>
        <p:spPr>
          <a:xfrm>
            <a:off x="2667000" y="1143001"/>
            <a:ext cx="6705600" cy="633413"/>
          </a:xfrm>
        </p:spPr>
        <p:txBody>
          <a:bodyPr>
            <a:normAutofit fontScale="90000"/>
          </a:bodyPr>
          <a:lstStyle/>
          <a:p>
            <a:pPr eaLnBrk="1" hangingPunct="1"/>
            <a:r>
              <a:rPr lang="en-US" altLang="en-US" smtClean="0"/>
              <a:t>The V-Model</a:t>
            </a:r>
          </a:p>
        </p:txBody>
      </p:sp>
      <p:sp>
        <p:nvSpPr>
          <p:cNvPr id="17413" name="Rectangle 1029"/>
          <p:cNvSpPr>
            <a:spLocks noChangeArrowheads="1"/>
          </p:cNvSpPr>
          <p:nvPr/>
        </p:nvSpPr>
        <p:spPr bwMode="auto">
          <a:xfrm>
            <a:off x="4038600" y="1828800"/>
            <a:ext cx="4419600" cy="4495800"/>
          </a:xfrm>
          <a:prstGeom prst="rect">
            <a:avLst/>
          </a:prstGeom>
          <a:solidFill>
            <a:srgbClr val="53A4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pic>
        <p:nvPicPr>
          <p:cNvPr id="17414" name="Picture 1030"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05000"/>
            <a:ext cx="4165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699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3A5214E-E13B-458F-BEE8-C2A535550971}" type="slidenum">
              <a:rPr lang="en-US" altLang="en-US" sz="1000"/>
              <a:pPr>
                <a:spcBef>
                  <a:spcPct val="0"/>
                </a:spcBef>
                <a:buClrTx/>
                <a:buSzTx/>
                <a:buFontTx/>
                <a:buNone/>
              </a:pPr>
              <a:t>49</a:t>
            </a:fld>
            <a:endParaRPr lang="en-US" altLang="en-US" sz="1000"/>
          </a:p>
        </p:txBody>
      </p:sp>
      <p:sp>
        <p:nvSpPr>
          <p:cNvPr id="18436" name="Rectangle 2"/>
          <p:cNvSpPr>
            <a:spLocks noGrp="1" noChangeArrowheads="1"/>
          </p:cNvSpPr>
          <p:nvPr>
            <p:ph type="title"/>
          </p:nvPr>
        </p:nvSpPr>
        <p:spPr>
          <a:xfrm>
            <a:off x="2743200" y="990600"/>
            <a:ext cx="5415329" cy="660694"/>
          </a:xfrm>
          <a:noFill/>
        </p:spPr>
        <p:txBody>
          <a:bodyPr vert="horz" wrap="none" lIns="63500" tIns="25400" rIns="63500" bIns="25400" rtlCol="0" anchor="t">
            <a:spAutoFit/>
          </a:bodyPr>
          <a:lstStyle/>
          <a:p>
            <a:pPr eaLnBrk="1" hangingPunct="1"/>
            <a:r>
              <a:rPr lang="en-US" altLang="en-US" smtClean="0"/>
              <a:t>The Incremental Model</a:t>
            </a:r>
          </a:p>
        </p:txBody>
      </p:sp>
      <p:pic>
        <p:nvPicPr>
          <p:cNvPr id="184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905001"/>
            <a:ext cx="6875463" cy="4454525"/>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81198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6"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C6B418-1705-4D04-990E-2832D5232FE6}" type="slidenum">
              <a:rPr lang="en-US" altLang="en-US" sz="1000">
                <a:latin typeface="Helvetica" panose="020B0604020202020204" pitchFamily="34" charset="0"/>
              </a:rPr>
              <a:pPr/>
              <a:t>5</a:t>
            </a:fld>
            <a:endParaRPr lang="en-US" altLang="en-US" sz="1000">
              <a:latin typeface="Helvetica" panose="020B0604020202020204" pitchFamily="34" charset="0"/>
            </a:endParaRPr>
          </a:p>
        </p:txBody>
      </p:sp>
      <p:sp>
        <p:nvSpPr>
          <p:cNvPr id="157702" name="Rectangle 6"/>
          <p:cNvSpPr>
            <a:spLocks noChangeArrowheads="1"/>
          </p:cNvSpPr>
          <p:nvPr/>
        </p:nvSpPr>
        <p:spPr bwMode="auto">
          <a:xfrm>
            <a:off x="4572000" y="2895600"/>
            <a:ext cx="3886200" cy="16764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ea typeface="ＭＳ Ｐゴシック" pitchFamily="-128" charset="-128"/>
            </a:endParaRPr>
          </a:p>
        </p:txBody>
      </p:sp>
      <p:sp>
        <p:nvSpPr>
          <p:cNvPr id="7173" name="Rectangle 4"/>
          <p:cNvSpPr>
            <a:spLocks noGrp="1" noChangeArrowheads="1"/>
          </p:cNvSpPr>
          <p:nvPr>
            <p:ph type="title"/>
          </p:nvPr>
        </p:nvSpPr>
        <p:spPr>
          <a:xfrm>
            <a:off x="2743201" y="1066800"/>
            <a:ext cx="5122863" cy="660400"/>
          </a:xfrm>
          <a:noFill/>
        </p:spPr>
        <p:txBody>
          <a:bodyPr vert="horz" wrap="none" lIns="63500" tIns="25400" rIns="63500" bIns="25400" rtlCol="0" anchor="t">
            <a:spAutoFit/>
          </a:bodyPr>
          <a:lstStyle/>
          <a:p>
            <a:pPr eaLnBrk="1" hangingPunct="1"/>
            <a:r>
              <a:rPr lang="en-US" altLang="en-US" smtClean="0"/>
              <a:t>A Process Framework</a:t>
            </a:r>
          </a:p>
        </p:txBody>
      </p:sp>
      <p:sp>
        <p:nvSpPr>
          <p:cNvPr id="157701" name="Rectangle 5"/>
          <p:cNvSpPr>
            <a:spLocks noChangeArrowheads="1"/>
          </p:cNvSpPr>
          <p:nvPr/>
        </p:nvSpPr>
        <p:spPr bwMode="auto">
          <a:xfrm>
            <a:off x="3657600" y="1981201"/>
            <a:ext cx="3722172" cy="2319609"/>
          </a:xfrm>
          <a:prstGeom prst="rect">
            <a:avLst/>
          </a:prstGeom>
          <a:noFill/>
          <a:ln w="25400">
            <a:noFill/>
            <a:miter lim="800000"/>
            <a:headEnd/>
            <a:tailEnd/>
          </a:ln>
          <a:effectLst/>
        </p:spPr>
        <p:txBody>
          <a:bodyPr wrap="none" lIns="90487" tIns="44450" rIns="90487" bIns="44450">
            <a:spAutoFit/>
          </a:bodyPr>
          <a:lstStyle/>
          <a:p>
            <a:pPr>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Process framework</a:t>
            </a:r>
            <a:endParaRPr lang="en-US" b="1">
              <a:solidFill>
                <a:schemeClr val="bg1"/>
              </a:solidFill>
              <a:effectLst>
                <a:outerShdw blurRad="38100" dist="38100" dir="2700000" algn="tl">
                  <a:srgbClr val="000000"/>
                </a:outerShdw>
              </a:effectLst>
              <a:latin typeface="Palatino" pitchFamily="-128" charset="0"/>
              <a:ea typeface="ＭＳ Ｐゴシック" pitchFamily="-128" charset="-128"/>
            </a:endParaRPr>
          </a:p>
          <a:p>
            <a:pPr lvl="1">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Framework activities</a:t>
            </a:r>
          </a:p>
          <a:p>
            <a:pPr lvl="2">
              <a:lnSpc>
                <a:spcPct val="115000"/>
              </a:lnSpc>
              <a:defRPr/>
            </a:pPr>
            <a:r>
              <a:rPr lang="en-US">
                <a:solidFill>
                  <a:schemeClr val="bg1"/>
                </a:solidFill>
                <a:latin typeface="Palatino" pitchFamily="-128" charset="0"/>
                <a:ea typeface="ＭＳ Ｐゴシック" pitchFamily="-128" charset="-128"/>
              </a:rPr>
              <a:t>work tasks</a:t>
            </a:r>
          </a:p>
          <a:p>
            <a:pPr lvl="2">
              <a:lnSpc>
                <a:spcPct val="115000"/>
              </a:lnSpc>
              <a:defRPr/>
            </a:pPr>
            <a:r>
              <a:rPr lang="en-US">
                <a:solidFill>
                  <a:schemeClr val="bg1"/>
                </a:solidFill>
                <a:latin typeface="Palatino" pitchFamily="-128" charset="0"/>
                <a:ea typeface="ＭＳ Ｐゴシック" pitchFamily="-128" charset="-128"/>
              </a:rPr>
              <a:t>work products</a:t>
            </a:r>
          </a:p>
          <a:p>
            <a:pPr lvl="2">
              <a:lnSpc>
                <a:spcPct val="115000"/>
              </a:lnSpc>
              <a:defRPr/>
            </a:pPr>
            <a:r>
              <a:rPr lang="en-US">
                <a:solidFill>
                  <a:schemeClr val="bg1"/>
                </a:solidFill>
                <a:latin typeface="Palatino" pitchFamily="-128" charset="0"/>
                <a:ea typeface="ＭＳ Ｐゴシック" pitchFamily="-128" charset="-128"/>
              </a:rPr>
              <a:t>milestones &amp; deliverables</a:t>
            </a:r>
          </a:p>
          <a:p>
            <a:pPr lvl="2">
              <a:lnSpc>
                <a:spcPct val="115000"/>
              </a:lnSpc>
              <a:defRPr/>
            </a:pPr>
            <a:r>
              <a:rPr lang="en-US">
                <a:solidFill>
                  <a:schemeClr val="bg1"/>
                </a:solidFill>
                <a:latin typeface="Palatino" pitchFamily="-128" charset="0"/>
                <a:ea typeface="ＭＳ Ｐゴシック" pitchFamily="-128" charset="-128"/>
              </a:rPr>
              <a:t>QA checkpoints</a:t>
            </a:r>
            <a:endParaRPr lang="en-US" b="1">
              <a:latin typeface="Palatino" pitchFamily="-128" charset="0"/>
              <a:ea typeface="ＭＳ Ｐゴシック" pitchFamily="-128" charset="-128"/>
            </a:endParaRPr>
          </a:p>
          <a:p>
            <a:pPr lvl="1">
              <a:lnSpc>
                <a:spcPct val="115000"/>
              </a:lnSpc>
              <a:defRPr/>
            </a:pPr>
            <a:r>
              <a:rPr lang="en-US" b="1">
                <a:effectLst>
                  <a:outerShdw blurRad="38100" dist="38100" dir="2700000" algn="tl">
                    <a:srgbClr val="FFFFFF"/>
                  </a:outerShdw>
                </a:effectLst>
                <a:latin typeface="Palatino" pitchFamily="-128" charset="0"/>
                <a:ea typeface="ＭＳ Ｐゴシック" pitchFamily="-128" charset="-128"/>
              </a:rPr>
              <a:t>Umbrella Activities</a:t>
            </a:r>
          </a:p>
        </p:txBody>
      </p:sp>
    </p:spTree>
    <p:extLst>
      <p:ext uri="{BB962C8B-B14F-4D97-AF65-F5344CB8AC3E}">
        <p14:creationId xmlns:p14="http://schemas.microsoft.com/office/powerpoint/2010/main" val="246423133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6D5EFC0D-A987-48CE-A654-459AB00EE5CC}" type="slidenum">
              <a:rPr lang="en-US" altLang="en-US" sz="1000"/>
              <a:pPr>
                <a:spcBef>
                  <a:spcPct val="0"/>
                </a:spcBef>
                <a:buClrTx/>
                <a:buSzTx/>
                <a:buFontTx/>
                <a:buNone/>
              </a:pPr>
              <a:t>50</a:t>
            </a:fld>
            <a:endParaRPr lang="en-US" altLang="en-US" sz="1000"/>
          </a:p>
        </p:txBody>
      </p:sp>
      <p:sp>
        <p:nvSpPr>
          <p:cNvPr id="19460" name="Rectangle 2"/>
          <p:cNvSpPr>
            <a:spLocks noGrp="1" noChangeArrowheads="1"/>
          </p:cNvSpPr>
          <p:nvPr>
            <p:ph type="title"/>
          </p:nvPr>
        </p:nvSpPr>
        <p:spPr>
          <a:xfrm>
            <a:off x="2819401" y="1066800"/>
            <a:ext cx="7694094" cy="660694"/>
          </a:xfrm>
          <a:noFill/>
        </p:spPr>
        <p:txBody>
          <a:bodyPr vert="horz" wrap="none" lIns="63500" tIns="25400" rIns="63500" bIns="25400" rtlCol="0" anchor="t">
            <a:spAutoFit/>
          </a:bodyPr>
          <a:lstStyle/>
          <a:p>
            <a:pPr eaLnBrk="1" hangingPunct="1"/>
            <a:r>
              <a:rPr lang="en-US" altLang="en-US" smtClean="0"/>
              <a:t>Evolutionary Models: Prototyping</a:t>
            </a:r>
          </a:p>
        </p:txBody>
      </p:sp>
      <p:sp>
        <p:nvSpPr>
          <p:cNvPr id="19461" name="Text Box 12"/>
          <p:cNvSpPr txBox="1">
            <a:spLocks noChangeArrowheads="1"/>
          </p:cNvSpPr>
          <p:nvPr/>
        </p:nvSpPr>
        <p:spPr bwMode="auto">
          <a:xfrm>
            <a:off x="6883401" y="4629151"/>
            <a:ext cx="10398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200">
                <a:solidFill>
                  <a:schemeClr val="bg2"/>
                </a:solidFill>
              </a:rPr>
              <a:t>Construction</a:t>
            </a:r>
          </a:p>
          <a:p>
            <a:pPr algn="ctr">
              <a:lnSpc>
                <a:spcPct val="90000"/>
              </a:lnSpc>
              <a:spcBef>
                <a:spcPct val="0"/>
              </a:spcBef>
              <a:buClrTx/>
              <a:buSzTx/>
              <a:buFontTx/>
              <a:buNone/>
            </a:pPr>
            <a:r>
              <a:rPr lang="en-US" altLang="en-US" sz="1200">
                <a:solidFill>
                  <a:schemeClr val="bg2"/>
                </a:solidFill>
              </a:rPr>
              <a:t>of prototype</a:t>
            </a:r>
          </a:p>
        </p:txBody>
      </p:sp>
      <p:grpSp>
        <p:nvGrpSpPr>
          <p:cNvPr id="19462" name="Group 27"/>
          <p:cNvGrpSpPr>
            <a:grpSpLocks/>
          </p:cNvGrpSpPr>
          <p:nvPr/>
        </p:nvGrpSpPr>
        <p:grpSpPr bwMode="auto">
          <a:xfrm>
            <a:off x="4114800" y="2057400"/>
            <a:ext cx="4419600" cy="4114800"/>
            <a:chOff x="1536" y="1152"/>
            <a:chExt cx="2920" cy="2864"/>
          </a:xfrm>
        </p:grpSpPr>
        <p:pic>
          <p:nvPicPr>
            <p:cNvPr id="194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1152"/>
              <a:ext cx="2920" cy="2864"/>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9464" name="Rectangle 16"/>
            <p:cNvSpPr>
              <a:spLocks noChangeArrowheads="1"/>
            </p:cNvSpPr>
            <p:nvPr/>
          </p:nvSpPr>
          <p:spPr bwMode="auto">
            <a:xfrm>
              <a:off x="1894" y="1675"/>
              <a:ext cx="656" cy="363"/>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endParaRPr lang="en-US" altLang="en-US" sz="1800" b="1"/>
            </a:p>
          </p:txBody>
        </p:sp>
        <p:sp>
          <p:nvSpPr>
            <p:cNvPr id="19465" name="Text Box 17"/>
            <p:cNvSpPr txBox="1">
              <a:spLocks noChangeArrowheads="1"/>
            </p:cNvSpPr>
            <p:nvPr/>
          </p:nvSpPr>
          <p:spPr bwMode="auto">
            <a:xfrm>
              <a:off x="1849" y="1772"/>
              <a:ext cx="79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0"/>
                </a:spcBef>
                <a:buClrTx/>
                <a:buSzTx/>
                <a:buFontTx/>
                <a:buNone/>
              </a:pPr>
              <a:r>
                <a:rPr lang="en-US" altLang="en-US" sz="1200">
                  <a:solidFill>
                    <a:schemeClr val="bg2"/>
                  </a:solidFill>
                </a:rPr>
                <a:t>communication</a:t>
              </a:r>
              <a:endParaRPr lang="en-US" altLang="en-US" sz="1800" b="1"/>
            </a:p>
          </p:txBody>
        </p:sp>
        <p:sp>
          <p:nvSpPr>
            <p:cNvPr id="19466" name="Rectangle 18"/>
            <p:cNvSpPr>
              <a:spLocks noChangeArrowheads="1"/>
            </p:cNvSpPr>
            <p:nvPr/>
          </p:nvSpPr>
          <p:spPr bwMode="auto">
            <a:xfrm>
              <a:off x="3357" y="1532"/>
              <a:ext cx="492" cy="273"/>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467" name="Text Box 19"/>
            <p:cNvSpPr txBox="1">
              <a:spLocks noChangeArrowheads="1"/>
            </p:cNvSpPr>
            <p:nvPr/>
          </p:nvSpPr>
          <p:spPr bwMode="auto">
            <a:xfrm>
              <a:off x="3418" y="1532"/>
              <a:ext cx="37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200">
                  <a:solidFill>
                    <a:schemeClr val="bg2"/>
                  </a:solidFill>
                </a:rPr>
                <a:t>Quick</a:t>
              </a:r>
            </a:p>
            <a:p>
              <a:pPr algn="ctr">
                <a:lnSpc>
                  <a:spcPct val="90000"/>
                </a:lnSpc>
                <a:spcBef>
                  <a:spcPct val="0"/>
                </a:spcBef>
                <a:buClrTx/>
                <a:buSzTx/>
                <a:buFontTx/>
                <a:buNone/>
              </a:pPr>
              <a:r>
                <a:rPr lang="en-US" altLang="en-US" sz="1200">
                  <a:solidFill>
                    <a:schemeClr val="bg2"/>
                  </a:solidFill>
                </a:rPr>
                <a:t>plan</a:t>
              </a:r>
            </a:p>
          </p:txBody>
        </p:sp>
        <p:sp>
          <p:nvSpPr>
            <p:cNvPr id="19468" name="Rectangle 20"/>
            <p:cNvSpPr>
              <a:spLocks noChangeArrowheads="1"/>
            </p:cNvSpPr>
            <p:nvPr/>
          </p:nvSpPr>
          <p:spPr bwMode="auto">
            <a:xfrm>
              <a:off x="3713" y="1983"/>
              <a:ext cx="547" cy="315"/>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469" name="Rectangle 21"/>
            <p:cNvSpPr>
              <a:spLocks noChangeArrowheads="1"/>
            </p:cNvSpPr>
            <p:nvPr/>
          </p:nvSpPr>
          <p:spPr bwMode="auto">
            <a:xfrm>
              <a:off x="4301" y="2052"/>
              <a:ext cx="41" cy="184"/>
            </a:xfrm>
            <a:prstGeom prst="rect">
              <a:avLst/>
            </a:prstGeom>
            <a:solidFill>
              <a:srgbClr val="96E3FE"/>
            </a:solidFill>
            <a:ln w="12700">
              <a:solidFill>
                <a:srgbClr val="96E3FE"/>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470" name="Text Box 22"/>
            <p:cNvSpPr txBox="1">
              <a:spLocks noChangeArrowheads="1"/>
            </p:cNvSpPr>
            <p:nvPr/>
          </p:nvSpPr>
          <p:spPr bwMode="auto">
            <a:xfrm>
              <a:off x="3638" y="2004"/>
              <a:ext cx="70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200">
                  <a:solidFill>
                    <a:schemeClr val="bg2"/>
                  </a:solidFill>
                </a:rPr>
                <a:t>Modeling</a:t>
              </a:r>
            </a:p>
            <a:p>
              <a:pPr algn="ctr">
                <a:lnSpc>
                  <a:spcPct val="90000"/>
                </a:lnSpc>
                <a:spcBef>
                  <a:spcPct val="0"/>
                </a:spcBef>
                <a:buClrTx/>
                <a:buSzTx/>
                <a:buFontTx/>
                <a:buNone/>
              </a:pPr>
              <a:r>
                <a:rPr lang="en-US" altLang="en-US" sz="1200">
                  <a:solidFill>
                    <a:schemeClr val="bg2"/>
                  </a:solidFill>
                </a:rPr>
                <a:t>Quick design</a:t>
              </a:r>
            </a:p>
          </p:txBody>
        </p:sp>
        <p:sp>
          <p:nvSpPr>
            <p:cNvPr id="19471" name="Rectangle 23"/>
            <p:cNvSpPr>
              <a:spLocks noChangeArrowheads="1"/>
            </p:cNvSpPr>
            <p:nvPr/>
          </p:nvSpPr>
          <p:spPr bwMode="auto">
            <a:xfrm>
              <a:off x="3508" y="3091"/>
              <a:ext cx="635" cy="390"/>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472" name="Text Box 24"/>
            <p:cNvSpPr txBox="1">
              <a:spLocks noChangeArrowheads="1"/>
            </p:cNvSpPr>
            <p:nvPr/>
          </p:nvSpPr>
          <p:spPr bwMode="auto">
            <a:xfrm>
              <a:off x="3476" y="3153"/>
              <a:ext cx="68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200">
                  <a:solidFill>
                    <a:schemeClr val="bg2"/>
                  </a:solidFill>
                </a:rPr>
                <a:t>Construction</a:t>
              </a:r>
            </a:p>
            <a:p>
              <a:pPr algn="ctr">
                <a:lnSpc>
                  <a:spcPct val="90000"/>
                </a:lnSpc>
                <a:spcBef>
                  <a:spcPct val="0"/>
                </a:spcBef>
                <a:buClrTx/>
                <a:buSzTx/>
                <a:buFontTx/>
                <a:buNone/>
              </a:pPr>
              <a:r>
                <a:rPr lang="en-US" altLang="en-US" sz="1200">
                  <a:solidFill>
                    <a:schemeClr val="bg2"/>
                  </a:solidFill>
                </a:rPr>
                <a:t>of prototype</a:t>
              </a:r>
            </a:p>
          </p:txBody>
        </p:sp>
        <p:sp>
          <p:nvSpPr>
            <p:cNvPr id="19473" name="Rectangle 25"/>
            <p:cNvSpPr>
              <a:spLocks noChangeArrowheads="1"/>
            </p:cNvSpPr>
            <p:nvPr/>
          </p:nvSpPr>
          <p:spPr bwMode="auto">
            <a:xfrm>
              <a:off x="1819" y="2934"/>
              <a:ext cx="642" cy="403"/>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19474" name="Text Box 26"/>
            <p:cNvSpPr txBox="1">
              <a:spLocks noChangeArrowheads="1"/>
            </p:cNvSpPr>
            <p:nvPr/>
          </p:nvSpPr>
          <p:spPr bwMode="auto">
            <a:xfrm>
              <a:off x="1812" y="2961"/>
              <a:ext cx="65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200">
                  <a:solidFill>
                    <a:schemeClr val="bg2"/>
                  </a:solidFill>
                </a:rPr>
                <a:t>Deployment</a:t>
              </a:r>
            </a:p>
            <a:p>
              <a:pPr algn="ctr">
                <a:lnSpc>
                  <a:spcPct val="90000"/>
                </a:lnSpc>
                <a:spcBef>
                  <a:spcPct val="0"/>
                </a:spcBef>
                <a:buClrTx/>
                <a:buSzTx/>
                <a:buFontTx/>
                <a:buNone/>
              </a:pPr>
              <a:r>
                <a:rPr lang="en-US" altLang="en-US" sz="1200">
                  <a:solidFill>
                    <a:schemeClr val="bg2"/>
                  </a:solidFill>
                </a:rPr>
                <a:t>delivery &amp;</a:t>
              </a:r>
            </a:p>
            <a:p>
              <a:pPr algn="ctr">
                <a:lnSpc>
                  <a:spcPct val="90000"/>
                </a:lnSpc>
                <a:spcBef>
                  <a:spcPct val="0"/>
                </a:spcBef>
                <a:buClrTx/>
                <a:buSzTx/>
                <a:buFontTx/>
                <a:buNone/>
              </a:pPr>
              <a:r>
                <a:rPr lang="en-US" altLang="en-US" sz="1200">
                  <a:solidFill>
                    <a:schemeClr val="bg2"/>
                  </a:solidFill>
                </a:rPr>
                <a:t>feedback</a:t>
              </a:r>
            </a:p>
          </p:txBody>
        </p:sp>
      </p:grpSp>
    </p:spTree>
    <p:extLst>
      <p:ext uri="{BB962C8B-B14F-4D97-AF65-F5344CB8AC3E}">
        <p14:creationId xmlns:p14="http://schemas.microsoft.com/office/powerpoint/2010/main" val="41856336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89C8EC3-7284-4EE5-ACEF-58E569BE8CB9}" type="slidenum">
              <a:rPr lang="en-US" altLang="en-US" sz="1000"/>
              <a:pPr>
                <a:spcBef>
                  <a:spcPct val="0"/>
                </a:spcBef>
                <a:buClrTx/>
                <a:buSzTx/>
                <a:buFontTx/>
                <a:buNone/>
              </a:pPr>
              <a:t>51</a:t>
            </a:fld>
            <a:endParaRPr lang="en-US" altLang="en-US" sz="1000"/>
          </a:p>
        </p:txBody>
      </p:sp>
      <p:sp>
        <p:nvSpPr>
          <p:cNvPr id="20484" name="Rectangle 2"/>
          <p:cNvSpPr>
            <a:spLocks noGrp="1" noChangeArrowheads="1"/>
          </p:cNvSpPr>
          <p:nvPr>
            <p:ph type="title"/>
          </p:nvPr>
        </p:nvSpPr>
        <p:spPr>
          <a:xfrm>
            <a:off x="2743201" y="1066800"/>
            <a:ext cx="7299325" cy="660400"/>
          </a:xfrm>
          <a:noFill/>
        </p:spPr>
        <p:txBody>
          <a:bodyPr vert="horz" wrap="none" lIns="63500" tIns="25400" rIns="63500" bIns="25400" rtlCol="0" anchor="t">
            <a:spAutoFit/>
          </a:bodyPr>
          <a:lstStyle/>
          <a:p>
            <a:pPr eaLnBrk="1" hangingPunct="1"/>
            <a:r>
              <a:rPr lang="en-US" altLang="en-US" smtClean="0"/>
              <a:t>Evolutionary Models: The Spiral</a:t>
            </a:r>
          </a:p>
        </p:txBody>
      </p:sp>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5651500" cy="4300538"/>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7335293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IN" altLang="en-US" smtClean="0"/>
          </a:p>
        </p:txBody>
      </p:sp>
      <p:pic>
        <p:nvPicPr>
          <p:cNvPr id="2150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4776" y="-31750"/>
            <a:ext cx="9293225" cy="628015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sz="2400">
              <a:latin typeface="Palatino" pitchFamily="-128" charset="0"/>
            </a:endParaRPr>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3FB978-F774-4968-85DB-45CE6311A967}" type="slidenum">
              <a:rPr lang="en-US" altLang="en-US" sz="1000">
                <a:latin typeface="Helvetica" panose="020B0604020202020204" pitchFamily="34" charset="0"/>
              </a:rPr>
              <a:pPr/>
              <a:t>52</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3159830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72C99A66-F310-4AA2-B96A-BB27E3718F45}" type="slidenum">
              <a:rPr lang="en-US" altLang="en-US" sz="1000"/>
              <a:pPr>
                <a:spcBef>
                  <a:spcPct val="0"/>
                </a:spcBef>
                <a:buClrTx/>
                <a:buSzTx/>
                <a:buFontTx/>
                <a:buNone/>
              </a:pPr>
              <a:t>53</a:t>
            </a:fld>
            <a:endParaRPr lang="en-US" altLang="en-US" sz="1000"/>
          </a:p>
        </p:txBody>
      </p:sp>
      <p:sp>
        <p:nvSpPr>
          <p:cNvPr id="22532" name="Rectangle 2"/>
          <p:cNvSpPr>
            <a:spLocks noGrp="1" noChangeArrowheads="1"/>
          </p:cNvSpPr>
          <p:nvPr>
            <p:ph type="title"/>
          </p:nvPr>
        </p:nvSpPr>
        <p:spPr>
          <a:xfrm>
            <a:off x="2743200" y="1143001"/>
            <a:ext cx="7696200" cy="600075"/>
          </a:xfrm>
        </p:spPr>
        <p:txBody>
          <a:bodyPr>
            <a:normAutofit fontScale="90000"/>
          </a:bodyPr>
          <a:lstStyle/>
          <a:p>
            <a:pPr eaLnBrk="1" hangingPunct="1"/>
            <a:r>
              <a:rPr lang="en-US" altLang="en-US" smtClean="0"/>
              <a:t>Evolutionary Models: Concurrent</a:t>
            </a:r>
          </a:p>
        </p:txBody>
      </p:sp>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3201988" cy="4495800"/>
          </a:xfrm>
          <a:prstGeom prst="rect">
            <a:avLst/>
          </a:prstGeom>
          <a:solidFill>
            <a:srgbClr val="96E3FE"/>
          </a:solidFill>
          <a:ln>
            <a:noFill/>
          </a:ln>
          <a:extLs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40233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91C9555-92D2-4367-8979-CCCE46E40FBA}" type="slidenum">
              <a:rPr lang="en-US" altLang="en-US" sz="1000"/>
              <a:pPr>
                <a:spcBef>
                  <a:spcPct val="0"/>
                </a:spcBef>
                <a:buClrTx/>
                <a:buSzTx/>
                <a:buFontTx/>
                <a:buNone/>
              </a:pPr>
              <a:t>54</a:t>
            </a:fld>
            <a:endParaRPr lang="en-US" altLang="en-US" sz="1000"/>
          </a:p>
        </p:txBody>
      </p:sp>
      <p:sp>
        <p:nvSpPr>
          <p:cNvPr id="23556" name="Rectangle 2"/>
          <p:cNvSpPr>
            <a:spLocks noGrp="1" noChangeArrowheads="1"/>
          </p:cNvSpPr>
          <p:nvPr>
            <p:ph type="title"/>
          </p:nvPr>
        </p:nvSpPr>
        <p:spPr>
          <a:xfrm>
            <a:off x="2819401" y="1066800"/>
            <a:ext cx="6111875" cy="660400"/>
          </a:xfrm>
          <a:noFill/>
        </p:spPr>
        <p:txBody>
          <a:bodyPr vert="horz" wrap="none" lIns="63500" tIns="25400" rIns="63500" bIns="25400" rtlCol="0" anchor="t">
            <a:spAutoFit/>
          </a:bodyPr>
          <a:lstStyle/>
          <a:p>
            <a:pPr eaLnBrk="1" hangingPunct="1"/>
            <a:r>
              <a:rPr lang="en-US" altLang="en-US" smtClean="0"/>
              <a:t>Still Other Process Models</a:t>
            </a:r>
          </a:p>
        </p:txBody>
      </p:sp>
      <p:sp>
        <p:nvSpPr>
          <p:cNvPr id="23557" name="Rectangle 3"/>
          <p:cNvSpPr>
            <a:spLocks noGrp="1" noChangeArrowheads="1"/>
          </p:cNvSpPr>
          <p:nvPr>
            <p:ph type="body" idx="1"/>
          </p:nvPr>
        </p:nvSpPr>
        <p:spPr>
          <a:xfrm>
            <a:off x="2743200" y="1828801"/>
            <a:ext cx="7620000" cy="4498975"/>
          </a:xfrm>
          <a:noFill/>
        </p:spPr>
        <p:txBody>
          <a:bodyPr vert="horz" lIns="90487" tIns="44450" rIns="90487" bIns="44450" rtlCol="0">
            <a:normAutofit lnSpcReduction="10000"/>
          </a:bodyPr>
          <a:lstStyle/>
          <a:p>
            <a:pPr marL="285750" indent="-285750"/>
            <a:r>
              <a:rPr lang="en-US" altLang="en-US" smtClean="0">
                <a:solidFill>
                  <a:schemeClr val="folHlink"/>
                </a:solidFill>
              </a:rPr>
              <a:t>Component based development</a:t>
            </a:r>
            <a:r>
              <a:rPr lang="en-US" altLang="en-US" smtClean="0"/>
              <a:t>—the process to apply when reuse is a development objective</a:t>
            </a:r>
          </a:p>
          <a:p>
            <a:pPr marL="285750" indent="-285750"/>
            <a:r>
              <a:rPr lang="en-US" altLang="en-US" smtClean="0">
                <a:solidFill>
                  <a:schemeClr val="folHlink"/>
                </a:solidFill>
              </a:rPr>
              <a:t>Formal methods</a:t>
            </a:r>
            <a:r>
              <a:rPr lang="en-US" altLang="en-US" smtClean="0"/>
              <a:t>—emphasizes the mathematical specification of requirements</a:t>
            </a:r>
          </a:p>
          <a:p>
            <a:pPr marL="285750" indent="-285750"/>
            <a:r>
              <a:rPr lang="en-US" altLang="en-US" smtClean="0">
                <a:solidFill>
                  <a:schemeClr val="folHlink"/>
                </a:solidFill>
              </a:rPr>
              <a:t>AOSD</a:t>
            </a:r>
            <a:r>
              <a:rPr lang="en-US" altLang="en-US" smtClean="0"/>
              <a:t>—provides a process and methodological approach for defining, specifying, designing, and constructing </a:t>
            </a:r>
            <a:r>
              <a:rPr lang="en-US" altLang="en-US" i="1" smtClean="0"/>
              <a:t>aspects</a:t>
            </a:r>
          </a:p>
          <a:p>
            <a:pPr marL="285750" indent="-285750"/>
            <a:r>
              <a:rPr lang="en-US" altLang="en-US" smtClean="0">
                <a:solidFill>
                  <a:schemeClr val="folHlink"/>
                </a:solidFill>
              </a:rPr>
              <a:t>Unified Process</a:t>
            </a:r>
            <a:r>
              <a:rPr lang="en-US" altLang="en-US" smtClean="0"/>
              <a:t>—a “use-case driven, architecture-centric, iterative and incremental” software process closely aligned with the Unified Modeling Language (UML)</a:t>
            </a:r>
          </a:p>
        </p:txBody>
      </p:sp>
    </p:spTree>
    <p:extLst>
      <p:ext uri="{BB962C8B-B14F-4D97-AF65-F5344CB8AC3E}">
        <p14:creationId xmlns:p14="http://schemas.microsoft.com/office/powerpoint/2010/main" val="24586943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F18F900-4271-4958-9AF4-2506D37554C1}" type="slidenum">
              <a:rPr lang="en-US" altLang="en-US" sz="1000"/>
              <a:pPr>
                <a:spcBef>
                  <a:spcPct val="0"/>
                </a:spcBef>
                <a:buClrTx/>
                <a:buSzTx/>
                <a:buFontTx/>
                <a:buNone/>
              </a:pPr>
              <a:t>55</a:t>
            </a:fld>
            <a:endParaRPr lang="en-US" altLang="en-US" sz="1000"/>
          </a:p>
        </p:txBody>
      </p:sp>
      <p:sp>
        <p:nvSpPr>
          <p:cNvPr id="24580" name="Rectangle 3"/>
          <p:cNvSpPr>
            <a:spLocks noGrp="1" noChangeArrowheads="1"/>
          </p:cNvSpPr>
          <p:nvPr>
            <p:ph type="title"/>
          </p:nvPr>
        </p:nvSpPr>
        <p:spPr>
          <a:xfrm>
            <a:off x="2743201" y="1143001"/>
            <a:ext cx="7351713" cy="600075"/>
          </a:xfrm>
        </p:spPr>
        <p:txBody>
          <a:bodyPr>
            <a:normAutofit fontScale="90000"/>
          </a:bodyPr>
          <a:lstStyle/>
          <a:p>
            <a:pPr eaLnBrk="1" hangingPunct="1"/>
            <a:r>
              <a:rPr lang="en-US" altLang="en-US" smtClean="0"/>
              <a:t>The Unified Process (UP)</a:t>
            </a:r>
          </a:p>
        </p:txBody>
      </p:sp>
      <p:grpSp>
        <p:nvGrpSpPr>
          <p:cNvPr id="24581" name="Group 8"/>
          <p:cNvGrpSpPr>
            <a:grpSpLocks/>
          </p:cNvGrpSpPr>
          <p:nvPr/>
        </p:nvGrpSpPr>
        <p:grpSpPr bwMode="auto">
          <a:xfrm>
            <a:off x="3810000" y="1905001"/>
            <a:ext cx="4679950" cy="4244975"/>
            <a:chOff x="1132" y="638"/>
            <a:chExt cx="3496" cy="3177"/>
          </a:xfrm>
        </p:grpSpPr>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 y="647"/>
              <a:ext cx="3496"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3" name="Rectangle 5"/>
            <p:cNvSpPr>
              <a:spLocks noChangeArrowheads="1"/>
            </p:cNvSpPr>
            <p:nvPr/>
          </p:nvSpPr>
          <p:spPr bwMode="auto">
            <a:xfrm>
              <a:off x="1279" y="1100"/>
              <a:ext cx="868" cy="239"/>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lnSpc>
                  <a:spcPct val="90000"/>
                </a:lnSpc>
                <a:spcBef>
                  <a:spcPct val="0"/>
                </a:spcBef>
                <a:buClrTx/>
                <a:buSzTx/>
                <a:buFontTx/>
                <a:buNone/>
              </a:pPr>
              <a:r>
                <a:rPr lang="en-US" altLang="en-US" sz="1600">
                  <a:solidFill>
                    <a:schemeClr val="bg2"/>
                  </a:solidFill>
                </a:rPr>
                <a:t>inception</a:t>
              </a:r>
              <a:endParaRPr lang="en-US" altLang="en-US" sz="1800" b="1">
                <a:solidFill>
                  <a:schemeClr val="bg2"/>
                </a:solidFill>
              </a:endParaRPr>
            </a:p>
          </p:txBody>
        </p:sp>
        <p:sp>
          <p:nvSpPr>
            <p:cNvPr id="24584" name="Rectangle 6"/>
            <p:cNvSpPr>
              <a:spLocks noChangeArrowheads="1"/>
            </p:cNvSpPr>
            <p:nvPr/>
          </p:nvSpPr>
          <p:spPr bwMode="auto">
            <a:xfrm>
              <a:off x="2496" y="638"/>
              <a:ext cx="923" cy="200"/>
            </a:xfrm>
            <a:prstGeom prst="rect">
              <a:avLst/>
            </a:prstGeom>
            <a:solidFill>
              <a:schemeClr val="tx1"/>
            </a:solidFill>
            <a:ln w="1270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24585" name="Text Box 7"/>
            <p:cNvSpPr txBox="1">
              <a:spLocks noChangeArrowheads="1"/>
            </p:cNvSpPr>
            <p:nvPr/>
          </p:nvSpPr>
          <p:spPr bwMode="auto">
            <a:xfrm>
              <a:off x="2554" y="655"/>
              <a:ext cx="88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0"/>
                </a:spcBef>
                <a:buClrTx/>
                <a:buSzTx/>
                <a:buFontTx/>
                <a:buNone/>
              </a:pPr>
              <a:r>
                <a:rPr lang="en-US" altLang="en-US" sz="1600">
                  <a:solidFill>
                    <a:schemeClr val="bg2"/>
                  </a:solidFill>
                </a:rPr>
                <a:t>elaboration</a:t>
              </a:r>
            </a:p>
          </p:txBody>
        </p:sp>
      </p:grpSp>
    </p:spTree>
    <p:extLst>
      <p:ext uri="{BB962C8B-B14F-4D97-AF65-F5344CB8AC3E}">
        <p14:creationId xmlns:p14="http://schemas.microsoft.com/office/powerpoint/2010/main" val="285045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87F4D5C-9669-43CA-9DBC-8A53B7D0EC44}" type="slidenum">
              <a:rPr lang="en-US" altLang="en-US" sz="1000"/>
              <a:pPr>
                <a:spcBef>
                  <a:spcPct val="0"/>
                </a:spcBef>
                <a:buClrTx/>
                <a:buSzTx/>
                <a:buFontTx/>
                <a:buNone/>
              </a:pPr>
              <a:t>56</a:t>
            </a:fld>
            <a:endParaRPr lang="en-US" altLang="en-US" sz="1000"/>
          </a:p>
        </p:txBody>
      </p:sp>
      <p:sp>
        <p:nvSpPr>
          <p:cNvPr id="25604" name="Rectangle 3"/>
          <p:cNvSpPr>
            <a:spLocks noGrp="1" noChangeArrowheads="1"/>
          </p:cNvSpPr>
          <p:nvPr>
            <p:ph type="title"/>
          </p:nvPr>
        </p:nvSpPr>
        <p:spPr>
          <a:xfrm>
            <a:off x="2743200" y="914401"/>
            <a:ext cx="2971800" cy="836613"/>
          </a:xfrm>
        </p:spPr>
        <p:txBody>
          <a:bodyPr/>
          <a:lstStyle/>
          <a:p>
            <a:pPr eaLnBrk="1" hangingPunct="1"/>
            <a:r>
              <a:rPr lang="en-US" altLang="en-US" smtClean="0"/>
              <a:t>UP Phases</a:t>
            </a:r>
          </a:p>
        </p:txBody>
      </p:sp>
      <p:grpSp>
        <p:nvGrpSpPr>
          <p:cNvPr id="25605" name="Group 5"/>
          <p:cNvGrpSpPr>
            <a:grpSpLocks/>
          </p:cNvGrpSpPr>
          <p:nvPr/>
        </p:nvGrpSpPr>
        <p:grpSpPr bwMode="auto">
          <a:xfrm>
            <a:off x="2514601" y="1828801"/>
            <a:ext cx="7408863" cy="4416425"/>
            <a:chOff x="421" y="674"/>
            <a:chExt cx="5043" cy="3143"/>
          </a:xfrm>
        </p:grpSpPr>
        <p:sp>
          <p:nvSpPr>
            <p:cNvPr id="25606" name="Rectangle 2"/>
            <p:cNvSpPr>
              <a:spLocks noChangeArrowheads="1"/>
            </p:cNvSpPr>
            <p:nvPr/>
          </p:nvSpPr>
          <p:spPr bwMode="auto">
            <a:xfrm>
              <a:off x="421" y="674"/>
              <a:ext cx="5043" cy="3143"/>
            </a:xfrm>
            <a:prstGeom prst="rect">
              <a:avLst/>
            </a:prstGeom>
            <a:solidFill>
              <a:srgbClr val="96E3FE"/>
            </a:solidFill>
            <a:ln>
              <a:noFill/>
            </a:ln>
            <a:effectLst>
              <a:outerShdw dist="35921"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 y="689"/>
              <a:ext cx="4256" cy="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634687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07D0814-4490-48F3-8763-45EE631B800C}" type="slidenum">
              <a:rPr lang="en-US" altLang="en-US" sz="1000"/>
              <a:pPr>
                <a:spcBef>
                  <a:spcPct val="0"/>
                </a:spcBef>
                <a:buClrTx/>
                <a:buSzTx/>
                <a:buFontTx/>
                <a:buNone/>
              </a:pPr>
              <a:t>57</a:t>
            </a:fld>
            <a:endParaRPr lang="en-US" altLang="en-US" sz="1000"/>
          </a:p>
        </p:txBody>
      </p:sp>
      <p:sp>
        <p:nvSpPr>
          <p:cNvPr id="26628" name="Rectangle 2"/>
          <p:cNvSpPr>
            <a:spLocks noGrp="1" noChangeArrowheads="1"/>
          </p:cNvSpPr>
          <p:nvPr>
            <p:ph type="title"/>
          </p:nvPr>
        </p:nvSpPr>
        <p:spPr>
          <a:xfrm>
            <a:off x="2743201" y="1143001"/>
            <a:ext cx="5629275" cy="633413"/>
          </a:xfrm>
        </p:spPr>
        <p:txBody>
          <a:bodyPr>
            <a:normAutofit fontScale="90000"/>
          </a:bodyPr>
          <a:lstStyle/>
          <a:p>
            <a:pPr eaLnBrk="1" hangingPunct="1"/>
            <a:r>
              <a:rPr lang="en-US" altLang="en-US" smtClean="0"/>
              <a:t>UP Work Products</a:t>
            </a:r>
          </a:p>
        </p:txBody>
      </p:sp>
      <p:pic>
        <p:nvPicPr>
          <p:cNvPr id="266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8801"/>
            <a:ext cx="73787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60488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C36CCFD-2872-4DBE-A339-18796C4008B1}" type="slidenum">
              <a:rPr lang="en-US" altLang="en-US" sz="1000"/>
              <a:pPr>
                <a:spcBef>
                  <a:spcPct val="0"/>
                </a:spcBef>
                <a:buClrTx/>
                <a:buSzTx/>
                <a:buFontTx/>
                <a:buNone/>
              </a:pPr>
              <a:t>58</a:t>
            </a:fld>
            <a:endParaRPr lang="en-US" altLang="en-US" sz="1000"/>
          </a:p>
        </p:txBody>
      </p:sp>
      <p:sp>
        <p:nvSpPr>
          <p:cNvPr id="27652" name="Rectangle 2"/>
          <p:cNvSpPr>
            <a:spLocks noGrp="1" noChangeArrowheads="1"/>
          </p:cNvSpPr>
          <p:nvPr>
            <p:ph type="title"/>
          </p:nvPr>
        </p:nvSpPr>
        <p:spPr>
          <a:xfrm>
            <a:off x="2743200" y="1143001"/>
            <a:ext cx="6705600" cy="633413"/>
          </a:xfrm>
        </p:spPr>
        <p:txBody>
          <a:bodyPr/>
          <a:lstStyle/>
          <a:p>
            <a:pPr eaLnBrk="1" hangingPunct="1"/>
            <a:r>
              <a:rPr lang="en-US" altLang="en-US" sz="3200"/>
              <a:t>Personal Software Process (PSP)</a:t>
            </a:r>
            <a:endParaRPr lang="en-US" altLang="en-US" smtClean="0"/>
          </a:p>
        </p:txBody>
      </p:sp>
      <p:sp>
        <p:nvSpPr>
          <p:cNvPr id="27653" name="Rectangle 3"/>
          <p:cNvSpPr>
            <a:spLocks noGrp="1" noChangeArrowheads="1"/>
          </p:cNvSpPr>
          <p:nvPr>
            <p:ph type="body" idx="1"/>
          </p:nvPr>
        </p:nvSpPr>
        <p:spPr/>
        <p:txBody>
          <a:bodyPr/>
          <a:lstStyle/>
          <a:p>
            <a:pPr>
              <a:spcBef>
                <a:spcPts val="600"/>
              </a:spcBef>
            </a:pPr>
            <a:r>
              <a:rPr lang="en-US" altLang="en-US" sz="1600" b="1">
                <a:solidFill>
                  <a:schemeClr val="folHlink"/>
                </a:solidFill>
                <a:latin typeface="Palatino" pitchFamily="-128" charset="0"/>
              </a:rPr>
              <a:t>Planning.</a:t>
            </a:r>
            <a:r>
              <a:rPr lang="en-US" altLang="en-US" sz="1600" b="1">
                <a:latin typeface="Palatino" pitchFamily="-128" charset="0"/>
              </a:rPr>
              <a:t> </a:t>
            </a:r>
            <a:r>
              <a:rPr lang="en-US" altLang="en-US" sz="1600">
                <a:latin typeface="Palatino" pitchFamily="-128" charset="0"/>
              </a:rPr>
              <a:t> This activity isolates requirements and develops both size and resource estimates. In addition, a defect estimate (the number of defects projected for the work) is made. All metrics are recorded on worksheets or templates. Finally, development tasks are identified and a project schedule is created.</a:t>
            </a:r>
          </a:p>
          <a:p>
            <a:pPr>
              <a:spcBef>
                <a:spcPts val="300"/>
              </a:spcBef>
            </a:pPr>
            <a:r>
              <a:rPr lang="en-US" altLang="en-US" sz="1600" b="1">
                <a:solidFill>
                  <a:schemeClr val="folHlink"/>
                </a:solidFill>
                <a:latin typeface="Palatino" pitchFamily="-128" charset="0"/>
              </a:rPr>
              <a:t>High-level design.</a:t>
            </a:r>
            <a:r>
              <a:rPr lang="en-US" altLang="en-US" sz="1600" b="1">
                <a:latin typeface="Palatino" pitchFamily="-128" charset="0"/>
              </a:rPr>
              <a:t> </a:t>
            </a:r>
            <a:r>
              <a:rPr lang="en-US" altLang="en-US" sz="1600">
                <a:latin typeface="Palatino" pitchFamily="-128" charset="0"/>
              </a:rPr>
              <a:t> An external specification is created for each component and a component design is created. Prototypes are built when uncertainty exists. All issues are recorded and tracked.</a:t>
            </a:r>
          </a:p>
          <a:p>
            <a:pPr>
              <a:spcBef>
                <a:spcPts val="300"/>
              </a:spcBef>
            </a:pPr>
            <a:r>
              <a:rPr lang="en-US" altLang="en-US" sz="1600" b="1">
                <a:solidFill>
                  <a:schemeClr val="folHlink"/>
                </a:solidFill>
                <a:latin typeface="Palatino" pitchFamily="-128" charset="0"/>
              </a:rPr>
              <a:t>High-level design review.</a:t>
            </a:r>
            <a:r>
              <a:rPr lang="en-US" altLang="en-US" sz="1600" b="1">
                <a:latin typeface="Palatino" pitchFamily="-128" charset="0"/>
              </a:rPr>
              <a:t> </a:t>
            </a:r>
            <a:r>
              <a:rPr lang="en-US" altLang="en-US" sz="1600">
                <a:latin typeface="Palatino" pitchFamily="-128" charset="0"/>
              </a:rPr>
              <a:t>Formal verification methods (Chapter 21) are applied to uncover errors in the design. Metrics are maintained for all important tasks and work results.</a:t>
            </a:r>
          </a:p>
          <a:p>
            <a:pPr>
              <a:spcBef>
                <a:spcPts val="300"/>
              </a:spcBef>
            </a:pPr>
            <a:r>
              <a:rPr lang="en-US" altLang="en-US" sz="1600" b="1">
                <a:solidFill>
                  <a:schemeClr val="folHlink"/>
                </a:solidFill>
                <a:latin typeface="Palatino" pitchFamily="-128" charset="0"/>
              </a:rPr>
              <a:t>Development.</a:t>
            </a:r>
            <a:r>
              <a:rPr lang="en-US" altLang="en-US" sz="1600" b="1">
                <a:latin typeface="Palatino" pitchFamily="-128" charset="0"/>
              </a:rPr>
              <a:t> </a:t>
            </a:r>
            <a:r>
              <a:rPr lang="en-US" altLang="en-US" sz="1600">
                <a:latin typeface="Palatino" pitchFamily="-128" charset="0"/>
              </a:rPr>
              <a:t> The component level design is refined and reviewed. Code is generated, reviewed, compiled, and tested. Metrics are maintained for all important tasks and work results.</a:t>
            </a:r>
          </a:p>
          <a:p>
            <a:pPr>
              <a:spcBef>
                <a:spcPts val="300"/>
              </a:spcBef>
            </a:pPr>
            <a:r>
              <a:rPr lang="en-US" altLang="en-US" sz="1600" b="1">
                <a:solidFill>
                  <a:schemeClr val="folHlink"/>
                </a:solidFill>
                <a:latin typeface="Palatino" pitchFamily="-128" charset="0"/>
              </a:rPr>
              <a:t>Postmortem.</a:t>
            </a:r>
            <a:r>
              <a:rPr lang="en-US" altLang="en-US" sz="1600">
                <a:latin typeface="Palatino" pitchFamily="-128" charset="0"/>
              </a:rPr>
              <a:t>  Using measures and metrics collected the effectiveness of the process is determined. If this is a large amount of data it should be analyzed statistically), Measures and metrics should provide guidance for modifying the process to improve its effectiveness.</a:t>
            </a:r>
          </a:p>
        </p:txBody>
      </p:sp>
    </p:spTree>
    <p:extLst>
      <p:ext uri="{BB962C8B-B14F-4D97-AF65-F5344CB8AC3E}">
        <p14:creationId xmlns:p14="http://schemas.microsoft.com/office/powerpoint/2010/main" val="495895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endParaRPr lang="en-US" sz="2400">
              <a:latin typeface="Palatino" pitchFamily="-128" charset="0"/>
            </a:endParaRP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FAE9363D-A8B4-4BF5-9709-13488C91A78C}" type="slidenum">
              <a:rPr lang="en-US" altLang="en-US" sz="1000"/>
              <a:pPr>
                <a:spcBef>
                  <a:spcPct val="0"/>
                </a:spcBef>
                <a:buClrTx/>
                <a:buSzTx/>
                <a:buFontTx/>
                <a:buNone/>
              </a:pPr>
              <a:t>59</a:t>
            </a:fld>
            <a:endParaRPr lang="en-US" altLang="en-US" sz="1000"/>
          </a:p>
        </p:txBody>
      </p:sp>
      <p:sp>
        <p:nvSpPr>
          <p:cNvPr id="28676" name="Rectangle 2"/>
          <p:cNvSpPr>
            <a:spLocks noGrp="1" noChangeArrowheads="1"/>
          </p:cNvSpPr>
          <p:nvPr>
            <p:ph type="title"/>
          </p:nvPr>
        </p:nvSpPr>
        <p:spPr>
          <a:xfrm>
            <a:off x="2743200" y="990601"/>
            <a:ext cx="7239000" cy="633413"/>
          </a:xfrm>
        </p:spPr>
        <p:txBody>
          <a:bodyPr>
            <a:normAutofit fontScale="90000"/>
          </a:bodyPr>
          <a:lstStyle/>
          <a:p>
            <a:pPr eaLnBrk="1" hangingPunct="1"/>
            <a:r>
              <a:rPr lang="en-US" altLang="en-US" smtClean="0"/>
              <a:t>Team Software Process (TSP)</a:t>
            </a:r>
          </a:p>
        </p:txBody>
      </p:sp>
      <p:sp>
        <p:nvSpPr>
          <p:cNvPr id="28677" name="Rectangle 3"/>
          <p:cNvSpPr>
            <a:spLocks noGrp="1" noChangeArrowheads="1"/>
          </p:cNvSpPr>
          <p:nvPr>
            <p:ph type="body" idx="1"/>
          </p:nvPr>
        </p:nvSpPr>
        <p:spPr/>
        <p:txBody>
          <a:bodyPr/>
          <a:lstStyle/>
          <a:p>
            <a:pPr>
              <a:spcBef>
                <a:spcPts val="600"/>
              </a:spcBef>
            </a:pPr>
            <a:r>
              <a:rPr lang="en-US" altLang="en-US" sz="2000">
                <a:solidFill>
                  <a:srgbClr val="000000"/>
                </a:solidFill>
                <a:latin typeface="Palatino" pitchFamily="-128" charset="0"/>
              </a:rPr>
              <a:t>Build self-directed teams that plan and track their work, establish goals, and own their processes and plans. These can be pure software teams or integrated product teams (IPT) of three to about 20 engineers. </a:t>
            </a:r>
          </a:p>
          <a:p>
            <a:pPr eaLnBrk="1" hangingPunct="1">
              <a:lnSpc>
                <a:spcPct val="90000"/>
              </a:lnSpc>
            </a:pPr>
            <a:r>
              <a:rPr lang="en-US" altLang="en-US" sz="2000">
                <a:solidFill>
                  <a:srgbClr val="000000"/>
                </a:solidFill>
                <a:latin typeface="Palatino" pitchFamily="-128" charset="0"/>
              </a:rPr>
              <a:t>Show managers how to coach and motivate their teams and how to help them sustain peak performance. </a:t>
            </a:r>
          </a:p>
          <a:p>
            <a:pPr eaLnBrk="1" hangingPunct="1">
              <a:lnSpc>
                <a:spcPct val="90000"/>
              </a:lnSpc>
            </a:pPr>
            <a:r>
              <a:rPr lang="en-US" altLang="en-US" sz="2000">
                <a:solidFill>
                  <a:srgbClr val="000000"/>
                </a:solidFill>
                <a:latin typeface="Palatino" pitchFamily="-128" charset="0"/>
              </a:rPr>
              <a:t>Accelerate software process improvement by making CMM Level 5 behavior normal and expected. </a:t>
            </a:r>
          </a:p>
          <a:p>
            <a:pPr lvl="1" eaLnBrk="1" hangingPunct="1">
              <a:lnSpc>
                <a:spcPct val="90000"/>
              </a:lnSpc>
            </a:pPr>
            <a:r>
              <a:rPr lang="en-US" altLang="en-US" sz="1800">
                <a:latin typeface="Times New Roman" panose="02020603050405020304" pitchFamily="18" charset="0"/>
              </a:rPr>
              <a:t> The Capability Maturity Model (CMM), a measure of the effectiveness of a software process, is discussed in Chapter 30.</a:t>
            </a:r>
          </a:p>
          <a:p>
            <a:pPr eaLnBrk="1" hangingPunct="1">
              <a:lnSpc>
                <a:spcPct val="90000"/>
              </a:lnSpc>
            </a:pPr>
            <a:r>
              <a:rPr lang="en-US" altLang="en-US" sz="2000">
                <a:solidFill>
                  <a:srgbClr val="000000"/>
                </a:solidFill>
                <a:latin typeface="Palatino" pitchFamily="-128" charset="0"/>
              </a:rPr>
              <a:t>Provide improvement guidance to high-maturity organizations. </a:t>
            </a:r>
          </a:p>
          <a:p>
            <a:pPr>
              <a:spcBef>
                <a:spcPts val="300"/>
              </a:spcBef>
            </a:pPr>
            <a:r>
              <a:rPr lang="en-US" altLang="en-US" sz="2000">
                <a:solidFill>
                  <a:srgbClr val="000000"/>
                </a:solidFill>
                <a:latin typeface="Palatino" pitchFamily="-128" charset="0"/>
              </a:rPr>
              <a:t>Facilitate university teaching of industrial-grade team skills.</a:t>
            </a:r>
          </a:p>
        </p:txBody>
      </p:sp>
    </p:spTree>
    <p:extLst>
      <p:ext uri="{BB962C8B-B14F-4D97-AF65-F5344CB8AC3E}">
        <p14:creationId xmlns:p14="http://schemas.microsoft.com/office/powerpoint/2010/main" val="262301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48FB61-D45E-4471-BE07-88BB84FD3833}" type="slidenum">
              <a:rPr lang="en-US" altLang="en-US" sz="1000">
                <a:latin typeface="Helvetica" panose="020B0604020202020204" pitchFamily="34" charset="0"/>
              </a:rPr>
              <a:pPr/>
              <a:t>6</a:t>
            </a:fld>
            <a:endParaRPr lang="en-US" altLang="en-US" sz="1000">
              <a:latin typeface="Helvetica" panose="020B0604020202020204" pitchFamily="34" charset="0"/>
            </a:endParaRPr>
          </a:p>
        </p:txBody>
      </p:sp>
      <p:sp>
        <p:nvSpPr>
          <p:cNvPr id="8196" name="Rectangle 3"/>
          <p:cNvSpPr>
            <a:spLocks noGrp="1" noChangeArrowheads="1"/>
          </p:cNvSpPr>
          <p:nvPr>
            <p:ph type="title"/>
          </p:nvPr>
        </p:nvSpPr>
        <p:spPr>
          <a:xfrm>
            <a:off x="2819401" y="1143001"/>
            <a:ext cx="4881563" cy="633413"/>
          </a:xfrm>
        </p:spPr>
        <p:txBody>
          <a:bodyPr>
            <a:normAutofit fontScale="90000"/>
          </a:bodyPr>
          <a:lstStyle/>
          <a:p>
            <a:pPr eaLnBrk="1" hangingPunct="1"/>
            <a:r>
              <a:rPr lang="en-US" altLang="en-US" smtClean="0"/>
              <a:t>Framework Activities</a:t>
            </a:r>
          </a:p>
        </p:txBody>
      </p:sp>
      <p:sp>
        <p:nvSpPr>
          <p:cNvPr id="8197" name="Rectangle 4"/>
          <p:cNvSpPr>
            <a:spLocks noGrp="1" noChangeArrowheads="1"/>
          </p:cNvSpPr>
          <p:nvPr>
            <p:ph type="body" idx="1"/>
          </p:nvPr>
        </p:nvSpPr>
        <p:spPr>
          <a:xfrm>
            <a:off x="3733800" y="1905000"/>
            <a:ext cx="4440238" cy="4114800"/>
          </a:xfrm>
        </p:spPr>
        <p:txBody>
          <a:bodyPr/>
          <a:lstStyle/>
          <a:p>
            <a:pPr eaLnBrk="1" hangingPunct="1">
              <a:lnSpc>
                <a:spcPct val="90000"/>
              </a:lnSpc>
            </a:pPr>
            <a:r>
              <a:rPr lang="en-US" altLang="en-US" smtClean="0"/>
              <a:t>Communication</a:t>
            </a:r>
          </a:p>
          <a:p>
            <a:pPr eaLnBrk="1" hangingPunct="1">
              <a:lnSpc>
                <a:spcPct val="90000"/>
              </a:lnSpc>
            </a:pPr>
            <a:r>
              <a:rPr lang="en-US" altLang="en-US" smtClean="0"/>
              <a:t>Planning</a:t>
            </a:r>
          </a:p>
          <a:p>
            <a:pPr eaLnBrk="1" hangingPunct="1">
              <a:lnSpc>
                <a:spcPct val="90000"/>
              </a:lnSpc>
            </a:pPr>
            <a:r>
              <a:rPr lang="en-US" altLang="en-US" smtClean="0"/>
              <a:t>Modeling</a:t>
            </a:r>
          </a:p>
          <a:p>
            <a:pPr lvl="1" eaLnBrk="1" hangingPunct="1">
              <a:lnSpc>
                <a:spcPct val="90000"/>
              </a:lnSpc>
            </a:pPr>
            <a:r>
              <a:rPr lang="en-US" altLang="en-US" smtClean="0"/>
              <a:t>Analysis of requirements</a:t>
            </a:r>
          </a:p>
          <a:p>
            <a:pPr lvl="1" eaLnBrk="1" hangingPunct="1">
              <a:lnSpc>
                <a:spcPct val="90000"/>
              </a:lnSpc>
            </a:pPr>
            <a:r>
              <a:rPr lang="en-US" altLang="en-US" smtClean="0"/>
              <a:t>Design</a:t>
            </a:r>
          </a:p>
          <a:p>
            <a:pPr eaLnBrk="1" hangingPunct="1">
              <a:lnSpc>
                <a:spcPct val="90000"/>
              </a:lnSpc>
            </a:pPr>
            <a:r>
              <a:rPr lang="en-US" altLang="en-US" smtClean="0"/>
              <a:t>Construction</a:t>
            </a:r>
          </a:p>
          <a:p>
            <a:pPr lvl="1" eaLnBrk="1" hangingPunct="1">
              <a:lnSpc>
                <a:spcPct val="90000"/>
              </a:lnSpc>
            </a:pPr>
            <a:r>
              <a:rPr lang="en-US" altLang="en-US" smtClean="0"/>
              <a:t>Code generation</a:t>
            </a:r>
          </a:p>
          <a:p>
            <a:pPr lvl="1" eaLnBrk="1" hangingPunct="1">
              <a:lnSpc>
                <a:spcPct val="90000"/>
              </a:lnSpc>
            </a:pPr>
            <a:r>
              <a:rPr lang="en-US" altLang="en-US" smtClean="0"/>
              <a:t>Testing</a:t>
            </a:r>
          </a:p>
          <a:p>
            <a:pPr eaLnBrk="1" hangingPunct="1">
              <a:lnSpc>
                <a:spcPct val="90000"/>
              </a:lnSpc>
            </a:pPr>
            <a:r>
              <a:rPr lang="en-US" altLang="en-US" smtClean="0"/>
              <a:t>Deployment</a:t>
            </a:r>
          </a:p>
        </p:txBody>
      </p:sp>
    </p:spTree>
    <p:extLst>
      <p:ext uri="{BB962C8B-B14F-4D97-AF65-F5344CB8AC3E}">
        <p14:creationId xmlns:p14="http://schemas.microsoft.com/office/powerpoint/2010/main" val="2641374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69BC053-ED83-4F25-A115-658BE813643B}" type="slidenum">
              <a:rPr lang="en-US" altLang="en-US" sz="1000"/>
              <a:pPr>
                <a:spcBef>
                  <a:spcPct val="0"/>
                </a:spcBef>
                <a:buClrTx/>
                <a:buSzTx/>
                <a:buFontTx/>
                <a:buNone/>
              </a:pPr>
              <a:t>60</a:t>
            </a:fld>
            <a:endParaRPr lang="en-US" altLang="en-US" sz="1000"/>
          </a:p>
        </p:txBody>
      </p:sp>
      <p:sp>
        <p:nvSpPr>
          <p:cNvPr id="15364" name="Rectangle 2"/>
          <p:cNvSpPr>
            <a:spLocks noGrp="1" noChangeArrowheads="1"/>
          </p:cNvSpPr>
          <p:nvPr>
            <p:ph type="title"/>
          </p:nvPr>
        </p:nvSpPr>
        <p:spPr/>
        <p:txBody>
          <a:bodyPr/>
          <a:lstStyle/>
          <a:p>
            <a:pPr eaLnBrk="1" hangingPunct="1"/>
            <a:r>
              <a:rPr lang="en-US" altLang="en-US" smtClean="0"/>
              <a:t>Chapter 8</a:t>
            </a:r>
          </a:p>
        </p:txBody>
      </p:sp>
      <p:sp>
        <p:nvSpPr>
          <p:cNvPr id="15365" name="Rectangle 3"/>
          <p:cNvSpPr>
            <a:spLocks noGrp="1" noChangeArrowheads="1"/>
          </p:cNvSpPr>
          <p:nvPr>
            <p:ph type="body" idx="1"/>
          </p:nvPr>
        </p:nvSpPr>
        <p:spPr/>
        <p:txBody>
          <a:bodyPr/>
          <a:lstStyle/>
          <a:p>
            <a:pPr eaLnBrk="1" hangingPunct="1"/>
            <a:r>
              <a:rPr lang="en-US" altLang="en-US" b="1" smtClean="0">
                <a:solidFill>
                  <a:schemeClr val="folHlink"/>
                </a:solidFill>
              </a:rPr>
              <a:t>Understanding Requirements</a:t>
            </a:r>
          </a:p>
        </p:txBody>
      </p:sp>
      <p:sp>
        <p:nvSpPr>
          <p:cNvPr id="15366" name="Text Box 7"/>
          <p:cNvSpPr txBox="1">
            <a:spLocks noChangeArrowheads="1"/>
          </p:cNvSpPr>
          <p:nvPr/>
        </p:nvSpPr>
        <p:spPr bwMode="auto">
          <a:xfrm>
            <a:off x="3657600" y="24384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a:solidFill>
                  <a:schemeClr val="tx2"/>
                </a:solidFill>
              </a:rPr>
              <a:t>Slide Set to accompany</a:t>
            </a:r>
            <a:r>
              <a:rPr lang="en-US" altLang="en-US" sz="3200" i="1">
                <a:solidFill>
                  <a:schemeClr val="tx2"/>
                </a:solidFill>
              </a:rPr>
              <a:t/>
            </a:r>
            <a:br>
              <a:rPr lang="en-US" altLang="en-US" sz="3200" i="1">
                <a:solidFill>
                  <a:schemeClr val="tx2"/>
                </a:solidFill>
              </a:rPr>
            </a:br>
            <a:r>
              <a:rPr lang="en-US" altLang="en-US" sz="2000" i="1">
                <a:solidFill>
                  <a:schemeClr val="tx2"/>
                </a:solidFill>
              </a:rPr>
              <a:t>Software Engineering: A Practitioner’s Approach, 8/e</a:t>
            </a:r>
            <a:r>
              <a:rPr lang="en-US" altLang="en-US" i="1">
                <a:solidFill>
                  <a:schemeClr val="tx2"/>
                </a:solidFill>
              </a:rPr>
              <a:t> </a:t>
            </a:r>
          </a:p>
          <a:p>
            <a:pPr>
              <a:spcBef>
                <a:spcPct val="0"/>
              </a:spcBef>
              <a:buClrTx/>
              <a:buSzTx/>
              <a:buFontTx/>
              <a:buNone/>
            </a:pPr>
            <a:r>
              <a:rPr lang="en-US" altLang="en-US" sz="1600" b="1">
                <a:latin typeface="Arial" panose="020B0604020202020204" pitchFamily="34" charset="0"/>
              </a:rPr>
              <a:t>by Roger S. Pressman and Bruce R. Maxim</a:t>
            </a:r>
            <a:endParaRPr lang="en-US" altLang="en-US" sz="1200" b="1">
              <a:latin typeface="Arial" panose="020B0604020202020204" pitchFamily="34" charset="0"/>
            </a:endParaRPr>
          </a:p>
          <a:p>
            <a:pPr>
              <a:spcBef>
                <a:spcPct val="0"/>
              </a:spcBef>
              <a:buClrTx/>
              <a:buSzTx/>
              <a:buFontTx/>
              <a:buNone/>
            </a:pPr>
            <a:endParaRPr lang="en-US" altLang="en-US" sz="1200" b="1">
              <a:latin typeface="Arial" panose="020B0604020202020204" pitchFamily="34" charset="0"/>
            </a:endParaRPr>
          </a:p>
          <a:p>
            <a:pPr>
              <a:spcBef>
                <a:spcPct val="0"/>
              </a:spcBef>
              <a:buClrTx/>
              <a:buSzTx/>
              <a:buFontTx/>
              <a:buNone/>
            </a:pPr>
            <a:r>
              <a:rPr lang="en-US" altLang="en-US" sz="1200" b="1">
                <a:latin typeface="Arial" panose="020B0604020202020204" pitchFamily="34" charset="0"/>
              </a:rPr>
              <a:t>Slides copyright © 1996, 2001, 2005, 2009, 2014</a:t>
            </a:r>
            <a:r>
              <a:rPr lang="en-US" altLang="en-US" sz="1800">
                <a:latin typeface="Arial" panose="020B0604020202020204" pitchFamily="34" charset="0"/>
              </a:rPr>
              <a:t> </a:t>
            </a:r>
            <a:r>
              <a:rPr lang="en-US" altLang="en-US" sz="1200" b="1">
                <a:latin typeface="Arial" panose="020B0604020202020204" pitchFamily="34" charset="0"/>
              </a:rPr>
              <a:t>by Roger S. Pressman</a:t>
            </a:r>
            <a:endParaRPr lang="en-US" altLang="en-US" sz="1800">
              <a:latin typeface="Arial" panose="020B0604020202020204" pitchFamily="34" charset="0"/>
            </a:endParaRPr>
          </a:p>
          <a:p>
            <a:pPr>
              <a:spcBef>
                <a:spcPct val="0"/>
              </a:spcBef>
              <a:buClrTx/>
              <a:buSzTx/>
              <a:buFontTx/>
              <a:buNone/>
            </a:pPr>
            <a:endParaRPr lang="en-US" altLang="en-US" sz="1800" b="1" i="1">
              <a:solidFill>
                <a:schemeClr val="tx2"/>
              </a:solidFill>
              <a:latin typeface="Arial" panose="020B0604020202020204" pitchFamily="34" charset="0"/>
            </a:endParaRPr>
          </a:p>
          <a:p>
            <a:pPr>
              <a:spcBef>
                <a:spcPct val="0"/>
              </a:spcBef>
              <a:buClrTx/>
              <a:buSzTx/>
              <a:buFontTx/>
              <a:buNone/>
            </a:pPr>
            <a:r>
              <a:rPr lang="en-US" altLang="en-US" sz="1800" b="1" i="1">
                <a:solidFill>
                  <a:schemeClr val="tx2"/>
                </a:solidFill>
                <a:latin typeface="Arial" panose="020B0604020202020204" pitchFamily="34" charset="0"/>
              </a:rPr>
              <a:t>For non-profit educational use only</a:t>
            </a:r>
            <a:endParaRPr lang="en-US" altLang="en-US" sz="1800" b="1">
              <a:latin typeface="Arial" panose="020B0604020202020204" pitchFamily="34" charset="0"/>
            </a:endParaRPr>
          </a:p>
          <a:p>
            <a:pPr>
              <a:spcBef>
                <a:spcPct val="0"/>
              </a:spcBef>
              <a:buClrTx/>
              <a:buSzTx/>
              <a:buFontTx/>
              <a:buNone/>
            </a:pPr>
            <a:endParaRPr lang="en-US" altLang="en-US" sz="14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May be reproduced ONLY for student use at the university level when used in conjunction with </a:t>
            </a:r>
            <a:r>
              <a:rPr lang="en-US" altLang="en-US" sz="1200" i="1">
                <a:latin typeface="Arial" panose="020B0604020202020204" pitchFamily="34" charset="0"/>
              </a:rPr>
              <a:t>Software Engineering: A Practitioner's Approach, 8/e. </a:t>
            </a:r>
            <a:r>
              <a:rPr lang="en-US" altLang="en-US" sz="120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4102364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381000"/>
            <a:ext cx="8509000" cy="59436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1638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F0776203-5ADA-4BBE-88D5-FF5D00149600}" type="slidenum">
              <a:rPr lang="en-US" altLang="en-US" sz="1000"/>
              <a:pPr>
                <a:spcBef>
                  <a:spcPct val="0"/>
                </a:spcBef>
                <a:buClrTx/>
                <a:buSzTx/>
                <a:buFontTx/>
                <a:buNone/>
              </a:pPr>
              <a:t>61</a:t>
            </a:fld>
            <a:endParaRPr lang="en-US" altLang="en-US" sz="1000"/>
          </a:p>
        </p:txBody>
      </p:sp>
    </p:spTree>
    <p:extLst>
      <p:ext uri="{BB962C8B-B14F-4D97-AF65-F5344CB8AC3E}">
        <p14:creationId xmlns:p14="http://schemas.microsoft.com/office/powerpoint/2010/main" val="1878894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C17BFB13-AA0E-4EFF-9C67-A1730404DC23}" type="slidenum">
              <a:rPr lang="en-US" altLang="en-US" sz="1000"/>
              <a:pPr>
                <a:spcBef>
                  <a:spcPct val="0"/>
                </a:spcBef>
                <a:buClrTx/>
                <a:buSzTx/>
                <a:buFontTx/>
                <a:buNone/>
              </a:pPr>
              <a:t>62</a:t>
            </a:fld>
            <a:endParaRPr lang="en-US" altLang="en-US" sz="1000"/>
          </a:p>
        </p:txBody>
      </p:sp>
      <p:sp>
        <p:nvSpPr>
          <p:cNvPr id="17412" name="Rectangle 2"/>
          <p:cNvSpPr>
            <a:spLocks noGrp="1" noChangeArrowheads="1"/>
          </p:cNvSpPr>
          <p:nvPr>
            <p:ph type="title"/>
          </p:nvPr>
        </p:nvSpPr>
        <p:spPr>
          <a:xfrm>
            <a:off x="2822576" y="990601"/>
            <a:ext cx="6545263" cy="633413"/>
          </a:xfrm>
        </p:spPr>
        <p:txBody>
          <a:bodyPr>
            <a:normAutofit fontScale="90000"/>
          </a:bodyPr>
          <a:lstStyle/>
          <a:p>
            <a:pPr eaLnBrk="1" hangingPunct="1"/>
            <a:r>
              <a:rPr lang="en-US" altLang="en-US" smtClean="0"/>
              <a:t>Requirements Engineering-I</a:t>
            </a:r>
          </a:p>
        </p:txBody>
      </p:sp>
      <p:sp>
        <p:nvSpPr>
          <p:cNvPr id="17413" name="Rectangle 3"/>
          <p:cNvSpPr>
            <a:spLocks noGrp="1" noChangeArrowheads="1"/>
          </p:cNvSpPr>
          <p:nvPr>
            <p:ph type="body" idx="1"/>
          </p:nvPr>
        </p:nvSpPr>
        <p:spPr>
          <a:xfrm>
            <a:off x="3276600" y="1981200"/>
            <a:ext cx="6858000" cy="3468688"/>
          </a:xfrm>
        </p:spPr>
        <p:txBody>
          <a:bodyPr/>
          <a:lstStyle/>
          <a:p>
            <a:pPr eaLnBrk="1" hangingPunct="1"/>
            <a:r>
              <a:rPr lang="en-US" altLang="en-US" sz="1800">
                <a:solidFill>
                  <a:schemeClr val="folHlink"/>
                </a:solidFill>
              </a:rPr>
              <a:t>Inception</a:t>
            </a:r>
            <a:r>
              <a:rPr lang="en-US" altLang="en-US" sz="1800"/>
              <a:t>—ask a set of questions that establish …</a:t>
            </a:r>
          </a:p>
          <a:p>
            <a:pPr lvl="1" eaLnBrk="1" hangingPunct="1"/>
            <a:r>
              <a:rPr lang="en-US" altLang="en-US" sz="1600"/>
              <a:t>basic understanding of the problem</a:t>
            </a:r>
          </a:p>
          <a:p>
            <a:pPr lvl="1" eaLnBrk="1" hangingPunct="1"/>
            <a:r>
              <a:rPr lang="en-US" altLang="en-US" sz="1600"/>
              <a:t>the people who want a solution</a:t>
            </a:r>
          </a:p>
          <a:p>
            <a:pPr lvl="1" eaLnBrk="1" hangingPunct="1"/>
            <a:r>
              <a:rPr lang="en-US" altLang="en-US" sz="1600"/>
              <a:t>the nature of the solution that is desired, and </a:t>
            </a:r>
          </a:p>
          <a:p>
            <a:pPr lvl="1" eaLnBrk="1" hangingPunct="1"/>
            <a:r>
              <a:rPr lang="en-US" altLang="en-US" sz="1600"/>
              <a:t>the effectiveness of preliminary communication and collaboration between the customer and the developer</a:t>
            </a:r>
          </a:p>
          <a:p>
            <a:pPr eaLnBrk="1" hangingPunct="1"/>
            <a:r>
              <a:rPr lang="en-US" altLang="en-US" sz="1800">
                <a:solidFill>
                  <a:schemeClr val="folHlink"/>
                </a:solidFill>
              </a:rPr>
              <a:t>Elicitation</a:t>
            </a:r>
            <a:r>
              <a:rPr lang="en-US" altLang="en-US" sz="1800"/>
              <a:t>—elicit requirements from all stakeholders</a:t>
            </a:r>
          </a:p>
          <a:p>
            <a:pPr eaLnBrk="1" hangingPunct="1"/>
            <a:r>
              <a:rPr lang="en-US" altLang="en-US" sz="1800">
                <a:solidFill>
                  <a:schemeClr val="folHlink"/>
                </a:solidFill>
              </a:rPr>
              <a:t>Elaboration</a:t>
            </a:r>
            <a:r>
              <a:rPr lang="en-US" altLang="en-US" sz="1800"/>
              <a:t>—create an analysis model that identifies data, function and behavioral requirements</a:t>
            </a:r>
          </a:p>
          <a:p>
            <a:pPr eaLnBrk="1" hangingPunct="1"/>
            <a:r>
              <a:rPr lang="en-US" altLang="en-US" sz="1800">
                <a:solidFill>
                  <a:schemeClr val="folHlink"/>
                </a:solidFill>
              </a:rPr>
              <a:t>Negotiation</a:t>
            </a:r>
            <a:r>
              <a:rPr lang="en-US" altLang="en-US" sz="1800"/>
              <a:t>—agree on a deliverable system that is realistic for developers and customers</a:t>
            </a:r>
          </a:p>
        </p:txBody>
      </p:sp>
    </p:spTree>
    <p:extLst>
      <p:ext uri="{BB962C8B-B14F-4D97-AF65-F5344CB8AC3E}">
        <p14:creationId xmlns:p14="http://schemas.microsoft.com/office/powerpoint/2010/main" val="3700475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CC7C1AA-DEE0-4638-B029-DB06FA421EBA}" type="slidenum">
              <a:rPr lang="en-US" altLang="en-US" sz="1000"/>
              <a:pPr>
                <a:spcBef>
                  <a:spcPct val="0"/>
                </a:spcBef>
                <a:buClrTx/>
                <a:buSzTx/>
                <a:buFontTx/>
                <a:buNone/>
              </a:pPr>
              <a:t>63</a:t>
            </a:fld>
            <a:endParaRPr lang="en-US" altLang="en-US" sz="1000"/>
          </a:p>
        </p:txBody>
      </p:sp>
      <p:sp>
        <p:nvSpPr>
          <p:cNvPr id="18436" name="Rectangle 2"/>
          <p:cNvSpPr>
            <a:spLocks noGrp="1" noChangeArrowheads="1"/>
          </p:cNvSpPr>
          <p:nvPr>
            <p:ph type="title"/>
          </p:nvPr>
        </p:nvSpPr>
        <p:spPr>
          <a:xfrm>
            <a:off x="2743200" y="990600"/>
            <a:ext cx="8178800" cy="762000"/>
          </a:xfrm>
        </p:spPr>
        <p:txBody>
          <a:bodyPr/>
          <a:lstStyle/>
          <a:p>
            <a:pPr eaLnBrk="1" hangingPunct="1"/>
            <a:r>
              <a:rPr lang="en-US" altLang="en-US" smtClean="0"/>
              <a:t>Requirements Engineering-II</a:t>
            </a:r>
          </a:p>
        </p:txBody>
      </p:sp>
      <p:sp>
        <p:nvSpPr>
          <p:cNvPr id="18437" name="Rectangle 3"/>
          <p:cNvSpPr>
            <a:spLocks noGrp="1" noChangeArrowheads="1"/>
          </p:cNvSpPr>
          <p:nvPr>
            <p:ph type="body" idx="1"/>
          </p:nvPr>
        </p:nvSpPr>
        <p:spPr>
          <a:xfrm>
            <a:off x="3276600" y="1905000"/>
            <a:ext cx="7162800" cy="4114800"/>
          </a:xfrm>
        </p:spPr>
        <p:txBody>
          <a:bodyPr>
            <a:normAutofit lnSpcReduction="10000"/>
          </a:bodyPr>
          <a:lstStyle/>
          <a:p>
            <a:pPr eaLnBrk="1" hangingPunct="1">
              <a:lnSpc>
                <a:spcPct val="90000"/>
              </a:lnSpc>
            </a:pPr>
            <a:r>
              <a:rPr lang="en-US" altLang="en-US" sz="1800">
                <a:solidFill>
                  <a:schemeClr val="folHlink"/>
                </a:solidFill>
              </a:rPr>
              <a:t>Specification</a:t>
            </a:r>
            <a:r>
              <a:rPr lang="en-US" altLang="en-US" sz="1800"/>
              <a:t>—can be any one (or more) of the following:</a:t>
            </a:r>
          </a:p>
          <a:p>
            <a:pPr lvl="1" eaLnBrk="1" hangingPunct="1">
              <a:lnSpc>
                <a:spcPct val="90000"/>
              </a:lnSpc>
            </a:pPr>
            <a:r>
              <a:rPr lang="en-US" altLang="en-US" sz="1600"/>
              <a:t>A written document</a:t>
            </a:r>
          </a:p>
          <a:p>
            <a:pPr lvl="1" eaLnBrk="1" hangingPunct="1">
              <a:lnSpc>
                <a:spcPct val="90000"/>
              </a:lnSpc>
            </a:pPr>
            <a:r>
              <a:rPr lang="en-US" altLang="en-US" sz="1600"/>
              <a:t>A set of models</a:t>
            </a:r>
          </a:p>
          <a:p>
            <a:pPr lvl="1" eaLnBrk="1" hangingPunct="1">
              <a:lnSpc>
                <a:spcPct val="90000"/>
              </a:lnSpc>
            </a:pPr>
            <a:r>
              <a:rPr lang="en-US" altLang="en-US" sz="1600"/>
              <a:t>A formal mathematical</a:t>
            </a:r>
          </a:p>
          <a:p>
            <a:pPr lvl="1" eaLnBrk="1" hangingPunct="1">
              <a:lnSpc>
                <a:spcPct val="90000"/>
              </a:lnSpc>
            </a:pPr>
            <a:r>
              <a:rPr lang="en-US" altLang="en-US" sz="1600"/>
              <a:t>A collection of user scenarios (use-cases)</a:t>
            </a:r>
          </a:p>
          <a:p>
            <a:pPr lvl="1" eaLnBrk="1" hangingPunct="1">
              <a:lnSpc>
                <a:spcPct val="90000"/>
              </a:lnSpc>
            </a:pPr>
            <a:r>
              <a:rPr lang="en-US" altLang="en-US" sz="1600"/>
              <a:t>A prototype</a:t>
            </a:r>
          </a:p>
          <a:p>
            <a:pPr eaLnBrk="1" hangingPunct="1">
              <a:lnSpc>
                <a:spcPct val="90000"/>
              </a:lnSpc>
            </a:pPr>
            <a:r>
              <a:rPr lang="en-US" altLang="en-US" sz="1800">
                <a:solidFill>
                  <a:schemeClr val="folHlink"/>
                </a:solidFill>
              </a:rPr>
              <a:t>Validation</a:t>
            </a:r>
            <a:r>
              <a:rPr lang="en-US" altLang="en-US" sz="1800"/>
              <a:t>—a review mechanism that looks for</a:t>
            </a:r>
          </a:p>
          <a:p>
            <a:pPr lvl="1" eaLnBrk="1" hangingPunct="1">
              <a:lnSpc>
                <a:spcPct val="90000"/>
              </a:lnSpc>
            </a:pPr>
            <a:r>
              <a:rPr lang="en-US" altLang="en-US" sz="1600"/>
              <a:t>errors in content or interpretation</a:t>
            </a:r>
          </a:p>
          <a:p>
            <a:pPr lvl="1" eaLnBrk="1" hangingPunct="1">
              <a:lnSpc>
                <a:spcPct val="90000"/>
              </a:lnSpc>
            </a:pPr>
            <a:r>
              <a:rPr lang="en-US" altLang="en-US" sz="1600"/>
              <a:t>areas where clarification may be required</a:t>
            </a:r>
          </a:p>
          <a:p>
            <a:pPr lvl="1" eaLnBrk="1" hangingPunct="1">
              <a:lnSpc>
                <a:spcPct val="90000"/>
              </a:lnSpc>
            </a:pPr>
            <a:r>
              <a:rPr lang="en-US" altLang="en-US" sz="1600"/>
              <a:t>missing information</a:t>
            </a:r>
          </a:p>
          <a:p>
            <a:pPr lvl="1" eaLnBrk="1" hangingPunct="1">
              <a:lnSpc>
                <a:spcPct val="90000"/>
              </a:lnSpc>
            </a:pPr>
            <a:r>
              <a:rPr lang="en-US" altLang="en-US" sz="1600"/>
              <a:t>inconsistencies (a major problem when large products or systems are engineered)</a:t>
            </a:r>
          </a:p>
          <a:p>
            <a:pPr lvl="1" eaLnBrk="1" hangingPunct="1">
              <a:lnSpc>
                <a:spcPct val="90000"/>
              </a:lnSpc>
            </a:pPr>
            <a:r>
              <a:rPr lang="en-US" altLang="en-US" sz="1600"/>
              <a:t>conflicting or unrealistic (unachievable) requirements. </a:t>
            </a:r>
          </a:p>
          <a:p>
            <a:pPr eaLnBrk="1" hangingPunct="1">
              <a:lnSpc>
                <a:spcPct val="90000"/>
              </a:lnSpc>
            </a:pPr>
            <a:r>
              <a:rPr lang="en-US" altLang="en-US" sz="1800">
                <a:solidFill>
                  <a:schemeClr val="folHlink"/>
                </a:solidFill>
              </a:rPr>
              <a:t>Requirements management</a:t>
            </a:r>
            <a:endParaRPr lang="en-US" altLang="en-US" sz="1800"/>
          </a:p>
        </p:txBody>
      </p:sp>
    </p:spTree>
    <p:extLst>
      <p:ext uri="{BB962C8B-B14F-4D97-AF65-F5344CB8AC3E}">
        <p14:creationId xmlns:p14="http://schemas.microsoft.com/office/powerpoint/2010/main" val="32663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C907586-D5E9-44DF-A3B3-9E388E6D822B}" type="slidenum">
              <a:rPr lang="en-US" altLang="en-US" sz="1000"/>
              <a:pPr>
                <a:spcBef>
                  <a:spcPct val="0"/>
                </a:spcBef>
                <a:buClrTx/>
                <a:buSzTx/>
                <a:buFontTx/>
                <a:buNone/>
              </a:pPr>
              <a:t>64</a:t>
            </a:fld>
            <a:endParaRPr lang="en-US" altLang="en-US" sz="1000"/>
          </a:p>
        </p:txBody>
      </p:sp>
      <p:sp>
        <p:nvSpPr>
          <p:cNvPr id="19460" name="Rectangle 2"/>
          <p:cNvSpPr>
            <a:spLocks noGrp="1" noChangeArrowheads="1"/>
          </p:cNvSpPr>
          <p:nvPr>
            <p:ph type="title"/>
          </p:nvPr>
        </p:nvSpPr>
        <p:spPr>
          <a:xfrm>
            <a:off x="2743200" y="1066801"/>
            <a:ext cx="2349500" cy="633413"/>
          </a:xfrm>
        </p:spPr>
        <p:txBody>
          <a:bodyPr>
            <a:normAutofit fontScale="90000"/>
          </a:bodyPr>
          <a:lstStyle/>
          <a:p>
            <a:pPr eaLnBrk="1" hangingPunct="1"/>
            <a:r>
              <a:rPr lang="en-US" altLang="en-US" smtClean="0"/>
              <a:t>Inception</a:t>
            </a:r>
          </a:p>
        </p:txBody>
      </p:sp>
      <p:sp>
        <p:nvSpPr>
          <p:cNvPr id="19461" name="Rectangle 3"/>
          <p:cNvSpPr>
            <a:spLocks noGrp="1" noChangeArrowheads="1"/>
          </p:cNvSpPr>
          <p:nvPr>
            <p:ph type="body" idx="1"/>
          </p:nvPr>
        </p:nvSpPr>
        <p:spPr>
          <a:xfrm>
            <a:off x="3429000" y="1905000"/>
            <a:ext cx="6781800" cy="4191000"/>
          </a:xfrm>
        </p:spPr>
        <p:txBody>
          <a:bodyPr>
            <a:normAutofit fontScale="92500" lnSpcReduction="10000"/>
          </a:bodyPr>
          <a:lstStyle/>
          <a:p>
            <a:pPr eaLnBrk="1" hangingPunct="1">
              <a:lnSpc>
                <a:spcPct val="90000"/>
              </a:lnSpc>
            </a:pPr>
            <a:r>
              <a:rPr lang="en-US" altLang="en-US" smtClean="0"/>
              <a:t>Identify stakeholders</a:t>
            </a:r>
          </a:p>
          <a:p>
            <a:pPr lvl="1" eaLnBrk="1" hangingPunct="1">
              <a:lnSpc>
                <a:spcPct val="90000"/>
              </a:lnSpc>
            </a:pPr>
            <a:r>
              <a:rPr lang="en-US" altLang="en-US" smtClean="0"/>
              <a:t>“who else do you think I should talk to?”</a:t>
            </a:r>
          </a:p>
          <a:p>
            <a:pPr eaLnBrk="1" hangingPunct="1">
              <a:lnSpc>
                <a:spcPct val="90000"/>
              </a:lnSpc>
            </a:pPr>
            <a:r>
              <a:rPr lang="en-US" altLang="en-US" smtClean="0"/>
              <a:t>Recognize multiple points of view</a:t>
            </a:r>
          </a:p>
          <a:p>
            <a:pPr eaLnBrk="1" hangingPunct="1">
              <a:lnSpc>
                <a:spcPct val="90000"/>
              </a:lnSpc>
            </a:pPr>
            <a:r>
              <a:rPr lang="en-US" altLang="en-US" smtClean="0"/>
              <a:t>Work toward collaboration</a:t>
            </a:r>
          </a:p>
          <a:p>
            <a:pPr eaLnBrk="1" hangingPunct="1">
              <a:lnSpc>
                <a:spcPct val="90000"/>
              </a:lnSpc>
            </a:pPr>
            <a:r>
              <a:rPr lang="en-US" altLang="en-US" smtClean="0"/>
              <a:t>The first questions</a:t>
            </a:r>
            <a:endParaRPr lang="en-US" altLang="en-US" smtClean="0">
              <a:latin typeface="Symbol" panose="05050102010706020507" pitchFamily="18" charset="2"/>
              <a:cs typeface="Times New Roman" panose="02020603050405020304" pitchFamily="18" charset="0"/>
              <a:sym typeface="Symbol" panose="05050102010706020507" pitchFamily="18" charset="2"/>
            </a:endParaRPr>
          </a:p>
          <a:p>
            <a:pPr lvl="1" eaLnBrk="1" hangingPunct="1">
              <a:lnSpc>
                <a:spcPct val="90000"/>
              </a:lnSpc>
            </a:pPr>
            <a:r>
              <a:rPr lang="en-US" altLang="en-US" smtClean="0"/>
              <a:t>Who is behind the request for this work?</a:t>
            </a:r>
          </a:p>
          <a:p>
            <a:pPr lvl="1" eaLnBrk="1" hangingPunct="1">
              <a:lnSpc>
                <a:spcPct val="90000"/>
              </a:lnSpc>
            </a:pPr>
            <a:r>
              <a:rPr lang="en-US" altLang="en-US" smtClean="0"/>
              <a:t>Who will use the solution?</a:t>
            </a:r>
          </a:p>
          <a:p>
            <a:pPr lvl="1" eaLnBrk="1" hangingPunct="1">
              <a:lnSpc>
                <a:spcPct val="90000"/>
              </a:lnSpc>
            </a:pPr>
            <a:r>
              <a:rPr lang="en-US" altLang="en-US" smtClean="0"/>
              <a:t>What will be the economic benefit of a successful solution</a:t>
            </a:r>
          </a:p>
          <a:p>
            <a:pPr lvl="1" eaLnBrk="1" hangingPunct="1">
              <a:lnSpc>
                <a:spcPct val="90000"/>
              </a:lnSpc>
            </a:pPr>
            <a:r>
              <a:rPr lang="en-US" altLang="en-US" smtClean="0"/>
              <a:t>Is there another source for the solution that you need?</a:t>
            </a:r>
          </a:p>
        </p:txBody>
      </p:sp>
    </p:spTree>
    <p:extLst>
      <p:ext uri="{BB962C8B-B14F-4D97-AF65-F5344CB8AC3E}">
        <p14:creationId xmlns:p14="http://schemas.microsoft.com/office/powerpoint/2010/main" val="2687766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08394FD-15D3-4A3E-9508-3925EB9903B9}" type="slidenum">
              <a:rPr lang="en-US" altLang="en-US" sz="1000"/>
              <a:pPr>
                <a:spcBef>
                  <a:spcPct val="0"/>
                </a:spcBef>
                <a:buClrTx/>
                <a:buSzTx/>
                <a:buFontTx/>
                <a:buNone/>
              </a:pPr>
              <a:t>65</a:t>
            </a:fld>
            <a:endParaRPr lang="en-US" altLang="en-US" sz="1000"/>
          </a:p>
        </p:txBody>
      </p:sp>
      <p:sp>
        <p:nvSpPr>
          <p:cNvPr id="20484" name="Rectangle 2"/>
          <p:cNvSpPr>
            <a:spLocks noGrp="1" noChangeArrowheads="1"/>
          </p:cNvSpPr>
          <p:nvPr>
            <p:ph type="title"/>
          </p:nvPr>
        </p:nvSpPr>
        <p:spPr>
          <a:xfrm>
            <a:off x="2743200" y="1143001"/>
            <a:ext cx="5278438" cy="633413"/>
          </a:xfrm>
        </p:spPr>
        <p:txBody>
          <a:bodyPr>
            <a:normAutofit fontScale="90000"/>
          </a:bodyPr>
          <a:lstStyle/>
          <a:p>
            <a:pPr eaLnBrk="1" hangingPunct="1"/>
            <a:r>
              <a:rPr lang="en-US" altLang="en-US" smtClean="0"/>
              <a:t>Eliciting Requirements</a:t>
            </a:r>
          </a:p>
        </p:txBody>
      </p:sp>
      <p:sp>
        <p:nvSpPr>
          <p:cNvPr id="20485" name="Rectangle 3"/>
          <p:cNvSpPr>
            <a:spLocks noGrp="1" noChangeArrowheads="1"/>
          </p:cNvSpPr>
          <p:nvPr>
            <p:ph type="body" idx="1"/>
          </p:nvPr>
        </p:nvSpPr>
        <p:spPr>
          <a:xfrm>
            <a:off x="3352800" y="1981200"/>
            <a:ext cx="7162800" cy="4114800"/>
          </a:xfrm>
        </p:spPr>
        <p:txBody>
          <a:bodyPr>
            <a:normAutofit lnSpcReduction="10000"/>
          </a:bodyPr>
          <a:lstStyle/>
          <a:p>
            <a:pPr>
              <a:spcBef>
                <a:spcPts val="300"/>
              </a:spcBef>
            </a:pPr>
            <a:r>
              <a:rPr lang="en-US" altLang="en-US" sz="1800"/>
              <a:t>meetings are conducted and attended by both software engineers and customers</a:t>
            </a:r>
          </a:p>
          <a:p>
            <a:pPr eaLnBrk="1" hangingPunct="1">
              <a:lnSpc>
                <a:spcPct val="90000"/>
              </a:lnSpc>
            </a:pPr>
            <a:r>
              <a:rPr lang="en-US" altLang="en-US" sz="1800"/>
              <a:t>rules for preparation and participation are established</a:t>
            </a:r>
          </a:p>
          <a:p>
            <a:pPr eaLnBrk="1" hangingPunct="1">
              <a:lnSpc>
                <a:spcPct val="90000"/>
              </a:lnSpc>
            </a:pPr>
            <a:r>
              <a:rPr lang="en-US" altLang="en-US" sz="1800"/>
              <a:t>an agenda is suggested </a:t>
            </a:r>
          </a:p>
          <a:p>
            <a:pPr eaLnBrk="1" hangingPunct="1">
              <a:lnSpc>
                <a:spcPct val="90000"/>
              </a:lnSpc>
            </a:pPr>
            <a:r>
              <a:rPr lang="en-US" altLang="en-US" sz="1800"/>
              <a:t>a "facilitator" (can be a customer, a developer, or an outsider) controls the meeting</a:t>
            </a:r>
          </a:p>
          <a:p>
            <a:pPr eaLnBrk="1" hangingPunct="1">
              <a:lnSpc>
                <a:spcPct val="90000"/>
              </a:lnSpc>
            </a:pPr>
            <a:r>
              <a:rPr lang="en-US" altLang="en-US" sz="1800"/>
              <a:t>a "definition mechanism" (can be work sheets, flip charts, or wall stickers or an electronic bulletin board, chat room or virtual forum) is used</a:t>
            </a:r>
          </a:p>
          <a:p>
            <a:pPr eaLnBrk="1" hangingPunct="1">
              <a:lnSpc>
                <a:spcPct val="90000"/>
              </a:lnSpc>
            </a:pPr>
            <a:r>
              <a:rPr lang="en-US" altLang="en-US" sz="1800"/>
              <a:t>the goal is </a:t>
            </a:r>
          </a:p>
          <a:p>
            <a:pPr lvl="1" eaLnBrk="1" hangingPunct="1">
              <a:lnSpc>
                <a:spcPct val="90000"/>
              </a:lnSpc>
            </a:pPr>
            <a:r>
              <a:rPr lang="en-US" altLang="en-US" sz="1600">
                <a:solidFill>
                  <a:schemeClr val="folHlink"/>
                </a:solidFill>
              </a:rPr>
              <a:t>to identify the problem</a:t>
            </a:r>
          </a:p>
          <a:p>
            <a:pPr lvl="1" eaLnBrk="1" hangingPunct="1">
              <a:lnSpc>
                <a:spcPct val="90000"/>
              </a:lnSpc>
            </a:pPr>
            <a:r>
              <a:rPr lang="en-US" altLang="en-US" sz="1600">
                <a:solidFill>
                  <a:schemeClr val="folHlink"/>
                </a:solidFill>
              </a:rPr>
              <a:t>propose elements of the solution</a:t>
            </a:r>
          </a:p>
          <a:p>
            <a:pPr lvl="1" eaLnBrk="1" hangingPunct="1">
              <a:lnSpc>
                <a:spcPct val="90000"/>
              </a:lnSpc>
            </a:pPr>
            <a:r>
              <a:rPr lang="en-US" altLang="en-US" sz="1600">
                <a:solidFill>
                  <a:schemeClr val="folHlink"/>
                </a:solidFill>
              </a:rPr>
              <a:t>negotiate different approaches, and</a:t>
            </a:r>
          </a:p>
          <a:p>
            <a:pPr lvl="1" eaLnBrk="1" hangingPunct="1">
              <a:lnSpc>
                <a:spcPct val="90000"/>
              </a:lnSpc>
            </a:pPr>
            <a:r>
              <a:rPr lang="en-US" altLang="en-US" sz="1600">
                <a:solidFill>
                  <a:schemeClr val="folHlink"/>
                </a:solidFill>
              </a:rPr>
              <a:t> specify a preliminary set of solution requirements</a:t>
            </a:r>
            <a:endParaRPr lang="en-US" altLang="en-US" sz="1800">
              <a:solidFill>
                <a:schemeClr val="folHlink"/>
              </a:solidFill>
            </a:endParaRPr>
          </a:p>
        </p:txBody>
      </p:sp>
    </p:spTree>
    <p:extLst>
      <p:ext uri="{BB962C8B-B14F-4D97-AF65-F5344CB8AC3E}">
        <p14:creationId xmlns:p14="http://schemas.microsoft.com/office/powerpoint/2010/main" val="2267722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A2D8E1B-4AE7-4076-A5FF-EA0652DE2784}" type="slidenum">
              <a:rPr lang="en-US" altLang="en-US" sz="1000"/>
              <a:pPr>
                <a:spcBef>
                  <a:spcPct val="0"/>
                </a:spcBef>
                <a:buClrTx/>
                <a:buSzTx/>
                <a:buFontTx/>
                <a:buNone/>
              </a:pPr>
              <a:t>66</a:t>
            </a:fld>
            <a:endParaRPr lang="en-US" altLang="en-US" sz="1000"/>
          </a:p>
        </p:txBody>
      </p:sp>
      <p:sp>
        <p:nvSpPr>
          <p:cNvPr id="21508" name="Rectangle 2"/>
          <p:cNvSpPr>
            <a:spLocks noGrp="1" noChangeArrowheads="1"/>
          </p:cNvSpPr>
          <p:nvPr>
            <p:ph type="title"/>
          </p:nvPr>
        </p:nvSpPr>
        <p:spPr>
          <a:xfrm>
            <a:off x="2743201" y="1143001"/>
            <a:ext cx="5872163" cy="633413"/>
          </a:xfrm>
        </p:spPr>
        <p:txBody>
          <a:bodyPr>
            <a:normAutofit fontScale="90000"/>
          </a:bodyPr>
          <a:lstStyle/>
          <a:p>
            <a:pPr eaLnBrk="1" hangingPunct="1"/>
            <a:r>
              <a:rPr lang="en-US" altLang="en-US" smtClean="0"/>
              <a:t>Elicitation Work Products</a:t>
            </a:r>
          </a:p>
        </p:txBody>
      </p:sp>
      <p:sp>
        <p:nvSpPr>
          <p:cNvPr id="21509" name="Rectangle 3"/>
          <p:cNvSpPr>
            <a:spLocks noGrp="1" noChangeArrowheads="1"/>
          </p:cNvSpPr>
          <p:nvPr>
            <p:ph type="body" idx="1"/>
          </p:nvPr>
        </p:nvSpPr>
        <p:spPr>
          <a:xfrm>
            <a:off x="3276600" y="1828800"/>
            <a:ext cx="7162800" cy="4114800"/>
          </a:xfrm>
        </p:spPr>
        <p:txBody>
          <a:bodyPr/>
          <a:lstStyle/>
          <a:p>
            <a:pPr>
              <a:spcBef>
                <a:spcPts val="300"/>
              </a:spcBef>
            </a:pPr>
            <a:r>
              <a:rPr lang="en-US" altLang="en-US" sz="2000"/>
              <a:t>a statement of need and feasibility.</a:t>
            </a:r>
          </a:p>
          <a:p>
            <a:pPr eaLnBrk="1" hangingPunct="1">
              <a:lnSpc>
                <a:spcPct val="90000"/>
              </a:lnSpc>
            </a:pPr>
            <a:r>
              <a:rPr lang="en-US" altLang="en-US" sz="2000"/>
              <a:t>a bounded statement of scope for the system or product.</a:t>
            </a:r>
          </a:p>
          <a:p>
            <a:pPr eaLnBrk="1" hangingPunct="1">
              <a:lnSpc>
                <a:spcPct val="90000"/>
              </a:lnSpc>
            </a:pPr>
            <a:r>
              <a:rPr lang="en-US" altLang="en-US" sz="2000"/>
              <a:t>a list of customers, users, and other stakeholders who participated in requirements elicitation </a:t>
            </a:r>
          </a:p>
          <a:p>
            <a:pPr eaLnBrk="1" hangingPunct="1">
              <a:lnSpc>
                <a:spcPct val="90000"/>
              </a:lnSpc>
            </a:pPr>
            <a:r>
              <a:rPr lang="en-US" altLang="en-US" sz="2000"/>
              <a:t>a description of the system’s technical environment.</a:t>
            </a:r>
          </a:p>
          <a:p>
            <a:pPr eaLnBrk="1" hangingPunct="1">
              <a:lnSpc>
                <a:spcPct val="90000"/>
              </a:lnSpc>
            </a:pPr>
            <a:r>
              <a:rPr lang="en-US" altLang="en-US" sz="2000"/>
              <a:t>a list of requirements (preferably organized by function) and the domain constraints that apply to each.</a:t>
            </a:r>
          </a:p>
          <a:p>
            <a:pPr eaLnBrk="1" hangingPunct="1">
              <a:lnSpc>
                <a:spcPct val="90000"/>
              </a:lnSpc>
            </a:pPr>
            <a:r>
              <a:rPr lang="en-US" altLang="en-US" sz="2000"/>
              <a:t>a set of usage scenarios that provide insight into the use of the system or product under different operating conditions.</a:t>
            </a:r>
          </a:p>
          <a:p>
            <a:pPr eaLnBrk="1" hangingPunct="1">
              <a:lnSpc>
                <a:spcPct val="90000"/>
              </a:lnSpc>
            </a:pPr>
            <a:r>
              <a:rPr lang="en-US" altLang="en-US" sz="2000"/>
              <a:t>any prototypes</a:t>
            </a:r>
            <a:r>
              <a:rPr lang="en-US" altLang="en-US" sz="2000" b="1"/>
              <a:t> </a:t>
            </a:r>
            <a:r>
              <a:rPr lang="en-US" altLang="en-US" sz="2000"/>
              <a:t>developed to better define requirements</a:t>
            </a:r>
            <a:r>
              <a:rPr lang="en-US" altLang="en-US" sz="2000" b="1"/>
              <a:t>.</a:t>
            </a:r>
          </a:p>
        </p:txBody>
      </p:sp>
    </p:spTree>
    <p:extLst>
      <p:ext uri="{BB962C8B-B14F-4D97-AF65-F5344CB8AC3E}">
        <p14:creationId xmlns:p14="http://schemas.microsoft.com/office/powerpoint/2010/main" val="3857012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IN" altLang="en-US" smtClean="0"/>
          </a:p>
        </p:txBody>
      </p:sp>
      <p:pic>
        <p:nvPicPr>
          <p:cNvPr id="2253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28600"/>
            <a:ext cx="8534400" cy="60198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225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AC442C-7B5B-4ABB-9579-706EC497A073}" type="slidenum">
              <a:rPr lang="en-US" altLang="en-US" sz="1000">
                <a:latin typeface="Helvetica" panose="020B0604020202020204" pitchFamily="34" charset="0"/>
              </a:rPr>
              <a:pPr/>
              <a:t>67</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4273371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97EC8EE4-708D-46BF-BDBB-93B39AB70E0B}" type="slidenum">
              <a:rPr lang="en-US" altLang="en-US" sz="1000"/>
              <a:pPr>
                <a:spcBef>
                  <a:spcPct val="0"/>
                </a:spcBef>
                <a:buClrTx/>
                <a:buSzTx/>
                <a:buFontTx/>
                <a:buNone/>
              </a:pPr>
              <a:t>68</a:t>
            </a:fld>
            <a:endParaRPr lang="en-US" altLang="en-US" sz="1000"/>
          </a:p>
        </p:txBody>
      </p:sp>
      <p:sp>
        <p:nvSpPr>
          <p:cNvPr id="23556" name="Rectangle 2"/>
          <p:cNvSpPr>
            <a:spLocks noGrp="1" noChangeArrowheads="1"/>
          </p:cNvSpPr>
          <p:nvPr>
            <p:ph type="title"/>
          </p:nvPr>
        </p:nvSpPr>
        <p:spPr>
          <a:xfrm>
            <a:off x="2667001" y="1143001"/>
            <a:ext cx="6932613" cy="627063"/>
          </a:xfrm>
        </p:spPr>
        <p:txBody>
          <a:bodyPr>
            <a:normAutofit fontScale="90000"/>
          </a:bodyPr>
          <a:lstStyle/>
          <a:p>
            <a:pPr eaLnBrk="1" hangingPunct="1"/>
            <a:r>
              <a:rPr lang="en-US" altLang="en-US" smtClean="0"/>
              <a:t>Quality Function Deployment</a:t>
            </a:r>
          </a:p>
        </p:txBody>
      </p:sp>
      <p:sp>
        <p:nvSpPr>
          <p:cNvPr id="23557" name="Rectangle 3"/>
          <p:cNvSpPr>
            <a:spLocks noGrp="1" noChangeArrowheads="1"/>
          </p:cNvSpPr>
          <p:nvPr>
            <p:ph type="body" idx="1"/>
          </p:nvPr>
        </p:nvSpPr>
        <p:spPr>
          <a:xfrm>
            <a:off x="3352800" y="1981200"/>
            <a:ext cx="6934200" cy="4191000"/>
          </a:xfrm>
        </p:spPr>
        <p:txBody>
          <a:bodyPr/>
          <a:lstStyle/>
          <a:p>
            <a:pPr eaLnBrk="1" hangingPunct="1"/>
            <a:r>
              <a:rPr lang="en-US" altLang="en-US" smtClean="0">
                <a:solidFill>
                  <a:schemeClr val="folHlink"/>
                </a:solidFill>
              </a:rPr>
              <a:t>Function deployment </a:t>
            </a:r>
            <a:r>
              <a:rPr lang="en-US" altLang="en-US" smtClean="0"/>
              <a:t>determines the “value” (as perceived by the customer) of each function required of the system</a:t>
            </a:r>
          </a:p>
          <a:p>
            <a:pPr eaLnBrk="1" hangingPunct="1"/>
            <a:r>
              <a:rPr lang="en-US" altLang="en-US" smtClean="0">
                <a:solidFill>
                  <a:schemeClr val="folHlink"/>
                </a:solidFill>
              </a:rPr>
              <a:t>Information deployment </a:t>
            </a:r>
            <a:r>
              <a:rPr lang="en-US" altLang="en-US" smtClean="0"/>
              <a:t>identifies data objects and events</a:t>
            </a:r>
          </a:p>
          <a:p>
            <a:pPr eaLnBrk="1" hangingPunct="1"/>
            <a:r>
              <a:rPr lang="en-US" altLang="en-US" smtClean="0">
                <a:solidFill>
                  <a:schemeClr val="folHlink"/>
                </a:solidFill>
              </a:rPr>
              <a:t>Task deployment</a:t>
            </a:r>
            <a:r>
              <a:rPr lang="en-US" altLang="en-US" smtClean="0"/>
              <a:t> examines the behavior of the system</a:t>
            </a:r>
          </a:p>
          <a:p>
            <a:pPr eaLnBrk="1" hangingPunct="1"/>
            <a:r>
              <a:rPr lang="en-US" altLang="en-US" smtClean="0">
                <a:solidFill>
                  <a:schemeClr val="folHlink"/>
                </a:solidFill>
              </a:rPr>
              <a:t>Value analysis</a:t>
            </a:r>
            <a:r>
              <a:rPr lang="en-US" altLang="en-US" smtClean="0"/>
              <a:t> determines the relative priority of requirements</a:t>
            </a:r>
          </a:p>
        </p:txBody>
      </p:sp>
    </p:spTree>
    <p:extLst>
      <p:ext uri="{BB962C8B-B14F-4D97-AF65-F5344CB8AC3E}">
        <p14:creationId xmlns:p14="http://schemas.microsoft.com/office/powerpoint/2010/main" val="2786387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AA67DB13-EED5-43CB-A08C-B3DC4A185107}" type="slidenum">
              <a:rPr lang="en-US" altLang="en-US" sz="1000"/>
              <a:pPr>
                <a:spcBef>
                  <a:spcPct val="0"/>
                </a:spcBef>
                <a:buClrTx/>
                <a:buSzTx/>
                <a:buFontTx/>
                <a:buNone/>
              </a:pPr>
              <a:t>69</a:t>
            </a:fld>
            <a:endParaRPr lang="en-US" altLang="en-US" sz="1000"/>
          </a:p>
        </p:txBody>
      </p:sp>
      <p:sp>
        <p:nvSpPr>
          <p:cNvPr id="24580" name="Rectangle 2"/>
          <p:cNvSpPr>
            <a:spLocks noGrp="1" noChangeArrowheads="1"/>
          </p:cNvSpPr>
          <p:nvPr>
            <p:ph type="title"/>
          </p:nvPr>
        </p:nvSpPr>
        <p:spPr>
          <a:xfrm>
            <a:off x="2667000" y="1143001"/>
            <a:ext cx="7086600" cy="627063"/>
          </a:xfrm>
        </p:spPr>
        <p:txBody>
          <a:bodyPr>
            <a:normAutofit fontScale="90000"/>
          </a:bodyPr>
          <a:lstStyle/>
          <a:p>
            <a:pPr eaLnBrk="1" hangingPunct="1"/>
            <a:r>
              <a:rPr lang="en-US" altLang="en-US" smtClean="0"/>
              <a:t>Non-Functional Requirements</a:t>
            </a:r>
          </a:p>
        </p:txBody>
      </p:sp>
      <p:sp>
        <p:nvSpPr>
          <p:cNvPr id="24581" name="Rectangle 3"/>
          <p:cNvSpPr>
            <a:spLocks noGrp="1" noChangeArrowheads="1"/>
          </p:cNvSpPr>
          <p:nvPr>
            <p:ph type="body" idx="1"/>
          </p:nvPr>
        </p:nvSpPr>
        <p:spPr>
          <a:xfrm>
            <a:off x="3352800" y="1981200"/>
            <a:ext cx="6934200" cy="4191000"/>
          </a:xfrm>
        </p:spPr>
        <p:txBody>
          <a:bodyPr/>
          <a:lstStyle/>
          <a:p>
            <a:pPr eaLnBrk="1" hangingPunct="1"/>
            <a:r>
              <a:rPr lang="en-US" altLang="en-US" sz="2000">
                <a:solidFill>
                  <a:schemeClr val="folHlink"/>
                </a:solidFill>
              </a:rPr>
              <a:t>Non-Functional Requirment (NFR) </a:t>
            </a:r>
            <a:r>
              <a:rPr lang="en-US" altLang="en-US" sz="2000"/>
              <a:t>– quality attribute, performance attribute, security attribute, or general system constraint. A two phase process is used to determine which NFR’s are compatible: </a:t>
            </a:r>
          </a:p>
          <a:p>
            <a:pPr lvl="1" eaLnBrk="1" hangingPunct="1"/>
            <a:r>
              <a:rPr lang="en-US" altLang="en-US" smtClean="0"/>
              <a:t>The first phase is to create a matrix using each NFR as a column heading and the system SE guidelines a row labels</a:t>
            </a:r>
          </a:p>
          <a:p>
            <a:pPr lvl="1" eaLnBrk="1" hangingPunct="1"/>
            <a:r>
              <a:rPr lang="en-US" altLang="en-US" smtClean="0"/>
              <a:t>The second phase is for the team to prioritize each NFR using a set of decision rules to decide which to implement by classifying each NFR and guideline pair as complementary, overlapping, conflicting, or independent</a:t>
            </a:r>
          </a:p>
        </p:txBody>
      </p:sp>
    </p:spTree>
    <p:extLst>
      <p:ext uri="{BB962C8B-B14F-4D97-AF65-F5344CB8AC3E}">
        <p14:creationId xmlns:p14="http://schemas.microsoft.com/office/powerpoint/2010/main" val="34883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D30988-5F40-4E16-9022-EDBB9946C001}" type="slidenum">
              <a:rPr lang="en-US" altLang="en-US" sz="1000">
                <a:latin typeface="Helvetica" panose="020B0604020202020204" pitchFamily="34" charset="0"/>
              </a:rPr>
              <a:pPr/>
              <a:t>7</a:t>
            </a:fld>
            <a:endParaRPr lang="en-US" altLang="en-US" sz="1000">
              <a:latin typeface="Helvetica" panose="020B0604020202020204" pitchFamily="34" charset="0"/>
            </a:endParaRPr>
          </a:p>
        </p:txBody>
      </p:sp>
      <p:sp>
        <p:nvSpPr>
          <p:cNvPr id="9220" name="Rectangle 3"/>
          <p:cNvSpPr>
            <a:spLocks noGrp="1" noChangeArrowheads="1"/>
          </p:cNvSpPr>
          <p:nvPr>
            <p:ph type="title"/>
          </p:nvPr>
        </p:nvSpPr>
        <p:spPr>
          <a:xfrm>
            <a:off x="2819400" y="1143001"/>
            <a:ext cx="4383088" cy="633413"/>
          </a:xfrm>
        </p:spPr>
        <p:txBody>
          <a:bodyPr>
            <a:normAutofit fontScale="90000"/>
          </a:bodyPr>
          <a:lstStyle/>
          <a:p>
            <a:pPr eaLnBrk="1" hangingPunct="1"/>
            <a:r>
              <a:rPr lang="en-US" altLang="en-US" smtClean="0"/>
              <a:t>Umbrella Activities</a:t>
            </a:r>
          </a:p>
        </p:txBody>
      </p:sp>
      <p:sp>
        <p:nvSpPr>
          <p:cNvPr id="9221" name="Rectangle 4"/>
          <p:cNvSpPr>
            <a:spLocks noGrp="1" noChangeArrowheads="1"/>
          </p:cNvSpPr>
          <p:nvPr>
            <p:ph type="body" idx="1"/>
          </p:nvPr>
        </p:nvSpPr>
        <p:spPr>
          <a:xfrm>
            <a:off x="3276600" y="1828801"/>
            <a:ext cx="6508750" cy="4075113"/>
          </a:xfrm>
          <a:noFill/>
        </p:spPr>
        <p:txBody>
          <a:bodyPr vert="horz" lIns="90487" tIns="44450" rIns="90487" bIns="44450" rtlCol="0">
            <a:normAutofit lnSpcReduction="10000"/>
          </a:bodyPr>
          <a:lstStyle/>
          <a:p>
            <a:pPr marL="285750" indent="-285750"/>
            <a:r>
              <a:rPr lang="en-US" altLang="en-US" smtClean="0"/>
              <a:t>Software project tracking and control</a:t>
            </a:r>
          </a:p>
          <a:p>
            <a:pPr marL="285750" indent="-285750"/>
            <a:r>
              <a:rPr lang="en-US" altLang="en-US" smtClean="0"/>
              <a:t>Risk management</a:t>
            </a:r>
          </a:p>
          <a:p>
            <a:pPr marL="285750" indent="-285750"/>
            <a:r>
              <a:rPr lang="en-US" altLang="en-US" smtClean="0"/>
              <a:t>Software quality assurance</a:t>
            </a:r>
          </a:p>
          <a:p>
            <a:pPr marL="285750" indent="-285750"/>
            <a:r>
              <a:rPr lang="en-US" altLang="en-US" smtClean="0"/>
              <a:t>Technical reviews</a:t>
            </a:r>
          </a:p>
          <a:p>
            <a:pPr marL="285750" indent="-285750"/>
            <a:r>
              <a:rPr lang="en-US" altLang="en-US" smtClean="0"/>
              <a:t>Measurement</a:t>
            </a:r>
          </a:p>
          <a:p>
            <a:pPr marL="285750" indent="-285750"/>
            <a:r>
              <a:rPr lang="en-US" altLang="en-US" smtClean="0"/>
              <a:t>Software configuration management</a:t>
            </a:r>
          </a:p>
          <a:p>
            <a:pPr marL="285750" indent="-285750"/>
            <a:r>
              <a:rPr lang="en-US" altLang="en-US" smtClean="0"/>
              <a:t>Reusability management</a:t>
            </a:r>
          </a:p>
          <a:p>
            <a:pPr marL="285750" indent="-285750"/>
            <a:r>
              <a:rPr lang="en-US" altLang="en-US" smtClean="0"/>
              <a:t>Work product preparation and production</a:t>
            </a:r>
          </a:p>
        </p:txBody>
      </p:sp>
    </p:spTree>
    <p:extLst>
      <p:ext uri="{BB962C8B-B14F-4D97-AF65-F5344CB8AC3E}">
        <p14:creationId xmlns:p14="http://schemas.microsoft.com/office/powerpoint/2010/main" val="3438998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87326"/>
            <a:ext cx="8763000" cy="6061075"/>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2560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F2500602-AFFB-4358-A218-6E052B55CCC9}" type="slidenum">
              <a:rPr lang="en-US" altLang="en-US" sz="1000"/>
              <a:pPr>
                <a:spcBef>
                  <a:spcPct val="0"/>
                </a:spcBef>
                <a:buClrTx/>
                <a:buSzTx/>
                <a:buFontTx/>
                <a:buNone/>
              </a:pPr>
              <a:t>70</a:t>
            </a:fld>
            <a:endParaRPr lang="en-US" altLang="en-US" sz="1000"/>
          </a:p>
        </p:txBody>
      </p:sp>
    </p:spTree>
    <p:extLst>
      <p:ext uri="{BB962C8B-B14F-4D97-AF65-F5344CB8AC3E}">
        <p14:creationId xmlns:p14="http://schemas.microsoft.com/office/powerpoint/2010/main" val="5999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F2FE5F10-4072-41E2-A32A-CF8F7FF06170}" type="slidenum">
              <a:rPr lang="en-US" altLang="en-US" sz="1000"/>
              <a:pPr>
                <a:spcBef>
                  <a:spcPct val="0"/>
                </a:spcBef>
                <a:buClrTx/>
                <a:buSzTx/>
                <a:buFontTx/>
                <a:buNone/>
              </a:pPr>
              <a:t>71</a:t>
            </a:fld>
            <a:endParaRPr lang="en-US" altLang="en-US" sz="1000"/>
          </a:p>
        </p:txBody>
      </p:sp>
      <p:sp>
        <p:nvSpPr>
          <p:cNvPr id="26628" name="Rectangle 2"/>
          <p:cNvSpPr>
            <a:spLocks noGrp="1" noChangeArrowheads="1"/>
          </p:cNvSpPr>
          <p:nvPr>
            <p:ph type="title"/>
          </p:nvPr>
        </p:nvSpPr>
        <p:spPr>
          <a:xfrm>
            <a:off x="2743200" y="1066800"/>
            <a:ext cx="3321050" cy="685800"/>
          </a:xfrm>
        </p:spPr>
        <p:txBody>
          <a:bodyPr>
            <a:normAutofit fontScale="90000"/>
          </a:bodyPr>
          <a:lstStyle/>
          <a:p>
            <a:pPr eaLnBrk="1" hangingPunct="1"/>
            <a:r>
              <a:rPr lang="en-US" altLang="en-US" smtClean="0"/>
              <a:t>Use-Cases</a:t>
            </a:r>
          </a:p>
        </p:txBody>
      </p:sp>
      <p:sp>
        <p:nvSpPr>
          <p:cNvPr id="26629" name="Rectangle 3"/>
          <p:cNvSpPr>
            <a:spLocks noGrp="1" noChangeArrowheads="1"/>
          </p:cNvSpPr>
          <p:nvPr>
            <p:ph type="body" idx="1"/>
          </p:nvPr>
        </p:nvSpPr>
        <p:spPr>
          <a:xfrm>
            <a:off x="3352800" y="2003426"/>
            <a:ext cx="7010400" cy="4092575"/>
          </a:xfrm>
        </p:spPr>
        <p:txBody>
          <a:bodyPr/>
          <a:lstStyle/>
          <a:p>
            <a:pPr eaLnBrk="1" hangingPunct="1">
              <a:lnSpc>
                <a:spcPct val="90000"/>
              </a:lnSpc>
            </a:pPr>
            <a:r>
              <a:rPr lang="en-US" altLang="en-US" sz="1600"/>
              <a:t>A collection of user scenarios that describe the thread of usage of a system</a:t>
            </a:r>
          </a:p>
          <a:p>
            <a:pPr eaLnBrk="1" hangingPunct="1">
              <a:lnSpc>
                <a:spcPct val="90000"/>
              </a:lnSpc>
            </a:pPr>
            <a:r>
              <a:rPr lang="en-US" altLang="en-US" sz="1600"/>
              <a:t>Each scenario is described from the point-of-view of an “actor”—a person or device that interacts with the software in some way</a:t>
            </a:r>
          </a:p>
          <a:p>
            <a:pPr eaLnBrk="1" hangingPunct="1">
              <a:lnSpc>
                <a:spcPct val="90000"/>
              </a:lnSpc>
            </a:pPr>
            <a:r>
              <a:rPr lang="en-US" altLang="en-US" sz="1600"/>
              <a:t>Each scenario answers the following questions:</a:t>
            </a:r>
          </a:p>
          <a:p>
            <a:pPr lvl="1">
              <a:spcBef>
                <a:spcPts val="300"/>
              </a:spcBef>
            </a:pPr>
            <a:r>
              <a:rPr lang="en-US" altLang="en-US" sz="1400">
                <a:solidFill>
                  <a:schemeClr val="folHlink"/>
                </a:solidFill>
              </a:rPr>
              <a:t>Who is the primary actor, the secondary actor (s)?</a:t>
            </a:r>
          </a:p>
          <a:p>
            <a:pPr lvl="1" eaLnBrk="1" hangingPunct="1">
              <a:lnSpc>
                <a:spcPct val="90000"/>
              </a:lnSpc>
            </a:pPr>
            <a:r>
              <a:rPr lang="en-US" altLang="en-US" sz="1400">
                <a:solidFill>
                  <a:schemeClr val="folHlink"/>
                </a:solidFill>
              </a:rPr>
              <a:t>What are the actor’s goals?</a:t>
            </a:r>
          </a:p>
          <a:p>
            <a:pPr lvl="1" eaLnBrk="1" hangingPunct="1">
              <a:lnSpc>
                <a:spcPct val="90000"/>
              </a:lnSpc>
            </a:pPr>
            <a:r>
              <a:rPr lang="en-US" altLang="en-US" sz="1400">
                <a:solidFill>
                  <a:schemeClr val="folHlink"/>
                </a:solidFill>
              </a:rPr>
              <a:t>What preconditions should exist before the story begins?</a:t>
            </a:r>
          </a:p>
          <a:p>
            <a:pPr lvl="1" eaLnBrk="1" hangingPunct="1">
              <a:lnSpc>
                <a:spcPct val="90000"/>
              </a:lnSpc>
            </a:pPr>
            <a:r>
              <a:rPr lang="en-US" altLang="en-US" sz="1400">
                <a:solidFill>
                  <a:schemeClr val="folHlink"/>
                </a:solidFill>
              </a:rPr>
              <a:t>What main tasks or functions are performed by the actor?</a:t>
            </a:r>
          </a:p>
          <a:p>
            <a:pPr lvl="1" eaLnBrk="1" hangingPunct="1">
              <a:lnSpc>
                <a:spcPct val="90000"/>
              </a:lnSpc>
            </a:pPr>
            <a:r>
              <a:rPr lang="en-US" altLang="en-US" sz="1400">
                <a:solidFill>
                  <a:schemeClr val="folHlink"/>
                </a:solidFill>
              </a:rPr>
              <a:t>What extensions might be considered as the story is described?</a:t>
            </a:r>
          </a:p>
          <a:p>
            <a:pPr lvl="1" eaLnBrk="1" hangingPunct="1">
              <a:lnSpc>
                <a:spcPct val="90000"/>
              </a:lnSpc>
            </a:pPr>
            <a:r>
              <a:rPr lang="en-US" altLang="en-US" sz="1400">
                <a:solidFill>
                  <a:schemeClr val="folHlink"/>
                </a:solidFill>
              </a:rPr>
              <a:t>What variations in the actor’s interaction are possible?</a:t>
            </a:r>
          </a:p>
          <a:p>
            <a:pPr lvl="1" eaLnBrk="1" hangingPunct="1">
              <a:lnSpc>
                <a:spcPct val="90000"/>
              </a:lnSpc>
            </a:pPr>
            <a:r>
              <a:rPr lang="en-US" altLang="en-US" sz="1400">
                <a:solidFill>
                  <a:schemeClr val="folHlink"/>
                </a:solidFill>
              </a:rPr>
              <a:t>What system information will the actor acquire, produce, or change?</a:t>
            </a:r>
          </a:p>
          <a:p>
            <a:pPr lvl="1" eaLnBrk="1" hangingPunct="1">
              <a:lnSpc>
                <a:spcPct val="90000"/>
              </a:lnSpc>
            </a:pPr>
            <a:r>
              <a:rPr lang="en-US" altLang="en-US" sz="1400">
                <a:solidFill>
                  <a:schemeClr val="folHlink"/>
                </a:solidFill>
              </a:rPr>
              <a:t>Will the actor have to inform the system about changes in the external environment?</a:t>
            </a:r>
          </a:p>
          <a:p>
            <a:pPr lvl="1" eaLnBrk="1" hangingPunct="1">
              <a:lnSpc>
                <a:spcPct val="90000"/>
              </a:lnSpc>
            </a:pPr>
            <a:r>
              <a:rPr lang="en-US" altLang="en-US" sz="1400">
                <a:solidFill>
                  <a:schemeClr val="folHlink"/>
                </a:solidFill>
              </a:rPr>
              <a:t>What information does the actor desire from the system?</a:t>
            </a:r>
          </a:p>
          <a:p>
            <a:pPr lvl="1" eaLnBrk="1" hangingPunct="1">
              <a:lnSpc>
                <a:spcPct val="90000"/>
              </a:lnSpc>
            </a:pPr>
            <a:r>
              <a:rPr lang="en-US" altLang="en-US" sz="1400">
                <a:solidFill>
                  <a:schemeClr val="folHlink"/>
                </a:solidFill>
              </a:rPr>
              <a:t>Does the actor wish to be informed about unexpected changes?</a:t>
            </a:r>
          </a:p>
        </p:txBody>
      </p:sp>
    </p:spTree>
    <p:extLst>
      <p:ext uri="{BB962C8B-B14F-4D97-AF65-F5344CB8AC3E}">
        <p14:creationId xmlns:p14="http://schemas.microsoft.com/office/powerpoint/2010/main" val="3024547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33B00CC-E98B-4246-8C51-66A38EF3F21B}" type="slidenum">
              <a:rPr lang="en-US" altLang="en-US" sz="1000"/>
              <a:pPr>
                <a:spcBef>
                  <a:spcPct val="0"/>
                </a:spcBef>
                <a:buClrTx/>
                <a:buSzTx/>
                <a:buFontTx/>
                <a:buNone/>
              </a:pPr>
              <a:t>72</a:t>
            </a:fld>
            <a:endParaRPr lang="en-US" altLang="en-US" sz="1000"/>
          </a:p>
        </p:txBody>
      </p:sp>
      <p:sp>
        <p:nvSpPr>
          <p:cNvPr id="27652" name="Rectangle 3"/>
          <p:cNvSpPr>
            <a:spLocks noGrp="1" noChangeArrowheads="1"/>
          </p:cNvSpPr>
          <p:nvPr>
            <p:ph type="title"/>
          </p:nvPr>
        </p:nvSpPr>
        <p:spPr>
          <a:xfrm>
            <a:off x="2743201" y="1143000"/>
            <a:ext cx="5700713" cy="685800"/>
          </a:xfrm>
        </p:spPr>
        <p:txBody>
          <a:bodyPr>
            <a:normAutofit fontScale="90000"/>
          </a:bodyPr>
          <a:lstStyle/>
          <a:p>
            <a:pPr eaLnBrk="1" hangingPunct="1"/>
            <a:r>
              <a:rPr lang="en-US" altLang="en-US" smtClean="0"/>
              <a:t>Use-Case Diagram</a:t>
            </a: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31369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0529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D6C94D3-8920-4AC5-9D6A-6C18F13313CB}" type="slidenum">
              <a:rPr lang="en-US" altLang="en-US" sz="1000"/>
              <a:pPr>
                <a:spcBef>
                  <a:spcPct val="0"/>
                </a:spcBef>
                <a:buClrTx/>
                <a:buSzTx/>
                <a:buFontTx/>
                <a:buNone/>
              </a:pPr>
              <a:t>73</a:t>
            </a:fld>
            <a:endParaRPr lang="en-US" altLang="en-US" sz="1000"/>
          </a:p>
        </p:txBody>
      </p:sp>
      <p:sp>
        <p:nvSpPr>
          <p:cNvPr id="28676" name="Rectangle 1026"/>
          <p:cNvSpPr>
            <a:spLocks noGrp="1" noChangeArrowheads="1"/>
          </p:cNvSpPr>
          <p:nvPr>
            <p:ph type="title"/>
          </p:nvPr>
        </p:nvSpPr>
        <p:spPr>
          <a:xfrm>
            <a:off x="2667000" y="1143001"/>
            <a:ext cx="6503988" cy="633413"/>
          </a:xfrm>
        </p:spPr>
        <p:txBody>
          <a:bodyPr>
            <a:normAutofit fontScale="90000"/>
          </a:bodyPr>
          <a:lstStyle/>
          <a:p>
            <a:pPr eaLnBrk="1" hangingPunct="1"/>
            <a:r>
              <a:rPr lang="en-US" altLang="en-US" smtClean="0"/>
              <a:t>Building the Analysis Model</a:t>
            </a:r>
          </a:p>
        </p:txBody>
      </p:sp>
      <p:sp>
        <p:nvSpPr>
          <p:cNvPr id="28677" name="Rectangle 1027"/>
          <p:cNvSpPr>
            <a:spLocks noGrp="1" noChangeArrowheads="1"/>
          </p:cNvSpPr>
          <p:nvPr>
            <p:ph type="body" idx="1"/>
          </p:nvPr>
        </p:nvSpPr>
        <p:spPr>
          <a:xfrm>
            <a:off x="3276601" y="1905001"/>
            <a:ext cx="7192963" cy="4498975"/>
          </a:xfrm>
        </p:spPr>
        <p:txBody>
          <a:bodyPr/>
          <a:lstStyle/>
          <a:p>
            <a:pPr eaLnBrk="1" hangingPunct="1"/>
            <a:r>
              <a:rPr lang="en-US" altLang="en-US" smtClean="0"/>
              <a:t>Elements of the analysis model</a:t>
            </a:r>
          </a:p>
          <a:p>
            <a:pPr lvl="1" eaLnBrk="1" hangingPunct="1"/>
            <a:r>
              <a:rPr lang="en-US" altLang="en-US" smtClean="0">
                <a:solidFill>
                  <a:schemeClr val="folHlink"/>
                </a:solidFill>
              </a:rPr>
              <a:t>Scenario-based elements</a:t>
            </a:r>
          </a:p>
          <a:p>
            <a:pPr lvl="2" eaLnBrk="1" hangingPunct="1"/>
            <a:r>
              <a:rPr lang="en-US" altLang="en-US" smtClean="0"/>
              <a:t>Functional—processing narratives for software functions</a:t>
            </a:r>
          </a:p>
          <a:p>
            <a:pPr lvl="2" eaLnBrk="1" hangingPunct="1"/>
            <a:r>
              <a:rPr lang="en-US" altLang="en-US" smtClean="0"/>
              <a:t>Use-case—descriptions of the interaction between an “actor” and the system</a:t>
            </a:r>
          </a:p>
          <a:p>
            <a:pPr lvl="1" eaLnBrk="1" hangingPunct="1"/>
            <a:r>
              <a:rPr lang="en-US" altLang="en-US" smtClean="0">
                <a:solidFill>
                  <a:schemeClr val="folHlink"/>
                </a:solidFill>
              </a:rPr>
              <a:t>Class-based elements</a:t>
            </a:r>
          </a:p>
          <a:p>
            <a:pPr lvl="2" eaLnBrk="1" hangingPunct="1"/>
            <a:r>
              <a:rPr lang="en-US" altLang="en-US" smtClean="0"/>
              <a:t>Implied by scenarios</a:t>
            </a:r>
          </a:p>
          <a:p>
            <a:pPr lvl="1" eaLnBrk="1" hangingPunct="1"/>
            <a:r>
              <a:rPr lang="en-US" altLang="en-US" smtClean="0">
                <a:solidFill>
                  <a:schemeClr val="folHlink"/>
                </a:solidFill>
              </a:rPr>
              <a:t>Behavioral elements</a:t>
            </a:r>
          </a:p>
          <a:p>
            <a:pPr lvl="2" eaLnBrk="1" hangingPunct="1"/>
            <a:r>
              <a:rPr lang="en-US" altLang="en-US" smtClean="0"/>
              <a:t>State diagram</a:t>
            </a:r>
          </a:p>
          <a:p>
            <a:pPr lvl="1" eaLnBrk="1" hangingPunct="1"/>
            <a:r>
              <a:rPr lang="en-US" altLang="en-US" smtClean="0">
                <a:solidFill>
                  <a:schemeClr val="folHlink"/>
                </a:solidFill>
              </a:rPr>
              <a:t>Flow-oriented elements</a:t>
            </a:r>
          </a:p>
          <a:p>
            <a:pPr lvl="2" eaLnBrk="1" hangingPunct="1"/>
            <a:r>
              <a:rPr lang="en-US" altLang="en-US" smtClean="0"/>
              <a:t>Data flow diagram</a:t>
            </a:r>
          </a:p>
        </p:txBody>
      </p:sp>
    </p:spTree>
    <p:extLst>
      <p:ext uri="{BB962C8B-B14F-4D97-AF65-F5344CB8AC3E}">
        <p14:creationId xmlns:p14="http://schemas.microsoft.com/office/powerpoint/2010/main" val="5478067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E8F9C81-77DE-448B-B444-2E2A2D1C9AEA}" type="slidenum">
              <a:rPr lang="en-US" altLang="en-US" sz="1000"/>
              <a:pPr>
                <a:spcBef>
                  <a:spcPct val="0"/>
                </a:spcBef>
                <a:buClrTx/>
                <a:buSzTx/>
                <a:buFontTx/>
                <a:buNone/>
              </a:pPr>
              <a:t>74</a:t>
            </a:fld>
            <a:endParaRPr lang="en-US" altLang="en-US" sz="1000"/>
          </a:p>
        </p:txBody>
      </p:sp>
      <p:sp>
        <p:nvSpPr>
          <p:cNvPr id="29700" name="Rectangle 3"/>
          <p:cNvSpPr>
            <a:spLocks noGrp="1" noChangeArrowheads="1"/>
          </p:cNvSpPr>
          <p:nvPr>
            <p:ph type="title"/>
          </p:nvPr>
        </p:nvSpPr>
        <p:spPr>
          <a:xfrm>
            <a:off x="2743200" y="1066800"/>
            <a:ext cx="6478588" cy="685800"/>
          </a:xfrm>
        </p:spPr>
        <p:txBody>
          <a:bodyPr>
            <a:normAutofit fontScale="90000"/>
          </a:bodyPr>
          <a:lstStyle/>
          <a:p>
            <a:pPr eaLnBrk="1" hangingPunct="1"/>
            <a:r>
              <a:rPr lang="en-US" altLang="en-US" smtClean="0"/>
              <a:t>Eliciting Requirements</a:t>
            </a:r>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28800"/>
            <a:ext cx="51054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150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2B9C1CE-0F3B-4C9A-925F-40427C85E272}" type="slidenum">
              <a:rPr lang="en-US" altLang="en-US" sz="1000"/>
              <a:pPr>
                <a:spcBef>
                  <a:spcPct val="0"/>
                </a:spcBef>
                <a:buClrTx/>
                <a:buSzTx/>
                <a:buFontTx/>
                <a:buNone/>
              </a:pPr>
              <a:t>75</a:t>
            </a:fld>
            <a:endParaRPr lang="en-US" altLang="en-US" sz="1000"/>
          </a:p>
        </p:txBody>
      </p:sp>
      <p:sp>
        <p:nvSpPr>
          <p:cNvPr id="30724" name="Rectangle 2"/>
          <p:cNvSpPr>
            <a:spLocks noGrp="1" noChangeArrowheads="1"/>
          </p:cNvSpPr>
          <p:nvPr>
            <p:ph type="title"/>
          </p:nvPr>
        </p:nvSpPr>
        <p:spPr>
          <a:xfrm>
            <a:off x="2743200" y="1143001"/>
            <a:ext cx="3614738" cy="633413"/>
          </a:xfrm>
        </p:spPr>
        <p:txBody>
          <a:bodyPr>
            <a:normAutofit fontScale="90000"/>
          </a:bodyPr>
          <a:lstStyle/>
          <a:p>
            <a:pPr eaLnBrk="1" hangingPunct="1"/>
            <a:r>
              <a:rPr lang="en-US" altLang="en-US" smtClean="0"/>
              <a:t>Class Diagram</a:t>
            </a:r>
          </a:p>
        </p:txBody>
      </p:sp>
      <p:pic>
        <p:nvPicPr>
          <p:cNvPr id="30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1803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6" name="Text Box 4"/>
          <p:cNvSpPr txBox="1">
            <a:spLocks noChangeArrowheads="1"/>
          </p:cNvSpPr>
          <p:nvPr/>
        </p:nvSpPr>
        <p:spPr bwMode="auto">
          <a:xfrm>
            <a:off x="3429000" y="2362201"/>
            <a:ext cx="3487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0"/>
              </a:spcBef>
              <a:buClrTx/>
              <a:buSzTx/>
              <a:buFontTx/>
              <a:buNone/>
            </a:pPr>
            <a:r>
              <a:rPr lang="en-US" altLang="en-US" sz="1800" b="1">
                <a:solidFill>
                  <a:schemeClr val="folHlink"/>
                </a:solidFill>
              </a:rPr>
              <a:t>From the </a:t>
            </a:r>
            <a:r>
              <a:rPr lang="en-US" altLang="en-US" sz="1800" b="1" i="1">
                <a:solidFill>
                  <a:schemeClr val="folHlink"/>
                </a:solidFill>
              </a:rPr>
              <a:t>SafeHome</a:t>
            </a:r>
            <a:r>
              <a:rPr lang="en-US" altLang="en-US" sz="1800" b="1">
                <a:solidFill>
                  <a:schemeClr val="folHlink"/>
                </a:solidFill>
              </a:rPr>
              <a:t> system …</a:t>
            </a:r>
          </a:p>
        </p:txBody>
      </p:sp>
    </p:spTree>
    <p:extLst>
      <p:ext uri="{BB962C8B-B14F-4D97-AF65-F5344CB8AC3E}">
        <p14:creationId xmlns:p14="http://schemas.microsoft.com/office/powerpoint/2010/main" val="24697498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DB2E5F3-ABD6-47FB-833C-59F4572CCB83}" type="slidenum">
              <a:rPr lang="en-US" altLang="en-US" sz="1000"/>
              <a:pPr>
                <a:spcBef>
                  <a:spcPct val="0"/>
                </a:spcBef>
                <a:buClrTx/>
                <a:buSzTx/>
                <a:buFontTx/>
                <a:buNone/>
              </a:pPr>
              <a:t>76</a:t>
            </a:fld>
            <a:endParaRPr lang="en-US" altLang="en-US" sz="1000"/>
          </a:p>
        </p:txBody>
      </p:sp>
      <p:sp>
        <p:nvSpPr>
          <p:cNvPr id="31748" name="Rectangle 3"/>
          <p:cNvSpPr>
            <a:spLocks noGrp="1" noChangeArrowheads="1"/>
          </p:cNvSpPr>
          <p:nvPr>
            <p:ph type="title"/>
          </p:nvPr>
        </p:nvSpPr>
        <p:spPr>
          <a:xfrm>
            <a:off x="2743201" y="1143000"/>
            <a:ext cx="4340225" cy="685800"/>
          </a:xfrm>
        </p:spPr>
        <p:txBody>
          <a:bodyPr>
            <a:normAutofit fontScale="90000"/>
          </a:bodyPr>
          <a:lstStyle/>
          <a:p>
            <a:pPr eaLnBrk="1" hangingPunct="1"/>
            <a:r>
              <a:rPr lang="en-US" altLang="en-US" smtClean="0"/>
              <a:t>State Diagram</a:t>
            </a:r>
          </a:p>
        </p:txBody>
      </p:sp>
      <p:sp>
        <p:nvSpPr>
          <p:cNvPr id="31749" name="AutoShape 5"/>
          <p:cNvSpPr>
            <a:spLocks noChangeArrowheads="1"/>
          </p:cNvSpPr>
          <p:nvPr/>
        </p:nvSpPr>
        <p:spPr bwMode="auto">
          <a:xfrm>
            <a:off x="4191000" y="2057400"/>
            <a:ext cx="2438400" cy="28956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spcBef>
                <a:spcPct val="0"/>
              </a:spcBef>
              <a:buClrTx/>
              <a:buSzTx/>
              <a:buFontTx/>
              <a:buNone/>
            </a:pPr>
            <a:endParaRPr lang="en-US" altLang="en-US" sz="1600">
              <a:latin typeface="Arial" panose="020B0604020202020204" pitchFamily="34" charset="0"/>
            </a:endParaRPr>
          </a:p>
        </p:txBody>
      </p:sp>
      <p:sp>
        <p:nvSpPr>
          <p:cNvPr id="31750" name="Line 6"/>
          <p:cNvSpPr>
            <a:spLocks noChangeShapeType="1"/>
          </p:cNvSpPr>
          <p:nvPr/>
        </p:nvSpPr>
        <p:spPr bwMode="auto">
          <a:xfrm>
            <a:off x="4191000" y="25908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751" name="Line 7"/>
          <p:cNvSpPr>
            <a:spLocks noChangeShapeType="1"/>
          </p:cNvSpPr>
          <p:nvPr/>
        </p:nvSpPr>
        <p:spPr bwMode="auto">
          <a:xfrm>
            <a:off x="4191000" y="35052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752" name="Rectangle 11"/>
          <p:cNvSpPr>
            <a:spLocks noChangeArrowheads="1"/>
          </p:cNvSpPr>
          <p:nvPr/>
        </p:nvSpPr>
        <p:spPr bwMode="auto">
          <a:xfrm>
            <a:off x="4800601" y="2057401"/>
            <a:ext cx="1222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gn="ctr">
              <a:spcBef>
                <a:spcPct val="0"/>
              </a:spcBef>
              <a:buClrTx/>
              <a:buSzTx/>
              <a:buFontTx/>
              <a:buNone/>
            </a:pPr>
            <a:r>
              <a:rPr lang="en-US" altLang="en-US" sz="1600">
                <a:latin typeface="Arial" panose="020B0604020202020204" pitchFamily="34" charset="0"/>
              </a:rPr>
              <a:t>Reading </a:t>
            </a:r>
          </a:p>
          <a:p>
            <a:pPr algn="ctr">
              <a:spcBef>
                <a:spcPct val="0"/>
              </a:spcBef>
              <a:buClrTx/>
              <a:buSzTx/>
              <a:buFontTx/>
              <a:buNone/>
            </a:pPr>
            <a:r>
              <a:rPr lang="en-US" altLang="en-US" sz="1600">
                <a:latin typeface="Arial" panose="020B0604020202020204" pitchFamily="34" charset="0"/>
              </a:rPr>
              <a:t>Commands</a:t>
            </a:r>
            <a:endParaRPr lang="en-US" altLang="en-US">
              <a:latin typeface="Arial" panose="020B0604020202020204" pitchFamily="34" charset="0"/>
            </a:endParaRPr>
          </a:p>
        </p:txBody>
      </p:sp>
      <p:sp>
        <p:nvSpPr>
          <p:cNvPr id="31753" name="Rectangle 12"/>
          <p:cNvSpPr>
            <a:spLocks noChangeArrowheads="1"/>
          </p:cNvSpPr>
          <p:nvPr/>
        </p:nvSpPr>
        <p:spPr bwMode="auto">
          <a:xfrm>
            <a:off x="4191000" y="2667000"/>
            <a:ext cx="2362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400">
                <a:latin typeface="Arial" panose="020B0604020202020204" pitchFamily="34" charset="0"/>
              </a:rPr>
              <a:t>System status = “ready”</a:t>
            </a:r>
          </a:p>
          <a:p>
            <a:pPr>
              <a:spcBef>
                <a:spcPct val="0"/>
              </a:spcBef>
              <a:buClrTx/>
              <a:buSzTx/>
              <a:buFontTx/>
              <a:buNone/>
            </a:pPr>
            <a:r>
              <a:rPr lang="en-US" altLang="en-US" sz="1400">
                <a:latin typeface="Arial" panose="020B0604020202020204" pitchFamily="34" charset="0"/>
              </a:rPr>
              <a:t>Display msg = “enter cmd”</a:t>
            </a:r>
          </a:p>
          <a:p>
            <a:pPr>
              <a:spcBef>
                <a:spcPct val="0"/>
              </a:spcBef>
              <a:buClrTx/>
              <a:buSzTx/>
              <a:buFontTx/>
              <a:buNone/>
            </a:pPr>
            <a:r>
              <a:rPr lang="en-US" altLang="en-US" sz="1400">
                <a:latin typeface="Arial" panose="020B0604020202020204" pitchFamily="34" charset="0"/>
              </a:rPr>
              <a:t>Display status = steady</a:t>
            </a:r>
          </a:p>
        </p:txBody>
      </p:sp>
      <p:sp>
        <p:nvSpPr>
          <p:cNvPr id="31754" name="Rectangle 13"/>
          <p:cNvSpPr>
            <a:spLocks noChangeArrowheads="1"/>
          </p:cNvSpPr>
          <p:nvPr/>
        </p:nvSpPr>
        <p:spPr bwMode="auto">
          <a:xfrm>
            <a:off x="4191000" y="3657601"/>
            <a:ext cx="2362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400">
                <a:latin typeface="Arial" panose="020B0604020202020204" pitchFamily="34" charset="0"/>
              </a:rPr>
              <a:t>Entry/subsystems ready</a:t>
            </a:r>
          </a:p>
          <a:p>
            <a:pPr>
              <a:spcBef>
                <a:spcPct val="0"/>
              </a:spcBef>
              <a:buClrTx/>
              <a:buSzTx/>
              <a:buFontTx/>
              <a:buNone/>
            </a:pPr>
            <a:r>
              <a:rPr lang="en-US" altLang="en-US" sz="1400">
                <a:latin typeface="Arial" panose="020B0604020202020204" pitchFamily="34" charset="0"/>
              </a:rPr>
              <a:t>Do: poll user input panel</a:t>
            </a:r>
          </a:p>
          <a:p>
            <a:pPr>
              <a:spcBef>
                <a:spcPct val="0"/>
              </a:spcBef>
              <a:buClrTx/>
              <a:buSzTx/>
              <a:buFontTx/>
              <a:buNone/>
            </a:pPr>
            <a:r>
              <a:rPr lang="en-US" altLang="en-US" sz="1400">
                <a:latin typeface="Arial" panose="020B0604020202020204" pitchFamily="34" charset="0"/>
              </a:rPr>
              <a:t>Do: read user input</a:t>
            </a:r>
          </a:p>
          <a:p>
            <a:pPr>
              <a:spcBef>
                <a:spcPct val="0"/>
              </a:spcBef>
              <a:buClrTx/>
              <a:buSzTx/>
              <a:buFontTx/>
              <a:buNone/>
            </a:pPr>
            <a:r>
              <a:rPr lang="en-US" altLang="en-US" sz="1400">
                <a:latin typeface="Arial" panose="020B0604020202020204" pitchFamily="34" charset="0"/>
              </a:rPr>
              <a:t>Do: interpret user input</a:t>
            </a:r>
          </a:p>
          <a:p>
            <a:pPr>
              <a:spcBef>
                <a:spcPct val="0"/>
              </a:spcBef>
              <a:buClrTx/>
              <a:buSzTx/>
              <a:buFontTx/>
              <a:buNone/>
            </a:pPr>
            <a:endParaRPr lang="en-US" altLang="en-US" sz="1400">
              <a:latin typeface="Arial" panose="020B0604020202020204" pitchFamily="34" charset="0"/>
            </a:endParaRPr>
          </a:p>
        </p:txBody>
      </p:sp>
      <p:sp>
        <p:nvSpPr>
          <p:cNvPr id="31755" name="Rectangle 14"/>
          <p:cNvSpPr>
            <a:spLocks noChangeArrowheads="1"/>
          </p:cNvSpPr>
          <p:nvPr/>
        </p:nvSpPr>
        <p:spPr bwMode="auto">
          <a:xfrm>
            <a:off x="7391400" y="2439988"/>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400">
                <a:latin typeface="Arial" panose="020B0604020202020204" pitchFamily="34" charset="0"/>
              </a:rPr>
              <a:t>State name</a:t>
            </a:r>
            <a:endParaRPr lang="en-US" altLang="en-US">
              <a:latin typeface="Arial" panose="020B0604020202020204" pitchFamily="34" charset="0"/>
            </a:endParaRPr>
          </a:p>
        </p:txBody>
      </p:sp>
      <p:sp>
        <p:nvSpPr>
          <p:cNvPr id="31756" name="Rectangle 15"/>
          <p:cNvSpPr>
            <a:spLocks noChangeArrowheads="1"/>
          </p:cNvSpPr>
          <p:nvPr/>
        </p:nvSpPr>
        <p:spPr bwMode="auto">
          <a:xfrm>
            <a:off x="7391400" y="3276600"/>
            <a:ext cx="1360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400">
                <a:latin typeface="Arial" panose="020B0604020202020204" pitchFamily="34" charset="0"/>
              </a:rPr>
              <a:t>State variables</a:t>
            </a:r>
            <a:endParaRPr lang="en-US" altLang="en-US">
              <a:latin typeface="Arial" panose="020B0604020202020204" pitchFamily="34" charset="0"/>
            </a:endParaRPr>
          </a:p>
        </p:txBody>
      </p:sp>
      <p:sp>
        <p:nvSpPr>
          <p:cNvPr id="31757" name="Rectangle 16"/>
          <p:cNvSpPr>
            <a:spLocks noChangeArrowheads="1"/>
          </p:cNvSpPr>
          <p:nvPr/>
        </p:nvSpPr>
        <p:spPr bwMode="auto">
          <a:xfrm>
            <a:off x="7391401" y="4267200"/>
            <a:ext cx="1330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400">
                <a:latin typeface="Arial" panose="020B0604020202020204" pitchFamily="34" charset="0"/>
              </a:rPr>
              <a:t>State activities</a:t>
            </a:r>
            <a:endParaRPr lang="en-US" altLang="en-US">
              <a:latin typeface="Arial" panose="020B0604020202020204" pitchFamily="34" charset="0"/>
            </a:endParaRPr>
          </a:p>
        </p:txBody>
      </p:sp>
      <p:sp>
        <p:nvSpPr>
          <p:cNvPr id="31758" name="Line 17"/>
          <p:cNvSpPr>
            <a:spLocks noChangeShapeType="1"/>
          </p:cNvSpPr>
          <p:nvPr/>
        </p:nvSpPr>
        <p:spPr bwMode="auto">
          <a:xfrm flipH="1" flipV="1">
            <a:off x="6400800" y="2362200"/>
            <a:ext cx="990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759" name="Line 18"/>
          <p:cNvSpPr>
            <a:spLocks noChangeShapeType="1"/>
          </p:cNvSpPr>
          <p:nvPr/>
        </p:nvSpPr>
        <p:spPr bwMode="auto">
          <a:xfrm flipH="1" flipV="1">
            <a:off x="6477000" y="3200400"/>
            <a:ext cx="914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760" name="Line 19"/>
          <p:cNvSpPr>
            <a:spLocks noChangeShapeType="1"/>
          </p:cNvSpPr>
          <p:nvPr/>
        </p:nvSpPr>
        <p:spPr bwMode="auto">
          <a:xfrm flipH="1" flipV="1">
            <a:off x="6400800" y="41148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25112357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28A1971-C650-47DD-9CCF-ACF5518820EC}" type="slidenum">
              <a:rPr lang="en-US" altLang="en-US" sz="1000"/>
              <a:pPr>
                <a:spcBef>
                  <a:spcPct val="0"/>
                </a:spcBef>
                <a:buClrTx/>
                <a:buSzTx/>
                <a:buFontTx/>
                <a:buNone/>
              </a:pPr>
              <a:t>77</a:t>
            </a:fld>
            <a:endParaRPr lang="en-US" altLang="en-US" sz="1000"/>
          </a:p>
        </p:txBody>
      </p:sp>
      <p:sp>
        <p:nvSpPr>
          <p:cNvPr id="32772" name="Rectangle 2"/>
          <p:cNvSpPr>
            <a:spLocks noChangeArrowheads="1"/>
          </p:cNvSpPr>
          <p:nvPr/>
        </p:nvSpPr>
        <p:spPr bwMode="auto">
          <a:xfrm>
            <a:off x="3124200" y="1828800"/>
            <a:ext cx="7315200" cy="4114800"/>
          </a:xfrm>
          <a:prstGeom prst="rect">
            <a:avLst/>
          </a:prstGeom>
          <a:solidFill>
            <a:schemeClr val="bg2"/>
          </a:solidFill>
          <a:ln w="19050">
            <a:solidFill>
              <a:schemeClr val="tx1"/>
            </a:solidFill>
            <a:miter lim="800000"/>
            <a:headEnd/>
            <a:tailEnd/>
          </a:ln>
        </p:spPr>
        <p:txBody>
          <a:bodyPr wrap="none" anchor="ct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Arial" panose="020B0604020202020204" pitchFamily="34" charset="0"/>
            </a:endParaRPr>
          </a:p>
        </p:txBody>
      </p:sp>
      <p:sp>
        <p:nvSpPr>
          <p:cNvPr id="32773" name="Rectangle 3"/>
          <p:cNvSpPr>
            <a:spLocks noGrp="1" noChangeArrowheads="1"/>
          </p:cNvSpPr>
          <p:nvPr>
            <p:ph type="title"/>
          </p:nvPr>
        </p:nvSpPr>
        <p:spPr>
          <a:xfrm>
            <a:off x="2743201" y="990600"/>
            <a:ext cx="5021263" cy="685800"/>
          </a:xfrm>
        </p:spPr>
        <p:txBody>
          <a:bodyPr>
            <a:normAutofit fontScale="90000"/>
          </a:bodyPr>
          <a:lstStyle/>
          <a:p>
            <a:pPr eaLnBrk="1" hangingPunct="1"/>
            <a:r>
              <a:rPr lang="en-US" altLang="en-US" smtClean="0"/>
              <a:t>Analysis Patterns</a:t>
            </a:r>
          </a:p>
        </p:txBody>
      </p:sp>
      <p:sp>
        <p:nvSpPr>
          <p:cNvPr id="184324" name="Text Box 4"/>
          <p:cNvSpPr txBox="1">
            <a:spLocks noChangeArrowheads="1"/>
          </p:cNvSpPr>
          <p:nvPr/>
        </p:nvSpPr>
        <p:spPr bwMode="auto">
          <a:xfrm>
            <a:off x="2706688" y="1828801"/>
            <a:ext cx="7732712" cy="4062651"/>
          </a:xfrm>
          <a:prstGeom prst="rect">
            <a:avLst/>
          </a:prstGeom>
          <a:noFill/>
          <a:ln w="12700">
            <a:noFill/>
            <a:miter lim="800000"/>
            <a:headEnd/>
            <a:tailEnd/>
          </a:ln>
          <a:effectLst/>
        </p:spPr>
        <p:txBody>
          <a:bodyPr>
            <a:spAutoFit/>
          </a:bodyPr>
          <a:lstStyle/>
          <a:p>
            <a:pPr lvl="1">
              <a:spcBef>
                <a:spcPts val="300"/>
              </a:spcBef>
              <a:defRPr/>
            </a:pPr>
            <a:r>
              <a:rPr lang="en-US" sz="1400" b="1">
                <a:solidFill>
                  <a:schemeClr val="folHlink"/>
                </a:solidFill>
                <a:latin typeface="Avant Garde" charset="0"/>
                <a:ea typeface="ＭＳ Ｐゴシック" pitchFamily="-128" charset="-128"/>
              </a:rPr>
              <a:t>Pattern name:</a:t>
            </a:r>
            <a:r>
              <a:rPr lang="en-US" sz="1400" b="1">
                <a:solidFill>
                  <a:schemeClr val="bg1"/>
                </a:solidFill>
                <a:latin typeface="Avant Garde" charset="0"/>
                <a:ea typeface="ＭＳ Ｐゴシック" pitchFamily="-128" charset="-128"/>
              </a:rPr>
              <a:t>  </a:t>
            </a:r>
            <a:r>
              <a:rPr lang="en-US" sz="1400" b="1">
                <a:latin typeface="Avant Garde" charset="0"/>
                <a:ea typeface="ＭＳ Ｐゴシック" pitchFamily="-128" charset="-128"/>
              </a:rPr>
              <a:t>A descriptor that captures the essence of the pattern. </a:t>
            </a:r>
          </a:p>
          <a:p>
            <a:pPr lvl="1">
              <a:spcBef>
                <a:spcPts val="300"/>
              </a:spcBef>
              <a:defRPr/>
            </a:pPr>
            <a:r>
              <a:rPr lang="en-US" sz="1400" b="1">
                <a:solidFill>
                  <a:schemeClr val="folHlink"/>
                </a:solidFill>
                <a:latin typeface="Avant Garde" charset="0"/>
                <a:ea typeface="ＭＳ Ｐゴシック" pitchFamily="-128" charset="-128"/>
              </a:rPr>
              <a:t>Intent:</a:t>
            </a:r>
            <a:r>
              <a:rPr lang="en-US" sz="1400" b="1">
                <a:latin typeface="Avant Garde" charset="0"/>
                <a:ea typeface="ＭＳ Ｐゴシック" pitchFamily="-128" charset="-128"/>
              </a:rPr>
              <a:t> Describes what the pattern accomplishes or represents </a:t>
            </a:r>
          </a:p>
          <a:p>
            <a:pPr lvl="1">
              <a:spcBef>
                <a:spcPts val="300"/>
              </a:spcBef>
              <a:defRPr/>
            </a:pPr>
            <a:r>
              <a:rPr lang="en-US" sz="1400" b="1">
                <a:solidFill>
                  <a:schemeClr val="folHlink"/>
                </a:solidFill>
                <a:latin typeface="Avant Garde" charset="0"/>
                <a:ea typeface="ＭＳ Ｐゴシック" pitchFamily="-128" charset="-128"/>
              </a:rPr>
              <a:t>Motivation: </a:t>
            </a:r>
            <a:r>
              <a:rPr lang="en-US" sz="1400" b="1">
                <a:latin typeface="Avant Garde" charset="0"/>
                <a:ea typeface="ＭＳ Ｐゴシック" pitchFamily="-128" charset="-128"/>
              </a:rPr>
              <a:t> A scenario that illustrates how the pattern can be used to address the problem.</a:t>
            </a:r>
          </a:p>
          <a:p>
            <a:pPr lvl="1">
              <a:spcBef>
                <a:spcPts val="300"/>
              </a:spcBef>
              <a:defRPr/>
            </a:pPr>
            <a:r>
              <a:rPr lang="en-US" sz="1400" b="1">
                <a:solidFill>
                  <a:schemeClr val="folHlink"/>
                </a:solidFill>
                <a:latin typeface="Avant Garde" charset="0"/>
                <a:ea typeface="ＭＳ Ｐゴシック" pitchFamily="-128" charset="-128"/>
              </a:rPr>
              <a:t>Forces and context: </a:t>
            </a:r>
            <a:r>
              <a:rPr lang="en-US" sz="1400" b="1">
                <a:latin typeface="Avant Garde" charset="0"/>
                <a:ea typeface="ＭＳ Ｐゴシック" pitchFamily="-128" charset="-128"/>
              </a:rPr>
              <a:t> A description of external issues (forces) that can affect how the pattern is used and also the external issues that will be resolved when the pattern is applied. </a:t>
            </a:r>
          </a:p>
          <a:p>
            <a:pPr lvl="1">
              <a:spcBef>
                <a:spcPts val="300"/>
              </a:spcBef>
              <a:defRPr/>
            </a:pPr>
            <a:r>
              <a:rPr lang="en-US" sz="1400" b="1">
                <a:solidFill>
                  <a:schemeClr val="folHlink"/>
                </a:solidFill>
                <a:latin typeface="Avant Garde" charset="0"/>
                <a:ea typeface="ＭＳ Ｐゴシック" pitchFamily="-128" charset="-128"/>
              </a:rPr>
              <a:t>Solution: </a:t>
            </a:r>
            <a:r>
              <a:rPr lang="en-US" sz="1400" b="1">
                <a:latin typeface="Avant Garde" charset="0"/>
                <a:ea typeface="ＭＳ Ｐゴシック" pitchFamily="-128" charset="-128"/>
              </a:rPr>
              <a:t> A description of how the pattern is applied to solve the problem with an emphasis on structural and behavioral issues.</a:t>
            </a:r>
          </a:p>
          <a:p>
            <a:pPr lvl="1">
              <a:spcBef>
                <a:spcPts val="300"/>
              </a:spcBef>
              <a:defRPr/>
            </a:pPr>
            <a:r>
              <a:rPr lang="en-US" sz="1400" b="1">
                <a:solidFill>
                  <a:schemeClr val="folHlink"/>
                </a:solidFill>
                <a:latin typeface="Avant Garde" charset="0"/>
                <a:ea typeface="ＭＳ Ｐゴシック" pitchFamily="-128" charset="-128"/>
              </a:rPr>
              <a:t>Consequences:</a:t>
            </a:r>
            <a:r>
              <a:rPr lang="en-US" sz="1400" b="1">
                <a:latin typeface="Avant Garde" charset="0"/>
                <a:ea typeface="ＭＳ Ｐゴシック" pitchFamily="-128" charset="-128"/>
              </a:rPr>
              <a:t>  Addresses what happens when the pattern is applied and what trade-offs exist during its application.</a:t>
            </a:r>
          </a:p>
          <a:p>
            <a:pPr lvl="1">
              <a:spcBef>
                <a:spcPts val="300"/>
              </a:spcBef>
              <a:defRPr/>
            </a:pPr>
            <a:r>
              <a:rPr lang="en-US" sz="1400" b="1">
                <a:solidFill>
                  <a:schemeClr val="folHlink"/>
                </a:solidFill>
                <a:latin typeface="Avant Garde" charset="0"/>
                <a:ea typeface="ＭＳ Ｐゴシック" pitchFamily="-128" charset="-128"/>
              </a:rPr>
              <a:t>Design:</a:t>
            </a:r>
            <a:r>
              <a:rPr lang="en-US" sz="1400" b="1">
                <a:latin typeface="Avant Garde" charset="0"/>
                <a:ea typeface="ＭＳ Ｐゴシック" pitchFamily="-128" charset="-128"/>
              </a:rPr>
              <a:t>  Discusses how the analysis pattern can be achieved through the use of known design patterns.</a:t>
            </a:r>
          </a:p>
          <a:p>
            <a:pPr lvl="1">
              <a:spcBef>
                <a:spcPts val="300"/>
              </a:spcBef>
              <a:defRPr/>
            </a:pPr>
            <a:r>
              <a:rPr lang="en-US" sz="1400" b="1">
                <a:solidFill>
                  <a:schemeClr val="folHlink"/>
                </a:solidFill>
                <a:latin typeface="Avant Garde" charset="0"/>
                <a:ea typeface="ＭＳ Ｐゴシック" pitchFamily="-128" charset="-128"/>
              </a:rPr>
              <a:t>Known uses:</a:t>
            </a:r>
            <a:r>
              <a:rPr lang="en-US" sz="1400" b="1">
                <a:latin typeface="Avant Garde" charset="0"/>
                <a:ea typeface="ＭＳ Ｐゴシック" pitchFamily="-128" charset="-128"/>
              </a:rPr>
              <a:t>  Examples of uses within actual systems.</a:t>
            </a:r>
          </a:p>
          <a:p>
            <a:pPr lvl="1">
              <a:spcBef>
                <a:spcPts val="300"/>
              </a:spcBef>
              <a:defRPr/>
            </a:pPr>
            <a:r>
              <a:rPr lang="en-US" sz="1400" b="1">
                <a:solidFill>
                  <a:schemeClr val="folHlink"/>
                </a:solidFill>
                <a:latin typeface="Avant Garde" charset="0"/>
                <a:ea typeface="ＭＳ Ｐゴシック" pitchFamily="-128" charset="-128"/>
              </a:rPr>
              <a:t>Related patterns:</a:t>
            </a:r>
            <a:r>
              <a:rPr lang="en-US" sz="1400" b="1">
                <a:latin typeface="Avant Garde" charset="0"/>
                <a:ea typeface="ＭＳ Ｐゴシック" pitchFamily="-128" charset="-128"/>
              </a:rPr>
              <a:t>  On e or more analysis patterns that are related to the named pattern because (1) it i</a:t>
            </a:r>
            <a:r>
              <a:rPr lang="en-US" sz="1400" b="1">
                <a:effectLst>
                  <a:outerShdw blurRad="38100" dist="38100" dir="2700000" algn="tl">
                    <a:srgbClr val="FFFFFF"/>
                  </a:outerShdw>
                </a:effectLst>
                <a:latin typeface="Avant Garde" charset="0"/>
                <a:ea typeface="ＭＳ Ｐゴシック" pitchFamily="-128" charset="-128"/>
              </a:rPr>
              <a:t>s commonly used with the named pattern; (2) it is structurally similar to the named pattern; (3) it is a variation of the named pattern.</a:t>
            </a:r>
            <a:endParaRPr lang="en-US" sz="2000" b="1">
              <a:latin typeface="Avant Garde" charset="0"/>
              <a:ea typeface="ＭＳ Ｐゴシック" pitchFamily="-128" charset="-128"/>
            </a:endParaRPr>
          </a:p>
        </p:txBody>
      </p:sp>
    </p:spTree>
    <p:extLst>
      <p:ext uri="{BB962C8B-B14F-4D97-AF65-F5344CB8AC3E}">
        <p14:creationId xmlns:p14="http://schemas.microsoft.com/office/powerpoint/2010/main" val="22136585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1864ADF7-7160-4CEA-8FE6-B12F03E5E745}" type="slidenum">
              <a:rPr lang="en-US" altLang="en-US" sz="1000"/>
              <a:pPr>
                <a:spcBef>
                  <a:spcPct val="0"/>
                </a:spcBef>
                <a:buClrTx/>
                <a:buSzTx/>
                <a:buFontTx/>
                <a:buNone/>
              </a:pPr>
              <a:t>78</a:t>
            </a:fld>
            <a:endParaRPr lang="en-US" altLang="en-US" sz="1000"/>
          </a:p>
        </p:txBody>
      </p:sp>
      <p:sp>
        <p:nvSpPr>
          <p:cNvPr id="33796" name="Rectangle 2"/>
          <p:cNvSpPr>
            <a:spLocks noGrp="1" noChangeArrowheads="1"/>
          </p:cNvSpPr>
          <p:nvPr>
            <p:ph type="title"/>
          </p:nvPr>
        </p:nvSpPr>
        <p:spPr>
          <a:xfrm>
            <a:off x="2743200" y="1143001"/>
            <a:ext cx="6267450" cy="633413"/>
          </a:xfrm>
        </p:spPr>
        <p:txBody>
          <a:bodyPr>
            <a:normAutofit fontScale="90000"/>
          </a:bodyPr>
          <a:lstStyle/>
          <a:p>
            <a:pPr eaLnBrk="1" hangingPunct="1"/>
            <a:r>
              <a:rPr lang="en-US" altLang="en-US" smtClean="0"/>
              <a:t>Negotiating Requirements</a:t>
            </a:r>
          </a:p>
        </p:txBody>
      </p:sp>
      <p:sp>
        <p:nvSpPr>
          <p:cNvPr id="33797" name="Rectangle 3"/>
          <p:cNvSpPr>
            <a:spLocks noGrp="1" noChangeArrowheads="1"/>
          </p:cNvSpPr>
          <p:nvPr>
            <p:ph type="body" idx="1"/>
          </p:nvPr>
        </p:nvSpPr>
        <p:spPr/>
        <p:txBody>
          <a:bodyPr/>
          <a:lstStyle/>
          <a:p>
            <a:pPr eaLnBrk="1" hangingPunct="1"/>
            <a:r>
              <a:rPr lang="en-US" altLang="en-US" smtClean="0">
                <a:solidFill>
                  <a:schemeClr val="folHlink"/>
                </a:solidFill>
              </a:rPr>
              <a:t>Identify the key stakeholders</a:t>
            </a:r>
            <a:endParaRPr lang="en-US" altLang="en-US" smtClean="0"/>
          </a:p>
          <a:p>
            <a:pPr lvl="1" eaLnBrk="1" hangingPunct="1"/>
            <a:r>
              <a:rPr lang="en-US" altLang="en-US" smtClean="0"/>
              <a:t>These are the people who will be involved in the negotiation</a:t>
            </a:r>
          </a:p>
          <a:p>
            <a:pPr eaLnBrk="1" hangingPunct="1"/>
            <a:r>
              <a:rPr lang="en-US" altLang="en-US" smtClean="0">
                <a:solidFill>
                  <a:schemeClr val="folHlink"/>
                </a:solidFill>
              </a:rPr>
              <a:t>Determine each of the stakeholders “win conditions”</a:t>
            </a:r>
            <a:endParaRPr lang="en-US" altLang="en-US" smtClean="0"/>
          </a:p>
          <a:p>
            <a:pPr lvl="1" eaLnBrk="1" hangingPunct="1"/>
            <a:r>
              <a:rPr lang="en-US" altLang="en-US" smtClean="0"/>
              <a:t>Win conditions are not always obvious</a:t>
            </a:r>
          </a:p>
          <a:p>
            <a:pPr eaLnBrk="1" hangingPunct="1"/>
            <a:r>
              <a:rPr lang="en-US" altLang="en-US" smtClean="0">
                <a:solidFill>
                  <a:schemeClr val="folHlink"/>
                </a:solidFill>
              </a:rPr>
              <a:t>Negotiate</a:t>
            </a:r>
            <a:endParaRPr lang="en-US" altLang="en-US" smtClean="0"/>
          </a:p>
          <a:p>
            <a:pPr lvl="1" eaLnBrk="1" hangingPunct="1"/>
            <a:r>
              <a:rPr lang="en-US" altLang="en-US" smtClean="0"/>
              <a:t>Work toward a set of requirements that lead to “win-win”</a:t>
            </a:r>
          </a:p>
        </p:txBody>
      </p:sp>
    </p:spTree>
    <p:extLst>
      <p:ext uri="{BB962C8B-B14F-4D97-AF65-F5344CB8AC3E}">
        <p14:creationId xmlns:p14="http://schemas.microsoft.com/office/powerpoint/2010/main" val="3419637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344EE88-6732-4E81-9E13-EC0890BD479F}" type="slidenum">
              <a:rPr lang="en-US" altLang="en-US" sz="1000"/>
              <a:pPr>
                <a:spcBef>
                  <a:spcPct val="0"/>
                </a:spcBef>
                <a:buClrTx/>
                <a:buSzTx/>
                <a:buFontTx/>
                <a:buNone/>
              </a:pPr>
              <a:t>79</a:t>
            </a:fld>
            <a:endParaRPr lang="en-US" altLang="en-US" sz="1000"/>
          </a:p>
        </p:txBody>
      </p:sp>
      <p:sp>
        <p:nvSpPr>
          <p:cNvPr id="34820" name="Rectangle 2"/>
          <p:cNvSpPr>
            <a:spLocks noGrp="1" noChangeArrowheads="1"/>
          </p:cNvSpPr>
          <p:nvPr>
            <p:ph type="title"/>
          </p:nvPr>
        </p:nvSpPr>
        <p:spPr>
          <a:xfrm>
            <a:off x="2743200" y="1143001"/>
            <a:ext cx="6267450" cy="633413"/>
          </a:xfrm>
        </p:spPr>
        <p:txBody>
          <a:bodyPr>
            <a:normAutofit fontScale="90000"/>
          </a:bodyPr>
          <a:lstStyle/>
          <a:p>
            <a:pPr eaLnBrk="1" hangingPunct="1"/>
            <a:r>
              <a:rPr lang="en-US" altLang="en-US" smtClean="0"/>
              <a:t>Requirements Monitoring</a:t>
            </a:r>
          </a:p>
        </p:txBody>
      </p:sp>
      <p:sp>
        <p:nvSpPr>
          <p:cNvPr id="3482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Especially needes in incremental development</a:t>
            </a:r>
          </a:p>
          <a:p>
            <a:pPr lvl="1" eaLnBrk="1" hangingPunct="1"/>
            <a:r>
              <a:rPr lang="en-US" altLang="en-US" i="1" smtClean="0">
                <a:solidFill>
                  <a:schemeClr val="folHlink"/>
                </a:solidFill>
              </a:rPr>
              <a:t>Distributed debugging </a:t>
            </a:r>
            <a:r>
              <a:rPr lang="en-US" altLang="en-US" smtClean="0"/>
              <a:t>– uncovers errors and determines their cause.</a:t>
            </a:r>
          </a:p>
          <a:p>
            <a:pPr lvl="1" eaLnBrk="1" hangingPunct="1"/>
            <a:r>
              <a:rPr lang="en-US" altLang="en-US" i="1" smtClean="0">
                <a:solidFill>
                  <a:schemeClr val="folHlink"/>
                </a:solidFill>
              </a:rPr>
              <a:t>Run-time verification </a:t>
            </a:r>
            <a:r>
              <a:rPr lang="en-US" altLang="en-US" smtClean="0"/>
              <a:t>– determines whether software matches its specification.</a:t>
            </a:r>
            <a:endParaRPr lang="en-US" altLang="en-US" i="1" smtClean="0"/>
          </a:p>
          <a:p>
            <a:pPr lvl="1" eaLnBrk="1" hangingPunct="1"/>
            <a:r>
              <a:rPr lang="en-US" altLang="en-US" i="1" smtClean="0">
                <a:solidFill>
                  <a:schemeClr val="folHlink"/>
                </a:solidFill>
              </a:rPr>
              <a:t>Run-time validation </a:t>
            </a:r>
            <a:r>
              <a:rPr lang="en-US" altLang="en-US" smtClean="0"/>
              <a:t>– assesses whether evolving software meets user goals.</a:t>
            </a:r>
            <a:endParaRPr lang="en-US" altLang="en-US" i="1" smtClean="0"/>
          </a:p>
          <a:p>
            <a:pPr lvl="1" eaLnBrk="1" hangingPunct="1"/>
            <a:r>
              <a:rPr lang="en-US" altLang="en-US" i="1" smtClean="0">
                <a:solidFill>
                  <a:schemeClr val="folHlink"/>
                </a:solidFill>
              </a:rPr>
              <a:t>Business activity monitoring </a:t>
            </a:r>
            <a:r>
              <a:rPr lang="en-US" altLang="en-US" smtClean="0"/>
              <a:t>– evaluates whether a system satisfies business goals.</a:t>
            </a:r>
            <a:endParaRPr lang="en-US" altLang="en-US" i="1" smtClean="0"/>
          </a:p>
          <a:p>
            <a:pPr lvl="1" eaLnBrk="1" hangingPunct="1"/>
            <a:r>
              <a:rPr lang="en-US" altLang="en-US" i="1" smtClean="0">
                <a:solidFill>
                  <a:schemeClr val="folHlink"/>
                </a:solidFill>
              </a:rPr>
              <a:t>Evolution and codesign </a:t>
            </a:r>
            <a:r>
              <a:rPr lang="en-US" altLang="en-US" smtClean="0"/>
              <a:t>– provides information to stakeholders as the system evolves.</a:t>
            </a:r>
            <a:endParaRPr lang="en-US" altLang="en-US" i="1" smtClean="0"/>
          </a:p>
          <a:p>
            <a:pPr eaLnBrk="1" hangingPunct="1"/>
            <a:endParaRPr lang="en-US" altLang="en-US" i="1" smtClean="0"/>
          </a:p>
        </p:txBody>
      </p:sp>
    </p:spTree>
    <p:extLst>
      <p:ext uri="{BB962C8B-B14F-4D97-AF65-F5344CB8AC3E}">
        <p14:creationId xmlns:p14="http://schemas.microsoft.com/office/powerpoint/2010/main" val="351251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B48DF3-DA9F-4D5B-AEE5-A18DBB5DBC01}" type="slidenum">
              <a:rPr lang="en-US" altLang="en-US" sz="1000">
                <a:latin typeface="Helvetica" panose="020B0604020202020204" pitchFamily="34" charset="0"/>
              </a:rPr>
              <a:pPr/>
              <a:t>8</a:t>
            </a:fld>
            <a:endParaRPr lang="en-US" altLang="en-US" sz="1000">
              <a:latin typeface="Helvetica" panose="020B0604020202020204" pitchFamily="34" charset="0"/>
            </a:endParaRPr>
          </a:p>
        </p:txBody>
      </p:sp>
      <p:sp>
        <p:nvSpPr>
          <p:cNvPr id="10244" name="Rectangle 2"/>
          <p:cNvSpPr>
            <a:spLocks noGrp="1" noChangeArrowheads="1"/>
          </p:cNvSpPr>
          <p:nvPr>
            <p:ph type="title"/>
          </p:nvPr>
        </p:nvSpPr>
        <p:spPr/>
        <p:txBody>
          <a:bodyPr/>
          <a:lstStyle/>
          <a:p>
            <a:pPr eaLnBrk="1" hangingPunct="1"/>
            <a:r>
              <a:rPr lang="en-US" altLang="en-US" smtClean="0"/>
              <a:t>Adapting a Process Model</a:t>
            </a:r>
          </a:p>
        </p:txBody>
      </p:sp>
      <p:sp>
        <p:nvSpPr>
          <p:cNvPr id="10245" name="Rectangle 3"/>
          <p:cNvSpPr>
            <a:spLocks noGrp="1" noChangeArrowheads="1"/>
          </p:cNvSpPr>
          <p:nvPr>
            <p:ph type="body" idx="1"/>
          </p:nvPr>
        </p:nvSpPr>
        <p:spPr>
          <a:xfrm>
            <a:off x="3124200" y="1828800"/>
            <a:ext cx="6934200" cy="4419600"/>
          </a:xfrm>
        </p:spPr>
        <p:txBody>
          <a:bodyPr>
            <a:normAutofit lnSpcReduction="10000"/>
          </a:bodyPr>
          <a:lstStyle/>
          <a:p>
            <a:pPr lvl="1">
              <a:spcBef>
                <a:spcPts val="600"/>
              </a:spcBef>
            </a:pPr>
            <a:r>
              <a:rPr lang="en-US" altLang="en-US" sz="1800">
                <a:latin typeface="Palatino" pitchFamily="-128" charset="0"/>
              </a:rPr>
              <a:t>the overall flow of activities, actions, and tasks and the interdependencies among them</a:t>
            </a:r>
          </a:p>
          <a:p>
            <a:pPr lvl="1">
              <a:spcBef>
                <a:spcPts val="300"/>
              </a:spcBef>
            </a:pPr>
            <a:r>
              <a:rPr lang="en-US" altLang="en-US" sz="1800">
                <a:latin typeface="Palatino" pitchFamily="-128" charset="0"/>
              </a:rPr>
              <a:t>the degree to which actions and tasks are defined within each framework activity</a:t>
            </a:r>
          </a:p>
          <a:p>
            <a:pPr lvl="1" eaLnBrk="1" hangingPunct="1">
              <a:lnSpc>
                <a:spcPct val="90000"/>
              </a:lnSpc>
            </a:pPr>
            <a:r>
              <a:rPr lang="en-US" altLang="en-US" sz="1800">
                <a:latin typeface="Palatino" pitchFamily="-128" charset="0"/>
              </a:rPr>
              <a:t>the degree to which work products are identified and required</a:t>
            </a:r>
          </a:p>
          <a:p>
            <a:pPr lvl="1" eaLnBrk="1" hangingPunct="1">
              <a:lnSpc>
                <a:spcPct val="90000"/>
              </a:lnSpc>
            </a:pPr>
            <a:r>
              <a:rPr lang="en-US" altLang="en-US" sz="1800">
                <a:latin typeface="Palatino" pitchFamily="-128" charset="0"/>
              </a:rPr>
              <a:t>the manner which quality assurance activities are applied</a:t>
            </a:r>
          </a:p>
          <a:p>
            <a:pPr lvl="1" eaLnBrk="1" hangingPunct="1">
              <a:lnSpc>
                <a:spcPct val="90000"/>
              </a:lnSpc>
            </a:pPr>
            <a:r>
              <a:rPr lang="en-US" altLang="en-US" sz="1800">
                <a:latin typeface="Palatino" pitchFamily="-128" charset="0"/>
              </a:rPr>
              <a:t>the manner in which project tracking and control activities are applied</a:t>
            </a:r>
          </a:p>
          <a:p>
            <a:pPr lvl="1" eaLnBrk="1" hangingPunct="1">
              <a:lnSpc>
                <a:spcPct val="90000"/>
              </a:lnSpc>
            </a:pPr>
            <a:r>
              <a:rPr lang="en-US" altLang="en-US" sz="1800">
                <a:latin typeface="Palatino" pitchFamily="-128" charset="0"/>
              </a:rPr>
              <a:t>the overall degree of detail and rigor with which the process is described</a:t>
            </a:r>
          </a:p>
          <a:p>
            <a:pPr lvl="1" eaLnBrk="1" hangingPunct="1">
              <a:lnSpc>
                <a:spcPct val="90000"/>
              </a:lnSpc>
            </a:pPr>
            <a:r>
              <a:rPr lang="en-US" altLang="en-US" sz="1800">
                <a:latin typeface="Palatino" pitchFamily="-128" charset="0"/>
              </a:rPr>
              <a:t>the degree to which the customer and other stakeholders are involved with the project</a:t>
            </a:r>
          </a:p>
          <a:p>
            <a:pPr lvl="1" eaLnBrk="1" hangingPunct="1">
              <a:lnSpc>
                <a:spcPct val="90000"/>
              </a:lnSpc>
            </a:pPr>
            <a:r>
              <a:rPr lang="en-US" altLang="en-US" sz="1800">
                <a:latin typeface="Palatino" pitchFamily="-128" charset="0"/>
              </a:rPr>
              <a:t>the level of autonomy given to the software team</a:t>
            </a:r>
          </a:p>
          <a:p>
            <a:pPr lvl="1" eaLnBrk="1" hangingPunct="1">
              <a:lnSpc>
                <a:spcPct val="90000"/>
              </a:lnSpc>
            </a:pPr>
            <a:r>
              <a:rPr lang="en-US" altLang="en-US" sz="1800">
                <a:latin typeface="Palatino" pitchFamily="-128" charset="0"/>
              </a:rPr>
              <a:t>the degree to which team organization and roles are prescribed</a:t>
            </a:r>
          </a:p>
          <a:p>
            <a:pPr eaLnBrk="1" hangingPunct="1">
              <a:lnSpc>
                <a:spcPct val="90000"/>
              </a:lnSpc>
            </a:pPr>
            <a:endParaRPr lang="en-US" altLang="en-US" sz="2000"/>
          </a:p>
        </p:txBody>
      </p:sp>
    </p:spTree>
    <p:extLst>
      <p:ext uri="{BB962C8B-B14F-4D97-AF65-F5344CB8AC3E}">
        <p14:creationId xmlns:p14="http://schemas.microsoft.com/office/powerpoint/2010/main" val="4254548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5A1B59C-371C-4C3A-B859-4067069C35AC}" type="slidenum">
              <a:rPr lang="en-US" altLang="en-US" sz="1000"/>
              <a:pPr>
                <a:spcBef>
                  <a:spcPct val="0"/>
                </a:spcBef>
                <a:buClrTx/>
                <a:buSzTx/>
                <a:buFontTx/>
                <a:buNone/>
              </a:pPr>
              <a:t>80</a:t>
            </a:fld>
            <a:endParaRPr lang="en-US" altLang="en-US" sz="1000"/>
          </a:p>
        </p:txBody>
      </p:sp>
      <p:sp>
        <p:nvSpPr>
          <p:cNvPr id="35844" name="Rectangle 2"/>
          <p:cNvSpPr>
            <a:spLocks noGrp="1" noChangeArrowheads="1"/>
          </p:cNvSpPr>
          <p:nvPr>
            <p:ph type="title"/>
          </p:nvPr>
        </p:nvSpPr>
        <p:spPr>
          <a:xfrm>
            <a:off x="2743200" y="1143001"/>
            <a:ext cx="6781800" cy="633413"/>
          </a:xfrm>
        </p:spPr>
        <p:txBody>
          <a:bodyPr>
            <a:normAutofit fontScale="90000"/>
          </a:bodyPr>
          <a:lstStyle/>
          <a:p>
            <a:pPr eaLnBrk="1" hangingPunct="1"/>
            <a:r>
              <a:rPr lang="en-US" altLang="en-US" smtClean="0"/>
              <a:t>Validating Requirements - I</a:t>
            </a:r>
          </a:p>
        </p:txBody>
      </p:sp>
      <p:sp>
        <p:nvSpPr>
          <p:cNvPr id="35845" name="Rectangle 3"/>
          <p:cNvSpPr>
            <a:spLocks noGrp="1" noChangeArrowheads="1"/>
          </p:cNvSpPr>
          <p:nvPr>
            <p:ph type="body" idx="1"/>
          </p:nvPr>
        </p:nvSpPr>
        <p:spPr>
          <a:xfrm>
            <a:off x="3276601" y="2057400"/>
            <a:ext cx="7180263" cy="3429000"/>
          </a:xfrm>
        </p:spPr>
        <p:txBody>
          <a:bodyPr>
            <a:normAutofit lnSpcReduction="10000"/>
          </a:bodyPr>
          <a:lstStyle/>
          <a:p>
            <a:pPr>
              <a:spcBef>
                <a:spcPts val="300"/>
              </a:spcBef>
            </a:pPr>
            <a:r>
              <a:rPr lang="en-US" altLang="en-US" sz="1800"/>
              <a:t>Is each requirement consistent with the overall objective for the system/product?</a:t>
            </a:r>
          </a:p>
          <a:p>
            <a:pPr eaLnBrk="1" hangingPunct="1">
              <a:lnSpc>
                <a:spcPct val="90000"/>
              </a:lnSpc>
            </a:pPr>
            <a:r>
              <a:rPr lang="en-US" altLang="en-US" sz="1800"/>
              <a:t>Have all requirements been specified at the proper level of abstraction? That is, do some requirements provide a level of technical detail that is inappropriate at this stage?</a:t>
            </a:r>
          </a:p>
          <a:p>
            <a:pPr eaLnBrk="1" hangingPunct="1">
              <a:lnSpc>
                <a:spcPct val="90000"/>
              </a:lnSpc>
            </a:pPr>
            <a:r>
              <a:rPr lang="en-US" altLang="en-US" sz="1800"/>
              <a:t>Is the requirement really necessary or does it represent an add-on feature that may not be essential to the objective of the system?</a:t>
            </a:r>
          </a:p>
          <a:p>
            <a:pPr eaLnBrk="1" hangingPunct="1">
              <a:lnSpc>
                <a:spcPct val="90000"/>
              </a:lnSpc>
            </a:pPr>
            <a:r>
              <a:rPr lang="en-US" altLang="en-US" sz="1800"/>
              <a:t>Is each requirement bounded and unambiguous?</a:t>
            </a:r>
          </a:p>
          <a:p>
            <a:pPr eaLnBrk="1" hangingPunct="1">
              <a:lnSpc>
                <a:spcPct val="90000"/>
              </a:lnSpc>
            </a:pPr>
            <a:r>
              <a:rPr lang="en-US" altLang="en-US" sz="1800"/>
              <a:t>Does each requirement have attribution? That is, is a source (generally, a specific individual) noted for each requirement? </a:t>
            </a:r>
          </a:p>
          <a:p>
            <a:pPr eaLnBrk="1" hangingPunct="1">
              <a:lnSpc>
                <a:spcPct val="90000"/>
              </a:lnSpc>
            </a:pPr>
            <a:r>
              <a:rPr lang="en-US" altLang="en-US" sz="1800"/>
              <a:t>Do any requirements conflict with other requirements?</a:t>
            </a:r>
          </a:p>
        </p:txBody>
      </p:sp>
    </p:spTree>
    <p:extLst>
      <p:ext uri="{BB962C8B-B14F-4D97-AF65-F5344CB8AC3E}">
        <p14:creationId xmlns:p14="http://schemas.microsoft.com/office/powerpoint/2010/main" val="39790729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8/e </a:t>
            </a:r>
            <a:r>
              <a:rPr lang="en-US"/>
              <a:t>(McGraw-Hill, </a:t>
            </a:r>
            <a:r>
              <a:rPr lang="en-US" smtClean="0"/>
              <a:t>2014). </a:t>
            </a:r>
            <a:r>
              <a:rPr lang="en-US"/>
              <a:t>Slides copyright </a:t>
            </a:r>
            <a:r>
              <a:rPr lang="en-US" smtClean="0"/>
              <a:t>2014 </a:t>
            </a:r>
            <a:r>
              <a:rPr lang="en-US"/>
              <a:t>by Roger Pressman.</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FD61E3C-64BA-4B2D-A446-0766D7093A80}" type="slidenum">
              <a:rPr lang="en-US" altLang="en-US" sz="1000"/>
              <a:pPr>
                <a:spcBef>
                  <a:spcPct val="0"/>
                </a:spcBef>
                <a:buClrTx/>
                <a:buSzTx/>
                <a:buFontTx/>
                <a:buNone/>
              </a:pPr>
              <a:t>81</a:t>
            </a:fld>
            <a:endParaRPr lang="en-US" altLang="en-US" sz="1000"/>
          </a:p>
        </p:txBody>
      </p:sp>
      <p:sp>
        <p:nvSpPr>
          <p:cNvPr id="36868" name="Rectangle 2"/>
          <p:cNvSpPr>
            <a:spLocks noGrp="1" noChangeArrowheads="1"/>
          </p:cNvSpPr>
          <p:nvPr>
            <p:ph type="title"/>
          </p:nvPr>
        </p:nvSpPr>
        <p:spPr>
          <a:xfrm>
            <a:off x="2921000" y="990601"/>
            <a:ext cx="6908800" cy="633413"/>
          </a:xfrm>
        </p:spPr>
        <p:txBody>
          <a:bodyPr>
            <a:normAutofit fontScale="90000"/>
          </a:bodyPr>
          <a:lstStyle/>
          <a:p>
            <a:pPr eaLnBrk="1" hangingPunct="1"/>
            <a:r>
              <a:rPr lang="en-US" altLang="en-US" smtClean="0"/>
              <a:t>Validating Requirements - II</a:t>
            </a:r>
          </a:p>
        </p:txBody>
      </p:sp>
      <p:sp>
        <p:nvSpPr>
          <p:cNvPr id="36869" name="Rectangle 3"/>
          <p:cNvSpPr>
            <a:spLocks noGrp="1" noChangeArrowheads="1"/>
          </p:cNvSpPr>
          <p:nvPr>
            <p:ph type="body" idx="1"/>
          </p:nvPr>
        </p:nvSpPr>
        <p:spPr/>
        <p:txBody>
          <a:bodyPr/>
          <a:lstStyle/>
          <a:p>
            <a:pPr>
              <a:spcBef>
                <a:spcPts val="300"/>
              </a:spcBef>
            </a:pPr>
            <a:r>
              <a:rPr lang="en-US" altLang="en-US" sz="1800"/>
              <a:t>Is each requirement achievable in the technical environment that will house the system or product?</a:t>
            </a:r>
          </a:p>
          <a:p>
            <a:pPr>
              <a:spcBef>
                <a:spcPts val="300"/>
              </a:spcBef>
            </a:pPr>
            <a:r>
              <a:rPr lang="en-US" altLang="en-US" sz="1800"/>
              <a:t>Is each requirement testable, once implemented?</a:t>
            </a:r>
          </a:p>
          <a:p>
            <a:pPr>
              <a:spcBef>
                <a:spcPts val="300"/>
              </a:spcBef>
            </a:pPr>
            <a:r>
              <a:rPr lang="en-US" altLang="en-US" sz="1800"/>
              <a:t>Does the requirements model properly reflect the information, function and behavior of the system to be built.</a:t>
            </a:r>
          </a:p>
          <a:p>
            <a:pPr eaLnBrk="1" hangingPunct="1"/>
            <a:r>
              <a:rPr lang="en-US" altLang="en-US" sz="1800"/>
              <a:t>Has the requirements model been “partitioned” in a way that exposes progressively more detailed information about the system.</a:t>
            </a:r>
          </a:p>
          <a:p>
            <a:pPr eaLnBrk="1" hangingPunct="1"/>
            <a:r>
              <a:rPr lang="en-US" altLang="en-US" sz="1800"/>
              <a:t>Have requirements patterns been used to simplify the requirements model. Have all patterns been properly validated? Are all patterns consistent with customer requirements?	</a:t>
            </a:r>
            <a:endParaRPr lang="en-US" altLang="en-US" sz="1800" b="1">
              <a:latin typeface="Arial" panose="020B0604020202020204" pitchFamily="34" charset="0"/>
            </a:endParaRPr>
          </a:p>
        </p:txBody>
      </p:sp>
    </p:spTree>
    <p:extLst>
      <p:ext uri="{BB962C8B-B14F-4D97-AF65-F5344CB8AC3E}">
        <p14:creationId xmlns:p14="http://schemas.microsoft.com/office/powerpoint/2010/main" val="39336465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409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7597C950-40BD-442B-BDE1-4F3374162B68}" type="slidenum">
              <a:rPr lang="en-US" altLang="en-US" sz="1000"/>
              <a:pPr>
                <a:spcBef>
                  <a:spcPct val="0"/>
                </a:spcBef>
                <a:buClrTx/>
                <a:buSzTx/>
                <a:buFontTx/>
                <a:buNone/>
              </a:pPr>
              <a:t>82</a:t>
            </a:fld>
            <a:endParaRPr lang="en-US" altLang="en-US" sz="1000"/>
          </a:p>
        </p:txBody>
      </p:sp>
      <p:sp>
        <p:nvSpPr>
          <p:cNvPr id="4100" name="Rectangle 2"/>
          <p:cNvSpPr>
            <a:spLocks noGrp="1" noChangeArrowheads="1"/>
          </p:cNvSpPr>
          <p:nvPr>
            <p:ph type="title"/>
          </p:nvPr>
        </p:nvSpPr>
        <p:spPr/>
        <p:txBody>
          <a:bodyPr/>
          <a:lstStyle/>
          <a:p>
            <a:pPr eaLnBrk="1" hangingPunct="1"/>
            <a:r>
              <a:rPr lang="en-US" altLang="en-US" smtClean="0"/>
              <a:t>Chapter 9</a:t>
            </a:r>
          </a:p>
        </p:txBody>
      </p:sp>
      <p:sp>
        <p:nvSpPr>
          <p:cNvPr id="4101" name="Rectangle 3"/>
          <p:cNvSpPr>
            <a:spLocks noGrp="1" noChangeArrowheads="1"/>
          </p:cNvSpPr>
          <p:nvPr>
            <p:ph type="body" idx="1"/>
          </p:nvPr>
        </p:nvSpPr>
        <p:spPr>
          <a:xfrm>
            <a:off x="3352800" y="1905000"/>
            <a:ext cx="6477000" cy="4191000"/>
          </a:xfrm>
        </p:spPr>
        <p:txBody>
          <a:bodyPr/>
          <a:lstStyle/>
          <a:p>
            <a:pPr>
              <a:spcBef>
                <a:spcPts val="600"/>
              </a:spcBef>
            </a:pPr>
            <a:r>
              <a:rPr lang="en-US" altLang="en-US" sz="2000" b="1">
                <a:solidFill>
                  <a:schemeClr val="folHlink"/>
                </a:solidFill>
                <a:latin typeface="Arial" panose="020B0604020202020204" pitchFamily="34" charset="0"/>
              </a:rPr>
              <a:t>Requirements Modeling: Scenario-Based Methods </a:t>
            </a:r>
          </a:p>
        </p:txBody>
      </p:sp>
      <p:sp>
        <p:nvSpPr>
          <p:cNvPr id="4102" name="Text Box 7"/>
          <p:cNvSpPr txBox="1">
            <a:spLocks noChangeArrowheads="1"/>
          </p:cNvSpPr>
          <p:nvPr/>
        </p:nvSpPr>
        <p:spPr bwMode="auto">
          <a:xfrm>
            <a:off x="3657600" y="2743201"/>
            <a:ext cx="6477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r>
              <a:rPr lang="en-US" altLang="en-US" sz="1800" i="1">
                <a:solidFill>
                  <a:schemeClr val="tx2"/>
                </a:solidFill>
              </a:rPr>
              <a:t>Slide Set to accompany</a:t>
            </a:r>
            <a:r>
              <a:rPr lang="en-US" altLang="en-US" sz="3200" i="1">
                <a:solidFill>
                  <a:schemeClr val="tx2"/>
                </a:solidFill>
              </a:rPr>
              <a:t/>
            </a:r>
            <a:br>
              <a:rPr lang="en-US" altLang="en-US" sz="3200" i="1">
                <a:solidFill>
                  <a:schemeClr val="tx2"/>
                </a:solidFill>
              </a:rPr>
            </a:br>
            <a:r>
              <a:rPr lang="en-US" altLang="en-US" sz="2000" i="1">
                <a:solidFill>
                  <a:schemeClr val="tx2"/>
                </a:solidFill>
              </a:rPr>
              <a:t>Software Engineering: A Practitioner’s Approach, 8/e</a:t>
            </a:r>
            <a:r>
              <a:rPr lang="en-US" altLang="en-US" i="1">
                <a:solidFill>
                  <a:schemeClr val="tx2"/>
                </a:solidFill>
              </a:rPr>
              <a:t> </a:t>
            </a:r>
          </a:p>
          <a:p>
            <a:pPr>
              <a:spcBef>
                <a:spcPct val="0"/>
              </a:spcBef>
              <a:buClrTx/>
              <a:buSzTx/>
              <a:buFontTx/>
              <a:buNone/>
            </a:pPr>
            <a:r>
              <a:rPr lang="en-US" altLang="en-US" sz="1600" b="1">
                <a:latin typeface="Arial" panose="020B0604020202020204" pitchFamily="34" charset="0"/>
              </a:rPr>
              <a:t>by Roger S. Pressman and Bruce R. Maxim</a:t>
            </a:r>
            <a:endParaRPr lang="en-US" altLang="en-US" sz="1200" b="1">
              <a:latin typeface="Arial" panose="020B0604020202020204" pitchFamily="34" charset="0"/>
            </a:endParaRPr>
          </a:p>
          <a:p>
            <a:pPr>
              <a:spcBef>
                <a:spcPct val="0"/>
              </a:spcBef>
              <a:buClrTx/>
              <a:buSzTx/>
              <a:buFontTx/>
              <a:buNone/>
            </a:pPr>
            <a:endParaRPr lang="en-US" altLang="en-US" sz="1200" b="1">
              <a:latin typeface="Arial" panose="020B0604020202020204" pitchFamily="34" charset="0"/>
            </a:endParaRPr>
          </a:p>
          <a:p>
            <a:pPr>
              <a:spcBef>
                <a:spcPct val="0"/>
              </a:spcBef>
              <a:buClrTx/>
              <a:buSzTx/>
              <a:buFontTx/>
              <a:buNone/>
            </a:pPr>
            <a:r>
              <a:rPr lang="en-US" altLang="en-US" sz="1200" b="1">
                <a:latin typeface="Arial" panose="020B0604020202020204" pitchFamily="34" charset="0"/>
              </a:rPr>
              <a:t>Slides copyright © 1996, 2001, 2005, 2009, 2014</a:t>
            </a:r>
            <a:r>
              <a:rPr lang="en-US" altLang="en-US" sz="1800">
                <a:latin typeface="Arial" panose="020B0604020202020204" pitchFamily="34" charset="0"/>
              </a:rPr>
              <a:t> </a:t>
            </a:r>
            <a:r>
              <a:rPr lang="en-US" altLang="en-US" sz="1200" b="1">
                <a:latin typeface="Arial" panose="020B0604020202020204" pitchFamily="34" charset="0"/>
              </a:rPr>
              <a:t>by Roger S. Pressman</a:t>
            </a:r>
            <a:endParaRPr lang="en-US" altLang="en-US" sz="1800">
              <a:latin typeface="Arial" panose="020B0604020202020204" pitchFamily="34" charset="0"/>
            </a:endParaRPr>
          </a:p>
          <a:p>
            <a:pPr>
              <a:spcBef>
                <a:spcPct val="0"/>
              </a:spcBef>
              <a:buClrTx/>
              <a:buSzTx/>
              <a:buFontTx/>
              <a:buNone/>
            </a:pPr>
            <a:endParaRPr lang="en-US" altLang="en-US" sz="1800" b="1" i="1">
              <a:solidFill>
                <a:schemeClr val="tx2"/>
              </a:solidFill>
              <a:latin typeface="Arial" panose="020B0604020202020204" pitchFamily="34" charset="0"/>
            </a:endParaRPr>
          </a:p>
          <a:p>
            <a:pPr>
              <a:spcBef>
                <a:spcPct val="0"/>
              </a:spcBef>
              <a:buClrTx/>
              <a:buSzTx/>
              <a:buFontTx/>
              <a:buNone/>
            </a:pPr>
            <a:r>
              <a:rPr lang="en-US" altLang="en-US" sz="1800" b="1" i="1">
                <a:solidFill>
                  <a:schemeClr val="tx2"/>
                </a:solidFill>
                <a:latin typeface="Arial" panose="020B0604020202020204" pitchFamily="34" charset="0"/>
              </a:rPr>
              <a:t>For non-profit educational use only</a:t>
            </a:r>
            <a:endParaRPr lang="en-US" altLang="en-US" sz="1800" b="1">
              <a:latin typeface="Arial" panose="020B0604020202020204" pitchFamily="34" charset="0"/>
            </a:endParaRPr>
          </a:p>
          <a:p>
            <a:pPr>
              <a:spcBef>
                <a:spcPct val="0"/>
              </a:spcBef>
              <a:buClrTx/>
              <a:buSzTx/>
              <a:buFontTx/>
              <a:buNone/>
            </a:pPr>
            <a:endParaRPr lang="en-US" altLang="en-US" sz="14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May be reproduced ONLY for student use at the university level when used in conjunction with </a:t>
            </a:r>
            <a:r>
              <a:rPr lang="en-US" altLang="en-US" sz="1200" i="1">
                <a:latin typeface="Arial" panose="020B0604020202020204" pitchFamily="34" charset="0"/>
              </a:rPr>
              <a:t>Software Engineering: A Practitioner's Approach, 8/e. </a:t>
            </a:r>
            <a:r>
              <a:rPr lang="en-US" altLang="en-US" sz="1200">
                <a:latin typeface="Arial" panose="020B0604020202020204" pitchFamily="34" charset="0"/>
              </a:rPr>
              <a:t>Any other reproduction or use is prohibited without the express written permission of the author.</a:t>
            </a:r>
          </a:p>
          <a:p>
            <a:pPr>
              <a:spcBef>
                <a:spcPct val="0"/>
              </a:spcBef>
              <a:buClrTx/>
              <a:buSzTx/>
              <a:buFontTx/>
              <a:buNone/>
            </a:pPr>
            <a:endParaRPr lang="en-US" altLang="en-US" sz="1200">
              <a:latin typeface="Arial" panose="020B0604020202020204" pitchFamily="34" charset="0"/>
            </a:endParaRPr>
          </a:p>
          <a:p>
            <a:pPr>
              <a:spcBef>
                <a:spcPct val="0"/>
              </a:spcBef>
              <a:buClrTx/>
              <a:buSzTx/>
              <a:buFontTx/>
              <a:buNone/>
            </a:pPr>
            <a:r>
              <a:rPr lang="en-US" altLang="en-US" sz="1200">
                <a:latin typeface="Arial" panose="020B0604020202020204" pitchFamily="34" charset="0"/>
              </a:rPr>
              <a:t>All copyright information MUST appear if these slides are posted on a website for student use.</a:t>
            </a:r>
          </a:p>
        </p:txBody>
      </p:sp>
    </p:spTree>
    <p:extLst>
      <p:ext uri="{BB962C8B-B14F-4D97-AF65-F5344CB8AC3E}">
        <p14:creationId xmlns:p14="http://schemas.microsoft.com/office/powerpoint/2010/main" val="3960487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512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26508C-9EEA-4554-876F-36CC32389807}" type="slidenum">
              <a:rPr lang="en-US" altLang="en-US" sz="1000">
                <a:latin typeface="Helvetica" panose="020B0604020202020204" pitchFamily="34" charset="0"/>
              </a:rPr>
              <a:pPr/>
              <a:t>83</a:t>
            </a:fld>
            <a:endParaRPr lang="en-US" altLang="en-US" sz="1000">
              <a:latin typeface="Helvetica" panose="020B0604020202020204" pitchFamily="34" charset="0"/>
            </a:endParaRPr>
          </a:p>
        </p:txBody>
      </p:sp>
      <p:pic>
        <p:nvPicPr>
          <p:cNvPr id="51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52400"/>
            <a:ext cx="8618538" cy="6172200"/>
          </a:xfrm>
        </p:spPr>
      </p:pic>
    </p:spTree>
    <p:extLst>
      <p:ext uri="{BB962C8B-B14F-4D97-AF65-F5344CB8AC3E}">
        <p14:creationId xmlns:p14="http://schemas.microsoft.com/office/powerpoint/2010/main" val="41786438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614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71F70561-2FF5-48B0-B49E-352742903F75}" type="slidenum">
              <a:rPr lang="en-US" altLang="en-US" sz="1000"/>
              <a:pPr>
                <a:spcBef>
                  <a:spcPct val="0"/>
                </a:spcBef>
                <a:buClrTx/>
                <a:buSzTx/>
                <a:buFontTx/>
                <a:buNone/>
              </a:pPr>
              <a:t>84</a:t>
            </a:fld>
            <a:endParaRPr lang="en-US" altLang="en-US" sz="1000"/>
          </a:p>
        </p:txBody>
      </p:sp>
      <p:sp>
        <p:nvSpPr>
          <p:cNvPr id="6148" name="Rectangle 2"/>
          <p:cNvSpPr>
            <a:spLocks noGrp="1" noChangeArrowheads="1"/>
          </p:cNvSpPr>
          <p:nvPr>
            <p:ph type="title"/>
          </p:nvPr>
        </p:nvSpPr>
        <p:spPr>
          <a:xfrm>
            <a:off x="2667000" y="1143001"/>
            <a:ext cx="5437188" cy="633413"/>
          </a:xfrm>
        </p:spPr>
        <p:txBody>
          <a:bodyPr>
            <a:normAutofit fontScale="90000"/>
          </a:bodyPr>
          <a:lstStyle/>
          <a:p>
            <a:pPr eaLnBrk="1" hangingPunct="1"/>
            <a:r>
              <a:rPr lang="en-US" altLang="en-US" smtClean="0"/>
              <a:t>Requirements Analysis</a:t>
            </a:r>
          </a:p>
        </p:txBody>
      </p:sp>
      <p:sp>
        <p:nvSpPr>
          <p:cNvPr id="6149" name="Rectangle 3"/>
          <p:cNvSpPr>
            <a:spLocks noGrp="1" noChangeArrowheads="1"/>
          </p:cNvSpPr>
          <p:nvPr>
            <p:ph type="body" idx="1"/>
          </p:nvPr>
        </p:nvSpPr>
        <p:spPr/>
        <p:txBody>
          <a:bodyPr/>
          <a:lstStyle/>
          <a:p>
            <a:pPr>
              <a:spcBef>
                <a:spcPts val="300"/>
              </a:spcBef>
            </a:pPr>
            <a:r>
              <a:rPr lang="en-US" altLang="en-US" sz="2000"/>
              <a:t>Requirements analysis </a:t>
            </a:r>
          </a:p>
          <a:p>
            <a:pPr lvl="1">
              <a:spcBef>
                <a:spcPts val="300"/>
              </a:spcBef>
            </a:pPr>
            <a:r>
              <a:rPr lang="en-US" altLang="en-US" sz="1800"/>
              <a:t>specifies software’s operational characteristics</a:t>
            </a:r>
          </a:p>
          <a:p>
            <a:pPr lvl="1">
              <a:spcBef>
                <a:spcPts val="300"/>
              </a:spcBef>
            </a:pPr>
            <a:r>
              <a:rPr lang="en-US" altLang="en-US" sz="1800"/>
              <a:t>indicates software's interface with other system elements </a:t>
            </a:r>
          </a:p>
          <a:p>
            <a:pPr lvl="1">
              <a:spcBef>
                <a:spcPts val="300"/>
              </a:spcBef>
            </a:pPr>
            <a:r>
              <a:rPr lang="en-US" altLang="en-US" sz="1800"/>
              <a:t>establishes constraints that software must meet</a:t>
            </a:r>
          </a:p>
          <a:p>
            <a:pPr>
              <a:spcBef>
                <a:spcPts val="300"/>
              </a:spcBef>
            </a:pPr>
            <a:r>
              <a:rPr lang="en-US" altLang="en-US" sz="2000"/>
              <a:t>Requirements analysis allows the software engineer (called an </a:t>
            </a:r>
            <a:r>
              <a:rPr lang="en-US" altLang="en-US" sz="2000" i="1"/>
              <a:t>analyst</a:t>
            </a:r>
            <a:r>
              <a:rPr lang="en-US" altLang="en-US" sz="2000"/>
              <a:t> or </a:t>
            </a:r>
            <a:r>
              <a:rPr lang="en-US" altLang="en-US" sz="2000" i="1"/>
              <a:t>modeler</a:t>
            </a:r>
            <a:r>
              <a:rPr lang="en-US" altLang="en-US" sz="2000"/>
              <a:t> in this role) to:</a:t>
            </a:r>
          </a:p>
          <a:p>
            <a:pPr lvl="1">
              <a:spcBef>
                <a:spcPts val="300"/>
              </a:spcBef>
            </a:pPr>
            <a:r>
              <a:rPr lang="en-US" altLang="en-US" sz="1800"/>
              <a:t>elaborate on basic requirements established during earlier requirement engineering tasks</a:t>
            </a:r>
          </a:p>
          <a:p>
            <a:pPr lvl="1">
              <a:spcBef>
                <a:spcPts val="300"/>
              </a:spcBef>
            </a:pPr>
            <a:r>
              <a:rPr lang="en-US" altLang="en-US" sz="1800"/>
              <a:t>build models that depict user scenarios, functional activities, problem classes and their relationships, system and class behavior, and the flow of data as it is transformed. </a:t>
            </a:r>
          </a:p>
        </p:txBody>
      </p:sp>
    </p:spTree>
    <p:extLst>
      <p:ext uri="{BB962C8B-B14F-4D97-AF65-F5344CB8AC3E}">
        <p14:creationId xmlns:p14="http://schemas.microsoft.com/office/powerpoint/2010/main" val="9061389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71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EFEE1B9D-DEF4-46D1-9727-F1A7F5CFC49C}" type="slidenum">
              <a:rPr lang="en-US" altLang="en-US" sz="1000"/>
              <a:pPr>
                <a:spcBef>
                  <a:spcPct val="0"/>
                </a:spcBef>
                <a:buClrTx/>
                <a:buSzTx/>
                <a:buFontTx/>
                <a:buNone/>
              </a:pPr>
              <a:t>85</a:t>
            </a:fld>
            <a:endParaRPr lang="en-US" altLang="en-US" sz="1000"/>
          </a:p>
        </p:txBody>
      </p:sp>
      <p:sp>
        <p:nvSpPr>
          <p:cNvPr id="7172" name="Rectangle 2"/>
          <p:cNvSpPr>
            <a:spLocks noGrp="1" noChangeArrowheads="1"/>
          </p:cNvSpPr>
          <p:nvPr>
            <p:ph type="title"/>
          </p:nvPr>
        </p:nvSpPr>
        <p:spPr>
          <a:xfrm>
            <a:off x="2743200" y="990601"/>
            <a:ext cx="7391400" cy="633413"/>
          </a:xfrm>
        </p:spPr>
        <p:txBody>
          <a:bodyPr/>
          <a:lstStyle/>
          <a:p>
            <a:pPr eaLnBrk="1" hangingPunct="1"/>
            <a:r>
              <a:rPr lang="en-US" altLang="en-US" sz="3200"/>
              <a:t>Elements of Requirements Analysis</a:t>
            </a:r>
          </a:p>
        </p:txBody>
      </p:sp>
      <p:pic>
        <p:nvPicPr>
          <p:cNvPr id="7173" name="Picture 4" descr="Fig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495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963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81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56EA69D5-CC97-47BA-9440-495BF5C4E297}" type="slidenum">
              <a:rPr lang="en-US" altLang="en-US" sz="1000"/>
              <a:pPr>
                <a:spcBef>
                  <a:spcPct val="0"/>
                </a:spcBef>
                <a:buClrTx/>
                <a:buSzTx/>
                <a:buFontTx/>
                <a:buNone/>
              </a:pPr>
              <a:t>86</a:t>
            </a:fld>
            <a:endParaRPr lang="en-US" altLang="en-US" sz="1000"/>
          </a:p>
        </p:txBody>
      </p:sp>
      <p:sp>
        <p:nvSpPr>
          <p:cNvPr id="8196" name="Rectangle 2"/>
          <p:cNvSpPr>
            <a:spLocks noGrp="1" noChangeArrowheads="1"/>
          </p:cNvSpPr>
          <p:nvPr>
            <p:ph type="title"/>
          </p:nvPr>
        </p:nvSpPr>
        <p:spPr>
          <a:xfrm>
            <a:off x="2743200" y="1143001"/>
            <a:ext cx="5867400" cy="633413"/>
          </a:xfrm>
        </p:spPr>
        <p:txBody>
          <a:bodyPr>
            <a:normAutofit fontScale="90000"/>
          </a:bodyPr>
          <a:lstStyle/>
          <a:p>
            <a:pPr eaLnBrk="1" hangingPunct="1"/>
            <a:r>
              <a:rPr lang="en-US" altLang="en-US" smtClean="0"/>
              <a:t>Requirements Modeling</a:t>
            </a:r>
          </a:p>
        </p:txBody>
      </p:sp>
      <p:sp>
        <p:nvSpPr>
          <p:cNvPr id="8197" name="Rectangle 3"/>
          <p:cNvSpPr>
            <a:spLocks noGrp="1" noChangeArrowheads="1"/>
          </p:cNvSpPr>
          <p:nvPr>
            <p:ph type="body" idx="1"/>
          </p:nvPr>
        </p:nvSpPr>
        <p:spPr/>
        <p:txBody>
          <a:bodyPr/>
          <a:lstStyle/>
          <a:p>
            <a:r>
              <a:rPr lang="en-US" altLang="en-US" smtClean="0"/>
              <a:t>Scenario-based </a:t>
            </a:r>
          </a:p>
          <a:p>
            <a:pPr lvl="1"/>
            <a:r>
              <a:rPr lang="en-US" altLang="en-US" sz="1800"/>
              <a:t>system from the user’s point of view</a:t>
            </a:r>
          </a:p>
          <a:p>
            <a:r>
              <a:rPr lang="en-US" altLang="en-US" smtClean="0"/>
              <a:t>Data </a:t>
            </a:r>
          </a:p>
          <a:p>
            <a:pPr lvl="1"/>
            <a:r>
              <a:rPr lang="en-US" altLang="en-US" sz="1800"/>
              <a:t>shows how data are transformed inside the system</a:t>
            </a:r>
          </a:p>
          <a:p>
            <a:r>
              <a:rPr lang="en-US" altLang="en-US" smtClean="0"/>
              <a:t>Class-oriented</a:t>
            </a:r>
          </a:p>
          <a:p>
            <a:pPr lvl="1"/>
            <a:r>
              <a:rPr lang="en-US" altLang="en-US" sz="1800"/>
              <a:t>defines objects, attributes, and relationships</a:t>
            </a:r>
          </a:p>
          <a:p>
            <a:r>
              <a:rPr lang="en-US" altLang="en-US" smtClean="0"/>
              <a:t>Flow-oriented </a:t>
            </a:r>
          </a:p>
          <a:p>
            <a:pPr lvl="1"/>
            <a:r>
              <a:rPr lang="en-US" altLang="en-US" sz="1800"/>
              <a:t>shows how data are transformed inside the system</a:t>
            </a:r>
          </a:p>
          <a:p>
            <a:r>
              <a:rPr lang="en-US" altLang="en-US" smtClean="0"/>
              <a:t>Behavioral </a:t>
            </a:r>
          </a:p>
          <a:p>
            <a:pPr lvl="1"/>
            <a:r>
              <a:rPr lang="en-US" altLang="en-US" sz="1800"/>
              <a:t>show the impact of events on the system states</a:t>
            </a:r>
          </a:p>
        </p:txBody>
      </p:sp>
    </p:spTree>
    <p:extLst>
      <p:ext uri="{BB962C8B-B14F-4D97-AF65-F5344CB8AC3E}">
        <p14:creationId xmlns:p14="http://schemas.microsoft.com/office/powerpoint/2010/main" val="3383384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92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84979D8D-EBE8-40CE-8269-15611F865A5B}" type="slidenum">
              <a:rPr lang="en-US" altLang="en-US" sz="1000"/>
              <a:pPr>
                <a:spcBef>
                  <a:spcPct val="0"/>
                </a:spcBef>
                <a:buClrTx/>
                <a:buSzTx/>
                <a:buFontTx/>
                <a:buNone/>
              </a:pPr>
              <a:t>87</a:t>
            </a:fld>
            <a:endParaRPr lang="en-US" altLang="en-US" sz="1000"/>
          </a:p>
        </p:txBody>
      </p:sp>
      <p:sp>
        <p:nvSpPr>
          <p:cNvPr id="9220" name="Rectangle 2"/>
          <p:cNvSpPr>
            <a:spLocks noGrp="1" noChangeArrowheads="1"/>
          </p:cNvSpPr>
          <p:nvPr>
            <p:ph type="title"/>
          </p:nvPr>
        </p:nvSpPr>
        <p:spPr>
          <a:xfrm>
            <a:off x="2819401" y="1143001"/>
            <a:ext cx="2886075" cy="633413"/>
          </a:xfrm>
        </p:spPr>
        <p:txBody>
          <a:bodyPr>
            <a:normAutofit fontScale="90000"/>
          </a:bodyPr>
          <a:lstStyle/>
          <a:p>
            <a:pPr eaLnBrk="1" hangingPunct="1"/>
            <a:r>
              <a:rPr lang="en-US" altLang="en-US" smtClean="0"/>
              <a:t>A Bridge</a:t>
            </a:r>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4726" y="2209800"/>
            <a:ext cx="61626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3096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02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B46431B7-D74F-4F30-8D6D-BC8933FC7EAF}" type="slidenum">
              <a:rPr lang="en-US" altLang="en-US" sz="1000"/>
              <a:pPr>
                <a:spcBef>
                  <a:spcPct val="0"/>
                </a:spcBef>
                <a:buClrTx/>
                <a:buSzTx/>
                <a:buFontTx/>
                <a:buNone/>
              </a:pPr>
              <a:t>88</a:t>
            </a:fld>
            <a:endParaRPr lang="en-US" altLang="en-US" sz="1000"/>
          </a:p>
        </p:txBody>
      </p:sp>
      <p:sp>
        <p:nvSpPr>
          <p:cNvPr id="10244" name="Rectangle 2"/>
          <p:cNvSpPr>
            <a:spLocks noGrp="1" noChangeArrowheads="1"/>
          </p:cNvSpPr>
          <p:nvPr>
            <p:ph type="title"/>
          </p:nvPr>
        </p:nvSpPr>
        <p:spPr>
          <a:xfrm>
            <a:off x="2743201" y="1143001"/>
            <a:ext cx="5313363" cy="633413"/>
          </a:xfrm>
        </p:spPr>
        <p:txBody>
          <a:bodyPr>
            <a:normAutofit fontScale="90000"/>
          </a:bodyPr>
          <a:lstStyle/>
          <a:p>
            <a:pPr eaLnBrk="1" hangingPunct="1"/>
            <a:r>
              <a:rPr lang="en-US" altLang="en-US" smtClean="0"/>
              <a:t>Rules of Thumb</a:t>
            </a:r>
          </a:p>
        </p:txBody>
      </p:sp>
      <p:sp>
        <p:nvSpPr>
          <p:cNvPr id="10245" name="Rectangle 3"/>
          <p:cNvSpPr>
            <a:spLocks noGrp="1" noChangeArrowheads="1"/>
          </p:cNvSpPr>
          <p:nvPr>
            <p:ph type="body" idx="1"/>
          </p:nvPr>
        </p:nvSpPr>
        <p:spPr>
          <a:xfrm>
            <a:off x="3429000" y="1828800"/>
            <a:ext cx="6705600" cy="3657600"/>
          </a:xfrm>
        </p:spPr>
        <p:txBody>
          <a:bodyPr/>
          <a:lstStyle/>
          <a:p>
            <a:pPr>
              <a:spcBef>
                <a:spcPts val="300"/>
              </a:spcBef>
            </a:pPr>
            <a:r>
              <a:rPr lang="en-US" altLang="en-US" sz="1800"/>
              <a:t>The model should focus on requirements that are visible within the problem or business domain. The level of abstraction should be relatively high. </a:t>
            </a:r>
            <a:endParaRPr lang="en-US" altLang="en-US" sz="1800">
              <a:cs typeface="Times" panose="02020603050405020304" pitchFamily="18" charset="0"/>
              <a:sym typeface="Symbol" panose="05050102010706020507" pitchFamily="18" charset="2"/>
            </a:endParaRPr>
          </a:p>
          <a:p>
            <a:pPr>
              <a:spcBef>
                <a:spcPts val="300"/>
              </a:spcBef>
            </a:pPr>
            <a:r>
              <a:rPr lang="en-US" altLang="en-US" sz="1800"/>
              <a:t>Each element of the analysis model should add to an overall understanding of software requirements and provide insight into the information domain, function and behavior of the system.</a:t>
            </a:r>
          </a:p>
          <a:p>
            <a:pPr eaLnBrk="1" hangingPunct="1">
              <a:lnSpc>
                <a:spcPct val="90000"/>
              </a:lnSpc>
            </a:pPr>
            <a:r>
              <a:rPr lang="en-US" altLang="en-US" sz="1800"/>
              <a:t>Delay consideration of infrastructure and other non-functional models until design. </a:t>
            </a:r>
          </a:p>
          <a:p>
            <a:pPr eaLnBrk="1" hangingPunct="1">
              <a:lnSpc>
                <a:spcPct val="90000"/>
              </a:lnSpc>
            </a:pPr>
            <a:r>
              <a:rPr lang="en-US" altLang="en-US" sz="1800"/>
              <a:t>Minimize coupling throughout the system. </a:t>
            </a:r>
          </a:p>
          <a:p>
            <a:pPr eaLnBrk="1" hangingPunct="1">
              <a:lnSpc>
                <a:spcPct val="90000"/>
              </a:lnSpc>
            </a:pPr>
            <a:r>
              <a:rPr lang="en-US" altLang="en-US" sz="1800"/>
              <a:t>Be certain that the analysis model provides value to all stakeholders. </a:t>
            </a:r>
          </a:p>
          <a:p>
            <a:pPr eaLnBrk="1" hangingPunct="1">
              <a:lnSpc>
                <a:spcPct val="90000"/>
              </a:lnSpc>
            </a:pPr>
            <a:r>
              <a:rPr lang="en-US" altLang="en-US" sz="1800"/>
              <a:t>Keep the model as simple as it can be. </a:t>
            </a:r>
          </a:p>
        </p:txBody>
      </p:sp>
    </p:spTree>
    <p:extLst>
      <p:ext uri="{BB962C8B-B14F-4D97-AF65-F5344CB8AC3E}">
        <p14:creationId xmlns:p14="http://schemas.microsoft.com/office/powerpoint/2010/main" val="16976259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126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26AC97F-55AF-462E-910C-91B8629D0E6A}" type="slidenum">
              <a:rPr lang="en-US" altLang="en-US" sz="1000"/>
              <a:pPr>
                <a:spcBef>
                  <a:spcPct val="0"/>
                </a:spcBef>
                <a:buClrTx/>
                <a:buSzTx/>
                <a:buFontTx/>
                <a:buNone/>
              </a:pPr>
              <a:t>89</a:t>
            </a:fld>
            <a:endParaRPr lang="en-US" altLang="en-US" sz="1000"/>
          </a:p>
        </p:txBody>
      </p:sp>
      <p:sp>
        <p:nvSpPr>
          <p:cNvPr id="11268" name="Rectangle 2"/>
          <p:cNvSpPr>
            <a:spLocks noGrp="1" noChangeArrowheads="1"/>
          </p:cNvSpPr>
          <p:nvPr>
            <p:ph type="title"/>
          </p:nvPr>
        </p:nvSpPr>
        <p:spPr>
          <a:xfrm>
            <a:off x="2743200" y="1066801"/>
            <a:ext cx="4051300" cy="633413"/>
          </a:xfrm>
        </p:spPr>
        <p:txBody>
          <a:bodyPr>
            <a:normAutofit fontScale="90000"/>
          </a:bodyPr>
          <a:lstStyle/>
          <a:p>
            <a:pPr eaLnBrk="1" hangingPunct="1"/>
            <a:r>
              <a:rPr lang="en-US" altLang="en-US" smtClean="0"/>
              <a:t>Domain Analysis</a:t>
            </a:r>
          </a:p>
        </p:txBody>
      </p:sp>
      <p:sp>
        <p:nvSpPr>
          <p:cNvPr id="180227" name="Text Box 3"/>
          <p:cNvSpPr txBox="1">
            <a:spLocks noChangeArrowheads="1"/>
          </p:cNvSpPr>
          <p:nvPr/>
        </p:nvSpPr>
        <p:spPr bwMode="auto">
          <a:xfrm>
            <a:off x="3124200" y="1905001"/>
            <a:ext cx="6502400" cy="2835275"/>
          </a:xfrm>
          <a:prstGeom prst="rect">
            <a:avLst/>
          </a:prstGeom>
          <a:noFill/>
          <a:ln>
            <a:noFill/>
          </a:ln>
          <a:effectLst/>
          <a:extLst/>
        </p:spPr>
        <p:txBody>
          <a:bodyPr>
            <a:spAutoFit/>
          </a:bodyPr>
          <a:lstStyle/>
          <a:p>
            <a:pPr>
              <a:spcBef>
                <a:spcPts val="600"/>
              </a:spcBef>
              <a:defRPr/>
            </a:pPr>
            <a:r>
              <a:rPr lang="en-US" sz="2000">
                <a:effectLst>
                  <a:outerShdw blurRad="38100" dist="38100" dir="2700000" algn="tl">
                    <a:srgbClr val="FFFFFF"/>
                  </a:outerShdw>
                </a:effectLst>
                <a:latin typeface="Palatino" pitchFamily="-128" charset="0"/>
                <a:ea typeface="ＭＳ Ｐゴシック" pitchFamily="-128" charset="-128"/>
              </a:rPr>
              <a:t>Software domain analysis is the identification, analysis, and specification of common requirements from a specific application domain, typically for reuse on multiple projects within that application domain . . . [Object-oriented domain analysis is] the identification, analysis, and specification of common, reusable capabilities within a specific application domain, in terms of common objects, classes, subassemblies, and frameworks . . .</a:t>
            </a:r>
            <a:endParaRPr lang="en-US">
              <a:latin typeface="Helvetica" pitchFamily="-128" charset="0"/>
              <a:ea typeface="ＭＳ Ｐゴシック" pitchFamily="-128" charset="-128"/>
            </a:endParaRPr>
          </a:p>
        </p:txBody>
      </p:sp>
      <p:sp>
        <p:nvSpPr>
          <p:cNvPr id="11270" name="Text Box 4"/>
          <p:cNvSpPr txBox="1">
            <a:spLocks noChangeArrowheads="1"/>
          </p:cNvSpPr>
          <p:nvPr/>
        </p:nvSpPr>
        <p:spPr bwMode="auto">
          <a:xfrm>
            <a:off x="5756276" y="4772026"/>
            <a:ext cx="2720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lnSpc>
                <a:spcPct val="90000"/>
              </a:lnSpc>
              <a:spcBef>
                <a:spcPct val="50000"/>
              </a:spcBef>
              <a:buClrTx/>
              <a:buSzTx/>
              <a:buFontTx/>
              <a:buNone/>
            </a:pPr>
            <a:r>
              <a:rPr lang="en-US" altLang="en-US" sz="1800" b="1" i="1">
                <a:solidFill>
                  <a:schemeClr val="folHlink"/>
                </a:solidFill>
              </a:rPr>
              <a:t>Donald Firesmith</a:t>
            </a:r>
            <a:endParaRPr lang="en-US" altLang="en-US" sz="1800" b="1">
              <a:solidFill>
                <a:schemeClr val="folHlink"/>
              </a:solidFill>
            </a:endParaRPr>
          </a:p>
        </p:txBody>
      </p:sp>
    </p:spTree>
    <p:extLst>
      <p:ext uri="{BB962C8B-B14F-4D97-AF65-F5344CB8AC3E}">
        <p14:creationId xmlns:p14="http://schemas.microsoft.com/office/powerpoint/2010/main" val="244446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 </a:t>
            </a:r>
          </a:p>
        </p:txBody>
      </p:sp>
      <p:sp>
        <p:nvSpPr>
          <p:cNvPr id="5" name="Slide Number Placeholder 4"/>
          <p:cNvSpPr>
            <a:spLocks noGrp="1"/>
          </p:cNvSpPr>
          <p:nvPr>
            <p:ph type="sldNum" sz="quarter" idx="11"/>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FF67DE-8189-45A4-A345-72FC679D564A}" type="slidenum">
              <a:rPr lang="en-US" altLang="en-US" sz="1000">
                <a:latin typeface="Helvetica" panose="020B0604020202020204" pitchFamily="34" charset="0"/>
              </a:rPr>
              <a:pPr/>
              <a:t>9</a:t>
            </a:fld>
            <a:endParaRPr lang="en-US" altLang="en-US" sz="1000">
              <a:latin typeface="Helvetica" panose="020B0604020202020204" pitchFamily="34" charset="0"/>
            </a:endParaRPr>
          </a:p>
        </p:txBody>
      </p:sp>
      <p:sp>
        <p:nvSpPr>
          <p:cNvPr id="11268" name="Rectangle 2"/>
          <p:cNvSpPr>
            <a:spLocks noGrp="1" noChangeArrowheads="1"/>
          </p:cNvSpPr>
          <p:nvPr>
            <p:ph type="title"/>
          </p:nvPr>
        </p:nvSpPr>
        <p:spPr/>
        <p:txBody>
          <a:bodyPr/>
          <a:lstStyle/>
          <a:p>
            <a:pPr eaLnBrk="1" hangingPunct="1"/>
            <a:r>
              <a:rPr lang="en-US" altLang="en-US" smtClean="0"/>
              <a:t>The Essence of Practice</a:t>
            </a:r>
          </a:p>
        </p:txBody>
      </p:sp>
      <p:sp>
        <p:nvSpPr>
          <p:cNvPr id="11269" name="Rectangle 3"/>
          <p:cNvSpPr>
            <a:spLocks noGrp="1" noChangeArrowheads="1"/>
          </p:cNvSpPr>
          <p:nvPr>
            <p:ph type="body" idx="1"/>
          </p:nvPr>
        </p:nvSpPr>
        <p:spPr/>
        <p:txBody>
          <a:bodyPr/>
          <a:lstStyle/>
          <a:p>
            <a:pPr eaLnBrk="1" hangingPunct="1"/>
            <a:r>
              <a:rPr lang="en-US" altLang="en-US" smtClean="0"/>
              <a:t>Polya suggests:</a:t>
            </a:r>
          </a:p>
          <a:p>
            <a:pPr lvl="2">
              <a:spcBef>
                <a:spcPts val="600"/>
              </a:spcBef>
              <a:buNone/>
            </a:pPr>
            <a:r>
              <a:rPr lang="en-US" altLang="en-US" i="1" smtClean="0">
                <a:latin typeface="Palatino" pitchFamily="-128" charset="0"/>
              </a:rPr>
              <a:t>1.	Understand the problem</a:t>
            </a:r>
            <a:r>
              <a:rPr lang="en-US" altLang="en-US" smtClean="0">
                <a:latin typeface="Palatino" pitchFamily="-128" charset="0"/>
              </a:rPr>
              <a:t> (communication and analysis).</a:t>
            </a:r>
          </a:p>
          <a:p>
            <a:pPr lvl="2" eaLnBrk="1" hangingPunct="1">
              <a:buFontTx/>
              <a:buNone/>
            </a:pPr>
            <a:r>
              <a:rPr lang="en-US" altLang="en-US" i="1" smtClean="0">
                <a:latin typeface="Palatino" pitchFamily="-128" charset="0"/>
              </a:rPr>
              <a:t>2.	Plan a solution</a:t>
            </a:r>
            <a:r>
              <a:rPr lang="en-US" altLang="en-US" smtClean="0">
                <a:latin typeface="Palatino" pitchFamily="-128" charset="0"/>
              </a:rPr>
              <a:t> (modeling and software design).</a:t>
            </a:r>
          </a:p>
          <a:p>
            <a:pPr lvl="2" eaLnBrk="1" hangingPunct="1">
              <a:buFontTx/>
              <a:buNone/>
            </a:pPr>
            <a:r>
              <a:rPr lang="en-US" altLang="en-US" i="1" smtClean="0">
                <a:latin typeface="Palatino" pitchFamily="-128" charset="0"/>
              </a:rPr>
              <a:t>3.	Carry out the plan</a:t>
            </a:r>
            <a:r>
              <a:rPr lang="en-US" altLang="en-US" smtClean="0">
                <a:latin typeface="Palatino" pitchFamily="-128" charset="0"/>
              </a:rPr>
              <a:t> (code generation).</a:t>
            </a:r>
          </a:p>
          <a:p>
            <a:pPr lvl="2" eaLnBrk="1" hangingPunct="1">
              <a:buFontTx/>
              <a:buNone/>
            </a:pPr>
            <a:r>
              <a:rPr lang="en-US" altLang="en-US" i="1" smtClean="0">
                <a:latin typeface="Palatino" pitchFamily="-128" charset="0"/>
              </a:rPr>
              <a:t>4.	Examine the result for accuracy</a:t>
            </a:r>
            <a:r>
              <a:rPr lang="en-US" altLang="en-US" smtClean="0">
                <a:latin typeface="Palatino" pitchFamily="-128" charset="0"/>
              </a:rPr>
              <a:t> (testing and quality assurance).</a:t>
            </a:r>
          </a:p>
          <a:p>
            <a:pPr eaLnBrk="1" hangingPunct="1"/>
            <a:endParaRPr lang="en-US" altLang="en-US" smtClean="0"/>
          </a:p>
        </p:txBody>
      </p:sp>
    </p:spTree>
    <p:extLst>
      <p:ext uri="{BB962C8B-B14F-4D97-AF65-F5344CB8AC3E}">
        <p14:creationId xmlns:p14="http://schemas.microsoft.com/office/powerpoint/2010/main" val="51528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229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0EABD5F-65A0-4333-8638-03436C691C0C}" type="slidenum">
              <a:rPr lang="en-US" altLang="en-US" sz="1000"/>
              <a:pPr>
                <a:spcBef>
                  <a:spcPct val="0"/>
                </a:spcBef>
                <a:buClrTx/>
                <a:buSzTx/>
                <a:buFontTx/>
                <a:buNone/>
              </a:pPr>
              <a:t>90</a:t>
            </a:fld>
            <a:endParaRPr lang="en-US" altLang="en-US" sz="1000"/>
          </a:p>
        </p:txBody>
      </p:sp>
      <p:sp>
        <p:nvSpPr>
          <p:cNvPr id="12292" name="Rectangle 2"/>
          <p:cNvSpPr>
            <a:spLocks noGrp="1" noChangeArrowheads="1"/>
          </p:cNvSpPr>
          <p:nvPr>
            <p:ph type="title"/>
          </p:nvPr>
        </p:nvSpPr>
        <p:spPr>
          <a:xfrm>
            <a:off x="2743200" y="1143001"/>
            <a:ext cx="4051300" cy="633413"/>
          </a:xfrm>
        </p:spPr>
        <p:txBody>
          <a:bodyPr>
            <a:normAutofit fontScale="90000"/>
          </a:bodyPr>
          <a:lstStyle/>
          <a:p>
            <a:pPr eaLnBrk="1" hangingPunct="1"/>
            <a:r>
              <a:rPr lang="en-US" altLang="en-US" smtClean="0"/>
              <a:t>Domain Analysis</a:t>
            </a:r>
          </a:p>
        </p:txBody>
      </p:sp>
      <p:sp>
        <p:nvSpPr>
          <p:cNvPr id="12293" name="Rectangle 3"/>
          <p:cNvSpPr>
            <a:spLocks noGrp="1" noChangeArrowheads="1"/>
          </p:cNvSpPr>
          <p:nvPr>
            <p:ph type="body" idx="1"/>
          </p:nvPr>
        </p:nvSpPr>
        <p:spPr>
          <a:xfrm>
            <a:off x="3200400" y="1905001"/>
            <a:ext cx="6858000" cy="2428875"/>
          </a:xfrm>
        </p:spPr>
        <p:txBody>
          <a:bodyPr/>
          <a:lstStyle/>
          <a:p>
            <a:pPr eaLnBrk="1" hangingPunct="1"/>
            <a:r>
              <a:rPr lang="en-US" altLang="en-US" smtClean="0"/>
              <a:t>Define the domain to be investigated.</a:t>
            </a:r>
          </a:p>
          <a:p>
            <a:pPr eaLnBrk="1" hangingPunct="1"/>
            <a:r>
              <a:rPr lang="en-US" altLang="en-US" smtClean="0"/>
              <a:t>Collect a representative sample of applications in the domain.</a:t>
            </a:r>
          </a:p>
          <a:p>
            <a:pPr eaLnBrk="1" hangingPunct="1"/>
            <a:r>
              <a:rPr lang="en-US" altLang="en-US" smtClean="0"/>
              <a:t>Analyze each application in the sample.</a:t>
            </a:r>
          </a:p>
          <a:p>
            <a:pPr eaLnBrk="1" hangingPunct="1"/>
            <a:r>
              <a:rPr lang="en-US" altLang="en-US" smtClean="0"/>
              <a:t>Develop an analysis model for the objects. </a:t>
            </a:r>
          </a:p>
        </p:txBody>
      </p:sp>
    </p:spTree>
    <p:extLst>
      <p:ext uri="{BB962C8B-B14F-4D97-AF65-F5344CB8AC3E}">
        <p14:creationId xmlns:p14="http://schemas.microsoft.com/office/powerpoint/2010/main" val="20901647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743200" y="381001"/>
            <a:ext cx="6705600" cy="1243013"/>
          </a:xfrm>
        </p:spPr>
        <p:txBody>
          <a:bodyPr/>
          <a:lstStyle/>
          <a:p>
            <a:r>
              <a:rPr lang="en-IN" altLang="en-US" sz="2800"/>
              <a:t>Input and Output for Domain Analysis</a:t>
            </a:r>
          </a:p>
        </p:txBody>
      </p:sp>
      <p:pic>
        <p:nvPicPr>
          <p:cNvPr id="133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209800"/>
            <a:ext cx="8382000" cy="3352800"/>
          </a:xfrm>
        </p:spPr>
      </p:pic>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1331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4BC73D-11E3-4BA2-80E0-970FC63BAFEF}" type="slidenum">
              <a:rPr lang="en-US" altLang="en-US" sz="1000">
                <a:latin typeface="Helvetica" panose="020B0604020202020204" pitchFamily="34" charset="0"/>
              </a:rPr>
              <a:pPr/>
              <a:t>91</a:t>
            </a:fld>
            <a:endParaRPr lang="en-US" altLang="en-US" sz="1000">
              <a:latin typeface="Helvetica" panose="020B0604020202020204" pitchFamily="34" charset="0"/>
            </a:endParaRPr>
          </a:p>
        </p:txBody>
      </p:sp>
    </p:spTree>
    <p:extLst>
      <p:ext uri="{BB962C8B-B14F-4D97-AF65-F5344CB8AC3E}">
        <p14:creationId xmlns:p14="http://schemas.microsoft.com/office/powerpoint/2010/main" val="15389370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43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2765DE5C-885D-414A-9A74-64ABC3267437}" type="slidenum">
              <a:rPr lang="en-US" altLang="en-US" sz="1000"/>
              <a:pPr>
                <a:spcBef>
                  <a:spcPct val="0"/>
                </a:spcBef>
                <a:buClrTx/>
                <a:buSzTx/>
                <a:buFontTx/>
                <a:buNone/>
              </a:pPr>
              <a:t>92</a:t>
            </a:fld>
            <a:endParaRPr lang="en-US" altLang="en-US" sz="1000"/>
          </a:p>
        </p:txBody>
      </p:sp>
      <p:sp>
        <p:nvSpPr>
          <p:cNvPr id="14340" name="Rectangle 3"/>
          <p:cNvSpPr>
            <a:spLocks noGrp="1" noChangeArrowheads="1"/>
          </p:cNvSpPr>
          <p:nvPr>
            <p:ph type="title"/>
          </p:nvPr>
        </p:nvSpPr>
        <p:spPr>
          <a:xfrm>
            <a:off x="2667001" y="1143001"/>
            <a:ext cx="6227763" cy="633413"/>
          </a:xfrm>
        </p:spPr>
        <p:txBody>
          <a:bodyPr>
            <a:normAutofit fontScale="90000"/>
          </a:bodyPr>
          <a:lstStyle/>
          <a:p>
            <a:pPr eaLnBrk="1" hangingPunct="1"/>
            <a:r>
              <a:rPr lang="en-US" altLang="en-US" smtClean="0"/>
              <a:t>Scenario-Based Modeling</a:t>
            </a:r>
          </a:p>
        </p:txBody>
      </p:sp>
      <p:sp>
        <p:nvSpPr>
          <p:cNvPr id="253956" name="Text Box 4"/>
          <p:cNvSpPr txBox="1">
            <a:spLocks noChangeArrowheads="1"/>
          </p:cNvSpPr>
          <p:nvPr/>
        </p:nvSpPr>
        <p:spPr bwMode="auto">
          <a:xfrm>
            <a:off x="3352801" y="2133601"/>
            <a:ext cx="6545263" cy="2625725"/>
          </a:xfrm>
          <a:prstGeom prst="rect">
            <a:avLst/>
          </a:prstGeom>
          <a:noFill/>
          <a:ln>
            <a:noFill/>
          </a:ln>
          <a:effectLst/>
          <a:extLst/>
        </p:spPr>
        <p:txBody>
          <a:bodyPr>
            <a:spAutoFit/>
          </a:bodyPr>
          <a:lstStyle/>
          <a:p>
            <a:pPr>
              <a:spcBef>
                <a:spcPts val="600"/>
              </a:spcBef>
              <a:spcAft>
                <a:spcPts val="600"/>
              </a:spcAft>
              <a:defRPr/>
            </a:pPr>
            <a:r>
              <a:rPr lang="en-US" sz="2000">
                <a:effectLst>
                  <a:outerShdw blurRad="38100" dist="38100" dir="2700000" algn="tl">
                    <a:srgbClr val="FFFFFF"/>
                  </a:outerShdw>
                </a:effectLst>
                <a:latin typeface="Arial" charset="0"/>
                <a:ea typeface="ＭＳ Ｐゴシック" pitchFamily="-128" charset="-128"/>
              </a:rPr>
              <a:t>“[Use-cases] are simply an aid to defining what exists outside the system (actors) and what should be performed by the system (use-cases).” Ivar Jacobson</a:t>
            </a:r>
          </a:p>
          <a:p>
            <a:pPr lvl="1">
              <a:lnSpc>
                <a:spcPct val="90000"/>
              </a:lnSpc>
              <a:spcBef>
                <a:spcPct val="50000"/>
              </a:spcBef>
              <a:defRPr/>
            </a:pPr>
            <a:r>
              <a:rPr lang="en-US" b="1">
                <a:solidFill>
                  <a:schemeClr val="folHlink"/>
                </a:solidFill>
                <a:latin typeface="Arial" charset="0"/>
                <a:ea typeface="ＭＳ Ｐゴシック" pitchFamily="-128" charset="-128"/>
              </a:rPr>
              <a:t>(1) What should we write about?</a:t>
            </a:r>
          </a:p>
          <a:p>
            <a:pPr lvl="1">
              <a:lnSpc>
                <a:spcPct val="90000"/>
              </a:lnSpc>
              <a:spcBef>
                <a:spcPct val="50000"/>
              </a:spcBef>
              <a:defRPr/>
            </a:pPr>
            <a:r>
              <a:rPr lang="en-US" b="1">
                <a:solidFill>
                  <a:schemeClr val="folHlink"/>
                </a:solidFill>
                <a:latin typeface="Arial" charset="0"/>
                <a:ea typeface="ＭＳ Ｐゴシック" pitchFamily="-128" charset="-128"/>
              </a:rPr>
              <a:t>(2) How much should we write about it?</a:t>
            </a:r>
          </a:p>
          <a:p>
            <a:pPr lvl="1">
              <a:lnSpc>
                <a:spcPct val="90000"/>
              </a:lnSpc>
              <a:spcBef>
                <a:spcPct val="50000"/>
              </a:spcBef>
              <a:defRPr/>
            </a:pPr>
            <a:r>
              <a:rPr lang="en-US" b="1">
                <a:solidFill>
                  <a:schemeClr val="folHlink"/>
                </a:solidFill>
                <a:latin typeface="Arial" charset="0"/>
                <a:ea typeface="ＭＳ Ｐゴシック" pitchFamily="-128" charset="-128"/>
              </a:rPr>
              <a:t>(3) How detailed should we make our description? </a:t>
            </a:r>
          </a:p>
          <a:p>
            <a:pPr lvl="1">
              <a:lnSpc>
                <a:spcPct val="90000"/>
              </a:lnSpc>
              <a:spcBef>
                <a:spcPct val="50000"/>
              </a:spcBef>
              <a:defRPr/>
            </a:pPr>
            <a:r>
              <a:rPr lang="en-US" b="1">
                <a:solidFill>
                  <a:schemeClr val="folHlink"/>
                </a:solidFill>
                <a:latin typeface="Arial" charset="0"/>
                <a:ea typeface="ＭＳ Ｐゴシック" pitchFamily="-128" charset="-128"/>
              </a:rPr>
              <a:t>(4) How should we organize the description? </a:t>
            </a:r>
          </a:p>
        </p:txBody>
      </p:sp>
    </p:spTree>
    <p:extLst>
      <p:ext uri="{BB962C8B-B14F-4D97-AF65-F5344CB8AC3E}">
        <p14:creationId xmlns:p14="http://schemas.microsoft.com/office/powerpoint/2010/main" val="24764746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53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83C531C-1458-4FE7-9747-7A5989A17E94}" type="slidenum">
              <a:rPr lang="en-US" altLang="en-US" sz="1000"/>
              <a:pPr>
                <a:spcBef>
                  <a:spcPct val="0"/>
                </a:spcBef>
                <a:buClrTx/>
                <a:buSzTx/>
                <a:buFontTx/>
                <a:buNone/>
              </a:pPr>
              <a:t>93</a:t>
            </a:fld>
            <a:endParaRPr lang="en-US" altLang="en-US" sz="1000"/>
          </a:p>
        </p:txBody>
      </p:sp>
      <p:sp>
        <p:nvSpPr>
          <p:cNvPr id="15364" name="Rectangle 2"/>
          <p:cNvSpPr>
            <a:spLocks noGrp="1" noChangeArrowheads="1"/>
          </p:cNvSpPr>
          <p:nvPr>
            <p:ph type="title"/>
          </p:nvPr>
        </p:nvSpPr>
        <p:spPr>
          <a:xfrm>
            <a:off x="2667000" y="1143001"/>
            <a:ext cx="6705600" cy="633413"/>
          </a:xfrm>
        </p:spPr>
        <p:txBody>
          <a:bodyPr>
            <a:normAutofit fontScale="90000"/>
          </a:bodyPr>
          <a:lstStyle/>
          <a:p>
            <a:pPr eaLnBrk="1" hangingPunct="1"/>
            <a:r>
              <a:rPr lang="en-US" altLang="en-US" smtClean="0"/>
              <a:t>What to Write About?</a:t>
            </a:r>
          </a:p>
        </p:txBody>
      </p:sp>
      <p:sp>
        <p:nvSpPr>
          <p:cNvPr id="15365" name="Rectangle 3"/>
          <p:cNvSpPr>
            <a:spLocks noGrp="1" noChangeArrowheads="1"/>
          </p:cNvSpPr>
          <p:nvPr>
            <p:ph type="body" idx="1"/>
          </p:nvPr>
        </p:nvSpPr>
        <p:spPr/>
        <p:txBody>
          <a:bodyPr/>
          <a:lstStyle/>
          <a:p>
            <a:pPr>
              <a:spcBef>
                <a:spcPts val="600"/>
              </a:spcBef>
            </a:pPr>
            <a:r>
              <a:rPr lang="en-US" altLang="en-US" sz="2000">
                <a:solidFill>
                  <a:schemeClr val="folHlink"/>
                </a:solidFill>
                <a:latin typeface="Arial" panose="020B0604020202020204" pitchFamily="34" charset="0"/>
              </a:rPr>
              <a:t>Inception and elicitation</a:t>
            </a:r>
            <a:r>
              <a:rPr lang="en-US" altLang="en-US" sz="2000">
                <a:latin typeface="Arial" panose="020B0604020202020204" pitchFamily="34" charset="0"/>
              </a:rPr>
              <a:t>—provide you with the information you’ll need to begin writing use cases. </a:t>
            </a:r>
          </a:p>
          <a:p>
            <a:pPr>
              <a:spcBef>
                <a:spcPts val="600"/>
              </a:spcBef>
            </a:pPr>
            <a:r>
              <a:rPr lang="en-US" altLang="en-US" sz="2000">
                <a:solidFill>
                  <a:schemeClr val="folHlink"/>
                </a:solidFill>
                <a:latin typeface="Arial" panose="020B0604020202020204" pitchFamily="34" charset="0"/>
              </a:rPr>
              <a:t>Requirements gathering meetings, QFD, and other requirements engineering mechanisms</a:t>
            </a:r>
            <a:r>
              <a:rPr lang="en-US" altLang="en-US" sz="2000">
                <a:latin typeface="Arial" panose="020B0604020202020204" pitchFamily="34" charset="0"/>
              </a:rPr>
              <a:t> are used to </a:t>
            </a:r>
          </a:p>
          <a:p>
            <a:pPr lvl="1">
              <a:spcBef>
                <a:spcPts val="600"/>
              </a:spcBef>
            </a:pPr>
            <a:r>
              <a:rPr lang="en-US" altLang="en-US" sz="1800">
                <a:latin typeface="Arial" panose="020B0604020202020204" pitchFamily="34" charset="0"/>
              </a:rPr>
              <a:t>identify stakeholders</a:t>
            </a:r>
          </a:p>
          <a:p>
            <a:pPr lvl="1">
              <a:spcBef>
                <a:spcPts val="600"/>
              </a:spcBef>
            </a:pPr>
            <a:r>
              <a:rPr lang="en-US" altLang="en-US" sz="1800">
                <a:latin typeface="Arial" panose="020B0604020202020204" pitchFamily="34" charset="0"/>
              </a:rPr>
              <a:t>define the scope of the problem</a:t>
            </a:r>
          </a:p>
          <a:p>
            <a:pPr lvl="1">
              <a:spcBef>
                <a:spcPts val="600"/>
              </a:spcBef>
            </a:pPr>
            <a:r>
              <a:rPr lang="en-US" altLang="en-US" sz="1800">
                <a:latin typeface="Arial" panose="020B0604020202020204" pitchFamily="34" charset="0"/>
              </a:rPr>
              <a:t>specify overall operational goals</a:t>
            </a:r>
          </a:p>
          <a:p>
            <a:pPr lvl="1">
              <a:spcBef>
                <a:spcPts val="600"/>
              </a:spcBef>
            </a:pPr>
            <a:r>
              <a:rPr lang="en-US" altLang="en-US" sz="1800">
                <a:latin typeface="Arial" panose="020B0604020202020204" pitchFamily="34" charset="0"/>
              </a:rPr>
              <a:t>establish priorities</a:t>
            </a:r>
          </a:p>
          <a:p>
            <a:pPr lvl="1">
              <a:spcBef>
                <a:spcPts val="600"/>
              </a:spcBef>
            </a:pPr>
            <a:r>
              <a:rPr lang="en-US" altLang="en-US" sz="1800">
                <a:latin typeface="Arial" panose="020B0604020202020204" pitchFamily="34" charset="0"/>
              </a:rPr>
              <a:t>outline all known functional requirements, and </a:t>
            </a:r>
          </a:p>
          <a:p>
            <a:pPr lvl="1">
              <a:spcBef>
                <a:spcPts val="600"/>
              </a:spcBef>
            </a:pPr>
            <a:r>
              <a:rPr lang="en-US" altLang="en-US" sz="1800">
                <a:latin typeface="Arial" panose="020B0604020202020204" pitchFamily="34" charset="0"/>
              </a:rPr>
              <a:t>describe the things (objects) that will be manipulated by the system. </a:t>
            </a:r>
          </a:p>
          <a:p>
            <a:pPr>
              <a:spcBef>
                <a:spcPts val="600"/>
              </a:spcBef>
            </a:pPr>
            <a:r>
              <a:rPr lang="en-US" altLang="en-US" sz="2000">
                <a:latin typeface="Arial" panose="020B0604020202020204" pitchFamily="34" charset="0"/>
              </a:rPr>
              <a:t>To begin developing a set of use cases, </a:t>
            </a:r>
            <a:r>
              <a:rPr lang="en-US" altLang="en-US" sz="2000">
                <a:solidFill>
                  <a:schemeClr val="folHlink"/>
                </a:solidFill>
                <a:latin typeface="Arial" panose="020B0604020202020204" pitchFamily="34" charset="0"/>
              </a:rPr>
              <a:t>list the functions or activities performed by a specific actor</a:t>
            </a:r>
            <a:r>
              <a:rPr lang="en-US" altLang="en-US" sz="2000">
                <a:latin typeface="Arial" panose="020B0604020202020204" pitchFamily="34" charset="0"/>
              </a:rPr>
              <a:t>.</a:t>
            </a:r>
          </a:p>
        </p:txBody>
      </p:sp>
    </p:spTree>
    <p:extLst>
      <p:ext uri="{BB962C8B-B14F-4D97-AF65-F5344CB8AC3E}">
        <p14:creationId xmlns:p14="http://schemas.microsoft.com/office/powerpoint/2010/main" val="34619821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63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DFCFEA52-2307-4D87-9AC1-A35DECBF134E}" type="slidenum">
              <a:rPr lang="en-US" altLang="en-US" sz="1000"/>
              <a:pPr>
                <a:spcBef>
                  <a:spcPct val="0"/>
                </a:spcBef>
                <a:buClrTx/>
                <a:buSzTx/>
                <a:buFontTx/>
                <a:buNone/>
              </a:pPr>
              <a:t>94</a:t>
            </a:fld>
            <a:endParaRPr lang="en-US" altLang="en-US" sz="1000"/>
          </a:p>
        </p:txBody>
      </p:sp>
      <p:sp>
        <p:nvSpPr>
          <p:cNvPr id="16388" name="Rectangle 1026"/>
          <p:cNvSpPr>
            <a:spLocks noGrp="1" noChangeArrowheads="1"/>
          </p:cNvSpPr>
          <p:nvPr>
            <p:ph type="title"/>
          </p:nvPr>
        </p:nvSpPr>
        <p:spPr>
          <a:xfrm>
            <a:off x="2667000" y="1143001"/>
            <a:ext cx="6705600" cy="633413"/>
          </a:xfrm>
        </p:spPr>
        <p:txBody>
          <a:bodyPr>
            <a:normAutofit fontScale="90000"/>
          </a:bodyPr>
          <a:lstStyle/>
          <a:p>
            <a:pPr eaLnBrk="1" hangingPunct="1"/>
            <a:r>
              <a:rPr lang="en-US" altLang="en-US" smtClean="0"/>
              <a:t>How Much to Write About?</a:t>
            </a:r>
          </a:p>
        </p:txBody>
      </p:sp>
      <p:sp>
        <p:nvSpPr>
          <p:cNvPr id="16389" name="Rectangle 1027"/>
          <p:cNvSpPr>
            <a:spLocks noGrp="1" noChangeArrowheads="1"/>
          </p:cNvSpPr>
          <p:nvPr>
            <p:ph type="body" idx="1"/>
          </p:nvPr>
        </p:nvSpPr>
        <p:spPr/>
        <p:txBody>
          <a:bodyPr/>
          <a:lstStyle/>
          <a:p>
            <a:pPr>
              <a:spcBef>
                <a:spcPts val="600"/>
              </a:spcBef>
              <a:spcAft>
                <a:spcPts val="600"/>
              </a:spcAft>
            </a:pPr>
            <a:r>
              <a:rPr lang="en-US" altLang="en-US" smtClean="0">
                <a:latin typeface="Arial" panose="020B0604020202020204" pitchFamily="34" charset="0"/>
              </a:rPr>
              <a:t>As further conversations with the stakeholders progress, the requirements gathering team develops use cases for each of the functions noted. </a:t>
            </a:r>
          </a:p>
          <a:p>
            <a:pPr>
              <a:spcBef>
                <a:spcPts val="600"/>
              </a:spcBef>
              <a:spcAft>
                <a:spcPts val="600"/>
              </a:spcAft>
            </a:pPr>
            <a:r>
              <a:rPr lang="en-US" altLang="en-US" smtClean="0">
                <a:latin typeface="Arial" panose="020B0604020202020204" pitchFamily="34" charset="0"/>
              </a:rPr>
              <a:t>In general, use cases are written first in an informal narrative fashion. </a:t>
            </a:r>
          </a:p>
          <a:p>
            <a:pPr>
              <a:spcBef>
                <a:spcPts val="600"/>
              </a:spcBef>
              <a:spcAft>
                <a:spcPts val="600"/>
              </a:spcAft>
            </a:pPr>
            <a:r>
              <a:rPr lang="en-US" altLang="en-US" smtClean="0">
                <a:latin typeface="Arial" panose="020B0604020202020204" pitchFamily="34" charset="0"/>
              </a:rPr>
              <a:t>If more formality is required, the same use case is rewritten using a structured format similar to the one proposed.</a:t>
            </a:r>
            <a:endParaRPr lang="en-US" altLang="en-US" smtClean="0"/>
          </a:p>
        </p:txBody>
      </p:sp>
    </p:spTree>
    <p:extLst>
      <p:ext uri="{BB962C8B-B14F-4D97-AF65-F5344CB8AC3E}">
        <p14:creationId xmlns:p14="http://schemas.microsoft.com/office/powerpoint/2010/main" val="14613766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74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2FFA8BF5-2C81-4DAD-8461-8D992D7EE71E}" type="slidenum">
              <a:rPr lang="en-US" altLang="en-US" sz="1000"/>
              <a:pPr>
                <a:spcBef>
                  <a:spcPct val="0"/>
                </a:spcBef>
                <a:buClrTx/>
                <a:buSzTx/>
                <a:buFontTx/>
                <a:buNone/>
              </a:pPr>
              <a:t>95</a:t>
            </a:fld>
            <a:endParaRPr lang="en-US" altLang="en-US" sz="1000"/>
          </a:p>
        </p:txBody>
      </p:sp>
      <p:sp>
        <p:nvSpPr>
          <p:cNvPr id="17412" name="Rectangle 2"/>
          <p:cNvSpPr>
            <a:spLocks noGrp="1" noChangeArrowheads="1"/>
          </p:cNvSpPr>
          <p:nvPr>
            <p:ph type="title"/>
          </p:nvPr>
        </p:nvSpPr>
        <p:spPr>
          <a:xfrm>
            <a:off x="2743201" y="1143000"/>
            <a:ext cx="2439770" cy="660694"/>
          </a:xfrm>
          <a:noFill/>
        </p:spPr>
        <p:txBody>
          <a:bodyPr vert="horz" wrap="none" lIns="63500" tIns="25400" rIns="63500" bIns="25400" rtlCol="0" anchor="t">
            <a:spAutoFit/>
          </a:bodyPr>
          <a:lstStyle/>
          <a:p>
            <a:pPr eaLnBrk="1" hangingPunct="1"/>
            <a:r>
              <a:rPr lang="en-US" altLang="en-US" smtClean="0"/>
              <a:t>Use-Cases</a:t>
            </a:r>
          </a:p>
        </p:txBody>
      </p:sp>
      <p:sp>
        <p:nvSpPr>
          <p:cNvPr id="17413" name="Rectangle 3"/>
          <p:cNvSpPr>
            <a:spLocks noGrp="1" noChangeArrowheads="1"/>
          </p:cNvSpPr>
          <p:nvPr>
            <p:ph type="body" idx="1"/>
          </p:nvPr>
        </p:nvSpPr>
        <p:spPr>
          <a:xfrm>
            <a:off x="3276600" y="1981201"/>
            <a:ext cx="7162800" cy="2657475"/>
          </a:xfrm>
          <a:noFill/>
        </p:spPr>
        <p:txBody>
          <a:bodyPr vert="horz" lIns="90487" tIns="44450" rIns="90487" bIns="44450" rtlCol="0">
            <a:normAutofit/>
          </a:bodyPr>
          <a:lstStyle/>
          <a:p>
            <a:pPr eaLnBrk="1" hangingPunct="1"/>
            <a:r>
              <a:rPr lang="en-US" altLang="en-US" smtClean="0"/>
              <a:t>a scenario that describes a “thread of usage” for a system</a:t>
            </a:r>
          </a:p>
          <a:p>
            <a:pPr eaLnBrk="1" hangingPunct="1"/>
            <a:r>
              <a:rPr lang="en-US" altLang="en-US" i="1" smtClean="0">
                <a:solidFill>
                  <a:schemeClr val="folHlink"/>
                </a:solidFill>
              </a:rPr>
              <a:t>actors</a:t>
            </a:r>
            <a:r>
              <a:rPr lang="en-US" altLang="en-US" smtClean="0">
                <a:solidFill>
                  <a:schemeClr val="folHlink"/>
                </a:solidFill>
              </a:rPr>
              <a:t> </a:t>
            </a:r>
            <a:r>
              <a:rPr lang="en-US" altLang="en-US" smtClean="0"/>
              <a:t>represent roles people or devices play as the system functions</a:t>
            </a:r>
          </a:p>
          <a:p>
            <a:pPr eaLnBrk="1" hangingPunct="1"/>
            <a:r>
              <a:rPr lang="en-US" altLang="en-US" i="1" smtClean="0">
                <a:solidFill>
                  <a:schemeClr val="folHlink"/>
                </a:solidFill>
              </a:rPr>
              <a:t>users</a:t>
            </a:r>
            <a:r>
              <a:rPr lang="en-US" altLang="en-US" smtClean="0"/>
              <a:t> can play a number of different roles for a given scenario</a:t>
            </a:r>
          </a:p>
        </p:txBody>
      </p:sp>
    </p:spTree>
    <p:extLst>
      <p:ext uri="{BB962C8B-B14F-4D97-AF65-F5344CB8AC3E}">
        <p14:creationId xmlns:p14="http://schemas.microsoft.com/office/powerpoint/2010/main" val="325995092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843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6D797847-B9FD-4CB7-9599-52BD76E422EE}" type="slidenum">
              <a:rPr lang="en-US" altLang="en-US" sz="1000"/>
              <a:pPr>
                <a:spcBef>
                  <a:spcPct val="0"/>
                </a:spcBef>
                <a:buClrTx/>
                <a:buSzTx/>
                <a:buFontTx/>
                <a:buNone/>
              </a:pPr>
              <a:t>96</a:t>
            </a:fld>
            <a:endParaRPr lang="en-US" altLang="en-US" sz="1000"/>
          </a:p>
        </p:txBody>
      </p:sp>
      <p:sp>
        <p:nvSpPr>
          <p:cNvPr id="18436" name="Rectangle 2"/>
          <p:cNvSpPr>
            <a:spLocks noGrp="1" noChangeArrowheads="1"/>
          </p:cNvSpPr>
          <p:nvPr>
            <p:ph type="title"/>
          </p:nvPr>
        </p:nvSpPr>
        <p:spPr>
          <a:xfrm>
            <a:off x="2667000" y="1143000"/>
            <a:ext cx="5281639" cy="660694"/>
          </a:xfrm>
          <a:noFill/>
        </p:spPr>
        <p:txBody>
          <a:bodyPr vert="horz" wrap="none" lIns="63500" tIns="25400" rIns="63500" bIns="25400" rtlCol="0" anchor="t">
            <a:spAutoFit/>
          </a:bodyPr>
          <a:lstStyle/>
          <a:p>
            <a:pPr eaLnBrk="1" hangingPunct="1"/>
            <a:r>
              <a:rPr lang="en-US" altLang="en-US" smtClean="0"/>
              <a:t>Developing a Use-Case</a:t>
            </a:r>
          </a:p>
        </p:txBody>
      </p:sp>
      <p:sp>
        <p:nvSpPr>
          <p:cNvPr id="18437" name="Rectangle 3"/>
          <p:cNvSpPr>
            <a:spLocks noGrp="1" noChangeArrowheads="1"/>
          </p:cNvSpPr>
          <p:nvPr>
            <p:ph type="body" idx="1"/>
          </p:nvPr>
        </p:nvSpPr>
        <p:spPr>
          <a:xfrm>
            <a:off x="3200400" y="1905001"/>
            <a:ext cx="7162800" cy="2828925"/>
          </a:xfrm>
          <a:noFill/>
        </p:spPr>
        <p:txBody>
          <a:bodyPr vert="horz" lIns="90487" tIns="44450" rIns="90487" bIns="44450" rtlCol="0">
            <a:normAutofit/>
          </a:bodyPr>
          <a:lstStyle/>
          <a:p>
            <a:pPr eaLnBrk="1" hangingPunct="1">
              <a:lnSpc>
                <a:spcPct val="90000"/>
              </a:lnSpc>
            </a:pPr>
            <a:r>
              <a:rPr lang="en-US" altLang="en-US" sz="2000"/>
              <a:t>What are the main tasks or functions that are performed by the actor?</a:t>
            </a:r>
          </a:p>
          <a:p>
            <a:pPr eaLnBrk="1" hangingPunct="1">
              <a:lnSpc>
                <a:spcPct val="90000"/>
              </a:lnSpc>
            </a:pPr>
            <a:r>
              <a:rPr lang="en-US" altLang="en-US" sz="2000"/>
              <a:t>What system information will the the actor acquire, produce or change?</a:t>
            </a:r>
          </a:p>
          <a:p>
            <a:pPr eaLnBrk="1" hangingPunct="1">
              <a:lnSpc>
                <a:spcPct val="90000"/>
              </a:lnSpc>
            </a:pPr>
            <a:r>
              <a:rPr lang="en-US" altLang="en-US" sz="2000"/>
              <a:t>Will the actor have to inform the system about changes in the external environment?</a:t>
            </a:r>
          </a:p>
          <a:p>
            <a:pPr eaLnBrk="1" hangingPunct="1">
              <a:lnSpc>
                <a:spcPct val="90000"/>
              </a:lnSpc>
            </a:pPr>
            <a:r>
              <a:rPr lang="en-US" altLang="en-US" sz="2000"/>
              <a:t>What information does the actor desire from the system?</a:t>
            </a:r>
          </a:p>
          <a:p>
            <a:pPr eaLnBrk="1" hangingPunct="1">
              <a:lnSpc>
                <a:spcPct val="90000"/>
              </a:lnSpc>
            </a:pPr>
            <a:r>
              <a:rPr lang="en-US" altLang="en-US" sz="2000"/>
              <a:t>Does the actor wish to be informed about unexpected changes?</a:t>
            </a:r>
          </a:p>
        </p:txBody>
      </p:sp>
    </p:spTree>
    <p:extLst>
      <p:ext uri="{BB962C8B-B14F-4D97-AF65-F5344CB8AC3E}">
        <p14:creationId xmlns:p14="http://schemas.microsoft.com/office/powerpoint/2010/main" val="333794681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194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3F353FE5-C0F4-4CF8-B5EC-17AC3D74434A}" type="slidenum">
              <a:rPr lang="en-US" altLang="en-US" sz="1000"/>
              <a:pPr>
                <a:spcBef>
                  <a:spcPct val="0"/>
                </a:spcBef>
                <a:buClrTx/>
                <a:buSzTx/>
                <a:buFontTx/>
                <a:buNone/>
              </a:pPr>
              <a:t>97</a:t>
            </a:fld>
            <a:endParaRPr lang="en-US" altLang="en-US" sz="1000"/>
          </a:p>
        </p:txBody>
      </p:sp>
      <p:sp>
        <p:nvSpPr>
          <p:cNvPr id="19460" name="Rectangle 2"/>
          <p:cNvSpPr>
            <a:spLocks noGrp="1" noChangeArrowheads="1"/>
          </p:cNvSpPr>
          <p:nvPr>
            <p:ph type="title"/>
          </p:nvPr>
        </p:nvSpPr>
        <p:spPr>
          <a:xfrm>
            <a:off x="2667000" y="1143000"/>
            <a:ext cx="5036122" cy="660694"/>
          </a:xfrm>
          <a:noFill/>
        </p:spPr>
        <p:txBody>
          <a:bodyPr vert="horz" wrap="none" lIns="63500" tIns="25400" rIns="63500" bIns="25400" rtlCol="0" anchor="t">
            <a:spAutoFit/>
          </a:bodyPr>
          <a:lstStyle/>
          <a:p>
            <a:pPr eaLnBrk="1" hangingPunct="1"/>
            <a:r>
              <a:rPr lang="en-US" altLang="en-US" smtClean="0"/>
              <a:t>Reviewing a Use-Case</a:t>
            </a:r>
          </a:p>
        </p:txBody>
      </p:sp>
      <p:sp>
        <p:nvSpPr>
          <p:cNvPr id="19461" name="Rectangle 3"/>
          <p:cNvSpPr>
            <a:spLocks noGrp="1" noChangeArrowheads="1"/>
          </p:cNvSpPr>
          <p:nvPr>
            <p:ph type="body" idx="1"/>
          </p:nvPr>
        </p:nvSpPr>
        <p:spPr>
          <a:xfrm>
            <a:off x="3200400" y="1905000"/>
            <a:ext cx="7162800" cy="3962400"/>
          </a:xfrm>
          <a:noFill/>
        </p:spPr>
        <p:txBody>
          <a:bodyPr vert="horz" lIns="90487" tIns="44450" rIns="90487" bIns="44450" rtlCol="0">
            <a:normAutofit/>
          </a:bodyPr>
          <a:lstStyle/>
          <a:p>
            <a:r>
              <a:rPr lang="en-US" altLang="en-US" sz="2000"/>
              <a:t>Use-cases are written first in narrative form and mapped to a template if formality is needed</a:t>
            </a:r>
          </a:p>
          <a:p>
            <a:r>
              <a:rPr lang="en-US" altLang="en-US" sz="2000"/>
              <a:t>Each primary scenario should be reviewed and refined to see if alternative interactions are possible</a:t>
            </a:r>
          </a:p>
          <a:p>
            <a:pPr lvl="1"/>
            <a:r>
              <a:rPr lang="en-US" altLang="en-US" sz="1800"/>
              <a:t>Can the actor take some other action at this point?</a:t>
            </a:r>
          </a:p>
          <a:p>
            <a:pPr lvl="1"/>
            <a:r>
              <a:rPr lang="en-US" altLang="en-US" sz="1800"/>
              <a:t>Is it possible that the actor will encounter an error condition at some point? If so, what?</a:t>
            </a:r>
          </a:p>
          <a:p>
            <a:pPr lvl="1"/>
            <a:r>
              <a:rPr lang="en-US" altLang="en-US" sz="1800"/>
              <a:t>Is it possible that the actor will encounter some other behavior at some point? If so, what?</a:t>
            </a:r>
          </a:p>
        </p:txBody>
      </p:sp>
    </p:spTree>
    <p:extLst>
      <p:ext uri="{BB962C8B-B14F-4D97-AF65-F5344CB8AC3E}">
        <p14:creationId xmlns:p14="http://schemas.microsoft.com/office/powerpoint/2010/main" val="414852993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These slides are designed to accompany </a:t>
            </a:r>
            <a:r>
              <a:rPr lang="en-US" i="1"/>
              <a:t>Software Engineering: A Practitioner’s Approach, </a:t>
            </a:r>
            <a:r>
              <a:rPr lang="en-US" i="1" smtClean="0"/>
              <a:t>8/e </a:t>
            </a:r>
            <a:r>
              <a:rPr lang="en-US"/>
              <a:t>(McGraw-Hill, </a:t>
            </a:r>
            <a:r>
              <a:rPr lang="en-US" smtClean="0"/>
              <a:t>2014). </a:t>
            </a:r>
            <a:r>
              <a:rPr lang="en-US"/>
              <a:t>Slides copyright </a:t>
            </a:r>
            <a:r>
              <a:rPr lang="en-US" smtClean="0"/>
              <a:t>2014 </a:t>
            </a:r>
            <a:r>
              <a:rPr lang="en-US"/>
              <a:t>by Roger Pressman.</a:t>
            </a:r>
          </a:p>
        </p:txBody>
      </p:sp>
      <p:sp>
        <p:nvSpPr>
          <p:cNvPr id="204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0D580909-40FC-4E64-8BB8-1863D688242A}" type="slidenum">
              <a:rPr lang="en-US" altLang="en-US" sz="1000"/>
              <a:pPr>
                <a:spcBef>
                  <a:spcPct val="0"/>
                </a:spcBef>
                <a:buClrTx/>
                <a:buSzTx/>
                <a:buFontTx/>
                <a:buNone/>
              </a:pPr>
              <a:t>98</a:t>
            </a:fld>
            <a:endParaRPr lang="en-US" altLang="en-US" sz="1000"/>
          </a:p>
        </p:txBody>
      </p:sp>
      <p:sp>
        <p:nvSpPr>
          <p:cNvPr id="20484" name="Rectangle 3"/>
          <p:cNvSpPr>
            <a:spLocks noGrp="1" noChangeArrowheads="1"/>
          </p:cNvSpPr>
          <p:nvPr>
            <p:ph type="title"/>
          </p:nvPr>
        </p:nvSpPr>
        <p:spPr>
          <a:xfrm>
            <a:off x="2667001" y="1143000"/>
            <a:ext cx="5700713" cy="609600"/>
          </a:xfrm>
        </p:spPr>
        <p:txBody>
          <a:bodyPr>
            <a:normAutofit fontScale="90000"/>
          </a:bodyPr>
          <a:lstStyle/>
          <a:p>
            <a:pPr eaLnBrk="1" hangingPunct="1"/>
            <a:r>
              <a:rPr lang="en-US" altLang="en-US" smtClean="0"/>
              <a:t>Use-Case Diagram</a:t>
            </a:r>
          </a:p>
        </p:txBody>
      </p:sp>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981200"/>
            <a:ext cx="41132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68301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These slides are designed to accompany </a:t>
            </a:r>
            <a:r>
              <a:rPr lang="en-US" i="1" smtClean="0"/>
              <a:t>Software Engineering: A Practitioner’s Approach, 8/e </a:t>
            </a:r>
            <a:r>
              <a:rPr lang="en-US" smtClean="0"/>
              <a:t>(McGraw-Hill, 2014). Slides copyright 2014 by Roger Pressman.</a:t>
            </a:r>
            <a:endParaRPr lang="en-US"/>
          </a:p>
        </p:txBody>
      </p:sp>
      <p:sp>
        <p:nvSpPr>
          <p:cNvPr id="2150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2400">
                <a:solidFill>
                  <a:schemeClr val="tx1"/>
                </a:solidFill>
                <a:latin typeface="Helvetica" panose="020B0604020202020204" pitchFamily="34" charset="0"/>
              </a:defRPr>
            </a:lvl1pPr>
            <a:lvl2pPr marL="742950" indent="-285750">
              <a:spcBef>
                <a:spcPct val="20000"/>
              </a:spcBef>
              <a:buClr>
                <a:schemeClr val="folHlink"/>
              </a:buClr>
              <a:buSzPct val="70000"/>
              <a:buFont typeface="Wingdings" panose="05000000000000000000" pitchFamily="2" charset="2"/>
              <a:buChar char="n"/>
              <a:defRPr sz="2000">
                <a:solidFill>
                  <a:schemeClr val="tx1"/>
                </a:solidFill>
                <a:latin typeface="Helvetica" panose="020B0604020202020204" pitchFamily="34" charset="0"/>
              </a:defRPr>
            </a:lvl2pPr>
            <a:lvl3pPr marL="1143000" indent="-228600">
              <a:spcBef>
                <a:spcPct val="20000"/>
              </a:spcBef>
              <a:buClr>
                <a:schemeClr val="tx2"/>
              </a:buClr>
              <a:buChar char="•"/>
              <a:defRPr>
                <a:solidFill>
                  <a:schemeClr val="tx1"/>
                </a:solidFill>
                <a:latin typeface="Helvetica" panose="020B0604020202020204" pitchFamily="34" charset="0"/>
              </a:defRPr>
            </a:lvl3pPr>
            <a:lvl4pPr marL="1600200" indent="-228600">
              <a:spcBef>
                <a:spcPct val="20000"/>
              </a:spcBef>
              <a:buClr>
                <a:schemeClr val="hlink"/>
              </a:buClr>
              <a:buChar char="•"/>
              <a:defRPr sz="1600">
                <a:solidFill>
                  <a:schemeClr val="tx1"/>
                </a:solidFill>
                <a:latin typeface="Helvetica" panose="020B0604020202020204" pitchFamily="34" charset="0"/>
              </a:defRPr>
            </a:lvl4pPr>
            <a:lvl5pPr marL="2057400" indent="-228600">
              <a:spcBef>
                <a:spcPct val="20000"/>
              </a:spcBef>
              <a:buClr>
                <a:schemeClr val="tx1"/>
              </a:buClr>
              <a:buSzPct val="85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Helvetica" panose="020B0604020202020204" pitchFamily="34" charset="0"/>
              </a:defRPr>
            </a:lvl9pPr>
          </a:lstStyle>
          <a:p>
            <a:pPr>
              <a:spcBef>
                <a:spcPct val="0"/>
              </a:spcBef>
              <a:buClrTx/>
              <a:buSzTx/>
              <a:buFontTx/>
              <a:buNone/>
            </a:pPr>
            <a:fld id="{4DA28AC0-8EDF-46F6-9D50-B575F8062D27}" type="slidenum">
              <a:rPr lang="en-US" altLang="en-US" sz="1000"/>
              <a:pPr>
                <a:spcBef>
                  <a:spcPct val="0"/>
                </a:spcBef>
                <a:buClrTx/>
                <a:buSzTx/>
                <a:buFontTx/>
                <a:buNone/>
              </a:pPr>
              <a:t>99</a:t>
            </a:fld>
            <a:endParaRPr lang="en-US" altLang="en-US" sz="1000"/>
          </a:p>
        </p:txBody>
      </p:sp>
      <p:pic>
        <p:nvPicPr>
          <p:cNvPr id="2150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38201"/>
            <a:ext cx="9144000" cy="5599113"/>
          </a:xfrm>
        </p:spPr>
      </p:pic>
    </p:spTree>
    <p:extLst>
      <p:ext uri="{BB962C8B-B14F-4D97-AF65-F5344CB8AC3E}">
        <p14:creationId xmlns:p14="http://schemas.microsoft.com/office/powerpoint/2010/main" val="38237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27388</Words>
  <Application>Microsoft Office PowerPoint</Application>
  <PresentationFormat>Widescreen</PresentationFormat>
  <Paragraphs>2640</Paragraphs>
  <Slides>314</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314</vt:i4>
      </vt:variant>
    </vt:vector>
  </HeadingPairs>
  <TitlesOfParts>
    <vt:vector size="327" baseType="lpstr">
      <vt:lpstr>ＭＳ Ｐゴシック</vt:lpstr>
      <vt:lpstr>36 Helvetica ThinItalic</vt:lpstr>
      <vt:lpstr>Arial</vt:lpstr>
      <vt:lpstr>Avant Garde</vt:lpstr>
      <vt:lpstr>Calibri</vt:lpstr>
      <vt:lpstr>Calibri Light</vt:lpstr>
      <vt:lpstr>Helvetica</vt:lpstr>
      <vt:lpstr>Palatino</vt:lpstr>
      <vt:lpstr>Symbol</vt:lpstr>
      <vt:lpstr>Times</vt:lpstr>
      <vt:lpstr>Times New Roman</vt:lpstr>
      <vt:lpstr>Wingdings</vt:lpstr>
      <vt:lpstr>Office Theme</vt:lpstr>
      <vt:lpstr>Chapter 2</vt:lpstr>
      <vt:lpstr>Software Engineering</vt:lpstr>
      <vt:lpstr>Software Engineering</vt:lpstr>
      <vt:lpstr>A Layered Technology</vt:lpstr>
      <vt:lpstr>A Process Framework</vt:lpstr>
      <vt:lpstr>Framework Activities</vt:lpstr>
      <vt:lpstr>Umbrella Activities</vt:lpstr>
      <vt:lpstr>Adapting a Process Model</vt:lpstr>
      <vt:lpstr>The Essence of Practice</vt:lpstr>
      <vt:lpstr>Understand the Problem</vt:lpstr>
      <vt:lpstr>Plan the Solution</vt:lpstr>
      <vt:lpstr>Carry Out the Plan</vt:lpstr>
      <vt:lpstr>Examine the Result</vt:lpstr>
      <vt:lpstr>Hooker’s General Principles</vt:lpstr>
      <vt:lpstr>Software Myths</vt:lpstr>
      <vt:lpstr>How It all Starts</vt:lpstr>
      <vt:lpstr>Chapter 1</vt:lpstr>
      <vt:lpstr>What is Software?</vt:lpstr>
      <vt:lpstr>What is Software?</vt:lpstr>
      <vt:lpstr>Wear vs. Deterioration</vt:lpstr>
      <vt:lpstr>Software Applications</vt:lpstr>
      <vt:lpstr>Legacy Software</vt:lpstr>
      <vt:lpstr>The Changing Nature of Software WebApps</vt:lpstr>
      <vt:lpstr>Mobile Apps</vt:lpstr>
      <vt:lpstr>Cloud Computing</vt:lpstr>
      <vt:lpstr>Cloud Computing</vt:lpstr>
      <vt:lpstr>Product Line Software</vt:lpstr>
      <vt:lpstr>Characteristics of WebApps - II</vt:lpstr>
      <vt:lpstr>Chapter 2</vt:lpstr>
      <vt:lpstr>Software Engineering</vt:lpstr>
      <vt:lpstr>Software Engineering</vt:lpstr>
      <vt:lpstr>A Layered Technology</vt:lpstr>
      <vt:lpstr>A Process Framework</vt:lpstr>
      <vt:lpstr>Framework Activities</vt:lpstr>
      <vt:lpstr>Umbrella Activities</vt:lpstr>
      <vt:lpstr>Adapting a Process Model</vt:lpstr>
      <vt:lpstr>The Essence of Practice</vt:lpstr>
      <vt:lpstr>Understand the Problem</vt:lpstr>
      <vt:lpstr>Plan the Solution</vt:lpstr>
      <vt:lpstr>Carry Out the Plan</vt:lpstr>
      <vt:lpstr>Examine the Result</vt:lpstr>
      <vt:lpstr>Hooker’s General Principles</vt:lpstr>
      <vt:lpstr>Software Myths</vt:lpstr>
      <vt:lpstr>How It all Starts</vt:lpstr>
      <vt:lpstr>Chapter 4</vt:lpstr>
      <vt:lpstr>Prescriptive Models</vt:lpstr>
      <vt:lpstr>The Waterfall Model</vt:lpstr>
      <vt:lpstr>The V-Model</vt:lpstr>
      <vt:lpstr>The Incremental Model</vt:lpstr>
      <vt:lpstr>Evolutionary Models: Prototyping</vt:lpstr>
      <vt:lpstr>Evolutionary Models: The Spiral</vt:lpstr>
      <vt:lpstr>PowerPoint Presentation</vt:lpstr>
      <vt:lpstr>Evolutionary Models: Concurrent</vt:lpstr>
      <vt:lpstr>Still Other Process Models</vt:lpstr>
      <vt:lpstr>The Unified Process (UP)</vt:lpstr>
      <vt:lpstr>UP Phases</vt:lpstr>
      <vt:lpstr>UP Work Products</vt:lpstr>
      <vt:lpstr>Personal Software Process (PSP)</vt:lpstr>
      <vt:lpstr>Team Software Process (TSP)</vt:lpstr>
      <vt:lpstr>Chapter 8</vt:lpstr>
      <vt:lpstr>PowerPoint Presentation</vt:lpstr>
      <vt:lpstr>Requirements Engineering-I</vt:lpstr>
      <vt:lpstr>Requirements Engineering-II</vt:lpstr>
      <vt:lpstr>Inception</vt:lpstr>
      <vt:lpstr>Eliciting Requirements</vt:lpstr>
      <vt:lpstr>Elicitation Work Products</vt:lpstr>
      <vt:lpstr>PowerPoint Presentation</vt:lpstr>
      <vt:lpstr>Quality Function Deployment</vt:lpstr>
      <vt:lpstr>Non-Functional Requirements</vt:lpstr>
      <vt:lpstr>PowerPoint Presentation</vt:lpstr>
      <vt:lpstr>Use-Cases</vt:lpstr>
      <vt:lpstr>Use-Case Diagram</vt:lpstr>
      <vt:lpstr>Building the Analysis Model</vt:lpstr>
      <vt:lpstr>Eliciting Requirements</vt:lpstr>
      <vt:lpstr>Class Diagram</vt:lpstr>
      <vt:lpstr>State Diagram</vt:lpstr>
      <vt:lpstr>Analysis Patterns</vt:lpstr>
      <vt:lpstr>Negotiating Requirements</vt:lpstr>
      <vt:lpstr>Requirements Monitoring</vt:lpstr>
      <vt:lpstr>Validating Requirements - I</vt:lpstr>
      <vt:lpstr>Validating Requirements - II</vt:lpstr>
      <vt:lpstr>Chapter 9</vt:lpstr>
      <vt:lpstr>PowerPoint Presentation</vt:lpstr>
      <vt:lpstr>Requirements Analysis</vt:lpstr>
      <vt:lpstr>Elements of Requirements Analysis</vt:lpstr>
      <vt:lpstr>Requirements Modeling</vt:lpstr>
      <vt:lpstr>A Bridge</vt:lpstr>
      <vt:lpstr>Rules of Thumb</vt:lpstr>
      <vt:lpstr>Domain Analysis</vt:lpstr>
      <vt:lpstr>Domain Analysis</vt:lpstr>
      <vt:lpstr>Input and Output for Domain Analysis</vt:lpstr>
      <vt:lpstr>Scenario-Based Modeling</vt:lpstr>
      <vt:lpstr>What to Write About?</vt:lpstr>
      <vt:lpstr>How Much to Write About?</vt:lpstr>
      <vt:lpstr>Use-Cases</vt:lpstr>
      <vt:lpstr>Developing a Use-Case</vt:lpstr>
      <vt:lpstr>Reviewing a Use-Case</vt:lpstr>
      <vt:lpstr>Use-Case Diagram</vt:lpstr>
      <vt:lpstr>PowerPoint Presentation</vt:lpstr>
      <vt:lpstr>Exceptions</vt:lpstr>
      <vt:lpstr>Activity Diagram</vt:lpstr>
      <vt:lpstr>Swimlane Diagrams</vt:lpstr>
      <vt:lpstr>Class diagram for Sensor</vt:lpstr>
      <vt:lpstr>Chapter 12</vt:lpstr>
      <vt:lpstr>PowerPoint Presentation</vt:lpstr>
      <vt:lpstr>PowerPoint Presentation</vt:lpstr>
      <vt:lpstr>Design</vt:lpstr>
      <vt:lpstr>Software Design</vt:lpstr>
      <vt:lpstr>Software Engineering Design</vt:lpstr>
      <vt:lpstr>Analysis Model -&gt; Design Model</vt:lpstr>
      <vt:lpstr>PowerPoint Presentation</vt:lpstr>
      <vt:lpstr>PowerPoint Presentation</vt:lpstr>
      <vt:lpstr>Design and Quality</vt:lpstr>
      <vt:lpstr>3 Characteristics  </vt:lpstr>
      <vt:lpstr>Quality Guidelines</vt:lpstr>
      <vt:lpstr>Design Principles</vt:lpstr>
      <vt:lpstr>PowerPoint Presentation</vt:lpstr>
      <vt:lpstr>Fundamental Concepts</vt:lpstr>
      <vt:lpstr>Data Abstraction</vt:lpstr>
      <vt:lpstr>Procedural Abstraction</vt:lpstr>
      <vt:lpstr>Architecture</vt:lpstr>
      <vt:lpstr>Patterns</vt:lpstr>
      <vt:lpstr>Separation of Concerns</vt:lpstr>
      <vt:lpstr>Modularity</vt:lpstr>
      <vt:lpstr>Modularity: Trade-offs</vt:lpstr>
      <vt:lpstr>Information Hiding</vt:lpstr>
      <vt:lpstr>Why Information Hiding?</vt:lpstr>
      <vt:lpstr>Stepwise Refinement</vt:lpstr>
      <vt:lpstr>Sizing Modules: Two Views</vt:lpstr>
      <vt:lpstr>Functional Independence</vt:lpstr>
      <vt:lpstr>Aspects</vt:lpstr>
      <vt:lpstr>Aspects—An Example</vt:lpstr>
      <vt:lpstr>Refactoring</vt:lpstr>
      <vt:lpstr>OO Design Concepts</vt:lpstr>
      <vt:lpstr>Design Classes</vt:lpstr>
      <vt:lpstr>Design Class Characteristics</vt:lpstr>
      <vt:lpstr>The Design Model</vt:lpstr>
      <vt:lpstr>Design Model Elements</vt:lpstr>
      <vt:lpstr>Data Modeling</vt:lpstr>
      <vt:lpstr>What is a Data Object?</vt:lpstr>
      <vt:lpstr>Data Objects and Attributes</vt:lpstr>
      <vt:lpstr>What is a Relationship?</vt:lpstr>
      <vt:lpstr>Architectural Elements</vt:lpstr>
      <vt:lpstr>Interface Elements</vt:lpstr>
      <vt:lpstr>Interface Elements</vt:lpstr>
      <vt:lpstr>Component Elements</vt:lpstr>
      <vt:lpstr>Component Elements</vt:lpstr>
      <vt:lpstr>Deployment Elements</vt:lpstr>
      <vt:lpstr>Deployment Elements</vt:lpstr>
      <vt:lpstr>Chapter 13</vt:lpstr>
      <vt:lpstr>Why Architecture?</vt:lpstr>
      <vt:lpstr>Chapter 15</vt:lpstr>
      <vt:lpstr>Interface Design</vt:lpstr>
      <vt:lpstr>Interface Design</vt:lpstr>
      <vt:lpstr>Golden Rules</vt:lpstr>
      <vt:lpstr>Place the User in Control</vt:lpstr>
      <vt:lpstr>Reduce the User’s Memory Load</vt:lpstr>
      <vt:lpstr>Make the Interface Consistent</vt:lpstr>
      <vt:lpstr>User Interface Design Models</vt:lpstr>
      <vt:lpstr>User Interface Design Process</vt:lpstr>
      <vt:lpstr>Interface Analysis</vt:lpstr>
      <vt:lpstr>User Analysis</vt:lpstr>
      <vt:lpstr>Task Analysis and Modeling</vt:lpstr>
      <vt:lpstr>Swimlane Diagram</vt:lpstr>
      <vt:lpstr>Analysis of Display Content</vt:lpstr>
      <vt:lpstr>Interface Design Steps</vt:lpstr>
      <vt:lpstr>Design Issues</vt:lpstr>
      <vt:lpstr>Web and Mobile App Interface Design</vt:lpstr>
      <vt:lpstr>Effective Web and Mobile App Interfaces</vt:lpstr>
      <vt:lpstr>Interface Design Principles-I</vt:lpstr>
      <vt:lpstr>Interface Design Principles-II</vt:lpstr>
      <vt:lpstr>Interface Design Principles-III</vt:lpstr>
      <vt:lpstr>Interface Design Workflow-I</vt:lpstr>
      <vt:lpstr>Mapping User Objectives</vt:lpstr>
      <vt:lpstr>Interface Design Workflow-II</vt:lpstr>
      <vt:lpstr>Aesthetic Design</vt:lpstr>
      <vt:lpstr>Design Evaluation Cycle</vt:lpstr>
      <vt:lpstr>Why is Architecture Important?</vt:lpstr>
      <vt:lpstr>Architectural Descriptions</vt:lpstr>
      <vt:lpstr>Architectural Genres</vt:lpstr>
      <vt:lpstr>Architectural Styles</vt:lpstr>
      <vt:lpstr>Data-Centered Architecture</vt:lpstr>
      <vt:lpstr>Data Flow Architecture</vt:lpstr>
      <vt:lpstr>Call and Return Architecture</vt:lpstr>
      <vt:lpstr>Layered Architecture</vt:lpstr>
      <vt:lpstr>Architectural Patterns</vt:lpstr>
      <vt:lpstr>Architectural Design</vt:lpstr>
      <vt:lpstr>Architectural Context</vt:lpstr>
      <vt:lpstr>Archetypes</vt:lpstr>
      <vt:lpstr>Component Structure</vt:lpstr>
      <vt:lpstr>Refined Component Structure</vt:lpstr>
      <vt:lpstr>Architectural Considerations</vt:lpstr>
      <vt:lpstr>Architectural Decision Documentation</vt:lpstr>
      <vt:lpstr>Architectural Tradeoff Analysis</vt:lpstr>
      <vt:lpstr>Architectural Complexity</vt:lpstr>
      <vt:lpstr>ADL</vt:lpstr>
      <vt:lpstr>Architecture Reviews</vt:lpstr>
      <vt:lpstr>Patter-Based Architecture Review</vt:lpstr>
      <vt:lpstr>Agility and Architecture</vt:lpstr>
      <vt:lpstr>Chapter 19</vt:lpstr>
      <vt:lpstr>Software Quality</vt:lpstr>
      <vt:lpstr>Quality</vt:lpstr>
      <vt:lpstr>Quality—A Philosophical View</vt:lpstr>
      <vt:lpstr>Quality—A Pragmatic View</vt:lpstr>
      <vt:lpstr>Software Quality</vt:lpstr>
      <vt:lpstr>Effective Software Process</vt:lpstr>
      <vt:lpstr>Useful Product</vt:lpstr>
      <vt:lpstr>Adding Value</vt:lpstr>
      <vt:lpstr>Quality Dimensions</vt:lpstr>
      <vt:lpstr>Quality Dimensions</vt:lpstr>
      <vt:lpstr>Measuring Quality</vt:lpstr>
      <vt:lpstr>The Software Quality Dilemma</vt:lpstr>
      <vt:lpstr>“Good Enough” Software</vt:lpstr>
      <vt:lpstr>Cost of Quality</vt:lpstr>
      <vt:lpstr>Cost</vt:lpstr>
      <vt:lpstr>Quality and Risk</vt:lpstr>
      <vt:lpstr>Negligence and Liability</vt:lpstr>
      <vt:lpstr>Low Quality Software</vt:lpstr>
      <vt:lpstr>Impact of Management Decisions</vt:lpstr>
      <vt:lpstr>Achieving Software Quality 1</vt:lpstr>
      <vt:lpstr>Achieving Software Quality 2</vt:lpstr>
      <vt:lpstr>Chapter 22</vt:lpstr>
      <vt:lpstr>Software Testing</vt:lpstr>
      <vt:lpstr>What Testing Shows</vt:lpstr>
      <vt:lpstr>Strategic Approach</vt:lpstr>
      <vt:lpstr>V &amp; V</vt:lpstr>
      <vt:lpstr>Who Tests the Software?</vt:lpstr>
      <vt:lpstr>Testing Strategy</vt:lpstr>
      <vt:lpstr>Testing Strategy</vt:lpstr>
      <vt:lpstr>Strategic Issues</vt:lpstr>
      <vt:lpstr>Unit Testing</vt:lpstr>
      <vt:lpstr>Unit Testing</vt:lpstr>
      <vt:lpstr>Unit Test Environment</vt:lpstr>
      <vt:lpstr>Integration Testing Strategies</vt:lpstr>
      <vt:lpstr>Top Down Integration</vt:lpstr>
      <vt:lpstr>Bottom-Up Integration</vt:lpstr>
      <vt:lpstr>Sandwich Testing</vt:lpstr>
      <vt:lpstr>Regression Testing</vt:lpstr>
      <vt:lpstr>Smoke Testing</vt:lpstr>
      <vt:lpstr>General Testing Criteria</vt:lpstr>
      <vt:lpstr>Object-Oriented Testing</vt:lpstr>
      <vt:lpstr>Broadening the View of “Testing”</vt:lpstr>
      <vt:lpstr>Testing the CRC Model</vt:lpstr>
      <vt:lpstr>OO Testing Strategy</vt:lpstr>
      <vt:lpstr>WebApp Testing - I</vt:lpstr>
      <vt:lpstr>WebApp Testing - II</vt:lpstr>
      <vt:lpstr>MobileApp Testing</vt:lpstr>
      <vt:lpstr>High Order Testing</vt:lpstr>
      <vt:lpstr>Debugging: A Diagnostic Process</vt:lpstr>
      <vt:lpstr>The Debugging Process</vt:lpstr>
      <vt:lpstr>Debugging Effort</vt:lpstr>
      <vt:lpstr>Symptoms &amp; Causes</vt:lpstr>
      <vt:lpstr>Consequences of Bugs</vt:lpstr>
      <vt:lpstr>Debugging Techniques</vt:lpstr>
      <vt:lpstr>Correcting the Error</vt:lpstr>
      <vt:lpstr>Final Thoughts</vt:lpstr>
      <vt:lpstr>Chapter 23</vt:lpstr>
      <vt:lpstr>Testability</vt:lpstr>
      <vt:lpstr>What is a “Good” Test?</vt:lpstr>
      <vt:lpstr>Internal and External Views</vt:lpstr>
      <vt:lpstr>Test Case Design</vt:lpstr>
      <vt:lpstr>Exhaustive Testing</vt:lpstr>
      <vt:lpstr>Selective Testing</vt:lpstr>
      <vt:lpstr>Software Testing</vt:lpstr>
      <vt:lpstr>White-Box Testing</vt:lpstr>
      <vt:lpstr>Why Cover?</vt:lpstr>
      <vt:lpstr>Basis Path Testing</vt:lpstr>
      <vt:lpstr>Cyclomatic Complexity</vt:lpstr>
      <vt:lpstr>Basis Path Testing</vt:lpstr>
      <vt:lpstr>Basis Path Testing Notes</vt:lpstr>
      <vt:lpstr>Deriving Test Cases</vt:lpstr>
      <vt:lpstr>Graph Matrices</vt:lpstr>
      <vt:lpstr>Control Structure Testing</vt:lpstr>
      <vt:lpstr>Data Flow Testing</vt:lpstr>
      <vt:lpstr>Loop Testing</vt:lpstr>
      <vt:lpstr>Loop Testing: Simple Loops</vt:lpstr>
      <vt:lpstr>Loop Testing: Nested Loops</vt:lpstr>
      <vt:lpstr>Black-Box Testing</vt:lpstr>
      <vt:lpstr>Black-Box Testing</vt:lpstr>
      <vt:lpstr>Graph-Based Methods</vt:lpstr>
      <vt:lpstr>Equivalence Partitioning</vt:lpstr>
      <vt:lpstr>Sample Equivalence Classes</vt:lpstr>
      <vt:lpstr>Boundary Value Analysis</vt:lpstr>
      <vt:lpstr>Comparison Testing</vt:lpstr>
      <vt:lpstr>Orthogonal Array Testing</vt:lpstr>
      <vt:lpstr>Model-Based Testing</vt:lpstr>
      <vt:lpstr>Software Testing Patterns</vt:lpstr>
      <vt:lpstr>Chapter 35</vt:lpstr>
      <vt:lpstr>Project Risks</vt:lpstr>
      <vt:lpstr>PowerPoint Presentation</vt:lpstr>
      <vt:lpstr>PowerPoint Presentation</vt:lpstr>
      <vt:lpstr>PowerPoint Presentation</vt:lpstr>
      <vt:lpstr>PowerPoint Presentation</vt:lpstr>
      <vt:lpstr>Reactive Risk Management</vt:lpstr>
      <vt:lpstr>Proactive Risk Management</vt:lpstr>
      <vt:lpstr>Seven Principles</vt:lpstr>
      <vt:lpstr>Risk Management Paradigm</vt:lpstr>
      <vt:lpstr>Risk Identification</vt:lpstr>
      <vt:lpstr>Assessing Project Risk-I</vt:lpstr>
      <vt:lpstr>Assessing Project Risk-II</vt:lpstr>
      <vt:lpstr>Risk Components</vt:lpstr>
      <vt:lpstr>Risk Projection</vt:lpstr>
      <vt:lpstr>Building a Risk Table</vt:lpstr>
      <vt:lpstr>Building the Risk Table</vt:lpstr>
      <vt:lpstr>Risk Exposure (Impact)</vt:lpstr>
      <vt:lpstr>Risk Exposure Example</vt:lpstr>
      <vt:lpstr>Risk Mitigation, Monitoring, and Management </vt:lpstr>
      <vt:lpstr>Risk Due to Product Size</vt:lpstr>
      <vt:lpstr>Risk Due to Business Impact</vt:lpstr>
      <vt:lpstr>Risks Due to the Customer</vt:lpstr>
      <vt:lpstr>Risks Due to Process Maturity</vt:lpstr>
      <vt:lpstr>Technology Risks</vt:lpstr>
      <vt:lpstr>Staff/People Risks</vt:lpstr>
      <vt:lpstr>Recording Risk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RamGopal Musunuri</dc:creator>
  <cp:lastModifiedBy>RamGopal Musunuri</cp:lastModifiedBy>
  <cp:revision>1</cp:revision>
  <dcterms:created xsi:type="dcterms:W3CDTF">2025-09-17T09:54:31Z</dcterms:created>
  <dcterms:modified xsi:type="dcterms:W3CDTF">2025-09-17T09:59:36Z</dcterms:modified>
</cp:coreProperties>
</file>