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89" r:id="rId3"/>
    <p:sldId id="267" r:id="rId4"/>
    <p:sldId id="290" r:id="rId5"/>
    <p:sldId id="291" r:id="rId6"/>
    <p:sldId id="292" r:id="rId7"/>
    <p:sldId id="294" r:id="rId8"/>
    <p:sldId id="305" r:id="rId9"/>
    <p:sldId id="304" r:id="rId10"/>
    <p:sldId id="307" r:id="rId11"/>
    <p:sldId id="306" r:id="rId12"/>
    <p:sldId id="308" r:id="rId13"/>
    <p:sldId id="309" r:id="rId14"/>
    <p:sldId id="310" r:id="rId15"/>
    <p:sldId id="311" r:id="rId16"/>
    <p:sldId id="284" r:id="rId17"/>
    <p:sldId id="285" r:id="rId18"/>
    <p:sldId id="286" r:id="rId19"/>
    <p:sldId id="312" r:id="rId20"/>
    <p:sldId id="333" r:id="rId21"/>
    <p:sldId id="279" r:id="rId22"/>
    <p:sldId id="280" r:id="rId23"/>
    <p:sldId id="313" r:id="rId24"/>
    <p:sldId id="314" r:id="rId25"/>
    <p:sldId id="315" r:id="rId26"/>
    <p:sldId id="330" r:id="rId27"/>
    <p:sldId id="275" r:id="rId28"/>
    <p:sldId id="316" r:id="rId29"/>
    <p:sldId id="318" r:id="rId30"/>
    <p:sldId id="317" r:id="rId31"/>
    <p:sldId id="320" r:id="rId32"/>
    <p:sldId id="319" r:id="rId33"/>
    <p:sldId id="328" r:id="rId34"/>
    <p:sldId id="276" r:id="rId35"/>
    <p:sldId id="329" r:id="rId36"/>
    <p:sldId id="277" r:id="rId37"/>
    <p:sldId id="278" r:id="rId38"/>
    <p:sldId id="332" r:id="rId39"/>
    <p:sldId id="283" r:id="rId40"/>
    <p:sldId id="334" r:id="rId41"/>
    <p:sldId id="331" r:id="rId42"/>
    <p:sldId id="335" r:id="rId43"/>
    <p:sldId id="336" r:id="rId44"/>
    <p:sldId id="337" r:id="rId45"/>
    <p:sldId id="338" r:id="rId46"/>
    <p:sldId id="339" r:id="rId47"/>
    <p:sldId id="323" r:id="rId48"/>
    <p:sldId id="324" r:id="rId49"/>
    <p:sldId id="325" r:id="rId50"/>
    <p:sldId id="364" r:id="rId51"/>
    <p:sldId id="365" r:id="rId52"/>
    <p:sldId id="363"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3" d="100"/>
          <a:sy n="73" d="100"/>
        </p:scale>
        <p:origin x="3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5151F6-3F39-49A5-AC65-5F942C492D77}" type="datetimeFigureOut">
              <a:rPr lang="en-IN" smtClean="0"/>
              <a:t>19-09-2025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54B55F-C210-4E3F-ADC1-47EDC7D4A7E1}" type="slidenum">
              <a:rPr lang="en-IN" smtClean="0"/>
              <a:t>‹#›</a:t>
            </a:fld>
            <a:endParaRPr lang="en-IN"/>
          </a:p>
        </p:txBody>
      </p:sp>
    </p:spTree>
    <p:extLst>
      <p:ext uri="{BB962C8B-B14F-4D97-AF65-F5344CB8AC3E}">
        <p14:creationId xmlns:p14="http://schemas.microsoft.com/office/powerpoint/2010/main" val="1386843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DE327C9-A921-46EB-B173-6C68617BFA98}" type="slidenum">
              <a:rPr lang="en-IN" smtClean="0"/>
              <a:t>17</a:t>
            </a:fld>
            <a:endParaRPr lang="en-IN"/>
          </a:p>
        </p:txBody>
      </p:sp>
    </p:spTree>
    <p:extLst>
      <p:ext uri="{BB962C8B-B14F-4D97-AF65-F5344CB8AC3E}">
        <p14:creationId xmlns:p14="http://schemas.microsoft.com/office/powerpoint/2010/main" val="1735525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1BF6D-1288-8B59-5056-C43738F395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5089458B-4892-43FC-CD18-1C9C7A225F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4F2718A-9805-BE9A-5153-63683028C47E}"/>
              </a:ext>
            </a:extLst>
          </p:cNvPr>
          <p:cNvSpPr>
            <a:spLocks noGrp="1"/>
          </p:cNvSpPr>
          <p:nvPr>
            <p:ph type="dt" sz="half" idx="10"/>
          </p:nvPr>
        </p:nvSpPr>
        <p:spPr/>
        <p:txBody>
          <a:bodyPr/>
          <a:lstStyle/>
          <a:p>
            <a:fld id="{D3FEDA85-BDD0-4D72-A83A-590ACC6D1554}" type="datetimeFigureOut">
              <a:rPr lang="en-IN" smtClean="0"/>
              <a:t>19-09-2025</a:t>
            </a:fld>
            <a:endParaRPr lang="en-IN"/>
          </a:p>
        </p:txBody>
      </p:sp>
      <p:sp>
        <p:nvSpPr>
          <p:cNvPr id="5" name="Footer Placeholder 4">
            <a:extLst>
              <a:ext uri="{FF2B5EF4-FFF2-40B4-BE49-F238E27FC236}">
                <a16:creationId xmlns:a16="http://schemas.microsoft.com/office/drawing/2014/main" id="{F8D1A2D1-99ED-A5A5-36B4-B6F513FA631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1FBF88E-D121-A442-AA7E-E15B6EABC575}"/>
              </a:ext>
            </a:extLst>
          </p:cNvPr>
          <p:cNvSpPr>
            <a:spLocks noGrp="1"/>
          </p:cNvSpPr>
          <p:nvPr>
            <p:ph type="sldNum" sz="quarter" idx="12"/>
          </p:nvPr>
        </p:nvSpPr>
        <p:spPr/>
        <p:txBody>
          <a:bodyPr/>
          <a:lstStyle/>
          <a:p>
            <a:fld id="{30880304-1A8D-4B3F-9B2A-38168D8DB617}" type="slidenum">
              <a:rPr lang="en-IN" smtClean="0"/>
              <a:t>‹#›</a:t>
            </a:fld>
            <a:endParaRPr lang="en-IN"/>
          </a:p>
        </p:txBody>
      </p:sp>
    </p:spTree>
    <p:extLst>
      <p:ext uri="{BB962C8B-B14F-4D97-AF65-F5344CB8AC3E}">
        <p14:creationId xmlns:p14="http://schemas.microsoft.com/office/powerpoint/2010/main" val="4034164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F50D3-CE77-7C22-1170-070328956CAD}"/>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0199382-EE1D-7A89-7A13-97C33A3D20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55651C2-BA98-F33B-5C2F-8DC4226C090E}"/>
              </a:ext>
            </a:extLst>
          </p:cNvPr>
          <p:cNvSpPr>
            <a:spLocks noGrp="1"/>
          </p:cNvSpPr>
          <p:nvPr>
            <p:ph type="dt" sz="half" idx="10"/>
          </p:nvPr>
        </p:nvSpPr>
        <p:spPr/>
        <p:txBody>
          <a:bodyPr/>
          <a:lstStyle/>
          <a:p>
            <a:fld id="{D3FEDA85-BDD0-4D72-A83A-590ACC6D1554}" type="datetimeFigureOut">
              <a:rPr lang="en-IN" smtClean="0"/>
              <a:t>19-09-2025</a:t>
            </a:fld>
            <a:endParaRPr lang="en-IN"/>
          </a:p>
        </p:txBody>
      </p:sp>
      <p:sp>
        <p:nvSpPr>
          <p:cNvPr id="5" name="Footer Placeholder 4">
            <a:extLst>
              <a:ext uri="{FF2B5EF4-FFF2-40B4-BE49-F238E27FC236}">
                <a16:creationId xmlns:a16="http://schemas.microsoft.com/office/drawing/2014/main" id="{2DDCE481-103C-22BB-1FD3-A06584E43C1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A14CBBF-718A-898F-F866-3B8C4E5FB610}"/>
              </a:ext>
            </a:extLst>
          </p:cNvPr>
          <p:cNvSpPr>
            <a:spLocks noGrp="1"/>
          </p:cNvSpPr>
          <p:nvPr>
            <p:ph type="sldNum" sz="quarter" idx="12"/>
          </p:nvPr>
        </p:nvSpPr>
        <p:spPr/>
        <p:txBody>
          <a:bodyPr/>
          <a:lstStyle/>
          <a:p>
            <a:fld id="{30880304-1A8D-4B3F-9B2A-38168D8DB617}" type="slidenum">
              <a:rPr lang="en-IN" smtClean="0"/>
              <a:t>‹#›</a:t>
            </a:fld>
            <a:endParaRPr lang="en-IN"/>
          </a:p>
        </p:txBody>
      </p:sp>
    </p:spTree>
    <p:extLst>
      <p:ext uri="{BB962C8B-B14F-4D97-AF65-F5344CB8AC3E}">
        <p14:creationId xmlns:p14="http://schemas.microsoft.com/office/powerpoint/2010/main" val="2104073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79E565-840E-3412-A07A-F566EB27139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A92AA86-DD0A-907C-2706-B26017C55E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79DD58E-BA16-2910-6DE4-BC7939D4E170}"/>
              </a:ext>
            </a:extLst>
          </p:cNvPr>
          <p:cNvSpPr>
            <a:spLocks noGrp="1"/>
          </p:cNvSpPr>
          <p:nvPr>
            <p:ph type="dt" sz="half" idx="10"/>
          </p:nvPr>
        </p:nvSpPr>
        <p:spPr/>
        <p:txBody>
          <a:bodyPr/>
          <a:lstStyle/>
          <a:p>
            <a:fld id="{D3FEDA85-BDD0-4D72-A83A-590ACC6D1554}" type="datetimeFigureOut">
              <a:rPr lang="en-IN" smtClean="0"/>
              <a:t>19-09-2025</a:t>
            </a:fld>
            <a:endParaRPr lang="en-IN"/>
          </a:p>
        </p:txBody>
      </p:sp>
      <p:sp>
        <p:nvSpPr>
          <p:cNvPr id="5" name="Footer Placeholder 4">
            <a:extLst>
              <a:ext uri="{FF2B5EF4-FFF2-40B4-BE49-F238E27FC236}">
                <a16:creationId xmlns:a16="http://schemas.microsoft.com/office/drawing/2014/main" id="{3982CF80-0072-5811-8195-DE58794BAA0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8523322-C95F-82DF-F5F0-65897AC45AEC}"/>
              </a:ext>
            </a:extLst>
          </p:cNvPr>
          <p:cNvSpPr>
            <a:spLocks noGrp="1"/>
          </p:cNvSpPr>
          <p:nvPr>
            <p:ph type="sldNum" sz="quarter" idx="12"/>
          </p:nvPr>
        </p:nvSpPr>
        <p:spPr/>
        <p:txBody>
          <a:bodyPr/>
          <a:lstStyle/>
          <a:p>
            <a:fld id="{30880304-1A8D-4B3F-9B2A-38168D8DB617}" type="slidenum">
              <a:rPr lang="en-IN" smtClean="0"/>
              <a:t>‹#›</a:t>
            </a:fld>
            <a:endParaRPr lang="en-IN"/>
          </a:p>
        </p:txBody>
      </p:sp>
    </p:spTree>
    <p:extLst>
      <p:ext uri="{BB962C8B-B14F-4D97-AF65-F5344CB8AC3E}">
        <p14:creationId xmlns:p14="http://schemas.microsoft.com/office/powerpoint/2010/main" val="325950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BBAF2-6B07-73A3-373A-F23FACEA983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4A3799C-EDA6-85D0-24F9-9957DB0BD5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FFE81EF-9761-95C9-A3BC-0D43E0623F4B}"/>
              </a:ext>
            </a:extLst>
          </p:cNvPr>
          <p:cNvSpPr>
            <a:spLocks noGrp="1"/>
          </p:cNvSpPr>
          <p:nvPr>
            <p:ph type="dt" sz="half" idx="10"/>
          </p:nvPr>
        </p:nvSpPr>
        <p:spPr/>
        <p:txBody>
          <a:bodyPr/>
          <a:lstStyle/>
          <a:p>
            <a:fld id="{D3FEDA85-BDD0-4D72-A83A-590ACC6D1554}" type="datetimeFigureOut">
              <a:rPr lang="en-IN" smtClean="0"/>
              <a:t>19-09-2025</a:t>
            </a:fld>
            <a:endParaRPr lang="en-IN"/>
          </a:p>
        </p:txBody>
      </p:sp>
      <p:sp>
        <p:nvSpPr>
          <p:cNvPr id="5" name="Footer Placeholder 4">
            <a:extLst>
              <a:ext uri="{FF2B5EF4-FFF2-40B4-BE49-F238E27FC236}">
                <a16:creationId xmlns:a16="http://schemas.microsoft.com/office/drawing/2014/main" id="{6851476A-17AA-42C8-1BB9-01E2D880BEE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8D3BBC1-F781-E681-1434-2DE08ADC24FD}"/>
              </a:ext>
            </a:extLst>
          </p:cNvPr>
          <p:cNvSpPr>
            <a:spLocks noGrp="1"/>
          </p:cNvSpPr>
          <p:nvPr>
            <p:ph type="sldNum" sz="quarter" idx="12"/>
          </p:nvPr>
        </p:nvSpPr>
        <p:spPr/>
        <p:txBody>
          <a:bodyPr/>
          <a:lstStyle/>
          <a:p>
            <a:fld id="{30880304-1A8D-4B3F-9B2A-38168D8DB617}" type="slidenum">
              <a:rPr lang="en-IN" smtClean="0"/>
              <a:t>‹#›</a:t>
            </a:fld>
            <a:endParaRPr lang="en-IN"/>
          </a:p>
        </p:txBody>
      </p:sp>
    </p:spTree>
    <p:extLst>
      <p:ext uri="{BB962C8B-B14F-4D97-AF65-F5344CB8AC3E}">
        <p14:creationId xmlns:p14="http://schemas.microsoft.com/office/powerpoint/2010/main" val="3966185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46D6D-7F80-CF95-AE72-ED2F913103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FE0D23EA-1BE2-0E83-8928-09270CDA21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B35193-996B-0B5B-DB3E-3DA8D08E4C7B}"/>
              </a:ext>
            </a:extLst>
          </p:cNvPr>
          <p:cNvSpPr>
            <a:spLocks noGrp="1"/>
          </p:cNvSpPr>
          <p:nvPr>
            <p:ph type="dt" sz="half" idx="10"/>
          </p:nvPr>
        </p:nvSpPr>
        <p:spPr/>
        <p:txBody>
          <a:bodyPr/>
          <a:lstStyle/>
          <a:p>
            <a:fld id="{D3FEDA85-BDD0-4D72-A83A-590ACC6D1554}" type="datetimeFigureOut">
              <a:rPr lang="en-IN" smtClean="0"/>
              <a:t>19-09-2025</a:t>
            </a:fld>
            <a:endParaRPr lang="en-IN"/>
          </a:p>
        </p:txBody>
      </p:sp>
      <p:sp>
        <p:nvSpPr>
          <p:cNvPr id="5" name="Footer Placeholder 4">
            <a:extLst>
              <a:ext uri="{FF2B5EF4-FFF2-40B4-BE49-F238E27FC236}">
                <a16:creationId xmlns:a16="http://schemas.microsoft.com/office/drawing/2014/main" id="{583C49D0-821F-38EA-E77F-7845BEC1A5E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B682B7F-5927-B874-F759-B35595E06093}"/>
              </a:ext>
            </a:extLst>
          </p:cNvPr>
          <p:cNvSpPr>
            <a:spLocks noGrp="1"/>
          </p:cNvSpPr>
          <p:nvPr>
            <p:ph type="sldNum" sz="quarter" idx="12"/>
          </p:nvPr>
        </p:nvSpPr>
        <p:spPr/>
        <p:txBody>
          <a:bodyPr/>
          <a:lstStyle/>
          <a:p>
            <a:fld id="{30880304-1A8D-4B3F-9B2A-38168D8DB617}" type="slidenum">
              <a:rPr lang="en-IN" smtClean="0"/>
              <a:t>‹#›</a:t>
            </a:fld>
            <a:endParaRPr lang="en-IN"/>
          </a:p>
        </p:txBody>
      </p:sp>
    </p:spTree>
    <p:extLst>
      <p:ext uri="{BB962C8B-B14F-4D97-AF65-F5344CB8AC3E}">
        <p14:creationId xmlns:p14="http://schemas.microsoft.com/office/powerpoint/2010/main" val="3910221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A51FB-142A-2CB3-934F-BEDAAF0F391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35AB88F-59C8-8487-4EB3-74BAC3347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5B74B05F-008D-55DB-9595-91E59B709F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FDF02905-078C-17CB-B38D-214EA8961F73}"/>
              </a:ext>
            </a:extLst>
          </p:cNvPr>
          <p:cNvSpPr>
            <a:spLocks noGrp="1"/>
          </p:cNvSpPr>
          <p:nvPr>
            <p:ph type="dt" sz="half" idx="10"/>
          </p:nvPr>
        </p:nvSpPr>
        <p:spPr/>
        <p:txBody>
          <a:bodyPr/>
          <a:lstStyle/>
          <a:p>
            <a:fld id="{D3FEDA85-BDD0-4D72-A83A-590ACC6D1554}" type="datetimeFigureOut">
              <a:rPr lang="en-IN" smtClean="0"/>
              <a:t>19-09-2025</a:t>
            </a:fld>
            <a:endParaRPr lang="en-IN"/>
          </a:p>
        </p:txBody>
      </p:sp>
      <p:sp>
        <p:nvSpPr>
          <p:cNvPr id="6" name="Footer Placeholder 5">
            <a:extLst>
              <a:ext uri="{FF2B5EF4-FFF2-40B4-BE49-F238E27FC236}">
                <a16:creationId xmlns:a16="http://schemas.microsoft.com/office/drawing/2014/main" id="{C1FE1CA4-CB7F-E17F-CCBE-10141A34B79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2C3A14D-0804-60C5-52BE-F6CD18DF7523}"/>
              </a:ext>
            </a:extLst>
          </p:cNvPr>
          <p:cNvSpPr>
            <a:spLocks noGrp="1"/>
          </p:cNvSpPr>
          <p:nvPr>
            <p:ph type="sldNum" sz="quarter" idx="12"/>
          </p:nvPr>
        </p:nvSpPr>
        <p:spPr/>
        <p:txBody>
          <a:bodyPr/>
          <a:lstStyle/>
          <a:p>
            <a:fld id="{30880304-1A8D-4B3F-9B2A-38168D8DB617}" type="slidenum">
              <a:rPr lang="en-IN" smtClean="0"/>
              <a:t>‹#›</a:t>
            </a:fld>
            <a:endParaRPr lang="en-IN"/>
          </a:p>
        </p:txBody>
      </p:sp>
    </p:spTree>
    <p:extLst>
      <p:ext uri="{BB962C8B-B14F-4D97-AF65-F5344CB8AC3E}">
        <p14:creationId xmlns:p14="http://schemas.microsoft.com/office/powerpoint/2010/main" val="187251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00C89-F910-89F5-2FE5-065E3E999B1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3E0FBA9-348B-623F-210E-A5ACB2D4A9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2CDEE9-335C-C61F-AD47-5EDEF78685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91F016EA-8708-2541-5439-8E137362EA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7F7677-B56A-C6F8-C026-CF6F31629F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1E5CFE9B-6E44-FA0F-D49B-FE0C33F35088}"/>
              </a:ext>
            </a:extLst>
          </p:cNvPr>
          <p:cNvSpPr>
            <a:spLocks noGrp="1"/>
          </p:cNvSpPr>
          <p:nvPr>
            <p:ph type="dt" sz="half" idx="10"/>
          </p:nvPr>
        </p:nvSpPr>
        <p:spPr/>
        <p:txBody>
          <a:bodyPr/>
          <a:lstStyle/>
          <a:p>
            <a:fld id="{D3FEDA85-BDD0-4D72-A83A-590ACC6D1554}" type="datetimeFigureOut">
              <a:rPr lang="en-IN" smtClean="0"/>
              <a:t>19-09-2025</a:t>
            </a:fld>
            <a:endParaRPr lang="en-IN"/>
          </a:p>
        </p:txBody>
      </p:sp>
      <p:sp>
        <p:nvSpPr>
          <p:cNvPr id="8" name="Footer Placeholder 7">
            <a:extLst>
              <a:ext uri="{FF2B5EF4-FFF2-40B4-BE49-F238E27FC236}">
                <a16:creationId xmlns:a16="http://schemas.microsoft.com/office/drawing/2014/main" id="{9520AA0D-6A92-7B6F-BA3A-0B39FE46F0E8}"/>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B9E006F4-FA0E-81F3-F2C2-F9C498BD94BD}"/>
              </a:ext>
            </a:extLst>
          </p:cNvPr>
          <p:cNvSpPr>
            <a:spLocks noGrp="1"/>
          </p:cNvSpPr>
          <p:nvPr>
            <p:ph type="sldNum" sz="quarter" idx="12"/>
          </p:nvPr>
        </p:nvSpPr>
        <p:spPr/>
        <p:txBody>
          <a:bodyPr/>
          <a:lstStyle/>
          <a:p>
            <a:fld id="{30880304-1A8D-4B3F-9B2A-38168D8DB617}" type="slidenum">
              <a:rPr lang="en-IN" smtClean="0"/>
              <a:t>‹#›</a:t>
            </a:fld>
            <a:endParaRPr lang="en-IN"/>
          </a:p>
        </p:txBody>
      </p:sp>
    </p:spTree>
    <p:extLst>
      <p:ext uri="{BB962C8B-B14F-4D97-AF65-F5344CB8AC3E}">
        <p14:creationId xmlns:p14="http://schemas.microsoft.com/office/powerpoint/2010/main" val="2188675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BBF34-7D27-82CC-6EA5-F5AB6AA38330}"/>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5B9CAC03-D6E7-9902-CB7D-B4A043E07EAB}"/>
              </a:ext>
            </a:extLst>
          </p:cNvPr>
          <p:cNvSpPr>
            <a:spLocks noGrp="1"/>
          </p:cNvSpPr>
          <p:nvPr>
            <p:ph type="dt" sz="half" idx="10"/>
          </p:nvPr>
        </p:nvSpPr>
        <p:spPr/>
        <p:txBody>
          <a:bodyPr/>
          <a:lstStyle/>
          <a:p>
            <a:fld id="{D3FEDA85-BDD0-4D72-A83A-590ACC6D1554}" type="datetimeFigureOut">
              <a:rPr lang="en-IN" smtClean="0"/>
              <a:t>19-09-2025</a:t>
            </a:fld>
            <a:endParaRPr lang="en-IN"/>
          </a:p>
        </p:txBody>
      </p:sp>
      <p:sp>
        <p:nvSpPr>
          <p:cNvPr id="4" name="Footer Placeholder 3">
            <a:extLst>
              <a:ext uri="{FF2B5EF4-FFF2-40B4-BE49-F238E27FC236}">
                <a16:creationId xmlns:a16="http://schemas.microsoft.com/office/drawing/2014/main" id="{9C017B8C-61F4-945B-1B29-D14EB9C869A2}"/>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85203934-BC84-58F8-FE27-85AA79D4C1F6}"/>
              </a:ext>
            </a:extLst>
          </p:cNvPr>
          <p:cNvSpPr>
            <a:spLocks noGrp="1"/>
          </p:cNvSpPr>
          <p:nvPr>
            <p:ph type="sldNum" sz="quarter" idx="12"/>
          </p:nvPr>
        </p:nvSpPr>
        <p:spPr/>
        <p:txBody>
          <a:bodyPr/>
          <a:lstStyle/>
          <a:p>
            <a:fld id="{30880304-1A8D-4B3F-9B2A-38168D8DB617}" type="slidenum">
              <a:rPr lang="en-IN" smtClean="0"/>
              <a:t>‹#›</a:t>
            </a:fld>
            <a:endParaRPr lang="en-IN"/>
          </a:p>
        </p:txBody>
      </p:sp>
    </p:spTree>
    <p:extLst>
      <p:ext uri="{BB962C8B-B14F-4D97-AF65-F5344CB8AC3E}">
        <p14:creationId xmlns:p14="http://schemas.microsoft.com/office/powerpoint/2010/main" val="2278547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0747DD-89AA-5005-E396-65149C766C4B}"/>
              </a:ext>
            </a:extLst>
          </p:cNvPr>
          <p:cNvSpPr>
            <a:spLocks noGrp="1"/>
          </p:cNvSpPr>
          <p:nvPr>
            <p:ph type="dt" sz="half" idx="10"/>
          </p:nvPr>
        </p:nvSpPr>
        <p:spPr/>
        <p:txBody>
          <a:bodyPr/>
          <a:lstStyle/>
          <a:p>
            <a:fld id="{D3FEDA85-BDD0-4D72-A83A-590ACC6D1554}" type="datetimeFigureOut">
              <a:rPr lang="en-IN" smtClean="0"/>
              <a:t>19-09-2025</a:t>
            </a:fld>
            <a:endParaRPr lang="en-IN"/>
          </a:p>
        </p:txBody>
      </p:sp>
      <p:sp>
        <p:nvSpPr>
          <p:cNvPr id="3" name="Footer Placeholder 2">
            <a:extLst>
              <a:ext uri="{FF2B5EF4-FFF2-40B4-BE49-F238E27FC236}">
                <a16:creationId xmlns:a16="http://schemas.microsoft.com/office/drawing/2014/main" id="{BB2977EE-D00E-14B9-7F63-1061F64D200B}"/>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D3F1B153-249B-1D42-5667-DE5B9E1FEDE9}"/>
              </a:ext>
            </a:extLst>
          </p:cNvPr>
          <p:cNvSpPr>
            <a:spLocks noGrp="1"/>
          </p:cNvSpPr>
          <p:nvPr>
            <p:ph type="sldNum" sz="quarter" idx="12"/>
          </p:nvPr>
        </p:nvSpPr>
        <p:spPr/>
        <p:txBody>
          <a:bodyPr/>
          <a:lstStyle/>
          <a:p>
            <a:fld id="{30880304-1A8D-4B3F-9B2A-38168D8DB617}" type="slidenum">
              <a:rPr lang="en-IN" smtClean="0"/>
              <a:t>‹#›</a:t>
            </a:fld>
            <a:endParaRPr lang="en-IN"/>
          </a:p>
        </p:txBody>
      </p:sp>
    </p:spTree>
    <p:extLst>
      <p:ext uri="{BB962C8B-B14F-4D97-AF65-F5344CB8AC3E}">
        <p14:creationId xmlns:p14="http://schemas.microsoft.com/office/powerpoint/2010/main" val="3580426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B9765-F9DF-B24B-35E2-92D0CC00C1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8ABF8B3A-DBC3-CC78-F2F8-EC97913E5C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E96C996D-2E40-9BF4-C12C-7A200040EB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35DF99-83CF-E648-9984-0B5AA368C5B8}"/>
              </a:ext>
            </a:extLst>
          </p:cNvPr>
          <p:cNvSpPr>
            <a:spLocks noGrp="1"/>
          </p:cNvSpPr>
          <p:nvPr>
            <p:ph type="dt" sz="half" idx="10"/>
          </p:nvPr>
        </p:nvSpPr>
        <p:spPr/>
        <p:txBody>
          <a:bodyPr/>
          <a:lstStyle/>
          <a:p>
            <a:fld id="{D3FEDA85-BDD0-4D72-A83A-590ACC6D1554}" type="datetimeFigureOut">
              <a:rPr lang="en-IN" smtClean="0"/>
              <a:t>19-09-2025</a:t>
            </a:fld>
            <a:endParaRPr lang="en-IN"/>
          </a:p>
        </p:txBody>
      </p:sp>
      <p:sp>
        <p:nvSpPr>
          <p:cNvPr id="6" name="Footer Placeholder 5">
            <a:extLst>
              <a:ext uri="{FF2B5EF4-FFF2-40B4-BE49-F238E27FC236}">
                <a16:creationId xmlns:a16="http://schemas.microsoft.com/office/drawing/2014/main" id="{EAE1B0B2-2B50-86CE-7957-39D2ED6978A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5CFB99D-8002-55DC-7BDC-2964158ED2E0}"/>
              </a:ext>
            </a:extLst>
          </p:cNvPr>
          <p:cNvSpPr>
            <a:spLocks noGrp="1"/>
          </p:cNvSpPr>
          <p:nvPr>
            <p:ph type="sldNum" sz="quarter" idx="12"/>
          </p:nvPr>
        </p:nvSpPr>
        <p:spPr/>
        <p:txBody>
          <a:bodyPr/>
          <a:lstStyle/>
          <a:p>
            <a:fld id="{30880304-1A8D-4B3F-9B2A-38168D8DB617}" type="slidenum">
              <a:rPr lang="en-IN" smtClean="0"/>
              <a:t>‹#›</a:t>
            </a:fld>
            <a:endParaRPr lang="en-IN"/>
          </a:p>
        </p:txBody>
      </p:sp>
    </p:spTree>
    <p:extLst>
      <p:ext uri="{BB962C8B-B14F-4D97-AF65-F5344CB8AC3E}">
        <p14:creationId xmlns:p14="http://schemas.microsoft.com/office/powerpoint/2010/main" val="150780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0989E-79F6-0180-500F-E5B5563338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27C2D42D-509E-5D2E-BD99-6FE10D6B49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E87A73E9-190C-4CFF-7FFB-C2603E4790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E31987-A54C-3998-2409-DAA41D730E04}"/>
              </a:ext>
            </a:extLst>
          </p:cNvPr>
          <p:cNvSpPr>
            <a:spLocks noGrp="1"/>
          </p:cNvSpPr>
          <p:nvPr>
            <p:ph type="dt" sz="half" idx="10"/>
          </p:nvPr>
        </p:nvSpPr>
        <p:spPr/>
        <p:txBody>
          <a:bodyPr/>
          <a:lstStyle/>
          <a:p>
            <a:fld id="{D3FEDA85-BDD0-4D72-A83A-590ACC6D1554}" type="datetimeFigureOut">
              <a:rPr lang="en-IN" smtClean="0"/>
              <a:t>19-09-2025</a:t>
            </a:fld>
            <a:endParaRPr lang="en-IN"/>
          </a:p>
        </p:txBody>
      </p:sp>
      <p:sp>
        <p:nvSpPr>
          <p:cNvPr id="6" name="Footer Placeholder 5">
            <a:extLst>
              <a:ext uri="{FF2B5EF4-FFF2-40B4-BE49-F238E27FC236}">
                <a16:creationId xmlns:a16="http://schemas.microsoft.com/office/drawing/2014/main" id="{60D36FED-6291-7670-6A23-D870862705E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EEA0C4F-D0CE-8184-1E1E-97F644157D8A}"/>
              </a:ext>
            </a:extLst>
          </p:cNvPr>
          <p:cNvSpPr>
            <a:spLocks noGrp="1"/>
          </p:cNvSpPr>
          <p:nvPr>
            <p:ph type="sldNum" sz="quarter" idx="12"/>
          </p:nvPr>
        </p:nvSpPr>
        <p:spPr/>
        <p:txBody>
          <a:bodyPr/>
          <a:lstStyle/>
          <a:p>
            <a:fld id="{30880304-1A8D-4B3F-9B2A-38168D8DB617}" type="slidenum">
              <a:rPr lang="en-IN" smtClean="0"/>
              <a:t>‹#›</a:t>
            </a:fld>
            <a:endParaRPr lang="en-IN"/>
          </a:p>
        </p:txBody>
      </p:sp>
    </p:spTree>
    <p:extLst>
      <p:ext uri="{BB962C8B-B14F-4D97-AF65-F5344CB8AC3E}">
        <p14:creationId xmlns:p14="http://schemas.microsoft.com/office/powerpoint/2010/main" val="938252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78EB6C-74C5-E7D8-D4E1-40B6E32118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DB02F38-0E97-B1EC-DB57-73A4611E0C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B071FC0-525B-A5C6-F6FC-399675A5D6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FEDA85-BDD0-4D72-A83A-590ACC6D1554}" type="datetimeFigureOut">
              <a:rPr lang="en-IN" smtClean="0"/>
              <a:t>19-09-2025</a:t>
            </a:fld>
            <a:endParaRPr lang="en-IN"/>
          </a:p>
        </p:txBody>
      </p:sp>
      <p:sp>
        <p:nvSpPr>
          <p:cNvPr id="5" name="Footer Placeholder 4">
            <a:extLst>
              <a:ext uri="{FF2B5EF4-FFF2-40B4-BE49-F238E27FC236}">
                <a16:creationId xmlns:a16="http://schemas.microsoft.com/office/drawing/2014/main" id="{DD3C3AAC-2544-03A8-0B85-4D648E5DB9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649524DC-D44E-E905-2640-A4195A9AD8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80304-1A8D-4B3F-9B2A-38168D8DB617}" type="slidenum">
              <a:rPr lang="en-IN" smtClean="0"/>
              <a:t>‹#›</a:t>
            </a:fld>
            <a:endParaRPr lang="en-IN"/>
          </a:p>
        </p:txBody>
      </p:sp>
    </p:spTree>
    <p:extLst>
      <p:ext uri="{BB962C8B-B14F-4D97-AF65-F5344CB8AC3E}">
        <p14:creationId xmlns:p14="http://schemas.microsoft.com/office/powerpoint/2010/main" val="24189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geeksforgeeks.org/javascript/" TargetMode="External"/><Relationship Id="rId2" Type="http://schemas.openxmlformats.org/officeDocument/2006/relationships/hyperlink" Target="https://www.geeksforgeeks.org/nodejs/"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www.geeksforgeeks.org/nodejs/"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geeksforgeeks.org/mongoose-tutorial/" TargetMode="External"/><Relationship Id="rId2" Type="http://schemas.openxmlformats.org/officeDocument/2006/relationships/hyperlink" Target="https://www.geeksforgeeks.org/node-js-npm-node-package-manager/" TargetMode="External"/><Relationship Id="rId1" Type="http://schemas.openxmlformats.org/officeDocument/2006/relationships/slideLayout" Target="../slideLayouts/slideLayout7.xml"/><Relationship Id="rId6" Type="http://schemas.openxmlformats.org/officeDocument/2006/relationships/hyperlink" Target="https://www.geeksforgeeks.org/react-tutorial/" TargetMode="External"/><Relationship Id="rId5" Type="http://schemas.openxmlformats.org/officeDocument/2006/relationships/hyperlink" Target="https://www.geeksforgeeks.org/angular-tutorial/" TargetMode="External"/><Relationship Id="rId4" Type="http://schemas.openxmlformats.org/officeDocument/2006/relationships/hyperlink" Target="https://www.geeksforgeeks.org/express-j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s://www.geeksforgeeks.org/nodejs/"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www.geeksforgeeks.org/mongoose-tutorial/" TargetMode="External"/><Relationship Id="rId2" Type="http://schemas.openxmlformats.org/officeDocument/2006/relationships/hyperlink" Target="https://www.geeksforgeeks.org/express-js/" TargetMode="External"/><Relationship Id="rId1" Type="http://schemas.openxmlformats.org/officeDocument/2006/relationships/slideLayout" Target="../slideLayouts/slideLayout7.xml"/><Relationship Id="rId6" Type="http://schemas.openxmlformats.org/officeDocument/2006/relationships/hyperlink" Target="https://www.geeksforgeeks.org/react/" TargetMode="External"/><Relationship Id="rId5" Type="http://schemas.openxmlformats.org/officeDocument/2006/relationships/hyperlink" Target="https://www.geeksforgeeks.org/axios-in-react-a-guide-for-beginners/" TargetMode="External"/><Relationship Id="rId4" Type="http://schemas.openxmlformats.org/officeDocument/2006/relationships/hyperlink" Target="https://www.geeksforgeeks.org/lodash/"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99DC3-B124-2D9A-99E2-B2B8478B1C61}"/>
              </a:ext>
            </a:extLst>
          </p:cNvPr>
          <p:cNvSpPr>
            <a:spLocks noGrp="1"/>
          </p:cNvSpPr>
          <p:nvPr>
            <p:ph type="ctrTitle"/>
          </p:nvPr>
        </p:nvSpPr>
        <p:spPr/>
        <p:txBody>
          <a:bodyPr/>
          <a:lstStyle/>
          <a:p>
            <a:r>
              <a:rPr lang="en-IN"/>
              <a:t>Unit-II</a:t>
            </a:r>
          </a:p>
        </p:txBody>
      </p:sp>
      <p:sp>
        <p:nvSpPr>
          <p:cNvPr id="3" name="Subtitle 2">
            <a:extLst>
              <a:ext uri="{FF2B5EF4-FFF2-40B4-BE49-F238E27FC236}">
                <a16:creationId xmlns:a16="http://schemas.microsoft.com/office/drawing/2014/main" id="{E2F7295A-77FE-33DE-321D-906D6D985E0C}"/>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1670506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D6E415-17C1-65A5-D3FC-19F6A8A78ADB}"/>
              </a:ext>
            </a:extLst>
          </p:cNvPr>
          <p:cNvPicPr>
            <a:picLocks noChangeAspect="1"/>
          </p:cNvPicPr>
          <p:nvPr/>
        </p:nvPicPr>
        <p:blipFill>
          <a:blip r:embed="rId2"/>
          <a:stretch>
            <a:fillRect/>
          </a:stretch>
        </p:blipFill>
        <p:spPr>
          <a:xfrm>
            <a:off x="0" y="236321"/>
            <a:ext cx="12192000" cy="6385357"/>
          </a:xfrm>
          <a:prstGeom prst="rect">
            <a:avLst/>
          </a:prstGeom>
        </p:spPr>
      </p:pic>
      <p:sp>
        <p:nvSpPr>
          <p:cNvPr id="4" name="Rectangle 3">
            <a:extLst>
              <a:ext uri="{FF2B5EF4-FFF2-40B4-BE49-F238E27FC236}">
                <a16:creationId xmlns:a16="http://schemas.microsoft.com/office/drawing/2014/main" id="{EE248762-0941-0DD5-72A3-5954CF99FCD9}"/>
              </a:ext>
            </a:extLst>
          </p:cNvPr>
          <p:cNvSpPr/>
          <p:nvPr/>
        </p:nvSpPr>
        <p:spPr>
          <a:xfrm>
            <a:off x="10354491" y="6278880"/>
            <a:ext cx="1654629" cy="47897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578438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543AD-0BB3-1966-3DB3-B147F8333001}"/>
              </a:ext>
            </a:extLst>
          </p:cNvPr>
          <p:cNvPicPr>
            <a:picLocks noChangeAspect="1"/>
          </p:cNvPicPr>
          <p:nvPr/>
        </p:nvPicPr>
        <p:blipFill>
          <a:blip r:embed="rId2"/>
          <a:stretch>
            <a:fillRect/>
          </a:stretch>
        </p:blipFill>
        <p:spPr>
          <a:xfrm>
            <a:off x="0" y="577157"/>
            <a:ext cx="12192000" cy="5668849"/>
          </a:xfrm>
          <a:prstGeom prst="rect">
            <a:avLst/>
          </a:prstGeom>
        </p:spPr>
      </p:pic>
    </p:spTree>
    <p:extLst>
      <p:ext uri="{BB962C8B-B14F-4D97-AF65-F5344CB8AC3E}">
        <p14:creationId xmlns:p14="http://schemas.microsoft.com/office/powerpoint/2010/main" val="672878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F22D6D-CDEE-5198-B7A3-F596BC662E02}"/>
              </a:ext>
            </a:extLst>
          </p:cNvPr>
          <p:cNvSpPr txBox="1"/>
          <p:nvPr/>
        </p:nvSpPr>
        <p:spPr>
          <a:xfrm>
            <a:off x="348343" y="298490"/>
            <a:ext cx="10972800" cy="6124754"/>
          </a:xfrm>
          <a:prstGeom prst="rect">
            <a:avLst/>
          </a:prstGeom>
          <a:noFill/>
        </p:spPr>
        <p:txBody>
          <a:bodyPr wrap="square">
            <a:spAutoFit/>
          </a:bodyPr>
          <a:lstStyle/>
          <a:p>
            <a:pPr algn="ctr"/>
            <a:r>
              <a:rPr lang="en-US" sz="2800" b="0" i="0" dirty="0">
                <a:solidFill>
                  <a:srgbClr val="FF0000"/>
                </a:solidFill>
                <a:effectLst/>
                <a:latin typeface="Nunito" pitchFamily="2" charset="0"/>
              </a:rPr>
              <a:t>Node.js modules</a:t>
            </a:r>
          </a:p>
          <a:p>
            <a:pPr algn="ctr"/>
            <a:endParaRPr lang="en-US" sz="2800" b="0" i="0" dirty="0">
              <a:solidFill>
                <a:srgbClr val="FF0000"/>
              </a:solidFill>
              <a:effectLst/>
              <a:latin typeface="Nunito" pitchFamily="2" charset="0"/>
            </a:endParaRPr>
          </a:p>
          <a:p>
            <a:pPr marL="457200" indent="-457200">
              <a:buFont typeface="Arial" panose="020B0604020202020204" pitchFamily="34" charset="0"/>
              <a:buChar char="•"/>
            </a:pPr>
            <a:r>
              <a:rPr lang="en-US" sz="2800" b="0" i="0" dirty="0">
                <a:solidFill>
                  <a:srgbClr val="273239"/>
                </a:solidFill>
                <a:effectLst/>
                <a:latin typeface="Nunito" pitchFamily="2" charset="0"/>
              </a:rPr>
              <a:t>Modules in</a:t>
            </a:r>
            <a:r>
              <a:rPr lang="en-US" sz="2800" b="0" i="0" u="sng" dirty="0">
                <a:effectLst/>
                <a:latin typeface="Nunito" pitchFamily="2" charset="0"/>
                <a:hlinkClick r:id="rId2"/>
              </a:rPr>
              <a:t> Node.js</a:t>
            </a:r>
            <a:r>
              <a:rPr lang="en-US" sz="2800" b="0" i="0" dirty="0">
                <a:solidFill>
                  <a:srgbClr val="273239"/>
                </a:solidFill>
                <a:effectLst/>
                <a:latin typeface="Nunito" pitchFamily="2" charset="0"/>
              </a:rPr>
              <a:t> are like</a:t>
            </a:r>
            <a:r>
              <a:rPr lang="en-US" sz="2800" b="0" i="0" u="sng" dirty="0">
                <a:effectLst/>
                <a:latin typeface="Nunito" pitchFamily="2" charset="0"/>
                <a:hlinkClick r:id="rId3"/>
              </a:rPr>
              <a:t> JavaScript</a:t>
            </a:r>
            <a:r>
              <a:rPr lang="en-US" sz="2800" b="0" i="0" dirty="0">
                <a:solidFill>
                  <a:srgbClr val="273239"/>
                </a:solidFill>
                <a:effectLst/>
                <a:latin typeface="Nunito" pitchFamily="2" charset="0"/>
              </a:rPr>
              <a:t> libraries — a set of related functions that you can include in your application. </a:t>
            </a:r>
          </a:p>
          <a:p>
            <a:pPr marL="457200" indent="-457200">
              <a:buFont typeface="Arial" panose="020B0604020202020204" pitchFamily="34" charset="0"/>
              <a:buChar char="•"/>
            </a:pPr>
            <a:r>
              <a:rPr lang="en-US" sz="2800" b="0" i="0" dirty="0">
                <a:solidFill>
                  <a:srgbClr val="273239"/>
                </a:solidFill>
                <a:effectLst/>
                <a:latin typeface="Nunito" pitchFamily="2" charset="0"/>
              </a:rPr>
              <a:t>Every Node.js file can be considered a module that can export code for reuse in other parts of the application. </a:t>
            </a:r>
          </a:p>
          <a:p>
            <a:pPr marL="457200" indent="-457200">
              <a:buFont typeface="Arial" panose="020B0604020202020204" pitchFamily="34" charset="0"/>
              <a:buChar char="•"/>
            </a:pPr>
            <a:r>
              <a:rPr lang="en-US" sz="2800" b="0" i="0" dirty="0">
                <a:solidFill>
                  <a:srgbClr val="273239"/>
                </a:solidFill>
                <a:effectLst/>
                <a:latin typeface="Nunito" pitchFamily="2" charset="0"/>
              </a:rPr>
              <a:t>This modular approach allows developers to separate concerns, reuse code, and maintain a clean architecture.</a:t>
            </a:r>
          </a:p>
          <a:p>
            <a:pPr marL="457200" indent="-457200">
              <a:buFont typeface="Arial" panose="020B0604020202020204" pitchFamily="34" charset="0"/>
              <a:buChar char="•"/>
            </a:pPr>
            <a:r>
              <a:rPr lang="en-US" sz="2800" b="0" i="0" dirty="0">
                <a:solidFill>
                  <a:srgbClr val="273239"/>
                </a:solidFill>
                <a:effectLst/>
                <a:latin typeface="Nunito" pitchFamily="2" charset="0"/>
              </a:rPr>
              <a:t>Each module in Node.js is executed within its own module scope. This means variables, functions, and classes defined in one module are private to that module unless explicitly exported for use by other modules. </a:t>
            </a:r>
          </a:p>
          <a:p>
            <a:pPr marL="457200" indent="-457200">
              <a:buFont typeface="Arial" panose="020B0604020202020204" pitchFamily="34" charset="0"/>
              <a:buChar char="•"/>
            </a:pPr>
            <a:r>
              <a:rPr lang="en-US" sz="2800" b="0" i="0" dirty="0">
                <a:solidFill>
                  <a:srgbClr val="273239"/>
                </a:solidFill>
                <a:effectLst/>
                <a:latin typeface="Nunito" pitchFamily="2" charset="0"/>
              </a:rPr>
              <a:t>This behavior avoids global namespace pollution and improves code maintainability.</a:t>
            </a:r>
            <a:endParaRPr lang="en-IN" sz="2800" dirty="0"/>
          </a:p>
        </p:txBody>
      </p:sp>
    </p:spTree>
    <p:extLst>
      <p:ext uri="{BB962C8B-B14F-4D97-AF65-F5344CB8AC3E}">
        <p14:creationId xmlns:p14="http://schemas.microsoft.com/office/powerpoint/2010/main" val="3375805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1F7A77-B598-930D-F55A-CB7A77FC8252}"/>
              </a:ext>
            </a:extLst>
          </p:cNvPr>
          <p:cNvSpPr txBox="1"/>
          <p:nvPr/>
        </p:nvSpPr>
        <p:spPr>
          <a:xfrm>
            <a:off x="722811" y="774847"/>
            <a:ext cx="10990218" cy="4103688"/>
          </a:xfrm>
          <a:prstGeom prst="rect">
            <a:avLst/>
          </a:prstGeom>
          <a:noFill/>
        </p:spPr>
        <p:txBody>
          <a:bodyPr wrap="square">
            <a:spAutoFit/>
          </a:bodyPr>
          <a:lstStyle/>
          <a:p>
            <a:pPr algn="l" rtl="0" fontAlgn="base">
              <a:spcAft>
                <a:spcPts val="750"/>
              </a:spcAft>
            </a:pPr>
            <a:r>
              <a:rPr lang="en-US" b="1" i="0" dirty="0">
                <a:solidFill>
                  <a:srgbClr val="273239"/>
                </a:solidFill>
                <a:effectLst/>
                <a:latin typeface="Nunito" pitchFamily="2" charset="0"/>
              </a:rPr>
              <a:t> </a:t>
            </a:r>
            <a:r>
              <a:rPr lang="en-US" sz="3200" b="1" i="0" dirty="0">
                <a:solidFill>
                  <a:srgbClr val="273239"/>
                </a:solidFill>
                <a:effectLst/>
                <a:latin typeface="Nunito" pitchFamily="2" charset="0"/>
              </a:rPr>
              <a:t>Node.js module is an object that contains the following key properties:</a:t>
            </a:r>
            <a:endParaRPr lang="en-US" sz="3200" b="0" i="0" dirty="0">
              <a:solidFill>
                <a:srgbClr val="273239"/>
              </a:solidFill>
              <a:effectLst/>
              <a:latin typeface="Nunito" pitchFamily="2" charset="0"/>
            </a:endParaRPr>
          </a:p>
          <a:p>
            <a:pPr algn="l" fontAlgn="base">
              <a:spcAft>
                <a:spcPts val="1800"/>
              </a:spcAft>
              <a:buFont typeface="Arial" panose="020B0604020202020204" pitchFamily="34" charset="0"/>
              <a:buChar char="•"/>
            </a:pPr>
            <a:r>
              <a:rPr lang="en-US" sz="3200" b="1" i="0" dirty="0">
                <a:solidFill>
                  <a:srgbClr val="273239"/>
                </a:solidFill>
                <a:effectLst/>
                <a:latin typeface="Nunito" pitchFamily="2" charset="0"/>
              </a:rPr>
              <a:t>exports:</a:t>
            </a:r>
            <a:r>
              <a:rPr lang="en-US" sz="3200" b="0" i="0" dirty="0">
                <a:solidFill>
                  <a:srgbClr val="273239"/>
                </a:solidFill>
                <a:effectLst/>
                <a:latin typeface="Nunito" pitchFamily="2" charset="0"/>
              </a:rPr>
              <a:t> The object that a module can export for use in other modules.</a:t>
            </a:r>
          </a:p>
          <a:p>
            <a:pPr algn="l" fontAlgn="base">
              <a:spcAft>
                <a:spcPts val="1800"/>
              </a:spcAft>
              <a:buFont typeface="Arial" panose="020B0604020202020204" pitchFamily="34" charset="0"/>
              <a:buChar char="•"/>
            </a:pPr>
            <a:r>
              <a:rPr lang="en-US" sz="3200" b="1" i="0" dirty="0">
                <a:solidFill>
                  <a:srgbClr val="273239"/>
                </a:solidFill>
                <a:effectLst/>
                <a:latin typeface="Nunito" pitchFamily="2" charset="0"/>
              </a:rPr>
              <a:t>require(): </a:t>
            </a:r>
            <a:r>
              <a:rPr lang="en-US" sz="3200" b="0" i="0" dirty="0">
                <a:solidFill>
                  <a:srgbClr val="273239"/>
                </a:solidFill>
                <a:effectLst/>
                <a:latin typeface="Nunito" pitchFamily="2" charset="0"/>
              </a:rPr>
              <a:t>A function that is used to import modules into other modules.</a:t>
            </a:r>
          </a:p>
          <a:p>
            <a:pPr algn="l" fontAlgn="base">
              <a:spcAft>
                <a:spcPts val="1800"/>
              </a:spcAft>
              <a:buFont typeface="Arial" panose="020B0604020202020204" pitchFamily="34" charset="0"/>
              <a:buChar char="•"/>
            </a:pPr>
            <a:r>
              <a:rPr lang="en-US" sz="3200" b="1" i="0" dirty="0">
                <a:solidFill>
                  <a:srgbClr val="273239"/>
                </a:solidFill>
                <a:effectLst/>
                <a:latin typeface="Nunito" pitchFamily="2" charset="0"/>
              </a:rPr>
              <a:t>module:</a:t>
            </a:r>
            <a:r>
              <a:rPr lang="en-US" sz="3200" b="0" i="0" dirty="0">
                <a:solidFill>
                  <a:srgbClr val="273239"/>
                </a:solidFill>
                <a:effectLst/>
                <a:latin typeface="Nunito" pitchFamily="2" charset="0"/>
              </a:rPr>
              <a:t> The object that represents the current module.</a:t>
            </a:r>
          </a:p>
        </p:txBody>
      </p:sp>
    </p:spTree>
    <p:extLst>
      <p:ext uri="{BB962C8B-B14F-4D97-AF65-F5344CB8AC3E}">
        <p14:creationId xmlns:p14="http://schemas.microsoft.com/office/powerpoint/2010/main" val="1243430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58DC78-5051-E3C8-AB09-27F2307496A3}"/>
              </a:ext>
            </a:extLst>
          </p:cNvPr>
          <p:cNvSpPr txBox="1"/>
          <p:nvPr/>
        </p:nvSpPr>
        <p:spPr>
          <a:xfrm>
            <a:off x="2952208" y="607814"/>
            <a:ext cx="6035040" cy="646331"/>
          </a:xfrm>
          <a:prstGeom prst="rect">
            <a:avLst/>
          </a:prstGeom>
          <a:noFill/>
        </p:spPr>
        <p:txBody>
          <a:bodyPr wrap="square" rtlCol="0">
            <a:spAutoFit/>
          </a:bodyPr>
          <a:lstStyle/>
          <a:p>
            <a:pPr algn="ctr"/>
            <a:r>
              <a:rPr lang="en-IN" sz="3600" dirty="0">
                <a:solidFill>
                  <a:srgbClr val="FF0000"/>
                </a:solidFill>
              </a:rPr>
              <a:t>Types of </a:t>
            </a:r>
            <a:r>
              <a:rPr lang="en-IN" sz="3600" dirty="0" err="1">
                <a:solidFill>
                  <a:srgbClr val="FF0000"/>
                </a:solidFill>
              </a:rPr>
              <a:t>Node.Js</a:t>
            </a:r>
            <a:r>
              <a:rPr lang="en-IN" sz="3600" dirty="0">
                <a:solidFill>
                  <a:srgbClr val="FF0000"/>
                </a:solidFill>
              </a:rPr>
              <a:t> modules</a:t>
            </a:r>
          </a:p>
        </p:txBody>
      </p:sp>
      <p:sp>
        <p:nvSpPr>
          <p:cNvPr id="3" name="TextBox 2">
            <a:extLst>
              <a:ext uri="{FF2B5EF4-FFF2-40B4-BE49-F238E27FC236}">
                <a16:creationId xmlns:a16="http://schemas.microsoft.com/office/drawing/2014/main" id="{996842FB-4E3C-4A12-D77F-506BD7488DBA}"/>
              </a:ext>
            </a:extLst>
          </p:cNvPr>
          <p:cNvSpPr txBox="1"/>
          <p:nvPr/>
        </p:nvSpPr>
        <p:spPr>
          <a:xfrm>
            <a:off x="1010194" y="1959426"/>
            <a:ext cx="9492343" cy="2585323"/>
          </a:xfrm>
          <a:prstGeom prst="rect">
            <a:avLst/>
          </a:prstGeom>
          <a:noFill/>
        </p:spPr>
        <p:txBody>
          <a:bodyPr wrap="square" rtlCol="0">
            <a:spAutoFit/>
          </a:bodyPr>
          <a:lstStyle/>
          <a:p>
            <a:pPr marL="285750" indent="-285750">
              <a:buFont typeface="Arial" panose="020B0604020202020204" pitchFamily="34" charset="0"/>
              <a:buChar char="•"/>
            </a:pPr>
            <a:r>
              <a:rPr lang="en-IN" sz="5400" dirty="0"/>
              <a:t>Core or Built-in modules</a:t>
            </a:r>
          </a:p>
          <a:p>
            <a:pPr marL="285750" indent="-285750">
              <a:buFont typeface="Arial" panose="020B0604020202020204" pitchFamily="34" charset="0"/>
              <a:buChar char="•"/>
            </a:pPr>
            <a:r>
              <a:rPr lang="en-IN" sz="5400" dirty="0"/>
              <a:t>Local modules</a:t>
            </a:r>
          </a:p>
          <a:p>
            <a:pPr marL="285750" indent="-285750">
              <a:buFont typeface="Arial" panose="020B0604020202020204" pitchFamily="34" charset="0"/>
              <a:buChar char="•"/>
            </a:pPr>
            <a:r>
              <a:rPr lang="en-IN" sz="5400" dirty="0"/>
              <a:t>Third party modules</a:t>
            </a:r>
          </a:p>
        </p:txBody>
      </p:sp>
    </p:spTree>
    <p:extLst>
      <p:ext uri="{BB962C8B-B14F-4D97-AF65-F5344CB8AC3E}">
        <p14:creationId xmlns:p14="http://schemas.microsoft.com/office/powerpoint/2010/main" val="3435457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4D9B9-F32E-D4CC-69D5-8D3DA68E96C2}"/>
              </a:ext>
            </a:extLst>
          </p:cNvPr>
          <p:cNvSpPr>
            <a:spLocks noChangeArrowheads="1"/>
          </p:cNvSpPr>
          <p:nvPr/>
        </p:nvSpPr>
        <p:spPr bwMode="auto">
          <a:xfrm>
            <a:off x="60959" y="1286104"/>
            <a:ext cx="12104913" cy="4120341"/>
          </a:xfrm>
          <a:prstGeom prst="rect">
            <a:avLst/>
          </a:prstGeom>
          <a:solidFill>
            <a:srgbClr val="E0E0E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57132"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algn="l" defTabSz="914400" rtl="0" eaLnBrk="0" fontAlgn="base" latinLnBrk="0" hangingPunct="0">
              <a:lnSpc>
                <a:spcPct val="100000"/>
              </a:lnSpc>
              <a:spcBef>
                <a:spcPct val="0"/>
              </a:spcBef>
              <a:spcAft>
                <a:spcPct val="0"/>
              </a:spcAft>
              <a:buClrTx/>
              <a:buSzTx/>
              <a:buFontTx/>
              <a:buAutoNum type="arabicPeriod"/>
              <a:tabLst/>
            </a:pPr>
            <a:r>
              <a:rPr kumimoji="0" lang="en-US" altLang="en-US" sz="2400" b="1" i="0" u="none" strike="noStrike" cap="none" normalizeH="0" baseline="0" dirty="0">
                <a:ln>
                  <a:noFill/>
                </a:ln>
                <a:solidFill>
                  <a:srgbClr val="273239"/>
                </a:solidFill>
                <a:effectLst/>
                <a:latin typeface="Nunito" pitchFamily="2" charset="0"/>
              </a:rPr>
              <a:t>Core Modules</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pPr>
            <a:endParaRPr kumimoji="0" lang="en-US" altLang="en-US" sz="2400" b="1" i="0" u="none" strike="noStrike" cap="none" normalizeH="0" baseline="0" dirty="0">
              <a:ln>
                <a:noFill/>
              </a:ln>
              <a:solidFill>
                <a:srgbClr val="273239"/>
              </a:solidFill>
              <a:effectLst/>
              <a:latin typeface="Nunito"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273239"/>
                </a:solidFill>
                <a:effectLst/>
                <a:latin typeface="Nunito" pitchFamily="2" charset="0"/>
              </a:rPr>
              <a:t>Node.js has many built-in modules that are part of the platform and come with </a:t>
            </a:r>
            <a:r>
              <a:rPr kumimoji="0" lang="en-US" altLang="en-US" sz="2400" b="0" i="0" u="sng" strike="noStrike" cap="none" normalizeH="0" baseline="0" dirty="0">
                <a:ln>
                  <a:noFill/>
                </a:ln>
                <a:solidFill>
                  <a:srgbClr val="273239"/>
                </a:solidFill>
                <a:effectLst/>
                <a:latin typeface="Nunito" pitchFamily="2" charset="0"/>
                <a:hlinkClick r:id="rId2"/>
              </a:rPr>
              <a:t>Node.js </a:t>
            </a:r>
            <a:r>
              <a:rPr kumimoji="0" lang="en-US" altLang="en-US" sz="2400" b="0" i="0" u="none" strike="noStrike" cap="none" normalizeH="0" baseline="0" dirty="0">
                <a:ln>
                  <a:noFill/>
                </a:ln>
                <a:solidFill>
                  <a:srgbClr val="273239"/>
                </a:solidFill>
                <a:effectLst/>
                <a:latin typeface="Nunito" pitchFamily="2" charset="0"/>
              </a:rPr>
              <a:t>installation. These modules can be loaded into the program by using the </a:t>
            </a:r>
            <a:r>
              <a:rPr kumimoji="0" lang="en-US" altLang="en-US" sz="2400" b="1" i="0" u="none" strike="noStrike" cap="none" normalizeH="0" baseline="0" dirty="0">
                <a:ln>
                  <a:noFill/>
                </a:ln>
                <a:solidFill>
                  <a:srgbClr val="273239"/>
                </a:solidFill>
                <a:effectLst/>
                <a:latin typeface="Nunito" pitchFamily="2" charset="0"/>
              </a:rPr>
              <a:t>required</a:t>
            </a:r>
            <a:r>
              <a:rPr kumimoji="0" lang="en-US" altLang="en-US" sz="2400" b="0" i="0" u="none" strike="noStrike" cap="none" normalizeH="0" baseline="0" dirty="0">
                <a:ln>
                  <a:noFill/>
                </a:ln>
                <a:solidFill>
                  <a:srgbClr val="273239"/>
                </a:solidFill>
                <a:effectLst/>
                <a:latin typeface="Nunito" pitchFamily="2" charset="0"/>
              </a:rPr>
              <a:t> function.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rgbClr val="273239"/>
              </a:solidFill>
              <a:effectLst/>
              <a:latin typeface="Nunito"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273239"/>
                </a:solidFill>
                <a:effectLst/>
                <a:latin typeface="Nunito" pitchFamily="2" charset="0"/>
              </a:rPr>
              <a:t>Syntax:</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onsolas" panose="020B0609020204030204" pitchFamily="49" charset="0"/>
              </a:rPr>
              <a:t>const module = require('</a:t>
            </a:r>
            <a:r>
              <a:rPr kumimoji="0" lang="en-US" altLang="en-US" sz="2400" b="0" i="0" u="none" strike="noStrike" cap="none" normalizeH="0" baseline="0" dirty="0" err="1">
                <a:ln>
                  <a:noFill/>
                </a:ln>
                <a:solidFill>
                  <a:schemeClr val="tx1"/>
                </a:solidFill>
                <a:effectLst/>
                <a:latin typeface="Consolas" panose="020B0609020204030204" pitchFamily="49" charset="0"/>
              </a:rPr>
              <a:t>module_name</a:t>
            </a:r>
            <a:r>
              <a:rPr kumimoji="0" lang="en-US" altLang="en-US" sz="2400" b="0" i="0" u="none" strike="noStrike" cap="none" normalizeH="0" baseline="0" dirty="0">
                <a:ln>
                  <a:noFill/>
                </a:ln>
                <a:solidFill>
                  <a:schemeClr val="tx1"/>
                </a:solidFill>
                <a:effectLst/>
                <a:latin typeface="Consolas" panose="020B0609020204030204" pitchFamily="49" charset="0"/>
              </a:rPr>
              <a:t>’);</a:t>
            </a:r>
            <a:r>
              <a:rPr kumimoji="0" lang="en-US" altLang="en-US" sz="2400" b="0" i="0" u="none" strike="noStrike" cap="none" normalizeH="0" baseline="0" dirty="0">
                <a:ln>
                  <a:noFill/>
                </a:ln>
                <a:solidFill>
                  <a:schemeClr val="tx1"/>
                </a:solidFill>
                <a:effectLst/>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p>
          <a:p>
            <a:pPr marL="0" marR="0" lvl="0" indent="0" algn="l" defTabSz="914400" rtl="0" eaLnBrk="0" fontAlgn="base" latinLnBrk="0" hangingPunct="0">
              <a:lnSpc>
                <a:spcPct val="100000"/>
              </a:lnSpc>
              <a:spcBef>
                <a:spcPct val="0"/>
              </a:spcBef>
              <a:spcAft>
                <a:spcPct val="0"/>
              </a:spcAft>
              <a:buClrTx/>
              <a:buSzTx/>
              <a:buFontTx/>
              <a:buNone/>
              <a:tabLst/>
            </a:pPr>
            <a:r>
              <a:rPr lang="en-US" sz="2400" b="0" i="0" dirty="0">
                <a:solidFill>
                  <a:srgbClr val="273239"/>
                </a:solidFill>
                <a:effectLst/>
                <a:latin typeface="Nunito" pitchFamily="2" charset="0"/>
              </a:rPr>
              <a:t>The require() function will return a JavaScript type depending on what the particular module returns.</a:t>
            </a:r>
            <a:endParaRPr kumimoji="0" lang="en-US" altLang="en-US" sz="2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415002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0DEB6D-A4F1-8732-6908-1D603B0214A3}"/>
              </a:ext>
            </a:extLst>
          </p:cNvPr>
          <p:cNvPicPr>
            <a:picLocks noChangeAspect="1"/>
          </p:cNvPicPr>
          <p:nvPr/>
        </p:nvPicPr>
        <p:blipFill>
          <a:blip r:embed="rId2"/>
          <a:stretch>
            <a:fillRect/>
          </a:stretch>
        </p:blipFill>
        <p:spPr>
          <a:xfrm>
            <a:off x="1018903" y="469980"/>
            <a:ext cx="8464731" cy="2959019"/>
          </a:xfrm>
          <a:prstGeom prst="rect">
            <a:avLst/>
          </a:prstGeom>
        </p:spPr>
      </p:pic>
      <p:pic>
        <p:nvPicPr>
          <p:cNvPr id="5" name="Picture 4">
            <a:extLst>
              <a:ext uri="{FF2B5EF4-FFF2-40B4-BE49-F238E27FC236}">
                <a16:creationId xmlns:a16="http://schemas.microsoft.com/office/drawing/2014/main" id="{896F0294-B5F3-DA4C-E794-6A35DFA521BD}"/>
              </a:ext>
            </a:extLst>
          </p:cNvPr>
          <p:cNvPicPr>
            <a:picLocks noChangeAspect="1"/>
          </p:cNvPicPr>
          <p:nvPr/>
        </p:nvPicPr>
        <p:blipFill>
          <a:blip r:embed="rId3"/>
          <a:stretch>
            <a:fillRect/>
          </a:stretch>
        </p:blipFill>
        <p:spPr>
          <a:xfrm>
            <a:off x="2307574" y="4809918"/>
            <a:ext cx="4772691" cy="1000265"/>
          </a:xfrm>
          <a:prstGeom prst="rect">
            <a:avLst/>
          </a:prstGeom>
        </p:spPr>
      </p:pic>
    </p:spTree>
    <p:extLst>
      <p:ext uri="{BB962C8B-B14F-4D97-AF65-F5344CB8AC3E}">
        <p14:creationId xmlns:p14="http://schemas.microsoft.com/office/powerpoint/2010/main" val="2892783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8D9E87-DDBC-6893-D50B-F52C41704D4B}"/>
              </a:ext>
            </a:extLst>
          </p:cNvPr>
          <p:cNvPicPr>
            <a:picLocks noChangeAspect="1"/>
          </p:cNvPicPr>
          <p:nvPr/>
        </p:nvPicPr>
        <p:blipFill>
          <a:blip r:embed="rId3"/>
          <a:stretch>
            <a:fillRect/>
          </a:stretch>
        </p:blipFill>
        <p:spPr>
          <a:xfrm>
            <a:off x="1047045" y="905266"/>
            <a:ext cx="10097909" cy="2191056"/>
          </a:xfrm>
          <a:prstGeom prst="rect">
            <a:avLst/>
          </a:prstGeom>
        </p:spPr>
      </p:pic>
      <p:pic>
        <p:nvPicPr>
          <p:cNvPr id="5" name="Picture 4">
            <a:extLst>
              <a:ext uri="{FF2B5EF4-FFF2-40B4-BE49-F238E27FC236}">
                <a16:creationId xmlns:a16="http://schemas.microsoft.com/office/drawing/2014/main" id="{85ACFCFE-2013-9604-64BA-97E96A63807D}"/>
              </a:ext>
            </a:extLst>
          </p:cNvPr>
          <p:cNvPicPr>
            <a:picLocks noChangeAspect="1"/>
          </p:cNvPicPr>
          <p:nvPr/>
        </p:nvPicPr>
        <p:blipFill>
          <a:blip r:embed="rId4"/>
          <a:stretch>
            <a:fillRect/>
          </a:stretch>
        </p:blipFill>
        <p:spPr>
          <a:xfrm>
            <a:off x="1245415" y="4657254"/>
            <a:ext cx="4563112" cy="905001"/>
          </a:xfrm>
          <a:prstGeom prst="rect">
            <a:avLst/>
          </a:prstGeom>
        </p:spPr>
      </p:pic>
    </p:spTree>
    <p:extLst>
      <p:ext uri="{BB962C8B-B14F-4D97-AF65-F5344CB8AC3E}">
        <p14:creationId xmlns:p14="http://schemas.microsoft.com/office/powerpoint/2010/main" val="2872572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E7209D-2AF7-6DB7-F6C6-51C5E3655991}"/>
              </a:ext>
            </a:extLst>
          </p:cNvPr>
          <p:cNvPicPr>
            <a:picLocks noChangeAspect="1"/>
          </p:cNvPicPr>
          <p:nvPr/>
        </p:nvPicPr>
        <p:blipFill>
          <a:blip r:embed="rId2"/>
          <a:stretch>
            <a:fillRect/>
          </a:stretch>
        </p:blipFill>
        <p:spPr>
          <a:xfrm>
            <a:off x="1485256" y="580452"/>
            <a:ext cx="9221487" cy="2353003"/>
          </a:xfrm>
          <a:prstGeom prst="rect">
            <a:avLst/>
          </a:prstGeom>
        </p:spPr>
      </p:pic>
      <p:pic>
        <p:nvPicPr>
          <p:cNvPr id="5" name="Picture 4">
            <a:extLst>
              <a:ext uri="{FF2B5EF4-FFF2-40B4-BE49-F238E27FC236}">
                <a16:creationId xmlns:a16="http://schemas.microsoft.com/office/drawing/2014/main" id="{394D9B56-1898-A3CA-859B-E0C3445DDC38}"/>
              </a:ext>
            </a:extLst>
          </p:cNvPr>
          <p:cNvPicPr>
            <a:picLocks noChangeAspect="1"/>
          </p:cNvPicPr>
          <p:nvPr/>
        </p:nvPicPr>
        <p:blipFill>
          <a:blip r:embed="rId3"/>
          <a:stretch>
            <a:fillRect/>
          </a:stretch>
        </p:blipFill>
        <p:spPr>
          <a:xfrm>
            <a:off x="1831916" y="4174480"/>
            <a:ext cx="4086795" cy="790685"/>
          </a:xfrm>
          <a:prstGeom prst="rect">
            <a:avLst/>
          </a:prstGeom>
        </p:spPr>
      </p:pic>
    </p:spTree>
    <p:extLst>
      <p:ext uri="{BB962C8B-B14F-4D97-AF65-F5344CB8AC3E}">
        <p14:creationId xmlns:p14="http://schemas.microsoft.com/office/powerpoint/2010/main" val="3955732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6FBC95-9882-0371-7687-2D80B34F7CFA}"/>
              </a:ext>
            </a:extLst>
          </p:cNvPr>
          <p:cNvPicPr>
            <a:picLocks noChangeAspect="1"/>
          </p:cNvPicPr>
          <p:nvPr/>
        </p:nvPicPr>
        <p:blipFill>
          <a:blip r:embed="rId2"/>
          <a:stretch>
            <a:fillRect/>
          </a:stretch>
        </p:blipFill>
        <p:spPr>
          <a:xfrm>
            <a:off x="609599" y="0"/>
            <a:ext cx="11042469" cy="6858000"/>
          </a:xfrm>
          <a:prstGeom prst="rect">
            <a:avLst/>
          </a:prstGeom>
        </p:spPr>
      </p:pic>
    </p:spTree>
    <p:extLst>
      <p:ext uri="{BB962C8B-B14F-4D97-AF65-F5344CB8AC3E}">
        <p14:creationId xmlns:p14="http://schemas.microsoft.com/office/powerpoint/2010/main" val="3535152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740AD8-8F41-6201-3A84-B42BE345D275}"/>
              </a:ext>
            </a:extLst>
          </p:cNvPr>
          <p:cNvPicPr>
            <a:picLocks noChangeAspect="1"/>
          </p:cNvPicPr>
          <p:nvPr/>
        </p:nvPicPr>
        <p:blipFill>
          <a:blip r:embed="rId2"/>
          <a:stretch>
            <a:fillRect/>
          </a:stretch>
        </p:blipFill>
        <p:spPr>
          <a:xfrm>
            <a:off x="426720" y="1984336"/>
            <a:ext cx="11086011" cy="2175225"/>
          </a:xfrm>
          <a:prstGeom prst="rect">
            <a:avLst/>
          </a:prstGeom>
        </p:spPr>
      </p:pic>
    </p:spTree>
    <p:extLst>
      <p:ext uri="{BB962C8B-B14F-4D97-AF65-F5344CB8AC3E}">
        <p14:creationId xmlns:p14="http://schemas.microsoft.com/office/powerpoint/2010/main" val="1082224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279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819AAE-5770-47C3-547C-CDDF2F7EE732}"/>
              </a:ext>
            </a:extLst>
          </p:cNvPr>
          <p:cNvSpPr txBox="1"/>
          <p:nvPr/>
        </p:nvSpPr>
        <p:spPr>
          <a:xfrm>
            <a:off x="3048000" y="842940"/>
            <a:ext cx="6096000" cy="369332"/>
          </a:xfrm>
          <a:prstGeom prst="rect">
            <a:avLst/>
          </a:prstGeom>
          <a:noFill/>
        </p:spPr>
        <p:txBody>
          <a:bodyPr wrap="square">
            <a:spAutoFit/>
          </a:bodyPr>
          <a:lstStyle/>
          <a:p>
            <a:pPr algn="ctr"/>
            <a:r>
              <a:rPr lang="en-US" dirty="0"/>
              <a:t>File System and Command Line </a:t>
            </a:r>
            <a:r>
              <a:rPr lang="en-US" dirty="0" err="1"/>
              <a:t>Args</a:t>
            </a:r>
            <a:r>
              <a:rPr lang="en-US" dirty="0"/>
              <a:t> </a:t>
            </a:r>
            <a:endParaRPr lang="en-IN" dirty="0"/>
          </a:p>
        </p:txBody>
      </p:sp>
      <p:sp>
        <p:nvSpPr>
          <p:cNvPr id="5" name="TextBox 4">
            <a:extLst>
              <a:ext uri="{FF2B5EF4-FFF2-40B4-BE49-F238E27FC236}">
                <a16:creationId xmlns:a16="http://schemas.microsoft.com/office/drawing/2014/main" id="{79A8F454-6B14-F621-3F2C-CFC3E437E957}"/>
              </a:ext>
            </a:extLst>
          </p:cNvPr>
          <p:cNvSpPr txBox="1"/>
          <p:nvPr/>
        </p:nvSpPr>
        <p:spPr>
          <a:xfrm>
            <a:off x="940525" y="2415515"/>
            <a:ext cx="10476411" cy="3785652"/>
          </a:xfrm>
          <a:prstGeom prst="rect">
            <a:avLst/>
          </a:prstGeom>
          <a:noFill/>
        </p:spPr>
        <p:txBody>
          <a:bodyPr wrap="square">
            <a:spAutoFit/>
          </a:bodyPr>
          <a:lstStyle/>
          <a:p>
            <a:r>
              <a:rPr lang="en-US" sz="2400" dirty="0"/>
              <a:t>Accessing Command Line Arguments :</a:t>
            </a:r>
          </a:p>
          <a:p>
            <a:endParaRPr lang="en-US" sz="2400" dirty="0"/>
          </a:p>
          <a:p>
            <a:r>
              <a:rPr lang="en-US" sz="2400" dirty="0"/>
              <a:t>Command line arguments are values passed into your application from the terminal. </a:t>
            </a:r>
          </a:p>
          <a:p>
            <a:r>
              <a:rPr lang="en-US" sz="2400" dirty="0"/>
              <a:t>Your Node.js application can access the command line arguments that were provided using </a:t>
            </a:r>
            <a:r>
              <a:rPr lang="en-US" sz="2400" dirty="0" err="1"/>
              <a:t>process.argv</a:t>
            </a:r>
            <a:r>
              <a:rPr lang="en-US" sz="2400" dirty="0"/>
              <a:t>. </a:t>
            </a:r>
          </a:p>
          <a:p>
            <a:r>
              <a:rPr lang="en-US" sz="2400" dirty="0"/>
              <a:t>This array contains at least two items. </a:t>
            </a:r>
          </a:p>
          <a:p>
            <a:r>
              <a:rPr lang="en-US" sz="2400" dirty="0"/>
              <a:t>The first is the path to the Node.js executable. </a:t>
            </a:r>
          </a:p>
          <a:p>
            <a:r>
              <a:rPr lang="en-US" sz="2400" dirty="0"/>
              <a:t>The second is the path to the JavaScript file that was executed. </a:t>
            </a:r>
          </a:p>
          <a:p>
            <a:r>
              <a:rPr lang="en-US" sz="2400" dirty="0"/>
              <a:t>Everything after that is a command line argument</a:t>
            </a:r>
            <a:r>
              <a:rPr lang="en-US" dirty="0"/>
              <a:t>.</a:t>
            </a:r>
            <a:endParaRPr lang="en-IN" dirty="0"/>
          </a:p>
        </p:txBody>
      </p:sp>
    </p:spTree>
    <p:extLst>
      <p:ext uri="{BB962C8B-B14F-4D97-AF65-F5344CB8AC3E}">
        <p14:creationId xmlns:p14="http://schemas.microsoft.com/office/powerpoint/2010/main" val="2218618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509A32-88A2-B724-A8CA-8EBBF16C1F04}"/>
              </a:ext>
            </a:extLst>
          </p:cNvPr>
          <p:cNvPicPr>
            <a:picLocks noChangeAspect="1"/>
          </p:cNvPicPr>
          <p:nvPr/>
        </p:nvPicPr>
        <p:blipFill>
          <a:blip r:embed="rId2"/>
          <a:stretch>
            <a:fillRect/>
          </a:stretch>
        </p:blipFill>
        <p:spPr>
          <a:xfrm>
            <a:off x="3455613" y="743505"/>
            <a:ext cx="4706007" cy="1800476"/>
          </a:xfrm>
          <a:prstGeom prst="rect">
            <a:avLst/>
          </a:prstGeom>
        </p:spPr>
      </p:pic>
      <p:pic>
        <p:nvPicPr>
          <p:cNvPr id="5" name="Picture 4">
            <a:extLst>
              <a:ext uri="{FF2B5EF4-FFF2-40B4-BE49-F238E27FC236}">
                <a16:creationId xmlns:a16="http://schemas.microsoft.com/office/drawing/2014/main" id="{5B6EDAEB-DD09-4529-5189-1DACF370676B}"/>
              </a:ext>
            </a:extLst>
          </p:cNvPr>
          <p:cNvPicPr>
            <a:picLocks noChangeAspect="1"/>
          </p:cNvPicPr>
          <p:nvPr/>
        </p:nvPicPr>
        <p:blipFill>
          <a:blip r:embed="rId3"/>
          <a:stretch>
            <a:fillRect/>
          </a:stretch>
        </p:blipFill>
        <p:spPr>
          <a:xfrm>
            <a:off x="1054978" y="2901680"/>
            <a:ext cx="2400635" cy="619211"/>
          </a:xfrm>
          <a:prstGeom prst="rect">
            <a:avLst/>
          </a:prstGeom>
        </p:spPr>
      </p:pic>
    </p:spTree>
    <p:extLst>
      <p:ext uri="{BB962C8B-B14F-4D97-AF65-F5344CB8AC3E}">
        <p14:creationId xmlns:p14="http://schemas.microsoft.com/office/powerpoint/2010/main" val="3049779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C04311-EC3B-8B61-05C4-1F0BF218CD1A}"/>
              </a:ext>
            </a:extLst>
          </p:cNvPr>
          <p:cNvSpPr txBox="1"/>
          <p:nvPr/>
        </p:nvSpPr>
        <p:spPr>
          <a:xfrm>
            <a:off x="357051" y="760045"/>
            <a:ext cx="11329852" cy="3416320"/>
          </a:xfrm>
          <a:prstGeom prst="rect">
            <a:avLst/>
          </a:prstGeom>
          <a:noFill/>
        </p:spPr>
        <p:txBody>
          <a:bodyPr wrap="square">
            <a:spAutoFit/>
          </a:bodyPr>
          <a:lstStyle/>
          <a:p>
            <a:pPr algn="l" fontAlgn="base"/>
            <a:r>
              <a:rPr lang="en-US" sz="2800" b="1" i="0" dirty="0">
                <a:solidFill>
                  <a:srgbClr val="273239"/>
                </a:solidFill>
                <a:effectLst/>
                <a:latin typeface="Nunito" pitchFamily="2" charset="0"/>
              </a:rPr>
              <a:t>2. Local Modules</a:t>
            </a:r>
          </a:p>
          <a:p>
            <a:pPr algn="l" rtl="0" fontAlgn="base">
              <a:spcAft>
                <a:spcPts val="750"/>
              </a:spcAft>
            </a:pPr>
            <a:r>
              <a:rPr lang="en-US" sz="2800" b="0" i="0" dirty="0">
                <a:solidFill>
                  <a:srgbClr val="273239"/>
                </a:solidFill>
                <a:effectLst/>
                <a:latin typeface="Nunito" pitchFamily="2" charset="0"/>
              </a:rPr>
              <a:t>Unlike built-in and external modules, local modules are created locally in your Node.js application. </a:t>
            </a:r>
          </a:p>
          <a:p>
            <a:pPr algn="l" rtl="0" fontAlgn="base">
              <a:spcAft>
                <a:spcPts val="750"/>
              </a:spcAft>
            </a:pPr>
            <a:endParaRPr lang="en-US" sz="2800" dirty="0">
              <a:solidFill>
                <a:srgbClr val="273239"/>
              </a:solidFill>
              <a:latin typeface="Nunito" pitchFamily="2" charset="0"/>
            </a:endParaRPr>
          </a:p>
          <a:p>
            <a:pPr algn="l" rtl="0" fontAlgn="base">
              <a:spcAft>
                <a:spcPts val="750"/>
              </a:spcAft>
            </a:pPr>
            <a:r>
              <a:rPr lang="en-US" sz="2800" b="0" i="0" dirty="0">
                <a:solidFill>
                  <a:srgbClr val="273239"/>
                </a:solidFill>
                <a:effectLst/>
                <a:latin typeface="Nunito" pitchFamily="2" charset="0"/>
              </a:rPr>
              <a:t>Let’s create a simple calculating module that calculates various operations. </a:t>
            </a:r>
          </a:p>
          <a:p>
            <a:pPr algn="l" rtl="0" fontAlgn="base">
              <a:spcAft>
                <a:spcPts val="750"/>
              </a:spcAft>
            </a:pPr>
            <a:r>
              <a:rPr lang="en-US" sz="2800" b="0" i="0" dirty="0">
                <a:solidFill>
                  <a:srgbClr val="273239"/>
                </a:solidFill>
                <a:effectLst/>
                <a:latin typeface="Nunito" pitchFamily="2" charset="0"/>
              </a:rPr>
              <a:t>Create a calc.js file that has the following code: </a:t>
            </a:r>
          </a:p>
        </p:txBody>
      </p:sp>
    </p:spTree>
    <p:extLst>
      <p:ext uri="{BB962C8B-B14F-4D97-AF65-F5344CB8AC3E}">
        <p14:creationId xmlns:p14="http://schemas.microsoft.com/office/powerpoint/2010/main" val="2050117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09D4A0-088F-A01B-3133-309612CC1941}"/>
              </a:ext>
            </a:extLst>
          </p:cNvPr>
          <p:cNvSpPr txBox="1"/>
          <p:nvPr/>
        </p:nvSpPr>
        <p:spPr>
          <a:xfrm>
            <a:off x="513806" y="220622"/>
            <a:ext cx="8630194" cy="5078313"/>
          </a:xfrm>
          <a:prstGeom prst="rect">
            <a:avLst/>
          </a:prstGeom>
          <a:noFill/>
        </p:spPr>
        <p:txBody>
          <a:bodyPr wrap="square">
            <a:spAutoFit/>
          </a:bodyPr>
          <a:lstStyle/>
          <a:p>
            <a:r>
              <a:rPr lang="en-IN" dirty="0"/>
              <a:t>// Filename: calc.js </a:t>
            </a:r>
          </a:p>
          <a:p>
            <a:endParaRPr lang="en-IN" dirty="0"/>
          </a:p>
          <a:p>
            <a:r>
              <a:rPr lang="en-IN" dirty="0" err="1"/>
              <a:t>exports.add</a:t>
            </a:r>
            <a:r>
              <a:rPr lang="en-IN" dirty="0"/>
              <a:t> = function (x, y) {</a:t>
            </a:r>
          </a:p>
          <a:p>
            <a:r>
              <a:rPr lang="en-IN" dirty="0"/>
              <a:t>    return x + y;</a:t>
            </a:r>
          </a:p>
          <a:p>
            <a:r>
              <a:rPr lang="en-IN" dirty="0"/>
              <a:t>};</a:t>
            </a:r>
          </a:p>
          <a:p>
            <a:endParaRPr lang="en-IN" dirty="0"/>
          </a:p>
          <a:p>
            <a:r>
              <a:rPr lang="en-IN" dirty="0" err="1"/>
              <a:t>exports.sub</a:t>
            </a:r>
            <a:r>
              <a:rPr lang="en-IN" dirty="0"/>
              <a:t> = function (x, y) {</a:t>
            </a:r>
          </a:p>
          <a:p>
            <a:r>
              <a:rPr lang="en-IN" dirty="0"/>
              <a:t>    return x - y;</a:t>
            </a:r>
          </a:p>
          <a:p>
            <a:r>
              <a:rPr lang="en-IN" dirty="0"/>
              <a:t>};</a:t>
            </a:r>
          </a:p>
          <a:p>
            <a:endParaRPr lang="en-IN" dirty="0"/>
          </a:p>
          <a:p>
            <a:r>
              <a:rPr lang="en-IN" dirty="0" err="1"/>
              <a:t>exports.mult</a:t>
            </a:r>
            <a:r>
              <a:rPr lang="en-IN" dirty="0"/>
              <a:t> = function (x, y) {</a:t>
            </a:r>
          </a:p>
          <a:p>
            <a:r>
              <a:rPr lang="en-IN" dirty="0"/>
              <a:t>    return x * y;</a:t>
            </a:r>
          </a:p>
          <a:p>
            <a:r>
              <a:rPr lang="en-IN" dirty="0"/>
              <a:t>};</a:t>
            </a:r>
          </a:p>
          <a:p>
            <a:endParaRPr lang="en-IN" dirty="0"/>
          </a:p>
          <a:p>
            <a:r>
              <a:rPr lang="en-IN" dirty="0" err="1"/>
              <a:t>exports.div</a:t>
            </a:r>
            <a:r>
              <a:rPr lang="en-IN" dirty="0"/>
              <a:t> = function (x, y) {</a:t>
            </a:r>
          </a:p>
          <a:p>
            <a:r>
              <a:rPr lang="en-IN" dirty="0"/>
              <a:t>    return x / y;</a:t>
            </a:r>
          </a:p>
          <a:p>
            <a:r>
              <a:rPr lang="en-IN" dirty="0"/>
              <a:t>};</a:t>
            </a:r>
          </a:p>
          <a:p>
            <a:endParaRPr lang="en-IN" dirty="0"/>
          </a:p>
        </p:txBody>
      </p:sp>
      <p:sp>
        <p:nvSpPr>
          <p:cNvPr id="8" name="Rectangle 5">
            <a:extLst>
              <a:ext uri="{FF2B5EF4-FFF2-40B4-BE49-F238E27FC236}">
                <a16:creationId xmlns:a16="http://schemas.microsoft.com/office/drawing/2014/main" id="{A9F1E08B-BFCB-9359-F82D-E2D99714F5C3}"/>
              </a:ext>
            </a:extLst>
          </p:cNvPr>
          <p:cNvSpPr>
            <a:spLocks noChangeArrowheads="1"/>
          </p:cNvSpPr>
          <p:nvPr/>
        </p:nvSpPr>
        <p:spPr bwMode="auto">
          <a:xfrm>
            <a:off x="436300" y="5268651"/>
            <a:ext cx="1093876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rPr>
              <a:t>Since this file provides attributes to the outer world via exports, another file can use its exported functionality using the require() function.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9" name="Rectangle 6">
            <a:extLst>
              <a:ext uri="{FF2B5EF4-FFF2-40B4-BE49-F238E27FC236}">
                <a16:creationId xmlns:a16="http://schemas.microsoft.com/office/drawing/2014/main" id="{060B5B4B-9877-209D-B0C0-43152711F361}"/>
              </a:ext>
            </a:extLst>
          </p:cNvPr>
          <p:cNvSpPr>
            <a:spLocks noChangeArrowheads="1"/>
          </p:cNvSpPr>
          <p:nvPr/>
        </p:nvSpPr>
        <p:spPr bwMode="auto">
          <a:xfrm>
            <a:off x="235133" y="5566171"/>
            <a:ext cx="65" cy="61555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2000" b="0" i="0" u="none" strike="noStrike" cap="none" normalizeH="0" baseline="0">
                <a:ln>
                  <a:noFill/>
                </a:ln>
                <a:solidFill>
                  <a:srgbClr val="000000"/>
                </a:solidFill>
                <a:effectLst/>
                <a:latin typeface="Courier New" panose="02070309020205020404" pitchFamily="49" charset="0"/>
                <a:cs typeface="Courier New" panose="02070309020205020404" pitchFamily="49" charset="0"/>
              </a:rPr>
            </a:br>
            <a:endParaRPr kumimoji="0" lang="en-US" altLang="en-US" sz="20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01526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F9B533-4105-86D5-8E04-96DDC325D4FA}"/>
              </a:ext>
            </a:extLst>
          </p:cNvPr>
          <p:cNvSpPr txBox="1"/>
          <p:nvPr/>
        </p:nvSpPr>
        <p:spPr>
          <a:xfrm>
            <a:off x="766354" y="307706"/>
            <a:ext cx="9448800" cy="3693319"/>
          </a:xfrm>
          <a:prstGeom prst="rect">
            <a:avLst/>
          </a:prstGeom>
          <a:noFill/>
        </p:spPr>
        <p:txBody>
          <a:bodyPr wrap="square">
            <a:spAutoFit/>
          </a:bodyPr>
          <a:lstStyle/>
          <a:p>
            <a:r>
              <a:rPr lang="en-IN" dirty="0"/>
              <a:t>// Filename: index.js </a:t>
            </a:r>
          </a:p>
          <a:p>
            <a:endParaRPr lang="en-IN" dirty="0"/>
          </a:p>
          <a:p>
            <a:r>
              <a:rPr lang="en-IN" dirty="0" err="1"/>
              <a:t>const</a:t>
            </a:r>
            <a:r>
              <a:rPr lang="en-IN" dirty="0"/>
              <a:t> calculator = require('./calc');</a:t>
            </a:r>
          </a:p>
          <a:p>
            <a:endParaRPr lang="en-IN" dirty="0"/>
          </a:p>
          <a:p>
            <a:r>
              <a:rPr lang="en-IN" dirty="0"/>
              <a:t>let x = 50, y = 10;</a:t>
            </a:r>
          </a:p>
          <a:p>
            <a:endParaRPr lang="en-IN" dirty="0"/>
          </a:p>
          <a:p>
            <a:r>
              <a:rPr lang="en-IN" dirty="0"/>
              <a:t>console.log("Addition of 50 and 10 is "    + </a:t>
            </a:r>
            <a:r>
              <a:rPr lang="en-IN" dirty="0" err="1"/>
              <a:t>calculator.add</a:t>
            </a:r>
            <a:r>
              <a:rPr lang="en-IN" dirty="0"/>
              <a:t>(x, y));</a:t>
            </a:r>
          </a:p>
          <a:p>
            <a:endParaRPr lang="en-IN" dirty="0"/>
          </a:p>
          <a:p>
            <a:r>
              <a:rPr lang="en-IN" dirty="0"/>
              <a:t>console.log("Subtraction of 50 and 10 is “ + </a:t>
            </a:r>
            <a:r>
              <a:rPr lang="en-IN" dirty="0" err="1"/>
              <a:t>calculator.sub</a:t>
            </a:r>
            <a:r>
              <a:rPr lang="en-IN" dirty="0"/>
              <a:t>(x, y));</a:t>
            </a:r>
          </a:p>
          <a:p>
            <a:endParaRPr lang="en-IN" dirty="0"/>
          </a:p>
          <a:p>
            <a:r>
              <a:rPr lang="en-IN" dirty="0"/>
              <a:t>console.log("Multiplication of 50 and 10 is “  + </a:t>
            </a:r>
            <a:r>
              <a:rPr lang="en-IN" dirty="0" err="1"/>
              <a:t>calculator.mult</a:t>
            </a:r>
            <a:r>
              <a:rPr lang="en-IN" dirty="0"/>
              <a:t>(x, y));</a:t>
            </a:r>
          </a:p>
          <a:p>
            <a:endParaRPr lang="en-IN" dirty="0"/>
          </a:p>
          <a:p>
            <a:r>
              <a:rPr lang="en-IN" dirty="0"/>
              <a:t>console.log("Division of 50 and 10 is "  + </a:t>
            </a:r>
            <a:r>
              <a:rPr lang="en-IN" dirty="0" err="1"/>
              <a:t>calculator.div</a:t>
            </a:r>
            <a:r>
              <a:rPr lang="en-IN" dirty="0"/>
              <a:t>(x, y));</a:t>
            </a:r>
          </a:p>
        </p:txBody>
      </p:sp>
      <p:sp>
        <p:nvSpPr>
          <p:cNvPr id="5" name="Rectangle 2">
            <a:extLst>
              <a:ext uri="{FF2B5EF4-FFF2-40B4-BE49-F238E27FC236}">
                <a16:creationId xmlns:a16="http://schemas.microsoft.com/office/drawing/2014/main" id="{AE522600-AAC9-9D75-4B00-F81197B6E10C}"/>
              </a:ext>
            </a:extLst>
          </p:cNvPr>
          <p:cNvSpPr>
            <a:spLocks noChangeArrowheads="1"/>
          </p:cNvSpPr>
          <p:nvPr/>
        </p:nvSpPr>
        <p:spPr bwMode="auto">
          <a:xfrm>
            <a:off x="400596" y="4551077"/>
            <a:ext cx="3783087" cy="673243"/>
          </a:xfrm>
          <a:prstGeom prst="rect">
            <a:avLst/>
          </a:prstGeom>
          <a:solidFill>
            <a:srgbClr val="E0E0E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5713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a:ln>
                  <a:noFill/>
                </a:ln>
                <a:solidFill>
                  <a:srgbClr val="FF0000"/>
                </a:solidFill>
                <a:effectLst/>
                <a:latin typeface="Consolas" panose="020B0609020204030204" pitchFamily="49" charset="0"/>
              </a:rPr>
              <a:t>node index.js</a:t>
            </a:r>
            <a:r>
              <a:rPr kumimoji="0" lang="en-US" altLang="en-US" sz="4000" b="0" i="0" u="none" strike="noStrike" cap="none" normalizeH="0" baseline="0" dirty="0">
                <a:ln>
                  <a:noFill/>
                </a:ln>
                <a:solidFill>
                  <a:srgbClr val="FF0000"/>
                </a:solidFill>
                <a:effectLst/>
              </a:rPr>
              <a:t> </a:t>
            </a:r>
            <a:endParaRPr kumimoji="0" lang="en-US" altLang="en-US" sz="4000" b="0" i="0" u="none" strike="noStrike" cap="none" normalizeH="0" baseline="0" dirty="0">
              <a:ln>
                <a:noFill/>
              </a:ln>
              <a:solidFill>
                <a:srgbClr val="FF0000"/>
              </a:solidFill>
              <a:effectLst/>
              <a:latin typeface="Arial" panose="020B0604020202020204" pitchFamily="34" charset="0"/>
            </a:endParaRPr>
          </a:p>
        </p:txBody>
      </p:sp>
    </p:spTree>
    <p:extLst>
      <p:ext uri="{BB962C8B-B14F-4D97-AF65-F5344CB8AC3E}">
        <p14:creationId xmlns:p14="http://schemas.microsoft.com/office/powerpoint/2010/main" val="631512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6909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2E8C47-D00B-A669-B7DB-8BE109BC31C5}"/>
              </a:ext>
            </a:extLst>
          </p:cNvPr>
          <p:cNvSpPr txBox="1"/>
          <p:nvPr/>
        </p:nvSpPr>
        <p:spPr>
          <a:xfrm>
            <a:off x="383171" y="407510"/>
            <a:ext cx="6096000" cy="523220"/>
          </a:xfrm>
          <a:prstGeom prst="rect">
            <a:avLst/>
          </a:prstGeom>
          <a:noFill/>
        </p:spPr>
        <p:txBody>
          <a:bodyPr wrap="square">
            <a:spAutoFit/>
          </a:bodyPr>
          <a:lstStyle/>
          <a:p>
            <a:r>
              <a:rPr lang="en-IN" sz="2800" dirty="0"/>
              <a:t>Importing Your Own Files </a:t>
            </a:r>
          </a:p>
        </p:txBody>
      </p:sp>
      <p:sp>
        <p:nvSpPr>
          <p:cNvPr id="5" name="TextBox 4">
            <a:extLst>
              <a:ext uri="{FF2B5EF4-FFF2-40B4-BE49-F238E27FC236}">
                <a16:creationId xmlns:a16="http://schemas.microsoft.com/office/drawing/2014/main" id="{B35B2247-BCAD-E85A-A46E-096CC75665C5}"/>
              </a:ext>
            </a:extLst>
          </p:cNvPr>
          <p:cNvSpPr txBox="1"/>
          <p:nvPr/>
        </p:nvSpPr>
        <p:spPr>
          <a:xfrm>
            <a:off x="3048000" y="1626714"/>
            <a:ext cx="6096000" cy="646331"/>
          </a:xfrm>
          <a:prstGeom prst="rect">
            <a:avLst/>
          </a:prstGeom>
          <a:noFill/>
        </p:spPr>
        <p:txBody>
          <a:bodyPr wrap="square">
            <a:spAutoFit/>
          </a:bodyPr>
          <a:lstStyle/>
          <a:p>
            <a:r>
              <a:rPr lang="en-IN" dirty="0" err="1">
                <a:solidFill>
                  <a:srgbClr val="FF0000"/>
                </a:solidFill>
              </a:rPr>
              <a:t>const</a:t>
            </a:r>
            <a:r>
              <a:rPr lang="en-IN" dirty="0">
                <a:solidFill>
                  <a:srgbClr val="FF0000"/>
                </a:solidFill>
              </a:rPr>
              <a:t> </a:t>
            </a:r>
            <a:r>
              <a:rPr lang="en-IN" dirty="0" err="1">
                <a:solidFill>
                  <a:srgbClr val="FF0000"/>
                </a:solidFill>
              </a:rPr>
              <a:t>checkUtils</a:t>
            </a:r>
            <a:r>
              <a:rPr lang="en-IN" dirty="0">
                <a:solidFill>
                  <a:srgbClr val="FF0000"/>
                </a:solidFill>
              </a:rPr>
              <a:t> = require('./</a:t>
            </a:r>
            <a:r>
              <a:rPr lang="en-IN" dirty="0" err="1">
                <a:solidFill>
                  <a:srgbClr val="FF0000"/>
                </a:solidFill>
              </a:rPr>
              <a:t>src</a:t>
            </a:r>
            <a:r>
              <a:rPr lang="en-IN" dirty="0">
                <a:solidFill>
                  <a:srgbClr val="FF0000"/>
                </a:solidFill>
              </a:rPr>
              <a:t>/utils.js’) </a:t>
            </a:r>
          </a:p>
          <a:p>
            <a:r>
              <a:rPr lang="en-IN" dirty="0" err="1">
                <a:solidFill>
                  <a:srgbClr val="FF0000"/>
                </a:solidFill>
              </a:rPr>
              <a:t>checkUtils</a:t>
            </a:r>
            <a:r>
              <a:rPr lang="en-IN" dirty="0">
                <a:solidFill>
                  <a:srgbClr val="FF0000"/>
                </a:solidFill>
              </a:rPr>
              <a:t>() </a:t>
            </a:r>
          </a:p>
        </p:txBody>
      </p:sp>
      <p:sp>
        <p:nvSpPr>
          <p:cNvPr id="7" name="TextBox 6">
            <a:extLst>
              <a:ext uri="{FF2B5EF4-FFF2-40B4-BE49-F238E27FC236}">
                <a16:creationId xmlns:a16="http://schemas.microsoft.com/office/drawing/2014/main" id="{E93D07B9-56F1-EA5C-9056-25B077A861F8}"/>
              </a:ext>
            </a:extLst>
          </p:cNvPr>
          <p:cNvSpPr txBox="1"/>
          <p:nvPr/>
        </p:nvSpPr>
        <p:spPr>
          <a:xfrm>
            <a:off x="348337" y="2707416"/>
            <a:ext cx="6096000" cy="1754326"/>
          </a:xfrm>
          <a:prstGeom prst="rect">
            <a:avLst/>
          </a:prstGeom>
          <a:noFill/>
        </p:spPr>
        <p:txBody>
          <a:bodyPr wrap="square">
            <a:spAutoFit/>
          </a:bodyPr>
          <a:lstStyle/>
          <a:p>
            <a:r>
              <a:rPr lang="en-US" dirty="0">
                <a:solidFill>
                  <a:srgbClr val="FF0000"/>
                </a:solidFill>
              </a:rPr>
              <a:t>Utils.js</a:t>
            </a:r>
          </a:p>
          <a:p>
            <a:r>
              <a:rPr lang="en-US" dirty="0"/>
              <a:t>const check = function () </a:t>
            </a:r>
          </a:p>
          <a:p>
            <a:r>
              <a:rPr lang="en-US" dirty="0"/>
              <a:t>{ </a:t>
            </a:r>
          </a:p>
          <a:p>
            <a:r>
              <a:rPr lang="en-US" dirty="0"/>
              <a:t>console.log('Doing some work...’) </a:t>
            </a:r>
          </a:p>
          <a:p>
            <a:r>
              <a:rPr lang="en-US" dirty="0"/>
              <a:t>} </a:t>
            </a:r>
          </a:p>
          <a:p>
            <a:r>
              <a:rPr lang="en-US" dirty="0" err="1"/>
              <a:t>module.exports</a:t>
            </a:r>
            <a:r>
              <a:rPr lang="en-US" dirty="0"/>
              <a:t> = check</a:t>
            </a:r>
            <a:endParaRPr lang="en-IN" dirty="0"/>
          </a:p>
        </p:txBody>
      </p:sp>
      <p:sp>
        <p:nvSpPr>
          <p:cNvPr id="9" name="TextBox 8">
            <a:extLst>
              <a:ext uri="{FF2B5EF4-FFF2-40B4-BE49-F238E27FC236}">
                <a16:creationId xmlns:a16="http://schemas.microsoft.com/office/drawing/2014/main" id="{1A82E734-967F-F5F9-D204-70C7B7DF54E8}"/>
              </a:ext>
            </a:extLst>
          </p:cNvPr>
          <p:cNvSpPr txBox="1"/>
          <p:nvPr/>
        </p:nvSpPr>
        <p:spPr>
          <a:xfrm>
            <a:off x="1689463" y="4799154"/>
            <a:ext cx="9013371" cy="1200329"/>
          </a:xfrm>
          <a:prstGeom prst="rect">
            <a:avLst/>
          </a:prstGeom>
          <a:noFill/>
        </p:spPr>
        <p:txBody>
          <a:bodyPr wrap="square">
            <a:spAutoFit/>
          </a:bodyPr>
          <a:lstStyle/>
          <a:p>
            <a:r>
              <a:rPr lang="en-US" dirty="0"/>
              <a:t>A function is defined and then assigned to </a:t>
            </a:r>
            <a:r>
              <a:rPr lang="en-US" dirty="0" err="1"/>
              <a:t>module.exports</a:t>
            </a:r>
            <a:r>
              <a:rPr lang="en-US" dirty="0"/>
              <a:t>. </a:t>
            </a:r>
          </a:p>
          <a:p>
            <a:r>
              <a:rPr lang="en-US" dirty="0"/>
              <a:t>The value stored on </a:t>
            </a:r>
            <a:r>
              <a:rPr lang="en-US" dirty="0" err="1"/>
              <a:t>module.exports</a:t>
            </a:r>
            <a:r>
              <a:rPr lang="en-US" dirty="0"/>
              <a:t> will be the return value for require when the script is imported. </a:t>
            </a:r>
          </a:p>
          <a:p>
            <a:r>
              <a:rPr lang="en-US" dirty="0"/>
              <a:t>That means other scripts could load in the utilities to access the check function.</a:t>
            </a:r>
            <a:endParaRPr lang="en-IN" dirty="0"/>
          </a:p>
        </p:txBody>
      </p:sp>
    </p:spTree>
    <p:extLst>
      <p:ext uri="{BB962C8B-B14F-4D97-AF65-F5344CB8AC3E}">
        <p14:creationId xmlns:p14="http://schemas.microsoft.com/office/powerpoint/2010/main" val="1764468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70B170-54BB-D404-22F2-DF36F4AA0174}"/>
              </a:ext>
            </a:extLst>
          </p:cNvPr>
          <p:cNvSpPr txBox="1"/>
          <p:nvPr/>
        </p:nvSpPr>
        <p:spPr>
          <a:xfrm>
            <a:off x="304797" y="559752"/>
            <a:ext cx="11721740" cy="7001917"/>
          </a:xfrm>
          <a:prstGeom prst="rect">
            <a:avLst/>
          </a:prstGeom>
          <a:noFill/>
        </p:spPr>
        <p:txBody>
          <a:bodyPr wrap="square">
            <a:spAutoFit/>
          </a:bodyPr>
          <a:lstStyle/>
          <a:p>
            <a:pPr algn="l" fontAlgn="base"/>
            <a:r>
              <a:rPr lang="en-US" b="1" i="0" dirty="0">
                <a:solidFill>
                  <a:srgbClr val="273239"/>
                </a:solidFill>
                <a:effectLst/>
                <a:latin typeface="Nunito" pitchFamily="2" charset="0"/>
              </a:rPr>
              <a:t>3</a:t>
            </a:r>
            <a:r>
              <a:rPr lang="en-US" sz="2800" b="1" i="0" dirty="0">
                <a:solidFill>
                  <a:srgbClr val="273239"/>
                </a:solidFill>
                <a:effectLst/>
                <a:latin typeface="Nunito" pitchFamily="2" charset="0"/>
              </a:rPr>
              <a:t>. Third-party modules</a:t>
            </a:r>
          </a:p>
          <a:p>
            <a:pPr algn="l" rtl="0" fontAlgn="base">
              <a:spcAft>
                <a:spcPts val="750"/>
              </a:spcAft>
            </a:pPr>
            <a:endParaRPr lang="en-US" sz="2800" b="0" i="0" dirty="0">
              <a:solidFill>
                <a:srgbClr val="273239"/>
              </a:solidFill>
              <a:effectLst/>
              <a:latin typeface="Nunito" pitchFamily="2" charset="0"/>
            </a:endParaRPr>
          </a:p>
          <a:p>
            <a:pPr marL="457200" indent="-457200" algn="l" rtl="0" fontAlgn="base">
              <a:spcAft>
                <a:spcPts val="750"/>
              </a:spcAft>
              <a:buFont typeface="Arial" panose="020B0604020202020204" pitchFamily="34" charset="0"/>
              <a:buChar char="•"/>
            </a:pPr>
            <a:r>
              <a:rPr lang="en-US" sz="2800" b="0" i="0" dirty="0">
                <a:solidFill>
                  <a:srgbClr val="273239"/>
                </a:solidFill>
                <a:effectLst/>
                <a:latin typeface="Nunito" pitchFamily="2" charset="0"/>
              </a:rPr>
              <a:t>Third-party modules are modules that are available online using the </a:t>
            </a:r>
            <a:r>
              <a:rPr lang="en-US" sz="2800" b="0" i="0" u="sng" dirty="0">
                <a:solidFill>
                  <a:srgbClr val="273239"/>
                </a:solidFill>
                <a:effectLst/>
                <a:latin typeface="Nunito" pitchFamily="2" charset="0"/>
                <a:hlinkClick r:id="rId2"/>
              </a:rPr>
              <a:t>Node Package Manager(NPM)</a:t>
            </a:r>
            <a:r>
              <a:rPr lang="en-US" sz="2800" b="0" i="0" dirty="0">
                <a:solidFill>
                  <a:srgbClr val="273239"/>
                </a:solidFill>
                <a:effectLst/>
                <a:latin typeface="Nunito" pitchFamily="2" charset="0"/>
              </a:rPr>
              <a:t>. </a:t>
            </a:r>
          </a:p>
          <a:p>
            <a:pPr marL="457200" indent="-457200" algn="l" rtl="0" fontAlgn="base">
              <a:spcAft>
                <a:spcPts val="750"/>
              </a:spcAft>
              <a:buFont typeface="Arial" panose="020B0604020202020204" pitchFamily="34" charset="0"/>
              <a:buChar char="•"/>
            </a:pPr>
            <a:r>
              <a:rPr lang="en-US" sz="2800" b="0" i="0" dirty="0">
                <a:solidFill>
                  <a:srgbClr val="273239"/>
                </a:solidFill>
                <a:effectLst/>
                <a:latin typeface="Nunito" pitchFamily="2" charset="0"/>
              </a:rPr>
              <a:t>These modules can be installed in the project folder or globally. </a:t>
            </a:r>
          </a:p>
          <a:p>
            <a:pPr marL="457200" indent="-457200" algn="l" rtl="0" fontAlgn="base">
              <a:spcAft>
                <a:spcPts val="750"/>
              </a:spcAft>
              <a:buFont typeface="Arial" panose="020B0604020202020204" pitchFamily="34" charset="0"/>
              <a:buChar char="•"/>
            </a:pPr>
            <a:r>
              <a:rPr lang="en-US" sz="2800" b="0" i="0" dirty="0">
                <a:solidFill>
                  <a:srgbClr val="273239"/>
                </a:solidFill>
                <a:effectLst/>
                <a:latin typeface="Nunito" pitchFamily="2" charset="0"/>
              </a:rPr>
              <a:t>Some of the popular third-party modules are </a:t>
            </a:r>
            <a:r>
              <a:rPr lang="en-US" sz="2800" b="0" i="0" u="sng" dirty="0">
                <a:solidFill>
                  <a:srgbClr val="273239"/>
                </a:solidFill>
                <a:effectLst/>
                <a:latin typeface="Nunito" pitchFamily="2" charset="0"/>
                <a:hlinkClick r:id="rId3"/>
              </a:rPr>
              <a:t>Mongoose</a:t>
            </a:r>
            <a:r>
              <a:rPr lang="en-US" sz="2800" b="0" i="0" dirty="0">
                <a:solidFill>
                  <a:srgbClr val="273239"/>
                </a:solidFill>
                <a:effectLst/>
                <a:latin typeface="Nunito" pitchFamily="2" charset="0"/>
              </a:rPr>
              <a:t>, </a:t>
            </a:r>
            <a:r>
              <a:rPr lang="en-US" sz="2800" b="0" i="0" u="sng" dirty="0">
                <a:solidFill>
                  <a:srgbClr val="273239"/>
                </a:solidFill>
                <a:effectLst/>
                <a:latin typeface="Nunito" pitchFamily="2" charset="0"/>
                <a:hlinkClick r:id="rId4"/>
              </a:rPr>
              <a:t>Express</a:t>
            </a:r>
            <a:r>
              <a:rPr lang="en-US" sz="2800" b="0" i="0" dirty="0">
                <a:solidFill>
                  <a:srgbClr val="273239"/>
                </a:solidFill>
                <a:effectLst/>
                <a:latin typeface="Nunito" pitchFamily="2" charset="0"/>
              </a:rPr>
              <a:t>, </a:t>
            </a:r>
            <a:r>
              <a:rPr lang="en-US" sz="2800" b="0" i="0" u="sng" dirty="0">
                <a:solidFill>
                  <a:srgbClr val="273239"/>
                </a:solidFill>
                <a:effectLst/>
                <a:latin typeface="Nunito" pitchFamily="2" charset="0"/>
                <a:hlinkClick r:id="rId5"/>
              </a:rPr>
              <a:t>Angular</a:t>
            </a:r>
            <a:r>
              <a:rPr lang="en-US" sz="2800" b="0" i="0" dirty="0">
                <a:solidFill>
                  <a:srgbClr val="273239"/>
                </a:solidFill>
                <a:effectLst/>
                <a:latin typeface="Nunito" pitchFamily="2" charset="0"/>
              </a:rPr>
              <a:t>, and </a:t>
            </a:r>
            <a:r>
              <a:rPr lang="en-US" sz="2800" b="0" i="0" u="sng" dirty="0">
                <a:solidFill>
                  <a:srgbClr val="273239"/>
                </a:solidFill>
                <a:effectLst/>
                <a:latin typeface="Nunito" pitchFamily="2" charset="0"/>
                <a:hlinkClick r:id="rId6"/>
              </a:rPr>
              <a:t>React</a:t>
            </a:r>
            <a:r>
              <a:rPr lang="en-US" sz="2800" b="0" i="0" dirty="0">
                <a:solidFill>
                  <a:srgbClr val="273239"/>
                </a:solidFill>
                <a:effectLst/>
                <a:latin typeface="Nunito" pitchFamily="2" charset="0"/>
              </a:rPr>
              <a:t>. </a:t>
            </a:r>
          </a:p>
          <a:p>
            <a:pPr marL="457200" indent="-457200" algn="l" rtl="0" fontAlgn="base">
              <a:spcAft>
                <a:spcPts val="750"/>
              </a:spcAft>
              <a:buFont typeface="Arial" panose="020B0604020202020204" pitchFamily="34" charset="0"/>
              <a:buChar char="•"/>
            </a:pPr>
            <a:endParaRPr lang="en-US" sz="2800" dirty="0">
              <a:solidFill>
                <a:srgbClr val="273239"/>
              </a:solidFill>
              <a:latin typeface="Nunito" pitchFamily="2" charset="0"/>
            </a:endParaRPr>
          </a:p>
          <a:p>
            <a:pPr algn="l" rtl="0" fontAlgn="base">
              <a:spcAft>
                <a:spcPts val="750"/>
              </a:spcAft>
            </a:pPr>
            <a:r>
              <a:rPr lang="en-US" sz="2800" b="1" i="0" dirty="0">
                <a:solidFill>
                  <a:srgbClr val="273239"/>
                </a:solidFill>
                <a:effectLst/>
                <a:latin typeface="Nunito" pitchFamily="2" charset="0"/>
              </a:rPr>
              <a:t>Example:</a:t>
            </a:r>
            <a:endParaRPr lang="en-US" sz="2800" b="0" i="0" dirty="0">
              <a:solidFill>
                <a:srgbClr val="273239"/>
              </a:solidFill>
              <a:effectLst/>
              <a:latin typeface="Nunito" pitchFamily="2" charset="0"/>
            </a:endParaRPr>
          </a:p>
          <a:p>
            <a:pPr algn="l" fontAlgn="base">
              <a:spcAft>
                <a:spcPts val="1800"/>
              </a:spcAft>
              <a:buFont typeface="Arial" panose="020B0604020202020204" pitchFamily="34" charset="0"/>
              <a:buChar char="•"/>
            </a:pPr>
            <a:r>
              <a:rPr lang="en-US" sz="2800" b="0" i="0" dirty="0" err="1">
                <a:solidFill>
                  <a:srgbClr val="273239"/>
                </a:solidFill>
                <a:effectLst/>
                <a:latin typeface="Nunito" pitchFamily="2" charset="0"/>
              </a:rPr>
              <a:t>npm</a:t>
            </a:r>
            <a:r>
              <a:rPr lang="en-US" sz="2800" b="0" i="0" dirty="0">
                <a:solidFill>
                  <a:srgbClr val="273239"/>
                </a:solidFill>
                <a:effectLst/>
                <a:latin typeface="Nunito" pitchFamily="2" charset="0"/>
              </a:rPr>
              <a:t> install express</a:t>
            </a:r>
          </a:p>
          <a:p>
            <a:pPr algn="l" fontAlgn="base">
              <a:spcAft>
                <a:spcPts val="1800"/>
              </a:spcAft>
              <a:buFont typeface="Arial" panose="020B0604020202020204" pitchFamily="34" charset="0"/>
              <a:buChar char="•"/>
            </a:pPr>
            <a:r>
              <a:rPr lang="en-US" sz="2800" b="0" i="0" dirty="0" err="1">
                <a:solidFill>
                  <a:srgbClr val="273239"/>
                </a:solidFill>
                <a:effectLst/>
                <a:latin typeface="Nunito" pitchFamily="2" charset="0"/>
              </a:rPr>
              <a:t>npm</a:t>
            </a:r>
            <a:r>
              <a:rPr lang="en-US" sz="2800" b="0" i="0" dirty="0">
                <a:solidFill>
                  <a:srgbClr val="273239"/>
                </a:solidFill>
                <a:effectLst/>
                <a:latin typeface="Nunito" pitchFamily="2" charset="0"/>
              </a:rPr>
              <a:t> install mongoose</a:t>
            </a:r>
          </a:p>
          <a:p>
            <a:pPr algn="l" fontAlgn="base">
              <a:spcAft>
                <a:spcPts val="1800"/>
              </a:spcAft>
              <a:buFont typeface="Arial" panose="020B0604020202020204" pitchFamily="34" charset="0"/>
              <a:buChar char="•"/>
            </a:pPr>
            <a:r>
              <a:rPr lang="en-US" sz="2800" b="0" i="0" dirty="0" err="1">
                <a:solidFill>
                  <a:srgbClr val="273239"/>
                </a:solidFill>
                <a:effectLst/>
                <a:latin typeface="Nunito" pitchFamily="2" charset="0"/>
              </a:rPr>
              <a:t>npm</a:t>
            </a:r>
            <a:r>
              <a:rPr lang="en-US" sz="2800" b="0" i="0" dirty="0">
                <a:solidFill>
                  <a:srgbClr val="273239"/>
                </a:solidFill>
                <a:effectLst/>
                <a:latin typeface="Nunito" pitchFamily="2" charset="0"/>
              </a:rPr>
              <a:t> install -g @angular/cli</a:t>
            </a:r>
          </a:p>
          <a:p>
            <a:pPr marL="457200" indent="-457200" algn="l" rtl="0" fontAlgn="base">
              <a:spcAft>
                <a:spcPts val="750"/>
              </a:spcAft>
              <a:buFont typeface="Arial" panose="020B0604020202020204" pitchFamily="34" charset="0"/>
              <a:buChar char="•"/>
            </a:pPr>
            <a:endParaRPr lang="en-US" sz="2800" b="0" i="0" dirty="0">
              <a:solidFill>
                <a:srgbClr val="273239"/>
              </a:solidFill>
              <a:effectLst/>
              <a:latin typeface="Nunito" pitchFamily="2" charset="0"/>
            </a:endParaRPr>
          </a:p>
        </p:txBody>
      </p:sp>
    </p:spTree>
    <p:extLst>
      <p:ext uri="{BB962C8B-B14F-4D97-AF65-F5344CB8AC3E}">
        <p14:creationId xmlns:p14="http://schemas.microsoft.com/office/powerpoint/2010/main" val="4007170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F074EF-6D44-323C-14AB-782FFB12F8E8}"/>
              </a:ext>
            </a:extLst>
          </p:cNvPr>
          <p:cNvSpPr txBox="1"/>
          <p:nvPr/>
        </p:nvSpPr>
        <p:spPr>
          <a:xfrm>
            <a:off x="809897" y="391932"/>
            <a:ext cx="8630194" cy="4893647"/>
          </a:xfrm>
          <a:prstGeom prst="rect">
            <a:avLst/>
          </a:prstGeom>
          <a:noFill/>
        </p:spPr>
        <p:txBody>
          <a:bodyPr wrap="square">
            <a:spAutoFit/>
          </a:bodyPr>
          <a:lstStyle/>
          <a:p>
            <a:r>
              <a:rPr lang="en-IN" sz="2000" dirty="0"/>
              <a:t>// server.js</a:t>
            </a:r>
          </a:p>
          <a:p>
            <a:r>
              <a:rPr lang="en-IN" sz="2000" dirty="0" err="1"/>
              <a:t>const</a:t>
            </a:r>
            <a:r>
              <a:rPr lang="en-IN" sz="2000" dirty="0"/>
              <a:t> express = require('express');</a:t>
            </a:r>
          </a:p>
          <a:p>
            <a:r>
              <a:rPr lang="en-IN" sz="2000" dirty="0" err="1"/>
              <a:t>const</a:t>
            </a:r>
            <a:r>
              <a:rPr lang="en-IN" sz="2000" dirty="0"/>
              <a:t> app = express();</a:t>
            </a:r>
          </a:p>
          <a:p>
            <a:r>
              <a:rPr lang="en-IN" sz="2000" dirty="0" err="1"/>
              <a:t>const</a:t>
            </a:r>
            <a:r>
              <a:rPr lang="en-IN" sz="2000" dirty="0"/>
              <a:t> port = 3000;</a:t>
            </a:r>
          </a:p>
          <a:p>
            <a:endParaRPr lang="en-IN" sz="2000" dirty="0"/>
          </a:p>
          <a:p>
            <a:r>
              <a:rPr lang="en-IN" sz="2000" dirty="0" err="1"/>
              <a:t>app.get</a:t>
            </a:r>
            <a:r>
              <a:rPr lang="en-IN" sz="2000" dirty="0"/>
              <a:t>('/', (</a:t>
            </a:r>
            <a:r>
              <a:rPr lang="en-IN" sz="2000" dirty="0" err="1"/>
              <a:t>req</a:t>
            </a:r>
            <a:r>
              <a:rPr lang="en-IN" sz="2000" dirty="0"/>
              <a:t>, res) =&gt; {</a:t>
            </a:r>
          </a:p>
          <a:p>
            <a:r>
              <a:rPr lang="en-IN" sz="2000" dirty="0"/>
              <a:t>    </a:t>
            </a:r>
            <a:r>
              <a:rPr lang="en-IN" sz="2000" dirty="0" err="1"/>
              <a:t>res.send</a:t>
            </a:r>
            <a:r>
              <a:rPr lang="en-IN" sz="2000" dirty="0"/>
              <a:t>('Hello World!');</a:t>
            </a:r>
          </a:p>
          <a:p>
            <a:r>
              <a:rPr lang="en-IN" sz="2000" dirty="0"/>
              <a:t>});</a:t>
            </a:r>
          </a:p>
          <a:p>
            <a:endParaRPr lang="en-IN" sz="2000" dirty="0"/>
          </a:p>
          <a:p>
            <a:r>
              <a:rPr lang="en-IN" sz="2000" dirty="0" err="1"/>
              <a:t>app.listen</a:t>
            </a:r>
            <a:r>
              <a:rPr lang="en-IN" sz="2000" dirty="0"/>
              <a:t>(port, () =&gt; {</a:t>
            </a:r>
          </a:p>
          <a:p>
            <a:r>
              <a:rPr lang="en-IN" sz="2000" dirty="0"/>
              <a:t>    console.log(`Example app listening at http://localhost:${port}`);</a:t>
            </a:r>
          </a:p>
          <a:p>
            <a:r>
              <a:rPr lang="en-IN" sz="2000" dirty="0"/>
              <a:t>});</a:t>
            </a:r>
          </a:p>
          <a:p>
            <a:endParaRPr lang="en-IN" dirty="0"/>
          </a:p>
          <a:p>
            <a:endParaRPr lang="en-IN" dirty="0"/>
          </a:p>
          <a:p>
            <a:endParaRPr lang="en-IN" dirty="0"/>
          </a:p>
          <a:p>
            <a:endParaRPr lang="en-IN" dirty="0"/>
          </a:p>
        </p:txBody>
      </p:sp>
      <p:sp>
        <p:nvSpPr>
          <p:cNvPr id="4" name="Rectangle 1">
            <a:extLst>
              <a:ext uri="{FF2B5EF4-FFF2-40B4-BE49-F238E27FC236}">
                <a16:creationId xmlns:a16="http://schemas.microsoft.com/office/drawing/2014/main" id="{13A333CB-0F26-1F29-6707-6068A8747F5B}"/>
              </a:ext>
            </a:extLst>
          </p:cNvPr>
          <p:cNvSpPr>
            <a:spLocks noChangeArrowheads="1"/>
          </p:cNvSpPr>
          <p:nvPr/>
        </p:nvSpPr>
        <p:spPr bwMode="auto">
          <a:xfrm>
            <a:off x="357053" y="4342409"/>
            <a:ext cx="11025050" cy="110799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onsolas" panose="020B0609020204030204" pitchFamily="49" charset="0"/>
              </a:rPr>
              <a:t>ode server.js</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273239"/>
                </a:solidFill>
                <a:effectLst/>
                <a:latin typeface="Nunito" pitchFamily="2" charset="0"/>
              </a:rPr>
              <a:t>When you navigate to </a:t>
            </a:r>
            <a:r>
              <a:rPr kumimoji="0" lang="en-US" altLang="en-US" sz="2400" b="0" i="0" u="none" strike="noStrike" cap="none" normalizeH="0" baseline="0" dirty="0">
                <a:ln>
                  <a:noFill/>
                </a:ln>
                <a:solidFill>
                  <a:srgbClr val="273239"/>
                </a:solidFill>
                <a:effectLst/>
                <a:latin typeface="Arial Unicode MS"/>
              </a:rPr>
              <a:t>http://localhost:3000</a:t>
            </a:r>
            <a:r>
              <a:rPr kumimoji="0" lang="en-US" altLang="en-US" sz="2400" b="0" i="0" u="none" strike="noStrike" cap="none" normalizeH="0" baseline="0" dirty="0">
                <a:ln>
                  <a:noFill/>
                </a:ln>
                <a:solidFill>
                  <a:srgbClr val="273239"/>
                </a:solidFill>
                <a:effectLst/>
                <a:latin typeface="Nunito" pitchFamily="2" charset="0"/>
              </a:rPr>
              <a:t> in your browser, you should see </a:t>
            </a:r>
            <a:r>
              <a:rPr kumimoji="0" lang="en-US" altLang="en-US" sz="2400" b="1" i="0" u="none" strike="noStrike" cap="none" normalizeH="0" baseline="0" dirty="0">
                <a:ln>
                  <a:noFill/>
                </a:ln>
                <a:solidFill>
                  <a:srgbClr val="273239"/>
                </a:solidFill>
                <a:effectLst/>
                <a:latin typeface="Arial Unicode MS"/>
              </a:rPr>
              <a:t>Hello World!</a:t>
            </a:r>
            <a:r>
              <a:rPr kumimoji="0" lang="en-US" altLang="en-US" sz="2400" b="0" i="0" u="none" strike="noStrike" cap="none" normalizeH="0" baseline="0" dirty="0">
                <a:ln>
                  <a:noFill/>
                </a:ln>
                <a:solidFill>
                  <a:srgbClr val="273239"/>
                </a:solidFill>
                <a:effectLst/>
                <a:latin typeface="Nunito" pitchFamily="2" charset="0"/>
              </a:rPr>
              <a:t>.</a:t>
            </a:r>
            <a:endParaRPr kumimoji="0" lang="en-US" altLang="en-US" sz="2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255015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F87633-EA11-EA77-5612-0651C87FB6D9}"/>
              </a:ext>
            </a:extLst>
          </p:cNvPr>
          <p:cNvPicPr>
            <a:picLocks noChangeAspect="1"/>
          </p:cNvPicPr>
          <p:nvPr/>
        </p:nvPicPr>
        <p:blipFill>
          <a:blip r:embed="rId2"/>
          <a:stretch>
            <a:fillRect/>
          </a:stretch>
        </p:blipFill>
        <p:spPr>
          <a:xfrm>
            <a:off x="238466" y="157652"/>
            <a:ext cx="4342243" cy="4696480"/>
          </a:xfrm>
          <a:prstGeom prst="rect">
            <a:avLst/>
          </a:prstGeom>
        </p:spPr>
      </p:pic>
      <p:sp>
        <p:nvSpPr>
          <p:cNvPr id="4" name="TextBox 3">
            <a:extLst>
              <a:ext uri="{FF2B5EF4-FFF2-40B4-BE49-F238E27FC236}">
                <a16:creationId xmlns:a16="http://schemas.microsoft.com/office/drawing/2014/main" id="{B0D54D4B-A826-7025-895A-C3EB54BE1F71}"/>
              </a:ext>
            </a:extLst>
          </p:cNvPr>
          <p:cNvSpPr txBox="1"/>
          <p:nvPr/>
        </p:nvSpPr>
        <p:spPr>
          <a:xfrm>
            <a:off x="4763597" y="653025"/>
            <a:ext cx="7189937" cy="2585323"/>
          </a:xfrm>
          <a:prstGeom prst="rect">
            <a:avLst/>
          </a:prstGeom>
          <a:noFill/>
        </p:spPr>
        <p:txBody>
          <a:bodyPr wrap="square">
            <a:spAutoFit/>
          </a:bodyPr>
          <a:lstStyle/>
          <a:p>
            <a:r>
              <a:rPr lang="en-US" b="1" i="0" dirty="0">
                <a:solidFill>
                  <a:srgbClr val="111111"/>
                </a:solidFill>
                <a:effectLst/>
                <a:latin typeface="Roboto" panose="02000000000000000000" pitchFamily="2" charset="0"/>
              </a:rPr>
              <a:t>Asynchronous I/O</a:t>
            </a:r>
            <a:r>
              <a:rPr lang="en-US" b="0" i="0" dirty="0">
                <a:solidFill>
                  <a:srgbClr val="111111"/>
                </a:solidFill>
                <a:effectLst/>
                <a:latin typeface="Roboto" panose="02000000000000000000" pitchFamily="2" charset="0"/>
              </a:rPr>
              <a:t> means that nothing is waiting for the operation to complete and the completion of the operation itself causes something to happen.</a:t>
            </a:r>
          </a:p>
          <a:p>
            <a:endParaRPr lang="en-US" dirty="0">
              <a:solidFill>
                <a:srgbClr val="111111"/>
              </a:solidFill>
              <a:latin typeface="Roboto" panose="02000000000000000000" pitchFamily="2" charset="0"/>
            </a:endParaRPr>
          </a:p>
          <a:p>
            <a:r>
              <a:rPr lang="en-US" b="0" i="0" dirty="0">
                <a:solidFill>
                  <a:srgbClr val="273239"/>
                </a:solidFill>
                <a:effectLst/>
                <a:latin typeface="Nunito" pitchFamily="2" charset="0"/>
              </a:rPr>
              <a:t>Asynchronous programming, on the other hand, allows multiple tasks to run independently of each other. In asynchronous code, a task can be initiated, and while waiting for it to complete, other tasks can proceed. This non-blocking nature helps improve performance and responsiveness, especially in web applications.</a:t>
            </a:r>
            <a:endParaRPr lang="en-IN" dirty="0"/>
          </a:p>
        </p:txBody>
      </p:sp>
      <p:sp>
        <p:nvSpPr>
          <p:cNvPr id="6" name="TextBox 5">
            <a:extLst>
              <a:ext uri="{FF2B5EF4-FFF2-40B4-BE49-F238E27FC236}">
                <a16:creationId xmlns:a16="http://schemas.microsoft.com/office/drawing/2014/main" id="{DEC9F81C-2D4F-335B-F073-A8AA225A893A}"/>
              </a:ext>
            </a:extLst>
          </p:cNvPr>
          <p:cNvSpPr txBox="1"/>
          <p:nvPr/>
        </p:nvSpPr>
        <p:spPr>
          <a:xfrm>
            <a:off x="5277399" y="3774054"/>
            <a:ext cx="7454532" cy="1754326"/>
          </a:xfrm>
          <a:prstGeom prst="rect">
            <a:avLst/>
          </a:prstGeom>
          <a:noFill/>
        </p:spPr>
        <p:txBody>
          <a:bodyPr wrap="square">
            <a:spAutoFit/>
          </a:bodyPr>
          <a:lstStyle/>
          <a:p>
            <a:r>
              <a:rPr lang="en-IN" dirty="0"/>
              <a:t>console.log("Hi");</a:t>
            </a:r>
          </a:p>
          <a:p>
            <a:endParaRPr lang="en-IN" dirty="0"/>
          </a:p>
          <a:p>
            <a:r>
              <a:rPr lang="en-IN" dirty="0" err="1"/>
              <a:t>setTimeout</a:t>
            </a:r>
            <a:r>
              <a:rPr lang="en-IN" dirty="0"/>
              <a:t>(() =&gt; {</a:t>
            </a:r>
          </a:p>
          <a:p>
            <a:r>
              <a:rPr lang="en-IN" dirty="0"/>
              <a:t>    console.log("Geek"); }, 2000);</a:t>
            </a:r>
          </a:p>
          <a:p>
            <a:endParaRPr lang="en-IN" dirty="0"/>
          </a:p>
          <a:p>
            <a:r>
              <a:rPr lang="en-IN" dirty="0"/>
              <a:t>console.log("End");</a:t>
            </a:r>
          </a:p>
        </p:txBody>
      </p:sp>
      <p:pic>
        <p:nvPicPr>
          <p:cNvPr id="8" name="Picture 7">
            <a:extLst>
              <a:ext uri="{FF2B5EF4-FFF2-40B4-BE49-F238E27FC236}">
                <a16:creationId xmlns:a16="http://schemas.microsoft.com/office/drawing/2014/main" id="{E6586FD4-2D9D-AE2A-0707-6E79F574A48E}"/>
              </a:ext>
            </a:extLst>
          </p:cNvPr>
          <p:cNvPicPr>
            <a:picLocks noChangeAspect="1"/>
          </p:cNvPicPr>
          <p:nvPr/>
        </p:nvPicPr>
        <p:blipFill>
          <a:blip r:embed="rId3"/>
          <a:stretch>
            <a:fillRect/>
          </a:stretch>
        </p:blipFill>
        <p:spPr>
          <a:xfrm>
            <a:off x="1387561" y="5301931"/>
            <a:ext cx="1352739" cy="1305107"/>
          </a:xfrm>
          <a:prstGeom prst="rect">
            <a:avLst/>
          </a:prstGeom>
        </p:spPr>
      </p:pic>
    </p:spTree>
    <p:extLst>
      <p:ext uri="{BB962C8B-B14F-4D97-AF65-F5344CB8AC3E}">
        <p14:creationId xmlns:p14="http://schemas.microsoft.com/office/powerpoint/2010/main" val="3579926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42DA09-7350-A3EA-1AB1-578DA76E42E6}"/>
              </a:ext>
            </a:extLst>
          </p:cNvPr>
          <p:cNvSpPr txBox="1"/>
          <p:nvPr/>
        </p:nvSpPr>
        <p:spPr>
          <a:xfrm>
            <a:off x="548640" y="684271"/>
            <a:ext cx="8595360" cy="4385816"/>
          </a:xfrm>
          <a:prstGeom prst="rect">
            <a:avLst/>
          </a:prstGeom>
          <a:noFill/>
        </p:spPr>
        <p:txBody>
          <a:bodyPr wrap="square">
            <a:spAutoFit/>
          </a:bodyPr>
          <a:lstStyle/>
          <a:p>
            <a:pPr algn="l" fontAlgn="base"/>
            <a:r>
              <a:rPr lang="en-US" b="1" i="0" dirty="0">
                <a:solidFill>
                  <a:srgbClr val="273239"/>
                </a:solidFill>
                <a:effectLst/>
                <a:latin typeface="Nunito" pitchFamily="2" charset="0"/>
              </a:rPr>
              <a:t>Benefits of Using Modules in Node.js</a:t>
            </a:r>
          </a:p>
          <a:p>
            <a:pPr algn="l" fontAlgn="base"/>
            <a:endParaRPr lang="en-US" b="1" i="0" dirty="0">
              <a:solidFill>
                <a:srgbClr val="273239"/>
              </a:solidFill>
              <a:effectLst/>
              <a:latin typeface="Nunito" pitchFamily="2" charset="0"/>
            </a:endParaRPr>
          </a:p>
          <a:p>
            <a:pPr algn="l" fontAlgn="base">
              <a:spcAft>
                <a:spcPts val="1800"/>
              </a:spcAft>
              <a:buFont typeface="Arial" panose="020B0604020202020204" pitchFamily="34" charset="0"/>
              <a:buChar char="•"/>
            </a:pPr>
            <a:r>
              <a:rPr lang="en-US" b="1" i="0" dirty="0">
                <a:solidFill>
                  <a:srgbClr val="273239"/>
                </a:solidFill>
                <a:effectLst/>
                <a:latin typeface="Nunito" pitchFamily="2" charset="0"/>
              </a:rPr>
              <a:t>Encapsulation:</a:t>
            </a:r>
            <a:r>
              <a:rPr lang="en-US" b="0" i="0" dirty="0">
                <a:solidFill>
                  <a:srgbClr val="273239"/>
                </a:solidFill>
                <a:effectLst/>
                <a:latin typeface="Nunito" pitchFamily="2" charset="0"/>
              </a:rPr>
              <a:t> Modules help keep the code modular, encapsulating functionalities within distinct files. This ensures that each module only exposes what is necessary, preventing unnecessary access to internal details.</a:t>
            </a:r>
          </a:p>
          <a:p>
            <a:pPr algn="l" fontAlgn="base">
              <a:spcAft>
                <a:spcPts val="1800"/>
              </a:spcAft>
              <a:buFont typeface="Arial" panose="020B0604020202020204" pitchFamily="34" charset="0"/>
              <a:buChar char="•"/>
            </a:pPr>
            <a:r>
              <a:rPr lang="en-US" b="1" i="0" dirty="0">
                <a:solidFill>
                  <a:srgbClr val="273239"/>
                </a:solidFill>
                <a:effectLst/>
                <a:latin typeface="Nunito" pitchFamily="2" charset="0"/>
              </a:rPr>
              <a:t>Reusability:</a:t>
            </a:r>
            <a:r>
              <a:rPr lang="en-US" b="0" i="0" dirty="0">
                <a:solidFill>
                  <a:srgbClr val="273239"/>
                </a:solidFill>
                <a:effectLst/>
                <a:latin typeface="Nunito" pitchFamily="2" charset="0"/>
              </a:rPr>
              <a:t> Modules can be reused across different parts of your application or even in different applications, reducing code duplication and improving maintainability.</a:t>
            </a:r>
          </a:p>
          <a:p>
            <a:pPr algn="l" fontAlgn="base">
              <a:spcAft>
                <a:spcPts val="1800"/>
              </a:spcAft>
              <a:buFont typeface="Arial" panose="020B0604020202020204" pitchFamily="34" charset="0"/>
              <a:buChar char="•"/>
            </a:pPr>
            <a:r>
              <a:rPr lang="en-US" b="1" i="0" dirty="0">
                <a:solidFill>
                  <a:srgbClr val="273239"/>
                </a:solidFill>
                <a:effectLst/>
                <a:latin typeface="Nunito" pitchFamily="2" charset="0"/>
              </a:rPr>
              <a:t>Maintainability:</a:t>
            </a:r>
            <a:r>
              <a:rPr lang="en-US" b="0" i="0" dirty="0">
                <a:solidFill>
                  <a:srgbClr val="273239"/>
                </a:solidFill>
                <a:effectLst/>
                <a:latin typeface="Nunito" pitchFamily="2" charset="0"/>
              </a:rPr>
              <a:t> By breaking down the code into smaller, focused modules, it’s easier to manage, update, and debug applications as they grow in complexity.</a:t>
            </a:r>
          </a:p>
          <a:p>
            <a:pPr algn="l" fontAlgn="base">
              <a:spcAft>
                <a:spcPts val="1800"/>
              </a:spcAft>
              <a:buFont typeface="Arial" panose="020B0604020202020204" pitchFamily="34" charset="0"/>
              <a:buChar char="•"/>
            </a:pPr>
            <a:r>
              <a:rPr lang="en-US" b="1" i="0" dirty="0">
                <a:solidFill>
                  <a:srgbClr val="273239"/>
                </a:solidFill>
                <a:effectLst/>
                <a:latin typeface="Nunito" pitchFamily="2" charset="0"/>
              </a:rPr>
              <a:t>Modularity and Separation of Concerns:</a:t>
            </a:r>
            <a:r>
              <a:rPr lang="en-US" b="0" i="0" dirty="0">
                <a:solidFill>
                  <a:srgbClr val="273239"/>
                </a:solidFill>
                <a:effectLst/>
                <a:latin typeface="Nunito" pitchFamily="2" charset="0"/>
              </a:rPr>
              <a:t> Each module is responsible for a specific functionality or task. This approach supports clean code architecture by separating concerns and making the application easier to understand.</a:t>
            </a:r>
          </a:p>
        </p:txBody>
      </p:sp>
    </p:spTree>
    <p:extLst>
      <p:ext uri="{BB962C8B-B14F-4D97-AF65-F5344CB8AC3E}">
        <p14:creationId xmlns:p14="http://schemas.microsoft.com/office/powerpoint/2010/main" val="1547911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A1CA2F-9FCF-202A-74A0-6A3721C960F7}"/>
              </a:ext>
            </a:extLst>
          </p:cNvPr>
          <p:cNvSpPr txBox="1"/>
          <p:nvPr/>
        </p:nvSpPr>
        <p:spPr>
          <a:xfrm>
            <a:off x="966651" y="821008"/>
            <a:ext cx="10476412" cy="5262979"/>
          </a:xfrm>
          <a:prstGeom prst="rect">
            <a:avLst/>
          </a:prstGeom>
          <a:noFill/>
        </p:spPr>
        <p:txBody>
          <a:bodyPr wrap="square">
            <a:spAutoFit/>
          </a:bodyPr>
          <a:lstStyle/>
          <a:p>
            <a:pPr algn="ctr"/>
            <a:r>
              <a:rPr lang="en-US" sz="2400" b="0" i="0" dirty="0">
                <a:solidFill>
                  <a:srgbClr val="FF0000"/>
                </a:solidFill>
                <a:effectLst/>
                <a:latin typeface="Nunito" pitchFamily="2" charset="0"/>
              </a:rPr>
              <a:t>assert module</a:t>
            </a:r>
          </a:p>
          <a:p>
            <a:pPr marL="342900" indent="-342900">
              <a:buFont typeface="Arial" panose="020B0604020202020204" pitchFamily="34" charset="0"/>
              <a:buChar char="•"/>
            </a:pPr>
            <a:r>
              <a:rPr lang="en-US" sz="2400" b="0" i="0" dirty="0">
                <a:solidFill>
                  <a:srgbClr val="273239"/>
                </a:solidFill>
                <a:effectLst/>
                <a:latin typeface="Nunito" pitchFamily="2" charset="0"/>
              </a:rPr>
              <a:t>The assert module in Node.js is a core module designed for making assertions in your code, primarily used for testing and debugging purposes. </a:t>
            </a:r>
          </a:p>
          <a:p>
            <a:pPr marL="342900" indent="-342900">
              <a:buFont typeface="Arial" panose="020B0604020202020204" pitchFamily="34" charset="0"/>
              <a:buChar char="•"/>
            </a:pPr>
            <a:r>
              <a:rPr lang="en-US" sz="2400" b="0" i="0" dirty="0">
                <a:solidFill>
                  <a:srgbClr val="273239"/>
                </a:solidFill>
                <a:effectLst/>
                <a:latin typeface="Nunito" pitchFamily="2" charset="0"/>
              </a:rPr>
              <a:t>It provides a way to test whether certain conditions hold true during runtime and is commonly employed in unit testing frameworks to validate expected outcomes.</a:t>
            </a:r>
          </a:p>
          <a:p>
            <a:pPr marL="342900" indent="-342900">
              <a:buFont typeface="Arial" panose="020B0604020202020204" pitchFamily="34" charset="0"/>
              <a:buChar char="•"/>
            </a:pPr>
            <a:r>
              <a:rPr lang="en-US" sz="2400" b="0" i="0" dirty="0">
                <a:solidFill>
                  <a:srgbClr val="273239"/>
                </a:solidFill>
                <a:effectLst/>
                <a:latin typeface="Nunito" pitchFamily="2" charset="0"/>
              </a:rPr>
              <a:t>The assert module provides basic assertion methods like </a:t>
            </a:r>
            <a:r>
              <a:rPr lang="en-US" sz="2400" b="0" i="0" dirty="0" err="1">
                <a:solidFill>
                  <a:srgbClr val="273239"/>
                </a:solidFill>
                <a:effectLst/>
                <a:latin typeface="Nunito" pitchFamily="2" charset="0"/>
              </a:rPr>
              <a:t>assert.ok</a:t>
            </a:r>
            <a:r>
              <a:rPr lang="en-US" sz="2400" b="0" i="0" dirty="0">
                <a:solidFill>
                  <a:srgbClr val="273239"/>
                </a:solidFill>
                <a:effectLst/>
                <a:latin typeface="Nunito" pitchFamily="2" charset="0"/>
              </a:rPr>
              <a:t>(), </a:t>
            </a:r>
            <a:r>
              <a:rPr lang="en-US" sz="2400" b="0" i="0" dirty="0" err="1">
                <a:solidFill>
                  <a:srgbClr val="273239"/>
                </a:solidFill>
                <a:effectLst/>
                <a:latin typeface="Nunito" pitchFamily="2" charset="0"/>
              </a:rPr>
              <a:t>assert.strictEqual</a:t>
            </a:r>
            <a:r>
              <a:rPr lang="en-US" sz="2400" b="0" i="0" dirty="0">
                <a:solidFill>
                  <a:srgbClr val="273239"/>
                </a:solidFill>
                <a:effectLst/>
                <a:latin typeface="Nunito" pitchFamily="2" charset="0"/>
              </a:rPr>
              <a:t>(), and </a:t>
            </a:r>
            <a:r>
              <a:rPr lang="en-US" sz="2400" b="0" i="0" dirty="0" err="1">
                <a:solidFill>
                  <a:srgbClr val="273239"/>
                </a:solidFill>
                <a:effectLst/>
                <a:latin typeface="Nunito" pitchFamily="2" charset="0"/>
              </a:rPr>
              <a:t>assert.deepStrictEqual</a:t>
            </a:r>
            <a:r>
              <a:rPr lang="en-US" sz="2400" b="0" i="0" dirty="0">
                <a:solidFill>
                  <a:srgbClr val="273239"/>
                </a:solidFill>
                <a:effectLst/>
                <a:latin typeface="Nunito" pitchFamily="2" charset="0"/>
              </a:rPr>
              <a:t>() to validate conditions with minimal code.</a:t>
            </a:r>
            <a:endParaRPr lang="en-US" sz="2400" dirty="0">
              <a:solidFill>
                <a:srgbClr val="273239"/>
              </a:solidFill>
              <a:latin typeface="Nunito" pitchFamily="2" charset="0"/>
            </a:endParaRPr>
          </a:p>
          <a:p>
            <a:pPr marL="342900" indent="-342900">
              <a:buFont typeface="Arial" panose="020B0604020202020204" pitchFamily="34" charset="0"/>
              <a:buChar char="•"/>
            </a:pPr>
            <a:r>
              <a:rPr lang="en-US" sz="2400" b="0" i="0" dirty="0">
                <a:solidFill>
                  <a:srgbClr val="273239"/>
                </a:solidFill>
                <a:effectLst/>
                <a:latin typeface="Nunito" pitchFamily="2" charset="0"/>
              </a:rPr>
              <a:t>Automatically throws errors when assertions fail, aiding in early detection of bugs and logical errors during development and testing.</a:t>
            </a:r>
          </a:p>
          <a:p>
            <a:pPr marL="342900" indent="-342900">
              <a:buFont typeface="Arial" panose="020B0604020202020204" pitchFamily="34" charset="0"/>
              <a:buChar char="•"/>
            </a:pPr>
            <a:r>
              <a:rPr lang="en-US" sz="2400" b="0" i="0" dirty="0">
                <a:solidFill>
                  <a:srgbClr val="273239"/>
                </a:solidFill>
                <a:effectLst/>
                <a:latin typeface="Nunito" pitchFamily="2" charset="0"/>
              </a:rPr>
              <a:t>Allows custom error messages to be specified, making it easier to identify and diagnose issues</a:t>
            </a:r>
            <a:endParaRPr lang="en-IN" sz="2400" dirty="0"/>
          </a:p>
        </p:txBody>
      </p:sp>
    </p:spTree>
    <p:extLst>
      <p:ext uri="{BB962C8B-B14F-4D97-AF65-F5344CB8AC3E}">
        <p14:creationId xmlns:p14="http://schemas.microsoft.com/office/powerpoint/2010/main" val="892921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A057F9-819E-3EAE-6C92-5264632B9964}"/>
              </a:ext>
            </a:extLst>
          </p:cNvPr>
          <p:cNvSpPr txBox="1"/>
          <p:nvPr/>
        </p:nvSpPr>
        <p:spPr>
          <a:xfrm>
            <a:off x="757646" y="1030520"/>
            <a:ext cx="8386354" cy="5078313"/>
          </a:xfrm>
          <a:prstGeom prst="rect">
            <a:avLst/>
          </a:prstGeom>
          <a:noFill/>
        </p:spPr>
        <p:txBody>
          <a:bodyPr wrap="square">
            <a:spAutoFit/>
          </a:bodyPr>
          <a:lstStyle/>
          <a:p>
            <a:pPr algn="ctr"/>
            <a:r>
              <a:rPr lang="en-IN" dirty="0"/>
              <a:t>Assert</a:t>
            </a:r>
          </a:p>
          <a:p>
            <a:r>
              <a:rPr lang="en-IN" dirty="0" err="1"/>
              <a:t>console.clear</a:t>
            </a:r>
            <a:r>
              <a:rPr lang="en-IN" dirty="0"/>
              <a:t>()</a:t>
            </a:r>
          </a:p>
          <a:p>
            <a:r>
              <a:rPr lang="en-IN" dirty="0" err="1"/>
              <a:t>const</a:t>
            </a:r>
            <a:r>
              <a:rPr lang="en-IN" dirty="0"/>
              <a:t> assert = require('assert');</a:t>
            </a:r>
          </a:p>
          <a:p>
            <a:endParaRPr lang="en-IN" dirty="0"/>
          </a:p>
          <a:p>
            <a:r>
              <a:rPr lang="en-IN" dirty="0"/>
              <a:t>let x = 4;</a:t>
            </a:r>
          </a:p>
          <a:p>
            <a:r>
              <a:rPr lang="en-IN" dirty="0"/>
              <a:t>let y = 5;</a:t>
            </a:r>
          </a:p>
          <a:p>
            <a:endParaRPr lang="en-IN" dirty="0"/>
          </a:p>
          <a:p>
            <a:r>
              <a:rPr lang="en-IN" dirty="0"/>
              <a:t>try {</a:t>
            </a:r>
          </a:p>
          <a:p>
            <a:endParaRPr lang="en-IN" dirty="0"/>
          </a:p>
          <a:p>
            <a:r>
              <a:rPr lang="en-IN" dirty="0"/>
              <a:t>    // Checking condition</a:t>
            </a:r>
          </a:p>
          <a:p>
            <a:r>
              <a:rPr lang="en-IN" dirty="0"/>
              <a:t>    assert(x == y);</a:t>
            </a:r>
          </a:p>
          <a:p>
            <a:r>
              <a:rPr lang="en-IN" dirty="0"/>
              <a:t>}</a:t>
            </a:r>
          </a:p>
          <a:p>
            <a:r>
              <a:rPr lang="en-IN" dirty="0"/>
              <a:t>catch {</a:t>
            </a:r>
          </a:p>
          <a:p>
            <a:endParaRPr lang="en-IN" dirty="0"/>
          </a:p>
          <a:p>
            <a:r>
              <a:rPr lang="en-IN" dirty="0"/>
              <a:t>    // Error output</a:t>
            </a:r>
          </a:p>
          <a:p>
            <a:r>
              <a:rPr lang="en-IN" dirty="0"/>
              <a:t>    console.log(</a:t>
            </a:r>
          </a:p>
          <a:p>
            <a:r>
              <a:rPr lang="en-IN" dirty="0"/>
              <a:t>        `${x} is not equal to ${y}`);</a:t>
            </a:r>
          </a:p>
          <a:p>
            <a:r>
              <a:rPr lang="en-IN" dirty="0"/>
              <a:t>}</a:t>
            </a:r>
          </a:p>
        </p:txBody>
      </p:sp>
    </p:spTree>
    <p:extLst>
      <p:ext uri="{BB962C8B-B14F-4D97-AF65-F5344CB8AC3E}">
        <p14:creationId xmlns:p14="http://schemas.microsoft.com/office/powerpoint/2010/main" val="18333869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869783-8EB8-31A9-F849-B364E74FC6E1}"/>
              </a:ext>
            </a:extLst>
          </p:cNvPr>
          <p:cNvSpPr txBox="1"/>
          <p:nvPr/>
        </p:nvSpPr>
        <p:spPr>
          <a:xfrm>
            <a:off x="357051" y="1440889"/>
            <a:ext cx="11504023" cy="4349909"/>
          </a:xfrm>
          <a:prstGeom prst="rect">
            <a:avLst/>
          </a:prstGeom>
          <a:noFill/>
        </p:spPr>
        <p:txBody>
          <a:bodyPr wrap="square">
            <a:spAutoFit/>
          </a:bodyPr>
          <a:lstStyle/>
          <a:p>
            <a:pPr algn="l" rtl="0" fontAlgn="base">
              <a:spcAft>
                <a:spcPts val="750"/>
              </a:spcAft>
            </a:pPr>
            <a:r>
              <a:rPr lang="en-US" sz="2400" b="0" i="0" dirty="0">
                <a:solidFill>
                  <a:srgbClr val="273239"/>
                </a:solidFill>
                <a:effectLst/>
                <a:latin typeface="Nunito" pitchFamily="2" charset="0"/>
              </a:rPr>
              <a:t>NPM (Node Package Manager) is a package manager for </a:t>
            </a:r>
            <a:r>
              <a:rPr lang="en-US" sz="2400" b="0" i="0" u="sng" dirty="0">
                <a:solidFill>
                  <a:srgbClr val="273239"/>
                </a:solidFill>
                <a:effectLst/>
                <a:latin typeface="Nunito" pitchFamily="2" charset="0"/>
                <a:hlinkClick r:id="rId2"/>
              </a:rPr>
              <a:t>Node.js</a:t>
            </a:r>
            <a:r>
              <a:rPr lang="en-US" sz="2400" b="0" i="0" dirty="0">
                <a:solidFill>
                  <a:srgbClr val="273239"/>
                </a:solidFill>
                <a:effectLst/>
                <a:latin typeface="Nunito" pitchFamily="2" charset="0"/>
              </a:rPr>
              <a:t> modules. It helps developers manage project dependencies, scripts, and third-party libraries. By installing Node.js on your system, NPM is automatically installed, and ready to use.</a:t>
            </a:r>
          </a:p>
          <a:p>
            <a:pPr algn="l" fontAlgn="base">
              <a:spcAft>
                <a:spcPts val="1800"/>
              </a:spcAft>
              <a:buFont typeface="Arial" panose="020B0604020202020204" pitchFamily="34" charset="0"/>
              <a:buChar char="•"/>
            </a:pPr>
            <a:r>
              <a:rPr lang="en-US" sz="2400" b="0" i="0" dirty="0">
                <a:solidFill>
                  <a:srgbClr val="273239"/>
                </a:solidFill>
                <a:effectLst/>
                <a:latin typeface="Nunito" pitchFamily="2" charset="0"/>
              </a:rPr>
              <a:t>It is primarily used to manage packages or modules—these are pre-built pieces of code that extend the functionality of your Node.js application.</a:t>
            </a:r>
          </a:p>
          <a:p>
            <a:pPr algn="l" fontAlgn="base">
              <a:spcAft>
                <a:spcPts val="1800"/>
              </a:spcAft>
              <a:buFont typeface="Arial" panose="020B0604020202020204" pitchFamily="34" charset="0"/>
              <a:buChar char="•"/>
            </a:pPr>
            <a:r>
              <a:rPr lang="en-US" sz="2400" b="0" i="0" dirty="0">
                <a:solidFill>
                  <a:srgbClr val="273239"/>
                </a:solidFill>
                <a:effectLst/>
                <a:latin typeface="Nunito" pitchFamily="2" charset="0"/>
              </a:rPr>
              <a:t>The NPM registry hosts millions of free packages that you can download and use in your project.</a:t>
            </a:r>
          </a:p>
          <a:p>
            <a:pPr algn="l" fontAlgn="base">
              <a:spcAft>
                <a:spcPts val="1800"/>
              </a:spcAft>
              <a:buFont typeface="Arial" panose="020B0604020202020204" pitchFamily="34" charset="0"/>
              <a:buChar char="•"/>
            </a:pPr>
            <a:r>
              <a:rPr lang="en-US" sz="2400" b="0" i="0" dirty="0">
                <a:solidFill>
                  <a:srgbClr val="273239"/>
                </a:solidFill>
                <a:effectLst/>
                <a:latin typeface="Nunito" pitchFamily="2" charset="0"/>
              </a:rPr>
              <a:t>NPM is installed automatically when you install Node.js, so you don’t need to set it up manually.</a:t>
            </a:r>
          </a:p>
        </p:txBody>
      </p:sp>
      <p:sp>
        <p:nvSpPr>
          <p:cNvPr id="5" name="TextBox 4">
            <a:extLst>
              <a:ext uri="{FF2B5EF4-FFF2-40B4-BE49-F238E27FC236}">
                <a16:creationId xmlns:a16="http://schemas.microsoft.com/office/drawing/2014/main" id="{734CBC90-864F-E18D-4651-056D6ED47604}"/>
              </a:ext>
            </a:extLst>
          </p:cNvPr>
          <p:cNvSpPr txBox="1"/>
          <p:nvPr/>
        </p:nvSpPr>
        <p:spPr>
          <a:xfrm>
            <a:off x="3048000" y="494596"/>
            <a:ext cx="6096000" cy="369332"/>
          </a:xfrm>
          <a:prstGeom prst="rect">
            <a:avLst/>
          </a:prstGeom>
          <a:noFill/>
        </p:spPr>
        <p:txBody>
          <a:bodyPr wrap="square">
            <a:spAutoFit/>
          </a:bodyPr>
          <a:lstStyle/>
          <a:p>
            <a:pPr algn="ctr"/>
            <a:r>
              <a:rPr lang="en-US" sz="1800" b="0" i="0" dirty="0">
                <a:solidFill>
                  <a:srgbClr val="FF0000"/>
                </a:solidFill>
                <a:effectLst/>
                <a:latin typeface="Nunito" pitchFamily="2" charset="0"/>
              </a:rPr>
              <a:t>NPM (Node Package Manager) </a:t>
            </a:r>
            <a:endParaRPr lang="en-IN" dirty="0">
              <a:solidFill>
                <a:srgbClr val="FF0000"/>
              </a:solidFill>
            </a:endParaRPr>
          </a:p>
        </p:txBody>
      </p:sp>
    </p:spTree>
    <p:extLst>
      <p:ext uri="{BB962C8B-B14F-4D97-AF65-F5344CB8AC3E}">
        <p14:creationId xmlns:p14="http://schemas.microsoft.com/office/powerpoint/2010/main" val="36907755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8A2253-5CEC-6D57-3F5F-09EF51A483A0}"/>
              </a:ext>
            </a:extLst>
          </p:cNvPr>
          <p:cNvSpPr txBox="1"/>
          <p:nvPr/>
        </p:nvSpPr>
        <p:spPr>
          <a:xfrm>
            <a:off x="261257" y="585873"/>
            <a:ext cx="11399520" cy="3108543"/>
          </a:xfrm>
          <a:prstGeom prst="rect">
            <a:avLst/>
          </a:prstGeom>
          <a:noFill/>
        </p:spPr>
        <p:txBody>
          <a:bodyPr wrap="square">
            <a:spAutoFit/>
          </a:bodyPr>
          <a:lstStyle/>
          <a:p>
            <a:pPr marL="457200" indent="-457200">
              <a:buFont typeface="Arial" panose="020B0604020202020204" pitchFamily="34" charset="0"/>
              <a:buChar char="•"/>
            </a:pPr>
            <a:r>
              <a:rPr lang="en-US" sz="2800" dirty="0"/>
              <a:t>Importing </a:t>
            </a:r>
            <a:r>
              <a:rPr lang="en-US" sz="2800" dirty="0" err="1"/>
              <a:t>npm</a:t>
            </a:r>
            <a:r>
              <a:rPr lang="en-US" sz="2800" dirty="0"/>
              <a:t> Modules: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When you install Node.js, you also get </a:t>
            </a:r>
            <a:r>
              <a:rPr lang="en-US" sz="2800" dirty="0" err="1"/>
              <a:t>npm</a:t>
            </a:r>
            <a:r>
              <a:rPr lang="en-US" sz="2800" dirty="0"/>
              <a:t>. </a:t>
            </a:r>
          </a:p>
          <a:p>
            <a:pPr marL="457200" indent="-457200">
              <a:buFont typeface="Arial" panose="020B0604020202020204" pitchFamily="34" charset="0"/>
              <a:buChar char="•"/>
            </a:pPr>
            <a:r>
              <a:rPr lang="en-US" sz="2800" dirty="0" err="1"/>
              <a:t>npm</a:t>
            </a:r>
            <a:r>
              <a:rPr lang="en-US" sz="2800" dirty="0"/>
              <a:t> is a package manager that allows you to install and use third-party </a:t>
            </a:r>
            <a:r>
              <a:rPr lang="en-US" sz="2800" dirty="0" err="1"/>
              <a:t>npm</a:t>
            </a:r>
            <a:r>
              <a:rPr lang="en-US" sz="2800" dirty="0"/>
              <a:t> libraries in your code. </a:t>
            </a:r>
          </a:p>
          <a:p>
            <a:pPr marL="457200" indent="-457200">
              <a:buFont typeface="Arial" panose="020B0604020202020204" pitchFamily="34" charset="0"/>
              <a:buChar char="•"/>
            </a:pPr>
            <a:r>
              <a:rPr lang="en-US" sz="2800" dirty="0"/>
              <a:t>This opens up a world of possibilities, as there are </a:t>
            </a:r>
            <a:r>
              <a:rPr lang="en-US" sz="2800" dirty="0" err="1"/>
              <a:t>npm</a:t>
            </a:r>
            <a:r>
              <a:rPr lang="en-US" sz="2800" dirty="0"/>
              <a:t> packages for everything from email sending to file uploading. </a:t>
            </a:r>
          </a:p>
        </p:txBody>
      </p:sp>
    </p:spTree>
    <p:extLst>
      <p:ext uri="{BB962C8B-B14F-4D97-AF65-F5344CB8AC3E}">
        <p14:creationId xmlns:p14="http://schemas.microsoft.com/office/powerpoint/2010/main" val="12129609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4DEC39-6C86-7FD9-E877-B0DE16254B56}"/>
              </a:ext>
            </a:extLst>
          </p:cNvPr>
          <p:cNvSpPr txBox="1"/>
          <p:nvPr/>
        </p:nvSpPr>
        <p:spPr>
          <a:xfrm>
            <a:off x="496389" y="933057"/>
            <a:ext cx="9492342" cy="3334246"/>
          </a:xfrm>
          <a:prstGeom prst="rect">
            <a:avLst/>
          </a:prstGeom>
          <a:noFill/>
        </p:spPr>
        <p:txBody>
          <a:bodyPr wrap="square">
            <a:spAutoFit/>
          </a:bodyPr>
          <a:lstStyle/>
          <a:p>
            <a:pPr algn="l" fontAlgn="base"/>
            <a:r>
              <a:rPr lang="en-US" b="1" i="0" dirty="0">
                <a:solidFill>
                  <a:srgbClr val="273239"/>
                </a:solidFill>
                <a:effectLst/>
                <a:latin typeface="Nunito" pitchFamily="2" charset="0"/>
              </a:rPr>
              <a:t>Popular NPM Packages</a:t>
            </a:r>
          </a:p>
          <a:p>
            <a:pPr algn="l" rtl="0" fontAlgn="base">
              <a:spcAft>
                <a:spcPts val="750"/>
              </a:spcAft>
            </a:pPr>
            <a:r>
              <a:rPr lang="en-US" b="0" i="0" dirty="0">
                <a:solidFill>
                  <a:srgbClr val="273239"/>
                </a:solidFill>
                <a:effectLst/>
                <a:latin typeface="Nunito" pitchFamily="2" charset="0"/>
              </a:rPr>
              <a:t>NPM has a massive library of packages. Here are a few popular packages that can enhance your Node.js applications:</a:t>
            </a:r>
          </a:p>
          <a:p>
            <a:pPr algn="l" fontAlgn="base">
              <a:spcAft>
                <a:spcPts val="1800"/>
              </a:spcAft>
              <a:buFont typeface="Arial" panose="020B0604020202020204" pitchFamily="34" charset="0"/>
              <a:buChar char="•"/>
            </a:pPr>
            <a:r>
              <a:rPr lang="en-US" b="1" i="0" u="sng" dirty="0">
                <a:solidFill>
                  <a:srgbClr val="273239"/>
                </a:solidFill>
                <a:effectLst/>
                <a:latin typeface="Nunito" pitchFamily="2" charset="0"/>
                <a:hlinkClick r:id="rId2"/>
              </a:rPr>
              <a:t>Express</a:t>
            </a:r>
            <a:r>
              <a:rPr lang="en-US" b="0" i="0" dirty="0">
                <a:solidFill>
                  <a:srgbClr val="273239"/>
                </a:solidFill>
                <a:effectLst/>
                <a:latin typeface="Nunito" pitchFamily="2" charset="0"/>
              </a:rPr>
              <a:t>: A fast, minimal web framework for building APIs and web applications.</a:t>
            </a:r>
          </a:p>
          <a:p>
            <a:pPr algn="l" fontAlgn="base">
              <a:spcAft>
                <a:spcPts val="1800"/>
              </a:spcAft>
              <a:buFont typeface="Arial" panose="020B0604020202020204" pitchFamily="34" charset="0"/>
              <a:buChar char="•"/>
            </a:pPr>
            <a:r>
              <a:rPr lang="en-US" b="1" i="0" u="sng" dirty="0">
                <a:solidFill>
                  <a:srgbClr val="273239"/>
                </a:solidFill>
                <a:effectLst/>
                <a:latin typeface="Nunito" pitchFamily="2" charset="0"/>
                <a:hlinkClick r:id="rId3"/>
              </a:rPr>
              <a:t>Mongoose</a:t>
            </a:r>
            <a:r>
              <a:rPr lang="en-US" b="0" i="0" dirty="0">
                <a:solidFill>
                  <a:srgbClr val="273239"/>
                </a:solidFill>
                <a:effectLst/>
                <a:latin typeface="Nunito" pitchFamily="2" charset="0"/>
              </a:rPr>
              <a:t>: A MongoDB object modeling tool for Node.js.</a:t>
            </a:r>
          </a:p>
          <a:p>
            <a:pPr algn="l" fontAlgn="base">
              <a:spcAft>
                <a:spcPts val="1800"/>
              </a:spcAft>
              <a:buFont typeface="Arial" panose="020B0604020202020204" pitchFamily="34" charset="0"/>
              <a:buChar char="•"/>
            </a:pPr>
            <a:r>
              <a:rPr lang="en-US" b="1" i="0" u="sng" dirty="0" err="1">
                <a:solidFill>
                  <a:srgbClr val="273239"/>
                </a:solidFill>
                <a:effectLst/>
                <a:latin typeface="Nunito" pitchFamily="2" charset="0"/>
                <a:hlinkClick r:id="rId4"/>
              </a:rPr>
              <a:t>Lodash</a:t>
            </a:r>
            <a:r>
              <a:rPr lang="en-US" b="0" i="0" dirty="0">
                <a:solidFill>
                  <a:srgbClr val="273239"/>
                </a:solidFill>
                <a:effectLst/>
                <a:latin typeface="Nunito" pitchFamily="2" charset="0"/>
              </a:rPr>
              <a:t>: A utility library delivering consistency, customization, and performance.</a:t>
            </a:r>
          </a:p>
          <a:p>
            <a:pPr algn="l" fontAlgn="base">
              <a:spcAft>
                <a:spcPts val="1800"/>
              </a:spcAft>
              <a:buFont typeface="Arial" panose="020B0604020202020204" pitchFamily="34" charset="0"/>
              <a:buChar char="•"/>
            </a:pPr>
            <a:r>
              <a:rPr lang="en-US" b="1" i="0" u="sng" dirty="0">
                <a:solidFill>
                  <a:srgbClr val="273239"/>
                </a:solidFill>
                <a:effectLst/>
                <a:latin typeface="Nunito" pitchFamily="2" charset="0"/>
                <a:hlinkClick r:id="rId5"/>
              </a:rPr>
              <a:t>Axios</a:t>
            </a:r>
            <a:r>
              <a:rPr lang="en-US" b="0" i="0" dirty="0">
                <a:solidFill>
                  <a:srgbClr val="273239"/>
                </a:solidFill>
                <a:effectLst/>
                <a:latin typeface="Nunito" pitchFamily="2" charset="0"/>
              </a:rPr>
              <a:t>: A promise-based HTTP client for making HTTP requests.</a:t>
            </a:r>
          </a:p>
          <a:p>
            <a:pPr algn="l" fontAlgn="base">
              <a:spcAft>
                <a:spcPts val="1800"/>
              </a:spcAft>
              <a:buFont typeface="Arial" panose="020B0604020202020204" pitchFamily="34" charset="0"/>
              <a:buChar char="•"/>
            </a:pPr>
            <a:r>
              <a:rPr lang="en-US" b="1" i="0" u="sng" dirty="0">
                <a:solidFill>
                  <a:srgbClr val="273239"/>
                </a:solidFill>
                <a:effectLst/>
                <a:latin typeface="Nunito" pitchFamily="2" charset="0"/>
                <a:hlinkClick r:id="rId6"/>
              </a:rPr>
              <a:t>React</a:t>
            </a:r>
            <a:r>
              <a:rPr lang="en-US" b="0" i="0" dirty="0">
                <a:solidFill>
                  <a:srgbClr val="273239"/>
                </a:solidFill>
                <a:effectLst/>
                <a:latin typeface="Nunito" pitchFamily="2" charset="0"/>
              </a:rPr>
              <a:t>: A popular front-end library used to build user interfaces.</a:t>
            </a:r>
          </a:p>
        </p:txBody>
      </p:sp>
    </p:spTree>
    <p:extLst>
      <p:ext uri="{BB962C8B-B14F-4D97-AF65-F5344CB8AC3E}">
        <p14:creationId xmlns:p14="http://schemas.microsoft.com/office/powerpoint/2010/main" val="17529310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AAB40A-9529-A2FC-80EA-0F0C1BB2BC2F}"/>
              </a:ext>
            </a:extLst>
          </p:cNvPr>
          <p:cNvSpPr txBox="1"/>
          <p:nvPr/>
        </p:nvSpPr>
        <p:spPr>
          <a:xfrm>
            <a:off x="1132113" y="742628"/>
            <a:ext cx="10746378" cy="2308324"/>
          </a:xfrm>
          <a:prstGeom prst="rect">
            <a:avLst/>
          </a:prstGeom>
          <a:noFill/>
        </p:spPr>
        <p:txBody>
          <a:bodyPr wrap="square">
            <a:spAutoFit/>
          </a:bodyPr>
          <a:lstStyle/>
          <a:p>
            <a:r>
              <a:rPr lang="en-US" sz="2400" dirty="0"/>
              <a:t>Initializing </a:t>
            </a:r>
            <a:r>
              <a:rPr lang="en-US" sz="2400" dirty="0" err="1"/>
              <a:t>npm</a:t>
            </a:r>
            <a:r>
              <a:rPr lang="en-US" sz="2400" dirty="0"/>
              <a:t>:</a:t>
            </a:r>
          </a:p>
          <a:p>
            <a:endParaRPr lang="en-US" sz="2400" dirty="0"/>
          </a:p>
          <a:p>
            <a:r>
              <a:rPr lang="en-US" sz="2400" dirty="0"/>
              <a:t> Your Node.js application needs to initialize </a:t>
            </a:r>
            <a:r>
              <a:rPr lang="en-US" sz="2400" dirty="0" err="1"/>
              <a:t>npm</a:t>
            </a:r>
            <a:r>
              <a:rPr lang="en-US" sz="2400" dirty="0"/>
              <a:t> before </a:t>
            </a:r>
            <a:r>
              <a:rPr lang="en-US" sz="2400" dirty="0" err="1"/>
              <a:t>npm</a:t>
            </a:r>
            <a:r>
              <a:rPr lang="en-US" sz="2400" dirty="0"/>
              <a:t> can be used. </a:t>
            </a:r>
          </a:p>
          <a:p>
            <a:r>
              <a:rPr lang="en-US" sz="2400" dirty="0"/>
              <a:t>You can run </a:t>
            </a:r>
            <a:r>
              <a:rPr lang="en-US" sz="2400" dirty="0" err="1"/>
              <a:t>npm</a:t>
            </a:r>
            <a:r>
              <a:rPr lang="en-US" sz="2400" dirty="0"/>
              <a:t> </a:t>
            </a:r>
            <a:r>
              <a:rPr lang="en-US" sz="2400" dirty="0" err="1"/>
              <a:t>init</a:t>
            </a:r>
            <a:r>
              <a:rPr lang="en-US" sz="2400" dirty="0"/>
              <a:t> from the root of your project to get that done. </a:t>
            </a:r>
          </a:p>
          <a:p>
            <a:r>
              <a:rPr lang="en-US" sz="2400" dirty="0"/>
              <a:t>That command will ask you a series of questions about the project and it’ll use the information to generate a </a:t>
            </a:r>
            <a:r>
              <a:rPr lang="en-US" sz="2400" dirty="0" err="1"/>
              <a:t>package.json</a:t>
            </a:r>
            <a:r>
              <a:rPr lang="en-US" sz="2400" dirty="0"/>
              <a:t> file in the root of your project.</a:t>
            </a:r>
            <a:endParaRPr lang="en-IN" sz="2400" dirty="0"/>
          </a:p>
        </p:txBody>
      </p:sp>
      <p:pic>
        <p:nvPicPr>
          <p:cNvPr id="7" name="Picture 6">
            <a:extLst>
              <a:ext uri="{FF2B5EF4-FFF2-40B4-BE49-F238E27FC236}">
                <a16:creationId xmlns:a16="http://schemas.microsoft.com/office/drawing/2014/main" id="{A1C1E416-B881-EF1D-001D-12F629D346E2}"/>
              </a:ext>
            </a:extLst>
          </p:cNvPr>
          <p:cNvPicPr>
            <a:picLocks noChangeAspect="1"/>
          </p:cNvPicPr>
          <p:nvPr/>
        </p:nvPicPr>
        <p:blipFill>
          <a:blip r:embed="rId2"/>
          <a:stretch>
            <a:fillRect/>
          </a:stretch>
        </p:blipFill>
        <p:spPr>
          <a:xfrm>
            <a:off x="2233933" y="3510047"/>
            <a:ext cx="7097115" cy="2676899"/>
          </a:xfrm>
          <a:prstGeom prst="rect">
            <a:avLst/>
          </a:prstGeom>
        </p:spPr>
      </p:pic>
    </p:spTree>
    <p:extLst>
      <p:ext uri="{BB962C8B-B14F-4D97-AF65-F5344CB8AC3E}">
        <p14:creationId xmlns:p14="http://schemas.microsoft.com/office/powerpoint/2010/main" val="9627234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D0C93A-8C23-03A9-46C5-49025BC662B4}"/>
              </a:ext>
            </a:extLst>
          </p:cNvPr>
          <p:cNvSpPr txBox="1"/>
          <p:nvPr/>
        </p:nvSpPr>
        <p:spPr>
          <a:xfrm>
            <a:off x="687977" y="949958"/>
            <a:ext cx="10389326" cy="2246769"/>
          </a:xfrm>
          <a:prstGeom prst="rect">
            <a:avLst/>
          </a:prstGeom>
          <a:noFill/>
        </p:spPr>
        <p:txBody>
          <a:bodyPr wrap="square">
            <a:spAutoFit/>
          </a:bodyPr>
          <a:lstStyle/>
          <a:p>
            <a:r>
              <a:rPr lang="en-US" sz="2800" dirty="0"/>
              <a:t>Installing an </a:t>
            </a:r>
            <a:r>
              <a:rPr lang="en-US" sz="2800" dirty="0" err="1"/>
              <a:t>npm</a:t>
            </a:r>
            <a:r>
              <a:rPr lang="en-US" sz="2800" dirty="0"/>
              <a:t>:</a:t>
            </a:r>
          </a:p>
          <a:p>
            <a:r>
              <a:rPr lang="en-US" sz="2800" dirty="0"/>
              <a:t> Module You’re now ready to install an </a:t>
            </a:r>
            <a:r>
              <a:rPr lang="en-US" sz="2800" dirty="0" err="1"/>
              <a:t>npm</a:t>
            </a:r>
            <a:r>
              <a:rPr lang="en-US" sz="2800" dirty="0"/>
              <a:t> module. </a:t>
            </a:r>
          </a:p>
          <a:p>
            <a:r>
              <a:rPr lang="en-US" sz="2800" dirty="0"/>
              <a:t>This is done using the </a:t>
            </a:r>
            <a:r>
              <a:rPr lang="en-US" sz="2800" dirty="0" err="1"/>
              <a:t>npm</a:t>
            </a:r>
            <a:r>
              <a:rPr lang="en-US" sz="2800" dirty="0"/>
              <a:t> command which was set up when Node.js was installed. </a:t>
            </a:r>
          </a:p>
          <a:p>
            <a:r>
              <a:rPr lang="en-US" sz="2800" dirty="0"/>
              <a:t>You can use </a:t>
            </a:r>
            <a:r>
              <a:rPr lang="en-US" sz="2800" dirty="0" err="1"/>
              <a:t>npm</a:t>
            </a:r>
            <a:r>
              <a:rPr lang="en-US" sz="2800" dirty="0"/>
              <a:t> install to install a new module in your project.</a:t>
            </a:r>
            <a:endParaRPr lang="en-IN" sz="2800" dirty="0"/>
          </a:p>
        </p:txBody>
      </p:sp>
      <p:sp>
        <p:nvSpPr>
          <p:cNvPr id="5" name="TextBox 4">
            <a:extLst>
              <a:ext uri="{FF2B5EF4-FFF2-40B4-BE49-F238E27FC236}">
                <a16:creationId xmlns:a16="http://schemas.microsoft.com/office/drawing/2014/main" id="{51207232-B78E-4DF3-4AE8-693BACF95F1F}"/>
              </a:ext>
            </a:extLst>
          </p:cNvPr>
          <p:cNvSpPr txBox="1"/>
          <p:nvPr/>
        </p:nvSpPr>
        <p:spPr>
          <a:xfrm>
            <a:off x="818606" y="3264435"/>
            <a:ext cx="9936480" cy="2862322"/>
          </a:xfrm>
          <a:prstGeom prst="rect">
            <a:avLst/>
          </a:prstGeom>
          <a:noFill/>
        </p:spPr>
        <p:txBody>
          <a:bodyPr wrap="square">
            <a:spAutoFit/>
          </a:bodyPr>
          <a:lstStyle/>
          <a:p>
            <a:r>
              <a:rPr lang="en-US" dirty="0" err="1"/>
              <a:t>npm</a:t>
            </a:r>
            <a:r>
              <a:rPr lang="en-US" dirty="0"/>
              <a:t> install validator </a:t>
            </a:r>
          </a:p>
          <a:p>
            <a:r>
              <a:rPr lang="en-US" dirty="0"/>
              <a:t>This command does three important things:</a:t>
            </a:r>
          </a:p>
          <a:p>
            <a:r>
              <a:rPr lang="en-US" dirty="0"/>
              <a:t> First, it creates a </a:t>
            </a:r>
            <a:r>
              <a:rPr lang="en-US" dirty="0" err="1"/>
              <a:t>node_modules</a:t>
            </a:r>
            <a:r>
              <a:rPr lang="en-US" dirty="0"/>
              <a:t> directory. </a:t>
            </a:r>
            <a:r>
              <a:rPr lang="en-US" dirty="0" err="1"/>
              <a:t>npm</a:t>
            </a:r>
            <a:r>
              <a:rPr lang="en-US" dirty="0"/>
              <a:t> uses this directory to store all the code for the </a:t>
            </a:r>
            <a:r>
              <a:rPr lang="en-US" dirty="0" err="1"/>
              <a:t>npm</a:t>
            </a:r>
            <a:r>
              <a:rPr lang="en-US" dirty="0"/>
              <a:t> modules you have installed. </a:t>
            </a:r>
          </a:p>
          <a:p>
            <a:r>
              <a:rPr lang="en-US" dirty="0"/>
              <a:t>Second, </a:t>
            </a:r>
            <a:r>
              <a:rPr lang="en-US" dirty="0" err="1"/>
              <a:t>npm</a:t>
            </a:r>
            <a:r>
              <a:rPr lang="en-US" dirty="0"/>
              <a:t> adds the module as a dependency by listing it in the dependencies property in </a:t>
            </a:r>
            <a:r>
              <a:rPr lang="en-US" dirty="0" err="1"/>
              <a:t>package.json</a:t>
            </a:r>
            <a:r>
              <a:rPr lang="en-US" dirty="0"/>
              <a:t>. This allows you to track and manage the module you have installed. </a:t>
            </a:r>
          </a:p>
          <a:p>
            <a:r>
              <a:rPr lang="en-US" dirty="0"/>
              <a:t>Third, </a:t>
            </a:r>
            <a:r>
              <a:rPr lang="en-US" dirty="0" err="1"/>
              <a:t>npm</a:t>
            </a:r>
            <a:r>
              <a:rPr lang="en-US" dirty="0"/>
              <a:t> creates a package-</a:t>
            </a:r>
            <a:r>
              <a:rPr lang="en-US" dirty="0" err="1"/>
              <a:t>lock.json</a:t>
            </a:r>
            <a:r>
              <a:rPr lang="en-US" dirty="0"/>
              <a:t> file. This includes detailed information about the modules you’ve installed which helps keep things fast and secure. </a:t>
            </a:r>
          </a:p>
          <a:p>
            <a:r>
              <a:rPr lang="en-US" dirty="0"/>
              <a:t>You should never make changes to </a:t>
            </a:r>
            <a:r>
              <a:rPr lang="en-US" dirty="0" err="1"/>
              <a:t>node_modules</a:t>
            </a:r>
            <a:r>
              <a:rPr lang="en-US" dirty="0"/>
              <a:t> or package-</a:t>
            </a:r>
            <a:r>
              <a:rPr lang="en-US" dirty="0" err="1"/>
              <a:t>lock.json</a:t>
            </a:r>
            <a:r>
              <a:rPr lang="en-US" dirty="0"/>
              <a:t>. Both are managed by </a:t>
            </a:r>
            <a:r>
              <a:rPr lang="en-US" dirty="0" err="1"/>
              <a:t>npm</a:t>
            </a:r>
            <a:r>
              <a:rPr lang="en-US" dirty="0"/>
              <a:t> and will get changed as you run </a:t>
            </a:r>
            <a:r>
              <a:rPr lang="en-US" dirty="0" err="1"/>
              <a:t>npm</a:t>
            </a:r>
            <a:r>
              <a:rPr lang="en-US" dirty="0"/>
              <a:t> commands from the terminal.</a:t>
            </a:r>
            <a:endParaRPr lang="en-IN" dirty="0"/>
          </a:p>
        </p:txBody>
      </p:sp>
    </p:spTree>
    <p:extLst>
      <p:ext uri="{BB962C8B-B14F-4D97-AF65-F5344CB8AC3E}">
        <p14:creationId xmlns:p14="http://schemas.microsoft.com/office/powerpoint/2010/main" val="37816687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D0C93A-8C23-03A9-46C5-49025BC662B4}"/>
              </a:ext>
            </a:extLst>
          </p:cNvPr>
          <p:cNvSpPr txBox="1"/>
          <p:nvPr/>
        </p:nvSpPr>
        <p:spPr>
          <a:xfrm>
            <a:off x="687977" y="949958"/>
            <a:ext cx="10389326" cy="2246769"/>
          </a:xfrm>
          <a:prstGeom prst="rect">
            <a:avLst/>
          </a:prstGeom>
          <a:noFill/>
        </p:spPr>
        <p:txBody>
          <a:bodyPr wrap="square">
            <a:spAutoFit/>
          </a:bodyPr>
          <a:lstStyle/>
          <a:p>
            <a:r>
              <a:rPr lang="en-US" sz="2800" dirty="0"/>
              <a:t>Installing an </a:t>
            </a:r>
            <a:r>
              <a:rPr lang="en-US" sz="2800" dirty="0" err="1"/>
              <a:t>npm</a:t>
            </a:r>
            <a:r>
              <a:rPr lang="en-US" sz="2800" dirty="0"/>
              <a:t>:</a:t>
            </a:r>
          </a:p>
          <a:p>
            <a:r>
              <a:rPr lang="en-US" sz="2800" dirty="0"/>
              <a:t> Module You’re now ready to install an </a:t>
            </a:r>
            <a:r>
              <a:rPr lang="en-US" sz="2800" dirty="0" err="1"/>
              <a:t>npm</a:t>
            </a:r>
            <a:r>
              <a:rPr lang="en-US" sz="2800" dirty="0"/>
              <a:t> module. </a:t>
            </a:r>
          </a:p>
          <a:p>
            <a:r>
              <a:rPr lang="en-US" sz="2800" dirty="0"/>
              <a:t>This is done using the </a:t>
            </a:r>
            <a:r>
              <a:rPr lang="en-US" sz="2800" dirty="0" err="1"/>
              <a:t>npm</a:t>
            </a:r>
            <a:r>
              <a:rPr lang="en-US" sz="2800" dirty="0"/>
              <a:t> command which was set up when Node.js was installed. </a:t>
            </a:r>
          </a:p>
          <a:p>
            <a:r>
              <a:rPr lang="en-US" sz="2800" dirty="0"/>
              <a:t>You can use </a:t>
            </a:r>
            <a:r>
              <a:rPr lang="en-US" sz="2800" dirty="0" err="1"/>
              <a:t>npm</a:t>
            </a:r>
            <a:r>
              <a:rPr lang="en-US" sz="2800" dirty="0"/>
              <a:t> install to install a new module in your project.</a:t>
            </a:r>
            <a:endParaRPr lang="en-IN" sz="2800" dirty="0"/>
          </a:p>
        </p:txBody>
      </p:sp>
      <p:sp>
        <p:nvSpPr>
          <p:cNvPr id="5" name="TextBox 4">
            <a:extLst>
              <a:ext uri="{FF2B5EF4-FFF2-40B4-BE49-F238E27FC236}">
                <a16:creationId xmlns:a16="http://schemas.microsoft.com/office/drawing/2014/main" id="{51207232-B78E-4DF3-4AE8-693BACF95F1F}"/>
              </a:ext>
            </a:extLst>
          </p:cNvPr>
          <p:cNvSpPr txBox="1"/>
          <p:nvPr/>
        </p:nvSpPr>
        <p:spPr>
          <a:xfrm>
            <a:off x="818606" y="3264435"/>
            <a:ext cx="9936480" cy="2862322"/>
          </a:xfrm>
          <a:prstGeom prst="rect">
            <a:avLst/>
          </a:prstGeom>
          <a:noFill/>
        </p:spPr>
        <p:txBody>
          <a:bodyPr wrap="square">
            <a:spAutoFit/>
          </a:bodyPr>
          <a:lstStyle/>
          <a:p>
            <a:r>
              <a:rPr lang="en-US" dirty="0" err="1"/>
              <a:t>npm</a:t>
            </a:r>
            <a:r>
              <a:rPr lang="en-US" dirty="0"/>
              <a:t> install validator </a:t>
            </a:r>
          </a:p>
          <a:p>
            <a:r>
              <a:rPr lang="en-US" dirty="0"/>
              <a:t>This command does three important things:</a:t>
            </a:r>
          </a:p>
          <a:p>
            <a:r>
              <a:rPr lang="en-US" dirty="0"/>
              <a:t> First, it creates a </a:t>
            </a:r>
            <a:r>
              <a:rPr lang="en-US" dirty="0" err="1"/>
              <a:t>node_modules</a:t>
            </a:r>
            <a:r>
              <a:rPr lang="en-US" dirty="0"/>
              <a:t> directory. </a:t>
            </a:r>
            <a:r>
              <a:rPr lang="en-US" dirty="0" err="1"/>
              <a:t>npm</a:t>
            </a:r>
            <a:r>
              <a:rPr lang="en-US" dirty="0"/>
              <a:t> uses this directory to store all the code for the </a:t>
            </a:r>
            <a:r>
              <a:rPr lang="en-US" dirty="0" err="1"/>
              <a:t>npm</a:t>
            </a:r>
            <a:r>
              <a:rPr lang="en-US" dirty="0"/>
              <a:t> modules you have installed. </a:t>
            </a:r>
          </a:p>
          <a:p>
            <a:r>
              <a:rPr lang="en-US" dirty="0"/>
              <a:t>Second, </a:t>
            </a:r>
            <a:r>
              <a:rPr lang="en-US" dirty="0" err="1"/>
              <a:t>npm</a:t>
            </a:r>
            <a:r>
              <a:rPr lang="en-US" dirty="0"/>
              <a:t> adds the module as a dependency by listing it in the dependencies property in </a:t>
            </a:r>
            <a:r>
              <a:rPr lang="en-US" dirty="0" err="1"/>
              <a:t>package.json</a:t>
            </a:r>
            <a:r>
              <a:rPr lang="en-US" dirty="0"/>
              <a:t>. This allows you to track and manage the module you have installed. </a:t>
            </a:r>
          </a:p>
          <a:p>
            <a:r>
              <a:rPr lang="en-US" dirty="0"/>
              <a:t>Third, </a:t>
            </a:r>
            <a:r>
              <a:rPr lang="en-US" dirty="0" err="1"/>
              <a:t>npm</a:t>
            </a:r>
            <a:r>
              <a:rPr lang="en-US" dirty="0"/>
              <a:t> creates a package-</a:t>
            </a:r>
            <a:r>
              <a:rPr lang="en-US" dirty="0" err="1"/>
              <a:t>lock.json</a:t>
            </a:r>
            <a:r>
              <a:rPr lang="en-US" dirty="0"/>
              <a:t> file. This includes detailed information about the modules you’ve installed which helps keep things fast and secure. </a:t>
            </a:r>
          </a:p>
          <a:p>
            <a:r>
              <a:rPr lang="en-US" dirty="0"/>
              <a:t>You should never make changes to </a:t>
            </a:r>
            <a:r>
              <a:rPr lang="en-US" dirty="0" err="1"/>
              <a:t>node_modules</a:t>
            </a:r>
            <a:r>
              <a:rPr lang="en-US" dirty="0"/>
              <a:t> or package-</a:t>
            </a:r>
            <a:r>
              <a:rPr lang="en-US" dirty="0" err="1"/>
              <a:t>lock.json</a:t>
            </a:r>
            <a:r>
              <a:rPr lang="en-US" dirty="0"/>
              <a:t>. Both are managed by </a:t>
            </a:r>
            <a:r>
              <a:rPr lang="en-US" dirty="0" err="1"/>
              <a:t>npm</a:t>
            </a:r>
            <a:r>
              <a:rPr lang="en-US" dirty="0"/>
              <a:t> and will get changed as you run </a:t>
            </a:r>
            <a:r>
              <a:rPr lang="en-US" dirty="0" err="1"/>
              <a:t>npm</a:t>
            </a:r>
            <a:r>
              <a:rPr lang="en-US" dirty="0"/>
              <a:t> commands from the terminal.</a:t>
            </a:r>
            <a:endParaRPr lang="en-IN" dirty="0"/>
          </a:p>
        </p:txBody>
      </p:sp>
    </p:spTree>
    <p:extLst>
      <p:ext uri="{BB962C8B-B14F-4D97-AF65-F5344CB8AC3E}">
        <p14:creationId xmlns:p14="http://schemas.microsoft.com/office/powerpoint/2010/main" val="14156140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D4207A-4885-E1CC-F692-2B05A0D65EC1}"/>
              </a:ext>
            </a:extLst>
          </p:cNvPr>
          <p:cNvSpPr txBox="1"/>
          <p:nvPr/>
        </p:nvSpPr>
        <p:spPr>
          <a:xfrm>
            <a:off x="304799" y="811458"/>
            <a:ext cx="10859589" cy="4647426"/>
          </a:xfrm>
          <a:prstGeom prst="rect">
            <a:avLst/>
          </a:prstGeom>
          <a:noFill/>
        </p:spPr>
        <p:txBody>
          <a:bodyPr wrap="square">
            <a:spAutoFit/>
          </a:bodyPr>
          <a:lstStyle/>
          <a:p>
            <a:pPr algn="ctr"/>
            <a:r>
              <a:rPr lang="en-US" sz="2800" dirty="0"/>
              <a:t>Storing Data with JSON </a:t>
            </a:r>
          </a:p>
          <a:p>
            <a:pPr algn="ctr"/>
            <a:endParaRPr lang="en-US" sz="2800" dirty="0"/>
          </a:p>
          <a:p>
            <a:r>
              <a:rPr lang="en-US" sz="2400" dirty="0"/>
              <a:t>JSON, which stands for JavaScript Object Notation, is a lightweight data format. </a:t>
            </a:r>
          </a:p>
          <a:p>
            <a:r>
              <a:rPr lang="en-US" sz="2400" dirty="0"/>
              <a:t>JSON makes it easy to store or transfer data. </a:t>
            </a:r>
          </a:p>
          <a:p>
            <a:r>
              <a:rPr lang="en-US" sz="2400" dirty="0"/>
              <a:t>You’ll be using it in this application to store users notes in the file system. </a:t>
            </a:r>
          </a:p>
          <a:p>
            <a:endParaRPr lang="en-US" sz="2400" dirty="0"/>
          </a:p>
          <a:p>
            <a:r>
              <a:rPr lang="en-US" sz="2400" dirty="0"/>
              <a:t>Since JSON is nothing more than a string, it can be used to store data in a text file or transfer data via an HTTP requests between two machines.</a:t>
            </a:r>
          </a:p>
          <a:p>
            <a:r>
              <a:rPr lang="en-US" sz="2400" dirty="0"/>
              <a:t> JavaScript provides two methods for working with JSON. </a:t>
            </a:r>
          </a:p>
          <a:p>
            <a:r>
              <a:rPr lang="en-US" sz="2400" dirty="0"/>
              <a:t>The first is </a:t>
            </a:r>
            <a:r>
              <a:rPr lang="en-US" sz="2400" dirty="0" err="1"/>
              <a:t>JSON.stringify</a:t>
            </a:r>
            <a:r>
              <a:rPr lang="en-US" sz="2400" dirty="0"/>
              <a:t> and the second is </a:t>
            </a:r>
            <a:r>
              <a:rPr lang="en-US" sz="2400" dirty="0" err="1"/>
              <a:t>JSON.parse</a:t>
            </a:r>
            <a:r>
              <a:rPr lang="en-US" sz="2400" dirty="0"/>
              <a:t>. </a:t>
            </a:r>
          </a:p>
          <a:p>
            <a:r>
              <a:rPr lang="en-US" sz="2400" dirty="0" err="1"/>
              <a:t>JSON.stringify</a:t>
            </a:r>
            <a:r>
              <a:rPr lang="en-US" sz="2400" dirty="0"/>
              <a:t> converts a JavaScript object into a JSON string, while </a:t>
            </a:r>
            <a:r>
              <a:rPr lang="en-US" sz="2400" dirty="0" err="1"/>
              <a:t>JSON.parse</a:t>
            </a:r>
            <a:r>
              <a:rPr lang="en-US" sz="2400" dirty="0"/>
              <a:t> converts a JSON string into a JavaScript object.</a:t>
            </a:r>
            <a:endParaRPr lang="en-IN" sz="2400" dirty="0"/>
          </a:p>
        </p:txBody>
      </p:sp>
    </p:spTree>
    <p:extLst>
      <p:ext uri="{BB962C8B-B14F-4D97-AF65-F5344CB8AC3E}">
        <p14:creationId xmlns:p14="http://schemas.microsoft.com/office/powerpoint/2010/main" val="2871401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BA65ED-C1B4-50BA-04A1-91D7621776AF}"/>
              </a:ext>
            </a:extLst>
          </p:cNvPr>
          <p:cNvPicPr>
            <a:picLocks noChangeAspect="1"/>
          </p:cNvPicPr>
          <p:nvPr/>
        </p:nvPicPr>
        <p:blipFill>
          <a:blip r:embed="rId2"/>
          <a:stretch>
            <a:fillRect/>
          </a:stretch>
        </p:blipFill>
        <p:spPr>
          <a:xfrm>
            <a:off x="0" y="1564541"/>
            <a:ext cx="12192000" cy="3728918"/>
          </a:xfrm>
          <a:prstGeom prst="rect">
            <a:avLst/>
          </a:prstGeom>
        </p:spPr>
      </p:pic>
    </p:spTree>
    <p:extLst>
      <p:ext uri="{BB962C8B-B14F-4D97-AF65-F5344CB8AC3E}">
        <p14:creationId xmlns:p14="http://schemas.microsoft.com/office/powerpoint/2010/main" val="40409229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533333-E052-662C-1923-6C5EDE476995}"/>
              </a:ext>
            </a:extLst>
          </p:cNvPr>
          <p:cNvSpPr txBox="1"/>
          <p:nvPr/>
        </p:nvSpPr>
        <p:spPr>
          <a:xfrm>
            <a:off x="574766" y="760045"/>
            <a:ext cx="11617234" cy="3108543"/>
          </a:xfrm>
          <a:prstGeom prst="rect">
            <a:avLst/>
          </a:prstGeom>
          <a:noFill/>
        </p:spPr>
        <p:txBody>
          <a:bodyPr wrap="square">
            <a:spAutoFit/>
          </a:bodyPr>
          <a:lstStyle/>
          <a:p>
            <a:r>
              <a:rPr lang="en-US" sz="2800" b="0" i="0" dirty="0">
                <a:solidFill>
                  <a:srgbClr val="273239"/>
                </a:solidFill>
                <a:effectLst/>
                <a:latin typeface="Nunito" pitchFamily="2" charset="0"/>
              </a:rPr>
              <a:t>The </a:t>
            </a:r>
            <a:r>
              <a:rPr lang="en-US" sz="2800" b="1" i="0" dirty="0" err="1">
                <a:solidFill>
                  <a:srgbClr val="273239"/>
                </a:solidFill>
                <a:effectLst/>
                <a:latin typeface="Nunito" pitchFamily="2" charset="0"/>
              </a:rPr>
              <a:t>package.json</a:t>
            </a:r>
            <a:r>
              <a:rPr lang="en-US" sz="2800" b="0" i="0" dirty="0">
                <a:solidFill>
                  <a:srgbClr val="273239"/>
                </a:solidFill>
                <a:effectLst/>
                <a:latin typeface="Nunito" pitchFamily="2" charset="0"/>
              </a:rPr>
              <a:t> file is the heart of Node.js system.</a:t>
            </a:r>
          </a:p>
          <a:p>
            <a:r>
              <a:rPr lang="en-US" sz="2800" b="0" i="0" dirty="0">
                <a:solidFill>
                  <a:srgbClr val="273239"/>
                </a:solidFill>
                <a:effectLst/>
                <a:latin typeface="Nunito" pitchFamily="2" charset="0"/>
              </a:rPr>
              <a:t> It is the manifest file of any Node.js project and contains the metadata of the project. </a:t>
            </a:r>
          </a:p>
          <a:p>
            <a:r>
              <a:rPr lang="en-US" sz="2800" b="0" i="0" dirty="0">
                <a:solidFill>
                  <a:srgbClr val="273239"/>
                </a:solidFill>
                <a:effectLst/>
                <a:latin typeface="Nunito" pitchFamily="2" charset="0"/>
              </a:rPr>
              <a:t>The </a:t>
            </a:r>
            <a:r>
              <a:rPr lang="en-US" sz="2800" b="0" i="0" dirty="0" err="1">
                <a:solidFill>
                  <a:srgbClr val="273239"/>
                </a:solidFill>
                <a:effectLst/>
                <a:latin typeface="Nunito" pitchFamily="2" charset="0"/>
              </a:rPr>
              <a:t>package.json</a:t>
            </a:r>
            <a:r>
              <a:rPr lang="en-US" sz="2800" b="0" i="0" dirty="0">
                <a:solidFill>
                  <a:srgbClr val="273239"/>
                </a:solidFill>
                <a:effectLst/>
                <a:latin typeface="Nunito" pitchFamily="2" charset="0"/>
              </a:rPr>
              <a:t> file is the essential part to understand, learn and work with the Node.js. It is the first step to learn about development in Node.js.</a:t>
            </a:r>
          </a:p>
          <a:p>
            <a:endParaRPr lang="en-IN" sz="2800" dirty="0"/>
          </a:p>
        </p:txBody>
      </p:sp>
    </p:spTree>
    <p:extLst>
      <p:ext uri="{BB962C8B-B14F-4D97-AF65-F5344CB8AC3E}">
        <p14:creationId xmlns:p14="http://schemas.microsoft.com/office/powerpoint/2010/main" val="16545997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AC58ED-3BE1-9F9A-A126-2AF4B2BA4D9E}"/>
              </a:ext>
            </a:extLst>
          </p:cNvPr>
          <p:cNvSpPr txBox="1"/>
          <p:nvPr/>
        </p:nvSpPr>
        <p:spPr>
          <a:xfrm>
            <a:off x="269965" y="676738"/>
            <a:ext cx="11547565" cy="3749744"/>
          </a:xfrm>
          <a:prstGeom prst="rect">
            <a:avLst/>
          </a:prstGeom>
          <a:noFill/>
        </p:spPr>
        <p:txBody>
          <a:bodyPr wrap="square">
            <a:spAutoFit/>
          </a:bodyPr>
          <a:lstStyle/>
          <a:p>
            <a:pPr algn="l" rtl="0" fontAlgn="base">
              <a:spcAft>
                <a:spcPts val="750"/>
              </a:spcAft>
            </a:pPr>
            <a:r>
              <a:rPr lang="en-US" sz="2400" b="0" i="0" dirty="0">
                <a:solidFill>
                  <a:srgbClr val="273239"/>
                </a:solidFill>
                <a:effectLst/>
                <a:latin typeface="Nunito" pitchFamily="2" charset="0"/>
              </a:rPr>
              <a:t>This metadata information in </a:t>
            </a:r>
            <a:r>
              <a:rPr lang="en-US" sz="2400" b="1" i="0" dirty="0" err="1">
                <a:solidFill>
                  <a:srgbClr val="273239"/>
                </a:solidFill>
                <a:effectLst/>
                <a:latin typeface="Nunito" pitchFamily="2" charset="0"/>
              </a:rPr>
              <a:t>package.json</a:t>
            </a:r>
            <a:r>
              <a:rPr lang="en-US" sz="2400" b="0" i="0" dirty="0">
                <a:solidFill>
                  <a:srgbClr val="273239"/>
                </a:solidFill>
                <a:effectLst/>
                <a:latin typeface="Nunito" pitchFamily="2" charset="0"/>
              </a:rPr>
              <a:t> file can be categorized into below categories.</a:t>
            </a:r>
          </a:p>
          <a:p>
            <a:pPr algn="l" fontAlgn="base">
              <a:spcAft>
                <a:spcPts val="1800"/>
              </a:spcAft>
              <a:buFont typeface="+mj-lt"/>
              <a:buAutoNum type="arabicPeriod"/>
            </a:pPr>
            <a:r>
              <a:rPr lang="en-US" sz="2400" b="1" i="0" dirty="0">
                <a:solidFill>
                  <a:srgbClr val="273239"/>
                </a:solidFill>
                <a:effectLst/>
                <a:latin typeface="Nunito" pitchFamily="2" charset="0"/>
              </a:rPr>
              <a:t>Identifying metadata properties:</a:t>
            </a:r>
            <a:r>
              <a:rPr lang="en-US" sz="2400" b="0" i="0" dirty="0">
                <a:solidFill>
                  <a:srgbClr val="273239"/>
                </a:solidFill>
                <a:effectLst/>
                <a:latin typeface="Nunito" pitchFamily="2" charset="0"/>
              </a:rPr>
              <a:t> It basically consist of the properties to identify the module/project such as the name of the project, current version of the module, license, author of the project, description about the project etc.</a:t>
            </a:r>
          </a:p>
          <a:p>
            <a:pPr algn="l" fontAlgn="base">
              <a:spcAft>
                <a:spcPts val="1800"/>
              </a:spcAft>
              <a:buFont typeface="+mj-lt"/>
              <a:buAutoNum type="arabicPeriod" startAt="2"/>
            </a:pPr>
            <a:r>
              <a:rPr lang="en-US" sz="2400" b="1" i="0" dirty="0">
                <a:solidFill>
                  <a:srgbClr val="273239"/>
                </a:solidFill>
                <a:effectLst/>
                <a:latin typeface="Nunito" pitchFamily="2" charset="0"/>
              </a:rPr>
              <a:t>Functional metadata properties:</a:t>
            </a:r>
            <a:r>
              <a:rPr lang="en-US" sz="2400" b="0" i="0" dirty="0">
                <a:solidFill>
                  <a:srgbClr val="273239"/>
                </a:solidFill>
                <a:effectLst/>
                <a:latin typeface="Nunito" pitchFamily="2" charset="0"/>
              </a:rPr>
              <a:t> As the name suggests, it consists of the functional values/properties of the project/module such as the entry/starting point of the module, dependencies in project, scripts being used, repository links of Node project etc.</a:t>
            </a:r>
          </a:p>
        </p:txBody>
      </p:sp>
    </p:spTree>
    <p:extLst>
      <p:ext uri="{BB962C8B-B14F-4D97-AF65-F5344CB8AC3E}">
        <p14:creationId xmlns:p14="http://schemas.microsoft.com/office/powerpoint/2010/main" val="6075288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BE0091-BEB4-CD69-4B71-FA2AE2D486AF}"/>
              </a:ext>
            </a:extLst>
          </p:cNvPr>
          <p:cNvSpPr txBox="1"/>
          <p:nvPr/>
        </p:nvSpPr>
        <p:spPr>
          <a:xfrm>
            <a:off x="879566" y="1357175"/>
            <a:ext cx="8264434" cy="3667671"/>
          </a:xfrm>
          <a:prstGeom prst="rect">
            <a:avLst/>
          </a:prstGeom>
          <a:noFill/>
        </p:spPr>
        <p:txBody>
          <a:bodyPr wrap="square">
            <a:spAutoFit/>
          </a:bodyPr>
          <a:lstStyle/>
          <a:p>
            <a:pPr algn="l" fontAlgn="base"/>
            <a:r>
              <a:rPr lang="en-US" b="1" i="0" dirty="0">
                <a:solidFill>
                  <a:srgbClr val="273239"/>
                </a:solidFill>
                <a:effectLst/>
                <a:latin typeface="Nunito" pitchFamily="2" charset="0"/>
              </a:rPr>
              <a:t>Generating </a:t>
            </a:r>
            <a:r>
              <a:rPr lang="en-US" b="1" i="0" dirty="0" err="1">
                <a:solidFill>
                  <a:srgbClr val="273239"/>
                </a:solidFill>
                <a:effectLst/>
                <a:latin typeface="Nunito" pitchFamily="2" charset="0"/>
              </a:rPr>
              <a:t>Package.json</a:t>
            </a:r>
            <a:endParaRPr lang="en-US" b="1" i="0" dirty="0">
              <a:solidFill>
                <a:srgbClr val="273239"/>
              </a:solidFill>
              <a:effectLst/>
              <a:latin typeface="Nunito" pitchFamily="2" charset="0"/>
            </a:endParaRPr>
          </a:p>
          <a:p>
            <a:pPr algn="l" fontAlgn="base"/>
            <a:endParaRPr lang="en-US" b="1" i="0" dirty="0">
              <a:solidFill>
                <a:srgbClr val="273239"/>
              </a:solidFill>
              <a:effectLst/>
              <a:latin typeface="Nunito" pitchFamily="2" charset="0"/>
            </a:endParaRPr>
          </a:p>
          <a:p>
            <a:pPr algn="l" rtl="0" fontAlgn="base">
              <a:spcAft>
                <a:spcPts val="750"/>
              </a:spcAft>
            </a:pPr>
            <a:r>
              <a:rPr lang="en-US" b="0" i="0" dirty="0">
                <a:solidFill>
                  <a:srgbClr val="273239"/>
                </a:solidFill>
                <a:effectLst/>
                <a:latin typeface="Nunito" pitchFamily="2" charset="0"/>
              </a:rPr>
              <a:t>A </a:t>
            </a:r>
            <a:r>
              <a:rPr lang="en-US" b="1" i="0" dirty="0" err="1">
                <a:solidFill>
                  <a:srgbClr val="273239"/>
                </a:solidFill>
                <a:effectLst/>
                <a:latin typeface="Nunito" pitchFamily="2" charset="0"/>
              </a:rPr>
              <a:t>package.json</a:t>
            </a:r>
            <a:r>
              <a:rPr lang="en-US" b="0" i="0" dirty="0">
                <a:solidFill>
                  <a:srgbClr val="273239"/>
                </a:solidFill>
                <a:effectLst/>
                <a:latin typeface="Nunito" pitchFamily="2" charset="0"/>
              </a:rPr>
              <a:t> file can be created in two ways.</a:t>
            </a:r>
          </a:p>
          <a:p>
            <a:pPr marL="342900" indent="-342900" algn="l" fontAlgn="base">
              <a:spcBef>
                <a:spcPts val="1800"/>
              </a:spcBef>
              <a:spcAft>
                <a:spcPts val="1800"/>
              </a:spcAft>
              <a:buAutoNum type="arabicPeriod"/>
            </a:pPr>
            <a:r>
              <a:rPr lang="en-US" b="1" i="0" dirty="0">
                <a:solidFill>
                  <a:srgbClr val="273239"/>
                </a:solidFill>
                <a:effectLst/>
                <a:latin typeface="Nunito" pitchFamily="2" charset="0"/>
              </a:rPr>
              <a:t>Using </a:t>
            </a:r>
            <a:r>
              <a:rPr lang="en-US" b="1" i="0" dirty="0" err="1">
                <a:solidFill>
                  <a:srgbClr val="273239"/>
                </a:solidFill>
                <a:effectLst/>
                <a:latin typeface="Nunito" pitchFamily="2" charset="0"/>
              </a:rPr>
              <a:t>npm</a:t>
            </a:r>
            <a:r>
              <a:rPr lang="en-US" b="1" i="0" dirty="0">
                <a:solidFill>
                  <a:srgbClr val="273239"/>
                </a:solidFill>
                <a:effectLst/>
                <a:latin typeface="Nunito" pitchFamily="2" charset="0"/>
              </a:rPr>
              <a:t> </a:t>
            </a:r>
            <a:r>
              <a:rPr lang="en-US" b="1" i="0" dirty="0" err="1">
                <a:solidFill>
                  <a:srgbClr val="273239"/>
                </a:solidFill>
                <a:effectLst/>
                <a:latin typeface="Nunito" pitchFamily="2" charset="0"/>
              </a:rPr>
              <a:t>init</a:t>
            </a:r>
            <a:r>
              <a:rPr lang="en-US" b="1" i="0" dirty="0">
                <a:solidFill>
                  <a:srgbClr val="273239"/>
                </a:solidFill>
                <a:effectLst/>
                <a:latin typeface="Nunito" pitchFamily="2" charset="0"/>
              </a:rPr>
              <a:t>:</a:t>
            </a:r>
          </a:p>
          <a:p>
            <a:pPr algn="l" fontAlgn="base">
              <a:spcBef>
                <a:spcPts val="1800"/>
              </a:spcBef>
              <a:spcAft>
                <a:spcPts val="1800"/>
              </a:spcAft>
            </a:pPr>
            <a:r>
              <a:rPr lang="en-US" b="1" i="0" dirty="0">
                <a:solidFill>
                  <a:srgbClr val="273239"/>
                </a:solidFill>
                <a:effectLst/>
                <a:latin typeface="Nunito" pitchFamily="2" charset="0"/>
              </a:rPr>
              <a:t>2. Writing directly to file:</a:t>
            </a:r>
          </a:p>
          <a:p>
            <a:pPr algn="l" rtl="0" fontAlgn="base">
              <a:spcAft>
                <a:spcPts val="750"/>
              </a:spcAft>
            </a:pPr>
            <a:r>
              <a:rPr lang="en-US" b="0" i="0" dirty="0">
                <a:solidFill>
                  <a:srgbClr val="273239"/>
                </a:solidFill>
                <a:effectLst/>
                <a:latin typeface="Nunito" pitchFamily="2" charset="0"/>
              </a:rPr>
              <a:t>One can directly write into file with all the required information and can include it in the Node project.</a:t>
            </a:r>
          </a:p>
          <a:p>
            <a:pPr algn="l" fontAlgn="base">
              <a:spcBef>
                <a:spcPts val="1800"/>
              </a:spcBef>
              <a:spcAft>
                <a:spcPts val="1800"/>
              </a:spcAft>
            </a:pPr>
            <a:endParaRPr lang="en-US" b="1" i="0" dirty="0">
              <a:solidFill>
                <a:srgbClr val="273239"/>
              </a:solidFill>
              <a:effectLst/>
              <a:latin typeface="Nunito" pitchFamily="2" charset="0"/>
            </a:endParaRPr>
          </a:p>
        </p:txBody>
      </p:sp>
    </p:spTree>
    <p:extLst>
      <p:ext uri="{BB962C8B-B14F-4D97-AF65-F5344CB8AC3E}">
        <p14:creationId xmlns:p14="http://schemas.microsoft.com/office/powerpoint/2010/main" val="415507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FC605F-0C16-53BF-7FB8-9AA06503D2C9}"/>
              </a:ext>
            </a:extLst>
          </p:cNvPr>
          <p:cNvSpPr>
            <a:spLocks noChangeArrowheads="1"/>
          </p:cNvSpPr>
          <p:nvPr/>
        </p:nvSpPr>
        <p:spPr bwMode="auto">
          <a:xfrm>
            <a:off x="505098" y="467279"/>
            <a:ext cx="7637416" cy="5967000"/>
          </a:xfrm>
          <a:prstGeom prst="rect">
            <a:avLst/>
          </a:prstGeom>
          <a:solidFill>
            <a:srgbClr val="E0E0E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5713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onsolas" panose="020B0609020204030204" pitchFamily="49" charset="0"/>
              </a:rPr>
              <a:t>{</a:t>
            </a:r>
            <a:br>
              <a:rPr kumimoji="0" lang="en-US" altLang="en-US" sz="1200" b="0" i="0" u="none" strike="noStrike" cap="none" normalizeH="0" baseline="0">
                <a:ln>
                  <a:noFill/>
                </a:ln>
                <a:solidFill>
                  <a:schemeClr val="tx1"/>
                </a:solidFill>
                <a:effectLst/>
                <a:latin typeface="Consolas" panose="020B0609020204030204" pitchFamily="49" charset="0"/>
              </a:rPr>
            </a:br>
            <a:r>
              <a:rPr kumimoji="0" lang="en-US" altLang="en-US" sz="1200" b="0" i="0" u="none" strike="noStrike" cap="none" normalizeH="0" baseline="0">
                <a:ln>
                  <a:noFill/>
                </a:ln>
                <a:solidFill>
                  <a:schemeClr val="tx1"/>
                </a:solidFill>
                <a:effectLst/>
                <a:latin typeface="Consolas" panose="020B0609020204030204" pitchFamily="49" charset="0"/>
              </a:rPr>
              <a:t>"name": "GeeksForGeeks",</a:t>
            </a:r>
            <a:br>
              <a:rPr kumimoji="0" lang="en-US" altLang="en-US" sz="1200" b="0" i="0" u="none" strike="noStrike" cap="none" normalizeH="0" baseline="0">
                <a:ln>
                  <a:noFill/>
                </a:ln>
                <a:solidFill>
                  <a:schemeClr val="tx1"/>
                </a:solidFill>
                <a:effectLst/>
                <a:latin typeface="Consolas" panose="020B0609020204030204" pitchFamily="49" charset="0"/>
              </a:rPr>
            </a:br>
            <a:r>
              <a:rPr kumimoji="0" lang="en-US" altLang="en-US" sz="1200" b="0" i="0" u="none" strike="noStrike" cap="none" normalizeH="0" baseline="0">
                <a:ln>
                  <a:noFill/>
                </a:ln>
                <a:solidFill>
                  <a:schemeClr val="tx1"/>
                </a:solidFill>
                <a:effectLst/>
                <a:latin typeface="Consolas" panose="020B0609020204030204" pitchFamily="49" charset="0"/>
              </a:rPr>
              <a:t>"version": "1.0.0",</a:t>
            </a:r>
            <a:br>
              <a:rPr kumimoji="0" lang="en-US" altLang="en-US" sz="1200" b="0" i="0" u="none" strike="noStrike" cap="none" normalizeH="0" baseline="0">
                <a:ln>
                  <a:noFill/>
                </a:ln>
                <a:solidFill>
                  <a:schemeClr val="tx1"/>
                </a:solidFill>
                <a:effectLst/>
                <a:latin typeface="Consolas" panose="020B0609020204030204" pitchFamily="49" charset="0"/>
              </a:rPr>
            </a:br>
            <a:r>
              <a:rPr kumimoji="0" lang="en-US" altLang="en-US" sz="1200" b="0" i="0" u="none" strike="noStrike" cap="none" normalizeH="0" baseline="0">
                <a:ln>
                  <a:noFill/>
                </a:ln>
                <a:solidFill>
                  <a:schemeClr val="tx1"/>
                </a:solidFill>
                <a:effectLst/>
                <a:latin typeface="Consolas" panose="020B0609020204030204" pitchFamily="49" charset="0"/>
              </a:rPr>
              <a:t>"description": "GeeksForGeeks",</a:t>
            </a:r>
            <a:br>
              <a:rPr kumimoji="0" lang="en-US" altLang="en-US" sz="1200" b="0" i="0" u="none" strike="noStrike" cap="none" normalizeH="0" baseline="0">
                <a:ln>
                  <a:noFill/>
                </a:ln>
                <a:solidFill>
                  <a:schemeClr val="tx1"/>
                </a:solidFill>
                <a:effectLst/>
                <a:latin typeface="Consolas" panose="020B0609020204030204" pitchFamily="49" charset="0"/>
              </a:rPr>
            </a:br>
            <a:r>
              <a:rPr kumimoji="0" lang="en-US" altLang="en-US" sz="1200" b="0" i="0" u="none" strike="noStrike" cap="none" normalizeH="0" baseline="0">
                <a:ln>
                  <a:noFill/>
                </a:ln>
                <a:solidFill>
                  <a:schemeClr val="tx1"/>
                </a:solidFill>
                <a:effectLst/>
                <a:latin typeface="Consolas" panose="020B0609020204030204" pitchFamily="49" charset="0"/>
              </a:rPr>
              <a:t>"main": "index.js",</a:t>
            </a:r>
            <a:br>
              <a:rPr kumimoji="0" lang="en-US" altLang="en-US" sz="1200" b="0" i="0" u="none" strike="noStrike" cap="none" normalizeH="0" baseline="0">
                <a:ln>
                  <a:noFill/>
                </a:ln>
                <a:solidFill>
                  <a:schemeClr val="tx1"/>
                </a:solidFill>
                <a:effectLst/>
                <a:latin typeface="Consolas" panose="020B0609020204030204" pitchFamily="49" charset="0"/>
              </a:rPr>
            </a:br>
            <a:r>
              <a:rPr kumimoji="0" lang="en-US" altLang="en-US" sz="1200" b="0" i="0" u="none" strike="noStrike" cap="none" normalizeH="0" baseline="0">
                <a:ln>
                  <a:noFill/>
                </a:ln>
                <a:solidFill>
                  <a:schemeClr val="tx1"/>
                </a:solidFill>
                <a:effectLst/>
                <a:latin typeface="Consolas" panose="020B0609020204030204" pitchFamily="49" charset="0"/>
              </a:rPr>
              <a:t>"scripts": {</a:t>
            </a:r>
            <a:br>
              <a:rPr kumimoji="0" lang="en-US" altLang="en-US" sz="1200" b="0" i="0" u="none" strike="noStrike" cap="none" normalizeH="0" baseline="0">
                <a:ln>
                  <a:noFill/>
                </a:ln>
                <a:solidFill>
                  <a:schemeClr val="tx1"/>
                </a:solidFill>
                <a:effectLst/>
                <a:latin typeface="Consolas" panose="020B0609020204030204" pitchFamily="49" charset="0"/>
              </a:rPr>
            </a:br>
            <a:r>
              <a:rPr kumimoji="0" lang="en-US" altLang="en-US" sz="1200" b="0" i="0" u="none" strike="noStrike" cap="none" normalizeH="0" baseline="0">
                <a:ln>
                  <a:noFill/>
                </a:ln>
                <a:solidFill>
                  <a:schemeClr val="tx1"/>
                </a:solidFill>
                <a:effectLst/>
                <a:latin typeface="Consolas" panose="020B0609020204030204" pitchFamily="49" charset="0"/>
              </a:rPr>
              <a:t>"test": "echo \"Error: no test specified\" &amp;&amp; exit 1",</a:t>
            </a:r>
            <a:br>
              <a:rPr kumimoji="0" lang="en-US" altLang="en-US" sz="1200" b="0" i="0" u="none" strike="noStrike" cap="none" normalizeH="0" baseline="0">
                <a:ln>
                  <a:noFill/>
                </a:ln>
                <a:solidFill>
                  <a:schemeClr val="tx1"/>
                </a:solidFill>
                <a:effectLst/>
                <a:latin typeface="Consolas" panose="020B0609020204030204" pitchFamily="49" charset="0"/>
              </a:rPr>
            </a:br>
            <a:r>
              <a:rPr kumimoji="0" lang="en-US" altLang="en-US" sz="1200" b="0" i="0" u="none" strike="noStrike" cap="none" normalizeH="0" baseline="0">
                <a:ln>
                  <a:noFill/>
                </a:ln>
                <a:solidFill>
                  <a:schemeClr val="tx1"/>
                </a:solidFill>
                <a:effectLst/>
                <a:latin typeface="Consolas" panose="020B0609020204030204" pitchFamily="49" charset="0"/>
              </a:rPr>
              <a:t>"start": "node start.js",</a:t>
            </a:r>
            <a:br>
              <a:rPr kumimoji="0" lang="en-US" altLang="en-US" sz="1200" b="0" i="0" u="none" strike="noStrike" cap="none" normalizeH="0" baseline="0">
                <a:ln>
                  <a:noFill/>
                </a:ln>
                <a:solidFill>
                  <a:schemeClr val="tx1"/>
                </a:solidFill>
                <a:effectLst/>
                <a:latin typeface="Consolas" panose="020B0609020204030204" pitchFamily="49" charset="0"/>
              </a:rPr>
            </a:br>
            <a:r>
              <a:rPr kumimoji="0" lang="en-US" altLang="en-US" sz="1200" b="0" i="0" u="none" strike="noStrike" cap="none" normalizeH="0" baseline="0">
                <a:ln>
                  <a:noFill/>
                </a:ln>
                <a:solidFill>
                  <a:schemeClr val="tx1"/>
                </a:solidFill>
                <a:effectLst/>
                <a:latin typeface="Consolas" panose="020B0609020204030204" pitchFamily="49" charset="0"/>
              </a:rPr>
              <a:t>},</a:t>
            </a:r>
            <a:br>
              <a:rPr kumimoji="0" lang="en-US" altLang="en-US" sz="1200" b="0" i="0" u="none" strike="noStrike" cap="none" normalizeH="0" baseline="0">
                <a:ln>
                  <a:noFill/>
                </a:ln>
                <a:solidFill>
                  <a:schemeClr val="tx1"/>
                </a:solidFill>
                <a:effectLst/>
                <a:latin typeface="Consolas" panose="020B0609020204030204" pitchFamily="49" charset="0"/>
              </a:rPr>
            </a:br>
            <a:r>
              <a:rPr kumimoji="0" lang="en-US" altLang="en-US" sz="1200" b="0" i="0" u="none" strike="noStrike" cap="none" normalizeH="0" baseline="0">
                <a:ln>
                  <a:noFill/>
                </a:ln>
                <a:solidFill>
                  <a:schemeClr val="tx1"/>
                </a:solidFill>
                <a:effectLst/>
                <a:latin typeface="Consolas" panose="020B0609020204030204" pitchFamily="49" charset="0"/>
              </a:rPr>
              <a:t>"engines": {</a:t>
            </a:r>
            <a:br>
              <a:rPr kumimoji="0" lang="en-US" altLang="en-US" sz="1200" b="0" i="0" u="none" strike="noStrike" cap="none" normalizeH="0" baseline="0">
                <a:ln>
                  <a:noFill/>
                </a:ln>
                <a:solidFill>
                  <a:schemeClr val="tx1"/>
                </a:solidFill>
                <a:effectLst/>
                <a:latin typeface="Consolas" panose="020B0609020204030204" pitchFamily="49" charset="0"/>
              </a:rPr>
            </a:br>
            <a:r>
              <a:rPr kumimoji="0" lang="en-US" altLang="en-US" sz="1200" b="0" i="0" u="none" strike="noStrike" cap="none" normalizeH="0" baseline="0">
                <a:ln>
                  <a:noFill/>
                </a:ln>
                <a:solidFill>
                  <a:schemeClr val="tx1"/>
                </a:solidFill>
                <a:effectLst/>
                <a:latin typeface="Consolas" panose="020B0609020204030204" pitchFamily="49" charset="0"/>
              </a:rPr>
              <a:t>"node": "&gt;=7.6.0",</a:t>
            </a:r>
            <a:br>
              <a:rPr kumimoji="0" lang="en-US" altLang="en-US" sz="1200" b="0" i="0" u="none" strike="noStrike" cap="none" normalizeH="0" baseline="0">
                <a:ln>
                  <a:noFill/>
                </a:ln>
                <a:solidFill>
                  <a:schemeClr val="tx1"/>
                </a:solidFill>
                <a:effectLst/>
                <a:latin typeface="Consolas" panose="020B0609020204030204" pitchFamily="49" charset="0"/>
              </a:rPr>
            </a:br>
            <a:r>
              <a:rPr kumimoji="0" lang="en-US" altLang="en-US" sz="1200" b="0" i="0" u="none" strike="noStrike" cap="none" normalizeH="0" baseline="0">
                <a:ln>
                  <a:noFill/>
                </a:ln>
                <a:solidFill>
                  <a:schemeClr val="tx1"/>
                </a:solidFill>
                <a:effectLst/>
                <a:latin typeface="Consolas" panose="020B0609020204030204" pitchFamily="49" charset="0"/>
              </a:rPr>
              <a:t>"npm": "&gt;=4.1.2"</a:t>
            </a:r>
            <a:br>
              <a:rPr kumimoji="0" lang="en-US" altLang="en-US" sz="1200" b="0" i="0" u="none" strike="noStrike" cap="none" normalizeH="0" baseline="0">
                <a:ln>
                  <a:noFill/>
                </a:ln>
                <a:solidFill>
                  <a:schemeClr val="tx1"/>
                </a:solidFill>
                <a:effectLst/>
                <a:latin typeface="Consolas" panose="020B0609020204030204" pitchFamily="49" charset="0"/>
              </a:rPr>
            </a:br>
            <a:r>
              <a:rPr kumimoji="0" lang="en-US" altLang="en-US" sz="1200" b="0" i="0" u="none" strike="noStrike" cap="none" normalizeH="0" baseline="0">
                <a:ln>
                  <a:noFill/>
                </a:ln>
                <a:solidFill>
                  <a:schemeClr val="tx1"/>
                </a:solidFill>
                <a:effectLst/>
                <a:latin typeface="Consolas" panose="020B0609020204030204" pitchFamily="49" charset="0"/>
              </a:rPr>
              <a:t>},</a:t>
            </a:r>
            <a:br>
              <a:rPr kumimoji="0" lang="en-US" altLang="en-US" sz="1200" b="0" i="0" u="none" strike="noStrike" cap="none" normalizeH="0" baseline="0">
                <a:ln>
                  <a:noFill/>
                </a:ln>
                <a:solidFill>
                  <a:schemeClr val="tx1"/>
                </a:solidFill>
                <a:effectLst/>
                <a:latin typeface="Consolas" panose="020B0609020204030204" pitchFamily="49" charset="0"/>
              </a:rPr>
            </a:br>
            <a:r>
              <a:rPr kumimoji="0" lang="en-US" altLang="en-US" sz="1200" b="0" i="0" u="none" strike="noStrike" cap="none" normalizeH="0" baseline="0">
                <a:ln>
                  <a:noFill/>
                </a:ln>
                <a:solidFill>
                  <a:schemeClr val="tx1"/>
                </a:solidFill>
                <a:effectLst/>
                <a:latin typeface="Consolas" panose="020B0609020204030204" pitchFamily="49" charset="0"/>
              </a:rPr>
              <a:t>"author": "GeeksForGeeks",</a:t>
            </a:r>
            <a:br>
              <a:rPr kumimoji="0" lang="en-US" altLang="en-US" sz="1200" b="0" i="0" u="none" strike="noStrike" cap="none" normalizeH="0" baseline="0">
                <a:ln>
                  <a:noFill/>
                </a:ln>
                <a:solidFill>
                  <a:schemeClr val="tx1"/>
                </a:solidFill>
                <a:effectLst/>
                <a:latin typeface="Consolas" panose="020B0609020204030204" pitchFamily="49" charset="0"/>
              </a:rPr>
            </a:br>
            <a:r>
              <a:rPr kumimoji="0" lang="en-US" altLang="en-US" sz="1200" b="0" i="0" u="none" strike="noStrike" cap="none" normalizeH="0" baseline="0">
                <a:ln>
                  <a:noFill/>
                </a:ln>
                <a:solidFill>
                  <a:schemeClr val="tx1"/>
                </a:solidFill>
                <a:effectLst/>
                <a:latin typeface="Consolas" panose="020B0609020204030204" pitchFamily="49" charset="0"/>
              </a:rPr>
              <a:t>"license": "ISC",</a:t>
            </a:r>
            <a:br>
              <a:rPr kumimoji="0" lang="en-US" altLang="en-US" sz="1200" b="0" i="0" u="none" strike="noStrike" cap="none" normalizeH="0" baseline="0">
                <a:ln>
                  <a:noFill/>
                </a:ln>
                <a:solidFill>
                  <a:schemeClr val="tx1"/>
                </a:solidFill>
                <a:effectLst/>
                <a:latin typeface="Consolas" panose="020B0609020204030204" pitchFamily="49" charset="0"/>
              </a:rPr>
            </a:br>
            <a:r>
              <a:rPr kumimoji="0" lang="en-US" altLang="en-US" sz="1200" b="0" i="0" u="none" strike="noStrike" cap="none" normalizeH="0" baseline="0">
                <a:ln>
                  <a:noFill/>
                </a:ln>
                <a:solidFill>
                  <a:schemeClr val="tx1"/>
                </a:solidFill>
                <a:effectLst/>
                <a:latin typeface="Consolas" panose="020B0609020204030204" pitchFamily="49" charset="0"/>
              </a:rPr>
              <a:t>"dependencies": {</a:t>
            </a:r>
            <a:br>
              <a:rPr kumimoji="0" lang="en-US" altLang="en-US" sz="1200" b="0" i="0" u="none" strike="noStrike" cap="none" normalizeH="0" baseline="0">
                <a:ln>
                  <a:noFill/>
                </a:ln>
                <a:solidFill>
                  <a:schemeClr val="tx1"/>
                </a:solidFill>
                <a:effectLst/>
                <a:latin typeface="Consolas" panose="020B0609020204030204" pitchFamily="49" charset="0"/>
              </a:rPr>
            </a:br>
            <a:r>
              <a:rPr kumimoji="0" lang="en-US" altLang="en-US" sz="1200" b="0" i="0" u="none" strike="noStrike" cap="none" normalizeH="0" baseline="0">
                <a:ln>
                  <a:noFill/>
                </a:ln>
                <a:solidFill>
                  <a:schemeClr val="tx1"/>
                </a:solidFill>
                <a:effectLst/>
                <a:latin typeface="Consolas" panose="020B0609020204030204" pitchFamily="49" charset="0"/>
              </a:rPr>
              <a:t>"body-parser": "^1.17.1",</a:t>
            </a:r>
            <a:br>
              <a:rPr kumimoji="0" lang="en-US" altLang="en-US" sz="1200" b="0" i="0" u="none" strike="noStrike" cap="none" normalizeH="0" baseline="0">
                <a:ln>
                  <a:noFill/>
                </a:ln>
                <a:solidFill>
                  <a:schemeClr val="tx1"/>
                </a:solidFill>
                <a:effectLst/>
                <a:latin typeface="Consolas" panose="020B0609020204030204" pitchFamily="49" charset="0"/>
              </a:rPr>
            </a:br>
            <a:r>
              <a:rPr kumimoji="0" lang="en-US" altLang="en-US" sz="1200" b="0" i="0" u="none" strike="noStrike" cap="none" normalizeH="0" baseline="0">
                <a:ln>
                  <a:noFill/>
                </a:ln>
                <a:solidFill>
                  <a:schemeClr val="tx1"/>
                </a:solidFill>
                <a:effectLst/>
                <a:latin typeface="Consolas" panose="020B0609020204030204" pitchFamily="49" charset="0"/>
              </a:rPr>
              <a:t>"express": "^4.15.2",</a:t>
            </a:r>
            <a:br>
              <a:rPr kumimoji="0" lang="en-US" altLang="en-US" sz="1200" b="0" i="0" u="none" strike="noStrike" cap="none" normalizeH="0" baseline="0">
                <a:ln>
                  <a:noFill/>
                </a:ln>
                <a:solidFill>
                  <a:schemeClr val="tx1"/>
                </a:solidFill>
                <a:effectLst/>
                <a:latin typeface="Consolas" panose="020B0609020204030204" pitchFamily="49" charset="0"/>
              </a:rPr>
            </a:br>
            <a:r>
              <a:rPr kumimoji="0" lang="en-US" altLang="en-US" sz="1200" b="0" i="0" u="none" strike="noStrike" cap="none" normalizeH="0" baseline="0">
                <a:ln>
                  <a:noFill/>
                </a:ln>
                <a:solidFill>
                  <a:schemeClr val="tx1"/>
                </a:solidFill>
                <a:effectLst/>
                <a:latin typeface="Consolas" panose="020B0609020204030204" pitchFamily="49" charset="0"/>
              </a:rPr>
              <a:t>"express-validator": "^3.1.2",</a:t>
            </a:r>
            <a:br>
              <a:rPr kumimoji="0" lang="en-US" altLang="en-US" sz="1200" b="0" i="0" u="none" strike="noStrike" cap="none" normalizeH="0" baseline="0">
                <a:ln>
                  <a:noFill/>
                </a:ln>
                <a:solidFill>
                  <a:schemeClr val="tx1"/>
                </a:solidFill>
                <a:effectLst/>
                <a:latin typeface="Consolas" panose="020B0609020204030204" pitchFamily="49" charset="0"/>
              </a:rPr>
            </a:br>
            <a:r>
              <a:rPr kumimoji="0" lang="en-US" altLang="en-US" sz="1200" b="0" i="0" u="none" strike="noStrike" cap="none" normalizeH="0" baseline="0">
                <a:ln>
                  <a:noFill/>
                </a:ln>
                <a:solidFill>
                  <a:schemeClr val="tx1"/>
                </a:solidFill>
                <a:effectLst/>
                <a:latin typeface="Consolas" panose="020B0609020204030204" pitchFamily="49" charset="0"/>
              </a:rPr>
              <a:t>"mongoose": "^4.8.7",</a:t>
            </a:r>
            <a:br>
              <a:rPr kumimoji="0" lang="en-US" altLang="en-US" sz="1200" b="0" i="0" u="none" strike="noStrike" cap="none" normalizeH="0" baseline="0">
                <a:ln>
                  <a:noFill/>
                </a:ln>
                <a:solidFill>
                  <a:schemeClr val="tx1"/>
                </a:solidFill>
                <a:effectLst/>
                <a:latin typeface="Consolas" panose="020B0609020204030204" pitchFamily="49" charset="0"/>
              </a:rPr>
            </a:br>
            <a:r>
              <a:rPr kumimoji="0" lang="en-US" altLang="en-US" sz="1200" b="0" i="0" u="none" strike="noStrike" cap="none" normalizeH="0" baseline="0">
                <a:ln>
                  <a:noFill/>
                </a:ln>
                <a:solidFill>
                  <a:schemeClr val="tx1"/>
                </a:solidFill>
                <a:effectLst/>
                <a:latin typeface="Consolas" panose="020B0609020204030204" pitchFamily="49" charset="0"/>
              </a:rPr>
              <a:t>"nodemon": "^1.14.12",</a:t>
            </a:r>
            <a:br>
              <a:rPr kumimoji="0" lang="en-US" altLang="en-US" sz="1200" b="0" i="0" u="none" strike="noStrike" cap="none" normalizeH="0" baseline="0">
                <a:ln>
                  <a:noFill/>
                </a:ln>
                <a:solidFill>
                  <a:schemeClr val="tx1"/>
                </a:solidFill>
                <a:effectLst/>
                <a:latin typeface="Consolas" panose="020B0609020204030204" pitchFamily="49" charset="0"/>
              </a:rPr>
            </a:br>
            <a:r>
              <a:rPr kumimoji="0" lang="en-US" altLang="en-US" sz="1200" b="0" i="0" u="none" strike="noStrike" cap="none" normalizeH="0" baseline="0">
                <a:ln>
                  <a:noFill/>
                </a:ln>
                <a:solidFill>
                  <a:schemeClr val="tx1"/>
                </a:solidFill>
                <a:effectLst/>
                <a:latin typeface="Consolas" panose="020B0609020204030204" pitchFamily="49" charset="0"/>
              </a:rPr>
              <a:t>},</a:t>
            </a:r>
            <a:br>
              <a:rPr kumimoji="0" lang="en-US" altLang="en-US" sz="1200" b="0" i="0" u="none" strike="noStrike" cap="none" normalizeH="0" baseline="0">
                <a:ln>
                  <a:noFill/>
                </a:ln>
                <a:solidFill>
                  <a:schemeClr val="tx1"/>
                </a:solidFill>
                <a:effectLst/>
                <a:latin typeface="Consolas" panose="020B0609020204030204" pitchFamily="49" charset="0"/>
              </a:rPr>
            </a:br>
            <a:r>
              <a:rPr kumimoji="0" lang="en-US" altLang="en-US" sz="1200" b="0" i="0" u="none" strike="noStrike" cap="none" normalizeH="0" baseline="0">
                <a:ln>
                  <a:noFill/>
                </a:ln>
                <a:solidFill>
                  <a:schemeClr val="tx1"/>
                </a:solidFill>
                <a:effectLst/>
                <a:latin typeface="Consolas" panose="020B0609020204030204" pitchFamily="49" charset="0"/>
              </a:rPr>
              <a:t>"devDependencies": {},</a:t>
            </a:r>
            <a:br>
              <a:rPr kumimoji="0" lang="en-US" altLang="en-US" sz="1200" b="0" i="0" u="none" strike="noStrike" cap="none" normalizeH="0" baseline="0">
                <a:ln>
                  <a:noFill/>
                </a:ln>
                <a:solidFill>
                  <a:schemeClr val="tx1"/>
                </a:solidFill>
                <a:effectLst/>
                <a:latin typeface="Consolas" panose="020B0609020204030204" pitchFamily="49" charset="0"/>
              </a:rPr>
            </a:br>
            <a:r>
              <a:rPr kumimoji="0" lang="en-US" altLang="en-US" sz="1200" b="0" i="0" u="none" strike="noStrike" cap="none" normalizeH="0" baseline="0">
                <a:ln>
                  <a:noFill/>
                </a:ln>
                <a:solidFill>
                  <a:schemeClr val="tx1"/>
                </a:solidFill>
                <a:effectLst/>
                <a:latin typeface="Consolas" panose="020B0609020204030204" pitchFamily="49" charset="0"/>
              </a:rPr>
              <a:t>"repository": {</a:t>
            </a:r>
            <a:br>
              <a:rPr kumimoji="0" lang="en-US" altLang="en-US" sz="1200" b="0" i="0" u="none" strike="noStrike" cap="none" normalizeH="0" baseline="0">
                <a:ln>
                  <a:noFill/>
                </a:ln>
                <a:solidFill>
                  <a:schemeClr val="tx1"/>
                </a:solidFill>
                <a:effectLst/>
                <a:latin typeface="Consolas" panose="020B0609020204030204" pitchFamily="49" charset="0"/>
              </a:rPr>
            </a:br>
            <a:r>
              <a:rPr kumimoji="0" lang="en-US" altLang="en-US" sz="1200" b="0" i="0" u="none" strike="noStrike" cap="none" normalizeH="0" baseline="0">
                <a:ln>
                  <a:noFill/>
                </a:ln>
                <a:solidFill>
                  <a:schemeClr val="tx1"/>
                </a:solidFill>
                <a:effectLst/>
                <a:latin typeface="Consolas" panose="020B0609020204030204" pitchFamily="49" charset="0"/>
              </a:rPr>
              <a:t>"type": "git",</a:t>
            </a:r>
            <a:br>
              <a:rPr kumimoji="0" lang="en-US" altLang="en-US" sz="1200" b="0" i="0" u="none" strike="noStrike" cap="none" normalizeH="0" baseline="0">
                <a:ln>
                  <a:noFill/>
                </a:ln>
                <a:solidFill>
                  <a:schemeClr val="tx1"/>
                </a:solidFill>
                <a:effectLst/>
                <a:latin typeface="Consolas" panose="020B0609020204030204" pitchFamily="49" charset="0"/>
              </a:rPr>
            </a:br>
            <a:r>
              <a:rPr kumimoji="0" lang="en-US" altLang="en-US" sz="1200" b="0" i="0" u="none" strike="noStrike" cap="none" normalizeH="0" baseline="0">
                <a:ln>
                  <a:noFill/>
                </a:ln>
                <a:solidFill>
                  <a:schemeClr val="tx1"/>
                </a:solidFill>
                <a:effectLst/>
                <a:latin typeface="Consolas" panose="020B0609020204030204" pitchFamily="49" charset="0"/>
              </a:rPr>
              <a:t>"url": "https://github.com/gfg/gfg.git" //sample git repo url</a:t>
            </a:r>
            <a:br>
              <a:rPr kumimoji="0" lang="en-US" altLang="en-US" sz="1200" b="0" i="0" u="none" strike="noStrike" cap="none" normalizeH="0" baseline="0">
                <a:ln>
                  <a:noFill/>
                </a:ln>
                <a:solidFill>
                  <a:schemeClr val="tx1"/>
                </a:solidFill>
                <a:effectLst/>
                <a:latin typeface="Consolas" panose="020B0609020204030204" pitchFamily="49" charset="0"/>
              </a:rPr>
            </a:br>
            <a:r>
              <a:rPr kumimoji="0" lang="en-US" altLang="en-US" sz="1200" b="0" i="0" u="none" strike="noStrike" cap="none" normalizeH="0" baseline="0">
                <a:ln>
                  <a:noFill/>
                </a:ln>
                <a:solidFill>
                  <a:schemeClr val="tx1"/>
                </a:solidFill>
                <a:effectLst/>
                <a:latin typeface="Consolas" panose="020B0609020204030204" pitchFamily="49" charset="0"/>
              </a:rPr>
              <a:t>},</a:t>
            </a:r>
            <a:br>
              <a:rPr kumimoji="0" lang="en-US" altLang="en-US" sz="1200" b="0" i="0" u="none" strike="noStrike" cap="none" normalizeH="0" baseline="0">
                <a:ln>
                  <a:noFill/>
                </a:ln>
                <a:solidFill>
                  <a:schemeClr val="tx1"/>
                </a:solidFill>
                <a:effectLst/>
                <a:latin typeface="Consolas" panose="020B0609020204030204" pitchFamily="49" charset="0"/>
              </a:rPr>
            </a:br>
            <a:r>
              <a:rPr kumimoji="0" lang="en-US" altLang="en-US" sz="1200" b="0" i="0" u="none" strike="noStrike" cap="none" normalizeH="0" baseline="0">
                <a:ln>
                  <a:noFill/>
                </a:ln>
                <a:solidFill>
                  <a:schemeClr val="tx1"/>
                </a:solidFill>
                <a:effectLst/>
                <a:latin typeface="Consolas" panose="020B0609020204030204" pitchFamily="49" charset="0"/>
              </a:rPr>
              <a:t>"bugs": {</a:t>
            </a:r>
            <a:br>
              <a:rPr kumimoji="0" lang="en-US" altLang="en-US" sz="1200" b="0" i="0" u="none" strike="noStrike" cap="none" normalizeH="0" baseline="0">
                <a:ln>
                  <a:noFill/>
                </a:ln>
                <a:solidFill>
                  <a:schemeClr val="tx1"/>
                </a:solidFill>
                <a:effectLst/>
                <a:latin typeface="Consolas" panose="020B0609020204030204" pitchFamily="49" charset="0"/>
              </a:rPr>
            </a:br>
            <a:r>
              <a:rPr kumimoji="0" lang="en-US" altLang="en-US" sz="1200" b="0" i="0" u="none" strike="noStrike" cap="none" normalizeH="0" baseline="0">
                <a:ln>
                  <a:noFill/>
                </a:ln>
                <a:solidFill>
                  <a:schemeClr val="tx1"/>
                </a:solidFill>
                <a:effectLst/>
                <a:latin typeface="Consolas" panose="020B0609020204030204" pitchFamily="49" charset="0"/>
              </a:rPr>
              <a:t>"url": "https://github.com/gfg/gfg/issues"</a:t>
            </a:r>
            <a:br>
              <a:rPr kumimoji="0" lang="en-US" altLang="en-US" sz="1200" b="0" i="0" u="none" strike="noStrike" cap="none" normalizeH="0" baseline="0">
                <a:ln>
                  <a:noFill/>
                </a:ln>
                <a:solidFill>
                  <a:schemeClr val="tx1"/>
                </a:solidFill>
                <a:effectLst/>
                <a:latin typeface="Consolas" panose="020B0609020204030204" pitchFamily="49" charset="0"/>
              </a:rPr>
            </a:br>
            <a:r>
              <a:rPr kumimoji="0" lang="en-US" altLang="en-US" sz="1200" b="0" i="0" u="none" strike="noStrike" cap="none" normalizeH="0" baseline="0">
                <a:ln>
                  <a:noFill/>
                </a:ln>
                <a:solidFill>
                  <a:schemeClr val="tx1"/>
                </a:solidFill>
                <a:effectLst/>
                <a:latin typeface="Consolas" panose="020B0609020204030204" pitchFamily="49" charset="0"/>
              </a:rPr>
              <a:t>},</a:t>
            </a:r>
            <a:br>
              <a:rPr kumimoji="0" lang="en-US" altLang="en-US" sz="1200" b="0" i="0" u="none" strike="noStrike" cap="none" normalizeH="0" baseline="0">
                <a:ln>
                  <a:noFill/>
                </a:ln>
                <a:solidFill>
                  <a:schemeClr val="tx1"/>
                </a:solidFill>
                <a:effectLst/>
                <a:latin typeface="Consolas" panose="020B0609020204030204" pitchFamily="49" charset="0"/>
              </a:rPr>
            </a:br>
            <a:r>
              <a:rPr kumimoji="0" lang="en-US" altLang="en-US" sz="1200" b="0" i="0" u="none" strike="noStrike" cap="none" normalizeH="0" baseline="0">
                <a:ln>
                  <a:noFill/>
                </a:ln>
                <a:solidFill>
                  <a:schemeClr val="tx1"/>
                </a:solidFill>
                <a:effectLst/>
                <a:latin typeface="Consolas" panose="020B0609020204030204" pitchFamily="49" charset="0"/>
              </a:rPr>
              <a:t>"homepage": "https://github.com/gfg/gfg#readme"</a:t>
            </a:r>
            <a:br>
              <a:rPr kumimoji="0" lang="en-US" altLang="en-US" sz="1200" b="0" i="0" u="none" strike="noStrike" cap="none" normalizeH="0" baseline="0">
                <a:ln>
                  <a:noFill/>
                </a:ln>
                <a:solidFill>
                  <a:schemeClr val="tx1"/>
                </a:solidFill>
                <a:effectLst/>
                <a:latin typeface="Consolas" panose="020B0609020204030204" pitchFamily="49" charset="0"/>
              </a:rPr>
            </a:br>
            <a:r>
              <a:rPr kumimoji="0" lang="en-US" altLang="en-US" sz="1200" b="0" i="0" u="none" strike="noStrike" cap="none" normalizeH="0" baseline="0">
                <a:ln>
                  <a:noFill/>
                </a:ln>
                <a:solidFill>
                  <a:schemeClr val="tx1"/>
                </a:solidFill>
                <a:effectLst/>
                <a:latin typeface="Consolas" panose="020B0609020204030204" pitchFamily="49" charset="0"/>
              </a:rPr>
              <a:t>}</a:t>
            </a:r>
            <a:r>
              <a:rPr kumimoji="0" lang="en-US" altLang="en-US" sz="1200" b="0" i="0" u="none" strike="noStrike" cap="none" normalizeH="0" baseline="0">
                <a:ln>
                  <a:noFill/>
                </a:ln>
                <a:solidFill>
                  <a:schemeClr val="tx1"/>
                </a:solidFill>
                <a:effectLst/>
              </a:rPr>
              <a:t> </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611896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D99396-8C07-ABAC-D085-031F9951C928}"/>
              </a:ext>
            </a:extLst>
          </p:cNvPr>
          <p:cNvSpPr txBox="1"/>
          <p:nvPr/>
        </p:nvSpPr>
        <p:spPr>
          <a:xfrm>
            <a:off x="243840" y="1792267"/>
            <a:ext cx="10145486" cy="3739485"/>
          </a:xfrm>
          <a:prstGeom prst="rect">
            <a:avLst/>
          </a:prstGeom>
          <a:noFill/>
        </p:spPr>
        <p:txBody>
          <a:bodyPr wrap="square">
            <a:spAutoFit/>
          </a:bodyPr>
          <a:lstStyle/>
          <a:p>
            <a:pPr algn="l" fontAlgn="base"/>
            <a:r>
              <a:rPr lang="en-US" b="1" i="0" dirty="0">
                <a:solidFill>
                  <a:srgbClr val="273239"/>
                </a:solidFill>
                <a:effectLst/>
                <a:latin typeface="Nunito" pitchFamily="2" charset="0"/>
              </a:rPr>
              <a:t>Common Commands</a:t>
            </a:r>
          </a:p>
          <a:p>
            <a:pPr algn="l" fontAlgn="base">
              <a:spcAft>
                <a:spcPts val="1800"/>
              </a:spcAft>
              <a:buFont typeface="Arial" panose="020B0604020202020204" pitchFamily="34" charset="0"/>
              <a:buChar char="•"/>
            </a:pPr>
            <a:r>
              <a:rPr lang="en-US" b="1" i="0" dirty="0" err="1">
                <a:solidFill>
                  <a:srgbClr val="273239"/>
                </a:solidFill>
                <a:effectLst/>
                <a:latin typeface="Nunito" pitchFamily="2" charset="0"/>
              </a:rPr>
              <a:t>npm</a:t>
            </a:r>
            <a:r>
              <a:rPr lang="en-US" b="1" i="0" dirty="0">
                <a:solidFill>
                  <a:srgbClr val="273239"/>
                </a:solidFill>
                <a:effectLst/>
                <a:latin typeface="Nunito" pitchFamily="2" charset="0"/>
              </a:rPr>
              <a:t> install: </a:t>
            </a:r>
            <a:r>
              <a:rPr lang="en-US" b="0" i="0" dirty="0">
                <a:solidFill>
                  <a:srgbClr val="273239"/>
                </a:solidFill>
                <a:effectLst/>
                <a:latin typeface="Nunito" pitchFamily="2" charset="0"/>
              </a:rPr>
              <a:t>Installs all dependencies listed in </a:t>
            </a:r>
            <a:r>
              <a:rPr lang="en-US" b="0" i="0" dirty="0" err="1">
                <a:solidFill>
                  <a:srgbClr val="273239"/>
                </a:solidFill>
                <a:effectLst/>
                <a:latin typeface="Nunito" pitchFamily="2" charset="0"/>
              </a:rPr>
              <a:t>package.json</a:t>
            </a:r>
            <a:r>
              <a:rPr lang="en-US" b="0" i="0" dirty="0">
                <a:solidFill>
                  <a:srgbClr val="273239"/>
                </a:solidFill>
                <a:effectLst/>
                <a:latin typeface="Nunito" pitchFamily="2" charset="0"/>
              </a:rPr>
              <a:t>.</a:t>
            </a:r>
          </a:p>
          <a:p>
            <a:pPr algn="l" fontAlgn="base">
              <a:spcAft>
                <a:spcPts val="1800"/>
              </a:spcAft>
              <a:buFont typeface="Arial" panose="020B0604020202020204" pitchFamily="34" charset="0"/>
              <a:buChar char="•"/>
            </a:pPr>
            <a:r>
              <a:rPr lang="en-US" b="1" i="0" dirty="0" err="1">
                <a:solidFill>
                  <a:srgbClr val="273239"/>
                </a:solidFill>
                <a:effectLst/>
                <a:latin typeface="Nunito" pitchFamily="2" charset="0"/>
              </a:rPr>
              <a:t>npm</a:t>
            </a:r>
            <a:r>
              <a:rPr lang="en-US" b="1" i="0" dirty="0">
                <a:solidFill>
                  <a:srgbClr val="273239"/>
                </a:solidFill>
                <a:effectLst/>
                <a:latin typeface="Nunito" pitchFamily="2" charset="0"/>
              </a:rPr>
              <a:t> install &lt;package-name&gt;: </a:t>
            </a:r>
            <a:r>
              <a:rPr lang="en-US" b="0" i="0" dirty="0">
                <a:solidFill>
                  <a:srgbClr val="273239"/>
                </a:solidFill>
                <a:effectLst/>
                <a:latin typeface="Nunito" pitchFamily="2" charset="0"/>
              </a:rPr>
              <a:t>Installs a new package and adds it to the dependencies or </a:t>
            </a:r>
            <a:r>
              <a:rPr lang="en-US" b="0" i="0" dirty="0" err="1">
                <a:solidFill>
                  <a:srgbClr val="273239"/>
                </a:solidFill>
                <a:effectLst/>
                <a:latin typeface="Nunito" pitchFamily="2" charset="0"/>
              </a:rPr>
              <a:t>devDependencies</a:t>
            </a:r>
            <a:r>
              <a:rPr lang="en-US" b="0" i="0" dirty="0">
                <a:solidFill>
                  <a:srgbClr val="273239"/>
                </a:solidFill>
                <a:effectLst/>
                <a:latin typeface="Nunito" pitchFamily="2" charset="0"/>
              </a:rPr>
              <a:t>.</a:t>
            </a:r>
          </a:p>
          <a:p>
            <a:pPr algn="l" fontAlgn="base">
              <a:spcAft>
                <a:spcPts val="1800"/>
              </a:spcAft>
              <a:buFont typeface="Arial" panose="020B0604020202020204" pitchFamily="34" charset="0"/>
              <a:buChar char="•"/>
            </a:pPr>
            <a:r>
              <a:rPr lang="en-US" b="1" i="0" dirty="0" err="1">
                <a:solidFill>
                  <a:srgbClr val="273239"/>
                </a:solidFill>
                <a:effectLst/>
                <a:latin typeface="Nunito" pitchFamily="2" charset="0"/>
              </a:rPr>
              <a:t>npm</a:t>
            </a:r>
            <a:r>
              <a:rPr lang="en-US" b="1" i="0" dirty="0">
                <a:solidFill>
                  <a:srgbClr val="273239"/>
                </a:solidFill>
                <a:effectLst/>
                <a:latin typeface="Nunito" pitchFamily="2" charset="0"/>
              </a:rPr>
              <a:t> update:</a:t>
            </a:r>
            <a:r>
              <a:rPr lang="en-US" b="0" i="0" dirty="0">
                <a:solidFill>
                  <a:srgbClr val="273239"/>
                </a:solidFill>
                <a:effectLst/>
                <a:latin typeface="Nunito" pitchFamily="2" charset="0"/>
              </a:rPr>
              <a:t> Updates all dependencies to their latest versions according to the version range specified.</a:t>
            </a:r>
          </a:p>
          <a:p>
            <a:pPr algn="l" fontAlgn="base">
              <a:spcAft>
                <a:spcPts val="1800"/>
              </a:spcAft>
              <a:buFont typeface="Arial" panose="020B0604020202020204" pitchFamily="34" charset="0"/>
              <a:buChar char="•"/>
            </a:pPr>
            <a:r>
              <a:rPr lang="en-US" b="1" i="0" dirty="0" err="1">
                <a:solidFill>
                  <a:srgbClr val="273239"/>
                </a:solidFill>
                <a:effectLst/>
                <a:latin typeface="Nunito" pitchFamily="2" charset="0"/>
              </a:rPr>
              <a:t>npm</a:t>
            </a:r>
            <a:r>
              <a:rPr lang="en-US" b="1" i="0" dirty="0">
                <a:solidFill>
                  <a:srgbClr val="273239"/>
                </a:solidFill>
                <a:effectLst/>
                <a:latin typeface="Nunito" pitchFamily="2" charset="0"/>
              </a:rPr>
              <a:t> run &lt;script-name&gt;: </a:t>
            </a:r>
            <a:r>
              <a:rPr lang="en-US" b="0" i="0" dirty="0">
                <a:solidFill>
                  <a:srgbClr val="273239"/>
                </a:solidFill>
                <a:effectLst/>
                <a:latin typeface="Nunito" pitchFamily="2" charset="0"/>
              </a:rPr>
              <a:t>Executes the script defined in the scripts section of </a:t>
            </a:r>
            <a:r>
              <a:rPr lang="en-US" b="0" i="0" dirty="0" err="1">
                <a:solidFill>
                  <a:srgbClr val="273239"/>
                </a:solidFill>
                <a:effectLst/>
                <a:latin typeface="Nunito" pitchFamily="2" charset="0"/>
              </a:rPr>
              <a:t>package.json</a:t>
            </a:r>
            <a:r>
              <a:rPr lang="en-US" b="0" i="0" dirty="0">
                <a:solidFill>
                  <a:srgbClr val="273239"/>
                </a:solidFill>
                <a:effectLst/>
                <a:latin typeface="Nunito" pitchFamily="2" charset="0"/>
              </a:rPr>
              <a:t>.</a:t>
            </a:r>
          </a:p>
          <a:p>
            <a:pPr algn="l" fontAlgn="base">
              <a:spcAft>
                <a:spcPts val="1800"/>
              </a:spcAft>
              <a:buFont typeface="Arial" panose="020B0604020202020204" pitchFamily="34" charset="0"/>
              <a:buChar char="•"/>
            </a:pPr>
            <a:r>
              <a:rPr lang="en-US" dirty="0" err="1">
                <a:solidFill>
                  <a:srgbClr val="273239"/>
                </a:solidFill>
                <a:latin typeface="Nunito" pitchFamily="2" charset="0"/>
              </a:rPr>
              <a:t>Npm</a:t>
            </a:r>
            <a:r>
              <a:rPr lang="en-US" dirty="0">
                <a:solidFill>
                  <a:srgbClr val="273239"/>
                </a:solidFill>
                <a:latin typeface="Nunito" pitchFamily="2" charset="0"/>
              </a:rPr>
              <a:t> list</a:t>
            </a:r>
          </a:p>
          <a:p>
            <a:pPr algn="l" fontAlgn="base">
              <a:spcAft>
                <a:spcPts val="1800"/>
              </a:spcAft>
              <a:buFont typeface="Arial" panose="020B0604020202020204" pitchFamily="34" charset="0"/>
              <a:buChar char="•"/>
            </a:pPr>
            <a:r>
              <a:rPr lang="en-US" b="0" i="0" dirty="0" err="1">
                <a:solidFill>
                  <a:srgbClr val="273239"/>
                </a:solidFill>
                <a:effectLst/>
                <a:latin typeface="Nunito" pitchFamily="2" charset="0"/>
              </a:rPr>
              <a:t>Npm</a:t>
            </a:r>
            <a:r>
              <a:rPr lang="en-US" b="0" i="0" dirty="0">
                <a:solidFill>
                  <a:srgbClr val="273239"/>
                </a:solidFill>
                <a:effectLst/>
                <a:latin typeface="Nunito" pitchFamily="2" charset="0"/>
              </a:rPr>
              <a:t> search </a:t>
            </a:r>
            <a:r>
              <a:rPr lang="en-US" b="0" i="0" dirty="0" err="1">
                <a:solidFill>
                  <a:srgbClr val="273239"/>
                </a:solidFill>
                <a:effectLst/>
                <a:latin typeface="Nunito" pitchFamily="2" charset="0"/>
              </a:rPr>
              <a:t>connetc</a:t>
            </a:r>
            <a:endParaRPr lang="en-US" b="0" i="0" dirty="0">
              <a:solidFill>
                <a:srgbClr val="273239"/>
              </a:solidFill>
              <a:effectLst/>
              <a:latin typeface="Nunito" pitchFamily="2" charset="0"/>
            </a:endParaRPr>
          </a:p>
        </p:txBody>
      </p:sp>
    </p:spTree>
    <p:extLst>
      <p:ext uri="{BB962C8B-B14F-4D97-AF65-F5344CB8AC3E}">
        <p14:creationId xmlns:p14="http://schemas.microsoft.com/office/powerpoint/2010/main" val="34136904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AC13D5-D4AE-6D93-4DFE-8F75FB9B3879}"/>
              </a:ext>
            </a:extLst>
          </p:cNvPr>
          <p:cNvSpPr txBox="1"/>
          <p:nvPr/>
        </p:nvSpPr>
        <p:spPr>
          <a:xfrm>
            <a:off x="714100" y="2769326"/>
            <a:ext cx="9971314" cy="1569660"/>
          </a:xfrm>
          <a:prstGeom prst="rect">
            <a:avLst/>
          </a:prstGeom>
          <a:noFill/>
        </p:spPr>
        <p:txBody>
          <a:bodyPr wrap="square" rtlCol="0">
            <a:spAutoFit/>
          </a:bodyPr>
          <a:lstStyle/>
          <a:p>
            <a:r>
              <a:rPr lang="en-IN" sz="4800" dirty="0"/>
              <a:t>Node.js package creation, publishing Steps:</a:t>
            </a:r>
          </a:p>
        </p:txBody>
      </p:sp>
    </p:spTree>
    <p:extLst>
      <p:ext uri="{BB962C8B-B14F-4D97-AF65-F5344CB8AC3E}">
        <p14:creationId xmlns:p14="http://schemas.microsoft.com/office/powerpoint/2010/main" val="13272080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F472E-CB25-F392-14BD-5071FB1B6D2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3E40FDA-B4AE-18A4-F414-7440810BD832}"/>
              </a:ext>
            </a:extLst>
          </p:cNvPr>
          <p:cNvSpPr txBox="1"/>
          <p:nvPr/>
        </p:nvSpPr>
        <p:spPr>
          <a:xfrm>
            <a:off x="-1" y="411701"/>
            <a:ext cx="12078789" cy="5693866"/>
          </a:xfrm>
          <a:prstGeom prst="rect">
            <a:avLst/>
          </a:prstGeom>
          <a:noFill/>
        </p:spPr>
        <p:txBody>
          <a:bodyPr wrap="square">
            <a:spAutoFit/>
          </a:bodyPr>
          <a:lstStyle/>
          <a:p>
            <a:pPr algn="ctr"/>
            <a:r>
              <a:rPr lang="en-US" sz="2800" b="0" i="0" dirty="0">
                <a:effectLst/>
                <a:latin typeface="Google Sans"/>
              </a:rPr>
              <a:t>NPM (</a:t>
            </a:r>
            <a:r>
              <a:rPr lang="en-IN" sz="2800" b="0" i="0" dirty="0">
                <a:solidFill>
                  <a:srgbClr val="000000"/>
                </a:solidFill>
                <a:effectLst/>
                <a:latin typeface="Verdana" panose="020B0604030504040204" pitchFamily="34" charset="0"/>
              </a:rPr>
              <a:t>Node Package Manage) </a:t>
            </a:r>
            <a:r>
              <a:rPr lang="en-US" sz="2800" b="0" i="0" dirty="0">
                <a:effectLst/>
                <a:latin typeface="Google Sans"/>
              </a:rPr>
              <a:t>registry</a:t>
            </a:r>
          </a:p>
          <a:p>
            <a:pPr algn="ctr"/>
            <a:endParaRPr lang="en-US" sz="2800" b="0" i="0" dirty="0">
              <a:effectLst/>
              <a:latin typeface="Google Sans"/>
            </a:endParaRPr>
          </a:p>
          <a:p>
            <a:pPr marL="457200" indent="-457200">
              <a:buFont typeface="Arial" panose="020B0604020202020204" pitchFamily="34" charset="0"/>
              <a:buChar char="•"/>
            </a:pPr>
            <a:r>
              <a:rPr lang="en-US" sz="2800" b="0" i="0" dirty="0">
                <a:effectLst/>
                <a:latin typeface="Google Sans"/>
              </a:rPr>
              <a:t>The public </a:t>
            </a:r>
            <a:r>
              <a:rPr lang="en-US" sz="2800" b="0" i="0" dirty="0" err="1">
                <a:effectLst/>
                <a:latin typeface="Google Sans"/>
              </a:rPr>
              <a:t>npm</a:t>
            </a:r>
            <a:r>
              <a:rPr lang="en-US" sz="2800" b="0" i="0" dirty="0">
                <a:effectLst/>
                <a:latin typeface="Google Sans"/>
              </a:rPr>
              <a:t> registry is a database of JavaScript packages, each comprised of software and metadata. </a:t>
            </a:r>
          </a:p>
          <a:p>
            <a:pPr marL="457200" indent="-457200">
              <a:buFont typeface="Arial" panose="020B0604020202020204" pitchFamily="34" charset="0"/>
              <a:buChar char="•"/>
            </a:pPr>
            <a:r>
              <a:rPr lang="en-US" sz="2800" b="0" i="0" dirty="0">
                <a:effectLst/>
                <a:latin typeface="Google Sans"/>
              </a:rPr>
              <a:t>Open source developers and developers at companies use the </a:t>
            </a:r>
            <a:r>
              <a:rPr lang="en-US" sz="2800" b="0" i="0" dirty="0" err="1">
                <a:effectLst/>
                <a:latin typeface="Google Sans"/>
              </a:rPr>
              <a:t>npm</a:t>
            </a:r>
            <a:r>
              <a:rPr lang="en-US" sz="2800" b="0" i="0" dirty="0">
                <a:effectLst/>
                <a:latin typeface="Google Sans"/>
              </a:rPr>
              <a:t> registry to contribute packages to the entire community or members of their organizations, and download packages to use in their own project</a:t>
            </a:r>
          </a:p>
          <a:p>
            <a:pPr marL="457200" indent="-457200" algn="l">
              <a:buFont typeface="Arial" panose="020B0604020202020204" pitchFamily="34" charset="0"/>
              <a:buChar char="•"/>
            </a:pPr>
            <a:r>
              <a:rPr lang="en-US" sz="2800" b="1" i="0" dirty="0" err="1">
                <a:solidFill>
                  <a:srgbClr val="000000"/>
                </a:solidFill>
                <a:effectLst/>
                <a:latin typeface="Verdana" panose="020B0604030504040204" pitchFamily="34" charset="0"/>
              </a:rPr>
              <a:t>npm</a:t>
            </a:r>
            <a:r>
              <a:rPr lang="en-US" sz="2800" b="0" i="0" dirty="0">
                <a:solidFill>
                  <a:srgbClr val="000000"/>
                </a:solidFill>
                <a:effectLst/>
                <a:latin typeface="Verdana" panose="020B0604030504040204" pitchFamily="34" charset="0"/>
              </a:rPr>
              <a:t> is the world's largest </a:t>
            </a:r>
            <a:r>
              <a:rPr lang="en-US" sz="2800" b="1" i="0" dirty="0">
                <a:solidFill>
                  <a:srgbClr val="000000"/>
                </a:solidFill>
                <a:effectLst/>
                <a:latin typeface="Verdana" panose="020B0604030504040204" pitchFamily="34" charset="0"/>
              </a:rPr>
              <a:t>Software Registry</a:t>
            </a:r>
            <a:r>
              <a:rPr lang="en-US" sz="2800" b="0" i="0" dirty="0">
                <a:solidFill>
                  <a:srgbClr val="000000"/>
                </a:solidFill>
                <a:effectLst/>
                <a:latin typeface="Verdana" panose="020B0604030504040204" pitchFamily="34" charset="0"/>
              </a:rPr>
              <a:t>.</a:t>
            </a:r>
          </a:p>
          <a:p>
            <a:pPr marL="457200" indent="-457200" algn="l">
              <a:buFont typeface="Arial" panose="020B0604020202020204" pitchFamily="34" charset="0"/>
              <a:buChar char="•"/>
            </a:pPr>
            <a:r>
              <a:rPr lang="en-US" sz="2800" b="0" i="0" dirty="0">
                <a:solidFill>
                  <a:srgbClr val="000000"/>
                </a:solidFill>
                <a:effectLst/>
                <a:latin typeface="Verdana" panose="020B0604030504040204" pitchFamily="34" charset="0"/>
              </a:rPr>
              <a:t>The registry contains over 800,000 </a:t>
            </a:r>
            <a:r>
              <a:rPr lang="en-US" sz="2800" b="1" i="0" dirty="0">
                <a:solidFill>
                  <a:srgbClr val="000000"/>
                </a:solidFill>
                <a:effectLst/>
                <a:latin typeface="Verdana" panose="020B0604030504040204" pitchFamily="34" charset="0"/>
              </a:rPr>
              <a:t>code packages</a:t>
            </a:r>
            <a:r>
              <a:rPr lang="en-US" sz="2800" b="0" i="0" dirty="0">
                <a:solidFill>
                  <a:srgbClr val="000000"/>
                </a:solidFill>
                <a:effectLst/>
                <a:latin typeface="Verdana" panose="020B0604030504040204" pitchFamily="34" charset="0"/>
              </a:rPr>
              <a:t>.</a:t>
            </a:r>
          </a:p>
          <a:p>
            <a:pPr marL="457200" indent="-457200" algn="l">
              <a:buFont typeface="Arial" panose="020B0604020202020204" pitchFamily="34" charset="0"/>
              <a:buChar char="•"/>
            </a:pPr>
            <a:r>
              <a:rPr lang="en-US" sz="2800" b="1" i="0" dirty="0">
                <a:solidFill>
                  <a:srgbClr val="000000"/>
                </a:solidFill>
                <a:effectLst/>
                <a:latin typeface="Verdana" panose="020B0604030504040204" pitchFamily="34" charset="0"/>
              </a:rPr>
              <a:t>Open-source</a:t>
            </a:r>
            <a:r>
              <a:rPr lang="en-US" sz="2800" b="0" i="0" dirty="0">
                <a:solidFill>
                  <a:srgbClr val="000000"/>
                </a:solidFill>
                <a:effectLst/>
                <a:latin typeface="Verdana" panose="020B0604030504040204" pitchFamily="34" charset="0"/>
              </a:rPr>
              <a:t> developers use </a:t>
            </a:r>
            <a:r>
              <a:rPr lang="en-US" sz="2800" b="1" i="0" dirty="0" err="1">
                <a:solidFill>
                  <a:srgbClr val="000000"/>
                </a:solidFill>
                <a:effectLst/>
                <a:latin typeface="Verdana" panose="020B0604030504040204" pitchFamily="34" charset="0"/>
              </a:rPr>
              <a:t>npm</a:t>
            </a:r>
            <a:r>
              <a:rPr lang="en-US" sz="2800" b="0" i="0" dirty="0">
                <a:solidFill>
                  <a:srgbClr val="000000"/>
                </a:solidFill>
                <a:effectLst/>
                <a:latin typeface="Verdana" panose="020B0604030504040204" pitchFamily="34" charset="0"/>
              </a:rPr>
              <a:t> to </a:t>
            </a:r>
            <a:r>
              <a:rPr lang="en-US" sz="2800" b="1" i="0" dirty="0">
                <a:solidFill>
                  <a:srgbClr val="000000"/>
                </a:solidFill>
                <a:effectLst/>
                <a:latin typeface="Verdana" panose="020B0604030504040204" pitchFamily="34" charset="0"/>
              </a:rPr>
              <a:t>share</a:t>
            </a:r>
            <a:r>
              <a:rPr lang="en-US" sz="2800" b="0" i="0" dirty="0">
                <a:solidFill>
                  <a:srgbClr val="000000"/>
                </a:solidFill>
                <a:effectLst/>
                <a:latin typeface="Verdana" panose="020B0604030504040204" pitchFamily="34" charset="0"/>
              </a:rPr>
              <a:t> software.</a:t>
            </a:r>
          </a:p>
          <a:p>
            <a:pPr marL="457200" indent="-457200" algn="l">
              <a:buFont typeface="Arial" panose="020B0604020202020204" pitchFamily="34" charset="0"/>
              <a:buChar char="•"/>
            </a:pPr>
            <a:r>
              <a:rPr lang="en-US" sz="2800" b="0" i="0" dirty="0">
                <a:solidFill>
                  <a:srgbClr val="000000"/>
                </a:solidFill>
                <a:effectLst/>
                <a:latin typeface="Verdana" panose="020B0604030504040204" pitchFamily="34" charset="0"/>
              </a:rPr>
              <a:t>Many organizations also use </a:t>
            </a:r>
            <a:r>
              <a:rPr lang="en-US" sz="2800" b="0" i="0" dirty="0" err="1">
                <a:solidFill>
                  <a:srgbClr val="000000"/>
                </a:solidFill>
                <a:effectLst/>
                <a:latin typeface="Verdana" panose="020B0604030504040204" pitchFamily="34" charset="0"/>
              </a:rPr>
              <a:t>npm</a:t>
            </a:r>
            <a:r>
              <a:rPr lang="en-US" sz="2800" b="0" i="0" dirty="0">
                <a:solidFill>
                  <a:srgbClr val="000000"/>
                </a:solidFill>
                <a:effectLst/>
                <a:latin typeface="Verdana" panose="020B0604030504040204" pitchFamily="34" charset="0"/>
              </a:rPr>
              <a:t> to manage private development.</a:t>
            </a:r>
          </a:p>
          <a:p>
            <a:endParaRPr lang="en-IN" sz="2800" dirty="0"/>
          </a:p>
        </p:txBody>
      </p:sp>
    </p:spTree>
    <p:extLst>
      <p:ext uri="{BB962C8B-B14F-4D97-AF65-F5344CB8AC3E}">
        <p14:creationId xmlns:p14="http://schemas.microsoft.com/office/powerpoint/2010/main" val="236468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CE841F-D2C3-F1AB-B4EB-7F23D79970B2}"/>
              </a:ext>
            </a:extLst>
          </p:cNvPr>
          <p:cNvPicPr>
            <a:picLocks noChangeAspect="1"/>
          </p:cNvPicPr>
          <p:nvPr/>
        </p:nvPicPr>
        <p:blipFill>
          <a:blip r:embed="rId2"/>
          <a:stretch>
            <a:fillRect/>
          </a:stretch>
        </p:blipFill>
        <p:spPr>
          <a:xfrm>
            <a:off x="0" y="5263"/>
            <a:ext cx="12192000" cy="6847473"/>
          </a:xfrm>
          <a:prstGeom prst="rect">
            <a:avLst/>
          </a:prstGeom>
        </p:spPr>
      </p:pic>
    </p:spTree>
    <p:extLst>
      <p:ext uri="{BB962C8B-B14F-4D97-AF65-F5344CB8AC3E}">
        <p14:creationId xmlns:p14="http://schemas.microsoft.com/office/powerpoint/2010/main" val="30620902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C1CE8A-50C6-C40C-4232-593DD449DF7B}"/>
              </a:ext>
            </a:extLst>
          </p:cNvPr>
          <p:cNvPicPr>
            <a:picLocks noChangeAspect="1"/>
          </p:cNvPicPr>
          <p:nvPr/>
        </p:nvPicPr>
        <p:blipFill>
          <a:blip r:embed="rId2"/>
          <a:stretch>
            <a:fillRect/>
          </a:stretch>
        </p:blipFill>
        <p:spPr>
          <a:xfrm>
            <a:off x="2011680" y="0"/>
            <a:ext cx="6354116" cy="6858000"/>
          </a:xfrm>
          <a:prstGeom prst="rect">
            <a:avLst/>
          </a:prstGeom>
        </p:spPr>
      </p:pic>
    </p:spTree>
    <p:extLst>
      <p:ext uri="{BB962C8B-B14F-4D97-AF65-F5344CB8AC3E}">
        <p14:creationId xmlns:p14="http://schemas.microsoft.com/office/powerpoint/2010/main" val="26176092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05E089-98DB-12B4-DACA-503CB281F18E}"/>
              </a:ext>
            </a:extLst>
          </p:cNvPr>
          <p:cNvPicPr>
            <a:picLocks noChangeAspect="1"/>
          </p:cNvPicPr>
          <p:nvPr/>
        </p:nvPicPr>
        <p:blipFill>
          <a:blip r:embed="rId2"/>
          <a:stretch>
            <a:fillRect/>
          </a:stretch>
        </p:blipFill>
        <p:spPr>
          <a:xfrm>
            <a:off x="0" y="506730"/>
            <a:ext cx="12192000" cy="5844540"/>
          </a:xfrm>
          <a:prstGeom prst="rect">
            <a:avLst/>
          </a:prstGeom>
        </p:spPr>
      </p:pic>
    </p:spTree>
    <p:extLst>
      <p:ext uri="{BB962C8B-B14F-4D97-AF65-F5344CB8AC3E}">
        <p14:creationId xmlns:p14="http://schemas.microsoft.com/office/powerpoint/2010/main" val="5635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DA9388-712D-13DF-49D9-26FFF2D2FE10}"/>
              </a:ext>
            </a:extLst>
          </p:cNvPr>
          <p:cNvPicPr>
            <a:picLocks noChangeAspect="1"/>
          </p:cNvPicPr>
          <p:nvPr/>
        </p:nvPicPr>
        <p:blipFill>
          <a:blip r:embed="rId2"/>
          <a:stretch>
            <a:fillRect/>
          </a:stretch>
        </p:blipFill>
        <p:spPr>
          <a:xfrm>
            <a:off x="0" y="1529473"/>
            <a:ext cx="12192000" cy="3799054"/>
          </a:xfrm>
          <a:prstGeom prst="rect">
            <a:avLst/>
          </a:prstGeom>
        </p:spPr>
      </p:pic>
    </p:spTree>
    <p:extLst>
      <p:ext uri="{BB962C8B-B14F-4D97-AF65-F5344CB8AC3E}">
        <p14:creationId xmlns:p14="http://schemas.microsoft.com/office/powerpoint/2010/main" val="965002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027EEA-A1B0-1554-E519-9583B562E9C0}"/>
              </a:ext>
            </a:extLst>
          </p:cNvPr>
          <p:cNvSpPr txBox="1"/>
          <p:nvPr/>
        </p:nvSpPr>
        <p:spPr>
          <a:xfrm>
            <a:off x="557343" y="753521"/>
            <a:ext cx="10058406" cy="5755422"/>
          </a:xfrm>
          <a:prstGeom prst="rect">
            <a:avLst/>
          </a:prstGeom>
          <a:noFill/>
        </p:spPr>
        <p:txBody>
          <a:bodyPr wrap="square">
            <a:spAutoFit/>
          </a:bodyPr>
          <a:lstStyle/>
          <a:p>
            <a:pPr algn="ctr"/>
            <a:r>
              <a:rPr lang="en-IN" sz="2800" dirty="0">
                <a:solidFill>
                  <a:srgbClr val="FF0000"/>
                </a:solidFill>
              </a:rPr>
              <a:t>NPM registration and publish steps;</a:t>
            </a:r>
          </a:p>
          <a:p>
            <a:r>
              <a:rPr lang="en-IN" sz="2000" dirty="0"/>
              <a:t>1. Install Visual studio</a:t>
            </a:r>
          </a:p>
          <a:p>
            <a:r>
              <a:rPr lang="en-IN" sz="2000" dirty="0"/>
              <a:t>2. Install NODE.JS</a:t>
            </a:r>
          </a:p>
          <a:p>
            <a:r>
              <a:rPr lang="en-IN" sz="2000" dirty="0"/>
              <a:t>3.Open browser, type https://www.npmjs.com/</a:t>
            </a:r>
          </a:p>
          <a:p>
            <a:r>
              <a:rPr lang="en-IN" sz="2000" dirty="0"/>
              <a:t>    register NPM Username:</a:t>
            </a:r>
          </a:p>
          <a:p>
            <a:r>
              <a:rPr lang="en-IN" sz="2000" dirty="0"/>
              <a:t>		password:</a:t>
            </a:r>
          </a:p>
          <a:p>
            <a:r>
              <a:rPr lang="en-IN" sz="2000" dirty="0"/>
              <a:t>  Initialize a Git Repository: create a folder for the package in git to maintain version. </a:t>
            </a:r>
          </a:p>
          <a:p>
            <a:r>
              <a:rPr lang="en-IN" sz="2000" dirty="0"/>
              <a:t>4. open </a:t>
            </a:r>
            <a:r>
              <a:rPr lang="en-IN" sz="2000" dirty="0" err="1"/>
              <a:t>cmd</a:t>
            </a:r>
            <a:r>
              <a:rPr lang="en-IN" sz="2000" dirty="0"/>
              <a:t> terminal in local computer</a:t>
            </a:r>
          </a:p>
          <a:p>
            <a:r>
              <a:rPr lang="en-IN" sz="2000" dirty="0"/>
              <a:t>5. type node -v</a:t>
            </a:r>
          </a:p>
          <a:p>
            <a:r>
              <a:rPr lang="en-IN" sz="2000" dirty="0"/>
              <a:t>        </a:t>
            </a:r>
            <a:r>
              <a:rPr lang="en-IN" sz="2000" dirty="0" err="1"/>
              <a:t>npm</a:t>
            </a:r>
            <a:r>
              <a:rPr lang="en-IN" sz="2000" dirty="0"/>
              <a:t> -v</a:t>
            </a:r>
          </a:p>
          <a:p>
            <a:r>
              <a:rPr lang="en-IN" sz="2000" dirty="0"/>
              <a:t>6. create a package (folder in local PC)</a:t>
            </a:r>
          </a:p>
          <a:p>
            <a:r>
              <a:rPr lang="en-IN" sz="2000" dirty="0"/>
              <a:t>	</a:t>
            </a:r>
            <a:r>
              <a:rPr lang="en-IN" sz="2000" dirty="0" err="1"/>
              <a:t>mkdir</a:t>
            </a:r>
            <a:r>
              <a:rPr lang="en-IN" sz="2000" dirty="0"/>
              <a:t> </a:t>
            </a:r>
            <a:r>
              <a:rPr lang="en-IN" sz="2000" dirty="0" err="1"/>
              <a:t>package_example</a:t>
            </a:r>
            <a:endParaRPr lang="en-IN" sz="2000" dirty="0"/>
          </a:p>
          <a:p>
            <a:r>
              <a:rPr lang="en-IN" sz="2000" dirty="0"/>
              <a:t>	cd </a:t>
            </a:r>
            <a:r>
              <a:rPr lang="en-IN" sz="2000" dirty="0" err="1"/>
              <a:t>package_example</a:t>
            </a:r>
            <a:endParaRPr lang="en-IN" sz="2000" dirty="0"/>
          </a:p>
          <a:p>
            <a:r>
              <a:rPr lang="en-IN" sz="2000" dirty="0"/>
              <a:t>7. Open visual studio</a:t>
            </a:r>
          </a:p>
          <a:p>
            <a:r>
              <a:rPr lang="en-IN" sz="2000" dirty="0"/>
              <a:t>	open new java script file, named as index.js</a:t>
            </a:r>
          </a:p>
          <a:p>
            <a:r>
              <a:rPr lang="en-IN" sz="2000" dirty="0"/>
              <a:t>	type the contents in index.js</a:t>
            </a:r>
          </a:p>
          <a:p>
            <a:r>
              <a:rPr lang="en-IN" sz="2000" dirty="0"/>
              <a:t>		console.log('test page');</a:t>
            </a:r>
          </a:p>
          <a:p>
            <a:r>
              <a:rPr lang="en-IN" sz="2000" dirty="0"/>
              <a:t>	run on terminal node index.js</a:t>
            </a:r>
          </a:p>
        </p:txBody>
      </p:sp>
    </p:spTree>
    <p:extLst>
      <p:ext uri="{BB962C8B-B14F-4D97-AF65-F5344CB8AC3E}">
        <p14:creationId xmlns:p14="http://schemas.microsoft.com/office/powerpoint/2010/main" val="20272959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E6AD0B-BD10-FBBE-78D8-845817A97106}"/>
              </a:ext>
            </a:extLst>
          </p:cNvPr>
          <p:cNvSpPr txBox="1"/>
          <p:nvPr/>
        </p:nvSpPr>
        <p:spPr>
          <a:xfrm>
            <a:off x="287383" y="53985"/>
            <a:ext cx="11103428" cy="6740307"/>
          </a:xfrm>
          <a:prstGeom prst="rect">
            <a:avLst/>
          </a:prstGeom>
          <a:noFill/>
        </p:spPr>
        <p:txBody>
          <a:bodyPr wrap="square">
            <a:spAutoFit/>
          </a:bodyPr>
          <a:lstStyle/>
          <a:p>
            <a:r>
              <a:rPr lang="en-IN" sz="2400" dirty="0"/>
              <a:t>8. open </a:t>
            </a:r>
            <a:r>
              <a:rPr lang="en-IN" sz="2400" dirty="0" err="1"/>
              <a:t>cmd</a:t>
            </a:r>
            <a:r>
              <a:rPr lang="en-IN" sz="2400" dirty="0"/>
              <a:t> terminal type git </a:t>
            </a:r>
            <a:r>
              <a:rPr lang="en-IN" sz="2400" dirty="0" err="1"/>
              <a:t>init</a:t>
            </a:r>
            <a:endParaRPr lang="en-IN" sz="2400" dirty="0"/>
          </a:p>
          <a:p>
            <a:r>
              <a:rPr lang="en-IN" sz="2400" dirty="0"/>
              <a:t>    username:</a:t>
            </a:r>
          </a:p>
          <a:p>
            <a:r>
              <a:rPr lang="en-IN" sz="2400" dirty="0"/>
              <a:t>    password:</a:t>
            </a:r>
          </a:p>
          <a:p>
            <a:r>
              <a:rPr lang="en-IN" sz="2400" dirty="0"/>
              <a:t>9.  type node </a:t>
            </a:r>
            <a:r>
              <a:rPr lang="en-IN" sz="2400" dirty="0" err="1"/>
              <a:t>init</a:t>
            </a:r>
            <a:endParaRPr lang="en-IN" sz="2400" dirty="0"/>
          </a:p>
          <a:p>
            <a:r>
              <a:rPr lang="en-IN" sz="2400" dirty="0"/>
              <a:t>     This command will create a </a:t>
            </a:r>
            <a:r>
              <a:rPr lang="en-IN" sz="2400" dirty="0" err="1"/>
              <a:t>package.json</a:t>
            </a:r>
            <a:r>
              <a:rPr lang="en-IN" sz="2400" dirty="0"/>
              <a:t> file. You will get prompts to provide the following information:</a:t>
            </a:r>
          </a:p>
          <a:p>
            <a:r>
              <a:rPr lang="en-IN" sz="2400" dirty="0"/>
              <a:t>package-name: As you learned earlier in this tutorial, the name of your package must be unique. Also it must be lowercase. It may include hyphens.</a:t>
            </a:r>
          </a:p>
          <a:p>
            <a:r>
              <a:rPr lang="en-IN" sz="2400" dirty="0"/>
              <a:t>version: The initial value is 1.0.0. You update the number when you update your package using semantic versioning.</a:t>
            </a:r>
          </a:p>
          <a:p>
            <a:r>
              <a:rPr lang="en-IN" sz="2400" dirty="0"/>
              <a:t>description: You can provide a description of your package here. Indicate what your package does and how to use it.</a:t>
            </a:r>
          </a:p>
          <a:p>
            <a:r>
              <a:rPr lang="en-IN" sz="2400" dirty="0"/>
              <a:t>entry point: The entry file for your code. The default value is index.js.</a:t>
            </a:r>
          </a:p>
          <a:p>
            <a:r>
              <a:rPr lang="en-IN" sz="2400" dirty="0"/>
              <a:t>test command: Here, you can add the command you want to run when a user runs </a:t>
            </a:r>
            <a:r>
              <a:rPr lang="en-IN" sz="2400" dirty="0" err="1"/>
              <a:t>npm</a:t>
            </a:r>
            <a:r>
              <a:rPr lang="en-IN" sz="2400" dirty="0"/>
              <a:t> run test.</a:t>
            </a:r>
          </a:p>
          <a:p>
            <a:r>
              <a:rPr lang="en-IN" sz="2400" dirty="0"/>
              <a:t>git repository: The link to your remote repository on GitHub.</a:t>
            </a:r>
          </a:p>
          <a:p>
            <a:r>
              <a:rPr lang="en-IN" sz="2400" dirty="0"/>
              <a:t>keywords: Add relevant keywords that will help others find your package on the NPM registry.</a:t>
            </a:r>
          </a:p>
        </p:txBody>
      </p:sp>
    </p:spTree>
    <p:extLst>
      <p:ext uri="{BB962C8B-B14F-4D97-AF65-F5344CB8AC3E}">
        <p14:creationId xmlns:p14="http://schemas.microsoft.com/office/powerpoint/2010/main" val="13817827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710C0D-BBE1-F374-FE26-4BD367C5E685}"/>
              </a:ext>
            </a:extLst>
          </p:cNvPr>
          <p:cNvSpPr txBox="1"/>
          <p:nvPr/>
        </p:nvSpPr>
        <p:spPr>
          <a:xfrm>
            <a:off x="313509" y="740151"/>
            <a:ext cx="8830491" cy="4801314"/>
          </a:xfrm>
          <a:prstGeom prst="rect">
            <a:avLst/>
          </a:prstGeom>
          <a:noFill/>
        </p:spPr>
        <p:txBody>
          <a:bodyPr wrap="square">
            <a:spAutoFit/>
          </a:bodyPr>
          <a:lstStyle/>
          <a:p>
            <a:endParaRPr lang="en-IN" dirty="0"/>
          </a:p>
          <a:p>
            <a:r>
              <a:rPr lang="en-IN" sz="2400" dirty="0"/>
              <a:t>author: Add your name.</a:t>
            </a:r>
          </a:p>
          <a:p>
            <a:r>
              <a:rPr lang="en-IN" sz="2400" dirty="0"/>
              <a:t>license: You can add a license or use the default license (Internet Systems Consortium (ISC) License).</a:t>
            </a:r>
          </a:p>
          <a:p>
            <a:endParaRPr lang="en-IN" sz="2400" dirty="0"/>
          </a:p>
          <a:p>
            <a:r>
              <a:rPr lang="en-IN" sz="2400" dirty="0"/>
              <a:t>10 type </a:t>
            </a:r>
            <a:r>
              <a:rPr lang="en-IN" sz="2400" dirty="0" err="1"/>
              <a:t>npm</a:t>
            </a:r>
            <a:r>
              <a:rPr lang="en-IN" sz="2400" dirty="0"/>
              <a:t> </a:t>
            </a:r>
            <a:r>
              <a:rPr lang="en-IN" sz="2400" dirty="0" err="1"/>
              <a:t>whoami</a:t>
            </a:r>
            <a:endParaRPr lang="en-IN" sz="2400" dirty="0"/>
          </a:p>
          <a:p>
            <a:r>
              <a:rPr lang="en-IN" sz="2400" dirty="0"/>
              <a:t> 11. type </a:t>
            </a:r>
            <a:r>
              <a:rPr lang="en-IN" sz="2400" dirty="0" err="1"/>
              <a:t>npm</a:t>
            </a:r>
            <a:r>
              <a:rPr lang="en-IN" sz="2400" dirty="0"/>
              <a:t> logout</a:t>
            </a:r>
          </a:p>
          <a:p>
            <a:r>
              <a:rPr lang="en-IN" sz="2400" dirty="0"/>
              <a:t>12. type </a:t>
            </a:r>
            <a:r>
              <a:rPr lang="en-IN" sz="2400" dirty="0" err="1"/>
              <a:t>npm</a:t>
            </a:r>
            <a:r>
              <a:rPr lang="en-IN" sz="2400" dirty="0"/>
              <a:t> login</a:t>
            </a:r>
          </a:p>
          <a:p>
            <a:r>
              <a:rPr lang="en-IN" sz="2400" dirty="0"/>
              <a:t>13 type </a:t>
            </a:r>
            <a:r>
              <a:rPr lang="en-IN" sz="2400" dirty="0" err="1"/>
              <a:t>npm</a:t>
            </a:r>
            <a:r>
              <a:rPr lang="en-IN" sz="2400" dirty="0"/>
              <a:t> </a:t>
            </a:r>
            <a:r>
              <a:rPr lang="en-IN" sz="2400" dirty="0" err="1"/>
              <a:t>whoami</a:t>
            </a:r>
            <a:endParaRPr lang="en-IN" sz="2400" dirty="0"/>
          </a:p>
          <a:p>
            <a:r>
              <a:rPr lang="en-IN" sz="2400" dirty="0"/>
              <a:t>14.npm publish</a:t>
            </a:r>
          </a:p>
          <a:p>
            <a:r>
              <a:rPr lang="en-IN" sz="2400" dirty="0"/>
              <a:t>	username:</a:t>
            </a:r>
          </a:p>
          <a:p>
            <a:r>
              <a:rPr lang="en-IN" sz="2400" dirty="0"/>
              <a:t>         password:</a:t>
            </a:r>
          </a:p>
          <a:p>
            <a:r>
              <a:rPr lang="en-IN" sz="2400" dirty="0"/>
              <a:t>        verify email-id</a:t>
            </a:r>
          </a:p>
        </p:txBody>
      </p:sp>
    </p:spTree>
    <p:extLst>
      <p:ext uri="{BB962C8B-B14F-4D97-AF65-F5344CB8AC3E}">
        <p14:creationId xmlns:p14="http://schemas.microsoft.com/office/powerpoint/2010/main" val="2223634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2B1495-66A9-E753-8DDA-EC2C055523BB}"/>
              </a:ext>
            </a:extLst>
          </p:cNvPr>
          <p:cNvPicPr>
            <a:picLocks noChangeAspect="1"/>
          </p:cNvPicPr>
          <p:nvPr/>
        </p:nvPicPr>
        <p:blipFill>
          <a:blip r:embed="rId2"/>
          <a:stretch>
            <a:fillRect/>
          </a:stretch>
        </p:blipFill>
        <p:spPr>
          <a:xfrm>
            <a:off x="0" y="1523576"/>
            <a:ext cx="12192000" cy="3810848"/>
          </a:xfrm>
          <a:prstGeom prst="rect">
            <a:avLst/>
          </a:prstGeom>
        </p:spPr>
      </p:pic>
    </p:spTree>
    <p:extLst>
      <p:ext uri="{BB962C8B-B14F-4D97-AF65-F5344CB8AC3E}">
        <p14:creationId xmlns:p14="http://schemas.microsoft.com/office/powerpoint/2010/main" val="1500940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0EF072-D5F8-6AFF-C9F2-B83FDE45C403}"/>
              </a:ext>
            </a:extLst>
          </p:cNvPr>
          <p:cNvPicPr>
            <a:picLocks noChangeAspect="1"/>
          </p:cNvPicPr>
          <p:nvPr/>
        </p:nvPicPr>
        <p:blipFill>
          <a:blip r:embed="rId2"/>
          <a:stretch>
            <a:fillRect/>
          </a:stretch>
        </p:blipFill>
        <p:spPr>
          <a:xfrm>
            <a:off x="0" y="1018635"/>
            <a:ext cx="12192000" cy="4820729"/>
          </a:xfrm>
          <a:prstGeom prst="rect">
            <a:avLst/>
          </a:prstGeom>
        </p:spPr>
      </p:pic>
      <p:sp>
        <p:nvSpPr>
          <p:cNvPr id="4" name="TextBox 3">
            <a:extLst>
              <a:ext uri="{FF2B5EF4-FFF2-40B4-BE49-F238E27FC236}">
                <a16:creationId xmlns:a16="http://schemas.microsoft.com/office/drawing/2014/main" id="{E7AD2875-C33F-9A58-41F7-3C1BD07DFF64}"/>
              </a:ext>
            </a:extLst>
          </p:cNvPr>
          <p:cNvSpPr txBox="1"/>
          <p:nvPr/>
        </p:nvSpPr>
        <p:spPr>
          <a:xfrm>
            <a:off x="3108960" y="5982787"/>
            <a:ext cx="5425440" cy="646331"/>
          </a:xfrm>
          <a:prstGeom prst="rect">
            <a:avLst/>
          </a:prstGeom>
          <a:noFill/>
        </p:spPr>
        <p:txBody>
          <a:bodyPr wrap="square" rtlCol="0">
            <a:spAutoFit/>
          </a:bodyPr>
          <a:lstStyle/>
          <a:p>
            <a:r>
              <a:rPr lang="en-IN" dirty="0"/>
              <a:t>Call back function returns background to single thread execution</a:t>
            </a:r>
          </a:p>
        </p:txBody>
      </p:sp>
    </p:spTree>
    <p:extLst>
      <p:ext uri="{BB962C8B-B14F-4D97-AF65-F5344CB8AC3E}">
        <p14:creationId xmlns:p14="http://schemas.microsoft.com/office/powerpoint/2010/main" val="1190673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C28241-0AD7-4D56-F8AF-97B51538DF3C}"/>
              </a:ext>
            </a:extLst>
          </p:cNvPr>
          <p:cNvPicPr>
            <a:picLocks noChangeAspect="1"/>
          </p:cNvPicPr>
          <p:nvPr/>
        </p:nvPicPr>
        <p:blipFill>
          <a:blip r:embed="rId2"/>
          <a:stretch>
            <a:fillRect/>
          </a:stretch>
        </p:blipFill>
        <p:spPr>
          <a:xfrm>
            <a:off x="1289967" y="2123893"/>
            <a:ext cx="9612066" cy="2610214"/>
          </a:xfrm>
          <a:prstGeom prst="rect">
            <a:avLst/>
          </a:prstGeom>
        </p:spPr>
      </p:pic>
    </p:spTree>
    <p:extLst>
      <p:ext uri="{BB962C8B-B14F-4D97-AF65-F5344CB8AC3E}">
        <p14:creationId xmlns:p14="http://schemas.microsoft.com/office/powerpoint/2010/main" val="142793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3972DE-A152-0517-46A7-BE3B241DC181}"/>
              </a:ext>
            </a:extLst>
          </p:cNvPr>
          <p:cNvPicPr>
            <a:picLocks noChangeAspect="1"/>
          </p:cNvPicPr>
          <p:nvPr/>
        </p:nvPicPr>
        <p:blipFill>
          <a:blip r:embed="rId2"/>
          <a:stretch>
            <a:fillRect/>
          </a:stretch>
        </p:blipFill>
        <p:spPr>
          <a:xfrm>
            <a:off x="313518" y="1075996"/>
            <a:ext cx="11564964" cy="4706007"/>
          </a:xfrm>
          <a:prstGeom prst="rect">
            <a:avLst/>
          </a:prstGeom>
        </p:spPr>
      </p:pic>
    </p:spTree>
    <p:extLst>
      <p:ext uri="{BB962C8B-B14F-4D97-AF65-F5344CB8AC3E}">
        <p14:creationId xmlns:p14="http://schemas.microsoft.com/office/powerpoint/2010/main" val="38107873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3074</Words>
  <Application>Microsoft Office PowerPoint</Application>
  <PresentationFormat>Widescreen</PresentationFormat>
  <Paragraphs>273</Paragraphs>
  <Slides>52</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52</vt:i4>
      </vt:variant>
    </vt:vector>
  </HeadingPairs>
  <TitlesOfParts>
    <vt:vector size="63" baseType="lpstr">
      <vt:lpstr>Arial</vt:lpstr>
      <vt:lpstr>Arial Unicode MS</vt:lpstr>
      <vt:lpstr>Calibri</vt:lpstr>
      <vt:lpstr>Calibri Light</vt:lpstr>
      <vt:lpstr>Consolas</vt:lpstr>
      <vt:lpstr>Courier New</vt:lpstr>
      <vt:lpstr>Google Sans</vt:lpstr>
      <vt:lpstr>Nunito</vt:lpstr>
      <vt:lpstr>Roboto</vt:lpstr>
      <vt:lpstr>Verdana</vt:lpstr>
      <vt:lpstr>Office Theme</vt:lpstr>
      <vt:lpstr>Unit-II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Jyothsna Kilari</dc:creator>
  <cp:lastModifiedBy>Jyothsna Kilari</cp:lastModifiedBy>
  <cp:revision>1</cp:revision>
  <dcterms:created xsi:type="dcterms:W3CDTF">2025-09-19T07:06:10Z</dcterms:created>
  <dcterms:modified xsi:type="dcterms:W3CDTF">2025-09-19T07:06:19Z</dcterms:modified>
</cp:coreProperties>
</file>