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5"/>
  </p:notesMasterIdLst>
  <p:sldIdLst>
    <p:sldId id="256" r:id="rId2"/>
    <p:sldId id="297" r:id="rId3"/>
    <p:sldId id="298" r:id="rId4"/>
    <p:sldId id="257" r:id="rId5"/>
    <p:sldId id="258" r:id="rId6"/>
    <p:sldId id="292" r:id="rId7"/>
    <p:sldId id="259" r:id="rId8"/>
    <p:sldId id="295" r:id="rId9"/>
    <p:sldId id="296" r:id="rId10"/>
    <p:sldId id="260" r:id="rId11"/>
    <p:sldId id="261" r:id="rId12"/>
    <p:sldId id="293" r:id="rId13"/>
    <p:sldId id="294" r:id="rId14"/>
    <p:sldId id="262" r:id="rId15"/>
    <p:sldId id="263" r:id="rId16"/>
    <p:sldId id="264" r:id="rId17"/>
    <p:sldId id="265" r:id="rId18"/>
    <p:sldId id="266" r:id="rId19"/>
    <p:sldId id="267" r:id="rId20"/>
    <p:sldId id="268" r:id="rId21"/>
    <p:sldId id="269" r:id="rId22"/>
    <p:sldId id="270" r:id="rId23"/>
    <p:sldId id="272" r:id="rId24"/>
    <p:sldId id="273" r:id="rId25"/>
    <p:sldId id="311" r:id="rId26"/>
    <p:sldId id="274" r:id="rId27"/>
    <p:sldId id="315" r:id="rId28"/>
    <p:sldId id="313" r:id="rId29"/>
    <p:sldId id="314" r:id="rId30"/>
    <p:sldId id="312" r:id="rId31"/>
    <p:sldId id="316" r:id="rId32"/>
    <p:sldId id="331" r:id="rId33"/>
    <p:sldId id="332" r:id="rId34"/>
    <p:sldId id="317" r:id="rId35"/>
    <p:sldId id="319" r:id="rId36"/>
    <p:sldId id="320" r:id="rId37"/>
    <p:sldId id="334" r:id="rId38"/>
    <p:sldId id="335" r:id="rId39"/>
    <p:sldId id="336" r:id="rId40"/>
    <p:sldId id="337" r:id="rId41"/>
    <p:sldId id="338" r:id="rId42"/>
    <p:sldId id="339" r:id="rId43"/>
    <p:sldId id="340" r:id="rId44"/>
    <p:sldId id="342" r:id="rId45"/>
    <p:sldId id="333" r:id="rId46"/>
    <p:sldId id="322" r:id="rId47"/>
    <p:sldId id="323" r:id="rId48"/>
    <p:sldId id="343" r:id="rId49"/>
    <p:sldId id="344" r:id="rId50"/>
    <p:sldId id="345" r:id="rId51"/>
    <p:sldId id="346" r:id="rId52"/>
    <p:sldId id="347" r:id="rId53"/>
    <p:sldId id="275" r:id="rId54"/>
    <p:sldId id="271" r:id="rId55"/>
    <p:sldId id="276" r:id="rId56"/>
    <p:sldId id="277" r:id="rId57"/>
    <p:sldId id="278" r:id="rId58"/>
    <p:sldId id="279" r:id="rId59"/>
    <p:sldId id="280" r:id="rId60"/>
    <p:sldId id="281" r:id="rId61"/>
    <p:sldId id="282" r:id="rId62"/>
    <p:sldId id="283" r:id="rId63"/>
    <p:sldId id="284" r:id="rId64"/>
    <p:sldId id="285" r:id="rId65"/>
    <p:sldId id="286" r:id="rId66"/>
    <p:sldId id="287" r:id="rId67"/>
    <p:sldId id="288" r:id="rId68"/>
    <p:sldId id="289" r:id="rId69"/>
    <p:sldId id="290" r:id="rId70"/>
    <p:sldId id="291" r:id="rId71"/>
    <p:sldId id="326" r:id="rId72"/>
    <p:sldId id="327" r:id="rId73"/>
    <p:sldId id="329" r:id="rId74"/>
    <p:sldId id="328" r:id="rId75"/>
    <p:sldId id="325" r:id="rId76"/>
    <p:sldId id="330" r:id="rId77"/>
    <p:sldId id="376" r:id="rId78"/>
    <p:sldId id="381" r:id="rId79"/>
    <p:sldId id="382" r:id="rId80"/>
    <p:sldId id="383" r:id="rId81"/>
    <p:sldId id="377" r:id="rId82"/>
    <p:sldId id="378" r:id="rId83"/>
    <p:sldId id="379" r:id="rId84"/>
    <p:sldId id="380"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8" r:id="rId105"/>
    <p:sldId id="369" r:id="rId106"/>
    <p:sldId id="370" r:id="rId107"/>
    <p:sldId id="371" r:id="rId108"/>
    <p:sldId id="372" r:id="rId109"/>
    <p:sldId id="373" r:id="rId110"/>
    <p:sldId id="374" r:id="rId111"/>
    <p:sldId id="375" r:id="rId112"/>
    <p:sldId id="367" r:id="rId113"/>
    <p:sldId id="299" r:id="rId114"/>
    <p:sldId id="300" r:id="rId115"/>
    <p:sldId id="301" r:id="rId116"/>
    <p:sldId id="302" r:id="rId117"/>
    <p:sldId id="303" r:id="rId118"/>
    <p:sldId id="304" r:id="rId119"/>
    <p:sldId id="305" r:id="rId120"/>
    <p:sldId id="306" r:id="rId121"/>
    <p:sldId id="307" r:id="rId122"/>
    <p:sldId id="308" r:id="rId123"/>
    <p:sldId id="309" r:id="rId124"/>
    <p:sldId id="310" r:id="rId125"/>
    <p:sldId id="384" r:id="rId126"/>
    <p:sldId id="385" r:id="rId127"/>
    <p:sldId id="386" r:id="rId128"/>
    <p:sldId id="387" r:id="rId129"/>
    <p:sldId id="388" r:id="rId130"/>
    <p:sldId id="389" r:id="rId131"/>
    <p:sldId id="390" r:id="rId132"/>
    <p:sldId id="391" r:id="rId133"/>
    <p:sldId id="392" r:id="rId1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73" d="100"/>
          <a:sy n="73" d="100"/>
        </p:scale>
        <p:origin x="2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60B72-F3CB-4EEC-8C0D-9367E442BDC8}" type="datetimeFigureOut">
              <a:rPr lang="en-IN" smtClean="0"/>
              <a:t>16-09-2025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0BBCE-C210-4291-8229-2C38082A3BD0}" type="slidenum">
              <a:rPr lang="en-IN" smtClean="0"/>
              <a:t>‹#›</a:t>
            </a:fld>
            <a:endParaRPr lang="en-IN"/>
          </a:p>
        </p:txBody>
      </p:sp>
    </p:spTree>
    <p:extLst>
      <p:ext uri="{BB962C8B-B14F-4D97-AF65-F5344CB8AC3E}">
        <p14:creationId xmlns:p14="http://schemas.microsoft.com/office/powerpoint/2010/main" val="299685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800BBCE-C210-4291-8229-2C38082A3BD0}" type="slidenum">
              <a:rPr lang="en-IN" smtClean="0"/>
              <a:t>87</a:t>
            </a:fld>
            <a:endParaRPr lang="en-IN"/>
          </a:p>
        </p:txBody>
      </p:sp>
    </p:spTree>
    <p:extLst>
      <p:ext uri="{BB962C8B-B14F-4D97-AF65-F5344CB8AC3E}">
        <p14:creationId xmlns:p14="http://schemas.microsoft.com/office/powerpoint/2010/main" val="3485930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974FB-3840-7F42-04F6-2DB44F9BB9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459D605-B827-6CBC-6CC1-EF20DCA899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9BA4F1A-8A4F-98F8-15F1-BA1A0845AF5C}"/>
              </a:ext>
            </a:extLst>
          </p:cNvPr>
          <p:cNvSpPr>
            <a:spLocks noGrp="1"/>
          </p:cNvSpPr>
          <p:nvPr>
            <p:ph type="dt" sz="half" idx="10"/>
          </p:nvPr>
        </p:nvSpPr>
        <p:spPr/>
        <p:txBody>
          <a:bodyPr/>
          <a:lstStyle/>
          <a:p>
            <a:fld id="{58E87379-469E-4A04-926E-2A141AA8D2BB}" type="datetimeFigureOut">
              <a:rPr lang="en-IN" smtClean="0"/>
              <a:t>16-09-2025</a:t>
            </a:fld>
            <a:endParaRPr lang="en-IN"/>
          </a:p>
        </p:txBody>
      </p:sp>
      <p:sp>
        <p:nvSpPr>
          <p:cNvPr id="5" name="Footer Placeholder 4">
            <a:extLst>
              <a:ext uri="{FF2B5EF4-FFF2-40B4-BE49-F238E27FC236}">
                <a16:creationId xmlns:a16="http://schemas.microsoft.com/office/drawing/2014/main" id="{757F5073-27D0-529D-3C09-327773A48DE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BC46C47-89D4-4231-E848-4A1CD8CFDF07}"/>
              </a:ext>
            </a:extLst>
          </p:cNvPr>
          <p:cNvSpPr>
            <a:spLocks noGrp="1"/>
          </p:cNvSpPr>
          <p:nvPr>
            <p:ph type="sldNum" sz="quarter" idx="12"/>
          </p:nvPr>
        </p:nvSpPr>
        <p:spPr/>
        <p:txBody>
          <a:bodyPr/>
          <a:lstStyle/>
          <a:p>
            <a:fld id="{BFA81A9C-732F-433D-9E5F-940E6621E200}" type="slidenum">
              <a:rPr lang="en-IN" smtClean="0"/>
              <a:t>‹#›</a:t>
            </a:fld>
            <a:endParaRPr lang="en-IN"/>
          </a:p>
        </p:txBody>
      </p:sp>
    </p:spTree>
    <p:extLst>
      <p:ext uri="{BB962C8B-B14F-4D97-AF65-F5344CB8AC3E}">
        <p14:creationId xmlns:p14="http://schemas.microsoft.com/office/powerpoint/2010/main" val="1936919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1F17-B5E9-BF12-893E-27788ABADD7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1C9E865-A71B-544B-B7B2-7B4F0374BB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8B83BF9-D57C-6151-0553-08C22EA7D512}"/>
              </a:ext>
            </a:extLst>
          </p:cNvPr>
          <p:cNvSpPr>
            <a:spLocks noGrp="1"/>
          </p:cNvSpPr>
          <p:nvPr>
            <p:ph type="dt" sz="half" idx="10"/>
          </p:nvPr>
        </p:nvSpPr>
        <p:spPr/>
        <p:txBody>
          <a:bodyPr/>
          <a:lstStyle/>
          <a:p>
            <a:fld id="{58E87379-469E-4A04-926E-2A141AA8D2BB}" type="datetimeFigureOut">
              <a:rPr lang="en-IN" smtClean="0"/>
              <a:t>16-09-2025</a:t>
            </a:fld>
            <a:endParaRPr lang="en-IN"/>
          </a:p>
        </p:txBody>
      </p:sp>
      <p:sp>
        <p:nvSpPr>
          <p:cNvPr id="5" name="Footer Placeholder 4">
            <a:extLst>
              <a:ext uri="{FF2B5EF4-FFF2-40B4-BE49-F238E27FC236}">
                <a16:creationId xmlns:a16="http://schemas.microsoft.com/office/drawing/2014/main" id="{4E75631F-19B0-3B20-672D-59ADAF463FE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24D9D1C-E518-BD4F-82C3-F88AE302E8D0}"/>
              </a:ext>
            </a:extLst>
          </p:cNvPr>
          <p:cNvSpPr>
            <a:spLocks noGrp="1"/>
          </p:cNvSpPr>
          <p:nvPr>
            <p:ph type="sldNum" sz="quarter" idx="12"/>
          </p:nvPr>
        </p:nvSpPr>
        <p:spPr/>
        <p:txBody>
          <a:bodyPr/>
          <a:lstStyle/>
          <a:p>
            <a:fld id="{BFA81A9C-732F-433D-9E5F-940E6621E200}" type="slidenum">
              <a:rPr lang="en-IN" smtClean="0"/>
              <a:t>‹#›</a:t>
            </a:fld>
            <a:endParaRPr lang="en-IN"/>
          </a:p>
        </p:txBody>
      </p:sp>
    </p:spTree>
    <p:extLst>
      <p:ext uri="{BB962C8B-B14F-4D97-AF65-F5344CB8AC3E}">
        <p14:creationId xmlns:p14="http://schemas.microsoft.com/office/powerpoint/2010/main" val="34757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936616-3F85-4B71-95F0-07B8EE95DD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87B47A2-85F3-DCB2-8760-78CEA61986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2126C03-624E-0FEF-3E26-4957E451D057}"/>
              </a:ext>
            </a:extLst>
          </p:cNvPr>
          <p:cNvSpPr>
            <a:spLocks noGrp="1"/>
          </p:cNvSpPr>
          <p:nvPr>
            <p:ph type="dt" sz="half" idx="10"/>
          </p:nvPr>
        </p:nvSpPr>
        <p:spPr/>
        <p:txBody>
          <a:bodyPr/>
          <a:lstStyle/>
          <a:p>
            <a:fld id="{58E87379-469E-4A04-926E-2A141AA8D2BB}" type="datetimeFigureOut">
              <a:rPr lang="en-IN" smtClean="0"/>
              <a:t>16-09-2025</a:t>
            </a:fld>
            <a:endParaRPr lang="en-IN"/>
          </a:p>
        </p:txBody>
      </p:sp>
      <p:sp>
        <p:nvSpPr>
          <p:cNvPr id="5" name="Footer Placeholder 4">
            <a:extLst>
              <a:ext uri="{FF2B5EF4-FFF2-40B4-BE49-F238E27FC236}">
                <a16:creationId xmlns:a16="http://schemas.microsoft.com/office/drawing/2014/main" id="{F64F716D-BC08-580D-5BB2-356489B4CCC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4333780-6FA9-9127-63C8-963A5A11CBDE}"/>
              </a:ext>
            </a:extLst>
          </p:cNvPr>
          <p:cNvSpPr>
            <a:spLocks noGrp="1"/>
          </p:cNvSpPr>
          <p:nvPr>
            <p:ph type="sldNum" sz="quarter" idx="12"/>
          </p:nvPr>
        </p:nvSpPr>
        <p:spPr/>
        <p:txBody>
          <a:bodyPr/>
          <a:lstStyle/>
          <a:p>
            <a:fld id="{BFA81A9C-732F-433D-9E5F-940E6621E200}" type="slidenum">
              <a:rPr lang="en-IN" smtClean="0"/>
              <a:t>‹#›</a:t>
            </a:fld>
            <a:endParaRPr lang="en-IN"/>
          </a:p>
        </p:txBody>
      </p:sp>
    </p:spTree>
    <p:extLst>
      <p:ext uri="{BB962C8B-B14F-4D97-AF65-F5344CB8AC3E}">
        <p14:creationId xmlns:p14="http://schemas.microsoft.com/office/powerpoint/2010/main" val="388065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6708-A8D3-AC04-6986-FE862F157B3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D74A129-6DFC-9B34-9A91-5033A1B02C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66E9EF9-175C-38E4-1F8C-5C0F3BEE8A35}"/>
              </a:ext>
            </a:extLst>
          </p:cNvPr>
          <p:cNvSpPr>
            <a:spLocks noGrp="1"/>
          </p:cNvSpPr>
          <p:nvPr>
            <p:ph type="dt" sz="half" idx="10"/>
          </p:nvPr>
        </p:nvSpPr>
        <p:spPr/>
        <p:txBody>
          <a:bodyPr/>
          <a:lstStyle/>
          <a:p>
            <a:fld id="{58E87379-469E-4A04-926E-2A141AA8D2BB}" type="datetimeFigureOut">
              <a:rPr lang="en-IN" smtClean="0"/>
              <a:t>16-09-2025</a:t>
            </a:fld>
            <a:endParaRPr lang="en-IN"/>
          </a:p>
        </p:txBody>
      </p:sp>
      <p:sp>
        <p:nvSpPr>
          <p:cNvPr id="5" name="Footer Placeholder 4">
            <a:extLst>
              <a:ext uri="{FF2B5EF4-FFF2-40B4-BE49-F238E27FC236}">
                <a16:creationId xmlns:a16="http://schemas.microsoft.com/office/drawing/2014/main" id="{DDCA819A-AC37-E199-D586-878ADD4D6CB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A8D51A9-A809-70C0-3036-9DC1E2A972D2}"/>
              </a:ext>
            </a:extLst>
          </p:cNvPr>
          <p:cNvSpPr>
            <a:spLocks noGrp="1"/>
          </p:cNvSpPr>
          <p:nvPr>
            <p:ph type="sldNum" sz="quarter" idx="12"/>
          </p:nvPr>
        </p:nvSpPr>
        <p:spPr/>
        <p:txBody>
          <a:bodyPr/>
          <a:lstStyle/>
          <a:p>
            <a:fld id="{BFA81A9C-732F-433D-9E5F-940E6621E200}" type="slidenum">
              <a:rPr lang="en-IN" smtClean="0"/>
              <a:t>‹#›</a:t>
            </a:fld>
            <a:endParaRPr lang="en-IN"/>
          </a:p>
        </p:txBody>
      </p:sp>
    </p:spTree>
    <p:extLst>
      <p:ext uri="{BB962C8B-B14F-4D97-AF65-F5344CB8AC3E}">
        <p14:creationId xmlns:p14="http://schemas.microsoft.com/office/powerpoint/2010/main" val="1550104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303F-F6F1-C990-3AA9-04125D051B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9A1CB09-D643-E720-6CE8-69E514A653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20830D-92D8-8C7A-A197-3128CC9E1B45}"/>
              </a:ext>
            </a:extLst>
          </p:cNvPr>
          <p:cNvSpPr>
            <a:spLocks noGrp="1"/>
          </p:cNvSpPr>
          <p:nvPr>
            <p:ph type="dt" sz="half" idx="10"/>
          </p:nvPr>
        </p:nvSpPr>
        <p:spPr/>
        <p:txBody>
          <a:bodyPr/>
          <a:lstStyle/>
          <a:p>
            <a:fld id="{58E87379-469E-4A04-926E-2A141AA8D2BB}" type="datetimeFigureOut">
              <a:rPr lang="en-IN" smtClean="0"/>
              <a:t>16-09-2025</a:t>
            </a:fld>
            <a:endParaRPr lang="en-IN"/>
          </a:p>
        </p:txBody>
      </p:sp>
      <p:sp>
        <p:nvSpPr>
          <p:cNvPr id="5" name="Footer Placeholder 4">
            <a:extLst>
              <a:ext uri="{FF2B5EF4-FFF2-40B4-BE49-F238E27FC236}">
                <a16:creationId xmlns:a16="http://schemas.microsoft.com/office/drawing/2014/main" id="{E48841D2-1313-35F2-5A01-E0CFC718FB1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F333141-9319-FBAB-BE6C-3E2777187CB8}"/>
              </a:ext>
            </a:extLst>
          </p:cNvPr>
          <p:cNvSpPr>
            <a:spLocks noGrp="1"/>
          </p:cNvSpPr>
          <p:nvPr>
            <p:ph type="sldNum" sz="quarter" idx="12"/>
          </p:nvPr>
        </p:nvSpPr>
        <p:spPr/>
        <p:txBody>
          <a:bodyPr/>
          <a:lstStyle/>
          <a:p>
            <a:fld id="{BFA81A9C-732F-433D-9E5F-940E6621E200}" type="slidenum">
              <a:rPr lang="en-IN" smtClean="0"/>
              <a:t>‹#›</a:t>
            </a:fld>
            <a:endParaRPr lang="en-IN"/>
          </a:p>
        </p:txBody>
      </p:sp>
    </p:spTree>
    <p:extLst>
      <p:ext uri="{BB962C8B-B14F-4D97-AF65-F5344CB8AC3E}">
        <p14:creationId xmlns:p14="http://schemas.microsoft.com/office/powerpoint/2010/main" val="69330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978C-861F-4461-4789-F09C64D5687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1FF36FA-00D2-F3B4-2624-74A8F21F85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6F842C5-B671-7C8F-4B1F-AF00001986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A951262-4DE3-0972-AAD1-98B281722799}"/>
              </a:ext>
            </a:extLst>
          </p:cNvPr>
          <p:cNvSpPr>
            <a:spLocks noGrp="1"/>
          </p:cNvSpPr>
          <p:nvPr>
            <p:ph type="dt" sz="half" idx="10"/>
          </p:nvPr>
        </p:nvSpPr>
        <p:spPr/>
        <p:txBody>
          <a:bodyPr/>
          <a:lstStyle/>
          <a:p>
            <a:fld id="{58E87379-469E-4A04-926E-2A141AA8D2BB}" type="datetimeFigureOut">
              <a:rPr lang="en-IN" smtClean="0"/>
              <a:t>16-09-2025</a:t>
            </a:fld>
            <a:endParaRPr lang="en-IN"/>
          </a:p>
        </p:txBody>
      </p:sp>
      <p:sp>
        <p:nvSpPr>
          <p:cNvPr id="6" name="Footer Placeholder 5">
            <a:extLst>
              <a:ext uri="{FF2B5EF4-FFF2-40B4-BE49-F238E27FC236}">
                <a16:creationId xmlns:a16="http://schemas.microsoft.com/office/drawing/2014/main" id="{5229F0B6-C8D6-5166-1343-58755A05CBD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6FE976E-C5BF-9A4A-523F-F6167E076366}"/>
              </a:ext>
            </a:extLst>
          </p:cNvPr>
          <p:cNvSpPr>
            <a:spLocks noGrp="1"/>
          </p:cNvSpPr>
          <p:nvPr>
            <p:ph type="sldNum" sz="quarter" idx="12"/>
          </p:nvPr>
        </p:nvSpPr>
        <p:spPr/>
        <p:txBody>
          <a:bodyPr/>
          <a:lstStyle/>
          <a:p>
            <a:fld id="{BFA81A9C-732F-433D-9E5F-940E6621E200}" type="slidenum">
              <a:rPr lang="en-IN" smtClean="0"/>
              <a:t>‹#›</a:t>
            </a:fld>
            <a:endParaRPr lang="en-IN"/>
          </a:p>
        </p:txBody>
      </p:sp>
    </p:spTree>
    <p:extLst>
      <p:ext uri="{BB962C8B-B14F-4D97-AF65-F5344CB8AC3E}">
        <p14:creationId xmlns:p14="http://schemas.microsoft.com/office/powerpoint/2010/main" val="209178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11790-1949-C0E5-7688-FC76A4510F8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97D35B2-74C8-312E-8416-1FA0878936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BF9353-D269-3F7B-B240-8E64DEAF5A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7790668-B8AC-20A3-FC95-790F2A52C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43FD71-31AC-D5C1-1EBD-43AD27D6EC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3BF5DA4-81EB-4F7C-95E3-2E1A66DBFE8D}"/>
              </a:ext>
            </a:extLst>
          </p:cNvPr>
          <p:cNvSpPr>
            <a:spLocks noGrp="1"/>
          </p:cNvSpPr>
          <p:nvPr>
            <p:ph type="dt" sz="half" idx="10"/>
          </p:nvPr>
        </p:nvSpPr>
        <p:spPr/>
        <p:txBody>
          <a:bodyPr/>
          <a:lstStyle/>
          <a:p>
            <a:fld id="{58E87379-469E-4A04-926E-2A141AA8D2BB}" type="datetimeFigureOut">
              <a:rPr lang="en-IN" smtClean="0"/>
              <a:t>16-09-2025</a:t>
            </a:fld>
            <a:endParaRPr lang="en-IN"/>
          </a:p>
        </p:txBody>
      </p:sp>
      <p:sp>
        <p:nvSpPr>
          <p:cNvPr id="8" name="Footer Placeholder 7">
            <a:extLst>
              <a:ext uri="{FF2B5EF4-FFF2-40B4-BE49-F238E27FC236}">
                <a16:creationId xmlns:a16="http://schemas.microsoft.com/office/drawing/2014/main" id="{1B2ECFDE-69E4-F030-9791-1DC2BDF40C2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856377B-A355-4FC6-07A4-439278CA0F69}"/>
              </a:ext>
            </a:extLst>
          </p:cNvPr>
          <p:cNvSpPr>
            <a:spLocks noGrp="1"/>
          </p:cNvSpPr>
          <p:nvPr>
            <p:ph type="sldNum" sz="quarter" idx="12"/>
          </p:nvPr>
        </p:nvSpPr>
        <p:spPr/>
        <p:txBody>
          <a:bodyPr/>
          <a:lstStyle/>
          <a:p>
            <a:fld id="{BFA81A9C-732F-433D-9E5F-940E6621E200}" type="slidenum">
              <a:rPr lang="en-IN" smtClean="0"/>
              <a:t>‹#›</a:t>
            </a:fld>
            <a:endParaRPr lang="en-IN"/>
          </a:p>
        </p:txBody>
      </p:sp>
    </p:spTree>
    <p:extLst>
      <p:ext uri="{BB962C8B-B14F-4D97-AF65-F5344CB8AC3E}">
        <p14:creationId xmlns:p14="http://schemas.microsoft.com/office/powerpoint/2010/main" val="1601170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92AD-B095-9BB1-F286-113AAD99E84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F41D9FF-51F9-E2C9-9D34-20451208C135}"/>
              </a:ext>
            </a:extLst>
          </p:cNvPr>
          <p:cNvSpPr>
            <a:spLocks noGrp="1"/>
          </p:cNvSpPr>
          <p:nvPr>
            <p:ph type="dt" sz="half" idx="10"/>
          </p:nvPr>
        </p:nvSpPr>
        <p:spPr/>
        <p:txBody>
          <a:bodyPr/>
          <a:lstStyle/>
          <a:p>
            <a:fld id="{58E87379-469E-4A04-926E-2A141AA8D2BB}" type="datetimeFigureOut">
              <a:rPr lang="en-IN" smtClean="0"/>
              <a:t>16-09-2025</a:t>
            </a:fld>
            <a:endParaRPr lang="en-IN"/>
          </a:p>
        </p:txBody>
      </p:sp>
      <p:sp>
        <p:nvSpPr>
          <p:cNvPr id="4" name="Footer Placeholder 3">
            <a:extLst>
              <a:ext uri="{FF2B5EF4-FFF2-40B4-BE49-F238E27FC236}">
                <a16:creationId xmlns:a16="http://schemas.microsoft.com/office/drawing/2014/main" id="{1DEDBC0F-AD9B-FACD-A246-44DFE36840A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8B9E3A0-DC5A-05C5-E64F-0598F1BD1B64}"/>
              </a:ext>
            </a:extLst>
          </p:cNvPr>
          <p:cNvSpPr>
            <a:spLocks noGrp="1"/>
          </p:cNvSpPr>
          <p:nvPr>
            <p:ph type="sldNum" sz="quarter" idx="12"/>
          </p:nvPr>
        </p:nvSpPr>
        <p:spPr/>
        <p:txBody>
          <a:bodyPr/>
          <a:lstStyle/>
          <a:p>
            <a:fld id="{BFA81A9C-732F-433D-9E5F-940E6621E200}" type="slidenum">
              <a:rPr lang="en-IN" smtClean="0"/>
              <a:t>‹#›</a:t>
            </a:fld>
            <a:endParaRPr lang="en-IN"/>
          </a:p>
        </p:txBody>
      </p:sp>
    </p:spTree>
    <p:extLst>
      <p:ext uri="{BB962C8B-B14F-4D97-AF65-F5344CB8AC3E}">
        <p14:creationId xmlns:p14="http://schemas.microsoft.com/office/powerpoint/2010/main" val="335266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28BF3F-709D-DCD8-84C8-9A2500E51F16}"/>
              </a:ext>
            </a:extLst>
          </p:cNvPr>
          <p:cNvSpPr>
            <a:spLocks noGrp="1"/>
          </p:cNvSpPr>
          <p:nvPr>
            <p:ph type="dt" sz="half" idx="10"/>
          </p:nvPr>
        </p:nvSpPr>
        <p:spPr/>
        <p:txBody>
          <a:bodyPr/>
          <a:lstStyle/>
          <a:p>
            <a:fld id="{58E87379-469E-4A04-926E-2A141AA8D2BB}" type="datetimeFigureOut">
              <a:rPr lang="en-IN" smtClean="0"/>
              <a:t>16-09-2025</a:t>
            </a:fld>
            <a:endParaRPr lang="en-IN"/>
          </a:p>
        </p:txBody>
      </p:sp>
      <p:sp>
        <p:nvSpPr>
          <p:cNvPr id="3" name="Footer Placeholder 2">
            <a:extLst>
              <a:ext uri="{FF2B5EF4-FFF2-40B4-BE49-F238E27FC236}">
                <a16:creationId xmlns:a16="http://schemas.microsoft.com/office/drawing/2014/main" id="{9DAF6AA8-2EA4-5834-B5EC-AEA8D59A894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DD4FBA4-E39C-9617-7F0A-E2C0E962E8CA}"/>
              </a:ext>
            </a:extLst>
          </p:cNvPr>
          <p:cNvSpPr>
            <a:spLocks noGrp="1"/>
          </p:cNvSpPr>
          <p:nvPr>
            <p:ph type="sldNum" sz="quarter" idx="12"/>
          </p:nvPr>
        </p:nvSpPr>
        <p:spPr/>
        <p:txBody>
          <a:bodyPr/>
          <a:lstStyle/>
          <a:p>
            <a:fld id="{BFA81A9C-732F-433D-9E5F-940E6621E200}" type="slidenum">
              <a:rPr lang="en-IN" smtClean="0"/>
              <a:t>‹#›</a:t>
            </a:fld>
            <a:endParaRPr lang="en-IN"/>
          </a:p>
        </p:txBody>
      </p:sp>
    </p:spTree>
    <p:extLst>
      <p:ext uri="{BB962C8B-B14F-4D97-AF65-F5344CB8AC3E}">
        <p14:creationId xmlns:p14="http://schemas.microsoft.com/office/powerpoint/2010/main" val="120465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F99E-A9F7-CF4B-8DC7-F7D093AAA1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D08AB2A-91D9-3747-582D-08F708562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8794796-C231-8593-F3BC-2666D637F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82CC5F-6038-2188-DE40-E02C5347FB7C}"/>
              </a:ext>
            </a:extLst>
          </p:cNvPr>
          <p:cNvSpPr>
            <a:spLocks noGrp="1"/>
          </p:cNvSpPr>
          <p:nvPr>
            <p:ph type="dt" sz="half" idx="10"/>
          </p:nvPr>
        </p:nvSpPr>
        <p:spPr/>
        <p:txBody>
          <a:bodyPr/>
          <a:lstStyle/>
          <a:p>
            <a:fld id="{58E87379-469E-4A04-926E-2A141AA8D2BB}" type="datetimeFigureOut">
              <a:rPr lang="en-IN" smtClean="0"/>
              <a:t>16-09-2025</a:t>
            </a:fld>
            <a:endParaRPr lang="en-IN"/>
          </a:p>
        </p:txBody>
      </p:sp>
      <p:sp>
        <p:nvSpPr>
          <p:cNvPr id="6" name="Footer Placeholder 5">
            <a:extLst>
              <a:ext uri="{FF2B5EF4-FFF2-40B4-BE49-F238E27FC236}">
                <a16:creationId xmlns:a16="http://schemas.microsoft.com/office/drawing/2014/main" id="{6329E7CC-7F46-35C3-4142-3AA66817B2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D763010-5C60-C670-6D09-481FB49D3CF5}"/>
              </a:ext>
            </a:extLst>
          </p:cNvPr>
          <p:cNvSpPr>
            <a:spLocks noGrp="1"/>
          </p:cNvSpPr>
          <p:nvPr>
            <p:ph type="sldNum" sz="quarter" idx="12"/>
          </p:nvPr>
        </p:nvSpPr>
        <p:spPr/>
        <p:txBody>
          <a:bodyPr/>
          <a:lstStyle/>
          <a:p>
            <a:fld id="{BFA81A9C-732F-433D-9E5F-940E6621E200}" type="slidenum">
              <a:rPr lang="en-IN" smtClean="0"/>
              <a:t>‹#›</a:t>
            </a:fld>
            <a:endParaRPr lang="en-IN"/>
          </a:p>
        </p:txBody>
      </p:sp>
    </p:spTree>
    <p:extLst>
      <p:ext uri="{BB962C8B-B14F-4D97-AF65-F5344CB8AC3E}">
        <p14:creationId xmlns:p14="http://schemas.microsoft.com/office/powerpoint/2010/main" val="3921101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3C2F-7AA3-2B7C-EAA2-0AC29D34FD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51D8BE3-3FF7-15B9-166A-7DCA2C2E93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F28E73B-BA5C-6B82-D0BF-E0A77B61A6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7D8FD-A116-C07E-2837-B391AD30A461}"/>
              </a:ext>
            </a:extLst>
          </p:cNvPr>
          <p:cNvSpPr>
            <a:spLocks noGrp="1"/>
          </p:cNvSpPr>
          <p:nvPr>
            <p:ph type="dt" sz="half" idx="10"/>
          </p:nvPr>
        </p:nvSpPr>
        <p:spPr/>
        <p:txBody>
          <a:bodyPr/>
          <a:lstStyle/>
          <a:p>
            <a:fld id="{58E87379-469E-4A04-926E-2A141AA8D2BB}" type="datetimeFigureOut">
              <a:rPr lang="en-IN" smtClean="0"/>
              <a:t>16-09-2025</a:t>
            </a:fld>
            <a:endParaRPr lang="en-IN"/>
          </a:p>
        </p:txBody>
      </p:sp>
      <p:sp>
        <p:nvSpPr>
          <p:cNvPr id="6" name="Footer Placeholder 5">
            <a:extLst>
              <a:ext uri="{FF2B5EF4-FFF2-40B4-BE49-F238E27FC236}">
                <a16:creationId xmlns:a16="http://schemas.microsoft.com/office/drawing/2014/main" id="{6C79B5BB-BCDB-DC20-CED6-8285C8FF57E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36E08BA-CC40-B668-6D62-AEB8A8D466EB}"/>
              </a:ext>
            </a:extLst>
          </p:cNvPr>
          <p:cNvSpPr>
            <a:spLocks noGrp="1"/>
          </p:cNvSpPr>
          <p:nvPr>
            <p:ph type="sldNum" sz="quarter" idx="12"/>
          </p:nvPr>
        </p:nvSpPr>
        <p:spPr/>
        <p:txBody>
          <a:bodyPr/>
          <a:lstStyle/>
          <a:p>
            <a:fld id="{BFA81A9C-732F-433D-9E5F-940E6621E200}" type="slidenum">
              <a:rPr lang="en-IN" smtClean="0"/>
              <a:t>‹#›</a:t>
            </a:fld>
            <a:endParaRPr lang="en-IN"/>
          </a:p>
        </p:txBody>
      </p:sp>
    </p:spTree>
    <p:extLst>
      <p:ext uri="{BB962C8B-B14F-4D97-AF65-F5344CB8AC3E}">
        <p14:creationId xmlns:p14="http://schemas.microsoft.com/office/powerpoint/2010/main" val="223487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0C3E0C-F632-C56B-6C97-07EFF040D5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E3DD2BD-58EF-090B-0337-7855CA6998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F58BAB8-9B94-3A31-53DB-C967B280A0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87379-469E-4A04-926E-2A141AA8D2BB}" type="datetimeFigureOut">
              <a:rPr lang="en-IN" smtClean="0"/>
              <a:t>16-09-2025</a:t>
            </a:fld>
            <a:endParaRPr lang="en-IN"/>
          </a:p>
        </p:txBody>
      </p:sp>
      <p:sp>
        <p:nvSpPr>
          <p:cNvPr id="5" name="Footer Placeholder 4">
            <a:extLst>
              <a:ext uri="{FF2B5EF4-FFF2-40B4-BE49-F238E27FC236}">
                <a16:creationId xmlns:a16="http://schemas.microsoft.com/office/drawing/2014/main" id="{3BE3640E-035E-96E7-8C5E-F5B2D5EA39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C332916-CC00-AD19-E752-79F9F6D7E3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81A9C-732F-433D-9E5F-940E6621E200}" type="slidenum">
              <a:rPr lang="en-IN" smtClean="0"/>
              <a:t>‹#›</a:t>
            </a:fld>
            <a:endParaRPr lang="en-IN"/>
          </a:p>
        </p:txBody>
      </p:sp>
    </p:spTree>
    <p:extLst>
      <p:ext uri="{BB962C8B-B14F-4D97-AF65-F5344CB8AC3E}">
        <p14:creationId xmlns:p14="http://schemas.microsoft.com/office/powerpoint/2010/main" val="1037788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00.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7.xml"/><Relationship Id="rId4" Type="http://schemas.openxmlformats.org/officeDocument/2006/relationships/image" Target="../media/image139.png"/></Relationships>
</file>

<file path=ppt/slides/_rels/slide10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7.xml"/><Relationship Id="rId4" Type="http://schemas.openxmlformats.org/officeDocument/2006/relationships/image" Target="../media/image142.png"/></Relationships>
</file>

<file path=ppt/slides/_rels/slide105.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hyperlink" Target="http://localhost:3000/about/services" TargetMode="Externa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0.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7.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111.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12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5" Type="http://schemas.openxmlformats.org/officeDocument/2006/relationships/image" Target="../media/image100.png"/><Relationship Id="rId4" Type="http://schemas.openxmlformats.org/officeDocument/2006/relationships/image" Target="../media/image99.png"/></Relationships>
</file>

<file path=ppt/slides/_rels/slide12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5" Type="http://schemas.openxmlformats.org/officeDocument/2006/relationships/image" Target="../media/image104.png"/><Relationship Id="rId4" Type="http://schemas.openxmlformats.org/officeDocument/2006/relationships/image" Target="../media/image103.png"/></Relationships>
</file>

<file path=ppt/slides/_rels/slide12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react.dev/reference/react/useStat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hyperlink" Target="https://www.geeksforgeeks.org/7-common-programming-principles-that-every-developer-must-follow/"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7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7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5" Type="http://schemas.openxmlformats.org/officeDocument/2006/relationships/image" Target="../media/image100.png"/><Relationship Id="rId4" Type="http://schemas.openxmlformats.org/officeDocument/2006/relationships/image" Target="../media/image99.png"/></Relationships>
</file>

<file path=ppt/slides/_rels/slide7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5" Type="http://schemas.openxmlformats.org/officeDocument/2006/relationships/image" Target="../media/image104.png"/><Relationship Id="rId4" Type="http://schemas.openxmlformats.org/officeDocument/2006/relationships/image" Target="../media/image103.png"/></Relationships>
</file>

<file path=ppt/slides/_rels/slide7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6.png"/><Relationship Id="rId4" Type="http://schemas.openxmlformats.org/officeDocument/2006/relationships/image" Target="../media/image11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4EBF9-D181-6B5D-F5A2-B7AF61B0BC0A}"/>
              </a:ext>
            </a:extLst>
          </p:cNvPr>
          <p:cNvSpPr>
            <a:spLocks noGrp="1"/>
          </p:cNvSpPr>
          <p:nvPr>
            <p:ph type="ctrTitle"/>
          </p:nvPr>
        </p:nvSpPr>
        <p:spPr/>
        <p:txBody>
          <a:bodyPr/>
          <a:lstStyle/>
          <a:p>
            <a:r>
              <a:rPr lang="en-IN"/>
              <a:t>Unit- </a:t>
            </a:r>
            <a:r>
              <a:rPr lang="en-IN" dirty="0"/>
              <a:t>IV</a:t>
            </a:r>
          </a:p>
        </p:txBody>
      </p:sp>
      <p:sp>
        <p:nvSpPr>
          <p:cNvPr id="3" name="Subtitle 2">
            <a:extLst>
              <a:ext uri="{FF2B5EF4-FFF2-40B4-BE49-F238E27FC236}">
                <a16:creationId xmlns:a16="http://schemas.microsoft.com/office/drawing/2014/main" id="{F4FBB0EC-000A-08C7-2716-FCEFEBB4665B}"/>
              </a:ext>
            </a:extLst>
          </p:cNvPr>
          <p:cNvSpPr>
            <a:spLocks noGrp="1"/>
          </p:cNvSpPr>
          <p:nvPr>
            <p:ph type="subTitle" idx="1"/>
          </p:nvPr>
        </p:nvSpPr>
        <p:spPr/>
        <p:txBody>
          <a:bodyPr/>
          <a:lstStyle/>
          <a:p>
            <a:r>
              <a:rPr lang="en-IN" dirty="0"/>
              <a:t>React</a:t>
            </a:r>
          </a:p>
        </p:txBody>
      </p:sp>
    </p:spTree>
    <p:extLst>
      <p:ext uri="{BB962C8B-B14F-4D97-AF65-F5344CB8AC3E}">
        <p14:creationId xmlns:p14="http://schemas.microsoft.com/office/powerpoint/2010/main" val="2493787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46339A-9556-A74D-93E3-D7AFC128448F}"/>
              </a:ext>
            </a:extLst>
          </p:cNvPr>
          <p:cNvSpPr txBox="1"/>
          <p:nvPr/>
        </p:nvSpPr>
        <p:spPr>
          <a:xfrm>
            <a:off x="307497" y="95763"/>
            <a:ext cx="10560107" cy="1292662"/>
          </a:xfrm>
          <a:prstGeom prst="rect">
            <a:avLst/>
          </a:prstGeom>
          <a:noFill/>
        </p:spPr>
        <p:txBody>
          <a:bodyPr wrap="square">
            <a:spAutoFit/>
          </a:bodyPr>
          <a:lstStyle/>
          <a:p>
            <a:r>
              <a:rPr lang="en-US" sz="2400" b="1" dirty="0" err="1"/>
              <a:t>ReactDOM</a:t>
            </a:r>
            <a:r>
              <a:rPr lang="en-US" sz="2400" b="1" dirty="0"/>
              <a:t> </a:t>
            </a:r>
          </a:p>
          <a:p>
            <a:r>
              <a:rPr lang="en-US" dirty="0"/>
              <a:t>Once we’ve created a React element, we’ll want to see it in the browser. </a:t>
            </a:r>
          </a:p>
          <a:p>
            <a:r>
              <a:rPr lang="en-US" dirty="0" err="1"/>
              <a:t>ReactDOM</a:t>
            </a:r>
            <a:r>
              <a:rPr lang="en-US" dirty="0"/>
              <a:t> contains the tools necessary to render React elements in the browser. </a:t>
            </a:r>
          </a:p>
          <a:p>
            <a:r>
              <a:rPr lang="en-US" dirty="0" err="1"/>
              <a:t>ReactDOM</a:t>
            </a:r>
            <a:r>
              <a:rPr lang="en-US" dirty="0"/>
              <a:t> is where we’ll find the render method.</a:t>
            </a:r>
            <a:endParaRPr lang="en-IN" dirty="0"/>
          </a:p>
        </p:txBody>
      </p:sp>
      <p:pic>
        <p:nvPicPr>
          <p:cNvPr id="5" name="Picture 4">
            <a:extLst>
              <a:ext uri="{FF2B5EF4-FFF2-40B4-BE49-F238E27FC236}">
                <a16:creationId xmlns:a16="http://schemas.microsoft.com/office/drawing/2014/main" id="{76693009-2CA9-10CF-DBFF-6CB4A0BD6089}"/>
              </a:ext>
            </a:extLst>
          </p:cNvPr>
          <p:cNvPicPr>
            <a:picLocks noChangeAspect="1"/>
          </p:cNvPicPr>
          <p:nvPr/>
        </p:nvPicPr>
        <p:blipFill>
          <a:blip r:embed="rId2"/>
          <a:stretch>
            <a:fillRect/>
          </a:stretch>
        </p:blipFill>
        <p:spPr>
          <a:xfrm>
            <a:off x="1197621" y="1439068"/>
            <a:ext cx="8553282" cy="1124087"/>
          </a:xfrm>
          <a:prstGeom prst="rect">
            <a:avLst/>
          </a:prstGeom>
        </p:spPr>
      </p:pic>
      <p:sp>
        <p:nvSpPr>
          <p:cNvPr id="7" name="TextBox 6">
            <a:extLst>
              <a:ext uri="{FF2B5EF4-FFF2-40B4-BE49-F238E27FC236}">
                <a16:creationId xmlns:a16="http://schemas.microsoft.com/office/drawing/2014/main" id="{858EB65C-CE76-403B-6AEE-1F228D0EA5D3}"/>
              </a:ext>
            </a:extLst>
          </p:cNvPr>
          <p:cNvSpPr txBox="1"/>
          <p:nvPr/>
        </p:nvSpPr>
        <p:spPr>
          <a:xfrm>
            <a:off x="517890" y="2652835"/>
            <a:ext cx="9459590" cy="923330"/>
          </a:xfrm>
          <a:prstGeom prst="rect">
            <a:avLst/>
          </a:prstGeom>
          <a:noFill/>
        </p:spPr>
        <p:txBody>
          <a:bodyPr wrap="square">
            <a:spAutoFit/>
          </a:bodyPr>
          <a:lstStyle/>
          <a:p>
            <a:r>
              <a:rPr lang="en-US" dirty="0"/>
              <a:t>We can render a React element, including its children, to the DOM with React </a:t>
            </a:r>
            <a:r>
              <a:rPr lang="en-US" dirty="0" err="1"/>
              <a:t>DOM.render</a:t>
            </a:r>
            <a:r>
              <a:rPr lang="en-US" dirty="0"/>
              <a:t>. </a:t>
            </a:r>
          </a:p>
          <a:p>
            <a:r>
              <a:rPr lang="en-US" dirty="0"/>
              <a:t>The element we want to render is passed as the first argument, and the second argument is the target node, where we should render the element:</a:t>
            </a:r>
            <a:endParaRPr lang="en-IN" dirty="0"/>
          </a:p>
        </p:txBody>
      </p:sp>
      <p:pic>
        <p:nvPicPr>
          <p:cNvPr id="11" name="Picture 10">
            <a:extLst>
              <a:ext uri="{FF2B5EF4-FFF2-40B4-BE49-F238E27FC236}">
                <a16:creationId xmlns:a16="http://schemas.microsoft.com/office/drawing/2014/main" id="{BC6AFB82-BB87-941E-731B-DB81F90C08CA}"/>
              </a:ext>
            </a:extLst>
          </p:cNvPr>
          <p:cNvPicPr>
            <a:picLocks noChangeAspect="1"/>
          </p:cNvPicPr>
          <p:nvPr/>
        </p:nvPicPr>
        <p:blipFill>
          <a:blip r:embed="rId3"/>
          <a:stretch>
            <a:fillRect/>
          </a:stretch>
        </p:blipFill>
        <p:spPr>
          <a:xfrm>
            <a:off x="935979" y="3576165"/>
            <a:ext cx="3762795" cy="1781738"/>
          </a:xfrm>
          <a:prstGeom prst="rect">
            <a:avLst/>
          </a:prstGeom>
        </p:spPr>
      </p:pic>
      <p:sp>
        <p:nvSpPr>
          <p:cNvPr id="13" name="TextBox 12">
            <a:extLst>
              <a:ext uri="{FF2B5EF4-FFF2-40B4-BE49-F238E27FC236}">
                <a16:creationId xmlns:a16="http://schemas.microsoft.com/office/drawing/2014/main" id="{22339FD5-DAE9-89ED-8603-0FC8CEE518A7}"/>
              </a:ext>
            </a:extLst>
          </p:cNvPr>
          <p:cNvSpPr txBox="1"/>
          <p:nvPr/>
        </p:nvSpPr>
        <p:spPr>
          <a:xfrm>
            <a:off x="572521" y="5737758"/>
            <a:ext cx="10681485" cy="369332"/>
          </a:xfrm>
          <a:prstGeom prst="rect">
            <a:avLst/>
          </a:prstGeom>
          <a:noFill/>
        </p:spPr>
        <p:txBody>
          <a:bodyPr wrap="square">
            <a:spAutoFit/>
          </a:bodyPr>
          <a:lstStyle/>
          <a:p>
            <a:r>
              <a:rPr lang="en-US" dirty="0">
                <a:solidFill>
                  <a:srgbClr val="FF0000"/>
                </a:solidFill>
              </a:rPr>
              <a:t>Anything related to rendering elements to the DOM is found in the </a:t>
            </a:r>
            <a:r>
              <a:rPr lang="en-US" dirty="0" err="1">
                <a:solidFill>
                  <a:srgbClr val="FF0000"/>
                </a:solidFill>
              </a:rPr>
              <a:t>ReactDOM</a:t>
            </a:r>
            <a:r>
              <a:rPr lang="en-US" dirty="0">
                <a:solidFill>
                  <a:srgbClr val="FF0000"/>
                </a:solidFill>
              </a:rPr>
              <a:t> package.</a:t>
            </a:r>
            <a:endParaRPr lang="en-IN" dirty="0">
              <a:solidFill>
                <a:srgbClr val="FF0000"/>
              </a:solidFill>
            </a:endParaRPr>
          </a:p>
        </p:txBody>
      </p:sp>
      <p:pic>
        <p:nvPicPr>
          <p:cNvPr id="15" name="Picture 14">
            <a:extLst>
              <a:ext uri="{FF2B5EF4-FFF2-40B4-BE49-F238E27FC236}">
                <a16:creationId xmlns:a16="http://schemas.microsoft.com/office/drawing/2014/main" id="{2E4FA5A5-2E9D-30C7-9FF3-1047CE45696A}"/>
              </a:ext>
            </a:extLst>
          </p:cNvPr>
          <p:cNvPicPr>
            <a:picLocks noChangeAspect="1"/>
          </p:cNvPicPr>
          <p:nvPr/>
        </p:nvPicPr>
        <p:blipFill>
          <a:blip r:embed="rId4"/>
          <a:stretch>
            <a:fillRect/>
          </a:stretch>
        </p:blipFill>
        <p:spPr>
          <a:xfrm>
            <a:off x="4224136" y="3665844"/>
            <a:ext cx="6430272" cy="1753087"/>
          </a:xfrm>
          <a:prstGeom prst="rect">
            <a:avLst/>
          </a:prstGeom>
        </p:spPr>
      </p:pic>
    </p:spTree>
    <p:extLst>
      <p:ext uri="{BB962C8B-B14F-4D97-AF65-F5344CB8AC3E}">
        <p14:creationId xmlns:p14="http://schemas.microsoft.com/office/powerpoint/2010/main" val="44517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6F0829-1293-9184-0B12-DC0573387A65}"/>
              </a:ext>
            </a:extLst>
          </p:cNvPr>
          <p:cNvSpPr txBox="1"/>
          <p:nvPr/>
        </p:nvSpPr>
        <p:spPr>
          <a:xfrm>
            <a:off x="3048674" y="446525"/>
            <a:ext cx="6097348" cy="523220"/>
          </a:xfrm>
          <a:prstGeom prst="rect">
            <a:avLst/>
          </a:prstGeom>
          <a:noFill/>
        </p:spPr>
        <p:txBody>
          <a:bodyPr wrap="square">
            <a:spAutoFit/>
          </a:bodyPr>
          <a:lstStyle/>
          <a:p>
            <a:pPr algn="ctr"/>
            <a:r>
              <a:rPr lang="en-US" sz="2800" b="1" i="1" dirty="0">
                <a:solidFill>
                  <a:srgbClr val="000000"/>
                </a:solidFill>
                <a:effectLst/>
                <a:latin typeface="Times New Roman" panose="02020603050405020304" pitchFamily="18" charset="0"/>
                <a:ea typeface="Calibri" panose="020F0502020204030204" pitchFamily="34" charset="0"/>
              </a:rPr>
              <a:t>React Router</a:t>
            </a:r>
            <a:r>
              <a:rPr lang="en-US" sz="2800" dirty="0">
                <a:solidFill>
                  <a:srgbClr val="000000"/>
                </a:solidFill>
                <a:effectLst/>
                <a:latin typeface="Times New Roman" panose="02020603050405020304" pitchFamily="18" charset="0"/>
                <a:ea typeface="Calibri" panose="020F0502020204030204" pitchFamily="34" charset="0"/>
              </a:rPr>
              <a:t> </a:t>
            </a:r>
            <a:endParaRPr lang="en-IN" sz="2800" dirty="0"/>
          </a:p>
        </p:txBody>
      </p:sp>
      <p:sp>
        <p:nvSpPr>
          <p:cNvPr id="5" name="TextBox 4">
            <a:extLst>
              <a:ext uri="{FF2B5EF4-FFF2-40B4-BE49-F238E27FC236}">
                <a16:creationId xmlns:a16="http://schemas.microsoft.com/office/drawing/2014/main" id="{A505EF56-181A-23ED-28B1-03B9ADA54DF7}"/>
              </a:ext>
            </a:extLst>
          </p:cNvPr>
          <p:cNvSpPr txBox="1"/>
          <p:nvPr/>
        </p:nvSpPr>
        <p:spPr>
          <a:xfrm>
            <a:off x="347957" y="1163907"/>
            <a:ext cx="11684899" cy="646331"/>
          </a:xfrm>
          <a:prstGeom prst="rect">
            <a:avLst/>
          </a:prstGeom>
          <a:noFill/>
        </p:spPr>
        <p:txBody>
          <a:bodyPr wrap="square">
            <a:spAutoFit/>
          </a:bodyPr>
          <a:lstStyle/>
          <a:p>
            <a:r>
              <a:rPr lang="en-US" dirty="0"/>
              <a:t>The router will allow us to set up routes for each section of the website. Each route is an endpoint that can be entered into the browser’s location bar. When a route is requested, we can render the appropriate content.</a:t>
            </a:r>
            <a:endParaRPr lang="en-IN" dirty="0"/>
          </a:p>
        </p:txBody>
      </p:sp>
      <p:pic>
        <p:nvPicPr>
          <p:cNvPr id="7" name="Picture 6">
            <a:extLst>
              <a:ext uri="{FF2B5EF4-FFF2-40B4-BE49-F238E27FC236}">
                <a16:creationId xmlns:a16="http://schemas.microsoft.com/office/drawing/2014/main" id="{741FEBFD-56FC-C178-A711-45A76042DF65}"/>
              </a:ext>
            </a:extLst>
          </p:cNvPr>
          <p:cNvPicPr>
            <a:picLocks noChangeAspect="1"/>
          </p:cNvPicPr>
          <p:nvPr/>
        </p:nvPicPr>
        <p:blipFill>
          <a:blip r:embed="rId2"/>
          <a:stretch>
            <a:fillRect/>
          </a:stretch>
        </p:blipFill>
        <p:spPr>
          <a:xfrm>
            <a:off x="1551941" y="1810238"/>
            <a:ext cx="9088118" cy="4182059"/>
          </a:xfrm>
          <a:prstGeom prst="rect">
            <a:avLst/>
          </a:prstGeom>
        </p:spPr>
      </p:pic>
      <p:sp>
        <p:nvSpPr>
          <p:cNvPr id="9" name="TextBox 8">
            <a:extLst>
              <a:ext uri="{FF2B5EF4-FFF2-40B4-BE49-F238E27FC236}">
                <a16:creationId xmlns:a16="http://schemas.microsoft.com/office/drawing/2014/main" id="{B3B33A39-6156-4BD6-8EE1-F72CB56F4D78}"/>
              </a:ext>
            </a:extLst>
          </p:cNvPr>
          <p:cNvSpPr txBox="1"/>
          <p:nvPr/>
        </p:nvSpPr>
        <p:spPr>
          <a:xfrm>
            <a:off x="283221" y="6158542"/>
            <a:ext cx="10891880" cy="646331"/>
          </a:xfrm>
          <a:prstGeom prst="rect">
            <a:avLst/>
          </a:prstGeom>
          <a:noFill/>
        </p:spPr>
        <p:txBody>
          <a:bodyPr wrap="square">
            <a:spAutoFit/>
          </a:bodyPr>
          <a:lstStyle/>
          <a:p>
            <a:r>
              <a:rPr lang="en-US" dirty="0"/>
              <a:t>Although this website will feel as though it has multiple pages, there’s only one—it’s an SPA, a single-page application </a:t>
            </a:r>
            <a:endParaRPr lang="en-IN" dirty="0"/>
          </a:p>
        </p:txBody>
      </p:sp>
    </p:spTree>
    <p:extLst>
      <p:ext uri="{BB962C8B-B14F-4D97-AF65-F5344CB8AC3E}">
        <p14:creationId xmlns:p14="http://schemas.microsoft.com/office/powerpoint/2010/main" val="13682816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0F01D2-9832-69A6-5631-BB01AA13C96D}"/>
              </a:ext>
            </a:extLst>
          </p:cNvPr>
          <p:cNvSpPr txBox="1"/>
          <p:nvPr/>
        </p:nvSpPr>
        <p:spPr>
          <a:xfrm>
            <a:off x="1124793" y="1448998"/>
            <a:ext cx="8021229" cy="369332"/>
          </a:xfrm>
          <a:prstGeom prst="rect">
            <a:avLst/>
          </a:prstGeom>
          <a:noFill/>
        </p:spPr>
        <p:txBody>
          <a:bodyPr wrap="square">
            <a:spAutoFit/>
          </a:bodyPr>
          <a:lstStyle/>
          <a:p>
            <a:pPr algn="ctr"/>
            <a:r>
              <a:rPr lang="en-IN" dirty="0" err="1">
                <a:solidFill>
                  <a:srgbClr val="FF0000"/>
                </a:solidFill>
              </a:rPr>
              <a:t>npm</a:t>
            </a:r>
            <a:r>
              <a:rPr lang="en-IN" dirty="0">
                <a:solidFill>
                  <a:srgbClr val="FF0000"/>
                </a:solidFill>
              </a:rPr>
              <a:t> install </a:t>
            </a:r>
            <a:r>
              <a:rPr lang="en-IN" dirty="0" err="1">
                <a:solidFill>
                  <a:srgbClr val="FF0000"/>
                </a:solidFill>
              </a:rPr>
              <a:t>react-router@experimental</a:t>
            </a:r>
            <a:r>
              <a:rPr lang="en-IN" dirty="0">
                <a:solidFill>
                  <a:srgbClr val="FF0000"/>
                </a:solidFill>
              </a:rPr>
              <a:t> </a:t>
            </a:r>
            <a:r>
              <a:rPr lang="en-IN" dirty="0" err="1">
                <a:solidFill>
                  <a:srgbClr val="FF0000"/>
                </a:solidFill>
              </a:rPr>
              <a:t>react-router-dom@experimenta</a:t>
            </a:r>
            <a:endParaRPr lang="en-IN" dirty="0">
              <a:solidFill>
                <a:srgbClr val="FF0000"/>
              </a:solidFill>
            </a:endParaRPr>
          </a:p>
        </p:txBody>
      </p:sp>
      <p:sp>
        <p:nvSpPr>
          <p:cNvPr id="5" name="TextBox 4">
            <a:extLst>
              <a:ext uri="{FF2B5EF4-FFF2-40B4-BE49-F238E27FC236}">
                <a16:creationId xmlns:a16="http://schemas.microsoft.com/office/drawing/2014/main" id="{E1D67C34-533A-D21C-A589-E7FC6A5C7335}"/>
              </a:ext>
            </a:extLst>
          </p:cNvPr>
          <p:cNvSpPr txBox="1"/>
          <p:nvPr/>
        </p:nvSpPr>
        <p:spPr>
          <a:xfrm>
            <a:off x="0" y="712626"/>
            <a:ext cx="11466414" cy="369332"/>
          </a:xfrm>
          <a:prstGeom prst="rect">
            <a:avLst/>
          </a:prstGeom>
          <a:noFill/>
        </p:spPr>
        <p:txBody>
          <a:bodyPr wrap="square">
            <a:spAutoFit/>
          </a:bodyPr>
          <a:lstStyle/>
          <a:p>
            <a:r>
              <a:rPr lang="en-US" dirty="0"/>
              <a:t>install React Router and React Router DOM. React Router DOM is used for regular React applications that use the DOM</a:t>
            </a:r>
            <a:endParaRPr lang="en-IN" dirty="0"/>
          </a:p>
        </p:txBody>
      </p:sp>
      <p:pic>
        <p:nvPicPr>
          <p:cNvPr id="7" name="Picture 6">
            <a:extLst>
              <a:ext uri="{FF2B5EF4-FFF2-40B4-BE49-F238E27FC236}">
                <a16:creationId xmlns:a16="http://schemas.microsoft.com/office/drawing/2014/main" id="{30F92AAF-2819-E328-E9BC-9E71C1B2454C}"/>
              </a:ext>
            </a:extLst>
          </p:cNvPr>
          <p:cNvPicPr>
            <a:picLocks noChangeAspect="1"/>
          </p:cNvPicPr>
          <p:nvPr/>
        </p:nvPicPr>
        <p:blipFill>
          <a:blip r:embed="rId2"/>
          <a:stretch>
            <a:fillRect/>
          </a:stretch>
        </p:blipFill>
        <p:spPr>
          <a:xfrm>
            <a:off x="3582615" y="2248323"/>
            <a:ext cx="3105583" cy="581106"/>
          </a:xfrm>
          <a:prstGeom prst="rect">
            <a:avLst/>
          </a:prstGeom>
        </p:spPr>
      </p:pic>
      <p:pic>
        <p:nvPicPr>
          <p:cNvPr id="9" name="Picture 8">
            <a:extLst>
              <a:ext uri="{FF2B5EF4-FFF2-40B4-BE49-F238E27FC236}">
                <a16:creationId xmlns:a16="http://schemas.microsoft.com/office/drawing/2014/main" id="{8212BE0F-DA98-D919-9774-2F44701FB562}"/>
              </a:ext>
            </a:extLst>
          </p:cNvPr>
          <p:cNvPicPr>
            <a:picLocks noChangeAspect="1"/>
          </p:cNvPicPr>
          <p:nvPr/>
        </p:nvPicPr>
        <p:blipFill>
          <a:blip r:embed="rId3"/>
          <a:stretch>
            <a:fillRect/>
          </a:stretch>
        </p:blipFill>
        <p:spPr>
          <a:xfrm>
            <a:off x="72827" y="2670371"/>
            <a:ext cx="11652531" cy="4163353"/>
          </a:xfrm>
          <a:prstGeom prst="rect">
            <a:avLst/>
          </a:prstGeom>
        </p:spPr>
      </p:pic>
    </p:spTree>
    <p:extLst>
      <p:ext uri="{BB962C8B-B14F-4D97-AF65-F5344CB8AC3E}">
        <p14:creationId xmlns:p14="http://schemas.microsoft.com/office/powerpoint/2010/main" val="3535906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EB2399-4653-0DE0-2D80-6C1899B68D59}"/>
              </a:ext>
            </a:extLst>
          </p:cNvPr>
          <p:cNvPicPr>
            <a:picLocks noChangeAspect="1"/>
          </p:cNvPicPr>
          <p:nvPr/>
        </p:nvPicPr>
        <p:blipFill>
          <a:blip r:embed="rId2"/>
          <a:stretch>
            <a:fillRect/>
          </a:stretch>
        </p:blipFill>
        <p:spPr>
          <a:xfrm>
            <a:off x="938676" y="0"/>
            <a:ext cx="9928927" cy="6858000"/>
          </a:xfrm>
          <a:prstGeom prst="rect">
            <a:avLst/>
          </a:prstGeom>
        </p:spPr>
      </p:pic>
    </p:spTree>
    <p:extLst>
      <p:ext uri="{BB962C8B-B14F-4D97-AF65-F5344CB8AC3E}">
        <p14:creationId xmlns:p14="http://schemas.microsoft.com/office/powerpoint/2010/main" val="36725710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53A088-3A8D-E90A-5546-A991496923B0}"/>
              </a:ext>
            </a:extLst>
          </p:cNvPr>
          <p:cNvPicPr>
            <a:picLocks noChangeAspect="1"/>
          </p:cNvPicPr>
          <p:nvPr/>
        </p:nvPicPr>
        <p:blipFill>
          <a:blip r:embed="rId2"/>
          <a:stretch>
            <a:fillRect/>
          </a:stretch>
        </p:blipFill>
        <p:spPr>
          <a:xfrm>
            <a:off x="0" y="0"/>
            <a:ext cx="5745345" cy="6858000"/>
          </a:xfrm>
          <a:prstGeom prst="rect">
            <a:avLst/>
          </a:prstGeom>
        </p:spPr>
      </p:pic>
      <p:pic>
        <p:nvPicPr>
          <p:cNvPr id="5" name="Picture 4">
            <a:extLst>
              <a:ext uri="{FF2B5EF4-FFF2-40B4-BE49-F238E27FC236}">
                <a16:creationId xmlns:a16="http://schemas.microsoft.com/office/drawing/2014/main" id="{30850D8B-1874-7E98-7108-FFD0BEF84F8D}"/>
              </a:ext>
            </a:extLst>
          </p:cNvPr>
          <p:cNvPicPr>
            <a:picLocks noChangeAspect="1"/>
          </p:cNvPicPr>
          <p:nvPr/>
        </p:nvPicPr>
        <p:blipFill>
          <a:blip r:embed="rId3"/>
          <a:stretch>
            <a:fillRect/>
          </a:stretch>
        </p:blipFill>
        <p:spPr>
          <a:xfrm>
            <a:off x="6282512" y="0"/>
            <a:ext cx="4433645" cy="6858000"/>
          </a:xfrm>
          <a:prstGeom prst="rect">
            <a:avLst/>
          </a:prstGeom>
        </p:spPr>
      </p:pic>
      <p:pic>
        <p:nvPicPr>
          <p:cNvPr id="7" name="Picture 6">
            <a:extLst>
              <a:ext uri="{FF2B5EF4-FFF2-40B4-BE49-F238E27FC236}">
                <a16:creationId xmlns:a16="http://schemas.microsoft.com/office/drawing/2014/main" id="{45CED90F-8836-A5B8-C6CE-70A10D531CE1}"/>
              </a:ext>
            </a:extLst>
          </p:cNvPr>
          <p:cNvPicPr>
            <a:picLocks noChangeAspect="1"/>
          </p:cNvPicPr>
          <p:nvPr/>
        </p:nvPicPr>
        <p:blipFill>
          <a:blip r:embed="rId4"/>
          <a:stretch>
            <a:fillRect/>
          </a:stretch>
        </p:blipFill>
        <p:spPr>
          <a:xfrm>
            <a:off x="3119771" y="4543057"/>
            <a:ext cx="3162741" cy="2238687"/>
          </a:xfrm>
          <a:prstGeom prst="rect">
            <a:avLst/>
          </a:prstGeom>
        </p:spPr>
      </p:pic>
    </p:spTree>
    <p:extLst>
      <p:ext uri="{BB962C8B-B14F-4D97-AF65-F5344CB8AC3E}">
        <p14:creationId xmlns:p14="http://schemas.microsoft.com/office/powerpoint/2010/main" val="22592202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CED30A-D22A-0A5C-12E1-B905A89A9619}"/>
              </a:ext>
            </a:extLst>
          </p:cNvPr>
          <p:cNvSpPr txBox="1"/>
          <p:nvPr/>
        </p:nvSpPr>
        <p:spPr>
          <a:xfrm>
            <a:off x="3048674" y="284685"/>
            <a:ext cx="6097348" cy="369332"/>
          </a:xfrm>
          <a:prstGeom prst="rect">
            <a:avLst/>
          </a:prstGeom>
          <a:noFill/>
        </p:spPr>
        <p:txBody>
          <a:bodyPr wrap="square">
            <a:spAutoFit/>
          </a:bodyPr>
          <a:lstStyle/>
          <a:p>
            <a:pPr algn="ctr"/>
            <a:r>
              <a:rPr lang="en-IN" dirty="0"/>
              <a:t>Router Properties</a:t>
            </a:r>
          </a:p>
        </p:txBody>
      </p:sp>
      <p:sp>
        <p:nvSpPr>
          <p:cNvPr id="5" name="TextBox 4">
            <a:extLst>
              <a:ext uri="{FF2B5EF4-FFF2-40B4-BE49-F238E27FC236}">
                <a16:creationId xmlns:a16="http://schemas.microsoft.com/office/drawing/2014/main" id="{08C5D96E-A9D0-E0C9-5C7B-5FFA288BFA5C}"/>
              </a:ext>
            </a:extLst>
          </p:cNvPr>
          <p:cNvSpPr txBox="1"/>
          <p:nvPr/>
        </p:nvSpPr>
        <p:spPr>
          <a:xfrm>
            <a:off x="364141" y="735966"/>
            <a:ext cx="11247929" cy="646331"/>
          </a:xfrm>
          <a:prstGeom prst="rect">
            <a:avLst/>
          </a:prstGeom>
          <a:noFill/>
        </p:spPr>
        <p:txBody>
          <a:bodyPr wrap="square">
            <a:spAutoFit/>
          </a:bodyPr>
          <a:lstStyle/>
          <a:p>
            <a:r>
              <a:rPr lang="en-US" dirty="0"/>
              <a:t>The React Router passes properties to the components it renders. For instance, we can obtain the current location via a property</a:t>
            </a:r>
            <a:endParaRPr lang="en-IN" dirty="0"/>
          </a:p>
        </p:txBody>
      </p:sp>
      <p:pic>
        <p:nvPicPr>
          <p:cNvPr id="7" name="Picture 6">
            <a:extLst>
              <a:ext uri="{FF2B5EF4-FFF2-40B4-BE49-F238E27FC236}">
                <a16:creationId xmlns:a16="http://schemas.microsoft.com/office/drawing/2014/main" id="{8FDEF792-94B1-5F0F-0368-975F0B569A0D}"/>
              </a:ext>
            </a:extLst>
          </p:cNvPr>
          <p:cNvPicPr>
            <a:picLocks noChangeAspect="1"/>
          </p:cNvPicPr>
          <p:nvPr/>
        </p:nvPicPr>
        <p:blipFill>
          <a:blip r:embed="rId2"/>
          <a:stretch>
            <a:fillRect/>
          </a:stretch>
        </p:blipFill>
        <p:spPr>
          <a:xfrm>
            <a:off x="423581" y="1750599"/>
            <a:ext cx="4029637" cy="1495634"/>
          </a:xfrm>
          <a:prstGeom prst="rect">
            <a:avLst/>
          </a:prstGeom>
        </p:spPr>
      </p:pic>
      <p:pic>
        <p:nvPicPr>
          <p:cNvPr id="9" name="Picture 8">
            <a:extLst>
              <a:ext uri="{FF2B5EF4-FFF2-40B4-BE49-F238E27FC236}">
                <a16:creationId xmlns:a16="http://schemas.microsoft.com/office/drawing/2014/main" id="{AE8B8C37-AFD3-E5E8-2093-EF06222FCDE2}"/>
              </a:ext>
            </a:extLst>
          </p:cNvPr>
          <p:cNvPicPr>
            <a:picLocks noChangeAspect="1"/>
          </p:cNvPicPr>
          <p:nvPr/>
        </p:nvPicPr>
        <p:blipFill>
          <a:blip r:embed="rId3"/>
          <a:stretch>
            <a:fillRect/>
          </a:stretch>
        </p:blipFill>
        <p:spPr>
          <a:xfrm>
            <a:off x="364141" y="2936627"/>
            <a:ext cx="4115374" cy="619211"/>
          </a:xfrm>
          <a:prstGeom prst="rect">
            <a:avLst/>
          </a:prstGeom>
        </p:spPr>
      </p:pic>
      <p:sp>
        <p:nvSpPr>
          <p:cNvPr id="11" name="TextBox 10">
            <a:extLst>
              <a:ext uri="{FF2B5EF4-FFF2-40B4-BE49-F238E27FC236}">
                <a16:creationId xmlns:a16="http://schemas.microsoft.com/office/drawing/2014/main" id="{150A5FA4-E078-BFC6-7BAA-1D96124B5BE4}"/>
              </a:ext>
            </a:extLst>
          </p:cNvPr>
          <p:cNvSpPr txBox="1"/>
          <p:nvPr/>
        </p:nvSpPr>
        <p:spPr>
          <a:xfrm>
            <a:off x="4110741" y="1568507"/>
            <a:ext cx="8085965" cy="646331"/>
          </a:xfrm>
          <a:prstGeom prst="rect">
            <a:avLst/>
          </a:prstGeom>
          <a:noFill/>
        </p:spPr>
        <p:txBody>
          <a:bodyPr wrap="square">
            <a:spAutoFit/>
          </a:bodyPr>
          <a:lstStyle/>
          <a:p>
            <a:r>
              <a:rPr lang="en-US" dirty="0"/>
              <a:t>Then we’ll add this to our route configuration in App.js. If we visit a route that doesn’t exist. We’ll use the * as the path value and the component as the element</a:t>
            </a:r>
            <a:endParaRPr lang="en-IN" dirty="0"/>
          </a:p>
        </p:txBody>
      </p:sp>
      <p:pic>
        <p:nvPicPr>
          <p:cNvPr id="13" name="Picture 12">
            <a:extLst>
              <a:ext uri="{FF2B5EF4-FFF2-40B4-BE49-F238E27FC236}">
                <a16:creationId xmlns:a16="http://schemas.microsoft.com/office/drawing/2014/main" id="{6777D7C0-8307-C34E-F038-A40299766374}"/>
              </a:ext>
            </a:extLst>
          </p:cNvPr>
          <p:cNvPicPr>
            <a:picLocks noChangeAspect="1"/>
          </p:cNvPicPr>
          <p:nvPr/>
        </p:nvPicPr>
        <p:blipFill>
          <a:blip r:embed="rId4"/>
          <a:stretch>
            <a:fillRect/>
          </a:stretch>
        </p:blipFill>
        <p:spPr>
          <a:xfrm>
            <a:off x="4110741" y="2214838"/>
            <a:ext cx="7574158" cy="4643162"/>
          </a:xfrm>
          <a:prstGeom prst="rect">
            <a:avLst/>
          </a:prstGeom>
        </p:spPr>
      </p:pic>
    </p:spTree>
    <p:extLst>
      <p:ext uri="{BB962C8B-B14F-4D97-AF65-F5344CB8AC3E}">
        <p14:creationId xmlns:p14="http://schemas.microsoft.com/office/powerpoint/2010/main" val="7606661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BFD161-7ED2-F083-606C-D56378468DE7}"/>
              </a:ext>
            </a:extLst>
          </p:cNvPr>
          <p:cNvSpPr txBox="1"/>
          <p:nvPr/>
        </p:nvSpPr>
        <p:spPr>
          <a:xfrm>
            <a:off x="655455" y="250446"/>
            <a:ext cx="10891880" cy="646331"/>
          </a:xfrm>
          <a:prstGeom prst="rect">
            <a:avLst/>
          </a:prstGeom>
          <a:noFill/>
        </p:spPr>
        <p:txBody>
          <a:bodyPr wrap="square">
            <a:spAutoFit/>
          </a:bodyPr>
          <a:lstStyle/>
          <a:p>
            <a:r>
              <a:rPr lang="en-US" dirty="0"/>
              <a:t>Now if we visit localhost:3000/highway, we’ll see the 404 page component render. We also could display the value of the route that we’ve visited by using the location value</a:t>
            </a:r>
            <a:endParaRPr lang="en-IN" dirty="0"/>
          </a:p>
        </p:txBody>
      </p:sp>
      <p:pic>
        <p:nvPicPr>
          <p:cNvPr id="5" name="Picture 4">
            <a:extLst>
              <a:ext uri="{FF2B5EF4-FFF2-40B4-BE49-F238E27FC236}">
                <a16:creationId xmlns:a16="http://schemas.microsoft.com/office/drawing/2014/main" id="{203BBBC5-0BCC-FF51-06BA-BC6397CB7B82}"/>
              </a:ext>
            </a:extLst>
          </p:cNvPr>
          <p:cNvPicPr>
            <a:picLocks noChangeAspect="1"/>
          </p:cNvPicPr>
          <p:nvPr/>
        </p:nvPicPr>
        <p:blipFill>
          <a:blip r:embed="rId2"/>
          <a:stretch>
            <a:fillRect/>
          </a:stretch>
        </p:blipFill>
        <p:spPr>
          <a:xfrm>
            <a:off x="3114419" y="1400726"/>
            <a:ext cx="5477639" cy="2972215"/>
          </a:xfrm>
          <a:prstGeom prst="rect">
            <a:avLst/>
          </a:prstGeom>
        </p:spPr>
      </p:pic>
    </p:spTree>
    <p:extLst>
      <p:ext uri="{BB962C8B-B14F-4D97-AF65-F5344CB8AC3E}">
        <p14:creationId xmlns:p14="http://schemas.microsoft.com/office/powerpoint/2010/main" val="29447676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01A60F-1020-3336-7AEB-64592FE32F9D}"/>
              </a:ext>
            </a:extLst>
          </p:cNvPr>
          <p:cNvSpPr txBox="1"/>
          <p:nvPr/>
        </p:nvSpPr>
        <p:spPr>
          <a:xfrm>
            <a:off x="428878" y="516547"/>
            <a:ext cx="4774301" cy="2585323"/>
          </a:xfrm>
          <a:prstGeom prst="rect">
            <a:avLst/>
          </a:prstGeom>
          <a:noFill/>
        </p:spPr>
        <p:txBody>
          <a:bodyPr wrap="square">
            <a:spAutoFit/>
          </a:bodyPr>
          <a:lstStyle/>
          <a:p>
            <a:r>
              <a:rPr lang="en-US" b="1" dirty="0"/>
              <a:t>Nesting Routes Route </a:t>
            </a:r>
          </a:p>
          <a:p>
            <a:endParaRPr lang="en-US" b="1" dirty="0"/>
          </a:p>
          <a:p>
            <a:endParaRPr lang="en-US" b="1" dirty="0"/>
          </a:p>
          <a:p>
            <a:r>
              <a:rPr lang="en-US" dirty="0"/>
              <a:t>components are used with content that should be displayed only when specific URLs are matched. </a:t>
            </a:r>
          </a:p>
          <a:p>
            <a:r>
              <a:rPr lang="en-US" dirty="0"/>
              <a:t>This feature allows us to organize our web apps into eloquent hierarchies that promote content reuse.</a:t>
            </a:r>
            <a:endParaRPr lang="en-IN" dirty="0"/>
          </a:p>
        </p:txBody>
      </p:sp>
      <p:pic>
        <p:nvPicPr>
          <p:cNvPr id="5" name="Picture 4">
            <a:extLst>
              <a:ext uri="{FF2B5EF4-FFF2-40B4-BE49-F238E27FC236}">
                <a16:creationId xmlns:a16="http://schemas.microsoft.com/office/drawing/2014/main" id="{EF99ADD5-F067-237B-9078-37E058F1C484}"/>
              </a:ext>
            </a:extLst>
          </p:cNvPr>
          <p:cNvPicPr>
            <a:picLocks noChangeAspect="1"/>
          </p:cNvPicPr>
          <p:nvPr/>
        </p:nvPicPr>
        <p:blipFill>
          <a:blip r:embed="rId2"/>
          <a:stretch>
            <a:fillRect/>
          </a:stretch>
        </p:blipFill>
        <p:spPr>
          <a:xfrm>
            <a:off x="5383603" y="963998"/>
            <a:ext cx="6668431" cy="4816716"/>
          </a:xfrm>
          <a:prstGeom prst="rect">
            <a:avLst/>
          </a:prstGeom>
        </p:spPr>
      </p:pic>
      <p:pic>
        <p:nvPicPr>
          <p:cNvPr id="7" name="Picture 6">
            <a:extLst>
              <a:ext uri="{FF2B5EF4-FFF2-40B4-BE49-F238E27FC236}">
                <a16:creationId xmlns:a16="http://schemas.microsoft.com/office/drawing/2014/main" id="{585922FD-3764-95B2-510B-CBB980889D19}"/>
              </a:ext>
            </a:extLst>
          </p:cNvPr>
          <p:cNvPicPr>
            <a:picLocks noChangeAspect="1"/>
          </p:cNvPicPr>
          <p:nvPr/>
        </p:nvPicPr>
        <p:blipFill>
          <a:blip r:embed="rId3"/>
          <a:stretch>
            <a:fillRect/>
          </a:stretch>
        </p:blipFill>
        <p:spPr>
          <a:xfrm>
            <a:off x="428878" y="3756131"/>
            <a:ext cx="5068007" cy="2686425"/>
          </a:xfrm>
          <a:prstGeom prst="rect">
            <a:avLst/>
          </a:prstGeom>
        </p:spPr>
      </p:pic>
    </p:spTree>
    <p:extLst>
      <p:ext uri="{BB962C8B-B14F-4D97-AF65-F5344CB8AC3E}">
        <p14:creationId xmlns:p14="http://schemas.microsoft.com/office/powerpoint/2010/main" val="27730653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C87F95-56A5-37B0-6E89-B580BBC0D192}"/>
              </a:ext>
            </a:extLst>
          </p:cNvPr>
          <p:cNvPicPr>
            <a:picLocks noChangeAspect="1"/>
          </p:cNvPicPr>
          <p:nvPr/>
        </p:nvPicPr>
        <p:blipFill>
          <a:blip r:embed="rId2"/>
          <a:stretch>
            <a:fillRect/>
          </a:stretch>
        </p:blipFill>
        <p:spPr>
          <a:xfrm>
            <a:off x="211829" y="327995"/>
            <a:ext cx="2381582" cy="990738"/>
          </a:xfrm>
          <a:prstGeom prst="rect">
            <a:avLst/>
          </a:prstGeom>
        </p:spPr>
      </p:pic>
      <p:pic>
        <p:nvPicPr>
          <p:cNvPr id="5" name="Picture 4">
            <a:extLst>
              <a:ext uri="{FF2B5EF4-FFF2-40B4-BE49-F238E27FC236}">
                <a16:creationId xmlns:a16="http://schemas.microsoft.com/office/drawing/2014/main" id="{4545038F-F143-4821-1E47-4FF087964CB6}"/>
              </a:ext>
            </a:extLst>
          </p:cNvPr>
          <p:cNvPicPr>
            <a:picLocks noChangeAspect="1"/>
          </p:cNvPicPr>
          <p:nvPr/>
        </p:nvPicPr>
        <p:blipFill>
          <a:blip r:embed="rId3"/>
          <a:stretch>
            <a:fillRect/>
          </a:stretch>
        </p:blipFill>
        <p:spPr>
          <a:xfrm>
            <a:off x="0" y="1189528"/>
            <a:ext cx="4774077" cy="5668471"/>
          </a:xfrm>
          <a:prstGeom prst="rect">
            <a:avLst/>
          </a:prstGeom>
        </p:spPr>
      </p:pic>
    </p:spTree>
    <p:extLst>
      <p:ext uri="{BB962C8B-B14F-4D97-AF65-F5344CB8AC3E}">
        <p14:creationId xmlns:p14="http://schemas.microsoft.com/office/powerpoint/2010/main" val="35055103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A6CB67-BF91-1D6C-3BEE-439644CA17C5}"/>
              </a:ext>
            </a:extLst>
          </p:cNvPr>
          <p:cNvSpPr txBox="1"/>
          <p:nvPr/>
        </p:nvSpPr>
        <p:spPr>
          <a:xfrm>
            <a:off x="572522" y="33833"/>
            <a:ext cx="6097348" cy="584775"/>
          </a:xfrm>
          <a:prstGeom prst="rect">
            <a:avLst/>
          </a:prstGeom>
          <a:noFill/>
        </p:spPr>
        <p:txBody>
          <a:bodyPr wrap="square">
            <a:spAutoFit/>
          </a:bodyPr>
          <a:lstStyle/>
          <a:p>
            <a:r>
              <a:rPr lang="en-IN" sz="3200" b="1" dirty="0"/>
              <a:t>Using Redirects</a:t>
            </a:r>
          </a:p>
        </p:txBody>
      </p:sp>
      <p:sp>
        <p:nvSpPr>
          <p:cNvPr id="5" name="TextBox 4">
            <a:extLst>
              <a:ext uri="{FF2B5EF4-FFF2-40B4-BE49-F238E27FC236}">
                <a16:creationId xmlns:a16="http://schemas.microsoft.com/office/drawing/2014/main" id="{4E9583CE-164B-E092-F3B2-91E161DF0CE2}"/>
              </a:ext>
            </a:extLst>
          </p:cNvPr>
          <p:cNvSpPr txBox="1"/>
          <p:nvPr/>
        </p:nvSpPr>
        <p:spPr>
          <a:xfrm>
            <a:off x="572521" y="685543"/>
            <a:ext cx="11144745" cy="1200329"/>
          </a:xfrm>
          <a:prstGeom prst="rect">
            <a:avLst/>
          </a:prstGeom>
          <a:noFill/>
        </p:spPr>
        <p:txBody>
          <a:bodyPr wrap="square">
            <a:spAutoFit/>
          </a:bodyPr>
          <a:lstStyle/>
          <a:p>
            <a:r>
              <a:rPr lang="en-US" dirty="0"/>
              <a:t>Sometimes you want to redirect users from one route to another. </a:t>
            </a:r>
          </a:p>
          <a:p>
            <a:r>
              <a:rPr lang="en-US" dirty="0"/>
              <a:t>For instance, we can make sure that if users try to access content via http://localhost:3000/services, they get redirected to the correct route: </a:t>
            </a:r>
            <a:r>
              <a:rPr lang="en-US" dirty="0">
                <a:hlinkClick r:id="rId2"/>
              </a:rPr>
              <a:t>http://localhost:3000/about/services</a:t>
            </a:r>
            <a:r>
              <a:rPr lang="en-US" dirty="0"/>
              <a:t>.</a:t>
            </a:r>
          </a:p>
          <a:p>
            <a:r>
              <a:rPr lang="en-US" dirty="0"/>
              <a:t>The Redirect component allows us to redirect the user to a specific route.</a:t>
            </a:r>
            <a:endParaRPr lang="en-IN" dirty="0"/>
          </a:p>
        </p:txBody>
      </p:sp>
      <p:pic>
        <p:nvPicPr>
          <p:cNvPr id="7" name="Picture 6">
            <a:extLst>
              <a:ext uri="{FF2B5EF4-FFF2-40B4-BE49-F238E27FC236}">
                <a16:creationId xmlns:a16="http://schemas.microsoft.com/office/drawing/2014/main" id="{48139BE5-1A0C-AC86-A13A-D8DBCDA7E2E9}"/>
              </a:ext>
            </a:extLst>
          </p:cNvPr>
          <p:cNvPicPr>
            <a:picLocks noChangeAspect="1"/>
          </p:cNvPicPr>
          <p:nvPr/>
        </p:nvPicPr>
        <p:blipFill>
          <a:blip r:embed="rId3"/>
          <a:stretch>
            <a:fillRect/>
          </a:stretch>
        </p:blipFill>
        <p:spPr>
          <a:xfrm>
            <a:off x="572521" y="2029657"/>
            <a:ext cx="5010849" cy="4751469"/>
          </a:xfrm>
          <a:prstGeom prst="rect">
            <a:avLst/>
          </a:prstGeom>
        </p:spPr>
      </p:pic>
    </p:spTree>
    <p:extLst>
      <p:ext uri="{BB962C8B-B14F-4D97-AF65-F5344CB8AC3E}">
        <p14:creationId xmlns:p14="http://schemas.microsoft.com/office/powerpoint/2010/main" val="11613719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5964BA-3F08-36FC-B40C-A29D8645F237}"/>
              </a:ext>
            </a:extLst>
          </p:cNvPr>
          <p:cNvSpPr txBox="1"/>
          <p:nvPr/>
        </p:nvSpPr>
        <p:spPr>
          <a:xfrm>
            <a:off x="734362" y="365605"/>
            <a:ext cx="6097348" cy="523220"/>
          </a:xfrm>
          <a:prstGeom prst="rect">
            <a:avLst/>
          </a:prstGeom>
          <a:noFill/>
        </p:spPr>
        <p:txBody>
          <a:bodyPr wrap="square">
            <a:spAutoFit/>
          </a:bodyPr>
          <a:lstStyle/>
          <a:p>
            <a:r>
              <a:rPr lang="en-IN" sz="2800" dirty="0"/>
              <a:t>Routing Parameters</a:t>
            </a:r>
          </a:p>
        </p:txBody>
      </p:sp>
      <p:sp>
        <p:nvSpPr>
          <p:cNvPr id="5" name="TextBox 4">
            <a:extLst>
              <a:ext uri="{FF2B5EF4-FFF2-40B4-BE49-F238E27FC236}">
                <a16:creationId xmlns:a16="http://schemas.microsoft.com/office/drawing/2014/main" id="{270BD8B6-B2D0-ADAE-C654-25A4D1635109}"/>
              </a:ext>
            </a:extLst>
          </p:cNvPr>
          <p:cNvSpPr txBox="1"/>
          <p:nvPr/>
        </p:nvSpPr>
        <p:spPr>
          <a:xfrm>
            <a:off x="647363" y="1198146"/>
            <a:ext cx="10406357" cy="1200329"/>
          </a:xfrm>
          <a:prstGeom prst="rect">
            <a:avLst/>
          </a:prstGeom>
          <a:noFill/>
        </p:spPr>
        <p:txBody>
          <a:bodyPr wrap="square">
            <a:spAutoFit/>
          </a:bodyPr>
          <a:lstStyle/>
          <a:p>
            <a:r>
              <a:rPr lang="en-US" dirty="0"/>
              <a:t>Routing parameters are variables that obtain their values from the URL.</a:t>
            </a:r>
          </a:p>
          <a:p>
            <a:r>
              <a:rPr lang="en-US" dirty="0"/>
              <a:t>extremely useful in data-driven web applications for filtering content or managing display preferences</a:t>
            </a:r>
          </a:p>
          <a:p>
            <a:r>
              <a:rPr lang="en-US" dirty="0"/>
              <a:t>Ex”: When a user selects a color by clicking on it, the app should render that color and display its title and hex value.</a:t>
            </a:r>
            <a:endParaRPr lang="en-IN" dirty="0"/>
          </a:p>
        </p:txBody>
      </p:sp>
      <p:pic>
        <p:nvPicPr>
          <p:cNvPr id="7" name="Picture 6">
            <a:extLst>
              <a:ext uri="{FF2B5EF4-FFF2-40B4-BE49-F238E27FC236}">
                <a16:creationId xmlns:a16="http://schemas.microsoft.com/office/drawing/2014/main" id="{DA7CE9CC-4BE3-EAEA-ED17-C0CC80058305}"/>
              </a:ext>
            </a:extLst>
          </p:cNvPr>
          <p:cNvPicPr>
            <a:picLocks noChangeAspect="1"/>
          </p:cNvPicPr>
          <p:nvPr/>
        </p:nvPicPr>
        <p:blipFill>
          <a:blip r:embed="rId2"/>
          <a:stretch>
            <a:fillRect/>
          </a:stretch>
        </p:blipFill>
        <p:spPr>
          <a:xfrm>
            <a:off x="3009469" y="2846212"/>
            <a:ext cx="6173061" cy="485843"/>
          </a:xfrm>
          <a:prstGeom prst="rect">
            <a:avLst/>
          </a:prstGeom>
        </p:spPr>
      </p:pic>
      <p:pic>
        <p:nvPicPr>
          <p:cNvPr id="9" name="Picture 8">
            <a:extLst>
              <a:ext uri="{FF2B5EF4-FFF2-40B4-BE49-F238E27FC236}">
                <a16:creationId xmlns:a16="http://schemas.microsoft.com/office/drawing/2014/main" id="{A5F83943-2AF7-68FB-0963-9E8C1742A3E0}"/>
              </a:ext>
            </a:extLst>
          </p:cNvPr>
          <p:cNvPicPr>
            <a:picLocks noChangeAspect="1"/>
          </p:cNvPicPr>
          <p:nvPr/>
        </p:nvPicPr>
        <p:blipFill>
          <a:blip r:embed="rId3"/>
          <a:stretch>
            <a:fillRect/>
          </a:stretch>
        </p:blipFill>
        <p:spPr>
          <a:xfrm>
            <a:off x="734362" y="3714854"/>
            <a:ext cx="6582694" cy="2114845"/>
          </a:xfrm>
          <a:prstGeom prst="rect">
            <a:avLst/>
          </a:prstGeom>
        </p:spPr>
      </p:pic>
      <p:sp>
        <p:nvSpPr>
          <p:cNvPr id="11" name="TextBox 10">
            <a:extLst>
              <a:ext uri="{FF2B5EF4-FFF2-40B4-BE49-F238E27FC236}">
                <a16:creationId xmlns:a16="http://schemas.microsoft.com/office/drawing/2014/main" id="{2A9D2C64-267F-234D-78D5-0C83F1251B19}"/>
              </a:ext>
            </a:extLst>
          </p:cNvPr>
          <p:cNvSpPr txBox="1"/>
          <p:nvPr/>
        </p:nvSpPr>
        <p:spPr>
          <a:xfrm>
            <a:off x="9192540" y="3251643"/>
            <a:ext cx="2510553" cy="3139321"/>
          </a:xfrm>
          <a:prstGeom prst="rect">
            <a:avLst/>
          </a:prstGeom>
          <a:noFill/>
        </p:spPr>
        <p:txBody>
          <a:bodyPr wrap="square">
            <a:spAutoFit/>
          </a:bodyPr>
          <a:lstStyle/>
          <a:p>
            <a:r>
              <a:rPr lang="en-US" dirty="0"/>
              <a:t>Wrapping the App passes all of the router’s properties to the component and any other components nested inside of it. From there, we can set up the route configuration. We’ll use the Routes and Route components instead of </a:t>
            </a:r>
            <a:r>
              <a:rPr lang="en-US" dirty="0" err="1"/>
              <a:t>useRoutes</a:t>
            </a:r>
            <a:endParaRPr lang="en-IN" dirty="0"/>
          </a:p>
        </p:txBody>
      </p:sp>
      <p:sp>
        <p:nvSpPr>
          <p:cNvPr id="13" name="TextBox 12">
            <a:extLst>
              <a:ext uri="{FF2B5EF4-FFF2-40B4-BE49-F238E27FC236}">
                <a16:creationId xmlns:a16="http://schemas.microsoft.com/office/drawing/2014/main" id="{7508F663-CD95-58DF-30CC-3B9BA6FA41FE}"/>
              </a:ext>
            </a:extLst>
          </p:cNvPr>
          <p:cNvSpPr txBox="1"/>
          <p:nvPr/>
        </p:nvSpPr>
        <p:spPr>
          <a:xfrm>
            <a:off x="1138962" y="3456749"/>
            <a:ext cx="6097348" cy="369332"/>
          </a:xfrm>
          <a:prstGeom prst="rect">
            <a:avLst/>
          </a:prstGeom>
          <a:noFill/>
        </p:spPr>
        <p:txBody>
          <a:bodyPr wrap="square">
            <a:spAutoFit/>
          </a:bodyPr>
          <a:lstStyle/>
          <a:p>
            <a:r>
              <a:rPr lang="en-IN" dirty="0"/>
              <a:t>index.js file.</a:t>
            </a:r>
          </a:p>
        </p:txBody>
      </p:sp>
    </p:spTree>
    <p:extLst>
      <p:ext uri="{BB962C8B-B14F-4D97-AF65-F5344CB8AC3E}">
        <p14:creationId xmlns:p14="http://schemas.microsoft.com/office/powerpoint/2010/main" val="1295616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F04A3A-5AD2-EBCA-EFCA-D50B3766B64D}"/>
              </a:ext>
            </a:extLst>
          </p:cNvPr>
          <p:cNvSpPr txBox="1"/>
          <p:nvPr/>
        </p:nvSpPr>
        <p:spPr>
          <a:xfrm>
            <a:off x="167922" y="-14719"/>
            <a:ext cx="6097348" cy="738664"/>
          </a:xfrm>
          <a:prstGeom prst="rect">
            <a:avLst/>
          </a:prstGeom>
          <a:noFill/>
        </p:spPr>
        <p:txBody>
          <a:bodyPr wrap="square">
            <a:spAutoFit/>
          </a:bodyPr>
          <a:lstStyle/>
          <a:p>
            <a:r>
              <a:rPr lang="en-US" sz="2400" b="1" dirty="0"/>
              <a:t>Children </a:t>
            </a:r>
          </a:p>
          <a:p>
            <a:r>
              <a:rPr lang="en-US" dirty="0"/>
              <a:t>React renders child elements using </a:t>
            </a:r>
            <a:r>
              <a:rPr lang="en-US" dirty="0" err="1"/>
              <a:t>props.children</a:t>
            </a:r>
            <a:r>
              <a:rPr lang="en-US" dirty="0"/>
              <a:t>.</a:t>
            </a:r>
            <a:endParaRPr lang="en-IN" dirty="0"/>
          </a:p>
        </p:txBody>
      </p:sp>
      <p:pic>
        <p:nvPicPr>
          <p:cNvPr id="5" name="Picture 4">
            <a:extLst>
              <a:ext uri="{FF2B5EF4-FFF2-40B4-BE49-F238E27FC236}">
                <a16:creationId xmlns:a16="http://schemas.microsoft.com/office/drawing/2014/main" id="{AFD7DBFC-7ED0-53C6-A781-1BDDAB3E51A0}"/>
              </a:ext>
            </a:extLst>
          </p:cNvPr>
          <p:cNvPicPr>
            <a:picLocks noChangeAspect="1"/>
          </p:cNvPicPr>
          <p:nvPr/>
        </p:nvPicPr>
        <p:blipFill>
          <a:blip r:embed="rId2"/>
          <a:stretch>
            <a:fillRect/>
          </a:stretch>
        </p:blipFill>
        <p:spPr>
          <a:xfrm>
            <a:off x="421451" y="946299"/>
            <a:ext cx="6154009" cy="2505425"/>
          </a:xfrm>
          <a:prstGeom prst="rect">
            <a:avLst/>
          </a:prstGeom>
        </p:spPr>
      </p:pic>
      <p:pic>
        <p:nvPicPr>
          <p:cNvPr id="7" name="Picture 6">
            <a:extLst>
              <a:ext uri="{FF2B5EF4-FFF2-40B4-BE49-F238E27FC236}">
                <a16:creationId xmlns:a16="http://schemas.microsoft.com/office/drawing/2014/main" id="{28D34A49-F259-27B3-FC41-DBAA86D0D947}"/>
              </a:ext>
            </a:extLst>
          </p:cNvPr>
          <p:cNvPicPr>
            <a:picLocks noChangeAspect="1"/>
          </p:cNvPicPr>
          <p:nvPr/>
        </p:nvPicPr>
        <p:blipFill>
          <a:blip r:embed="rId3"/>
          <a:stretch>
            <a:fillRect/>
          </a:stretch>
        </p:blipFill>
        <p:spPr>
          <a:xfrm>
            <a:off x="6415369" y="1571087"/>
            <a:ext cx="4410691" cy="1676634"/>
          </a:xfrm>
          <a:prstGeom prst="rect">
            <a:avLst/>
          </a:prstGeom>
        </p:spPr>
      </p:pic>
      <p:sp>
        <p:nvSpPr>
          <p:cNvPr id="9" name="TextBox 8">
            <a:extLst>
              <a:ext uri="{FF2B5EF4-FFF2-40B4-BE49-F238E27FC236}">
                <a16:creationId xmlns:a16="http://schemas.microsoft.com/office/drawing/2014/main" id="{DBB55BBA-C340-9795-5ECC-ABC007436B1C}"/>
              </a:ext>
            </a:extLst>
          </p:cNvPr>
          <p:cNvSpPr txBox="1"/>
          <p:nvPr/>
        </p:nvSpPr>
        <p:spPr>
          <a:xfrm>
            <a:off x="5421664" y="3608626"/>
            <a:ext cx="6770336" cy="1200329"/>
          </a:xfrm>
          <a:prstGeom prst="rect">
            <a:avLst/>
          </a:prstGeom>
          <a:noFill/>
        </p:spPr>
        <p:txBody>
          <a:bodyPr wrap="square">
            <a:spAutoFit/>
          </a:bodyPr>
          <a:lstStyle/>
          <a:p>
            <a:r>
              <a:rPr lang="en-US" dirty="0"/>
              <a:t>Every additional argument sent to the </a:t>
            </a:r>
            <a:r>
              <a:rPr lang="en-US" dirty="0" err="1"/>
              <a:t>createElement</a:t>
            </a:r>
            <a:r>
              <a:rPr lang="en-US" dirty="0"/>
              <a:t> function is another child </a:t>
            </a:r>
            <a:r>
              <a:rPr lang="en-US" dirty="0" err="1"/>
              <a:t>ele</a:t>
            </a:r>
            <a:r>
              <a:rPr lang="en-US" dirty="0"/>
              <a:t> </a:t>
            </a:r>
            <a:r>
              <a:rPr lang="en-US" dirty="0" err="1"/>
              <a:t>ment</a:t>
            </a:r>
            <a:r>
              <a:rPr lang="en-US" dirty="0"/>
              <a:t>. </a:t>
            </a:r>
          </a:p>
          <a:p>
            <a:r>
              <a:rPr lang="en-US" dirty="0"/>
              <a:t>React creates an array of these child elements and sets the value of </a:t>
            </a:r>
            <a:r>
              <a:rPr lang="en-US" dirty="0" err="1"/>
              <a:t>props.chil</a:t>
            </a:r>
            <a:r>
              <a:rPr lang="en-US" dirty="0"/>
              <a:t> </a:t>
            </a:r>
            <a:r>
              <a:rPr lang="en-US" dirty="0" err="1"/>
              <a:t>dren</a:t>
            </a:r>
            <a:r>
              <a:rPr lang="en-US" dirty="0"/>
              <a:t> to that array</a:t>
            </a:r>
            <a:endParaRPr lang="en-IN" dirty="0"/>
          </a:p>
        </p:txBody>
      </p:sp>
      <p:pic>
        <p:nvPicPr>
          <p:cNvPr id="11" name="Picture 10">
            <a:extLst>
              <a:ext uri="{FF2B5EF4-FFF2-40B4-BE49-F238E27FC236}">
                <a16:creationId xmlns:a16="http://schemas.microsoft.com/office/drawing/2014/main" id="{AF809937-3C26-30DB-6EF1-764EDBF47645}"/>
              </a:ext>
            </a:extLst>
          </p:cNvPr>
          <p:cNvPicPr>
            <a:picLocks noChangeAspect="1"/>
          </p:cNvPicPr>
          <p:nvPr/>
        </p:nvPicPr>
        <p:blipFill>
          <a:blip r:embed="rId4"/>
          <a:stretch>
            <a:fillRect/>
          </a:stretch>
        </p:blipFill>
        <p:spPr>
          <a:xfrm>
            <a:off x="114481" y="3140371"/>
            <a:ext cx="5307183" cy="1952898"/>
          </a:xfrm>
          <a:prstGeom prst="rect">
            <a:avLst/>
          </a:prstGeom>
        </p:spPr>
      </p:pic>
      <p:pic>
        <p:nvPicPr>
          <p:cNvPr id="13" name="Picture 12">
            <a:extLst>
              <a:ext uri="{FF2B5EF4-FFF2-40B4-BE49-F238E27FC236}">
                <a16:creationId xmlns:a16="http://schemas.microsoft.com/office/drawing/2014/main" id="{FF0413D8-34FA-FAFE-3111-E97C5FC956D4}"/>
              </a:ext>
            </a:extLst>
          </p:cNvPr>
          <p:cNvPicPr>
            <a:picLocks noChangeAspect="1"/>
          </p:cNvPicPr>
          <p:nvPr/>
        </p:nvPicPr>
        <p:blipFill>
          <a:blip r:embed="rId5"/>
          <a:stretch>
            <a:fillRect/>
          </a:stretch>
        </p:blipFill>
        <p:spPr>
          <a:xfrm>
            <a:off x="248490" y="4934569"/>
            <a:ext cx="6677957" cy="1867161"/>
          </a:xfrm>
          <a:prstGeom prst="rect">
            <a:avLst/>
          </a:prstGeom>
        </p:spPr>
      </p:pic>
    </p:spTree>
    <p:extLst>
      <p:ext uri="{BB962C8B-B14F-4D97-AF65-F5344CB8AC3E}">
        <p14:creationId xmlns:p14="http://schemas.microsoft.com/office/powerpoint/2010/main" val="34228798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C9BA41-C1B8-E96D-4716-A1B8B8253237}"/>
              </a:ext>
            </a:extLst>
          </p:cNvPr>
          <p:cNvPicPr>
            <a:picLocks noChangeAspect="1"/>
          </p:cNvPicPr>
          <p:nvPr/>
        </p:nvPicPr>
        <p:blipFill>
          <a:blip r:embed="rId2"/>
          <a:stretch>
            <a:fillRect/>
          </a:stretch>
        </p:blipFill>
        <p:spPr>
          <a:xfrm>
            <a:off x="118932" y="111105"/>
            <a:ext cx="5496692" cy="485843"/>
          </a:xfrm>
          <a:prstGeom prst="rect">
            <a:avLst/>
          </a:prstGeom>
        </p:spPr>
      </p:pic>
      <p:pic>
        <p:nvPicPr>
          <p:cNvPr id="9" name="Picture 8">
            <a:extLst>
              <a:ext uri="{FF2B5EF4-FFF2-40B4-BE49-F238E27FC236}">
                <a16:creationId xmlns:a16="http://schemas.microsoft.com/office/drawing/2014/main" id="{FEF9D3D1-B26E-21ED-CEB8-A161AA651530}"/>
              </a:ext>
            </a:extLst>
          </p:cNvPr>
          <p:cNvPicPr>
            <a:picLocks noChangeAspect="1"/>
          </p:cNvPicPr>
          <p:nvPr/>
        </p:nvPicPr>
        <p:blipFill>
          <a:blip r:embed="rId3"/>
          <a:stretch>
            <a:fillRect/>
          </a:stretch>
        </p:blipFill>
        <p:spPr>
          <a:xfrm>
            <a:off x="228484" y="596948"/>
            <a:ext cx="5277587" cy="3943900"/>
          </a:xfrm>
          <a:prstGeom prst="rect">
            <a:avLst/>
          </a:prstGeom>
        </p:spPr>
      </p:pic>
      <p:pic>
        <p:nvPicPr>
          <p:cNvPr id="11" name="Picture 10">
            <a:extLst>
              <a:ext uri="{FF2B5EF4-FFF2-40B4-BE49-F238E27FC236}">
                <a16:creationId xmlns:a16="http://schemas.microsoft.com/office/drawing/2014/main" id="{F08F4585-398F-E3E5-D61B-32F7C7E8839B}"/>
              </a:ext>
            </a:extLst>
          </p:cNvPr>
          <p:cNvPicPr>
            <a:picLocks noChangeAspect="1"/>
          </p:cNvPicPr>
          <p:nvPr/>
        </p:nvPicPr>
        <p:blipFill>
          <a:blip r:embed="rId4"/>
          <a:stretch>
            <a:fillRect/>
          </a:stretch>
        </p:blipFill>
        <p:spPr>
          <a:xfrm>
            <a:off x="228484" y="4478927"/>
            <a:ext cx="2857899" cy="1095528"/>
          </a:xfrm>
          <a:prstGeom prst="rect">
            <a:avLst/>
          </a:prstGeom>
        </p:spPr>
      </p:pic>
      <p:pic>
        <p:nvPicPr>
          <p:cNvPr id="13" name="Picture 12">
            <a:extLst>
              <a:ext uri="{FF2B5EF4-FFF2-40B4-BE49-F238E27FC236}">
                <a16:creationId xmlns:a16="http://schemas.microsoft.com/office/drawing/2014/main" id="{17EBEAA6-E08F-CAB0-1A25-16DFF4044861}"/>
              </a:ext>
            </a:extLst>
          </p:cNvPr>
          <p:cNvPicPr>
            <a:picLocks noChangeAspect="1"/>
          </p:cNvPicPr>
          <p:nvPr/>
        </p:nvPicPr>
        <p:blipFill>
          <a:blip r:embed="rId5"/>
          <a:stretch>
            <a:fillRect/>
          </a:stretch>
        </p:blipFill>
        <p:spPr>
          <a:xfrm>
            <a:off x="6447331" y="722183"/>
            <a:ext cx="4201111" cy="2257740"/>
          </a:xfrm>
          <a:prstGeom prst="rect">
            <a:avLst/>
          </a:prstGeom>
        </p:spPr>
      </p:pic>
      <p:sp>
        <p:nvSpPr>
          <p:cNvPr id="15" name="TextBox 14">
            <a:extLst>
              <a:ext uri="{FF2B5EF4-FFF2-40B4-BE49-F238E27FC236}">
                <a16:creationId xmlns:a16="http://schemas.microsoft.com/office/drawing/2014/main" id="{64121979-6857-EB4A-2950-5499978E61FB}"/>
              </a:ext>
            </a:extLst>
          </p:cNvPr>
          <p:cNvSpPr txBox="1"/>
          <p:nvPr/>
        </p:nvSpPr>
        <p:spPr>
          <a:xfrm>
            <a:off x="5104042" y="2969358"/>
            <a:ext cx="6097348" cy="923330"/>
          </a:xfrm>
          <a:prstGeom prst="rect">
            <a:avLst/>
          </a:prstGeom>
          <a:noFill/>
        </p:spPr>
        <p:txBody>
          <a:bodyPr wrap="square">
            <a:spAutoFit/>
          </a:bodyPr>
          <a:lstStyle/>
          <a:p>
            <a:r>
              <a:rPr lang="en-US" dirty="0"/>
              <a:t>On the </a:t>
            </a:r>
            <a:r>
              <a:rPr lang="en-US" dirty="0" err="1"/>
              <a:t>ColorDetails</a:t>
            </a:r>
            <a:r>
              <a:rPr lang="en-US" dirty="0"/>
              <a:t> page, we want to display the correct color based on the id that’s found in the URL. To do that, we’ll use the </a:t>
            </a:r>
            <a:r>
              <a:rPr lang="en-US" dirty="0" err="1"/>
              <a:t>useParams</a:t>
            </a:r>
            <a:r>
              <a:rPr lang="en-US" dirty="0"/>
              <a:t> hook:</a:t>
            </a:r>
            <a:endParaRPr lang="en-IN" dirty="0"/>
          </a:p>
        </p:txBody>
      </p:sp>
      <p:pic>
        <p:nvPicPr>
          <p:cNvPr id="17" name="Picture 16">
            <a:extLst>
              <a:ext uri="{FF2B5EF4-FFF2-40B4-BE49-F238E27FC236}">
                <a16:creationId xmlns:a16="http://schemas.microsoft.com/office/drawing/2014/main" id="{8D1B1B12-3D38-4EDB-BD2C-7FF7CB747C06}"/>
              </a:ext>
            </a:extLst>
          </p:cNvPr>
          <p:cNvPicPr>
            <a:picLocks noChangeAspect="1"/>
          </p:cNvPicPr>
          <p:nvPr/>
        </p:nvPicPr>
        <p:blipFill>
          <a:blip r:embed="rId6"/>
          <a:stretch>
            <a:fillRect/>
          </a:stretch>
        </p:blipFill>
        <p:spPr>
          <a:xfrm>
            <a:off x="4869631" y="3807675"/>
            <a:ext cx="4896533" cy="2838846"/>
          </a:xfrm>
          <a:prstGeom prst="rect">
            <a:avLst/>
          </a:prstGeom>
        </p:spPr>
      </p:pic>
    </p:spTree>
    <p:extLst>
      <p:ext uri="{BB962C8B-B14F-4D97-AF65-F5344CB8AC3E}">
        <p14:creationId xmlns:p14="http://schemas.microsoft.com/office/powerpoint/2010/main" val="37522529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00351-2D70-2174-972A-E47D0AD8A820}"/>
              </a:ext>
            </a:extLst>
          </p:cNvPr>
          <p:cNvPicPr>
            <a:picLocks noChangeAspect="1"/>
          </p:cNvPicPr>
          <p:nvPr/>
        </p:nvPicPr>
        <p:blipFill>
          <a:blip r:embed="rId2"/>
          <a:stretch>
            <a:fillRect/>
          </a:stretch>
        </p:blipFill>
        <p:spPr>
          <a:xfrm>
            <a:off x="325128" y="205534"/>
            <a:ext cx="5229955" cy="1381318"/>
          </a:xfrm>
          <a:prstGeom prst="rect">
            <a:avLst/>
          </a:prstGeom>
        </p:spPr>
      </p:pic>
      <p:pic>
        <p:nvPicPr>
          <p:cNvPr id="5" name="Picture 4">
            <a:extLst>
              <a:ext uri="{FF2B5EF4-FFF2-40B4-BE49-F238E27FC236}">
                <a16:creationId xmlns:a16="http://schemas.microsoft.com/office/drawing/2014/main" id="{51BC7E08-426B-8113-3EBE-78C5F1B9D612}"/>
              </a:ext>
            </a:extLst>
          </p:cNvPr>
          <p:cNvPicPr>
            <a:picLocks noChangeAspect="1"/>
          </p:cNvPicPr>
          <p:nvPr/>
        </p:nvPicPr>
        <p:blipFill>
          <a:blip r:embed="rId3"/>
          <a:stretch>
            <a:fillRect/>
          </a:stretch>
        </p:blipFill>
        <p:spPr>
          <a:xfrm>
            <a:off x="325128" y="1586852"/>
            <a:ext cx="4248743" cy="3505689"/>
          </a:xfrm>
          <a:prstGeom prst="rect">
            <a:avLst/>
          </a:prstGeom>
        </p:spPr>
      </p:pic>
    </p:spTree>
    <p:extLst>
      <p:ext uri="{BB962C8B-B14F-4D97-AF65-F5344CB8AC3E}">
        <p14:creationId xmlns:p14="http://schemas.microsoft.com/office/powerpoint/2010/main" val="675549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3564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76C570-079F-8AD7-1CC6-DE41A5252460}"/>
              </a:ext>
            </a:extLst>
          </p:cNvPr>
          <p:cNvSpPr txBox="1"/>
          <p:nvPr/>
        </p:nvSpPr>
        <p:spPr>
          <a:xfrm>
            <a:off x="1715508" y="284685"/>
            <a:ext cx="8312542" cy="523220"/>
          </a:xfrm>
          <a:prstGeom prst="rect">
            <a:avLst/>
          </a:prstGeom>
          <a:noFill/>
        </p:spPr>
        <p:txBody>
          <a:bodyPr wrap="square">
            <a:spAutoFit/>
          </a:bodyPr>
          <a:lstStyle/>
          <a:p>
            <a:pPr algn="ctr" fontAlgn="base">
              <a:spcAft>
                <a:spcPts val="1500"/>
              </a:spcAft>
            </a:pPr>
            <a:r>
              <a:rPr lang="en-US" sz="2800" b="0" i="0" dirty="0">
                <a:solidFill>
                  <a:srgbClr val="444444"/>
                </a:solidFill>
                <a:effectLst/>
                <a:latin typeface="Ubuntu" panose="020B0504030602030204" pitchFamily="34" charset="0"/>
              </a:rPr>
              <a:t>Build a Single-Page App with React from Scratch</a:t>
            </a:r>
          </a:p>
        </p:txBody>
      </p:sp>
      <p:sp>
        <p:nvSpPr>
          <p:cNvPr id="5" name="TextBox 4">
            <a:extLst>
              <a:ext uri="{FF2B5EF4-FFF2-40B4-BE49-F238E27FC236}">
                <a16:creationId xmlns:a16="http://schemas.microsoft.com/office/drawing/2014/main" id="{5BF67D22-CEF8-3B33-14C0-563235BADAA4}"/>
              </a:ext>
            </a:extLst>
          </p:cNvPr>
          <p:cNvSpPr txBox="1"/>
          <p:nvPr/>
        </p:nvSpPr>
        <p:spPr>
          <a:xfrm>
            <a:off x="267037" y="2230695"/>
            <a:ext cx="8878985" cy="3477875"/>
          </a:xfrm>
          <a:prstGeom prst="rect">
            <a:avLst/>
          </a:prstGeom>
          <a:noFill/>
        </p:spPr>
        <p:txBody>
          <a:bodyPr wrap="square">
            <a:spAutoFit/>
          </a:bodyPr>
          <a:lstStyle/>
          <a:p>
            <a:pPr algn="l" fontAlgn="base">
              <a:spcAft>
                <a:spcPts val="1800"/>
              </a:spcAft>
              <a:buFont typeface="Arial" panose="020B0604020202020204" pitchFamily="34" charset="0"/>
              <a:buChar char="•"/>
            </a:pPr>
            <a:r>
              <a:rPr lang="en-US" sz="3200" b="0" i="0" dirty="0">
                <a:solidFill>
                  <a:srgbClr val="444444"/>
                </a:solidFill>
                <a:effectLst/>
                <a:latin typeface="Ubuntu" panose="020B0504030602030204" pitchFamily="34" charset="0"/>
              </a:rPr>
              <a:t>How to set up a React project</a:t>
            </a:r>
          </a:p>
          <a:p>
            <a:pPr algn="l" fontAlgn="base">
              <a:spcAft>
                <a:spcPts val="1800"/>
              </a:spcAft>
              <a:buFont typeface="Arial" panose="020B0604020202020204" pitchFamily="34" charset="0"/>
              <a:buChar char="•"/>
            </a:pPr>
            <a:r>
              <a:rPr lang="en-US" sz="3200" b="0" i="0" dirty="0">
                <a:solidFill>
                  <a:srgbClr val="444444"/>
                </a:solidFill>
                <a:effectLst/>
                <a:latin typeface="Ubuntu" panose="020B0504030602030204" pitchFamily="34" charset="0"/>
              </a:rPr>
              <a:t>How to create a basic SPA layout</a:t>
            </a:r>
          </a:p>
          <a:p>
            <a:pPr algn="l" fontAlgn="base">
              <a:spcAft>
                <a:spcPts val="1800"/>
              </a:spcAft>
              <a:buFont typeface="Arial" panose="020B0604020202020204" pitchFamily="34" charset="0"/>
              <a:buChar char="•"/>
            </a:pPr>
            <a:r>
              <a:rPr lang="en-US" sz="3200" b="0" i="0" dirty="0">
                <a:solidFill>
                  <a:srgbClr val="444444"/>
                </a:solidFill>
                <a:effectLst/>
                <a:latin typeface="Ubuntu" panose="020B0504030602030204" pitchFamily="34" charset="0"/>
              </a:rPr>
              <a:t>How to handle routing and navigation</a:t>
            </a:r>
          </a:p>
          <a:p>
            <a:pPr algn="l" fontAlgn="base">
              <a:spcAft>
                <a:spcPts val="1800"/>
              </a:spcAft>
              <a:buFont typeface="Arial" panose="020B0604020202020204" pitchFamily="34" charset="0"/>
              <a:buChar char="•"/>
            </a:pPr>
            <a:r>
              <a:rPr lang="en-US" sz="3200" b="0" i="0" dirty="0">
                <a:solidFill>
                  <a:srgbClr val="444444"/>
                </a:solidFill>
                <a:effectLst/>
                <a:latin typeface="Ubuntu" panose="020B0504030602030204" pitchFamily="34" charset="0"/>
              </a:rPr>
              <a:t>How to fetch and manipulate data</a:t>
            </a:r>
          </a:p>
          <a:p>
            <a:pPr algn="l" fontAlgn="base">
              <a:spcAft>
                <a:spcPts val="1800"/>
              </a:spcAft>
              <a:buFont typeface="Arial" panose="020B0604020202020204" pitchFamily="34" charset="0"/>
              <a:buChar char="•"/>
            </a:pPr>
            <a:r>
              <a:rPr lang="en-US" sz="3200" b="0" i="0" dirty="0">
                <a:solidFill>
                  <a:srgbClr val="444444"/>
                </a:solidFill>
                <a:effectLst/>
                <a:latin typeface="Ubuntu" panose="020B0504030602030204" pitchFamily="34" charset="0"/>
              </a:rPr>
              <a:t>How to optimize and secure your application</a:t>
            </a:r>
          </a:p>
        </p:txBody>
      </p:sp>
    </p:spTree>
    <p:extLst>
      <p:ext uri="{BB962C8B-B14F-4D97-AF65-F5344CB8AC3E}">
        <p14:creationId xmlns:p14="http://schemas.microsoft.com/office/powerpoint/2010/main" val="2387975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256C0E-7552-44B9-1728-DC1A3DBE44B7}"/>
              </a:ext>
            </a:extLst>
          </p:cNvPr>
          <p:cNvSpPr>
            <a:spLocks noChangeArrowheads="1"/>
          </p:cNvSpPr>
          <p:nvPr/>
        </p:nvSpPr>
        <p:spPr bwMode="auto">
          <a:xfrm>
            <a:off x="-1" y="1582117"/>
            <a:ext cx="12008581" cy="41549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444444"/>
                </a:solidFill>
                <a:effectLst/>
                <a:latin typeface="Ubuntu" panose="020B0504030602030204" pitchFamily="34" charset="0"/>
              </a:rPr>
              <a:t>Tools and Packages:</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rgbClr val="444444"/>
                </a:solidFill>
                <a:effectLst/>
                <a:latin typeface="Ubuntu" panose="020B0504030602030204" pitchFamily="34" charset="0"/>
              </a:rPr>
              <a:t>Create React App (CRA) tool: </a:t>
            </a:r>
            <a:r>
              <a:rPr kumimoji="0" lang="en-US" altLang="en-US" sz="2800" b="0" i="0" u="none" strike="noStrike" cap="none" normalizeH="0" baseline="0" dirty="0" err="1">
                <a:ln>
                  <a:noFill/>
                </a:ln>
                <a:solidFill>
                  <a:srgbClr val="444444"/>
                </a:solidFill>
                <a:effectLst/>
                <a:latin typeface="Consolas" panose="020B0609020204030204" pitchFamily="49" charset="0"/>
              </a:rPr>
              <a:t>npx</a:t>
            </a:r>
            <a:r>
              <a:rPr kumimoji="0" lang="en-US" altLang="en-US" sz="2800" b="0" i="0" u="none" strike="noStrike" cap="none" normalizeH="0" baseline="0" dirty="0">
                <a:ln>
                  <a:noFill/>
                </a:ln>
                <a:solidFill>
                  <a:srgbClr val="444444"/>
                </a:solidFill>
                <a:effectLst/>
                <a:latin typeface="Consolas" panose="020B0609020204030204" pitchFamily="49" charset="0"/>
              </a:rPr>
              <a:t> create-react-app my-app</a:t>
            </a:r>
            <a:endParaRPr kumimoji="0" lang="en-US" altLang="en-US" sz="2800" b="0" i="0" u="none" strike="noStrike" cap="none" normalizeH="0" baseline="0" dirty="0">
              <a:ln>
                <a:noFill/>
              </a:ln>
              <a:solidFill>
                <a:srgbClr val="444444"/>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rgbClr val="444444"/>
                </a:solidFill>
                <a:effectLst/>
                <a:latin typeface="Ubuntu" panose="020B0504030602030204" pitchFamily="34" charset="0"/>
              </a:rPr>
              <a:t>React library (version 17 or higher): </a:t>
            </a:r>
            <a:r>
              <a:rPr kumimoji="0" lang="en-US" altLang="en-US" sz="2800" b="0" i="0" u="none" strike="noStrike" cap="none" normalizeH="0" baseline="0" dirty="0" err="1">
                <a:ln>
                  <a:noFill/>
                </a:ln>
                <a:solidFill>
                  <a:srgbClr val="444444"/>
                </a:solidFill>
                <a:effectLst/>
                <a:latin typeface="Consolas" panose="020B0609020204030204" pitchFamily="49" charset="0"/>
              </a:rPr>
              <a:t>npm</a:t>
            </a:r>
            <a:r>
              <a:rPr kumimoji="0" lang="en-US" altLang="en-US" sz="2800" b="0" i="0" u="none" strike="noStrike" cap="none" normalizeH="0" baseline="0" dirty="0">
                <a:ln>
                  <a:noFill/>
                </a:ln>
                <a:solidFill>
                  <a:srgbClr val="444444"/>
                </a:solidFill>
                <a:effectLst/>
                <a:latin typeface="Consolas" panose="020B0609020204030204" pitchFamily="49" charset="0"/>
              </a:rPr>
              <a:t> install react react-</a:t>
            </a:r>
            <a:r>
              <a:rPr kumimoji="0" lang="en-US" altLang="en-US" sz="2800" b="0" i="0" u="none" strike="noStrike" cap="none" normalizeH="0" baseline="0" dirty="0" err="1">
                <a:ln>
                  <a:noFill/>
                </a:ln>
                <a:solidFill>
                  <a:srgbClr val="444444"/>
                </a:solidFill>
                <a:effectLst/>
                <a:latin typeface="Consolas" panose="020B0609020204030204" pitchFamily="49" charset="0"/>
              </a:rPr>
              <a:t>dom</a:t>
            </a:r>
            <a:endParaRPr kumimoji="0" lang="en-US" altLang="en-US" sz="2800" b="0" i="0" u="none" strike="noStrike" cap="none" normalizeH="0" baseline="0" dirty="0">
              <a:ln>
                <a:noFill/>
              </a:ln>
              <a:solidFill>
                <a:srgbClr val="444444"/>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rgbClr val="444444"/>
                </a:solidFill>
                <a:effectLst/>
                <a:latin typeface="Ubuntu" panose="020B0504030602030204" pitchFamily="34" charset="0"/>
              </a:rPr>
              <a:t>React Router library (version 6 or higher): </a:t>
            </a:r>
            <a:r>
              <a:rPr kumimoji="0" lang="en-US" altLang="en-US" sz="2800" b="0" i="0" u="none" strike="noStrike" cap="none" normalizeH="0" baseline="0" dirty="0" err="1">
                <a:ln>
                  <a:noFill/>
                </a:ln>
                <a:solidFill>
                  <a:srgbClr val="444444"/>
                </a:solidFill>
                <a:effectLst/>
                <a:latin typeface="Consolas" panose="020B0609020204030204" pitchFamily="49" charset="0"/>
              </a:rPr>
              <a:t>npm</a:t>
            </a:r>
            <a:r>
              <a:rPr kumimoji="0" lang="en-US" altLang="en-US" sz="2800" b="0" i="0" u="none" strike="noStrike" cap="none" normalizeH="0" baseline="0" dirty="0">
                <a:ln>
                  <a:noFill/>
                </a:ln>
                <a:solidFill>
                  <a:srgbClr val="444444"/>
                </a:solidFill>
                <a:effectLst/>
                <a:latin typeface="Consolas" panose="020B0609020204030204" pitchFamily="49" charset="0"/>
              </a:rPr>
              <a:t> install react-router-</a:t>
            </a:r>
            <a:r>
              <a:rPr kumimoji="0" lang="en-US" altLang="en-US" sz="2800" b="0" i="0" u="none" strike="noStrike" cap="none" normalizeH="0" baseline="0" dirty="0" err="1">
                <a:ln>
                  <a:noFill/>
                </a:ln>
                <a:solidFill>
                  <a:srgbClr val="444444"/>
                </a:solidFill>
                <a:effectLst/>
                <a:latin typeface="Consolas" panose="020B0609020204030204" pitchFamily="49" charset="0"/>
              </a:rPr>
              <a:t>dom</a:t>
            </a:r>
            <a:endParaRPr kumimoji="0" lang="en-US" altLang="en-US" sz="2800" b="0" i="0" u="none" strike="noStrike" cap="none" normalizeH="0" baseline="0" dirty="0">
              <a:ln>
                <a:noFill/>
              </a:ln>
              <a:solidFill>
                <a:srgbClr val="444444"/>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rgbClr val="444444"/>
                </a:solidFill>
                <a:effectLst/>
                <a:latin typeface="Ubuntu" panose="020B0504030602030204" pitchFamily="34" charset="0"/>
              </a:rPr>
              <a:t>Babel and Webpack for </a:t>
            </a:r>
            <a:r>
              <a:rPr kumimoji="0" lang="en-US" altLang="en-US" sz="2800" b="0" i="0" u="none" strike="noStrike" cap="none" normalizeH="0" baseline="0" dirty="0" err="1">
                <a:ln>
                  <a:noFill/>
                </a:ln>
                <a:solidFill>
                  <a:srgbClr val="444444"/>
                </a:solidFill>
                <a:effectLst/>
                <a:latin typeface="Ubuntu" panose="020B0504030602030204" pitchFamily="34" charset="0"/>
              </a:rPr>
              <a:t>transpilation</a:t>
            </a:r>
            <a:r>
              <a:rPr kumimoji="0" lang="en-US" altLang="en-US" sz="2800" b="0" i="0" u="none" strike="noStrike" cap="none" normalizeH="0" baseline="0" dirty="0">
                <a:ln>
                  <a:noFill/>
                </a:ln>
                <a:solidFill>
                  <a:srgbClr val="444444"/>
                </a:solidFill>
                <a:effectLst/>
                <a:latin typeface="Ubuntu" panose="020B0504030602030204" pitchFamily="34" charset="0"/>
              </a:rPr>
              <a:t> and bundling: </a:t>
            </a:r>
            <a:r>
              <a:rPr kumimoji="0" lang="en-US" altLang="en-US" sz="2800" b="0" i="0" u="none" strike="noStrike" cap="none" normalizeH="0" baseline="0" dirty="0" err="1">
                <a:ln>
                  <a:noFill/>
                </a:ln>
                <a:solidFill>
                  <a:srgbClr val="444444"/>
                </a:solidFill>
                <a:effectLst/>
                <a:latin typeface="Consolas" panose="020B0609020204030204" pitchFamily="49" charset="0"/>
              </a:rPr>
              <a:t>npm</a:t>
            </a:r>
            <a:r>
              <a:rPr kumimoji="0" lang="en-US" altLang="en-US" sz="2800" b="0" i="0" u="none" strike="noStrike" cap="none" normalizeH="0" baseline="0" dirty="0">
                <a:ln>
                  <a:noFill/>
                </a:ln>
                <a:solidFill>
                  <a:srgbClr val="444444"/>
                </a:solidFill>
                <a:effectLst/>
                <a:latin typeface="Consolas" panose="020B0609020204030204" pitchFamily="49" charset="0"/>
              </a:rPr>
              <a:t> install babel-loader webpack webpack-cli</a:t>
            </a:r>
            <a:endParaRPr kumimoji="0" lang="en-US" altLang="en-US" sz="2800" b="0" i="0" u="none" strike="noStrike" cap="none" normalizeH="0" baseline="0" dirty="0">
              <a:ln>
                <a:noFill/>
              </a:ln>
              <a:solidFill>
                <a:srgbClr val="444444"/>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err="1">
                <a:ln>
                  <a:noFill/>
                </a:ln>
                <a:solidFill>
                  <a:srgbClr val="444444"/>
                </a:solidFill>
                <a:effectLst/>
                <a:latin typeface="Ubuntu" panose="020B0504030602030204" pitchFamily="34" charset="0"/>
              </a:rPr>
              <a:t>ESLint</a:t>
            </a:r>
            <a:r>
              <a:rPr kumimoji="0" lang="en-US" altLang="en-US" sz="2800" b="0" i="0" u="none" strike="noStrike" cap="none" normalizeH="0" baseline="0" dirty="0">
                <a:ln>
                  <a:noFill/>
                </a:ln>
                <a:solidFill>
                  <a:srgbClr val="444444"/>
                </a:solidFill>
                <a:effectLst/>
                <a:latin typeface="Ubuntu" panose="020B0504030602030204" pitchFamily="34" charset="0"/>
              </a:rPr>
              <a:t> and Prettier for code linting and formatting: </a:t>
            </a:r>
            <a:r>
              <a:rPr kumimoji="0" lang="en-US" altLang="en-US" sz="2800" b="0" i="0" u="none" strike="noStrike" cap="none" normalizeH="0" baseline="0" dirty="0" err="1">
                <a:ln>
                  <a:noFill/>
                </a:ln>
                <a:solidFill>
                  <a:srgbClr val="444444"/>
                </a:solidFill>
                <a:effectLst/>
                <a:latin typeface="Consolas" panose="020B0609020204030204" pitchFamily="49" charset="0"/>
              </a:rPr>
              <a:t>npm</a:t>
            </a:r>
            <a:r>
              <a:rPr kumimoji="0" lang="en-US" altLang="en-US" sz="2800" b="0" i="0" u="none" strike="noStrike" cap="none" normalizeH="0" baseline="0" dirty="0">
                <a:ln>
                  <a:noFill/>
                </a:ln>
                <a:solidFill>
                  <a:srgbClr val="444444"/>
                </a:solidFill>
                <a:effectLst/>
                <a:latin typeface="Consolas" panose="020B0609020204030204" pitchFamily="49" charset="0"/>
              </a:rPr>
              <a:t> install </a:t>
            </a:r>
            <a:r>
              <a:rPr kumimoji="0" lang="en-US" altLang="en-US" sz="2800" b="0" i="0" u="none" strike="noStrike" cap="none" normalizeH="0" baseline="0" dirty="0" err="1">
                <a:ln>
                  <a:noFill/>
                </a:ln>
                <a:solidFill>
                  <a:srgbClr val="444444"/>
                </a:solidFill>
                <a:effectLst/>
                <a:latin typeface="Consolas" panose="020B0609020204030204" pitchFamily="49" charset="0"/>
              </a:rPr>
              <a:t>eslint</a:t>
            </a:r>
            <a:r>
              <a:rPr kumimoji="0" lang="en-US" altLang="en-US" sz="2800" b="0" i="0" u="none" strike="noStrike" cap="none" normalizeH="0" baseline="0" dirty="0">
                <a:ln>
                  <a:noFill/>
                </a:ln>
                <a:solidFill>
                  <a:srgbClr val="444444"/>
                </a:solidFill>
                <a:effectLst/>
                <a:latin typeface="Consolas" panose="020B0609020204030204" pitchFamily="49" charset="0"/>
              </a:rPr>
              <a:t> prettier </a:t>
            </a:r>
            <a:r>
              <a:rPr kumimoji="0" lang="en-US" altLang="en-US" sz="2800" b="0" i="0" u="none" strike="noStrike" cap="none" normalizeH="0" baseline="0" dirty="0" err="1">
                <a:ln>
                  <a:noFill/>
                </a:ln>
                <a:solidFill>
                  <a:srgbClr val="444444"/>
                </a:solidFill>
                <a:effectLst/>
                <a:latin typeface="Consolas" panose="020B0609020204030204" pitchFamily="49" charset="0"/>
              </a:rPr>
              <a:t>eslint</a:t>
            </a:r>
            <a:r>
              <a:rPr kumimoji="0" lang="en-US" altLang="en-US" sz="2800" b="0" i="0" u="none" strike="noStrike" cap="none" normalizeH="0" baseline="0" dirty="0">
                <a:ln>
                  <a:noFill/>
                </a:ln>
                <a:solidFill>
                  <a:srgbClr val="444444"/>
                </a:solidFill>
                <a:effectLst/>
                <a:latin typeface="Consolas" panose="020B0609020204030204" pitchFamily="49" charset="0"/>
              </a:rPr>
              <a:t>-config-prettier </a:t>
            </a:r>
            <a:r>
              <a:rPr kumimoji="0" lang="en-US" altLang="en-US" sz="2800" b="0" i="0" u="none" strike="noStrike" cap="none" normalizeH="0" baseline="0" dirty="0" err="1">
                <a:ln>
                  <a:noFill/>
                </a:ln>
                <a:solidFill>
                  <a:srgbClr val="444444"/>
                </a:solidFill>
                <a:effectLst/>
                <a:latin typeface="Consolas" panose="020B0609020204030204" pitchFamily="49" charset="0"/>
              </a:rPr>
              <a:t>eslint</a:t>
            </a:r>
            <a:r>
              <a:rPr kumimoji="0" lang="en-US" altLang="en-US" sz="2800" b="0" i="0" u="none" strike="noStrike" cap="none" normalizeH="0" baseline="0" dirty="0">
                <a:ln>
                  <a:noFill/>
                </a:ln>
                <a:solidFill>
                  <a:srgbClr val="444444"/>
                </a:solidFill>
                <a:effectLst/>
                <a:latin typeface="Consolas" panose="020B0609020204030204" pitchFamily="49" charset="0"/>
              </a:rPr>
              <a:t>-plugin-prettier</a:t>
            </a:r>
            <a:endParaRPr kumimoji="0" lang="en-US" altLang="en-US" sz="2800" b="0" i="0" u="none" strike="noStrike" cap="none" normalizeH="0" baseline="0" dirty="0">
              <a:ln>
                <a:noFill/>
              </a:ln>
              <a:solidFill>
                <a:srgbClr val="444444"/>
              </a:solidFill>
              <a:effectLst/>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05750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592CFB-63CE-9973-483D-D7F1972355A8}"/>
              </a:ext>
            </a:extLst>
          </p:cNvPr>
          <p:cNvSpPr>
            <a:spLocks noChangeArrowheads="1"/>
          </p:cNvSpPr>
          <p:nvPr/>
        </p:nvSpPr>
        <p:spPr bwMode="auto">
          <a:xfrm>
            <a:off x="267038" y="740501"/>
            <a:ext cx="11924962" cy="60324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444444"/>
                </a:solidFill>
                <a:effectLst/>
                <a:latin typeface="Ubuntu" panose="020B0504030602030204" pitchFamily="34" charset="0"/>
              </a:rPr>
              <a:t>Core Concepts: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a:ln>
                  <a:noFill/>
                </a:ln>
                <a:solidFill>
                  <a:srgbClr val="444444"/>
                </a:solidFill>
                <a:effectLst/>
                <a:latin typeface="Ubuntu" panose="020B0504030602030204" pitchFamily="34" charset="0"/>
              </a:rPr>
              <a:t>Components:</a:t>
            </a:r>
            <a:r>
              <a:rPr kumimoji="0" lang="en-US" altLang="en-US" sz="2800" b="0" i="0" u="none" strike="noStrike" cap="none" normalizeH="0" baseline="0">
                <a:ln>
                  <a:noFill/>
                </a:ln>
                <a:solidFill>
                  <a:srgbClr val="444444"/>
                </a:solidFill>
                <a:effectLst/>
                <a:latin typeface="Ubuntu" panose="020B0504030602030204" pitchFamily="34" charset="0"/>
              </a:rPr>
              <a:t> The building blocks of a React application. Components can be functions or classes that return JSX (JavaScript XML) elements.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a:ln>
                  <a:noFill/>
                </a:ln>
                <a:solidFill>
                  <a:srgbClr val="444444"/>
                </a:solidFill>
                <a:effectLst/>
                <a:latin typeface="Ubuntu" panose="020B0504030602030204" pitchFamily="34" charset="0"/>
              </a:rPr>
              <a:t>State:</a:t>
            </a:r>
            <a:r>
              <a:rPr kumimoji="0" lang="en-US" altLang="en-US" sz="2800" b="0" i="0" u="none" strike="noStrike" cap="none" normalizeH="0" baseline="0">
                <a:ln>
                  <a:noFill/>
                </a:ln>
                <a:solidFill>
                  <a:srgbClr val="444444"/>
                </a:solidFill>
                <a:effectLst/>
                <a:latin typeface="Ubuntu" panose="020B0504030602030204" pitchFamily="34" charset="0"/>
              </a:rPr>
              <a:t> The data that changes within a component. State is usually stored in an object.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a:ln>
                  <a:noFill/>
                </a:ln>
                <a:solidFill>
                  <a:srgbClr val="444444"/>
                </a:solidFill>
                <a:effectLst/>
                <a:latin typeface="Ubuntu" panose="020B0504030602030204" pitchFamily="34" charset="0"/>
              </a:rPr>
              <a:t>Props:</a:t>
            </a:r>
            <a:r>
              <a:rPr kumimoji="0" lang="en-US" altLang="en-US" sz="2800" b="0" i="0" u="none" strike="noStrike" cap="none" normalizeH="0" baseline="0">
                <a:ln>
                  <a:noFill/>
                </a:ln>
                <a:solidFill>
                  <a:srgbClr val="444444"/>
                </a:solidFill>
                <a:effectLst/>
                <a:latin typeface="Ubuntu" panose="020B0504030602030204" pitchFamily="34" charset="0"/>
              </a:rPr>
              <a:t> Short for “properties,” props are immutable data passed from a parent component to a child component.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a:ln>
                  <a:noFill/>
                </a:ln>
                <a:solidFill>
                  <a:srgbClr val="444444"/>
                </a:solidFill>
                <a:effectLst/>
                <a:latin typeface="Ubuntu" panose="020B0504030602030204" pitchFamily="34" charset="0"/>
              </a:rPr>
              <a:t>Virtual DOM:</a:t>
            </a:r>
            <a:r>
              <a:rPr kumimoji="0" lang="en-US" altLang="en-US" sz="2800" b="0" i="0" u="none" strike="noStrike" cap="none" normalizeH="0" baseline="0">
                <a:ln>
                  <a:noFill/>
                </a:ln>
                <a:solidFill>
                  <a:srgbClr val="444444"/>
                </a:solidFill>
                <a:effectLst/>
                <a:latin typeface="Ubuntu" panose="020B0504030602030204" pitchFamily="34" charset="0"/>
              </a:rPr>
              <a:t> A lightweight in-memory representation of the real DOM. React updates the virtual DOM when the state or props change, and then efficiently updates the real DOM.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a:ln>
                  <a:noFill/>
                </a:ln>
                <a:solidFill>
                  <a:srgbClr val="444444"/>
                </a:solidFill>
                <a:effectLst/>
                <a:latin typeface="Ubuntu" panose="020B0504030602030204" pitchFamily="34" charset="0"/>
              </a:rPr>
              <a:t>Lifecycle Methods:</a:t>
            </a:r>
            <a:r>
              <a:rPr kumimoji="0" lang="en-US" altLang="en-US" sz="2800" b="0" i="0" u="none" strike="noStrike" cap="none" normalizeH="0" baseline="0">
                <a:ln>
                  <a:noFill/>
                </a:ln>
                <a:solidFill>
                  <a:srgbClr val="444444"/>
                </a:solidFill>
                <a:effectLst/>
                <a:latin typeface="Ubuntu" panose="020B0504030602030204" pitchFamily="34" charset="0"/>
              </a:rPr>
              <a:t> Methods that are called at different points in a component’s lifetime, such as </a:t>
            </a:r>
            <a:r>
              <a:rPr kumimoji="0" lang="en-US" altLang="en-US" sz="2800" b="0" i="0" u="none" strike="noStrike" cap="none" normalizeH="0" baseline="0">
                <a:ln>
                  <a:noFill/>
                </a:ln>
                <a:solidFill>
                  <a:srgbClr val="444444"/>
                </a:solidFill>
                <a:effectLst/>
                <a:latin typeface="Consolas" panose="020B0609020204030204" pitchFamily="49" charset="0"/>
              </a:rPr>
              <a:t>constructor</a:t>
            </a:r>
            <a:r>
              <a:rPr kumimoji="0" lang="en-US" altLang="en-US" sz="2800" b="0" i="0" u="none" strike="noStrike" cap="none" normalizeH="0" baseline="0">
                <a:ln>
                  <a:noFill/>
                </a:ln>
                <a:solidFill>
                  <a:srgbClr val="444444"/>
                </a:solidFill>
                <a:effectLst/>
                <a:latin typeface="Ubuntu" panose="020B0504030602030204" pitchFamily="34" charset="0"/>
              </a:rPr>
              <a:t>, </a:t>
            </a:r>
            <a:r>
              <a:rPr kumimoji="0" lang="en-US" altLang="en-US" sz="2800" b="0" i="0" u="none" strike="noStrike" cap="none" normalizeH="0" baseline="0">
                <a:ln>
                  <a:noFill/>
                </a:ln>
                <a:solidFill>
                  <a:srgbClr val="444444"/>
                </a:solidFill>
                <a:effectLst/>
                <a:latin typeface="Consolas" panose="020B0609020204030204" pitchFamily="49" charset="0"/>
              </a:rPr>
              <a:t>componentDidMount</a:t>
            </a:r>
            <a:r>
              <a:rPr kumimoji="0" lang="en-US" altLang="en-US" sz="2800" b="0" i="0" u="none" strike="noStrike" cap="none" normalizeH="0" baseline="0">
                <a:ln>
                  <a:noFill/>
                </a:ln>
                <a:solidFill>
                  <a:srgbClr val="444444"/>
                </a:solidFill>
                <a:effectLst/>
                <a:latin typeface="Ubuntu" panose="020B0504030602030204" pitchFamily="34" charset="0"/>
              </a:rPr>
              <a:t>, and </a:t>
            </a:r>
            <a:r>
              <a:rPr kumimoji="0" lang="en-US" altLang="en-US" sz="2800" b="0" i="0" u="none" strike="noStrike" cap="none" normalizeH="0" baseline="0">
                <a:ln>
                  <a:noFill/>
                </a:ln>
                <a:solidFill>
                  <a:srgbClr val="444444"/>
                </a:solidFill>
                <a:effectLst/>
                <a:latin typeface="Consolas" panose="020B0609020204030204" pitchFamily="49" charset="0"/>
              </a:rPr>
              <a:t>componentWillUnmount</a:t>
            </a:r>
            <a:r>
              <a:rPr kumimoji="0" lang="en-US" altLang="en-US" sz="2800" b="0" i="0" u="none" strike="noStrike" cap="none" normalizeH="0" baseline="0">
                <a:ln>
                  <a:noFill/>
                </a:ln>
                <a:solidFill>
                  <a:srgbClr val="444444"/>
                </a:solidFill>
                <a:effectLst/>
                <a:latin typeface="Ubuntu" panose="020B05040306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418327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6C139E-A2BD-A44A-6CD8-010DD71B13A0}"/>
              </a:ext>
            </a:extLst>
          </p:cNvPr>
          <p:cNvSpPr>
            <a:spLocks noChangeArrowheads="1"/>
          </p:cNvSpPr>
          <p:nvPr/>
        </p:nvSpPr>
        <p:spPr bwMode="auto">
          <a:xfrm>
            <a:off x="760648" y="1285519"/>
            <a:ext cx="10980895" cy="33239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444444"/>
                </a:solidFill>
                <a:effectLst/>
                <a:latin typeface="Ubuntu" panose="020B0504030602030204" pitchFamily="34" charset="0"/>
              </a:rPr>
              <a:t>How it Works Under the Hood:</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0" i="0" u="none" strike="noStrike" cap="none" normalizeH="0" baseline="0">
                <a:ln>
                  <a:noFill/>
                </a:ln>
                <a:solidFill>
                  <a:srgbClr val="444444"/>
                </a:solidFill>
                <a:effectLst/>
                <a:latin typeface="Ubuntu" panose="020B0504030602030204" pitchFamily="34" charset="0"/>
              </a:rPr>
              <a:t>The user interacts with the application, and the state or props of a component change.</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400" b="0" i="0" u="none" strike="noStrike" cap="none" normalizeH="0" baseline="0">
                <a:ln>
                  <a:noFill/>
                </a:ln>
                <a:solidFill>
                  <a:srgbClr val="444444"/>
                </a:solidFill>
                <a:effectLst/>
                <a:latin typeface="Ubuntu" panose="020B0504030602030204" pitchFamily="34" charset="0"/>
              </a:rPr>
              <a:t>The component’s </a:t>
            </a:r>
            <a:r>
              <a:rPr kumimoji="0" lang="en-US" altLang="en-US" sz="2400" b="0" i="0" u="none" strike="noStrike" cap="none" normalizeH="0" baseline="0">
                <a:ln>
                  <a:noFill/>
                </a:ln>
                <a:solidFill>
                  <a:srgbClr val="444444"/>
                </a:solidFill>
                <a:effectLst/>
                <a:latin typeface="Consolas" panose="020B0609020204030204" pitchFamily="49" charset="0"/>
              </a:rPr>
              <a:t>render</a:t>
            </a:r>
            <a:r>
              <a:rPr kumimoji="0" lang="en-US" altLang="en-US" sz="2400" b="0" i="0" u="none" strike="noStrike" cap="none" normalizeH="0" baseline="0">
                <a:ln>
                  <a:noFill/>
                </a:ln>
                <a:solidFill>
                  <a:srgbClr val="444444"/>
                </a:solidFill>
                <a:effectLst/>
                <a:latin typeface="Ubuntu" panose="020B0504030602030204" pitchFamily="34" charset="0"/>
              </a:rPr>
              <a:t> method is called, which returns a JSX element.</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400" b="0" i="0" u="none" strike="noStrike" cap="none" normalizeH="0" baseline="0">
                <a:ln>
                  <a:noFill/>
                </a:ln>
                <a:solidFill>
                  <a:srgbClr val="444444"/>
                </a:solidFill>
                <a:effectLst/>
                <a:latin typeface="Ubuntu" panose="020B0504030602030204" pitchFamily="34" charset="0"/>
              </a:rPr>
              <a:t>React creates a virtual DOM representation of the JSX element.</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2400" b="0" i="0" u="none" strike="noStrike" cap="none" normalizeH="0" baseline="0">
                <a:ln>
                  <a:noFill/>
                </a:ln>
                <a:solidFill>
                  <a:srgbClr val="444444"/>
                </a:solidFill>
                <a:effectLst/>
                <a:latin typeface="Ubuntu" panose="020B0504030602030204" pitchFamily="34" charset="0"/>
              </a:rPr>
              <a:t>React updates the virtual DOM when the state or props change.</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2400" b="0" i="0" u="none" strike="noStrike" cap="none" normalizeH="0" baseline="0">
                <a:ln>
                  <a:noFill/>
                </a:ln>
                <a:solidFill>
                  <a:srgbClr val="444444"/>
                </a:solidFill>
                <a:effectLst/>
                <a:latin typeface="Ubuntu" panose="020B0504030602030204" pitchFamily="34" charset="0"/>
              </a:rPr>
              <a:t>React efficiently updates the real DOM by comparing the virtual DOM with the real DOM.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68696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DD0B85-444F-2FC3-5745-740A1D0708EB}"/>
              </a:ext>
            </a:extLst>
          </p:cNvPr>
          <p:cNvSpPr txBox="1"/>
          <p:nvPr/>
        </p:nvSpPr>
        <p:spPr>
          <a:xfrm>
            <a:off x="3048674" y="527445"/>
            <a:ext cx="6097348" cy="369332"/>
          </a:xfrm>
          <a:prstGeom prst="rect">
            <a:avLst/>
          </a:prstGeom>
          <a:noFill/>
        </p:spPr>
        <p:txBody>
          <a:bodyPr wrap="square">
            <a:spAutoFit/>
          </a:bodyPr>
          <a:lstStyle/>
          <a:p>
            <a:r>
              <a:rPr lang="en-US" b="0" i="0" dirty="0">
                <a:solidFill>
                  <a:srgbClr val="FF0000"/>
                </a:solidFill>
                <a:effectLst/>
                <a:latin typeface="Ubuntu" panose="020B0504030602030204" pitchFamily="34" charset="0"/>
              </a:rPr>
              <a:t>Create a simple SPA using Create React App (CRA) tool.</a:t>
            </a:r>
            <a:endParaRPr lang="en-IN" dirty="0">
              <a:solidFill>
                <a:srgbClr val="FF0000"/>
              </a:solidFill>
            </a:endParaRPr>
          </a:p>
        </p:txBody>
      </p:sp>
      <p:sp>
        <p:nvSpPr>
          <p:cNvPr id="5" name="TextBox 4">
            <a:extLst>
              <a:ext uri="{FF2B5EF4-FFF2-40B4-BE49-F238E27FC236}">
                <a16:creationId xmlns:a16="http://schemas.microsoft.com/office/drawing/2014/main" id="{44F22612-1AD2-812B-D550-3A6DE330785C}"/>
              </a:ext>
            </a:extLst>
          </p:cNvPr>
          <p:cNvSpPr txBox="1"/>
          <p:nvPr/>
        </p:nvSpPr>
        <p:spPr>
          <a:xfrm>
            <a:off x="420785" y="1356911"/>
            <a:ext cx="10738131" cy="646331"/>
          </a:xfrm>
          <a:prstGeom prst="rect">
            <a:avLst/>
          </a:prstGeom>
          <a:noFill/>
        </p:spPr>
        <p:txBody>
          <a:bodyPr wrap="square">
            <a:spAutoFit/>
          </a:bodyPr>
          <a:lstStyle/>
          <a:p>
            <a:pPr algn="l" fontAlgn="base">
              <a:spcBef>
                <a:spcPts val="1800"/>
              </a:spcBef>
              <a:spcAft>
                <a:spcPts val="1800"/>
              </a:spcAft>
            </a:pPr>
            <a:r>
              <a:rPr lang="en-US" b="1" i="0" dirty="0">
                <a:solidFill>
                  <a:srgbClr val="444444"/>
                </a:solidFill>
                <a:effectLst/>
                <a:latin typeface="Ubuntu" panose="020B0504030602030204" pitchFamily="34" charset="0"/>
              </a:rPr>
              <a:t>Step 1: Set up the Project Structure: </a:t>
            </a:r>
            <a:r>
              <a:rPr lang="en-US" b="0" i="0" dirty="0">
                <a:solidFill>
                  <a:srgbClr val="444444"/>
                </a:solidFill>
                <a:effectLst/>
                <a:latin typeface="Ubuntu" panose="020B0504030602030204" pitchFamily="34" charset="0"/>
              </a:rPr>
              <a:t>Create a new folder for your project and run the following command to create a new React app using CRA.</a:t>
            </a:r>
          </a:p>
        </p:txBody>
      </p:sp>
      <p:pic>
        <p:nvPicPr>
          <p:cNvPr id="7" name="Picture 6">
            <a:extLst>
              <a:ext uri="{FF2B5EF4-FFF2-40B4-BE49-F238E27FC236}">
                <a16:creationId xmlns:a16="http://schemas.microsoft.com/office/drawing/2014/main" id="{0C5553EC-D724-74CA-EABC-329BC4E056CB}"/>
              </a:ext>
            </a:extLst>
          </p:cNvPr>
          <p:cNvPicPr>
            <a:picLocks noChangeAspect="1"/>
          </p:cNvPicPr>
          <p:nvPr/>
        </p:nvPicPr>
        <p:blipFill>
          <a:blip r:embed="rId2"/>
          <a:stretch>
            <a:fillRect/>
          </a:stretch>
        </p:blipFill>
        <p:spPr>
          <a:xfrm>
            <a:off x="3962476" y="2087086"/>
            <a:ext cx="3134162" cy="752580"/>
          </a:xfrm>
          <a:prstGeom prst="rect">
            <a:avLst/>
          </a:prstGeom>
        </p:spPr>
      </p:pic>
      <p:sp>
        <p:nvSpPr>
          <p:cNvPr id="9" name="TextBox 8">
            <a:extLst>
              <a:ext uri="{FF2B5EF4-FFF2-40B4-BE49-F238E27FC236}">
                <a16:creationId xmlns:a16="http://schemas.microsoft.com/office/drawing/2014/main" id="{467268AB-4005-F3C7-E4E1-8FF72F5D621E}"/>
              </a:ext>
            </a:extLst>
          </p:cNvPr>
          <p:cNvSpPr txBox="1"/>
          <p:nvPr/>
        </p:nvSpPr>
        <p:spPr>
          <a:xfrm>
            <a:off x="572522" y="2995505"/>
            <a:ext cx="6097348" cy="369332"/>
          </a:xfrm>
          <a:prstGeom prst="rect">
            <a:avLst/>
          </a:prstGeom>
          <a:noFill/>
        </p:spPr>
        <p:txBody>
          <a:bodyPr wrap="square">
            <a:spAutoFit/>
          </a:bodyPr>
          <a:lstStyle/>
          <a:p>
            <a:r>
              <a:rPr lang="en-US" b="0" i="0" dirty="0">
                <a:solidFill>
                  <a:srgbClr val="444444"/>
                </a:solidFill>
                <a:effectLst/>
                <a:latin typeface="Ubuntu" panose="020B0504030602030204" pitchFamily="34" charset="0"/>
              </a:rPr>
              <a:t>Navigate into the project folder:</a:t>
            </a:r>
            <a:endParaRPr lang="en-IN" dirty="0"/>
          </a:p>
        </p:txBody>
      </p:sp>
      <p:pic>
        <p:nvPicPr>
          <p:cNvPr id="11" name="Picture 10">
            <a:extLst>
              <a:ext uri="{FF2B5EF4-FFF2-40B4-BE49-F238E27FC236}">
                <a16:creationId xmlns:a16="http://schemas.microsoft.com/office/drawing/2014/main" id="{2A1760C6-6A93-DD52-BABB-05A37A4FC75C}"/>
              </a:ext>
            </a:extLst>
          </p:cNvPr>
          <p:cNvPicPr>
            <a:picLocks noChangeAspect="1"/>
          </p:cNvPicPr>
          <p:nvPr/>
        </p:nvPicPr>
        <p:blipFill>
          <a:blip r:embed="rId3"/>
          <a:stretch>
            <a:fillRect/>
          </a:stretch>
        </p:blipFill>
        <p:spPr>
          <a:xfrm>
            <a:off x="4367452" y="3493164"/>
            <a:ext cx="2000529" cy="552527"/>
          </a:xfrm>
          <a:prstGeom prst="rect">
            <a:avLst/>
          </a:prstGeom>
        </p:spPr>
      </p:pic>
      <p:sp>
        <p:nvSpPr>
          <p:cNvPr id="12" name="Rectangle 1">
            <a:extLst>
              <a:ext uri="{FF2B5EF4-FFF2-40B4-BE49-F238E27FC236}">
                <a16:creationId xmlns:a16="http://schemas.microsoft.com/office/drawing/2014/main" id="{7B23F7AB-06B7-6527-A65F-21E9F9780345}"/>
              </a:ext>
            </a:extLst>
          </p:cNvPr>
          <p:cNvSpPr>
            <a:spLocks noChangeArrowheads="1"/>
          </p:cNvSpPr>
          <p:nvPr/>
        </p:nvSpPr>
        <p:spPr bwMode="auto">
          <a:xfrm>
            <a:off x="0" y="4215945"/>
            <a:ext cx="9322025" cy="8617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444444"/>
                </a:solidFill>
                <a:effectLst/>
                <a:latin typeface="Ubuntu" panose="020B0504030602030204" pitchFamily="34" charset="0"/>
              </a:rPr>
              <a:t>Step 2: Create a Basic SPA Layout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444444"/>
                </a:solidFill>
                <a:effectLst/>
                <a:latin typeface="Ubuntu" panose="020B0504030602030204" pitchFamily="34" charset="0"/>
              </a:rPr>
              <a:t>Create a new component called </a:t>
            </a:r>
            <a:r>
              <a:rPr kumimoji="0" lang="en-US" altLang="en-US" sz="2800" b="0" i="0" u="none" strike="noStrike" cap="none" normalizeH="0" baseline="0">
                <a:ln>
                  <a:noFill/>
                </a:ln>
                <a:solidFill>
                  <a:srgbClr val="444444"/>
                </a:solidFill>
                <a:effectLst/>
                <a:latin typeface="Consolas" panose="020B0609020204030204" pitchFamily="49" charset="0"/>
              </a:rPr>
              <a:t>App.js</a:t>
            </a:r>
            <a:r>
              <a:rPr kumimoji="0" lang="en-US" altLang="en-US" sz="2800" b="0" i="0" u="none" strike="noStrike" cap="none" normalizeH="0" baseline="0">
                <a:ln>
                  <a:noFill/>
                </a:ln>
                <a:solidFill>
                  <a:srgbClr val="444444"/>
                </a:solidFill>
                <a:effectLst/>
                <a:latin typeface="Ubuntu" panose="020B0504030602030204" pitchFamily="34" charset="0"/>
              </a:rPr>
              <a:t> in the </a:t>
            </a:r>
            <a:r>
              <a:rPr kumimoji="0" lang="en-US" altLang="en-US" sz="2800" b="0" i="0" u="none" strike="noStrike" cap="none" normalizeH="0" baseline="0">
                <a:ln>
                  <a:noFill/>
                </a:ln>
                <a:solidFill>
                  <a:srgbClr val="444444"/>
                </a:solidFill>
                <a:effectLst/>
                <a:latin typeface="Consolas" panose="020B0609020204030204" pitchFamily="49" charset="0"/>
              </a:rPr>
              <a:t>src</a:t>
            </a:r>
            <a:r>
              <a:rPr kumimoji="0" lang="en-US" altLang="en-US" sz="2800" b="0" i="0" u="none" strike="noStrike" cap="none" normalizeH="0" baseline="0">
                <a:ln>
                  <a:noFill/>
                </a:ln>
                <a:solidFill>
                  <a:srgbClr val="444444"/>
                </a:solidFill>
                <a:effectLst/>
                <a:latin typeface="Ubuntu" panose="020B0504030602030204" pitchFamily="34" charset="0"/>
              </a:rPr>
              <a:t> folder:</a:t>
            </a:r>
            <a:endParaRPr kumimoji="0" lang="en-US" altLang="en-US" sz="28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31683512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205FF6-2A90-83A1-F42A-D442E670B393}"/>
              </a:ext>
            </a:extLst>
          </p:cNvPr>
          <p:cNvPicPr>
            <a:picLocks noChangeAspect="1"/>
          </p:cNvPicPr>
          <p:nvPr/>
        </p:nvPicPr>
        <p:blipFill>
          <a:blip r:embed="rId2"/>
          <a:stretch>
            <a:fillRect/>
          </a:stretch>
        </p:blipFill>
        <p:spPr>
          <a:xfrm>
            <a:off x="1812615" y="1"/>
            <a:ext cx="7582237" cy="6748757"/>
          </a:xfrm>
          <a:prstGeom prst="rect">
            <a:avLst/>
          </a:prstGeom>
        </p:spPr>
      </p:pic>
    </p:spTree>
    <p:extLst>
      <p:ext uri="{BB962C8B-B14F-4D97-AF65-F5344CB8AC3E}">
        <p14:creationId xmlns:p14="http://schemas.microsoft.com/office/powerpoint/2010/main" val="88286630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C96351-9564-872F-0F2D-9152902FF67E}"/>
              </a:ext>
            </a:extLst>
          </p:cNvPr>
          <p:cNvSpPr>
            <a:spLocks noChangeArrowheads="1"/>
          </p:cNvSpPr>
          <p:nvPr/>
        </p:nvSpPr>
        <p:spPr bwMode="auto">
          <a:xfrm>
            <a:off x="0" y="236118"/>
            <a:ext cx="7620676"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444444"/>
                </a:solidFill>
                <a:effectLst/>
                <a:latin typeface="Ubuntu" panose="020B0504030602030204" pitchFamily="34" charset="0"/>
              </a:rPr>
              <a:t>Create a new CSS file called </a:t>
            </a:r>
            <a:r>
              <a:rPr kumimoji="0" lang="en-US" altLang="en-US" sz="2400" b="0" i="0" u="none" strike="noStrike" cap="none" normalizeH="0" baseline="0">
                <a:ln>
                  <a:noFill/>
                </a:ln>
                <a:solidFill>
                  <a:srgbClr val="444444"/>
                </a:solidFill>
                <a:effectLst/>
                <a:latin typeface="Consolas" panose="020B0609020204030204" pitchFamily="49" charset="0"/>
              </a:rPr>
              <a:t>App.css</a:t>
            </a:r>
            <a:r>
              <a:rPr kumimoji="0" lang="en-US" altLang="en-US" sz="2400" b="0" i="0" u="none" strike="noStrike" cap="none" normalizeH="0" baseline="0">
                <a:ln>
                  <a:noFill/>
                </a:ln>
                <a:solidFill>
                  <a:srgbClr val="444444"/>
                </a:solidFill>
                <a:effectLst/>
                <a:latin typeface="Ubuntu" panose="020B0504030602030204" pitchFamily="34" charset="0"/>
              </a:rPr>
              <a:t> in the </a:t>
            </a:r>
            <a:r>
              <a:rPr kumimoji="0" lang="en-US" altLang="en-US" sz="2400" b="0" i="0" u="none" strike="noStrike" cap="none" normalizeH="0" baseline="0">
                <a:ln>
                  <a:noFill/>
                </a:ln>
                <a:solidFill>
                  <a:srgbClr val="444444"/>
                </a:solidFill>
                <a:effectLst/>
                <a:latin typeface="Consolas" panose="020B0609020204030204" pitchFamily="49" charset="0"/>
              </a:rPr>
              <a:t>src</a:t>
            </a:r>
            <a:r>
              <a:rPr kumimoji="0" lang="en-US" altLang="en-US" sz="2400" b="0" i="0" u="none" strike="noStrike" cap="none" normalizeH="0" baseline="0">
                <a:ln>
                  <a:noFill/>
                </a:ln>
                <a:solidFill>
                  <a:srgbClr val="444444"/>
                </a:solidFill>
                <a:effectLst/>
                <a:latin typeface="Ubuntu" panose="020B0504030602030204" pitchFamily="34" charset="0"/>
              </a:rPr>
              <a:t> folder:</a:t>
            </a:r>
            <a:r>
              <a:rPr kumimoji="0" lang="en-US" altLang="en-US" sz="2400" b="0" i="0" u="none" strike="noStrike" cap="none" normalizeH="0" baseline="0">
                <a:ln>
                  <a:noFill/>
                </a:ln>
                <a:solidFill>
                  <a:schemeClr val="tx1"/>
                </a:solidFill>
                <a:effectLst/>
              </a:rPr>
              <a:t> </a:t>
            </a:r>
          </a:p>
        </p:txBody>
      </p:sp>
      <p:pic>
        <p:nvPicPr>
          <p:cNvPr id="4" name="Picture 3">
            <a:extLst>
              <a:ext uri="{FF2B5EF4-FFF2-40B4-BE49-F238E27FC236}">
                <a16:creationId xmlns:a16="http://schemas.microsoft.com/office/drawing/2014/main" id="{6F32999C-F94C-3822-E15F-DFB599EFC7AD}"/>
              </a:ext>
            </a:extLst>
          </p:cNvPr>
          <p:cNvPicPr>
            <a:picLocks noChangeAspect="1"/>
          </p:cNvPicPr>
          <p:nvPr/>
        </p:nvPicPr>
        <p:blipFill>
          <a:blip r:embed="rId2"/>
          <a:stretch>
            <a:fillRect/>
          </a:stretch>
        </p:blipFill>
        <p:spPr>
          <a:xfrm>
            <a:off x="2969777" y="723522"/>
            <a:ext cx="5931462" cy="5410955"/>
          </a:xfrm>
          <a:prstGeom prst="rect">
            <a:avLst/>
          </a:prstGeom>
        </p:spPr>
      </p:pic>
    </p:spTree>
    <p:extLst>
      <p:ext uri="{BB962C8B-B14F-4D97-AF65-F5344CB8AC3E}">
        <p14:creationId xmlns:p14="http://schemas.microsoft.com/office/powerpoint/2010/main" val="3242113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F4E8D5-85D4-489A-F515-6BAA9AC2581B}"/>
              </a:ext>
            </a:extLst>
          </p:cNvPr>
          <p:cNvPicPr>
            <a:picLocks noChangeAspect="1"/>
          </p:cNvPicPr>
          <p:nvPr/>
        </p:nvPicPr>
        <p:blipFill>
          <a:blip r:embed="rId2"/>
          <a:stretch>
            <a:fillRect/>
          </a:stretch>
        </p:blipFill>
        <p:spPr>
          <a:xfrm>
            <a:off x="501706" y="1068149"/>
            <a:ext cx="10843328" cy="4199765"/>
          </a:xfrm>
          <a:prstGeom prst="rect">
            <a:avLst/>
          </a:prstGeom>
        </p:spPr>
      </p:pic>
      <p:sp>
        <p:nvSpPr>
          <p:cNvPr id="5" name="TextBox 4">
            <a:extLst>
              <a:ext uri="{FF2B5EF4-FFF2-40B4-BE49-F238E27FC236}">
                <a16:creationId xmlns:a16="http://schemas.microsoft.com/office/drawing/2014/main" id="{5986B314-438C-280D-9F0D-2A60A9AACF0E}"/>
              </a:ext>
            </a:extLst>
          </p:cNvPr>
          <p:cNvSpPr txBox="1"/>
          <p:nvPr/>
        </p:nvSpPr>
        <p:spPr>
          <a:xfrm>
            <a:off x="3066881" y="5591596"/>
            <a:ext cx="5632057" cy="369332"/>
          </a:xfrm>
          <a:prstGeom prst="rect">
            <a:avLst/>
          </a:prstGeom>
          <a:noFill/>
        </p:spPr>
        <p:txBody>
          <a:bodyPr wrap="square" rtlCol="0">
            <a:spAutoFit/>
          </a:bodyPr>
          <a:lstStyle/>
          <a:p>
            <a:r>
              <a:rPr lang="en-IN" dirty="0"/>
              <a:t>With pure java </a:t>
            </a:r>
            <a:r>
              <a:rPr lang="en-IN" dirty="0" err="1"/>
              <a:t>sscript</a:t>
            </a:r>
            <a:endParaRPr lang="en-IN" dirty="0"/>
          </a:p>
        </p:txBody>
      </p:sp>
    </p:spTree>
    <p:extLst>
      <p:ext uri="{BB962C8B-B14F-4D97-AF65-F5344CB8AC3E}">
        <p14:creationId xmlns:p14="http://schemas.microsoft.com/office/powerpoint/2010/main" val="115014017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79489B-364E-5451-6EDE-C557E6D4BC5C}"/>
              </a:ext>
            </a:extLst>
          </p:cNvPr>
          <p:cNvSpPr txBox="1"/>
          <p:nvPr/>
        </p:nvSpPr>
        <p:spPr>
          <a:xfrm>
            <a:off x="248842" y="420109"/>
            <a:ext cx="6097348" cy="1069524"/>
          </a:xfrm>
          <a:prstGeom prst="rect">
            <a:avLst/>
          </a:prstGeom>
          <a:noFill/>
        </p:spPr>
        <p:txBody>
          <a:bodyPr wrap="square">
            <a:spAutoFit/>
          </a:bodyPr>
          <a:lstStyle/>
          <a:p>
            <a:pPr algn="l" fontAlgn="base">
              <a:spcBef>
                <a:spcPts val="1800"/>
              </a:spcBef>
              <a:spcAft>
                <a:spcPts val="1800"/>
              </a:spcAft>
            </a:pPr>
            <a:r>
              <a:rPr lang="en-US" b="1" i="0" dirty="0">
                <a:solidFill>
                  <a:srgbClr val="444444"/>
                </a:solidFill>
                <a:effectLst/>
                <a:latin typeface="Ubuntu" panose="020B0504030602030204" pitchFamily="34" charset="0"/>
              </a:rPr>
              <a:t>Step 3: Handle Routing and Navigation</a:t>
            </a:r>
          </a:p>
          <a:p>
            <a:pPr algn="l" fontAlgn="base">
              <a:spcBef>
                <a:spcPts val="1500"/>
              </a:spcBef>
              <a:spcAft>
                <a:spcPts val="1500"/>
              </a:spcAft>
            </a:pPr>
            <a:r>
              <a:rPr lang="en-US" b="0" i="0" dirty="0">
                <a:solidFill>
                  <a:srgbClr val="444444"/>
                </a:solidFill>
                <a:effectLst/>
                <a:latin typeface="Ubuntu" panose="020B0504030602030204" pitchFamily="34" charset="0"/>
              </a:rPr>
              <a:t>Install the React Router library:</a:t>
            </a:r>
          </a:p>
        </p:txBody>
      </p:sp>
      <p:pic>
        <p:nvPicPr>
          <p:cNvPr id="5" name="Picture 4">
            <a:extLst>
              <a:ext uri="{FF2B5EF4-FFF2-40B4-BE49-F238E27FC236}">
                <a16:creationId xmlns:a16="http://schemas.microsoft.com/office/drawing/2014/main" id="{54163A99-B59A-CA59-5FE2-090959491119}"/>
              </a:ext>
            </a:extLst>
          </p:cNvPr>
          <p:cNvPicPr>
            <a:picLocks noChangeAspect="1"/>
          </p:cNvPicPr>
          <p:nvPr/>
        </p:nvPicPr>
        <p:blipFill>
          <a:blip r:embed="rId2"/>
          <a:stretch>
            <a:fillRect/>
          </a:stretch>
        </p:blipFill>
        <p:spPr>
          <a:xfrm>
            <a:off x="4433655" y="1605155"/>
            <a:ext cx="3324689" cy="847843"/>
          </a:xfrm>
          <a:prstGeom prst="rect">
            <a:avLst/>
          </a:prstGeom>
        </p:spPr>
      </p:pic>
      <p:sp>
        <p:nvSpPr>
          <p:cNvPr id="6" name="Rectangle 1">
            <a:extLst>
              <a:ext uri="{FF2B5EF4-FFF2-40B4-BE49-F238E27FC236}">
                <a16:creationId xmlns:a16="http://schemas.microsoft.com/office/drawing/2014/main" id="{2AD9A0EC-04D2-3E8C-1C09-8C1939F50FE8}"/>
              </a:ext>
            </a:extLst>
          </p:cNvPr>
          <p:cNvSpPr>
            <a:spLocks noChangeArrowheads="1"/>
          </p:cNvSpPr>
          <p:nvPr/>
        </p:nvSpPr>
        <p:spPr bwMode="auto">
          <a:xfrm>
            <a:off x="1" y="2763722"/>
            <a:ext cx="10082676"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rgbClr val="444444"/>
                </a:solidFill>
                <a:effectLst/>
                <a:latin typeface="Ubuntu" panose="020B0504030602030204" pitchFamily="34" charset="0"/>
              </a:rPr>
              <a:t>Create a new component called </a:t>
            </a:r>
            <a:r>
              <a:rPr kumimoji="0" lang="en-US" altLang="en-US" sz="3600" b="0" i="0" u="none" strike="noStrike" cap="none" normalizeH="0" baseline="0">
                <a:ln>
                  <a:noFill/>
                </a:ln>
                <a:solidFill>
                  <a:srgbClr val="444444"/>
                </a:solidFill>
                <a:effectLst/>
                <a:latin typeface="Consolas" panose="020B0609020204030204" pitchFamily="49" charset="0"/>
              </a:rPr>
              <a:t>routes.js</a:t>
            </a:r>
            <a:r>
              <a:rPr kumimoji="0" lang="en-US" altLang="en-US" sz="3600" b="0" i="0" u="none" strike="noStrike" cap="none" normalizeH="0" baseline="0">
                <a:ln>
                  <a:noFill/>
                </a:ln>
                <a:solidFill>
                  <a:srgbClr val="444444"/>
                </a:solidFill>
                <a:effectLst/>
                <a:latin typeface="Ubuntu" panose="020B0504030602030204" pitchFamily="34" charset="0"/>
              </a:rPr>
              <a:t> in the </a:t>
            </a:r>
            <a:r>
              <a:rPr kumimoji="0" lang="en-US" altLang="en-US" sz="3600" b="0" i="0" u="none" strike="noStrike" cap="none" normalizeH="0" baseline="0">
                <a:ln>
                  <a:noFill/>
                </a:ln>
                <a:solidFill>
                  <a:srgbClr val="444444"/>
                </a:solidFill>
                <a:effectLst/>
                <a:latin typeface="Consolas" panose="020B0609020204030204" pitchFamily="49" charset="0"/>
              </a:rPr>
              <a:t>src</a:t>
            </a:r>
            <a:r>
              <a:rPr kumimoji="0" lang="en-US" altLang="en-US" sz="3600" b="0" i="0" u="none" strike="noStrike" cap="none" normalizeH="0" baseline="0">
                <a:ln>
                  <a:noFill/>
                </a:ln>
                <a:solidFill>
                  <a:srgbClr val="444444"/>
                </a:solidFill>
                <a:effectLst/>
                <a:latin typeface="Ubuntu" panose="020B0504030602030204" pitchFamily="34" charset="0"/>
              </a:rPr>
              <a:t> folder:</a:t>
            </a:r>
            <a:r>
              <a:rPr kumimoji="0" lang="en-US" altLang="en-US" sz="3600" b="0" i="0" u="none" strike="noStrike" cap="none" normalizeH="0" baseline="0">
                <a:ln>
                  <a:noFill/>
                </a:ln>
                <a:solidFill>
                  <a:schemeClr val="tx1"/>
                </a:solidFill>
                <a:effectLst/>
              </a:rPr>
              <a:t> </a:t>
            </a:r>
          </a:p>
        </p:txBody>
      </p:sp>
    </p:spTree>
    <p:extLst>
      <p:ext uri="{BB962C8B-B14F-4D97-AF65-F5344CB8AC3E}">
        <p14:creationId xmlns:p14="http://schemas.microsoft.com/office/powerpoint/2010/main" val="11947187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5BE32-6E54-9DA2-BE71-738E45B56755}"/>
              </a:ext>
            </a:extLst>
          </p:cNvPr>
          <p:cNvPicPr>
            <a:picLocks noChangeAspect="1"/>
          </p:cNvPicPr>
          <p:nvPr/>
        </p:nvPicPr>
        <p:blipFill>
          <a:blip r:embed="rId2"/>
          <a:stretch>
            <a:fillRect/>
          </a:stretch>
        </p:blipFill>
        <p:spPr>
          <a:xfrm>
            <a:off x="2485521" y="523469"/>
            <a:ext cx="7220958" cy="5811061"/>
          </a:xfrm>
          <a:prstGeom prst="rect">
            <a:avLst/>
          </a:prstGeom>
        </p:spPr>
      </p:pic>
    </p:spTree>
    <p:extLst>
      <p:ext uri="{BB962C8B-B14F-4D97-AF65-F5344CB8AC3E}">
        <p14:creationId xmlns:p14="http://schemas.microsoft.com/office/powerpoint/2010/main" val="23076926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071E7F-028A-C659-0BA8-5CE78869473B}"/>
              </a:ext>
            </a:extLst>
          </p:cNvPr>
          <p:cNvSpPr>
            <a:spLocks noChangeArrowheads="1"/>
          </p:cNvSpPr>
          <p:nvPr/>
        </p:nvSpPr>
        <p:spPr bwMode="auto">
          <a:xfrm>
            <a:off x="0" y="596798"/>
            <a:ext cx="11199377" cy="8617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444444"/>
                </a:solidFill>
                <a:effectLst/>
                <a:latin typeface="Ubuntu" panose="020B0504030602030204" pitchFamily="34" charset="0"/>
              </a:rPr>
              <a:t>Create two new components called </a:t>
            </a:r>
            <a:r>
              <a:rPr kumimoji="0" lang="en-US" altLang="en-US" sz="2800" b="0" i="0" u="none" strike="noStrike" cap="none" normalizeH="0" baseline="0" dirty="0">
                <a:ln>
                  <a:noFill/>
                </a:ln>
                <a:solidFill>
                  <a:srgbClr val="444444"/>
                </a:solidFill>
                <a:effectLst/>
                <a:latin typeface="Consolas" panose="020B0609020204030204" pitchFamily="49" charset="0"/>
              </a:rPr>
              <a:t>Home.js</a:t>
            </a:r>
            <a:r>
              <a:rPr kumimoji="0" lang="en-US" altLang="en-US" sz="2800" b="0" i="0" u="none" strike="noStrike" cap="none" normalizeH="0" baseline="0" dirty="0">
                <a:ln>
                  <a:noFill/>
                </a:ln>
                <a:solidFill>
                  <a:srgbClr val="444444"/>
                </a:solidFill>
                <a:effectLst/>
                <a:latin typeface="Ubuntu" panose="020B0504030602030204" pitchFamily="34" charset="0"/>
              </a:rPr>
              <a:t> and </a:t>
            </a:r>
            <a:r>
              <a:rPr kumimoji="0" lang="en-US" altLang="en-US" sz="2800" b="0" i="0" u="none" strike="noStrike" cap="none" normalizeH="0" baseline="0" dirty="0">
                <a:ln>
                  <a:noFill/>
                </a:ln>
                <a:solidFill>
                  <a:srgbClr val="444444"/>
                </a:solidFill>
                <a:effectLst/>
                <a:latin typeface="Consolas" panose="020B0609020204030204" pitchFamily="49" charset="0"/>
              </a:rPr>
              <a:t>About.js</a:t>
            </a:r>
            <a:r>
              <a:rPr kumimoji="0" lang="en-US" altLang="en-US" sz="2800" b="0" i="0" u="none" strike="noStrike" cap="none" normalizeH="0" baseline="0" dirty="0">
                <a:ln>
                  <a:noFill/>
                </a:ln>
                <a:solidFill>
                  <a:srgbClr val="444444"/>
                </a:solidFill>
                <a:effectLst/>
                <a:latin typeface="Ubuntu" panose="020B0504030602030204" pitchFamily="34" charset="0"/>
              </a:rPr>
              <a:t> in the </a:t>
            </a:r>
            <a:r>
              <a:rPr kumimoji="0" lang="en-US" altLang="en-US" sz="2800" b="0" i="0" u="none" strike="noStrike" cap="none" normalizeH="0" baseline="0" dirty="0" err="1">
                <a:ln>
                  <a:noFill/>
                </a:ln>
                <a:solidFill>
                  <a:srgbClr val="444444"/>
                </a:solidFill>
                <a:effectLst/>
                <a:latin typeface="Consolas" panose="020B0609020204030204" pitchFamily="49" charset="0"/>
              </a:rPr>
              <a:t>src</a:t>
            </a:r>
            <a:r>
              <a:rPr kumimoji="0" lang="en-US" altLang="en-US" sz="2800" b="0" i="0" u="none" strike="noStrike" cap="none" normalizeH="0" baseline="0" dirty="0">
                <a:ln>
                  <a:noFill/>
                </a:ln>
                <a:solidFill>
                  <a:srgbClr val="444444"/>
                </a:solidFill>
                <a:effectLst/>
                <a:latin typeface="Ubuntu" panose="020B0504030602030204" pitchFamily="34" charset="0"/>
              </a:rPr>
              <a:t> folder:</a:t>
            </a:r>
            <a:r>
              <a:rPr kumimoji="0" lang="en-US" altLang="en-US" sz="2800" b="0" i="0" u="none" strike="noStrike" cap="none" normalizeH="0" baseline="0" dirty="0">
                <a:ln>
                  <a:noFill/>
                </a:ln>
                <a:solidFill>
                  <a:schemeClr val="tx1"/>
                </a:solidFill>
                <a:effectLst/>
              </a:rPr>
              <a:t> </a:t>
            </a:r>
          </a:p>
        </p:txBody>
      </p:sp>
      <p:pic>
        <p:nvPicPr>
          <p:cNvPr id="4" name="Picture 3">
            <a:extLst>
              <a:ext uri="{FF2B5EF4-FFF2-40B4-BE49-F238E27FC236}">
                <a16:creationId xmlns:a16="http://schemas.microsoft.com/office/drawing/2014/main" id="{96DBFDED-BDB4-6D84-442A-5F1C9A85FA1C}"/>
              </a:ext>
            </a:extLst>
          </p:cNvPr>
          <p:cNvPicPr>
            <a:picLocks noChangeAspect="1"/>
          </p:cNvPicPr>
          <p:nvPr/>
        </p:nvPicPr>
        <p:blipFill>
          <a:blip r:embed="rId2"/>
          <a:stretch>
            <a:fillRect/>
          </a:stretch>
        </p:blipFill>
        <p:spPr>
          <a:xfrm>
            <a:off x="493380" y="1822778"/>
            <a:ext cx="4553585" cy="4420217"/>
          </a:xfrm>
          <a:prstGeom prst="rect">
            <a:avLst/>
          </a:prstGeom>
        </p:spPr>
      </p:pic>
      <p:pic>
        <p:nvPicPr>
          <p:cNvPr id="6" name="Picture 5">
            <a:extLst>
              <a:ext uri="{FF2B5EF4-FFF2-40B4-BE49-F238E27FC236}">
                <a16:creationId xmlns:a16="http://schemas.microsoft.com/office/drawing/2014/main" id="{1B6396C2-78C3-43DE-D888-D5B71080BB92}"/>
              </a:ext>
            </a:extLst>
          </p:cNvPr>
          <p:cNvPicPr>
            <a:picLocks noChangeAspect="1"/>
          </p:cNvPicPr>
          <p:nvPr/>
        </p:nvPicPr>
        <p:blipFill>
          <a:blip r:embed="rId3"/>
          <a:stretch>
            <a:fillRect/>
          </a:stretch>
        </p:blipFill>
        <p:spPr>
          <a:xfrm>
            <a:off x="5357508" y="1822778"/>
            <a:ext cx="4972744" cy="4553585"/>
          </a:xfrm>
          <a:prstGeom prst="rect">
            <a:avLst/>
          </a:prstGeom>
        </p:spPr>
      </p:pic>
    </p:spTree>
    <p:extLst>
      <p:ext uri="{BB962C8B-B14F-4D97-AF65-F5344CB8AC3E}">
        <p14:creationId xmlns:p14="http://schemas.microsoft.com/office/powerpoint/2010/main" val="373469591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498627-A239-DDFF-029F-3EA0A67BD8BE}"/>
              </a:ext>
            </a:extLst>
          </p:cNvPr>
          <p:cNvSpPr>
            <a:spLocks noChangeArrowheads="1"/>
          </p:cNvSpPr>
          <p:nvPr/>
        </p:nvSpPr>
        <p:spPr bwMode="auto">
          <a:xfrm>
            <a:off x="0" y="8105"/>
            <a:ext cx="9452909" cy="8617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444444"/>
                </a:solidFill>
                <a:effectLst/>
                <a:latin typeface="Ubuntu" panose="020B0504030602030204" pitchFamily="34" charset="0"/>
              </a:rPr>
              <a:t>Step 4: Fetch and Manipulate Data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444444"/>
                </a:solidFill>
                <a:effectLst/>
                <a:latin typeface="Ubuntu" panose="020B0504030602030204" pitchFamily="34" charset="0"/>
              </a:rPr>
              <a:t>Create a new component called </a:t>
            </a:r>
            <a:r>
              <a:rPr kumimoji="0" lang="en-US" altLang="en-US" sz="2800" b="0" i="0" u="none" strike="noStrike" cap="none" normalizeH="0" baseline="0" dirty="0">
                <a:ln>
                  <a:noFill/>
                </a:ln>
                <a:solidFill>
                  <a:srgbClr val="444444"/>
                </a:solidFill>
                <a:effectLst/>
                <a:latin typeface="Consolas" panose="020B0609020204030204" pitchFamily="49" charset="0"/>
              </a:rPr>
              <a:t>Data.js</a:t>
            </a:r>
            <a:r>
              <a:rPr kumimoji="0" lang="en-US" altLang="en-US" sz="2800" b="0" i="0" u="none" strike="noStrike" cap="none" normalizeH="0" baseline="0" dirty="0">
                <a:ln>
                  <a:noFill/>
                </a:ln>
                <a:solidFill>
                  <a:srgbClr val="444444"/>
                </a:solidFill>
                <a:effectLst/>
                <a:latin typeface="Ubuntu" panose="020B0504030602030204" pitchFamily="34" charset="0"/>
              </a:rPr>
              <a:t> in the </a:t>
            </a:r>
            <a:r>
              <a:rPr kumimoji="0" lang="en-US" altLang="en-US" sz="2800" b="0" i="0" u="none" strike="noStrike" cap="none" normalizeH="0" baseline="0" dirty="0" err="1">
                <a:ln>
                  <a:noFill/>
                </a:ln>
                <a:solidFill>
                  <a:srgbClr val="444444"/>
                </a:solidFill>
                <a:effectLst/>
                <a:latin typeface="Consolas" panose="020B0609020204030204" pitchFamily="49" charset="0"/>
              </a:rPr>
              <a:t>src</a:t>
            </a:r>
            <a:r>
              <a:rPr kumimoji="0" lang="en-US" altLang="en-US" sz="2800" b="0" i="0" u="none" strike="noStrike" cap="none" normalizeH="0" baseline="0" dirty="0">
                <a:ln>
                  <a:noFill/>
                </a:ln>
                <a:solidFill>
                  <a:srgbClr val="444444"/>
                </a:solidFill>
                <a:effectLst/>
                <a:latin typeface="Ubuntu" panose="020B0504030602030204" pitchFamily="34" charset="0"/>
              </a:rPr>
              <a:t> folder:</a:t>
            </a:r>
            <a:endParaRPr kumimoji="0" lang="en-US" altLang="en-US" sz="2800" b="0" i="0" u="none" strike="noStrike" cap="none" normalizeH="0" baseline="0" dirty="0">
              <a:ln>
                <a:noFill/>
              </a:ln>
              <a:solidFill>
                <a:schemeClr val="tx1"/>
              </a:solidFill>
              <a:effectLst/>
            </a:endParaRPr>
          </a:p>
        </p:txBody>
      </p:sp>
      <p:pic>
        <p:nvPicPr>
          <p:cNvPr id="4" name="Picture 3">
            <a:extLst>
              <a:ext uri="{FF2B5EF4-FFF2-40B4-BE49-F238E27FC236}">
                <a16:creationId xmlns:a16="http://schemas.microsoft.com/office/drawing/2014/main" id="{55594E53-CE05-47E3-CC61-B09E0610381A}"/>
              </a:ext>
            </a:extLst>
          </p:cNvPr>
          <p:cNvPicPr>
            <a:picLocks noChangeAspect="1"/>
          </p:cNvPicPr>
          <p:nvPr/>
        </p:nvPicPr>
        <p:blipFill>
          <a:blip r:embed="rId2"/>
          <a:stretch>
            <a:fillRect/>
          </a:stretch>
        </p:blipFill>
        <p:spPr>
          <a:xfrm>
            <a:off x="1658867" y="1104545"/>
            <a:ext cx="7794041" cy="5567337"/>
          </a:xfrm>
          <a:prstGeom prst="rect">
            <a:avLst/>
          </a:prstGeom>
        </p:spPr>
      </p:pic>
    </p:spTree>
    <p:extLst>
      <p:ext uri="{BB962C8B-B14F-4D97-AF65-F5344CB8AC3E}">
        <p14:creationId xmlns:p14="http://schemas.microsoft.com/office/powerpoint/2010/main" val="37689793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99417-2137-1D50-D1E1-5CE89F62E972}"/>
              </a:ext>
            </a:extLst>
          </p:cNvPr>
          <p:cNvSpPr>
            <a:spLocks noChangeArrowheads="1"/>
          </p:cNvSpPr>
          <p:nvPr/>
        </p:nvSpPr>
        <p:spPr bwMode="auto">
          <a:xfrm>
            <a:off x="0" y="129485"/>
            <a:ext cx="11935752" cy="8617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444444"/>
                </a:solidFill>
                <a:effectLst/>
                <a:latin typeface="Ubuntu" panose="020B0504030602030204" pitchFamily="34" charset="0"/>
              </a:rPr>
              <a:t>Example 2: Using Hooks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444444"/>
                </a:solidFill>
                <a:effectLst/>
                <a:latin typeface="Ubuntu" panose="020B0504030602030204" pitchFamily="34" charset="0"/>
              </a:rPr>
              <a:t>Create a new component called </a:t>
            </a:r>
            <a:r>
              <a:rPr kumimoji="0" lang="en-US" altLang="en-US" sz="2800" b="0" i="0" u="none" strike="noStrike" cap="none" normalizeH="0" baseline="0">
                <a:ln>
                  <a:noFill/>
                </a:ln>
                <a:solidFill>
                  <a:srgbClr val="444444"/>
                </a:solidFill>
                <a:effectLst/>
                <a:latin typeface="Consolas" panose="020B0609020204030204" pitchFamily="49" charset="0"/>
              </a:rPr>
              <a:t>Counter.js</a:t>
            </a:r>
            <a:r>
              <a:rPr kumimoji="0" lang="en-US" altLang="en-US" sz="2800" b="0" i="0" u="none" strike="noStrike" cap="none" normalizeH="0" baseline="0">
                <a:ln>
                  <a:noFill/>
                </a:ln>
                <a:solidFill>
                  <a:srgbClr val="444444"/>
                </a:solidFill>
                <a:effectLst/>
                <a:latin typeface="Ubuntu" panose="020B0504030602030204" pitchFamily="34" charset="0"/>
              </a:rPr>
              <a:t> in the </a:t>
            </a:r>
            <a:r>
              <a:rPr kumimoji="0" lang="en-US" altLang="en-US" sz="2800" b="0" i="0" u="none" strike="noStrike" cap="none" normalizeH="0" baseline="0">
                <a:ln>
                  <a:noFill/>
                </a:ln>
                <a:solidFill>
                  <a:srgbClr val="444444"/>
                </a:solidFill>
                <a:effectLst/>
                <a:latin typeface="Consolas" panose="020B0609020204030204" pitchFamily="49" charset="0"/>
              </a:rPr>
              <a:t>src</a:t>
            </a:r>
            <a:r>
              <a:rPr kumimoji="0" lang="en-US" altLang="en-US" sz="2800" b="0" i="0" u="none" strike="noStrike" cap="none" normalizeH="0" baseline="0">
                <a:ln>
                  <a:noFill/>
                </a:ln>
                <a:solidFill>
                  <a:srgbClr val="444444"/>
                </a:solidFill>
                <a:effectLst/>
                <a:latin typeface="Ubuntu" panose="020B0504030602030204" pitchFamily="34" charset="0"/>
              </a:rPr>
              <a:t> folder:</a:t>
            </a:r>
            <a:endParaRPr kumimoji="0" lang="en-US" altLang="en-US" sz="2800" b="0" i="0" u="none" strike="noStrike" cap="none" normalizeH="0" baseline="0">
              <a:ln>
                <a:noFill/>
              </a:ln>
              <a:solidFill>
                <a:schemeClr val="tx1"/>
              </a:solidFill>
              <a:effectLst/>
            </a:endParaRPr>
          </a:p>
        </p:txBody>
      </p:sp>
      <p:pic>
        <p:nvPicPr>
          <p:cNvPr id="4" name="Picture 3">
            <a:extLst>
              <a:ext uri="{FF2B5EF4-FFF2-40B4-BE49-F238E27FC236}">
                <a16:creationId xmlns:a16="http://schemas.microsoft.com/office/drawing/2014/main" id="{E5079162-90A9-3028-D942-319F01A59EA9}"/>
              </a:ext>
            </a:extLst>
          </p:cNvPr>
          <p:cNvPicPr>
            <a:picLocks noChangeAspect="1"/>
          </p:cNvPicPr>
          <p:nvPr/>
        </p:nvPicPr>
        <p:blipFill>
          <a:blip r:embed="rId2"/>
          <a:stretch>
            <a:fillRect/>
          </a:stretch>
        </p:blipFill>
        <p:spPr>
          <a:xfrm>
            <a:off x="744467" y="1068149"/>
            <a:ext cx="9548602" cy="5789851"/>
          </a:xfrm>
          <a:prstGeom prst="rect">
            <a:avLst/>
          </a:prstGeom>
        </p:spPr>
      </p:pic>
    </p:spTree>
    <p:extLst>
      <p:ext uri="{BB962C8B-B14F-4D97-AF65-F5344CB8AC3E}">
        <p14:creationId xmlns:p14="http://schemas.microsoft.com/office/powerpoint/2010/main" val="60624094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39EB1-226E-9BCF-175A-91A63F114B2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D6D658A-0EBC-2058-B30F-9CC71373C6A9}"/>
              </a:ext>
            </a:extLst>
          </p:cNvPr>
          <p:cNvSpPr txBox="1"/>
          <p:nvPr/>
        </p:nvSpPr>
        <p:spPr>
          <a:xfrm>
            <a:off x="3048674" y="11077"/>
            <a:ext cx="6097348" cy="752065"/>
          </a:xfrm>
          <a:prstGeom prst="rect">
            <a:avLst/>
          </a:prstGeom>
          <a:noFill/>
        </p:spPr>
        <p:txBody>
          <a:bodyPr wrap="square">
            <a:spAutoFit/>
          </a:bodyPr>
          <a:lstStyle/>
          <a:p>
            <a:pPr marL="116840" algn="ctr">
              <a:lnSpc>
                <a:spcPct val="150000"/>
              </a:lnSpc>
              <a:spcBef>
                <a:spcPts val="1200"/>
              </a:spcBef>
              <a:spcAft>
                <a:spcPts val="1000"/>
              </a:spcAft>
            </a:pP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Incorporating Data</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0EC585E-3727-5147-DE03-A9F6A49CD266}"/>
              </a:ext>
            </a:extLst>
          </p:cNvPr>
          <p:cNvSpPr txBox="1"/>
          <p:nvPr/>
        </p:nvSpPr>
        <p:spPr>
          <a:xfrm>
            <a:off x="639271" y="931110"/>
            <a:ext cx="8506751" cy="400110"/>
          </a:xfrm>
          <a:prstGeom prst="rect">
            <a:avLst/>
          </a:prstGeom>
          <a:noFill/>
        </p:spPr>
        <p:txBody>
          <a:bodyPr wrap="square">
            <a:spAutoFit/>
          </a:bodyPr>
          <a:lstStyle/>
          <a:p>
            <a:r>
              <a:rPr lang="en-US" sz="2000" dirty="0">
                <a:solidFill>
                  <a:srgbClr val="FF0000"/>
                </a:solidFill>
              </a:rPr>
              <a:t>various techniques for loading and working with data from the source.</a:t>
            </a:r>
            <a:endParaRPr lang="en-IN" sz="2000" dirty="0">
              <a:solidFill>
                <a:srgbClr val="FF0000"/>
              </a:solidFill>
            </a:endParaRPr>
          </a:p>
        </p:txBody>
      </p:sp>
      <p:sp>
        <p:nvSpPr>
          <p:cNvPr id="6" name="TextBox 5">
            <a:extLst>
              <a:ext uri="{FF2B5EF4-FFF2-40B4-BE49-F238E27FC236}">
                <a16:creationId xmlns:a16="http://schemas.microsoft.com/office/drawing/2014/main" id="{CFC713C2-98EE-5666-DFED-5ECDD9FF437E}"/>
              </a:ext>
            </a:extLst>
          </p:cNvPr>
          <p:cNvSpPr txBox="1"/>
          <p:nvPr/>
        </p:nvSpPr>
        <p:spPr>
          <a:xfrm>
            <a:off x="556337" y="1611773"/>
            <a:ext cx="6097348" cy="4247317"/>
          </a:xfrm>
          <a:prstGeom prst="rect">
            <a:avLst/>
          </a:prstGeom>
          <a:noFill/>
        </p:spPr>
        <p:txBody>
          <a:bodyPr wrap="square">
            <a:spAutoFit/>
          </a:bodyPr>
          <a:lstStyle/>
          <a:p>
            <a:pPr marL="285750" indent="-285750">
              <a:buFont typeface="Arial" panose="020B0604020202020204" pitchFamily="34" charset="0"/>
              <a:buChar char="•"/>
            </a:pPr>
            <a:r>
              <a:rPr lang="en-IN" dirty="0"/>
              <a:t>Requesting Data</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US" dirty="0"/>
              <a:t>Sending Data with a Request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IN" dirty="0"/>
              <a:t>Uploading Files with fetch</a:t>
            </a:r>
          </a:p>
        </p:txBody>
      </p:sp>
      <p:pic>
        <p:nvPicPr>
          <p:cNvPr id="8" name="Picture 7">
            <a:extLst>
              <a:ext uri="{FF2B5EF4-FFF2-40B4-BE49-F238E27FC236}">
                <a16:creationId xmlns:a16="http://schemas.microsoft.com/office/drawing/2014/main" id="{6177103C-56EF-836B-0B0D-A0680541AA22}"/>
              </a:ext>
            </a:extLst>
          </p:cNvPr>
          <p:cNvPicPr>
            <a:picLocks noChangeAspect="1"/>
          </p:cNvPicPr>
          <p:nvPr/>
        </p:nvPicPr>
        <p:blipFill>
          <a:blip r:embed="rId2"/>
          <a:stretch>
            <a:fillRect/>
          </a:stretch>
        </p:blipFill>
        <p:spPr>
          <a:xfrm>
            <a:off x="3008197" y="2032557"/>
            <a:ext cx="5706271" cy="1190791"/>
          </a:xfrm>
          <a:prstGeom prst="rect">
            <a:avLst/>
          </a:prstGeom>
        </p:spPr>
      </p:pic>
      <p:pic>
        <p:nvPicPr>
          <p:cNvPr id="10" name="Picture 9">
            <a:extLst>
              <a:ext uri="{FF2B5EF4-FFF2-40B4-BE49-F238E27FC236}">
                <a16:creationId xmlns:a16="http://schemas.microsoft.com/office/drawing/2014/main" id="{82FDD763-D4C7-D05E-0652-C2D727C259F2}"/>
              </a:ext>
            </a:extLst>
          </p:cNvPr>
          <p:cNvPicPr>
            <a:picLocks noChangeAspect="1"/>
          </p:cNvPicPr>
          <p:nvPr/>
        </p:nvPicPr>
        <p:blipFill>
          <a:blip r:embed="rId3"/>
          <a:stretch>
            <a:fillRect/>
          </a:stretch>
        </p:blipFill>
        <p:spPr>
          <a:xfrm>
            <a:off x="4138725" y="3362631"/>
            <a:ext cx="5630061" cy="1124107"/>
          </a:xfrm>
          <a:prstGeom prst="rect">
            <a:avLst/>
          </a:prstGeom>
        </p:spPr>
      </p:pic>
      <p:pic>
        <p:nvPicPr>
          <p:cNvPr id="12" name="Picture 11">
            <a:extLst>
              <a:ext uri="{FF2B5EF4-FFF2-40B4-BE49-F238E27FC236}">
                <a16:creationId xmlns:a16="http://schemas.microsoft.com/office/drawing/2014/main" id="{420283B1-7E0D-BA9C-9190-00812221D95E}"/>
              </a:ext>
            </a:extLst>
          </p:cNvPr>
          <p:cNvPicPr>
            <a:picLocks noChangeAspect="1"/>
          </p:cNvPicPr>
          <p:nvPr/>
        </p:nvPicPr>
        <p:blipFill>
          <a:blip r:embed="rId4"/>
          <a:stretch>
            <a:fillRect/>
          </a:stretch>
        </p:blipFill>
        <p:spPr>
          <a:xfrm>
            <a:off x="4281629" y="4725749"/>
            <a:ext cx="4744112" cy="1892874"/>
          </a:xfrm>
          <a:prstGeom prst="rect">
            <a:avLst/>
          </a:prstGeom>
        </p:spPr>
      </p:pic>
    </p:spTree>
    <p:extLst>
      <p:ext uri="{BB962C8B-B14F-4D97-AF65-F5344CB8AC3E}">
        <p14:creationId xmlns:p14="http://schemas.microsoft.com/office/powerpoint/2010/main" val="4293680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BBE0A-0713-2416-EAE9-54B83F5BD59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763668C-7A22-255E-887A-18B48394507D}"/>
              </a:ext>
            </a:extLst>
          </p:cNvPr>
          <p:cNvSpPr txBox="1"/>
          <p:nvPr/>
        </p:nvSpPr>
        <p:spPr>
          <a:xfrm>
            <a:off x="3048674" y="284685"/>
            <a:ext cx="6097348" cy="369332"/>
          </a:xfrm>
          <a:prstGeom prst="rect">
            <a:avLst/>
          </a:prstGeom>
          <a:noFill/>
        </p:spPr>
        <p:txBody>
          <a:bodyPr wrap="square">
            <a:spAutoFit/>
          </a:bodyPr>
          <a:lstStyle/>
          <a:p>
            <a:pPr algn="ctr"/>
            <a:r>
              <a:rPr lang="en-US" b="1" i="0" dirty="0">
                <a:solidFill>
                  <a:srgbClr val="171717"/>
                </a:solidFill>
                <a:effectLst/>
                <a:latin typeface="-apple-system"/>
              </a:rPr>
              <a:t>Make HTTP Requests from React to Node</a:t>
            </a:r>
          </a:p>
        </p:txBody>
      </p:sp>
      <p:pic>
        <p:nvPicPr>
          <p:cNvPr id="7" name="Picture 6">
            <a:extLst>
              <a:ext uri="{FF2B5EF4-FFF2-40B4-BE49-F238E27FC236}">
                <a16:creationId xmlns:a16="http://schemas.microsoft.com/office/drawing/2014/main" id="{0426780C-BF67-FCBD-7817-E8A475FCD7BA}"/>
              </a:ext>
            </a:extLst>
          </p:cNvPr>
          <p:cNvPicPr>
            <a:picLocks noChangeAspect="1"/>
          </p:cNvPicPr>
          <p:nvPr/>
        </p:nvPicPr>
        <p:blipFill>
          <a:blip r:embed="rId2"/>
          <a:stretch>
            <a:fillRect/>
          </a:stretch>
        </p:blipFill>
        <p:spPr>
          <a:xfrm>
            <a:off x="219751" y="1007952"/>
            <a:ext cx="7220958" cy="3191320"/>
          </a:xfrm>
          <a:prstGeom prst="rect">
            <a:avLst/>
          </a:prstGeom>
        </p:spPr>
      </p:pic>
      <p:sp>
        <p:nvSpPr>
          <p:cNvPr id="9" name="TextBox 8">
            <a:extLst>
              <a:ext uri="{FF2B5EF4-FFF2-40B4-BE49-F238E27FC236}">
                <a16:creationId xmlns:a16="http://schemas.microsoft.com/office/drawing/2014/main" id="{429D9CF5-37A2-44AC-E531-9ED84700547B}"/>
              </a:ext>
            </a:extLst>
          </p:cNvPr>
          <p:cNvSpPr txBox="1"/>
          <p:nvPr/>
        </p:nvSpPr>
        <p:spPr>
          <a:xfrm>
            <a:off x="499694" y="770205"/>
            <a:ext cx="6097348" cy="369332"/>
          </a:xfrm>
          <a:prstGeom prst="rect">
            <a:avLst/>
          </a:prstGeom>
          <a:noFill/>
        </p:spPr>
        <p:txBody>
          <a:bodyPr wrap="square">
            <a:spAutoFit/>
          </a:bodyPr>
          <a:lstStyle/>
          <a:p>
            <a:r>
              <a:rPr lang="en-IN" b="0" i="0" dirty="0">
                <a:solidFill>
                  <a:srgbClr val="242424"/>
                </a:solidFill>
                <a:effectLst/>
                <a:latin typeface="source-code-pro"/>
              </a:rPr>
              <a:t>server.js</a:t>
            </a:r>
            <a:endParaRPr lang="en-IN" dirty="0"/>
          </a:p>
        </p:txBody>
      </p:sp>
      <p:pic>
        <p:nvPicPr>
          <p:cNvPr id="11" name="Picture 10">
            <a:extLst>
              <a:ext uri="{FF2B5EF4-FFF2-40B4-BE49-F238E27FC236}">
                <a16:creationId xmlns:a16="http://schemas.microsoft.com/office/drawing/2014/main" id="{912434EF-50B3-0A5B-41C0-D19DE46C7C88}"/>
              </a:ext>
            </a:extLst>
          </p:cNvPr>
          <p:cNvPicPr>
            <a:picLocks noChangeAspect="1"/>
          </p:cNvPicPr>
          <p:nvPr/>
        </p:nvPicPr>
        <p:blipFill>
          <a:blip r:embed="rId3"/>
          <a:stretch>
            <a:fillRect/>
          </a:stretch>
        </p:blipFill>
        <p:spPr>
          <a:xfrm>
            <a:off x="8038881" y="1113238"/>
            <a:ext cx="1924319" cy="581106"/>
          </a:xfrm>
          <a:prstGeom prst="rect">
            <a:avLst/>
          </a:prstGeom>
        </p:spPr>
      </p:pic>
      <p:pic>
        <p:nvPicPr>
          <p:cNvPr id="13" name="Picture 12">
            <a:extLst>
              <a:ext uri="{FF2B5EF4-FFF2-40B4-BE49-F238E27FC236}">
                <a16:creationId xmlns:a16="http://schemas.microsoft.com/office/drawing/2014/main" id="{CE489310-B271-FA70-15C9-4D361AC429B3}"/>
              </a:ext>
            </a:extLst>
          </p:cNvPr>
          <p:cNvPicPr>
            <a:picLocks noChangeAspect="1"/>
          </p:cNvPicPr>
          <p:nvPr/>
        </p:nvPicPr>
        <p:blipFill>
          <a:blip r:embed="rId4"/>
          <a:stretch>
            <a:fillRect/>
          </a:stretch>
        </p:blipFill>
        <p:spPr>
          <a:xfrm>
            <a:off x="7726599" y="1918444"/>
            <a:ext cx="2838846" cy="609685"/>
          </a:xfrm>
          <a:prstGeom prst="rect">
            <a:avLst/>
          </a:prstGeom>
        </p:spPr>
      </p:pic>
      <p:pic>
        <p:nvPicPr>
          <p:cNvPr id="15" name="Picture 14">
            <a:extLst>
              <a:ext uri="{FF2B5EF4-FFF2-40B4-BE49-F238E27FC236}">
                <a16:creationId xmlns:a16="http://schemas.microsoft.com/office/drawing/2014/main" id="{DC43A843-EF16-D847-8863-DEDF6B584F24}"/>
              </a:ext>
            </a:extLst>
          </p:cNvPr>
          <p:cNvPicPr>
            <a:picLocks noChangeAspect="1"/>
          </p:cNvPicPr>
          <p:nvPr/>
        </p:nvPicPr>
        <p:blipFill>
          <a:blip r:embed="rId5"/>
          <a:stretch>
            <a:fillRect/>
          </a:stretch>
        </p:blipFill>
        <p:spPr>
          <a:xfrm>
            <a:off x="7983810" y="2958771"/>
            <a:ext cx="2324424" cy="514422"/>
          </a:xfrm>
          <a:prstGeom prst="rect">
            <a:avLst/>
          </a:prstGeom>
        </p:spPr>
      </p:pic>
      <p:sp>
        <p:nvSpPr>
          <p:cNvPr id="16" name="Rectangle 1">
            <a:extLst>
              <a:ext uri="{FF2B5EF4-FFF2-40B4-BE49-F238E27FC236}">
                <a16:creationId xmlns:a16="http://schemas.microsoft.com/office/drawing/2014/main" id="{3163D07B-8F26-7D14-0091-DD04820E92F9}"/>
              </a:ext>
            </a:extLst>
          </p:cNvPr>
          <p:cNvSpPr>
            <a:spLocks noChangeArrowheads="1"/>
          </p:cNvSpPr>
          <p:nvPr/>
        </p:nvSpPr>
        <p:spPr bwMode="auto">
          <a:xfrm>
            <a:off x="7258556" y="3803492"/>
            <a:ext cx="4790484" cy="323165"/>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242424"/>
                </a:solidFill>
                <a:effectLst/>
                <a:latin typeface="source-serif-pro"/>
              </a:rPr>
              <a:t>Open your browser and navigate to </a:t>
            </a:r>
            <a:r>
              <a:rPr kumimoji="0" lang="en-US" altLang="en-US" sz="1100" b="0" i="0" u="none" strike="noStrike" cap="none" normalizeH="0" baseline="0">
                <a:ln>
                  <a:noFill/>
                </a:ln>
                <a:solidFill>
                  <a:srgbClr val="242424"/>
                </a:solidFill>
                <a:effectLst/>
                <a:latin typeface="source-code-pro"/>
              </a:rPr>
              <a:t>http://localhost:5000</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598892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BC4F9-2B42-0CC2-50F8-A0A965B4853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82CE8CA-3B38-F0B7-32FE-9CB1FEF51B62}"/>
              </a:ext>
            </a:extLst>
          </p:cNvPr>
          <p:cNvPicPr>
            <a:picLocks noChangeAspect="1"/>
          </p:cNvPicPr>
          <p:nvPr/>
        </p:nvPicPr>
        <p:blipFill>
          <a:blip r:embed="rId2"/>
          <a:stretch>
            <a:fillRect/>
          </a:stretch>
        </p:blipFill>
        <p:spPr>
          <a:xfrm>
            <a:off x="456409" y="574192"/>
            <a:ext cx="4077269" cy="676369"/>
          </a:xfrm>
          <a:prstGeom prst="rect">
            <a:avLst/>
          </a:prstGeom>
        </p:spPr>
      </p:pic>
      <p:pic>
        <p:nvPicPr>
          <p:cNvPr id="5" name="Picture 4">
            <a:extLst>
              <a:ext uri="{FF2B5EF4-FFF2-40B4-BE49-F238E27FC236}">
                <a16:creationId xmlns:a16="http://schemas.microsoft.com/office/drawing/2014/main" id="{3F388711-D333-02E1-6517-637A71EEBD33}"/>
              </a:ext>
            </a:extLst>
          </p:cNvPr>
          <p:cNvPicPr>
            <a:picLocks noChangeAspect="1"/>
          </p:cNvPicPr>
          <p:nvPr/>
        </p:nvPicPr>
        <p:blipFill>
          <a:blip r:embed="rId3"/>
          <a:stretch>
            <a:fillRect/>
          </a:stretch>
        </p:blipFill>
        <p:spPr>
          <a:xfrm>
            <a:off x="727225" y="1528646"/>
            <a:ext cx="1286054" cy="466790"/>
          </a:xfrm>
          <a:prstGeom prst="rect">
            <a:avLst/>
          </a:prstGeom>
        </p:spPr>
      </p:pic>
      <p:pic>
        <p:nvPicPr>
          <p:cNvPr id="7" name="Picture 6">
            <a:extLst>
              <a:ext uri="{FF2B5EF4-FFF2-40B4-BE49-F238E27FC236}">
                <a16:creationId xmlns:a16="http://schemas.microsoft.com/office/drawing/2014/main" id="{C1C36E68-6C58-BF17-9817-D4885B635FE3}"/>
              </a:ext>
            </a:extLst>
          </p:cNvPr>
          <p:cNvPicPr>
            <a:picLocks noChangeAspect="1"/>
          </p:cNvPicPr>
          <p:nvPr/>
        </p:nvPicPr>
        <p:blipFill>
          <a:blip r:embed="rId4"/>
          <a:stretch>
            <a:fillRect/>
          </a:stretch>
        </p:blipFill>
        <p:spPr>
          <a:xfrm>
            <a:off x="598619" y="2195981"/>
            <a:ext cx="1543265" cy="523948"/>
          </a:xfrm>
          <a:prstGeom prst="rect">
            <a:avLst/>
          </a:prstGeom>
        </p:spPr>
      </p:pic>
      <p:sp>
        <p:nvSpPr>
          <p:cNvPr id="8" name="Rectangle 1">
            <a:extLst>
              <a:ext uri="{FF2B5EF4-FFF2-40B4-BE49-F238E27FC236}">
                <a16:creationId xmlns:a16="http://schemas.microsoft.com/office/drawing/2014/main" id="{98873C4F-D877-7DA0-D41A-005CE6F4536B}"/>
              </a:ext>
            </a:extLst>
          </p:cNvPr>
          <p:cNvSpPr>
            <a:spLocks noChangeArrowheads="1"/>
          </p:cNvSpPr>
          <p:nvPr/>
        </p:nvSpPr>
        <p:spPr bwMode="auto">
          <a:xfrm>
            <a:off x="542164" y="2771313"/>
            <a:ext cx="10406360" cy="1323439"/>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42424"/>
                </a:solidFill>
                <a:effectLst/>
                <a:latin typeface="source-serif-pro"/>
              </a:rPr>
              <a:t>Proxy API Requests from React to Express By default, the React development server runs on port 3000, while your Express server is running on port 5000. To avoid cross-origin issues during development, we can proxy API requests from the React application to the Express server.</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42424"/>
                </a:solidFill>
                <a:effectLst/>
                <a:latin typeface="source-serif-pro"/>
              </a:rPr>
              <a:t>Open the </a:t>
            </a:r>
            <a:r>
              <a:rPr kumimoji="0" lang="en-US" altLang="en-US" sz="2000" b="0" i="0" u="none" strike="noStrike" cap="none" normalizeH="0" baseline="0" dirty="0" err="1">
                <a:ln>
                  <a:noFill/>
                </a:ln>
                <a:solidFill>
                  <a:srgbClr val="FF0000"/>
                </a:solidFill>
                <a:effectLst/>
                <a:latin typeface="source-code-pro"/>
              </a:rPr>
              <a:t>package.json</a:t>
            </a:r>
            <a:r>
              <a:rPr kumimoji="0" lang="en-US" altLang="en-US" sz="2000" b="0" i="0" u="none" strike="noStrike" cap="none" normalizeH="0" baseline="0" dirty="0">
                <a:ln>
                  <a:noFill/>
                </a:ln>
                <a:solidFill>
                  <a:srgbClr val="FF0000"/>
                </a:solidFill>
                <a:effectLst/>
                <a:latin typeface="source-serif-pro"/>
              </a:rPr>
              <a:t> </a:t>
            </a:r>
            <a:r>
              <a:rPr kumimoji="0" lang="en-US" altLang="en-US" sz="2000" b="0" i="0" u="none" strike="noStrike" cap="none" normalizeH="0" baseline="0" dirty="0">
                <a:ln>
                  <a:noFill/>
                </a:ln>
                <a:solidFill>
                  <a:srgbClr val="242424"/>
                </a:solidFill>
                <a:effectLst/>
                <a:latin typeface="source-serif-pro"/>
              </a:rPr>
              <a:t>file in the </a:t>
            </a:r>
            <a:r>
              <a:rPr kumimoji="0" lang="en-US" altLang="en-US" sz="2000" b="0" i="0" u="none" strike="noStrike" cap="none" normalizeH="0" baseline="0" dirty="0">
                <a:ln>
                  <a:noFill/>
                </a:ln>
                <a:solidFill>
                  <a:srgbClr val="242424"/>
                </a:solidFill>
                <a:effectLst/>
                <a:latin typeface="source-code-pro"/>
              </a:rPr>
              <a:t>client</a:t>
            </a:r>
            <a:r>
              <a:rPr kumimoji="0" lang="en-US" altLang="en-US" sz="2000" b="0" i="0" u="none" strike="noStrike" cap="none" normalizeH="0" baseline="0" dirty="0">
                <a:ln>
                  <a:noFill/>
                </a:ln>
                <a:solidFill>
                  <a:srgbClr val="242424"/>
                </a:solidFill>
                <a:effectLst/>
                <a:latin typeface="source-serif-pro"/>
              </a:rPr>
              <a:t> directory and add the following line:</a:t>
            </a:r>
            <a:endParaRPr kumimoji="0" lang="en-US" altLang="en-US" sz="2000" b="0" i="0" u="none" strike="noStrike" cap="none" normalizeH="0" baseline="0" dirty="0">
              <a:ln>
                <a:noFill/>
              </a:ln>
              <a:solidFill>
                <a:schemeClr val="tx1"/>
              </a:solidFill>
              <a:effectLst/>
            </a:endParaRPr>
          </a:p>
        </p:txBody>
      </p:sp>
      <p:pic>
        <p:nvPicPr>
          <p:cNvPr id="10" name="Picture 9">
            <a:extLst>
              <a:ext uri="{FF2B5EF4-FFF2-40B4-BE49-F238E27FC236}">
                <a16:creationId xmlns:a16="http://schemas.microsoft.com/office/drawing/2014/main" id="{693FE44D-D36E-D52F-84B6-9C48F069E47A}"/>
              </a:ext>
            </a:extLst>
          </p:cNvPr>
          <p:cNvPicPr>
            <a:picLocks noChangeAspect="1"/>
          </p:cNvPicPr>
          <p:nvPr/>
        </p:nvPicPr>
        <p:blipFill>
          <a:blip r:embed="rId5"/>
          <a:stretch>
            <a:fillRect/>
          </a:stretch>
        </p:blipFill>
        <p:spPr>
          <a:xfrm>
            <a:off x="3072491" y="4342673"/>
            <a:ext cx="4153480" cy="762106"/>
          </a:xfrm>
          <a:prstGeom prst="rect">
            <a:avLst/>
          </a:prstGeom>
        </p:spPr>
      </p:pic>
      <p:sp>
        <p:nvSpPr>
          <p:cNvPr id="11" name="Rectangle 2">
            <a:extLst>
              <a:ext uri="{FF2B5EF4-FFF2-40B4-BE49-F238E27FC236}">
                <a16:creationId xmlns:a16="http://schemas.microsoft.com/office/drawing/2014/main" id="{D392638E-B362-77AD-FF99-122A0D8CD6D9}"/>
              </a:ext>
            </a:extLst>
          </p:cNvPr>
          <p:cNvSpPr>
            <a:spLocks noChangeArrowheads="1"/>
          </p:cNvSpPr>
          <p:nvPr/>
        </p:nvSpPr>
        <p:spPr bwMode="auto">
          <a:xfrm>
            <a:off x="1262352" y="5520932"/>
            <a:ext cx="9694258" cy="553998"/>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242424"/>
                </a:solidFill>
                <a:effectLst/>
                <a:latin typeface="source-serif-pro"/>
              </a:rPr>
              <a:t>This configuration tells the React development server to proxy all API requests to </a:t>
            </a:r>
            <a:r>
              <a:rPr kumimoji="0" lang="en-US" altLang="en-US" sz="1100" b="0" i="0" u="none" strike="noStrike" cap="none" normalizeH="0" baseline="0" dirty="0">
                <a:ln>
                  <a:noFill/>
                </a:ln>
                <a:solidFill>
                  <a:srgbClr val="242424"/>
                </a:solidFill>
                <a:effectLst/>
                <a:latin typeface="source-code-pro"/>
              </a:rPr>
              <a:t>http://localhost:5000</a:t>
            </a:r>
            <a:r>
              <a:rPr kumimoji="0" lang="en-US" altLang="en-US" sz="1500" b="0" i="0" u="none" strike="noStrike" cap="none" normalizeH="0" baseline="0" dirty="0">
                <a:ln>
                  <a:noFill/>
                </a:ln>
                <a:solidFill>
                  <a:srgbClr val="242424"/>
                </a:solidFill>
                <a:effectLst/>
                <a:latin typeface="source-serif-pro"/>
              </a:rPr>
              <a:t>. Now, whenever you make an API request from the React application, it will be automatically redirected to the Express server.</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997963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E4BF7-9C00-9B0A-9CC3-1734430430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094F87A-603B-BB5B-8915-BD42F4DD3947}"/>
              </a:ext>
            </a:extLst>
          </p:cNvPr>
          <p:cNvSpPr>
            <a:spLocks noChangeArrowheads="1"/>
          </p:cNvSpPr>
          <p:nvPr/>
        </p:nvSpPr>
        <p:spPr bwMode="auto">
          <a:xfrm>
            <a:off x="250852" y="507857"/>
            <a:ext cx="10495371" cy="707886"/>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242424"/>
                </a:solidFill>
                <a:effectLst/>
                <a:latin typeface="source-serif-pro"/>
              </a:rPr>
              <a:t>Connect React with Express To connect your React application with the Express server, open the </a:t>
            </a:r>
            <a:r>
              <a:rPr kumimoji="0" lang="en-US" altLang="en-US" sz="2000" b="0" i="0" u="none" strike="noStrike" cap="none" normalizeH="0" baseline="0">
                <a:ln>
                  <a:noFill/>
                </a:ln>
                <a:solidFill>
                  <a:srgbClr val="242424"/>
                </a:solidFill>
                <a:effectLst/>
                <a:latin typeface="source-code-pro"/>
              </a:rPr>
              <a:t>src/App.js</a:t>
            </a:r>
            <a:r>
              <a:rPr kumimoji="0" lang="en-US" altLang="en-US" sz="2000" b="0" i="0" u="none" strike="noStrike" cap="none" normalizeH="0" baseline="0">
                <a:ln>
                  <a:noFill/>
                </a:ln>
                <a:solidFill>
                  <a:srgbClr val="242424"/>
                </a:solidFill>
                <a:effectLst/>
                <a:latin typeface="source-serif-pro"/>
              </a:rPr>
              <a:t> file in the </a:t>
            </a:r>
            <a:r>
              <a:rPr kumimoji="0" lang="en-US" altLang="en-US" sz="2000" b="0" i="0" u="none" strike="noStrike" cap="none" normalizeH="0" baseline="0">
                <a:ln>
                  <a:noFill/>
                </a:ln>
                <a:solidFill>
                  <a:srgbClr val="242424"/>
                </a:solidFill>
                <a:effectLst/>
                <a:latin typeface="source-code-pro"/>
              </a:rPr>
              <a:t>client</a:t>
            </a:r>
            <a:r>
              <a:rPr kumimoji="0" lang="en-US" altLang="en-US" sz="2000" b="0" i="0" u="none" strike="noStrike" cap="none" normalizeH="0" baseline="0">
                <a:ln>
                  <a:noFill/>
                </a:ln>
                <a:solidFill>
                  <a:srgbClr val="242424"/>
                </a:solidFill>
                <a:effectLst/>
                <a:latin typeface="source-serif-pro"/>
              </a:rPr>
              <a:t> directory. Replace the existing code with the following:</a:t>
            </a:r>
            <a:r>
              <a:rPr kumimoji="0" lang="en-US" altLang="en-US" sz="2000" b="0" i="0" u="none" strike="noStrike" cap="none" normalizeH="0" baseline="0">
                <a:ln>
                  <a:noFill/>
                </a:ln>
                <a:solidFill>
                  <a:schemeClr val="tx1"/>
                </a:solidFill>
                <a:effectLst/>
              </a:rPr>
              <a:t> </a:t>
            </a:r>
          </a:p>
        </p:txBody>
      </p:sp>
      <p:pic>
        <p:nvPicPr>
          <p:cNvPr id="4" name="Picture 3">
            <a:extLst>
              <a:ext uri="{FF2B5EF4-FFF2-40B4-BE49-F238E27FC236}">
                <a16:creationId xmlns:a16="http://schemas.microsoft.com/office/drawing/2014/main" id="{51C852EB-234C-23D1-A68B-CDAA2FA40E28}"/>
              </a:ext>
            </a:extLst>
          </p:cNvPr>
          <p:cNvPicPr>
            <a:picLocks noChangeAspect="1"/>
          </p:cNvPicPr>
          <p:nvPr/>
        </p:nvPicPr>
        <p:blipFill>
          <a:blip r:embed="rId2"/>
          <a:stretch>
            <a:fillRect/>
          </a:stretch>
        </p:blipFill>
        <p:spPr>
          <a:xfrm>
            <a:off x="250852" y="1386925"/>
            <a:ext cx="6782747" cy="4963218"/>
          </a:xfrm>
          <a:prstGeom prst="rect">
            <a:avLst/>
          </a:prstGeom>
        </p:spPr>
      </p:pic>
      <p:sp>
        <p:nvSpPr>
          <p:cNvPr id="5" name="Rectangle 2">
            <a:extLst>
              <a:ext uri="{FF2B5EF4-FFF2-40B4-BE49-F238E27FC236}">
                <a16:creationId xmlns:a16="http://schemas.microsoft.com/office/drawing/2014/main" id="{75F3094A-CD6C-F834-C6E8-AE6AFA3B6D9C}"/>
              </a:ext>
            </a:extLst>
          </p:cNvPr>
          <p:cNvSpPr>
            <a:spLocks noChangeArrowheads="1"/>
          </p:cNvSpPr>
          <p:nvPr/>
        </p:nvSpPr>
        <p:spPr bwMode="auto">
          <a:xfrm>
            <a:off x="6862018" y="2529706"/>
            <a:ext cx="4871429" cy="2677656"/>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242424"/>
                </a:solidFill>
                <a:effectLst/>
                <a:latin typeface="source-serif-pro"/>
              </a:rPr>
              <a:t>the </a:t>
            </a:r>
            <a:r>
              <a:rPr kumimoji="0" lang="en-US" altLang="en-US" sz="2800" b="0" i="0" u="none" strike="noStrike" cap="none" normalizeH="0" baseline="0" dirty="0" err="1">
                <a:ln>
                  <a:noFill/>
                </a:ln>
                <a:solidFill>
                  <a:srgbClr val="242424"/>
                </a:solidFill>
                <a:effectLst/>
                <a:latin typeface="source-code-pro"/>
              </a:rPr>
              <a:t>useEffect</a:t>
            </a:r>
            <a:r>
              <a:rPr kumimoji="0" lang="en-US" altLang="en-US" sz="2800" b="0" i="0" u="none" strike="noStrike" cap="none" normalizeH="0" baseline="0" dirty="0">
                <a:ln>
                  <a:noFill/>
                </a:ln>
                <a:solidFill>
                  <a:srgbClr val="242424"/>
                </a:solidFill>
                <a:effectLst/>
                <a:latin typeface="source-serif-pro"/>
              </a:rPr>
              <a:t> hook to fetch the data from the Express server when the component mounts. The fetched data is stored in the </a:t>
            </a:r>
            <a:r>
              <a:rPr kumimoji="0" lang="en-US" altLang="en-US" sz="2800" b="0" i="0" u="none" strike="noStrike" cap="none" normalizeH="0" baseline="0" dirty="0">
                <a:ln>
                  <a:noFill/>
                </a:ln>
                <a:solidFill>
                  <a:srgbClr val="242424"/>
                </a:solidFill>
                <a:effectLst/>
                <a:latin typeface="source-code-pro"/>
              </a:rPr>
              <a:t>message</a:t>
            </a:r>
            <a:r>
              <a:rPr kumimoji="0" lang="en-US" altLang="en-US" sz="2800" b="0" i="0" u="none" strike="noStrike" cap="none" normalizeH="0" baseline="0" dirty="0">
                <a:ln>
                  <a:noFill/>
                </a:ln>
                <a:solidFill>
                  <a:srgbClr val="242424"/>
                </a:solidFill>
                <a:effectLst/>
                <a:latin typeface="source-serif-pro"/>
              </a:rPr>
              <a:t> state, which is then rendered in a </a:t>
            </a:r>
            <a:r>
              <a:rPr kumimoji="0" lang="en-US" altLang="en-US" sz="2800" b="0" i="0" u="none" strike="noStrike" cap="none" normalizeH="0" baseline="0" dirty="0">
                <a:ln>
                  <a:noFill/>
                </a:ln>
                <a:solidFill>
                  <a:srgbClr val="242424"/>
                </a:solidFill>
                <a:effectLst/>
                <a:latin typeface="source-code-pro"/>
              </a:rPr>
              <a:t>h1</a:t>
            </a:r>
            <a:r>
              <a:rPr kumimoji="0" lang="en-US" altLang="en-US" sz="2800" b="0" i="0" u="none" strike="noStrike" cap="none" normalizeH="0" baseline="0" dirty="0">
                <a:ln>
                  <a:noFill/>
                </a:ln>
                <a:solidFill>
                  <a:srgbClr val="242424"/>
                </a:solidFill>
                <a:effectLst/>
                <a:latin typeface="source-serif-pro"/>
              </a:rPr>
              <a:t> tag.</a:t>
            </a:r>
            <a:r>
              <a:rPr kumimoji="0" lang="en-US" altLang="en-US" sz="2800" b="0" i="0" u="none" strike="noStrike" cap="none" normalizeH="0" baseline="0" dirty="0">
                <a:ln>
                  <a:noFill/>
                </a:ln>
                <a:solidFill>
                  <a:schemeClr val="tx1"/>
                </a:solidFill>
                <a:effectLst/>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2E49399F-F075-F4FB-69B2-7466CE51B37F}"/>
              </a:ext>
            </a:extLst>
          </p:cNvPr>
          <p:cNvSpPr txBox="1"/>
          <p:nvPr/>
        </p:nvSpPr>
        <p:spPr>
          <a:xfrm>
            <a:off x="4691350" y="5664930"/>
            <a:ext cx="6097348" cy="646331"/>
          </a:xfrm>
          <a:prstGeom prst="rect">
            <a:avLst/>
          </a:prstGeom>
          <a:noFill/>
        </p:spPr>
        <p:txBody>
          <a:bodyPr wrap="square">
            <a:spAutoFit/>
          </a:bodyPr>
          <a:lstStyle/>
          <a:p>
            <a:r>
              <a:rPr lang="en-US" dirty="0"/>
              <a:t>The </a:t>
            </a:r>
            <a:r>
              <a:rPr lang="en-US" dirty="0" err="1"/>
              <a:t>useState</a:t>
            </a:r>
            <a:r>
              <a:rPr lang="en-US" dirty="0"/>
              <a:t> hook is used to store the response in state, and the </a:t>
            </a:r>
            <a:r>
              <a:rPr lang="en-US" dirty="0" err="1"/>
              <a:t>useEffect</a:t>
            </a:r>
            <a:r>
              <a:rPr lang="en-US" dirty="0"/>
              <a:t> hook is used to make the fetch request</a:t>
            </a:r>
            <a:endParaRPr lang="en-IN" dirty="0"/>
          </a:p>
        </p:txBody>
      </p:sp>
    </p:spTree>
    <p:extLst>
      <p:ext uri="{BB962C8B-B14F-4D97-AF65-F5344CB8AC3E}">
        <p14:creationId xmlns:p14="http://schemas.microsoft.com/office/powerpoint/2010/main" val="100747913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37E23-9B68-2769-E3D5-801154224B0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F081D01-72C2-CC84-5950-F09FB9E34FE1}"/>
              </a:ext>
            </a:extLst>
          </p:cNvPr>
          <p:cNvSpPr>
            <a:spLocks noChangeArrowheads="1"/>
          </p:cNvSpPr>
          <p:nvPr/>
        </p:nvSpPr>
        <p:spPr bwMode="auto">
          <a:xfrm>
            <a:off x="1221891" y="903523"/>
            <a:ext cx="10487283" cy="2554545"/>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242424"/>
                </a:solidFill>
                <a:effectLst/>
                <a:latin typeface="source-serif-pro"/>
              </a:rPr>
              <a:t>Test the Integration Go back to your terminal and make sure both the Express server and the React development server are running.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242424"/>
                </a:solidFill>
                <a:effectLst/>
                <a:latin typeface="source-serif-pro"/>
              </a:rPr>
              <a:t>Visit </a:t>
            </a:r>
            <a:r>
              <a:rPr kumimoji="0" lang="en-US" altLang="en-US" sz="3200" b="0" i="0" u="none" strike="noStrike" cap="none" normalizeH="0" baseline="0" dirty="0">
                <a:ln>
                  <a:noFill/>
                </a:ln>
                <a:solidFill>
                  <a:srgbClr val="242424"/>
                </a:solidFill>
                <a:effectLst/>
                <a:latin typeface="source-code-pro"/>
              </a:rPr>
              <a:t>http://localhost:3000</a:t>
            </a:r>
            <a:r>
              <a:rPr kumimoji="0" lang="en-US" altLang="en-US" sz="3200" b="0" i="0" u="none" strike="noStrike" cap="none" normalizeH="0" baseline="0" dirty="0">
                <a:ln>
                  <a:noFill/>
                </a:ln>
                <a:solidFill>
                  <a:srgbClr val="242424"/>
                </a:solidFill>
                <a:effectLst/>
                <a:latin typeface="source-serif-pro"/>
              </a:rPr>
              <a:t> in your browser, and you should see the message "Hello from Express!" displayed on the page</a:t>
            </a:r>
            <a:r>
              <a:rPr kumimoji="0" lang="en-US" altLang="en-US" sz="32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3430774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7183AB-BB21-FF68-97AD-388D0BDF2ED0}"/>
              </a:ext>
            </a:extLst>
          </p:cNvPr>
          <p:cNvPicPr>
            <a:picLocks noChangeAspect="1"/>
          </p:cNvPicPr>
          <p:nvPr/>
        </p:nvPicPr>
        <p:blipFill>
          <a:blip r:embed="rId2"/>
          <a:stretch>
            <a:fillRect/>
          </a:stretch>
        </p:blipFill>
        <p:spPr>
          <a:xfrm>
            <a:off x="453154" y="899759"/>
            <a:ext cx="10390173" cy="5058481"/>
          </a:xfrm>
          <a:prstGeom prst="rect">
            <a:avLst/>
          </a:prstGeom>
        </p:spPr>
      </p:pic>
      <p:pic>
        <p:nvPicPr>
          <p:cNvPr id="5" name="Picture 4">
            <a:extLst>
              <a:ext uri="{FF2B5EF4-FFF2-40B4-BE49-F238E27FC236}">
                <a16:creationId xmlns:a16="http://schemas.microsoft.com/office/drawing/2014/main" id="{476EC7BC-1A2D-28CD-BEA6-BF4B11477D24}"/>
              </a:ext>
            </a:extLst>
          </p:cNvPr>
          <p:cNvPicPr>
            <a:picLocks noChangeAspect="1"/>
          </p:cNvPicPr>
          <p:nvPr/>
        </p:nvPicPr>
        <p:blipFill>
          <a:blip r:embed="rId3"/>
          <a:stretch>
            <a:fillRect/>
          </a:stretch>
        </p:blipFill>
        <p:spPr>
          <a:xfrm>
            <a:off x="7109403" y="1675255"/>
            <a:ext cx="3377875" cy="1905266"/>
          </a:xfrm>
          <a:prstGeom prst="rect">
            <a:avLst/>
          </a:prstGeom>
        </p:spPr>
      </p:pic>
      <p:sp>
        <p:nvSpPr>
          <p:cNvPr id="6" name="TextBox 5">
            <a:extLst>
              <a:ext uri="{FF2B5EF4-FFF2-40B4-BE49-F238E27FC236}">
                <a16:creationId xmlns:a16="http://schemas.microsoft.com/office/drawing/2014/main" id="{ED426A26-E299-6E69-D5A3-EFB000E5CB85}"/>
              </a:ext>
            </a:extLst>
          </p:cNvPr>
          <p:cNvSpPr txBox="1"/>
          <p:nvPr/>
        </p:nvSpPr>
        <p:spPr>
          <a:xfrm>
            <a:off x="4361606" y="6214680"/>
            <a:ext cx="5632057" cy="369332"/>
          </a:xfrm>
          <a:prstGeom prst="rect">
            <a:avLst/>
          </a:prstGeom>
          <a:noFill/>
        </p:spPr>
        <p:txBody>
          <a:bodyPr wrap="square" rtlCol="0">
            <a:spAutoFit/>
          </a:bodyPr>
          <a:lstStyle/>
          <a:p>
            <a:r>
              <a:rPr lang="en-IN" dirty="0"/>
              <a:t>Using JSX</a:t>
            </a:r>
          </a:p>
        </p:txBody>
      </p:sp>
    </p:spTree>
    <p:extLst>
      <p:ext uri="{BB962C8B-B14F-4D97-AF65-F5344CB8AC3E}">
        <p14:creationId xmlns:p14="http://schemas.microsoft.com/office/powerpoint/2010/main" val="26690957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88ED5-F6C3-9383-F484-2C21A04CE47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8C30B2D-265E-6577-EA9B-24DE7392855C}"/>
              </a:ext>
            </a:extLst>
          </p:cNvPr>
          <p:cNvSpPr txBox="1"/>
          <p:nvPr/>
        </p:nvSpPr>
        <p:spPr>
          <a:xfrm>
            <a:off x="815282" y="379225"/>
            <a:ext cx="6097348" cy="374461"/>
          </a:xfrm>
          <a:prstGeom prst="rect">
            <a:avLst/>
          </a:prstGeom>
          <a:noFill/>
        </p:spPr>
        <p:txBody>
          <a:bodyPr wrap="square">
            <a:spAutoFit/>
          </a:bodyPr>
          <a:lstStyle/>
          <a:p>
            <a:pPr algn="l">
              <a:lnSpc>
                <a:spcPts val="2250"/>
              </a:lnSpc>
            </a:pPr>
            <a:r>
              <a:rPr lang="en-US" b="1" i="0" dirty="0">
                <a:solidFill>
                  <a:srgbClr val="242424"/>
                </a:solidFill>
                <a:effectLst/>
                <a:latin typeface="sohne"/>
              </a:rPr>
              <a:t>1. Setting up your Node.js server</a:t>
            </a:r>
          </a:p>
        </p:txBody>
      </p:sp>
      <p:pic>
        <p:nvPicPr>
          <p:cNvPr id="5" name="Picture 4">
            <a:extLst>
              <a:ext uri="{FF2B5EF4-FFF2-40B4-BE49-F238E27FC236}">
                <a16:creationId xmlns:a16="http://schemas.microsoft.com/office/drawing/2014/main" id="{DF699EB7-1508-3D32-E029-D2382D061165}"/>
              </a:ext>
            </a:extLst>
          </p:cNvPr>
          <p:cNvPicPr>
            <a:picLocks noChangeAspect="1"/>
          </p:cNvPicPr>
          <p:nvPr/>
        </p:nvPicPr>
        <p:blipFill>
          <a:blip r:embed="rId2"/>
          <a:stretch>
            <a:fillRect/>
          </a:stretch>
        </p:blipFill>
        <p:spPr>
          <a:xfrm>
            <a:off x="1230314" y="1007824"/>
            <a:ext cx="8630854" cy="5020376"/>
          </a:xfrm>
          <a:prstGeom prst="rect">
            <a:avLst/>
          </a:prstGeom>
        </p:spPr>
      </p:pic>
    </p:spTree>
    <p:extLst>
      <p:ext uri="{BB962C8B-B14F-4D97-AF65-F5344CB8AC3E}">
        <p14:creationId xmlns:p14="http://schemas.microsoft.com/office/powerpoint/2010/main" val="20506318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3A118-B7EC-CE4A-3CD8-47C2C574069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B4B6BA2-6420-0787-5146-499022219D59}"/>
              </a:ext>
            </a:extLst>
          </p:cNvPr>
          <p:cNvSpPr>
            <a:spLocks noChangeArrowheads="1"/>
          </p:cNvSpPr>
          <p:nvPr/>
        </p:nvSpPr>
        <p:spPr bwMode="auto">
          <a:xfrm>
            <a:off x="954856" y="105784"/>
            <a:ext cx="9346301" cy="1006281"/>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9465" rIns="0" bIns="-4443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242424"/>
                </a:solidFill>
                <a:effectLst/>
                <a:latin typeface="sohne"/>
              </a:rPr>
              <a:t>2.</a:t>
            </a:r>
            <a:r>
              <a:rPr kumimoji="0" lang="en-US" altLang="en-US" sz="1800" b="1" i="0" u="none" strike="noStrike" cap="none" normalizeH="0" dirty="0">
                <a:ln>
                  <a:noFill/>
                </a:ln>
                <a:solidFill>
                  <a:srgbClr val="242424"/>
                </a:solidFill>
                <a:effectLst/>
                <a:latin typeface="sohne"/>
              </a:rPr>
              <a:t> </a:t>
            </a:r>
            <a:r>
              <a:rPr kumimoji="0" lang="en-US" altLang="en-US" sz="1800" b="1" i="0" u="none" strike="noStrike" cap="none" normalizeH="0" baseline="0" dirty="0">
                <a:ln>
                  <a:noFill/>
                </a:ln>
                <a:solidFill>
                  <a:srgbClr val="242424"/>
                </a:solidFill>
                <a:effectLst/>
                <a:latin typeface="sohne"/>
              </a:rPr>
              <a:t>Making HTTP Requests from React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242424"/>
                </a:solidFill>
                <a:effectLst/>
                <a:latin typeface="source-serif-pro"/>
              </a:rPr>
              <a:t>In your React component, you can use the </a:t>
            </a:r>
            <a:r>
              <a:rPr kumimoji="0" lang="en-US" altLang="en-US" sz="1100" b="0" i="0" u="none" strike="noStrike" cap="none" normalizeH="0" baseline="0" dirty="0">
                <a:ln>
                  <a:noFill/>
                </a:ln>
                <a:solidFill>
                  <a:srgbClr val="242424"/>
                </a:solidFill>
                <a:effectLst/>
                <a:latin typeface="source-code-pro"/>
              </a:rPr>
              <a:t>fetch</a:t>
            </a:r>
            <a:r>
              <a:rPr kumimoji="0" lang="en-US" altLang="en-US" sz="1500" b="0" i="0" u="none" strike="noStrike" cap="none" normalizeH="0" baseline="0" dirty="0">
                <a:ln>
                  <a:noFill/>
                </a:ln>
                <a:solidFill>
                  <a:srgbClr val="242424"/>
                </a:solidFill>
                <a:effectLst/>
                <a:latin typeface="source-serif-pro"/>
              </a:rPr>
              <a:t> API or other HTTP client libraries (such as Axios) to make requests to your Node.js server.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B47BEE90-AF8B-94F2-9ADD-89E7939E4A8A}"/>
              </a:ext>
            </a:extLst>
          </p:cNvPr>
          <p:cNvPicPr>
            <a:picLocks noChangeAspect="1"/>
          </p:cNvPicPr>
          <p:nvPr/>
        </p:nvPicPr>
        <p:blipFill>
          <a:blip r:embed="rId2"/>
          <a:stretch>
            <a:fillRect/>
          </a:stretch>
        </p:blipFill>
        <p:spPr>
          <a:xfrm>
            <a:off x="596144" y="1238080"/>
            <a:ext cx="9346300" cy="5619919"/>
          </a:xfrm>
          <a:prstGeom prst="rect">
            <a:avLst/>
          </a:prstGeom>
        </p:spPr>
      </p:pic>
    </p:spTree>
    <p:extLst>
      <p:ext uri="{BB962C8B-B14F-4D97-AF65-F5344CB8AC3E}">
        <p14:creationId xmlns:p14="http://schemas.microsoft.com/office/powerpoint/2010/main" val="104195798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3184-8D36-C357-817A-C1D48BBE51A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78D6827-BA5B-CFFA-3ACC-69BFB2A7E776}"/>
              </a:ext>
            </a:extLst>
          </p:cNvPr>
          <p:cNvSpPr txBox="1"/>
          <p:nvPr/>
        </p:nvSpPr>
        <p:spPr>
          <a:xfrm>
            <a:off x="167922" y="233378"/>
            <a:ext cx="6097348" cy="374461"/>
          </a:xfrm>
          <a:prstGeom prst="rect">
            <a:avLst/>
          </a:prstGeom>
          <a:noFill/>
        </p:spPr>
        <p:txBody>
          <a:bodyPr wrap="square">
            <a:spAutoFit/>
          </a:bodyPr>
          <a:lstStyle/>
          <a:p>
            <a:pPr algn="l">
              <a:lnSpc>
                <a:spcPts val="2250"/>
              </a:lnSpc>
            </a:pPr>
            <a:r>
              <a:rPr lang="en-IN" b="1" i="0" dirty="0">
                <a:solidFill>
                  <a:srgbClr val="242424"/>
                </a:solidFill>
                <a:effectLst/>
                <a:latin typeface="sohne"/>
              </a:rPr>
              <a:t>Handling POST Requests</a:t>
            </a:r>
            <a:endParaRPr lang="en-IN" dirty="0"/>
          </a:p>
        </p:txBody>
      </p:sp>
      <p:pic>
        <p:nvPicPr>
          <p:cNvPr id="5" name="Picture 4">
            <a:extLst>
              <a:ext uri="{FF2B5EF4-FFF2-40B4-BE49-F238E27FC236}">
                <a16:creationId xmlns:a16="http://schemas.microsoft.com/office/drawing/2014/main" id="{DCC44C6D-F45B-DC25-D3D2-94B9D97A4DEF}"/>
              </a:ext>
            </a:extLst>
          </p:cNvPr>
          <p:cNvPicPr>
            <a:picLocks noChangeAspect="1"/>
          </p:cNvPicPr>
          <p:nvPr/>
        </p:nvPicPr>
        <p:blipFill>
          <a:blip r:embed="rId2"/>
          <a:stretch>
            <a:fillRect/>
          </a:stretch>
        </p:blipFill>
        <p:spPr>
          <a:xfrm>
            <a:off x="631180" y="679732"/>
            <a:ext cx="10304196" cy="5445940"/>
          </a:xfrm>
          <a:prstGeom prst="rect">
            <a:avLst/>
          </a:prstGeom>
        </p:spPr>
      </p:pic>
    </p:spTree>
    <p:extLst>
      <p:ext uri="{BB962C8B-B14F-4D97-AF65-F5344CB8AC3E}">
        <p14:creationId xmlns:p14="http://schemas.microsoft.com/office/powerpoint/2010/main" val="361662369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063B0-8B23-2168-8182-E0BB4A7F31A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4FCAFD1-89DE-3FC0-6492-B2E8AFCEC13C}"/>
              </a:ext>
            </a:extLst>
          </p:cNvPr>
          <p:cNvSpPr txBox="1"/>
          <p:nvPr/>
        </p:nvSpPr>
        <p:spPr>
          <a:xfrm>
            <a:off x="87002" y="233338"/>
            <a:ext cx="6097348" cy="326371"/>
          </a:xfrm>
          <a:prstGeom prst="rect">
            <a:avLst/>
          </a:prstGeom>
          <a:noFill/>
        </p:spPr>
        <p:txBody>
          <a:bodyPr wrap="square">
            <a:spAutoFit/>
          </a:bodyPr>
          <a:lstStyle/>
          <a:p>
            <a:pPr algn="l">
              <a:lnSpc>
                <a:spcPts val="1800"/>
              </a:lnSpc>
            </a:pPr>
            <a:r>
              <a:rPr lang="en-IN" b="1" i="0" dirty="0">
                <a:solidFill>
                  <a:srgbClr val="242424"/>
                </a:solidFill>
                <a:effectLst/>
                <a:latin typeface="sohne"/>
              </a:rPr>
              <a:t>React Component:</a:t>
            </a:r>
          </a:p>
        </p:txBody>
      </p:sp>
      <p:pic>
        <p:nvPicPr>
          <p:cNvPr id="5" name="Picture 4">
            <a:extLst>
              <a:ext uri="{FF2B5EF4-FFF2-40B4-BE49-F238E27FC236}">
                <a16:creationId xmlns:a16="http://schemas.microsoft.com/office/drawing/2014/main" id="{73721DF0-8043-EE22-073D-40F188414E04}"/>
              </a:ext>
            </a:extLst>
          </p:cNvPr>
          <p:cNvPicPr>
            <a:picLocks noChangeAspect="1"/>
          </p:cNvPicPr>
          <p:nvPr/>
        </p:nvPicPr>
        <p:blipFill>
          <a:blip r:embed="rId2"/>
          <a:stretch>
            <a:fillRect/>
          </a:stretch>
        </p:blipFill>
        <p:spPr>
          <a:xfrm>
            <a:off x="89037" y="559709"/>
            <a:ext cx="6382641" cy="6124312"/>
          </a:xfrm>
          <a:prstGeom prst="rect">
            <a:avLst/>
          </a:prstGeom>
        </p:spPr>
      </p:pic>
      <p:pic>
        <p:nvPicPr>
          <p:cNvPr id="7" name="Picture 6">
            <a:extLst>
              <a:ext uri="{FF2B5EF4-FFF2-40B4-BE49-F238E27FC236}">
                <a16:creationId xmlns:a16="http://schemas.microsoft.com/office/drawing/2014/main" id="{79DA900F-C573-CF99-F4B6-0AD633BE2614}"/>
              </a:ext>
            </a:extLst>
          </p:cNvPr>
          <p:cNvPicPr>
            <a:picLocks noChangeAspect="1"/>
          </p:cNvPicPr>
          <p:nvPr/>
        </p:nvPicPr>
        <p:blipFill>
          <a:blip r:embed="rId3"/>
          <a:stretch>
            <a:fillRect/>
          </a:stretch>
        </p:blipFill>
        <p:spPr>
          <a:xfrm>
            <a:off x="6096000" y="1485629"/>
            <a:ext cx="6096000" cy="3886742"/>
          </a:xfrm>
          <a:prstGeom prst="rect">
            <a:avLst/>
          </a:prstGeom>
        </p:spPr>
      </p:pic>
    </p:spTree>
    <p:extLst>
      <p:ext uri="{BB962C8B-B14F-4D97-AF65-F5344CB8AC3E}">
        <p14:creationId xmlns:p14="http://schemas.microsoft.com/office/powerpoint/2010/main" val="874315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474E93-07D8-E51F-736A-40F936038054}"/>
              </a:ext>
            </a:extLst>
          </p:cNvPr>
          <p:cNvSpPr txBox="1"/>
          <p:nvPr/>
        </p:nvSpPr>
        <p:spPr>
          <a:xfrm>
            <a:off x="339865" y="354707"/>
            <a:ext cx="10568199" cy="1292662"/>
          </a:xfrm>
          <a:prstGeom prst="rect">
            <a:avLst/>
          </a:prstGeom>
          <a:noFill/>
        </p:spPr>
        <p:txBody>
          <a:bodyPr wrap="square">
            <a:spAutoFit/>
          </a:bodyPr>
          <a:lstStyle/>
          <a:p>
            <a:r>
              <a:rPr lang="en-US" sz="2400" b="1" dirty="0"/>
              <a:t>React Components </a:t>
            </a:r>
          </a:p>
          <a:p>
            <a:r>
              <a:rPr lang="en-US" dirty="0"/>
              <a:t>No matter its size, its contents, or what technologies are used to create it, a user inter face is made up of parts. Buttons. Lists. Headings. </a:t>
            </a:r>
          </a:p>
          <a:p>
            <a:r>
              <a:rPr lang="en-US" dirty="0"/>
              <a:t>All of these parts, when put together, make up a user interface.</a:t>
            </a:r>
            <a:endParaRPr lang="en-IN" dirty="0"/>
          </a:p>
        </p:txBody>
      </p:sp>
      <p:sp>
        <p:nvSpPr>
          <p:cNvPr id="5" name="TextBox 4">
            <a:extLst>
              <a:ext uri="{FF2B5EF4-FFF2-40B4-BE49-F238E27FC236}">
                <a16:creationId xmlns:a16="http://schemas.microsoft.com/office/drawing/2014/main" id="{816D19C0-03E0-552B-DFA5-E204B139E0AA}"/>
              </a:ext>
            </a:extLst>
          </p:cNvPr>
          <p:cNvSpPr txBox="1"/>
          <p:nvPr/>
        </p:nvSpPr>
        <p:spPr>
          <a:xfrm>
            <a:off x="420786" y="1779834"/>
            <a:ext cx="11013260" cy="646331"/>
          </a:xfrm>
          <a:prstGeom prst="rect">
            <a:avLst/>
          </a:prstGeom>
          <a:noFill/>
        </p:spPr>
        <p:txBody>
          <a:bodyPr wrap="square">
            <a:spAutoFit/>
          </a:bodyPr>
          <a:lstStyle/>
          <a:p>
            <a:r>
              <a:rPr lang="en-US" dirty="0"/>
              <a:t>Ex: Consider a recipe application with three different recipes. The data is different in each box, but the parts needed to create a recipe are the same</a:t>
            </a:r>
            <a:endParaRPr lang="en-IN" dirty="0"/>
          </a:p>
        </p:txBody>
      </p:sp>
      <p:pic>
        <p:nvPicPr>
          <p:cNvPr id="7" name="Picture 6">
            <a:extLst>
              <a:ext uri="{FF2B5EF4-FFF2-40B4-BE49-F238E27FC236}">
                <a16:creationId xmlns:a16="http://schemas.microsoft.com/office/drawing/2014/main" id="{0E9EA112-E73E-97C4-15AD-4E3AD804D7B7}"/>
              </a:ext>
            </a:extLst>
          </p:cNvPr>
          <p:cNvPicPr>
            <a:picLocks noChangeAspect="1"/>
          </p:cNvPicPr>
          <p:nvPr/>
        </p:nvPicPr>
        <p:blipFill>
          <a:blip r:embed="rId2"/>
          <a:stretch>
            <a:fillRect/>
          </a:stretch>
        </p:blipFill>
        <p:spPr>
          <a:xfrm>
            <a:off x="752559" y="2618994"/>
            <a:ext cx="10382082" cy="2956417"/>
          </a:xfrm>
          <a:prstGeom prst="rect">
            <a:avLst/>
          </a:prstGeom>
        </p:spPr>
      </p:pic>
      <p:sp>
        <p:nvSpPr>
          <p:cNvPr id="9" name="TextBox 8">
            <a:extLst>
              <a:ext uri="{FF2B5EF4-FFF2-40B4-BE49-F238E27FC236}">
                <a16:creationId xmlns:a16="http://schemas.microsoft.com/office/drawing/2014/main" id="{AF02DC9F-1EF3-3151-47B9-39BAB66C4CB6}"/>
              </a:ext>
            </a:extLst>
          </p:cNvPr>
          <p:cNvSpPr txBox="1"/>
          <p:nvPr/>
        </p:nvSpPr>
        <p:spPr>
          <a:xfrm>
            <a:off x="1804523" y="5712546"/>
            <a:ext cx="8512821" cy="923330"/>
          </a:xfrm>
          <a:prstGeom prst="rect">
            <a:avLst/>
          </a:prstGeom>
          <a:noFill/>
        </p:spPr>
        <p:txBody>
          <a:bodyPr wrap="square">
            <a:spAutoFit/>
          </a:bodyPr>
          <a:lstStyle/>
          <a:p>
            <a:r>
              <a:rPr lang="en-US" dirty="0"/>
              <a:t>In React, we describe each of these parts as a component. Components allow us to reuse the same structure, and then we can populate those structures with different sets of data.</a:t>
            </a:r>
            <a:endParaRPr lang="en-IN" dirty="0"/>
          </a:p>
        </p:txBody>
      </p:sp>
    </p:spTree>
    <p:extLst>
      <p:ext uri="{BB962C8B-B14F-4D97-AF65-F5344CB8AC3E}">
        <p14:creationId xmlns:p14="http://schemas.microsoft.com/office/powerpoint/2010/main" val="2940479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DC7D2C-DBCA-80D4-A203-AB557D36DDE6}"/>
              </a:ext>
            </a:extLst>
          </p:cNvPr>
          <p:cNvSpPr txBox="1"/>
          <p:nvPr/>
        </p:nvSpPr>
        <p:spPr>
          <a:xfrm>
            <a:off x="534073" y="266630"/>
            <a:ext cx="10673395" cy="646331"/>
          </a:xfrm>
          <a:prstGeom prst="rect">
            <a:avLst/>
          </a:prstGeom>
          <a:noFill/>
        </p:spPr>
        <p:txBody>
          <a:bodyPr wrap="square">
            <a:spAutoFit/>
          </a:bodyPr>
          <a:lstStyle/>
          <a:p>
            <a:r>
              <a:rPr lang="en-US" dirty="0"/>
              <a:t>When considering a user interface you want to build with React, look for opportunities to break down your elements into reusable pieces. </a:t>
            </a:r>
            <a:endParaRPr lang="en-IN" dirty="0"/>
          </a:p>
        </p:txBody>
      </p:sp>
      <p:sp>
        <p:nvSpPr>
          <p:cNvPr id="5" name="TextBox 4">
            <a:extLst>
              <a:ext uri="{FF2B5EF4-FFF2-40B4-BE49-F238E27FC236}">
                <a16:creationId xmlns:a16="http://schemas.microsoft.com/office/drawing/2014/main" id="{B0B4B100-E2BA-C363-F489-5B5F51CD630F}"/>
              </a:ext>
            </a:extLst>
          </p:cNvPr>
          <p:cNvSpPr txBox="1"/>
          <p:nvPr/>
        </p:nvSpPr>
        <p:spPr>
          <a:xfrm>
            <a:off x="469338" y="1244827"/>
            <a:ext cx="11409770" cy="646331"/>
          </a:xfrm>
          <a:prstGeom prst="rect">
            <a:avLst/>
          </a:prstGeom>
          <a:noFill/>
        </p:spPr>
        <p:txBody>
          <a:bodyPr wrap="square">
            <a:spAutoFit/>
          </a:bodyPr>
          <a:lstStyle/>
          <a:p>
            <a:r>
              <a:rPr lang="en-US" dirty="0"/>
              <a:t>For example, the recipes in below Figure have a title, ingredients list, and instructions. All are part of a larger recipe or app component. We could create a component for each of the highlighted parts: ingredients, instructions, and so on.</a:t>
            </a:r>
            <a:endParaRPr lang="en-IN" dirty="0"/>
          </a:p>
        </p:txBody>
      </p:sp>
      <p:pic>
        <p:nvPicPr>
          <p:cNvPr id="7" name="Picture 6">
            <a:extLst>
              <a:ext uri="{FF2B5EF4-FFF2-40B4-BE49-F238E27FC236}">
                <a16:creationId xmlns:a16="http://schemas.microsoft.com/office/drawing/2014/main" id="{332B3CEC-0B80-3E77-38D8-AC3A9AF6BD7E}"/>
              </a:ext>
            </a:extLst>
          </p:cNvPr>
          <p:cNvPicPr>
            <a:picLocks noChangeAspect="1"/>
          </p:cNvPicPr>
          <p:nvPr/>
        </p:nvPicPr>
        <p:blipFill>
          <a:blip r:embed="rId2"/>
          <a:stretch>
            <a:fillRect/>
          </a:stretch>
        </p:blipFill>
        <p:spPr>
          <a:xfrm>
            <a:off x="1956810" y="2104840"/>
            <a:ext cx="8278380" cy="2648320"/>
          </a:xfrm>
          <a:prstGeom prst="rect">
            <a:avLst/>
          </a:prstGeom>
        </p:spPr>
      </p:pic>
      <p:sp>
        <p:nvSpPr>
          <p:cNvPr id="9" name="TextBox 8">
            <a:extLst>
              <a:ext uri="{FF2B5EF4-FFF2-40B4-BE49-F238E27FC236}">
                <a16:creationId xmlns:a16="http://schemas.microsoft.com/office/drawing/2014/main" id="{3393D5B2-D6B8-5B6B-D11F-D33C582D72E2}"/>
              </a:ext>
            </a:extLst>
          </p:cNvPr>
          <p:cNvSpPr txBox="1"/>
          <p:nvPr/>
        </p:nvSpPr>
        <p:spPr>
          <a:xfrm>
            <a:off x="1051965" y="5534522"/>
            <a:ext cx="10155503" cy="646331"/>
          </a:xfrm>
          <a:prstGeom prst="rect">
            <a:avLst/>
          </a:prstGeom>
          <a:noFill/>
        </p:spPr>
        <p:txBody>
          <a:bodyPr wrap="square">
            <a:spAutoFit/>
          </a:bodyPr>
          <a:lstStyle/>
          <a:p>
            <a:r>
              <a:rPr lang="en-US" dirty="0"/>
              <a:t>If we want to display one recipe, our component structure will support this. If we want to display 10,000 recipes, we’ll just create 10,000 new instances of that component.</a:t>
            </a:r>
            <a:endParaRPr lang="en-IN" dirty="0"/>
          </a:p>
        </p:txBody>
      </p:sp>
      <p:sp>
        <p:nvSpPr>
          <p:cNvPr id="11" name="TextBox 10">
            <a:extLst>
              <a:ext uri="{FF2B5EF4-FFF2-40B4-BE49-F238E27FC236}">
                <a16:creationId xmlns:a16="http://schemas.microsoft.com/office/drawing/2014/main" id="{63898F67-5936-2C46-D4E1-3417A3AA2EE5}"/>
              </a:ext>
            </a:extLst>
          </p:cNvPr>
          <p:cNvSpPr txBox="1"/>
          <p:nvPr/>
        </p:nvSpPr>
        <p:spPr>
          <a:xfrm>
            <a:off x="3048674" y="4889033"/>
            <a:ext cx="6097348" cy="369332"/>
          </a:xfrm>
          <a:prstGeom prst="rect">
            <a:avLst/>
          </a:prstGeom>
          <a:noFill/>
        </p:spPr>
        <p:txBody>
          <a:bodyPr wrap="square">
            <a:spAutoFit/>
          </a:bodyPr>
          <a:lstStyle/>
          <a:p>
            <a:r>
              <a:rPr lang="en-US" dirty="0"/>
              <a:t>Each component is outlined: App, </a:t>
            </a:r>
            <a:r>
              <a:rPr lang="en-US" dirty="0" err="1"/>
              <a:t>IngredientsList</a:t>
            </a:r>
            <a:r>
              <a:rPr lang="en-US" dirty="0"/>
              <a:t>, Instructions</a:t>
            </a:r>
            <a:endParaRPr lang="en-IN" dirty="0"/>
          </a:p>
        </p:txBody>
      </p:sp>
    </p:spTree>
    <p:extLst>
      <p:ext uri="{BB962C8B-B14F-4D97-AF65-F5344CB8AC3E}">
        <p14:creationId xmlns:p14="http://schemas.microsoft.com/office/powerpoint/2010/main" val="3610092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3492D4-85C1-42CF-6926-C5F5091EC040}"/>
              </a:ext>
            </a:extLst>
          </p:cNvPr>
          <p:cNvPicPr>
            <a:picLocks noChangeAspect="1"/>
          </p:cNvPicPr>
          <p:nvPr/>
        </p:nvPicPr>
        <p:blipFill>
          <a:blip r:embed="rId2"/>
          <a:stretch>
            <a:fillRect/>
          </a:stretch>
        </p:blipFill>
        <p:spPr>
          <a:xfrm>
            <a:off x="327003" y="618795"/>
            <a:ext cx="6763694" cy="1105054"/>
          </a:xfrm>
          <a:prstGeom prst="rect">
            <a:avLst/>
          </a:prstGeom>
        </p:spPr>
      </p:pic>
      <p:pic>
        <p:nvPicPr>
          <p:cNvPr id="5" name="Picture 4">
            <a:extLst>
              <a:ext uri="{FF2B5EF4-FFF2-40B4-BE49-F238E27FC236}">
                <a16:creationId xmlns:a16="http://schemas.microsoft.com/office/drawing/2014/main" id="{42534ABF-E39E-2028-FCE0-9051CDFBE78A}"/>
              </a:ext>
            </a:extLst>
          </p:cNvPr>
          <p:cNvPicPr>
            <a:picLocks noChangeAspect="1"/>
          </p:cNvPicPr>
          <p:nvPr/>
        </p:nvPicPr>
        <p:blipFill>
          <a:blip r:embed="rId3"/>
          <a:stretch>
            <a:fillRect/>
          </a:stretch>
        </p:blipFill>
        <p:spPr>
          <a:xfrm>
            <a:off x="0" y="1421674"/>
            <a:ext cx="7287642" cy="2962688"/>
          </a:xfrm>
          <a:prstGeom prst="rect">
            <a:avLst/>
          </a:prstGeom>
        </p:spPr>
      </p:pic>
      <p:pic>
        <p:nvPicPr>
          <p:cNvPr id="7" name="Picture 6">
            <a:extLst>
              <a:ext uri="{FF2B5EF4-FFF2-40B4-BE49-F238E27FC236}">
                <a16:creationId xmlns:a16="http://schemas.microsoft.com/office/drawing/2014/main" id="{5319EAA8-4A17-5C9C-E3B3-C02020C94023}"/>
              </a:ext>
            </a:extLst>
          </p:cNvPr>
          <p:cNvPicPr>
            <a:picLocks noChangeAspect="1"/>
          </p:cNvPicPr>
          <p:nvPr/>
        </p:nvPicPr>
        <p:blipFill>
          <a:blip r:embed="rId4"/>
          <a:stretch>
            <a:fillRect/>
          </a:stretch>
        </p:blipFill>
        <p:spPr>
          <a:xfrm>
            <a:off x="22161" y="4473932"/>
            <a:ext cx="7068536" cy="1114581"/>
          </a:xfrm>
          <a:prstGeom prst="rect">
            <a:avLst/>
          </a:prstGeom>
        </p:spPr>
      </p:pic>
      <p:sp>
        <p:nvSpPr>
          <p:cNvPr id="9" name="TextBox 8">
            <a:extLst>
              <a:ext uri="{FF2B5EF4-FFF2-40B4-BE49-F238E27FC236}">
                <a16:creationId xmlns:a16="http://schemas.microsoft.com/office/drawing/2014/main" id="{F4A780BA-F2E0-C6DE-5943-72A67A19893E}"/>
              </a:ext>
            </a:extLst>
          </p:cNvPr>
          <p:cNvSpPr txBox="1"/>
          <p:nvPr/>
        </p:nvSpPr>
        <p:spPr>
          <a:xfrm>
            <a:off x="574535" y="202830"/>
            <a:ext cx="11290462" cy="369332"/>
          </a:xfrm>
          <a:prstGeom prst="rect">
            <a:avLst/>
          </a:prstGeom>
          <a:noFill/>
        </p:spPr>
        <p:txBody>
          <a:bodyPr wrap="square">
            <a:spAutoFit/>
          </a:bodyPr>
          <a:lstStyle/>
          <a:p>
            <a:r>
              <a:rPr lang="en-US"/>
              <a:t>create a component by writing a function. That function will return a reusable part of a user interface.</a:t>
            </a:r>
            <a:endParaRPr lang="en-IN" dirty="0"/>
          </a:p>
        </p:txBody>
      </p:sp>
      <p:sp>
        <p:nvSpPr>
          <p:cNvPr id="11" name="TextBox 10">
            <a:extLst>
              <a:ext uri="{FF2B5EF4-FFF2-40B4-BE49-F238E27FC236}">
                <a16:creationId xmlns:a16="http://schemas.microsoft.com/office/drawing/2014/main" id="{D66A5FE6-BC38-E16E-0DF0-6B14C5DBD58D}"/>
              </a:ext>
            </a:extLst>
          </p:cNvPr>
          <p:cNvSpPr txBox="1"/>
          <p:nvPr/>
        </p:nvSpPr>
        <p:spPr>
          <a:xfrm>
            <a:off x="6552510" y="801638"/>
            <a:ext cx="6097348" cy="646331"/>
          </a:xfrm>
          <a:prstGeom prst="rect">
            <a:avLst/>
          </a:prstGeom>
          <a:noFill/>
        </p:spPr>
        <p:txBody>
          <a:bodyPr wrap="square">
            <a:spAutoFit/>
          </a:bodyPr>
          <a:lstStyle/>
          <a:p>
            <a:r>
              <a:rPr lang="en-US" dirty="0"/>
              <a:t>The component’s name is </a:t>
            </a:r>
            <a:r>
              <a:rPr lang="en-US" dirty="0" err="1"/>
              <a:t>IngredientsList</a:t>
            </a:r>
            <a:r>
              <a:rPr lang="en-US" dirty="0"/>
              <a:t>, and the function outputs elements that look like this</a:t>
            </a:r>
            <a:endParaRPr lang="en-IN" dirty="0"/>
          </a:p>
        </p:txBody>
      </p:sp>
      <p:pic>
        <p:nvPicPr>
          <p:cNvPr id="13" name="Picture 12">
            <a:extLst>
              <a:ext uri="{FF2B5EF4-FFF2-40B4-BE49-F238E27FC236}">
                <a16:creationId xmlns:a16="http://schemas.microsoft.com/office/drawing/2014/main" id="{4DB8991E-2382-10D8-E950-4FA1A7EEAF0E}"/>
              </a:ext>
            </a:extLst>
          </p:cNvPr>
          <p:cNvPicPr>
            <a:picLocks noChangeAspect="1"/>
          </p:cNvPicPr>
          <p:nvPr/>
        </p:nvPicPr>
        <p:blipFill>
          <a:blip r:embed="rId5"/>
          <a:stretch>
            <a:fillRect/>
          </a:stretch>
        </p:blipFill>
        <p:spPr>
          <a:xfrm>
            <a:off x="7287642" y="1482665"/>
            <a:ext cx="5287113" cy="2991267"/>
          </a:xfrm>
          <a:prstGeom prst="rect">
            <a:avLst/>
          </a:prstGeom>
        </p:spPr>
      </p:pic>
    </p:spTree>
    <p:extLst>
      <p:ext uri="{BB962C8B-B14F-4D97-AF65-F5344CB8AC3E}">
        <p14:creationId xmlns:p14="http://schemas.microsoft.com/office/powerpoint/2010/main" val="488851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2651A0-814A-BDBA-973E-2D498371DF15}"/>
              </a:ext>
            </a:extLst>
          </p:cNvPr>
          <p:cNvSpPr txBox="1"/>
          <p:nvPr/>
        </p:nvSpPr>
        <p:spPr>
          <a:xfrm>
            <a:off x="501706" y="275658"/>
            <a:ext cx="8644316" cy="369332"/>
          </a:xfrm>
          <a:prstGeom prst="rect">
            <a:avLst/>
          </a:prstGeom>
          <a:noFill/>
        </p:spPr>
        <p:txBody>
          <a:bodyPr wrap="square">
            <a:spAutoFit/>
          </a:bodyPr>
          <a:lstStyle/>
          <a:p>
            <a:r>
              <a:rPr lang="en-US" dirty="0"/>
              <a:t>Here’s an array of secret Ingredients needed to put together a recipe:</a:t>
            </a:r>
            <a:endParaRPr lang="en-IN" dirty="0"/>
          </a:p>
        </p:txBody>
      </p:sp>
      <p:pic>
        <p:nvPicPr>
          <p:cNvPr id="5" name="Picture 4">
            <a:extLst>
              <a:ext uri="{FF2B5EF4-FFF2-40B4-BE49-F238E27FC236}">
                <a16:creationId xmlns:a16="http://schemas.microsoft.com/office/drawing/2014/main" id="{61BF2CCA-D3F5-E4C2-43E9-6C6EC9897351}"/>
              </a:ext>
            </a:extLst>
          </p:cNvPr>
          <p:cNvPicPr>
            <a:picLocks noChangeAspect="1"/>
          </p:cNvPicPr>
          <p:nvPr/>
        </p:nvPicPr>
        <p:blipFill>
          <a:blip r:embed="rId2"/>
          <a:stretch>
            <a:fillRect/>
          </a:stretch>
        </p:blipFill>
        <p:spPr>
          <a:xfrm>
            <a:off x="585068" y="1004377"/>
            <a:ext cx="3658111" cy="2486372"/>
          </a:xfrm>
          <a:prstGeom prst="rect">
            <a:avLst/>
          </a:prstGeom>
        </p:spPr>
      </p:pic>
      <p:sp>
        <p:nvSpPr>
          <p:cNvPr id="7" name="TextBox 6">
            <a:extLst>
              <a:ext uri="{FF2B5EF4-FFF2-40B4-BE49-F238E27FC236}">
                <a16:creationId xmlns:a16="http://schemas.microsoft.com/office/drawing/2014/main" id="{F2FD96CF-8B90-BC1F-9032-BB4A2E385C85}"/>
              </a:ext>
            </a:extLst>
          </p:cNvPr>
          <p:cNvSpPr txBox="1"/>
          <p:nvPr/>
        </p:nvSpPr>
        <p:spPr>
          <a:xfrm>
            <a:off x="5201146" y="905898"/>
            <a:ext cx="6097348" cy="923330"/>
          </a:xfrm>
          <a:prstGeom prst="rect">
            <a:avLst/>
          </a:prstGeom>
          <a:noFill/>
        </p:spPr>
        <p:txBody>
          <a:bodyPr wrap="square">
            <a:spAutoFit/>
          </a:bodyPr>
          <a:lstStyle/>
          <a:p>
            <a:r>
              <a:rPr lang="en-US" dirty="0"/>
              <a:t>Then we’ll adjust the </a:t>
            </a:r>
            <a:r>
              <a:rPr lang="en-US" dirty="0" err="1"/>
              <a:t>IngredientsList</a:t>
            </a:r>
            <a:r>
              <a:rPr lang="en-US" dirty="0"/>
              <a:t> component to map over these items, con structing an li for however many items are in the items array:</a:t>
            </a:r>
            <a:endParaRPr lang="en-IN" dirty="0"/>
          </a:p>
        </p:txBody>
      </p:sp>
      <p:pic>
        <p:nvPicPr>
          <p:cNvPr id="9" name="Picture 8">
            <a:extLst>
              <a:ext uri="{FF2B5EF4-FFF2-40B4-BE49-F238E27FC236}">
                <a16:creationId xmlns:a16="http://schemas.microsoft.com/office/drawing/2014/main" id="{33427831-9351-5564-5791-1A5E49411B66}"/>
              </a:ext>
            </a:extLst>
          </p:cNvPr>
          <p:cNvPicPr>
            <a:picLocks noChangeAspect="1"/>
          </p:cNvPicPr>
          <p:nvPr/>
        </p:nvPicPr>
        <p:blipFill>
          <a:blip r:embed="rId3"/>
          <a:stretch>
            <a:fillRect/>
          </a:stretch>
        </p:blipFill>
        <p:spPr>
          <a:xfrm>
            <a:off x="4899033" y="2000178"/>
            <a:ext cx="7166189" cy="1028844"/>
          </a:xfrm>
          <a:prstGeom prst="rect">
            <a:avLst/>
          </a:prstGeom>
        </p:spPr>
      </p:pic>
      <p:sp>
        <p:nvSpPr>
          <p:cNvPr id="11" name="TextBox 10">
            <a:extLst>
              <a:ext uri="{FF2B5EF4-FFF2-40B4-BE49-F238E27FC236}">
                <a16:creationId xmlns:a16="http://schemas.microsoft.com/office/drawing/2014/main" id="{C3277408-EE5C-31A4-DC5F-9DA269168A6F}"/>
              </a:ext>
            </a:extLst>
          </p:cNvPr>
          <p:cNvSpPr txBox="1"/>
          <p:nvPr/>
        </p:nvSpPr>
        <p:spPr>
          <a:xfrm>
            <a:off x="315593" y="3786650"/>
            <a:ext cx="3997461" cy="1477328"/>
          </a:xfrm>
          <a:prstGeom prst="rect">
            <a:avLst/>
          </a:prstGeom>
          <a:noFill/>
        </p:spPr>
        <p:txBody>
          <a:bodyPr wrap="square">
            <a:spAutoFit/>
          </a:bodyPr>
          <a:lstStyle/>
          <a:p>
            <a:r>
              <a:rPr lang="en-US" dirty="0"/>
              <a:t>let’s look at the DOM. The data property items is an array with eight </a:t>
            </a:r>
            <a:r>
              <a:rPr lang="en-US" dirty="0" err="1"/>
              <a:t>ingredi</a:t>
            </a:r>
            <a:r>
              <a:rPr lang="en-US" dirty="0"/>
              <a:t> ents. Because we made the li tags using a loop, we were able to add a unique key using the index of the loop:</a:t>
            </a:r>
            <a:endParaRPr lang="en-IN" dirty="0"/>
          </a:p>
        </p:txBody>
      </p:sp>
      <p:pic>
        <p:nvPicPr>
          <p:cNvPr id="13" name="Picture 12">
            <a:extLst>
              <a:ext uri="{FF2B5EF4-FFF2-40B4-BE49-F238E27FC236}">
                <a16:creationId xmlns:a16="http://schemas.microsoft.com/office/drawing/2014/main" id="{F01D1DD5-1B14-CE21-3FE2-95BAD99FAF64}"/>
              </a:ext>
            </a:extLst>
          </p:cNvPr>
          <p:cNvPicPr>
            <a:picLocks noChangeAspect="1"/>
          </p:cNvPicPr>
          <p:nvPr/>
        </p:nvPicPr>
        <p:blipFill>
          <a:blip r:embed="rId4"/>
          <a:stretch>
            <a:fillRect/>
          </a:stretch>
        </p:blipFill>
        <p:spPr>
          <a:xfrm>
            <a:off x="5007088" y="3354202"/>
            <a:ext cx="5220429" cy="3019846"/>
          </a:xfrm>
          <a:prstGeom prst="rect">
            <a:avLst/>
          </a:prstGeom>
        </p:spPr>
      </p:pic>
    </p:spTree>
    <p:extLst>
      <p:ext uri="{BB962C8B-B14F-4D97-AF65-F5344CB8AC3E}">
        <p14:creationId xmlns:p14="http://schemas.microsoft.com/office/powerpoint/2010/main" val="4141731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815C2C-26B4-69E9-9747-A775E4EDC70B}"/>
              </a:ext>
            </a:extLst>
          </p:cNvPr>
          <p:cNvSpPr txBox="1"/>
          <p:nvPr/>
        </p:nvSpPr>
        <p:spPr>
          <a:xfrm>
            <a:off x="364142" y="297127"/>
            <a:ext cx="11474506" cy="923330"/>
          </a:xfrm>
          <a:prstGeom prst="rect">
            <a:avLst/>
          </a:prstGeom>
          <a:noFill/>
        </p:spPr>
        <p:txBody>
          <a:bodyPr wrap="square">
            <a:spAutoFit/>
          </a:bodyPr>
          <a:lstStyle/>
          <a:p>
            <a:r>
              <a:rPr lang="en-US" dirty="0"/>
              <a:t>Another adjustment we can make here is to reference the items array from React props. Instead of mapping over the global items, we’ll make items available on the props object. Start by passing props to the function, then mapping over </a:t>
            </a:r>
            <a:r>
              <a:rPr lang="en-US" dirty="0" err="1"/>
              <a:t>props.items</a:t>
            </a:r>
            <a:endParaRPr lang="en-IN" dirty="0"/>
          </a:p>
        </p:txBody>
      </p:sp>
      <p:pic>
        <p:nvPicPr>
          <p:cNvPr id="5" name="Picture 4">
            <a:extLst>
              <a:ext uri="{FF2B5EF4-FFF2-40B4-BE49-F238E27FC236}">
                <a16:creationId xmlns:a16="http://schemas.microsoft.com/office/drawing/2014/main" id="{AB5D9EA8-2215-5785-6ECD-CCA4E8A5B383}"/>
              </a:ext>
            </a:extLst>
          </p:cNvPr>
          <p:cNvPicPr>
            <a:picLocks noChangeAspect="1"/>
          </p:cNvPicPr>
          <p:nvPr/>
        </p:nvPicPr>
        <p:blipFill>
          <a:blip r:embed="rId2"/>
          <a:stretch>
            <a:fillRect/>
          </a:stretch>
        </p:blipFill>
        <p:spPr>
          <a:xfrm>
            <a:off x="3066881" y="1009110"/>
            <a:ext cx="4296375" cy="1409897"/>
          </a:xfrm>
          <a:prstGeom prst="rect">
            <a:avLst/>
          </a:prstGeom>
        </p:spPr>
      </p:pic>
      <p:pic>
        <p:nvPicPr>
          <p:cNvPr id="7" name="Picture 6">
            <a:extLst>
              <a:ext uri="{FF2B5EF4-FFF2-40B4-BE49-F238E27FC236}">
                <a16:creationId xmlns:a16="http://schemas.microsoft.com/office/drawing/2014/main" id="{DB7E421F-063B-F0F6-82D8-432FABDBC8A7}"/>
              </a:ext>
            </a:extLst>
          </p:cNvPr>
          <p:cNvPicPr>
            <a:picLocks noChangeAspect="1"/>
          </p:cNvPicPr>
          <p:nvPr/>
        </p:nvPicPr>
        <p:blipFill>
          <a:blip r:embed="rId3"/>
          <a:stretch>
            <a:fillRect/>
          </a:stretch>
        </p:blipFill>
        <p:spPr>
          <a:xfrm>
            <a:off x="2389124" y="2207660"/>
            <a:ext cx="7964011" cy="4077269"/>
          </a:xfrm>
          <a:prstGeom prst="rect">
            <a:avLst/>
          </a:prstGeom>
        </p:spPr>
      </p:pic>
    </p:spTree>
    <p:extLst>
      <p:ext uri="{BB962C8B-B14F-4D97-AF65-F5344CB8AC3E}">
        <p14:creationId xmlns:p14="http://schemas.microsoft.com/office/powerpoint/2010/main" val="1088015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CCBA5C-596B-E05A-5591-6E3ADE41D3F8}"/>
              </a:ext>
            </a:extLst>
          </p:cNvPr>
          <p:cNvSpPr txBox="1"/>
          <p:nvPr/>
        </p:nvSpPr>
        <p:spPr>
          <a:xfrm>
            <a:off x="744466" y="644148"/>
            <a:ext cx="10697671" cy="2862322"/>
          </a:xfrm>
          <a:prstGeom prst="rect">
            <a:avLst/>
          </a:prstGeom>
          <a:noFill/>
        </p:spPr>
        <p:txBody>
          <a:bodyPr wrap="square">
            <a:spAutoFit/>
          </a:bodyPr>
          <a:lstStyle/>
          <a:p>
            <a:pPr algn="ctr"/>
            <a:r>
              <a:rPr lang="en-US" b="1" dirty="0"/>
              <a:t>React Components: A Historical Tour:</a:t>
            </a:r>
          </a:p>
          <a:p>
            <a:endParaRPr lang="en-US" dirty="0"/>
          </a:p>
          <a:p>
            <a:r>
              <a:rPr lang="en-US" dirty="0"/>
              <a:t>Before there were function components, there were other ways to create components.</a:t>
            </a:r>
          </a:p>
          <a:p>
            <a:r>
              <a:rPr lang="en-US" dirty="0"/>
              <a:t> While we won’t spend a great deal of time on these approaches, it’s important to understand the history of React components, particularly when dealing with these APIs in legacy codebases.</a:t>
            </a:r>
          </a:p>
          <a:p>
            <a:endParaRPr lang="en-US" dirty="0"/>
          </a:p>
          <a:p>
            <a:r>
              <a:rPr lang="en-US" b="1" dirty="0"/>
              <a:t>Tour stop 1: </a:t>
            </a:r>
            <a:r>
              <a:rPr lang="en-US" b="1" dirty="0" err="1"/>
              <a:t>createClass</a:t>
            </a:r>
            <a:r>
              <a:rPr lang="en-US" b="1" dirty="0"/>
              <a:t>:</a:t>
            </a:r>
            <a:endParaRPr lang="en-US" dirty="0"/>
          </a:p>
          <a:p>
            <a:r>
              <a:rPr lang="en-US" dirty="0"/>
              <a:t>When React was first made open source in 2013, there was one way to create a com ponent: </a:t>
            </a:r>
            <a:r>
              <a:rPr lang="en-US" dirty="0" err="1"/>
              <a:t>createClass</a:t>
            </a:r>
            <a:r>
              <a:rPr lang="en-US" dirty="0"/>
              <a:t>. The use of </a:t>
            </a:r>
            <a:r>
              <a:rPr lang="en-US" dirty="0" err="1"/>
              <a:t>React.createClass</a:t>
            </a:r>
            <a:r>
              <a:rPr lang="en-US" dirty="0"/>
              <a:t> to create a component looks like this</a:t>
            </a:r>
          </a:p>
          <a:p>
            <a:endParaRPr lang="en-IN" dirty="0"/>
          </a:p>
        </p:txBody>
      </p:sp>
      <p:pic>
        <p:nvPicPr>
          <p:cNvPr id="5" name="Picture 4">
            <a:extLst>
              <a:ext uri="{FF2B5EF4-FFF2-40B4-BE49-F238E27FC236}">
                <a16:creationId xmlns:a16="http://schemas.microsoft.com/office/drawing/2014/main" id="{2FEC3D83-98CF-4A7C-D24C-20EB43CAE728}"/>
              </a:ext>
            </a:extLst>
          </p:cNvPr>
          <p:cNvPicPr>
            <a:picLocks noChangeAspect="1"/>
          </p:cNvPicPr>
          <p:nvPr/>
        </p:nvPicPr>
        <p:blipFill>
          <a:blip r:embed="rId2"/>
          <a:stretch>
            <a:fillRect/>
          </a:stretch>
        </p:blipFill>
        <p:spPr>
          <a:xfrm>
            <a:off x="395067" y="3283344"/>
            <a:ext cx="6773220" cy="3010320"/>
          </a:xfrm>
          <a:prstGeom prst="rect">
            <a:avLst/>
          </a:prstGeom>
        </p:spPr>
      </p:pic>
      <p:sp>
        <p:nvSpPr>
          <p:cNvPr id="7" name="TextBox 6">
            <a:extLst>
              <a:ext uri="{FF2B5EF4-FFF2-40B4-BE49-F238E27FC236}">
                <a16:creationId xmlns:a16="http://schemas.microsoft.com/office/drawing/2014/main" id="{57A12965-C882-9220-4709-52133902B99C}"/>
              </a:ext>
            </a:extLst>
          </p:cNvPr>
          <p:cNvSpPr txBox="1"/>
          <p:nvPr/>
        </p:nvSpPr>
        <p:spPr>
          <a:xfrm>
            <a:off x="5791862" y="3462035"/>
            <a:ext cx="6097348" cy="1477328"/>
          </a:xfrm>
          <a:prstGeom prst="rect">
            <a:avLst/>
          </a:prstGeom>
          <a:noFill/>
        </p:spPr>
        <p:txBody>
          <a:bodyPr wrap="square">
            <a:spAutoFit/>
          </a:bodyPr>
          <a:lstStyle/>
          <a:p>
            <a:r>
              <a:rPr lang="en-US" dirty="0"/>
              <a:t>In React 15.5 (April 2017), React started throwing warnings if </a:t>
            </a:r>
            <a:r>
              <a:rPr lang="en-US" dirty="0" err="1"/>
              <a:t>createClass</a:t>
            </a:r>
            <a:r>
              <a:rPr lang="en-US" dirty="0"/>
              <a:t> was used.</a:t>
            </a:r>
          </a:p>
          <a:p>
            <a:r>
              <a:rPr lang="en-US" dirty="0"/>
              <a:t> In React 16 (September 2017), </a:t>
            </a:r>
            <a:r>
              <a:rPr lang="en-US" dirty="0" err="1"/>
              <a:t>React.createClass</a:t>
            </a:r>
            <a:r>
              <a:rPr lang="en-US" dirty="0"/>
              <a:t> was officially deprecated and was moved to its own package, create-react-class.</a:t>
            </a:r>
            <a:endParaRPr lang="en-IN" dirty="0"/>
          </a:p>
        </p:txBody>
      </p:sp>
    </p:spTree>
    <p:extLst>
      <p:ext uri="{BB962C8B-B14F-4D97-AF65-F5344CB8AC3E}">
        <p14:creationId xmlns:p14="http://schemas.microsoft.com/office/powerpoint/2010/main" val="4110545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6D356-BAFE-742D-73FA-0D177916025A}"/>
              </a:ext>
            </a:extLst>
          </p:cNvPr>
          <p:cNvPicPr>
            <a:picLocks noChangeAspect="1"/>
          </p:cNvPicPr>
          <p:nvPr/>
        </p:nvPicPr>
        <p:blipFill>
          <a:blip r:embed="rId2"/>
          <a:stretch>
            <a:fillRect/>
          </a:stretch>
        </p:blipFill>
        <p:spPr>
          <a:xfrm>
            <a:off x="230239" y="241991"/>
            <a:ext cx="4286848" cy="1971950"/>
          </a:xfrm>
          <a:prstGeom prst="rect">
            <a:avLst/>
          </a:prstGeom>
        </p:spPr>
      </p:pic>
      <p:pic>
        <p:nvPicPr>
          <p:cNvPr id="5" name="Picture 4">
            <a:extLst>
              <a:ext uri="{FF2B5EF4-FFF2-40B4-BE49-F238E27FC236}">
                <a16:creationId xmlns:a16="http://schemas.microsoft.com/office/drawing/2014/main" id="{D0EBB2AC-E8A9-9A1B-2418-471D72862FCB}"/>
              </a:ext>
            </a:extLst>
          </p:cNvPr>
          <p:cNvPicPr>
            <a:picLocks noChangeAspect="1"/>
          </p:cNvPicPr>
          <p:nvPr/>
        </p:nvPicPr>
        <p:blipFill>
          <a:blip r:embed="rId3"/>
          <a:stretch>
            <a:fillRect/>
          </a:stretch>
        </p:blipFill>
        <p:spPr>
          <a:xfrm>
            <a:off x="89012" y="2148683"/>
            <a:ext cx="4411644" cy="1247949"/>
          </a:xfrm>
          <a:prstGeom prst="rect">
            <a:avLst/>
          </a:prstGeom>
        </p:spPr>
      </p:pic>
      <p:pic>
        <p:nvPicPr>
          <p:cNvPr id="7" name="Picture 6">
            <a:extLst>
              <a:ext uri="{FF2B5EF4-FFF2-40B4-BE49-F238E27FC236}">
                <a16:creationId xmlns:a16="http://schemas.microsoft.com/office/drawing/2014/main" id="{D3CDF997-9C2A-00B5-72C7-50D29EA8CD39}"/>
              </a:ext>
            </a:extLst>
          </p:cNvPr>
          <p:cNvPicPr>
            <a:picLocks noChangeAspect="1"/>
          </p:cNvPicPr>
          <p:nvPr/>
        </p:nvPicPr>
        <p:blipFill>
          <a:blip r:embed="rId4"/>
          <a:stretch>
            <a:fillRect/>
          </a:stretch>
        </p:blipFill>
        <p:spPr>
          <a:xfrm>
            <a:off x="5901215" y="361543"/>
            <a:ext cx="4629796" cy="4629796"/>
          </a:xfrm>
          <a:prstGeom prst="rect">
            <a:avLst/>
          </a:prstGeom>
        </p:spPr>
      </p:pic>
      <p:pic>
        <p:nvPicPr>
          <p:cNvPr id="9" name="Picture 8">
            <a:extLst>
              <a:ext uri="{FF2B5EF4-FFF2-40B4-BE49-F238E27FC236}">
                <a16:creationId xmlns:a16="http://schemas.microsoft.com/office/drawing/2014/main" id="{2EEE0589-5BC0-DCB2-BCF3-41CE46AFBABC}"/>
              </a:ext>
            </a:extLst>
          </p:cNvPr>
          <p:cNvPicPr>
            <a:picLocks noChangeAspect="1"/>
          </p:cNvPicPr>
          <p:nvPr/>
        </p:nvPicPr>
        <p:blipFill>
          <a:blip r:embed="rId5"/>
          <a:stretch>
            <a:fillRect/>
          </a:stretch>
        </p:blipFill>
        <p:spPr>
          <a:xfrm>
            <a:off x="606723" y="3905769"/>
            <a:ext cx="4391638" cy="1476581"/>
          </a:xfrm>
          <a:prstGeom prst="rect">
            <a:avLst/>
          </a:prstGeom>
        </p:spPr>
      </p:pic>
    </p:spTree>
    <p:extLst>
      <p:ext uri="{BB962C8B-B14F-4D97-AF65-F5344CB8AC3E}">
        <p14:creationId xmlns:p14="http://schemas.microsoft.com/office/powerpoint/2010/main" val="3564397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E90665-D7A4-A640-C7FE-E1C51E24F662}"/>
              </a:ext>
            </a:extLst>
          </p:cNvPr>
          <p:cNvSpPr txBox="1"/>
          <p:nvPr/>
        </p:nvSpPr>
        <p:spPr>
          <a:xfrm>
            <a:off x="793019" y="597467"/>
            <a:ext cx="9233013" cy="1200329"/>
          </a:xfrm>
          <a:prstGeom prst="rect">
            <a:avLst/>
          </a:prstGeom>
          <a:noFill/>
        </p:spPr>
        <p:txBody>
          <a:bodyPr wrap="square">
            <a:spAutoFit/>
          </a:bodyPr>
          <a:lstStyle/>
          <a:p>
            <a:r>
              <a:rPr lang="en-US" b="1" dirty="0"/>
              <a:t>Tour stop 2: </a:t>
            </a:r>
          </a:p>
          <a:p>
            <a:r>
              <a:rPr lang="en-US" dirty="0"/>
              <a:t>class components When class syntax was added to JavaScript with ES 2015, React introduced a new method for creating React components. </a:t>
            </a:r>
          </a:p>
          <a:p>
            <a:r>
              <a:rPr lang="en-US" dirty="0"/>
              <a:t>The </a:t>
            </a:r>
            <a:r>
              <a:rPr lang="en-US" dirty="0" err="1"/>
              <a:t>React.Component</a:t>
            </a:r>
            <a:r>
              <a:rPr lang="en-US" dirty="0"/>
              <a:t> API allowed you to use class syntax to create a new component instance:</a:t>
            </a:r>
            <a:endParaRPr lang="en-IN" dirty="0"/>
          </a:p>
        </p:txBody>
      </p:sp>
      <p:pic>
        <p:nvPicPr>
          <p:cNvPr id="5" name="Picture 4">
            <a:extLst>
              <a:ext uri="{FF2B5EF4-FFF2-40B4-BE49-F238E27FC236}">
                <a16:creationId xmlns:a16="http://schemas.microsoft.com/office/drawing/2014/main" id="{A8C0D9E7-2976-ED6C-3586-048BA9926555}"/>
              </a:ext>
            </a:extLst>
          </p:cNvPr>
          <p:cNvPicPr>
            <a:picLocks noChangeAspect="1"/>
          </p:cNvPicPr>
          <p:nvPr/>
        </p:nvPicPr>
        <p:blipFill>
          <a:blip r:embed="rId2"/>
          <a:stretch>
            <a:fillRect/>
          </a:stretch>
        </p:blipFill>
        <p:spPr>
          <a:xfrm>
            <a:off x="2976127" y="2057208"/>
            <a:ext cx="6239746" cy="2743583"/>
          </a:xfrm>
          <a:prstGeom prst="rect">
            <a:avLst/>
          </a:prstGeom>
        </p:spPr>
      </p:pic>
      <p:sp>
        <p:nvSpPr>
          <p:cNvPr id="7" name="TextBox 6">
            <a:extLst>
              <a:ext uri="{FF2B5EF4-FFF2-40B4-BE49-F238E27FC236}">
                <a16:creationId xmlns:a16="http://schemas.microsoft.com/office/drawing/2014/main" id="{93C8322E-9BB9-A15D-7201-C36B8CA5E9F3}"/>
              </a:ext>
            </a:extLst>
          </p:cNvPr>
          <p:cNvSpPr txBox="1"/>
          <p:nvPr/>
        </p:nvSpPr>
        <p:spPr>
          <a:xfrm>
            <a:off x="2627890" y="5479749"/>
            <a:ext cx="6097348" cy="369332"/>
          </a:xfrm>
          <a:prstGeom prst="rect">
            <a:avLst/>
          </a:prstGeom>
          <a:noFill/>
        </p:spPr>
        <p:txBody>
          <a:bodyPr wrap="square">
            <a:spAutoFit/>
          </a:bodyPr>
          <a:lstStyle/>
          <a:p>
            <a:r>
              <a:rPr lang="en-US" dirty="0"/>
              <a:t>It’s still possible to create a React component using class syntax</a:t>
            </a:r>
            <a:endParaRPr lang="en-IN" dirty="0"/>
          </a:p>
        </p:txBody>
      </p:sp>
    </p:spTree>
    <p:extLst>
      <p:ext uri="{BB962C8B-B14F-4D97-AF65-F5344CB8AC3E}">
        <p14:creationId xmlns:p14="http://schemas.microsoft.com/office/powerpoint/2010/main" val="3459769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CA6010-6603-EBB3-E1D6-9B578874CAA7}"/>
              </a:ext>
            </a:extLst>
          </p:cNvPr>
          <p:cNvSpPr txBox="1"/>
          <p:nvPr/>
        </p:nvSpPr>
        <p:spPr>
          <a:xfrm>
            <a:off x="3048674" y="203765"/>
            <a:ext cx="6097348" cy="523220"/>
          </a:xfrm>
          <a:prstGeom prst="rect">
            <a:avLst/>
          </a:prstGeom>
          <a:noFill/>
        </p:spPr>
        <p:txBody>
          <a:bodyPr wrap="square">
            <a:spAutoFit/>
          </a:bodyPr>
          <a:lstStyle/>
          <a:p>
            <a:pPr algn="ctr"/>
            <a:r>
              <a:rPr lang="en-IN" sz="2800" dirty="0"/>
              <a:t>React with JSX</a:t>
            </a:r>
          </a:p>
        </p:txBody>
      </p:sp>
      <p:sp>
        <p:nvSpPr>
          <p:cNvPr id="5" name="TextBox 4">
            <a:extLst>
              <a:ext uri="{FF2B5EF4-FFF2-40B4-BE49-F238E27FC236}">
                <a16:creationId xmlns:a16="http://schemas.microsoft.com/office/drawing/2014/main" id="{6851FE66-F925-DCB4-7CCB-9771398C1A49}"/>
              </a:ext>
            </a:extLst>
          </p:cNvPr>
          <p:cNvSpPr txBox="1"/>
          <p:nvPr/>
        </p:nvSpPr>
        <p:spPr>
          <a:xfrm>
            <a:off x="226577" y="1464246"/>
            <a:ext cx="11965423" cy="1938992"/>
          </a:xfrm>
          <a:prstGeom prst="rect">
            <a:avLst/>
          </a:prstGeom>
          <a:noFill/>
        </p:spPr>
        <p:txBody>
          <a:bodyPr wrap="square">
            <a:spAutoFit/>
          </a:bodyPr>
          <a:lstStyle/>
          <a:p>
            <a:r>
              <a:rPr lang="en-US" sz="2400" dirty="0"/>
              <a:t>JSX combines the JS from JavaScript and the X from XML. It is a JavaScript extension that allows us to define React elements using a tag-based syntax directly within our JavaScript code. </a:t>
            </a:r>
          </a:p>
          <a:p>
            <a:endParaRPr lang="en-US" sz="2400" dirty="0"/>
          </a:p>
          <a:p>
            <a:r>
              <a:rPr lang="en-US" sz="2400" dirty="0"/>
              <a:t>In JSX, an element’s type is specified with a tag. The tag’s attributes represent the properties. The element’s children can be added between the opening and closing tags</a:t>
            </a:r>
            <a:endParaRPr lang="en-IN" sz="2400" dirty="0"/>
          </a:p>
        </p:txBody>
      </p:sp>
      <p:pic>
        <p:nvPicPr>
          <p:cNvPr id="7" name="Picture 6">
            <a:extLst>
              <a:ext uri="{FF2B5EF4-FFF2-40B4-BE49-F238E27FC236}">
                <a16:creationId xmlns:a16="http://schemas.microsoft.com/office/drawing/2014/main" id="{0CE2244D-8399-DDE2-719F-F9CAE6EA2E20}"/>
              </a:ext>
            </a:extLst>
          </p:cNvPr>
          <p:cNvPicPr>
            <a:picLocks noChangeAspect="1"/>
          </p:cNvPicPr>
          <p:nvPr/>
        </p:nvPicPr>
        <p:blipFill>
          <a:blip r:embed="rId2"/>
          <a:stretch>
            <a:fillRect/>
          </a:stretch>
        </p:blipFill>
        <p:spPr>
          <a:xfrm>
            <a:off x="1443008" y="3967709"/>
            <a:ext cx="8869013" cy="1819529"/>
          </a:xfrm>
          <a:prstGeom prst="rect">
            <a:avLst/>
          </a:prstGeom>
        </p:spPr>
      </p:pic>
    </p:spTree>
    <p:extLst>
      <p:ext uri="{BB962C8B-B14F-4D97-AF65-F5344CB8AC3E}">
        <p14:creationId xmlns:p14="http://schemas.microsoft.com/office/powerpoint/2010/main" val="3760820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DAD8D9-5C83-D80D-A47D-656DBABD31A4}"/>
              </a:ext>
            </a:extLst>
          </p:cNvPr>
          <p:cNvSpPr txBox="1"/>
          <p:nvPr/>
        </p:nvSpPr>
        <p:spPr>
          <a:xfrm>
            <a:off x="250853" y="178554"/>
            <a:ext cx="4029834" cy="1015663"/>
          </a:xfrm>
          <a:prstGeom prst="rect">
            <a:avLst/>
          </a:prstGeom>
          <a:noFill/>
        </p:spPr>
        <p:txBody>
          <a:bodyPr wrap="square">
            <a:spAutoFit/>
          </a:bodyPr>
          <a:lstStyle/>
          <a:p>
            <a:r>
              <a:rPr lang="en-US" sz="2000" b="1" dirty="0"/>
              <a:t>Nested components:</a:t>
            </a:r>
          </a:p>
          <a:p>
            <a:r>
              <a:rPr lang="en-US" sz="2000" dirty="0"/>
              <a:t> JSX allows you to add components as children of other components. </a:t>
            </a:r>
            <a:endParaRPr lang="en-IN" sz="2000" dirty="0"/>
          </a:p>
        </p:txBody>
      </p:sp>
      <p:pic>
        <p:nvPicPr>
          <p:cNvPr id="5" name="Picture 4">
            <a:extLst>
              <a:ext uri="{FF2B5EF4-FFF2-40B4-BE49-F238E27FC236}">
                <a16:creationId xmlns:a16="http://schemas.microsoft.com/office/drawing/2014/main" id="{BFDAAD86-CA13-A221-E068-712B23A1D62D}"/>
              </a:ext>
            </a:extLst>
          </p:cNvPr>
          <p:cNvPicPr>
            <a:picLocks noChangeAspect="1"/>
          </p:cNvPicPr>
          <p:nvPr/>
        </p:nvPicPr>
        <p:blipFill>
          <a:blip r:embed="rId2"/>
          <a:stretch>
            <a:fillRect/>
          </a:stretch>
        </p:blipFill>
        <p:spPr>
          <a:xfrm>
            <a:off x="250853" y="1179394"/>
            <a:ext cx="2400635" cy="1505160"/>
          </a:xfrm>
          <a:prstGeom prst="rect">
            <a:avLst/>
          </a:prstGeom>
        </p:spPr>
      </p:pic>
      <p:pic>
        <p:nvPicPr>
          <p:cNvPr id="7" name="Picture 6">
            <a:extLst>
              <a:ext uri="{FF2B5EF4-FFF2-40B4-BE49-F238E27FC236}">
                <a16:creationId xmlns:a16="http://schemas.microsoft.com/office/drawing/2014/main" id="{AE10C074-2FAD-F0A5-FAE5-2FFE4D010CB5}"/>
              </a:ext>
            </a:extLst>
          </p:cNvPr>
          <p:cNvPicPr>
            <a:picLocks noChangeAspect="1"/>
          </p:cNvPicPr>
          <p:nvPr/>
        </p:nvPicPr>
        <p:blipFill>
          <a:blip r:embed="rId3"/>
          <a:stretch>
            <a:fillRect/>
          </a:stretch>
        </p:blipFill>
        <p:spPr>
          <a:xfrm>
            <a:off x="3965307" y="22274"/>
            <a:ext cx="8218601" cy="6858000"/>
          </a:xfrm>
          <a:prstGeom prst="rect">
            <a:avLst/>
          </a:prstGeom>
        </p:spPr>
      </p:pic>
    </p:spTree>
    <p:extLst>
      <p:ext uri="{BB962C8B-B14F-4D97-AF65-F5344CB8AC3E}">
        <p14:creationId xmlns:p14="http://schemas.microsoft.com/office/powerpoint/2010/main" val="411538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60DDFB-090D-1FD3-F1CA-A51B5C89BD86}"/>
              </a:ext>
            </a:extLst>
          </p:cNvPr>
          <p:cNvSpPr txBox="1"/>
          <p:nvPr/>
        </p:nvSpPr>
        <p:spPr>
          <a:xfrm>
            <a:off x="388418" y="493206"/>
            <a:ext cx="10195964" cy="646331"/>
          </a:xfrm>
          <a:prstGeom prst="rect">
            <a:avLst/>
          </a:prstGeom>
          <a:noFill/>
        </p:spPr>
        <p:txBody>
          <a:bodyPr wrap="square">
            <a:spAutoFit/>
          </a:bodyPr>
          <a:lstStyle/>
          <a:p>
            <a:r>
              <a:rPr lang="en-US" dirty="0">
                <a:solidFill>
                  <a:srgbClr val="FF0000"/>
                </a:solidFill>
              </a:rPr>
              <a:t>JSX looks clean and readable, but it can’t be interpreted with a browser. </a:t>
            </a:r>
          </a:p>
          <a:p>
            <a:r>
              <a:rPr lang="en-US" dirty="0">
                <a:solidFill>
                  <a:srgbClr val="FF0000"/>
                </a:solidFill>
              </a:rPr>
              <a:t>All JSX must be converted into </a:t>
            </a:r>
            <a:r>
              <a:rPr lang="en-US" dirty="0" err="1">
                <a:solidFill>
                  <a:srgbClr val="FF0000"/>
                </a:solidFill>
              </a:rPr>
              <a:t>createElement</a:t>
            </a:r>
            <a:r>
              <a:rPr lang="en-US" dirty="0">
                <a:solidFill>
                  <a:srgbClr val="FF0000"/>
                </a:solidFill>
              </a:rPr>
              <a:t> calls. Luckily, there’s an excellent tool for this task: Babel.</a:t>
            </a:r>
            <a:endParaRPr lang="en-IN" dirty="0">
              <a:solidFill>
                <a:srgbClr val="FF0000"/>
              </a:solidFill>
            </a:endParaRPr>
          </a:p>
        </p:txBody>
      </p:sp>
      <p:sp>
        <p:nvSpPr>
          <p:cNvPr id="5" name="TextBox 4">
            <a:extLst>
              <a:ext uri="{FF2B5EF4-FFF2-40B4-BE49-F238E27FC236}">
                <a16:creationId xmlns:a16="http://schemas.microsoft.com/office/drawing/2014/main" id="{9C68099B-22CC-D5A6-1972-C920B2C70201}"/>
              </a:ext>
            </a:extLst>
          </p:cNvPr>
          <p:cNvSpPr txBox="1"/>
          <p:nvPr/>
        </p:nvSpPr>
        <p:spPr>
          <a:xfrm>
            <a:off x="194209" y="3107858"/>
            <a:ext cx="11911475" cy="646331"/>
          </a:xfrm>
          <a:prstGeom prst="rect">
            <a:avLst/>
          </a:prstGeom>
          <a:noFill/>
        </p:spPr>
        <p:txBody>
          <a:bodyPr wrap="square">
            <a:spAutoFit/>
          </a:bodyPr>
          <a:lstStyle/>
          <a:p>
            <a:r>
              <a:rPr lang="en-US" sz="3600" dirty="0"/>
              <a:t>Babel converts JSX code  into any browser can interpreted form</a:t>
            </a:r>
            <a:endParaRPr lang="en-IN" sz="3600" dirty="0"/>
          </a:p>
        </p:txBody>
      </p:sp>
      <p:pic>
        <p:nvPicPr>
          <p:cNvPr id="7" name="Picture 6">
            <a:extLst>
              <a:ext uri="{FF2B5EF4-FFF2-40B4-BE49-F238E27FC236}">
                <a16:creationId xmlns:a16="http://schemas.microsoft.com/office/drawing/2014/main" id="{62D63E82-357E-0F2E-C33E-B978089823F0}"/>
              </a:ext>
            </a:extLst>
          </p:cNvPr>
          <p:cNvPicPr>
            <a:picLocks noChangeAspect="1"/>
          </p:cNvPicPr>
          <p:nvPr/>
        </p:nvPicPr>
        <p:blipFill>
          <a:blip r:embed="rId2"/>
          <a:stretch>
            <a:fillRect/>
          </a:stretch>
        </p:blipFill>
        <p:spPr>
          <a:xfrm>
            <a:off x="2033020" y="4795819"/>
            <a:ext cx="8125959" cy="762106"/>
          </a:xfrm>
          <a:prstGeom prst="rect">
            <a:avLst/>
          </a:prstGeom>
        </p:spPr>
      </p:pic>
    </p:spTree>
    <p:extLst>
      <p:ext uri="{BB962C8B-B14F-4D97-AF65-F5344CB8AC3E}">
        <p14:creationId xmlns:p14="http://schemas.microsoft.com/office/powerpoint/2010/main" val="2458080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DDAD1F-C009-3B8C-953C-D3E860CAAB75}"/>
              </a:ext>
            </a:extLst>
          </p:cNvPr>
          <p:cNvSpPr txBox="1"/>
          <p:nvPr/>
        </p:nvSpPr>
        <p:spPr>
          <a:xfrm>
            <a:off x="258945" y="128131"/>
            <a:ext cx="11191285" cy="1477328"/>
          </a:xfrm>
          <a:prstGeom prst="rect">
            <a:avLst/>
          </a:prstGeom>
          <a:noFill/>
        </p:spPr>
        <p:txBody>
          <a:bodyPr wrap="square">
            <a:spAutoFit/>
          </a:bodyPr>
          <a:lstStyle/>
          <a:p>
            <a:r>
              <a:rPr lang="en-US" b="1" i="0" dirty="0">
                <a:solidFill>
                  <a:srgbClr val="111111"/>
                </a:solidFill>
                <a:effectLst/>
                <a:latin typeface="Roboto" panose="02000000000000000000" pitchFamily="2" charset="0"/>
              </a:rPr>
              <a:t>React Fragments</a:t>
            </a:r>
          </a:p>
          <a:p>
            <a:endParaRPr lang="en-US" b="1" i="0" dirty="0">
              <a:solidFill>
                <a:srgbClr val="111111"/>
              </a:solidFill>
              <a:effectLst/>
              <a:latin typeface="Roboto" panose="02000000000000000000" pitchFamily="2" charset="0"/>
            </a:endParaRPr>
          </a:p>
          <a:p>
            <a:r>
              <a:rPr lang="en-US" b="0" i="0" dirty="0">
                <a:solidFill>
                  <a:srgbClr val="111111"/>
                </a:solidFill>
                <a:effectLst/>
                <a:latin typeface="Roboto" panose="02000000000000000000" pitchFamily="2" charset="0"/>
              </a:rPr>
              <a:t>React Fragments are a feature introduced in React v16.2.0 that allow developers to group multiple elements without adding extra nodes to the DOM. </a:t>
            </a:r>
          </a:p>
          <a:p>
            <a:r>
              <a:rPr lang="en-US" b="0" i="0" dirty="0">
                <a:solidFill>
                  <a:srgbClr val="111111"/>
                </a:solidFill>
                <a:effectLst/>
                <a:latin typeface="Roboto" panose="02000000000000000000" pitchFamily="2" charset="0"/>
              </a:rPr>
              <a:t>This is particularly useful for maintaining a clean and efficient DOM structure.</a:t>
            </a:r>
            <a:endParaRPr lang="en-IN" dirty="0"/>
          </a:p>
        </p:txBody>
      </p:sp>
      <p:sp>
        <p:nvSpPr>
          <p:cNvPr id="5" name="TextBox 4">
            <a:extLst>
              <a:ext uri="{FF2B5EF4-FFF2-40B4-BE49-F238E27FC236}">
                <a16:creationId xmlns:a16="http://schemas.microsoft.com/office/drawing/2014/main" id="{00DCD7D5-DEF3-498A-B767-2FA37AB345D7}"/>
              </a:ext>
            </a:extLst>
          </p:cNvPr>
          <p:cNvSpPr txBox="1"/>
          <p:nvPr/>
        </p:nvSpPr>
        <p:spPr>
          <a:xfrm>
            <a:off x="534074" y="1721319"/>
            <a:ext cx="11353126" cy="646331"/>
          </a:xfrm>
          <a:prstGeom prst="rect">
            <a:avLst/>
          </a:prstGeom>
          <a:noFill/>
        </p:spPr>
        <p:txBody>
          <a:bodyPr wrap="square">
            <a:spAutoFit/>
          </a:bodyPr>
          <a:lstStyle/>
          <a:p>
            <a:r>
              <a:rPr lang="en-US" b="0" i="0" dirty="0">
                <a:solidFill>
                  <a:srgbClr val="111111"/>
                </a:solidFill>
                <a:effectLst/>
                <a:latin typeface="Roboto" panose="02000000000000000000" pitchFamily="2" charset="0"/>
              </a:rPr>
              <a:t>Fragments can be used in two ways: the explicit </a:t>
            </a:r>
            <a:r>
              <a:rPr lang="en-US" b="0" i="0" dirty="0">
                <a:solidFill>
                  <a:srgbClr val="444444"/>
                </a:solidFill>
                <a:effectLst/>
                <a:latin typeface="Consolas" panose="020B0609020204030204" pitchFamily="49" charset="0"/>
              </a:rPr>
              <a:t>&lt;Fragment&gt;</a:t>
            </a:r>
            <a:r>
              <a:rPr lang="en-US" b="0" i="0" dirty="0">
                <a:solidFill>
                  <a:srgbClr val="111111"/>
                </a:solidFill>
                <a:effectLst/>
                <a:latin typeface="Roboto" panose="02000000000000000000" pitchFamily="2" charset="0"/>
              </a:rPr>
              <a:t> syntax and the shorthand </a:t>
            </a:r>
            <a:r>
              <a:rPr lang="en-US" b="0" i="0" dirty="0">
                <a:solidFill>
                  <a:srgbClr val="444444"/>
                </a:solidFill>
                <a:effectLst/>
                <a:latin typeface="Consolas" panose="020B0609020204030204" pitchFamily="49" charset="0"/>
              </a:rPr>
              <a:t>&lt;&gt;...&lt;/&gt;</a:t>
            </a:r>
            <a:r>
              <a:rPr lang="en-US" b="0" i="0" dirty="0">
                <a:solidFill>
                  <a:srgbClr val="111111"/>
                </a:solidFill>
                <a:effectLst/>
                <a:latin typeface="Roboto" panose="02000000000000000000" pitchFamily="2" charset="0"/>
              </a:rPr>
              <a:t> syntax. </a:t>
            </a:r>
          </a:p>
          <a:p>
            <a:r>
              <a:rPr lang="en-US" b="0" i="0" dirty="0">
                <a:solidFill>
                  <a:srgbClr val="111111"/>
                </a:solidFill>
                <a:effectLst/>
                <a:latin typeface="Roboto" panose="02000000000000000000" pitchFamily="2" charset="0"/>
              </a:rPr>
              <a:t>Both methods allow you to group multiple elements without adding an extra wrapper element.</a:t>
            </a:r>
            <a:endParaRPr lang="en-IN" dirty="0"/>
          </a:p>
        </p:txBody>
      </p:sp>
      <p:pic>
        <p:nvPicPr>
          <p:cNvPr id="7" name="Picture 6">
            <a:extLst>
              <a:ext uri="{FF2B5EF4-FFF2-40B4-BE49-F238E27FC236}">
                <a16:creationId xmlns:a16="http://schemas.microsoft.com/office/drawing/2014/main" id="{1F9CAFCA-0A00-1ECF-57DB-2DCB0EE1B174}"/>
              </a:ext>
            </a:extLst>
          </p:cNvPr>
          <p:cNvPicPr>
            <a:picLocks noChangeAspect="1"/>
          </p:cNvPicPr>
          <p:nvPr/>
        </p:nvPicPr>
        <p:blipFill>
          <a:blip r:embed="rId2"/>
          <a:stretch>
            <a:fillRect/>
          </a:stretch>
        </p:blipFill>
        <p:spPr>
          <a:xfrm>
            <a:off x="534074" y="2483510"/>
            <a:ext cx="5191850" cy="3153215"/>
          </a:xfrm>
          <a:prstGeom prst="rect">
            <a:avLst/>
          </a:prstGeom>
        </p:spPr>
      </p:pic>
      <p:pic>
        <p:nvPicPr>
          <p:cNvPr id="9" name="Picture 8">
            <a:extLst>
              <a:ext uri="{FF2B5EF4-FFF2-40B4-BE49-F238E27FC236}">
                <a16:creationId xmlns:a16="http://schemas.microsoft.com/office/drawing/2014/main" id="{26EB0447-D395-AA7D-F508-A8C5A96D6D05}"/>
              </a:ext>
            </a:extLst>
          </p:cNvPr>
          <p:cNvPicPr>
            <a:picLocks noChangeAspect="1"/>
          </p:cNvPicPr>
          <p:nvPr/>
        </p:nvPicPr>
        <p:blipFill>
          <a:blip r:embed="rId3"/>
          <a:stretch>
            <a:fillRect/>
          </a:stretch>
        </p:blipFill>
        <p:spPr>
          <a:xfrm>
            <a:off x="6096000" y="2367650"/>
            <a:ext cx="5463225" cy="3605686"/>
          </a:xfrm>
          <a:prstGeom prst="rect">
            <a:avLst/>
          </a:prstGeom>
        </p:spPr>
      </p:pic>
      <p:sp>
        <p:nvSpPr>
          <p:cNvPr id="11" name="TextBox 10">
            <a:extLst>
              <a:ext uri="{FF2B5EF4-FFF2-40B4-BE49-F238E27FC236}">
                <a16:creationId xmlns:a16="http://schemas.microsoft.com/office/drawing/2014/main" id="{4FAEF89D-E0BB-7A34-D1B8-798BD9265A54}"/>
              </a:ext>
            </a:extLst>
          </p:cNvPr>
          <p:cNvSpPr txBox="1"/>
          <p:nvPr/>
        </p:nvSpPr>
        <p:spPr>
          <a:xfrm>
            <a:off x="461246" y="5841083"/>
            <a:ext cx="8684776" cy="923330"/>
          </a:xfrm>
          <a:prstGeom prst="rect">
            <a:avLst/>
          </a:prstGeom>
          <a:noFill/>
        </p:spPr>
        <p:txBody>
          <a:bodyPr wrap="square">
            <a:spAutoFit/>
          </a:bodyPr>
          <a:lstStyle/>
          <a:p>
            <a:pPr algn="just"/>
            <a:r>
              <a:rPr lang="en-US" b="0" i="0" dirty="0">
                <a:solidFill>
                  <a:srgbClr val="333333"/>
                </a:solidFill>
                <a:effectLst/>
                <a:latin typeface="Montserrat" panose="00000500000000000000" pitchFamily="2" charset="0"/>
              </a:rPr>
              <a:t>The main reason to use Fragments tag is:</a:t>
            </a:r>
          </a:p>
          <a:p>
            <a:pPr algn="just">
              <a:buFont typeface="+mj-lt"/>
              <a:buAutoNum type="arabicPeriod"/>
            </a:pPr>
            <a:r>
              <a:rPr lang="en-US" b="0" i="0" dirty="0">
                <a:solidFill>
                  <a:srgbClr val="333333"/>
                </a:solidFill>
                <a:effectLst/>
                <a:latin typeface="Montserrat" panose="00000500000000000000" pitchFamily="2" charset="0"/>
              </a:rPr>
              <a:t>It makes the execution of code faster as compared to the div tag.</a:t>
            </a:r>
          </a:p>
          <a:p>
            <a:pPr algn="just">
              <a:buFont typeface="+mj-lt"/>
              <a:buAutoNum type="arabicPeriod"/>
            </a:pPr>
            <a:r>
              <a:rPr lang="en-US" b="0" i="0" dirty="0">
                <a:solidFill>
                  <a:srgbClr val="333333"/>
                </a:solidFill>
                <a:effectLst/>
                <a:latin typeface="Montserrat" panose="00000500000000000000" pitchFamily="2" charset="0"/>
              </a:rPr>
              <a:t>It takes less memory.</a:t>
            </a:r>
          </a:p>
        </p:txBody>
      </p:sp>
    </p:spTree>
    <p:extLst>
      <p:ext uri="{BB962C8B-B14F-4D97-AF65-F5344CB8AC3E}">
        <p14:creationId xmlns:p14="http://schemas.microsoft.com/office/powerpoint/2010/main" val="1284200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544885-97A5-AAD2-0CD0-6F0D57920EB1}"/>
              </a:ext>
            </a:extLst>
          </p:cNvPr>
          <p:cNvSpPr txBox="1"/>
          <p:nvPr/>
        </p:nvSpPr>
        <p:spPr>
          <a:xfrm>
            <a:off x="339863" y="2276861"/>
            <a:ext cx="11272208" cy="3539430"/>
          </a:xfrm>
          <a:prstGeom prst="rect">
            <a:avLst/>
          </a:prstGeom>
          <a:noFill/>
        </p:spPr>
        <p:txBody>
          <a:bodyPr wrap="square">
            <a:spAutoFit/>
          </a:bodyPr>
          <a:lstStyle/>
          <a:p>
            <a:r>
              <a:rPr lang="en-IN" sz="3200" dirty="0"/>
              <a:t>Benefits of Using React Fragments</a:t>
            </a:r>
          </a:p>
          <a:p>
            <a:r>
              <a:rPr lang="en-IN" sz="3200" dirty="0"/>
              <a:t>Avoids Extra Nodes: Helps keep the DOM clean by avoiding unnecessary wrapper elements.</a:t>
            </a:r>
          </a:p>
          <a:p>
            <a:r>
              <a:rPr lang="en-IN" sz="3200" dirty="0"/>
              <a:t>Improves Performance: Reduces the number of nodes in the DOM, which can improve performance.</a:t>
            </a:r>
          </a:p>
          <a:p>
            <a:r>
              <a:rPr lang="en-IN" sz="3200" dirty="0"/>
              <a:t>Cleaner Code: Makes the code more readable and maintainable by avoiding unnecessary </a:t>
            </a:r>
            <a:r>
              <a:rPr lang="en-IN" sz="3200" dirty="0" err="1"/>
              <a:t>divs</a:t>
            </a:r>
            <a:r>
              <a:rPr lang="en-IN" sz="3200" dirty="0"/>
              <a:t> or other wrapper elements.</a:t>
            </a:r>
          </a:p>
        </p:txBody>
      </p:sp>
    </p:spTree>
    <p:extLst>
      <p:ext uri="{BB962C8B-B14F-4D97-AF65-F5344CB8AC3E}">
        <p14:creationId xmlns:p14="http://schemas.microsoft.com/office/powerpoint/2010/main" val="1148860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EB3520-DD9E-7387-62EF-BB7505E87D79}"/>
              </a:ext>
            </a:extLst>
          </p:cNvPr>
          <p:cNvPicPr>
            <a:picLocks noChangeAspect="1"/>
          </p:cNvPicPr>
          <p:nvPr/>
        </p:nvPicPr>
        <p:blipFill>
          <a:blip r:embed="rId2"/>
          <a:stretch>
            <a:fillRect/>
          </a:stretch>
        </p:blipFill>
        <p:spPr>
          <a:xfrm>
            <a:off x="380326" y="915203"/>
            <a:ext cx="4863313" cy="3640612"/>
          </a:xfrm>
          <a:prstGeom prst="rect">
            <a:avLst/>
          </a:prstGeom>
        </p:spPr>
      </p:pic>
      <p:pic>
        <p:nvPicPr>
          <p:cNvPr id="5" name="Picture 4">
            <a:extLst>
              <a:ext uri="{FF2B5EF4-FFF2-40B4-BE49-F238E27FC236}">
                <a16:creationId xmlns:a16="http://schemas.microsoft.com/office/drawing/2014/main" id="{09188469-1BBA-7ED2-FF53-B67462B569AD}"/>
              </a:ext>
            </a:extLst>
          </p:cNvPr>
          <p:cNvPicPr>
            <a:picLocks noChangeAspect="1"/>
          </p:cNvPicPr>
          <p:nvPr/>
        </p:nvPicPr>
        <p:blipFill>
          <a:blip r:embed="rId3"/>
          <a:stretch>
            <a:fillRect/>
          </a:stretch>
        </p:blipFill>
        <p:spPr>
          <a:xfrm>
            <a:off x="6001401" y="1056096"/>
            <a:ext cx="4736729" cy="3499719"/>
          </a:xfrm>
          <a:prstGeom prst="rect">
            <a:avLst/>
          </a:prstGeom>
        </p:spPr>
      </p:pic>
    </p:spTree>
    <p:extLst>
      <p:ext uri="{BB962C8B-B14F-4D97-AF65-F5344CB8AC3E}">
        <p14:creationId xmlns:p14="http://schemas.microsoft.com/office/powerpoint/2010/main" val="2605679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CEBE3081-B465-9AC2-A1C7-91A1DCF68F01}"/>
              </a:ext>
            </a:extLst>
          </p:cNvPr>
          <p:cNvSpPr>
            <a:spLocks noChangeArrowheads="1"/>
          </p:cNvSpPr>
          <p:nvPr/>
        </p:nvSpPr>
        <p:spPr bwMode="auto">
          <a:xfrm>
            <a:off x="226575" y="1096877"/>
            <a:ext cx="11471812" cy="3539430"/>
          </a:xfrm>
          <a:prstGeom prst="rect">
            <a:avLst/>
          </a:prstGeom>
          <a:solidFill>
            <a:srgbClr val="2327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6F7F9"/>
                </a:solidFill>
                <a:effectLst/>
                <a:latin typeface="Optimistic Display"/>
              </a:rPr>
              <a:t>Responding to events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6F7F9"/>
                </a:solidFill>
                <a:effectLst/>
                <a:latin typeface="Optimistic Text"/>
              </a:rPr>
              <a:t>React lets you add </a:t>
            </a:r>
            <a:r>
              <a:rPr kumimoji="0" lang="en-US" altLang="en-US" sz="2800" b="0" i="1" u="none" strike="noStrike" cap="none" normalizeH="0" baseline="0" dirty="0">
                <a:ln>
                  <a:noFill/>
                </a:ln>
                <a:solidFill>
                  <a:srgbClr val="F6F7F9"/>
                </a:solidFill>
                <a:effectLst/>
                <a:latin typeface="Optimistic Text"/>
              </a:rPr>
              <a:t>event handlers</a:t>
            </a:r>
            <a:r>
              <a:rPr kumimoji="0" lang="en-US" altLang="en-US" sz="2800" b="0" i="0" u="none" strike="noStrike" cap="none" normalizeH="0" baseline="0" dirty="0">
                <a:ln>
                  <a:noFill/>
                </a:ln>
                <a:solidFill>
                  <a:srgbClr val="F6F7F9"/>
                </a:solidFill>
                <a:effectLst/>
                <a:latin typeface="Optimistic Text"/>
              </a:rPr>
              <a:t> to your JSX. Event handlers are your own functions that will be triggered in response to user interactions like clicking, hovering, focusing on form inputs, and so on.</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6F7F9"/>
                </a:solidFill>
                <a:effectLst/>
                <a:latin typeface="Optimistic Text"/>
              </a:rPr>
              <a:t>Built-in components like </a:t>
            </a:r>
            <a:r>
              <a:rPr kumimoji="0" lang="en-US" altLang="en-US" sz="2800" b="0" i="0" u="none" strike="noStrike" cap="none" normalizeH="0" baseline="0" dirty="0">
                <a:ln>
                  <a:noFill/>
                </a:ln>
                <a:solidFill>
                  <a:srgbClr val="F6F7F9"/>
                </a:solidFill>
                <a:effectLst/>
                <a:latin typeface="Source Code Pro" panose="020B0509030403020204" pitchFamily="49" charset="0"/>
              </a:rPr>
              <a:t>&lt;button&gt;</a:t>
            </a:r>
            <a:r>
              <a:rPr kumimoji="0" lang="en-US" altLang="en-US" sz="2800" b="0" i="0" u="none" strike="noStrike" cap="none" normalizeH="0" baseline="0" dirty="0">
                <a:ln>
                  <a:noFill/>
                </a:ln>
                <a:solidFill>
                  <a:srgbClr val="F6F7F9"/>
                </a:solidFill>
                <a:effectLst/>
                <a:latin typeface="Optimistic Text"/>
              </a:rPr>
              <a:t> only support built-in browser events like </a:t>
            </a:r>
            <a:r>
              <a:rPr kumimoji="0" lang="en-US" altLang="en-US" sz="2800" b="0" i="0" u="none" strike="noStrike" cap="none" normalizeH="0" baseline="0" dirty="0" err="1">
                <a:ln>
                  <a:noFill/>
                </a:ln>
                <a:solidFill>
                  <a:srgbClr val="F6F7F9"/>
                </a:solidFill>
                <a:effectLst/>
                <a:latin typeface="Source Code Pro" panose="020B0509030403020204" pitchFamily="49" charset="0"/>
              </a:rPr>
              <a:t>onClick</a:t>
            </a:r>
            <a:r>
              <a:rPr kumimoji="0" lang="en-US" altLang="en-US" sz="2800" b="0" i="0" u="none" strike="noStrike" cap="none" normalizeH="0" baseline="0" dirty="0">
                <a:ln>
                  <a:noFill/>
                </a:ln>
                <a:solidFill>
                  <a:srgbClr val="F6F7F9"/>
                </a:solidFill>
                <a:effectLst/>
                <a:latin typeface="Optimistic Tex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6F7F9"/>
                </a:solidFill>
                <a:effectLst/>
                <a:latin typeface="Optimistic Text"/>
              </a:rPr>
              <a:t>However, you can also create your own components, and give their event handler props any application-specific names that you like.</a:t>
            </a:r>
            <a:endParaRPr kumimoji="0" lang="en-US"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536176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495C7F-0DE6-F17D-661F-85F7A758257E}"/>
              </a:ext>
            </a:extLst>
          </p:cNvPr>
          <p:cNvPicPr>
            <a:picLocks noChangeAspect="1"/>
          </p:cNvPicPr>
          <p:nvPr/>
        </p:nvPicPr>
        <p:blipFill>
          <a:blip r:embed="rId2"/>
          <a:stretch>
            <a:fillRect/>
          </a:stretch>
        </p:blipFill>
        <p:spPr>
          <a:xfrm>
            <a:off x="343754" y="270496"/>
            <a:ext cx="4511467" cy="3581900"/>
          </a:xfrm>
          <a:prstGeom prst="rect">
            <a:avLst/>
          </a:prstGeom>
        </p:spPr>
      </p:pic>
      <p:pic>
        <p:nvPicPr>
          <p:cNvPr id="7" name="Picture 6">
            <a:extLst>
              <a:ext uri="{FF2B5EF4-FFF2-40B4-BE49-F238E27FC236}">
                <a16:creationId xmlns:a16="http://schemas.microsoft.com/office/drawing/2014/main" id="{497282FE-AB8E-DFAA-3E0E-7C2C4EBB39FE}"/>
              </a:ext>
            </a:extLst>
          </p:cNvPr>
          <p:cNvPicPr>
            <a:picLocks noChangeAspect="1"/>
          </p:cNvPicPr>
          <p:nvPr/>
        </p:nvPicPr>
        <p:blipFill>
          <a:blip r:embed="rId3"/>
          <a:stretch>
            <a:fillRect/>
          </a:stretch>
        </p:blipFill>
        <p:spPr>
          <a:xfrm>
            <a:off x="4974700" y="163599"/>
            <a:ext cx="6725589" cy="3866236"/>
          </a:xfrm>
          <a:prstGeom prst="rect">
            <a:avLst/>
          </a:prstGeom>
        </p:spPr>
      </p:pic>
      <p:pic>
        <p:nvPicPr>
          <p:cNvPr id="9" name="Picture 8">
            <a:extLst>
              <a:ext uri="{FF2B5EF4-FFF2-40B4-BE49-F238E27FC236}">
                <a16:creationId xmlns:a16="http://schemas.microsoft.com/office/drawing/2014/main" id="{943D8FFD-EDAA-940C-1655-679953E1AE08}"/>
              </a:ext>
            </a:extLst>
          </p:cNvPr>
          <p:cNvPicPr>
            <a:picLocks noChangeAspect="1"/>
          </p:cNvPicPr>
          <p:nvPr/>
        </p:nvPicPr>
        <p:blipFill>
          <a:blip r:embed="rId4"/>
          <a:stretch>
            <a:fillRect/>
          </a:stretch>
        </p:blipFill>
        <p:spPr>
          <a:xfrm>
            <a:off x="0" y="4029835"/>
            <a:ext cx="6296904" cy="2505425"/>
          </a:xfrm>
          <a:prstGeom prst="rect">
            <a:avLst/>
          </a:prstGeom>
        </p:spPr>
      </p:pic>
      <p:pic>
        <p:nvPicPr>
          <p:cNvPr id="11" name="Picture 10">
            <a:extLst>
              <a:ext uri="{FF2B5EF4-FFF2-40B4-BE49-F238E27FC236}">
                <a16:creationId xmlns:a16="http://schemas.microsoft.com/office/drawing/2014/main" id="{37F1C8D3-61D4-AD02-4B5F-65C4ECF71B15}"/>
              </a:ext>
            </a:extLst>
          </p:cNvPr>
          <p:cNvPicPr>
            <a:picLocks noChangeAspect="1"/>
          </p:cNvPicPr>
          <p:nvPr/>
        </p:nvPicPr>
        <p:blipFill>
          <a:blip r:embed="rId5"/>
          <a:stretch>
            <a:fillRect/>
          </a:stretch>
        </p:blipFill>
        <p:spPr>
          <a:xfrm>
            <a:off x="6296904" y="4577598"/>
            <a:ext cx="6296905" cy="1409897"/>
          </a:xfrm>
          <a:prstGeom prst="rect">
            <a:avLst/>
          </a:prstGeom>
        </p:spPr>
      </p:pic>
    </p:spTree>
    <p:extLst>
      <p:ext uri="{BB962C8B-B14F-4D97-AF65-F5344CB8AC3E}">
        <p14:creationId xmlns:p14="http://schemas.microsoft.com/office/powerpoint/2010/main" val="248746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60DFA0-84EB-E56B-797D-FFBAE529C59E}"/>
              </a:ext>
            </a:extLst>
          </p:cNvPr>
          <p:cNvSpPr txBox="1"/>
          <p:nvPr/>
        </p:nvSpPr>
        <p:spPr>
          <a:xfrm>
            <a:off x="558350" y="631706"/>
            <a:ext cx="10066492" cy="2585323"/>
          </a:xfrm>
          <a:prstGeom prst="rect">
            <a:avLst/>
          </a:prstGeom>
          <a:noFill/>
        </p:spPr>
        <p:txBody>
          <a:bodyPr wrap="square">
            <a:spAutoFit/>
          </a:bodyPr>
          <a:lstStyle/>
          <a:p>
            <a:pPr marL="285750" indent="-285750">
              <a:buFont typeface="Arial" panose="020B0604020202020204" pitchFamily="34" charset="0"/>
              <a:buChar char="•"/>
            </a:pPr>
            <a:r>
              <a:rPr lang="en-US" b="0" i="0" dirty="0">
                <a:effectLst/>
                <a:latin typeface="Optimistic Text"/>
              </a:rPr>
              <a:t>Components often need to change what’s on the screen as a result of an interaction. </a:t>
            </a:r>
          </a:p>
          <a:p>
            <a:pPr marL="285750" indent="-285750">
              <a:buFont typeface="Arial" panose="020B0604020202020204" pitchFamily="34" charset="0"/>
              <a:buChar char="•"/>
            </a:pPr>
            <a:r>
              <a:rPr lang="en-US" b="0" i="0" dirty="0">
                <a:effectLst/>
                <a:latin typeface="Optimistic Text"/>
              </a:rPr>
              <a:t>Components need to “remember” things: the current input value, the current image, the shopping cart. In React, this kind of component-specific memory</a:t>
            </a:r>
          </a:p>
          <a:p>
            <a:pPr marL="285750" indent="-285750">
              <a:buFont typeface="Arial" panose="020B0604020202020204" pitchFamily="34" charset="0"/>
              <a:buChar char="•"/>
            </a:pPr>
            <a:r>
              <a:rPr kumimoji="0" lang="en-US" altLang="en-US" sz="1800" b="0" i="0" u="none" strike="noStrike" cap="none" normalizeH="0" baseline="0" dirty="0">
                <a:ln>
                  <a:noFill/>
                </a:ln>
                <a:effectLst/>
                <a:latin typeface="Optimistic Text"/>
              </a:rPr>
              <a:t>You can add state to a component with a </a:t>
            </a:r>
            <a:r>
              <a:rPr kumimoji="0" lang="en-US" altLang="en-US" sz="1800" b="0" i="0" u="none" strike="noStrike" cap="none" normalizeH="0" baseline="0" dirty="0" err="1">
                <a:ln>
                  <a:noFill/>
                </a:ln>
                <a:effectLst/>
                <a:latin typeface="Source Code Pro" panose="020B0509030403020204" pitchFamily="49" charset="0"/>
                <a:hlinkClick r:id="rId2">
                  <a:extLst>
                    <a:ext uri="{A12FA001-AC4F-418D-AE19-62706E023703}">
                      <ahyp:hlinkClr xmlns:ahyp="http://schemas.microsoft.com/office/drawing/2018/hyperlinkcolor" val="tx"/>
                    </a:ext>
                  </a:extLst>
                </a:hlinkClick>
              </a:rPr>
              <a:t>useState</a:t>
            </a:r>
            <a:r>
              <a:rPr kumimoji="0" lang="en-US" altLang="en-US" sz="1800" b="0" i="0" u="none" strike="noStrike" cap="none" normalizeH="0" baseline="0" dirty="0">
                <a:ln>
                  <a:noFill/>
                </a:ln>
                <a:effectLst/>
                <a:latin typeface="Optimistic Text"/>
              </a:rPr>
              <a:t> Hook. </a:t>
            </a:r>
          </a:p>
          <a:p>
            <a:pPr marL="285750" indent="-285750">
              <a:buFont typeface="Arial" panose="020B0604020202020204" pitchFamily="34" charset="0"/>
              <a:buChar char="•"/>
            </a:pPr>
            <a:r>
              <a:rPr kumimoji="0" lang="en-US" altLang="en-US" sz="1800" b="0" i="1" u="none" strike="noStrike" cap="none" normalizeH="0" baseline="0" dirty="0">
                <a:ln>
                  <a:noFill/>
                </a:ln>
                <a:effectLst/>
                <a:latin typeface="Optimistic Text"/>
              </a:rPr>
              <a:t>Hooks</a:t>
            </a:r>
            <a:r>
              <a:rPr kumimoji="0" lang="en-US" altLang="en-US" sz="1800" b="0" i="0" u="none" strike="noStrike" cap="none" normalizeH="0" baseline="0" dirty="0">
                <a:ln>
                  <a:noFill/>
                </a:ln>
                <a:effectLst/>
                <a:latin typeface="Optimistic Text"/>
              </a:rPr>
              <a:t> are special functions that let your components use React features (state is one of those features). </a:t>
            </a:r>
          </a:p>
          <a:p>
            <a:pPr marL="285750" indent="-285750">
              <a:buFont typeface="Arial" panose="020B0604020202020204" pitchFamily="34" charset="0"/>
              <a:buChar char="•"/>
            </a:pPr>
            <a:r>
              <a:rPr kumimoji="0" lang="en-US" altLang="en-US" sz="1800" b="0" i="0" u="none" strike="noStrike" cap="none" normalizeH="0" baseline="0" dirty="0">
                <a:ln>
                  <a:noFill/>
                </a:ln>
                <a:effectLst/>
                <a:latin typeface="Optimistic Text"/>
              </a:rPr>
              <a:t>The </a:t>
            </a:r>
            <a:r>
              <a:rPr kumimoji="0" lang="en-US" altLang="en-US" sz="1800" b="0" i="0" u="none" strike="noStrike" cap="none" normalizeH="0" baseline="0" dirty="0" err="1">
                <a:ln>
                  <a:noFill/>
                </a:ln>
                <a:effectLst/>
                <a:latin typeface="Source Code Pro" panose="020B0509030403020204" pitchFamily="49" charset="0"/>
              </a:rPr>
              <a:t>useState</a:t>
            </a:r>
            <a:r>
              <a:rPr kumimoji="0" lang="en-US" altLang="en-US" sz="1800" b="0" i="0" u="none" strike="noStrike" cap="none" normalizeH="0" baseline="0" dirty="0">
                <a:ln>
                  <a:noFill/>
                </a:ln>
                <a:effectLst/>
                <a:latin typeface="Optimistic Text"/>
              </a:rPr>
              <a:t> Hook lets you declare a state variable. It takes the initial state and returns a pair of values: the current state, and a state setter function that lets you update it.</a:t>
            </a:r>
            <a:r>
              <a:rPr kumimoji="0" lang="en-US" altLang="en-US" sz="1800" b="0" i="0" u="none" strike="noStrike" cap="none" normalizeH="0" baseline="0" dirty="0">
                <a:ln>
                  <a:noFill/>
                </a:ln>
                <a:effectLst/>
              </a:rPr>
              <a:t> </a:t>
            </a:r>
            <a:endParaRPr kumimoji="0" lang="en-US" altLang="en-US" sz="1800" b="0" i="0" u="none" strike="noStrike" cap="none" normalizeH="0" baseline="0" dirty="0">
              <a:ln>
                <a:noFill/>
              </a:ln>
              <a:effectLst/>
              <a:latin typeface="Arial" panose="020B0604020202020204" pitchFamily="34" charset="0"/>
            </a:endParaRPr>
          </a:p>
          <a:p>
            <a:pPr marL="285750" indent="-285750">
              <a:buFont typeface="Arial" panose="020B0604020202020204" pitchFamily="34" charset="0"/>
              <a:buChar char="•"/>
            </a:pPr>
            <a:endParaRPr lang="en-IN" dirty="0"/>
          </a:p>
        </p:txBody>
      </p:sp>
      <p:pic>
        <p:nvPicPr>
          <p:cNvPr id="8" name="Picture 7">
            <a:extLst>
              <a:ext uri="{FF2B5EF4-FFF2-40B4-BE49-F238E27FC236}">
                <a16:creationId xmlns:a16="http://schemas.microsoft.com/office/drawing/2014/main" id="{EDB864DB-0BA4-2AB1-45DD-827362424F71}"/>
              </a:ext>
            </a:extLst>
          </p:cNvPr>
          <p:cNvPicPr>
            <a:picLocks noChangeAspect="1"/>
          </p:cNvPicPr>
          <p:nvPr/>
        </p:nvPicPr>
        <p:blipFill>
          <a:blip r:embed="rId3"/>
          <a:stretch>
            <a:fillRect/>
          </a:stretch>
        </p:blipFill>
        <p:spPr>
          <a:xfrm>
            <a:off x="1294725" y="4097042"/>
            <a:ext cx="8618017" cy="1429818"/>
          </a:xfrm>
          <a:prstGeom prst="rect">
            <a:avLst/>
          </a:prstGeom>
        </p:spPr>
      </p:pic>
    </p:spTree>
    <p:extLst>
      <p:ext uri="{BB962C8B-B14F-4D97-AF65-F5344CB8AC3E}">
        <p14:creationId xmlns:p14="http://schemas.microsoft.com/office/powerpoint/2010/main" val="364854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3D85AD-7EEB-D405-1C14-8E0802178243}"/>
              </a:ext>
            </a:extLst>
          </p:cNvPr>
          <p:cNvPicPr>
            <a:picLocks noChangeAspect="1"/>
          </p:cNvPicPr>
          <p:nvPr/>
        </p:nvPicPr>
        <p:blipFill>
          <a:blip r:embed="rId2"/>
          <a:stretch>
            <a:fillRect/>
          </a:stretch>
        </p:blipFill>
        <p:spPr>
          <a:xfrm>
            <a:off x="165643" y="655511"/>
            <a:ext cx="5306165" cy="5239481"/>
          </a:xfrm>
          <a:prstGeom prst="rect">
            <a:avLst/>
          </a:prstGeom>
        </p:spPr>
      </p:pic>
      <p:sp>
        <p:nvSpPr>
          <p:cNvPr id="4" name="TextBox 3">
            <a:extLst>
              <a:ext uri="{FF2B5EF4-FFF2-40B4-BE49-F238E27FC236}">
                <a16:creationId xmlns:a16="http://schemas.microsoft.com/office/drawing/2014/main" id="{4BDB03B7-1652-475E-FE8B-45D079A7145C}"/>
              </a:ext>
            </a:extLst>
          </p:cNvPr>
          <p:cNvSpPr txBox="1"/>
          <p:nvPr/>
        </p:nvSpPr>
        <p:spPr>
          <a:xfrm>
            <a:off x="1149069" y="153749"/>
            <a:ext cx="3050697" cy="369332"/>
          </a:xfrm>
          <a:prstGeom prst="rect">
            <a:avLst/>
          </a:prstGeom>
          <a:noFill/>
        </p:spPr>
        <p:txBody>
          <a:bodyPr wrap="square" rtlCol="0">
            <a:spAutoFit/>
          </a:bodyPr>
          <a:lstStyle/>
          <a:p>
            <a:r>
              <a:rPr lang="en-IN" dirty="0" err="1"/>
              <a:t>Counter.jsx</a:t>
            </a:r>
            <a:endParaRPr lang="en-IN" dirty="0"/>
          </a:p>
        </p:txBody>
      </p:sp>
    </p:spTree>
    <p:extLst>
      <p:ext uri="{BB962C8B-B14F-4D97-AF65-F5344CB8AC3E}">
        <p14:creationId xmlns:p14="http://schemas.microsoft.com/office/powerpoint/2010/main" val="1475168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729AB8-39E8-C4D7-AC16-271B6EE557FD}"/>
              </a:ext>
            </a:extLst>
          </p:cNvPr>
          <p:cNvSpPr txBox="1"/>
          <p:nvPr/>
        </p:nvSpPr>
        <p:spPr>
          <a:xfrm>
            <a:off x="3048674" y="91997"/>
            <a:ext cx="6097348" cy="463397"/>
          </a:xfrm>
          <a:prstGeom prst="rect">
            <a:avLst/>
          </a:prstGeom>
          <a:noFill/>
        </p:spPr>
        <p:txBody>
          <a:bodyPr wrap="square">
            <a:spAutoFit/>
          </a:bodyPr>
          <a:lstStyle/>
          <a:p>
            <a:pPr marL="116840" algn="ctr">
              <a:lnSpc>
                <a:spcPct val="150000"/>
              </a:lnSpc>
              <a:spcBef>
                <a:spcPts val="1200"/>
              </a:spcBef>
              <a:spcAft>
                <a:spcPts val="1000"/>
              </a:spcAft>
            </a:pPr>
            <a:r>
              <a:rPr lang="en-US"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React State Management</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084C93-8317-6636-D9FC-F025E63FADE5}"/>
              </a:ext>
            </a:extLst>
          </p:cNvPr>
          <p:cNvSpPr txBox="1"/>
          <p:nvPr/>
        </p:nvSpPr>
        <p:spPr>
          <a:xfrm>
            <a:off x="493613" y="1025407"/>
            <a:ext cx="11053721" cy="2215991"/>
          </a:xfrm>
          <a:prstGeom prst="rect">
            <a:avLst/>
          </a:prstGeom>
          <a:noFill/>
        </p:spPr>
        <p:txBody>
          <a:bodyPr wrap="square">
            <a:spAutoFit/>
          </a:bodyPr>
          <a:lstStyle/>
          <a:p>
            <a:pPr algn="l"/>
            <a:r>
              <a:rPr lang="en-US" b="1" i="0" dirty="0">
                <a:effectLst/>
                <a:latin typeface="Optimistic Display"/>
              </a:rPr>
              <a:t>Adding Interactivity</a:t>
            </a:r>
          </a:p>
          <a:p>
            <a:pPr marL="342900" indent="-342900" algn="l">
              <a:buFont typeface="Arial" panose="020B0604020202020204" pitchFamily="34" charset="0"/>
              <a:buChar char="•"/>
            </a:pPr>
            <a:r>
              <a:rPr lang="en-US" sz="2000" b="0" i="0" dirty="0">
                <a:effectLst/>
                <a:latin typeface="Optimistic Display"/>
              </a:rPr>
              <a:t>Some things on the screen update in response to user input. For example, clicking an image gallery switches the active image. </a:t>
            </a:r>
          </a:p>
          <a:p>
            <a:pPr marL="342900" indent="-342900" algn="l">
              <a:buFont typeface="Arial" panose="020B0604020202020204" pitchFamily="34" charset="0"/>
              <a:buChar char="•"/>
            </a:pPr>
            <a:r>
              <a:rPr lang="en-US" sz="2000" b="0" i="0" dirty="0">
                <a:solidFill>
                  <a:srgbClr val="FF0000"/>
                </a:solidFill>
                <a:effectLst/>
                <a:latin typeface="Optimistic Display"/>
              </a:rPr>
              <a:t>In React, data that changes over time is called </a:t>
            </a:r>
            <a:r>
              <a:rPr lang="en-US" sz="2000" b="0" i="1" dirty="0">
                <a:solidFill>
                  <a:srgbClr val="FF0000"/>
                </a:solidFill>
                <a:effectLst/>
                <a:latin typeface="Optimistic Display"/>
              </a:rPr>
              <a:t>state.</a:t>
            </a:r>
          </a:p>
          <a:p>
            <a:pPr marL="342900" indent="-342900" algn="l">
              <a:buFont typeface="Arial" panose="020B0604020202020204" pitchFamily="34" charset="0"/>
              <a:buChar char="•"/>
            </a:pPr>
            <a:r>
              <a:rPr lang="en-US" sz="2000" b="0" i="0" dirty="0">
                <a:effectLst/>
                <a:latin typeface="Optimistic Display"/>
              </a:rPr>
              <a:t> You can add state to any component, and update it as needed</a:t>
            </a:r>
          </a:p>
          <a:p>
            <a:pPr marL="342900" indent="-342900" algn="l">
              <a:buFont typeface="Arial" panose="020B0604020202020204" pitchFamily="34" charset="0"/>
              <a:buChar char="•"/>
            </a:pPr>
            <a:endParaRPr lang="en-US" sz="2000" dirty="0">
              <a:latin typeface="Optimistic Display"/>
            </a:endParaRPr>
          </a:p>
          <a:p>
            <a:pPr marL="342900" indent="-342900" algn="l">
              <a:buFont typeface="Arial" panose="020B0604020202020204" pitchFamily="34" charset="0"/>
              <a:buChar char="•"/>
            </a:pPr>
            <a:endParaRPr lang="en-US" sz="2000" b="0" i="0" dirty="0">
              <a:effectLst/>
              <a:latin typeface="Optimistic Display"/>
            </a:endParaRPr>
          </a:p>
        </p:txBody>
      </p:sp>
      <p:sp>
        <p:nvSpPr>
          <p:cNvPr id="7" name="TextBox 6">
            <a:extLst>
              <a:ext uri="{FF2B5EF4-FFF2-40B4-BE49-F238E27FC236}">
                <a16:creationId xmlns:a16="http://schemas.microsoft.com/office/drawing/2014/main" id="{E2936642-88F8-A51F-C254-B3667B67095D}"/>
              </a:ext>
            </a:extLst>
          </p:cNvPr>
          <p:cNvSpPr txBox="1"/>
          <p:nvPr/>
        </p:nvSpPr>
        <p:spPr>
          <a:xfrm>
            <a:off x="566441" y="2793814"/>
            <a:ext cx="11142733" cy="2554545"/>
          </a:xfrm>
          <a:prstGeom prst="rect">
            <a:avLst/>
          </a:prstGeom>
          <a:noFill/>
        </p:spPr>
        <p:txBody>
          <a:bodyPr wrap="square">
            <a:spAutoFit/>
          </a:bodyPr>
          <a:lstStyle/>
          <a:p>
            <a:pPr marL="342900" indent="-342900" algn="l">
              <a:buFont typeface="Arial" panose="020B0604020202020204" pitchFamily="34" charset="0"/>
              <a:buChar char="•"/>
            </a:pPr>
            <a:r>
              <a:rPr lang="en-US" sz="2000" b="0" i="0" dirty="0">
                <a:solidFill>
                  <a:srgbClr val="171717"/>
                </a:solidFill>
                <a:effectLst/>
                <a:latin typeface="-apple-system"/>
              </a:rPr>
              <a:t>State in React refers to a set of variables that determine how a component renders and behaves.</a:t>
            </a:r>
          </a:p>
          <a:p>
            <a:pPr marL="342900" indent="-342900" algn="l">
              <a:buFont typeface="Arial" panose="020B0604020202020204" pitchFamily="34" charset="0"/>
              <a:buChar char="•"/>
            </a:pPr>
            <a:r>
              <a:rPr lang="en-US" sz="2000" b="0" i="0" dirty="0">
                <a:solidFill>
                  <a:srgbClr val="171717"/>
                </a:solidFill>
                <a:effectLst/>
                <a:latin typeface="-apple-system"/>
              </a:rPr>
              <a:t>State is mutable, meaning it can change over time, causing the component to re-render.</a:t>
            </a:r>
          </a:p>
          <a:p>
            <a:pPr marL="342900" indent="-342900" algn="l">
              <a:buFont typeface="Arial" panose="020B0604020202020204" pitchFamily="34" charset="0"/>
              <a:buChar char="•"/>
            </a:pPr>
            <a:r>
              <a:rPr lang="en-US" sz="2000" b="0" i="0" dirty="0">
                <a:solidFill>
                  <a:srgbClr val="171717"/>
                </a:solidFill>
                <a:effectLst/>
                <a:latin typeface="-apple-system"/>
              </a:rPr>
              <a:t> Proper state management ensures that the UI remains consistent and responsive to user interactions.</a:t>
            </a:r>
          </a:p>
          <a:p>
            <a:pPr algn="l"/>
            <a:endParaRPr lang="en-US" sz="2000" b="0" i="0" dirty="0">
              <a:solidFill>
                <a:srgbClr val="171717"/>
              </a:solidFill>
              <a:effectLst/>
              <a:latin typeface="-apple-system"/>
            </a:endParaRPr>
          </a:p>
          <a:p>
            <a:pPr algn="l"/>
            <a:r>
              <a:rPr lang="en-US" sz="2000" b="0" i="0" dirty="0">
                <a:solidFill>
                  <a:srgbClr val="171717"/>
                </a:solidFill>
                <a:effectLst/>
                <a:latin typeface="-apple-system"/>
              </a:rPr>
              <a:t>React provides several ways to manage state:</a:t>
            </a:r>
          </a:p>
          <a:p>
            <a:pPr algn="l"/>
            <a:r>
              <a:rPr lang="en-US" sz="2000" b="1" i="0" dirty="0">
                <a:solidFill>
                  <a:srgbClr val="171717"/>
                </a:solidFill>
                <a:effectLst/>
                <a:latin typeface="-apple-system"/>
              </a:rPr>
              <a:t>Local state within a component </a:t>
            </a:r>
            <a:r>
              <a:rPr lang="en-US" sz="2000" b="0" i="0" dirty="0">
                <a:solidFill>
                  <a:srgbClr val="171717"/>
                </a:solidFill>
                <a:effectLst/>
                <a:latin typeface="-apple-system"/>
              </a:rPr>
              <a:t>: </a:t>
            </a:r>
          </a:p>
          <a:p>
            <a:pPr algn="l"/>
            <a:r>
              <a:rPr lang="en-US" sz="2000" b="1" i="0" dirty="0">
                <a:solidFill>
                  <a:srgbClr val="171717"/>
                </a:solidFill>
                <a:effectLst/>
                <a:latin typeface="-apple-system"/>
              </a:rPr>
              <a:t>Shared state using Context API</a:t>
            </a:r>
          </a:p>
          <a:p>
            <a:pPr algn="l">
              <a:buFont typeface="Arial" panose="020B0604020202020204" pitchFamily="34" charset="0"/>
              <a:buChar char="•"/>
            </a:pPr>
            <a:r>
              <a:rPr lang="en-US" sz="2000" b="1" i="0" dirty="0">
                <a:solidFill>
                  <a:srgbClr val="171717"/>
                </a:solidFill>
                <a:effectLst/>
                <a:latin typeface="-apple-system"/>
              </a:rPr>
              <a:t>Global state management with third-party libraries</a:t>
            </a:r>
          </a:p>
        </p:txBody>
      </p:sp>
    </p:spTree>
    <p:extLst>
      <p:ext uri="{BB962C8B-B14F-4D97-AF65-F5344CB8AC3E}">
        <p14:creationId xmlns:p14="http://schemas.microsoft.com/office/powerpoint/2010/main" val="1150637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7AA346-4DC1-AB52-2D7F-64E836B995AE}"/>
              </a:ext>
            </a:extLst>
          </p:cNvPr>
          <p:cNvSpPr txBox="1"/>
          <p:nvPr/>
        </p:nvSpPr>
        <p:spPr>
          <a:xfrm>
            <a:off x="914400" y="0"/>
            <a:ext cx="4393975" cy="400110"/>
          </a:xfrm>
          <a:prstGeom prst="rect">
            <a:avLst/>
          </a:prstGeom>
          <a:noFill/>
        </p:spPr>
        <p:txBody>
          <a:bodyPr wrap="square" rtlCol="0">
            <a:spAutoFit/>
          </a:bodyPr>
          <a:lstStyle/>
          <a:p>
            <a:r>
              <a:rPr lang="en-IN" sz="2000" dirty="0">
                <a:solidFill>
                  <a:srgbClr val="FF0000"/>
                </a:solidFill>
              </a:rPr>
              <a:t>Local State management: use State hook</a:t>
            </a:r>
          </a:p>
        </p:txBody>
      </p:sp>
      <p:sp>
        <p:nvSpPr>
          <p:cNvPr id="5" name="Rectangle 3">
            <a:extLst>
              <a:ext uri="{FF2B5EF4-FFF2-40B4-BE49-F238E27FC236}">
                <a16:creationId xmlns:a16="http://schemas.microsoft.com/office/drawing/2014/main" id="{880656D8-BB34-A0FB-B026-238532F425F7}"/>
              </a:ext>
            </a:extLst>
          </p:cNvPr>
          <p:cNvSpPr>
            <a:spLocks noChangeArrowheads="1"/>
          </p:cNvSpPr>
          <p:nvPr/>
        </p:nvSpPr>
        <p:spPr bwMode="auto">
          <a:xfrm rot="10800000" flipV="1">
            <a:off x="-1" y="336807"/>
            <a:ext cx="12154223"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strike="noStrike" cap="none" normalizeH="0" baseline="0" dirty="0">
                <a:ln>
                  <a:noFill/>
                </a:ln>
                <a:solidFill>
                  <a:srgbClr val="171717"/>
                </a:solidFill>
                <a:effectLst/>
                <a:latin typeface="-apple-system"/>
              </a:rPr>
              <a:t>The </a:t>
            </a:r>
            <a:r>
              <a:rPr kumimoji="0" lang="en-US" altLang="en-US" sz="2000" b="0" strike="noStrike" cap="none" normalizeH="0" baseline="0" dirty="0" err="1">
                <a:ln>
                  <a:noFill/>
                </a:ln>
                <a:solidFill>
                  <a:srgbClr val="171717"/>
                </a:solidFill>
                <a:effectLst/>
                <a:latin typeface="var(--ff-monospace)"/>
              </a:rPr>
              <a:t>useState</a:t>
            </a:r>
            <a:r>
              <a:rPr kumimoji="0" lang="en-US" altLang="en-US" sz="2000" b="0" strike="noStrike" cap="none" normalizeH="0" baseline="0" dirty="0">
                <a:ln>
                  <a:noFill/>
                </a:ln>
                <a:solidFill>
                  <a:srgbClr val="171717"/>
                </a:solidFill>
                <a:effectLst/>
                <a:latin typeface="-apple-system"/>
              </a:rPr>
              <a:t> hook is the most basic and commonly used way to manage state in functional components.</a:t>
            </a:r>
          </a:p>
          <a:p>
            <a:r>
              <a:rPr kumimoji="0" lang="en-US" altLang="en-US" sz="2000" b="0" strike="noStrike" cap="none" normalizeH="0" baseline="0" dirty="0">
                <a:ln>
                  <a:noFill/>
                </a:ln>
                <a:solidFill>
                  <a:srgbClr val="171717"/>
                </a:solidFill>
                <a:effectLst/>
                <a:latin typeface="-apple-system"/>
              </a:rPr>
              <a:t> It allows you to add state to function components and is straightforward to use.</a:t>
            </a:r>
            <a:r>
              <a:rPr kumimoji="0" lang="en-US" altLang="en-US" sz="2000" b="0" strike="noStrike" cap="none" normalizeH="0" baseline="0" dirty="0">
                <a:ln>
                  <a:noFill/>
                </a:ln>
                <a:solidFill>
                  <a:schemeClr val="tx1"/>
                </a:solidFill>
                <a:effectLst/>
              </a:rPr>
              <a:t> </a:t>
            </a:r>
          </a:p>
          <a:p>
            <a:r>
              <a:rPr kumimoji="0" lang="en-US" altLang="en-US" sz="2000" b="0" strike="noStrike" cap="none" normalizeH="0" baseline="0" dirty="0">
                <a:ln>
                  <a:noFill/>
                </a:ln>
                <a:effectLst/>
                <a:latin typeface="Optimistic Text"/>
              </a:rPr>
              <a:t>Hooks are special functions that let your components use React features (state is one of those features).</a:t>
            </a:r>
          </a:p>
          <a:p>
            <a:pPr algn="l"/>
            <a:r>
              <a:rPr lang="en-US" sz="2000" b="0" i="0" dirty="0">
                <a:effectLst/>
                <a:latin typeface="IBM Plex Sans" panose="020B0503050203000203" pitchFamily="34" charset="0"/>
              </a:rPr>
              <a:t>The </a:t>
            </a:r>
            <a:r>
              <a:rPr lang="en-US" sz="2000" b="0" i="0" dirty="0" err="1">
                <a:effectLst/>
                <a:latin typeface="IBM Plex Sans" panose="020B0503050203000203" pitchFamily="34" charset="0"/>
              </a:rPr>
              <a:t>useState</a:t>
            </a:r>
            <a:r>
              <a:rPr lang="en-US" sz="2000" b="0" i="0" dirty="0">
                <a:effectLst/>
                <a:latin typeface="IBM Plex Sans" panose="020B0503050203000203" pitchFamily="34" charset="0"/>
              </a:rPr>
              <a:t> hook in React is the easiest way to manage states. It enables us to create and change state variables within our components.</a:t>
            </a:r>
          </a:p>
          <a:p>
            <a:pPr algn="l"/>
            <a:r>
              <a:rPr lang="en-US" sz="2000" b="0" i="0" dirty="0">
                <a:effectLst/>
                <a:latin typeface="IBM Plex Sans" panose="020B0503050203000203" pitchFamily="34" charset="0"/>
              </a:rPr>
              <a:t>For example, consider a Cart component. It needs two states: one for the current item being added to the Cart and another for the Cart itself.</a:t>
            </a:r>
          </a:p>
          <a:p>
            <a:pPr algn="ctr"/>
            <a:r>
              <a:rPr lang="en-US" sz="2000" b="0" i="0" dirty="0">
                <a:effectLst/>
                <a:latin typeface="Consolas" panose="020B0609020204030204" pitchFamily="49" charset="0"/>
              </a:rPr>
              <a:t>const [state, </a:t>
            </a:r>
            <a:r>
              <a:rPr lang="en-US" sz="2000" b="0" i="0" dirty="0" err="1">
                <a:effectLst/>
                <a:latin typeface="Consolas" panose="020B0609020204030204" pitchFamily="49" charset="0"/>
              </a:rPr>
              <a:t>setState</a:t>
            </a:r>
            <a:r>
              <a:rPr lang="en-US" sz="2000" b="0" i="0" dirty="0">
                <a:effectLst/>
                <a:latin typeface="Consolas" panose="020B0609020204030204" pitchFamily="49" charset="0"/>
              </a:rPr>
              <a:t>] = </a:t>
            </a:r>
            <a:r>
              <a:rPr lang="en-US" sz="2000" b="0" i="0" dirty="0" err="1">
                <a:effectLst/>
                <a:latin typeface="Consolas" panose="020B0609020204030204" pitchFamily="49" charset="0"/>
              </a:rPr>
              <a:t>useState</a:t>
            </a:r>
            <a:r>
              <a:rPr lang="en-US" sz="2000" b="0" i="0" dirty="0">
                <a:effectLst/>
                <a:latin typeface="Consolas" panose="020B0609020204030204" pitchFamily="49" charset="0"/>
              </a:rPr>
              <a:t>(&lt;</a:t>
            </a:r>
            <a:r>
              <a:rPr lang="en-US" sz="2000" b="0" i="0" dirty="0" err="1">
                <a:effectLst/>
                <a:latin typeface="Consolas" panose="020B0609020204030204" pitchFamily="49" charset="0"/>
              </a:rPr>
              <a:t>default_value</a:t>
            </a:r>
            <a:r>
              <a:rPr lang="en-US" sz="2000" b="0" i="0" dirty="0">
                <a:effectLst/>
                <a:latin typeface="Consolas" panose="020B0609020204030204" pitchFamily="49" charset="0"/>
              </a:rPr>
              <a:t>&gt;)</a:t>
            </a:r>
            <a:endParaRPr lang="en-US" sz="2000" b="0" i="0" dirty="0">
              <a:effectLst/>
              <a:latin typeface="-apple-system"/>
            </a:endParaRPr>
          </a:p>
          <a:p>
            <a:pPr algn="ctr"/>
            <a:r>
              <a:rPr kumimoji="0" lang="en-US" altLang="en-US" sz="2000" b="0" strike="noStrike" cap="none" normalizeH="0" baseline="0" dirty="0">
                <a:ln>
                  <a:noFill/>
                </a:ln>
                <a:effectLst/>
                <a:latin typeface="Optimistic Tex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5E1FA147-9331-82FE-4D4B-573DA4CC86FF}"/>
              </a:ext>
            </a:extLst>
          </p:cNvPr>
          <p:cNvSpPr txBox="1"/>
          <p:nvPr/>
        </p:nvSpPr>
        <p:spPr>
          <a:xfrm>
            <a:off x="339864" y="3363995"/>
            <a:ext cx="10697671" cy="1477328"/>
          </a:xfrm>
          <a:prstGeom prst="rect">
            <a:avLst/>
          </a:prstGeom>
          <a:noFill/>
        </p:spPr>
        <p:txBody>
          <a:bodyPr wrap="square">
            <a:spAutoFit/>
          </a:bodyPr>
          <a:lstStyle/>
          <a:p>
            <a:r>
              <a:rPr lang="en-US" b="0" i="0" dirty="0">
                <a:effectLst/>
                <a:latin typeface="IBM Plex Sans" panose="020B0503050203000203" pitchFamily="34" charset="0"/>
              </a:rPr>
              <a:t>The </a:t>
            </a:r>
            <a:r>
              <a:rPr lang="en-US" b="0" i="0" dirty="0" err="1">
                <a:effectLst/>
                <a:latin typeface="IBM Plex Sans" panose="020B0503050203000203" pitchFamily="34" charset="0"/>
              </a:rPr>
              <a:t>useState</a:t>
            </a:r>
            <a:r>
              <a:rPr lang="en-US" b="0" i="0" dirty="0">
                <a:effectLst/>
                <a:latin typeface="IBM Plex Sans" panose="020B0503050203000203" pitchFamily="34" charset="0"/>
              </a:rPr>
              <a:t> hook returns an array with two elements. The first value within the array represents the state name, and it holds the current value of the state. The second value is a function that enables us to update the state’s value.</a:t>
            </a:r>
          </a:p>
          <a:p>
            <a:r>
              <a:rPr lang="en-US" b="0" i="0" dirty="0">
                <a:effectLst/>
                <a:latin typeface="IBM Plex Sans" panose="020B0503050203000203" pitchFamily="34" charset="0"/>
              </a:rPr>
              <a:t>Any state declared within your application must have a default value depending on its data type. It can be a string, number, object, array, or even a null value.</a:t>
            </a:r>
            <a:endParaRPr lang="en-IN" dirty="0"/>
          </a:p>
        </p:txBody>
      </p:sp>
      <p:pic>
        <p:nvPicPr>
          <p:cNvPr id="9" name="Picture 8">
            <a:extLst>
              <a:ext uri="{FF2B5EF4-FFF2-40B4-BE49-F238E27FC236}">
                <a16:creationId xmlns:a16="http://schemas.microsoft.com/office/drawing/2014/main" id="{CA0729C9-CA45-44A1-C1AC-36F74411B430}"/>
              </a:ext>
            </a:extLst>
          </p:cNvPr>
          <p:cNvPicPr>
            <a:picLocks noChangeAspect="1"/>
          </p:cNvPicPr>
          <p:nvPr/>
        </p:nvPicPr>
        <p:blipFill>
          <a:blip r:embed="rId2"/>
          <a:stretch>
            <a:fillRect/>
          </a:stretch>
        </p:blipFill>
        <p:spPr>
          <a:xfrm>
            <a:off x="2465654" y="4943333"/>
            <a:ext cx="6839905" cy="1600423"/>
          </a:xfrm>
          <a:prstGeom prst="rect">
            <a:avLst/>
          </a:prstGeom>
        </p:spPr>
      </p:pic>
    </p:spTree>
    <p:extLst>
      <p:ext uri="{BB962C8B-B14F-4D97-AF65-F5344CB8AC3E}">
        <p14:creationId xmlns:p14="http://schemas.microsoft.com/office/powerpoint/2010/main" val="3067221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DDD160-FA6C-6CC0-8ABC-EBD2CFCC114B}"/>
              </a:ext>
            </a:extLst>
          </p:cNvPr>
          <p:cNvPicPr>
            <a:picLocks noChangeAspect="1"/>
          </p:cNvPicPr>
          <p:nvPr/>
        </p:nvPicPr>
        <p:blipFill>
          <a:blip r:embed="rId2"/>
          <a:stretch>
            <a:fillRect/>
          </a:stretch>
        </p:blipFill>
        <p:spPr>
          <a:xfrm>
            <a:off x="117810" y="695915"/>
            <a:ext cx="8192710" cy="5850542"/>
          </a:xfrm>
          <a:prstGeom prst="rect">
            <a:avLst/>
          </a:prstGeom>
        </p:spPr>
      </p:pic>
      <p:sp>
        <p:nvSpPr>
          <p:cNvPr id="8" name="Rectangle 4">
            <a:extLst>
              <a:ext uri="{FF2B5EF4-FFF2-40B4-BE49-F238E27FC236}">
                <a16:creationId xmlns:a16="http://schemas.microsoft.com/office/drawing/2014/main" id="{1BD2A0A3-F35C-FCCD-5F3C-FD7B8E33B63B}"/>
              </a:ext>
            </a:extLst>
          </p:cNvPr>
          <p:cNvSpPr>
            <a:spLocks noChangeArrowheads="1"/>
          </p:cNvSpPr>
          <p:nvPr/>
        </p:nvSpPr>
        <p:spPr bwMode="auto">
          <a:xfrm>
            <a:off x="8399535" y="1652312"/>
            <a:ext cx="375468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71717"/>
                </a:solidFill>
                <a:effectLst/>
                <a:latin typeface="-apple-system"/>
              </a:rPr>
              <a:t>In this example,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171717"/>
                </a:solidFill>
                <a:effectLst/>
                <a:latin typeface="var(--ff-monospace)"/>
              </a:rPr>
              <a:t>useState</a:t>
            </a:r>
            <a:r>
              <a:rPr kumimoji="0" lang="en-US" altLang="en-US" sz="2000" b="0" i="0" u="none" strike="noStrike" cap="none" normalizeH="0" baseline="0" dirty="0">
                <a:ln>
                  <a:noFill/>
                </a:ln>
                <a:solidFill>
                  <a:srgbClr val="171717"/>
                </a:solidFill>
                <a:effectLst/>
                <a:latin typeface="-apple-system"/>
              </a:rPr>
              <a:t> initializes the state variable </a:t>
            </a:r>
            <a:r>
              <a:rPr kumimoji="0" lang="en-US" altLang="en-US" sz="2000" b="0" i="0" u="none" strike="noStrike" cap="none" normalizeH="0" baseline="0" dirty="0">
                <a:ln>
                  <a:noFill/>
                </a:ln>
                <a:solidFill>
                  <a:srgbClr val="171717"/>
                </a:solidFill>
                <a:effectLst/>
                <a:latin typeface="var(--ff-monospace)"/>
              </a:rPr>
              <a:t>count</a:t>
            </a:r>
            <a:r>
              <a:rPr kumimoji="0" lang="en-US" altLang="en-US" sz="2000" b="0" i="0" u="none" strike="noStrike" cap="none" normalizeH="0" baseline="0" dirty="0">
                <a:ln>
                  <a:noFill/>
                </a:ln>
                <a:solidFill>
                  <a:srgbClr val="171717"/>
                </a:solidFill>
                <a:effectLst/>
                <a:latin typeface="-apple-system"/>
              </a:rPr>
              <a:t> with a value of </a:t>
            </a:r>
            <a:r>
              <a:rPr kumimoji="0" lang="en-US" altLang="en-US" sz="2000" b="0" i="0" u="none" strike="noStrike" cap="none" normalizeH="0" baseline="0" dirty="0">
                <a:ln>
                  <a:noFill/>
                </a:ln>
                <a:solidFill>
                  <a:srgbClr val="171717"/>
                </a:solidFill>
                <a:effectLst/>
                <a:latin typeface="var(--ff-monospace)"/>
              </a:rPr>
              <a:t>0</a:t>
            </a:r>
            <a:r>
              <a:rPr kumimoji="0" lang="en-US" altLang="en-US" sz="2000" b="0" i="0" u="none" strike="noStrike" cap="none" normalizeH="0" baseline="0" dirty="0">
                <a:ln>
                  <a:noFill/>
                </a:ln>
                <a:solidFill>
                  <a:srgbClr val="171717"/>
                </a:solidFill>
                <a:effectLst/>
                <a:latin typeface="-apple-system"/>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71717"/>
                </a:solidFill>
                <a:effectLst/>
                <a:latin typeface="-apple-system"/>
              </a:rPr>
              <a:t>The </a:t>
            </a:r>
            <a:r>
              <a:rPr kumimoji="0" lang="en-US" altLang="en-US" sz="2000" b="0" i="0" u="none" strike="noStrike" cap="none" normalizeH="0" baseline="0" dirty="0" err="1">
                <a:ln>
                  <a:noFill/>
                </a:ln>
                <a:solidFill>
                  <a:srgbClr val="171717"/>
                </a:solidFill>
                <a:effectLst/>
                <a:latin typeface="var(--ff-monospace)"/>
              </a:rPr>
              <a:t>setCount</a:t>
            </a:r>
            <a:r>
              <a:rPr kumimoji="0" lang="en-US" altLang="en-US" sz="2000" b="0" i="0" u="none" strike="noStrike" cap="none" normalizeH="0" baseline="0" dirty="0">
                <a:ln>
                  <a:noFill/>
                </a:ln>
                <a:solidFill>
                  <a:srgbClr val="171717"/>
                </a:solidFill>
                <a:effectLst/>
                <a:latin typeface="-apple-system"/>
              </a:rPr>
              <a:t> function updates the state, causing the component to re-render with the new value.</a:t>
            </a:r>
            <a:r>
              <a:rPr kumimoji="0" lang="en-US" altLang="en-US" sz="20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7913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CF592C-C456-6198-E76D-D17D543D0704}"/>
              </a:ext>
            </a:extLst>
          </p:cNvPr>
          <p:cNvSpPr txBox="1"/>
          <p:nvPr/>
        </p:nvSpPr>
        <p:spPr>
          <a:xfrm>
            <a:off x="3048674" y="284685"/>
            <a:ext cx="6097348" cy="369332"/>
          </a:xfrm>
          <a:prstGeom prst="rect">
            <a:avLst/>
          </a:prstGeom>
          <a:noFill/>
        </p:spPr>
        <p:txBody>
          <a:bodyPr wrap="square">
            <a:spAutoFit/>
          </a:bodyPr>
          <a:lstStyle/>
          <a:p>
            <a:pPr algn="l"/>
            <a:r>
              <a:rPr lang="en-US" b="1" i="0" dirty="0">
                <a:effectLst/>
                <a:latin typeface="IBM Plex Mono" panose="020F0502020204030204" pitchFamily="49" charset="0"/>
              </a:rPr>
              <a:t>Updating states with the </a:t>
            </a:r>
            <a:r>
              <a:rPr lang="en-US" b="1" i="0" dirty="0" err="1">
                <a:effectLst/>
                <a:latin typeface="IBM Plex Mono" panose="020F0502020204030204" pitchFamily="49" charset="0"/>
              </a:rPr>
              <a:t>useState</a:t>
            </a:r>
            <a:r>
              <a:rPr lang="en-US" b="1" i="0" dirty="0">
                <a:effectLst/>
                <a:latin typeface="IBM Plex Mono" panose="020F0502020204030204" pitchFamily="49" charset="0"/>
              </a:rPr>
              <a:t> hook</a:t>
            </a:r>
          </a:p>
        </p:txBody>
      </p:sp>
      <p:pic>
        <p:nvPicPr>
          <p:cNvPr id="5" name="Picture 4">
            <a:extLst>
              <a:ext uri="{FF2B5EF4-FFF2-40B4-BE49-F238E27FC236}">
                <a16:creationId xmlns:a16="http://schemas.microsoft.com/office/drawing/2014/main" id="{01D29857-AF9F-48E8-D61D-0375C4DF3E5F}"/>
              </a:ext>
            </a:extLst>
          </p:cNvPr>
          <p:cNvPicPr>
            <a:picLocks noChangeAspect="1"/>
          </p:cNvPicPr>
          <p:nvPr/>
        </p:nvPicPr>
        <p:blipFill>
          <a:blip r:embed="rId2"/>
          <a:stretch>
            <a:fillRect/>
          </a:stretch>
        </p:blipFill>
        <p:spPr>
          <a:xfrm>
            <a:off x="355368" y="1593479"/>
            <a:ext cx="7354326" cy="4496427"/>
          </a:xfrm>
          <a:prstGeom prst="rect">
            <a:avLst/>
          </a:prstGeom>
        </p:spPr>
      </p:pic>
      <p:pic>
        <p:nvPicPr>
          <p:cNvPr id="7" name="Picture 6">
            <a:extLst>
              <a:ext uri="{FF2B5EF4-FFF2-40B4-BE49-F238E27FC236}">
                <a16:creationId xmlns:a16="http://schemas.microsoft.com/office/drawing/2014/main" id="{A3BC23CE-3315-4023-C6C8-E09C84DD534F}"/>
              </a:ext>
            </a:extLst>
          </p:cNvPr>
          <p:cNvPicPr>
            <a:picLocks noChangeAspect="1"/>
          </p:cNvPicPr>
          <p:nvPr/>
        </p:nvPicPr>
        <p:blipFill>
          <a:blip r:embed="rId3"/>
          <a:stretch>
            <a:fillRect/>
          </a:stretch>
        </p:blipFill>
        <p:spPr>
          <a:xfrm>
            <a:off x="8145792" y="1976341"/>
            <a:ext cx="3943900" cy="2581635"/>
          </a:xfrm>
          <a:prstGeom prst="rect">
            <a:avLst/>
          </a:prstGeom>
        </p:spPr>
      </p:pic>
    </p:spTree>
    <p:extLst>
      <p:ext uri="{BB962C8B-B14F-4D97-AF65-F5344CB8AC3E}">
        <p14:creationId xmlns:p14="http://schemas.microsoft.com/office/powerpoint/2010/main" val="1193312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DC13EC-C111-3CFD-EB71-9640A3C9C280}"/>
              </a:ext>
            </a:extLst>
          </p:cNvPr>
          <p:cNvSpPr>
            <a:spLocks noChangeArrowheads="1"/>
          </p:cNvSpPr>
          <p:nvPr/>
        </p:nvSpPr>
        <p:spPr bwMode="auto">
          <a:xfrm>
            <a:off x="-1" y="304716"/>
            <a:ext cx="1212187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b="0" i="0" dirty="0">
                <a:effectLst/>
                <a:latin typeface="IBM Plex Sans" panose="020B0503050203000203" pitchFamily="34" charset="0"/>
              </a:rPr>
              <a:t>The </a:t>
            </a:r>
            <a:r>
              <a:rPr lang="en-US" sz="2000" b="1" i="0" dirty="0" err="1">
                <a:effectLst/>
                <a:latin typeface="IBM Plex Sans" panose="020B0503050203000203" pitchFamily="34" charset="0"/>
              </a:rPr>
              <a:t>useReducer</a:t>
            </a:r>
            <a:r>
              <a:rPr lang="en-US" sz="2000" b="0" i="0" dirty="0">
                <a:effectLst/>
                <a:latin typeface="IBM Plex Sans" panose="020B0503050203000203" pitchFamily="34" charset="0"/>
              </a:rPr>
              <a:t> hook is another powerful tool for managing states within your application.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b="0" i="0" dirty="0">
                <a:effectLst/>
                <a:latin typeface="IBM Plex Sans" panose="020B0503050203000203" pitchFamily="34" charset="0"/>
              </a:rPr>
              <a:t>Unlike </a:t>
            </a:r>
            <a:r>
              <a:rPr lang="en-US" sz="2000" b="0" i="0" dirty="0" err="1">
                <a:effectLst/>
                <a:latin typeface="IBM Plex Sans" panose="020B0503050203000203" pitchFamily="34" charset="0"/>
              </a:rPr>
              <a:t>useState</a:t>
            </a:r>
            <a:r>
              <a:rPr lang="en-US" sz="2000" b="0" i="0" dirty="0">
                <a:effectLst/>
                <a:latin typeface="IBM Plex Sans" panose="020B0503050203000203" pitchFamily="34" charset="0"/>
              </a:rPr>
              <a:t>, which is suitable for simpler cases, </a:t>
            </a:r>
            <a:r>
              <a:rPr lang="en-US" sz="2000" b="0" i="0" dirty="0" err="1">
                <a:effectLst/>
                <a:latin typeface="IBM Plex Sans" panose="020B0503050203000203" pitchFamily="34" charset="0"/>
              </a:rPr>
              <a:t>useReducer</a:t>
            </a:r>
            <a:r>
              <a:rPr lang="en-US" sz="2000" b="0" i="0" dirty="0">
                <a:effectLst/>
                <a:latin typeface="IBM Plex Sans" panose="020B0503050203000203" pitchFamily="34" charset="0"/>
              </a:rPr>
              <a:t> is commonly used when handling a large number of states, especially in components with numerous states across multiple event handlers.</a:t>
            </a:r>
            <a:endParaRPr kumimoji="0" lang="en-US" altLang="en-US" sz="2000" b="0" i="0" u="none" strike="noStrike" cap="none" normalizeH="0" baseline="0" dirty="0">
              <a:ln>
                <a:noFill/>
              </a:ln>
              <a:effectLst/>
              <a:latin typeface="-apple-system"/>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171717"/>
                </a:solidFill>
                <a:effectLst/>
                <a:latin typeface="-apple-system"/>
              </a:rPr>
              <a:t> It is similar to the Redux pattern and can be beneficial when managing state transitions based on specific actions.</a:t>
            </a:r>
            <a:r>
              <a:rPr kumimoji="0" lang="en-US" altLang="en-US" sz="2000" b="0" i="0" u="none" strike="noStrike" cap="none" normalizeH="0" baseline="0" dirty="0">
                <a:ln>
                  <a:noFill/>
                </a:ln>
                <a:solidFill>
                  <a:schemeClr val="tx1"/>
                </a:solidFill>
                <a:effectLst/>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b="0" i="0" dirty="0">
                <a:effectLst/>
                <a:latin typeface="IBM Plex Sans" panose="020B0503050203000203" pitchFamily="34" charset="0"/>
              </a:rPr>
              <a:t>The </a:t>
            </a:r>
            <a:r>
              <a:rPr lang="en-US" sz="2000" b="1" i="0" dirty="0" err="1">
                <a:effectLst/>
                <a:latin typeface="IBM Plex Sans" panose="020B0503050203000203" pitchFamily="34" charset="0"/>
              </a:rPr>
              <a:t>useReducer</a:t>
            </a:r>
            <a:r>
              <a:rPr lang="en-US" sz="2000" b="0" i="0" dirty="0">
                <a:effectLst/>
                <a:latin typeface="IBM Plex Sans" panose="020B0503050203000203" pitchFamily="34" charset="0"/>
              </a:rPr>
              <a:t> hook can be divided into four key components: the state, the reducer function, the action, and the dispatch function</a:t>
            </a:r>
            <a:endParaRPr kumimoji="0" lang="en-US" altLang="en-US" sz="2000" b="0" i="0" u="none" strike="noStrike" cap="none" normalizeH="0" baseline="0" dirty="0">
              <a:ln>
                <a:noFill/>
              </a:ln>
              <a:effectLst/>
              <a:latin typeface="Arial" panose="020B0604020202020204" pitchFamily="34" charset="0"/>
            </a:endParaRPr>
          </a:p>
        </p:txBody>
      </p:sp>
      <p:sp>
        <p:nvSpPr>
          <p:cNvPr id="4" name="TextBox 3">
            <a:extLst>
              <a:ext uri="{FF2B5EF4-FFF2-40B4-BE49-F238E27FC236}">
                <a16:creationId xmlns:a16="http://schemas.microsoft.com/office/drawing/2014/main" id="{F5D74225-2627-C7B7-E541-5422A51C7F2F}"/>
              </a:ext>
            </a:extLst>
          </p:cNvPr>
          <p:cNvSpPr txBox="1"/>
          <p:nvPr/>
        </p:nvSpPr>
        <p:spPr>
          <a:xfrm>
            <a:off x="473395" y="33833"/>
            <a:ext cx="10337564" cy="369332"/>
          </a:xfrm>
          <a:prstGeom prst="rect">
            <a:avLst/>
          </a:prstGeom>
          <a:noFill/>
        </p:spPr>
        <p:txBody>
          <a:bodyPr wrap="square">
            <a:spAutoFit/>
          </a:bodyPr>
          <a:lstStyle/>
          <a:p>
            <a:pPr algn="ctr"/>
            <a:r>
              <a:rPr lang="en-US" b="1" i="0" dirty="0">
                <a:effectLst/>
                <a:latin typeface="IBM Plex Mono" panose="020F0502020204030204" pitchFamily="49" charset="0"/>
              </a:rPr>
              <a:t>manage states using the React </a:t>
            </a:r>
            <a:r>
              <a:rPr lang="en-US" b="1" i="0" dirty="0" err="1">
                <a:effectLst/>
                <a:latin typeface="IBM Plex Mono" panose="020F0502020204030204" pitchFamily="49" charset="0"/>
              </a:rPr>
              <a:t>useReducer</a:t>
            </a:r>
            <a:r>
              <a:rPr lang="en-US" b="1" i="0" dirty="0">
                <a:effectLst/>
                <a:latin typeface="IBM Plex Mono" panose="020F0502020204030204" pitchFamily="49" charset="0"/>
              </a:rPr>
              <a:t> hook</a:t>
            </a:r>
          </a:p>
        </p:txBody>
      </p:sp>
      <p:sp>
        <p:nvSpPr>
          <p:cNvPr id="3" name="Rectangle 2">
            <a:extLst>
              <a:ext uri="{FF2B5EF4-FFF2-40B4-BE49-F238E27FC236}">
                <a16:creationId xmlns:a16="http://schemas.microsoft.com/office/drawing/2014/main" id="{6771121F-273B-A122-7B61-DCF74642C41C}"/>
              </a:ext>
            </a:extLst>
          </p:cNvPr>
          <p:cNvSpPr>
            <a:spLocks noChangeArrowheads="1"/>
          </p:cNvSpPr>
          <p:nvPr/>
        </p:nvSpPr>
        <p:spPr bwMode="auto">
          <a:xfrm>
            <a:off x="145655" y="3221296"/>
            <a:ext cx="1197621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171717"/>
                </a:solidFill>
                <a:effectLst/>
                <a:latin typeface="-apple-system"/>
              </a:rPr>
              <a:t>The </a:t>
            </a:r>
            <a:r>
              <a:rPr kumimoji="0" lang="en-US" altLang="en-US" sz="3200" b="0" i="0" u="none" strike="noStrike" cap="none" normalizeH="0" baseline="0" dirty="0" err="1">
                <a:ln>
                  <a:noFill/>
                </a:ln>
                <a:solidFill>
                  <a:srgbClr val="171717"/>
                </a:solidFill>
                <a:effectLst/>
                <a:latin typeface="var(--ff-monospace)"/>
              </a:rPr>
              <a:t>useReducer</a:t>
            </a:r>
            <a:r>
              <a:rPr kumimoji="0" lang="en-US" altLang="en-US" sz="3200" b="0" i="0" u="none" strike="noStrike" cap="none" normalizeH="0" baseline="0" dirty="0">
                <a:ln>
                  <a:noFill/>
                </a:ln>
                <a:solidFill>
                  <a:srgbClr val="171717"/>
                </a:solidFill>
                <a:effectLst/>
                <a:latin typeface="-apple-system"/>
              </a:rPr>
              <a:t> hook takes a reducer function and an initial state as arguments.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171717"/>
                </a:solidFill>
                <a:effectLst/>
                <a:latin typeface="-apple-system"/>
              </a:rPr>
              <a:t>The reducer function defines how the state should be updated based on the action dispatched.</a:t>
            </a:r>
            <a:r>
              <a:rPr kumimoji="0" lang="en-US" altLang="en-US" sz="32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870974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1A35C5-E482-2AAB-5135-FCAE8517BC12}"/>
              </a:ext>
            </a:extLst>
          </p:cNvPr>
          <p:cNvPicPr>
            <a:picLocks noChangeAspect="1"/>
          </p:cNvPicPr>
          <p:nvPr/>
        </p:nvPicPr>
        <p:blipFill>
          <a:blip r:embed="rId2"/>
          <a:stretch>
            <a:fillRect/>
          </a:stretch>
        </p:blipFill>
        <p:spPr>
          <a:xfrm>
            <a:off x="0" y="1827661"/>
            <a:ext cx="4863313" cy="4915586"/>
          </a:xfrm>
          <a:prstGeom prst="rect">
            <a:avLst/>
          </a:prstGeom>
        </p:spPr>
      </p:pic>
      <p:pic>
        <p:nvPicPr>
          <p:cNvPr id="8" name="Picture 7">
            <a:extLst>
              <a:ext uri="{FF2B5EF4-FFF2-40B4-BE49-F238E27FC236}">
                <a16:creationId xmlns:a16="http://schemas.microsoft.com/office/drawing/2014/main" id="{04391986-6EEF-1D5C-FE1B-8F119417C246}"/>
              </a:ext>
            </a:extLst>
          </p:cNvPr>
          <p:cNvPicPr>
            <a:picLocks noChangeAspect="1"/>
          </p:cNvPicPr>
          <p:nvPr/>
        </p:nvPicPr>
        <p:blipFill>
          <a:blip r:embed="rId3"/>
          <a:stretch>
            <a:fillRect/>
          </a:stretch>
        </p:blipFill>
        <p:spPr>
          <a:xfrm>
            <a:off x="4960417" y="1975319"/>
            <a:ext cx="5241698" cy="4620270"/>
          </a:xfrm>
          <a:prstGeom prst="rect">
            <a:avLst/>
          </a:prstGeom>
        </p:spPr>
      </p:pic>
      <p:pic>
        <p:nvPicPr>
          <p:cNvPr id="10" name="Picture 9">
            <a:extLst>
              <a:ext uri="{FF2B5EF4-FFF2-40B4-BE49-F238E27FC236}">
                <a16:creationId xmlns:a16="http://schemas.microsoft.com/office/drawing/2014/main" id="{165ADF5C-26CA-A825-A76C-B60A096AF00E}"/>
              </a:ext>
            </a:extLst>
          </p:cNvPr>
          <p:cNvPicPr>
            <a:picLocks noChangeAspect="1"/>
          </p:cNvPicPr>
          <p:nvPr/>
        </p:nvPicPr>
        <p:blipFill>
          <a:blip r:embed="rId4"/>
          <a:stretch>
            <a:fillRect/>
          </a:stretch>
        </p:blipFill>
        <p:spPr>
          <a:xfrm>
            <a:off x="10202115" y="3855609"/>
            <a:ext cx="1371791" cy="1105054"/>
          </a:xfrm>
          <a:prstGeom prst="rect">
            <a:avLst/>
          </a:prstGeom>
        </p:spPr>
      </p:pic>
    </p:spTree>
    <p:extLst>
      <p:ext uri="{BB962C8B-B14F-4D97-AF65-F5344CB8AC3E}">
        <p14:creationId xmlns:p14="http://schemas.microsoft.com/office/powerpoint/2010/main" val="1681824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FA3553-6556-0EA4-1279-151C5AFD4EE9}"/>
              </a:ext>
            </a:extLst>
          </p:cNvPr>
          <p:cNvSpPr txBox="1"/>
          <p:nvPr/>
        </p:nvSpPr>
        <p:spPr>
          <a:xfrm>
            <a:off x="113288" y="978726"/>
            <a:ext cx="12078712" cy="3416320"/>
          </a:xfrm>
          <a:prstGeom prst="rect">
            <a:avLst/>
          </a:prstGeom>
          <a:noFill/>
        </p:spPr>
        <p:txBody>
          <a:bodyPr wrap="square">
            <a:spAutoFit/>
          </a:bodyPr>
          <a:lstStyle/>
          <a:p>
            <a:pPr marL="285750" indent="-285750">
              <a:buFont typeface="Arial" panose="020B0604020202020204" pitchFamily="34" charset="0"/>
              <a:buChar char="•"/>
            </a:pPr>
            <a:r>
              <a:rPr lang="en-US" dirty="0">
                <a:latin typeface="IBM Plex Sans" panose="020B0503050203000203" pitchFamily="34" charset="0"/>
              </a:rPr>
              <a:t>I</a:t>
            </a:r>
            <a:r>
              <a:rPr lang="en-US" b="0" i="0" dirty="0">
                <a:effectLst/>
                <a:latin typeface="IBM Plex Sans" panose="020B0503050203000203" pitchFamily="34" charset="0"/>
              </a:rPr>
              <a:t>s a state management technique that enables us to manage states within our application by passing props from a parent component into its child components.</a:t>
            </a:r>
            <a:endParaRPr lang="en-US" b="0" i="0" dirty="0">
              <a:effectLst/>
              <a:latin typeface="-apple-system"/>
            </a:endParaRPr>
          </a:p>
          <a:p>
            <a:pPr marL="285750" indent="-285750">
              <a:buFont typeface="Arial" panose="020B0604020202020204" pitchFamily="34" charset="0"/>
              <a:buChar char="•"/>
            </a:pPr>
            <a:r>
              <a:rPr lang="en-US" b="0" i="0" dirty="0">
                <a:solidFill>
                  <a:srgbClr val="171717"/>
                </a:solidFill>
                <a:effectLst/>
                <a:latin typeface="-apple-system"/>
              </a:rPr>
              <a:t>The Context API is used for sharing state across multiple components without passing props down manually at every level.</a:t>
            </a:r>
          </a:p>
          <a:p>
            <a:r>
              <a:rPr lang="en-US" b="0" i="0" dirty="0">
                <a:solidFill>
                  <a:srgbClr val="171717"/>
                </a:solidFill>
                <a:effectLst/>
                <a:latin typeface="-apple-system"/>
              </a:rPr>
              <a:t> It is particularly useful for global state or theme settings.</a:t>
            </a:r>
          </a:p>
          <a:p>
            <a:endParaRPr lang="en-US" b="0" i="0" dirty="0">
              <a:solidFill>
                <a:srgbClr val="171717"/>
              </a:solidFill>
              <a:effectLst/>
              <a:latin typeface="-apple-system"/>
            </a:endParaRPr>
          </a:p>
          <a:p>
            <a:pPr marL="285750" indent="-285750" algn="l">
              <a:buFont typeface="Arial" panose="020B0604020202020204" pitchFamily="34" charset="0"/>
              <a:buChar char="•"/>
            </a:pPr>
            <a:r>
              <a:rPr lang="en-US" b="0" i="0" dirty="0">
                <a:effectLst/>
                <a:latin typeface="IBM Plex Sans" panose="020B0503050203000203" pitchFamily="34" charset="0"/>
              </a:rPr>
              <a:t>For instance, when a user signs into your application, you need to customize the user’s experience within the application by displaying the user name on a few pages.</a:t>
            </a:r>
          </a:p>
          <a:p>
            <a:pPr marL="285750" indent="-285750" algn="l">
              <a:buFont typeface="Arial" panose="020B0604020202020204" pitchFamily="34" charset="0"/>
              <a:buChar char="•"/>
            </a:pPr>
            <a:r>
              <a:rPr lang="en-US" b="0" i="0" dirty="0">
                <a:effectLst/>
                <a:latin typeface="IBM Plex Sans" panose="020B0503050203000203" pitchFamily="34" charset="0"/>
              </a:rPr>
              <a:t>Without Context API, you may have to pass the username as a prop into every page or parent component until it gets to the exact component where the username is needed.</a:t>
            </a:r>
          </a:p>
          <a:p>
            <a:pPr marL="285750" indent="-285750" algn="l">
              <a:buFont typeface="Arial" panose="020B0604020202020204" pitchFamily="34" charset="0"/>
              <a:buChar char="•"/>
            </a:pPr>
            <a:r>
              <a:rPr lang="en-US" b="0" i="0" dirty="0">
                <a:effectLst/>
                <a:latin typeface="IBM Plex Sans" panose="020B0503050203000203" pitchFamily="34" charset="0"/>
              </a:rPr>
              <a:t>The process of passing states as props through multiple parent components until they get to the deeply nested component where it is needed is called Prop drilling.</a:t>
            </a:r>
          </a:p>
          <a:p>
            <a:endParaRPr lang="en-IN" dirty="0"/>
          </a:p>
        </p:txBody>
      </p:sp>
      <p:sp>
        <p:nvSpPr>
          <p:cNvPr id="4" name="TextBox 3">
            <a:extLst>
              <a:ext uri="{FF2B5EF4-FFF2-40B4-BE49-F238E27FC236}">
                <a16:creationId xmlns:a16="http://schemas.microsoft.com/office/drawing/2014/main" id="{93980136-28DE-4809-01CB-5B5580D3EAF3}"/>
              </a:ext>
            </a:extLst>
          </p:cNvPr>
          <p:cNvSpPr txBox="1"/>
          <p:nvPr/>
        </p:nvSpPr>
        <p:spPr>
          <a:xfrm>
            <a:off x="3754695" y="-56643"/>
            <a:ext cx="4936142" cy="584775"/>
          </a:xfrm>
          <a:prstGeom prst="rect">
            <a:avLst/>
          </a:prstGeom>
          <a:noFill/>
        </p:spPr>
        <p:txBody>
          <a:bodyPr wrap="square" rtlCol="0">
            <a:spAutoFit/>
          </a:bodyPr>
          <a:lstStyle/>
          <a:p>
            <a:pPr algn="ctr"/>
            <a:r>
              <a:rPr lang="en-IN" sz="3200" dirty="0">
                <a:solidFill>
                  <a:srgbClr val="FF0000"/>
                </a:solidFill>
              </a:rPr>
              <a:t>Context API</a:t>
            </a:r>
          </a:p>
        </p:txBody>
      </p:sp>
      <p:pic>
        <p:nvPicPr>
          <p:cNvPr id="5" name="Picture 4">
            <a:extLst>
              <a:ext uri="{FF2B5EF4-FFF2-40B4-BE49-F238E27FC236}">
                <a16:creationId xmlns:a16="http://schemas.microsoft.com/office/drawing/2014/main" id="{A9A387F6-A20D-1F14-82E2-B0A25AA89A98}"/>
              </a:ext>
            </a:extLst>
          </p:cNvPr>
          <p:cNvPicPr>
            <a:picLocks noChangeAspect="1"/>
          </p:cNvPicPr>
          <p:nvPr/>
        </p:nvPicPr>
        <p:blipFill>
          <a:blip r:embed="rId2"/>
          <a:stretch>
            <a:fillRect/>
          </a:stretch>
        </p:blipFill>
        <p:spPr>
          <a:xfrm>
            <a:off x="2946734" y="4224041"/>
            <a:ext cx="5877745" cy="2526843"/>
          </a:xfrm>
          <a:prstGeom prst="rect">
            <a:avLst/>
          </a:prstGeom>
        </p:spPr>
      </p:pic>
    </p:spTree>
    <p:extLst>
      <p:ext uri="{BB962C8B-B14F-4D97-AF65-F5344CB8AC3E}">
        <p14:creationId xmlns:p14="http://schemas.microsoft.com/office/powerpoint/2010/main" val="1599601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5FE95-0B5C-F693-63B5-08026DF80117}"/>
              </a:ext>
            </a:extLst>
          </p:cNvPr>
          <p:cNvSpPr txBox="1"/>
          <p:nvPr/>
        </p:nvSpPr>
        <p:spPr>
          <a:xfrm>
            <a:off x="194209" y="64939"/>
            <a:ext cx="11531149" cy="1477328"/>
          </a:xfrm>
          <a:prstGeom prst="rect">
            <a:avLst/>
          </a:prstGeom>
          <a:noFill/>
        </p:spPr>
        <p:txBody>
          <a:bodyPr wrap="square">
            <a:spAutoFit/>
          </a:bodyPr>
          <a:lstStyle/>
          <a:p>
            <a:pPr marL="285750" indent="-285750" algn="l">
              <a:buFont typeface="Arial" panose="020B0604020202020204" pitchFamily="34" charset="0"/>
              <a:buChar char="•"/>
            </a:pPr>
            <a:r>
              <a:rPr lang="en-US" b="0" i="0" dirty="0">
                <a:effectLst/>
                <a:latin typeface="IBM Plex Sans" panose="020B0503050203000203" pitchFamily="34" charset="0"/>
              </a:rPr>
              <a:t>This process makes your code harder to maintain and understand because parent components that do not need the props have to accept it and pass it to the deeply nested components.</a:t>
            </a:r>
          </a:p>
          <a:p>
            <a:pPr marL="285750" indent="-285750" algn="l">
              <a:buFont typeface="Arial" panose="020B0604020202020204" pitchFamily="34" charset="0"/>
              <a:buChar char="•"/>
            </a:pPr>
            <a:r>
              <a:rPr lang="en-US" b="0" i="0" dirty="0">
                <a:effectLst/>
                <a:latin typeface="IBM Plex Sans" panose="020B0503050203000203" pitchFamily="34" charset="0"/>
              </a:rPr>
              <a:t>Using Context API helps solve this issue because it allows you to declare the shared state within a context and wraps your entire application, allowing React components to access the context directly without passing the value from one component level to another</a:t>
            </a:r>
            <a:r>
              <a:rPr lang="en-US" b="0" i="0" dirty="0">
                <a:solidFill>
                  <a:srgbClr val="F6F7F9"/>
                </a:solidFill>
                <a:effectLst/>
                <a:latin typeface="IBM Plex Sans" panose="020B0503050203000203" pitchFamily="34" charset="0"/>
              </a:rPr>
              <a:t>.</a:t>
            </a:r>
          </a:p>
        </p:txBody>
      </p:sp>
      <p:pic>
        <p:nvPicPr>
          <p:cNvPr id="5" name="Picture 4">
            <a:extLst>
              <a:ext uri="{FF2B5EF4-FFF2-40B4-BE49-F238E27FC236}">
                <a16:creationId xmlns:a16="http://schemas.microsoft.com/office/drawing/2014/main" id="{9469C8C2-F12F-44BB-5D21-13D2EAE2B194}"/>
              </a:ext>
            </a:extLst>
          </p:cNvPr>
          <p:cNvPicPr>
            <a:picLocks noChangeAspect="1"/>
          </p:cNvPicPr>
          <p:nvPr/>
        </p:nvPicPr>
        <p:blipFill>
          <a:blip r:embed="rId2"/>
          <a:stretch>
            <a:fillRect/>
          </a:stretch>
        </p:blipFill>
        <p:spPr>
          <a:xfrm>
            <a:off x="1861546" y="1897809"/>
            <a:ext cx="8468907" cy="4001058"/>
          </a:xfrm>
          <a:prstGeom prst="rect">
            <a:avLst/>
          </a:prstGeom>
        </p:spPr>
      </p:pic>
    </p:spTree>
    <p:extLst>
      <p:ext uri="{BB962C8B-B14F-4D97-AF65-F5344CB8AC3E}">
        <p14:creationId xmlns:p14="http://schemas.microsoft.com/office/powerpoint/2010/main" val="2388275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5B0E0D-B2FA-FBA5-0524-91F9B6EDED54}"/>
              </a:ext>
            </a:extLst>
          </p:cNvPr>
          <p:cNvSpPr txBox="1"/>
          <p:nvPr/>
        </p:nvSpPr>
        <p:spPr>
          <a:xfrm>
            <a:off x="234669" y="337869"/>
            <a:ext cx="11862924" cy="4247317"/>
          </a:xfrm>
          <a:prstGeom prst="rect">
            <a:avLst/>
          </a:prstGeom>
          <a:noFill/>
        </p:spPr>
        <p:txBody>
          <a:bodyPr wrap="square">
            <a:spAutoFit/>
          </a:bodyPr>
          <a:lstStyle/>
          <a:p>
            <a:pPr algn="l"/>
            <a:r>
              <a:rPr lang="en-US" b="0" i="0" dirty="0">
                <a:effectLst/>
                <a:latin typeface="IBM Plex Sans" panose="020B0503050203000203" pitchFamily="34" charset="0"/>
              </a:rPr>
              <a:t>To demonstrate how it works, let’s add a login page to the </a:t>
            </a:r>
            <a:r>
              <a:rPr lang="en-US" b="0" i="0" dirty="0" err="1">
                <a:effectLst/>
                <a:latin typeface="IBM Plex Sans" panose="020B0503050203000203" pitchFamily="34" charset="0"/>
              </a:rPr>
              <a:t>todo</a:t>
            </a:r>
            <a:r>
              <a:rPr lang="en-US" b="0" i="0" dirty="0">
                <a:effectLst/>
                <a:latin typeface="IBM Plex Sans" panose="020B0503050203000203" pitchFamily="34" charset="0"/>
              </a:rPr>
              <a:t> list application.</a:t>
            </a:r>
          </a:p>
          <a:p>
            <a:pPr algn="l"/>
            <a:br>
              <a:rPr lang="en-US" b="0" i="0" dirty="0">
                <a:effectLst/>
                <a:latin typeface="IBM Plex Sans" panose="020B0503050203000203" pitchFamily="34" charset="0"/>
              </a:rPr>
            </a:br>
            <a:endParaRPr lang="en-US" b="0" i="0" dirty="0">
              <a:effectLst/>
              <a:latin typeface="IBM Plex Sans" panose="020B0503050203000203" pitchFamily="34" charset="0"/>
            </a:endParaRPr>
          </a:p>
          <a:p>
            <a:pPr algn="l"/>
            <a:r>
              <a:rPr lang="en-US" b="0" i="0" dirty="0">
                <a:effectLst/>
                <a:latin typeface="IBM Plex Sans" panose="020B0503050203000203" pitchFamily="34" charset="0"/>
              </a:rPr>
              <a:t>This page will save the username in a context, allowing us to access its value within other pages of the application.</a:t>
            </a:r>
          </a:p>
          <a:p>
            <a:pPr algn="l"/>
            <a:br>
              <a:rPr lang="en-US" b="0" i="0" dirty="0">
                <a:effectLst/>
                <a:latin typeface="IBM Plex Sans" panose="020B0503050203000203" pitchFamily="34" charset="0"/>
              </a:rPr>
            </a:br>
            <a:endParaRPr lang="en-US" b="0" i="0" dirty="0">
              <a:effectLst/>
              <a:latin typeface="IBM Plex Sans" panose="020B0503050203000203" pitchFamily="34" charset="0"/>
            </a:endParaRPr>
          </a:p>
          <a:p>
            <a:pPr algn="l"/>
            <a:r>
              <a:rPr lang="en-US" b="0" i="0" dirty="0">
                <a:effectLst/>
                <a:latin typeface="IBM Plex Sans" panose="020B0503050203000203" pitchFamily="34" charset="0"/>
              </a:rPr>
              <a:t>First, consider that we have two components: a Login component and a Todo component in our application. After logging into the application, the username is displayed at the top of the Todo page. Therefore, we will save the username within the context and access it from the context within the Todo page.</a:t>
            </a:r>
          </a:p>
          <a:p>
            <a:pPr algn="l"/>
            <a:br>
              <a:rPr lang="en-US" b="0" i="0" dirty="0">
                <a:effectLst/>
                <a:latin typeface="IBM Plex Sans" panose="020B0503050203000203" pitchFamily="34" charset="0"/>
              </a:rPr>
            </a:br>
            <a:endParaRPr lang="en-US" b="0" i="0" dirty="0">
              <a:effectLst/>
              <a:latin typeface="IBM Plex Sans" panose="020B0503050203000203" pitchFamily="34" charset="0"/>
            </a:endParaRPr>
          </a:p>
          <a:p>
            <a:pPr algn="l"/>
            <a:r>
              <a:rPr lang="en-US" b="0" i="0" dirty="0">
                <a:effectLst/>
                <a:latin typeface="IBM Plex Sans" panose="020B0503050203000203" pitchFamily="34" charset="0"/>
              </a:rPr>
              <a:t>Before we proceed, React provides two methods to enable us to use the Context API:</a:t>
            </a:r>
          </a:p>
          <a:p>
            <a:pPr algn="l"/>
            <a:r>
              <a:rPr lang="en-US" b="0" i="0" dirty="0" err="1">
                <a:effectLst/>
                <a:latin typeface="IBM Plex Sans" panose="020B0503050203000203" pitchFamily="34" charset="0"/>
              </a:rPr>
              <a:t>createContext</a:t>
            </a:r>
            <a:r>
              <a:rPr lang="en-US" b="0" i="0" dirty="0">
                <a:effectLst/>
                <a:latin typeface="IBM Plex Sans" panose="020B0503050203000203" pitchFamily="34" charset="0"/>
              </a:rPr>
              <a:t> and </a:t>
            </a:r>
            <a:r>
              <a:rPr lang="en-US" b="0" i="0" dirty="0" err="1">
                <a:effectLst/>
                <a:latin typeface="IBM Plex Sans" panose="020B0503050203000203" pitchFamily="34" charset="0"/>
              </a:rPr>
              <a:t>useContext</a:t>
            </a:r>
            <a:r>
              <a:rPr lang="en-US" b="0" i="0" dirty="0">
                <a:effectLst/>
                <a:latin typeface="IBM Plex Sans" panose="020B0503050203000203" pitchFamily="34" charset="0"/>
              </a:rPr>
              <a:t>. Their names explain exactly what they are used for.</a:t>
            </a:r>
          </a:p>
          <a:p>
            <a:pPr algn="l"/>
            <a:r>
              <a:rPr lang="en-US" b="0" i="0" dirty="0">
                <a:effectLst/>
                <a:latin typeface="IBM Plex Sans" panose="020B0503050203000203" pitchFamily="34" charset="0"/>
              </a:rPr>
              <a:t>Next, you need to create the AppContext.js file that stores the current user’s name.</a:t>
            </a:r>
          </a:p>
        </p:txBody>
      </p:sp>
    </p:spTree>
    <p:extLst>
      <p:ext uri="{BB962C8B-B14F-4D97-AF65-F5344CB8AC3E}">
        <p14:creationId xmlns:p14="http://schemas.microsoft.com/office/powerpoint/2010/main" val="197646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5BFAC7-3A3A-0F90-8EE5-5AE7DE110C69}"/>
              </a:ext>
            </a:extLst>
          </p:cNvPr>
          <p:cNvPicPr>
            <a:picLocks noChangeAspect="1"/>
          </p:cNvPicPr>
          <p:nvPr/>
        </p:nvPicPr>
        <p:blipFill>
          <a:blip r:embed="rId2"/>
          <a:stretch>
            <a:fillRect/>
          </a:stretch>
        </p:blipFill>
        <p:spPr>
          <a:xfrm>
            <a:off x="647363" y="185285"/>
            <a:ext cx="10438725" cy="6487430"/>
          </a:xfrm>
          <a:prstGeom prst="rect">
            <a:avLst/>
          </a:prstGeom>
        </p:spPr>
      </p:pic>
    </p:spTree>
    <p:extLst>
      <p:ext uri="{BB962C8B-B14F-4D97-AF65-F5344CB8AC3E}">
        <p14:creationId xmlns:p14="http://schemas.microsoft.com/office/powerpoint/2010/main" val="286868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AB0DBC-81C9-700A-2FCF-68AA8D5CA763}"/>
              </a:ext>
            </a:extLst>
          </p:cNvPr>
          <p:cNvSpPr txBox="1"/>
          <p:nvPr/>
        </p:nvSpPr>
        <p:spPr>
          <a:xfrm>
            <a:off x="3048674" y="527445"/>
            <a:ext cx="6097348" cy="523220"/>
          </a:xfrm>
          <a:prstGeom prst="rect">
            <a:avLst/>
          </a:prstGeom>
          <a:noFill/>
        </p:spPr>
        <p:txBody>
          <a:bodyPr wrap="square">
            <a:spAutoFit/>
          </a:bodyPr>
          <a:lstStyle/>
          <a:p>
            <a:pPr algn="ctr"/>
            <a:r>
              <a:rPr lang="en-IN" sz="2800" dirty="0"/>
              <a:t>Page Setup</a:t>
            </a:r>
          </a:p>
        </p:txBody>
      </p:sp>
      <p:sp>
        <p:nvSpPr>
          <p:cNvPr id="5" name="TextBox 4">
            <a:extLst>
              <a:ext uri="{FF2B5EF4-FFF2-40B4-BE49-F238E27FC236}">
                <a16:creationId xmlns:a16="http://schemas.microsoft.com/office/drawing/2014/main" id="{AD32EE3B-53A3-78F8-15A0-8B4B64C8F087}"/>
              </a:ext>
            </a:extLst>
          </p:cNvPr>
          <p:cNvSpPr txBox="1"/>
          <p:nvPr/>
        </p:nvSpPr>
        <p:spPr>
          <a:xfrm>
            <a:off x="671639" y="1325747"/>
            <a:ext cx="9953203" cy="1477328"/>
          </a:xfrm>
          <a:prstGeom prst="rect">
            <a:avLst/>
          </a:prstGeom>
          <a:noFill/>
        </p:spPr>
        <p:txBody>
          <a:bodyPr wrap="square">
            <a:spAutoFit/>
          </a:bodyPr>
          <a:lstStyle/>
          <a:p>
            <a:r>
              <a:rPr lang="en-US" dirty="0"/>
              <a:t>In order to work with React in the browser, we need to include two libraries: </a:t>
            </a:r>
          </a:p>
          <a:p>
            <a:pPr marL="742950" lvl="1" indent="-285750">
              <a:buFont typeface="Arial" panose="020B0604020202020204" pitchFamily="34" charset="0"/>
              <a:buChar char="•"/>
            </a:pPr>
            <a:r>
              <a:rPr lang="en-US" dirty="0"/>
              <a:t>React and </a:t>
            </a:r>
          </a:p>
          <a:p>
            <a:pPr marL="742950" lvl="1" indent="-285750">
              <a:buFont typeface="Arial" panose="020B0604020202020204" pitchFamily="34" charset="0"/>
              <a:buChar char="•"/>
            </a:pPr>
            <a:r>
              <a:rPr lang="en-US" dirty="0" err="1"/>
              <a:t>ReactDOM</a:t>
            </a:r>
            <a:r>
              <a:rPr lang="en-US" dirty="0"/>
              <a:t>. </a:t>
            </a:r>
          </a:p>
          <a:p>
            <a:r>
              <a:rPr lang="en-US" dirty="0"/>
              <a:t>React is the library for creating views.</a:t>
            </a:r>
          </a:p>
          <a:p>
            <a:r>
              <a:rPr lang="en-US" dirty="0"/>
              <a:t> </a:t>
            </a:r>
            <a:r>
              <a:rPr lang="en-US" dirty="0" err="1"/>
              <a:t>ReactDOM</a:t>
            </a:r>
            <a:r>
              <a:rPr lang="en-US" dirty="0"/>
              <a:t> is the library used to actually render the UI in the browser.</a:t>
            </a:r>
            <a:endParaRPr lang="en-IN" dirty="0"/>
          </a:p>
        </p:txBody>
      </p:sp>
      <p:pic>
        <p:nvPicPr>
          <p:cNvPr id="9" name="Picture 8">
            <a:extLst>
              <a:ext uri="{FF2B5EF4-FFF2-40B4-BE49-F238E27FC236}">
                <a16:creationId xmlns:a16="http://schemas.microsoft.com/office/drawing/2014/main" id="{DFE58C91-549D-7734-2559-E53ABE0ADED3}"/>
              </a:ext>
            </a:extLst>
          </p:cNvPr>
          <p:cNvPicPr>
            <a:picLocks noChangeAspect="1"/>
          </p:cNvPicPr>
          <p:nvPr/>
        </p:nvPicPr>
        <p:blipFill>
          <a:blip r:embed="rId2"/>
          <a:stretch>
            <a:fillRect/>
          </a:stretch>
        </p:blipFill>
        <p:spPr>
          <a:xfrm>
            <a:off x="525309" y="3355990"/>
            <a:ext cx="3000794" cy="1991003"/>
          </a:xfrm>
          <a:prstGeom prst="rect">
            <a:avLst/>
          </a:prstGeom>
        </p:spPr>
      </p:pic>
      <p:pic>
        <p:nvPicPr>
          <p:cNvPr id="11" name="Picture 10">
            <a:extLst>
              <a:ext uri="{FF2B5EF4-FFF2-40B4-BE49-F238E27FC236}">
                <a16:creationId xmlns:a16="http://schemas.microsoft.com/office/drawing/2014/main" id="{59DFA3D3-70A4-2CEF-9562-B26B88CC5217}"/>
              </a:ext>
            </a:extLst>
          </p:cNvPr>
          <p:cNvPicPr>
            <a:picLocks noChangeAspect="1"/>
          </p:cNvPicPr>
          <p:nvPr/>
        </p:nvPicPr>
        <p:blipFill>
          <a:blip r:embed="rId3"/>
          <a:stretch>
            <a:fillRect/>
          </a:stretch>
        </p:blipFill>
        <p:spPr>
          <a:xfrm>
            <a:off x="4446630" y="3161054"/>
            <a:ext cx="5839640" cy="2753109"/>
          </a:xfrm>
          <a:prstGeom prst="rect">
            <a:avLst/>
          </a:prstGeom>
        </p:spPr>
      </p:pic>
    </p:spTree>
    <p:extLst>
      <p:ext uri="{BB962C8B-B14F-4D97-AF65-F5344CB8AC3E}">
        <p14:creationId xmlns:p14="http://schemas.microsoft.com/office/powerpoint/2010/main" val="3323317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EA843A-3BC0-F0B3-F112-BD7B78B9BA9C}"/>
              </a:ext>
            </a:extLst>
          </p:cNvPr>
          <p:cNvSpPr txBox="1"/>
          <p:nvPr/>
        </p:nvSpPr>
        <p:spPr>
          <a:xfrm>
            <a:off x="364141" y="341938"/>
            <a:ext cx="11733451" cy="1200329"/>
          </a:xfrm>
          <a:prstGeom prst="rect">
            <a:avLst/>
          </a:prstGeom>
          <a:noFill/>
        </p:spPr>
        <p:txBody>
          <a:bodyPr wrap="square">
            <a:spAutoFit/>
          </a:bodyPr>
          <a:lstStyle/>
          <a:p>
            <a:pPr algn="l"/>
            <a:r>
              <a:rPr lang="en-US" b="0" i="0" dirty="0">
                <a:effectLst/>
                <a:latin typeface="IBM Plex Sans" panose="020B0503050203000203" pitchFamily="34" charset="0"/>
              </a:rPr>
              <a:t>The code snippet creates the username state within the Context and makes it available to all components within the application through the </a:t>
            </a:r>
            <a:r>
              <a:rPr lang="en-US" b="0" i="0" dirty="0" err="1">
                <a:effectLst/>
                <a:latin typeface="IBM Plex Sans" panose="020B0503050203000203" pitchFamily="34" charset="0"/>
              </a:rPr>
              <a:t>AppContext.Provider</a:t>
            </a:r>
            <a:r>
              <a:rPr lang="en-US" b="0" i="0" dirty="0">
                <a:effectLst/>
                <a:latin typeface="IBM Plex Sans" panose="020B0503050203000203" pitchFamily="34" charset="0"/>
              </a:rPr>
              <a:t> component.</a:t>
            </a:r>
          </a:p>
          <a:p>
            <a:pPr algn="l"/>
            <a:r>
              <a:rPr lang="en-US" b="0" i="0" dirty="0">
                <a:effectLst/>
                <a:latin typeface="IBM Plex Sans" panose="020B0503050203000203" pitchFamily="34" charset="0"/>
              </a:rPr>
              <a:t>Wrap the entire application with the </a:t>
            </a:r>
            <a:r>
              <a:rPr lang="en-US" b="0" i="0" dirty="0" err="1">
                <a:effectLst/>
                <a:latin typeface="IBM Plex Sans" panose="020B0503050203000203" pitchFamily="34" charset="0"/>
              </a:rPr>
              <a:t>AppProvider</a:t>
            </a:r>
            <a:r>
              <a:rPr lang="en-US" b="0" i="0" dirty="0">
                <a:effectLst/>
                <a:latin typeface="IBM Plex Sans" panose="020B0503050203000203" pitchFamily="34" charset="0"/>
              </a:rPr>
              <a:t> component to grant access to its values for all other components.</a:t>
            </a:r>
          </a:p>
        </p:txBody>
      </p:sp>
      <p:pic>
        <p:nvPicPr>
          <p:cNvPr id="5" name="Picture 4">
            <a:extLst>
              <a:ext uri="{FF2B5EF4-FFF2-40B4-BE49-F238E27FC236}">
                <a16:creationId xmlns:a16="http://schemas.microsoft.com/office/drawing/2014/main" id="{AD98C718-3FE9-23EA-F8B0-1136F51A08FE}"/>
              </a:ext>
            </a:extLst>
          </p:cNvPr>
          <p:cNvPicPr>
            <a:picLocks noChangeAspect="1"/>
          </p:cNvPicPr>
          <p:nvPr/>
        </p:nvPicPr>
        <p:blipFill>
          <a:blip r:embed="rId2"/>
          <a:stretch>
            <a:fillRect/>
          </a:stretch>
        </p:blipFill>
        <p:spPr>
          <a:xfrm>
            <a:off x="2627902" y="2561870"/>
            <a:ext cx="7049484" cy="3886742"/>
          </a:xfrm>
          <a:prstGeom prst="rect">
            <a:avLst/>
          </a:prstGeom>
        </p:spPr>
      </p:pic>
    </p:spTree>
    <p:extLst>
      <p:ext uri="{BB962C8B-B14F-4D97-AF65-F5344CB8AC3E}">
        <p14:creationId xmlns:p14="http://schemas.microsoft.com/office/powerpoint/2010/main" val="1415253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57AE0A-1716-FD04-4BB8-296EE3A37D30}"/>
              </a:ext>
            </a:extLst>
          </p:cNvPr>
          <p:cNvSpPr txBox="1"/>
          <p:nvPr/>
        </p:nvSpPr>
        <p:spPr>
          <a:xfrm>
            <a:off x="631179" y="130002"/>
            <a:ext cx="9127816" cy="369332"/>
          </a:xfrm>
          <a:prstGeom prst="rect">
            <a:avLst/>
          </a:prstGeom>
          <a:noFill/>
        </p:spPr>
        <p:txBody>
          <a:bodyPr wrap="square">
            <a:spAutoFit/>
          </a:bodyPr>
          <a:lstStyle/>
          <a:p>
            <a:pPr algn="r"/>
            <a:r>
              <a:rPr lang="en-US" b="0" i="0" dirty="0">
                <a:effectLst/>
                <a:latin typeface="IBM Plex Sans" panose="020B0503050203000203" pitchFamily="34" charset="0"/>
              </a:rPr>
              <a:t>Create the login form that updates the username stored within the app context</a:t>
            </a:r>
            <a:endParaRPr lang="en-IN" dirty="0"/>
          </a:p>
        </p:txBody>
      </p:sp>
      <p:pic>
        <p:nvPicPr>
          <p:cNvPr id="5" name="Picture 4">
            <a:extLst>
              <a:ext uri="{FF2B5EF4-FFF2-40B4-BE49-F238E27FC236}">
                <a16:creationId xmlns:a16="http://schemas.microsoft.com/office/drawing/2014/main" id="{4E369078-AD3F-8462-0607-AF6449F6B606}"/>
              </a:ext>
            </a:extLst>
          </p:cNvPr>
          <p:cNvPicPr>
            <a:picLocks noChangeAspect="1"/>
          </p:cNvPicPr>
          <p:nvPr/>
        </p:nvPicPr>
        <p:blipFill>
          <a:blip r:embed="rId2"/>
          <a:stretch>
            <a:fillRect/>
          </a:stretch>
        </p:blipFill>
        <p:spPr>
          <a:xfrm>
            <a:off x="987228" y="984009"/>
            <a:ext cx="8537897" cy="5586724"/>
          </a:xfrm>
          <a:prstGeom prst="rect">
            <a:avLst/>
          </a:prstGeom>
        </p:spPr>
      </p:pic>
    </p:spTree>
    <p:extLst>
      <p:ext uri="{BB962C8B-B14F-4D97-AF65-F5344CB8AC3E}">
        <p14:creationId xmlns:p14="http://schemas.microsoft.com/office/powerpoint/2010/main" val="17296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383253-A87D-770B-3ECF-D3AD83271DB1}"/>
              </a:ext>
            </a:extLst>
          </p:cNvPr>
          <p:cNvPicPr>
            <a:picLocks noChangeAspect="1"/>
          </p:cNvPicPr>
          <p:nvPr/>
        </p:nvPicPr>
        <p:blipFill>
          <a:blip r:embed="rId2"/>
          <a:stretch>
            <a:fillRect/>
          </a:stretch>
        </p:blipFill>
        <p:spPr>
          <a:xfrm>
            <a:off x="614994" y="153750"/>
            <a:ext cx="9475773" cy="5397386"/>
          </a:xfrm>
          <a:prstGeom prst="rect">
            <a:avLst/>
          </a:prstGeom>
        </p:spPr>
      </p:pic>
      <p:sp>
        <p:nvSpPr>
          <p:cNvPr id="5" name="TextBox 4">
            <a:extLst>
              <a:ext uri="{FF2B5EF4-FFF2-40B4-BE49-F238E27FC236}">
                <a16:creationId xmlns:a16="http://schemas.microsoft.com/office/drawing/2014/main" id="{41BAF60F-9D88-1A2D-C614-0ACC6879181B}"/>
              </a:ext>
            </a:extLst>
          </p:cNvPr>
          <p:cNvSpPr txBox="1"/>
          <p:nvPr/>
        </p:nvSpPr>
        <p:spPr>
          <a:xfrm>
            <a:off x="307495" y="5873451"/>
            <a:ext cx="11765819" cy="646331"/>
          </a:xfrm>
          <a:prstGeom prst="rect">
            <a:avLst/>
          </a:prstGeom>
          <a:noFill/>
        </p:spPr>
        <p:txBody>
          <a:bodyPr wrap="square">
            <a:spAutoFit/>
          </a:bodyPr>
          <a:lstStyle/>
          <a:p>
            <a:pPr algn="l"/>
            <a:r>
              <a:rPr lang="en-US" b="0" i="0" dirty="0">
                <a:effectLst/>
                <a:latin typeface="IBM Plex Sans" panose="020B0503050203000203" pitchFamily="34" charset="0"/>
              </a:rPr>
              <a:t>The code snippet above accepts the username and updates its value within the context.</a:t>
            </a:r>
          </a:p>
          <a:p>
            <a:pPr algn="l"/>
            <a:r>
              <a:rPr lang="en-US" b="0" i="0" dirty="0">
                <a:effectLst/>
                <a:latin typeface="IBM Plex Sans" panose="020B0503050203000203" pitchFamily="34" charset="0"/>
              </a:rPr>
              <a:t>Finally, display the username within the </a:t>
            </a:r>
            <a:r>
              <a:rPr lang="en-US" b="0" i="0" dirty="0" err="1">
                <a:effectLst/>
                <a:latin typeface="IBM Plex Sans" panose="020B0503050203000203" pitchFamily="34" charset="0"/>
              </a:rPr>
              <a:t>Todos</a:t>
            </a:r>
            <a:r>
              <a:rPr lang="en-US" b="0" i="0" dirty="0">
                <a:effectLst/>
                <a:latin typeface="IBM Plex Sans" panose="020B0503050203000203" pitchFamily="34" charset="0"/>
              </a:rPr>
              <a:t> component</a:t>
            </a:r>
            <a:r>
              <a:rPr lang="en-US" b="0" i="0" dirty="0">
                <a:solidFill>
                  <a:srgbClr val="F6F7F9"/>
                </a:solidFill>
                <a:effectLst/>
                <a:latin typeface="IBM Plex Sans" panose="020B0503050203000203" pitchFamily="34" charset="0"/>
              </a:rPr>
              <a:t>.</a:t>
            </a:r>
          </a:p>
        </p:txBody>
      </p:sp>
    </p:spTree>
    <p:extLst>
      <p:ext uri="{BB962C8B-B14F-4D97-AF65-F5344CB8AC3E}">
        <p14:creationId xmlns:p14="http://schemas.microsoft.com/office/powerpoint/2010/main" val="538416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BCA415-CF90-1214-2F3D-69AE0DB41710}"/>
              </a:ext>
            </a:extLst>
          </p:cNvPr>
          <p:cNvPicPr>
            <a:picLocks noChangeAspect="1"/>
          </p:cNvPicPr>
          <p:nvPr/>
        </p:nvPicPr>
        <p:blipFill>
          <a:blip r:embed="rId2"/>
          <a:stretch>
            <a:fillRect/>
          </a:stretch>
        </p:blipFill>
        <p:spPr>
          <a:xfrm>
            <a:off x="1613862" y="461548"/>
            <a:ext cx="8964276" cy="5934903"/>
          </a:xfrm>
          <a:prstGeom prst="rect">
            <a:avLst/>
          </a:prstGeom>
        </p:spPr>
      </p:pic>
      <p:sp>
        <p:nvSpPr>
          <p:cNvPr id="5" name="TextBox 4">
            <a:extLst>
              <a:ext uri="{FF2B5EF4-FFF2-40B4-BE49-F238E27FC236}">
                <a16:creationId xmlns:a16="http://schemas.microsoft.com/office/drawing/2014/main" id="{F43A0025-1160-575D-6362-2E1C7880CF93}"/>
              </a:ext>
            </a:extLst>
          </p:cNvPr>
          <p:cNvSpPr txBox="1"/>
          <p:nvPr/>
        </p:nvSpPr>
        <p:spPr>
          <a:xfrm>
            <a:off x="477429" y="65266"/>
            <a:ext cx="10349713" cy="369332"/>
          </a:xfrm>
          <a:prstGeom prst="rect">
            <a:avLst/>
          </a:prstGeom>
          <a:noFill/>
        </p:spPr>
        <p:txBody>
          <a:bodyPr wrap="square">
            <a:spAutoFit/>
          </a:bodyPr>
          <a:lstStyle/>
          <a:p>
            <a:r>
              <a:rPr lang="en-US" b="0" i="0" dirty="0">
                <a:effectLst/>
                <a:latin typeface="IBM Plex Sans" panose="020B0503050203000203" pitchFamily="34" charset="0"/>
              </a:rPr>
              <a:t>The code snippet below gets the username from the context and displays it on the page.</a:t>
            </a:r>
            <a:endParaRPr lang="en-IN" dirty="0"/>
          </a:p>
        </p:txBody>
      </p:sp>
    </p:spTree>
    <p:extLst>
      <p:ext uri="{BB962C8B-B14F-4D97-AF65-F5344CB8AC3E}">
        <p14:creationId xmlns:p14="http://schemas.microsoft.com/office/powerpoint/2010/main" val="2440237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B22B2A-9504-EB90-F91E-3CB6D82344AC}"/>
              </a:ext>
            </a:extLst>
          </p:cNvPr>
          <p:cNvPicPr>
            <a:picLocks noChangeAspect="1"/>
          </p:cNvPicPr>
          <p:nvPr/>
        </p:nvPicPr>
        <p:blipFill>
          <a:blip r:embed="rId2"/>
          <a:stretch>
            <a:fillRect/>
          </a:stretch>
        </p:blipFill>
        <p:spPr>
          <a:xfrm>
            <a:off x="623634" y="625753"/>
            <a:ext cx="3629532" cy="1657581"/>
          </a:xfrm>
          <a:prstGeom prst="rect">
            <a:avLst/>
          </a:prstGeom>
        </p:spPr>
      </p:pic>
      <p:pic>
        <p:nvPicPr>
          <p:cNvPr id="5" name="Picture 4">
            <a:extLst>
              <a:ext uri="{FF2B5EF4-FFF2-40B4-BE49-F238E27FC236}">
                <a16:creationId xmlns:a16="http://schemas.microsoft.com/office/drawing/2014/main" id="{ABE4F62F-3DBF-CE8D-34FB-A506A78DDDD9}"/>
              </a:ext>
            </a:extLst>
          </p:cNvPr>
          <p:cNvPicPr>
            <a:picLocks noChangeAspect="1"/>
          </p:cNvPicPr>
          <p:nvPr/>
        </p:nvPicPr>
        <p:blipFill>
          <a:blip r:embed="rId3"/>
          <a:stretch>
            <a:fillRect/>
          </a:stretch>
        </p:blipFill>
        <p:spPr>
          <a:xfrm>
            <a:off x="2366034" y="2490656"/>
            <a:ext cx="7249537" cy="1876687"/>
          </a:xfrm>
          <a:prstGeom prst="rect">
            <a:avLst/>
          </a:prstGeom>
        </p:spPr>
      </p:pic>
    </p:spTree>
    <p:extLst>
      <p:ext uri="{BB962C8B-B14F-4D97-AF65-F5344CB8AC3E}">
        <p14:creationId xmlns:p14="http://schemas.microsoft.com/office/powerpoint/2010/main" val="1728335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BC6CED-16A6-F45F-56E4-0B33F42DA421}"/>
              </a:ext>
            </a:extLst>
          </p:cNvPr>
          <p:cNvPicPr>
            <a:picLocks noChangeAspect="1"/>
          </p:cNvPicPr>
          <p:nvPr/>
        </p:nvPicPr>
        <p:blipFill>
          <a:blip r:embed="rId2"/>
          <a:stretch>
            <a:fillRect/>
          </a:stretch>
        </p:blipFill>
        <p:spPr>
          <a:xfrm>
            <a:off x="606902" y="1080760"/>
            <a:ext cx="7089786" cy="4696480"/>
          </a:xfrm>
          <a:prstGeom prst="rect">
            <a:avLst/>
          </a:prstGeom>
        </p:spPr>
      </p:pic>
    </p:spTree>
    <p:extLst>
      <p:ext uri="{BB962C8B-B14F-4D97-AF65-F5344CB8AC3E}">
        <p14:creationId xmlns:p14="http://schemas.microsoft.com/office/powerpoint/2010/main" val="3566445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A8B4AE-4DC6-B3D6-9A34-8A5DC46D5168}"/>
              </a:ext>
            </a:extLst>
          </p:cNvPr>
          <p:cNvSpPr txBox="1"/>
          <p:nvPr/>
        </p:nvSpPr>
        <p:spPr>
          <a:xfrm>
            <a:off x="153747" y="824043"/>
            <a:ext cx="10454909" cy="2862322"/>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171717"/>
                </a:solidFill>
                <a:effectLst/>
                <a:latin typeface="-apple-system"/>
              </a:rPr>
              <a:t>Redux is a popular state management library that provides a predictable state container. </a:t>
            </a:r>
          </a:p>
          <a:p>
            <a:pPr marL="285750" indent="-285750">
              <a:buFont typeface="Arial" panose="020B0604020202020204" pitchFamily="34" charset="0"/>
              <a:buChar char="•"/>
            </a:pPr>
            <a:r>
              <a:rPr lang="en-US" b="0" i="0" dirty="0">
                <a:solidFill>
                  <a:srgbClr val="171717"/>
                </a:solidFill>
                <a:effectLst/>
                <a:latin typeface="-apple-system"/>
              </a:rPr>
              <a:t>It is widely used for large-scale applications due to its strict unidirectional data flow and middleware support.</a:t>
            </a:r>
          </a:p>
          <a:p>
            <a:pPr marL="285750" indent="-285750">
              <a:buFont typeface="Arial" panose="020B0604020202020204" pitchFamily="34" charset="0"/>
              <a:buChar char="•"/>
            </a:pPr>
            <a:r>
              <a:rPr lang="en-US" b="0" i="0" dirty="0">
                <a:effectLst/>
                <a:latin typeface="IBM Plex Sans" panose="020B0503050203000203" pitchFamily="34" charset="0"/>
              </a:rPr>
              <a:t>Is another alternative to the React Context API that allows us to manage states, and its functionality is similar to the </a:t>
            </a:r>
            <a:r>
              <a:rPr lang="en-US" b="0" i="0" dirty="0" err="1">
                <a:effectLst/>
                <a:latin typeface="IBM Plex Sans" panose="020B0503050203000203" pitchFamily="34" charset="0"/>
              </a:rPr>
              <a:t>useReducer</a:t>
            </a:r>
            <a:r>
              <a:rPr lang="en-US" b="0" i="0" dirty="0">
                <a:effectLst/>
                <a:latin typeface="IBM Plex Sans" panose="020B0503050203000203" pitchFamily="34" charset="0"/>
              </a:rPr>
              <a:t> hook in React.</a:t>
            </a:r>
          </a:p>
          <a:p>
            <a:pPr marL="285750" indent="-285750" algn="l">
              <a:buFont typeface="Arial" panose="020B0604020202020204" pitchFamily="34" charset="0"/>
              <a:buChar char="•"/>
            </a:pPr>
            <a:r>
              <a:rPr lang="en-US" b="0" i="0" dirty="0">
                <a:effectLst/>
                <a:latin typeface="IBM Plex Sans" panose="020B0503050203000203" pitchFamily="34" charset="0"/>
              </a:rPr>
              <a:t>With Redux Toolkit, you can create a store within your application that all your components can communicate with, similar to how components access context in the React Context API.</a:t>
            </a:r>
          </a:p>
          <a:p>
            <a:pPr marL="285750" indent="-285750" algn="l">
              <a:buFont typeface="Arial" panose="020B0604020202020204" pitchFamily="34" charset="0"/>
              <a:buChar char="•"/>
            </a:pPr>
            <a:r>
              <a:rPr lang="en-US" b="0" i="0" dirty="0">
                <a:effectLst/>
                <a:latin typeface="IBM Plex Sans" panose="020B0503050203000203" pitchFamily="34" charset="0"/>
              </a:rPr>
              <a:t>Redux Toolkit also allows you to create a slice for your states, providing a simplified way of writing the reducers and actions for that state</a:t>
            </a:r>
          </a:p>
          <a:p>
            <a:pPr marL="285750" indent="-285750">
              <a:buFont typeface="Arial" panose="020B0604020202020204" pitchFamily="34" charset="0"/>
              <a:buChar char="•"/>
            </a:pPr>
            <a:endParaRPr lang="en-IN" dirty="0"/>
          </a:p>
        </p:txBody>
      </p:sp>
      <p:sp>
        <p:nvSpPr>
          <p:cNvPr id="4" name="TextBox 3">
            <a:extLst>
              <a:ext uri="{FF2B5EF4-FFF2-40B4-BE49-F238E27FC236}">
                <a16:creationId xmlns:a16="http://schemas.microsoft.com/office/drawing/2014/main" id="{0A2B0CA8-597F-2F65-0375-E8D57461F006}"/>
              </a:ext>
            </a:extLst>
          </p:cNvPr>
          <p:cNvSpPr txBox="1"/>
          <p:nvPr/>
        </p:nvSpPr>
        <p:spPr>
          <a:xfrm>
            <a:off x="485522" y="153750"/>
            <a:ext cx="8067759" cy="584775"/>
          </a:xfrm>
          <a:prstGeom prst="rect">
            <a:avLst/>
          </a:prstGeom>
          <a:noFill/>
        </p:spPr>
        <p:txBody>
          <a:bodyPr wrap="square" rtlCol="0">
            <a:spAutoFit/>
          </a:bodyPr>
          <a:lstStyle/>
          <a:p>
            <a:r>
              <a:rPr lang="en-IN" sz="3200" dirty="0">
                <a:solidFill>
                  <a:srgbClr val="FF0000"/>
                </a:solidFill>
              </a:rPr>
              <a:t>Third party state management libraries: </a:t>
            </a:r>
            <a:r>
              <a:rPr lang="en-US" sz="3200" b="0" i="0" dirty="0">
                <a:solidFill>
                  <a:srgbClr val="171717"/>
                </a:solidFill>
                <a:effectLst/>
                <a:latin typeface="-apple-system"/>
              </a:rPr>
              <a:t>Redux </a:t>
            </a:r>
            <a:endParaRPr lang="en-IN" sz="3200" dirty="0">
              <a:solidFill>
                <a:srgbClr val="FF0000"/>
              </a:solidFill>
            </a:endParaRPr>
          </a:p>
        </p:txBody>
      </p:sp>
      <p:sp>
        <p:nvSpPr>
          <p:cNvPr id="6" name="TextBox 5">
            <a:extLst>
              <a:ext uri="{FF2B5EF4-FFF2-40B4-BE49-F238E27FC236}">
                <a16:creationId xmlns:a16="http://schemas.microsoft.com/office/drawing/2014/main" id="{6EF9EED1-FFFA-E124-C804-62E4D3A4521A}"/>
              </a:ext>
            </a:extLst>
          </p:cNvPr>
          <p:cNvSpPr txBox="1"/>
          <p:nvPr/>
        </p:nvSpPr>
        <p:spPr>
          <a:xfrm>
            <a:off x="329762" y="4646273"/>
            <a:ext cx="6097348" cy="369332"/>
          </a:xfrm>
          <a:prstGeom prst="rect">
            <a:avLst/>
          </a:prstGeom>
          <a:noFill/>
        </p:spPr>
        <p:txBody>
          <a:bodyPr wrap="square">
            <a:spAutoFit/>
          </a:bodyPr>
          <a:lstStyle/>
          <a:p>
            <a:pPr algn="l">
              <a:buFont typeface="+mj-lt"/>
              <a:buAutoNum type="arabicPeriod"/>
            </a:pPr>
            <a:r>
              <a:rPr lang="en-IN" b="1" i="0" dirty="0">
                <a:solidFill>
                  <a:srgbClr val="171717"/>
                </a:solidFill>
                <a:effectLst/>
                <a:latin typeface="-apple-system"/>
              </a:rPr>
              <a:t>Install Redux and React-Redux:</a:t>
            </a:r>
            <a:endParaRPr lang="en-IN" b="0" i="0" dirty="0">
              <a:solidFill>
                <a:srgbClr val="171717"/>
              </a:solidFill>
              <a:effectLst/>
              <a:latin typeface="-apple-system"/>
            </a:endParaRPr>
          </a:p>
        </p:txBody>
      </p:sp>
      <p:pic>
        <p:nvPicPr>
          <p:cNvPr id="8" name="Picture 7">
            <a:extLst>
              <a:ext uri="{FF2B5EF4-FFF2-40B4-BE49-F238E27FC236}">
                <a16:creationId xmlns:a16="http://schemas.microsoft.com/office/drawing/2014/main" id="{DE029A1B-EB57-9051-FE6C-EC93D12BDAF1}"/>
              </a:ext>
            </a:extLst>
          </p:cNvPr>
          <p:cNvPicPr>
            <a:picLocks noChangeAspect="1"/>
          </p:cNvPicPr>
          <p:nvPr/>
        </p:nvPicPr>
        <p:blipFill>
          <a:blip r:embed="rId2"/>
          <a:stretch>
            <a:fillRect/>
          </a:stretch>
        </p:blipFill>
        <p:spPr>
          <a:xfrm>
            <a:off x="3858940" y="4397491"/>
            <a:ext cx="5315692" cy="866896"/>
          </a:xfrm>
          <a:prstGeom prst="rect">
            <a:avLst/>
          </a:prstGeom>
        </p:spPr>
      </p:pic>
      <p:pic>
        <p:nvPicPr>
          <p:cNvPr id="5" name="Picture 4">
            <a:extLst>
              <a:ext uri="{FF2B5EF4-FFF2-40B4-BE49-F238E27FC236}">
                <a16:creationId xmlns:a16="http://schemas.microsoft.com/office/drawing/2014/main" id="{5A665A5D-263E-91E2-9239-86F5E0B14AF8}"/>
              </a:ext>
            </a:extLst>
          </p:cNvPr>
          <p:cNvPicPr>
            <a:picLocks noChangeAspect="1"/>
          </p:cNvPicPr>
          <p:nvPr/>
        </p:nvPicPr>
        <p:blipFill>
          <a:blip r:embed="rId3"/>
          <a:stretch>
            <a:fillRect/>
          </a:stretch>
        </p:blipFill>
        <p:spPr>
          <a:xfrm>
            <a:off x="3858940" y="5756735"/>
            <a:ext cx="5123219" cy="483744"/>
          </a:xfrm>
          <a:prstGeom prst="rect">
            <a:avLst/>
          </a:prstGeom>
        </p:spPr>
      </p:pic>
    </p:spTree>
    <p:extLst>
      <p:ext uri="{BB962C8B-B14F-4D97-AF65-F5344CB8AC3E}">
        <p14:creationId xmlns:p14="http://schemas.microsoft.com/office/powerpoint/2010/main" val="13572143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D43ECE-01F8-62FD-7C1F-E89CD035DCB2}"/>
              </a:ext>
            </a:extLst>
          </p:cNvPr>
          <p:cNvSpPr txBox="1"/>
          <p:nvPr/>
        </p:nvSpPr>
        <p:spPr>
          <a:xfrm>
            <a:off x="186117" y="21694"/>
            <a:ext cx="11692991" cy="646331"/>
          </a:xfrm>
          <a:prstGeom prst="rect">
            <a:avLst/>
          </a:prstGeom>
          <a:noFill/>
        </p:spPr>
        <p:txBody>
          <a:bodyPr wrap="square">
            <a:spAutoFit/>
          </a:bodyPr>
          <a:lstStyle/>
          <a:p>
            <a:r>
              <a:rPr lang="en-US" b="0" i="0" dirty="0">
                <a:effectLst/>
                <a:latin typeface="IBM Plex Sans" panose="020B0503050203000203" pitchFamily="34" charset="0"/>
              </a:rPr>
              <a:t>Redux Toolkit works, let’s modify the login page to use Redux Toolkit for storing and updating the username.</a:t>
            </a:r>
          </a:p>
          <a:p>
            <a:r>
              <a:rPr lang="en-US" b="0" i="0" dirty="0">
                <a:effectLst/>
                <a:latin typeface="IBM Plex Sans" panose="020B0503050203000203" pitchFamily="34" charset="0"/>
              </a:rPr>
              <a:t>First, create a redux folder containing the username slice, as shown below.</a:t>
            </a:r>
            <a:endParaRPr lang="en-IN" dirty="0"/>
          </a:p>
        </p:txBody>
      </p:sp>
      <p:pic>
        <p:nvPicPr>
          <p:cNvPr id="4" name="Picture 3">
            <a:extLst>
              <a:ext uri="{FF2B5EF4-FFF2-40B4-BE49-F238E27FC236}">
                <a16:creationId xmlns:a16="http://schemas.microsoft.com/office/drawing/2014/main" id="{1681BA02-8647-6B40-DCD8-F574F7AA8254}"/>
              </a:ext>
            </a:extLst>
          </p:cNvPr>
          <p:cNvPicPr>
            <a:picLocks noChangeAspect="1"/>
          </p:cNvPicPr>
          <p:nvPr/>
        </p:nvPicPr>
        <p:blipFill>
          <a:blip r:embed="rId2"/>
          <a:stretch>
            <a:fillRect/>
          </a:stretch>
        </p:blipFill>
        <p:spPr>
          <a:xfrm>
            <a:off x="2836528" y="973347"/>
            <a:ext cx="6392167" cy="5639587"/>
          </a:xfrm>
          <a:prstGeom prst="rect">
            <a:avLst/>
          </a:prstGeom>
        </p:spPr>
      </p:pic>
    </p:spTree>
    <p:extLst>
      <p:ext uri="{BB962C8B-B14F-4D97-AF65-F5344CB8AC3E}">
        <p14:creationId xmlns:p14="http://schemas.microsoft.com/office/powerpoint/2010/main" val="1079612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09A330-7448-A339-1CE2-1FBEE0B5E9B5}"/>
              </a:ext>
            </a:extLst>
          </p:cNvPr>
          <p:cNvSpPr txBox="1"/>
          <p:nvPr/>
        </p:nvSpPr>
        <p:spPr>
          <a:xfrm>
            <a:off x="137565" y="205301"/>
            <a:ext cx="11571610" cy="923330"/>
          </a:xfrm>
          <a:prstGeom prst="rect">
            <a:avLst/>
          </a:prstGeom>
          <a:noFill/>
        </p:spPr>
        <p:txBody>
          <a:bodyPr wrap="square">
            <a:spAutoFit/>
          </a:bodyPr>
          <a:lstStyle/>
          <a:p>
            <a:pPr algn="l"/>
            <a:r>
              <a:rPr lang="en-US" b="0" i="0" dirty="0">
                <a:effectLst/>
                <a:latin typeface="IBM Plex Sans" panose="020B0503050203000203" pitchFamily="34" charset="0"/>
              </a:rPr>
              <a:t>From the code snippet, the `</a:t>
            </a:r>
            <a:r>
              <a:rPr lang="en-US" b="0" i="0" dirty="0" err="1">
                <a:effectLst/>
                <a:latin typeface="IBM Plex Sans" panose="020B0503050203000203" pitchFamily="34" charset="0"/>
              </a:rPr>
              <a:t>createSlice</a:t>
            </a:r>
            <a:r>
              <a:rPr lang="en-US" b="0" i="0" dirty="0">
                <a:effectLst/>
                <a:latin typeface="IBM Plex Sans" panose="020B0503050203000203" pitchFamily="34" charset="0"/>
              </a:rPr>
              <a:t>` function accepts the state name, its initial value, and all the reducer functions related to the state in an object. Ensure you export the reducers at the end of the file.</a:t>
            </a:r>
          </a:p>
          <a:p>
            <a:pPr algn="l"/>
            <a:r>
              <a:rPr lang="en-US" b="0" i="0" dirty="0">
                <a:effectLst/>
                <a:latin typeface="IBM Plex Sans" panose="020B0503050203000203" pitchFamily="34" charset="0"/>
              </a:rPr>
              <a:t>Create a store/store.js within your application containing the entire Redux states.</a:t>
            </a:r>
          </a:p>
        </p:txBody>
      </p:sp>
      <p:pic>
        <p:nvPicPr>
          <p:cNvPr id="5" name="Picture 4">
            <a:extLst>
              <a:ext uri="{FF2B5EF4-FFF2-40B4-BE49-F238E27FC236}">
                <a16:creationId xmlns:a16="http://schemas.microsoft.com/office/drawing/2014/main" id="{3D6DE92A-DFBD-A29B-A00C-957BE40DB3BD}"/>
              </a:ext>
            </a:extLst>
          </p:cNvPr>
          <p:cNvPicPr>
            <a:picLocks noChangeAspect="1"/>
          </p:cNvPicPr>
          <p:nvPr/>
        </p:nvPicPr>
        <p:blipFill>
          <a:blip r:embed="rId2"/>
          <a:stretch>
            <a:fillRect/>
          </a:stretch>
        </p:blipFill>
        <p:spPr>
          <a:xfrm>
            <a:off x="695914" y="1376203"/>
            <a:ext cx="9734719" cy="3341454"/>
          </a:xfrm>
          <a:prstGeom prst="rect">
            <a:avLst/>
          </a:prstGeom>
        </p:spPr>
      </p:pic>
    </p:spTree>
    <p:extLst>
      <p:ext uri="{BB962C8B-B14F-4D97-AF65-F5344CB8AC3E}">
        <p14:creationId xmlns:p14="http://schemas.microsoft.com/office/powerpoint/2010/main" val="20196088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26EC92-91DC-7FC8-62F0-48A201F31252}"/>
              </a:ext>
            </a:extLst>
          </p:cNvPr>
          <p:cNvSpPr txBox="1"/>
          <p:nvPr/>
        </p:nvSpPr>
        <p:spPr>
          <a:xfrm>
            <a:off x="226577" y="298998"/>
            <a:ext cx="10835235" cy="646331"/>
          </a:xfrm>
          <a:prstGeom prst="rect">
            <a:avLst/>
          </a:prstGeom>
          <a:noFill/>
        </p:spPr>
        <p:txBody>
          <a:bodyPr wrap="square">
            <a:spAutoFit/>
          </a:bodyPr>
          <a:lstStyle/>
          <a:p>
            <a:r>
              <a:rPr lang="en-US" b="0" i="0" dirty="0">
                <a:effectLst/>
                <a:latin typeface="IBM Plex Sans" panose="020B0503050203000203" pitchFamily="34" charset="0"/>
              </a:rPr>
              <a:t>Finally, make the store available to all components by wrapping your entire application with the Provider component from React Redux.</a:t>
            </a:r>
            <a:endParaRPr lang="en-IN" dirty="0"/>
          </a:p>
        </p:txBody>
      </p:sp>
      <p:pic>
        <p:nvPicPr>
          <p:cNvPr id="5" name="Picture 4">
            <a:extLst>
              <a:ext uri="{FF2B5EF4-FFF2-40B4-BE49-F238E27FC236}">
                <a16:creationId xmlns:a16="http://schemas.microsoft.com/office/drawing/2014/main" id="{C43E96E4-47F8-9950-3F24-FA00D08F7F40}"/>
              </a:ext>
            </a:extLst>
          </p:cNvPr>
          <p:cNvPicPr>
            <a:picLocks noChangeAspect="1"/>
          </p:cNvPicPr>
          <p:nvPr/>
        </p:nvPicPr>
        <p:blipFill>
          <a:blip r:embed="rId2"/>
          <a:stretch>
            <a:fillRect/>
          </a:stretch>
        </p:blipFill>
        <p:spPr>
          <a:xfrm>
            <a:off x="2018130" y="1615048"/>
            <a:ext cx="7087589" cy="4048690"/>
          </a:xfrm>
          <a:prstGeom prst="rect">
            <a:avLst/>
          </a:prstGeom>
        </p:spPr>
      </p:pic>
    </p:spTree>
    <p:extLst>
      <p:ext uri="{BB962C8B-B14F-4D97-AF65-F5344CB8AC3E}">
        <p14:creationId xmlns:p14="http://schemas.microsoft.com/office/powerpoint/2010/main" val="288351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B4AAF3-49C8-546A-4856-EF860C770C3C}"/>
              </a:ext>
            </a:extLst>
          </p:cNvPr>
          <p:cNvSpPr txBox="1"/>
          <p:nvPr/>
        </p:nvSpPr>
        <p:spPr>
          <a:xfrm>
            <a:off x="3048674" y="365605"/>
            <a:ext cx="6097348" cy="523220"/>
          </a:xfrm>
          <a:prstGeom prst="rect">
            <a:avLst/>
          </a:prstGeom>
          <a:noFill/>
        </p:spPr>
        <p:txBody>
          <a:bodyPr wrap="square">
            <a:spAutoFit/>
          </a:bodyPr>
          <a:lstStyle/>
          <a:p>
            <a:pPr algn="ctr"/>
            <a:r>
              <a:rPr lang="en-IN" sz="2800" dirty="0"/>
              <a:t>React Elements</a:t>
            </a:r>
          </a:p>
        </p:txBody>
      </p:sp>
      <p:sp>
        <p:nvSpPr>
          <p:cNvPr id="5" name="TextBox 4">
            <a:extLst>
              <a:ext uri="{FF2B5EF4-FFF2-40B4-BE49-F238E27FC236}">
                <a16:creationId xmlns:a16="http://schemas.microsoft.com/office/drawing/2014/main" id="{23914DD1-42F9-9A9B-F1C2-9D2E26469300}"/>
              </a:ext>
            </a:extLst>
          </p:cNvPr>
          <p:cNvSpPr txBox="1"/>
          <p:nvPr/>
        </p:nvSpPr>
        <p:spPr>
          <a:xfrm>
            <a:off x="445061" y="1221486"/>
            <a:ext cx="11587795" cy="646331"/>
          </a:xfrm>
          <a:prstGeom prst="rect">
            <a:avLst/>
          </a:prstGeom>
          <a:noFill/>
        </p:spPr>
        <p:txBody>
          <a:bodyPr wrap="square">
            <a:spAutoFit/>
          </a:bodyPr>
          <a:lstStyle/>
          <a:p>
            <a:r>
              <a:rPr lang="en-US" dirty="0"/>
              <a:t>A React element is a description of what the actual DOM element should look like. In other words, React elements are the instructions for how the browser DOM should be created</a:t>
            </a:r>
            <a:endParaRPr lang="en-IN" dirty="0"/>
          </a:p>
        </p:txBody>
      </p:sp>
      <p:pic>
        <p:nvPicPr>
          <p:cNvPr id="7" name="Picture 6">
            <a:extLst>
              <a:ext uri="{FF2B5EF4-FFF2-40B4-BE49-F238E27FC236}">
                <a16:creationId xmlns:a16="http://schemas.microsoft.com/office/drawing/2014/main" id="{FFFDB276-BBA3-CC4E-5A68-0764E65A182B}"/>
              </a:ext>
            </a:extLst>
          </p:cNvPr>
          <p:cNvPicPr>
            <a:picLocks noChangeAspect="1"/>
          </p:cNvPicPr>
          <p:nvPr/>
        </p:nvPicPr>
        <p:blipFill>
          <a:blip r:embed="rId2"/>
          <a:stretch>
            <a:fillRect/>
          </a:stretch>
        </p:blipFill>
        <p:spPr>
          <a:xfrm>
            <a:off x="2544276" y="2442992"/>
            <a:ext cx="6601746" cy="628738"/>
          </a:xfrm>
          <a:prstGeom prst="rect">
            <a:avLst/>
          </a:prstGeom>
        </p:spPr>
      </p:pic>
      <p:sp>
        <p:nvSpPr>
          <p:cNvPr id="9" name="TextBox 8">
            <a:extLst>
              <a:ext uri="{FF2B5EF4-FFF2-40B4-BE49-F238E27FC236}">
                <a16:creationId xmlns:a16="http://schemas.microsoft.com/office/drawing/2014/main" id="{D34FB1D5-B4A2-27AD-BD64-642726C9B20D}"/>
              </a:ext>
            </a:extLst>
          </p:cNvPr>
          <p:cNvSpPr txBox="1"/>
          <p:nvPr/>
        </p:nvSpPr>
        <p:spPr>
          <a:xfrm>
            <a:off x="906308" y="3160760"/>
            <a:ext cx="10487278" cy="1477328"/>
          </a:xfrm>
          <a:prstGeom prst="rect">
            <a:avLst/>
          </a:prstGeom>
          <a:noFill/>
        </p:spPr>
        <p:txBody>
          <a:bodyPr wrap="square">
            <a:spAutoFit/>
          </a:bodyPr>
          <a:lstStyle/>
          <a:p>
            <a:pPr marL="285750" indent="-285750">
              <a:buFont typeface="Arial" panose="020B0604020202020204" pitchFamily="34" charset="0"/>
              <a:buChar char="•"/>
            </a:pPr>
            <a:r>
              <a:rPr lang="en-US" dirty="0"/>
              <a:t>The first argument defines the type of element we want to create. In this case, we want to create an h1 element. </a:t>
            </a:r>
          </a:p>
          <a:p>
            <a:pPr marL="285750" indent="-285750">
              <a:buFont typeface="Arial" panose="020B0604020202020204" pitchFamily="34" charset="0"/>
              <a:buChar char="•"/>
            </a:pPr>
            <a:r>
              <a:rPr lang="en-US" dirty="0"/>
              <a:t>The second argument represents the element’s proper ties. This h1 currently has an id of recipe-0. </a:t>
            </a:r>
          </a:p>
          <a:p>
            <a:pPr marL="285750" indent="-285750">
              <a:buFont typeface="Arial" panose="020B0604020202020204" pitchFamily="34" charset="0"/>
              <a:buChar char="•"/>
            </a:pPr>
            <a:r>
              <a:rPr lang="en-US" dirty="0"/>
              <a:t>The third argument represents the element’s children: any nodes that are inserted between the opening and closing tag </a:t>
            </a:r>
            <a:endParaRPr lang="en-IN" dirty="0"/>
          </a:p>
        </p:txBody>
      </p:sp>
      <p:pic>
        <p:nvPicPr>
          <p:cNvPr id="11" name="Picture 10">
            <a:extLst>
              <a:ext uri="{FF2B5EF4-FFF2-40B4-BE49-F238E27FC236}">
                <a16:creationId xmlns:a16="http://schemas.microsoft.com/office/drawing/2014/main" id="{095FA2CB-8E73-91E5-1F97-883596757BD2}"/>
              </a:ext>
            </a:extLst>
          </p:cNvPr>
          <p:cNvPicPr>
            <a:picLocks noChangeAspect="1"/>
          </p:cNvPicPr>
          <p:nvPr/>
        </p:nvPicPr>
        <p:blipFill>
          <a:blip r:embed="rId3"/>
          <a:stretch>
            <a:fillRect/>
          </a:stretch>
        </p:blipFill>
        <p:spPr>
          <a:xfrm>
            <a:off x="3000006" y="4674963"/>
            <a:ext cx="6477904" cy="647790"/>
          </a:xfrm>
          <a:prstGeom prst="rect">
            <a:avLst/>
          </a:prstGeom>
        </p:spPr>
      </p:pic>
      <p:sp>
        <p:nvSpPr>
          <p:cNvPr id="13" name="TextBox 12">
            <a:extLst>
              <a:ext uri="{FF2B5EF4-FFF2-40B4-BE49-F238E27FC236}">
                <a16:creationId xmlns:a16="http://schemas.microsoft.com/office/drawing/2014/main" id="{9EB496D5-E0A8-FCFA-3AD9-DF12B78B1633}"/>
              </a:ext>
            </a:extLst>
          </p:cNvPr>
          <p:cNvSpPr txBox="1"/>
          <p:nvPr/>
        </p:nvSpPr>
        <p:spPr>
          <a:xfrm>
            <a:off x="1068149" y="5681114"/>
            <a:ext cx="9856099" cy="369332"/>
          </a:xfrm>
          <a:prstGeom prst="rect">
            <a:avLst/>
          </a:prstGeom>
          <a:noFill/>
        </p:spPr>
        <p:txBody>
          <a:bodyPr wrap="square">
            <a:spAutoFit/>
          </a:bodyPr>
          <a:lstStyle/>
          <a:p>
            <a:r>
              <a:rPr lang="en-US" dirty="0">
                <a:solidFill>
                  <a:srgbClr val="FF0000"/>
                </a:solidFill>
              </a:rPr>
              <a:t>React element is just a JavaScript literal that tells React how to construct the DOM element.</a:t>
            </a:r>
            <a:endParaRPr lang="en-IN" dirty="0">
              <a:solidFill>
                <a:srgbClr val="FF0000"/>
              </a:solidFill>
            </a:endParaRPr>
          </a:p>
        </p:txBody>
      </p:sp>
    </p:spTree>
    <p:extLst>
      <p:ext uri="{BB962C8B-B14F-4D97-AF65-F5344CB8AC3E}">
        <p14:creationId xmlns:p14="http://schemas.microsoft.com/office/powerpoint/2010/main" val="392314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CB5F38-EED4-9DB9-BA7B-8C539D6CED68}"/>
              </a:ext>
            </a:extLst>
          </p:cNvPr>
          <p:cNvSpPr txBox="1"/>
          <p:nvPr/>
        </p:nvSpPr>
        <p:spPr>
          <a:xfrm>
            <a:off x="428878" y="200632"/>
            <a:ext cx="11571610" cy="1754326"/>
          </a:xfrm>
          <a:prstGeom prst="rect">
            <a:avLst/>
          </a:prstGeom>
          <a:noFill/>
        </p:spPr>
        <p:txBody>
          <a:bodyPr wrap="square">
            <a:spAutoFit/>
          </a:bodyPr>
          <a:lstStyle/>
          <a:p>
            <a:pPr algn="l"/>
            <a:r>
              <a:rPr lang="en-US" b="1" i="0" dirty="0">
                <a:effectLst/>
                <a:latin typeface="IBM Plex Mono" panose="020B0509050203000203" pitchFamily="49" charset="0"/>
              </a:rPr>
              <a:t>Interacting with the Redux Toolkit</a:t>
            </a:r>
          </a:p>
          <a:p>
            <a:pPr algn="l"/>
            <a:r>
              <a:rPr lang="en-US" b="0" i="0" dirty="0">
                <a:effectLst/>
                <a:latin typeface="IBM Plex Sans" panose="020B0503050203000203" pitchFamily="34" charset="0"/>
              </a:rPr>
              <a:t>Redux Toolkit provides two hooks that enable us to interact with the states. They are the </a:t>
            </a:r>
            <a:r>
              <a:rPr lang="en-US" b="0" i="0" dirty="0" err="1">
                <a:effectLst/>
                <a:latin typeface="IBM Plex Sans" panose="020B0503050203000203" pitchFamily="34" charset="0"/>
              </a:rPr>
              <a:t>useSelector</a:t>
            </a:r>
            <a:r>
              <a:rPr lang="en-US" b="0" i="0" dirty="0">
                <a:effectLst/>
                <a:latin typeface="IBM Plex Sans" panose="020B0503050203000203" pitchFamily="34" charset="0"/>
              </a:rPr>
              <a:t> and </a:t>
            </a:r>
            <a:r>
              <a:rPr lang="en-US" b="0" i="0" dirty="0" err="1">
                <a:effectLst/>
                <a:latin typeface="IBM Plex Sans" panose="020B0503050203000203" pitchFamily="34" charset="0"/>
              </a:rPr>
              <a:t>useDipatch</a:t>
            </a:r>
            <a:r>
              <a:rPr lang="en-US" b="0" i="0" dirty="0">
                <a:effectLst/>
                <a:latin typeface="IBM Plex Sans" panose="020B0503050203000203" pitchFamily="34" charset="0"/>
              </a:rPr>
              <a:t> hook.</a:t>
            </a:r>
          </a:p>
          <a:p>
            <a:pPr algn="l"/>
            <a:r>
              <a:rPr lang="en-US" b="0" i="0" dirty="0">
                <a:effectLst/>
                <a:latin typeface="IBM Plex Sans" panose="020B0503050203000203" pitchFamily="34" charset="0"/>
              </a:rPr>
              <a:t>The </a:t>
            </a:r>
            <a:r>
              <a:rPr lang="en-US" b="0" i="0" dirty="0" err="1">
                <a:effectLst/>
                <a:latin typeface="IBM Plex Sans" panose="020B0503050203000203" pitchFamily="34" charset="0"/>
              </a:rPr>
              <a:t>useSelector</a:t>
            </a:r>
            <a:r>
              <a:rPr lang="en-US" b="0" i="0" dirty="0">
                <a:effectLst/>
                <a:latin typeface="IBM Plex Sans" panose="020B0503050203000203" pitchFamily="34" charset="0"/>
              </a:rPr>
              <a:t> hook enables us to select a particular state declared within Redux, and the </a:t>
            </a:r>
            <a:r>
              <a:rPr lang="en-US" b="0" i="0" dirty="0" err="1">
                <a:effectLst/>
                <a:latin typeface="IBM Plex Sans" panose="020B0503050203000203" pitchFamily="34" charset="0"/>
              </a:rPr>
              <a:t>useDispatch</a:t>
            </a:r>
            <a:r>
              <a:rPr lang="en-US" b="0" i="0" dirty="0">
                <a:effectLst/>
                <a:latin typeface="IBM Plex Sans" panose="020B0503050203000203" pitchFamily="34" charset="0"/>
              </a:rPr>
              <a:t> hook enables us to trigger different reducer functions.</a:t>
            </a:r>
          </a:p>
          <a:p>
            <a:pPr algn="l"/>
            <a:r>
              <a:rPr lang="en-US" b="0" i="0" dirty="0">
                <a:effectLst/>
                <a:latin typeface="IBM Plex Sans" panose="020B0503050203000203" pitchFamily="34" charset="0"/>
              </a:rPr>
              <a:t>Select the username state and update its value when the user logs into the application.</a:t>
            </a:r>
          </a:p>
        </p:txBody>
      </p:sp>
      <p:pic>
        <p:nvPicPr>
          <p:cNvPr id="5" name="Picture 4">
            <a:extLst>
              <a:ext uri="{FF2B5EF4-FFF2-40B4-BE49-F238E27FC236}">
                <a16:creationId xmlns:a16="http://schemas.microsoft.com/office/drawing/2014/main" id="{C93AB80A-F914-4DB3-66CE-7021F4C49B6C}"/>
              </a:ext>
            </a:extLst>
          </p:cNvPr>
          <p:cNvPicPr>
            <a:picLocks noChangeAspect="1"/>
          </p:cNvPicPr>
          <p:nvPr/>
        </p:nvPicPr>
        <p:blipFill>
          <a:blip r:embed="rId2"/>
          <a:stretch>
            <a:fillRect/>
          </a:stretch>
        </p:blipFill>
        <p:spPr>
          <a:xfrm>
            <a:off x="639271" y="1954957"/>
            <a:ext cx="10948523" cy="4437137"/>
          </a:xfrm>
          <a:prstGeom prst="rect">
            <a:avLst/>
          </a:prstGeom>
        </p:spPr>
      </p:pic>
    </p:spTree>
    <p:extLst>
      <p:ext uri="{BB962C8B-B14F-4D97-AF65-F5344CB8AC3E}">
        <p14:creationId xmlns:p14="http://schemas.microsoft.com/office/powerpoint/2010/main" val="288920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5A7E1-43A3-FE93-C3D7-3CB547BEB0B4}"/>
              </a:ext>
            </a:extLst>
          </p:cNvPr>
          <p:cNvPicPr>
            <a:picLocks noChangeAspect="1"/>
          </p:cNvPicPr>
          <p:nvPr/>
        </p:nvPicPr>
        <p:blipFill>
          <a:blip r:embed="rId2"/>
          <a:stretch>
            <a:fillRect/>
          </a:stretch>
        </p:blipFill>
        <p:spPr>
          <a:xfrm>
            <a:off x="2223547" y="966444"/>
            <a:ext cx="7744906" cy="4925112"/>
          </a:xfrm>
          <a:prstGeom prst="rect">
            <a:avLst/>
          </a:prstGeom>
        </p:spPr>
      </p:pic>
    </p:spTree>
    <p:extLst>
      <p:ext uri="{BB962C8B-B14F-4D97-AF65-F5344CB8AC3E}">
        <p14:creationId xmlns:p14="http://schemas.microsoft.com/office/powerpoint/2010/main" val="2325739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E6B269-87C7-C354-2547-198D72A895C7}"/>
              </a:ext>
            </a:extLst>
          </p:cNvPr>
          <p:cNvSpPr txBox="1"/>
          <p:nvPr/>
        </p:nvSpPr>
        <p:spPr>
          <a:xfrm>
            <a:off x="995320" y="274722"/>
            <a:ext cx="10810960" cy="646331"/>
          </a:xfrm>
          <a:prstGeom prst="rect">
            <a:avLst/>
          </a:prstGeom>
          <a:noFill/>
        </p:spPr>
        <p:txBody>
          <a:bodyPr wrap="square">
            <a:spAutoFit/>
          </a:bodyPr>
          <a:lstStyle/>
          <a:p>
            <a:r>
              <a:rPr lang="en-US" b="0" i="0" dirty="0">
                <a:effectLst/>
                <a:latin typeface="IBM Plex Sans" panose="020B0503050203000203" pitchFamily="34" charset="0"/>
              </a:rPr>
              <a:t>The code snippet above selects the username value from the Redux state and updates it using the </a:t>
            </a:r>
            <a:r>
              <a:rPr lang="en-US" b="0" i="0" dirty="0" err="1">
                <a:effectLst/>
                <a:latin typeface="IBM Plex Sans" panose="020B0503050203000203" pitchFamily="34" charset="0"/>
              </a:rPr>
              <a:t>useDispatch</a:t>
            </a:r>
            <a:r>
              <a:rPr lang="en-US" b="0" i="0" dirty="0">
                <a:effectLst/>
                <a:latin typeface="IBM Plex Sans" panose="020B0503050203000203" pitchFamily="34" charset="0"/>
              </a:rPr>
              <a:t> hook when users enter their username.</a:t>
            </a:r>
            <a:endParaRPr lang="en-IN" dirty="0"/>
          </a:p>
        </p:txBody>
      </p:sp>
      <p:pic>
        <p:nvPicPr>
          <p:cNvPr id="5" name="Picture 4">
            <a:extLst>
              <a:ext uri="{FF2B5EF4-FFF2-40B4-BE49-F238E27FC236}">
                <a16:creationId xmlns:a16="http://schemas.microsoft.com/office/drawing/2014/main" id="{054FA6AD-BC7D-D6D6-3A50-358F73383CF5}"/>
              </a:ext>
            </a:extLst>
          </p:cNvPr>
          <p:cNvPicPr>
            <a:picLocks noChangeAspect="1"/>
          </p:cNvPicPr>
          <p:nvPr/>
        </p:nvPicPr>
        <p:blipFill>
          <a:blip r:embed="rId2"/>
          <a:stretch>
            <a:fillRect/>
          </a:stretch>
        </p:blipFill>
        <p:spPr>
          <a:xfrm>
            <a:off x="2276262" y="2002266"/>
            <a:ext cx="6668431" cy="1914792"/>
          </a:xfrm>
          <a:prstGeom prst="rect">
            <a:avLst/>
          </a:prstGeom>
        </p:spPr>
      </p:pic>
    </p:spTree>
    <p:extLst>
      <p:ext uri="{BB962C8B-B14F-4D97-AF65-F5344CB8AC3E}">
        <p14:creationId xmlns:p14="http://schemas.microsoft.com/office/powerpoint/2010/main" val="3543758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D51E5D-0453-16AD-F0B6-1632F8979B01}"/>
              </a:ext>
            </a:extLst>
          </p:cNvPr>
          <p:cNvSpPr txBox="1"/>
          <p:nvPr/>
        </p:nvSpPr>
        <p:spPr>
          <a:xfrm>
            <a:off x="1764060" y="149585"/>
            <a:ext cx="8134518" cy="913070"/>
          </a:xfrm>
          <a:prstGeom prst="rect">
            <a:avLst/>
          </a:prstGeom>
          <a:noFill/>
        </p:spPr>
        <p:txBody>
          <a:bodyPr wrap="square">
            <a:spAutoFit/>
          </a:bodyPr>
          <a:lstStyle/>
          <a:p>
            <a:pPr marL="116840" algn="ctr">
              <a:lnSpc>
                <a:spcPct val="150000"/>
              </a:lnSpc>
              <a:spcBef>
                <a:spcPts val="1200"/>
              </a:spcBef>
              <a:spcAft>
                <a:spcPts val="1000"/>
              </a:spcAft>
            </a:pPr>
            <a:r>
              <a:rPr lang="en-US"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React State Management</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b="1" i="1" dirty="0">
                <a:solidFill>
                  <a:srgbClr val="000000"/>
                </a:solidFill>
                <a:effectLst/>
                <a:latin typeface="Times New Roman" panose="02020603050405020304" pitchFamily="18" charset="0"/>
                <a:ea typeface="Calibri" panose="020F0502020204030204" pitchFamily="34" charset="0"/>
              </a:rPr>
              <a:t>Building Forms</a:t>
            </a:r>
            <a:r>
              <a:rPr lang="en-US" dirty="0">
                <a:solidFill>
                  <a:srgbClr val="000000"/>
                </a:solidFill>
                <a:effectLst/>
                <a:latin typeface="Times New Roman" panose="02020603050405020304" pitchFamily="18" charset="0"/>
                <a:ea typeface="Calibri" panose="020F0502020204030204" pitchFamily="34" charset="0"/>
              </a:rPr>
              <a:t> </a:t>
            </a:r>
            <a:endParaRPr lang="en-IN" dirty="0"/>
          </a:p>
        </p:txBody>
      </p:sp>
      <p:sp>
        <p:nvSpPr>
          <p:cNvPr id="4" name="Rectangle 1">
            <a:extLst>
              <a:ext uri="{FF2B5EF4-FFF2-40B4-BE49-F238E27FC236}">
                <a16:creationId xmlns:a16="http://schemas.microsoft.com/office/drawing/2014/main" id="{87EB4E5B-DED6-D150-29A5-CA1866D531A0}"/>
              </a:ext>
            </a:extLst>
          </p:cNvPr>
          <p:cNvSpPr>
            <a:spLocks noChangeArrowheads="1"/>
          </p:cNvSpPr>
          <p:nvPr/>
        </p:nvSpPr>
        <p:spPr bwMode="auto">
          <a:xfrm>
            <a:off x="-1" y="1006370"/>
            <a:ext cx="11288389"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Blanco"/>
              </a:rPr>
              <a:t>React provides two standard ways to grab values from </a:t>
            </a:r>
            <a:r>
              <a:rPr kumimoji="0" lang="en-US" altLang="en-US" b="0" i="0" u="none" strike="noStrike" cap="none" normalizeH="0" baseline="0" dirty="0">
                <a:ln>
                  <a:noFill/>
                </a:ln>
                <a:solidFill>
                  <a:srgbClr val="000000"/>
                </a:solidFill>
                <a:effectLst/>
                <a:latin typeface="SFMono-Regular"/>
              </a:rPr>
              <a:t>&lt;form&gt;</a:t>
            </a:r>
            <a:r>
              <a:rPr kumimoji="0" lang="en-US" altLang="en-US" b="0" i="0" u="none" strike="noStrike" cap="none" normalizeH="0" baseline="0" dirty="0">
                <a:ln>
                  <a:noFill/>
                </a:ln>
                <a:solidFill>
                  <a:srgbClr val="000000"/>
                </a:solidFill>
                <a:effectLst/>
                <a:latin typeface="Blanco"/>
              </a:rPr>
              <a:t> elements.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Blanco"/>
              </a:rPr>
              <a:t>The first method is to implement what are called </a:t>
            </a:r>
            <a:r>
              <a:rPr kumimoji="0" lang="en-US" altLang="en-US" b="0" i="1" u="none" strike="noStrike" cap="none" normalizeH="0" baseline="0" dirty="0">
                <a:ln>
                  <a:noFill/>
                </a:ln>
                <a:solidFill>
                  <a:srgbClr val="000000"/>
                </a:solidFill>
                <a:effectLst/>
                <a:latin typeface="Blanco"/>
              </a:rPr>
              <a:t>controlled components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i="1" dirty="0">
                <a:solidFill>
                  <a:srgbClr val="000000"/>
                </a:solidFill>
                <a:latin typeface="Blanco"/>
              </a:rPr>
              <a:t>The</a:t>
            </a:r>
            <a:r>
              <a:rPr kumimoji="0" lang="en-US" altLang="en-US" b="0" i="0" u="none" strike="noStrike" cap="none" normalizeH="0" baseline="0" dirty="0">
                <a:ln>
                  <a:noFill/>
                </a:ln>
                <a:solidFill>
                  <a:srgbClr val="000000"/>
                </a:solidFill>
                <a:effectLst/>
                <a:latin typeface="Blanco"/>
              </a:rPr>
              <a:t> second is to use </a:t>
            </a:r>
            <a:r>
              <a:rPr kumimoji="0" lang="en-US" altLang="en-US" b="0" i="0" u="none" strike="noStrike" cap="none" normalizeH="0" baseline="0" dirty="0" err="1">
                <a:ln>
                  <a:noFill/>
                </a:ln>
                <a:solidFill>
                  <a:srgbClr val="000000"/>
                </a:solidFill>
                <a:effectLst/>
                <a:latin typeface="Blanco"/>
              </a:rPr>
              <a:t>React’s</a:t>
            </a:r>
            <a:r>
              <a:rPr kumimoji="0" lang="en-US" altLang="en-US" b="0" i="0" u="none" strike="noStrike" cap="none" normalizeH="0" baseline="0" dirty="0">
                <a:ln>
                  <a:noFill/>
                </a:ln>
                <a:solidFill>
                  <a:srgbClr val="000000"/>
                </a:solidFill>
                <a:effectLst/>
                <a:latin typeface="Blanco"/>
              </a:rPr>
              <a:t> </a:t>
            </a:r>
            <a:r>
              <a:rPr kumimoji="0" lang="en-US" altLang="en-US" b="0" i="0" u="none" strike="noStrike" cap="none" normalizeH="0" baseline="0" dirty="0">
                <a:ln>
                  <a:noFill/>
                </a:ln>
                <a:solidFill>
                  <a:srgbClr val="000000"/>
                </a:solidFill>
                <a:effectLst/>
                <a:latin typeface="SFMono-Regular"/>
              </a:rPr>
              <a:t>ref</a:t>
            </a:r>
            <a:r>
              <a:rPr kumimoji="0" lang="en-US" altLang="en-US" b="0" i="0" u="none" strike="noStrike" cap="none" normalizeH="0" baseline="0" dirty="0">
                <a:ln>
                  <a:noFill/>
                </a:ln>
                <a:solidFill>
                  <a:srgbClr val="000000"/>
                </a:solidFill>
                <a:effectLst/>
                <a:latin typeface="Blanco"/>
              </a:rPr>
              <a:t> property.</a:t>
            </a:r>
            <a:r>
              <a:rPr kumimoji="0" lang="en-US" altLang="en-US" b="0" i="0" u="none" strike="noStrike" cap="none" normalizeH="0" baseline="0" dirty="0">
                <a:ln>
                  <a:noFill/>
                </a:ln>
                <a:solidFill>
                  <a:schemeClr val="tx1"/>
                </a:solidFill>
                <a:effectLst/>
              </a:rPr>
              <a:t> </a:t>
            </a:r>
          </a:p>
        </p:txBody>
      </p:sp>
      <p:sp>
        <p:nvSpPr>
          <p:cNvPr id="5" name="Rectangle 2">
            <a:extLst>
              <a:ext uri="{FF2B5EF4-FFF2-40B4-BE49-F238E27FC236}">
                <a16:creationId xmlns:a16="http://schemas.microsoft.com/office/drawing/2014/main" id="{7D31F02B-1B8E-9D9E-2ECF-F83DF9FE702B}"/>
              </a:ext>
            </a:extLst>
          </p:cNvPr>
          <p:cNvSpPr>
            <a:spLocks noChangeArrowheads="1"/>
          </p:cNvSpPr>
          <p:nvPr/>
        </p:nvSpPr>
        <p:spPr bwMode="auto">
          <a:xfrm>
            <a:off x="0" y="2618169"/>
            <a:ext cx="11425954" cy="2677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Blanco"/>
              </a:rPr>
              <a:t>Controlled components: </a:t>
            </a:r>
            <a:r>
              <a:rPr kumimoji="0" lang="en-US" altLang="en-US" sz="2400" b="0" i="0" u="none" strike="noStrike" cap="none" normalizeH="0" baseline="0" dirty="0">
                <a:ln>
                  <a:noFill/>
                </a:ln>
                <a:solidFill>
                  <a:srgbClr val="000000"/>
                </a:solidFill>
                <a:effectLst/>
                <a:latin typeface="Blanco"/>
              </a:rPr>
              <a:t>are heavy duty.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Blanco"/>
              </a:rPr>
              <a:t>The defining characteristic of a controlled component is the displayed value is bound to component state.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Blanco"/>
              </a:rPr>
              <a:t> To update the value, you execute a function attached to the </a:t>
            </a:r>
            <a:r>
              <a:rPr kumimoji="0" lang="en-US" altLang="en-US" sz="2400" b="0" i="0" u="none" strike="noStrike" cap="none" normalizeH="0" baseline="0" dirty="0" err="1">
                <a:ln>
                  <a:noFill/>
                </a:ln>
                <a:solidFill>
                  <a:srgbClr val="000000"/>
                </a:solidFill>
                <a:effectLst/>
                <a:latin typeface="SFMono-Regular"/>
              </a:rPr>
              <a:t>onChange</a:t>
            </a:r>
            <a:r>
              <a:rPr kumimoji="0" lang="en-US" altLang="en-US" sz="2400" b="0" i="0" u="none" strike="noStrike" cap="none" normalizeH="0" baseline="0" dirty="0">
                <a:ln>
                  <a:noFill/>
                </a:ln>
                <a:solidFill>
                  <a:srgbClr val="000000"/>
                </a:solidFill>
                <a:effectLst/>
                <a:latin typeface="Blanco"/>
              </a:rPr>
              <a:t> event handler on the form element.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Blanco"/>
              </a:rPr>
              <a:t>The </a:t>
            </a:r>
            <a:r>
              <a:rPr kumimoji="0" lang="en-US" altLang="en-US" sz="2400" b="0" i="0" u="none" strike="noStrike" cap="none" normalizeH="0" baseline="0" dirty="0" err="1">
                <a:ln>
                  <a:noFill/>
                </a:ln>
                <a:solidFill>
                  <a:srgbClr val="000000"/>
                </a:solidFill>
                <a:effectLst/>
                <a:latin typeface="SFMono-Regular"/>
              </a:rPr>
              <a:t>onChange</a:t>
            </a:r>
            <a:r>
              <a:rPr kumimoji="0" lang="en-US" altLang="en-US" sz="2400" b="0" i="0" u="none" strike="noStrike" cap="none" normalizeH="0" baseline="0" dirty="0">
                <a:ln>
                  <a:noFill/>
                </a:ln>
                <a:solidFill>
                  <a:srgbClr val="000000"/>
                </a:solidFill>
                <a:effectLst/>
                <a:latin typeface="Blanco"/>
              </a:rPr>
              <a:t> function updates the state property, which in turn updates the form element’s value.</a:t>
            </a:r>
            <a:r>
              <a:rPr kumimoji="0" lang="en-US" altLang="en-US" sz="24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22371075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92E994-53BE-88B1-B25A-1A08C4BF2770}"/>
              </a:ext>
            </a:extLst>
          </p:cNvPr>
          <p:cNvPicPr>
            <a:picLocks noChangeAspect="1"/>
          </p:cNvPicPr>
          <p:nvPr/>
        </p:nvPicPr>
        <p:blipFill>
          <a:blip r:embed="rId2"/>
          <a:stretch>
            <a:fillRect/>
          </a:stretch>
        </p:blipFill>
        <p:spPr>
          <a:xfrm>
            <a:off x="-72827" y="-64736"/>
            <a:ext cx="12264828" cy="6708297"/>
          </a:xfrm>
          <a:prstGeom prst="rect">
            <a:avLst/>
          </a:prstGeom>
        </p:spPr>
      </p:pic>
    </p:spTree>
    <p:extLst>
      <p:ext uri="{BB962C8B-B14F-4D97-AF65-F5344CB8AC3E}">
        <p14:creationId xmlns:p14="http://schemas.microsoft.com/office/powerpoint/2010/main" val="18831790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04CAF9-353E-3DF2-7FC3-49B5361B2073}"/>
              </a:ext>
            </a:extLst>
          </p:cNvPr>
          <p:cNvSpPr>
            <a:spLocks noChangeArrowheads="1"/>
          </p:cNvSpPr>
          <p:nvPr/>
        </p:nvSpPr>
        <p:spPr bwMode="auto">
          <a:xfrm>
            <a:off x="315589" y="580019"/>
            <a:ext cx="1070576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Blanco"/>
              </a:rPr>
              <a:t>The value of the input is </a:t>
            </a:r>
            <a:r>
              <a:rPr kumimoji="0" lang="en-US" altLang="en-US" sz="2800" b="0" i="0" u="none" strike="noStrike" cap="none" normalizeH="0" baseline="0" dirty="0" err="1">
                <a:ln>
                  <a:noFill/>
                </a:ln>
                <a:solidFill>
                  <a:srgbClr val="000000"/>
                </a:solidFill>
                <a:effectLst/>
                <a:latin typeface="SFMono-Regular"/>
              </a:rPr>
              <a:t>this.state.fullName</a:t>
            </a:r>
            <a:r>
              <a:rPr kumimoji="0" lang="en-US" altLang="en-US" sz="2800" b="0" i="0" u="none" strike="noStrike" cap="none" normalizeH="0" baseline="0" dirty="0">
                <a:ln>
                  <a:noFill/>
                </a:ln>
                <a:solidFill>
                  <a:srgbClr val="000000"/>
                </a:solidFill>
                <a:effectLst/>
                <a:latin typeface="Blanco"/>
              </a:rPr>
              <a:t> (lines 7 and 26). The </a:t>
            </a:r>
            <a:r>
              <a:rPr kumimoji="0" lang="en-US" altLang="en-US" sz="2800" b="0" i="0" u="none" strike="noStrike" cap="none" normalizeH="0" baseline="0" dirty="0" err="1">
                <a:ln>
                  <a:noFill/>
                </a:ln>
                <a:solidFill>
                  <a:srgbClr val="000000"/>
                </a:solidFill>
                <a:effectLst/>
                <a:latin typeface="SFMono-Regular"/>
              </a:rPr>
              <a:t>onChange</a:t>
            </a:r>
            <a:r>
              <a:rPr kumimoji="0" lang="en-US" altLang="en-US" sz="2800" b="0" i="0" u="none" strike="noStrike" cap="none" normalizeH="0" baseline="0" dirty="0">
                <a:ln>
                  <a:noFill/>
                </a:ln>
                <a:solidFill>
                  <a:srgbClr val="000000"/>
                </a:solidFill>
                <a:effectLst/>
                <a:latin typeface="Blanco"/>
              </a:rPr>
              <a:t> function is </a:t>
            </a:r>
            <a:r>
              <a:rPr kumimoji="0" lang="en-US" altLang="en-US" sz="2800" b="0" i="0" u="none" strike="noStrike" cap="none" normalizeH="0" baseline="0" dirty="0" err="1">
                <a:ln>
                  <a:noFill/>
                </a:ln>
                <a:solidFill>
                  <a:srgbClr val="000000"/>
                </a:solidFill>
                <a:effectLst/>
                <a:latin typeface="SFMono-Regular"/>
              </a:rPr>
              <a:t>handleFullNameChange</a:t>
            </a:r>
            <a:r>
              <a:rPr kumimoji="0" lang="en-US" altLang="en-US" sz="2800" b="0" i="0" u="none" strike="noStrike" cap="none" normalizeH="0" baseline="0" dirty="0">
                <a:ln>
                  <a:noFill/>
                </a:ln>
                <a:solidFill>
                  <a:srgbClr val="000000"/>
                </a:solidFill>
                <a:effectLst/>
                <a:latin typeface="Blanco"/>
              </a:rPr>
              <a:t> (lines 10 – 14, and line 27).</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Blanco"/>
              </a:rPr>
              <a:t>The main advantages of controlled components are:</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800" b="0" i="0" u="none" strike="noStrike" cap="none" normalizeH="0" baseline="0" dirty="0">
                <a:ln>
                  <a:noFill/>
                </a:ln>
                <a:solidFill>
                  <a:srgbClr val="000000"/>
                </a:solidFill>
                <a:effectLst/>
                <a:latin typeface="Blanco"/>
              </a:rPr>
              <a:t>You are set up to easily </a:t>
            </a:r>
            <a:r>
              <a:rPr kumimoji="0" lang="en-US" altLang="en-US" sz="2800" b="1" i="0" u="none" strike="noStrike" cap="none" normalizeH="0" baseline="0" dirty="0">
                <a:ln>
                  <a:noFill/>
                </a:ln>
                <a:solidFill>
                  <a:srgbClr val="000000"/>
                </a:solidFill>
                <a:effectLst/>
                <a:latin typeface="Blanco"/>
              </a:rPr>
              <a:t>validate</a:t>
            </a:r>
            <a:r>
              <a:rPr kumimoji="0" lang="en-US" altLang="en-US" sz="2800" b="0" i="0" u="none" strike="noStrike" cap="none" normalizeH="0" baseline="0" dirty="0">
                <a:ln>
                  <a:noFill/>
                </a:ln>
                <a:solidFill>
                  <a:srgbClr val="000000"/>
                </a:solidFill>
                <a:effectLst/>
                <a:latin typeface="Blanco"/>
              </a:rPr>
              <a:t> user input.</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800" b="0" i="0" u="none" strike="noStrike" cap="none" normalizeH="0" baseline="0" dirty="0">
                <a:ln>
                  <a:noFill/>
                </a:ln>
                <a:solidFill>
                  <a:srgbClr val="000000"/>
                </a:solidFill>
                <a:effectLst/>
                <a:latin typeface="Blanco"/>
              </a:rPr>
              <a:t>You can </a:t>
            </a:r>
            <a:r>
              <a:rPr kumimoji="0" lang="en-US" altLang="en-US" sz="2800" b="1" i="0" u="none" strike="noStrike" cap="none" normalizeH="0" baseline="0" dirty="0">
                <a:ln>
                  <a:noFill/>
                </a:ln>
                <a:solidFill>
                  <a:srgbClr val="000000"/>
                </a:solidFill>
                <a:effectLst/>
                <a:latin typeface="Blanco"/>
              </a:rPr>
              <a:t>dynamically render other components</a:t>
            </a:r>
            <a:r>
              <a:rPr kumimoji="0" lang="en-US" altLang="en-US" sz="2800" b="0" i="0" u="none" strike="noStrike" cap="none" normalizeH="0" baseline="0" dirty="0">
                <a:ln>
                  <a:noFill/>
                </a:ln>
                <a:solidFill>
                  <a:srgbClr val="000000"/>
                </a:solidFill>
                <a:effectLst/>
                <a:latin typeface="Blanco"/>
              </a:rPr>
              <a:t> based on the value of the controlled component. </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solidFill>
                  <a:srgbClr val="000000"/>
                </a:solidFill>
                <a:effectLst/>
                <a:latin typeface="Blanco"/>
              </a:rPr>
              <a:t>For example, the value a user selects from a dropdown (e.g. ‘dog’ or ‘cat’) can control which other form components (e.g. a checkbox set of breeds) are rendered in the form.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477580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0AAE77-EF8E-6895-8A34-6E651E751122}"/>
              </a:ext>
            </a:extLst>
          </p:cNvPr>
          <p:cNvSpPr>
            <a:spLocks noChangeArrowheads="1"/>
          </p:cNvSpPr>
          <p:nvPr/>
        </p:nvSpPr>
        <p:spPr bwMode="auto">
          <a:xfrm>
            <a:off x="331771" y="741430"/>
            <a:ext cx="11264113" cy="48936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SFMono-Regular"/>
              </a:rPr>
              <a:t>ref</a:t>
            </a:r>
            <a:r>
              <a:rPr kumimoji="0" lang="en-US" altLang="en-US" sz="2400" b="1" i="0" u="none" strike="noStrike" cap="none" normalizeH="0" baseline="0" dirty="0">
                <a:ln>
                  <a:noFill/>
                </a:ln>
                <a:solidFill>
                  <a:srgbClr val="000000"/>
                </a:solidFill>
                <a:effectLst/>
                <a:latin typeface="Blanco"/>
              </a:rPr>
              <a:t> property.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Blanco"/>
              </a:rPr>
              <a:t>An easier and less labor-intensive way to grab values from a form element is to use the </a:t>
            </a:r>
            <a:r>
              <a:rPr kumimoji="0" lang="en-US" altLang="en-US" sz="2400" b="0" i="0" u="none" strike="noStrike" cap="none" normalizeH="0" baseline="0" dirty="0">
                <a:ln>
                  <a:noFill/>
                </a:ln>
                <a:solidFill>
                  <a:srgbClr val="000000"/>
                </a:solidFill>
                <a:effectLst/>
                <a:latin typeface="SFMono-Regular"/>
              </a:rPr>
              <a:t>ref</a:t>
            </a:r>
            <a:r>
              <a:rPr kumimoji="0" lang="en-US" altLang="en-US" sz="2400" b="0" i="0" u="none" strike="noStrike" cap="none" normalizeH="0" baseline="0" dirty="0">
                <a:ln>
                  <a:noFill/>
                </a:ln>
                <a:solidFill>
                  <a:srgbClr val="000000"/>
                </a:solidFill>
                <a:effectLst/>
                <a:latin typeface="Blanco"/>
              </a:rPr>
              <a:t> property.</a:t>
            </a:r>
            <a:r>
              <a:rPr kumimoji="0" lang="en-US" altLang="en-US" sz="24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lang="en-IN" sz="2400" b="0" i="0" dirty="0">
                <a:solidFill>
                  <a:srgbClr val="000000"/>
                </a:solidFill>
                <a:effectLst/>
                <a:latin typeface="Blanco"/>
              </a:rPr>
              <a:t>Different form elements and component compositions require different strategies</a:t>
            </a:r>
          </a:p>
          <a:p>
            <a:pPr marL="342900" indent="-342900">
              <a:buFont typeface="Arial" panose="020B0604020202020204" pitchFamily="34" charset="0"/>
              <a:buChar char="•"/>
            </a:pPr>
            <a:r>
              <a:rPr lang="en-US" sz="2400" b="1" i="0" dirty="0">
                <a:solidFill>
                  <a:srgbClr val="000000"/>
                </a:solidFill>
                <a:effectLst/>
                <a:latin typeface="MD Primer Bold"/>
              </a:rPr>
              <a:t>Text inputs, number inputs, and selects</a:t>
            </a:r>
          </a:p>
          <a:p>
            <a:pPr marL="342900" indent="-342900">
              <a:buFont typeface="Arial" panose="020B0604020202020204" pitchFamily="34" charset="0"/>
              <a:buChar char="•"/>
            </a:pPr>
            <a:r>
              <a:rPr lang="en-US" sz="2400" b="1" i="0" dirty="0">
                <a:solidFill>
                  <a:srgbClr val="000000"/>
                </a:solidFill>
                <a:effectLst/>
                <a:latin typeface="MD Primer Bold"/>
              </a:rPr>
              <a:t>Passing props from child to parent</a:t>
            </a:r>
          </a:p>
          <a:p>
            <a:pPr marL="342900" indent="-342900">
              <a:buFont typeface="Arial" panose="020B0604020202020204" pitchFamily="34" charset="0"/>
              <a:buChar char="•"/>
            </a:pPr>
            <a:r>
              <a:rPr lang="en-IN" sz="2400" b="1" i="0" dirty="0">
                <a:solidFill>
                  <a:srgbClr val="000000"/>
                </a:solidFill>
                <a:effectLst/>
                <a:latin typeface="MD Primer Bold"/>
              </a:rPr>
              <a:t>Radio sets</a:t>
            </a:r>
          </a:p>
          <a:p>
            <a:pPr marL="342900" indent="-342900">
              <a:buFont typeface="Arial" panose="020B0604020202020204" pitchFamily="34" charset="0"/>
              <a:buChar char="•"/>
            </a:pPr>
            <a:r>
              <a:rPr lang="en-IN" sz="2400" b="1" i="0" dirty="0">
                <a:solidFill>
                  <a:srgbClr val="000000"/>
                </a:solidFill>
                <a:effectLst/>
                <a:latin typeface="MD Primer Bold"/>
              </a:rPr>
              <a:t>Checkbox sets</a:t>
            </a:r>
          </a:p>
          <a:p>
            <a:pPr marL="342900" indent="-342900">
              <a:buFont typeface="Arial" panose="020B0604020202020204" pitchFamily="34" charset="0"/>
              <a:buChar char="•"/>
            </a:pPr>
            <a:endParaRPr lang="en-US" sz="2400" b="1" dirty="0">
              <a:solidFill>
                <a:srgbClr val="000000"/>
              </a:solidFill>
              <a:latin typeface="MD Primer Bold"/>
            </a:endParaRPr>
          </a:p>
          <a:p>
            <a:pPr marL="342900" indent="-342900">
              <a:buFont typeface="Arial" panose="020B0604020202020204" pitchFamily="34" charset="0"/>
              <a:buChar char="•"/>
            </a:pPr>
            <a:endParaRPr lang="en-US" sz="2400" b="1" i="0" dirty="0">
              <a:solidFill>
                <a:srgbClr val="000000"/>
              </a:solidFill>
              <a:effectLst/>
              <a:latin typeface="MD Primer Bold"/>
            </a:endParaRPr>
          </a:p>
          <a:p>
            <a:pPr marL="0" marR="0" lvl="0" indent="0" algn="l" defTabSz="914400" rtl="0" eaLnBrk="0" fontAlgn="base" latinLnBrk="0" hangingPunct="0">
              <a:lnSpc>
                <a:spcPct val="100000"/>
              </a:lnSpc>
              <a:spcBef>
                <a:spcPct val="0"/>
              </a:spcBef>
              <a:spcAft>
                <a:spcPct val="0"/>
              </a:spcAft>
              <a:buClrTx/>
              <a:buSzTx/>
              <a:buFontTx/>
              <a:buNone/>
              <a:tabLst/>
            </a:pPr>
            <a:endParaRPr lang="en-IN" sz="2400" b="0" i="0" dirty="0">
              <a:solidFill>
                <a:srgbClr val="000000"/>
              </a:solidFill>
              <a:effectLst/>
              <a:latin typeface="Blanc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N" altLang="en-US" sz="2400" u="none" strike="noStrike" cap="none" normalizeH="0" baseline="0" dirty="0">
              <a:ln>
                <a:noFill/>
              </a:ln>
              <a:solidFill>
                <a:srgbClr val="000000"/>
              </a:solidFill>
              <a:latin typeface="Blanc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6904044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2DAB6A-F728-6EEB-DB65-DAE5E6200079}"/>
              </a:ext>
            </a:extLst>
          </p:cNvPr>
          <p:cNvSpPr>
            <a:spLocks noChangeArrowheads="1"/>
          </p:cNvSpPr>
          <p:nvPr/>
        </p:nvSpPr>
        <p:spPr bwMode="auto">
          <a:xfrm>
            <a:off x="153748" y="161058"/>
            <a:ext cx="100826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MD Primer Bold"/>
              </a:rPr>
              <a:t>Text inputs, number inputs, and selects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Blanco"/>
              </a:rPr>
              <a:t>Text and number inputs provide the most straightforward example of using </a:t>
            </a:r>
            <a:r>
              <a:rPr kumimoji="0" lang="en-US" altLang="en-US" sz="2400" b="0" i="0" u="none" strike="noStrike" cap="none" normalizeH="0" baseline="0">
                <a:ln>
                  <a:noFill/>
                </a:ln>
                <a:solidFill>
                  <a:srgbClr val="000000"/>
                </a:solidFill>
                <a:effectLst/>
                <a:latin typeface="SFMono-Regular"/>
              </a:rPr>
              <a:t>ref</a:t>
            </a:r>
            <a:r>
              <a:rPr kumimoji="0" lang="en-US" altLang="en-US" sz="2400" b="0" i="0" u="none" strike="noStrike" cap="none" normalizeH="0" baseline="0">
                <a:ln>
                  <a:noFill/>
                </a:ln>
                <a:solidFill>
                  <a:srgbClr val="000000"/>
                </a:solidFill>
                <a:effectLst/>
                <a:latin typeface="Blanco"/>
              </a:rPr>
              <a:t>s.</a:t>
            </a:r>
            <a:endParaRPr kumimoji="0" lang="en-US" altLang="en-US" sz="2400" b="0" i="0" u="none" strike="noStrike" cap="none" normalizeH="0" baseline="0">
              <a:ln>
                <a:noFill/>
              </a:ln>
              <a:solidFill>
                <a:schemeClr val="tx1"/>
              </a:solidFill>
              <a:effectLst/>
            </a:endParaRPr>
          </a:p>
        </p:txBody>
      </p:sp>
      <p:pic>
        <p:nvPicPr>
          <p:cNvPr id="4" name="Picture 3">
            <a:extLst>
              <a:ext uri="{FF2B5EF4-FFF2-40B4-BE49-F238E27FC236}">
                <a16:creationId xmlns:a16="http://schemas.microsoft.com/office/drawing/2014/main" id="{7A406371-33AC-B95E-E8B9-264BEB21A642}"/>
              </a:ext>
            </a:extLst>
          </p:cNvPr>
          <p:cNvPicPr>
            <a:picLocks noChangeAspect="1"/>
          </p:cNvPicPr>
          <p:nvPr/>
        </p:nvPicPr>
        <p:blipFill>
          <a:blip r:embed="rId2"/>
          <a:stretch>
            <a:fillRect/>
          </a:stretch>
        </p:blipFill>
        <p:spPr>
          <a:xfrm>
            <a:off x="2662279" y="992055"/>
            <a:ext cx="5567321" cy="1337070"/>
          </a:xfrm>
          <a:prstGeom prst="rect">
            <a:avLst/>
          </a:prstGeom>
        </p:spPr>
      </p:pic>
      <p:sp>
        <p:nvSpPr>
          <p:cNvPr id="5" name="Rectangle 2">
            <a:extLst>
              <a:ext uri="{FF2B5EF4-FFF2-40B4-BE49-F238E27FC236}">
                <a16:creationId xmlns:a16="http://schemas.microsoft.com/office/drawing/2014/main" id="{C923F3BB-9A53-302F-B284-06DA8A85D996}"/>
              </a:ext>
            </a:extLst>
          </p:cNvPr>
          <p:cNvSpPr>
            <a:spLocks noChangeArrowheads="1"/>
          </p:cNvSpPr>
          <p:nvPr/>
        </p:nvSpPr>
        <p:spPr bwMode="auto">
          <a:xfrm>
            <a:off x="-1" y="2330597"/>
            <a:ext cx="11603979" cy="15696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Blanco"/>
              </a:rPr>
              <a:t>You then take the argument and assign it to a property attached to the class’s </a:t>
            </a:r>
            <a:r>
              <a:rPr kumimoji="0" lang="en-US" altLang="en-US" sz="2400" b="0" i="0" u="none" strike="noStrike" cap="none" normalizeH="0" baseline="0" dirty="0">
                <a:ln>
                  <a:noFill/>
                </a:ln>
                <a:solidFill>
                  <a:srgbClr val="000000"/>
                </a:solidFill>
                <a:effectLst/>
                <a:latin typeface="SFMono-Regular"/>
              </a:rPr>
              <a:t>this</a:t>
            </a:r>
            <a:r>
              <a:rPr kumimoji="0" lang="en-US" altLang="en-US" sz="2400" b="0" i="0" u="none" strike="noStrike" cap="none" normalizeH="0" baseline="0" dirty="0">
                <a:ln>
                  <a:noFill/>
                </a:ln>
                <a:solidFill>
                  <a:srgbClr val="000000"/>
                </a:solidFill>
                <a:effectLst/>
                <a:latin typeface="Blanco"/>
              </a:rPr>
              <a:t> keyword. The inputs (i.e. the DOM node) are now accessible as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0000"/>
                </a:solidFill>
                <a:effectLst/>
                <a:latin typeface="SFMono-Regular"/>
              </a:rPr>
              <a:t>this.fullName</a:t>
            </a:r>
            <a:r>
              <a:rPr kumimoji="0" lang="en-US" altLang="en-US" sz="2400" b="0" i="0" u="none" strike="noStrike" cap="none" normalizeH="0" baseline="0" dirty="0">
                <a:ln>
                  <a:noFill/>
                </a:ln>
                <a:solidFill>
                  <a:srgbClr val="000000"/>
                </a:solidFill>
                <a:effectLst/>
                <a:latin typeface="Blanco"/>
              </a:rPr>
              <a:t> and </a:t>
            </a:r>
            <a:r>
              <a:rPr kumimoji="0" lang="en-US" altLang="en-US" sz="2400" b="0" i="0" u="none" strike="noStrike" cap="none" normalizeH="0" baseline="0" dirty="0" err="1">
                <a:ln>
                  <a:noFill/>
                </a:ln>
                <a:solidFill>
                  <a:srgbClr val="000000"/>
                </a:solidFill>
                <a:effectLst/>
                <a:latin typeface="SFMono-Regular"/>
              </a:rPr>
              <a:t>this.amount</a:t>
            </a:r>
            <a:r>
              <a:rPr kumimoji="0" lang="en-US" altLang="en-US" sz="2400" b="0" i="0" u="none" strike="noStrike" cap="none" normalizeH="0" baseline="0" dirty="0">
                <a:ln>
                  <a:noFill/>
                </a:ln>
                <a:solidFill>
                  <a:srgbClr val="000000"/>
                </a:solidFill>
                <a:effectLst/>
                <a:latin typeface="Blanc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Blanco"/>
              </a:rPr>
              <a:t>The values of the inputs are accessible as </a:t>
            </a:r>
            <a:r>
              <a:rPr kumimoji="0" lang="en-US" altLang="en-US" sz="2400" b="0" i="0" u="none" strike="noStrike" cap="none" normalizeH="0" baseline="0" dirty="0" err="1">
                <a:ln>
                  <a:noFill/>
                </a:ln>
                <a:solidFill>
                  <a:srgbClr val="000000"/>
                </a:solidFill>
                <a:effectLst/>
                <a:latin typeface="SFMono-Regular"/>
              </a:rPr>
              <a:t>this.fullName.value</a:t>
            </a:r>
            <a:r>
              <a:rPr kumimoji="0" lang="en-US" altLang="en-US" sz="2400" b="0" i="0" u="none" strike="noStrike" cap="none" normalizeH="0" baseline="0" dirty="0">
                <a:ln>
                  <a:noFill/>
                </a:ln>
                <a:solidFill>
                  <a:srgbClr val="000000"/>
                </a:solidFill>
                <a:effectLst/>
                <a:latin typeface="Blanco"/>
              </a:rPr>
              <a:t> and </a:t>
            </a:r>
            <a:r>
              <a:rPr kumimoji="0" lang="en-US" altLang="en-US" sz="2400" b="0" i="0" u="none" strike="noStrike" cap="none" normalizeH="0" baseline="0" dirty="0" err="1">
                <a:ln>
                  <a:noFill/>
                </a:ln>
                <a:solidFill>
                  <a:srgbClr val="000000"/>
                </a:solidFill>
                <a:effectLst/>
                <a:latin typeface="SFMono-Regular"/>
              </a:rPr>
              <a:t>this.amount.value</a:t>
            </a:r>
            <a:r>
              <a:rPr kumimoji="0" lang="en-US" altLang="en-US" sz="2400" b="0" i="0" u="none" strike="noStrike" cap="none" normalizeH="0" baseline="0" dirty="0">
                <a:ln>
                  <a:noFill/>
                </a:ln>
                <a:solidFill>
                  <a:srgbClr val="000000"/>
                </a:solidFill>
                <a:effectLst/>
                <a:latin typeface="Blanco"/>
              </a:rPr>
              <a:t>.</a:t>
            </a:r>
            <a:r>
              <a:rPr kumimoji="0" lang="en-US" altLang="en-US" sz="2400" b="0" i="0" u="none" strike="noStrike" cap="none" normalizeH="0" baseline="0" dirty="0">
                <a:ln>
                  <a:noFill/>
                </a:ln>
                <a:solidFill>
                  <a:schemeClr val="tx1"/>
                </a:solidFill>
                <a:effectLst/>
              </a:rPr>
              <a:t> </a:t>
            </a:r>
          </a:p>
        </p:txBody>
      </p:sp>
      <p:pic>
        <p:nvPicPr>
          <p:cNvPr id="7" name="Picture 6">
            <a:extLst>
              <a:ext uri="{FF2B5EF4-FFF2-40B4-BE49-F238E27FC236}">
                <a16:creationId xmlns:a16="http://schemas.microsoft.com/office/drawing/2014/main" id="{386ECEEF-C363-D582-5CC4-37484AE8DAAC}"/>
              </a:ext>
            </a:extLst>
          </p:cNvPr>
          <p:cNvPicPr>
            <a:picLocks noChangeAspect="1"/>
          </p:cNvPicPr>
          <p:nvPr/>
        </p:nvPicPr>
        <p:blipFill>
          <a:blip r:embed="rId3"/>
          <a:stretch>
            <a:fillRect/>
          </a:stretch>
        </p:blipFill>
        <p:spPr>
          <a:xfrm>
            <a:off x="2744894" y="4079437"/>
            <a:ext cx="5925377" cy="2617506"/>
          </a:xfrm>
          <a:prstGeom prst="rect">
            <a:avLst/>
          </a:prstGeom>
        </p:spPr>
      </p:pic>
    </p:spTree>
    <p:extLst>
      <p:ext uri="{BB962C8B-B14F-4D97-AF65-F5344CB8AC3E}">
        <p14:creationId xmlns:p14="http://schemas.microsoft.com/office/powerpoint/2010/main" val="1974059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F1074E-535C-E6E3-FF45-09BFF2083100}"/>
              </a:ext>
            </a:extLst>
          </p:cNvPr>
          <p:cNvPicPr>
            <a:picLocks noChangeAspect="1"/>
          </p:cNvPicPr>
          <p:nvPr/>
        </p:nvPicPr>
        <p:blipFill>
          <a:blip r:embed="rId2"/>
          <a:stretch>
            <a:fillRect/>
          </a:stretch>
        </p:blipFill>
        <p:spPr>
          <a:xfrm>
            <a:off x="3333364" y="1545709"/>
            <a:ext cx="5525271" cy="3572374"/>
          </a:xfrm>
          <a:prstGeom prst="rect">
            <a:avLst/>
          </a:prstGeom>
        </p:spPr>
      </p:pic>
    </p:spTree>
    <p:extLst>
      <p:ext uri="{BB962C8B-B14F-4D97-AF65-F5344CB8AC3E}">
        <p14:creationId xmlns:p14="http://schemas.microsoft.com/office/powerpoint/2010/main" val="17163185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878D1E-8D5A-528C-A565-2F38CAB6DFBD}"/>
              </a:ext>
            </a:extLst>
          </p:cNvPr>
          <p:cNvSpPr txBox="1"/>
          <p:nvPr/>
        </p:nvSpPr>
        <p:spPr>
          <a:xfrm>
            <a:off x="2417498" y="122845"/>
            <a:ext cx="6097348" cy="400110"/>
          </a:xfrm>
          <a:prstGeom prst="rect">
            <a:avLst/>
          </a:prstGeom>
          <a:noFill/>
        </p:spPr>
        <p:txBody>
          <a:bodyPr wrap="square">
            <a:spAutoFit/>
          </a:bodyPr>
          <a:lstStyle/>
          <a:p>
            <a:pPr algn="ctr"/>
            <a:r>
              <a:rPr lang="en-US" sz="2000" b="1" i="0" dirty="0">
                <a:solidFill>
                  <a:srgbClr val="000000"/>
                </a:solidFill>
                <a:effectLst/>
                <a:latin typeface="MD Primer Bold"/>
              </a:rPr>
              <a:t>Passing props from child to parent</a:t>
            </a:r>
          </a:p>
        </p:txBody>
      </p:sp>
      <p:sp>
        <p:nvSpPr>
          <p:cNvPr id="4" name="Rectangle 1">
            <a:extLst>
              <a:ext uri="{FF2B5EF4-FFF2-40B4-BE49-F238E27FC236}">
                <a16:creationId xmlns:a16="http://schemas.microsoft.com/office/drawing/2014/main" id="{C59B2D55-9989-A24A-0809-0D15796C59CD}"/>
              </a:ext>
            </a:extLst>
          </p:cNvPr>
          <p:cNvSpPr>
            <a:spLocks noChangeArrowheads="1"/>
          </p:cNvSpPr>
          <p:nvPr/>
        </p:nvSpPr>
        <p:spPr bwMode="auto">
          <a:xfrm>
            <a:off x="8092" y="627953"/>
            <a:ext cx="6568037"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Blanco"/>
              </a:rPr>
              <a:t>With a controlled component, getting the value from a child component to a parent is straightforward – the value already lives in the parent! It’s passed down to the child.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Blanco"/>
              </a:rPr>
              <a:t>An </a:t>
            </a:r>
            <a:r>
              <a:rPr kumimoji="0" lang="en-US" altLang="en-US" b="0" i="0" u="none" strike="noStrike" cap="none" normalizeH="0" baseline="0" dirty="0" err="1">
                <a:ln>
                  <a:noFill/>
                </a:ln>
                <a:solidFill>
                  <a:srgbClr val="000000"/>
                </a:solidFill>
                <a:effectLst/>
                <a:latin typeface="SFMono-Regular"/>
              </a:rPr>
              <a:t>onChange</a:t>
            </a:r>
            <a:r>
              <a:rPr kumimoji="0" lang="en-US" altLang="en-US" b="0" i="0" u="none" strike="noStrike" cap="none" normalizeH="0" baseline="0" dirty="0">
                <a:ln>
                  <a:noFill/>
                </a:ln>
                <a:solidFill>
                  <a:srgbClr val="000000"/>
                </a:solidFill>
                <a:effectLst/>
                <a:latin typeface="Blanco"/>
              </a:rPr>
              <a:t> function is also passed down and updates the value as the user interacts with the UI.</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rPr>
              <a:t> </a:t>
            </a:r>
          </a:p>
        </p:txBody>
      </p:sp>
      <p:sp>
        <p:nvSpPr>
          <p:cNvPr id="5" name="Rectangle 2">
            <a:extLst>
              <a:ext uri="{FF2B5EF4-FFF2-40B4-BE49-F238E27FC236}">
                <a16:creationId xmlns:a16="http://schemas.microsoft.com/office/drawing/2014/main" id="{4F9C4D55-A550-3894-8002-9A4411D3F998}"/>
              </a:ext>
            </a:extLst>
          </p:cNvPr>
          <p:cNvSpPr>
            <a:spLocks noChangeArrowheads="1"/>
          </p:cNvSpPr>
          <p:nvPr/>
        </p:nvSpPr>
        <p:spPr bwMode="auto">
          <a:xfrm>
            <a:off x="0" y="2777134"/>
            <a:ext cx="5615873" cy="23083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Blanco"/>
              </a:rPr>
              <a:t>While the value already lives in the parent’s state in controlled components, this is not so when using </a:t>
            </a:r>
            <a:r>
              <a:rPr kumimoji="0" lang="en-US" altLang="en-US" b="0" i="0" u="none" strike="noStrike" cap="none" normalizeH="0" baseline="0" dirty="0">
                <a:ln>
                  <a:noFill/>
                </a:ln>
                <a:solidFill>
                  <a:srgbClr val="000000"/>
                </a:solidFill>
                <a:effectLst/>
                <a:latin typeface="SFMono-Regular"/>
              </a:rPr>
              <a:t>ref</a:t>
            </a:r>
            <a:r>
              <a:rPr kumimoji="0" lang="en-US" altLang="en-US" b="0" i="0" u="none" strike="noStrike" cap="none" normalizeH="0" baseline="0" dirty="0">
                <a:ln>
                  <a:noFill/>
                </a:ln>
                <a:solidFill>
                  <a:srgbClr val="000000"/>
                </a:solidFill>
                <a:effectLst/>
                <a:latin typeface="Blanco"/>
              </a:rPr>
              <a: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Blanco"/>
              </a:rPr>
              <a:t>With </a:t>
            </a:r>
            <a:r>
              <a:rPr kumimoji="0" lang="en-US" altLang="en-US" b="0" i="0" u="none" strike="noStrike" cap="none" normalizeH="0" baseline="0" dirty="0">
                <a:ln>
                  <a:noFill/>
                </a:ln>
                <a:solidFill>
                  <a:srgbClr val="000000"/>
                </a:solidFill>
                <a:effectLst/>
                <a:latin typeface="SFMono-Regular"/>
              </a:rPr>
              <a:t>ref</a:t>
            </a:r>
            <a:r>
              <a:rPr kumimoji="0" lang="en-US" altLang="en-US" b="0" i="0" u="none" strike="noStrike" cap="none" normalizeH="0" baseline="0" dirty="0">
                <a:ln>
                  <a:noFill/>
                </a:ln>
                <a:solidFill>
                  <a:srgbClr val="000000"/>
                </a:solidFill>
                <a:effectLst/>
                <a:latin typeface="Blanco"/>
              </a:rPr>
              <a:t>s, the value resides in the DOM node itself, and must be communicated </a:t>
            </a:r>
            <a:r>
              <a:rPr kumimoji="0" lang="en-US" altLang="en-US" b="0" i="1" u="none" strike="noStrike" cap="none" normalizeH="0" baseline="0" dirty="0">
                <a:ln>
                  <a:noFill/>
                </a:ln>
                <a:solidFill>
                  <a:srgbClr val="000000"/>
                </a:solidFill>
                <a:effectLst/>
                <a:latin typeface="Blanco"/>
              </a:rPr>
              <a:t>up</a:t>
            </a:r>
            <a:r>
              <a:rPr kumimoji="0" lang="en-US" altLang="en-US" b="0" i="0" u="none" strike="noStrike" cap="none" normalizeH="0" baseline="0" dirty="0">
                <a:ln>
                  <a:noFill/>
                </a:ln>
                <a:solidFill>
                  <a:srgbClr val="000000"/>
                </a:solidFill>
                <a:effectLst/>
                <a:latin typeface="Blanco"/>
              </a:rPr>
              <a:t> to the parent.</a:t>
            </a:r>
            <a:r>
              <a:rPr kumimoji="0" lang="en-US" altLang="en-US"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b="0" i="0" dirty="0">
                <a:solidFill>
                  <a:srgbClr val="000000"/>
                </a:solidFill>
                <a:effectLst/>
                <a:latin typeface="Blanco"/>
              </a:rPr>
              <a:t>To pass this value from child to parent, the parent needs to pass down a </a:t>
            </a:r>
            <a:r>
              <a:rPr lang="en-US" b="0" i="1" dirty="0">
                <a:solidFill>
                  <a:srgbClr val="000000"/>
                </a:solidFill>
                <a:effectLst/>
                <a:latin typeface="Blanco"/>
              </a:rPr>
              <a:t>‘hook’</a:t>
            </a:r>
            <a:r>
              <a:rPr lang="en-US" b="0" i="0" dirty="0">
                <a:solidFill>
                  <a:srgbClr val="000000"/>
                </a:solidFill>
                <a:effectLst/>
                <a:latin typeface="Blanco"/>
              </a:rPr>
              <a:t>, if you will, to the child. </a:t>
            </a:r>
          </a:p>
          <a:p>
            <a:pPr marL="0" marR="0" lvl="0" indent="0" algn="l" defTabSz="914400" rtl="0" eaLnBrk="0" fontAlgn="base" latinLnBrk="0" hangingPunct="0">
              <a:lnSpc>
                <a:spcPct val="100000"/>
              </a:lnSpc>
              <a:spcBef>
                <a:spcPct val="0"/>
              </a:spcBef>
              <a:spcAft>
                <a:spcPct val="0"/>
              </a:spcAft>
              <a:buClrTx/>
              <a:buSzTx/>
              <a:buFontTx/>
              <a:buNone/>
              <a:tabLst/>
            </a:pPr>
            <a:r>
              <a:rPr lang="en-US" b="0" i="0" dirty="0">
                <a:solidFill>
                  <a:srgbClr val="000000"/>
                </a:solidFill>
                <a:effectLst/>
                <a:latin typeface="Blanco"/>
              </a:rPr>
              <a:t>The child then attaches a node to the ‘hook’ so the parent has access to it.</a:t>
            </a:r>
            <a:endParaRPr kumimoji="0" lang="en-US" altLang="en-US" b="0" i="0" u="none" strike="noStrike" cap="none" normalizeH="0" baseline="0" dirty="0">
              <a:ln>
                <a:noFill/>
              </a:ln>
              <a:solidFill>
                <a:schemeClr val="tx1"/>
              </a:solidFill>
              <a:effectLst/>
            </a:endParaRPr>
          </a:p>
        </p:txBody>
      </p:sp>
      <p:pic>
        <p:nvPicPr>
          <p:cNvPr id="7" name="Picture 6">
            <a:extLst>
              <a:ext uri="{FF2B5EF4-FFF2-40B4-BE49-F238E27FC236}">
                <a16:creationId xmlns:a16="http://schemas.microsoft.com/office/drawing/2014/main" id="{241C23AF-84DF-880B-A86F-251828DEBB44}"/>
              </a:ext>
            </a:extLst>
          </p:cNvPr>
          <p:cNvPicPr>
            <a:picLocks noChangeAspect="1"/>
          </p:cNvPicPr>
          <p:nvPr/>
        </p:nvPicPr>
        <p:blipFill>
          <a:blip r:embed="rId2"/>
          <a:stretch>
            <a:fillRect/>
          </a:stretch>
        </p:blipFill>
        <p:spPr>
          <a:xfrm>
            <a:off x="7505801" y="74290"/>
            <a:ext cx="4537401" cy="6858000"/>
          </a:xfrm>
          <a:prstGeom prst="rect">
            <a:avLst/>
          </a:prstGeom>
        </p:spPr>
      </p:pic>
    </p:spTree>
    <p:extLst>
      <p:ext uri="{BB962C8B-B14F-4D97-AF65-F5344CB8AC3E}">
        <p14:creationId xmlns:p14="http://schemas.microsoft.com/office/powerpoint/2010/main" val="1229916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2A0D64-02E2-A92D-5581-78C22E41F793}"/>
              </a:ext>
            </a:extLst>
          </p:cNvPr>
          <p:cNvSpPr txBox="1"/>
          <p:nvPr/>
        </p:nvSpPr>
        <p:spPr>
          <a:xfrm>
            <a:off x="0" y="2049555"/>
            <a:ext cx="12191999" cy="3577261"/>
          </a:xfrm>
          <a:prstGeom prst="rect">
            <a:avLst/>
          </a:prstGeom>
          <a:noFill/>
        </p:spPr>
        <p:txBody>
          <a:bodyPr wrap="square">
            <a:spAutoFit/>
          </a:bodyPr>
          <a:lstStyle/>
          <a:p>
            <a:pPr algn="l">
              <a:lnSpc>
                <a:spcPts val="1650"/>
              </a:lnSpc>
              <a:spcBef>
                <a:spcPts val="750"/>
              </a:spcBef>
              <a:spcAft>
                <a:spcPts val="375"/>
              </a:spcAft>
            </a:pPr>
            <a:r>
              <a:rPr lang="en-US" sz="2000" b="1" i="0" dirty="0">
                <a:solidFill>
                  <a:srgbClr val="111111"/>
                </a:solidFill>
                <a:effectLst/>
                <a:latin typeface="Roboto" panose="02000000000000000000" pitchFamily="2" charset="0"/>
              </a:rPr>
              <a:t>Basic Usage</a:t>
            </a:r>
          </a:p>
          <a:p>
            <a:pPr algn="l">
              <a:lnSpc>
                <a:spcPts val="1650"/>
              </a:lnSpc>
              <a:spcBef>
                <a:spcPts val="750"/>
              </a:spcBef>
              <a:spcAft>
                <a:spcPts val="375"/>
              </a:spcAft>
            </a:pPr>
            <a:endParaRPr lang="en-US" sz="2000" b="1" i="0" dirty="0">
              <a:solidFill>
                <a:srgbClr val="111111"/>
              </a:solidFill>
              <a:effectLst/>
              <a:latin typeface="Roboto" panose="02000000000000000000" pitchFamily="2" charset="0"/>
            </a:endParaRPr>
          </a:p>
          <a:p>
            <a:pPr algn="l">
              <a:lnSpc>
                <a:spcPts val="1650"/>
              </a:lnSpc>
            </a:pPr>
            <a:r>
              <a:rPr lang="en-US" sz="2000" b="0" i="0" dirty="0">
                <a:solidFill>
                  <a:srgbClr val="111111"/>
                </a:solidFill>
                <a:effectLst/>
                <a:latin typeface="Roboto" panose="02000000000000000000" pitchFamily="2" charset="0"/>
              </a:rPr>
              <a:t>The </a:t>
            </a:r>
            <a:r>
              <a:rPr lang="en-US" sz="2000" b="0" i="0" dirty="0" err="1">
                <a:solidFill>
                  <a:srgbClr val="444444"/>
                </a:solidFill>
                <a:effectLst/>
                <a:latin typeface="Consolas" panose="020B0609020204030204" pitchFamily="49" charset="0"/>
              </a:rPr>
              <a:t>React.createElement</a:t>
            </a:r>
            <a:r>
              <a:rPr lang="en-US" sz="2000" b="0" i="0" dirty="0">
                <a:solidFill>
                  <a:srgbClr val="111111"/>
                </a:solidFill>
                <a:effectLst/>
                <a:latin typeface="Roboto" panose="02000000000000000000" pitchFamily="2" charset="0"/>
              </a:rPr>
              <a:t> function takes three arguments:</a:t>
            </a:r>
          </a:p>
          <a:p>
            <a:pPr algn="l">
              <a:lnSpc>
                <a:spcPts val="1650"/>
              </a:lnSpc>
            </a:pPr>
            <a:endParaRPr lang="en-US" sz="2000" b="0" i="0" dirty="0">
              <a:solidFill>
                <a:srgbClr val="111111"/>
              </a:solidFill>
              <a:effectLst/>
              <a:latin typeface="Roboto" panose="02000000000000000000" pitchFamily="2" charset="0"/>
            </a:endParaRPr>
          </a:p>
          <a:p>
            <a:pPr algn="l">
              <a:lnSpc>
                <a:spcPts val="1650"/>
              </a:lnSpc>
            </a:pPr>
            <a:endParaRPr lang="en-US" sz="2000" b="0" i="0" dirty="0">
              <a:solidFill>
                <a:srgbClr val="111111"/>
              </a:solidFill>
              <a:effectLst/>
              <a:latin typeface="Roboto" panose="02000000000000000000" pitchFamily="2" charset="0"/>
            </a:endParaRPr>
          </a:p>
          <a:p>
            <a:pPr algn="l">
              <a:lnSpc>
                <a:spcPts val="1650"/>
              </a:lnSpc>
              <a:buFont typeface="+mj-lt"/>
              <a:buAutoNum type="arabicPeriod"/>
            </a:pPr>
            <a:r>
              <a:rPr lang="en-US" sz="2000" b="1" i="0" dirty="0">
                <a:solidFill>
                  <a:srgbClr val="111111"/>
                </a:solidFill>
                <a:effectLst/>
                <a:latin typeface="Roboto" panose="02000000000000000000" pitchFamily="2" charset="0"/>
              </a:rPr>
              <a:t>type</a:t>
            </a:r>
            <a:r>
              <a:rPr lang="en-US" sz="2000" b="0" i="0" dirty="0">
                <a:solidFill>
                  <a:srgbClr val="111111"/>
                </a:solidFill>
                <a:effectLst/>
                <a:latin typeface="Roboto" panose="02000000000000000000" pitchFamily="2" charset="0"/>
              </a:rPr>
              <a:t>: The type of the HTML element or React component. This can be a string (e.g., 'div', 'span') or a React component.</a:t>
            </a:r>
          </a:p>
          <a:p>
            <a:pPr algn="l">
              <a:lnSpc>
                <a:spcPts val="1650"/>
              </a:lnSpc>
              <a:buFont typeface="+mj-lt"/>
              <a:buAutoNum type="arabicPeriod"/>
            </a:pPr>
            <a:endParaRPr lang="en-US" sz="2000" b="0" i="0" dirty="0">
              <a:solidFill>
                <a:srgbClr val="111111"/>
              </a:solidFill>
              <a:effectLst/>
              <a:latin typeface="Roboto" panose="02000000000000000000" pitchFamily="2" charset="0"/>
            </a:endParaRPr>
          </a:p>
          <a:p>
            <a:pPr algn="l">
              <a:lnSpc>
                <a:spcPts val="1650"/>
              </a:lnSpc>
              <a:buFont typeface="+mj-lt"/>
              <a:buAutoNum type="arabicPeriod"/>
            </a:pPr>
            <a:endParaRPr lang="en-US" sz="2000" b="0" i="0" dirty="0">
              <a:solidFill>
                <a:srgbClr val="111111"/>
              </a:solidFill>
              <a:effectLst/>
              <a:latin typeface="Roboto" panose="02000000000000000000" pitchFamily="2" charset="0"/>
            </a:endParaRPr>
          </a:p>
          <a:p>
            <a:pPr algn="l">
              <a:lnSpc>
                <a:spcPts val="1650"/>
              </a:lnSpc>
              <a:buFont typeface="+mj-lt"/>
              <a:buAutoNum type="arabicPeriod"/>
            </a:pPr>
            <a:r>
              <a:rPr lang="en-US" sz="2000" b="1" i="0" dirty="0">
                <a:solidFill>
                  <a:srgbClr val="111111"/>
                </a:solidFill>
                <a:effectLst/>
                <a:latin typeface="Roboto" panose="02000000000000000000" pitchFamily="2" charset="0"/>
              </a:rPr>
              <a:t>props</a:t>
            </a:r>
            <a:r>
              <a:rPr lang="en-US" sz="2000" b="0" i="0" dirty="0">
                <a:solidFill>
                  <a:srgbClr val="111111"/>
                </a:solidFill>
                <a:effectLst/>
                <a:latin typeface="Roboto" panose="02000000000000000000" pitchFamily="2" charset="0"/>
              </a:rPr>
              <a:t>: An object containing the properties (attributes) for the element. This can include styles, event handlers, class names, etc.</a:t>
            </a:r>
          </a:p>
          <a:p>
            <a:pPr algn="l">
              <a:lnSpc>
                <a:spcPts val="1650"/>
              </a:lnSpc>
              <a:buFont typeface="+mj-lt"/>
              <a:buAutoNum type="arabicPeriod"/>
            </a:pPr>
            <a:endParaRPr lang="en-US" sz="2000" b="0" i="0" dirty="0">
              <a:solidFill>
                <a:srgbClr val="111111"/>
              </a:solidFill>
              <a:effectLst/>
              <a:latin typeface="Roboto" panose="02000000000000000000" pitchFamily="2" charset="0"/>
            </a:endParaRPr>
          </a:p>
          <a:p>
            <a:pPr algn="l">
              <a:lnSpc>
                <a:spcPts val="1650"/>
              </a:lnSpc>
              <a:buFont typeface="+mj-lt"/>
              <a:buAutoNum type="arabicPeriod"/>
            </a:pPr>
            <a:endParaRPr lang="en-US" sz="2000" b="0" i="0" dirty="0">
              <a:solidFill>
                <a:srgbClr val="111111"/>
              </a:solidFill>
              <a:effectLst/>
              <a:latin typeface="Roboto" panose="02000000000000000000" pitchFamily="2" charset="0"/>
            </a:endParaRPr>
          </a:p>
          <a:p>
            <a:pPr algn="l">
              <a:lnSpc>
                <a:spcPts val="1650"/>
              </a:lnSpc>
              <a:buFont typeface="+mj-lt"/>
              <a:buAutoNum type="arabicPeriod"/>
            </a:pPr>
            <a:r>
              <a:rPr lang="en-US" sz="2000" b="1" i="0" dirty="0">
                <a:solidFill>
                  <a:srgbClr val="111111"/>
                </a:solidFill>
                <a:effectLst/>
                <a:latin typeface="Roboto" panose="02000000000000000000" pitchFamily="2" charset="0"/>
              </a:rPr>
              <a:t>children</a:t>
            </a:r>
            <a:r>
              <a:rPr lang="en-US" sz="2000" b="0" i="0" dirty="0">
                <a:solidFill>
                  <a:srgbClr val="111111"/>
                </a:solidFill>
                <a:effectLst/>
                <a:latin typeface="Roboto" panose="02000000000000000000" pitchFamily="2" charset="0"/>
              </a:rPr>
              <a:t>: The child nodes of the element. These can be any React nodes, including other React elements, strings, numbers, or arrays of React nodes.</a:t>
            </a:r>
          </a:p>
        </p:txBody>
      </p:sp>
    </p:spTree>
    <p:extLst>
      <p:ext uri="{BB962C8B-B14F-4D97-AF65-F5344CB8AC3E}">
        <p14:creationId xmlns:p14="http://schemas.microsoft.com/office/powerpoint/2010/main" val="42689895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E864D2-ACAA-5AAE-15AE-25132E146D01}"/>
              </a:ext>
            </a:extLst>
          </p:cNvPr>
          <p:cNvSpPr>
            <a:spLocks noChangeArrowheads="1"/>
          </p:cNvSpPr>
          <p:nvPr/>
        </p:nvSpPr>
        <p:spPr bwMode="auto">
          <a:xfrm>
            <a:off x="218485" y="547791"/>
            <a:ext cx="1176581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Blanco"/>
              </a:rPr>
              <a:t>Above you see a form component </a:t>
            </a:r>
            <a:r>
              <a:rPr kumimoji="0" lang="en-US" altLang="en-US" sz="2400" b="0" i="0" u="none" strike="noStrike" cap="none" normalizeH="0" baseline="0" dirty="0" err="1">
                <a:ln>
                  <a:noFill/>
                </a:ln>
                <a:solidFill>
                  <a:srgbClr val="000000"/>
                </a:solidFill>
                <a:effectLst/>
                <a:latin typeface="SFMono-Regular"/>
              </a:rPr>
              <a:t>RefForm</a:t>
            </a:r>
            <a:r>
              <a:rPr kumimoji="0" lang="en-US" altLang="en-US" sz="2400" b="0" i="0" u="none" strike="noStrike" cap="none" normalizeH="0" baseline="0" dirty="0">
                <a:ln>
                  <a:noFill/>
                </a:ln>
                <a:solidFill>
                  <a:srgbClr val="000000"/>
                </a:solidFill>
                <a:effectLst/>
                <a:latin typeface="Blanco"/>
              </a:rPr>
              <a:t>, and an input component called </a:t>
            </a:r>
            <a:r>
              <a:rPr kumimoji="0" lang="en-US" altLang="en-US" sz="2400" b="0" i="0" u="none" strike="noStrike" cap="none" normalizeH="0" baseline="0" dirty="0" err="1">
                <a:ln>
                  <a:noFill/>
                </a:ln>
                <a:solidFill>
                  <a:srgbClr val="000000"/>
                </a:solidFill>
                <a:effectLst/>
                <a:latin typeface="SFMono-Regular"/>
              </a:rPr>
              <a:t>CustomInput</a:t>
            </a:r>
            <a:r>
              <a:rPr kumimoji="0" lang="en-US" altLang="en-US" sz="2400" b="0" i="0" u="none" strike="noStrike" cap="none" normalizeH="0" baseline="0" dirty="0">
                <a:ln>
                  <a:noFill/>
                </a:ln>
                <a:solidFill>
                  <a:srgbClr val="000000"/>
                </a:solidFill>
                <a:effectLst/>
                <a:latin typeface="Blanco"/>
              </a:rPr>
              <a:t>. Usually, the arrow function is on the input itself, but here it’s being passed down as a prop (see lines 15 and 27). Since the arrow function resides in the parent, the </a:t>
            </a:r>
            <a:r>
              <a:rPr kumimoji="0" lang="en-US" altLang="en-US" sz="2400" b="0" i="0" u="none" strike="noStrike" cap="none" normalizeH="0" baseline="0" dirty="0">
                <a:ln>
                  <a:noFill/>
                </a:ln>
                <a:solidFill>
                  <a:srgbClr val="000000"/>
                </a:solidFill>
                <a:effectLst/>
                <a:latin typeface="SFMono-Regular"/>
              </a:rPr>
              <a:t>this</a:t>
            </a:r>
            <a:r>
              <a:rPr kumimoji="0" lang="en-US" altLang="en-US" sz="2400" b="0" i="0" u="none" strike="noStrike" cap="none" normalizeH="0" baseline="0" dirty="0">
                <a:ln>
                  <a:noFill/>
                </a:ln>
                <a:solidFill>
                  <a:srgbClr val="000000"/>
                </a:solidFill>
                <a:effectLst/>
                <a:latin typeface="Blanco"/>
              </a:rPr>
              <a:t> of </a:t>
            </a:r>
            <a:r>
              <a:rPr kumimoji="0" lang="en-US" altLang="en-US" sz="2400" b="0" i="0" u="none" strike="noStrike" cap="none" normalizeH="0" baseline="0" dirty="0" err="1">
                <a:ln>
                  <a:noFill/>
                </a:ln>
                <a:solidFill>
                  <a:srgbClr val="000000"/>
                </a:solidFill>
                <a:effectLst/>
                <a:latin typeface="SFMono-Regular"/>
              </a:rPr>
              <a:t>this.firstName</a:t>
            </a:r>
            <a:r>
              <a:rPr kumimoji="0" lang="en-US" altLang="en-US" sz="2400" b="0" i="0" u="none" strike="noStrike" cap="none" normalizeH="0" baseline="0" dirty="0">
                <a:ln>
                  <a:noFill/>
                </a:ln>
                <a:solidFill>
                  <a:srgbClr val="000000"/>
                </a:solidFill>
                <a:effectLst/>
                <a:latin typeface="Blanco"/>
              </a:rPr>
              <a:t> lives in the parent.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Blanco"/>
              </a:rPr>
              <a:t>The value of the child input is being assigned to the </a:t>
            </a:r>
            <a:r>
              <a:rPr kumimoji="0" lang="en-US" altLang="en-US" sz="2400" b="0" i="0" u="none" strike="noStrike" cap="none" normalizeH="0" baseline="0" dirty="0" err="1">
                <a:ln>
                  <a:noFill/>
                </a:ln>
                <a:solidFill>
                  <a:srgbClr val="000000"/>
                </a:solidFill>
                <a:effectLst/>
                <a:latin typeface="SFMono-Regular"/>
              </a:rPr>
              <a:t>this.firstName</a:t>
            </a:r>
            <a:r>
              <a:rPr kumimoji="0" lang="en-US" altLang="en-US" sz="2400" b="0" i="0" u="none" strike="noStrike" cap="none" normalizeH="0" baseline="0" dirty="0">
                <a:ln>
                  <a:noFill/>
                </a:ln>
                <a:solidFill>
                  <a:srgbClr val="000000"/>
                </a:solidFill>
                <a:effectLst/>
                <a:latin typeface="Blanco"/>
              </a:rPr>
              <a:t> property of the parent, so the child’s value is available to the parent. Now, in the parent, </a:t>
            </a:r>
            <a:r>
              <a:rPr kumimoji="0" lang="en-US" altLang="en-US" sz="2400" b="0" i="0" u="none" strike="noStrike" cap="none" normalizeH="0" baseline="0" dirty="0" err="1">
                <a:ln>
                  <a:noFill/>
                </a:ln>
                <a:solidFill>
                  <a:srgbClr val="000000"/>
                </a:solidFill>
                <a:effectLst/>
                <a:latin typeface="SFMono-Regular"/>
              </a:rPr>
              <a:t>this.firstName</a:t>
            </a:r>
            <a:r>
              <a:rPr kumimoji="0" lang="en-US" altLang="en-US" sz="2400" b="0" i="0" u="none" strike="noStrike" cap="none" normalizeH="0" baseline="0" dirty="0">
                <a:ln>
                  <a:noFill/>
                </a:ln>
                <a:solidFill>
                  <a:srgbClr val="000000"/>
                </a:solidFill>
                <a:effectLst/>
                <a:latin typeface="Blanco"/>
              </a:rPr>
              <a:t> refers to a DOM node in the child component (i.e. the input in </a:t>
            </a:r>
            <a:r>
              <a:rPr kumimoji="0" lang="en-US" altLang="en-US" sz="2400" b="0" i="0" u="none" strike="noStrike" cap="none" normalizeH="0" baseline="0" dirty="0" err="1">
                <a:ln>
                  <a:noFill/>
                </a:ln>
                <a:solidFill>
                  <a:srgbClr val="000000"/>
                </a:solidFill>
                <a:effectLst/>
                <a:latin typeface="SFMono-Regular"/>
              </a:rPr>
              <a:t>CustomInput</a:t>
            </a:r>
            <a:r>
              <a:rPr kumimoji="0" lang="en-US" altLang="en-US" sz="2400" b="0" i="0" u="none" strike="noStrike" cap="none" normalizeH="0" baseline="0" dirty="0">
                <a:ln>
                  <a:noFill/>
                </a:ln>
                <a:solidFill>
                  <a:srgbClr val="000000"/>
                </a:solidFill>
                <a:effectLst/>
                <a:latin typeface="Blanco"/>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Blanco"/>
              </a:rPr>
              <a:t>Not only can the DOM node of the input be </a:t>
            </a:r>
            <a:r>
              <a:rPr kumimoji="0" lang="en-US" altLang="en-US" sz="2400" b="0" i="1" u="none" strike="noStrike" cap="none" normalizeH="0" baseline="0" dirty="0">
                <a:ln>
                  <a:noFill/>
                </a:ln>
                <a:solidFill>
                  <a:srgbClr val="000000"/>
                </a:solidFill>
                <a:effectLst/>
                <a:latin typeface="Blanco"/>
              </a:rPr>
              <a:t>accessed</a:t>
            </a:r>
            <a:r>
              <a:rPr kumimoji="0" lang="en-US" altLang="en-US" sz="2400" b="0" i="0" u="none" strike="noStrike" cap="none" normalizeH="0" baseline="0" dirty="0">
                <a:ln>
                  <a:noFill/>
                </a:ln>
                <a:solidFill>
                  <a:srgbClr val="000000"/>
                </a:solidFill>
                <a:effectLst/>
                <a:latin typeface="Blanco"/>
              </a:rPr>
              <a:t> by the parent, but the value of the node can also be </a:t>
            </a:r>
            <a:r>
              <a:rPr kumimoji="0" lang="en-US" altLang="en-US" sz="2400" b="0" i="1" u="none" strike="noStrike" cap="none" normalizeH="0" baseline="0" dirty="0">
                <a:ln>
                  <a:noFill/>
                </a:ln>
                <a:solidFill>
                  <a:srgbClr val="000000"/>
                </a:solidFill>
                <a:effectLst/>
                <a:latin typeface="Blanco"/>
              </a:rPr>
              <a:t>assigned</a:t>
            </a:r>
            <a:r>
              <a:rPr kumimoji="0" lang="en-US" altLang="en-US" sz="2400" b="0" i="0" u="none" strike="noStrike" cap="none" normalizeH="0" baseline="0" dirty="0">
                <a:ln>
                  <a:noFill/>
                </a:ln>
                <a:solidFill>
                  <a:srgbClr val="000000"/>
                </a:solidFill>
                <a:effectLst/>
                <a:latin typeface="Blanco"/>
              </a:rPr>
              <a:t> from within the parent. This is demonstrated on line 7 above. Once the form is submitted, the value of the input is set to ‘Got </a:t>
            </a:r>
            <a:r>
              <a:rPr kumimoji="0" lang="en-US" altLang="en-US" sz="2400" b="0" i="0" u="none" strike="noStrike" cap="none" normalizeH="0" baseline="0" dirty="0" err="1">
                <a:ln>
                  <a:noFill/>
                </a:ln>
                <a:solidFill>
                  <a:srgbClr val="000000"/>
                </a:solidFill>
                <a:effectLst/>
                <a:latin typeface="Blanco"/>
              </a:rPr>
              <a:t>ya</a:t>
            </a:r>
            <a:r>
              <a:rPr kumimoji="0" lang="en-US" altLang="en-US" sz="2400" b="0" i="0" u="none" strike="noStrike" cap="none" normalizeH="0" baseline="0" dirty="0">
                <a:ln>
                  <a:noFill/>
                </a:ln>
                <a:solidFill>
                  <a:srgbClr val="000000"/>
                </a:solidFill>
                <a:effectLst/>
                <a:latin typeface="Blanco"/>
              </a:rPr>
              <a:t>!’.</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5941997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B3FA88-1EB7-B338-5428-9D41D1A3A8E6}"/>
              </a:ext>
            </a:extLst>
          </p:cNvPr>
          <p:cNvSpPr>
            <a:spLocks noChangeArrowheads="1"/>
          </p:cNvSpPr>
          <p:nvPr/>
        </p:nvSpPr>
        <p:spPr bwMode="auto">
          <a:xfrm>
            <a:off x="169931" y="285338"/>
            <a:ext cx="1128029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0000"/>
                </a:solidFill>
                <a:effectLst/>
                <a:latin typeface="MD Primer Bold"/>
              </a:rPr>
              <a:t>Radio sets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Blanco"/>
              </a:rPr>
              <a:t>Unlike text and number input elements, radios come in sets.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Blanco"/>
              </a:rPr>
              <a:t>Each element in a set has the same </a:t>
            </a:r>
            <a:r>
              <a:rPr kumimoji="0" lang="en-US" altLang="en-US" sz="3200" b="0" i="0" u="none" strike="noStrike" cap="none" normalizeH="0" baseline="0" dirty="0">
                <a:ln>
                  <a:noFill/>
                </a:ln>
                <a:solidFill>
                  <a:srgbClr val="000000"/>
                </a:solidFill>
                <a:effectLst/>
                <a:latin typeface="SFMono-Regular"/>
              </a:rPr>
              <a:t>name</a:t>
            </a:r>
            <a:r>
              <a:rPr kumimoji="0" lang="en-US" altLang="en-US" sz="3200" b="0" i="0" u="none" strike="noStrike" cap="none" normalizeH="0" baseline="0" dirty="0">
                <a:ln>
                  <a:noFill/>
                </a:ln>
                <a:solidFill>
                  <a:srgbClr val="000000"/>
                </a:solidFill>
                <a:effectLst/>
                <a:latin typeface="Blanco"/>
              </a:rPr>
              <a:t> attribute, like so:</a:t>
            </a:r>
            <a:endParaRPr kumimoji="0" lang="en-US" altLang="en-US" sz="3200" b="0" i="0" u="none" strike="noStrike" cap="none" normalizeH="0" baseline="0" dirty="0">
              <a:ln>
                <a:noFill/>
              </a:ln>
              <a:solidFill>
                <a:schemeClr val="tx1"/>
              </a:solidFill>
              <a:effectLst/>
            </a:endParaRPr>
          </a:p>
        </p:txBody>
      </p:sp>
      <p:pic>
        <p:nvPicPr>
          <p:cNvPr id="4" name="Picture 3">
            <a:extLst>
              <a:ext uri="{FF2B5EF4-FFF2-40B4-BE49-F238E27FC236}">
                <a16:creationId xmlns:a16="http://schemas.microsoft.com/office/drawing/2014/main" id="{0572D147-42A7-DA96-5895-610C60645639}"/>
              </a:ext>
            </a:extLst>
          </p:cNvPr>
          <p:cNvPicPr>
            <a:picLocks noChangeAspect="1"/>
          </p:cNvPicPr>
          <p:nvPr/>
        </p:nvPicPr>
        <p:blipFill>
          <a:blip r:embed="rId2"/>
          <a:stretch>
            <a:fillRect/>
          </a:stretch>
        </p:blipFill>
        <p:spPr>
          <a:xfrm>
            <a:off x="418177" y="1987528"/>
            <a:ext cx="5391902" cy="4744112"/>
          </a:xfrm>
          <a:prstGeom prst="rect">
            <a:avLst/>
          </a:prstGeom>
        </p:spPr>
      </p:pic>
    </p:spTree>
    <p:extLst>
      <p:ext uri="{BB962C8B-B14F-4D97-AF65-F5344CB8AC3E}">
        <p14:creationId xmlns:p14="http://schemas.microsoft.com/office/powerpoint/2010/main" val="40279163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1F92CBC-1141-A600-0C69-6EF1F061817D}"/>
              </a:ext>
            </a:extLst>
          </p:cNvPr>
          <p:cNvSpPr>
            <a:spLocks noChangeArrowheads="1"/>
          </p:cNvSpPr>
          <p:nvPr/>
        </p:nvSpPr>
        <p:spPr bwMode="auto">
          <a:xfrm>
            <a:off x="598811" y="666879"/>
            <a:ext cx="10948523"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Blanco"/>
              </a:rPr>
              <a:t>Retrieving the value of the radio set can be obtained through </a:t>
            </a:r>
            <a:r>
              <a:rPr kumimoji="0" lang="en-US" altLang="en-US" sz="3200" b="1" i="0" u="none" strike="noStrike" cap="none" normalizeH="0" baseline="0">
                <a:ln>
                  <a:noFill/>
                </a:ln>
                <a:solidFill>
                  <a:srgbClr val="000000"/>
                </a:solidFill>
                <a:effectLst/>
                <a:latin typeface="Blanco"/>
              </a:rPr>
              <a:t>three steps</a:t>
            </a:r>
            <a:r>
              <a:rPr kumimoji="0" lang="en-US" altLang="en-US" sz="3200" b="0" i="0" u="none" strike="noStrike" cap="none" normalizeH="0" baseline="0">
                <a:ln>
                  <a:noFill/>
                </a:ln>
                <a:solidFill>
                  <a:srgbClr val="000000"/>
                </a:solidFill>
                <a:effectLst/>
                <a:latin typeface="Blanco"/>
              </a:rPr>
              <a:t>:</a:t>
            </a:r>
            <a:endParaRPr kumimoji="0" lang="en-US" altLang="en-US" sz="3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3200" b="0" i="0" u="none" strike="noStrike" cap="none" normalizeH="0" baseline="0">
                <a:ln>
                  <a:noFill/>
                </a:ln>
                <a:solidFill>
                  <a:srgbClr val="000000"/>
                </a:solidFill>
                <a:effectLst/>
                <a:latin typeface="Blanco"/>
              </a:rPr>
              <a:t>Set a ref on the </a:t>
            </a:r>
            <a:r>
              <a:rPr kumimoji="0" lang="en-US" altLang="en-US" sz="3200" b="0" i="0" u="none" strike="noStrike" cap="none" normalizeH="0" baseline="0">
                <a:ln>
                  <a:noFill/>
                </a:ln>
                <a:solidFill>
                  <a:srgbClr val="000000"/>
                </a:solidFill>
                <a:effectLst/>
                <a:latin typeface="SFMono-Regular"/>
              </a:rPr>
              <a:t>&lt;form&gt;</a:t>
            </a:r>
            <a:r>
              <a:rPr kumimoji="0" lang="en-US" altLang="en-US" sz="3200" b="0" i="0" u="none" strike="noStrike" cap="none" normalizeH="0" baseline="0">
                <a:ln>
                  <a:noFill/>
                </a:ln>
                <a:solidFill>
                  <a:srgbClr val="000000"/>
                </a:solidFill>
                <a:effectLst/>
                <a:latin typeface="Blanco"/>
              </a:rPr>
              <a:t> tag (line 20 below).</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3200" b="0" i="0" u="none" strike="noStrike" cap="none" normalizeH="0" baseline="0">
                <a:ln>
                  <a:noFill/>
                </a:ln>
                <a:solidFill>
                  <a:srgbClr val="000000"/>
                </a:solidFill>
                <a:effectLst/>
                <a:latin typeface="Blanco"/>
              </a:rPr>
              <a:t>Extract the set of radios from the form. In this case, it is the </a:t>
            </a:r>
            <a:r>
              <a:rPr kumimoji="0" lang="en-US" altLang="en-US" sz="3200" b="0" i="0" u="none" strike="noStrike" cap="none" normalizeH="0" baseline="0">
                <a:ln>
                  <a:noFill/>
                </a:ln>
                <a:solidFill>
                  <a:srgbClr val="000000"/>
                </a:solidFill>
                <a:effectLst/>
                <a:latin typeface="SFMono-Regular"/>
              </a:rPr>
              <a:t>pet</a:t>
            </a:r>
            <a:r>
              <a:rPr kumimoji="0" lang="en-US" altLang="en-US" sz="3200" b="0" i="0" u="none" strike="noStrike" cap="none" normalizeH="0" baseline="0">
                <a:ln>
                  <a:noFill/>
                </a:ln>
                <a:solidFill>
                  <a:srgbClr val="000000"/>
                </a:solidFill>
                <a:effectLst/>
                <a:latin typeface="Blanco"/>
              </a:rPr>
              <a:t> set (line 9 below).</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a:ln>
                  <a:noFill/>
                </a:ln>
                <a:solidFill>
                  <a:srgbClr val="000000"/>
                </a:solidFill>
                <a:effectLst/>
                <a:latin typeface="Blanco"/>
              </a:rPr>
              <a:t>A node list and a value is returned here. In this case, this node list includes three input nodes, and the value selected.</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3200" b="0" i="0" u="none" strike="noStrike" cap="none" normalizeH="0" baseline="0">
                <a:ln>
                  <a:noFill/>
                </a:ln>
                <a:solidFill>
                  <a:srgbClr val="000000"/>
                </a:solidFill>
                <a:effectLst/>
                <a:latin typeface="Blanco"/>
              </a:rPr>
              <a:t>Keep in mind that a node list looks like an array but is not, and lacks array methods. There’s more on this topic in the next section.</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3200" b="0" i="0" u="none" strike="noStrike" cap="none" normalizeH="0" baseline="0">
                <a:ln>
                  <a:noFill/>
                </a:ln>
                <a:solidFill>
                  <a:srgbClr val="000000"/>
                </a:solidFill>
                <a:effectLst/>
                <a:latin typeface="Blanco"/>
              </a:rPr>
              <a:t>Grab the value of the set using dot notation (line 13 below).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17108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10A08D-F8F4-B23F-742E-ABD197044F27}"/>
              </a:ext>
            </a:extLst>
          </p:cNvPr>
          <p:cNvPicPr>
            <a:picLocks noChangeAspect="1"/>
          </p:cNvPicPr>
          <p:nvPr/>
        </p:nvPicPr>
        <p:blipFill>
          <a:blip r:embed="rId2"/>
          <a:stretch>
            <a:fillRect/>
          </a:stretch>
        </p:blipFill>
        <p:spPr>
          <a:xfrm>
            <a:off x="2780837" y="151942"/>
            <a:ext cx="6630325" cy="6554115"/>
          </a:xfrm>
          <a:prstGeom prst="rect">
            <a:avLst/>
          </a:prstGeom>
        </p:spPr>
      </p:pic>
    </p:spTree>
    <p:extLst>
      <p:ext uri="{BB962C8B-B14F-4D97-AF65-F5344CB8AC3E}">
        <p14:creationId xmlns:p14="http://schemas.microsoft.com/office/powerpoint/2010/main" val="13454830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FB8271-294E-54AF-D40D-4D2216A68413}"/>
              </a:ext>
            </a:extLst>
          </p:cNvPr>
          <p:cNvSpPr>
            <a:spLocks noChangeArrowheads="1"/>
          </p:cNvSpPr>
          <p:nvPr/>
        </p:nvSpPr>
        <p:spPr bwMode="auto">
          <a:xfrm>
            <a:off x="687820" y="1377946"/>
            <a:ext cx="10042219"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MD Primer Bold"/>
              </a:rPr>
              <a:t>Checkbox sets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Blanco"/>
              </a:rPr>
              <a:t>Unlike a radio set, a checkbox set may have multiple values selected. This makes extracting these values a little more complicated than extracting the value of a radio set.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Blanco"/>
              </a:rPr>
              <a:t>Retrieving the selected values of the checkbox set can be done through these </a:t>
            </a:r>
            <a:r>
              <a:rPr kumimoji="0" lang="en-US" altLang="en-US" sz="2000" b="1" i="0" u="none" strike="noStrike" cap="none" normalizeH="0" baseline="0" dirty="0">
                <a:ln>
                  <a:noFill/>
                </a:ln>
                <a:solidFill>
                  <a:srgbClr val="000000"/>
                </a:solidFill>
                <a:effectLst/>
                <a:latin typeface="Blanco"/>
              </a:rPr>
              <a:t>five steps</a:t>
            </a:r>
            <a:r>
              <a:rPr kumimoji="0" lang="en-US" altLang="en-US" sz="2000" b="0" i="0" u="none" strike="noStrike" cap="none" normalizeH="0" baseline="0" dirty="0">
                <a:ln>
                  <a:noFill/>
                </a:ln>
                <a:solidFill>
                  <a:srgbClr val="000000"/>
                </a:solidFill>
                <a:effectLst/>
                <a:latin typeface="Blanco"/>
              </a:rPr>
              <a:t>:</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000" b="0" i="0" u="none" strike="noStrike" cap="none" normalizeH="0" baseline="0" dirty="0">
                <a:ln>
                  <a:noFill/>
                </a:ln>
                <a:solidFill>
                  <a:srgbClr val="000000"/>
                </a:solidFill>
                <a:effectLst/>
                <a:latin typeface="Blanco"/>
              </a:rPr>
              <a:t>Set a ref on the </a:t>
            </a:r>
            <a:r>
              <a:rPr kumimoji="0" lang="en-US" altLang="en-US" sz="2000" b="0" i="0" u="none" strike="noStrike" cap="none" normalizeH="0" baseline="0" dirty="0">
                <a:ln>
                  <a:noFill/>
                </a:ln>
                <a:solidFill>
                  <a:srgbClr val="000000"/>
                </a:solidFill>
                <a:effectLst/>
                <a:latin typeface="SFMono-Regular"/>
              </a:rPr>
              <a:t>&lt;form&gt;</a:t>
            </a:r>
            <a:r>
              <a:rPr kumimoji="0" lang="en-US" altLang="en-US" sz="2000" b="0" i="0" u="none" strike="noStrike" cap="none" normalizeH="0" baseline="0" dirty="0">
                <a:ln>
                  <a:noFill/>
                </a:ln>
                <a:solidFill>
                  <a:srgbClr val="000000"/>
                </a:solidFill>
                <a:effectLst/>
                <a:latin typeface="Blanco"/>
              </a:rPr>
              <a:t> tag (line 27 below).</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000" b="0" i="0" u="none" strike="noStrike" cap="none" normalizeH="0" baseline="0" dirty="0">
                <a:ln>
                  <a:noFill/>
                </a:ln>
                <a:solidFill>
                  <a:srgbClr val="000000"/>
                </a:solidFill>
                <a:effectLst/>
                <a:latin typeface="Blanco"/>
              </a:rPr>
              <a:t>Extract the set of checkboxes from the form. In this case, it is the </a:t>
            </a:r>
            <a:r>
              <a:rPr kumimoji="0" lang="en-US" altLang="en-US" sz="2000" b="0" i="0" u="none" strike="noStrike" cap="none" normalizeH="0" baseline="0" dirty="0">
                <a:ln>
                  <a:noFill/>
                </a:ln>
                <a:solidFill>
                  <a:srgbClr val="000000"/>
                </a:solidFill>
                <a:effectLst/>
                <a:latin typeface="SFMono-Regular"/>
              </a:rPr>
              <a:t>pet</a:t>
            </a:r>
            <a:r>
              <a:rPr kumimoji="0" lang="en-US" altLang="en-US" sz="2000" b="0" i="0" u="none" strike="noStrike" cap="none" normalizeH="0" baseline="0" dirty="0">
                <a:ln>
                  <a:noFill/>
                </a:ln>
                <a:solidFill>
                  <a:srgbClr val="000000"/>
                </a:solidFill>
                <a:effectLst/>
                <a:latin typeface="Blanco"/>
              </a:rPr>
              <a:t> set (line 9).</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000000"/>
                </a:solidFill>
                <a:effectLst/>
                <a:latin typeface="Blanco"/>
              </a:rPr>
              <a:t>A node list and a value is returned here.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000000"/>
                </a:solidFill>
                <a:effectLst/>
                <a:latin typeface="Blanco"/>
              </a:rPr>
              <a:t>Keep in mind that a node list looks like an array but is not, and lacks array methods, which takes us to the next step…</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000" b="0" i="0" u="none" strike="noStrike" cap="none" normalizeH="0" baseline="0" dirty="0">
                <a:ln>
                  <a:noFill/>
                </a:ln>
                <a:solidFill>
                  <a:srgbClr val="000000"/>
                </a:solidFill>
                <a:effectLst/>
                <a:latin typeface="Blanco"/>
              </a:rPr>
              <a:t>Convert the node list to an array, so array methods are available (</a:t>
            </a:r>
            <a:r>
              <a:rPr kumimoji="0" lang="en-US" altLang="en-US" sz="2000" b="0" i="0" u="none" strike="noStrike" cap="none" normalizeH="0" baseline="0" dirty="0" err="1">
                <a:ln>
                  <a:noFill/>
                </a:ln>
                <a:solidFill>
                  <a:srgbClr val="000000"/>
                </a:solidFill>
                <a:effectLst/>
                <a:latin typeface="SFMono-Regular"/>
              </a:rPr>
              <a:t>checkboxArray</a:t>
            </a:r>
            <a:r>
              <a:rPr kumimoji="0" lang="en-US" altLang="en-US" sz="2000" b="0" i="0" u="none" strike="noStrike" cap="none" normalizeH="0" baseline="0" dirty="0">
                <a:ln>
                  <a:noFill/>
                </a:ln>
                <a:solidFill>
                  <a:srgbClr val="000000"/>
                </a:solidFill>
                <a:effectLst/>
                <a:latin typeface="Blanco"/>
              </a:rPr>
              <a:t> on line 12).</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2000" b="0" i="0" u="none" strike="noStrike" cap="none" normalizeH="0" baseline="0" dirty="0">
                <a:ln>
                  <a:noFill/>
                </a:ln>
                <a:solidFill>
                  <a:srgbClr val="000000"/>
                </a:solidFill>
                <a:effectLst/>
                <a:latin typeface="Blanco"/>
              </a:rPr>
              <a:t>Use </a:t>
            </a:r>
            <a:r>
              <a:rPr kumimoji="0" lang="en-US" altLang="en-US" sz="2000" b="0" i="0" u="none" strike="noStrike" cap="none" normalizeH="0" baseline="0" dirty="0" err="1">
                <a:ln>
                  <a:noFill/>
                </a:ln>
                <a:solidFill>
                  <a:srgbClr val="000000"/>
                </a:solidFill>
                <a:effectLst/>
                <a:latin typeface="SFMono-Regular"/>
              </a:rPr>
              <a:t>Array.filter</a:t>
            </a:r>
            <a:r>
              <a:rPr kumimoji="0" lang="en-US" altLang="en-US" sz="2000" b="0" i="0" u="none" strike="noStrike" cap="none" normalizeH="0" baseline="0" dirty="0">
                <a:ln>
                  <a:noFill/>
                </a:ln>
                <a:solidFill>
                  <a:srgbClr val="000000"/>
                </a:solidFill>
                <a:effectLst/>
                <a:latin typeface="SFMono-Regular"/>
              </a:rPr>
              <a:t>()</a:t>
            </a:r>
            <a:r>
              <a:rPr kumimoji="0" lang="en-US" altLang="en-US" sz="2000" b="0" i="0" u="none" strike="noStrike" cap="none" normalizeH="0" baseline="0" dirty="0">
                <a:ln>
                  <a:noFill/>
                </a:ln>
                <a:solidFill>
                  <a:srgbClr val="000000"/>
                </a:solidFill>
                <a:effectLst/>
                <a:latin typeface="Blanco"/>
              </a:rPr>
              <a:t> to grab only the checked checkboxes (</a:t>
            </a:r>
            <a:r>
              <a:rPr kumimoji="0" lang="en-US" altLang="en-US" sz="2000" b="0" i="0" u="none" strike="noStrike" cap="none" normalizeH="0" baseline="0" dirty="0" err="1">
                <a:ln>
                  <a:noFill/>
                </a:ln>
                <a:solidFill>
                  <a:srgbClr val="000000"/>
                </a:solidFill>
                <a:effectLst/>
                <a:latin typeface="SFMono-Regular"/>
              </a:rPr>
              <a:t>checkedCheckboxes</a:t>
            </a:r>
            <a:r>
              <a:rPr kumimoji="0" lang="en-US" altLang="en-US" sz="2000" b="0" i="0" u="none" strike="noStrike" cap="none" normalizeH="0" baseline="0" dirty="0">
                <a:ln>
                  <a:noFill/>
                </a:ln>
                <a:solidFill>
                  <a:srgbClr val="000000"/>
                </a:solidFill>
                <a:effectLst/>
                <a:latin typeface="Blanco"/>
              </a:rPr>
              <a:t> on line 15).</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2000" b="0" i="0" u="none" strike="noStrike" cap="none" normalizeH="0" baseline="0" dirty="0">
                <a:ln>
                  <a:noFill/>
                </a:ln>
                <a:solidFill>
                  <a:srgbClr val="000000"/>
                </a:solidFill>
                <a:effectLst/>
                <a:latin typeface="Blanco"/>
              </a:rPr>
              <a:t>Use </a:t>
            </a:r>
            <a:r>
              <a:rPr kumimoji="0" lang="en-US" altLang="en-US" sz="2000" b="0" i="0" u="none" strike="noStrike" cap="none" normalizeH="0" baseline="0" dirty="0" err="1">
                <a:ln>
                  <a:noFill/>
                </a:ln>
                <a:solidFill>
                  <a:srgbClr val="000000"/>
                </a:solidFill>
                <a:effectLst/>
                <a:latin typeface="SFMono-Regular"/>
              </a:rPr>
              <a:t>Array.map</a:t>
            </a:r>
            <a:r>
              <a:rPr kumimoji="0" lang="en-US" altLang="en-US" sz="2000" b="0" i="0" u="none" strike="noStrike" cap="none" normalizeH="0" baseline="0" dirty="0">
                <a:ln>
                  <a:noFill/>
                </a:ln>
                <a:solidFill>
                  <a:srgbClr val="000000"/>
                </a:solidFill>
                <a:effectLst/>
                <a:latin typeface="SFMono-Regular"/>
              </a:rPr>
              <a:t>()</a:t>
            </a:r>
            <a:r>
              <a:rPr kumimoji="0" lang="en-US" altLang="en-US" sz="2000" b="0" i="0" u="none" strike="noStrike" cap="none" normalizeH="0" baseline="0" dirty="0">
                <a:ln>
                  <a:noFill/>
                </a:ln>
                <a:solidFill>
                  <a:srgbClr val="000000"/>
                </a:solidFill>
                <a:effectLst/>
                <a:latin typeface="Blanco"/>
              </a:rPr>
              <a:t> to keep only the values of the checked checkboxes (</a:t>
            </a:r>
            <a:r>
              <a:rPr kumimoji="0" lang="en-US" altLang="en-US" sz="2000" b="0" i="0" u="none" strike="noStrike" cap="none" normalizeH="0" baseline="0" dirty="0" err="1">
                <a:ln>
                  <a:noFill/>
                </a:ln>
                <a:solidFill>
                  <a:srgbClr val="000000"/>
                </a:solidFill>
                <a:effectLst/>
                <a:latin typeface="SFMono-Regular"/>
              </a:rPr>
              <a:t>checkedCheckboxesValues</a:t>
            </a:r>
            <a:r>
              <a:rPr kumimoji="0" lang="en-US" altLang="en-US" sz="2000" b="0" i="0" u="none" strike="noStrike" cap="none" normalizeH="0" baseline="0" dirty="0">
                <a:ln>
                  <a:noFill/>
                </a:ln>
                <a:solidFill>
                  <a:srgbClr val="000000"/>
                </a:solidFill>
                <a:effectLst/>
                <a:latin typeface="Blanco"/>
              </a:rPr>
              <a:t> on line 19).</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8794377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4CD353-6311-1E88-7273-133B8DFD4659}"/>
              </a:ext>
            </a:extLst>
          </p:cNvPr>
          <p:cNvPicPr>
            <a:picLocks noChangeAspect="1"/>
          </p:cNvPicPr>
          <p:nvPr/>
        </p:nvPicPr>
        <p:blipFill>
          <a:blip r:embed="rId2"/>
          <a:stretch>
            <a:fillRect/>
          </a:stretch>
        </p:blipFill>
        <p:spPr>
          <a:xfrm>
            <a:off x="6096000" y="213971"/>
            <a:ext cx="6049219" cy="6106377"/>
          </a:xfrm>
          <a:prstGeom prst="rect">
            <a:avLst/>
          </a:prstGeom>
        </p:spPr>
      </p:pic>
      <p:pic>
        <p:nvPicPr>
          <p:cNvPr id="5" name="Picture 4">
            <a:extLst>
              <a:ext uri="{FF2B5EF4-FFF2-40B4-BE49-F238E27FC236}">
                <a16:creationId xmlns:a16="http://schemas.microsoft.com/office/drawing/2014/main" id="{129D0DC9-CBDC-F6D1-C3BB-F1A9E575198C}"/>
              </a:ext>
            </a:extLst>
          </p:cNvPr>
          <p:cNvPicPr>
            <a:picLocks noChangeAspect="1"/>
          </p:cNvPicPr>
          <p:nvPr/>
        </p:nvPicPr>
        <p:blipFill>
          <a:blip r:embed="rId3"/>
          <a:stretch>
            <a:fillRect/>
          </a:stretch>
        </p:blipFill>
        <p:spPr>
          <a:xfrm>
            <a:off x="587628" y="385444"/>
            <a:ext cx="5165809" cy="5763429"/>
          </a:xfrm>
          <a:prstGeom prst="rect">
            <a:avLst/>
          </a:prstGeom>
        </p:spPr>
      </p:pic>
    </p:spTree>
    <p:extLst>
      <p:ext uri="{BB962C8B-B14F-4D97-AF65-F5344CB8AC3E}">
        <p14:creationId xmlns:p14="http://schemas.microsoft.com/office/powerpoint/2010/main" val="7055485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07C3BF-5A41-9528-67D7-CA6419FB14DB}"/>
              </a:ext>
            </a:extLst>
          </p:cNvPr>
          <p:cNvSpPr txBox="1"/>
          <p:nvPr/>
        </p:nvSpPr>
        <p:spPr>
          <a:xfrm>
            <a:off x="3048674" y="236133"/>
            <a:ext cx="6097348" cy="523220"/>
          </a:xfrm>
          <a:prstGeom prst="rect">
            <a:avLst/>
          </a:prstGeom>
          <a:noFill/>
        </p:spPr>
        <p:txBody>
          <a:bodyPr wrap="square">
            <a:spAutoFit/>
          </a:bodyPr>
          <a:lstStyle/>
          <a:p>
            <a:pPr algn="ctr"/>
            <a:r>
              <a:rPr lang="en-US" sz="2800" dirty="0">
                <a:solidFill>
                  <a:srgbClr val="000000"/>
                </a:solidFill>
                <a:effectLst/>
                <a:latin typeface="Times New Roman" panose="02020603050405020304" pitchFamily="18" charset="0"/>
                <a:ea typeface="Calibri" panose="020F0502020204030204" pitchFamily="34" charset="0"/>
              </a:rPr>
              <a:t>Creating Custom Hooks</a:t>
            </a:r>
            <a:endParaRPr lang="en-IN" sz="2800" dirty="0"/>
          </a:p>
        </p:txBody>
      </p:sp>
      <p:sp>
        <p:nvSpPr>
          <p:cNvPr id="5" name="TextBox 4">
            <a:extLst>
              <a:ext uri="{FF2B5EF4-FFF2-40B4-BE49-F238E27FC236}">
                <a16:creationId xmlns:a16="http://schemas.microsoft.com/office/drawing/2014/main" id="{F191276C-9D43-3B09-64C4-AB3B3B816508}"/>
              </a:ext>
            </a:extLst>
          </p:cNvPr>
          <p:cNvSpPr txBox="1"/>
          <p:nvPr/>
        </p:nvSpPr>
        <p:spPr>
          <a:xfrm>
            <a:off x="0" y="1279066"/>
            <a:ext cx="11385494" cy="3898503"/>
          </a:xfrm>
          <a:prstGeom prst="rect">
            <a:avLst/>
          </a:prstGeom>
          <a:noFill/>
        </p:spPr>
        <p:txBody>
          <a:bodyPr wrap="square">
            <a:spAutoFit/>
          </a:bodyPr>
          <a:lstStyle/>
          <a:p>
            <a:r>
              <a:rPr lang="en-US" b="1" i="0" dirty="0">
                <a:solidFill>
                  <a:srgbClr val="273239"/>
                </a:solidFill>
                <a:effectLst/>
                <a:latin typeface="Nunito" pitchFamily="2" charset="0"/>
              </a:rPr>
              <a:t>React Custom Hooks</a:t>
            </a:r>
            <a:r>
              <a:rPr lang="en-US" b="0" i="0" dirty="0">
                <a:solidFill>
                  <a:srgbClr val="273239"/>
                </a:solidFill>
                <a:effectLst/>
                <a:latin typeface="Nunito" pitchFamily="2" charset="0"/>
              </a:rPr>
              <a:t> are JavaScript functions starting with ‘</a:t>
            </a:r>
            <a:r>
              <a:rPr lang="en-US" b="1" i="0" dirty="0">
                <a:solidFill>
                  <a:srgbClr val="273239"/>
                </a:solidFill>
                <a:effectLst/>
                <a:latin typeface="Nunito" pitchFamily="2" charset="0"/>
              </a:rPr>
              <a:t>use’</a:t>
            </a:r>
            <a:r>
              <a:rPr lang="en-US" b="0" i="0" dirty="0">
                <a:solidFill>
                  <a:srgbClr val="273239"/>
                </a:solidFill>
                <a:effectLst/>
                <a:latin typeface="Nunito" pitchFamily="2" charset="0"/>
              </a:rPr>
              <a:t> containing reusable logic.</a:t>
            </a:r>
          </a:p>
          <a:p>
            <a:endParaRPr lang="en-US" b="0" i="0" dirty="0">
              <a:solidFill>
                <a:srgbClr val="273239"/>
              </a:solidFill>
              <a:effectLst/>
              <a:latin typeface="Nunito" pitchFamily="2" charset="0"/>
            </a:endParaRPr>
          </a:p>
          <a:p>
            <a:r>
              <a:rPr lang="en-US" b="0" i="0" dirty="0">
                <a:solidFill>
                  <a:srgbClr val="273239"/>
                </a:solidFill>
                <a:effectLst/>
                <a:latin typeface="Nunito" pitchFamily="2" charset="0"/>
              </a:rPr>
              <a:t> hooks like </a:t>
            </a:r>
            <a:r>
              <a:rPr lang="en-US" b="0" i="0" dirty="0" err="1">
                <a:solidFill>
                  <a:srgbClr val="273239"/>
                </a:solidFill>
                <a:effectLst/>
                <a:latin typeface="Nunito" pitchFamily="2" charset="0"/>
              </a:rPr>
              <a:t>useState</a:t>
            </a:r>
            <a:r>
              <a:rPr lang="en-US" b="0" i="0" dirty="0">
                <a:solidFill>
                  <a:srgbClr val="273239"/>
                </a:solidFill>
                <a:effectLst/>
                <a:latin typeface="Nunito" pitchFamily="2" charset="0"/>
              </a:rPr>
              <a:t>, and </a:t>
            </a:r>
            <a:r>
              <a:rPr lang="en-US" b="0" i="0" dirty="0" err="1">
                <a:solidFill>
                  <a:srgbClr val="273239"/>
                </a:solidFill>
                <a:effectLst/>
                <a:latin typeface="Nunito" pitchFamily="2" charset="0"/>
              </a:rPr>
              <a:t>useEffect</a:t>
            </a:r>
            <a:r>
              <a:rPr lang="en-US" b="0" i="0" dirty="0">
                <a:solidFill>
                  <a:srgbClr val="273239"/>
                </a:solidFill>
                <a:effectLst/>
                <a:latin typeface="Nunito" pitchFamily="2" charset="0"/>
              </a:rPr>
              <a:t> are reusable components. Sometimes we make components that we have to reuse again and again in the application</a:t>
            </a:r>
            <a:r>
              <a:rPr lang="en-US" dirty="0">
                <a:solidFill>
                  <a:srgbClr val="273239"/>
                </a:solidFill>
                <a:latin typeface="Nunito" pitchFamily="2" charset="0"/>
              </a:rPr>
              <a:t>.</a:t>
            </a:r>
          </a:p>
          <a:p>
            <a:endParaRPr lang="en-US" dirty="0">
              <a:solidFill>
                <a:srgbClr val="273239"/>
              </a:solidFill>
              <a:latin typeface="Nunito" pitchFamily="2" charset="0"/>
            </a:endParaRPr>
          </a:p>
          <a:p>
            <a:pPr algn="l" fontAlgn="base"/>
            <a:r>
              <a:rPr lang="en-US" b="1" i="0" dirty="0">
                <a:solidFill>
                  <a:srgbClr val="273239"/>
                </a:solidFill>
                <a:effectLst/>
                <a:latin typeface="Nunito" pitchFamily="2" charset="0"/>
              </a:rPr>
              <a:t>Need for Custom Hooks</a:t>
            </a:r>
          </a:p>
          <a:p>
            <a:pPr algn="l" rtl="0" fontAlgn="base">
              <a:spcAft>
                <a:spcPts val="750"/>
              </a:spcAft>
            </a:pPr>
            <a:r>
              <a:rPr lang="en-US" b="0" i="0" dirty="0">
                <a:solidFill>
                  <a:srgbClr val="273239"/>
                </a:solidFill>
                <a:effectLst/>
                <a:latin typeface="Nunito" pitchFamily="2" charset="0"/>
              </a:rPr>
              <a:t>The main reason why you should be using Custom hooks is to maintain the concept of </a:t>
            </a:r>
            <a:r>
              <a:rPr lang="en-US" b="0" i="0" u="sng" dirty="0">
                <a:solidFill>
                  <a:srgbClr val="273239"/>
                </a:solidFill>
                <a:effectLst/>
                <a:latin typeface="Nunito" pitchFamily="2" charset="0"/>
                <a:hlinkClick r:id="rId2"/>
              </a:rPr>
              <a:t>DRY</a:t>
            </a:r>
            <a:r>
              <a:rPr lang="en-US" b="0" i="0" dirty="0">
                <a:solidFill>
                  <a:srgbClr val="273239"/>
                </a:solidFill>
                <a:effectLst/>
                <a:latin typeface="Nunito" pitchFamily="2" charset="0"/>
              </a:rPr>
              <a:t>(Don’t Repeat Yourself) in your React apps.</a:t>
            </a:r>
          </a:p>
          <a:p>
            <a:pPr algn="l" rtl="0" fontAlgn="base">
              <a:spcAft>
                <a:spcPts val="750"/>
              </a:spcAft>
            </a:pPr>
            <a:r>
              <a:rPr lang="en-US" b="0" i="0" dirty="0">
                <a:solidFill>
                  <a:srgbClr val="273239"/>
                </a:solidFill>
                <a:effectLst/>
                <a:latin typeface="Nunito" pitchFamily="2" charset="0"/>
              </a:rPr>
              <a:t>For example, suppose you have some logic that makes use of some built-in hooks and you need to use the logic in multiple functional components. So, the easier way to do it is to create a separate function that wraps the logic inside it and then call it from those components. Here, the separate function you created is the custom hook.</a:t>
            </a:r>
          </a:p>
          <a:p>
            <a:endParaRPr lang="en-IN" dirty="0"/>
          </a:p>
        </p:txBody>
      </p:sp>
    </p:spTree>
    <p:extLst>
      <p:ext uri="{BB962C8B-B14F-4D97-AF65-F5344CB8AC3E}">
        <p14:creationId xmlns:p14="http://schemas.microsoft.com/office/powerpoint/2010/main" val="4656337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EF42DB-CAA4-1808-65C6-27B34D263147}"/>
              </a:ext>
            </a:extLst>
          </p:cNvPr>
          <p:cNvSpPr txBox="1"/>
          <p:nvPr/>
        </p:nvSpPr>
        <p:spPr>
          <a:xfrm>
            <a:off x="169933" y="232391"/>
            <a:ext cx="11094180" cy="1025922"/>
          </a:xfrm>
          <a:prstGeom prst="rect">
            <a:avLst/>
          </a:prstGeom>
          <a:noFill/>
        </p:spPr>
        <p:txBody>
          <a:bodyPr wrap="square">
            <a:spAutoFit/>
          </a:bodyPr>
          <a:lstStyle/>
          <a:p>
            <a:pPr algn="l" fontAlgn="base"/>
            <a:r>
              <a:rPr lang="en-US" b="1" i="0" dirty="0">
                <a:solidFill>
                  <a:srgbClr val="273239"/>
                </a:solidFill>
                <a:effectLst/>
                <a:latin typeface="Nunito" pitchFamily="2" charset="0"/>
              </a:rPr>
              <a:t>Building a custom hook</a:t>
            </a:r>
          </a:p>
          <a:p>
            <a:pPr algn="l" rtl="0" fontAlgn="base">
              <a:spcAft>
                <a:spcPts val="750"/>
              </a:spcAft>
            </a:pPr>
            <a:r>
              <a:rPr lang="en-US" b="0" i="0" dirty="0">
                <a:solidFill>
                  <a:srgbClr val="273239"/>
                </a:solidFill>
                <a:effectLst/>
                <a:latin typeface="Nunito" pitchFamily="2" charset="0"/>
              </a:rPr>
              <a:t>Creating a custom hook is the same as creating a JavaScript function whose name starts with “use”. </a:t>
            </a:r>
          </a:p>
          <a:p>
            <a:pPr algn="l" rtl="0" fontAlgn="base">
              <a:spcAft>
                <a:spcPts val="750"/>
              </a:spcAft>
            </a:pPr>
            <a:r>
              <a:rPr lang="en-US" b="0" i="0" dirty="0">
                <a:solidFill>
                  <a:srgbClr val="273239"/>
                </a:solidFill>
                <a:effectLst/>
                <a:latin typeface="Nunito" pitchFamily="2" charset="0"/>
              </a:rPr>
              <a:t>It can use other hooks inside it, return anything you want it to return, take anything as parameters.</a:t>
            </a:r>
          </a:p>
        </p:txBody>
      </p:sp>
      <p:sp>
        <p:nvSpPr>
          <p:cNvPr id="5" name="TextBox 4">
            <a:extLst>
              <a:ext uri="{FF2B5EF4-FFF2-40B4-BE49-F238E27FC236}">
                <a16:creationId xmlns:a16="http://schemas.microsoft.com/office/drawing/2014/main" id="{11854753-B9E4-F7F0-865F-9444023432FF}"/>
              </a:ext>
            </a:extLst>
          </p:cNvPr>
          <p:cNvSpPr txBox="1"/>
          <p:nvPr/>
        </p:nvSpPr>
        <p:spPr>
          <a:xfrm>
            <a:off x="273118" y="1271909"/>
            <a:ext cx="11799512" cy="369332"/>
          </a:xfrm>
          <a:prstGeom prst="rect">
            <a:avLst/>
          </a:prstGeom>
          <a:noFill/>
        </p:spPr>
        <p:txBody>
          <a:bodyPr wrap="square">
            <a:spAutoFit/>
          </a:bodyPr>
          <a:lstStyle/>
          <a:p>
            <a:pPr algn="l" fontAlgn="base">
              <a:spcBef>
                <a:spcPts val="1800"/>
              </a:spcBef>
              <a:spcAft>
                <a:spcPts val="1800"/>
              </a:spcAft>
            </a:pPr>
            <a:r>
              <a:rPr lang="en-US" b="1" i="0" dirty="0">
                <a:solidFill>
                  <a:srgbClr val="273239"/>
                </a:solidFill>
                <a:effectLst/>
                <a:latin typeface="Nunito" pitchFamily="2" charset="0"/>
              </a:rPr>
              <a:t>Step 1: Create a React Component: </a:t>
            </a:r>
            <a:r>
              <a:rPr lang="en-US" b="0" i="0" dirty="0">
                <a:solidFill>
                  <a:srgbClr val="273239"/>
                </a:solidFill>
                <a:effectLst/>
                <a:latin typeface="Nunito" pitchFamily="2" charset="0"/>
              </a:rPr>
              <a:t>Let us first create a component where we are not creating custom hook</a:t>
            </a:r>
            <a:endParaRPr lang="en-US" b="1" i="0" dirty="0">
              <a:solidFill>
                <a:srgbClr val="273239"/>
              </a:solidFill>
              <a:effectLst/>
              <a:latin typeface="Nunito" pitchFamily="2" charset="0"/>
            </a:endParaRPr>
          </a:p>
        </p:txBody>
      </p:sp>
      <p:sp>
        <p:nvSpPr>
          <p:cNvPr id="7" name="TextBox 6">
            <a:extLst>
              <a:ext uri="{FF2B5EF4-FFF2-40B4-BE49-F238E27FC236}">
                <a16:creationId xmlns:a16="http://schemas.microsoft.com/office/drawing/2014/main" id="{7DA41046-8D7F-DD7B-449F-FF5F5EDA7B22}"/>
              </a:ext>
            </a:extLst>
          </p:cNvPr>
          <p:cNvSpPr txBox="1"/>
          <p:nvPr/>
        </p:nvSpPr>
        <p:spPr>
          <a:xfrm>
            <a:off x="119370" y="1898362"/>
            <a:ext cx="6251096" cy="5355312"/>
          </a:xfrm>
          <a:prstGeom prst="rect">
            <a:avLst/>
          </a:prstGeom>
          <a:noFill/>
        </p:spPr>
        <p:txBody>
          <a:bodyPr wrap="square">
            <a:spAutoFit/>
          </a:bodyPr>
          <a:lstStyle/>
          <a:p>
            <a:r>
              <a:rPr lang="en-IN" dirty="0"/>
              <a:t>// Filename - </a:t>
            </a:r>
            <a:r>
              <a:rPr lang="en-IN" dirty="0" err="1"/>
              <a:t>src</a:t>
            </a:r>
            <a:r>
              <a:rPr lang="en-IN" dirty="0"/>
              <a:t>/components/FirstComponent.js</a:t>
            </a:r>
          </a:p>
          <a:p>
            <a:endParaRPr lang="en-IN" dirty="0"/>
          </a:p>
          <a:p>
            <a:r>
              <a:rPr lang="en-IN" dirty="0"/>
              <a:t>import React , {</a:t>
            </a:r>
            <a:r>
              <a:rPr lang="en-IN" dirty="0" err="1"/>
              <a:t>useState</a:t>
            </a:r>
            <a:r>
              <a:rPr lang="en-IN" dirty="0"/>
              <a:t> ,</a:t>
            </a:r>
            <a:r>
              <a:rPr lang="en-IN" dirty="0" err="1"/>
              <a:t>useEffect</a:t>
            </a:r>
            <a:r>
              <a:rPr lang="en-IN" dirty="0"/>
              <a:t>} from "react";</a:t>
            </a:r>
          </a:p>
          <a:p>
            <a:endParaRPr lang="en-IN" dirty="0"/>
          </a:p>
          <a:p>
            <a:r>
              <a:rPr lang="en-IN" dirty="0"/>
              <a:t>function </a:t>
            </a:r>
            <a:r>
              <a:rPr lang="en-IN" dirty="0" err="1"/>
              <a:t>FirstComponent</a:t>
            </a:r>
            <a:r>
              <a:rPr lang="en-IN" dirty="0"/>
              <a:t>(props){</a:t>
            </a:r>
          </a:p>
          <a:p>
            <a:r>
              <a:rPr lang="en-IN" dirty="0"/>
              <a:t>	</a:t>
            </a:r>
          </a:p>
          <a:p>
            <a:r>
              <a:rPr lang="en-IN" dirty="0"/>
              <a:t>	</a:t>
            </a:r>
            <a:r>
              <a:rPr lang="en-IN" dirty="0" err="1"/>
              <a:t>const</a:t>
            </a:r>
            <a:r>
              <a:rPr lang="en-IN" dirty="0"/>
              <a:t> [counter , </a:t>
            </a:r>
            <a:r>
              <a:rPr lang="en-IN" dirty="0" err="1"/>
              <a:t>setCounter</a:t>
            </a:r>
            <a:r>
              <a:rPr lang="en-IN" dirty="0"/>
              <a:t>] = </a:t>
            </a:r>
            <a:r>
              <a:rPr lang="en-IN" dirty="0" err="1"/>
              <a:t>useState</a:t>
            </a:r>
            <a:r>
              <a:rPr lang="en-IN" dirty="0"/>
              <a:t>(initializer);</a:t>
            </a:r>
          </a:p>
          <a:p>
            <a:r>
              <a:rPr lang="en-IN" dirty="0"/>
              <a:t>	</a:t>
            </a:r>
          </a:p>
          <a:p>
            <a:r>
              <a:rPr lang="en-IN" dirty="0"/>
              <a:t>	// Increases the value of counter by 1</a:t>
            </a:r>
          </a:p>
          <a:p>
            <a:r>
              <a:rPr lang="en-IN" dirty="0"/>
              <a:t>	function </a:t>
            </a:r>
            <a:r>
              <a:rPr lang="en-IN" dirty="0" err="1"/>
              <a:t>resetCounter</a:t>
            </a:r>
            <a:r>
              <a:rPr lang="en-IN" dirty="0"/>
              <a:t>(){</a:t>
            </a:r>
          </a:p>
          <a:p>
            <a:r>
              <a:rPr lang="en-IN" dirty="0"/>
              <a:t>		</a:t>
            </a:r>
            <a:r>
              <a:rPr lang="en-IN" dirty="0" err="1"/>
              <a:t>setCounter</a:t>
            </a:r>
            <a:r>
              <a:rPr lang="en-IN" dirty="0"/>
              <a:t>(counter + 1):</a:t>
            </a:r>
          </a:p>
          <a:p>
            <a:r>
              <a:rPr lang="en-IN" dirty="0"/>
              <a:t>	}</a:t>
            </a:r>
          </a:p>
          <a:p>
            <a:r>
              <a:rPr lang="en-IN" dirty="0"/>
              <a:t>	</a:t>
            </a:r>
          </a:p>
          <a:p>
            <a:r>
              <a:rPr lang="en-IN" dirty="0"/>
              <a:t>	</a:t>
            </a:r>
            <a:r>
              <a:rPr lang="en-IN" dirty="0" err="1"/>
              <a:t>useEffect</a:t>
            </a:r>
            <a:r>
              <a:rPr lang="en-IN" dirty="0"/>
              <a:t>(() =&gt; {</a:t>
            </a:r>
          </a:p>
          <a:p>
            <a:r>
              <a:rPr lang="en-IN" dirty="0"/>
              <a:t>		// Some logic </a:t>
            </a:r>
          </a:p>
          <a:p>
            <a:r>
              <a:rPr lang="en-IN" dirty="0"/>
              <a:t>		console.log(counter);</a:t>
            </a:r>
          </a:p>
          <a:p>
            <a:r>
              <a:rPr lang="en-IN" dirty="0"/>
              <a:t>	} , [counter]);</a:t>
            </a:r>
          </a:p>
          <a:p>
            <a:r>
              <a:rPr lang="en-IN" dirty="0"/>
              <a:t>	</a:t>
            </a:r>
          </a:p>
          <a:p>
            <a:r>
              <a:rPr lang="en-IN" dirty="0"/>
              <a:t>	</a:t>
            </a:r>
          </a:p>
        </p:txBody>
      </p:sp>
      <p:sp>
        <p:nvSpPr>
          <p:cNvPr id="9" name="TextBox 8">
            <a:extLst>
              <a:ext uri="{FF2B5EF4-FFF2-40B4-BE49-F238E27FC236}">
                <a16:creationId xmlns:a16="http://schemas.microsoft.com/office/drawing/2014/main" id="{DA32FACB-7035-34BD-F870-FE2388F74DA3}"/>
              </a:ext>
            </a:extLst>
          </p:cNvPr>
          <p:cNvSpPr txBox="1"/>
          <p:nvPr/>
        </p:nvSpPr>
        <p:spPr>
          <a:xfrm>
            <a:off x="6091266" y="2012305"/>
            <a:ext cx="6097348" cy="3970318"/>
          </a:xfrm>
          <a:prstGeom prst="rect">
            <a:avLst/>
          </a:prstGeom>
          <a:noFill/>
        </p:spPr>
        <p:txBody>
          <a:bodyPr wrap="square">
            <a:spAutoFit/>
          </a:bodyPr>
          <a:lstStyle/>
          <a:p>
            <a:r>
              <a:rPr lang="en-IN" dirty="0" err="1"/>
              <a:t>const</a:t>
            </a:r>
            <a:r>
              <a:rPr lang="en-IN" dirty="0"/>
              <a:t> </a:t>
            </a:r>
            <a:r>
              <a:rPr lang="en-IN" dirty="0" err="1"/>
              <a:t>clickedButton</a:t>
            </a:r>
            <a:r>
              <a:rPr lang="en-IN" dirty="0"/>
              <a:t> = </a:t>
            </a:r>
            <a:r>
              <a:rPr lang="en-IN" dirty="0" err="1"/>
              <a:t>resetCounter</a:t>
            </a:r>
            <a:r>
              <a:rPr lang="en-IN" dirty="0"/>
              <a:t>; </a:t>
            </a:r>
          </a:p>
          <a:p>
            <a:r>
              <a:rPr lang="en-IN" dirty="0"/>
              <a:t>	</a:t>
            </a:r>
          </a:p>
          <a:p>
            <a:r>
              <a:rPr lang="en-IN" dirty="0"/>
              <a:t>	return (</a:t>
            </a:r>
          </a:p>
          <a:p>
            <a:r>
              <a:rPr lang="en-IN" dirty="0"/>
              <a:t>		&lt;div&gt;</a:t>
            </a:r>
          </a:p>
          <a:p>
            <a:r>
              <a:rPr lang="en-IN" dirty="0"/>
              <a:t>			&lt;h1&gt; This is the First Component&lt;/h1&gt;</a:t>
            </a:r>
          </a:p>
          <a:p>
            <a:r>
              <a:rPr lang="en-IN" dirty="0"/>
              <a:t>			&lt;button </a:t>
            </a:r>
            <a:r>
              <a:rPr lang="en-IN" dirty="0" err="1"/>
              <a:t>onClick</a:t>
            </a:r>
            <a:r>
              <a:rPr lang="en-IN" dirty="0"/>
              <a:t>={</a:t>
            </a:r>
            <a:r>
              <a:rPr lang="en-IN" dirty="0" err="1"/>
              <a:t>clickedButton</a:t>
            </a:r>
            <a:r>
              <a:rPr lang="en-IN" dirty="0"/>
              <a:t>}&gt; </a:t>
            </a:r>
          </a:p>
          <a:p>
            <a:r>
              <a:rPr lang="en-IN" dirty="0"/>
              <a:t>			Click here!</a:t>
            </a:r>
          </a:p>
          <a:p>
            <a:r>
              <a:rPr lang="en-IN" dirty="0"/>
              <a:t>			&lt;/button&gt;</a:t>
            </a:r>
          </a:p>
          <a:p>
            <a:r>
              <a:rPr lang="en-IN" dirty="0"/>
              <a:t>		&lt;/div&gt;</a:t>
            </a:r>
          </a:p>
          <a:p>
            <a:r>
              <a:rPr lang="en-IN" dirty="0"/>
              <a:t>	);</a:t>
            </a:r>
          </a:p>
          <a:p>
            <a:r>
              <a:rPr lang="en-IN" dirty="0"/>
              <a:t>}</a:t>
            </a:r>
          </a:p>
          <a:p>
            <a:endParaRPr lang="en-IN" dirty="0"/>
          </a:p>
          <a:p>
            <a:r>
              <a:rPr lang="en-IN" dirty="0"/>
              <a:t>export default </a:t>
            </a:r>
            <a:r>
              <a:rPr lang="en-IN" dirty="0" err="1"/>
              <a:t>FirstComponent</a:t>
            </a:r>
            <a:r>
              <a:rPr lang="en-IN" dirty="0"/>
              <a:t>;</a:t>
            </a:r>
          </a:p>
        </p:txBody>
      </p:sp>
      <p:sp>
        <p:nvSpPr>
          <p:cNvPr id="4" name="TextBox 3">
            <a:extLst>
              <a:ext uri="{FF2B5EF4-FFF2-40B4-BE49-F238E27FC236}">
                <a16:creationId xmlns:a16="http://schemas.microsoft.com/office/drawing/2014/main" id="{397A1748-310B-7C79-5FBA-2E97B164A8E4}"/>
              </a:ext>
            </a:extLst>
          </p:cNvPr>
          <p:cNvSpPr txBox="1"/>
          <p:nvPr/>
        </p:nvSpPr>
        <p:spPr>
          <a:xfrm>
            <a:off x="4482982" y="6003858"/>
            <a:ext cx="7056260" cy="923330"/>
          </a:xfrm>
          <a:prstGeom prst="rect">
            <a:avLst/>
          </a:prstGeom>
          <a:noFill/>
        </p:spPr>
        <p:txBody>
          <a:bodyPr wrap="square">
            <a:spAutoFit/>
          </a:bodyPr>
          <a:lstStyle/>
          <a:p>
            <a:r>
              <a:rPr lang="en-US" b="0" i="0" dirty="0">
                <a:solidFill>
                  <a:srgbClr val="FF0000"/>
                </a:solidFill>
                <a:effectLst/>
                <a:latin typeface="Nunito" pitchFamily="2" charset="0"/>
              </a:rPr>
              <a:t>Suppose we have to use this counter in multiple components then we would require a custom hook that can </a:t>
            </a:r>
            <a:r>
              <a:rPr lang="en-US" b="0" i="0" dirty="0" err="1">
                <a:solidFill>
                  <a:srgbClr val="FF0000"/>
                </a:solidFill>
                <a:effectLst/>
                <a:latin typeface="Nunito" pitchFamily="2" charset="0"/>
              </a:rPr>
              <a:t>perfrom</a:t>
            </a:r>
            <a:r>
              <a:rPr lang="en-US" b="0" i="0" dirty="0">
                <a:solidFill>
                  <a:srgbClr val="FF0000"/>
                </a:solidFill>
                <a:effectLst/>
                <a:latin typeface="Nunito" pitchFamily="2" charset="0"/>
              </a:rPr>
              <a:t> the same function multiple times.</a:t>
            </a:r>
            <a:endParaRPr lang="en-IN" dirty="0">
              <a:solidFill>
                <a:srgbClr val="FF0000"/>
              </a:solidFill>
            </a:endParaRPr>
          </a:p>
        </p:txBody>
      </p:sp>
    </p:spTree>
    <p:extLst>
      <p:ext uri="{BB962C8B-B14F-4D97-AF65-F5344CB8AC3E}">
        <p14:creationId xmlns:p14="http://schemas.microsoft.com/office/powerpoint/2010/main" val="7026636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44A450-F33A-0FA2-473A-18997E47B9DA}"/>
              </a:ext>
            </a:extLst>
          </p:cNvPr>
          <p:cNvSpPr txBox="1"/>
          <p:nvPr/>
        </p:nvSpPr>
        <p:spPr>
          <a:xfrm>
            <a:off x="64738" y="1092904"/>
            <a:ext cx="6805402" cy="4247317"/>
          </a:xfrm>
          <a:prstGeom prst="rect">
            <a:avLst/>
          </a:prstGeom>
          <a:noFill/>
        </p:spPr>
        <p:txBody>
          <a:bodyPr wrap="square">
            <a:spAutoFit/>
          </a:bodyPr>
          <a:lstStyle/>
          <a:p>
            <a:r>
              <a:rPr lang="en-IN"/>
              <a:t>// Filename- src/components/useCustomHook.js</a:t>
            </a:r>
          </a:p>
          <a:p>
            <a:endParaRPr lang="en-IN"/>
          </a:p>
          <a:p>
            <a:r>
              <a:rPr lang="en-IN"/>
              <a:t>import {useState , useEffect} from "react";</a:t>
            </a:r>
          </a:p>
          <a:p>
            <a:endParaRPr lang="en-IN"/>
          </a:p>
          <a:p>
            <a:r>
              <a:rPr lang="en-IN"/>
              <a:t>// Remember to start the name of your custom hook with "use"</a:t>
            </a:r>
          </a:p>
          <a:p>
            <a:r>
              <a:rPr lang="en-IN"/>
              <a:t>function useCustomHook(initializer , componentName){</a:t>
            </a:r>
          </a:p>
          <a:p>
            <a:r>
              <a:rPr lang="en-IN"/>
              <a:t>	const [counter , setCounter] = useState(initializer);</a:t>
            </a:r>
          </a:p>
          <a:p>
            <a:r>
              <a:rPr lang="en-IN"/>
              <a:t>	</a:t>
            </a:r>
          </a:p>
          <a:p>
            <a:r>
              <a:rPr lang="en-IN"/>
              <a:t>	// Increases the value of counter by 1</a:t>
            </a:r>
          </a:p>
          <a:p>
            <a:r>
              <a:rPr lang="en-IN"/>
              <a:t>	function resetCounter(){</a:t>
            </a:r>
          </a:p>
          <a:p>
            <a:r>
              <a:rPr lang="en-IN"/>
              <a:t>		setCounter(counter + 1);</a:t>
            </a:r>
          </a:p>
          <a:p>
            <a:r>
              <a:rPr lang="en-IN"/>
              <a:t>	}</a:t>
            </a:r>
          </a:p>
          <a:p>
            <a:r>
              <a:rPr lang="en-IN"/>
              <a:t>	</a:t>
            </a:r>
          </a:p>
          <a:p>
            <a:endParaRPr lang="en-IN"/>
          </a:p>
          <a:p>
            <a:r>
              <a:rPr lang="en-IN"/>
              <a:t>	</a:t>
            </a:r>
            <a:endParaRPr lang="en-IN" dirty="0"/>
          </a:p>
        </p:txBody>
      </p:sp>
      <p:sp>
        <p:nvSpPr>
          <p:cNvPr id="5" name="TextBox 4">
            <a:extLst>
              <a:ext uri="{FF2B5EF4-FFF2-40B4-BE49-F238E27FC236}">
                <a16:creationId xmlns:a16="http://schemas.microsoft.com/office/drawing/2014/main" id="{3F12372F-98EE-C217-03E6-91DBB3220DCB}"/>
              </a:ext>
            </a:extLst>
          </p:cNvPr>
          <p:cNvSpPr txBox="1"/>
          <p:nvPr/>
        </p:nvSpPr>
        <p:spPr>
          <a:xfrm>
            <a:off x="6139818" y="1212132"/>
            <a:ext cx="6097348" cy="3693319"/>
          </a:xfrm>
          <a:prstGeom prst="rect">
            <a:avLst/>
          </a:prstGeom>
          <a:noFill/>
        </p:spPr>
        <p:txBody>
          <a:bodyPr wrap="square">
            <a:spAutoFit/>
          </a:bodyPr>
          <a:lstStyle/>
          <a:p>
            <a:r>
              <a:rPr lang="en-IN" dirty="0" err="1"/>
              <a:t>useEffect</a:t>
            </a:r>
            <a:r>
              <a:rPr lang="en-IN" dirty="0"/>
              <a:t>(() =&gt; {</a:t>
            </a:r>
          </a:p>
          <a:p>
            <a:r>
              <a:rPr lang="en-IN" dirty="0"/>
              <a:t>		// Some logic that will be used in multiple components</a:t>
            </a:r>
          </a:p>
          <a:p>
            <a:r>
              <a:rPr lang="en-IN" dirty="0"/>
              <a:t>		console.log("The button of the "</a:t>
            </a:r>
          </a:p>
          <a:p>
            <a:r>
              <a:rPr lang="en-IN" dirty="0"/>
              <a:t>		+ </a:t>
            </a:r>
            <a:r>
              <a:rPr lang="en-IN" dirty="0" err="1"/>
              <a:t>componentName</a:t>
            </a:r>
            <a:r>
              <a:rPr lang="en-IN" dirty="0"/>
              <a:t> + " is clicked "</a:t>
            </a:r>
          </a:p>
          <a:p>
            <a:r>
              <a:rPr lang="en-IN" dirty="0"/>
              <a:t>		+ counter + " times.");</a:t>
            </a:r>
          </a:p>
          <a:p>
            <a:r>
              <a:rPr lang="en-IN" dirty="0"/>
              <a:t>	} , [counter , </a:t>
            </a:r>
            <a:r>
              <a:rPr lang="en-IN" dirty="0" err="1"/>
              <a:t>componentName</a:t>
            </a:r>
            <a:r>
              <a:rPr lang="en-IN" dirty="0"/>
              <a:t>]); </a:t>
            </a:r>
          </a:p>
          <a:p>
            <a:r>
              <a:rPr lang="en-IN" dirty="0"/>
              <a:t>	</a:t>
            </a:r>
          </a:p>
          <a:p>
            <a:r>
              <a:rPr lang="en-IN" dirty="0"/>
              <a:t>	// Calls the </a:t>
            </a:r>
            <a:r>
              <a:rPr lang="en-IN" dirty="0" err="1"/>
              <a:t>useEffect</a:t>
            </a:r>
            <a:r>
              <a:rPr lang="en-IN" dirty="0"/>
              <a:t> hook if the counter updates</a:t>
            </a:r>
          </a:p>
          <a:p>
            <a:r>
              <a:rPr lang="en-IN" dirty="0"/>
              <a:t>	return </a:t>
            </a:r>
            <a:r>
              <a:rPr lang="en-IN" dirty="0" err="1"/>
              <a:t>resetCounter</a:t>
            </a:r>
            <a:r>
              <a:rPr lang="en-IN" dirty="0"/>
              <a:t>;</a:t>
            </a:r>
          </a:p>
          <a:p>
            <a:r>
              <a:rPr lang="en-IN" dirty="0"/>
              <a:t>}</a:t>
            </a:r>
          </a:p>
          <a:p>
            <a:endParaRPr lang="en-IN" dirty="0"/>
          </a:p>
          <a:p>
            <a:r>
              <a:rPr lang="en-IN" dirty="0"/>
              <a:t>export default </a:t>
            </a:r>
            <a:r>
              <a:rPr lang="en-IN" dirty="0" err="1"/>
              <a:t>useCustomHook</a:t>
            </a:r>
            <a:r>
              <a:rPr lang="en-IN" dirty="0"/>
              <a:t>;</a:t>
            </a:r>
          </a:p>
        </p:txBody>
      </p:sp>
      <p:sp>
        <p:nvSpPr>
          <p:cNvPr id="7" name="TextBox 6">
            <a:extLst>
              <a:ext uri="{FF2B5EF4-FFF2-40B4-BE49-F238E27FC236}">
                <a16:creationId xmlns:a16="http://schemas.microsoft.com/office/drawing/2014/main" id="{8BE417C0-6510-DD0E-9298-AF682A797027}"/>
              </a:ext>
            </a:extLst>
          </p:cNvPr>
          <p:cNvSpPr txBox="1"/>
          <p:nvPr/>
        </p:nvSpPr>
        <p:spPr>
          <a:xfrm>
            <a:off x="3058790" y="284685"/>
            <a:ext cx="6117578" cy="369332"/>
          </a:xfrm>
          <a:prstGeom prst="rect">
            <a:avLst/>
          </a:prstGeom>
          <a:noFill/>
        </p:spPr>
        <p:txBody>
          <a:bodyPr wrap="square">
            <a:spAutoFit/>
          </a:bodyPr>
          <a:lstStyle/>
          <a:p>
            <a:pPr algn="l" fontAlgn="base">
              <a:spcBef>
                <a:spcPts val="1800"/>
              </a:spcBef>
              <a:spcAft>
                <a:spcPts val="1800"/>
              </a:spcAft>
            </a:pPr>
            <a:r>
              <a:rPr lang="en-IN" b="1" i="0" dirty="0">
                <a:solidFill>
                  <a:srgbClr val="273239"/>
                </a:solidFill>
                <a:effectLst/>
                <a:latin typeface="Nunito" pitchFamily="2" charset="0"/>
              </a:rPr>
              <a:t>Creating a custom hook</a:t>
            </a:r>
          </a:p>
        </p:txBody>
      </p:sp>
    </p:spTree>
    <p:extLst>
      <p:ext uri="{BB962C8B-B14F-4D97-AF65-F5344CB8AC3E}">
        <p14:creationId xmlns:p14="http://schemas.microsoft.com/office/powerpoint/2010/main" val="24431456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4BDF8F-6CB7-584F-EA7F-EBE096C7373D}"/>
              </a:ext>
            </a:extLst>
          </p:cNvPr>
          <p:cNvSpPr txBox="1"/>
          <p:nvPr/>
        </p:nvSpPr>
        <p:spPr>
          <a:xfrm>
            <a:off x="258945" y="340901"/>
            <a:ext cx="6085211" cy="3380413"/>
          </a:xfrm>
          <a:prstGeom prst="rect">
            <a:avLst/>
          </a:prstGeom>
          <a:noFill/>
        </p:spPr>
        <p:txBody>
          <a:bodyPr wrap="square">
            <a:spAutoFit/>
          </a:bodyPr>
          <a:lstStyle/>
          <a:p>
            <a:pPr algn="l" fontAlgn="base">
              <a:spcBef>
                <a:spcPts val="1800"/>
              </a:spcBef>
              <a:spcAft>
                <a:spcPts val="1800"/>
              </a:spcAft>
            </a:pPr>
            <a:r>
              <a:rPr lang="en-US" b="1" i="0" dirty="0">
                <a:solidFill>
                  <a:srgbClr val="273239"/>
                </a:solidFill>
                <a:effectLst/>
                <a:latin typeface="Nunito" pitchFamily="2" charset="0"/>
              </a:rPr>
              <a:t>Using the custom hook in components</a:t>
            </a:r>
          </a:p>
          <a:p>
            <a:pPr algn="l" rtl="0" fontAlgn="base">
              <a:spcAft>
                <a:spcPts val="750"/>
              </a:spcAft>
            </a:pPr>
            <a:r>
              <a:rPr lang="en-US" b="0" i="0" dirty="0">
                <a:solidFill>
                  <a:srgbClr val="273239"/>
                </a:solidFill>
                <a:effectLst/>
                <a:latin typeface="Nunito" pitchFamily="2" charset="0"/>
              </a:rPr>
              <a:t>To use the custom hook in your components just import the “</a:t>
            </a:r>
            <a:r>
              <a:rPr lang="en-US" b="0" i="0" dirty="0" err="1">
                <a:solidFill>
                  <a:srgbClr val="273239"/>
                </a:solidFill>
                <a:effectLst/>
                <a:latin typeface="Nunito" pitchFamily="2" charset="0"/>
              </a:rPr>
              <a:t>useCustomHook</a:t>
            </a:r>
            <a:r>
              <a:rPr lang="en-US" b="0" i="0" dirty="0">
                <a:solidFill>
                  <a:srgbClr val="273239"/>
                </a:solidFill>
                <a:effectLst/>
                <a:latin typeface="Nunito" pitchFamily="2" charset="0"/>
              </a:rPr>
              <a:t>” function from “useCustomHook.js” file in the “</a:t>
            </a:r>
            <a:r>
              <a:rPr lang="en-US" b="0" i="0" dirty="0" err="1">
                <a:solidFill>
                  <a:srgbClr val="273239"/>
                </a:solidFill>
                <a:effectLst/>
                <a:latin typeface="Nunito" pitchFamily="2" charset="0"/>
              </a:rPr>
              <a:t>src</a:t>
            </a:r>
            <a:r>
              <a:rPr lang="en-US" b="0" i="0" dirty="0">
                <a:solidFill>
                  <a:srgbClr val="273239"/>
                </a:solidFill>
                <a:effectLst/>
                <a:latin typeface="Nunito" pitchFamily="2" charset="0"/>
              </a:rPr>
              <a:t>” folder.</a:t>
            </a:r>
          </a:p>
          <a:p>
            <a:pPr algn="l" fontAlgn="base">
              <a:spcAft>
                <a:spcPts val="1800"/>
              </a:spcAft>
              <a:buFont typeface="Arial" panose="020B0604020202020204" pitchFamily="34" charset="0"/>
              <a:buChar char="•"/>
            </a:pPr>
            <a:r>
              <a:rPr lang="en-US" b="1" i="0" dirty="0" err="1">
                <a:solidFill>
                  <a:srgbClr val="273239"/>
                </a:solidFill>
                <a:effectLst/>
                <a:latin typeface="Nunito" pitchFamily="2" charset="0"/>
              </a:rPr>
              <a:t>src</a:t>
            </a:r>
            <a:r>
              <a:rPr lang="en-US" b="1" i="0" dirty="0">
                <a:solidFill>
                  <a:srgbClr val="273239"/>
                </a:solidFill>
                <a:effectLst/>
                <a:latin typeface="Nunito" pitchFamily="2" charset="0"/>
              </a:rPr>
              <a:t>/components/FirstComponent.js: </a:t>
            </a:r>
            <a:r>
              <a:rPr lang="en-US" b="0" i="0" dirty="0">
                <a:solidFill>
                  <a:srgbClr val="273239"/>
                </a:solidFill>
                <a:effectLst/>
                <a:latin typeface="Nunito" pitchFamily="2" charset="0"/>
              </a:rPr>
              <a:t>This component will import </a:t>
            </a:r>
            <a:r>
              <a:rPr lang="en-US" b="0" i="0" dirty="0" err="1">
                <a:solidFill>
                  <a:srgbClr val="273239"/>
                </a:solidFill>
                <a:effectLst/>
                <a:latin typeface="Nunito" pitchFamily="2" charset="0"/>
              </a:rPr>
              <a:t>customHook</a:t>
            </a:r>
            <a:endParaRPr lang="en-US" b="0" i="0" dirty="0">
              <a:solidFill>
                <a:srgbClr val="273239"/>
              </a:solidFill>
              <a:effectLst/>
              <a:latin typeface="Nunito" pitchFamily="2" charset="0"/>
            </a:endParaRPr>
          </a:p>
          <a:p>
            <a:pPr algn="l" fontAlgn="base">
              <a:spcAft>
                <a:spcPts val="1800"/>
              </a:spcAft>
              <a:buFont typeface="Arial" panose="020B0604020202020204" pitchFamily="34" charset="0"/>
              <a:buChar char="•"/>
            </a:pPr>
            <a:r>
              <a:rPr lang="en-US" b="1" i="0" dirty="0" err="1">
                <a:solidFill>
                  <a:srgbClr val="273239"/>
                </a:solidFill>
                <a:effectLst/>
                <a:latin typeface="Nunito" pitchFamily="2" charset="0"/>
              </a:rPr>
              <a:t>src</a:t>
            </a:r>
            <a:r>
              <a:rPr lang="en-US" b="1" i="0" dirty="0">
                <a:solidFill>
                  <a:srgbClr val="273239"/>
                </a:solidFill>
                <a:effectLst/>
                <a:latin typeface="Nunito" pitchFamily="2" charset="0"/>
              </a:rPr>
              <a:t>/components/SecondComponent.js: </a:t>
            </a:r>
            <a:r>
              <a:rPr lang="en-US" b="0" i="0" dirty="0">
                <a:solidFill>
                  <a:srgbClr val="273239"/>
                </a:solidFill>
                <a:effectLst/>
                <a:latin typeface="Nunito" pitchFamily="2" charset="0"/>
              </a:rPr>
              <a:t>This component will also import </a:t>
            </a:r>
            <a:r>
              <a:rPr lang="en-US" b="0" i="0" dirty="0" err="1">
                <a:solidFill>
                  <a:srgbClr val="273239"/>
                </a:solidFill>
                <a:effectLst/>
                <a:latin typeface="Nunito" pitchFamily="2" charset="0"/>
              </a:rPr>
              <a:t>customHook</a:t>
            </a:r>
            <a:endParaRPr lang="en-US" b="0" i="0" dirty="0">
              <a:solidFill>
                <a:srgbClr val="273239"/>
              </a:solidFill>
              <a:effectLst/>
              <a:latin typeface="Nunito" pitchFamily="2" charset="0"/>
            </a:endParaRPr>
          </a:p>
          <a:p>
            <a:pPr algn="l" fontAlgn="base">
              <a:spcAft>
                <a:spcPts val="1800"/>
              </a:spcAft>
              <a:buFont typeface="Arial" panose="020B0604020202020204" pitchFamily="34" charset="0"/>
              <a:buChar char="•"/>
            </a:pPr>
            <a:r>
              <a:rPr lang="en-US" b="1" i="0" dirty="0" err="1">
                <a:solidFill>
                  <a:srgbClr val="273239"/>
                </a:solidFill>
                <a:effectLst/>
                <a:latin typeface="Nunito" pitchFamily="2" charset="0"/>
              </a:rPr>
              <a:t>src</a:t>
            </a:r>
            <a:r>
              <a:rPr lang="en-US" b="1" i="0" dirty="0">
                <a:solidFill>
                  <a:srgbClr val="273239"/>
                </a:solidFill>
                <a:effectLst/>
                <a:latin typeface="Nunito" pitchFamily="2" charset="0"/>
              </a:rPr>
              <a:t>/App.js: </a:t>
            </a:r>
            <a:r>
              <a:rPr lang="en-US" b="0" i="0" dirty="0">
                <a:solidFill>
                  <a:srgbClr val="273239"/>
                </a:solidFill>
                <a:effectLst/>
                <a:latin typeface="Nunito" pitchFamily="2" charset="0"/>
              </a:rPr>
              <a:t>We will render the components in this file</a:t>
            </a:r>
          </a:p>
        </p:txBody>
      </p:sp>
      <p:pic>
        <p:nvPicPr>
          <p:cNvPr id="5" name="Picture 4">
            <a:extLst>
              <a:ext uri="{FF2B5EF4-FFF2-40B4-BE49-F238E27FC236}">
                <a16:creationId xmlns:a16="http://schemas.microsoft.com/office/drawing/2014/main" id="{5D4806ED-F09E-C15F-583A-B070B704F9AB}"/>
              </a:ext>
            </a:extLst>
          </p:cNvPr>
          <p:cNvPicPr>
            <a:picLocks noChangeAspect="1"/>
          </p:cNvPicPr>
          <p:nvPr/>
        </p:nvPicPr>
        <p:blipFill>
          <a:blip r:embed="rId2"/>
          <a:stretch>
            <a:fillRect/>
          </a:stretch>
        </p:blipFill>
        <p:spPr>
          <a:xfrm>
            <a:off x="7052533" y="391023"/>
            <a:ext cx="5029902" cy="4305901"/>
          </a:xfrm>
          <a:prstGeom prst="rect">
            <a:avLst/>
          </a:prstGeom>
        </p:spPr>
      </p:pic>
      <p:pic>
        <p:nvPicPr>
          <p:cNvPr id="7" name="Picture 6">
            <a:extLst>
              <a:ext uri="{FF2B5EF4-FFF2-40B4-BE49-F238E27FC236}">
                <a16:creationId xmlns:a16="http://schemas.microsoft.com/office/drawing/2014/main" id="{8283B7B4-3909-DA89-4A31-B3C4FE4D1661}"/>
              </a:ext>
            </a:extLst>
          </p:cNvPr>
          <p:cNvPicPr>
            <a:picLocks noChangeAspect="1"/>
          </p:cNvPicPr>
          <p:nvPr/>
        </p:nvPicPr>
        <p:blipFill>
          <a:blip r:embed="rId3"/>
          <a:stretch>
            <a:fillRect/>
          </a:stretch>
        </p:blipFill>
        <p:spPr>
          <a:xfrm>
            <a:off x="346013" y="3895312"/>
            <a:ext cx="9735909" cy="2962688"/>
          </a:xfrm>
          <a:prstGeom prst="rect">
            <a:avLst/>
          </a:prstGeom>
        </p:spPr>
      </p:pic>
    </p:spTree>
    <p:extLst>
      <p:ext uri="{BB962C8B-B14F-4D97-AF65-F5344CB8AC3E}">
        <p14:creationId xmlns:p14="http://schemas.microsoft.com/office/powerpoint/2010/main" val="202591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B9FDC1-9D1D-8BD5-010F-43B3793A3C29}"/>
              </a:ext>
            </a:extLst>
          </p:cNvPr>
          <p:cNvPicPr>
            <a:picLocks noChangeAspect="1"/>
          </p:cNvPicPr>
          <p:nvPr/>
        </p:nvPicPr>
        <p:blipFill>
          <a:blip r:embed="rId2"/>
          <a:stretch>
            <a:fillRect/>
          </a:stretch>
        </p:blipFill>
        <p:spPr>
          <a:xfrm>
            <a:off x="328104" y="842750"/>
            <a:ext cx="4867954" cy="1838582"/>
          </a:xfrm>
          <a:prstGeom prst="rect">
            <a:avLst/>
          </a:prstGeom>
        </p:spPr>
      </p:pic>
      <p:sp>
        <p:nvSpPr>
          <p:cNvPr id="4" name="TextBox 3">
            <a:extLst>
              <a:ext uri="{FF2B5EF4-FFF2-40B4-BE49-F238E27FC236}">
                <a16:creationId xmlns:a16="http://schemas.microsoft.com/office/drawing/2014/main" id="{F971FB10-F751-9882-EC3F-8097FA7AE41D}"/>
              </a:ext>
            </a:extLst>
          </p:cNvPr>
          <p:cNvSpPr txBox="1"/>
          <p:nvPr/>
        </p:nvSpPr>
        <p:spPr>
          <a:xfrm>
            <a:off x="331775" y="169933"/>
            <a:ext cx="4620552" cy="369332"/>
          </a:xfrm>
          <a:prstGeom prst="rect">
            <a:avLst/>
          </a:prstGeom>
          <a:noFill/>
        </p:spPr>
        <p:txBody>
          <a:bodyPr wrap="square" rtlCol="0">
            <a:spAutoFit/>
          </a:bodyPr>
          <a:lstStyle/>
          <a:p>
            <a:r>
              <a:rPr lang="en-IN" dirty="0"/>
              <a:t>Structure of the React element</a:t>
            </a:r>
          </a:p>
        </p:txBody>
      </p:sp>
      <p:sp>
        <p:nvSpPr>
          <p:cNvPr id="5" name="TextBox 4">
            <a:extLst>
              <a:ext uri="{FF2B5EF4-FFF2-40B4-BE49-F238E27FC236}">
                <a16:creationId xmlns:a16="http://schemas.microsoft.com/office/drawing/2014/main" id="{6ADED834-8125-4726-13DB-3A6D3AEDE8BA}"/>
              </a:ext>
            </a:extLst>
          </p:cNvPr>
          <p:cNvSpPr txBox="1"/>
          <p:nvPr/>
        </p:nvSpPr>
        <p:spPr>
          <a:xfrm>
            <a:off x="534073" y="3203091"/>
            <a:ext cx="11110365" cy="1477328"/>
          </a:xfrm>
          <a:prstGeom prst="rect">
            <a:avLst/>
          </a:prstGeom>
          <a:noFill/>
        </p:spPr>
        <p:txBody>
          <a:bodyPr wrap="square">
            <a:spAutoFit/>
          </a:bodyPr>
          <a:lstStyle/>
          <a:p>
            <a:r>
              <a:rPr lang="en-US" dirty="0"/>
              <a:t>The type property of the React element tells React what type of HTML or SVG </a:t>
            </a:r>
            <a:r>
              <a:rPr lang="en-US" dirty="0" err="1"/>
              <a:t>ele</a:t>
            </a:r>
            <a:r>
              <a:rPr lang="en-US" dirty="0"/>
              <a:t> </a:t>
            </a:r>
            <a:r>
              <a:rPr lang="en-US" dirty="0" err="1"/>
              <a:t>ment</a:t>
            </a:r>
            <a:r>
              <a:rPr lang="en-US" dirty="0"/>
              <a:t> to create. </a:t>
            </a:r>
          </a:p>
          <a:p>
            <a:r>
              <a:rPr lang="en-US" dirty="0"/>
              <a:t>The props property represents the data and child elements required to construct a DOM element</a:t>
            </a:r>
          </a:p>
          <a:p>
            <a:endParaRPr lang="en-US" dirty="0"/>
          </a:p>
          <a:p>
            <a:r>
              <a:rPr lang="en-US" dirty="0"/>
              <a:t>Creating Elements We’re taking a peek at the object that </a:t>
            </a:r>
            <a:r>
              <a:rPr lang="en-US" dirty="0" err="1"/>
              <a:t>React.createElement</a:t>
            </a:r>
            <a:r>
              <a:rPr lang="en-US" dirty="0"/>
              <a:t> returns. You won’t actually create these elements by hand; instead, you’ll use the </a:t>
            </a:r>
            <a:r>
              <a:rPr lang="en-US" dirty="0" err="1"/>
              <a:t>React.createElement</a:t>
            </a:r>
            <a:r>
              <a:rPr lang="en-US" dirty="0"/>
              <a:t> function</a:t>
            </a:r>
            <a:endParaRPr lang="en-IN" dirty="0"/>
          </a:p>
        </p:txBody>
      </p:sp>
    </p:spTree>
    <p:extLst>
      <p:ext uri="{BB962C8B-B14F-4D97-AF65-F5344CB8AC3E}">
        <p14:creationId xmlns:p14="http://schemas.microsoft.com/office/powerpoint/2010/main" val="20216757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957B01-7E7B-59A0-8FA8-454573FF471A}"/>
              </a:ext>
            </a:extLst>
          </p:cNvPr>
          <p:cNvSpPr txBox="1"/>
          <p:nvPr/>
        </p:nvSpPr>
        <p:spPr>
          <a:xfrm>
            <a:off x="825387" y="314786"/>
            <a:ext cx="9888467" cy="4847481"/>
          </a:xfrm>
          <a:prstGeom prst="rect">
            <a:avLst/>
          </a:prstGeom>
          <a:noFill/>
        </p:spPr>
        <p:txBody>
          <a:bodyPr wrap="square">
            <a:spAutoFit/>
          </a:bodyPr>
          <a:lstStyle/>
          <a:p>
            <a:pPr algn="l" fontAlgn="base"/>
            <a:r>
              <a:rPr lang="en-US" b="1" i="0" dirty="0">
                <a:solidFill>
                  <a:srgbClr val="273239"/>
                </a:solidFill>
                <a:effectLst/>
                <a:latin typeface="Nunito" pitchFamily="2" charset="0"/>
              </a:rPr>
              <a:t>Rules to Build React Custom Hooks</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Custom hooks must start with “use” to follow the naming convention and signal their potential use of React hooks.</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Typically, custom hooks encapsulate stateful logic, allowing its reuse across multiple components seamlessly.</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Custom hooks are not components; they are functions that contain reusable logic, making them versatile and easy to integrate.</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When using other hooks, ensure that custom hooks adhere to the rules of React hooks, maintaining order and dependency arrays.</a:t>
            </a:r>
          </a:p>
          <a:p>
            <a:pPr algn="l" fontAlgn="base">
              <a:spcAft>
                <a:spcPts val="1800"/>
              </a:spcAft>
              <a:buFont typeface="Arial" panose="020B0604020202020204" pitchFamily="34" charset="0"/>
              <a:buChar char="•"/>
            </a:pPr>
            <a:r>
              <a:rPr lang="en-US" b="0" i="0" dirty="0">
                <a:solidFill>
                  <a:srgbClr val="273239"/>
                </a:solidFill>
                <a:effectLst/>
                <a:latin typeface="Nunito" pitchFamily="2" charset="0"/>
              </a:rPr>
              <a:t>Custom hooks should encapsulate a specific concern, promoting modularity and improving the organization of code in React applications.</a:t>
            </a:r>
          </a:p>
          <a:p>
            <a:br>
              <a:rPr lang="en-US" dirty="0"/>
            </a:br>
            <a:endParaRPr lang="en-IN" dirty="0"/>
          </a:p>
        </p:txBody>
      </p:sp>
    </p:spTree>
    <p:extLst>
      <p:ext uri="{BB962C8B-B14F-4D97-AF65-F5344CB8AC3E}">
        <p14:creationId xmlns:p14="http://schemas.microsoft.com/office/powerpoint/2010/main" val="14276289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EE87FF-A67C-6F96-5BE0-D1D6078AD09D}"/>
              </a:ext>
            </a:extLst>
          </p:cNvPr>
          <p:cNvSpPr txBox="1"/>
          <p:nvPr/>
        </p:nvSpPr>
        <p:spPr>
          <a:xfrm>
            <a:off x="3048674" y="365605"/>
            <a:ext cx="6097348" cy="461665"/>
          </a:xfrm>
          <a:prstGeom prst="rect">
            <a:avLst/>
          </a:prstGeom>
          <a:noFill/>
        </p:spPr>
        <p:txBody>
          <a:bodyPr wrap="square">
            <a:spAutoFit/>
          </a:bodyPr>
          <a:lstStyle/>
          <a:p>
            <a:pPr algn="l"/>
            <a:r>
              <a:rPr lang="en-US" sz="2400" b="1" dirty="0">
                <a:solidFill>
                  <a:srgbClr val="15171A"/>
                </a:solidFill>
                <a:latin typeface="Inter"/>
              </a:rPr>
              <a:t>C</a:t>
            </a:r>
            <a:r>
              <a:rPr lang="en-US" sz="2400" b="1" i="0" dirty="0">
                <a:solidFill>
                  <a:srgbClr val="15171A"/>
                </a:solidFill>
                <a:effectLst/>
                <a:latin typeface="Inter"/>
              </a:rPr>
              <a:t>hange a components color in ReactJS</a:t>
            </a:r>
          </a:p>
        </p:txBody>
      </p:sp>
      <p:sp>
        <p:nvSpPr>
          <p:cNvPr id="4" name="TextBox 3">
            <a:extLst>
              <a:ext uri="{FF2B5EF4-FFF2-40B4-BE49-F238E27FC236}">
                <a16:creationId xmlns:a16="http://schemas.microsoft.com/office/drawing/2014/main" id="{4B83EF0D-D930-C264-C05D-18DD8D2A77FD}"/>
              </a:ext>
            </a:extLst>
          </p:cNvPr>
          <p:cNvSpPr txBox="1"/>
          <p:nvPr/>
        </p:nvSpPr>
        <p:spPr>
          <a:xfrm>
            <a:off x="566442" y="1424198"/>
            <a:ext cx="8391441" cy="2554545"/>
          </a:xfrm>
          <a:prstGeom prst="rect">
            <a:avLst/>
          </a:prstGeom>
          <a:noFill/>
        </p:spPr>
        <p:txBody>
          <a:bodyPr wrap="square" rtlCol="0">
            <a:spAutoFit/>
          </a:bodyPr>
          <a:lstStyle/>
          <a:p>
            <a:pPr marL="342900" indent="-342900">
              <a:buAutoNum type="arabicPeriod"/>
            </a:pPr>
            <a:r>
              <a:rPr lang="en-IN" sz="3200" dirty="0"/>
              <a:t>Inline styling</a:t>
            </a:r>
          </a:p>
          <a:p>
            <a:pPr marL="342900" indent="-342900">
              <a:buAutoNum type="arabicPeriod"/>
            </a:pPr>
            <a:r>
              <a:rPr lang="en-IN" sz="3200" dirty="0"/>
              <a:t>Using CSS classes</a:t>
            </a:r>
          </a:p>
          <a:p>
            <a:pPr marL="342900" indent="-342900">
              <a:buAutoNum type="arabicPeriod"/>
            </a:pPr>
            <a:r>
              <a:rPr lang="en-IN" sz="3200" dirty="0" err="1"/>
              <a:t>Uisng</a:t>
            </a:r>
            <a:r>
              <a:rPr lang="en-IN" sz="3200" dirty="0"/>
              <a:t> CSS modules</a:t>
            </a:r>
          </a:p>
          <a:p>
            <a:pPr marL="342900" indent="-342900">
              <a:buAutoNum type="arabicPeriod"/>
            </a:pPr>
            <a:r>
              <a:rPr lang="en-IN" sz="3200" dirty="0"/>
              <a:t>Using styled components</a:t>
            </a:r>
          </a:p>
          <a:p>
            <a:pPr marL="342900" indent="-342900">
              <a:buAutoNum type="arabicPeriod"/>
            </a:pPr>
            <a:r>
              <a:rPr lang="en-IN" sz="3200" dirty="0"/>
              <a:t>Changing </a:t>
            </a:r>
            <a:r>
              <a:rPr lang="en-IN" sz="3200" dirty="0" err="1"/>
              <a:t>colors</a:t>
            </a:r>
            <a:r>
              <a:rPr lang="en-IN" sz="3200" dirty="0"/>
              <a:t> dynamically, State</a:t>
            </a:r>
          </a:p>
        </p:txBody>
      </p:sp>
    </p:spTree>
    <p:extLst>
      <p:ext uri="{BB962C8B-B14F-4D97-AF65-F5344CB8AC3E}">
        <p14:creationId xmlns:p14="http://schemas.microsoft.com/office/powerpoint/2010/main" val="32835491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2C2285-B32B-58E5-C31B-F0C2736158A5}"/>
              </a:ext>
            </a:extLst>
          </p:cNvPr>
          <p:cNvSpPr txBox="1"/>
          <p:nvPr/>
        </p:nvSpPr>
        <p:spPr>
          <a:xfrm>
            <a:off x="234669" y="1082987"/>
            <a:ext cx="9993664" cy="646331"/>
          </a:xfrm>
          <a:prstGeom prst="rect">
            <a:avLst/>
          </a:prstGeom>
          <a:noFill/>
        </p:spPr>
        <p:txBody>
          <a:bodyPr wrap="square">
            <a:spAutoFit/>
          </a:bodyPr>
          <a:lstStyle/>
          <a:p>
            <a:r>
              <a:rPr lang="en-US" b="0" i="0" dirty="0">
                <a:solidFill>
                  <a:srgbClr val="15171A"/>
                </a:solidFill>
                <a:effectLst/>
                <a:latin typeface="Lora" pitchFamily="2" charset="0"/>
              </a:rPr>
              <a:t>One way to change a component's color in ReactJS is through inline styling. </a:t>
            </a:r>
          </a:p>
          <a:p>
            <a:r>
              <a:rPr lang="en-US" b="0" i="0" dirty="0">
                <a:solidFill>
                  <a:srgbClr val="15171A"/>
                </a:solidFill>
                <a:effectLst/>
                <a:latin typeface="Lora" pitchFamily="2" charset="0"/>
              </a:rPr>
              <a:t>Inline styles are written as attributes in the component's JSX tags. Here's an example:</a:t>
            </a:r>
            <a:endParaRPr lang="en-IN" dirty="0"/>
          </a:p>
        </p:txBody>
      </p:sp>
      <p:sp>
        <p:nvSpPr>
          <p:cNvPr id="5" name="TextBox 4">
            <a:extLst>
              <a:ext uri="{FF2B5EF4-FFF2-40B4-BE49-F238E27FC236}">
                <a16:creationId xmlns:a16="http://schemas.microsoft.com/office/drawing/2014/main" id="{217A9684-DDC0-ECAA-0B78-CC8814A1F69C}"/>
              </a:ext>
            </a:extLst>
          </p:cNvPr>
          <p:cNvSpPr txBox="1"/>
          <p:nvPr/>
        </p:nvSpPr>
        <p:spPr>
          <a:xfrm>
            <a:off x="3048674" y="203765"/>
            <a:ext cx="6097348" cy="369332"/>
          </a:xfrm>
          <a:prstGeom prst="rect">
            <a:avLst/>
          </a:prstGeom>
          <a:noFill/>
        </p:spPr>
        <p:txBody>
          <a:bodyPr wrap="square">
            <a:spAutoFit/>
          </a:bodyPr>
          <a:lstStyle/>
          <a:p>
            <a:pPr algn="ctr"/>
            <a:r>
              <a:rPr lang="en-US" b="0" i="0" dirty="0">
                <a:solidFill>
                  <a:srgbClr val="FF0000"/>
                </a:solidFill>
                <a:effectLst/>
                <a:latin typeface="Lora" pitchFamily="2" charset="0"/>
              </a:rPr>
              <a:t>inline styling</a:t>
            </a:r>
            <a:endParaRPr lang="en-IN" dirty="0">
              <a:solidFill>
                <a:srgbClr val="FF0000"/>
              </a:solidFill>
            </a:endParaRPr>
          </a:p>
        </p:txBody>
      </p:sp>
      <p:pic>
        <p:nvPicPr>
          <p:cNvPr id="7" name="Picture 6">
            <a:extLst>
              <a:ext uri="{FF2B5EF4-FFF2-40B4-BE49-F238E27FC236}">
                <a16:creationId xmlns:a16="http://schemas.microsoft.com/office/drawing/2014/main" id="{8A2F4542-FE40-11EE-5298-52339E6653A9}"/>
              </a:ext>
            </a:extLst>
          </p:cNvPr>
          <p:cNvPicPr>
            <a:picLocks noChangeAspect="1"/>
          </p:cNvPicPr>
          <p:nvPr/>
        </p:nvPicPr>
        <p:blipFill>
          <a:blip r:embed="rId2"/>
          <a:stretch>
            <a:fillRect/>
          </a:stretch>
        </p:blipFill>
        <p:spPr>
          <a:xfrm>
            <a:off x="1949953" y="2071979"/>
            <a:ext cx="8278380" cy="1257475"/>
          </a:xfrm>
          <a:prstGeom prst="rect">
            <a:avLst/>
          </a:prstGeom>
        </p:spPr>
      </p:pic>
      <p:sp>
        <p:nvSpPr>
          <p:cNvPr id="9" name="TextBox 8">
            <a:extLst>
              <a:ext uri="{FF2B5EF4-FFF2-40B4-BE49-F238E27FC236}">
                <a16:creationId xmlns:a16="http://schemas.microsoft.com/office/drawing/2014/main" id="{98CD5264-CC33-5468-6BFF-BEF4C8BD8B12}"/>
              </a:ext>
            </a:extLst>
          </p:cNvPr>
          <p:cNvSpPr txBox="1"/>
          <p:nvPr/>
        </p:nvSpPr>
        <p:spPr>
          <a:xfrm>
            <a:off x="299405" y="4150790"/>
            <a:ext cx="11579703" cy="646331"/>
          </a:xfrm>
          <a:prstGeom prst="rect">
            <a:avLst/>
          </a:prstGeom>
          <a:noFill/>
        </p:spPr>
        <p:txBody>
          <a:bodyPr wrap="square">
            <a:spAutoFit/>
          </a:bodyPr>
          <a:lstStyle/>
          <a:p>
            <a:r>
              <a:rPr lang="en-US" b="0" i="0" dirty="0">
                <a:solidFill>
                  <a:srgbClr val="15171A"/>
                </a:solidFill>
                <a:effectLst/>
                <a:latin typeface="Lora" pitchFamily="2" charset="0"/>
              </a:rPr>
              <a:t>Another way to change a component's color is by using CSS classes. You can define a CSS class in a separate CSS file and then import that file in your component.</a:t>
            </a:r>
            <a:endParaRPr lang="en-IN" dirty="0"/>
          </a:p>
        </p:txBody>
      </p:sp>
      <p:sp>
        <p:nvSpPr>
          <p:cNvPr id="10" name="TextBox 9">
            <a:extLst>
              <a:ext uri="{FF2B5EF4-FFF2-40B4-BE49-F238E27FC236}">
                <a16:creationId xmlns:a16="http://schemas.microsoft.com/office/drawing/2014/main" id="{1C8DA636-9CD2-E579-3774-6B69D99BB3F3}"/>
              </a:ext>
            </a:extLst>
          </p:cNvPr>
          <p:cNvSpPr txBox="1"/>
          <p:nvPr/>
        </p:nvSpPr>
        <p:spPr>
          <a:xfrm>
            <a:off x="3201074" y="3398757"/>
            <a:ext cx="6097348" cy="369332"/>
          </a:xfrm>
          <a:prstGeom prst="rect">
            <a:avLst/>
          </a:prstGeom>
          <a:noFill/>
        </p:spPr>
        <p:txBody>
          <a:bodyPr wrap="square">
            <a:spAutoFit/>
          </a:bodyPr>
          <a:lstStyle/>
          <a:p>
            <a:pPr algn="ctr"/>
            <a:r>
              <a:rPr lang="en-US" b="0" i="0" dirty="0">
                <a:solidFill>
                  <a:srgbClr val="FF0000"/>
                </a:solidFill>
                <a:effectLst/>
                <a:latin typeface="Lora" pitchFamily="2" charset="0"/>
              </a:rPr>
              <a:t>Using CSS classes</a:t>
            </a:r>
            <a:endParaRPr lang="en-IN" dirty="0">
              <a:solidFill>
                <a:srgbClr val="FF0000"/>
              </a:solidFill>
            </a:endParaRPr>
          </a:p>
        </p:txBody>
      </p:sp>
      <p:pic>
        <p:nvPicPr>
          <p:cNvPr id="12" name="Picture 11">
            <a:extLst>
              <a:ext uri="{FF2B5EF4-FFF2-40B4-BE49-F238E27FC236}">
                <a16:creationId xmlns:a16="http://schemas.microsoft.com/office/drawing/2014/main" id="{F554CB10-32AE-4C9A-A20C-702CED0C8C9D}"/>
              </a:ext>
            </a:extLst>
          </p:cNvPr>
          <p:cNvPicPr>
            <a:picLocks noChangeAspect="1"/>
          </p:cNvPicPr>
          <p:nvPr/>
        </p:nvPicPr>
        <p:blipFill>
          <a:blip r:embed="rId3"/>
          <a:stretch>
            <a:fillRect/>
          </a:stretch>
        </p:blipFill>
        <p:spPr>
          <a:xfrm>
            <a:off x="326378" y="4965899"/>
            <a:ext cx="3705742" cy="1781424"/>
          </a:xfrm>
          <a:prstGeom prst="rect">
            <a:avLst/>
          </a:prstGeom>
        </p:spPr>
      </p:pic>
      <p:pic>
        <p:nvPicPr>
          <p:cNvPr id="14" name="Picture 13">
            <a:extLst>
              <a:ext uri="{FF2B5EF4-FFF2-40B4-BE49-F238E27FC236}">
                <a16:creationId xmlns:a16="http://schemas.microsoft.com/office/drawing/2014/main" id="{AC4B06B3-BC4E-C09B-1204-68C125103986}"/>
              </a:ext>
            </a:extLst>
          </p:cNvPr>
          <p:cNvPicPr>
            <a:picLocks noChangeAspect="1"/>
          </p:cNvPicPr>
          <p:nvPr/>
        </p:nvPicPr>
        <p:blipFill>
          <a:blip r:embed="rId4"/>
          <a:stretch>
            <a:fillRect/>
          </a:stretch>
        </p:blipFill>
        <p:spPr>
          <a:xfrm>
            <a:off x="4113041" y="4797121"/>
            <a:ext cx="6859760" cy="2031908"/>
          </a:xfrm>
          <a:prstGeom prst="rect">
            <a:avLst/>
          </a:prstGeom>
        </p:spPr>
      </p:pic>
    </p:spTree>
    <p:extLst>
      <p:ext uri="{BB962C8B-B14F-4D97-AF65-F5344CB8AC3E}">
        <p14:creationId xmlns:p14="http://schemas.microsoft.com/office/powerpoint/2010/main" val="40512565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D368F8-6ACF-EC5F-3B51-A68020DA683A}"/>
              </a:ext>
            </a:extLst>
          </p:cNvPr>
          <p:cNvSpPr txBox="1"/>
          <p:nvPr/>
        </p:nvSpPr>
        <p:spPr>
          <a:xfrm>
            <a:off x="3201074" y="194325"/>
            <a:ext cx="6097348" cy="369332"/>
          </a:xfrm>
          <a:prstGeom prst="rect">
            <a:avLst/>
          </a:prstGeom>
          <a:noFill/>
        </p:spPr>
        <p:txBody>
          <a:bodyPr wrap="square">
            <a:spAutoFit/>
          </a:bodyPr>
          <a:lstStyle/>
          <a:p>
            <a:pPr algn="ctr"/>
            <a:r>
              <a:rPr lang="en-US" b="0" i="0" dirty="0">
                <a:solidFill>
                  <a:srgbClr val="FF0000"/>
                </a:solidFill>
                <a:effectLst/>
                <a:latin typeface="Lora" pitchFamily="2" charset="0"/>
              </a:rPr>
              <a:t>Using CSS modules</a:t>
            </a:r>
            <a:endParaRPr lang="en-IN" dirty="0">
              <a:solidFill>
                <a:srgbClr val="FF0000"/>
              </a:solidFill>
            </a:endParaRPr>
          </a:p>
        </p:txBody>
      </p:sp>
      <p:sp>
        <p:nvSpPr>
          <p:cNvPr id="5" name="TextBox 4">
            <a:extLst>
              <a:ext uri="{FF2B5EF4-FFF2-40B4-BE49-F238E27FC236}">
                <a16:creationId xmlns:a16="http://schemas.microsoft.com/office/drawing/2014/main" id="{FC1862AD-E197-AFDC-4816-642065AD843F}"/>
              </a:ext>
            </a:extLst>
          </p:cNvPr>
          <p:cNvSpPr txBox="1"/>
          <p:nvPr/>
        </p:nvSpPr>
        <p:spPr>
          <a:xfrm>
            <a:off x="362118" y="1074887"/>
            <a:ext cx="11088112" cy="646331"/>
          </a:xfrm>
          <a:prstGeom prst="rect">
            <a:avLst/>
          </a:prstGeom>
          <a:noFill/>
        </p:spPr>
        <p:txBody>
          <a:bodyPr wrap="square">
            <a:spAutoFit/>
          </a:bodyPr>
          <a:lstStyle/>
          <a:p>
            <a:r>
              <a:rPr lang="en-US" b="0" i="0" dirty="0">
                <a:solidFill>
                  <a:srgbClr val="15171A"/>
                </a:solidFill>
                <a:effectLst/>
                <a:latin typeface="Lora" pitchFamily="2" charset="0"/>
              </a:rPr>
              <a:t>CSS Modules are a CSS file in which all class names and animation names are scoped locally by default. This means you don't have to worry about global scope pollution.</a:t>
            </a:r>
            <a:endParaRPr lang="en-IN" dirty="0"/>
          </a:p>
        </p:txBody>
      </p:sp>
      <p:pic>
        <p:nvPicPr>
          <p:cNvPr id="7" name="Picture 6">
            <a:extLst>
              <a:ext uri="{FF2B5EF4-FFF2-40B4-BE49-F238E27FC236}">
                <a16:creationId xmlns:a16="http://schemas.microsoft.com/office/drawing/2014/main" id="{46D79557-4595-672B-F8CD-9007FF0629AB}"/>
              </a:ext>
            </a:extLst>
          </p:cNvPr>
          <p:cNvPicPr>
            <a:picLocks noChangeAspect="1"/>
          </p:cNvPicPr>
          <p:nvPr/>
        </p:nvPicPr>
        <p:blipFill>
          <a:blip r:embed="rId2"/>
          <a:stretch>
            <a:fillRect/>
          </a:stretch>
        </p:blipFill>
        <p:spPr>
          <a:xfrm>
            <a:off x="300872" y="2351251"/>
            <a:ext cx="3724795" cy="1686160"/>
          </a:xfrm>
          <a:prstGeom prst="rect">
            <a:avLst/>
          </a:prstGeom>
        </p:spPr>
      </p:pic>
      <p:pic>
        <p:nvPicPr>
          <p:cNvPr id="9" name="Picture 8">
            <a:extLst>
              <a:ext uri="{FF2B5EF4-FFF2-40B4-BE49-F238E27FC236}">
                <a16:creationId xmlns:a16="http://schemas.microsoft.com/office/drawing/2014/main" id="{71C5A9FB-F86E-9852-CEDF-256D01B72A38}"/>
              </a:ext>
            </a:extLst>
          </p:cNvPr>
          <p:cNvPicPr>
            <a:picLocks noChangeAspect="1"/>
          </p:cNvPicPr>
          <p:nvPr/>
        </p:nvPicPr>
        <p:blipFill>
          <a:blip r:embed="rId3"/>
          <a:stretch>
            <a:fillRect/>
          </a:stretch>
        </p:blipFill>
        <p:spPr>
          <a:xfrm>
            <a:off x="4122408" y="2160157"/>
            <a:ext cx="8087854" cy="2343477"/>
          </a:xfrm>
          <a:prstGeom prst="rect">
            <a:avLst/>
          </a:prstGeom>
        </p:spPr>
      </p:pic>
    </p:spTree>
    <p:extLst>
      <p:ext uri="{BB962C8B-B14F-4D97-AF65-F5344CB8AC3E}">
        <p14:creationId xmlns:p14="http://schemas.microsoft.com/office/powerpoint/2010/main" val="38508022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70E995-0A29-58DE-AAE0-257E263828BB}"/>
              </a:ext>
            </a:extLst>
          </p:cNvPr>
          <p:cNvSpPr txBox="1"/>
          <p:nvPr/>
        </p:nvSpPr>
        <p:spPr>
          <a:xfrm>
            <a:off x="574535" y="1059646"/>
            <a:ext cx="10147412" cy="646331"/>
          </a:xfrm>
          <a:prstGeom prst="rect">
            <a:avLst/>
          </a:prstGeom>
          <a:noFill/>
        </p:spPr>
        <p:txBody>
          <a:bodyPr wrap="square">
            <a:spAutoFit/>
          </a:bodyPr>
          <a:lstStyle/>
          <a:p>
            <a:r>
              <a:rPr lang="en-US" b="0" i="0" dirty="0">
                <a:solidFill>
                  <a:srgbClr val="15171A"/>
                </a:solidFill>
                <a:effectLst/>
                <a:latin typeface="Lora" pitchFamily="2" charset="0"/>
              </a:rPr>
              <a:t>Styled-components is a library for ReactJS that allows you to use component-level styles in your application that are written with a mixture of JavaScript and CSS. </a:t>
            </a:r>
            <a:endParaRPr lang="en-IN" dirty="0"/>
          </a:p>
        </p:txBody>
      </p:sp>
      <p:sp>
        <p:nvSpPr>
          <p:cNvPr id="4" name="TextBox 3">
            <a:extLst>
              <a:ext uri="{FF2B5EF4-FFF2-40B4-BE49-F238E27FC236}">
                <a16:creationId xmlns:a16="http://schemas.microsoft.com/office/drawing/2014/main" id="{A44F6D3A-8EFD-7A9A-85C4-026720B7A167}"/>
              </a:ext>
            </a:extLst>
          </p:cNvPr>
          <p:cNvSpPr txBox="1"/>
          <p:nvPr/>
        </p:nvSpPr>
        <p:spPr>
          <a:xfrm>
            <a:off x="3201074" y="194325"/>
            <a:ext cx="6097348" cy="369332"/>
          </a:xfrm>
          <a:prstGeom prst="rect">
            <a:avLst/>
          </a:prstGeom>
          <a:noFill/>
        </p:spPr>
        <p:txBody>
          <a:bodyPr wrap="square">
            <a:spAutoFit/>
          </a:bodyPr>
          <a:lstStyle/>
          <a:p>
            <a:pPr algn="ctr"/>
            <a:r>
              <a:rPr lang="en-US" b="0" i="0" dirty="0">
                <a:solidFill>
                  <a:srgbClr val="FF0000"/>
                </a:solidFill>
                <a:effectLst/>
                <a:latin typeface="Lora" pitchFamily="2" charset="0"/>
              </a:rPr>
              <a:t>Using styled components</a:t>
            </a:r>
            <a:endParaRPr lang="en-IN" dirty="0">
              <a:solidFill>
                <a:srgbClr val="FF0000"/>
              </a:solidFill>
            </a:endParaRPr>
          </a:p>
        </p:txBody>
      </p:sp>
      <p:pic>
        <p:nvPicPr>
          <p:cNvPr id="6" name="Picture 5">
            <a:extLst>
              <a:ext uri="{FF2B5EF4-FFF2-40B4-BE49-F238E27FC236}">
                <a16:creationId xmlns:a16="http://schemas.microsoft.com/office/drawing/2014/main" id="{B83C96C4-7C43-27AC-3CA6-BA441CCD1592}"/>
              </a:ext>
            </a:extLst>
          </p:cNvPr>
          <p:cNvPicPr>
            <a:picLocks noChangeAspect="1"/>
          </p:cNvPicPr>
          <p:nvPr/>
        </p:nvPicPr>
        <p:blipFill>
          <a:blip r:embed="rId2"/>
          <a:stretch>
            <a:fillRect/>
          </a:stretch>
        </p:blipFill>
        <p:spPr>
          <a:xfrm>
            <a:off x="2214448" y="2455346"/>
            <a:ext cx="6468378" cy="3581900"/>
          </a:xfrm>
          <a:prstGeom prst="rect">
            <a:avLst/>
          </a:prstGeom>
        </p:spPr>
      </p:pic>
    </p:spTree>
    <p:extLst>
      <p:ext uri="{BB962C8B-B14F-4D97-AF65-F5344CB8AC3E}">
        <p14:creationId xmlns:p14="http://schemas.microsoft.com/office/powerpoint/2010/main" val="39040565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F4EC6F-CC4B-63FD-9D50-F7A94D1C0296}"/>
              </a:ext>
            </a:extLst>
          </p:cNvPr>
          <p:cNvSpPr txBox="1"/>
          <p:nvPr/>
        </p:nvSpPr>
        <p:spPr>
          <a:xfrm>
            <a:off x="3048674" y="446525"/>
            <a:ext cx="6097348" cy="369332"/>
          </a:xfrm>
          <a:prstGeom prst="rect">
            <a:avLst/>
          </a:prstGeom>
          <a:noFill/>
        </p:spPr>
        <p:txBody>
          <a:bodyPr wrap="square">
            <a:spAutoFit/>
          </a:bodyPr>
          <a:lstStyle/>
          <a:p>
            <a:pPr algn="l"/>
            <a:r>
              <a:rPr lang="en-IN" b="1" i="0" dirty="0">
                <a:solidFill>
                  <a:srgbClr val="15171A"/>
                </a:solidFill>
                <a:effectLst/>
                <a:latin typeface="Inter"/>
              </a:rPr>
              <a:t>Changing </a:t>
            </a:r>
            <a:r>
              <a:rPr lang="en-IN" b="1" i="0" dirty="0" err="1">
                <a:solidFill>
                  <a:srgbClr val="15171A"/>
                </a:solidFill>
                <a:effectLst/>
                <a:latin typeface="Inter"/>
              </a:rPr>
              <a:t>Colors</a:t>
            </a:r>
            <a:r>
              <a:rPr lang="en-IN" b="1" i="0" dirty="0">
                <a:solidFill>
                  <a:srgbClr val="15171A"/>
                </a:solidFill>
                <a:effectLst/>
                <a:latin typeface="Inter"/>
              </a:rPr>
              <a:t> Dynamically:</a:t>
            </a:r>
            <a:r>
              <a:rPr lang="en-US" sz="1800" dirty="0">
                <a:solidFill>
                  <a:srgbClr val="000000"/>
                </a:solidFill>
                <a:effectLst/>
                <a:latin typeface="Times New Roman" panose="02020603050405020304" pitchFamily="18" charset="0"/>
                <a:ea typeface="Calibri" panose="020F0502020204030204" pitchFamily="34" charset="0"/>
              </a:rPr>
              <a:t>Adding Colors to State</a:t>
            </a:r>
            <a:endParaRPr lang="en-IN" b="1" i="0" dirty="0">
              <a:solidFill>
                <a:srgbClr val="15171A"/>
              </a:solidFill>
              <a:effectLst/>
              <a:latin typeface="Inter"/>
            </a:endParaRPr>
          </a:p>
        </p:txBody>
      </p:sp>
      <p:sp>
        <p:nvSpPr>
          <p:cNvPr id="5" name="TextBox 4">
            <a:extLst>
              <a:ext uri="{FF2B5EF4-FFF2-40B4-BE49-F238E27FC236}">
                <a16:creationId xmlns:a16="http://schemas.microsoft.com/office/drawing/2014/main" id="{DFFD52C2-CEB6-183D-C43B-5E22A12E6C42}"/>
              </a:ext>
            </a:extLst>
          </p:cNvPr>
          <p:cNvSpPr txBox="1"/>
          <p:nvPr/>
        </p:nvSpPr>
        <p:spPr>
          <a:xfrm>
            <a:off x="218485" y="1221486"/>
            <a:ext cx="10293069" cy="646331"/>
          </a:xfrm>
          <a:prstGeom prst="rect">
            <a:avLst/>
          </a:prstGeom>
          <a:noFill/>
        </p:spPr>
        <p:txBody>
          <a:bodyPr wrap="square">
            <a:spAutoFit/>
          </a:bodyPr>
          <a:lstStyle/>
          <a:p>
            <a:r>
              <a:rPr lang="en-US" b="0" i="0" dirty="0">
                <a:solidFill>
                  <a:srgbClr val="15171A"/>
                </a:solidFill>
                <a:effectLst/>
                <a:latin typeface="Lora" panose="020F0502020204030204" pitchFamily="2" charset="0"/>
              </a:rPr>
              <a:t>Sometimes, we want to change the color of a component based on a certain condition or state. </a:t>
            </a:r>
          </a:p>
          <a:p>
            <a:r>
              <a:rPr lang="en-US" b="0" i="0" dirty="0">
                <a:solidFill>
                  <a:srgbClr val="15171A"/>
                </a:solidFill>
                <a:effectLst/>
                <a:latin typeface="Lora" panose="020F0502020204030204" pitchFamily="2" charset="0"/>
              </a:rPr>
              <a:t>We can do this by using the component's state and the ternary operator.</a:t>
            </a:r>
            <a:endParaRPr lang="en-IN" dirty="0"/>
          </a:p>
        </p:txBody>
      </p:sp>
      <p:pic>
        <p:nvPicPr>
          <p:cNvPr id="7" name="Picture 6">
            <a:extLst>
              <a:ext uri="{FF2B5EF4-FFF2-40B4-BE49-F238E27FC236}">
                <a16:creationId xmlns:a16="http://schemas.microsoft.com/office/drawing/2014/main" id="{F3381674-2347-5D13-A62E-515DF8670478}"/>
              </a:ext>
            </a:extLst>
          </p:cNvPr>
          <p:cNvPicPr>
            <a:picLocks noChangeAspect="1"/>
          </p:cNvPicPr>
          <p:nvPr/>
        </p:nvPicPr>
        <p:blipFill>
          <a:blip r:embed="rId2"/>
          <a:stretch>
            <a:fillRect/>
          </a:stretch>
        </p:blipFill>
        <p:spPr>
          <a:xfrm>
            <a:off x="411058" y="2055376"/>
            <a:ext cx="6499540" cy="4729795"/>
          </a:xfrm>
          <a:prstGeom prst="rect">
            <a:avLst/>
          </a:prstGeom>
        </p:spPr>
      </p:pic>
      <p:sp>
        <p:nvSpPr>
          <p:cNvPr id="8" name="Rectangle 1">
            <a:extLst>
              <a:ext uri="{FF2B5EF4-FFF2-40B4-BE49-F238E27FC236}">
                <a16:creationId xmlns:a16="http://schemas.microsoft.com/office/drawing/2014/main" id="{4CDF47D1-F6E7-AF12-CA6C-1964333B3FB3}"/>
              </a:ext>
            </a:extLst>
          </p:cNvPr>
          <p:cNvSpPr>
            <a:spLocks noChangeArrowheads="1"/>
          </p:cNvSpPr>
          <p:nvPr/>
        </p:nvSpPr>
        <p:spPr bwMode="auto">
          <a:xfrm rot="10800000" flipV="1">
            <a:off x="6862048" y="2121061"/>
            <a:ext cx="559360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15171A"/>
                </a:solidFill>
                <a:effectLst/>
                <a:latin typeface="Lora" pitchFamily="2" charset="0"/>
              </a:rPr>
              <a:t>In this example, the </a:t>
            </a:r>
            <a:r>
              <a:rPr kumimoji="0" lang="en-US" altLang="en-US" sz="3200" b="0" i="0" u="none" strike="noStrike" cap="none" normalizeH="0" baseline="0" dirty="0">
                <a:ln>
                  <a:noFill/>
                </a:ln>
                <a:solidFill>
                  <a:schemeClr val="tx1"/>
                </a:solidFill>
                <a:effectLst/>
                <a:latin typeface="var(--font-mono)"/>
              </a:rPr>
              <a:t>div</a:t>
            </a:r>
            <a:r>
              <a:rPr kumimoji="0" lang="en-US" altLang="en-US" sz="3200" b="0" i="0" u="none" strike="noStrike" cap="none" normalizeH="0" baseline="0" dirty="0">
                <a:ln>
                  <a:noFill/>
                </a:ln>
                <a:solidFill>
                  <a:srgbClr val="15171A"/>
                </a:solidFill>
                <a:effectLst/>
                <a:latin typeface="Lora" pitchFamily="2" charset="0"/>
              </a:rPr>
              <a:t> element's text color will change when it's clicked.</a:t>
            </a:r>
            <a:r>
              <a:rPr kumimoji="0" lang="en-US" altLang="en-US" sz="32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33375500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B9D73E-27C3-36DC-E0CE-CE11351D4882}"/>
              </a:ext>
            </a:extLst>
          </p:cNvPr>
          <p:cNvSpPr txBox="1"/>
          <p:nvPr/>
        </p:nvSpPr>
        <p:spPr>
          <a:xfrm>
            <a:off x="3048674" y="11077"/>
            <a:ext cx="6097348" cy="752065"/>
          </a:xfrm>
          <a:prstGeom prst="rect">
            <a:avLst/>
          </a:prstGeom>
          <a:noFill/>
        </p:spPr>
        <p:txBody>
          <a:bodyPr wrap="square">
            <a:spAutoFit/>
          </a:bodyPr>
          <a:lstStyle/>
          <a:p>
            <a:pPr marL="116840" algn="ctr">
              <a:lnSpc>
                <a:spcPct val="150000"/>
              </a:lnSpc>
              <a:spcBef>
                <a:spcPts val="1200"/>
              </a:spcBef>
              <a:spcAft>
                <a:spcPts val="1000"/>
              </a:spcAft>
            </a:pP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Incorporating Data</a:t>
            </a:r>
            <a:endParaRPr lang="en-IN"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54CEEA9-83DF-56EC-0CB8-0863F66E43CD}"/>
              </a:ext>
            </a:extLst>
          </p:cNvPr>
          <p:cNvSpPr txBox="1"/>
          <p:nvPr/>
        </p:nvSpPr>
        <p:spPr>
          <a:xfrm>
            <a:off x="639271" y="931110"/>
            <a:ext cx="8506751" cy="400110"/>
          </a:xfrm>
          <a:prstGeom prst="rect">
            <a:avLst/>
          </a:prstGeom>
          <a:noFill/>
        </p:spPr>
        <p:txBody>
          <a:bodyPr wrap="square">
            <a:spAutoFit/>
          </a:bodyPr>
          <a:lstStyle/>
          <a:p>
            <a:r>
              <a:rPr lang="en-US" sz="2000" dirty="0">
                <a:solidFill>
                  <a:srgbClr val="FF0000"/>
                </a:solidFill>
              </a:rPr>
              <a:t>various techniques for loading and working with data from the source.</a:t>
            </a:r>
            <a:endParaRPr lang="en-IN" sz="2000" dirty="0">
              <a:solidFill>
                <a:srgbClr val="FF0000"/>
              </a:solidFill>
            </a:endParaRPr>
          </a:p>
        </p:txBody>
      </p:sp>
      <p:sp>
        <p:nvSpPr>
          <p:cNvPr id="6" name="TextBox 5">
            <a:extLst>
              <a:ext uri="{FF2B5EF4-FFF2-40B4-BE49-F238E27FC236}">
                <a16:creationId xmlns:a16="http://schemas.microsoft.com/office/drawing/2014/main" id="{B97F1E3A-9A25-7723-A714-5A4408FF8BD1}"/>
              </a:ext>
            </a:extLst>
          </p:cNvPr>
          <p:cNvSpPr txBox="1"/>
          <p:nvPr/>
        </p:nvSpPr>
        <p:spPr>
          <a:xfrm>
            <a:off x="556337" y="1611773"/>
            <a:ext cx="6097348" cy="4247317"/>
          </a:xfrm>
          <a:prstGeom prst="rect">
            <a:avLst/>
          </a:prstGeom>
          <a:noFill/>
        </p:spPr>
        <p:txBody>
          <a:bodyPr wrap="square">
            <a:spAutoFit/>
          </a:bodyPr>
          <a:lstStyle/>
          <a:p>
            <a:pPr marL="285750" indent="-285750">
              <a:buFont typeface="Arial" panose="020B0604020202020204" pitchFamily="34" charset="0"/>
              <a:buChar char="•"/>
            </a:pPr>
            <a:r>
              <a:rPr lang="en-IN" dirty="0"/>
              <a:t>Requesting Data</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US" dirty="0"/>
              <a:t>Sending Data with a Request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IN" dirty="0"/>
              <a:t>Uploading Files with fetch</a:t>
            </a:r>
          </a:p>
        </p:txBody>
      </p:sp>
      <p:pic>
        <p:nvPicPr>
          <p:cNvPr id="8" name="Picture 7">
            <a:extLst>
              <a:ext uri="{FF2B5EF4-FFF2-40B4-BE49-F238E27FC236}">
                <a16:creationId xmlns:a16="http://schemas.microsoft.com/office/drawing/2014/main" id="{CCE0536F-169E-68DA-3DCA-C9FC92B44C16}"/>
              </a:ext>
            </a:extLst>
          </p:cNvPr>
          <p:cNvPicPr>
            <a:picLocks noChangeAspect="1"/>
          </p:cNvPicPr>
          <p:nvPr/>
        </p:nvPicPr>
        <p:blipFill>
          <a:blip r:embed="rId2"/>
          <a:stretch>
            <a:fillRect/>
          </a:stretch>
        </p:blipFill>
        <p:spPr>
          <a:xfrm>
            <a:off x="3008197" y="2032557"/>
            <a:ext cx="5706271" cy="1190791"/>
          </a:xfrm>
          <a:prstGeom prst="rect">
            <a:avLst/>
          </a:prstGeom>
        </p:spPr>
      </p:pic>
      <p:pic>
        <p:nvPicPr>
          <p:cNvPr id="10" name="Picture 9">
            <a:extLst>
              <a:ext uri="{FF2B5EF4-FFF2-40B4-BE49-F238E27FC236}">
                <a16:creationId xmlns:a16="http://schemas.microsoft.com/office/drawing/2014/main" id="{A441FE1E-2D15-7EEB-1060-4B1E74881010}"/>
              </a:ext>
            </a:extLst>
          </p:cNvPr>
          <p:cNvPicPr>
            <a:picLocks noChangeAspect="1"/>
          </p:cNvPicPr>
          <p:nvPr/>
        </p:nvPicPr>
        <p:blipFill>
          <a:blip r:embed="rId3"/>
          <a:stretch>
            <a:fillRect/>
          </a:stretch>
        </p:blipFill>
        <p:spPr>
          <a:xfrm>
            <a:off x="4138725" y="3362631"/>
            <a:ext cx="5630061" cy="1124107"/>
          </a:xfrm>
          <a:prstGeom prst="rect">
            <a:avLst/>
          </a:prstGeom>
        </p:spPr>
      </p:pic>
      <p:pic>
        <p:nvPicPr>
          <p:cNvPr id="12" name="Picture 11">
            <a:extLst>
              <a:ext uri="{FF2B5EF4-FFF2-40B4-BE49-F238E27FC236}">
                <a16:creationId xmlns:a16="http://schemas.microsoft.com/office/drawing/2014/main" id="{11D64145-B470-AA59-A7B9-A19DB379CD21}"/>
              </a:ext>
            </a:extLst>
          </p:cNvPr>
          <p:cNvPicPr>
            <a:picLocks noChangeAspect="1"/>
          </p:cNvPicPr>
          <p:nvPr/>
        </p:nvPicPr>
        <p:blipFill>
          <a:blip r:embed="rId4"/>
          <a:stretch>
            <a:fillRect/>
          </a:stretch>
        </p:blipFill>
        <p:spPr>
          <a:xfrm>
            <a:off x="4281629" y="4725749"/>
            <a:ext cx="4744112" cy="1892874"/>
          </a:xfrm>
          <a:prstGeom prst="rect">
            <a:avLst/>
          </a:prstGeom>
        </p:spPr>
      </p:pic>
    </p:spTree>
    <p:extLst>
      <p:ext uri="{BB962C8B-B14F-4D97-AF65-F5344CB8AC3E}">
        <p14:creationId xmlns:p14="http://schemas.microsoft.com/office/powerpoint/2010/main" val="35085697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53D7A3-7C57-1168-9368-EFD131A13986}"/>
              </a:ext>
            </a:extLst>
          </p:cNvPr>
          <p:cNvSpPr txBox="1"/>
          <p:nvPr/>
        </p:nvSpPr>
        <p:spPr>
          <a:xfrm>
            <a:off x="3048674" y="284685"/>
            <a:ext cx="6097348" cy="369332"/>
          </a:xfrm>
          <a:prstGeom prst="rect">
            <a:avLst/>
          </a:prstGeom>
          <a:noFill/>
        </p:spPr>
        <p:txBody>
          <a:bodyPr wrap="square">
            <a:spAutoFit/>
          </a:bodyPr>
          <a:lstStyle/>
          <a:p>
            <a:pPr algn="ctr"/>
            <a:r>
              <a:rPr lang="en-US" b="1" i="0" dirty="0">
                <a:solidFill>
                  <a:srgbClr val="171717"/>
                </a:solidFill>
                <a:effectLst/>
                <a:latin typeface="-apple-system"/>
              </a:rPr>
              <a:t>Make HTTP Requests from React to Node</a:t>
            </a:r>
          </a:p>
        </p:txBody>
      </p:sp>
      <p:pic>
        <p:nvPicPr>
          <p:cNvPr id="7" name="Picture 6">
            <a:extLst>
              <a:ext uri="{FF2B5EF4-FFF2-40B4-BE49-F238E27FC236}">
                <a16:creationId xmlns:a16="http://schemas.microsoft.com/office/drawing/2014/main" id="{D035D4F7-977E-1E29-0C4E-FC55ADCAD65F}"/>
              </a:ext>
            </a:extLst>
          </p:cNvPr>
          <p:cNvPicPr>
            <a:picLocks noChangeAspect="1"/>
          </p:cNvPicPr>
          <p:nvPr/>
        </p:nvPicPr>
        <p:blipFill>
          <a:blip r:embed="rId2"/>
          <a:stretch>
            <a:fillRect/>
          </a:stretch>
        </p:blipFill>
        <p:spPr>
          <a:xfrm>
            <a:off x="219751" y="1007952"/>
            <a:ext cx="7220958" cy="3191320"/>
          </a:xfrm>
          <a:prstGeom prst="rect">
            <a:avLst/>
          </a:prstGeom>
        </p:spPr>
      </p:pic>
      <p:sp>
        <p:nvSpPr>
          <p:cNvPr id="9" name="TextBox 8">
            <a:extLst>
              <a:ext uri="{FF2B5EF4-FFF2-40B4-BE49-F238E27FC236}">
                <a16:creationId xmlns:a16="http://schemas.microsoft.com/office/drawing/2014/main" id="{C215960D-AFB7-8B5F-96BF-20A017413F9F}"/>
              </a:ext>
            </a:extLst>
          </p:cNvPr>
          <p:cNvSpPr txBox="1"/>
          <p:nvPr/>
        </p:nvSpPr>
        <p:spPr>
          <a:xfrm>
            <a:off x="499694" y="770205"/>
            <a:ext cx="6097348" cy="369332"/>
          </a:xfrm>
          <a:prstGeom prst="rect">
            <a:avLst/>
          </a:prstGeom>
          <a:noFill/>
        </p:spPr>
        <p:txBody>
          <a:bodyPr wrap="square">
            <a:spAutoFit/>
          </a:bodyPr>
          <a:lstStyle/>
          <a:p>
            <a:r>
              <a:rPr lang="en-IN" b="0" i="0" dirty="0">
                <a:solidFill>
                  <a:srgbClr val="242424"/>
                </a:solidFill>
                <a:effectLst/>
                <a:latin typeface="source-code-pro"/>
              </a:rPr>
              <a:t>server.js</a:t>
            </a:r>
            <a:endParaRPr lang="en-IN" dirty="0"/>
          </a:p>
        </p:txBody>
      </p:sp>
      <p:pic>
        <p:nvPicPr>
          <p:cNvPr id="11" name="Picture 10">
            <a:extLst>
              <a:ext uri="{FF2B5EF4-FFF2-40B4-BE49-F238E27FC236}">
                <a16:creationId xmlns:a16="http://schemas.microsoft.com/office/drawing/2014/main" id="{283B86D9-145E-AD71-5952-544877B0649F}"/>
              </a:ext>
            </a:extLst>
          </p:cNvPr>
          <p:cNvPicPr>
            <a:picLocks noChangeAspect="1"/>
          </p:cNvPicPr>
          <p:nvPr/>
        </p:nvPicPr>
        <p:blipFill>
          <a:blip r:embed="rId3"/>
          <a:stretch>
            <a:fillRect/>
          </a:stretch>
        </p:blipFill>
        <p:spPr>
          <a:xfrm>
            <a:off x="8038881" y="1113238"/>
            <a:ext cx="1924319" cy="581106"/>
          </a:xfrm>
          <a:prstGeom prst="rect">
            <a:avLst/>
          </a:prstGeom>
        </p:spPr>
      </p:pic>
      <p:pic>
        <p:nvPicPr>
          <p:cNvPr id="13" name="Picture 12">
            <a:extLst>
              <a:ext uri="{FF2B5EF4-FFF2-40B4-BE49-F238E27FC236}">
                <a16:creationId xmlns:a16="http://schemas.microsoft.com/office/drawing/2014/main" id="{602B6BC3-D003-EFFE-6AB0-24B5AFB2EF5A}"/>
              </a:ext>
            </a:extLst>
          </p:cNvPr>
          <p:cNvPicPr>
            <a:picLocks noChangeAspect="1"/>
          </p:cNvPicPr>
          <p:nvPr/>
        </p:nvPicPr>
        <p:blipFill>
          <a:blip r:embed="rId4"/>
          <a:stretch>
            <a:fillRect/>
          </a:stretch>
        </p:blipFill>
        <p:spPr>
          <a:xfrm>
            <a:off x="7726599" y="1918444"/>
            <a:ext cx="2838846" cy="609685"/>
          </a:xfrm>
          <a:prstGeom prst="rect">
            <a:avLst/>
          </a:prstGeom>
        </p:spPr>
      </p:pic>
      <p:pic>
        <p:nvPicPr>
          <p:cNvPr id="15" name="Picture 14">
            <a:extLst>
              <a:ext uri="{FF2B5EF4-FFF2-40B4-BE49-F238E27FC236}">
                <a16:creationId xmlns:a16="http://schemas.microsoft.com/office/drawing/2014/main" id="{7878181A-B5BC-BE92-0AB4-CD152549F62B}"/>
              </a:ext>
            </a:extLst>
          </p:cNvPr>
          <p:cNvPicPr>
            <a:picLocks noChangeAspect="1"/>
          </p:cNvPicPr>
          <p:nvPr/>
        </p:nvPicPr>
        <p:blipFill>
          <a:blip r:embed="rId5"/>
          <a:stretch>
            <a:fillRect/>
          </a:stretch>
        </p:blipFill>
        <p:spPr>
          <a:xfrm>
            <a:off x="7983810" y="2958771"/>
            <a:ext cx="2324424" cy="514422"/>
          </a:xfrm>
          <a:prstGeom prst="rect">
            <a:avLst/>
          </a:prstGeom>
        </p:spPr>
      </p:pic>
      <p:sp>
        <p:nvSpPr>
          <p:cNvPr id="16" name="Rectangle 1">
            <a:extLst>
              <a:ext uri="{FF2B5EF4-FFF2-40B4-BE49-F238E27FC236}">
                <a16:creationId xmlns:a16="http://schemas.microsoft.com/office/drawing/2014/main" id="{02917223-E816-F97C-F389-1E3D9E5EBAAA}"/>
              </a:ext>
            </a:extLst>
          </p:cNvPr>
          <p:cNvSpPr>
            <a:spLocks noChangeArrowheads="1"/>
          </p:cNvSpPr>
          <p:nvPr/>
        </p:nvSpPr>
        <p:spPr bwMode="auto">
          <a:xfrm>
            <a:off x="7258556" y="3803492"/>
            <a:ext cx="4790484" cy="323165"/>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242424"/>
                </a:solidFill>
                <a:effectLst/>
                <a:latin typeface="source-serif-pro"/>
              </a:rPr>
              <a:t>Open your browser and navigate to </a:t>
            </a:r>
            <a:r>
              <a:rPr kumimoji="0" lang="en-US" altLang="en-US" sz="1100" b="0" i="0" u="none" strike="noStrike" cap="none" normalizeH="0" baseline="0">
                <a:ln>
                  <a:noFill/>
                </a:ln>
                <a:solidFill>
                  <a:srgbClr val="242424"/>
                </a:solidFill>
                <a:effectLst/>
                <a:latin typeface="source-code-pro"/>
              </a:rPr>
              <a:t>http://localhost:5000</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990426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3DF727-F11B-7221-CA74-A0DC6CAA64F0}"/>
              </a:ext>
            </a:extLst>
          </p:cNvPr>
          <p:cNvPicPr>
            <a:picLocks noChangeAspect="1"/>
          </p:cNvPicPr>
          <p:nvPr/>
        </p:nvPicPr>
        <p:blipFill>
          <a:blip r:embed="rId2"/>
          <a:stretch>
            <a:fillRect/>
          </a:stretch>
        </p:blipFill>
        <p:spPr>
          <a:xfrm>
            <a:off x="456409" y="574192"/>
            <a:ext cx="4077269" cy="676369"/>
          </a:xfrm>
          <a:prstGeom prst="rect">
            <a:avLst/>
          </a:prstGeom>
        </p:spPr>
      </p:pic>
      <p:pic>
        <p:nvPicPr>
          <p:cNvPr id="5" name="Picture 4">
            <a:extLst>
              <a:ext uri="{FF2B5EF4-FFF2-40B4-BE49-F238E27FC236}">
                <a16:creationId xmlns:a16="http://schemas.microsoft.com/office/drawing/2014/main" id="{9324DA40-C5EE-1382-AF51-EE3D0D6266A4}"/>
              </a:ext>
            </a:extLst>
          </p:cNvPr>
          <p:cNvPicPr>
            <a:picLocks noChangeAspect="1"/>
          </p:cNvPicPr>
          <p:nvPr/>
        </p:nvPicPr>
        <p:blipFill>
          <a:blip r:embed="rId3"/>
          <a:stretch>
            <a:fillRect/>
          </a:stretch>
        </p:blipFill>
        <p:spPr>
          <a:xfrm>
            <a:off x="727225" y="1528646"/>
            <a:ext cx="1286054" cy="466790"/>
          </a:xfrm>
          <a:prstGeom prst="rect">
            <a:avLst/>
          </a:prstGeom>
        </p:spPr>
      </p:pic>
      <p:pic>
        <p:nvPicPr>
          <p:cNvPr id="7" name="Picture 6">
            <a:extLst>
              <a:ext uri="{FF2B5EF4-FFF2-40B4-BE49-F238E27FC236}">
                <a16:creationId xmlns:a16="http://schemas.microsoft.com/office/drawing/2014/main" id="{35D33C3B-FAAC-79EF-EDF7-BCEA4D978796}"/>
              </a:ext>
            </a:extLst>
          </p:cNvPr>
          <p:cNvPicPr>
            <a:picLocks noChangeAspect="1"/>
          </p:cNvPicPr>
          <p:nvPr/>
        </p:nvPicPr>
        <p:blipFill>
          <a:blip r:embed="rId4"/>
          <a:stretch>
            <a:fillRect/>
          </a:stretch>
        </p:blipFill>
        <p:spPr>
          <a:xfrm>
            <a:off x="598619" y="2195981"/>
            <a:ext cx="1543265" cy="523948"/>
          </a:xfrm>
          <a:prstGeom prst="rect">
            <a:avLst/>
          </a:prstGeom>
        </p:spPr>
      </p:pic>
      <p:sp>
        <p:nvSpPr>
          <p:cNvPr id="8" name="Rectangle 1">
            <a:extLst>
              <a:ext uri="{FF2B5EF4-FFF2-40B4-BE49-F238E27FC236}">
                <a16:creationId xmlns:a16="http://schemas.microsoft.com/office/drawing/2014/main" id="{08475036-37B6-58D4-6E7F-B26619B4A319}"/>
              </a:ext>
            </a:extLst>
          </p:cNvPr>
          <p:cNvSpPr>
            <a:spLocks noChangeArrowheads="1"/>
          </p:cNvSpPr>
          <p:nvPr/>
        </p:nvSpPr>
        <p:spPr bwMode="auto">
          <a:xfrm>
            <a:off x="542164" y="2771313"/>
            <a:ext cx="10406360" cy="1323439"/>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42424"/>
                </a:solidFill>
                <a:effectLst/>
                <a:latin typeface="source-serif-pro"/>
              </a:rPr>
              <a:t>Proxy API Requests from React to Express By default, the React development server runs on port 3000, while your Express server is running on port 5000. To avoid cross-origin issues during development, we can proxy API requests from the React application to the Express server.</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42424"/>
                </a:solidFill>
                <a:effectLst/>
                <a:latin typeface="source-serif-pro"/>
              </a:rPr>
              <a:t>Open the </a:t>
            </a:r>
            <a:r>
              <a:rPr kumimoji="0" lang="en-US" altLang="en-US" sz="2000" b="0" i="0" u="none" strike="noStrike" cap="none" normalizeH="0" baseline="0" dirty="0" err="1">
                <a:ln>
                  <a:noFill/>
                </a:ln>
                <a:solidFill>
                  <a:srgbClr val="FF0000"/>
                </a:solidFill>
                <a:effectLst/>
                <a:latin typeface="source-code-pro"/>
              </a:rPr>
              <a:t>package.json</a:t>
            </a:r>
            <a:r>
              <a:rPr kumimoji="0" lang="en-US" altLang="en-US" sz="2000" b="0" i="0" u="none" strike="noStrike" cap="none" normalizeH="0" baseline="0" dirty="0">
                <a:ln>
                  <a:noFill/>
                </a:ln>
                <a:solidFill>
                  <a:srgbClr val="FF0000"/>
                </a:solidFill>
                <a:effectLst/>
                <a:latin typeface="source-serif-pro"/>
              </a:rPr>
              <a:t> </a:t>
            </a:r>
            <a:r>
              <a:rPr kumimoji="0" lang="en-US" altLang="en-US" sz="2000" b="0" i="0" u="none" strike="noStrike" cap="none" normalizeH="0" baseline="0" dirty="0">
                <a:ln>
                  <a:noFill/>
                </a:ln>
                <a:solidFill>
                  <a:srgbClr val="242424"/>
                </a:solidFill>
                <a:effectLst/>
                <a:latin typeface="source-serif-pro"/>
              </a:rPr>
              <a:t>file in the </a:t>
            </a:r>
            <a:r>
              <a:rPr kumimoji="0" lang="en-US" altLang="en-US" sz="2000" b="0" i="0" u="none" strike="noStrike" cap="none" normalizeH="0" baseline="0" dirty="0">
                <a:ln>
                  <a:noFill/>
                </a:ln>
                <a:solidFill>
                  <a:srgbClr val="242424"/>
                </a:solidFill>
                <a:effectLst/>
                <a:latin typeface="source-code-pro"/>
              </a:rPr>
              <a:t>client</a:t>
            </a:r>
            <a:r>
              <a:rPr kumimoji="0" lang="en-US" altLang="en-US" sz="2000" b="0" i="0" u="none" strike="noStrike" cap="none" normalizeH="0" baseline="0" dirty="0">
                <a:ln>
                  <a:noFill/>
                </a:ln>
                <a:solidFill>
                  <a:srgbClr val="242424"/>
                </a:solidFill>
                <a:effectLst/>
                <a:latin typeface="source-serif-pro"/>
              </a:rPr>
              <a:t> directory and add the following line:</a:t>
            </a:r>
            <a:endParaRPr kumimoji="0" lang="en-US" altLang="en-US" sz="2000" b="0" i="0" u="none" strike="noStrike" cap="none" normalizeH="0" baseline="0" dirty="0">
              <a:ln>
                <a:noFill/>
              </a:ln>
              <a:solidFill>
                <a:schemeClr val="tx1"/>
              </a:solidFill>
              <a:effectLst/>
            </a:endParaRPr>
          </a:p>
        </p:txBody>
      </p:sp>
      <p:pic>
        <p:nvPicPr>
          <p:cNvPr id="10" name="Picture 9">
            <a:extLst>
              <a:ext uri="{FF2B5EF4-FFF2-40B4-BE49-F238E27FC236}">
                <a16:creationId xmlns:a16="http://schemas.microsoft.com/office/drawing/2014/main" id="{8C7617A4-07B8-9604-6B08-9A8099B67B7A}"/>
              </a:ext>
            </a:extLst>
          </p:cNvPr>
          <p:cNvPicPr>
            <a:picLocks noChangeAspect="1"/>
          </p:cNvPicPr>
          <p:nvPr/>
        </p:nvPicPr>
        <p:blipFill>
          <a:blip r:embed="rId5"/>
          <a:stretch>
            <a:fillRect/>
          </a:stretch>
        </p:blipFill>
        <p:spPr>
          <a:xfrm>
            <a:off x="3072491" y="4342673"/>
            <a:ext cx="4153480" cy="762106"/>
          </a:xfrm>
          <a:prstGeom prst="rect">
            <a:avLst/>
          </a:prstGeom>
        </p:spPr>
      </p:pic>
      <p:sp>
        <p:nvSpPr>
          <p:cNvPr id="11" name="Rectangle 2">
            <a:extLst>
              <a:ext uri="{FF2B5EF4-FFF2-40B4-BE49-F238E27FC236}">
                <a16:creationId xmlns:a16="http://schemas.microsoft.com/office/drawing/2014/main" id="{B0BBEFBC-33F7-1752-56B6-DBFD84345763}"/>
              </a:ext>
            </a:extLst>
          </p:cNvPr>
          <p:cNvSpPr>
            <a:spLocks noChangeArrowheads="1"/>
          </p:cNvSpPr>
          <p:nvPr/>
        </p:nvSpPr>
        <p:spPr bwMode="auto">
          <a:xfrm>
            <a:off x="1262352" y="5520932"/>
            <a:ext cx="9694258" cy="553998"/>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242424"/>
                </a:solidFill>
                <a:effectLst/>
                <a:latin typeface="source-serif-pro"/>
              </a:rPr>
              <a:t>This configuration tells the React development server to proxy all API requests to </a:t>
            </a:r>
            <a:r>
              <a:rPr kumimoji="0" lang="en-US" altLang="en-US" sz="1100" b="0" i="0" u="none" strike="noStrike" cap="none" normalizeH="0" baseline="0" dirty="0">
                <a:ln>
                  <a:noFill/>
                </a:ln>
                <a:solidFill>
                  <a:srgbClr val="242424"/>
                </a:solidFill>
                <a:effectLst/>
                <a:latin typeface="source-code-pro"/>
              </a:rPr>
              <a:t>http://localhost:5000</a:t>
            </a:r>
            <a:r>
              <a:rPr kumimoji="0" lang="en-US" altLang="en-US" sz="1500" b="0" i="0" u="none" strike="noStrike" cap="none" normalizeH="0" baseline="0" dirty="0">
                <a:ln>
                  <a:noFill/>
                </a:ln>
                <a:solidFill>
                  <a:srgbClr val="242424"/>
                </a:solidFill>
                <a:effectLst/>
                <a:latin typeface="source-serif-pro"/>
              </a:rPr>
              <a:t>. Now, whenever you make an API request from the React application, it will be automatically redirected to the Express server.</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33058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6FF141-131E-E1F0-70D8-1BCFADEF1B3A}"/>
              </a:ext>
            </a:extLst>
          </p:cNvPr>
          <p:cNvSpPr>
            <a:spLocks noChangeArrowheads="1"/>
          </p:cNvSpPr>
          <p:nvPr/>
        </p:nvSpPr>
        <p:spPr bwMode="auto">
          <a:xfrm>
            <a:off x="250852" y="507857"/>
            <a:ext cx="10495371" cy="707886"/>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242424"/>
                </a:solidFill>
                <a:effectLst/>
                <a:latin typeface="source-serif-pro"/>
              </a:rPr>
              <a:t>Connect React with Express To connect your React application with the Express server, open the </a:t>
            </a:r>
            <a:r>
              <a:rPr kumimoji="0" lang="en-US" altLang="en-US" sz="2000" b="0" i="0" u="none" strike="noStrike" cap="none" normalizeH="0" baseline="0">
                <a:ln>
                  <a:noFill/>
                </a:ln>
                <a:solidFill>
                  <a:srgbClr val="242424"/>
                </a:solidFill>
                <a:effectLst/>
                <a:latin typeface="source-code-pro"/>
              </a:rPr>
              <a:t>src/App.js</a:t>
            </a:r>
            <a:r>
              <a:rPr kumimoji="0" lang="en-US" altLang="en-US" sz="2000" b="0" i="0" u="none" strike="noStrike" cap="none" normalizeH="0" baseline="0">
                <a:ln>
                  <a:noFill/>
                </a:ln>
                <a:solidFill>
                  <a:srgbClr val="242424"/>
                </a:solidFill>
                <a:effectLst/>
                <a:latin typeface="source-serif-pro"/>
              </a:rPr>
              <a:t> file in the </a:t>
            </a:r>
            <a:r>
              <a:rPr kumimoji="0" lang="en-US" altLang="en-US" sz="2000" b="0" i="0" u="none" strike="noStrike" cap="none" normalizeH="0" baseline="0">
                <a:ln>
                  <a:noFill/>
                </a:ln>
                <a:solidFill>
                  <a:srgbClr val="242424"/>
                </a:solidFill>
                <a:effectLst/>
                <a:latin typeface="source-code-pro"/>
              </a:rPr>
              <a:t>client</a:t>
            </a:r>
            <a:r>
              <a:rPr kumimoji="0" lang="en-US" altLang="en-US" sz="2000" b="0" i="0" u="none" strike="noStrike" cap="none" normalizeH="0" baseline="0">
                <a:ln>
                  <a:noFill/>
                </a:ln>
                <a:solidFill>
                  <a:srgbClr val="242424"/>
                </a:solidFill>
                <a:effectLst/>
                <a:latin typeface="source-serif-pro"/>
              </a:rPr>
              <a:t> directory. Replace the existing code with the following:</a:t>
            </a:r>
            <a:r>
              <a:rPr kumimoji="0" lang="en-US" altLang="en-US" sz="2000" b="0" i="0" u="none" strike="noStrike" cap="none" normalizeH="0" baseline="0">
                <a:ln>
                  <a:noFill/>
                </a:ln>
                <a:solidFill>
                  <a:schemeClr val="tx1"/>
                </a:solidFill>
                <a:effectLst/>
              </a:rPr>
              <a:t> </a:t>
            </a:r>
          </a:p>
        </p:txBody>
      </p:sp>
      <p:pic>
        <p:nvPicPr>
          <p:cNvPr id="4" name="Picture 3">
            <a:extLst>
              <a:ext uri="{FF2B5EF4-FFF2-40B4-BE49-F238E27FC236}">
                <a16:creationId xmlns:a16="http://schemas.microsoft.com/office/drawing/2014/main" id="{EEB34080-DA2D-0186-F386-F5F02C8FC48D}"/>
              </a:ext>
            </a:extLst>
          </p:cNvPr>
          <p:cNvPicPr>
            <a:picLocks noChangeAspect="1"/>
          </p:cNvPicPr>
          <p:nvPr/>
        </p:nvPicPr>
        <p:blipFill>
          <a:blip r:embed="rId2"/>
          <a:stretch>
            <a:fillRect/>
          </a:stretch>
        </p:blipFill>
        <p:spPr>
          <a:xfrm>
            <a:off x="250852" y="1386925"/>
            <a:ext cx="6782747" cy="4963218"/>
          </a:xfrm>
          <a:prstGeom prst="rect">
            <a:avLst/>
          </a:prstGeom>
        </p:spPr>
      </p:pic>
      <p:sp>
        <p:nvSpPr>
          <p:cNvPr id="5" name="Rectangle 2">
            <a:extLst>
              <a:ext uri="{FF2B5EF4-FFF2-40B4-BE49-F238E27FC236}">
                <a16:creationId xmlns:a16="http://schemas.microsoft.com/office/drawing/2014/main" id="{BF1AE60E-A0C8-4FA6-6372-65A7D26AD2EA}"/>
              </a:ext>
            </a:extLst>
          </p:cNvPr>
          <p:cNvSpPr>
            <a:spLocks noChangeArrowheads="1"/>
          </p:cNvSpPr>
          <p:nvPr/>
        </p:nvSpPr>
        <p:spPr bwMode="auto">
          <a:xfrm>
            <a:off x="6862018" y="2529706"/>
            <a:ext cx="4871429" cy="2677656"/>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242424"/>
                </a:solidFill>
                <a:effectLst/>
                <a:latin typeface="source-serif-pro"/>
              </a:rPr>
              <a:t>the </a:t>
            </a:r>
            <a:r>
              <a:rPr kumimoji="0" lang="en-US" altLang="en-US" sz="2800" b="0" i="0" u="none" strike="noStrike" cap="none" normalizeH="0" baseline="0" dirty="0" err="1">
                <a:ln>
                  <a:noFill/>
                </a:ln>
                <a:solidFill>
                  <a:srgbClr val="242424"/>
                </a:solidFill>
                <a:effectLst/>
                <a:latin typeface="source-code-pro"/>
              </a:rPr>
              <a:t>useEffect</a:t>
            </a:r>
            <a:r>
              <a:rPr kumimoji="0" lang="en-US" altLang="en-US" sz="2800" b="0" i="0" u="none" strike="noStrike" cap="none" normalizeH="0" baseline="0" dirty="0">
                <a:ln>
                  <a:noFill/>
                </a:ln>
                <a:solidFill>
                  <a:srgbClr val="242424"/>
                </a:solidFill>
                <a:effectLst/>
                <a:latin typeface="source-serif-pro"/>
              </a:rPr>
              <a:t> hook to fetch the data from the Express server when the component mounts. The fetched data is stored in the </a:t>
            </a:r>
            <a:r>
              <a:rPr kumimoji="0" lang="en-US" altLang="en-US" sz="2800" b="0" i="0" u="none" strike="noStrike" cap="none" normalizeH="0" baseline="0" dirty="0">
                <a:ln>
                  <a:noFill/>
                </a:ln>
                <a:solidFill>
                  <a:srgbClr val="242424"/>
                </a:solidFill>
                <a:effectLst/>
                <a:latin typeface="source-code-pro"/>
              </a:rPr>
              <a:t>message</a:t>
            </a:r>
            <a:r>
              <a:rPr kumimoji="0" lang="en-US" altLang="en-US" sz="2800" b="0" i="0" u="none" strike="noStrike" cap="none" normalizeH="0" baseline="0" dirty="0">
                <a:ln>
                  <a:noFill/>
                </a:ln>
                <a:solidFill>
                  <a:srgbClr val="242424"/>
                </a:solidFill>
                <a:effectLst/>
                <a:latin typeface="source-serif-pro"/>
              </a:rPr>
              <a:t> state, which is then rendered in a </a:t>
            </a:r>
            <a:r>
              <a:rPr kumimoji="0" lang="en-US" altLang="en-US" sz="2800" b="0" i="0" u="none" strike="noStrike" cap="none" normalizeH="0" baseline="0" dirty="0">
                <a:ln>
                  <a:noFill/>
                </a:ln>
                <a:solidFill>
                  <a:srgbClr val="242424"/>
                </a:solidFill>
                <a:effectLst/>
                <a:latin typeface="source-code-pro"/>
              </a:rPr>
              <a:t>h1</a:t>
            </a:r>
            <a:r>
              <a:rPr kumimoji="0" lang="en-US" altLang="en-US" sz="2800" b="0" i="0" u="none" strike="noStrike" cap="none" normalizeH="0" baseline="0" dirty="0">
                <a:ln>
                  <a:noFill/>
                </a:ln>
                <a:solidFill>
                  <a:srgbClr val="242424"/>
                </a:solidFill>
                <a:effectLst/>
                <a:latin typeface="source-serif-pro"/>
              </a:rPr>
              <a:t> tag.</a:t>
            </a:r>
            <a:r>
              <a:rPr kumimoji="0" lang="en-US" altLang="en-US" sz="2800" b="0" i="0" u="none" strike="noStrike" cap="none" normalizeH="0" baseline="0" dirty="0">
                <a:ln>
                  <a:noFill/>
                </a:ln>
                <a:solidFill>
                  <a:schemeClr val="tx1"/>
                </a:solidFill>
                <a:effectLst/>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6AD30BC7-CD99-8E8D-801A-DBEE3DBC3945}"/>
              </a:ext>
            </a:extLst>
          </p:cNvPr>
          <p:cNvSpPr txBox="1"/>
          <p:nvPr/>
        </p:nvSpPr>
        <p:spPr>
          <a:xfrm>
            <a:off x="4691350" y="5664930"/>
            <a:ext cx="6097348" cy="646331"/>
          </a:xfrm>
          <a:prstGeom prst="rect">
            <a:avLst/>
          </a:prstGeom>
          <a:noFill/>
        </p:spPr>
        <p:txBody>
          <a:bodyPr wrap="square">
            <a:spAutoFit/>
          </a:bodyPr>
          <a:lstStyle/>
          <a:p>
            <a:r>
              <a:rPr lang="en-US" dirty="0"/>
              <a:t>The </a:t>
            </a:r>
            <a:r>
              <a:rPr lang="en-US" dirty="0" err="1"/>
              <a:t>useState</a:t>
            </a:r>
            <a:r>
              <a:rPr lang="en-US" dirty="0"/>
              <a:t> hook is used to store the response in state, and the </a:t>
            </a:r>
            <a:r>
              <a:rPr lang="en-US" dirty="0" err="1"/>
              <a:t>useEffect</a:t>
            </a:r>
            <a:r>
              <a:rPr lang="en-US" dirty="0"/>
              <a:t> hook is used to make the fetch request</a:t>
            </a:r>
            <a:endParaRPr lang="en-IN" dirty="0"/>
          </a:p>
        </p:txBody>
      </p:sp>
    </p:spTree>
    <p:extLst>
      <p:ext uri="{BB962C8B-B14F-4D97-AF65-F5344CB8AC3E}">
        <p14:creationId xmlns:p14="http://schemas.microsoft.com/office/powerpoint/2010/main" val="995702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0606D4-1DCB-F37D-F08F-4FF3335E053E}"/>
              </a:ext>
            </a:extLst>
          </p:cNvPr>
          <p:cNvPicPr>
            <a:picLocks noChangeAspect="1"/>
          </p:cNvPicPr>
          <p:nvPr/>
        </p:nvPicPr>
        <p:blipFill>
          <a:blip r:embed="rId2"/>
          <a:stretch>
            <a:fillRect/>
          </a:stretch>
        </p:blipFill>
        <p:spPr>
          <a:xfrm>
            <a:off x="99484" y="261143"/>
            <a:ext cx="3710051" cy="5963482"/>
          </a:xfrm>
          <a:prstGeom prst="rect">
            <a:avLst/>
          </a:prstGeom>
        </p:spPr>
      </p:pic>
      <p:sp>
        <p:nvSpPr>
          <p:cNvPr id="4" name="Rectangle 2">
            <a:extLst>
              <a:ext uri="{FF2B5EF4-FFF2-40B4-BE49-F238E27FC236}">
                <a16:creationId xmlns:a16="http://schemas.microsoft.com/office/drawing/2014/main" id="{31F810C9-69CE-12F0-1FBF-86E9DA6D1313}"/>
              </a:ext>
            </a:extLst>
          </p:cNvPr>
          <p:cNvSpPr>
            <a:spLocks noChangeArrowheads="1"/>
          </p:cNvSpPr>
          <p:nvPr/>
        </p:nvSpPr>
        <p:spPr bwMode="auto">
          <a:xfrm>
            <a:off x="4070295" y="-39836"/>
            <a:ext cx="791401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effectLst/>
                <a:latin typeface="Menlo"/>
              </a:rPr>
              <a:t>handleDecrement</a:t>
            </a:r>
            <a:r>
              <a:rPr kumimoji="0" lang="en-US" altLang="en-US" sz="2000" b="0" i="0" u="none" strike="noStrike" cap="none" normalizeH="0" baseline="0" dirty="0">
                <a:ln>
                  <a:noFill/>
                </a:ln>
                <a:effectLst/>
                <a:latin typeface="Menlo"/>
              </a:rPr>
              <a:t> = () =&gt;{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Menlo"/>
              </a:rPr>
              <a:t> </a:t>
            </a:r>
            <a:r>
              <a:rPr kumimoji="0" lang="en-US" altLang="en-US" sz="2000" b="0" i="0" u="none" strike="noStrike" cap="none" normalizeH="0" baseline="0" dirty="0" err="1">
                <a:ln>
                  <a:noFill/>
                </a:ln>
                <a:effectLst/>
                <a:latin typeface="Menlo"/>
              </a:rPr>
              <a:t>this.setState</a:t>
            </a:r>
            <a:r>
              <a:rPr kumimoji="0" lang="en-US" altLang="en-US" sz="2000" b="0" i="0" u="none" strike="noStrike" cap="none" normalizeH="0" baseline="0" dirty="0">
                <a:ln>
                  <a:noFill/>
                </a:ln>
                <a:effectLst/>
                <a:latin typeface="Menlo"/>
              </a:rPr>
              <a:t>({ num: </a:t>
            </a:r>
            <a:r>
              <a:rPr kumimoji="0" lang="en-US" altLang="en-US" sz="2000" b="0" i="0" u="none" strike="noStrike" cap="none" normalizeH="0" baseline="0" dirty="0" err="1">
                <a:ln>
                  <a:noFill/>
                </a:ln>
                <a:effectLst/>
                <a:latin typeface="Menlo"/>
              </a:rPr>
              <a:t>this.state.num</a:t>
            </a:r>
            <a:r>
              <a:rPr kumimoji="0" lang="en-US" altLang="en-US" sz="2000" b="0" i="0" u="none" strike="noStrike" cap="none" normalizeH="0" baseline="0" dirty="0">
                <a:ln>
                  <a:noFill/>
                </a:ln>
                <a:effectLst/>
                <a:latin typeface="Menlo"/>
              </a:rPr>
              <a:t> - 1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Menlo"/>
              </a:rPr>
              <a:t>render(){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Menlo"/>
              </a:rPr>
              <a:t>return </a:t>
            </a:r>
            <a:r>
              <a:rPr kumimoji="0" lang="en-US" altLang="en-US" sz="2000" b="0" i="0" u="none" strike="noStrike" cap="none" normalizeH="0" baseline="0" dirty="0" err="1">
                <a:ln>
                  <a:noFill/>
                </a:ln>
                <a:effectLst/>
                <a:latin typeface="Menlo"/>
              </a:rPr>
              <a:t>el</a:t>
            </a:r>
            <a:r>
              <a:rPr kumimoji="0" lang="en-US" altLang="en-US" sz="2000" b="0" i="0" u="none" strike="noStrike" cap="none" normalizeH="0" baseline="0" dirty="0">
                <a:ln>
                  <a:noFill/>
                </a:ln>
                <a:effectLst/>
                <a:latin typeface="Menlo"/>
              </a:rPr>
              <a:t>('</a:t>
            </a:r>
            <a:r>
              <a:rPr kumimoji="0" lang="en-US" altLang="en-US" sz="2000" b="0" i="0" u="none" strike="noStrike" cap="none" normalizeH="0" baseline="0" dirty="0" err="1">
                <a:ln>
                  <a:noFill/>
                </a:ln>
                <a:effectLst/>
                <a:latin typeface="Menlo"/>
              </a:rPr>
              <a:t>div',null</a:t>
            </a:r>
            <a:r>
              <a:rPr kumimoji="0" lang="en-US" altLang="en-US" sz="2000" b="0" i="0" u="none" strike="noStrike" cap="none" normalizeH="0" baseline="0" dirty="0">
                <a:ln>
                  <a:noFill/>
                </a:ln>
                <a:effectLst/>
                <a:latin typeface="Menlo"/>
              </a:rPr>
              <a:t>, </a:t>
            </a:r>
            <a:r>
              <a:rPr kumimoji="0" lang="en-US" altLang="en-US" sz="2000" b="0" i="0" u="none" strike="noStrike" cap="none" normalizeH="0" baseline="0" dirty="0" err="1">
                <a:ln>
                  <a:noFill/>
                </a:ln>
                <a:effectLst/>
                <a:latin typeface="Menlo"/>
              </a:rPr>
              <a:t>el</a:t>
            </a:r>
            <a:r>
              <a:rPr kumimoji="0" lang="en-US" altLang="en-US" sz="2000" b="0" i="0" u="none" strike="noStrike" cap="none" normalizeH="0" baseline="0" dirty="0">
                <a:ln>
                  <a:noFill/>
                </a:ln>
                <a:effectLst/>
                <a:latin typeface="Menlo"/>
              </a:rPr>
              <a:t>(Button,{</a:t>
            </a:r>
            <a:r>
              <a:rPr kumimoji="0" lang="en-US" altLang="en-US" sz="2000" b="0" i="0" u="none" strike="noStrike" cap="none" normalizeH="0" baseline="0" dirty="0" err="1">
                <a:ln>
                  <a:noFill/>
                </a:ln>
                <a:effectLst/>
                <a:latin typeface="Menlo"/>
              </a:rPr>
              <a:t>handleClick:this.handleIncrement,name:'Increment</a:t>
            </a:r>
            <a:r>
              <a:rPr kumimoji="0" lang="en-US" altLang="en-US" sz="2000" b="0" i="0" u="none" strike="noStrike" cap="none" normalizeH="0" baseline="0" dirty="0">
                <a:ln>
                  <a:noFill/>
                </a:ln>
                <a:effectLst/>
                <a:latin typeface="Menlo"/>
              </a:rPr>
              <a:t>'},null), </a:t>
            </a:r>
            <a:r>
              <a:rPr kumimoji="0" lang="en-US" altLang="en-US" sz="2000" b="0" i="0" u="none" strike="noStrike" cap="none" normalizeH="0" baseline="0" dirty="0" err="1">
                <a:ln>
                  <a:noFill/>
                </a:ln>
                <a:effectLst/>
                <a:latin typeface="Menlo"/>
              </a:rPr>
              <a:t>el</a:t>
            </a:r>
            <a:r>
              <a:rPr kumimoji="0" lang="en-US" altLang="en-US" sz="2000" b="0" i="0" u="none" strike="noStrike" cap="none" normalizeH="0" baseline="0" dirty="0">
                <a:ln>
                  <a:noFill/>
                </a:ln>
                <a:effectLst/>
                <a:latin typeface="Menlo"/>
              </a:rPr>
              <a:t>(Button,{</a:t>
            </a:r>
            <a:r>
              <a:rPr kumimoji="0" lang="en-US" altLang="en-US" sz="2000" b="0" i="0" u="none" strike="noStrike" cap="none" normalizeH="0" baseline="0" dirty="0" err="1">
                <a:ln>
                  <a:noFill/>
                </a:ln>
                <a:effectLst/>
                <a:latin typeface="Menlo"/>
              </a:rPr>
              <a:t>handleClick:this.handleDecrement,name:'Decrement</a:t>
            </a:r>
            <a:r>
              <a:rPr kumimoji="0" lang="en-US" altLang="en-US" sz="2000" b="0" i="0" u="none" strike="noStrike" cap="none" normalizeH="0" baseline="0" dirty="0">
                <a:ln>
                  <a:noFill/>
                </a:ln>
                <a:effectLst/>
                <a:latin typeface="Menlo"/>
              </a:rPr>
              <a:t>'},null), </a:t>
            </a:r>
            <a:r>
              <a:rPr kumimoji="0" lang="en-US" altLang="en-US" sz="2000" b="0" i="0" u="none" strike="noStrike" cap="none" normalizeH="0" baseline="0" dirty="0" err="1">
                <a:ln>
                  <a:noFill/>
                </a:ln>
                <a:effectLst/>
                <a:latin typeface="Menlo"/>
              </a:rPr>
              <a:t>el</a:t>
            </a:r>
            <a:r>
              <a:rPr kumimoji="0" lang="en-US" altLang="en-US" sz="2000" b="0" i="0" u="none" strike="noStrike" cap="none" normalizeH="0" baseline="0" dirty="0">
                <a:ln>
                  <a:noFill/>
                </a:ln>
                <a:effectLst/>
                <a:latin typeface="Menlo"/>
              </a:rPr>
              <a:t>('p',</a:t>
            </a:r>
            <a:r>
              <a:rPr kumimoji="0" lang="en-US" altLang="en-US" sz="2000" b="0" i="0" u="none" strike="noStrike" cap="none" normalizeH="0" baseline="0" dirty="0" err="1">
                <a:ln>
                  <a:noFill/>
                </a:ln>
                <a:effectLst/>
                <a:latin typeface="Menlo"/>
              </a:rPr>
              <a:t>null,this.state.num</a:t>
            </a:r>
            <a:r>
              <a:rPr kumimoji="0" lang="en-US" altLang="en-US" sz="2000" b="0" i="0" u="none" strike="noStrike" cap="none" normalizeH="0" baseline="0" dirty="0">
                <a:ln>
                  <a:noFill/>
                </a:ln>
                <a:effectLst/>
                <a:latin typeface="Menlo"/>
              </a:rPr>
              <a:t>) )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Menl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effectLst/>
                <a:latin typeface="Menlo"/>
              </a:rPr>
              <a:t>ReactDOM.render</a:t>
            </a:r>
            <a:r>
              <a:rPr kumimoji="0" lang="en-US" altLang="en-US" sz="2000" b="0" i="0" u="none" strike="noStrike" cap="none" normalizeH="0" baseline="0" dirty="0">
                <a:ln>
                  <a:noFill/>
                </a:ln>
                <a:effectLst/>
                <a:latin typeface="Menlo"/>
              </a:rPr>
              <a:t>(</a:t>
            </a:r>
            <a:r>
              <a:rPr kumimoji="0" lang="en-US" altLang="en-US" sz="2000" b="0" i="0" u="none" strike="noStrike" cap="none" normalizeH="0" baseline="0" dirty="0" err="1">
                <a:ln>
                  <a:noFill/>
                </a:ln>
                <a:effectLst/>
                <a:latin typeface="Menlo"/>
              </a:rPr>
              <a:t>el</a:t>
            </a:r>
            <a:r>
              <a:rPr kumimoji="0" lang="en-US" altLang="en-US" sz="2000" b="0" i="0" u="none" strike="noStrike" cap="none" normalizeH="0" baseline="0" dirty="0">
                <a:ln>
                  <a:noFill/>
                </a:ln>
                <a:effectLst/>
                <a:latin typeface="Menlo"/>
              </a:rPr>
              <a:t>(</a:t>
            </a:r>
            <a:r>
              <a:rPr kumimoji="0" lang="en-US" altLang="en-US" sz="2000" b="0" i="0" u="none" strike="noStrike" cap="none" normalizeH="0" baseline="0" dirty="0" err="1">
                <a:ln>
                  <a:noFill/>
                </a:ln>
                <a:effectLst/>
                <a:latin typeface="Menlo"/>
              </a:rPr>
              <a:t>Counter,null,null</a:t>
            </a:r>
            <a:r>
              <a:rPr kumimoji="0" lang="en-US" altLang="en-US" sz="2000" b="0" i="0" u="none" strike="noStrike" cap="none" normalizeH="0" baseline="0" dirty="0">
                <a:ln>
                  <a:noFill/>
                </a:ln>
                <a:effectLst/>
                <a:latin typeface="Menlo"/>
              </a:rPr>
              <a:t>),</a:t>
            </a:r>
            <a:r>
              <a:rPr kumimoji="0" lang="en-US" altLang="en-US" sz="2000" b="0" i="0" u="none" strike="noStrike" cap="none" normalizeH="0" baseline="0" dirty="0" err="1">
                <a:ln>
                  <a:noFill/>
                </a:ln>
                <a:effectLst/>
                <a:latin typeface="Menlo"/>
              </a:rPr>
              <a:t>document.querySelector</a:t>
            </a:r>
            <a:r>
              <a:rPr kumimoji="0" lang="en-US" altLang="en-US" sz="2000" b="0" i="0" u="none" strike="noStrike" cap="none" normalizeH="0" baseline="0" dirty="0">
                <a:ln>
                  <a:noFill/>
                </a:ln>
                <a:effectLst/>
                <a:latin typeface="Menlo"/>
              </a:rPr>
              <a:t>('#root'));</a:t>
            </a:r>
            <a:r>
              <a:rPr kumimoji="0" lang="en-US" altLang="en-US" sz="2000" b="0" i="0" u="none" strike="noStrike" cap="none" normalizeH="0" baseline="0" dirty="0">
                <a:ln>
                  <a:noFill/>
                </a:ln>
                <a:effectLst/>
              </a:rPr>
              <a:t> </a:t>
            </a:r>
            <a:endParaRPr kumimoji="0" lang="en-US" altLang="en-US" sz="2000" b="0" i="0" u="none" strike="noStrike" cap="none" normalizeH="0" baseline="0" dirty="0">
              <a:ln>
                <a:noFill/>
              </a:ln>
              <a:effectLst/>
              <a:latin typeface="Arial" panose="020B0604020202020204" pitchFamily="34" charset="0"/>
            </a:endParaRPr>
          </a:p>
        </p:txBody>
      </p:sp>
      <p:pic>
        <p:nvPicPr>
          <p:cNvPr id="6" name="Picture 5">
            <a:extLst>
              <a:ext uri="{FF2B5EF4-FFF2-40B4-BE49-F238E27FC236}">
                <a16:creationId xmlns:a16="http://schemas.microsoft.com/office/drawing/2014/main" id="{F17A7575-9ED2-D8B2-5017-165725384873}"/>
              </a:ext>
            </a:extLst>
          </p:cNvPr>
          <p:cNvPicPr>
            <a:picLocks noChangeAspect="1"/>
          </p:cNvPicPr>
          <p:nvPr/>
        </p:nvPicPr>
        <p:blipFill>
          <a:blip r:embed="rId3"/>
          <a:stretch>
            <a:fillRect/>
          </a:stretch>
        </p:blipFill>
        <p:spPr>
          <a:xfrm>
            <a:off x="3918925" y="3669100"/>
            <a:ext cx="8173591" cy="1991003"/>
          </a:xfrm>
          <a:prstGeom prst="rect">
            <a:avLst/>
          </a:prstGeom>
        </p:spPr>
      </p:pic>
    </p:spTree>
    <p:extLst>
      <p:ext uri="{BB962C8B-B14F-4D97-AF65-F5344CB8AC3E}">
        <p14:creationId xmlns:p14="http://schemas.microsoft.com/office/powerpoint/2010/main" val="12376741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561544-132E-6D62-FE53-A0A09A3DBD7C}"/>
              </a:ext>
            </a:extLst>
          </p:cNvPr>
          <p:cNvSpPr>
            <a:spLocks noChangeArrowheads="1"/>
          </p:cNvSpPr>
          <p:nvPr/>
        </p:nvSpPr>
        <p:spPr bwMode="auto">
          <a:xfrm>
            <a:off x="1221891" y="903523"/>
            <a:ext cx="10487283" cy="2554545"/>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242424"/>
                </a:solidFill>
                <a:effectLst/>
                <a:latin typeface="source-serif-pro"/>
              </a:rPr>
              <a:t>Test the Integration Go back to your terminal and make sure both the Express server and the React development server are running.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242424"/>
                </a:solidFill>
                <a:effectLst/>
                <a:latin typeface="source-serif-pro"/>
              </a:rPr>
              <a:t>Visit </a:t>
            </a:r>
            <a:r>
              <a:rPr kumimoji="0" lang="en-US" altLang="en-US" sz="3200" b="0" i="0" u="none" strike="noStrike" cap="none" normalizeH="0" baseline="0" dirty="0">
                <a:ln>
                  <a:noFill/>
                </a:ln>
                <a:solidFill>
                  <a:srgbClr val="242424"/>
                </a:solidFill>
                <a:effectLst/>
                <a:latin typeface="source-code-pro"/>
              </a:rPr>
              <a:t>http://localhost:3000</a:t>
            </a:r>
            <a:r>
              <a:rPr kumimoji="0" lang="en-US" altLang="en-US" sz="3200" b="0" i="0" u="none" strike="noStrike" cap="none" normalizeH="0" baseline="0" dirty="0">
                <a:ln>
                  <a:noFill/>
                </a:ln>
                <a:solidFill>
                  <a:srgbClr val="242424"/>
                </a:solidFill>
                <a:effectLst/>
                <a:latin typeface="source-serif-pro"/>
              </a:rPr>
              <a:t> in your browser, and you should see the message "Hello from Express!" displayed on the page</a:t>
            </a:r>
            <a:r>
              <a:rPr kumimoji="0" lang="en-US" altLang="en-US" sz="32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9326020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99111-AAA6-90A9-B68F-AD289E694AEF}"/>
              </a:ext>
            </a:extLst>
          </p:cNvPr>
          <p:cNvSpPr txBox="1"/>
          <p:nvPr/>
        </p:nvSpPr>
        <p:spPr>
          <a:xfrm>
            <a:off x="815282" y="379225"/>
            <a:ext cx="6097348" cy="374461"/>
          </a:xfrm>
          <a:prstGeom prst="rect">
            <a:avLst/>
          </a:prstGeom>
          <a:noFill/>
        </p:spPr>
        <p:txBody>
          <a:bodyPr wrap="square">
            <a:spAutoFit/>
          </a:bodyPr>
          <a:lstStyle/>
          <a:p>
            <a:pPr algn="l">
              <a:lnSpc>
                <a:spcPts val="2250"/>
              </a:lnSpc>
            </a:pPr>
            <a:r>
              <a:rPr lang="en-US" b="1" i="0" dirty="0">
                <a:solidFill>
                  <a:srgbClr val="242424"/>
                </a:solidFill>
                <a:effectLst/>
                <a:latin typeface="sohne"/>
              </a:rPr>
              <a:t>1. Setting up your Node.js server</a:t>
            </a:r>
          </a:p>
        </p:txBody>
      </p:sp>
      <p:pic>
        <p:nvPicPr>
          <p:cNvPr id="5" name="Picture 4">
            <a:extLst>
              <a:ext uri="{FF2B5EF4-FFF2-40B4-BE49-F238E27FC236}">
                <a16:creationId xmlns:a16="http://schemas.microsoft.com/office/drawing/2014/main" id="{EC366AF1-35F1-CCAA-2F72-4632E6F38F73}"/>
              </a:ext>
            </a:extLst>
          </p:cNvPr>
          <p:cNvPicPr>
            <a:picLocks noChangeAspect="1"/>
          </p:cNvPicPr>
          <p:nvPr/>
        </p:nvPicPr>
        <p:blipFill>
          <a:blip r:embed="rId2"/>
          <a:stretch>
            <a:fillRect/>
          </a:stretch>
        </p:blipFill>
        <p:spPr>
          <a:xfrm>
            <a:off x="1230314" y="1007824"/>
            <a:ext cx="8630854" cy="5020376"/>
          </a:xfrm>
          <a:prstGeom prst="rect">
            <a:avLst/>
          </a:prstGeom>
        </p:spPr>
      </p:pic>
    </p:spTree>
    <p:extLst>
      <p:ext uri="{BB962C8B-B14F-4D97-AF65-F5344CB8AC3E}">
        <p14:creationId xmlns:p14="http://schemas.microsoft.com/office/powerpoint/2010/main" val="40746165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FBEB9E-B0B3-F40B-3001-6F3F38B490DB}"/>
              </a:ext>
            </a:extLst>
          </p:cNvPr>
          <p:cNvSpPr>
            <a:spLocks noChangeArrowheads="1"/>
          </p:cNvSpPr>
          <p:nvPr/>
        </p:nvSpPr>
        <p:spPr bwMode="auto">
          <a:xfrm>
            <a:off x="954856" y="105784"/>
            <a:ext cx="9346301" cy="1006281"/>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9465" rIns="0" bIns="-4443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242424"/>
                </a:solidFill>
                <a:effectLst/>
                <a:latin typeface="sohne"/>
              </a:rPr>
              <a:t>2.</a:t>
            </a:r>
            <a:r>
              <a:rPr kumimoji="0" lang="en-US" altLang="en-US" sz="1800" b="1" i="0" u="none" strike="noStrike" cap="none" normalizeH="0" dirty="0">
                <a:ln>
                  <a:noFill/>
                </a:ln>
                <a:solidFill>
                  <a:srgbClr val="242424"/>
                </a:solidFill>
                <a:effectLst/>
                <a:latin typeface="sohne"/>
              </a:rPr>
              <a:t> </a:t>
            </a:r>
            <a:r>
              <a:rPr kumimoji="0" lang="en-US" altLang="en-US" sz="1800" b="1" i="0" u="none" strike="noStrike" cap="none" normalizeH="0" baseline="0" dirty="0">
                <a:ln>
                  <a:noFill/>
                </a:ln>
                <a:solidFill>
                  <a:srgbClr val="242424"/>
                </a:solidFill>
                <a:effectLst/>
                <a:latin typeface="sohne"/>
              </a:rPr>
              <a:t>Making HTTP Requests from React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242424"/>
                </a:solidFill>
                <a:effectLst/>
                <a:latin typeface="source-serif-pro"/>
              </a:rPr>
              <a:t>In your React component, you can use the </a:t>
            </a:r>
            <a:r>
              <a:rPr kumimoji="0" lang="en-US" altLang="en-US" sz="1100" b="0" i="0" u="none" strike="noStrike" cap="none" normalizeH="0" baseline="0" dirty="0">
                <a:ln>
                  <a:noFill/>
                </a:ln>
                <a:solidFill>
                  <a:srgbClr val="242424"/>
                </a:solidFill>
                <a:effectLst/>
                <a:latin typeface="source-code-pro"/>
              </a:rPr>
              <a:t>fetch</a:t>
            </a:r>
            <a:r>
              <a:rPr kumimoji="0" lang="en-US" altLang="en-US" sz="1500" b="0" i="0" u="none" strike="noStrike" cap="none" normalizeH="0" baseline="0" dirty="0">
                <a:ln>
                  <a:noFill/>
                </a:ln>
                <a:solidFill>
                  <a:srgbClr val="242424"/>
                </a:solidFill>
                <a:effectLst/>
                <a:latin typeface="source-serif-pro"/>
              </a:rPr>
              <a:t> API or other HTTP client libraries (such as Axios) to make requests to your Node.js server.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1FE425BD-8DEB-67FE-E03E-A294456A1BF5}"/>
              </a:ext>
            </a:extLst>
          </p:cNvPr>
          <p:cNvPicPr>
            <a:picLocks noChangeAspect="1"/>
          </p:cNvPicPr>
          <p:nvPr/>
        </p:nvPicPr>
        <p:blipFill>
          <a:blip r:embed="rId2"/>
          <a:stretch>
            <a:fillRect/>
          </a:stretch>
        </p:blipFill>
        <p:spPr>
          <a:xfrm>
            <a:off x="596144" y="1238080"/>
            <a:ext cx="9346300" cy="5619919"/>
          </a:xfrm>
          <a:prstGeom prst="rect">
            <a:avLst/>
          </a:prstGeom>
        </p:spPr>
      </p:pic>
    </p:spTree>
    <p:extLst>
      <p:ext uri="{BB962C8B-B14F-4D97-AF65-F5344CB8AC3E}">
        <p14:creationId xmlns:p14="http://schemas.microsoft.com/office/powerpoint/2010/main" val="32599885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06CBED-67D6-42E1-04D9-8ACF41BEF838}"/>
              </a:ext>
            </a:extLst>
          </p:cNvPr>
          <p:cNvSpPr txBox="1"/>
          <p:nvPr/>
        </p:nvSpPr>
        <p:spPr>
          <a:xfrm>
            <a:off x="167922" y="233378"/>
            <a:ext cx="6097348" cy="374461"/>
          </a:xfrm>
          <a:prstGeom prst="rect">
            <a:avLst/>
          </a:prstGeom>
          <a:noFill/>
        </p:spPr>
        <p:txBody>
          <a:bodyPr wrap="square">
            <a:spAutoFit/>
          </a:bodyPr>
          <a:lstStyle/>
          <a:p>
            <a:pPr algn="l">
              <a:lnSpc>
                <a:spcPts val="2250"/>
              </a:lnSpc>
            </a:pPr>
            <a:r>
              <a:rPr lang="en-IN" b="1" i="0" dirty="0">
                <a:solidFill>
                  <a:srgbClr val="242424"/>
                </a:solidFill>
                <a:effectLst/>
                <a:latin typeface="sohne"/>
              </a:rPr>
              <a:t>Handling POST Requests</a:t>
            </a:r>
            <a:endParaRPr lang="en-IN" dirty="0"/>
          </a:p>
        </p:txBody>
      </p:sp>
      <p:pic>
        <p:nvPicPr>
          <p:cNvPr id="5" name="Picture 4">
            <a:extLst>
              <a:ext uri="{FF2B5EF4-FFF2-40B4-BE49-F238E27FC236}">
                <a16:creationId xmlns:a16="http://schemas.microsoft.com/office/drawing/2014/main" id="{15AF2123-DA1E-31A3-7E32-1D4BAFAFBD0E}"/>
              </a:ext>
            </a:extLst>
          </p:cNvPr>
          <p:cNvPicPr>
            <a:picLocks noChangeAspect="1"/>
          </p:cNvPicPr>
          <p:nvPr/>
        </p:nvPicPr>
        <p:blipFill>
          <a:blip r:embed="rId2"/>
          <a:stretch>
            <a:fillRect/>
          </a:stretch>
        </p:blipFill>
        <p:spPr>
          <a:xfrm>
            <a:off x="631180" y="679732"/>
            <a:ext cx="10304196" cy="5445940"/>
          </a:xfrm>
          <a:prstGeom prst="rect">
            <a:avLst/>
          </a:prstGeom>
        </p:spPr>
      </p:pic>
    </p:spTree>
    <p:extLst>
      <p:ext uri="{BB962C8B-B14F-4D97-AF65-F5344CB8AC3E}">
        <p14:creationId xmlns:p14="http://schemas.microsoft.com/office/powerpoint/2010/main" val="10560382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3AE94D-3A2C-8BF5-7611-F9E121DD5841}"/>
              </a:ext>
            </a:extLst>
          </p:cNvPr>
          <p:cNvSpPr txBox="1"/>
          <p:nvPr/>
        </p:nvSpPr>
        <p:spPr>
          <a:xfrm>
            <a:off x="87002" y="233338"/>
            <a:ext cx="6097348" cy="326371"/>
          </a:xfrm>
          <a:prstGeom prst="rect">
            <a:avLst/>
          </a:prstGeom>
          <a:noFill/>
        </p:spPr>
        <p:txBody>
          <a:bodyPr wrap="square">
            <a:spAutoFit/>
          </a:bodyPr>
          <a:lstStyle/>
          <a:p>
            <a:pPr algn="l">
              <a:lnSpc>
                <a:spcPts val="1800"/>
              </a:lnSpc>
            </a:pPr>
            <a:r>
              <a:rPr lang="en-IN" b="1" i="0" dirty="0">
                <a:solidFill>
                  <a:srgbClr val="242424"/>
                </a:solidFill>
                <a:effectLst/>
                <a:latin typeface="sohne"/>
              </a:rPr>
              <a:t>React Component:</a:t>
            </a:r>
          </a:p>
        </p:txBody>
      </p:sp>
      <p:pic>
        <p:nvPicPr>
          <p:cNvPr id="5" name="Picture 4">
            <a:extLst>
              <a:ext uri="{FF2B5EF4-FFF2-40B4-BE49-F238E27FC236}">
                <a16:creationId xmlns:a16="http://schemas.microsoft.com/office/drawing/2014/main" id="{E62BDAB7-74D8-A08C-4931-75B5A21AB2C3}"/>
              </a:ext>
            </a:extLst>
          </p:cNvPr>
          <p:cNvPicPr>
            <a:picLocks noChangeAspect="1"/>
          </p:cNvPicPr>
          <p:nvPr/>
        </p:nvPicPr>
        <p:blipFill>
          <a:blip r:embed="rId2"/>
          <a:stretch>
            <a:fillRect/>
          </a:stretch>
        </p:blipFill>
        <p:spPr>
          <a:xfrm>
            <a:off x="89037" y="559709"/>
            <a:ext cx="6382641" cy="6124312"/>
          </a:xfrm>
          <a:prstGeom prst="rect">
            <a:avLst/>
          </a:prstGeom>
        </p:spPr>
      </p:pic>
      <p:pic>
        <p:nvPicPr>
          <p:cNvPr id="7" name="Picture 6">
            <a:extLst>
              <a:ext uri="{FF2B5EF4-FFF2-40B4-BE49-F238E27FC236}">
                <a16:creationId xmlns:a16="http://schemas.microsoft.com/office/drawing/2014/main" id="{876D9328-2786-81EF-50E1-2C67113A261D}"/>
              </a:ext>
            </a:extLst>
          </p:cNvPr>
          <p:cNvPicPr>
            <a:picLocks noChangeAspect="1"/>
          </p:cNvPicPr>
          <p:nvPr/>
        </p:nvPicPr>
        <p:blipFill>
          <a:blip r:embed="rId3"/>
          <a:stretch>
            <a:fillRect/>
          </a:stretch>
        </p:blipFill>
        <p:spPr>
          <a:xfrm>
            <a:off x="6096000" y="1485629"/>
            <a:ext cx="6096000" cy="3886742"/>
          </a:xfrm>
          <a:prstGeom prst="rect">
            <a:avLst/>
          </a:prstGeom>
        </p:spPr>
      </p:pic>
    </p:spTree>
    <p:extLst>
      <p:ext uri="{BB962C8B-B14F-4D97-AF65-F5344CB8AC3E}">
        <p14:creationId xmlns:p14="http://schemas.microsoft.com/office/powerpoint/2010/main" val="538547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50F68C-E280-EFE4-8D13-E4EC0E227864}"/>
              </a:ext>
            </a:extLst>
          </p:cNvPr>
          <p:cNvSpPr txBox="1"/>
          <p:nvPr/>
        </p:nvSpPr>
        <p:spPr>
          <a:xfrm>
            <a:off x="248842" y="203765"/>
            <a:ext cx="6097348" cy="369332"/>
          </a:xfrm>
          <a:prstGeom prst="rect">
            <a:avLst/>
          </a:prstGeom>
          <a:noFill/>
        </p:spPr>
        <p:txBody>
          <a:bodyPr wrap="square">
            <a:spAutoFit/>
          </a:bodyPr>
          <a:lstStyle/>
          <a:p>
            <a:pPr marL="285750" indent="-285750">
              <a:buFont typeface="Arial" panose="020B0604020202020204" pitchFamily="34" charset="0"/>
              <a:buChar char="•"/>
            </a:pPr>
            <a:r>
              <a:rPr lang="en-IN" dirty="0"/>
              <a:t>Authorized Requests</a:t>
            </a:r>
          </a:p>
        </p:txBody>
      </p:sp>
      <p:sp>
        <p:nvSpPr>
          <p:cNvPr id="5" name="TextBox 4">
            <a:extLst>
              <a:ext uri="{FF2B5EF4-FFF2-40B4-BE49-F238E27FC236}">
                <a16:creationId xmlns:a16="http://schemas.microsoft.com/office/drawing/2014/main" id="{D1DA70CB-DCCE-8786-DAEC-B8733A93DF4D}"/>
              </a:ext>
            </a:extLst>
          </p:cNvPr>
          <p:cNvSpPr txBox="1"/>
          <p:nvPr/>
        </p:nvSpPr>
        <p:spPr>
          <a:xfrm>
            <a:off x="153749" y="747473"/>
            <a:ext cx="11927660" cy="1477328"/>
          </a:xfrm>
          <a:prstGeom prst="rect">
            <a:avLst/>
          </a:prstGeom>
          <a:noFill/>
        </p:spPr>
        <p:txBody>
          <a:bodyPr wrap="square">
            <a:spAutoFit/>
          </a:bodyPr>
          <a:lstStyle/>
          <a:p>
            <a:r>
              <a:rPr lang="en-US" dirty="0"/>
              <a:t>Sometimes, we need to be authorized to make requests. </a:t>
            </a:r>
          </a:p>
          <a:p>
            <a:r>
              <a:rPr lang="en-US" dirty="0"/>
              <a:t>Authorization is typically required to obtain personal or sensitive data. </a:t>
            </a:r>
          </a:p>
          <a:p>
            <a:r>
              <a:rPr lang="en-US" dirty="0"/>
              <a:t>Additionally, authorization is almost always required for users to take action on the server with POST, PUT, or DELETE requests. Users typically identify themselves with each request by adding a unique token to the request that a service can use to identify the user. This token is usually added as the Authorization header. </a:t>
            </a:r>
            <a:endParaRPr lang="en-IN" dirty="0"/>
          </a:p>
        </p:txBody>
      </p:sp>
      <p:pic>
        <p:nvPicPr>
          <p:cNvPr id="7" name="Picture 6">
            <a:extLst>
              <a:ext uri="{FF2B5EF4-FFF2-40B4-BE49-F238E27FC236}">
                <a16:creationId xmlns:a16="http://schemas.microsoft.com/office/drawing/2014/main" id="{29D05615-E8BB-6190-CE7B-5E80B5F11C57}"/>
              </a:ext>
            </a:extLst>
          </p:cNvPr>
          <p:cNvPicPr>
            <a:picLocks noChangeAspect="1"/>
          </p:cNvPicPr>
          <p:nvPr/>
        </p:nvPicPr>
        <p:blipFill>
          <a:blip r:embed="rId2"/>
          <a:stretch>
            <a:fillRect/>
          </a:stretch>
        </p:blipFill>
        <p:spPr>
          <a:xfrm>
            <a:off x="2991037" y="2410917"/>
            <a:ext cx="5772956" cy="1629002"/>
          </a:xfrm>
          <a:prstGeom prst="rect">
            <a:avLst/>
          </a:prstGeom>
        </p:spPr>
      </p:pic>
      <p:sp>
        <p:nvSpPr>
          <p:cNvPr id="9" name="TextBox 8">
            <a:extLst>
              <a:ext uri="{FF2B5EF4-FFF2-40B4-BE49-F238E27FC236}">
                <a16:creationId xmlns:a16="http://schemas.microsoft.com/office/drawing/2014/main" id="{A8F6ABB7-69E5-6CE4-83A8-EE172F4979C7}"/>
              </a:ext>
            </a:extLst>
          </p:cNvPr>
          <p:cNvSpPr txBox="1"/>
          <p:nvPr/>
        </p:nvSpPr>
        <p:spPr>
          <a:xfrm>
            <a:off x="113290" y="4150463"/>
            <a:ext cx="11927660" cy="2585323"/>
          </a:xfrm>
          <a:prstGeom prst="rect">
            <a:avLst/>
          </a:prstGeom>
          <a:noFill/>
        </p:spPr>
        <p:txBody>
          <a:bodyPr wrap="square">
            <a:spAutoFit/>
          </a:bodyPr>
          <a:lstStyle/>
          <a:p>
            <a:r>
              <a:rPr lang="en-US" dirty="0"/>
              <a:t>Tokens are typically obtained when a user signs into a service by providing their user name and password.</a:t>
            </a:r>
          </a:p>
          <a:p>
            <a:r>
              <a:rPr lang="en-US" dirty="0"/>
              <a:t> Tokens can also be obtained from third parties like GitHub or Facebook using with an open standard protocol called OAuth. </a:t>
            </a:r>
          </a:p>
          <a:p>
            <a:r>
              <a:rPr lang="en-US" dirty="0"/>
              <a:t>GitHub allows you to generate a Personal User token. </a:t>
            </a:r>
          </a:p>
          <a:p>
            <a:r>
              <a:rPr lang="en-US" dirty="0"/>
              <a:t>You can generate one by logging in to GitHub and navigating to: </a:t>
            </a:r>
          </a:p>
          <a:p>
            <a:r>
              <a:rPr lang="en-US" dirty="0"/>
              <a:t>	</a:t>
            </a:r>
            <a:r>
              <a:rPr lang="en-US" dirty="0">
                <a:solidFill>
                  <a:srgbClr val="FF0000"/>
                </a:solidFill>
              </a:rPr>
              <a:t>Settings &gt; Developer Settings &gt; Personal Access Tokens.</a:t>
            </a:r>
          </a:p>
          <a:p>
            <a:r>
              <a:rPr lang="en-US" dirty="0"/>
              <a:t> From here, you can create tokens with specific read/write rules and then use those tokens to obtain personal information from the GitHub API. </a:t>
            </a:r>
          </a:p>
          <a:p>
            <a:r>
              <a:rPr lang="en-US" dirty="0"/>
              <a:t>If you generate a Personal Access Token and send it along with the fetch request, GitHub will provide additional private information about your account.</a:t>
            </a:r>
            <a:endParaRPr lang="en-IN" dirty="0"/>
          </a:p>
        </p:txBody>
      </p:sp>
    </p:spTree>
    <p:extLst>
      <p:ext uri="{BB962C8B-B14F-4D97-AF65-F5344CB8AC3E}">
        <p14:creationId xmlns:p14="http://schemas.microsoft.com/office/powerpoint/2010/main" val="10065246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DA04A2-E217-2862-CF82-73AB44BEDC1D}"/>
              </a:ext>
            </a:extLst>
          </p:cNvPr>
          <p:cNvSpPr txBox="1"/>
          <p:nvPr/>
        </p:nvSpPr>
        <p:spPr>
          <a:xfrm>
            <a:off x="461245" y="273787"/>
            <a:ext cx="11110365" cy="646331"/>
          </a:xfrm>
          <a:prstGeom prst="rect">
            <a:avLst/>
          </a:prstGeom>
          <a:noFill/>
        </p:spPr>
        <p:txBody>
          <a:bodyPr wrap="square">
            <a:spAutoFit/>
          </a:bodyPr>
          <a:lstStyle/>
          <a:p>
            <a:r>
              <a:rPr lang="en-US" dirty="0"/>
              <a:t>Fetching data from within a React component requires us to orchestrate the </a:t>
            </a:r>
            <a:r>
              <a:rPr lang="en-US" dirty="0" err="1"/>
              <a:t>useState</a:t>
            </a:r>
            <a:r>
              <a:rPr lang="en-US" dirty="0"/>
              <a:t> and </a:t>
            </a:r>
            <a:r>
              <a:rPr lang="en-US" dirty="0" err="1"/>
              <a:t>useEffect</a:t>
            </a:r>
            <a:r>
              <a:rPr lang="en-US" dirty="0"/>
              <a:t> hooks. </a:t>
            </a:r>
          </a:p>
          <a:p>
            <a:r>
              <a:rPr lang="en-US" dirty="0"/>
              <a:t>The </a:t>
            </a:r>
            <a:r>
              <a:rPr lang="en-US" dirty="0" err="1"/>
              <a:t>useState</a:t>
            </a:r>
            <a:r>
              <a:rPr lang="en-US" dirty="0"/>
              <a:t> hook is used to store the response in state, and the </a:t>
            </a:r>
            <a:r>
              <a:rPr lang="en-US" dirty="0" err="1"/>
              <a:t>useEffect</a:t>
            </a:r>
            <a:r>
              <a:rPr lang="en-US" dirty="0"/>
              <a:t> hook is used to make the fetch request.</a:t>
            </a:r>
            <a:endParaRPr lang="en-IN" dirty="0"/>
          </a:p>
        </p:txBody>
      </p:sp>
      <p:pic>
        <p:nvPicPr>
          <p:cNvPr id="5" name="Picture 4">
            <a:extLst>
              <a:ext uri="{FF2B5EF4-FFF2-40B4-BE49-F238E27FC236}">
                <a16:creationId xmlns:a16="http://schemas.microsoft.com/office/drawing/2014/main" id="{4518FA4D-69DB-F2F9-0199-489A0DD313B5}"/>
              </a:ext>
            </a:extLst>
          </p:cNvPr>
          <p:cNvPicPr>
            <a:picLocks noChangeAspect="1"/>
          </p:cNvPicPr>
          <p:nvPr/>
        </p:nvPicPr>
        <p:blipFill>
          <a:blip r:embed="rId2"/>
          <a:stretch>
            <a:fillRect/>
          </a:stretch>
        </p:blipFill>
        <p:spPr>
          <a:xfrm>
            <a:off x="608190" y="1098291"/>
            <a:ext cx="5715798" cy="3496163"/>
          </a:xfrm>
          <a:prstGeom prst="rect">
            <a:avLst/>
          </a:prstGeom>
        </p:spPr>
      </p:pic>
      <p:pic>
        <p:nvPicPr>
          <p:cNvPr id="7" name="Picture 6">
            <a:extLst>
              <a:ext uri="{FF2B5EF4-FFF2-40B4-BE49-F238E27FC236}">
                <a16:creationId xmlns:a16="http://schemas.microsoft.com/office/drawing/2014/main" id="{82CF4640-2607-6F9E-4CA2-A3BF3C783AE8}"/>
              </a:ext>
            </a:extLst>
          </p:cNvPr>
          <p:cNvPicPr>
            <a:picLocks noChangeAspect="1"/>
          </p:cNvPicPr>
          <p:nvPr/>
        </p:nvPicPr>
        <p:blipFill>
          <a:blip r:embed="rId3"/>
          <a:stretch>
            <a:fillRect/>
          </a:stretch>
        </p:blipFill>
        <p:spPr>
          <a:xfrm>
            <a:off x="126242" y="4113099"/>
            <a:ext cx="6420746" cy="2629267"/>
          </a:xfrm>
          <a:prstGeom prst="rect">
            <a:avLst/>
          </a:prstGeom>
        </p:spPr>
      </p:pic>
    </p:spTree>
    <p:extLst>
      <p:ext uri="{BB962C8B-B14F-4D97-AF65-F5344CB8AC3E}">
        <p14:creationId xmlns:p14="http://schemas.microsoft.com/office/powerpoint/2010/main" val="29302647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07322C-BA35-AF9F-765E-0BE64578161D}"/>
              </a:ext>
            </a:extLst>
          </p:cNvPr>
          <p:cNvSpPr txBox="1"/>
          <p:nvPr/>
        </p:nvSpPr>
        <p:spPr>
          <a:xfrm>
            <a:off x="396509" y="181969"/>
            <a:ext cx="10786683" cy="1846659"/>
          </a:xfrm>
          <a:prstGeom prst="rect">
            <a:avLst/>
          </a:prstGeom>
          <a:noFill/>
        </p:spPr>
        <p:txBody>
          <a:bodyPr wrap="square">
            <a:spAutoFit/>
          </a:bodyPr>
          <a:lstStyle/>
          <a:p>
            <a:pPr marL="342900" indent="-342900">
              <a:buFont typeface="Arial" panose="020B0604020202020204" pitchFamily="34" charset="0"/>
              <a:buChar char="•"/>
            </a:pPr>
            <a:r>
              <a:rPr lang="en-US" sz="2400" dirty="0"/>
              <a:t>Saving Data Locally </a:t>
            </a:r>
          </a:p>
          <a:p>
            <a:r>
              <a:rPr lang="en-US" dirty="0"/>
              <a:t>We can save data locally to the browser using the Web Storage API. Data can be saved by either using the </a:t>
            </a:r>
            <a:r>
              <a:rPr lang="en-US" dirty="0" err="1"/>
              <a:t>window.localStorage</a:t>
            </a:r>
            <a:r>
              <a:rPr lang="en-US" dirty="0"/>
              <a:t> or </a:t>
            </a:r>
            <a:r>
              <a:rPr lang="en-US" dirty="0" err="1"/>
              <a:t>window.sessionStorage</a:t>
            </a:r>
            <a:r>
              <a:rPr lang="en-US" dirty="0"/>
              <a:t> objects. </a:t>
            </a:r>
          </a:p>
          <a:p>
            <a:r>
              <a:rPr lang="en-US" dirty="0"/>
              <a:t>The </a:t>
            </a:r>
            <a:r>
              <a:rPr lang="en-US" dirty="0" err="1"/>
              <a:t>sessionStorage</a:t>
            </a:r>
            <a:r>
              <a:rPr lang="en-US" dirty="0"/>
              <a:t> API only saves data for the user’s session.</a:t>
            </a:r>
          </a:p>
          <a:p>
            <a:r>
              <a:rPr lang="en-US" dirty="0"/>
              <a:t> Closing the tabs or restarting the browser will clear any data saved to </a:t>
            </a:r>
            <a:r>
              <a:rPr lang="en-US" dirty="0" err="1"/>
              <a:t>sessionStorage</a:t>
            </a:r>
            <a:r>
              <a:rPr lang="en-US" dirty="0"/>
              <a:t>. On the other hand, </a:t>
            </a:r>
            <a:r>
              <a:rPr lang="en-US" dirty="0" err="1"/>
              <a:t>localStorage</a:t>
            </a:r>
            <a:r>
              <a:rPr lang="en-US" dirty="0"/>
              <a:t> will save data indefinitely until you remove it.</a:t>
            </a:r>
            <a:endParaRPr lang="en-IN" dirty="0"/>
          </a:p>
        </p:txBody>
      </p:sp>
      <p:pic>
        <p:nvPicPr>
          <p:cNvPr id="5" name="Picture 4">
            <a:extLst>
              <a:ext uri="{FF2B5EF4-FFF2-40B4-BE49-F238E27FC236}">
                <a16:creationId xmlns:a16="http://schemas.microsoft.com/office/drawing/2014/main" id="{F3B495DC-2297-46FF-206C-FE87EE0C38BE}"/>
              </a:ext>
            </a:extLst>
          </p:cNvPr>
          <p:cNvPicPr>
            <a:picLocks noChangeAspect="1"/>
          </p:cNvPicPr>
          <p:nvPr/>
        </p:nvPicPr>
        <p:blipFill>
          <a:blip r:embed="rId3"/>
          <a:stretch>
            <a:fillRect/>
          </a:stretch>
        </p:blipFill>
        <p:spPr>
          <a:xfrm>
            <a:off x="189952" y="2563571"/>
            <a:ext cx="6649378" cy="3057952"/>
          </a:xfrm>
          <a:prstGeom prst="rect">
            <a:avLst/>
          </a:prstGeom>
        </p:spPr>
      </p:pic>
      <p:pic>
        <p:nvPicPr>
          <p:cNvPr id="7" name="Picture 6">
            <a:extLst>
              <a:ext uri="{FF2B5EF4-FFF2-40B4-BE49-F238E27FC236}">
                <a16:creationId xmlns:a16="http://schemas.microsoft.com/office/drawing/2014/main" id="{D93C4C0D-092B-C5E6-8081-4375D90E4549}"/>
              </a:ext>
            </a:extLst>
          </p:cNvPr>
          <p:cNvPicPr>
            <a:picLocks noChangeAspect="1"/>
          </p:cNvPicPr>
          <p:nvPr/>
        </p:nvPicPr>
        <p:blipFill>
          <a:blip r:embed="rId4"/>
          <a:stretch>
            <a:fillRect/>
          </a:stretch>
        </p:blipFill>
        <p:spPr>
          <a:xfrm>
            <a:off x="6743494" y="2429623"/>
            <a:ext cx="5372850" cy="752580"/>
          </a:xfrm>
          <a:prstGeom prst="rect">
            <a:avLst/>
          </a:prstGeom>
        </p:spPr>
      </p:pic>
      <p:pic>
        <p:nvPicPr>
          <p:cNvPr id="9" name="Picture 8">
            <a:extLst>
              <a:ext uri="{FF2B5EF4-FFF2-40B4-BE49-F238E27FC236}">
                <a16:creationId xmlns:a16="http://schemas.microsoft.com/office/drawing/2014/main" id="{FAC45871-6187-B49D-1EA9-B02F2702758F}"/>
              </a:ext>
            </a:extLst>
          </p:cNvPr>
          <p:cNvPicPr>
            <a:picLocks noChangeAspect="1"/>
          </p:cNvPicPr>
          <p:nvPr/>
        </p:nvPicPr>
        <p:blipFill>
          <a:blip r:embed="rId5"/>
          <a:stretch>
            <a:fillRect/>
          </a:stretch>
        </p:blipFill>
        <p:spPr>
          <a:xfrm>
            <a:off x="6681573" y="3182203"/>
            <a:ext cx="5496692" cy="666843"/>
          </a:xfrm>
          <a:prstGeom prst="rect">
            <a:avLst/>
          </a:prstGeom>
        </p:spPr>
      </p:pic>
      <p:sp>
        <p:nvSpPr>
          <p:cNvPr id="11" name="TextBox 10">
            <a:extLst>
              <a:ext uri="{FF2B5EF4-FFF2-40B4-BE49-F238E27FC236}">
                <a16:creationId xmlns:a16="http://schemas.microsoft.com/office/drawing/2014/main" id="{8CF3DBBC-94FD-DB1A-DE22-BAE2B0907C4D}"/>
              </a:ext>
            </a:extLst>
          </p:cNvPr>
          <p:cNvSpPr txBox="1"/>
          <p:nvPr/>
        </p:nvSpPr>
        <p:spPr>
          <a:xfrm>
            <a:off x="2686552" y="4440231"/>
            <a:ext cx="7414326" cy="1200329"/>
          </a:xfrm>
          <a:prstGeom prst="rect">
            <a:avLst/>
          </a:prstGeom>
          <a:noFill/>
        </p:spPr>
        <p:txBody>
          <a:bodyPr wrap="square">
            <a:spAutoFit/>
          </a:bodyPr>
          <a:lstStyle/>
          <a:p>
            <a:r>
              <a:rPr lang="en-US" dirty="0"/>
              <a:t>The </a:t>
            </a:r>
            <a:r>
              <a:rPr lang="en-US" dirty="0" err="1"/>
              <a:t>loadJSON</a:t>
            </a:r>
            <a:r>
              <a:rPr lang="en-US" dirty="0"/>
              <a:t> function is synchronous, so we can use it when we invoke </a:t>
            </a:r>
            <a:r>
              <a:rPr lang="en-US" dirty="0" err="1"/>
              <a:t>useState</a:t>
            </a:r>
            <a:r>
              <a:rPr lang="en-US" dirty="0"/>
              <a:t> to set the initial value for data. If there was user data saved to the browser under </a:t>
            </a:r>
            <a:r>
              <a:rPr lang="en-US" dirty="0" err="1"/>
              <a:t>user:moonhighway</a:t>
            </a:r>
            <a:r>
              <a:rPr lang="en-US" dirty="0"/>
              <a:t>, we’ll initially set the data using that value. Otherwise, data will initially be null.</a:t>
            </a:r>
            <a:endParaRPr lang="en-IN" dirty="0"/>
          </a:p>
        </p:txBody>
      </p:sp>
    </p:spTree>
    <p:extLst>
      <p:ext uri="{BB962C8B-B14F-4D97-AF65-F5344CB8AC3E}">
        <p14:creationId xmlns:p14="http://schemas.microsoft.com/office/powerpoint/2010/main" val="25405898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912570-279F-DA75-2D0A-4E7A7D7294F4}"/>
              </a:ext>
            </a:extLst>
          </p:cNvPr>
          <p:cNvSpPr txBox="1"/>
          <p:nvPr/>
        </p:nvSpPr>
        <p:spPr>
          <a:xfrm>
            <a:off x="372234" y="410415"/>
            <a:ext cx="10519646" cy="3570208"/>
          </a:xfrm>
          <a:prstGeom prst="rect">
            <a:avLst/>
          </a:prstGeom>
          <a:noFill/>
        </p:spPr>
        <p:txBody>
          <a:bodyPr wrap="square">
            <a:spAutoFit/>
          </a:bodyPr>
          <a:lstStyle/>
          <a:p>
            <a:pPr marL="285750" indent="-285750">
              <a:buFont typeface="Arial" panose="020B0604020202020204" pitchFamily="34" charset="0"/>
              <a:buChar char="•"/>
            </a:pPr>
            <a:r>
              <a:rPr lang="en-US" sz="2800" dirty="0"/>
              <a:t>Handling Promise States </a:t>
            </a:r>
          </a:p>
          <a:p>
            <a:r>
              <a:rPr lang="en-US" dirty="0"/>
              <a:t>HTTP requests and promises both have three states: </a:t>
            </a:r>
          </a:p>
          <a:p>
            <a:r>
              <a:rPr lang="en-US" dirty="0"/>
              <a:t>	pending, </a:t>
            </a:r>
          </a:p>
          <a:p>
            <a:r>
              <a:rPr lang="en-US" dirty="0"/>
              <a:t>	success (fulfilled), and</a:t>
            </a:r>
          </a:p>
          <a:p>
            <a:r>
              <a:rPr lang="en-US" dirty="0"/>
              <a:t>	 fail (rejected). </a:t>
            </a:r>
          </a:p>
          <a:p>
            <a:r>
              <a:rPr lang="en-US" dirty="0"/>
              <a:t>A request is pending when we make the request and are waiting for a response. That response can only go one of two ways: success or fail. If a response is successful, it means we’ve successfully connected to the server and have received data.</a:t>
            </a:r>
          </a:p>
          <a:p>
            <a:r>
              <a:rPr lang="en-US" dirty="0"/>
              <a:t> In the world of promises, a successful response means that the promise has been resolved.</a:t>
            </a:r>
          </a:p>
          <a:p>
            <a:r>
              <a:rPr lang="en-US" dirty="0"/>
              <a:t> If something goes wrong during this process, we can say the HTTP request has failed or the promise has been rejected. </a:t>
            </a:r>
          </a:p>
          <a:p>
            <a:r>
              <a:rPr lang="en-US" dirty="0"/>
              <a:t>In both cases, we’ll receive an error explaining what happened.</a:t>
            </a:r>
            <a:endParaRPr lang="en-IN" dirty="0"/>
          </a:p>
        </p:txBody>
      </p:sp>
    </p:spTree>
    <p:extLst>
      <p:ext uri="{BB962C8B-B14F-4D97-AF65-F5344CB8AC3E}">
        <p14:creationId xmlns:p14="http://schemas.microsoft.com/office/powerpoint/2010/main" val="33154271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E9B707-D46F-26FD-371E-56E1D225758D}"/>
              </a:ext>
            </a:extLst>
          </p:cNvPr>
          <p:cNvPicPr>
            <a:picLocks noChangeAspect="1"/>
          </p:cNvPicPr>
          <p:nvPr/>
        </p:nvPicPr>
        <p:blipFill>
          <a:blip r:embed="rId2"/>
          <a:stretch>
            <a:fillRect/>
          </a:stretch>
        </p:blipFill>
        <p:spPr>
          <a:xfrm>
            <a:off x="0" y="637999"/>
            <a:ext cx="9904651" cy="5673789"/>
          </a:xfrm>
          <a:prstGeom prst="rect">
            <a:avLst/>
          </a:prstGeom>
        </p:spPr>
      </p:pic>
    </p:spTree>
    <p:extLst>
      <p:ext uri="{BB962C8B-B14F-4D97-AF65-F5344CB8AC3E}">
        <p14:creationId xmlns:p14="http://schemas.microsoft.com/office/powerpoint/2010/main" val="1990869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69D5A2-EAE1-6C18-515B-11A6B0898862}"/>
              </a:ext>
            </a:extLst>
          </p:cNvPr>
          <p:cNvPicPr>
            <a:picLocks noChangeAspect="1"/>
          </p:cNvPicPr>
          <p:nvPr/>
        </p:nvPicPr>
        <p:blipFill>
          <a:blip r:embed="rId2"/>
          <a:stretch>
            <a:fillRect/>
          </a:stretch>
        </p:blipFill>
        <p:spPr>
          <a:xfrm>
            <a:off x="64876" y="-89013"/>
            <a:ext cx="5542905" cy="6858000"/>
          </a:xfrm>
          <a:prstGeom prst="rect">
            <a:avLst/>
          </a:prstGeom>
        </p:spPr>
      </p:pic>
      <p:pic>
        <p:nvPicPr>
          <p:cNvPr id="5" name="Picture 4">
            <a:extLst>
              <a:ext uri="{FF2B5EF4-FFF2-40B4-BE49-F238E27FC236}">
                <a16:creationId xmlns:a16="http://schemas.microsoft.com/office/drawing/2014/main" id="{9C2EB746-DB07-A81B-102F-4F82072564F2}"/>
              </a:ext>
            </a:extLst>
          </p:cNvPr>
          <p:cNvPicPr>
            <a:picLocks noChangeAspect="1"/>
          </p:cNvPicPr>
          <p:nvPr/>
        </p:nvPicPr>
        <p:blipFill>
          <a:blip r:embed="rId3"/>
          <a:stretch>
            <a:fillRect/>
          </a:stretch>
        </p:blipFill>
        <p:spPr>
          <a:xfrm>
            <a:off x="5607780" y="1"/>
            <a:ext cx="6319880" cy="6039214"/>
          </a:xfrm>
          <a:prstGeom prst="rect">
            <a:avLst/>
          </a:prstGeom>
        </p:spPr>
      </p:pic>
      <p:sp>
        <p:nvSpPr>
          <p:cNvPr id="6" name="TextBox 5">
            <a:extLst>
              <a:ext uri="{FF2B5EF4-FFF2-40B4-BE49-F238E27FC236}">
                <a16:creationId xmlns:a16="http://schemas.microsoft.com/office/drawing/2014/main" id="{F24941CB-C1A1-9A68-50F7-26F166E98045}"/>
              </a:ext>
            </a:extLst>
          </p:cNvPr>
          <p:cNvSpPr txBox="1"/>
          <p:nvPr/>
        </p:nvSpPr>
        <p:spPr>
          <a:xfrm>
            <a:off x="6584221" y="6311788"/>
            <a:ext cx="3668388" cy="369332"/>
          </a:xfrm>
          <a:prstGeom prst="rect">
            <a:avLst/>
          </a:prstGeom>
          <a:noFill/>
        </p:spPr>
        <p:txBody>
          <a:bodyPr wrap="square" rtlCol="0">
            <a:spAutoFit/>
          </a:bodyPr>
          <a:lstStyle/>
          <a:p>
            <a:r>
              <a:rPr lang="en-IN" dirty="0"/>
              <a:t>Using JSX</a:t>
            </a:r>
          </a:p>
        </p:txBody>
      </p:sp>
    </p:spTree>
    <p:extLst>
      <p:ext uri="{BB962C8B-B14F-4D97-AF65-F5344CB8AC3E}">
        <p14:creationId xmlns:p14="http://schemas.microsoft.com/office/powerpoint/2010/main" val="27849359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67DCC1-EB21-7CC4-3321-43522246D4F0}"/>
              </a:ext>
            </a:extLst>
          </p:cNvPr>
          <p:cNvPicPr>
            <a:picLocks noChangeAspect="1"/>
          </p:cNvPicPr>
          <p:nvPr/>
        </p:nvPicPr>
        <p:blipFill>
          <a:blip r:embed="rId2"/>
          <a:stretch>
            <a:fillRect/>
          </a:stretch>
        </p:blipFill>
        <p:spPr>
          <a:xfrm>
            <a:off x="590004" y="1495155"/>
            <a:ext cx="6011114" cy="3867690"/>
          </a:xfrm>
          <a:prstGeom prst="rect">
            <a:avLst/>
          </a:prstGeom>
        </p:spPr>
      </p:pic>
      <p:pic>
        <p:nvPicPr>
          <p:cNvPr id="5" name="Picture 4">
            <a:extLst>
              <a:ext uri="{FF2B5EF4-FFF2-40B4-BE49-F238E27FC236}">
                <a16:creationId xmlns:a16="http://schemas.microsoft.com/office/drawing/2014/main" id="{2B80C61C-014F-70EB-B91F-45C45316244F}"/>
              </a:ext>
            </a:extLst>
          </p:cNvPr>
          <p:cNvPicPr>
            <a:picLocks noChangeAspect="1"/>
          </p:cNvPicPr>
          <p:nvPr/>
        </p:nvPicPr>
        <p:blipFill>
          <a:blip r:embed="rId3"/>
          <a:stretch>
            <a:fillRect/>
          </a:stretch>
        </p:blipFill>
        <p:spPr>
          <a:xfrm>
            <a:off x="6382574" y="1533261"/>
            <a:ext cx="5706271" cy="3829584"/>
          </a:xfrm>
          <a:prstGeom prst="rect">
            <a:avLst/>
          </a:prstGeom>
        </p:spPr>
      </p:pic>
    </p:spTree>
    <p:extLst>
      <p:ext uri="{BB962C8B-B14F-4D97-AF65-F5344CB8AC3E}">
        <p14:creationId xmlns:p14="http://schemas.microsoft.com/office/powerpoint/2010/main" val="8594709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433E3-DFA2-2D5A-E97D-D78347983E72}"/>
              </a:ext>
            </a:extLst>
          </p:cNvPr>
          <p:cNvSpPr txBox="1"/>
          <p:nvPr/>
        </p:nvSpPr>
        <p:spPr>
          <a:xfrm>
            <a:off x="167922" y="689285"/>
            <a:ext cx="6097348" cy="369332"/>
          </a:xfrm>
          <a:prstGeom prst="rect">
            <a:avLst/>
          </a:prstGeom>
          <a:noFill/>
        </p:spPr>
        <p:txBody>
          <a:bodyPr wrap="square">
            <a:spAutoFit/>
          </a:bodyPr>
          <a:lstStyle/>
          <a:p>
            <a:pPr marL="285750" indent="-285750">
              <a:buFont typeface="Arial" panose="020B0604020202020204" pitchFamily="34" charset="0"/>
              <a:buChar char="•"/>
            </a:pPr>
            <a:r>
              <a:rPr lang="en-US" sz="1800" b="1" i="1" dirty="0">
                <a:solidFill>
                  <a:srgbClr val="000000"/>
                </a:solidFill>
                <a:effectLst/>
                <a:latin typeface="Times New Roman" panose="02020603050405020304" pitchFamily="18" charset="0"/>
                <a:ea typeface="Calibri" panose="020F0502020204030204" pitchFamily="34" charset="0"/>
              </a:rPr>
              <a:t>Virtualized Lists</a:t>
            </a:r>
            <a:r>
              <a:rPr lang="en-US" sz="1800" dirty="0">
                <a:solidFill>
                  <a:srgbClr val="000000"/>
                </a:solidFill>
                <a:effectLst/>
                <a:latin typeface="Times New Roman" panose="02020603050405020304" pitchFamily="18" charset="0"/>
                <a:ea typeface="Calibri" panose="020F0502020204030204" pitchFamily="34" charset="0"/>
              </a:rPr>
              <a:t> </a:t>
            </a:r>
            <a:endParaRPr lang="en-IN" dirty="0"/>
          </a:p>
        </p:txBody>
      </p:sp>
      <p:sp>
        <p:nvSpPr>
          <p:cNvPr id="5" name="TextBox 4">
            <a:extLst>
              <a:ext uri="{FF2B5EF4-FFF2-40B4-BE49-F238E27FC236}">
                <a16:creationId xmlns:a16="http://schemas.microsoft.com/office/drawing/2014/main" id="{C96B8A1C-69CB-4357-4107-82012F842EFC}"/>
              </a:ext>
            </a:extLst>
          </p:cNvPr>
          <p:cNvSpPr txBox="1"/>
          <p:nvPr/>
        </p:nvSpPr>
        <p:spPr>
          <a:xfrm>
            <a:off x="623087" y="1510927"/>
            <a:ext cx="11029444" cy="2862322"/>
          </a:xfrm>
          <a:prstGeom prst="rect">
            <a:avLst/>
          </a:prstGeom>
          <a:noFill/>
        </p:spPr>
        <p:txBody>
          <a:bodyPr wrap="square">
            <a:spAutoFit/>
          </a:bodyPr>
          <a:lstStyle/>
          <a:p>
            <a:r>
              <a:rPr lang="en-US" b="0" i="0" dirty="0">
                <a:solidFill>
                  <a:srgbClr val="242424"/>
                </a:solidFill>
                <a:effectLst/>
                <a:latin typeface="source-serif-pro"/>
              </a:rPr>
              <a:t>React Virtualized is a library that helps manage large datasets by rendering only the visible portion of a list, table, or grid, rather than rendering the entire dataset at once. This technique, known as “virtualization,” significantly improves performance and reduces memory usage.</a:t>
            </a:r>
          </a:p>
          <a:p>
            <a:endParaRPr lang="en-US" dirty="0">
              <a:solidFill>
                <a:srgbClr val="242424"/>
              </a:solidFill>
              <a:latin typeface="source-serif-pro"/>
            </a:endParaRPr>
          </a:p>
          <a:p>
            <a:r>
              <a:rPr lang="en-IN" dirty="0"/>
              <a:t>virtualized list components </a:t>
            </a:r>
            <a:r>
              <a:rPr lang="en-US" dirty="0">
                <a:solidFill>
                  <a:srgbClr val="242424"/>
                </a:solidFill>
                <a:latin typeface="source-serif-pro"/>
              </a:rPr>
              <a:t>: </a:t>
            </a:r>
            <a:r>
              <a:rPr lang="en-IN" dirty="0"/>
              <a:t>react-window and </a:t>
            </a:r>
          </a:p>
          <a:p>
            <a:r>
              <a:rPr lang="en-IN" dirty="0"/>
              <a:t>			react-virtualized.</a:t>
            </a:r>
          </a:p>
          <a:p>
            <a:endParaRPr lang="en-IN" dirty="0"/>
          </a:p>
          <a:p>
            <a:r>
              <a:rPr lang="en-US" dirty="0"/>
              <a:t>To implement a virtualized list, we’re going to need a lot of data—in this case, fake data:</a:t>
            </a:r>
          </a:p>
          <a:p>
            <a:r>
              <a:rPr lang="en-US" dirty="0"/>
              <a:t> </a:t>
            </a:r>
            <a:r>
              <a:rPr lang="en-US" dirty="0" err="1"/>
              <a:t>npm</a:t>
            </a:r>
            <a:r>
              <a:rPr lang="en-US" dirty="0"/>
              <a:t> </a:t>
            </a:r>
            <a:r>
              <a:rPr lang="en-US" dirty="0" err="1"/>
              <a:t>i</a:t>
            </a:r>
            <a:r>
              <a:rPr lang="en-US" dirty="0"/>
              <a:t> faker</a:t>
            </a:r>
          </a:p>
          <a:p>
            <a:r>
              <a:rPr lang="en-US" dirty="0"/>
              <a:t> Installing faker will allow us to create a large array of fake data.</a:t>
            </a:r>
            <a:endParaRPr lang="en-IN" dirty="0"/>
          </a:p>
        </p:txBody>
      </p:sp>
      <p:pic>
        <p:nvPicPr>
          <p:cNvPr id="7" name="Picture 6">
            <a:extLst>
              <a:ext uri="{FF2B5EF4-FFF2-40B4-BE49-F238E27FC236}">
                <a16:creationId xmlns:a16="http://schemas.microsoft.com/office/drawing/2014/main" id="{016A0C56-712E-1F38-008D-4320E875947C}"/>
              </a:ext>
            </a:extLst>
          </p:cNvPr>
          <p:cNvPicPr>
            <a:picLocks noChangeAspect="1"/>
          </p:cNvPicPr>
          <p:nvPr/>
        </p:nvPicPr>
        <p:blipFill>
          <a:blip r:embed="rId2"/>
          <a:stretch>
            <a:fillRect/>
          </a:stretch>
        </p:blipFill>
        <p:spPr>
          <a:xfrm>
            <a:off x="3376233" y="4548560"/>
            <a:ext cx="5439534" cy="1848108"/>
          </a:xfrm>
          <a:prstGeom prst="rect">
            <a:avLst/>
          </a:prstGeom>
        </p:spPr>
      </p:pic>
    </p:spTree>
    <p:extLst>
      <p:ext uri="{BB962C8B-B14F-4D97-AF65-F5344CB8AC3E}">
        <p14:creationId xmlns:p14="http://schemas.microsoft.com/office/powerpoint/2010/main" val="42447772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246C72-DEAB-6BC2-DF2A-E41D5E7128D6}"/>
              </a:ext>
            </a:extLst>
          </p:cNvPr>
          <p:cNvSpPr txBox="1"/>
          <p:nvPr/>
        </p:nvSpPr>
        <p:spPr>
          <a:xfrm>
            <a:off x="744467" y="550786"/>
            <a:ext cx="10487278" cy="646331"/>
          </a:xfrm>
          <a:prstGeom prst="rect">
            <a:avLst/>
          </a:prstGeom>
          <a:noFill/>
        </p:spPr>
        <p:txBody>
          <a:bodyPr wrap="square">
            <a:spAutoFit/>
          </a:bodyPr>
          <a:lstStyle/>
          <a:p>
            <a:r>
              <a:rPr lang="en-US" dirty="0"/>
              <a:t>If we use the List component we created in the last section, it will render all five thousand users at the same time:</a:t>
            </a:r>
            <a:endParaRPr lang="en-IN" dirty="0"/>
          </a:p>
        </p:txBody>
      </p:sp>
      <p:pic>
        <p:nvPicPr>
          <p:cNvPr id="5" name="Picture 4">
            <a:extLst>
              <a:ext uri="{FF2B5EF4-FFF2-40B4-BE49-F238E27FC236}">
                <a16:creationId xmlns:a16="http://schemas.microsoft.com/office/drawing/2014/main" id="{3DB34567-5FB2-F093-B823-88DCA332C5C8}"/>
              </a:ext>
            </a:extLst>
          </p:cNvPr>
          <p:cNvPicPr>
            <a:picLocks noChangeAspect="1"/>
          </p:cNvPicPr>
          <p:nvPr/>
        </p:nvPicPr>
        <p:blipFill>
          <a:blip r:embed="rId2"/>
          <a:stretch>
            <a:fillRect/>
          </a:stretch>
        </p:blipFill>
        <p:spPr>
          <a:xfrm>
            <a:off x="2672943" y="1366409"/>
            <a:ext cx="6630325" cy="3105583"/>
          </a:xfrm>
          <a:prstGeom prst="rect">
            <a:avLst/>
          </a:prstGeom>
        </p:spPr>
      </p:pic>
      <p:sp>
        <p:nvSpPr>
          <p:cNvPr id="7" name="TextBox 6">
            <a:extLst>
              <a:ext uri="{FF2B5EF4-FFF2-40B4-BE49-F238E27FC236}">
                <a16:creationId xmlns:a16="http://schemas.microsoft.com/office/drawing/2014/main" id="{F8EB2CD9-FA8B-CC1B-053B-4C07AAA71F2A}"/>
              </a:ext>
            </a:extLst>
          </p:cNvPr>
          <p:cNvSpPr txBox="1"/>
          <p:nvPr/>
        </p:nvSpPr>
        <p:spPr>
          <a:xfrm>
            <a:off x="275129" y="5064251"/>
            <a:ext cx="11053721" cy="646331"/>
          </a:xfrm>
          <a:prstGeom prst="rect">
            <a:avLst/>
          </a:prstGeom>
          <a:noFill/>
        </p:spPr>
        <p:txBody>
          <a:bodyPr wrap="square">
            <a:spAutoFit/>
          </a:bodyPr>
          <a:lstStyle/>
          <a:p>
            <a:r>
              <a:rPr lang="en-US" dirty="0"/>
              <a:t>This code creates a div element for each user. Within that div, an </a:t>
            </a:r>
            <a:r>
              <a:rPr lang="en-US" dirty="0" err="1"/>
              <a:t>img</a:t>
            </a:r>
            <a:r>
              <a:rPr lang="en-US" dirty="0"/>
              <a:t> element is rendered for that user’s photo, and the user name and email are rendered with a para graph element, as shown </a:t>
            </a:r>
            <a:endParaRPr lang="en-IN" dirty="0"/>
          </a:p>
        </p:txBody>
      </p:sp>
    </p:spTree>
    <p:extLst>
      <p:ext uri="{BB962C8B-B14F-4D97-AF65-F5344CB8AC3E}">
        <p14:creationId xmlns:p14="http://schemas.microsoft.com/office/powerpoint/2010/main" val="37157092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AB89E2-D691-51ED-CC37-6ACECD73D11D}"/>
              </a:ext>
            </a:extLst>
          </p:cNvPr>
          <p:cNvPicPr>
            <a:picLocks noChangeAspect="1"/>
          </p:cNvPicPr>
          <p:nvPr/>
        </p:nvPicPr>
        <p:blipFill>
          <a:blip r:embed="rId2"/>
          <a:stretch>
            <a:fillRect/>
          </a:stretch>
        </p:blipFill>
        <p:spPr>
          <a:xfrm>
            <a:off x="1680546" y="680654"/>
            <a:ext cx="8830907" cy="5496692"/>
          </a:xfrm>
          <a:prstGeom prst="rect">
            <a:avLst/>
          </a:prstGeom>
        </p:spPr>
      </p:pic>
    </p:spTree>
    <p:extLst>
      <p:ext uri="{BB962C8B-B14F-4D97-AF65-F5344CB8AC3E}">
        <p14:creationId xmlns:p14="http://schemas.microsoft.com/office/powerpoint/2010/main" val="18139048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71B7C-59EC-80FB-D3C4-68631DA9EFD4}"/>
              </a:ext>
            </a:extLst>
          </p:cNvPr>
          <p:cNvSpPr txBox="1"/>
          <p:nvPr/>
        </p:nvSpPr>
        <p:spPr>
          <a:xfrm>
            <a:off x="501706" y="62459"/>
            <a:ext cx="5033246" cy="2031325"/>
          </a:xfrm>
          <a:prstGeom prst="rect">
            <a:avLst/>
          </a:prstGeom>
          <a:noFill/>
        </p:spPr>
        <p:txBody>
          <a:bodyPr wrap="square">
            <a:spAutoFit/>
          </a:bodyPr>
          <a:lstStyle/>
          <a:p>
            <a:r>
              <a:rPr lang="en-US" dirty="0"/>
              <a:t>Let’s render the same fake user list using react-window: </a:t>
            </a:r>
          </a:p>
          <a:p>
            <a:r>
              <a:rPr lang="en-US" dirty="0" err="1"/>
              <a:t>npm</a:t>
            </a:r>
            <a:r>
              <a:rPr lang="en-US" dirty="0"/>
              <a:t> </a:t>
            </a:r>
            <a:r>
              <a:rPr lang="en-US" dirty="0" err="1"/>
              <a:t>i</a:t>
            </a:r>
            <a:r>
              <a:rPr lang="en-US" dirty="0"/>
              <a:t> react-window </a:t>
            </a:r>
          </a:p>
          <a:p>
            <a:r>
              <a:rPr lang="en-US" dirty="0"/>
              <a:t>react-window is a library that has several components we can use to render virtualized lists.</a:t>
            </a:r>
          </a:p>
          <a:p>
            <a:r>
              <a:rPr lang="en-US" dirty="0"/>
              <a:t> In this example, we’ll use the </a:t>
            </a:r>
            <a:r>
              <a:rPr lang="en-US" dirty="0" err="1"/>
              <a:t>FixSizeList</a:t>
            </a:r>
            <a:r>
              <a:rPr lang="en-US" dirty="0"/>
              <a:t> component from react-window:</a:t>
            </a:r>
            <a:endParaRPr lang="en-IN" dirty="0"/>
          </a:p>
        </p:txBody>
      </p:sp>
      <p:pic>
        <p:nvPicPr>
          <p:cNvPr id="5" name="Picture 4">
            <a:extLst>
              <a:ext uri="{FF2B5EF4-FFF2-40B4-BE49-F238E27FC236}">
                <a16:creationId xmlns:a16="http://schemas.microsoft.com/office/drawing/2014/main" id="{4EC18078-6DF8-70BF-808F-4E320BFCA952}"/>
              </a:ext>
            </a:extLst>
          </p:cNvPr>
          <p:cNvPicPr>
            <a:picLocks noChangeAspect="1"/>
          </p:cNvPicPr>
          <p:nvPr/>
        </p:nvPicPr>
        <p:blipFill>
          <a:blip r:embed="rId2"/>
          <a:stretch>
            <a:fillRect/>
          </a:stretch>
        </p:blipFill>
        <p:spPr>
          <a:xfrm>
            <a:off x="211379" y="2372851"/>
            <a:ext cx="5182323" cy="2581635"/>
          </a:xfrm>
          <a:prstGeom prst="rect">
            <a:avLst/>
          </a:prstGeom>
        </p:spPr>
      </p:pic>
      <p:pic>
        <p:nvPicPr>
          <p:cNvPr id="7" name="Picture 6">
            <a:extLst>
              <a:ext uri="{FF2B5EF4-FFF2-40B4-BE49-F238E27FC236}">
                <a16:creationId xmlns:a16="http://schemas.microsoft.com/office/drawing/2014/main" id="{F61F3B85-F3A8-50B8-9792-31D2B8BA44C1}"/>
              </a:ext>
            </a:extLst>
          </p:cNvPr>
          <p:cNvPicPr>
            <a:picLocks noChangeAspect="1"/>
          </p:cNvPicPr>
          <p:nvPr/>
        </p:nvPicPr>
        <p:blipFill>
          <a:blip r:embed="rId3"/>
          <a:stretch>
            <a:fillRect/>
          </a:stretch>
        </p:blipFill>
        <p:spPr>
          <a:xfrm>
            <a:off x="5673508" y="128692"/>
            <a:ext cx="6415994" cy="6325483"/>
          </a:xfrm>
          <a:prstGeom prst="rect">
            <a:avLst/>
          </a:prstGeom>
        </p:spPr>
      </p:pic>
    </p:spTree>
    <p:extLst>
      <p:ext uri="{BB962C8B-B14F-4D97-AF65-F5344CB8AC3E}">
        <p14:creationId xmlns:p14="http://schemas.microsoft.com/office/powerpoint/2010/main" val="29880793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95624-E03D-6888-6DCD-C040BF59C525}"/>
              </a:ext>
            </a:extLst>
          </p:cNvPr>
          <p:cNvPicPr>
            <a:picLocks noChangeAspect="1"/>
          </p:cNvPicPr>
          <p:nvPr/>
        </p:nvPicPr>
        <p:blipFill>
          <a:blip r:embed="rId2"/>
          <a:stretch>
            <a:fillRect/>
          </a:stretch>
        </p:blipFill>
        <p:spPr>
          <a:xfrm>
            <a:off x="1709125" y="633022"/>
            <a:ext cx="8773749" cy="5591955"/>
          </a:xfrm>
          <a:prstGeom prst="rect">
            <a:avLst/>
          </a:prstGeom>
        </p:spPr>
      </p:pic>
    </p:spTree>
    <p:extLst>
      <p:ext uri="{BB962C8B-B14F-4D97-AF65-F5344CB8AC3E}">
        <p14:creationId xmlns:p14="http://schemas.microsoft.com/office/powerpoint/2010/main" val="5567083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18940C-4507-9835-C69C-93B17D761A8A}"/>
              </a:ext>
            </a:extLst>
          </p:cNvPr>
          <p:cNvSpPr txBox="1"/>
          <p:nvPr/>
        </p:nvSpPr>
        <p:spPr>
          <a:xfrm>
            <a:off x="410682" y="122845"/>
            <a:ext cx="6097348" cy="461665"/>
          </a:xfrm>
          <a:prstGeom prst="rect">
            <a:avLst/>
          </a:prstGeom>
          <a:noFill/>
        </p:spPr>
        <p:txBody>
          <a:bodyPr wrap="square">
            <a:spAutoFit/>
          </a:bodyPr>
          <a:lstStyle/>
          <a:p>
            <a:r>
              <a:rPr lang="en-IN" sz="2400" b="1" dirty="0"/>
              <a:t>Creating a Fetch Hook</a:t>
            </a:r>
          </a:p>
        </p:txBody>
      </p:sp>
      <p:sp>
        <p:nvSpPr>
          <p:cNvPr id="5" name="TextBox 4">
            <a:extLst>
              <a:ext uri="{FF2B5EF4-FFF2-40B4-BE49-F238E27FC236}">
                <a16:creationId xmlns:a16="http://schemas.microsoft.com/office/drawing/2014/main" id="{35862121-0350-56B6-5C45-00011C935435}"/>
              </a:ext>
            </a:extLst>
          </p:cNvPr>
          <p:cNvSpPr txBox="1"/>
          <p:nvPr/>
        </p:nvSpPr>
        <p:spPr>
          <a:xfrm>
            <a:off x="687823" y="816886"/>
            <a:ext cx="11069904" cy="646331"/>
          </a:xfrm>
          <a:prstGeom prst="rect">
            <a:avLst/>
          </a:prstGeom>
          <a:noFill/>
        </p:spPr>
        <p:txBody>
          <a:bodyPr wrap="square">
            <a:spAutoFit/>
          </a:bodyPr>
          <a:lstStyle/>
          <a:p>
            <a:r>
              <a:rPr lang="en-US" dirty="0"/>
              <a:t>If request is either pending, successful, or failed. We can reuse the logic that’s necessary for making a fetch request by creating a custom hook.</a:t>
            </a:r>
            <a:endParaRPr lang="en-IN" dirty="0"/>
          </a:p>
        </p:txBody>
      </p:sp>
      <p:pic>
        <p:nvPicPr>
          <p:cNvPr id="7" name="Picture 6">
            <a:extLst>
              <a:ext uri="{FF2B5EF4-FFF2-40B4-BE49-F238E27FC236}">
                <a16:creationId xmlns:a16="http://schemas.microsoft.com/office/drawing/2014/main" id="{8DE48ED2-E3C2-EDE3-9507-AC99DC429FFA}"/>
              </a:ext>
            </a:extLst>
          </p:cNvPr>
          <p:cNvPicPr>
            <a:picLocks noChangeAspect="1"/>
          </p:cNvPicPr>
          <p:nvPr/>
        </p:nvPicPr>
        <p:blipFill>
          <a:blip r:embed="rId2"/>
          <a:stretch>
            <a:fillRect/>
          </a:stretch>
        </p:blipFill>
        <p:spPr>
          <a:xfrm>
            <a:off x="373609" y="1463217"/>
            <a:ext cx="5849166" cy="5277587"/>
          </a:xfrm>
          <a:prstGeom prst="rect">
            <a:avLst/>
          </a:prstGeom>
        </p:spPr>
      </p:pic>
    </p:spTree>
    <p:extLst>
      <p:ext uri="{BB962C8B-B14F-4D97-AF65-F5344CB8AC3E}">
        <p14:creationId xmlns:p14="http://schemas.microsoft.com/office/powerpoint/2010/main" val="42257041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B71402-3C7D-9F32-5070-163C4AA25113}"/>
              </a:ext>
            </a:extLst>
          </p:cNvPr>
          <p:cNvSpPr txBox="1"/>
          <p:nvPr/>
        </p:nvSpPr>
        <p:spPr>
          <a:xfrm>
            <a:off x="3048674" y="284685"/>
            <a:ext cx="6097348" cy="400110"/>
          </a:xfrm>
          <a:prstGeom prst="rect">
            <a:avLst/>
          </a:prstGeom>
          <a:noFill/>
        </p:spPr>
        <p:txBody>
          <a:bodyPr wrap="square">
            <a:spAutoFit/>
          </a:bodyPr>
          <a:lstStyle/>
          <a:p>
            <a:r>
              <a:rPr lang="en-IN" sz="2000" b="1" dirty="0"/>
              <a:t>Creating a Fetch Component</a:t>
            </a:r>
          </a:p>
        </p:txBody>
      </p:sp>
      <p:pic>
        <p:nvPicPr>
          <p:cNvPr id="5" name="Picture 4">
            <a:extLst>
              <a:ext uri="{FF2B5EF4-FFF2-40B4-BE49-F238E27FC236}">
                <a16:creationId xmlns:a16="http://schemas.microsoft.com/office/drawing/2014/main" id="{401D3011-F746-DA43-9DC4-0E200F9316F8}"/>
              </a:ext>
            </a:extLst>
          </p:cNvPr>
          <p:cNvPicPr>
            <a:picLocks noChangeAspect="1"/>
          </p:cNvPicPr>
          <p:nvPr/>
        </p:nvPicPr>
        <p:blipFill>
          <a:blip r:embed="rId2"/>
          <a:stretch>
            <a:fillRect/>
          </a:stretch>
        </p:blipFill>
        <p:spPr>
          <a:xfrm>
            <a:off x="219354" y="1152282"/>
            <a:ext cx="5658640" cy="2886478"/>
          </a:xfrm>
          <a:prstGeom prst="rect">
            <a:avLst/>
          </a:prstGeom>
        </p:spPr>
      </p:pic>
      <p:pic>
        <p:nvPicPr>
          <p:cNvPr id="7" name="Picture 6">
            <a:extLst>
              <a:ext uri="{FF2B5EF4-FFF2-40B4-BE49-F238E27FC236}">
                <a16:creationId xmlns:a16="http://schemas.microsoft.com/office/drawing/2014/main" id="{8C69D573-35B8-C127-14F8-751DBE6D7365}"/>
              </a:ext>
            </a:extLst>
          </p:cNvPr>
          <p:cNvPicPr>
            <a:picLocks noChangeAspect="1"/>
          </p:cNvPicPr>
          <p:nvPr/>
        </p:nvPicPr>
        <p:blipFill>
          <a:blip r:embed="rId3"/>
          <a:stretch>
            <a:fillRect/>
          </a:stretch>
        </p:blipFill>
        <p:spPr>
          <a:xfrm>
            <a:off x="467038" y="3914715"/>
            <a:ext cx="5163271" cy="857370"/>
          </a:xfrm>
          <a:prstGeom prst="rect">
            <a:avLst/>
          </a:prstGeom>
        </p:spPr>
      </p:pic>
    </p:spTree>
    <p:extLst>
      <p:ext uri="{BB962C8B-B14F-4D97-AF65-F5344CB8AC3E}">
        <p14:creationId xmlns:p14="http://schemas.microsoft.com/office/powerpoint/2010/main" val="16509821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0F8115-46E5-FDB9-2C08-B2E8DF706E85}"/>
              </a:ext>
            </a:extLst>
          </p:cNvPr>
          <p:cNvSpPr txBox="1"/>
          <p:nvPr/>
        </p:nvSpPr>
        <p:spPr>
          <a:xfrm>
            <a:off x="3048674" y="446525"/>
            <a:ext cx="6097348" cy="461665"/>
          </a:xfrm>
          <a:prstGeom prst="rect">
            <a:avLst/>
          </a:prstGeom>
          <a:noFill/>
        </p:spPr>
        <p:txBody>
          <a:bodyPr wrap="square">
            <a:spAutoFit/>
          </a:bodyPr>
          <a:lstStyle/>
          <a:p>
            <a:r>
              <a:rPr lang="en-IN" sz="2400" dirty="0"/>
              <a:t>Handling Multiple Requests</a:t>
            </a:r>
          </a:p>
        </p:txBody>
      </p:sp>
      <p:sp>
        <p:nvSpPr>
          <p:cNvPr id="5" name="TextBox 4">
            <a:extLst>
              <a:ext uri="{FF2B5EF4-FFF2-40B4-BE49-F238E27FC236}">
                <a16:creationId xmlns:a16="http://schemas.microsoft.com/office/drawing/2014/main" id="{BB207DD1-328F-B860-9B8D-974FBE9FBE8B}"/>
              </a:ext>
            </a:extLst>
          </p:cNvPr>
          <p:cNvSpPr txBox="1"/>
          <p:nvPr/>
        </p:nvSpPr>
        <p:spPr>
          <a:xfrm>
            <a:off x="161841" y="840227"/>
            <a:ext cx="11369309" cy="646331"/>
          </a:xfrm>
          <a:prstGeom prst="rect">
            <a:avLst/>
          </a:prstGeom>
          <a:noFill/>
        </p:spPr>
        <p:txBody>
          <a:bodyPr wrap="square">
            <a:spAutoFit/>
          </a:bodyPr>
          <a:lstStyle/>
          <a:p>
            <a:r>
              <a:rPr lang="en-US" dirty="0"/>
              <a:t>Once we start making requests for data from the internet, we won’t be able to stop. More often than not, we need to make several HTTP requests to obtain all the data required to hydrate our application.</a:t>
            </a:r>
            <a:endParaRPr lang="en-IN" dirty="0"/>
          </a:p>
        </p:txBody>
      </p:sp>
      <p:pic>
        <p:nvPicPr>
          <p:cNvPr id="7" name="Picture 6">
            <a:extLst>
              <a:ext uri="{FF2B5EF4-FFF2-40B4-BE49-F238E27FC236}">
                <a16:creationId xmlns:a16="http://schemas.microsoft.com/office/drawing/2014/main" id="{76DEB34E-72E3-3A41-1FF2-983E9DFC47AF}"/>
              </a:ext>
            </a:extLst>
          </p:cNvPr>
          <p:cNvPicPr>
            <a:picLocks noChangeAspect="1"/>
          </p:cNvPicPr>
          <p:nvPr/>
        </p:nvPicPr>
        <p:blipFill>
          <a:blip r:embed="rId2"/>
          <a:stretch>
            <a:fillRect/>
          </a:stretch>
        </p:blipFill>
        <p:spPr>
          <a:xfrm>
            <a:off x="90599" y="1642673"/>
            <a:ext cx="6249272" cy="2553056"/>
          </a:xfrm>
          <a:prstGeom prst="rect">
            <a:avLst/>
          </a:prstGeom>
        </p:spPr>
      </p:pic>
      <p:pic>
        <p:nvPicPr>
          <p:cNvPr id="9" name="Picture 8">
            <a:extLst>
              <a:ext uri="{FF2B5EF4-FFF2-40B4-BE49-F238E27FC236}">
                <a16:creationId xmlns:a16="http://schemas.microsoft.com/office/drawing/2014/main" id="{6EE082BB-8D15-A5C2-3269-ADECFA09263F}"/>
              </a:ext>
            </a:extLst>
          </p:cNvPr>
          <p:cNvPicPr>
            <a:picLocks noChangeAspect="1"/>
          </p:cNvPicPr>
          <p:nvPr/>
        </p:nvPicPr>
        <p:blipFill>
          <a:blip r:embed="rId3"/>
          <a:stretch>
            <a:fillRect/>
          </a:stretch>
        </p:blipFill>
        <p:spPr>
          <a:xfrm>
            <a:off x="267510" y="4010311"/>
            <a:ext cx="5296639" cy="2543530"/>
          </a:xfrm>
          <a:prstGeom prst="rect">
            <a:avLst/>
          </a:prstGeom>
        </p:spPr>
      </p:pic>
    </p:spTree>
    <p:extLst>
      <p:ext uri="{BB962C8B-B14F-4D97-AF65-F5344CB8AC3E}">
        <p14:creationId xmlns:p14="http://schemas.microsoft.com/office/powerpoint/2010/main" val="17978617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116405-DD52-CA2A-B0AB-B4C0D453396D}"/>
              </a:ext>
            </a:extLst>
          </p:cNvPr>
          <p:cNvSpPr txBox="1"/>
          <p:nvPr/>
        </p:nvSpPr>
        <p:spPr>
          <a:xfrm>
            <a:off x="3048674" y="284685"/>
            <a:ext cx="6097348" cy="461665"/>
          </a:xfrm>
          <a:prstGeom prst="rect">
            <a:avLst/>
          </a:prstGeom>
          <a:noFill/>
        </p:spPr>
        <p:txBody>
          <a:bodyPr wrap="square">
            <a:spAutoFit/>
          </a:bodyPr>
          <a:lstStyle/>
          <a:p>
            <a:r>
              <a:rPr lang="en-IN" sz="2400" dirty="0" err="1"/>
              <a:t>Memozing</a:t>
            </a:r>
            <a:r>
              <a:rPr lang="en-IN" sz="2400" dirty="0"/>
              <a:t> Values</a:t>
            </a:r>
          </a:p>
        </p:txBody>
      </p:sp>
      <p:pic>
        <p:nvPicPr>
          <p:cNvPr id="5" name="Picture 4">
            <a:extLst>
              <a:ext uri="{FF2B5EF4-FFF2-40B4-BE49-F238E27FC236}">
                <a16:creationId xmlns:a16="http://schemas.microsoft.com/office/drawing/2014/main" id="{A8B115F1-EF7F-9804-45CC-CA3BBDDE8853}"/>
              </a:ext>
            </a:extLst>
          </p:cNvPr>
          <p:cNvPicPr>
            <a:picLocks noChangeAspect="1"/>
          </p:cNvPicPr>
          <p:nvPr/>
        </p:nvPicPr>
        <p:blipFill>
          <a:blip r:embed="rId2"/>
          <a:stretch>
            <a:fillRect/>
          </a:stretch>
        </p:blipFill>
        <p:spPr>
          <a:xfrm>
            <a:off x="141913" y="923703"/>
            <a:ext cx="6535062" cy="3181794"/>
          </a:xfrm>
          <a:prstGeom prst="rect">
            <a:avLst/>
          </a:prstGeom>
        </p:spPr>
      </p:pic>
      <p:pic>
        <p:nvPicPr>
          <p:cNvPr id="7" name="Picture 6">
            <a:extLst>
              <a:ext uri="{FF2B5EF4-FFF2-40B4-BE49-F238E27FC236}">
                <a16:creationId xmlns:a16="http://schemas.microsoft.com/office/drawing/2014/main" id="{1EF7C405-C3DA-50F2-DC39-E4C9BCED4DEA}"/>
              </a:ext>
            </a:extLst>
          </p:cNvPr>
          <p:cNvPicPr>
            <a:picLocks noChangeAspect="1"/>
          </p:cNvPicPr>
          <p:nvPr/>
        </p:nvPicPr>
        <p:blipFill>
          <a:blip r:embed="rId3"/>
          <a:stretch>
            <a:fillRect/>
          </a:stretch>
        </p:blipFill>
        <p:spPr>
          <a:xfrm>
            <a:off x="199202" y="4012258"/>
            <a:ext cx="5896798" cy="2410161"/>
          </a:xfrm>
          <a:prstGeom prst="rect">
            <a:avLst/>
          </a:prstGeom>
        </p:spPr>
      </p:pic>
      <p:sp>
        <p:nvSpPr>
          <p:cNvPr id="9" name="TextBox 8">
            <a:extLst>
              <a:ext uri="{FF2B5EF4-FFF2-40B4-BE49-F238E27FC236}">
                <a16:creationId xmlns:a16="http://schemas.microsoft.com/office/drawing/2014/main" id="{005FA894-3C95-D95F-BA04-416EF22B2D0C}"/>
              </a:ext>
            </a:extLst>
          </p:cNvPr>
          <p:cNvSpPr txBox="1"/>
          <p:nvPr/>
        </p:nvSpPr>
        <p:spPr>
          <a:xfrm>
            <a:off x="6010346" y="1861363"/>
            <a:ext cx="6097348" cy="3970318"/>
          </a:xfrm>
          <a:prstGeom prst="rect">
            <a:avLst/>
          </a:prstGeom>
          <a:noFill/>
        </p:spPr>
        <p:txBody>
          <a:bodyPr wrap="square">
            <a:spAutoFit/>
          </a:bodyPr>
          <a:lstStyle/>
          <a:p>
            <a:r>
              <a:rPr lang="en-US" dirty="0"/>
              <a:t>Here, both </a:t>
            </a:r>
            <a:r>
              <a:rPr lang="en-US" dirty="0" err="1"/>
              <a:t>prev</a:t>
            </a:r>
            <a:r>
              <a:rPr lang="en-US" dirty="0"/>
              <a:t> and next are created with the </a:t>
            </a:r>
            <a:r>
              <a:rPr lang="en-US" dirty="0" err="1"/>
              <a:t>useCallback</a:t>
            </a:r>
            <a:r>
              <a:rPr lang="en-US" dirty="0"/>
              <a:t> hook. </a:t>
            </a:r>
          </a:p>
          <a:p>
            <a:r>
              <a:rPr lang="en-US" dirty="0"/>
              <a:t>This ensures that the function for </a:t>
            </a:r>
            <a:r>
              <a:rPr lang="en-US" dirty="0" err="1"/>
              <a:t>prev</a:t>
            </a:r>
            <a:r>
              <a:rPr lang="en-US" dirty="0"/>
              <a:t> will always be the same until the value for </a:t>
            </a:r>
            <a:r>
              <a:rPr lang="en-US" dirty="0" err="1"/>
              <a:t>i</a:t>
            </a:r>
            <a:r>
              <a:rPr lang="en-US" dirty="0"/>
              <a:t> changes. Likewise, the item value will always point to the same item object unless the value for </a:t>
            </a:r>
            <a:r>
              <a:rPr lang="en-US" dirty="0" err="1"/>
              <a:t>i</a:t>
            </a:r>
            <a:r>
              <a:rPr lang="en-US" dirty="0"/>
              <a:t> changes. </a:t>
            </a:r>
          </a:p>
          <a:p>
            <a:r>
              <a:rPr lang="en-US" dirty="0" err="1"/>
              <a:t>Memoizing</a:t>
            </a:r>
            <a:r>
              <a:rPr lang="en-US" dirty="0"/>
              <a:t> these values does not give us huge performance gains, or at least not enough to justify the code complexity. However, when a consumer uses the </a:t>
            </a:r>
            <a:r>
              <a:rPr lang="en-US" dirty="0" err="1"/>
              <a:t>useItera</a:t>
            </a:r>
            <a:r>
              <a:rPr lang="en-US" dirty="0"/>
              <a:t> tor component, the </a:t>
            </a:r>
            <a:r>
              <a:rPr lang="en-US" dirty="0" err="1"/>
              <a:t>memoized</a:t>
            </a:r>
            <a:r>
              <a:rPr lang="en-US" dirty="0"/>
              <a:t> values will always point to the exact same object and function.</a:t>
            </a:r>
          </a:p>
          <a:p>
            <a:r>
              <a:rPr lang="en-US" dirty="0"/>
              <a:t> This makes it easier on our consumers when they need to compare these values or use them in their own dependency arrays</a:t>
            </a:r>
            <a:endParaRPr lang="en-IN" dirty="0"/>
          </a:p>
        </p:txBody>
      </p:sp>
    </p:spTree>
    <p:extLst>
      <p:ext uri="{BB962C8B-B14F-4D97-AF65-F5344CB8AC3E}">
        <p14:creationId xmlns:p14="http://schemas.microsoft.com/office/powerpoint/2010/main" val="4069989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1222</TotalTime>
  <Words>7448</Words>
  <Application>Microsoft Office PowerPoint</Application>
  <PresentationFormat>Widescreen</PresentationFormat>
  <Paragraphs>536</Paragraphs>
  <Slides>133</Slides>
  <Notes>1</Notes>
  <HiddenSlides>0</HiddenSlides>
  <MMClips>0</MMClips>
  <ScaleCrop>false</ScaleCrop>
  <HeadingPairs>
    <vt:vector size="6" baseType="variant">
      <vt:variant>
        <vt:lpstr>Fonts Used</vt:lpstr>
      </vt:variant>
      <vt:variant>
        <vt:i4>26</vt:i4>
      </vt:variant>
      <vt:variant>
        <vt:lpstr>Theme</vt:lpstr>
      </vt:variant>
      <vt:variant>
        <vt:i4>1</vt:i4>
      </vt:variant>
      <vt:variant>
        <vt:lpstr>Slide Titles</vt:lpstr>
      </vt:variant>
      <vt:variant>
        <vt:i4>133</vt:i4>
      </vt:variant>
    </vt:vector>
  </HeadingPairs>
  <TitlesOfParts>
    <vt:vector size="160" baseType="lpstr">
      <vt:lpstr>-apple-system</vt:lpstr>
      <vt:lpstr>Arial</vt:lpstr>
      <vt:lpstr>Blanco</vt:lpstr>
      <vt:lpstr>Calibri</vt:lpstr>
      <vt:lpstr>Calibri Light</vt:lpstr>
      <vt:lpstr>Consolas</vt:lpstr>
      <vt:lpstr>IBM Plex Mono</vt:lpstr>
      <vt:lpstr>IBM Plex Sans</vt:lpstr>
      <vt:lpstr>Inter</vt:lpstr>
      <vt:lpstr>Lora</vt:lpstr>
      <vt:lpstr>MD Primer Bold</vt:lpstr>
      <vt:lpstr>Menlo</vt:lpstr>
      <vt:lpstr>Montserrat</vt:lpstr>
      <vt:lpstr>Nunito</vt:lpstr>
      <vt:lpstr>Optimistic Display</vt:lpstr>
      <vt:lpstr>Optimistic Text</vt:lpstr>
      <vt:lpstr>Roboto</vt:lpstr>
      <vt:lpstr>SFMono-Regular</vt:lpstr>
      <vt:lpstr>sohne</vt:lpstr>
      <vt:lpstr>Source Code Pro</vt:lpstr>
      <vt:lpstr>source-code-pro</vt:lpstr>
      <vt:lpstr>source-serif-pro</vt:lpstr>
      <vt:lpstr>Times New Roman</vt:lpstr>
      <vt:lpstr>Ubuntu</vt:lpstr>
      <vt:lpstr>var(--ff-monospace)</vt:lpstr>
      <vt:lpstr>var(--font-mono)</vt:lpstr>
      <vt:lpstr>Office Theme</vt:lpstr>
      <vt:lpstr>Unit- 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Jyothsna Kilari</dc:creator>
  <cp:lastModifiedBy>Jyothsna Kilari</cp:lastModifiedBy>
  <cp:revision>195</cp:revision>
  <dcterms:created xsi:type="dcterms:W3CDTF">2025-02-01T04:58:22Z</dcterms:created>
  <dcterms:modified xsi:type="dcterms:W3CDTF">2025-09-16T08:52:25Z</dcterms:modified>
</cp:coreProperties>
</file>