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2" r:id="rId1"/>
  </p:sldMasterIdLst>
  <p:notesMasterIdLst>
    <p:notesMasterId r:id="rId21"/>
  </p:notesMasterIdLst>
  <p:handoutMasterIdLst>
    <p:handoutMasterId r:id="rId22"/>
  </p:handoutMasterIdLst>
  <p:sldIdLst>
    <p:sldId id="256" r:id="rId2"/>
    <p:sldId id="876" r:id="rId3"/>
    <p:sldId id="846" r:id="rId4"/>
    <p:sldId id="877" r:id="rId5"/>
    <p:sldId id="878" r:id="rId6"/>
    <p:sldId id="880" r:id="rId7"/>
    <p:sldId id="881" r:id="rId8"/>
    <p:sldId id="890" r:id="rId9"/>
    <p:sldId id="884" r:id="rId10"/>
    <p:sldId id="886" r:id="rId11"/>
    <p:sldId id="885" r:id="rId12"/>
    <p:sldId id="882" r:id="rId13"/>
    <p:sldId id="883" r:id="rId14"/>
    <p:sldId id="887" r:id="rId15"/>
    <p:sldId id="888" r:id="rId16"/>
    <p:sldId id="889" r:id="rId17"/>
    <p:sldId id="891" r:id="rId18"/>
    <p:sldId id="892" r:id="rId19"/>
    <p:sldId id="893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66"/>
    <a:srgbClr val="FF3300"/>
    <a:srgbClr val="660033"/>
    <a:srgbClr val="660066"/>
    <a:srgbClr val="009900"/>
    <a:srgbClr val="005024"/>
    <a:srgbClr val="CC3300"/>
    <a:srgbClr val="0000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86462" autoAdjust="0"/>
  </p:normalViewPr>
  <p:slideViewPr>
    <p:cSldViewPr>
      <p:cViewPr>
        <p:scale>
          <a:sx n="69" d="100"/>
          <a:sy n="69" d="100"/>
        </p:scale>
        <p:origin x="-1326" y="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8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2A22EEA-D8EA-4614-98A4-BAC12F8DF8C6}" type="datetimeFigureOut">
              <a:rPr lang="en-US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7ED5249-3884-40F2-AE31-B91401425E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569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FCEA44C-BF10-4EEF-A5F0-1E64CE572A6C}" type="datetimeFigureOut">
              <a:rPr lang="en-US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E311E87-EFF9-4FFF-A5D6-E150B94089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8698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4EBC571-6DF7-4A62-A952-CEAF71BF8235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8B7393AA-93B1-423B-A969-6DDFC76E69B6}" type="datetime1">
              <a:rPr lang="en-US" smtClean="0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C2F99F4D-B57C-4412-9F1D-88D4F0724FC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4AD2A-3BA3-4F98-8C99-26E99C28CB8A}" type="datetime1">
              <a:rPr lang="en-US" smtClean="0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810813-DE9C-48B2-B823-27F6B3379D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47FE57-3A58-4B69-8670-A2F8A067D3B6}" type="datetime1">
              <a:rPr lang="en-US" smtClean="0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296584-3546-4909-9E63-44ACA24B79F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97169310-2151-41D8-AB42-C7538CCD8146}" type="datetime1">
              <a:rPr lang="en-US" smtClean="0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99110872-BA2A-4248-96B4-D48905641DC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D049903A-4E81-409C-9B57-4F63C385C425}" type="datetime1">
              <a:rPr lang="en-US" smtClean="0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159C9F82-0A0C-4FE8-9CE0-D4D087541E3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7B225B-F018-4969-A07A-8776746A1CEC}" type="datetime1">
              <a:rPr lang="en-US" smtClean="0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67210A-3C7B-4008-8946-3E83403CF3C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9E6ACD-A477-4FFB-BEB6-95111872E76B}" type="datetime1">
              <a:rPr lang="en-US" smtClean="0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A2A793-FA6D-4933-A67E-66F96BE7ADF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FF89F883-E8D0-4FD9-933F-A57733025102}" type="datetime1">
              <a:rPr lang="en-US" smtClean="0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050FA784-F202-43C6-9E41-96BB78A400A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909CAF-4355-43C5-8BB5-6D237648B020}" type="datetime1">
              <a:rPr lang="en-US" smtClean="0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3CFAD4-B0E4-4404-BB82-BC41116CF3C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68DA4EC1-0F8B-4A8E-8F23-D7A18390719A}" type="datetime1">
              <a:rPr lang="en-US" smtClean="0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DCAA8183-F479-4A1F-B48F-352764325B9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9AAB31B6-B565-43B5-A39B-D6B7B76FBA9F}" type="datetime1">
              <a:rPr lang="en-US" smtClean="0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2917AD06-E163-45C6-B598-C5F60E73390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C61A260-D0AA-4B6B-B80F-64E400E2C114}" type="datetime1">
              <a:rPr lang="en-US" smtClean="0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C8720BB-BF14-41BE-BB1D-12D43BE56EF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43" r:id="rId1"/>
    <p:sldLayoutId id="2147485144" r:id="rId2"/>
    <p:sldLayoutId id="2147485145" r:id="rId3"/>
    <p:sldLayoutId id="2147485146" r:id="rId4"/>
    <p:sldLayoutId id="2147485147" r:id="rId5"/>
    <p:sldLayoutId id="2147485148" r:id="rId6"/>
    <p:sldLayoutId id="2147485149" r:id="rId7"/>
    <p:sldLayoutId id="2147485150" r:id="rId8"/>
    <p:sldLayoutId id="2147485151" r:id="rId9"/>
    <p:sldLayoutId id="2147485152" r:id="rId10"/>
    <p:sldLayoutId id="214748515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4200" y="609600"/>
            <a:ext cx="4800600" cy="10668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5400" dirty="0" smtClean="0">
                <a:solidFill>
                  <a:srgbClr val="FF0066"/>
                </a:solidFill>
                <a:latin typeface="Georgia" pitchFamily="18" charset="0"/>
                <a:cs typeface="Arial" pitchFamily="34" charset="0"/>
              </a:rPr>
              <a:t>UNIT-III</a:t>
            </a:r>
            <a:endParaRPr lang="en-US" sz="4800" dirty="0">
              <a:solidFill>
                <a:srgbClr val="870581"/>
              </a:solidFill>
              <a:latin typeface="Baskerville Old Face" pitchFamily="18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EAF0F-628F-4DC5-9A96-5064ADCBF2D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667000" y="1981200"/>
            <a:ext cx="5638800" cy="313932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solidFill>
                  <a:srgbClr val="7030A0"/>
                </a:solidFill>
                <a:latin typeface="Imprint MT Shadow" pitchFamily="82" charset="0"/>
                <a:cs typeface="Times New Roman" pitchFamily="18" charset="0"/>
              </a:rPr>
              <a:t>Convolutional Neural Networks</a:t>
            </a:r>
            <a:endParaRPr lang="en-US" sz="6600" b="1" dirty="0">
              <a:solidFill>
                <a:srgbClr val="7030A0"/>
              </a:solidFill>
              <a:latin typeface="Imprint MT Shadow" pitchFamily="82" charset="0"/>
              <a:cs typeface="Times New Roman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09600"/>
            <a:ext cx="8534400" cy="6172200"/>
          </a:xfrm>
        </p:spPr>
        <p:txBody>
          <a:bodyPr>
            <a:noAutofit/>
          </a:bodyPr>
          <a:lstStyle/>
          <a:p>
            <a:pPr marL="55563" lvl="1" indent="0" algn="just">
              <a:lnSpc>
                <a:spcPct val="150000"/>
              </a:lnSpc>
              <a:buNone/>
            </a:pPr>
            <a:r>
              <a:rPr lang="en-US" sz="2400" b="1" u="sng" dirty="0" smtClean="0">
                <a:solidFill>
                  <a:srgbClr val="660066"/>
                </a:solidFill>
                <a:latin typeface="Baskerville Old Face" pitchFamily="18" charset="0"/>
              </a:rPr>
              <a:t>For Eg:</a:t>
            </a:r>
            <a:endParaRPr lang="en-US" sz="2400" b="1" u="sng" dirty="0" smtClean="0">
              <a:latin typeface="Baskerville Old Face" pitchFamily="18" charset="0"/>
            </a:endParaRPr>
          </a:p>
          <a:p>
            <a:pPr marL="55563" lvl="1" indent="0" algn="just">
              <a:lnSpc>
                <a:spcPct val="150000"/>
              </a:lnSpc>
              <a:buNone/>
            </a:pPr>
            <a:endParaRPr lang="en-US" sz="2400" b="1" dirty="0"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600" b="1" dirty="0" smtClean="0">
                <a:solidFill>
                  <a:srgbClr val="0000CC"/>
                </a:solidFill>
                <a:latin typeface="Cooper Black" pitchFamily="18" charset="0"/>
                <a:ea typeface="Calibri"/>
                <a:cs typeface="Times New Roman"/>
              </a:rPr>
              <a:t>Contd..</a:t>
            </a:r>
            <a:endParaRPr lang="en-US" sz="4000" b="1" dirty="0">
              <a:solidFill>
                <a:srgbClr val="0000CC"/>
              </a:solidFill>
              <a:latin typeface="Cooper Black" pitchFamily="18" charset="0"/>
              <a:ea typeface="Calibri"/>
              <a:cs typeface="Times New Roman"/>
            </a:endParaRPr>
          </a:p>
        </p:txBody>
      </p:sp>
      <p:sp>
        <p:nvSpPr>
          <p:cNvPr id="3" name="AutoShape 2" descr="max-pooling-lay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max-pooling-lay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max-pooling-lay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557" y="1371600"/>
            <a:ext cx="8427362" cy="49807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381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09600"/>
            <a:ext cx="8610600" cy="6172200"/>
          </a:xfrm>
        </p:spPr>
        <p:txBody>
          <a:bodyPr>
            <a:noAutofit/>
          </a:bodyPr>
          <a:lstStyle/>
          <a:p>
            <a:pPr marL="398463" lvl="1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b="1" u="sng" dirty="0" smtClean="0">
                <a:solidFill>
                  <a:srgbClr val="660066"/>
                </a:solidFill>
                <a:latin typeface="Baskerville Old Face" pitchFamily="18" charset="0"/>
              </a:rPr>
              <a:t>Mathematical Formulae: </a:t>
            </a:r>
            <a:r>
              <a:rPr lang="en-US" sz="2400" dirty="0" smtClean="0">
                <a:latin typeface="Baskerville Old Face" pitchFamily="18" charset="0"/>
              </a:rPr>
              <a:t>The </a:t>
            </a:r>
            <a:r>
              <a:rPr lang="en-US" sz="2400" b="1" dirty="0">
                <a:solidFill>
                  <a:srgbClr val="009900"/>
                </a:solidFill>
                <a:latin typeface="Baskerville Old Face" pitchFamily="18" charset="0"/>
              </a:rPr>
              <a:t>pooling layer </a:t>
            </a:r>
            <a:r>
              <a:rPr lang="en-US" sz="2400" dirty="0">
                <a:latin typeface="Baskerville Old Face" pitchFamily="18" charset="0"/>
              </a:rPr>
              <a:t>requires </a:t>
            </a:r>
            <a:r>
              <a:rPr lang="en-US" sz="2400" b="1" dirty="0" smtClean="0">
                <a:solidFill>
                  <a:srgbClr val="0000CC"/>
                </a:solidFill>
                <a:latin typeface="Baskerville Old Face" pitchFamily="18" charset="0"/>
              </a:rPr>
              <a:t>2 hyperparameters</a:t>
            </a:r>
            <a:endParaRPr lang="en-US" sz="2400" dirty="0">
              <a:latin typeface="Baskerville Old Face" pitchFamily="18" charset="0"/>
            </a:endParaRPr>
          </a:p>
          <a:p>
            <a:pPr marL="55563" lvl="1" indent="0" algn="just">
              <a:lnSpc>
                <a:spcPct val="150000"/>
              </a:lnSpc>
              <a:buNone/>
            </a:pPr>
            <a:r>
              <a:rPr lang="en-US" sz="2400" dirty="0" smtClean="0">
                <a:latin typeface="Baskerville Old Face" pitchFamily="18" charset="0"/>
              </a:rPr>
              <a:t>	</a:t>
            </a:r>
            <a:r>
              <a:rPr lang="en-US" sz="2400" b="1" dirty="0" smtClean="0">
                <a:solidFill>
                  <a:srgbClr val="FF0066"/>
                </a:solidFill>
                <a:latin typeface="Baskerville Old Face" pitchFamily="18" charset="0"/>
              </a:rPr>
              <a:t>1.</a:t>
            </a:r>
            <a:r>
              <a:rPr lang="en-US" sz="2400" dirty="0" smtClean="0">
                <a:solidFill>
                  <a:srgbClr val="FF0066"/>
                </a:solidFill>
                <a:latin typeface="Baskerville Old Face" pitchFamily="18" charset="0"/>
              </a:rPr>
              <a:t> </a:t>
            </a:r>
            <a:r>
              <a:rPr lang="en-US" sz="2400" b="1" dirty="0" smtClean="0">
                <a:solidFill>
                  <a:srgbClr val="FF0066"/>
                </a:solidFill>
                <a:latin typeface="Baskerville Old Face" pitchFamily="18" charset="0"/>
              </a:rPr>
              <a:t>Kernel/filter </a:t>
            </a:r>
            <a:r>
              <a:rPr lang="en-US" sz="2400" b="1" dirty="0">
                <a:solidFill>
                  <a:srgbClr val="FF0066"/>
                </a:solidFill>
                <a:latin typeface="Baskerville Old Face" pitchFamily="18" charset="0"/>
              </a:rPr>
              <a:t>size </a:t>
            </a:r>
            <a:r>
              <a:rPr lang="en-US" sz="2400" b="1" dirty="0" smtClean="0">
                <a:solidFill>
                  <a:srgbClr val="FF0066"/>
                </a:solidFill>
                <a:latin typeface="Baskerville Old Face" pitchFamily="18" charset="0"/>
              </a:rPr>
              <a:t>F and </a:t>
            </a:r>
          </a:p>
          <a:p>
            <a:pPr marL="55563" lvl="1" indent="0" algn="just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FF0066"/>
                </a:solidFill>
                <a:latin typeface="Baskerville Old Face" pitchFamily="18" charset="0"/>
              </a:rPr>
              <a:t>	</a:t>
            </a:r>
            <a:r>
              <a:rPr lang="en-US" sz="2400" b="1" dirty="0" smtClean="0">
                <a:solidFill>
                  <a:srgbClr val="FF0066"/>
                </a:solidFill>
                <a:latin typeface="Baskerville Old Face" pitchFamily="18" charset="0"/>
              </a:rPr>
              <a:t>2. Stride </a:t>
            </a:r>
            <a:r>
              <a:rPr lang="en-US" sz="2400" b="1" dirty="0">
                <a:solidFill>
                  <a:srgbClr val="FF0066"/>
                </a:solidFill>
                <a:latin typeface="Baskerville Old Face" pitchFamily="18" charset="0"/>
              </a:rPr>
              <a:t>S</a:t>
            </a:r>
            <a:r>
              <a:rPr lang="en-US" sz="2400" b="1" dirty="0" smtClean="0">
                <a:solidFill>
                  <a:srgbClr val="FF0066"/>
                </a:solidFill>
                <a:latin typeface="Baskerville Old Face" pitchFamily="18" charset="0"/>
              </a:rPr>
              <a:t>.</a:t>
            </a:r>
          </a:p>
          <a:p>
            <a:pPr algn="just" fontAlgn="base">
              <a:lnSpc>
                <a:spcPct val="150000"/>
              </a:lnSpc>
            </a:pPr>
            <a:r>
              <a:rPr lang="en-US" dirty="0">
                <a:latin typeface="Baskerville Old Face" pitchFamily="18" charset="0"/>
              </a:rPr>
              <a:t>On applying the </a:t>
            </a:r>
            <a:r>
              <a:rPr lang="en-US" b="1" dirty="0">
                <a:solidFill>
                  <a:srgbClr val="FF3300"/>
                </a:solidFill>
                <a:latin typeface="Baskerville Old Face" pitchFamily="18" charset="0"/>
              </a:rPr>
              <a:t>pooling layer </a:t>
            </a:r>
            <a:r>
              <a:rPr lang="en-US" dirty="0">
                <a:latin typeface="Baskerville Old Face" pitchFamily="18" charset="0"/>
              </a:rPr>
              <a:t>over the </a:t>
            </a:r>
            <a:r>
              <a:rPr lang="en-US" b="1" dirty="0">
                <a:latin typeface="Baskerville Old Face" pitchFamily="18" charset="0"/>
              </a:rPr>
              <a:t>input volume, output dimensions of output volume</a:t>
            </a:r>
            <a:r>
              <a:rPr lang="en-US" dirty="0">
                <a:latin typeface="Baskerville Old Face" pitchFamily="18" charset="0"/>
              </a:rPr>
              <a:t> will </a:t>
            </a:r>
            <a:r>
              <a:rPr lang="en-US" dirty="0" smtClean="0">
                <a:latin typeface="Baskerville Old Face" pitchFamily="18" charset="0"/>
              </a:rPr>
              <a:t>be</a:t>
            </a:r>
          </a:p>
          <a:p>
            <a:pPr marL="0" indent="0" algn="ctr" fontAlgn="base">
              <a:lnSpc>
                <a:spcPct val="150000"/>
              </a:lnSpc>
              <a:buNone/>
            </a:pPr>
            <a:r>
              <a:rPr lang="en-US" dirty="0">
                <a:latin typeface="Baskerville Old Face" pitchFamily="18" charset="0"/>
              </a:rPr>
              <a:t>	</a:t>
            </a:r>
            <a:r>
              <a:rPr lang="en-US" sz="3200" b="1" dirty="0" smtClean="0">
                <a:solidFill>
                  <a:srgbClr val="660033"/>
                </a:solidFill>
                <a:latin typeface="Baskerville Old Face" pitchFamily="18" charset="0"/>
              </a:rPr>
              <a:t>((n-f)/s +1) x ((</a:t>
            </a:r>
            <a:r>
              <a:rPr lang="en-US" sz="3200" b="1" dirty="0">
                <a:solidFill>
                  <a:srgbClr val="660033"/>
                </a:solidFill>
                <a:latin typeface="Baskerville Old Face" pitchFamily="18" charset="0"/>
              </a:rPr>
              <a:t>n-f)/s +1) </a:t>
            </a:r>
          </a:p>
          <a:p>
            <a:pPr marL="0" indent="0" fontAlgn="base">
              <a:buNone/>
            </a:pPr>
            <a:r>
              <a:rPr lang="en-US" b="1" dirty="0" smtClean="0">
                <a:solidFill>
                  <a:srgbClr val="660033"/>
                </a:solidFill>
                <a:latin typeface="Baskerville Old Face" pitchFamily="18" charset="0"/>
              </a:rPr>
              <a:t>	</a:t>
            </a:r>
            <a:endParaRPr lang="en-US" sz="2400" b="1" dirty="0">
              <a:solidFill>
                <a:srgbClr val="660033"/>
              </a:solidFill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600" b="1" dirty="0" smtClean="0">
                <a:solidFill>
                  <a:srgbClr val="0000CC"/>
                </a:solidFill>
                <a:latin typeface="Cooper Black" pitchFamily="18" charset="0"/>
                <a:ea typeface="Calibri"/>
                <a:cs typeface="Times New Roman"/>
              </a:rPr>
              <a:t>Contd..</a:t>
            </a:r>
            <a:endParaRPr lang="en-US" sz="4000" b="1" dirty="0">
              <a:solidFill>
                <a:srgbClr val="0000CC"/>
              </a:solidFill>
              <a:latin typeface="Cooper Black" pitchFamily="18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9035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600" b="1" dirty="0" smtClean="0">
                <a:solidFill>
                  <a:srgbClr val="0000CC"/>
                </a:solidFill>
                <a:latin typeface="Cooper Black" pitchFamily="18" charset="0"/>
                <a:ea typeface="Calibri"/>
                <a:cs typeface="Times New Roman"/>
              </a:rPr>
              <a:t>Contd..</a:t>
            </a:r>
            <a:endParaRPr lang="en-US" sz="4000" b="1" dirty="0">
              <a:solidFill>
                <a:srgbClr val="0000CC"/>
              </a:solidFill>
              <a:latin typeface="Cooper Black" pitchFamily="18" charset="0"/>
              <a:ea typeface="Calibri"/>
              <a:cs typeface="Times New Roman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64" y="762000"/>
            <a:ext cx="8721436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038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600" b="1" dirty="0" smtClean="0">
                <a:solidFill>
                  <a:srgbClr val="0000CC"/>
                </a:solidFill>
                <a:latin typeface="Cooper Black" pitchFamily="18" charset="0"/>
                <a:ea typeface="Calibri"/>
                <a:cs typeface="Times New Roman"/>
              </a:rPr>
              <a:t>Contd..</a:t>
            </a:r>
            <a:endParaRPr lang="en-US" sz="4000" b="1" dirty="0">
              <a:solidFill>
                <a:srgbClr val="0000CC"/>
              </a:solidFill>
              <a:latin typeface="Cooper Black" pitchFamily="18" charset="0"/>
              <a:ea typeface="Calibri"/>
              <a:cs typeface="Times New Roman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66800"/>
            <a:ext cx="845820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675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609600"/>
            <a:ext cx="8610600" cy="6172200"/>
          </a:xfrm>
        </p:spPr>
        <p:txBody>
          <a:bodyPr>
            <a:noAutofit/>
          </a:bodyPr>
          <a:lstStyle/>
          <a:p>
            <a:pPr marL="398463" lvl="1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b="1" u="sng" dirty="0" smtClean="0">
                <a:solidFill>
                  <a:srgbClr val="FF3300"/>
                </a:solidFill>
                <a:latin typeface="Baskerville Old Face" pitchFamily="18" charset="0"/>
              </a:rPr>
              <a:t>2. Average pooling : </a:t>
            </a:r>
            <a:r>
              <a:rPr lang="en-US" sz="2400" dirty="0">
                <a:latin typeface="Baskerville Old Face" pitchFamily="18" charset="0"/>
              </a:rPr>
              <a:t>As the </a:t>
            </a:r>
            <a:r>
              <a:rPr lang="en-US" sz="2400" b="1" dirty="0">
                <a:latin typeface="Baskerville Old Face" pitchFamily="18" charset="0"/>
              </a:rPr>
              <a:t>filter moves across the input</a:t>
            </a:r>
            <a:r>
              <a:rPr lang="en-US" sz="2400" dirty="0">
                <a:latin typeface="Baskerville Old Face" pitchFamily="18" charset="0"/>
              </a:rPr>
              <a:t>, it </a:t>
            </a:r>
            <a:r>
              <a:rPr lang="en-US" sz="2400" b="1" dirty="0">
                <a:solidFill>
                  <a:srgbClr val="0000CC"/>
                </a:solidFill>
                <a:latin typeface="Baskerville Old Face" pitchFamily="18" charset="0"/>
              </a:rPr>
              <a:t>calculates the average value </a:t>
            </a:r>
            <a:r>
              <a:rPr lang="en-US" sz="2400" b="1" dirty="0">
                <a:latin typeface="Baskerville Old Face" pitchFamily="18" charset="0"/>
              </a:rPr>
              <a:t>within the receptive field </a:t>
            </a:r>
            <a:r>
              <a:rPr lang="en-US" sz="2400" dirty="0">
                <a:latin typeface="Baskerville Old Face" pitchFamily="18" charset="0"/>
              </a:rPr>
              <a:t>to </a:t>
            </a:r>
            <a:r>
              <a:rPr lang="en-US" sz="2400" b="1" dirty="0">
                <a:solidFill>
                  <a:srgbClr val="FF0066"/>
                </a:solidFill>
                <a:latin typeface="Baskerville Old Face" pitchFamily="18" charset="0"/>
              </a:rPr>
              <a:t>send to the output array</a:t>
            </a:r>
            <a:r>
              <a:rPr lang="en-US" sz="2400" b="1" dirty="0" smtClean="0">
                <a:solidFill>
                  <a:srgbClr val="FF0066"/>
                </a:solidFill>
                <a:latin typeface="Baskerville Old Face" pitchFamily="18" charset="0"/>
              </a:rPr>
              <a:t>. </a:t>
            </a:r>
          </a:p>
          <a:p>
            <a:pPr marL="398463" lvl="1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>
                <a:latin typeface="Baskerville Old Face" pitchFamily="18" charset="0"/>
              </a:rPr>
              <a:t>This </a:t>
            </a:r>
            <a:r>
              <a:rPr lang="en-US" sz="2400" b="1" dirty="0">
                <a:solidFill>
                  <a:srgbClr val="0000CC"/>
                </a:solidFill>
                <a:latin typeface="Baskerville Old Face" pitchFamily="18" charset="0"/>
              </a:rPr>
              <a:t>pooling layer </a:t>
            </a:r>
            <a:r>
              <a:rPr lang="en-US" sz="2400" dirty="0">
                <a:latin typeface="Baskerville Old Face" pitchFamily="18" charset="0"/>
              </a:rPr>
              <a:t>works by getting the </a:t>
            </a:r>
            <a:r>
              <a:rPr lang="en-US" sz="2400" b="1" dirty="0">
                <a:solidFill>
                  <a:srgbClr val="C00000"/>
                </a:solidFill>
                <a:latin typeface="Baskerville Old Face" pitchFamily="18" charset="0"/>
              </a:rPr>
              <a:t>average of the pool</a:t>
            </a:r>
            <a:r>
              <a:rPr lang="en-US" sz="2400" dirty="0">
                <a:latin typeface="Baskerville Old Face" pitchFamily="18" charset="0"/>
              </a:rPr>
              <a:t>. Average pooling retains the </a:t>
            </a:r>
            <a:r>
              <a:rPr lang="en-US" sz="2400" b="1" dirty="0">
                <a:latin typeface="Baskerville Old Face" pitchFamily="18" charset="0"/>
              </a:rPr>
              <a:t>average values of features of the feature map</a:t>
            </a:r>
            <a:r>
              <a:rPr lang="en-US" sz="2400" dirty="0">
                <a:latin typeface="Baskerville Old Face" pitchFamily="18" charset="0"/>
              </a:rPr>
              <a:t>. </a:t>
            </a:r>
            <a:endParaRPr lang="en-US" sz="2400" dirty="0" smtClean="0">
              <a:latin typeface="Baskerville Old Face" pitchFamily="18" charset="0"/>
            </a:endParaRPr>
          </a:p>
          <a:p>
            <a:pPr marL="398463" lvl="1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>
                <a:latin typeface="Baskerville Old Face" pitchFamily="18" charset="0"/>
              </a:rPr>
              <a:t>Average pooling method </a:t>
            </a:r>
            <a:r>
              <a:rPr lang="en-US" sz="2400" b="1" dirty="0" smtClean="0">
                <a:solidFill>
                  <a:srgbClr val="FF3300"/>
                </a:solidFill>
                <a:latin typeface="Baskerville Old Face" pitchFamily="18" charset="0"/>
              </a:rPr>
              <a:t>smooth's </a:t>
            </a:r>
            <a:r>
              <a:rPr lang="en-US" sz="2400" b="1" dirty="0">
                <a:solidFill>
                  <a:srgbClr val="FF3300"/>
                </a:solidFill>
                <a:latin typeface="Baskerville Old Face" pitchFamily="18" charset="0"/>
              </a:rPr>
              <a:t>out the image </a:t>
            </a:r>
            <a:r>
              <a:rPr lang="en-US" sz="2400" dirty="0">
                <a:latin typeface="Baskerville Old Face" pitchFamily="18" charset="0"/>
              </a:rPr>
              <a:t>and hence the </a:t>
            </a:r>
            <a:r>
              <a:rPr lang="en-US" sz="2400" b="1" dirty="0">
                <a:solidFill>
                  <a:srgbClr val="0000CC"/>
                </a:solidFill>
                <a:latin typeface="Baskerville Old Face" pitchFamily="18" charset="0"/>
              </a:rPr>
              <a:t>sharp features may not be identified </a:t>
            </a:r>
            <a:r>
              <a:rPr lang="en-US" sz="2400" dirty="0">
                <a:latin typeface="Baskerville Old Face" pitchFamily="18" charset="0"/>
              </a:rPr>
              <a:t>when </a:t>
            </a:r>
            <a:r>
              <a:rPr lang="en-US" sz="2400" b="1" dirty="0">
                <a:latin typeface="Baskerville Old Face" pitchFamily="18" charset="0"/>
              </a:rPr>
              <a:t>this pooling method is used</a:t>
            </a:r>
            <a:r>
              <a:rPr lang="en-US" sz="2400" b="1" dirty="0" smtClean="0">
                <a:latin typeface="Baskerville Old Face" pitchFamily="18" charset="0"/>
              </a:rPr>
              <a:t>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600" b="1" dirty="0" smtClean="0">
                <a:solidFill>
                  <a:srgbClr val="0000CC"/>
                </a:solidFill>
                <a:latin typeface="Cooper Black" pitchFamily="18" charset="0"/>
                <a:ea typeface="Calibri"/>
                <a:cs typeface="Times New Roman"/>
              </a:rPr>
              <a:t>Contd..</a:t>
            </a:r>
            <a:endParaRPr lang="en-US" sz="4000" b="1" dirty="0">
              <a:solidFill>
                <a:srgbClr val="0000CC"/>
              </a:solidFill>
              <a:latin typeface="Cooper Black" pitchFamily="18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7599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600" b="1" dirty="0" smtClean="0">
                <a:solidFill>
                  <a:srgbClr val="0000CC"/>
                </a:solidFill>
                <a:latin typeface="Cooper Black" pitchFamily="18" charset="0"/>
                <a:ea typeface="Calibri"/>
                <a:cs typeface="Times New Roman"/>
              </a:rPr>
              <a:t>Contd..</a:t>
            </a:r>
            <a:endParaRPr lang="en-US" sz="4000" b="1" dirty="0">
              <a:solidFill>
                <a:srgbClr val="0000CC"/>
              </a:solidFill>
              <a:latin typeface="Cooper Black" pitchFamily="18" charset="0"/>
              <a:ea typeface="Calibri"/>
              <a:cs typeface="Times New Roman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526" y="2701636"/>
            <a:ext cx="8527473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228600" y="762000"/>
            <a:ext cx="8534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8463" lvl="1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>
                <a:latin typeface="Baskerville Old Face" pitchFamily="18" charset="0"/>
              </a:rPr>
              <a:t>With average pooling, the </a:t>
            </a:r>
            <a:r>
              <a:rPr lang="en-US" sz="2400" b="1" dirty="0">
                <a:solidFill>
                  <a:srgbClr val="0000CC"/>
                </a:solidFill>
                <a:latin typeface="Baskerville Old Face" pitchFamily="18" charset="0"/>
              </a:rPr>
              <a:t>harsh edges of a picture </a:t>
            </a:r>
            <a:r>
              <a:rPr lang="en-US" sz="2400" dirty="0">
                <a:latin typeface="Baskerville Old Face" pitchFamily="18" charset="0"/>
              </a:rPr>
              <a:t>are </a:t>
            </a:r>
            <a:r>
              <a:rPr lang="en-US" sz="2400" b="1" dirty="0">
                <a:solidFill>
                  <a:srgbClr val="FF3300"/>
                </a:solidFill>
                <a:latin typeface="Baskerville Old Face" pitchFamily="18" charset="0"/>
              </a:rPr>
              <a:t>smoothened, </a:t>
            </a:r>
            <a:r>
              <a:rPr lang="en-US" sz="2400" dirty="0">
                <a:latin typeface="Baskerville Old Face" pitchFamily="18" charset="0"/>
              </a:rPr>
              <a:t>and this type of pooling layer can used </a:t>
            </a:r>
            <a:r>
              <a:rPr lang="en-US" sz="2400" b="1" dirty="0">
                <a:solidFill>
                  <a:srgbClr val="FF0066"/>
                </a:solidFill>
                <a:latin typeface="Baskerville Old Face" pitchFamily="18" charset="0"/>
              </a:rPr>
              <a:t>when harsh edges can be ignored.</a:t>
            </a:r>
          </a:p>
        </p:txBody>
      </p:sp>
    </p:spTree>
    <p:extLst>
      <p:ext uri="{BB962C8B-B14F-4D97-AF65-F5344CB8AC3E}">
        <p14:creationId xmlns:p14="http://schemas.microsoft.com/office/powerpoint/2010/main" val="184271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600" b="1" dirty="0" smtClean="0">
                <a:solidFill>
                  <a:srgbClr val="0000CC"/>
                </a:solidFill>
                <a:latin typeface="Cooper Black" pitchFamily="18" charset="0"/>
                <a:ea typeface="Calibri"/>
                <a:cs typeface="Times New Roman"/>
              </a:rPr>
              <a:t>Contd..</a:t>
            </a:r>
            <a:endParaRPr lang="en-US" sz="4000" b="1" dirty="0">
              <a:solidFill>
                <a:srgbClr val="0000CC"/>
              </a:solidFill>
              <a:latin typeface="Cooper Black" pitchFamily="18" charset="0"/>
              <a:ea typeface="Calibri"/>
              <a:cs typeface="Times New Roman"/>
            </a:endParaRPr>
          </a:p>
        </p:txBody>
      </p:sp>
      <p:pic>
        <p:nvPicPr>
          <p:cNvPr id="3074" name="Picture 2" descr="https://b2633864.smushcdn.com/2633864/wp-content/uploads/2021/05/max_pooling_demo-1024x546.png?size=700x373&amp;lossy=2&amp;strip=1&amp;webp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90600"/>
            <a:ext cx="8458200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081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609600"/>
            <a:ext cx="8458200" cy="6172200"/>
          </a:xfrm>
        </p:spPr>
        <p:txBody>
          <a:bodyPr>
            <a:noAutofit/>
          </a:bodyPr>
          <a:lstStyle/>
          <a:p>
            <a:pPr marL="398463" lvl="1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b="1" u="sng" dirty="0">
                <a:solidFill>
                  <a:srgbClr val="FF3300"/>
                </a:solidFill>
                <a:latin typeface="Baskerville Old Face" pitchFamily="18" charset="0"/>
              </a:rPr>
              <a:t>3</a:t>
            </a:r>
            <a:r>
              <a:rPr lang="en-US" sz="2800" b="1" u="sng" dirty="0" smtClean="0">
                <a:solidFill>
                  <a:srgbClr val="FF3300"/>
                </a:solidFill>
                <a:latin typeface="Baskerville Old Face" pitchFamily="18" charset="0"/>
              </a:rPr>
              <a:t>. Min pooling : </a:t>
            </a:r>
            <a:r>
              <a:rPr lang="en-US" sz="2400" dirty="0">
                <a:latin typeface="Baskerville Old Face" pitchFamily="18" charset="0"/>
              </a:rPr>
              <a:t>In </a:t>
            </a:r>
            <a:r>
              <a:rPr lang="en-US" sz="2400" b="1" dirty="0">
                <a:latin typeface="Baskerville Old Face" pitchFamily="18" charset="0"/>
              </a:rPr>
              <a:t>this type of pooling, </a:t>
            </a:r>
            <a:r>
              <a:rPr lang="en-US" sz="2400" dirty="0">
                <a:latin typeface="Baskerville Old Face" pitchFamily="18" charset="0"/>
              </a:rPr>
              <a:t>the </a:t>
            </a:r>
            <a:r>
              <a:rPr lang="en-US" sz="2400" b="1" dirty="0">
                <a:solidFill>
                  <a:srgbClr val="0000CC"/>
                </a:solidFill>
                <a:latin typeface="Baskerville Old Face" pitchFamily="18" charset="0"/>
              </a:rPr>
              <a:t>summary of the features in a region </a:t>
            </a:r>
            <a:r>
              <a:rPr lang="en-US" sz="2400" dirty="0">
                <a:latin typeface="Baskerville Old Face" pitchFamily="18" charset="0"/>
              </a:rPr>
              <a:t>is represented by the </a:t>
            </a:r>
            <a:r>
              <a:rPr lang="en-US" sz="2400" b="1" dirty="0">
                <a:solidFill>
                  <a:srgbClr val="660033"/>
                </a:solidFill>
                <a:latin typeface="Baskerville Old Face" pitchFamily="18" charset="0"/>
              </a:rPr>
              <a:t>minimum value in that region.</a:t>
            </a:r>
            <a:r>
              <a:rPr lang="en-US" sz="2400" dirty="0">
                <a:latin typeface="Baskerville Old Face" pitchFamily="18" charset="0"/>
              </a:rPr>
              <a:t> </a:t>
            </a:r>
            <a:endParaRPr lang="en-US" sz="2400" dirty="0" smtClean="0">
              <a:latin typeface="Baskerville Old Face" pitchFamily="18" charset="0"/>
            </a:endParaRPr>
          </a:p>
          <a:p>
            <a:pPr marL="398463" lvl="1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latin typeface="Baskerville Old Face" pitchFamily="18" charset="0"/>
              </a:rPr>
              <a:t>It </a:t>
            </a:r>
            <a:r>
              <a:rPr lang="en-US" sz="2400" dirty="0">
                <a:latin typeface="Baskerville Old Face" pitchFamily="18" charset="0"/>
              </a:rPr>
              <a:t>is mostly used when the image has </a:t>
            </a:r>
            <a:r>
              <a:rPr lang="en-US" sz="2400" b="1" dirty="0">
                <a:solidFill>
                  <a:srgbClr val="660066"/>
                </a:solidFill>
                <a:latin typeface="Baskerville Old Face" pitchFamily="18" charset="0"/>
              </a:rPr>
              <a:t>a light background</a:t>
            </a:r>
            <a:r>
              <a:rPr lang="en-US" sz="2400" dirty="0">
                <a:latin typeface="Baskerville Old Face" pitchFamily="18" charset="0"/>
              </a:rPr>
              <a:t> </a:t>
            </a:r>
            <a:r>
              <a:rPr lang="en-US" sz="2400" dirty="0" smtClean="0">
                <a:latin typeface="Baskerville Old Face" pitchFamily="18" charset="0"/>
              </a:rPr>
              <a:t>.</a:t>
            </a:r>
            <a:endParaRPr lang="en-US" sz="2400" dirty="0"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600" b="1" dirty="0" smtClean="0">
                <a:solidFill>
                  <a:srgbClr val="0000CC"/>
                </a:solidFill>
                <a:latin typeface="Cooper Black" pitchFamily="18" charset="0"/>
                <a:ea typeface="Calibri"/>
                <a:cs typeface="Times New Roman"/>
              </a:rPr>
              <a:t>Contd..</a:t>
            </a:r>
            <a:endParaRPr lang="en-US" sz="4000" b="1" dirty="0">
              <a:solidFill>
                <a:srgbClr val="0000CC"/>
              </a:solidFill>
              <a:latin typeface="Cooper Black" pitchFamily="18" charset="0"/>
              <a:ea typeface="Calibri"/>
              <a:cs typeface="Times New Roman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352800"/>
            <a:ext cx="6248400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609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600" b="1" dirty="0" smtClean="0">
                <a:solidFill>
                  <a:srgbClr val="0000CC"/>
                </a:solidFill>
                <a:latin typeface="Cooper Black" pitchFamily="18" charset="0"/>
                <a:ea typeface="Calibri"/>
                <a:cs typeface="Times New Roman"/>
              </a:rPr>
              <a:t>Contd..</a:t>
            </a:r>
            <a:endParaRPr lang="en-US" sz="4000" b="1" dirty="0">
              <a:solidFill>
                <a:srgbClr val="0000CC"/>
              </a:solidFill>
              <a:latin typeface="Cooper Black" pitchFamily="18" charset="0"/>
              <a:ea typeface="Calibri"/>
              <a:cs typeface="Times New Roman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836" y="1752600"/>
            <a:ext cx="8194964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173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172200"/>
          </a:xfrm>
        </p:spPr>
        <p:txBody>
          <a:bodyPr>
            <a:noAutofit/>
          </a:bodyPr>
          <a:lstStyle/>
          <a:p>
            <a:pPr marL="55563" lvl="1" indent="0" algn="just">
              <a:lnSpc>
                <a:spcPct val="150000"/>
              </a:lnSpc>
              <a:buNone/>
            </a:pPr>
            <a:r>
              <a:rPr lang="en-US" sz="2400" b="1" u="sng" dirty="0" smtClean="0">
                <a:solidFill>
                  <a:srgbClr val="FF0000"/>
                </a:solidFill>
                <a:latin typeface="Baskerville Old Face" pitchFamily="18" charset="0"/>
              </a:rPr>
              <a:t>Some drawbacks in Selection of Pooling Layer:</a:t>
            </a:r>
            <a:endParaRPr lang="en-US" sz="2400" b="1" u="sng" dirty="0">
              <a:solidFill>
                <a:srgbClr val="FF0000"/>
              </a:solidFill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55563" lvl="1" indent="0" algn="r">
              <a:lnSpc>
                <a:spcPct val="150000"/>
              </a:lnSpc>
            </a:pPr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2800" b="1" dirty="0" smtClean="0">
                <a:solidFill>
                  <a:srgbClr val="0000CC"/>
                </a:solidFill>
                <a:latin typeface="Baskerville Old Face" pitchFamily="18" charset="0"/>
              </a:rPr>
              <a:t>Contd..</a:t>
            </a:r>
            <a:endParaRPr lang="en-US" sz="2400" b="1" dirty="0">
              <a:solidFill>
                <a:srgbClr val="0000CC"/>
              </a:solidFill>
              <a:latin typeface="Baskerville Old Face" pitchFamily="18" charset="0"/>
            </a:endParaRPr>
          </a:p>
        </p:txBody>
      </p:sp>
      <p:pic>
        <p:nvPicPr>
          <p:cNvPr id="8194" name="Picture 2" descr="Introduction To Pooling Layers In CNN – Towards A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0"/>
            <a:ext cx="8458200" cy="510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449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467600" cy="53340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rgbClr val="0000CC"/>
                </a:solidFill>
                <a:latin typeface="Cooper Black" pitchFamily="18" charset="0"/>
                <a:ea typeface="Calibri"/>
                <a:cs typeface="Times New Roman"/>
              </a:rPr>
              <a:t>Contents</a:t>
            </a:r>
            <a:endParaRPr lang="en-IN" sz="4000" b="1" dirty="0">
              <a:solidFill>
                <a:srgbClr val="0000CC"/>
              </a:solidFill>
              <a:latin typeface="Cooper Black" pitchFamily="18" charset="0"/>
              <a:ea typeface="Calibri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838200"/>
            <a:ext cx="7924800" cy="35052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 b="1" dirty="0" smtClean="0">
                <a:solidFill>
                  <a:srgbClr val="870581"/>
                </a:solidFill>
                <a:latin typeface="Baskerville Old Face" pitchFamily="18" charset="0"/>
              </a:rPr>
              <a:t>Pooling Layer</a:t>
            </a:r>
            <a:endParaRPr lang="en-US" sz="2800" b="1" dirty="0">
              <a:solidFill>
                <a:srgbClr val="870581"/>
              </a:solidFill>
              <a:latin typeface="Baskerville Old Face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9110872-BA2A-4248-96B4-D48905641DC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88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85800"/>
            <a:ext cx="8610600" cy="60198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FF0000"/>
                </a:solidFill>
                <a:latin typeface="Baskerville Old Face" pitchFamily="18" charset="0"/>
              </a:rPr>
              <a:t>Pooling </a:t>
            </a:r>
            <a:r>
              <a:rPr lang="en-US" b="1" dirty="0">
                <a:solidFill>
                  <a:srgbClr val="FF0000"/>
                </a:solidFill>
                <a:latin typeface="Baskerville Old Face" pitchFamily="18" charset="0"/>
              </a:rPr>
              <a:t>layers </a:t>
            </a:r>
            <a:r>
              <a:rPr lang="en-US" dirty="0">
                <a:latin typeface="Baskerville Old Face" pitchFamily="18" charset="0"/>
              </a:rPr>
              <a:t>are one of the </a:t>
            </a:r>
            <a:r>
              <a:rPr lang="en-US" b="1" dirty="0" smtClean="0">
                <a:latin typeface="Baskerville Old Face" pitchFamily="18" charset="0"/>
              </a:rPr>
              <a:t>building blocks </a:t>
            </a:r>
            <a:r>
              <a:rPr lang="en-US" dirty="0" smtClean="0">
                <a:latin typeface="Baskerville Old Face" pitchFamily="18" charset="0"/>
              </a:rPr>
              <a:t>of </a:t>
            </a:r>
            <a:r>
              <a:rPr lang="en-US" b="1" dirty="0">
                <a:solidFill>
                  <a:srgbClr val="0000FF"/>
                </a:solidFill>
                <a:latin typeface="Baskerville Old Face" pitchFamily="18" charset="0"/>
              </a:rPr>
              <a:t>Convolutional Neural Networks. </a:t>
            </a:r>
            <a:endParaRPr lang="en-US" b="1" dirty="0" smtClean="0">
              <a:solidFill>
                <a:srgbClr val="0000FF"/>
              </a:solidFill>
              <a:latin typeface="Baskerville Old Face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latin typeface="Baskerville Old Face" pitchFamily="18" charset="0"/>
              </a:rPr>
              <a:t>Where </a:t>
            </a:r>
            <a:r>
              <a:rPr lang="en-US" b="1" dirty="0" smtClean="0">
                <a:latin typeface="Baskerville Old Face" pitchFamily="18" charset="0"/>
              </a:rPr>
              <a:t>Convolutional layers</a:t>
            </a:r>
            <a:r>
              <a:rPr lang="en-US" b="1" dirty="0">
                <a:latin typeface="Baskerville Old Face" pitchFamily="18" charset="0"/>
              </a:rPr>
              <a:t> </a:t>
            </a:r>
            <a:r>
              <a:rPr lang="en-US" b="1" dirty="0">
                <a:solidFill>
                  <a:srgbClr val="CC0000"/>
                </a:solidFill>
                <a:latin typeface="Baskerville Old Face" pitchFamily="18" charset="0"/>
              </a:rPr>
              <a:t>extract features from images</a:t>
            </a:r>
            <a:r>
              <a:rPr lang="en-US" dirty="0">
                <a:latin typeface="Baskerville Old Face" pitchFamily="18" charset="0"/>
              </a:rPr>
              <a:t>, </a:t>
            </a:r>
            <a:r>
              <a:rPr lang="en-US" b="1" dirty="0">
                <a:solidFill>
                  <a:srgbClr val="660066"/>
                </a:solidFill>
                <a:latin typeface="Baskerville Old Face" pitchFamily="18" charset="0"/>
              </a:rPr>
              <a:t>Pooling layers</a:t>
            </a:r>
            <a:r>
              <a:rPr lang="en-US" dirty="0">
                <a:latin typeface="Baskerville Old Face" pitchFamily="18" charset="0"/>
              </a:rPr>
              <a:t> </a:t>
            </a:r>
            <a:r>
              <a:rPr lang="en-US" b="1" dirty="0">
                <a:solidFill>
                  <a:srgbClr val="0000FF"/>
                </a:solidFill>
                <a:latin typeface="Baskerville Old Face" pitchFamily="18" charset="0"/>
              </a:rPr>
              <a:t>consolidate the features</a:t>
            </a:r>
            <a:r>
              <a:rPr lang="en-US" dirty="0">
                <a:solidFill>
                  <a:srgbClr val="0000FF"/>
                </a:solidFill>
                <a:latin typeface="Baskerville Old Face" pitchFamily="18" charset="0"/>
              </a:rPr>
              <a:t> </a:t>
            </a:r>
            <a:r>
              <a:rPr lang="en-US" dirty="0">
                <a:latin typeface="Baskerville Old Face" pitchFamily="18" charset="0"/>
              </a:rPr>
              <a:t>learned by CNNs</a:t>
            </a:r>
            <a:r>
              <a:rPr lang="en-US" dirty="0" smtClean="0">
                <a:latin typeface="Baskerville Old Face" pitchFamily="18" charset="0"/>
              </a:rPr>
              <a:t>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>
                <a:latin typeface="Baskerville Old Face" pitchFamily="18" charset="0"/>
              </a:rPr>
              <a:t>we use a </a:t>
            </a:r>
            <a:r>
              <a:rPr lang="en-US" b="1" dirty="0">
                <a:solidFill>
                  <a:srgbClr val="FF3300"/>
                </a:solidFill>
                <a:latin typeface="Baskerville Old Face" pitchFamily="18" charset="0"/>
              </a:rPr>
              <a:t>pooling function </a:t>
            </a:r>
            <a:r>
              <a:rPr lang="en-US" dirty="0">
                <a:latin typeface="Baskerville Old Face" pitchFamily="18" charset="0"/>
              </a:rPr>
              <a:t>to </a:t>
            </a:r>
            <a:r>
              <a:rPr lang="en-US" b="1" dirty="0">
                <a:solidFill>
                  <a:srgbClr val="660066"/>
                </a:solidFill>
                <a:latin typeface="Baskerville Old Face" pitchFamily="18" charset="0"/>
              </a:rPr>
              <a:t>modify the output of the layer </a:t>
            </a:r>
            <a:r>
              <a:rPr lang="en-US" dirty="0">
                <a:latin typeface="Baskerville Old Face" pitchFamily="18" charset="0"/>
              </a:rPr>
              <a:t>further.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>
                <a:latin typeface="Baskerville Old Face" pitchFamily="18" charset="0"/>
              </a:rPr>
              <a:t>Its purpose is </a:t>
            </a:r>
            <a:r>
              <a:rPr lang="en-US" b="1" dirty="0">
                <a:solidFill>
                  <a:srgbClr val="990000"/>
                </a:solidFill>
                <a:latin typeface="Baskerville Old Face" pitchFamily="18" charset="0"/>
              </a:rPr>
              <a:t>to gradually shrink the representation’s spatial dimension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Baskerville Old Face" pitchFamily="18" charset="0"/>
              </a:rPr>
              <a:t>to minimize the number of parameters </a:t>
            </a:r>
            <a:r>
              <a:rPr lang="en-US" dirty="0">
                <a:latin typeface="Baskerville Old Face" pitchFamily="18" charset="0"/>
              </a:rPr>
              <a:t>and </a:t>
            </a:r>
            <a:r>
              <a:rPr lang="en-US" b="1" dirty="0">
                <a:solidFill>
                  <a:srgbClr val="005024"/>
                </a:solidFill>
                <a:latin typeface="Baskerville Old Face" pitchFamily="18" charset="0"/>
              </a:rPr>
              <a:t>computations in the network</a:t>
            </a:r>
            <a:r>
              <a:rPr lang="en-US" b="1" dirty="0" smtClean="0">
                <a:solidFill>
                  <a:srgbClr val="005024"/>
                </a:solidFill>
              </a:rPr>
              <a:t>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>
                <a:solidFill>
                  <a:srgbClr val="0000FF"/>
                </a:solidFill>
                <a:latin typeface="Baskerville Old Face" pitchFamily="18" charset="0"/>
              </a:rPr>
              <a:t>Pooling layers </a:t>
            </a:r>
            <a:r>
              <a:rPr lang="en-US" dirty="0">
                <a:latin typeface="Baskerville Old Face" pitchFamily="18" charset="0"/>
              </a:rPr>
              <a:t>are used to </a:t>
            </a:r>
            <a:r>
              <a:rPr lang="en-US" b="1" dirty="0">
                <a:solidFill>
                  <a:srgbClr val="660066"/>
                </a:solidFill>
                <a:latin typeface="Baskerville Old Face" pitchFamily="18" charset="0"/>
              </a:rPr>
              <a:t>reduce the dimensions </a:t>
            </a:r>
            <a:r>
              <a:rPr lang="en-US" dirty="0">
                <a:latin typeface="Baskerville Old Face" pitchFamily="18" charset="0"/>
              </a:rPr>
              <a:t>of the </a:t>
            </a:r>
            <a:r>
              <a:rPr lang="en-US" b="1" dirty="0">
                <a:solidFill>
                  <a:srgbClr val="005024"/>
                </a:solidFill>
                <a:latin typeface="Baskerville Old Face" pitchFamily="18" charset="0"/>
              </a:rPr>
              <a:t>feature maps</a:t>
            </a:r>
            <a:r>
              <a:rPr lang="en-US" b="1" dirty="0" smtClean="0">
                <a:solidFill>
                  <a:srgbClr val="005024"/>
                </a:solidFill>
                <a:latin typeface="Baskerville Old Face" pitchFamily="18" charset="0"/>
              </a:rPr>
              <a:t>.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600" b="1" dirty="0" smtClean="0">
                <a:solidFill>
                  <a:srgbClr val="0000CC"/>
                </a:solidFill>
                <a:latin typeface="Cooper Black" pitchFamily="18" charset="0"/>
                <a:ea typeface="Calibri"/>
                <a:cs typeface="Times New Roman"/>
              </a:rPr>
              <a:t>Pooling Layer</a:t>
            </a:r>
            <a:endParaRPr lang="en-US" sz="3600" b="1" dirty="0">
              <a:solidFill>
                <a:srgbClr val="0000CC"/>
              </a:solidFill>
              <a:latin typeface="Cooper Black" pitchFamily="18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8159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85800"/>
            <a:ext cx="8610600" cy="60198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err="1" smtClean="0">
                <a:latin typeface="Baskerville Old Face" pitchFamily="18" charset="0"/>
              </a:rPr>
              <a:t>i.e</a:t>
            </a:r>
            <a:r>
              <a:rPr lang="en-US" dirty="0" smtClean="0">
                <a:latin typeface="Baskerville Old Face" pitchFamily="18" charset="0"/>
              </a:rPr>
              <a:t>, The </a:t>
            </a:r>
            <a:r>
              <a:rPr lang="en-US" b="1" dirty="0">
                <a:latin typeface="Baskerville Old Face" pitchFamily="18" charset="0"/>
              </a:rPr>
              <a:t>pooling layer </a:t>
            </a:r>
            <a:r>
              <a:rPr lang="en-US" b="1" dirty="0" smtClean="0">
                <a:latin typeface="Baskerville Old Face" pitchFamily="18" charset="0"/>
              </a:rPr>
              <a:t>summarizes </a:t>
            </a:r>
            <a:r>
              <a:rPr lang="en-US" b="1" dirty="0">
                <a:latin typeface="Baskerville Old Face" pitchFamily="18" charset="0"/>
              </a:rPr>
              <a:t>the features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b="1" dirty="0">
                <a:solidFill>
                  <a:srgbClr val="FF3300"/>
                </a:solidFill>
                <a:latin typeface="Baskerville Old Face" pitchFamily="18" charset="0"/>
              </a:rPr>
              <a:t>present in a region of the feature map</a:t>
            </a:r>
            <a:r>
              <a:rPr lang="en-US" dirty="0">
                <a:latin typeface="Baskerville Old Face" pitchFamily="18" charset="0"/>
              </a:rPr>
              <a:t> generated by a </a:t>
            </a:r>
            <a:r>
              <a:rPr lang="en-US" b="1" dirty="0">
                <a:solidFill>
                  <a:srgbClr val="0000FF"/>
                </a:solidFill>
                <a:latin typeface="Baskerville Old Face" pitchFamily="18" charset="0"/>
              </a:rPr>
              <a:t>convolution layer. </a:t>
            </a:r>
            <a:r>
              <a:rPr lang="en-US" dirty="0">
                <a:latin typeface="Baskerville Old Face" pitchFamily="18" charset="0"/>
              </a:rPr>
              <a:t>This makes the model </a:t>
            </a:r>
            <a:r>
              <a:rPr lang="en-US" b="1" dirty="0">
                <a:solidFill>
                  <a:srgbClr val="005024"/>
                </a:solidFill>
                <a:latin typeface="Baskerville Old Face" pitchFamily="18" charset="0"/>
              </a:rPr>
              <a:t>more robust to variations</a:t>
            </a:r>
            <a:r>
              <a:rPr lang="en-US" dirty="0">
                <a:latin typeface="Baskerville Old Face" pitchFamily="18" charset="0"/>
              </a:rPr>
              <a:t> in </a:t>
            </a:r>
            <a:r>
              <a:rPr lang="en-US" b="1" dirty="0">
                <a:latin typeface="Baskerville Old Face" pitchFamily="18" charset="0"/>
              </a:rPr>
              <a:t>the position of the features in the input image. </a:t>
            </a:r>
            <a:endParaRPr lang="en-US" b="1" dirty="0" smtClean="0">
              <a:latin typeface="Baskerville Old Face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>
                <a:latin typeface="Baskerville Old Face" pitchFamily="18" charset="0"/>
              </a:rPr>
              <a:t>The </a:t>
            </a:r>
            <a:r>
              <a:rPr lang="en-US" b="1" dirty="0">
                <a:solidFill>
                  <a:srgbClr val="FF3300"/>
                </a:solidFill>
                <a:latin typeface="Baskerville Old Face" pitchFamily="18" charset="0"/>
              </a:rPr>
              <a:t>size of the pooling operation or filter </a:t>
            </a:r>
            <a:r>
              <a:rPr lang="en-US" dirty="0">
                <a:latin typeface="Baskerville Old Face" pitchFamily="18" charset="0"/>
              </a:rPr>
              <a:t>is s</a:t>
            </a:r>
            <a:r>
              <a:rPr lang="en-US" b="1" dirty="0">
                <a:solidFill>
                  <a:srgbClr val="0000FF"/>
                </a:solidFill>
                <a:latin typeface="Baskerville Old Face" pitchFamily="18" charset="0"/>
              </a:rPr>
              <a:t>maller than the size of the feature map.</a:t>
            </a:r>
            <a:r>
              <a:rPr lang="en-US" dirty="0">
                <a:latin typeface="Baskerville Old Face" pitchFamily="18" charset="0"/>
              </a:rPr>
              <a:t> This means that the </a:t>
            </a:r>
            <a:r>
              <a:rPr lang="en-US" b="1" dirty="0">
                <a:latin typeface="Baskerville Old Face" pitchFamily="18" charset="0"/>
              </a:rPr>
              <a:t>pooling layer </a:t>
            </a:r>
            <a:r>
              <a:rPr lang="en-US" dirty="0">
                <a:latin typeface="Baskerville Old Face" pitchFamily="18" charset="0"/>
              </a:rPr>
              <a:t>will </a:t>
            </a:r>
            <a:r>
              <a:rPr lang="en-US" b="1" dirty="0">
                <a:solidFill>
                  <a:srgbClr val="660066"/>
                </a:solidFill>
                <a:latin typeface="Baskerville Old Face" pitchFamily="18" charset="0"/>
              </a:rPr>
              <a:t>always reduce the size of each feature map </a:t>
            </a:r>
            <a:r>
              <a:rPr lang="en-US" b="1" dirty="0">
                <a:solidFill>
                  <a:srgbClr val="CC0000"/>
                </a:solidFill>
                <a:latin typeface="Baskerville Old Face" pitchFamily="18" charset="0"/>
              </a:rPr>
              <a:t>by a factor of 2</a:t>
            </a:r>
            <a:r>
              <a:rPr lang="en-US" dirty="0">
                <a:latin typeface="Baskerville Old Face" pitchFamily="18" charset="0"/>
              </a:rPr>
              <a:t>, </a:t>
            </a:r>
            <a:endParaRPr lang="en-US" dirty="0" smtClean="0">
              <a:latin typeface="Baskerville Old Face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u="sng" dirty="0" smtClean="0">
                <a:solidFill>
                  <a:srgbClr val="0000FF"/>
                </a:solidFill>
                <a:latin typeface="Baskerville Old Face" pitchFamily="18" charset="0"/>
              </a:rPr>
              <a:t>Eg: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b="1" dirty="0">
                <a:solidFill>
                  <a:srgbClr val="FF0066"/>
                </a:solidFill>
                <a:latin typeface="Baskerville Old Face" pitchFamily="18" charset="0"/>
              </a:rPr>
              <a:t>E</a:t>
            </a:r>
            <a:r>
              <a:rPr lang="en-US" b="1" dirty="0" smtClean="0">
                <a:solidFill>
                  <a:srgbClr val="FF0066"/>
                </a:solidFill>
                <a:latin typeface="Baskerville Old Face" pitchFamily="18" charset="0"/>
              </a:rPr>
              <a:t>ach </a:t>
            </a:r>
            <a:r>
              <a:rPr lang="en-US" b="1" dirty="0">
                <a:solidFill>
                  <a:srgbClr val="FF0066"/>
                </a:solidFill>
                <a:latin typeface="Baskerville Old Face" pitchFamily="18" charset="0"/>
              </a:rPr>
              <a:t>D</a:t>
            </a:r>
            <a:r>
              <a:rPr lang="en-US" b="1" dirty="0" smtClean="0">
                <a:solidFill>
                  <a:srgbClr val="FF0066"/>
                </a:solidFill>
                <a:latin typeface="Baskerville Old Face" pitchFamily="18" charset="0"/>
              </a:rPr>
              <a:t>imension </a:t>
            </a:r>
            <a:r>
              <a:rPr lang="en-US" b="1" dirty="0">
                <a:solidFill>
                  <a:srgbClr val="FF0066"/>
                </a:solidFill>
                <a:latin typeface="Baskerville Old Face" pitchFamily="18" charset="0"/>
              </a:rPr>
              <a:t>is halved</a:t>
            </a:r>
            <a:r>
              <a:rPr lang="en-US" dirty="0">
                <a:latin typeface="Baskerville Old Face" pitchFamily="18" charset="0"/>
              </a:rPr>
              <a:t>, </a:t>
            </a:r>
            <a:r>
              <a:rPr lang="en-US" b="1" dirty="0">
                <a:latin typeface="Baskerville Old Face" pitchFamily="18" charset="0"/>
              </a:rPr>
              <a:t>reducing the number of pixels </a:t>
            </a:r>
            <a:r>
              <a:rPr lang="en-US" dirty="0">
                <a:latin typeface="Baskerville Old Face" pitchFamily="18" charset="0"/>
              </a:rPr>
              <a:t>or </a:t>
            </a:r>
            <a:r>
              <a:rPr lang="en-US" b="1" dirty="0">
                <a:latin typeface="Baskerville Old Face" pitchFamily="18" charset="0"/>
              </a:rPr>
              <a:t>values</a:t>
            </a:r>
            <a:r>
              <a:rPr lang="en-US" dirty="0">
                <a:latin typeface="Baskerville Old Face" pitchFamily="18" charset="0"/>
              </a:rPr>
              <a:t> in </a:t>
            </a:r>
            <a:r>
              <a:rPr lang="en-US" b="1" dirty="0">
                <a:solidFill>
                  <a:srgbClr val="009900"/>
                </a:solidFill>
                <a:latin typeface="Baskerville Old Face" pitchFamily="18" charset="0"/>
              </a:rPr>
              <a:t>each feature map </a:t>
            </a:r>
            <a:r>
              <a:rPr lang="en-US" dirty="0">
                <a:latin typeface="Baskerville Old Face" pitchFamily="18" charset="0"/>
              </a:rPr>
              <a:t>to </a:t>
            </a:r>
            <a:r>
              <a:rPr lang="en-US" b="1" dirty="0">
                <a:solidFill>
                  <a:srgbClr val="CC3300"/>
                </a:solidFill>
                <a:latin typeface="Baskerville Old Face" pitchFamily="18" charset="0"/>
              </a:rPr>
              <a:t>one quarter the size</a:t>
            </a:r>
            <a:r>
              <a:rPr lang="en-US" dirty="0">
                <a:solidFill>
                  <a:srgbClr val="CC3300"/>
                </a:solidFill>
                <a:latin typeface="Baskerville Old Face" pitchFamily="18" charset="0"/>
              </a:rPr>
              <a:t>.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600" b="1" dirty="0" smtClean="0">
                <a:solidFill>
                  <a:srgbClr val="0000CC"/>
                </a:solidFill>
                <a:latin typeface="Cooper Black" pitchFamily="18" charset="0"/>
                <a:ea typeface="Calibri"/>
                <a:cs typeface="Times New Roman"/>
              </a:rPr>
              <a:t>Contd..</a:t>
            </a:r>
            <a:endParaRPr lang="en-US" sz="4000" b="1" dirty="0">
              <a:solidFill>
                <a:srgbClr val="0000CC"/>
              </a:solidFill>
              <a:latin typeface="Cooper Black" pitchFamily="18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1839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09600"/>
            <a:ext cx="8610600" cy="61722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u="sng" dirty="0">
                <a:latin typeface="Baskerville Old Face" pitchFamily="18" charset="0"/>
              </a:rPr>
              <a:t>For </a:t>
            </a:r>
            <a:r>
              <a:rPr lang="en-US" b="1" u="sng" dirty="0" smtClean="0">
                <a:latin typeface="Baskerville Old Face" pitchFamily="18" charset="0"/>
              </a:rPr>
              <a:t>example: </a:t>
            </a:r>
            <a:r>
              <a:rPr lang="en-US" dirty="0" smtClean="0">
                <a:latin typeface="Baskerville Old Face" pitchFamily="18" charset="0"/>
              </a:rPr>
              <a:t>a </a:t>
            </a:r>
            <a:r>
              <a:rPr lang="en-US" dirty="0">
                <a:latin typeface="Baskerville Old Face" pitchFamily="18" charset="0"/>
              </a:rPr>
              <a:t>pooling layer applied </a:t>
            </a:r>
            <a:r>
              <a:rPr lang="en-US" b="1" dirty="0">
                <a:solidFill>
                  <a:srgbClr val="009900"/>
                </a:solidFill>
                <a:latin typeface="Baskerville Old Face" pitchFamily="18" charset="0"/>
              </a:rPr>
              <a:t>to a feature map </a:t>
            </a:r>
            <a:r>
              <a:rPr lang="en-US" dirty="0" smtClean="0">
                <a:latin typeface="Baskerville Old Face" pitchFamily="18" charset="0"/>
              </a:rPr>
              <a:t>of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smtClean="0">
                <a:latin typeface="Baskerville Old Face" pitchFamily="18" charset="0"/>
              </a:rPr>
              <a:t>    </a:t>
            </a:r>
            <a:r>
              <a:rPr lang="en-US" b="1" dirty="0">
                <a:solidFill>
                  <a:srgbClr val="CC3300"/>
                </a:solidFill>
                <a:latin typeface="Baskerville Old Face" pitchFamily="18" charset="0"/>
              </a:rPr>
              <a:t>6×6 (36 pixels) </a:t>
            </a:r>
            <a:r>
              <a:rPr lang="en-US" dirty="0">
                <a:latin typeface="Baskerville Old Face" pitchFamily="18" charset="0"/>
              </a:rPr>
              <a:t>will result in an </a:t>
            </a:r>
            <a:r>
              <a:rPr lang="en-US" b="1" dirty="0">
                <a:latin typeface="Baskerville Old Face" pitchFamily="18" charset="0"/>
              </a:rPr>
              <a:t>output pooled feature map</a:t>
            </a:r>
            <a:r>
              <a:rPr lang="en-US" dirty="0">
                <a:latin typeface="Baskerville Old Face" pitchFamily="18" charset="0"/>
              </a:rPr>
              <a:t> of  </a:t>
            </a:r>
            <a:endParaRPr lang="en-US" dirty="0" smtClean="0">
              <a:latin typeface="Baskerville Old Face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 </a:t>
            </a:r>
            <a:r>
              <a:rPr lang="en-US" b="1" dirty="0" smtClean="0">
                <a:solidFill>
                  <a:srgbClr val="0000CC"/>
                </a:solidFill>
                <a:latin typeface="Baskerville Old Face" pitchFamily="18" charset="0"/>
              </a:rPr>
              <a:t>    3×3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(9 pixels). </a:t>
            </a:r>
            <a:endParaRPr lang="en-US" b="1" dirty="0" smtClean="0">
              <a:solidFill>
                <a:srgbClr val="0000CC"/>
              </a:solidFill>
              <a:latin typeface="Baskerville Old Face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 smtClean="0"/>
              <a:t>	</a:t>
            </a:r>
            <a:r>
              <a:rPr lang="en-US" dirty="0">
                <a:latin typeface="Baskerville Old Face" pitchFamily="18" charset="0"/>
              </a:rPr>
              <a:t>The </a:t>
            </a:r>
            <a:r>
              <a:rPr lang="en-US" b="1" dirty="0">
                <a:solidFill>
                  <a:srgbClr val="CC3300"/>
                </a:solidFill>
                <a:latin typeface="Baskerville Old Face" pitchFamily="18" charset="0"/>
              </a:rPr>
              <a:t>pooling operation</a:t>
            </a:r>
            <a:r>
              <a:rPr lang="en-US" dirty="0">
                <a:latin typeface="Baskerville Old Face" pitchFamily="18" charset="0"/>
              </a:rPr>
              <a:t>, also </a:t>
            </a:r>
            <a:r>
              <a:rPr lang="en-US" b="1" dirty="0">
                <a:latin typeface="Baskerville Old Face" pitchFamily="18" charset="0"/>
              </a:rPr>
              <a:t>called </a:t>
            </a:r>
            <a:r>
              <a:rPr lang="en-US" b="1" dirty="0">
                <a:solidFill>
                  <a:srgbClr val="FF0066"/>
                </a:solidFill>
                <a:latin typeface="Baskerville Old Face" pitchFamily="18" charset="0"/>
              </a:rPr>
              <a:t>subsampling</a:t>
            </a:r>
            <a:r>
              <a:rPr lang="en-US" dirty="0">
                <a:latin typeface="Baskerville Old Face" pitchFamily="18" charset="0"/>
              </a:rPr>
              <a:t> is used to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reduce the dimensionality of feature maps </a:t>
            </a:r>
            <a:r>
              <a:rPr lang="en-US" dirty="0">
                <a:latin typeface="Baskerville Old Face" pitchFamily="18" charset="0"/>
              </a:rPr>
              <a:t>from the </a:t>
            </a:r>
            <a:r>
              <a:rPr lang="en-US" b="1" dirty="0">
                <a:solidFill>
                  <a:srgbClr val="009900"/>
                </a:solidFill>
                <a:latin typeface="Baskerville Old Face" pitchFamily="18" charset="0"/>
              </a:rPr>
              <a:t>convolution operation</a:t>
            </a:r>
            <a:r>
              <a:rPr lang="en-US" b="1" dirty="0" smtClean="0">
                <a:solidFill>
                  <a:srgbClr val="009900"/>
                </a:solidFill>
                <a:latin typeface="Baskerville Old Face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>
                <a:latin typeface="Baskerville Old Face" pitchFamily="18" charset="0"/>
              </a:rPr>
              <a:t>Pooling layers, also known as </a:t>
            </a:r>
            <a:r>
              <a:rPr lang="en-US" b="1" dirty="0">
                <a:solidFill>
                  <a:srgbClr val="FF3300"/>
                </a:solidFill>
                <a:latin typeface="Baskerville Old Face" pitchFamily="18" charset="0"/>
              </a:rPr>
              <a:t>down sampling</a:t>
            </a:r>
            <a:r>
              <a:rPr lang="en-US" dirty="0">
                <a:latin typeface="Baskerville Old Face" pitchFamily="18" charset="0"/>
              </a:rPr>
              <a:t>, conducts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dimensionality reduction</a:t>
            </a:r>
            <a:r>
              <a:rPr lang="en-US" dirty="0">
                <a:latin typeface="Baskerville Old Face" pitchFamily="18" charset="0"/>
              </a:rPr>
              <a:t>, </a:t>
            </a:r>
            <a:r>
              <a:rPr lang="en-US" b="1" dirty="0">
                <a:solidFill>
                  <a:srgbClr val="005024"/>
                </a:solidFill>
                <a:latin typeface="Baskerville Old Face" pitchFamily="18" charset="0"/>
              </a:rPr>
              <a:t>reducing the number of parameters </a:t>
            </a:r>
            <a:r>
              <a:rPr lang="en-US" dirty="0">
                <a:latin typeface="Baskerville Old Face" pitchFamily="18" charset="0"/>
              </a:rPr>
              <a:t>in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the input</a:t>
            </a:r>
            <a:r>
              <a:rPr lang="en-US" dirty="0">
                <a:latin typeface="Baskerville Old Face" pitchFamily="18" charset="0"/>
              </a:rPr>
              <a:t>. </a:t>
            </a:r>
            <a:endParaRPr lang="en-US" b="1" dirty="0">
              <a:solidFill>
                <a:srgbClr val="FF3300"/>
              </a:solidFill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600" b="1" dirty="0" smtClean="0">
                <a:solidFill>
                  <a:srgbClr val="0000CC"/>
                </a:solidFill>
                <a:latin typeface="Cooper Black" pitchFamily="18" charset="0"/>
                <a:ea typeface="Calibri"/>
                <a:cs typeface="Times New Roman"/>
              </a:rPr>
              <a:t>Contd..</a:t>
            </a:r>
            <a:endParaRPr lang="en-US" sz="4000" b="1" dirty="0">
              <a:solidFill>
                <a:srgbClr val="0000CC"/>
              </a:solidFill>
              <a:latin typeface="Cooper Black" pitchFamily="18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5558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09600"/>
            <a:ext cx="8610600" cy="61722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latin typeface="Baskerville Old Face" pitchFamily="18" charset="0"/>
              </a:rPr>
              <a:t>Similar </a:t>
            </a:r>
            <a:r>
              <a:rPr lang="en-US" dirty="0">
                <a:latin typeface="Baskerville Old Face" pitchFamily="18" charset="0"/>
              </a:rPr>
              <a:t>to the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convolutional layer, </a:t>
            </a:r>
            <a:r>
              <a:rPr lang="en-US" dirty="0">
                <a:latin typeface="Baskerville Old Face" pitchFamily="18" charset="0"/>
              </a:rPr>
              <a:t>the </a:t>
            </a:r>
            <a:r>
              <a:rPr lang="en-US" b="1" dirty="0">
                <a:solidFill>
                  <a:srgbClr val="FF3300"/>
                </a:solidFill>
                <a:latin typeface="Baskerville Old Face" pitchFamily="18" charset="0"/>
              </a:rPr>
              <a:t>pooling operation</a:t>
            </a:r>
            <a:r>
              <a:rPr lang="en-US" dirty="0">
                <a:latin typeface="Baskerville Old Face" pitchFamily="18" charset="0"/>
              </a:rPr>
              <a:t> sweeps a </a:t>
            </a:r>
            <a:r>
              <a:rPr lang="en-US" b="1" dirty="0">
                <a:solidFill>
                  <a:srgbClr val="005024"/>
                </a:solidFill>
                <a:latin typeface="Baskerville Old Face" pitchFamily="18" charset="0"/>
              </a:rPr>
              <a:t>filter across the entire input</a:t>
            </a:r>
            <a:r>
              <a:rPr lang="en-US" dirty="0">
                <a:latin typeface="Baskerville Old Face" pitchFamily="18" charset="0"/>
              </a:rPr>
              <a:t>, but the difference is that this </a:t>
            </a:r>
            <a:r>
              <a:rPr lang="en-US" b="1" dirty="0">
                <a:solidFill>
                  <a:srgbClr val="009900"/>
                </a:solidFill>
                <a:latin typeface="Baskerville Old Face" pitchFamily="18" charset="0"/>
              </a:rPr>
              <a:t>filter does not have any weights</a:t>
            </a:r>
            <a:r>
              <a:rPr lang="en-US" dirty="0">
                <a:latin typeface="Baskerville Old Face" pitchFamily="18" charset="0"/>
              </a:rPr>
              <a:t>. Instead, the </a:t>
            </a:r>
            <a:r>
              <a:rPr lang="en-US" b="1" dirty="0">
                <a:latin typeface="Baskerville Old Face" pitchFamily="18" charset="0"/>
              </a:rPr>
              <a:t>kernel applies an aggregation function </a:t>
            </a:r>
            <a:r>
              <a:rPr lang="en-US" dirty="0">
                <a:latin typeface="Baskerville Old Face" pitchFamily="18" charset="0"/>
              </a:rPr>
              <a:t>to the values within the receptive field, </a:t>
            </a:r>
            <a:r>
              <a:rPr lang="en-US" b="1" dirty="0">
                <a:latin typeface="Baskerville Old Face" pitchFamily="18" charset="0"/>
              </a:rPr>
              <a:t>populating the output array.</a:t>
            </a:r>
            <a:r>
              <a:rPr lang="en-US" dirty="0">
                <a:latin typeface="Baskerville Old Face" pitchFamily="18" charset="0"/>
              </a:rPr>
              <a:t> </a:t>
            </a:r>
            <a:endParaRPr lang="en-US" dirty="0" smtClean="0">
              <a:latin typeface="Baskerville Old Face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u="sng" dirty="0" smtClean="0">
                <a:solidFill>
                  <a:srgbClr val="FF0000"/>
                </a:solidFill>
                <a:latin typeface="Baskerville Old Face" pitchFamily="18" charset="0"/>
              </a:rPr>
              <a:t>Types </a:t>
            </a:r>
            <a:r>
              <a:rPr lang="en-US" b="1" u="sng" dirty="0">
                <a:solidFill>
                  <a:srgbClr val="FF0000"/>
                </a:solidFill>
                <a:latin typeface="Baskerville Old Face" pitchFamily="18" charset="0"/>
              </a:rPr>
              <a:t>of Pooling Layer:  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>
                <a:latin typeface="Baskerville Old Face" pitchFamily="18" charset="0"/>
              </a:rPr>
              <a:t>1. </a:t>
            </a:r>
            <a:r>
              <a:rPr lang="en-US" sz="2400" b="1" dirty="0">
                <a:solidFill>
                  <a:srgbClr val="660066"/>
                </a:solidFill>
                <a:latin typeface="Baskerville Old Face" pitchFamily="18" charset="0"/>
              </a:rPr>
              <a:t>Max Pooling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>
                <a:solidFill>
                  <a:srgbClr val="660066"/>
                </a:solidFill>
                <a:latin typeface="Baskerville Old Face" pitchFamily="18" charset="0"/>
              </a:rPr>
              <a:t>2. Average Pooling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>
                <a:solidFill>
                  <a:srgbClr val="660066"/>
                </a:solidFill>
                <a:latin typeface="Baskerville Old Face" pitchFamily="18" charset="0"/>
              </a:rPr>
              <a:t>3. Min Pooling</a:t>
            </a:r>
          </a:p>
          <a:p>
            <a:pPr marL="365760" lvl="1" indent="0" algn="just">
              <a:lnSpc>
                <a:spcPct val="150000"/>
              </a:lnSpc>
              <a:buNone/>
            </a:pPr>
            <a:endParaRPr lang="en-US" b="1" dirty="0">
              <a:solidFill>
                <a:srgbClr val="FF3300"/>
              </a:solidFill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600" b="1" dirty="0" smtClean="0">
                <a:solidFill>
                  <a:srgbClr val="0000CC"/>
                </a:solidFill>
                <a:latin typeface="Cooper Black" pitchFamily="18" charset="0"/>
                <a:ea typeface="Calibri"/>
                <a:cs typeface="Times New Roman"/>
              </a:rPr>
              <a:t>Contd..</a:t>
            </a:r>
            <a:endParaRPr lang="en-US" sz="4000" b="1" dirty="0">
              <a:solidFill>
                <a:srgbClr val="0000CC"/>
              </a:solidFill>
              <a:latin typeface="Cooper Black" pitchFamily="18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5001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600" b="1" dirty="0" smtClean="0">
                <a:solidFill>
                  <a:srgbClr val="0000CC"/>
                </a:solidFill>
                <a:latin typeface="Cooper Black" pitchFamily="18" charset="0"/>
                <a:ea typeface="Calibri"/>
                <a:cs typeface="Times New Roman"/>
              </a:rPr>
              <a:t>Contd..</a:t>
            </a:r>
            <a:endParaRPr lang="en-US" sz="4000" b="1" dirty="0">
              <a:solidFill>
                <a:srgbClr val="0000CC"/>
              </a:solidFill>
              <a:latin typeface="Cooper Black" pitchFamily="18" charset="0"/>
              <a:ea typeface="Calibri"/>
              <a:cs typeface="Times New Roman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685800"/>
            <a:ext cx="3048000" cy="522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66800" y="6107668"/>
            <a:ext cx="723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3300"/>
                </a:solidFill>
                <a:latin typeface="Georgia" pitchFamily="18" charset="0"/>
              </a:rPr>
              <a:t>Fig: Components of a typical Convolutional Neural Network</a:t>
            </a:r>
            <a:endParaRPr lang="en-US" b="1" dirty="0">
              <a:solidFill>
                <a:srgbClr val="FF33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01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57200"/>
            <a:ext cx="8534400" cy="6172200"/>
          </a:xfrm>
        </p:spPr>
        <p:txBody>
          <a:bodyPr>
            <a:noAutofit/>
          </a:bodyPr>
          <a:lstStyle/>
          <a:p>
            <a:pPr marL="55563" lvl="1" indent="0" algn="just">
              <a:lnSpc>
                <a:spcPct val="150000"/>
              </a:lnSpc>
              <a:buNone/>
            </a:pPr>
            <a:r>
              <a:rPr lang="en-US" sz="2400" b="1" u="sng" dirty="0" smtClean="0">
                <a:solidFill>
                  <a:srgbClr val="FF3300"/>
                </a:solidFill>
                <a:latin typeface="Baskerville Old Face" pitchFamily="18" charset="0"/>
              </a:rPr>
              <a:t>1. Max </a:t>
            </a:r>
            <a:r>
              <a:rPr lang="en-US" sz="2400" b="1" u="sng" dirty="0">
                <a:solidFill>
                  <a:srgbClr val="FF3300"/>
                </a:solidFill>
                <a:latin typeface="Baskerville Old Face" pitchFamily="18" charset="0"/>
              </a:rPr>
              <a:t>Pooling</a:t>
            </a:r>
            <a:r>
              <a:rPr lang="en-US" sz="2400" dirty="0">
                <a:latin typeface="Baskerville Old Face" pitchFamily="18" charset="0"/>
              </a:rPr>
              <a:t>: </a:t>
            </a:r>
            <a:r>
              <a:rPr lang="en-US" sz="2400" dirty="0" smtClean="0">
                <a:latin typeface="Baskerville Old Face" pitchFamily="18" charset="0"/>
              </a:rPr>
              <a:t> Finally, we can say it </a:t>
            </a:r>
            <a:r>
              <a:rPr lang="en-US" sz="2400" b="1" dirty="0">
                <a:solidFill>
                  <a:srgbClr val="0000CC"/>
                </a:solidFill>
                <a:latin typeface="Baskerville Old Face" pitchFamily="18" charset="0"/>
              </a:rPr>
              <a:t>selects the maximum valued element</a:t>
            </a:r>
            <a:r>
              <a:rPr lang="en-US" sz="2400" dirty="0">
                <a:latin typeface="Baskerville Old Face" pitchFamily="18" charset="0"/>
              </a:rPr>
              <a:t> from the </a:t>
            </a:r>
            <a:r>
              <a:rPr lang="en-US" sz="2400" b="1" dirty="0">
                <a:solidFill>
                  <a:srgbClr val="FF3300"/>
                </a:solidFill>
                <a:latin typeface="Baskerville Old Face" pitchFamily="18" charset="0"/>
              </a:rPr>
              <a:t>region captured by the filter </a:t>
            </a:r>
            <a:r>
              <a:rPr lang="en-US" sz="2400" dirty="0">
                <a:latin typeface="Baskerville Old Face" pitchFamily="18" charset="0"/>
              </a:rPr>
              <a:t>in </a:t>
            </a:r>
            <a:r>
              <a:rPr lang="en-US" sz="2400" b="1" dirty="0">
                <a:solidFill>
                  <a:srgbClr val="005024"/>
                </a:solidFill>
                <a:latin typeface="Baskerville Old Face" pitchFamily="18" charset="0"/>
              </a:rPr>
              <a:t>any feature map</a:t>
            </a:r>
            <a:r>
              <a:rPr lang="en-US" sz="2400" b="1" dirty="0">
                <a:solidFill>
                  <a:srgbClr val="005024"/>
                </a:solidFill>
              </a:rPr>
              <a:t>.</a:t>
            </a:r>
            <a:br>
              <a:rPr lang="en-US" sz="2400" b="1" dirty="0">
                <a:solidFill>
                  <a:srgbClr val="005024"/>
                </a:solidFill>
              </a:rPr>
            </a:br>
            <a:r>
              <a:rPr lang="en-US" sz="2400" dirty="0"/>
              <a:t>	</a:t>
            </a:r>
            <a:r>
              <a:rPr lang="en-US" sz="2400" dirty="0" smtClean="0">
                <a:latin typeface="Baskerville Old Face" pitchFamily="18" charset="0"/>
              </a:rPr>
              <a:t>This </a:t>
            </a:r>
            <a:r>
              <a:rPr lang="en-US" sz="2400" dirty="0">
                <a:latin typeface="Baskerville Old Face" pitchFamily="18" charset="0"/>
              </a:rPr>
              <a:t>works by selecting the </a:t>
            </a:r>
            <a:r>
              <a:rPr lang="en-US" sz="2400" b="1" dirty="0">
                <a:solidFill>
                  <a:srgbClr val="660066"/>
                </a:solidFill>
                <a:latin typeface="Baskerville Old Face" pitchFamily="18" charset="0"/>
              </a:rPr>
              <a:t>maximum value from every pool.</a:t>
            </a:r>
            <a:r>
              <a:rPr lang="en-US" sz="2400" dirty="0">
                <a:latin typeface="Baskerville Old Face" pitchFamily="18" charset="0"/>
              </a:rPr>
              <a:t> Max Pooling </a:t>
            </a:r>
            <a:r>
              <a:rPr lang="en-US" sz="2400" b="1" dirty="0">
                <a:solidFill>
                  <a:srgbClr val="009900"/>
                </a:solidFill>
                <a:latin typeface="Baskerville Old Face" pitchFamily="18" charset="0"/>
              </a:rPr>
              <a:t>retains the most prominent features </a:t>
            </a:r>
            <a:r>
              <a:rPr lang="en-US" sz="2400" dirty="0">
                <a:latin typeface="Baskerville Old Face" pitchFamily="18" charset="0"/>
              </a:rPr>
              <a:t>of the </a:t>
            </a:r>
            <a:r>
              <a:rPr lang="en-US" sz="2400" b="1" dirty="0">
                <a:solidFill>
                  <a:srgbClr val="FF0066"/>
                </a:solidFill>
                <a:latin typeface="Baskerville Old Face" pitchFamily="18" charset="0"/>
              </a:rPr>
              <a:t>feature map, </a:t>
            </a:r>
            <a:r>
              <a:rPr lang="en-US" sz="2400" dirty="0">
                <a:latin typeface="Baskerville Old Face" pitchFamily="18" charset="0"/>
              </a:rPr>
              <a:t>and the </a:t>
            </a:r>
            <a:r>
              <a:rPr lang="en-US" sz="2400" b="1" dirty="0">
                <a:solidFill>
                  <a:srgbClr val="0000CC"/>
                </a:solidFill>
                <a:latin typeface="Baskerville Old Face" pitchFamily="18" charset="0"/>
              </a:rPr>
              <a:t>returned image is sharper than the original image</a:t>
            </a:r>
            <a:r>
              <a:rPr lang="en-US" sz="2400" b="1" dirty="0" smtClean="0">
                <a:solidFill>
                  <a:srgbClr val="0000CC"/>
                </a:solidFill>
                <a:latin typeface="Baskerville Old Face" pitchFamily="18" charset="0"/>
              </a:rPr>
              <a:t>. </a:t>
            </a:r>
          </a:p>
          <a:p>
            <a:pPr marL="398463" lvl="1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err="1" smtClean="0">
                <a:latin typeface="Baskerville Old Face" pitchFamily="18" charset="0"/>
              </a:rPr>
              <a:t>i.e</a:t>
            </a:r>
            <a:r>
              <a:rPr lang="en-US" sz="2400" dirty="0">
                <a:latin typeface="Baskerville Old Face" pitchFamily="18" charset="0"/>
              </a:rPr>
              <a:t>, if we talk about </a:t>
            </a:r>
            <a:r>
              <a:rPr lang="en-US" sz="2400" b="1" dirty="0">
                <a:solidFill>
                  <a:srgbClr val="005024"/>
                </a:solidFill>
                <a:latin typeface="Baskerville Old Face" pitchFamily="18" charset="0"/>
              </a:rPr>
              <a:t>image processing </a:t>
            </a:r>
            <a:r>
              <a:rPr lang="en-US" sz="2400" dirty="0">
                <a:latin typeface="Baskerville Old Face" pitchFamily="18" charset="0"/>
              </a:rPr>
              <a:t>the </a:t>
            </a:r>
            <a:r>
              <a:rPr lang="en-US" sz="2400" b="1" dirty="0">
                <a:solidFill>
                  <a:srgbClr val="FF3300"/>
                </a:solidFill>
                <a:latin typeface="Baskerville Old Face" pitchFamily="18" charset="0"/>
              </a:rPr>
              <a:t>max-pooling</a:t>
            </a:r>
            <a:r>
              <a:rPr lang="en-US" sz="2400" b="1" dirty="0">
                <a:latin typeface="Baskerville Old Face" pitchFamily="18" charset="0"/>
              </a:rPr>
              <a:t> </a:t>
            </a:r>
            <a:r>
              <a:rPr lang="en-US" sz="2400" dirty="0">
                <a:latin typeface="Baskerville Old Face" pitchFamily="18" charset="0"/>
              </a:rPr>
              <a:t>helps to </a:t>
            </a:r>
            <a:r>
              <a:rPr lang="en-US" sz="2400" b="1" dirty="0">
                <a:solidFill>
                  <a:srgbClr val="660066"/>
                </a:solidFill>
                <a:latin typeface="Baskerville Old Face" pitchFamily="18" charset="0"/>
              </a:rPr>
              <a:t>extract the sharpest features on the </a:t>
            </a:r>
            <a:r>
              <a:rPr lang="en-US" sz="2400" b="1" dirty="0" smtClean="0">
                <a:solidFill>
                  <a:srgbClr val="660066"/>
                </a:solidFill>
                <a:latin typeface="Baskerville Old Face" pitchFamily="18" charset="0"/>
              </a:rPr>
              <a:t>image.</a:t>
            </a:r>
          </a:p>
          <a:p>
            <a:pPr marL="398463" lvl="1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>
                <a:latin typeface="Baskerville Old Face" pitchFamily="18" charset="0"/>
              </a:rPr>
              <a:t>The </a:t>
            </a:r>
            <a:r>
              <a:rPr lang="en-US" sz="2400" b="1" dirty="0" smtClean="0">
                <a:solidFill>
                  <a:srgbClr val="0000CC"/>
                </a:solidFill>
                <a:latin typeface="Baskerville Old Face" pitchFamily="18" charset="0"/>
              </a:rPr>
              <a:t>Max Pooling layer </a:t>
            </a:r>
            <a:r>
              <a:rPr lang="en-US" sz="2400" b="1" dirty="0" smtClean="0">
                <a:latin typeface="Baskerville Old Face" pitchFamily="18" charset="0"/>
              </a:rPr>
              <a:t>summarizes </a:t>
            </a:r>
            <a:r>
              <a:rPr lang="en-US" sz="2400" b="1" dirty="0">
                <a:latin typeface="Baskerville Old Face" pitchFamily="18" charset="0"/>
              </a:rPr>
              <a:t>the </a:t>
            </a:r>
            <a:r>
              <a:rPr lang="en-US" sz="2400" b="1" dirty="0" smtClean="0">
                <a:latin typeface="Baskerville Old Face" pitchFamily="18" charset="0"/>
              </a:rPr>
              <a:t>features </a:t>
            </a:r>
            <a:r>
              <a:rPr lang="en-US" sz="2400" b="1" dirty="0">
                <a:latin typeface="Baskerville Old Face" pitchFamily="18" charset="0"/>
              </a:rPr>
              <a:t>in a region </a:t>
            </a:r>
            <a:r>
              <a:rPr lang="en-US" sz="2400" dirty="0">
                <a:latin typeface="Baskerville Old Face" pitchFamily="18" charset="0"/>
              </a:rPr>
              <a:t>represented by the </a:t>
            </a:r>
            <a:r>
              <a:rPr lang="en-US" sz="2400" b="1" dirty="0">
                <a:solidFill>
                  <a:srgbClr val="660033"/>
                </a:solidFill>
                <a:latin typeface="Baskerville Old Face" pitchFamily="18" charset="0"/>
              </a:rPr>
              <a:t>maximum value in that region</a:t>
            </a:r>
            <a:r>
              <a:rPr lang="en-US" sz="2400" dirty="0">
                <a:latin typeface="Baskerville Old Face" pitchFamily="18" charset="0"/>
              </a:rPr>
              <a:t>. Max Pooling is more suitable for images with a </a:t>
            </a:r>
            <a:r>
              <a:rPr lang="en-US" sz="2400" b="1" dirty="0">
                <a:solidFill>
                  <a:srgbClr val="0000CC"/>
                </a:solidFill>
                <a:latin typeface="Baskerville Old Face" pitchFamily="18" charset="0"/>
              </a:rPr>
              <a:t>dark background </a:t>
            </a:r>
            <a:r>
              <a:rPr lang="en-US" sz="2400" dirty="0">
                <a:latin typeface="Baskerville Old Face" pitchFamily="18" charset="0"/>
              </a:rPr>
              <a:t>as it will select </a:t>
            </a:r>
            <a:r>
              <a:rPr lang="en-US" sz="2400" b="1" dirty="0">
                <a:solidFill>
                  <a:srgbClr val="0000CC"/>
                </a:solidFill>
                <a:latin typeface="Baskerville Old Face" pitchFamily="18" charset="0"/>
              </a:rPr>
              <a:t>brighter pixels in a region </a:t>
            </a:r>
            <a:r>
              <a:rPr lang="en-US" sz="2400" b="1" dirty="0">
                <a:latin typeface="Baskerville Old Face" pitchFamily="18" charset="0"/>
              </a:rPr>
              <a:t>of the input image</a:t>
            </a:r>
            <a:r>
              <a:rPr lang="en-US" sz="2400" b="1" dirty="0" smtClean="0">
                <a:latin typeface="Baskerville Old Face" pitchFamily="18" charset="0"/>
              </a:rPr>
              <a:t>.</a:t>
            </a:r>
            <a:endParaRPr lang="en-US" sz="2400" b="1" dirty="0"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600" b="1" dirty="0" smtClean="0">
                <a:solidFill>
                  <a:srgbClr val="0000CC"/>
                </a:solidFill>
                <a:latin typeface="Cooper Black" pitchFamily="18" charset="0"/>
                <a:ea typeface="Calibri"/>
                <a:cs typeface="Times New Roman"/>
              </a:rPr>
              <a:t>Contd..</a:t>
            </a:r>
            <a:endParaRPr lang="en-US" sz="4000" b="1" dirty="0">
              <a:solidFill>
                <a:srgbClr val="0000CC"/>
              </a:solidFill>
              <a:latin typeface="Cooper Black" pitchFamily="18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3287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09600"/>
            <a:ext cx="8534400" cy="6172200"/>
          </a:xfrm>
        </p:spPr>
        <p:txBody>
          <a:bodyPr>
            <a:noAutofit/>
          </a:bodyPr>
          <a:lstStyle/>
          <a:p>
            <a:pPr marL="55563" lvl="1" indent="0" algn="just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660066"/>
                </a:solidFill>
                <a:latin typeface="Baskerville Old Face" pitchFamily="18" charset="0"/>
              </a:rPr>
              <a:t>Kernel/filter is the size of a matrix </a:t>
            </a:r>
            <a:r>
              <a:rPr lang="en-US" sz="2400" dirty="0">
                <a:latin typeface="Baskerville Old Face" pitchFamily="18" charset="0"/>
              </a:rPr>
              <a:t>that is </a:t>
            </a:r>
            <a:r>
              <a:rPr lang="en-US" sz="2400" b="1" dirty="0" smtClean="0">
                <a:latin typeface="Baskerville Old Face" pitchFamily="18" charset="0"/>
              </a:rPr>
              <a:t>applied over the complete input data. </a:t>
            </a:r>
            <a:r>
              <a:rPr lang="en-US" sz="2400" dirty="0">
                <a:latin typeface="Baskerville Old Face" pitchFamily="18" charset="0"/>
              </a:rPr>
              <a:t>As the </a:t>
            </a:r>
            <a:r>
              <a:rPr lang="en-US" sz="2400" b="1" dirty="0">
                <a:solidFill>
                  <a:srgbClr val="FF0000"/>
                </a:solidFill>
                <a:latin typeface="Baskerville Old Face" pitchFamily="18" charset="0"/>
              </a:rPr>
              <a:t>filter moves across the input</a:t>
            </a:r>
            <a:r>
              <a:rPr lang="en-US" sz="2400" dirty="0">
                <a:latin typeface="Baskerville Old Face" pitchFamily="18" charset="0"/>
              </a:rPr>
              <a:t>, it </a:t>
            </a:r>
            <a:r>
              <a:rPr lang="en-US" sz="2400" b="1" dirty="0">
                <a:solidFill>
                  <a:srgbClr val="0000CC"/>
                </a:solidFill>
                <a:latin typeface="Baskerville Old Face" pitchFamily="18" charset="0"/>
              </a:rPr>
              <a:t>selects the pixel </a:t>
            </a:r>
            <a:r>
              <a:rPr lang="en-US" sz="2400" dirty="0">
                <a:latin typeface="Baskerville Old Face" pitchFamily="18" charset="0"/>
              </a:rPr>
              <a:t>with the </a:t>
            </a:r>
            <a:r>
              <a:rPr lang="en-US" sz="2400" b="1" dirty="0">
                <a:solidFill>
                  <a:srgbClr val="009900"/>
                </a:solidFill>
                <a:latin typeface="Baskerville Old Face" pitchFamily="18" charset="0"/>
              </a:rPr>
              <a:t>maximum value to send to the output array</a:t>
            </a:r>
            <a:r>
              <a:rPr lang="en-US" sz="2400" dirty="0">
                <a:latin typeface="Baskerville Old Face" pitchFamily="18" charset="0"/>
              </a:rPr>
              <a:t>.</a:t>
            </a:r>
            <a:br>
              <a:rPr lang="en-US" sz="2400" dirty="0">
                <a:latin typeface="Baskerville Old Face" pitchFamily="18" charset="0"/>
              </a:rPr>
            </a:br>
            <a:endParaRPr lang="en-US" sz="2400" dirty="0">
              <a:latin typeface="Baskerville Old Face" pitchFamily="18" charset="0"/>
            </a:endParaRPr>
          </a:p>
          <a:p>
            <a:pPr marL="55563" lvl="1" indent="0" algn="just">
              <a:lnSpc>
                <a:spcPct val="150000"/>
              </a:lnSpc>
              <a:buNone/>
            </a:pPr>
            <a:endParaRPr lang="en-US" sz="2400" b="1" dirty="0" smtClean="0">
              <a:latin typeface="Baskerville Old Face" pitchFamily="18" charset="0"/>
            </a:endParaRPr>
          </a:p>
          <a:p>
            <a:pPr marL="55563" lvl="1" indent="0" algn="just">
              <a:lnSpc>
                <a:spcPct val="150000"/>
              </a:lnSpc>
              <a:buNone/>
            </a:pPr>
            <a:endParaRPr lang="en-US" sz="2400" b="1" dirty="0"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600" b="1" dirty="0" smtClean="0">
                <a:solidFill>
                  <a:srgbClr val="0000CC"/>
                </a:solidFill>
                <a:latin typeface="Cooper Black" pitchFamily="18" charset="0"/>
                <a:ea typeface="Calibri"/>
                <a:cs typeface="Times New Roman"/>
              </a:rPr>
              <a:t>Contd..</a:t>
            </a:r>
            <a:endParaRPr lang="en-US" sz="4000" b="1" dirty="0">
              <a:solidFill>
                <a:srgbClr val="0000CC"/>
              </a:solidFill>
              <a:latin typeface="Cooper Black" pitchFamily="18" charset="0"/>
              <a:ea typeface="Calibri"/>
              <a:cs typeface="Times New Roman"/>
            </a:endParaRPr>
          </a:p>
        </p:txBody>
      </p:sp>
      <p:sp>
        <p:nvSpPr>
          <p:cNvPr id="3" name="AutoShape 2" descr="max-pooling-lay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max-pooling-lay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max-pooling-lay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2895600"/>
            <a:ext cx="8032461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760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29008</TotalTime>
  <Words>370</Words>
  <Application>Microsoft Office PowerPoint</Application>
  <PresentationFormat>On-screen Show (4:3)</PresentationFormat>
  <Paragraphs>60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Oriel</vt:lpstr>
      <vt:lpstr>UNIT-III</vt:lpstr>
      <vt:lpstr>Contents</vt:lpstr>
      <vt:lpstr> Pooling Layer</vt:lpstr>
      <vt:lpstr> Contd..</vt:lpstr>
      <vt:lpstr> Contd..</vt:lpstr>
      <vt:lpstr> Contd..</vt:lpstr>
      <vt:lpstr> Contd..</vt:lpstr>
      <vt:lpstr> Contd..</vt:lpstr>
      <vt:lpstr> Contd..</vt:lpstr>
      <vt:lpstr> Contd..</vt:lpstr>
      <vt:lpstr> Contd..</vt:lpstr>
      <vt:lpstr> Contd..</vt:lpstr>
      <vt:lpstr> Contd..</vt:lpstr>
      <vt:lpstr> Contd..</vt:lpstr>
      <vt:lpstr> Contd..</vt:lpstr>
      <vt:lpstr> Contd..</vt:lpstr>
      <vt:lpstr> Contd..</vt:lpstr>
      <vt:lpstr> Contd..</vt:lpstr>
      <vt:lpstr> Contd..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GLK</dc:creator>
  <cp:lastModifiedBy>Y.Surekha</cp:lastModifiedBy>
  <cp:revision>2182</cp:revision>
  <dcterms:created xsi:type="dcterms:W3CDTF">2013-11-07T06:07:38Z</dcterms:created>
  <dcterms:modified xsi:type="dcterms:W3CDTF">2025-08-19T06:11:31Z</dcterms:modified>
</cp:coreProperties>
</file>