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86" r:id="rId21"/>
    <p:sldId id="275" r:id="rId22"/>
    <p:sldId id="276" r:id="rId23"/>
    <p:sldId id="280" r:id="rId24"/>
    <p:sldId id="277" r:id="rId25"/>
    <p:sldId id="278" r:id="rId26"/>
    <p:sldId id="281" r:id="rId27"/>
    <p:sldId id="282" r:id="rId28"/>
    <p:sldId id="284" r:id="rId29"/>
    <p:sldId id="283" r:id="rId30"/>
    <p:sldId id="285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11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DC44ECE-5C0B-4DE4-A20F-5D90CAD4E2BE}" type="datetimeFigureOut">
              <a:rPr lang="en-IN" smtClean="0"/>
              <a:t>23-05-2023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6865361-5A9A-4434-B08F-ADD01709D241}" type="slidenum">
              <a:rPr lang="en-IN" smtClean="0"/>
              <a:t>‹#›</a:t>
            </a:fld>
            <a:endParaRPr lang="en-IN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44ECE-5C0B-4DE4-A20F-5D90CAD4E2BE}" type="datetimeFigureOut">
              <a:rPr lang="en-IN" smtClean="0"/>
              <a:t>23-05-2023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65361-5A9A-4434-B08F-ADD01709D241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44ECE-5C0B-4DE4-A20F-5D90CAD4E2BE}" type="datetimeFigureOut">
              <a:rPr lang="en-IN" smtClean="0"/>
              <a:t>23-05-2023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65361-5A9A-4434-B08F-ADD01709D241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44ECE-5C0B-4DE4-A20F-5D90CAD4E2BE}" type="datetimeFigureOut">
              <a:rPr lang="en-IN" smtClean="0"/>
              <a:t>23-05-2023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65361-5A9A-4434-B08F-ADD01709D241}" type="slidenum">
              <a:rPr lang="en-IN" smtClean="0"/>
              <a:t>‹#›</a:t>
            </a:fld>
            <a:endParaRPr lang="en-IN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44ECE-5C0B-4DE4-A20F-5D90CAD4E2BE}" type="datetimeFigureOut">
              <a:rPr lang="en-IN" smtClean="0"/>
              <a:t>23-05-2023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65361-5A9A-4434-B08F-ADD01709D241}" type="slidenum">
              <a:rPr lang="en-IN" smtClean="0"/>
              <a:t>‹#›</a:t>
            </a:fld>
            <a:endParaRPr lang="en-IN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44ECE-5C0B-4DE4-A20F-5D90CAD4E2BE}" type="datetimeFigureOut">
              <a:rPr lang="en-IN" smtClean="0"/>
              <a:t>23-05-2023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65361-5A9A-4434-B08F-ADD01709D241}" type="slidenum">
              <a:rPr lang="en-IN" smtClean="0"/>
              <a:t>‹#›</a:t>
            </a:fld>
            <a:endParaRPr lang="en-IN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44ECE-5C0B-4DE4-A20F-5D90CAD4E2BE}" type="datetimeFigureOut">
              <a:rPr lang="en-IN" smtClean="0"/>
              <a:t>23-05-2023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65361-5A9A-4434-B08F-ADD01709D241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44ECE-5C0B-4DE4-A20F-5D90CAD4E2BE}" type="datetimeFigureOut">
              <a:rPr lang="en-IN" smtClean="0"/>
              <a:t>23-05-2023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65361-5A9A-4434-B08F-ADD01709D241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44ECE-5C0B-4DE4-A20F-5D90CAD4E2BE}" type="datetimeFigureOut">
              <a:rPr lang="en-IN" smtClean="0"/>
              <a:t>23-05-2023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65361-5A9A-4434-B08F-ADD01709D241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44ECE-5C0B-4DE4-A20F-5D90CAD4E2BE}" type="datetimeFigureOut">
              <a:rPr lang="en-IN" smtClean="0"/>
              <a:t>23-05-2023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65361-5A9A-4434-B08F-ADD01709D241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44ECE-5C0B-4DE4-A20F-5D90CAD4E2BE}" type="datetimeFigureOut">
              <a:rPr lang="en-IN" smtClean="0"/>
              <a:t>23-05-2023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65361-5A9A-4434-B08F-ADD01709D241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3DC44ECE-5C0B-4DE4-A20F-5D90CAD4E2BE}" type="datetimeFigureOut">
              <a:rPr lang="en-IN" smtClean="0"/>
              <a:t>23-05-2023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26865361-5A9A-4434-B08F-ADD01709D241}" type="slidenum">
              <a:rPr lang="en-IN" smtClean="0"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 smtClean="0"/>
              <a:t>UNIT-5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IN" b="1" dirty="0" smtClean="0"/>
              <a:t>Information Visualization</a:t>
            </a:r>
            <a:endParaRPr lang="en-IN" b="1" dirty="0"/>
          </a:p>
        </p:txBody>
      </p:sp>
    </p:spTree>
    <p:extLst>
      <p:ext uri="{BB962C8B-B14F-4D97-AF65-F5344CB8AC3E}">
        <p14:creationId xmlns:p14="http://schemas.microsoft.com/office/powerpoint/2010/main" val="26377307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3528" y="908720"/>
            <a:ext cx="8640961" cy="5688632"/>
          </a:xfrm>
        </p:spPr>
        <p:txBody>
          <a:bodyPr>
            <a:normAutofit/>
          </a:bodyPr>
          <a:lstStyle/>
          <a:p>
            <a:r>
              <a:rPr lang="en-IN" dirty="0"/>
              <a:t>Stock brokers are interested in </a:t>
            </a:r>
            <a:r>
              <a:rPr lang="en-IN" dirty="0" err="1"/>
              <a:t>analyzing</a:t>
            </a:r>
            <a:r>
              <a:rPr lang="en-IN" dirty="0"/>
              <a:t> this data in order to find trends, </a:t>
            </a:r>
            <a:r>
              <a:rPr lang="en-IN" dirty="0" smtClean="0"/>
              <a:t>outliers</a:t>
            </a:r>
            <a:r>
              <a:rPr lang="en-IN" dirty="0"/>
              <a:t>, and correlations between the various recorded items, such as share prices, periods, and </a:t>
            </a:r>
            <a:r>
              <a:rPr lang="en-IN" dirty="0" smtClean="0"/>
              <a:t>companies.</a:t>
            </a:r>
          </a:p>
          <a:p>
            <a:r>
              <a:rPr lang="en-IN" dirty="0" smtClean="0"/>
              <a:t>Improvements for effective Visualization</a:t>
            </a:r>
          </a:p>
          <a:p>
            <a:pPr lvl="1"/>
            <a:r>
              <a:rPr lang="en-IN" dirty="0"/>
              <a:t>A first improvement is to sort the columns by their attribute value. This is useful to find out the range of the attribute, by examining the beginning and end of a sorted </a:t>
            </a:r>
            <a:r>
              <a:rPr lang="en-IN" dirty="0" smtClean="0"/>
              <a:t>column.</a:t>
            </a:r>
          </a:p>
          <a:p>
            <a:pPr marL="411480" lvl="1" indent="0">
              <a:buNone/>
            </a:pPr>
            <a:r>
              <a:rPr lang="en-IN" dirty="0"/>
              <a:t>Example: </a:t>
            </a:r>
            <a:r>
              <a:rPr lang="en-IN" dirty="0" smtClean="0"/>
              <a:t>Show </a:t>
            </a:r>
            <a:r>
              <a:rPr lang="en-IN" dirty="0"/>
              <a:t>the evolution in time of the price of a given share.</a:t>
            </a:r>
            <a:endParaRPr lang="en-IN" dirty="0" smtClean="0"/>
          </a:p>
          <a:p>
            <a:pPr lvl="1"/>
            <a:r>
              <a:rPr lang="en-IN" dirty="0"/>
              <a:t>First, we sort the table rows by </a:t>
            </a:r>
            <a:r>
              <a:rPr lang="en-IN" dirty="0" smtClean="0"/>
              <a:t> share name</a:t>
            </a:r>
            <a:r>
              <a:rPr lang="en-IN" dirty="0"/>
              <a:t>, which groups together the records (rows) corresponding to the same share</a:t>
            </a:r>
            <a:r>
              <a:rPr lang="en-IN" dirty="0" smtClean="0"/>
              <a:t>.</a:t>
            </a:r>
          </a:p>
          <a:p>
            <a:pPr lvl="1"/>
            <a:r>
              <a:rPr lang="en-IN" dirty="0"/>
              <a:t>, </a:t>
            </a:r>
            <a:r>
              <a:rPr lang="en-IN" dirty="0" smtClean="0"/>
              <a:t>Next, we </a:t>
            </a:r>
            <a:r>
              <a:rPr lang="en-IN" dirty="0"/>
              <a:t>sort the same-name row groups by date</a:t>
            </a:r>
            <a:r>
              <a:rPr lang="en-IN" dirty="0" smtClean="0"/>
              <a:t>.</a:t>
            </a:r>
          </a:p>
          <a:p>
            <a:pPr lvl="1"/>
            <a:r>
              <a:rPr lang="en-IN" dirty="0"/>
              <a:t>Finally sort the same-date row groups created by the second sort operation by time.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55576" y="5760"/>
            <a:ext cx="7756263" cy="1054250"/>
          </a:xfrm>
        </p:spPr>
        <p:txBody>
          <a:bodyPr/>
          <a:lstStyle/>
          <a:p>
            <a:r>
              <a:rPr lang="en-IN" dirty="0" smtClean="0"/>
              <a:t>Printing Contents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8390106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3568" y="1556792"/>
            <a:ext cx="7689176" cy="4569371"/>
          </a:xfrm>
        </p:spPr>
        <p:txBody>
          <a:bodyPr>
            <a:normAutofit fontScale="92500"/>
          </a:bodyPr>
          <a:lstStyle/>
          <a:p>
            <a:r>
              <a:rPr lang="en-IN" dirty="0" smtClean="0"/>
              <a:t>Three </a:t>
            </a:r>
            <a:r>
              <a:rPr lang="en-IN" dirty="0"/>
              <a:t>other enhancements besides the multiple sorting technique. </a:t>
            </a:r>
            <a:endParaRPr lang="en-IN" dirty="0" smtClean="0"/>
          </a:p>
          <a:p>
            <a:r>
              <a:rPr lang="en-IN" dirty="0" smtClean="0"/>
              <a:t>The </a:t>
            </a:r>
            <a:r>
              <a:rPr lang="en-IN" dirty="0"/>
              <a:t>first enhancement helps us see how many intraday samples the dataset has. To do this, we draw the background of the table cells </a:t>
            </a:r>
            <a:r>
              <a:rPr lang="en-IN" dirty="0">
                <a:solidFill>
                  <a:srgbClr val="FF0000"/>
                </a:solidFill>
              </a:rPr>
              <a:t>using </a:t>
            </a:r>
            <a:r>
              <a:rPr lang="en-IN" dirty="0" smtClean="0">
                <a:solidFill>
                  <a:srgbClr val="FF0000"/>
                </a:solidFill>
              </a:rPr>
              <a:t>alternating </a:t>
            </a:r>
            <a:r>
              <a:rPr lang="en-IN" dirty="0" err="1">
                <a:solidFill>
                  <a:srgbClr val="FF0000"/>
                </a:solidFill>
              </a:rPr>
              <a:t>colors</a:t>
            </a:r>
            <a:r>
              <a:rPr lang="en-IN" dirty="0">
                <a:solidFill>
                  <a:srgbClr val="FF0000"/>
                </a:solidFill>
              </a:rPr>
              <a:t> </a:t>
            </a:r>
            <a:r>
              <a:rPr lang="en-IN" dirty="0"/>
              <a:t>(light blue and white) that change between row groups belonging to </a:t>
            </a:r>
            <a:r>
              <a:rPr lang="en-IN" dirty="0">
                <a:solidFill>
                  <a:srgbClr val="FF0000"/>
                </a:solidFill>
              </a:rPr>
              <a:t>different dates</a:t>
            </a:r>
            <a:r>
              <a:rPr lang="en-IN" dirty="0"/>
              <a:t>. We can now easily see that most trading days have four or five intraday samples. </a:t>
            </a:r>
            <a:endParaRPr lang="en-IN" dirty="0" smtClean="0"/>
          </a:p>
          <a:p>
            <a:r>
              <a:rPr lang="en-IN" dirty="0" smtClean="0"/>
              <a:t>A </a:t>
            </a:r>
            <a:r>
              <a:rPr lang="en-IN" dirty="0"/>
              <a:t>second use of this visual cue is to facilitate focusing on </a:t>
            </a:r>
            <a:r>
              <a:rPr lang="en-IN" dirty="0">
                <a:solidFill>
                  <a:srgbClr val="FF0000"/>
                </a:solidFill>
              </a:rPr>
              <a:t>the first and last intraday samples</a:t>
            </a:r>
            <a:r>
              <a:rPr lang="en-IN" dirty="0"/>
              <a:t>, which are important to </a:t>
            </a:r>
            <a:r>
              <a:rPr lang="en-IN" dirty="0">
                <a:solidFill>
                  <a:srgbClr val="FF0000"/>
                </a:solidFill>
              </a:rPr>
              <a:t>assess a day’s gains or losses</a:t>
            </a:r>
            <a:r>
              <a:rPr lang="en-IN" dirty="0"/>
              <a:t>, and also to compare the </a:t>
            </a:r>
            <a:r>
              <a:rPr lang="en-IN" dirty="0">
                <a:solidFill>
                  <a:srgbClr val="FF0000"/>
                </a:solidFill>
              </a:rPr>
              <a:t>close of a day with the open </a:t>
            </a:r>
            <a:r>
              <a:rPr lang="en-IN" dirty="0"/>
              <a:t>of the next day.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Printing Contents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9947127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5536" y="1124744"/>
            <a:ext cx="8424935" cy="5544615"/>
          </a:xfrm>
        </p:spPr>
        <p:txBody>
          <a:bodyPr>
            <a:normAutofit/>
          </a:bodyPr>
          <a:lstStyle/>
          <a:p>
            <a:r>
              <a:rPr lang="en-IN" dirty="0"/>
              <a:t>The second enhancement helps us follow the evolutions of the cell values without having to read </a:t>
            </a:r>
            <a:r>
              <a:rPr lang="en-IN" dirty="0" smtClean="0"/>
              <a:t>them.</a:t>
            </a:r>
          </a:p>
          <a:p>
            <a:r>
              <a:rPr lang="en-IN" dirty="0" smtClean="0"/>
              <a:t>Blend </a:t>
            </a:r>
            <a:r>
              <a:rPr lang="en-IN" dirty="0"/>
              <a:t>each cell’s </a:t>
            </a:r>
            <a:r>
              <a:rPr lang="en-IN" dirty="0" smtClean="0"/>
              <a:t>background </a:t>
            </a:r>
            <a:r>
              <a:rPr lang="en-IN" dirty="0"/>
              <a:t>with a </a:t>
            </a:r>
            <a:r>
              <a:rPr lang="en-IN" dirty="0" err="1"/>
              <a:t>colored</a:t>
            </a:r>
            <a:r>
              <a:rPr lang="en-IN" dirty="0"/>
              <a:t> bar graph showing the actual cell </a:t>
            </a:r>
            <a:r>
              <a:rPr lang="en-IN" dirty="0" smtClean="0"/>
              <a:t>value.</a:t>
            </a:r>
          </a:p>
          <a:p>
            <a:r>
              <a:rPr lang="en-IN" dirty="0"/>
              <a:t>Short bars indicate small values, whereas a bar of the entire cell’s length indicates the maximum value over the respective column. </a:t>
            </a:r>
            <a:endParaRPr lang="en-IN" dirty="0" smtClean="0"/>
          </a:p>
          <a:p>
            <a:r>
              <a:rPr lang="en-IN" dirty="0"/>
              <a:t>The third enhancement helps us follow the course variations during the </a:t>
            </a:r>
            <a:r>
              <a:rPr lang="en-IN" dirty="0" smtClean="0"/>
              <a:t>monitored </a:t>
            </a:r>
            <a:r>
              <a:rPr lang="en-IN" dirty="0"/>
              <a:t>intervals</a:t>
            </a:r>
            <a:r>
              <a:rPr lang="en-IN" dirty="0" smtClean="0"/>
              <a:t>.</a:t>
            </a:r>
          </a:p>
          <a:p>
            <a:r>
              <a:rPr lang="en-IN" dirty="0" smtClean="0"/>
              <a:t>. </a:t>
            </a:r>
            <a:r>
              <a:rPr lang="en-IN" dirty="0"/>
              <a:t>A green upward-pointing arrow indicates a course increase, a red </a:t>
            </a:r>
            <a:r>
              <a:rPr lang="en-IN" dirty="0" err="1"/>
              <a:t>downwardpointing</a:t>
            </a:r>
            <a:r>
              <a:rPr lang="en-IN" dirty="0"/>
              <a:t> arrow shows a course decrease, and a blue equal-sign icon shows an unchanged course</a:t>
            </a:r>
            <a:r>
              <a:rPr lang="en-IN" dirty="0" smtClean="0"/>
              <a:t>. </a:t>
            </a:r>
          </a:p>
          <a:p>
            <a:endParaRPr lang="en-IN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3568" y="188640"/>
            <a:ext cx="7756263" cy="1054250"/>
          </a:xfrm>
        </p:spPr>
        <p:txBody>
          <a:bodyPr/>
          <a:lstStyle/>
          <a:p>
            <a:r>
              <a:rPr lang="en-IN" dirty="0" smtClean="0"/>
              <a:t>Mapping Values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8832598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7647"/>
            <a:ext cx="8892480" cy="6760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13972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7504" y="1628800"/>
            <a:ext cx="8640959" cy="5229199"/>
          </a:xfrm>
        </p:spPr>
        <p:txBody>
          <a:bodyPr/>
          <a:lstStyle/>
          <a:p>
            <a:r>
              <a:rPr lang="en-IN" dirty="0"/>
              <a:t>A different problem of the text-based table visualization </a:t>
            </a:r>
            <a:r>
              <a:rPr lang="en-IN" dirty="0" smtClean="0"/>
              <a:t> </a:t>
            </a:r>
            <a:r>
              <a:rPr lang="en-IN" dirty="0"/>
              <a:t>is its limited scalability. </a:t>
            </a:r>
            <a:endParaRPr lang="en-IN" dirty="0" smtClean="0"/>
          </a:p>
          <a:p>
            <a:r>
              <a:rPr lang="en-IN" dirty="0" smtClean="0"/>
              <a:t>Scrolling does </a:t>
            </a:r>
            <a:r>
              <a:rPr lang="en-IN" dirty="0"/>
              <a:t>not offer an overview of the entire data. Also, scrolling a table that has tens of thousands of rows or more is quite </a:t>
            </a:r>
            <a:r>
              <a:rPr lang="en-IN" dirty="0" smtClean="0"/>
              <a:t>cumbersome</a:t>
            </a:r>
            <a:r>
              <a:rPr lang="en-IN" dirty="0"/>
              <a:t>. </a:t>
            </a:r>
            <a:endParaRPr lang="en-IN" dirty="0" smtClean="0"/>
          </a:p>
          <a:p>
            <a:r>
              <a:rPr lang="en-IN" dirty="0" smtClean="0"/>
              <a:t>To </a:t>
            </a:r>
            <a:r>
              <a:rPr lang="en-IN" dirty="0"/>
              <a:t>solve this problem, we reduce the level of detail at which the table is shown, by zooming out the table visualization</a:t>
            </a:r>
            <a:r>
              <a:rPr lang="en-IN" dirty="0" smtClean="0"/>
              <a:t>.</a:t>
            </a:r>
          </a:p>
          <a:p>
            <a:endParaRPr lang="en-IN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Sampling issues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7808806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-37986"/>
            <a:ext cx="8928992" cy="6728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26408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11561" y="1772817"/>
            <a:ext cx="7833192" cy="4353346"/>
          </a:xfrm>
        </p:spPr>
        <p:txBody>
          <a:bodyPr>
            <a:normAutofit lnSpcReduction="10000"/>
          </a:bodyPr>
          <a:lstStyle/>
          <a:p>
            <a:r>
              <a:rPr lang="en-IN" dirty="0"/>
              <a:t>Relation is an association between two or more items.</a:t>
            </a:r>
          </a:p>
          <a:p>
            <a:r>
              <a:rPr lang="en-IN" dirty="0"/>
              <a:t>Relational data is  different from value data, as the information is located not in a single data value, but association of such values.</a:t>
            </a:r>
          </a:p>
          <a:p>
            <a:pPr marL="0" indent="0">
              <a:buNone/>
            </a:pPr>
            <a:r>
              <a:rPr lang="en-IN" dirty="0"/>
              <a:t>Applications</a:t>
            </a:r>
          </a:p>
          <a:p>
            <a:r>
              <a:rPr lang="en-IN" dirty="0"/>
              <a:t>World Wide Web, </a:t>
            </a:r>
          </a:p>
          <a:p>
            <a:r>
              <a:rPr lang="en-IN" dirty="0"/>
              <a:t>cities connected by roads</a:t>
            </a:r>
          </a:p>
          <a:p>
            <a:r>
              <a:rPr lang="en-IN" dirty="0"/>
              <a:t>on maps, suppliers and customers connected in a logistics network, and </a:t>
            </a:r>
          </a:p>
          <a:p>
            <a:r>
              <a:rPr lang="en-IN" dirty="0"/>
              <a:t>software components depending on each other in a software system architecture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Visualisation of relations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1161832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1628800"/>
            <a:ext cx="8496943" cy="4968551"/>
          </a:xfrm>
        </p:spPr>
        <p:txBody>
          <a:bodyPr>
            <a:normAutofit fontScale="92500" lnSpcReduction="10000"/>
          </a:bodyPr>
          <a:lstStyle/>
          <a:p>
            <a:r>
              <a:rPr lang="en-IN" dirty="0"/>
              <a:t>Trees are a particular type of relational data. </a:t>
            </a:r>
          </a:p>
          <a:p>
            <a:r>
              <a:rPr lang="en-IN" dirty="0"/>
              <a:t>Formally, a tree T = (N,E) is defined as a set of nodes N = {</a:t>
            </a:r>
            <a:r>
              <a:rPr lang="en-IN" dirty="0" err="1"/>
              <a:t>ni</a:t>
            </a:r>
            <a:r>
              <a:rPr lang="en-IN" dirty="0"/>
              <a:t>} (also called vertices) and a set of edges</a:t>
            </a:r>
          </a:p>
          <a:p>
            <a:r>
              <a:rPr lang="en-IN" dirty="0"/>
              <a:t>E = {</a:t>
            </a:r>
            <a:r>
              <a:rPr lang="en-IN" dirty="0" err="1"/>
              <a:t>e</a:t>
            </a:r>
            <a:r>
              <a:rPr lang="en-IN" baseline="-25000" dirty="0" err="1"/>
              <a:t>i</a:t>
            </a:r>
            <a:r>
              <a:rPr lang="en-IN" dirty="0"/>
              <a:t>}, where every </a:t>
            </a:r>
            <a:r>
              <a:rPr lang="en-IN" dirty="0" smtClean="0"/>
              <a:t>edge</a:t>
            </a:r>
            <a:r>
              <a:rPr lang="en-IN" dirty="0"/>
              <a:t> </a:t>
            </a:r>
            <a:r>
              <a:rPr lang="en-IN" dirty="0" err="1"/>
              <a:t>e</a:t>
            </a:r>
            <a:r>
              <a:rPr lang="en-IN" baseline="-25000" dirty="0" err="1"/>
              <a:t>i</a:t>
            </a:r>
            <a:r>
              <a:rPr lang="en-IN" baseline="-25000" dirty="0"/>
              <a:t> </a:t>
            </a:r>
            <a:r>
              <a:rPr lang="en-IN" dirty="0" smtClean="0"/>
              <a:t>= </a:t>
            </a:r>
            <a:r>
              <a:rPr lang="en-IN" dirty="0"/>
              <a:t>(</a:t>
            </a:r>
            <a:r>
              <a:rPr lang="en-IN" dirty="0" err="1"/>
              <a:t>n</a:t>
            </a:r>
            <a:r>
              <a:rPr lang="en-IN" baseline="-25000" dirty="0" err="1"/>
              <a:t>j</a:t>
            </a:r>
            <a:r>
              <a:rPr lang="en-IN" dirty="0"/>
              <a:t> , </a:t>
            </a:r>
            <a:r>
              <a:rPr lang="en-IN" dirty="0" err="1" smtClean="0"/>
              <a:t>n</a:t>
            </a:r>
            <a:r>
              <a:rPr lang="en-IN" baseline="-25000" dirty="0" err="1" smtClean="0"/>
              <a:t>k</a:t>
            </a:r>
            <a:r>
              <a:rPr lang="en-IN" dirty="0" smtClean="0"/>
              <a:t>) </a:t>
            </a:r>
            <a:r>
              <a:rPr lang="en-IN" dirty="0"/>
              <a:t>is a pair of nodes </a:t>
            </a:r>
            <a:r>
              <a:rPr lang="en-IN" dirty="0" err="1"/>
              <a:t>n</a:t>
            </a:r>
            <a:r>
              <a:rPr lang="en-IN" baseline="-25000" dirty="0" err="1"/>
              <a:t>j</a:t>
            </a:r>
            <a:r>
              <a:rPr lang="en-IN" baseline="-25000" dirty="0"/>
              <a:t> </a:t>
            </a:r>
            <a:r>
              <a:rPr lang="en-IN" dirty="0" smtClean="0"/>
              <a:t>∈ </a:t>
            </a:r>
            <a:r>
              <a:rPr lang="en-IN" dirty="0"/>
              <a:t>N </a:t>
            </a:r>
            <a:r>
              <a:rPr lang="en-IN" dirty="0" smtClean="0"/>
              <a:t>and </a:t>
            </a:r>
            <a:r>
              <a:rPr lang="en-IN" dirty="0" err="1" smtClean="0"/>
              <a:t>n</a:t>
            </a:r>
            <a:r>
              <a:rPr lang="en-IN" baseline="-25000" dirty="0" err="1" smtClean="0"/>
              <a:t>k</a:t>
            </a:r>
            <a:r>
              <a:rPr lang="en-IN" dirty="0" smtClean="0"/>
              <a:t> </a:t>
            </a:r>
            <a:r>
              <a:rPr lang="en-IN" dirty="0"/>
              <a:t>∈ N.</a:t>
            </a:r>
          </a:p>
          <a:p>
            <a:pPr marL="0" indent="0">
              <a:buNone/>
            </a:pPr>
            <a:r>
              <a:rPr lang="en-IN" dirty="0"/>
              <a:t>Property of a tree </a:t>
            </a:r>
          </a:p>
          <a:p>
            <a:r>
              <a:rPr lang="en-IN" dirty="0"/>
              <a:t>There is a unique path, defined as a set of nodes connected by edges, between any two nodes in the tree.</a:t>
            </a:r>
          </a:p>
          <a:p>
            <a:r>
              <a:rPr lang="en-IN" dirty="0"/>
              <a:t>A tree is a network of connected nodes where there are no loops.</a:t>
            </a:r>
          </a:p>
          <a:p>
            <a:r>
              <a:rPr lang="en-IN" dirty="0"/>
              <a:t> an edge </a:t>
            </a:r>
            <a:r>
              <a:rPr lang="en-IN" dirty="0" err="1"/>
              <a:t>e</a:t>
            </a:r>
            <a:r>
              <a:rPr lang="en-IN" baseline="-25000" dirty="0" err="1"/>
              <a:t>i</a:t>
            </a:r>
            <a:r>
              <a:rPr lang="en-IN" baseline="-25000" dirty="0"/>
              <a:t> </a:t>
            </a:r>
            <a:r>
              <a:rPr lang="en-IN" dirty="0"/>
              <a:t>= (</a:t>
            </a:r>
            <a:r>
              <a:rPr lang="en-IN" dirty="0" err="1"/>
              <a:t>n</a:t>
            </a:r>
            <a:r>
              <a:rPr lang="en-IN" baseline="-25000" dirty="0" err="1"/>
              <a:t>j</a:t>
            </a:r>
            <a:r>
              <a:rPr lang="en-IN" dirty="0"/>
              <a:t> , </a:t>
            </a:r>
            <a:r>
              <a:rPr lang="en-IN" dirty="0" err="1"/>
              <a:t>n</a:t>
            </a:r>
            <a:r>
              <a:rPr lang="en-IN" baseline="-25000" dirty="0" err="1"/>
              <a:t>k</a:t>
            </a:r>
            <a:r>
              <a:rPr lang="en-IN" dirty="0"/>
              <a:t>)</a:t>
            </a:r>
            <a:r>
              <a:rPr lang="en-IN" dirty="0" smtClean="0"/>
              <a:t>, </a:t>
            </a:r>
            <a:r>
              <a:rPr lang="en-IN" dirty="0"/>
              <a:t>the first node </a:t>
            </a:r>
            <a:r>
              <a:rPr lang="en-IN" dirty="0" smtClean="0"/>
              <a:t>(</a:t>
            </a:r>
            <a:r>
              <a:rPr lang="en-IN" dirty="0" err="1" smtClean="0"/>
              <a:t>n</a:t>
            </a:r>
            <a:r>
              <a:rPr lang="en-IN" baseline="-25000" dirty="0" err="1"/>
              <a:t>j</a:t>
            </a:r>
            <a:r>
              <a:rPr lang="en-IN" dirty="0" smtClean="0"/>
              <a:t> </a:t>
            </a:r>
            <a:r>
              <a:rPr lang="en-IN" dirty="0"/>
              <a:t>) is called the parent of </a:t>
            </a:r>
            <a:r>
              <a:rPr lang="en-IN" dirty="0" err="1"/>
              <a:t>n</a:t>
            </a:r>
            <a:r>
              <a:rPr lang="en-IN" baseline="-25000" dirty="0" err="1"/>
              <a:t>k</a:t>
            </a:r>
            <a:r>
              <a:rPr lang="en-IN" dirty="0" smtClean="0"/>
              <a:t> </a:t>
            </a:r>
            <a:r>
              <a:rPr lang="en-IN" dirty="0"/>
              <a:t>and the second one </a:t>
            </a:r>
            <a:r>
              <a:rPr lang="en-IN" dirty="0" smtClean="0"/>
              <a:t>(</a:t>
            </a:r>
            <a:r>
              <a:rPr lang="en-IN" dirty="0" err="1"/>
              <a:t>n</a:t>
            </a:r>
            <a:r>
              <a:rPr lang="en-IN" baseline="-25000" dirty="0" err="1"/>
              <a:t>k</a:t>
            </a:r>
            <a:r>
              <a:rPr lang="en-IN" dirty="0" smtClean="0"/>
              <a:t>) </a:t>
            </a:r>
            <a:r>
              <a:rPr lang="en-IN" dirty="0"/>
              <a:t>is called the child of </a:t>
            </a:r>
            <a:r>
              <a:rPr lang="en-IN" dirty="0" err="1" smtClean="0"/>
              <a:t>n</a:t>
            </a:r>
            <a:r>
              <a:rPr lang="en-IN" baseline="-25000" dirty="0" err="1" smtClean="0"/>
              <a:t>j</a:t>
            </a:r>
            <a:r>
              <a:rPr lang="en-IN" dirty="0" smtClean="0"/>
              <a:t> </a:t>
            </a:r>
            <a:r>
              <a:rPr lang="en-IN" dirty="0"/>
              <a:t>.</a:t>
            </a:r>
          </a:p>
          <a:p>
            <a:r>
              <a:rPr lang="en-IN" dirty="0"/>
              <a:t>A tree can be seen as a hierarchical structure of parent and</a:t>
            </a:r>
          </a:p>
          <a:p>
            <a:pPr marL="0" indent="0">
              <a:buNone/>
            </a:pPr>
            <a:r>
              <a:rPr lang="en-IN" dirty="0"/>
              <a:t>child nodes.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Tree Visualization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573068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7504" y="908720"/>
            <a:ext cx="9036496" cy="5949279"/>
          </a:xfrm>
        </p:spPr>
        <p:txBody>
          <a:bodyPr>
            <a:normAutofit fontScale="70000" lnSpcReduction="20000"/>
          </a:bodyPr>
          <a:lstStyle/>
          <a:p>
            <a:r>
              <a:rPr lang="en-IN" dirty="0"/>
              <a:t>A parent node may have any number of children, but a child node can have only one parent</a:t>
            </a:r>
            <a:r>
              <a:rPr lang="en-IN" dirty="0" smtClean="0"/>
              <a:t>..</a:t>
            </a:r>
            <a:endParaRPr lang="en-IN" dirty="0"/>
          </a:p>
          <a:p>
            <a:r>
              <a:rPr lang="en-IN" dirty="0"/>
              <a:t>This node is called the tree root, and represents the top level of the hierarchy encoded by the </a:t>
            </a:r>
            <a:r>
              <a:rPr lang="en-IN" dirty="0" smtClean="0"/>
              <a:t>tree. </a:t>
            </a:r>
            <a:endParaRPr lang="en-IN" dirty="0"/>
          </a:p>
          <a:p>
            <a:r>
              <a:rPr lang="en-IN" dirty="0" smtClean="0"/>
              <a:t>A </a:t>
            </a:r>
            <a:r>
              <a:rPr lang="en-IN" dirty="0"/>
              <a:t>tree that have no children </a:t>
            </a:r>
            <a:r>
              <a:rPr lang="en-IN" dirty="0" smtClean="0"/>
              <a:t>These </a:t>
            </a:r>
            <a:r>
              <a:rPr lang="en-IN" dirty="0"/>
              <a:t>nodes are called leaves,  the bottom-most level</a:t>
            </a:r>
          </a:p>
          <a:p>
            <a:pPr marL="0" indent="0">
              <a:buNone/>
            </a:pPr>
            <a:r>
              <a:rPr lang="en-IN" dirty="0"/>
              <a:t>of the hierarchy encoded by the tree. </a:t>
            </a:r>
          </a:p>
          <a:p>
            <a:r>
              <a:rPr lang="en-IN" dirty="0"/>
              <a:t>Finally, the depth of a tree is the length of the longest path (number of nodes) that connects a leaf to the root.</a:t>
            </a:r>
          </a:p>
          <a:p>
            <a:r>
              <a:rPr lang="en-IN" dirty="0"/>
              <a:t>One such relation is containment, where parent nodes are seen as containers </a:t>
            </a:r>
            <a:r>
              <a:rPr lang="en-IN" dirty="0" smtClean="0"/>
              <a:t>of child </a:t>
            </a:r>
            <a:r>
              <a:rPr lang="en-IN" dirty="0"/>
              <a:t>nodes. </a:t>
            </a:r>
          </a:p>
          <a:p>
            <a:pPr marL="0" indent="0">
              <a:buNone/>
            </a:pPr>
            <a:r>
              <a:rPr lang="en-IN" dirty="0"/>
              <a:t>Examples of containment tree hierarchies are computer file systems</a:t>
            </a:r>
            <a:r>
              <a:rPr lang="en-IN" dirty="0" smtClean="0"/>
              <a:t>,(</a:t>
            </a:r>
            <a:r>
              <a:rPr lang="en-IN" dirty="0"/>
              <a:t>files in folders), </a:t>
            </a:r>
          </a:p>
          <a:p>
            <a:r>
              <a:rPr lang="en-IN" dirty="0"/>
              <a:t>the structure of software source code (statements in functions</a:t>
            </a:r>
          </a:p>
          <a:p>
            <a:r>
              <a:rPr lang="en-IN" dirty="0"/>
              <a:t>in classes in files), and </a:t>
            </a:r>
          </a:p>
          <a:p>
            <a:r>
              <a:rPr lang="en-IN" dirty="0"/>
              <a:t>the logical map of a store (products in boxes in </a:t>
            </a:r>
            <a:r>
              <a:rPr lang="en-IN" dirty="0" smtClean="0"/>
              <a:t>shelves in </a:t>
            </a:r>
            <a:r>
              <a:rPr lang="en-IN" dirty="0"/>
              <a:t>storage rooms). </a:t>
            </a:r>
          </a:p>
          <a:p>
            <a:r>
              <a:rPr lang="en-IN" dirty="0"/>
              <a:t>Another hierarchical relation is subordination, where </a:t>
            </a:r>
            <a:r>
              <a:rPr lang="en-IN" dirty="0" err="1"/>
              <a:t>parent</a:t>
            </a:r>
            <a:r>
              <a:rPr lang="en-IN" dirty="0"/>
              <a:t> nodes are seen as controllers of their children.</a:t>
            </a:r>
          </a:p>
          <a:p>
            <a:r>
              <a:rPr lang="en-IN" dirty="0"/>
              <a:t> Examples of subordination tree hierarchies are the structures of organizations (employees, managers, </a:t>
            </a:r>
            <a:r>
              <a:rPr lang="en-IN" dirty="0" smtClean="0"/>
              <a:t>executives</a:t>
            </a:r>
            <a:r>
              <a:rPr lang="en-IN" dirty="0"/>
              <a:t>),</a:t>
            </a:r>
          </a:p>
          <a:p>
            <a:r>
              <a:rPr lang="en-IN" dirty="0"/>
              <a:t> the control structure of mechanical assemblies (driven parts connected to controllers),</a:t>
            </a:r>
          </a:p>
          <a:p>
            <a:r>
              <a:rPr lang="en-IN" dirty="0"/>
              <a:t> or the electrical network in a house (devices, power sockets, </a:t>
            </a:r>
            <a:r>
              <a:rPr lang="en-IN" dirty="0" smtClean="0"/>
              <a:t>central electricity </a:t>
            </a:r>
            <a:r>
              <a:rPr lang="en-IN" dirty="0"/>
              <a:t>meter)</a:t>
            </a:r>
          </a:p>
          <a:p>
            <a:endParaRPr lang="en-IN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3568" y="31752"/>
            <a:ext cx="7756263" cy="1054250"/>
          </a:xfrm>
        </p:spPr>
        <p:txBody>
          <a:bodyPr/>
          <a:lstStyle/>
          <a:p>
            <a:r>
              <a:rPr lang="en-IN" dirty="0" smtClean="0"/>
              <a:t>Tree Visualization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744210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5537" y="1340769"/>
            <a:ext cx="8049216" cy="4785394"/>
          </a:xfrm>
        </p:spPr>
        <p:txBody>
          <a:bodyPr/>
          <a:lstStyle/>
          <a:p>
            <a:pPr marL="0" indent="0">
              <a:buNone/>
            </a:pPr>
            <a:endParaRPr lang="en-IN" dirty="0"/>
          </a:p>
          <a:p>
            <a:r>
              <a:rPr lang="en-IN" dirty="0"/>
              <a:t>Consider a set of N data points D = {pi}, 1 ≤ i ≤ N, where every point pi has a K-dimensional vector of attributes (a1i ,...,</a:t>
            </a:r>
            <a:r>
              <a:rPr lang="en-IN" dirty="0" err="1"/>
              <a:t>aKi</a:t>
            </a:r>
            <a:r>
              <a:rPr lang="en-IN" dirty="0"/>
              <a:t> ) ∈ AK, each attribute being defined over some domain A. Such a dataset is called multivariate, as it </a:t>
            </a:r>
            <a:r>
              <a:rPr lang="en-IN" dirty="0" smtClean="0"/>
              <a:t>has several </a:t>
            </a:r>
            <a:r>
              <a:rPr lang="en-IN" dirty="0"/>
              <a:t>variables, or attributes, per data point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z="4000" dirty="0"/>
              <a:t>Multivariate Data Visualization</a:t>
            </a:r>
            <a:r>
              <a:rPr lang="en-IN" dirty="0"/>
              <a:t/>
            </a:r>
            <a:br>
              <a:rPr lang="en-IN" dirty="0"/>
            </a:b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140171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340768"/>
            <a:ext cx="8291264" cy="4785395"/>
          </a:xfrm>
        </p:spPr>
        <p:txBody>
          <a:bodyPr>
            <a:normAutofit/>
          </a:bodyPr>
          <a:lstStyle/>
          <a:p>
            <a:r>
              <a:rPr lang="en-US" b="1" dirty="0"/>
              <a:t>Information Visualization: </a:t>
            </a:r>
            <a:endParaRPr lang="en-IN" dirty="0"/>
          </a:p>
          <a:p>
            <a:r>
              <a:rPr lang="en-US" dirty="0"/>
              <a:t>What Is </a:t>
            </a:r>
            <a:r>
              <a:rPr lang="en-US" dirty="0" err="1"/>
              <a:t>Infovis</a:t>
            </a:r>
            <a:r>
              <a:rPr lang="en-US" dirty="0"/>
              <a:t>, </a:t>
            </a:r>
            <a:endParaRPr lang="en-IN" dirty="0"/>
          </a:p>
          <a:p>
            <a:r>
              <a:rPr lang="en-US" dirty="0"/>
              <a:t>Table Visualization: Printing the contents, Mapping values, Sampling issues.</a:t>
            </a:r>
            <a:endParaRPr lang="en-IN" dirty="0"/>
          </a:p>
          <a:p>
            <a:r>
              <a:rPr lang="en-US" dirty="0"/>
              <a:t> Visualization of Relations: Tree Visualization, </a:t>
            </a:r>
            <a:endParaRPr lang="en-IN" dirty="0"/>
          </a:p>
          <a:p>
            <a:r>
              <a:rPr lang="en-US" dirty="0"/>
              <a:t>Multivariate Data Visualization: Parallel Coordinate Plots, Dimensionality Reduction</a:t>
            </a:r>
            <a:endParaRPr lang="en-IN" dirty="0"/>
          </a:p>
          <a:p>
            <a:r>
              <a:rPr lang="en-US" dirty="0"/>
              <a:t>Text Visualization: Content-Based Visualization, Visualizing Program Code</a:t>
            </a:r>
            <a:endParaRPr lang="en-IN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 smtClean="0">
                <a:solidFill>
                  <a:srgbClr val="FF0000"/>
                </a:solidFill>
              </a:rPr>
              <a:t>Contents</a:t>
            </a:r>
            <a:endParaRPr lang="en-IN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1502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980728"/>
            <a:ext cx="9252519" cy="5877271"/>
          </a:xfrm>
        </p:spPr>
        <p:txBody>
          <a:bodyPr>
            <a:normAutofit fontScale="92500"/>
          </a:bodyPr>
          <a:lstStyle/>
          <a:p>
            <a:r>
              <a:rPr lang="en-IN" dirty="0"/>
              <a:t>The general problem of </a:t>
            </a:r>
            <a:r>
              <a:rPr lang="en-IN" dirty="0" err="1"/>
              <a:t>analyzing</a:t>
            </a:r>
            <a:r>
              <a:rPr lang="en-IN" dirty="0"/>
              <a:t> the distribution and correlation of </a:t>
            </a:r>
            <a:r>
              <a:rPr lang="en-IN" dirty="0" smtClean="0"/>
              <a:t>positions of </a:t>
            </a:r>
            <a:r>
              <a:rPr lang="en-IN" dirty="0"/>
              <a:t>a set of K-dimensional points can be, conceptually, split into K problems </a:t>
            </a:r>
            <a:r>
              <a:rPr lang="en-IN" dirty="0" smtClean="0"/>
              <a:t>of </a:t>
            </a:r>
            <a:r>
              <a:rPr lang="en-IN" dirty="0" err="1" smtClean="0"/>
              <a:t>analyzing</a:t>
            </a:r>
            <a:r>
              <a:rPr lang="en-IN" dirty="0" smtClean="0"/>
              <a:t> </a:t>
            </a:r>
            <a:r>
              <a:rPr lang="en-IN" dirty="0"/>
              <a:t>the distributions and correlations of K sets of one-dimensional values</a:t>
            </a:r>
            <a:r>
              <a:rPr lang="en-IN" dirty="0" smtClean="0"/>
              <a:t>.</a:t>
            </a:r>
            <a:endParaRPr lang="en-IN" dirty="0"/>
          </a:p>
          <a:p>
            <a:r>
              <a:rPr lang="en-IN" dirty="0"/>
              <a:t>We have a dataset containing around N = 400 data points. Each data point describes a car via K = 7 attributes.</a:t>
            </a:r>
          </a:p>
          <a:p>
            <a:r>
              <a:rPr lang="en-IN" dirty="0"/>
              <a:t>These data tuples can be seen as data points in a K = 7-dimensional space.</a:t>
            </a:r>
          </a:p>
          <a:p>
            <a:r>
              <a:rPr lang="en-IN" dirty="0"/>
              <a:t>Since we cannot directly render into seven dimensions, we must find ways to map this space onto two or three dimensions. One way to do this is to consider the K sets D, each containing N data values, as the K columns of a data table.</a:t>
            </a:r>
          </a:p>
          <a:p>
            <a:r>
              <a:rPr lang="en-IN" dirty="0" smtClean="0"/>
              <a:t>a </a:t>
            </a:r>
            <a:r>
              <a:rPr lang="en-IN" dirty="0"/>
              <a:t>point </a:t>
            </a:r>
            <a:r>
              <a:rPr lang="en-IN" dirty="0" err="1"/>
              <a:t>p</a:t>
            </a:r>
            <a:r>
              <a:rPr lang="en-IN" baseline="-25000" dirty="0" err="1"/>
              <a:t>j</a:t>
            </a:r>
            <a:r>
              <a:rPr lang="en-IN" dirty="0"/>
              <a:t> as a horizontal row, parallel coordinates</a:t>
            </a:r>
          </a:p>
          <a:p>
            <a:r>
              <a:rPr lang="en-IN" dirty="0"/>
              <a:t>map each point to a polyline that connects the points on the vertical axes whose ordinates (y values) equal the point attributes </a:t>
            </a:r>
            <a:r>
              <a:rPr lang="en-IN" dirty="0" err="1"/>
              <a:t>a</a:t>
            </a:r>
            <a:r>
              <a:rPr lang="en-IN" baseline="-25000" dirty="0" err="1"/>
              <a:t>i</a:t>
            </a:r>
            <a:endParaRPr lang="en-IN" baseline="-25000" dirty="0"/>
          </a:p>
          <a:p>
            <a:r>
              <a:rPr lang="en-IN" dirty="0"/>
              <a:t>j 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9552" y="21738"/>
            <a:ext cx="7756263" cy="1054250"/>
          </a:xfrm>
        </p:spPr>
        <p:txBody>
          <a:bodyPr/>
          <a:lstStyle/>
          <a:p>
            <a:r>
              <a:rPr lang="en-IN" dirty="0"/>
              <a:t>Parallel Coordinate Plots</a:t>
            </a:r>
          </a:p>
        </p:txBody>
      </p:sp>
    </p:spTree>
    <p:extLst>
      <p:ext uri="{BB962C8B-B14F-4D97-AF65-F5344CB8AC3E}">
        <p14:creationId xmlns:p14="http://schemas.microsoft.com/office/powerpoint/2010/main" val="24648856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1484784"/>
            <a:ext cx="8352927" cy="5184575"/>
          </a:xfrm>
        </p:spPr>
        <p:txBody>
          <a:bodyPr>
            <a:normAutofit lnSpcReduction="10000"/>
          </a:bodyPr>
          <a:lstStyle/>
          <a:p>
            <a:r>
              <a:rPr lang="en-IN" dirty="0" smtClean="0"/>
              <a:t>Types of information is contained in text document.</a:t>
            </a:r>
          </a:p>
          <a:p>
            <a:r>
              <a:rPr lang="en-IN" dirty="0" smtClean="0"/>
              <a:t>Information </a:t>
            </a:r>
            <a:r>
              <a:rPr lang="en-IN" dirty="0"/>
              <a:t>can be structured into three categories: content, structure, and metadata. </a:t>
            </a:r>
            <a:endParaRPr lang="en-IN" dirty="0" smtClean="0"/>
          </a:p>
          <a:p>
            <a:r>
              <a:rPr lang="en-IN" dirty="0" smtClean="0"/>
              <a:t>The </a:t>
            </a:r>
            <a:r>
              <a:rPr lang="en-IN" dirty="0"/>
              <a:t>content describes the information contained in the text itself</a:t>
            </a:r>
            <a:r>
              <a:rPr lang="en-IN" dirty="0" smtClean="0"/>
              <a:t>.</a:t>
            </a:r>
          </a:p>
          <a:p>
            <a:r>
              <a:rPr lang="en-IN" dirty="0" smtClean="0"/>
              <a:t>Structure </a:t>
            </a:r>
            <a:r>
              <a:rPr lang="en-IN" dirty="0"/>
              <a:t>characterizes how the text is organized hierarchically into several levels of abstraction, such as paragraphs, sections, chapters, or elements of a document </a:t>
            </a:r>
            <a:r>
              <a:rPr lang="en-IN" dirty="0" smtClean="0"/>
              <a:t>collection.</a:t>
            </a:r>
          </a:p>
          <a:p>
            <a:r>
              <a:rPr lang="en-IN" dirty="0" smtClean="0"/>
              <a:t>Metadata </a:t>
            </a:r>
            <a:r>
              <a:rPr lang="en-IN" dirty="0"/>
              <a:t>stores information about the document itself rather than information about the document content. </a:t>
            </a:r>
            <a:endParaRPr lang="en-IN" dirty="0" smtClean="0"/>
          </a:p>
          <a:p>
            <a:r>
              <a:rPr lang="en-IN" dirty="0" smtClean="0"/>
              <a:t>Metadata </a:t>
            </a:r>
            <a:r>
              <a:rPr lang="en-IN" dirty="0"/>
              <a:t>includes cross references, keywords, and indexes, as well as information on the document author, publisher, and publication date.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55576" y="260648"/>
            <a:ext cx="7756263" cy="1054250"/>
          </a:xfrm>
        </p:spPr>
        <p:txBody>
          <a:bodyPr/>
          <a:lstStyle/>
          <a:p>
            <a:r>
              <a:rPr lang="en-IN" dirty="0" smtClean="0"/>
              <a:t>Text Visualization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5337820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908720"/>
            <a:ext cx="8496944" cy="5949280"/>
          </a:xfrm>
        </p:spPr>
        <p:txBody>
          <a:bodyPr>
            <a:normAutofit/>
          </a:bodyPr>
          <a:lstStyle/>
          <a:p>
            <a:r>
              <a:rPr lang="en-IN" dirty="0"/>
              <a:t>Visualization methods </a:t>
            </a:r>
            <a:endParaRPr lang="en-IN" dirty="0" smtClean="0"/>
          </a:p>
          <a:p>
            <a:pPr lvl="1"/>
            <a:r>
              <a:rPr lang="en-IN" dirty="0"/>
              <a:t>T</a:t>
            </a:r>
            <a:r>
              <a:rPr lang="en-IN" dirty="0" smtClean="0"/>
              <a:t>hat </a:t>
            </a:r>
            <a:r>
              <a:rPr lang="en-IN" dirty="0"/>
              <a:t>target metadata should provide insight in the </a:t>
            </a:r>
            <a:r>
              <a:rPr lang="en-IN" dirty="0" smtClean="0"/>
              <a:t>metadata itself</a:t>
            </a:r>
            <a:endParaRPr lang="en-IN" dirty="0"/>
          </a:p>
          <a:p>
            <a:pPr lvl="1"/>
            <a:r>
              <a:rPr lang="en-IN" dirty="0" smtClean="0"/>
              <a:t>Ways </a:t>
            </a:r>
            <a:r>
              <a:rPr lang="en-IN" dirty="0"/>
              <a:t>to correlate metadata with the document content and structure</a:t>
            </a:r>
            <a:r>
              <a:rPr lang="en-IN" dirty="0" smtClean="0"/>
              <a:t>.</a:t>
            </a:r>
          </a:p>
          <a:p>
            <a:r>
              <a:rPr lang="en-IN" dirty="0" smtClean="0"/>
              <a:t>The other dimension </a:t>
            </a:r>
            <a:r>
              <a:rPr lang="en-IN" dirty="0"/>
              <a:t>of text visualization concerns the origin of the data</a:t>
            </a:r>
            <a:r>
              <a:rPr lang="en-IN" dirty="0" smtClean="0"/>
              <a:t>.</a:t>
            </a:r>
          </a:p>
          <a:p>
            <a:r>
              <a:rPr lang="en-IN" dirty="0" smtClean="0"/>
              <a:t>Example: Google </a:t>
            </a:r>
            <a:r>
              <a:rPr lang="en-IN" dirty="0"/>
              <a:t>search tool, </a:t>
            </a:r>
            <a:r>
              <a:rPr lang="en-IN" dirty="0" err="1"/>
              <a:t>analyze</a:t>
            </a:r>
            <a:r>
              <a:rPr lang="en-IN" dirty="0"/>
              <a:t> documents to generate information used for classification and </a:t>
            </a:r>
            <a:r>
              <a:rPr lang="en-IN" dirty="0" smtClean="0"/>
              <a:t>indexing.</a:t>
            </a:r>
          </a:p>
          <a:p>
            <a:r>
              <a:rPr lang="en-IN" dirty="0"/>
              <a:t>Text analysis </a:t>
            </a:r>
            <a:r>
              <a:rPr lang="en-IN" dirty="0" smtClean="0"/>
              <a:t>includes techniques </a:t>
            </a:r>
            <a:r>
              <a:rPr lang="en-IN" dirty="0"/>
              <a:t>that range from neural networks and statistical analysis to lexical, syntactic, and semantic analysis and natural-language processing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11560" y="0"/>
            <a:ext cx="7756263" cy="1054250"/>
          </a:xfrm>
        </p:spPr>
        <p:txBody>
          <a:bodyPr/>
          <a:lstStyle/>
          <a:p>
            <a:r>
              <a:rPr lang="en-IN" dirty="0" smtClean="0"/>
              <a:t>Text Visualization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6199652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0284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7294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520" y="1556792"/>
            <a:ext cx="8892479" cy="5301207"/>
          </a:xfrm>
        </p:spPr>
        <p:txBody>
          <a:bodyPr/>
          <a:lstStyle/>
          <a:p>
            <a:r>
              <a:rPr lang="en-IN" dirty="0"/>
              <a:t>All views use simple and familiar two-dimensional layout and mapping techniques, such as the direct rendering of the document pages, at full or </a:t>
            </a:r>
            <a:r>
              <a:rPr lang="en-IN" dirty="0" smtClean="0"/>
              <a:t>diminished </a:t>
            </a:r>
            <a:r>
              <a:rPr lang="en-IN" dirty="0"/>
              <a:t>size, and the tree-browser </a:t>
            </a:r>
            <a:r>
              <a:rPr lang="en-IN" dirty="0" smtClean="0"/>
              <a:t>metaphor.</a:t>
            </a:r>
          </a:p>
          <a:p>
            <a:r>
              <a:rPr lang="en-IN" dirty="0"/>
              <a:t>The semantics of </a:t>
            </a:r>
            <a:r>
              <a:rPr lang="en-IN" dirty="0" err="1"/>
              <a:t>colors</a:t>
            </a:r>
            <a:r>
              <a:rPr lang="en-IN" dirty="0"/>
              <a:t> are also very intuitive. These represent either actual data in the document or user choices in the annotation process</a:t>
            </a:r>
            <a:r>
              <a:rPr lang="en-IN" dirty="0" smtClean="0"/>
              <a:t>.</a:t>
            </a:r>
          </a:p>
          <a:p>
            <a:r>
              <a:rPr lang="en-IN" dirty="0"/>
              <a:t>Combined with simple navigation and interaction, these techniques can be quickly learned and used by a wide range of users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7504" y="548680"/>
            <a:ext cx="8620359" cy="1054250"/>
          </a:xfrm>
        </p:spPr>
        <p:txBody>
          <a:bodyPr/>
          <a:lstStyle/>
          <a:p>
            <a:r>
              <a:rPr lang="en-IN" sz="4400" dirty="0" smtClean="0"/>
              <a:t>Content based visualization</a:t>
            </a:r>
            <a:endParaRPr lang="en-IN" sz="4400" dirty="0"/>
          </a:p>
        </p:txBody>
      </p:sp>
    </p:spTree>
    <p:extLst>
      <p:ext uri="{BB962C8B-B14F-4D97-AF65-F5344CB8AC3E}">
        <p14:creationId xmlns:p14="http://schemas.microsoft.com/office/powerpoint/2010/main" val="20386501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7504" y="692696"/>
            <a:ext cx="8928991" cy="6048671"/>
          </a:xfrm>
        </p:spPr>
        <p:txBody>
          <a:bodyPr>
            <a:normAutofit lnSpcReduction="10000"/>
          </a:bodyPr>
          <a:lstStyle/>
          <a:p>
            <a:r>
              <a:rPr lang="en-IN" dirty="0" smtClean="0"/>
              <a:t>Modern systems have increasingly large sizes as measured in lines of code (</a:t>
            </a:r>
            <a:r>
              <a:rPr lang="en-IN" dirty="0" err="1" smtClean="0"/>
              <a:t>LoC</a:t>
            </a:r>
            <a:r>
              <a:rPr lang="en-IN" dirty="0" smtClean="0"/>
              <a:t>).</a:t>
            </a:r>
          </a:p>
          <a:p>
            <a:r>
              <a:rPr lang="en-IN" dirty="0" smtClean="0"/>
              <a:t>Source </a:t>
            </a:r>
            <a:r>
              <a:rPr lang="en-IN" dirty="0"/>
              <a:t>code has several particular properties, including the following: </a:t>
            </a:r>
            <a:endParaRPr lang="en-IN" dirty="0" smtClean="0"/>
          </a:p>
          <a:p>
            <a:r>
              <a:rPr lang="en-IN" dirty="0" smtClean="0"/>
              <a:t>• </a:t>
            </a:r>
            <a:r>
              <a:rPr lang="en-IN" dirty="0"/>
              <a:t>Exact: Source code is written in programming languages that have strictly defined grammars with </a:t>
            </a:r>
            <a:r>
              <a:rPr lang="en-IN" dirty="0" err="1"/>
              <a:t>nonambiguous</a:t>
            </a:r>
            <a:r>
              <a:rPr lang="en-IN" dirty="0"/>
              <a:t> semantics. </a:t>
            </a:r>
            <a:endParaRPr lang="en-IN" dirty="0" smtClean="0"/>
          </a:p>
          <a:p>
            <a:r>
              <a:rPr lang="en-IN" dirty="0" smtClean="0"/>
              <a:t>• </a:t>
            </a:r>
            <a:r>
              <a:rPr lang="en-IN" dirty="0"/>
              <a:t>Large-scale: The source code of modern software systems has tens or </a:t>
            </a:r>
            <a:r>
              <a:rPr lang="en-IN" dirty="0" smtClean="0"/>
              <a:t>thousands </a:t>
            </a:r>
            <a:r>
              <a:rPr lang="en-IN" dirty="0"/>
              <a:t>up to millions of lines of code. </a:t>
            </a:r>
            <a:endParaRPr lang="en-IN" dirty="0" smtClean="0"/>
          </a:p>
          <a:p>
            <a:r>
              <a:rPr lang="en-IN" dirty="0" smtClean="0"/>
              <a:t>• </a:t>
            </a:r>
            <a:r>
              <a:rPr lang="en-IN" dirty="0"/>
              <a:t>Relational: Source code contains many kinds of relations, such as the types of variables, members and parents of classes, dependencies of packages, clients of services, and interfaces of modules</a:t>
            </a:r>
            <a:r>
              <a:rPr lang="en-IN" dirty="0" smtClean="0"/>
              <a:t>.</a:t>
            </a:r>
          </a:p>
          <a:p>
            <a:r>
              <a:rPr lang="en-IN" dirty="0"/>
              <a:t>Hierarchical: Source code contains many types of hierarchies, such as the package-file-class-method-statement hierarchy or hierarchies of data </a:t>
            </a:r>
            <a:r>
              <a:rPr lang="en-IN" dirty="0" err="1"/>
              <a:t>structures</a:t>
            </a:r>
            <a:r>
              <a:rPr lang="en-IN" dirty="0"/>
              <a:t>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9552" y="-22853"/>
            <a:ext cx="7756263" cy="643541"/>
          </a:xfrm>
        </p:spPr>
        <p:txBody>
          <a:bodyPr/>
          <a:lstStyle/>
          <a:p>
            <a:r>
              <a:rPr lang="en-IN" sz="4800" dirty="0" smtClean="0"/>
              <a:t>Visualizing Program Code</a:t>
            </a:r>
            <a:endParaRPr lang="en-IN" sz="4800" dirty="0"/>
          </a:p>
        </p:txBody>
      </p:sp>
    </p:spTree>
    <p:extLst>
      <p:ext uri="{BB962C8B-B14F-4D97-AF65-F5344CB8AC3E}">
        <p14:creationId xmlns:p14="http://schemas.microsoft.com/office/powerpoint/2010/main" val="10700109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3528" y="1124744"/>
            <a:ext cx="8640959" cy="5733255"/>
          </a:xfrm>
        </p:spPr>
        <p:txBody>
          <a:bodyPr/>
          <a:lstStyle/>
          <a:p>
            <a:r>
              <a:rPr lang="en-IN" dirty="0"/>
              <a:t>C source code </a:t>
            </a:r>
            <a:r>
              <a:rPr lang="en-IN" dirty="0" smtClean="0"/>
              <a:t>visualization </a:t>
            </a:r>
            <a:r>
              <a:rPr lang="en-IN" dirty="0"/>
              <a:t>constructed with </a:t>
            </a:r>
            <a:r>
              <a:rPr lang="en-IN" dirty="0" err="1"/>
              <a:t>SeeSoft</a:t>
            </a:r>
            <a:r>
              <a:rPr lang="en-IN" dirty="0"/>
              <a:t>, one of the first tools to use the technique of mapping text lines to pixel </a:t>
            </a:r>
            <a:r>
              <a:rPr lang="en-IN" dirty="0" smtClean="0"/>
              <a:t>lines.</a:t>
            </a:r>
          </a:p>
          <a:p>
            <a:r>
              <a:rPr lang="en-IN" dirty="0" smtClean="0"/>
              <a:t>Several </a:t>
            </a:r>
            <a:r>
              <a:rPr lang="en-IN" dirty="0"/>
              <a:t>tens of files containing over five thousand lines of code in total. </a:t>
            </a:r>
            <a:endParaRPr lang="en-IN" dirty="0" smtClean="0"/>
          </a:p>
          <a:p>
            <a:r>
              <a:rPr lang="en-IN" dirty="0" err="1" smtClean="0"/>
              <a:t>Color</a:t>
            </a:r>
            <a:r>
              <a:rPr lang="en-IN" dirty="0" smtClean="0"/>
              <a:t> </a:t>
            </a:r>
            <a:r>
              <a:rPr lang="en-IN" dirty="0"/>
              <a:t>shows code age for each line: red shows recently modified lines, while blue shows lines unchanged for a long time</a:t>
            </a:r>
            <a:r>
              <a:rPr lang="en-IN" dirty="0" smtClean="0"/>
              <a:t>.</a:t>
            </a:r>
          </a:p>
          <a:p>
            <a:r>
              <a:rPr lang="en-IN" dirty="0"/>
              <a:t>First, we get an overview of the relative sizes of all files in the project. </a:t>
            </a:r>
            <a:endParaRPr lang="en-IN" dirty="0" smtClean="0"/>
          </a:p>
          <a:p>
            <a:r>
              <a:rPr lang="en-IN" dirty="0" smtClean="0"/>
              <a:t>Second</a:t>
            </a:r>
            <a:r>
              <a:rPr lang="en-IN" dirty="0"/>
              <a:t>, we quickly locate stable pieces of code that have not been changed for a long time, as well as recently changed code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11560" y="0"/>
            <a:ext cx="7756263" cy="1054250"/>
          </a:xfrm>
        </p:spPr>
        <p:txBody>
          <a:bodyPr/>
          <a:lstStyle/>
          <a:p>
            <a:r>
              <a:rPr lang="en-IN" sz="4800" dirty="0"/>
              <a:t>Visualizing Program Code</a:t>
            </a:r>
          </a:p>
        </p:txBody>
      </p:sp>
    </p:spTree>
    <p:extLst>
      <p:ext uri="{BB962C8B-B14F-4D97-AF65-F5344CB8AC3E}">
        <p14:creationId xmlns:p14="http://schemas.microsoft.com/office/powerpoint/2010/main" val="32728566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9698"/>
            <a:ext cx="9144000" cy="6626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96115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7504" y="980728"/>
            <a:ext cx="9036495" cy="5877271"/>
          </a:xfrm>
        </p:spPr>
        <p:txBody>
          <a:bodyPr/>
          <a:lstStyle/>
          <a:p>
            <a:r>
              <a:rPr lang="en-IN" dirty="0" smtClean="0"/>
              <a:t>Use </a:t>
            </a:r>
            <a:r>
              <a:rPr lang="en-IN" dirty="0"/>
              <a:t>of the same technique to gain a different type of insight into C++ source code</a:t>
            </a:r>
            <a:r>
              <a:rPr lang="en-IN" dirty="0" smtClean="0"/>
              <a:t>.</a:t>
            </a:r>
          </a:p>
          <a:p>
            <a:r>
              <a:rPr lang="en-IN" dirty="0" smtClean="0"/>
              <a:t>Layout </a:t>
            </a:r>
            <a:r>
              <a:rPr lang="en-IN" dirty="0"/>
              <a:t>of the original source code is used in a zoomed-out fashion. </a:t>
            </a:r>
            <a:endParaRPr lang="en-IN" dirty="0" smtClean="0"/>
          </a:p>
          <a:p>
            <a:r>
              <a:rPr lang="en-IN" dirty="0"/>
              <a:t>The user selects a number of syntactic structures of interest, such as functions, methods, classes, macros, includes, and conditional and jump statements, and assigns custom </a:t>
            </a:r>
            <a:r>
              <a:rPr lang="en-IN" dirty="0" err="1"/>
              <a:t>colors</a:t>
            </a:r>
            <a:r>
              <a:rPr lang="en-IN" dirty="0"/>
              <a:t> to them. </a:t>
            </a:r>
            <a:endParaRPr lang="en-IN" dirty="0" smtClean="0"/>
          </a:p>
          <a:p>
            <a:r>
              <a:rPr lang="en-IN" dirty="0" smtClean="0"/>
              <a:t>For </a:t>
            </a:r>
            <a:r>
              <a:rPr lang="en-IN" dirty="0"/>
              <a:t>every such </a:t>
            </a:r>
            <a:r>
              <a:rPr lang="en-IN" dirty="0" smtClean="0"/>
              <a:t>structure </a:t>
            </a:r>
            <a:r>
              <a:rPr lang="en-IN" dirty="0"/>
              <a:t>present in the source code, its outline is </a:t>
            </a:r>
            <a:r>
              <a:rPr lang="en-IN" dirty="0" smtClean="0"/>
              <a:t>computed.</a:t>
            </a:r>
          </a:p>
          <a:p>
            <a:r>
              <a:rPr lang="en-IN" dirty="0"/>
              <a:t>The source code visualized in </a:t>
            </a:r>
            <a:r>
              <a:rPr lang="en-IN" dirty="0" smtClean="0"/>
              <a:t>Figure is a part </a:t>
            </a:r>
            <a:r>
              <a:rPr lang="en-IN" dirty="0"/>
              <a:t>of the VTK class </a:t>
            </a:r>
            <a:r>
              <a:rPr lang="en-IN" dirty="0" smtClean="0"/>
              <a:t>library.</a:t>
            </a:r>
          </a:p>
          <a:p>
            <a:r>
              <a:rPr lang="en-IN" dirty="0"/>
              <a:t>Each column depicts a separate file.</a:t>
            </a:r>
            <a:endParaRPr lang="en-IN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11560" y="16254"/>
            <a:ext cx="7756263" cy="1054250"/>
          </a:xfrm>
        </p:spPr>
        <p:txBody>
          <a:bodyPr/>
          <a:lstStyle/>
          <a:p>
            <a:r>
              <a:rPr lang="en-IN" sz="4800" dirty="0"/>
              <a:t>Visualizing program Code</a:t>
            </a:r>
          </a:p>
        </p:txBody>
      </p:sp>
    </p:spTree>
    <p:extLst>
      <p:ext uri="{BB962C8B-B14F-4D97-AF65-F5344CB8AC3E}">
        <p14:creationId xmlns:p14="http://schemas.microsoft.com/office/powerpoint/2010/main" val="208804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9040"/>
            <a:ext cx="9143999" cy="6902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79398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340768"/>
            <a:ext cx="8291264" cy="47853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dirty="0" smtClean="0"/>
              <a:t>Datasets fields:</a:t>
            </a:r>
          </a:p>
          <a:p>
            <a:pPr marL="0" indent="0">
              <a:buNone/>
            </a:pPr>
            <a:r>
              <a:rPr lang="en-IN" dirty="0"/>
              <a:t>	</a:t>
            </a:r>
            <a:r>
              <a:rPr lang="en-IN" dirty="0" smtClean="0"/>
              <a:t> engineering </a:t>
            </a:r>
          </a:p>
          <a:p>
            <a:pPr marL="0" indent="0">
              <a:buNone/>
            </a:pPr>
            <a:r>
              <a:rPr lang="en-IN" dirty="0"/>
              <a:t>	</a:t>
            </a:r>
            <a:r>
              <a:rPr lang="en-IN" dirty="0" smtClean="0"/>
              <a:t>computational fluid mechanics and 	mathematics to medical and Earth sciences. </a:t>
            </a:r>
          </a:p>
          <a:p>
            <a:pPr marL="0" indent="0">
              <a:buNone/>
            </a:pPr>
            <a:r>
              <a:rPr lang="en-US" dirty="0" smtClean="0"/>
              <a:t>What Is </a:t>
            </a:r>
            <a:r>
              <a:rPr lang="en-US" dirty="0" err="1" smtClean="0"/>
              <a:t>Infovis</a:t>
            </a:r>
            <a:endParaRPr lang="en-US" dirty="0" smtClean="0"/>
          </a:p>
          <a:p>
            <a:r>
              <a:rPr lang="en-IN" dirty="0" smtClean="0"/>
              <a:t>The field that studies the visual representation of database tables, text, and computer software</a:t>
            </a:r>
            <a:r>
              <a:rPr lang="en-IN" dirty="0"/>
              <a:t> </a:t>
            </a:r>
            <a:r>
              <a:rPr lang="en-IN" dirty="0" smtClean="0"/>
              <a:t> data is known as information visualization (</a:t>
            </a:r>
            <a:r>
              <a:rPr lang="en-IN" dirty="0" err="1" smtClean="0"/>
              <a:t>infovis</a:t>
            </a:r>
            <a:r>
              <a:rPr lang="en-IN" dirty="0" smtClean="0"/>
              <a:t>)</a:t>
            </a:r>
            <a:endParaRPr lang="en-IN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err="1" smtClean="0"/>
              <a:t>Infovis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857975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520" y="1124744"/>
            <a:ext cx="8712967" cy="5472607"/>
          </a:xfrm>
        </p:spPr>
        <p:txBody>
          <a:bodyPr/>
          <a:lstStyle/>
          <a:p>
            <a:r>
              <a:rPr lang="en-IN" dirty="0"/>
              <a:t>The main advantages of showing source code in this way is the high scalability of the method and its intuitiveness given by using the original code layout.</a:t>
            </a:r>
          </a:p>
          <a:p>
            <a:endParaRPr lang="en-IN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11560" y="116632"/>
            <a:ext cx="7756263" cy="1054250"/>
          </a:xfrm>
        </p:spPr>
        <p:txBody>
          <a:bodyPr/>
          <a:lstStyle/>
          <a:p>
            <a:r>
              <a:rPr lang="en-IN" sz="4800" dirty="0" smtClean="0"/>
              <a:t>Visualizing Program code</a:t>
            </a:r>
            <a:endParaRPr lang="en-IN" sz="4800" dirty="0"/>
          </a:p>
        </p:txBody>
      </p:sp>
    </p:spTree>
    <p:extLst>
      <p:ext uri="{BB962C8B-B14F-4D97-AF65-F5344CB8AC3E}">
        <p14:creationId xmlns:p14="http://schemas.microsoft.com/office/powerpoint/2010/main" val="3649673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16832"/>
            <a:ext cx="8424936" cy="4536504"/>
          </a:xfrm>
        </p:spPr>
        <p:txBody>
          <a:bodyPr>
            <a:normAutofit/>
          </a:bodyPr>
          <a:lstStyle/>
          <a:p>
            <a:r>
              <a:rPr lang="en-IN" dirty="0"/>
              <a:t>B</a:t>
            </a:r>
            <a:r>
              <a:rPr lang="en-IN" dirty="0" smtClean="0"/>
              <a:t>anking, telecom, and the information technology (IT) field to the logistics and administrative departments of large companies perform  various activities in their respective industry generate a huge amount of data.</a:t>
            </a:r>
          </a:p>
          <a:p>
            <a:r>
              <a:rPr lang="en-IN" dirty="0" smtClean="0"/>
              <a:t>A broad definition of </a:t>
            </a:r>
            <a:r>
              <a:rPr lang="en-IN" dirty="0" err="1" smtClean="0"/>
              <a:t>infovis</a:t>
            </a:r>
            <a:r>
              <a:rPr lang="en-IN" dirty="0" smtClean="0"/>
              <a:t> is “visualization applied to abstract quantities and relations in order to get insight </a:t>
            </a:r>
          </a:p>
          <a:p>
            <a:pPr marL="0" indent="0">
              <a:buNone/>
            </a:pPr>
            <a:r>
              <a:rPr lang="en-IN" dirty="0"/>
              <a:t> </a:t>
            </a:r>
            <a:r>
              <a:rPr lang="en-IN" dirty="0" smtClean="0"/>
              <a:t>    in the data”</a:t>
            </a:r>
            <a:endParaRPr lang="en-IN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sz="3200" b="1" dirty="0" smtClean="0"/>
              <a:t>How can we assist users in understanding all that abstract data?</a:t>
            </a:r>
            <a:endParaRPr lang="en-IN" sz="3200" b="1" dirty="0"/>
          </a:p>
        </p:txBody>
      </p:sp>
      <p:sp>
        <p:nvSpPr>
          <p:cNvPr id="4" name="Oval Callout 3"/>
          <p:cNvSpPr/>
          <p:nvPr/>
        </p:nvSpPr>
        <p:spPr>
          <a:xfrm>
            <a:off x="4644008" y="4437112"/>
            <a:ext cx="4211960" cy="2420888"/>
          </a:xfrm>
          <a:prstGeom prst="wedgeEllipseCallout">
            <a:avLst>
              <a:gd name="adj1" fmla="val -100935"/>
              <a:gd name="adj2" fmla="val -54978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 smtClean="0">
                <a:solidFill>
                  <a:srgbClr val="FF0000"/>
                </a:solidFill>
              </a:rPr>
              <a:t>No physical form</a:t>
            </a:r>
          </a:p>
          <a:p>
            <a:pPr algn="ctr"/>
            <a:r>
              <a:rPr lang="en-IN" dirty="0" smtClean="0">
                <a:solidFill>
                  <a:srgbClr val="FF0000"/>
                </a:solidFill>
              </a:rPr>
              <a:t>computer file systems, databases, documents from archives, and stock exchange </a:t>
            </a:r>
            <a:endParaRPr lang="en-IN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31479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700808"/>
            <a:ext cx="8640959" cy="4968551"/>
          </a:xfrm>
        </p:spPr>
        <p:txBody>
          <a:bodyPr>
            <a:normAutofit/>
          </a:bodyPr>
          <a:lstStyle/>
          <a:p>
            <a:r>
              <a:rPr lang="en-IN" dirty="0" smtClean="0"/>
              <a:t>The field that studies the visualization of these data types and </a:t>
            </a:r>
            <a:r>
              <a:rPr lang="en-IN" dirty="0" smtClean="0">
                <a:solidFill>
                  <a:srgbClr val="FF0000"/>
                </a:solidFill>
              </a:rPr>
              <a:t>targets the aforementioned application domains </a:t>
            </a:r>
            <a:r>
              <a:rPr lang="en-IN" dirty="0" smtClean="0"/>
              <a:t>is known as scientific visualization (</a:t>
            </a:r>
            <a:r>
              <a:rPr lang="en-IN" dirty="0" err="1" smtClean="0"/>
              <a:t>scivis</a:t>
            </a:r>
            <a:r>
              <a:rPr lang="en-IN" dirty="0" smtClean="0"/>
              <a:t>).</a:t>
            </a:r>
          </a:p>
          <a:p>
            <a:r>
              <a:rPr lang="en-IN" dirty="0" err="1" smtClean="0"/>
              <a:t>Scivis</a:t>
            </a:r>
            <a:r>
              <a:rPr lang="en-IN" dirty="0" smtClean="0"/>
              <a:t> applications mainly focus on so-called </a:t>
            </a:r>
            <a:r>
              <a:rPr lang="en-IN" b="1" dirty="0" smtClean="0">
                <a:solidFill>
                  <a:srgbClr val="FF0000"/>
                </a:solidFill>
              </a:rPr>
              <a:t>physical data</a:t>
            </a:r>
            <a:r>
              <a:rPr lang="en-IN" dirty="0" smtClean="0"/>
              <a:t>, which has an inherent spatial placement, such as the </a:t>
            </a:r>
            <a:r>
              <a:rPr lang="en-IN" dirty="0" smtClean="0">
                <a:solidFill>
                  <a:srgbClr val="FF0000"/>
                </a:solidFill>
              </a:rPr>
              <a:t>flow of water </a:t>
            </a:r>
            <a:r>
              <a:rPr lang="en-IN" dirty="0" smtClean="0"/>
              <a:t>in a 3D container or a </a:t>
            </a:r>
            <a:r>
              <a:rPr lang="en-IN" dirty="0" smtClean="0">
                <a:solidFill>
                  <a:srgbClr val="FF0000"/>
                </a:solidFill>
              </a:rPr>
              <a:t>medical scan </a:t>
            </a:r>
            <a:r>
              <a:rPr lang="en-IN" dirty="0" smtClean="0"/>
              <a:t>of a patient limb. </a:t>
            </a:r>
          </a:p>
          <a:p>
            <a:r>
              <a:rPr lang="en-IN" dirty="0" smtClean="0"/>
              <a:t>In such cases, the user already has a mental image of what the flow container or the limb looks like. </a:t>
            </a:r>
            <a:endParaRPr lang="en-US" dirty="0" smtClean="0"/>
          </a:p>
          <a:p>
            <a:endParaRPr lang="en-IN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err="1" smtClean="0"/>
              <a:t>SciVis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2850774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844824"/>
            <a:ext cx="8147248" cy="5013176"/>
          </a:xfrm>
        </p:spPr>
        <p:txBody>
          <a:bodyPr>
            <a:normAutofit/>
          </a:bodyPr>
          <a:lstStyle/>
          <a:p>
            <a:r>
              <a:rPr lang="en-IN" dirty="0" err="1" smtClean="0"/>
              <a:t>SciVis</a:t>
            </a:r>
            <a:r>
              <a:rPr lang="en-IN" dirty="0" smtClean="0"/>
              <a:t> has physical data </a:t>
            </a:r>
            <a:r>
              <a:rPr lang="en-IN" dirty="0" smtClean="0"/>
              <a:t>whereas </a:t>
            </a:r>
            <a:r>
              <a:rPr lang="en-IN" dirty="0" err="1" smtClean="0"/>
              <a:t>infovis</a:t>
            </a:r>
            <a:r>
              <a:rPr lang="en-IN" dirty="0" smtClean="0"/>
              <a:t> has no inherent physical or spatial placement.</a:t>
            </a:r>
          </a:p>
          <a:p>
            <a:r>
              <a:rPr lang="en-IN" dirty="0" smtClean="0"/>
              <a:t>Information has no shape or </a:t>
            </a:r>
            <a:r>
              <a:rPr lang="en-IN" dirty="0" err="1" smtClean="0"/>
              <a:t>color</a:t>
            </a:r>
            <a:r>
              <a:rPr lang="en-IN" dirty="0" smtClean="0"/>
              <a:t> and visualization is purely character.</a:t>
            </a:r>
          </a:p>
          <a:p>
            <a:r>
              <a:rPr lang="en-IN" dirty="0" err="1" smtClean="0"/>
              <a:t>Infovis</a:t>
            </a:r>
            <a:r>
              <a:rPr lang="en-IN" dirty="0" smtClean="0"/>
              <a:t> covers visual reasoning, visual data </a:t>
            </a:r>
            <a:r>
              <a:rPr lang="en-IN" dirty="0" err="1" smtClean="0"/>
              <a:t>modeling</a:t>
            </a:r>
            <a:r>
              <a:rPr lang="en-IN" dirty="0" smtClean="0"/>
              <a:t>, visual programming, visual information retrieval and browsing, visualization of program execution, visual languages, visual interface design, and spatial reasoning .</a:t>
            </a:r>
          </a:p>
          <a:p>
            <a:pPr marL="0" indent="0">
              <a:buNone/>
            </a:pPr>
            <a:endParaRPr lang="en-IN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 </a:t>
            </a:r>
            <a:r>
              <a:rPr lang="en-IN" dirty="0" err="1" smtClean="0"/>
              <a:t>InfoVis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1457197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68760"/>
            <a:ext cx="8964488" cy="5589240"/>
          </a:xfrm>
        </p:spPr>
        <p:txBody>
          <a:bodyPr>
            <a:normAutofit/>
          </a:bodyPr>
          <a:lstStyle/>
          <a:p>
            <a:r>
              <a:rPr lang="en-IN" dirty="0" err="1" smtClean="0"/>
              <a:t>Infovis</a:t>
            </a:r>
            <a:r>
              <a:rPr lang="en-IN" dirty="0" smtClean="0"/>
              <a:t> : </a:t>
            </a:r>
            <a:r>
              <a:rPr lang="en-IN" dirty="0" smtClean="0">
                <a:solidFill>
                  <a:srgbClr val="FF0000"/>
                </a:solidFill>
              </a:rPr>
              <a:t>challenge</a:t>
            </a:r>
            <a:r>
              <a:rPr lang="en-IN" dirty="0" smtClean="0"/>
              <a:t> of finding appropriate visual representations for such data.</a:t>
            </a:r>
          </a:p>
          <a:p>
            <a:r>
              <a:rPr lang="en-IN" dirty="0" smtClean="0"/>
              <a:t>The three elements— representation, presentation, and interaction—form the fundamental ingredients of an </a:t>
            </a:r>
            <a:r>
              <a:rPr lang="en-IN" dirty="0" err="1" smtClean="0"/>
              <a:t>infovis</a:t>
            </a:r>
            <a:r>
              <a:rPr lang="en-IN" dirty="0" smtClean="0"/>
              <a:t> application.</a:t>
            </a:r>
          </a:p>
          <a:p>
            <a:r>
              <a:rPr lang="en-IN" dirty="0" smtClean="0"/>
              <a:t>As a general rule, the design of </a:t>
            </a:r>
            <a:r>
              <a:rPr lang="en-IN" dirty="0" err="1" smtClean="0"/>
              <a:t>infovis</a:t>
            </a:r>
            <a:r>
              <a:rPr lang="en-IN" dirty="0" smtClean="0"/>
              <a:t> applications for any particular field should</a:t>
            </a:r>
          </a:p>
          <a:p>
            <a:pPr lvl="1"/>
            <a:r>
              <a:rPr lang="en-IN" dirty="0" smtClean="0"/>
              <a:t> </a:t>
            </a:r>
            <a:r>
              <a:rPr lang="en-IN" b="1" dirty="0" smtClean="0"/>
              <a:t>follow the conventions accepted by that field; </a:t>
            </a:r>
          </a:p>
          <a:p>
            <a:pPr lvl="1"/>
            <a:r>
              <a:rPr lang="en-IN" b="1" dirty="0" smtClean="0"/>
              <a:t> integrate with other tools-of-the-trade of the field.</a:t>
            </a:r>
            <a:endParaRPr lang="en-IN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err="1" smtClean="0"/>
              <a:t>Infovis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8133285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24744"/>
            <a:ext cx="8352928" cy="5616624"/>
          </a:xfrm>
        </p:spPr>
        <p:txBody>
          <a:bodyPr>
            <a:normAutofit/>
          </a:bodyPr>
          <a:lstStyle/>
          <a:p>
            <a:r>
              <a:rPr lang="en-IN" dirty="0" smtClean="0"/>
              <a:t>The first type of </a:t>
            </a:r>
            <a:r>
              <a:rPr lang="en-IN" dirty="0" err="1" smtClean="0"/>
              <a:t>infovis</a:t>
            </a:r>
            <a:r>
              <a:rPr lang="en-IN" dirty="0" smtClean="0"/>
              <a:t> data is the table.</a:t>
            </a:r>
          </a:p>
          <a:p>
            <a:r>
              <a:rPr lang="en-IN" dirty="0" smtClean="0"/>
              <a:t>for example, a database consists of a set of tables, each being a two-dimensional array of rows and columns.</a:t>
            </a:r>
          </a:p>
          <a:p>
            <a:r>
              <a:rPr lang="en-IN" dirty="0" smtClean="0"/>
              <a:t> Each column typically describes a separate attribute, which is instantiated on each row. The table cells can contain all the attribute types.</a:t>
            </a:r>
          </a:p>
          <a:p>
            <a:r>
              <a:rPr lang="en-IN" dirty="0" smtClean="0"/>
              <a:t>Databases are managed by means of interactive front-ends that allow users to perform query and editing operations on the tables</a:t>
            </a:r>
          </a:p>
          <a:p>
            <a:r>
              <a:rPr lang="en-IN" dirty="0" smtClean="0"/>
              <a:t>Also draw the contents of their tables in a two-dimensional grid of textual cell values.</a:t>
            </a:r>
          </a:p>
          <a:p>
            <a:r>
              <a:rPr lang="en-IN" dirty="0" smtClean="0"/>
              <a:t>Oracle and Microsoft SQL Server, and open-source, such as </a:t>
            </a:r>
            <a:r>
              <a:rPr lang="en-IN" dirty="0" err="1" smtClean="0"/>
              <a:t>PostgreSQL</a:t>
            </a:r>
            <a:r>
              <a:rPr lang="en-IN" dirty="0" smtClean="0"/>
              <a:t> and MySQL.</a:t>
            </a:r>
          </a:p>
          <a:p>
            <a:endParaRPr lang="en-IN" dirty="0" smtClean="0"/>
          </a:p>
          <a:p>
            <a:endParaRPr lang="en-IN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US" dirty="0" smtClean="0"/>
              <a:t>Table Visualization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0445028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91235" y="1268760"/>
            <a:ext cx="7745505" cy="3877815"/>
          </a:xfrm>
        </p:spPr>
        <p:txBody>
          <a:bodyPr/>
          <a:lstStyle/>
          <a:p>
            <a:r>
              <a:rPr lang="en-IN" dirty="0"/>
              <a:t>The simplest way to visualize a data table is to print its contents</a:t>
            </a:r>
            <a:r>
              <a:rPr lang="en-IN" dirty="0" smtClean="0"/>
              <a:t>.</a:t>
            </a:r>
          </a:p>
          <a:p>
            <a:r>
              <a:rPr lang="en-IN" dirty="0"/>
              <a:t>First, printing cannot show more than a few tens of rows and columns simultaneously</a:t>
            </a:r>
            <a:r>
              <a:rPr lang="en-IN" dirty="0" smtClean="0"/>
              <a:t>.</a:t>
            </a:r>
          </a:p>
          <a:p>
            <a:r>
              <a:rPr lang="en-IN" dirty="0"/>
              <a:t>2 Every table row contains information recorded about the trading of a share during a certain time interval.</a:t>
            </a:r>
            <a:endParaRPr lang="en-IN" dirty="0" smtClean="0"/>
          </a:p>
          <a:p>
            <a:endParaRPr lang="en-IN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55576" y="188640"/>
            <a:ext cx="7756263" cy="1054250"/>
          </a:xfrm>
        </p:spPr>
        <p:txBody>
          <a:bodyPr/>
          <a:lstStyle/>
          <a:p>
            <a:r>
              <a:rPr lang="en-IN" dirty="0" smtClean="0"/>
              <a:t>Printing Contents</a:t>
            </a:r>
            <a:endParaRPr lang="en-IN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933056"/>
            <a:ext cx="5832648" cy="2924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775130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255</TotalTime>
  <Words>2279</Words>
  <Application>Microsoft Office PowerPoint</Application>
  <PresentationFormat>On-screen Show (4:3)</PresentationFormat>
  <Paragraphs>152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Hardcover</vt:lpstr>
      <vt:lpstr>UNIT-5</vt:lpstr>
      <vt:lpstr>Contents</vt:lpstr>
      <vt:lpstr>Infovis</vt:lpstr>
      <vt:lpstr>How can we assist users in understanding all that abstract data?</vt:lpstr>
      <vt:lpstr>SciVis</vt:lpstr>
      <vt:lpstr> InfoVis</vt:lpstr>
      <vt:lpstr>Infovis</vt:lpstr>
      <vt:lpstr>Table Visualization</vt:lpstr>
      <vt:lpstr>Printing Contents</vt:lpstr>
      <vt:lpstr>Printing Contents</vt:lpstr>
      <vt:lpstr>Printing Contents</vt:lpstr>
      <vt:lpstr>Mapping Values</vt:lpstr>
      <vt:lpstr>PowerPoint Presentation</vt:lpstr>
      <vt:lpstr>Sampling issues</vt:lpstr>
      <vt:lpstr>PowerPoint Presentation</vt:lpstr>
      <vt:lpstr>Visualisation of relations</vt:lpstr>
      <vt:lpstr>Tree Visualization</vt:lpstr>
      <vt:lpstr>Tree Visualization</vt:lpstr>
      <vt:lpstr>Multivariate Data Visualization </vt:lpstr>
      <vt:lpstr>Parallel Coordinate Plots</vt:lpstr>
      <vt:lpstr>Text Visualization</vt:lpstr>
      <vt:lpstr>Text Visualization</vt:lpstr>
      <vt:lpstr>PowerPoint Presentation</vt:lpstr>
      <vt:lpstr>Content based visualization</vt:lpstr>
      <vt:lpstr>Visualizing Program Code</vt:lpstr>
      <vt:lpstr>Visualizing Program Code</vt:lpstr>
      <vt:lpstr>PowerPoint Presentation</vt:lpstr>
      <vt:lpstr>Visualizing program Code</vt:lpstr>
      <vt:lpstr>PowerPoint Presentation</vt:lpstr>
      <vt:lpstr>Visualizing Program code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UNIT-5</dc:title>
  <dc:creator>A.MADHURI</dc:creator>
  <cp:lastModifiedBy>A.MADHURI</cp:lastModifiedBy>
  <cp:revision>23</cp:revision>
  <dcterms:created xsi:type="dcterms:W3CDTF">2023-04-25T04:43:59Z</dcterms:created>
  <dcterms:modified xsi:type="dcterms:W3CDTF">2023-05-23T16:11:46Z</dcterms:modified>
</cp:coreProperties>
</file>