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8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3" r:id="rId12"/>
    <p:sldId id="302" r:id="rId13"/>
    <p:sldId id="292" r:id="rId14"/>
    <p:sldId id="304" r:id="rId15"/>
    <p:sldId id="307" r:id="rId16"/>
    <p:sldId id="308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27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121" autoAdjust="0"/>
    <p:restoredTop sz="94660"/>
  </p:normalViewPr>
  <p:slideViewPr>
    <p:cSldViewPr>
      <p:cViewPr>
        <p:scale>
          <a:sx n="66" d="100"/>
          <a:sy n="66" d="100"/>
        </p:scale>
        <p:origin x="-16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 algn="just"/>
            <a:r>
              <a:rPr lang="en-US" sz="3600" dirty="0" smtClean="0"/>
              <a:t>Conversion from Any base to decimal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3200" dirty="0" smtClean="0"/>
              <a:t>Examples</a:t>
            </a:r>
          </a:p>
          <a:p>
            <a:pPr algn="just"/>
            <a:r>
              <a:rPr lang="en-US" sz="3600" dirty="0" smtClean="0"/>
              <a:t>Conversion from Any base to Any base 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3200" dirty="0" smtClean="0"/>
              <a:t>Examples</a:t>
            </a:r>
          </a:p>
          <a:p>
            <a:pPr algn="just"/>
            <a:r>
              <a:rPr lang="en-US" sz="4000" dirty="0" smtClean="0"/>
              <a:t>Bit representation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3200" dirty="0" smtClean="0"/>
              <a:t>How many bits?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sz="3200" dirty="0" smtClean="0"/>
              <a:t>How many values?</a:t>
            </a:r>
          </a:p>
          <a:p>
            <a:pPr lvl="1" algn="just">
              <a:buFont typeface="Wingdings" pitchFamily="2" charset="2"/>
              <a:buChar char="Ø"/>
            </a:pPr>
            <a:endParaRPr lang="en-US" sz="3200" dirty="0" smtClean="0"/>
          </a:p>
          <a:p>
            <a:pPr lvl="1" algn="just">
              <a:buNone/>
            </a:pPr>
            <a:endParaRPr lang="en-US" sz="3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Hexa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(integer part) →Decimal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357430"/>
            <a:ext cx="650085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285852" y="1428736"/>
            <a:ext cx="664373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Calculating Decimal Equivalent of </a:t>
            </a:r>
            <a:r>
              <a:rPr lang="en-US" sz="2000" dirty="0" err="1" smtClean="0"/>
              <a:t>Hexa</a:t>
            </a:r>
            <a:r>
              <a:rPr lang="en-US" sz="2000" dirty="0" smtClean="0"/>
              <a:t> decimal Number − 21</a:t>
            </a:r>
            <a:r>
              <a:rPr lang="en-US" sz="2000" baseline="-25000" dirty="0" smtClean="0"/>
              <a:t>16</a:t>
            </a:r>
          </a:p>
          <a:p>
            <a:pPr algn="ctr"/>
            <a:r>
              <a:rPr lang="en-US" sz="2000" dirty="0" smtClean="0"/>
              <a:t>(21)</a:t>
            </a:r>
            <a:r>
              <a:rPr lang="en-US" sz="2000" baseline="-25000" dirty="0" smtClean="0"/>
              <a:t>16 </a:t>
            </a:r>
            <a:r>
              <a:rPr lang="en-US" sz="2000" dirty="0" smtClean="0"/>
              <a:t>=( ?)</a:t>
            </a:r>
            <a:r>
              <a:rPr lang="en-US" sz="2000" baseline="-25000" dirty="0" smtClean="0"/>
              <a:t> 10</a:t>
            </a:r>
            <a:endParaRPr lang="en-US" sz="2000" dirty="0" smtClean="0"/>
          </a:p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71538" y="5143512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(21)</a:t>
            </a:r>
            <a:r>
              <a:rPr lang="en-US" sz="2400" b="1" baseline="-25000" dirty="0" smtClean="0"/>
              <a:t>16 </a:t>
            </a:r>
            <a:r>
              <a:rPr lang="en-US" sz="2400" b="1" dirty="0" smtClean="0"/>
              <a:t>=( 33)</a:t>
            </a:r>
            <a:r>
              <a:rPr lang="en-US" sz="2400" b="1" baseline="-25000" dirty="0" smtClean="0"/>
              <a:t> 10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414340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28604"/>
            <a:ext cx="3500462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571876"/>
            <a:ext cx="350046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357562"/>
            <a:ext cx="386715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1" name="Straight Connector 10"/>
          <p:cNvCxnSpPr/>
          <p:nvPr/>
        </p:nvCxnSpPr>
        <p:spPr>
          <a:xfrm rot="16200000" flipH="1">
            <a:off x="1285864" y="3286136"/>
            <a:ext cx="664371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0" y="3143248"/>
            <a:ext cx="914400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bg2">
                    <a:lumMod val="50000"/>
                  </a:schemeClr>
                </a:solidFill>
              </a:rPr>
              <a:t>Hexa</a:t>
            </a: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(fractional part) →Decimal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14488"/>
            <a:ext cx="771530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Problems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lnSpcReduction="10000"/>
          </a:bodyPr>
          <a:lstStyle/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(1010.01)</a:t>
            </a:r>
            <a:r>
              <a:rPr lang="en-US" baseline="-25000" dirty="0" smtClean="0"/>
              <a:t>2 </a:t>
            </a:r>
            <a:r>
              <a:rPr lang="en-US" dirty="0" smtClean="0"/>
              <a:t>=(?)</a:t>
            </a:r>
            <a:r>
              <a:rPr lang="en-US" baseline="-25000" dirty="0" smtClean="0"/>
              <a:t>10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(12.2)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10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(3A)</a:t>
            </a:r>
            <a:r>
              <a:rPr lang="en-US" baseline="-25000" dirty="0" smtClean="0"/>
              <a:t>16</a:t>
            </a:r>
            <a:r>
              <a:rPr lang="en-US" dirty="0" smtClean="0"/>
              <a:t> =(?)</a:t>
            </a:r>
            <a:r>
              <a:rPr lang="en-US" baseline="-25000" dirty="0" smtClean="0"/>
              <a:t>10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(126)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10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(1101)</a:t>
            </a:r>
            <a:r>
              <a:rPr lang="en-US" baseline="-25000" dirty="0" smtClean="0"/>
              <a:t>2</a:t>
            </a:r>
            <a:r>
              <a:rPr lang="en-US" dirty="0" smtClean="0"/>
              <a:t> =(?)</a:t>
            </a:r>
            <a:r>
              <a:rPr lang="en-US" baseline="-25000" dirty="0" smtClean="0"/>
              <a:t>10</a:t>
            </a:r>
          </a:p>
          <a:p>
            <a:pPr marL="571500" indent="-571500" algn="just">
              <a:buFont typeface="+mj-lt"/>
              <a:buAutoNum type="romanLcPeriod"/>
            </a:pPr>
            <a:r>
              <a:rPr lang="en-US" dirty="0" smtClean="0"/>
              <a:t>(101111)</a:t>
            </a:r>
            <a:r>
              <a:rPr lang="en-US" baseline="-25000" dirty="0" smtClean="0"/>
              <a:t>2</a:t>
            </a:r>
            <a:r>
              <a:rPr lang="en-US" dirty="0" smtClean="0"/>
              <a:t> =(?)</a:t>
            </a:r>
            <a:r>
              <a:rPr lang="en-US" baseline="-25000" dirty="0" smtClean="0"/>
              <a:t>10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(A3B.3C)</a:t>
            </a:r>
            <a:r>
              <a:rPr lang="en-US" baseline="-25000" dirty="0" smtClean="0"/>
              <a:t>16</a:t>
            </a:r>
            <a:r>
              <a:rPr lang="en-US" dirty="0" smtClean="0"/>
              <a:t> =(?)</a:t>
            </a:r>
            <a:r>
              <a:rPr lang="en-US" baseline="-25000" dirty="0" smtClean="0"/>
              <a:t>10</a:t>
            </a:r>
          </a:p>
          <a:p>
            <a:pPr marL="571500" indent="-571500" algn="just">
              <a:buFont typeface="+mj-lt"/>
              <a:buAutoNum type="romanLcPeriod"/>
            </a:pPr>
            <a:r>
              <a:rPr lang="en-US" dirty="0" smtClean="0"/>
              <a:t>(237)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10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(43.02)</a:t>
            </a:r>
            <a:r>
              <a:rPr lang="en-US" baseline="-25000" dirty="0" smtClean="0"/>
              <a:t>5</a:t>
            </a:r>
            <a:r>
              <a:rPr lang="en-US" dirty="0" smtClean="0"/>
              <a:t> =(?)</a:t>
            </a:r>
            <a:r>
              <a:rPr lang="en-US" baseline="-25000" dirty="0" smtClean="0"/>
              <a:t>10</a:t>
            </a:r>
          </a:p>
          <a:p>
            <a:pPr marL="571500" indent="-571500" algn="just">
              <a:buFont typeface="+mj-lt"/>
              <a:buAutoNum type="romanLcPeriod"/>
            </a:pPr>
            <a:endParaRPr lang="en-US" baseline="-25000" dirty="0" smtClean="0"/>
          </a:p>
          <a:p>
            <a:pPr marL="571500" lvl="0" indent="-571500" algn="just">
              <a:buFont typeface="+mj-lt"/>
              <a:buAutoNum type="romanLcPeriod"/>
            </a:pPr>
            <a:endParaRPr lang="en-US" baseline="-25000" dirty="0" smtClean="0"/>
          </a:p>
          <a:p>
            <a:pPr marL="571500" indent="-571500" algn="just">
              <a:buFont typeface="+mj-lt"/>
              <a:buAutoNum type="romanLcPeriod"/>
            </a:pPr>
            <a:endParaRPr lang="en-US" baseline="-25000" dirty="0" smtClean="0"/>
          </a:p>
          <a:p>
            <a:pPr marL="571500" lvl="0" indent="-571500" algn="just">
              <a:buFont typeface="+mj-lt"/>
              <a:buAutoNum type="romanLcPeriod"/>
            </a:pPr>
            <a:endParaRPr lang="en-US" baseline="-25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bg2">
                    <a:lumMod val="50000"/>
                  </a:schemeClr>
                </a:solidFill>
              </a:rPr>
              <a:t>Any base ↔Any base</a:t>
            </a:r>
            <a:endParaRPr lang="en-US" sz="4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b="1" dirty="0" smtClean="0"/>
              <a:t>Step 1</a:t>
            </a:r>
            <a:r>
              <a:rPr lang="en-US" dirty="0" smtClean="0"/>
              <a:t> − Convert the original number to a decimal number (base 10).</a:t>
            </a:r>
          </a:p>
          <a:p>
            <a:pPr algn="just"/>
            <a:r>
              <a:rPr lang="en-US" b="1" dirty="0" smtClean="0"/>
              <a:t>Step 2</a:t>
            </a:r>
            <a:r>
              <a:rPr lang="en-US" dirty="0" smtClean="0"/>
              <a:t> − Convert the decimal number so obtained to the new base number.</a:t>
            </a:r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714348" y="4214818"/>
            <a:ext cx="2143140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Any base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500826" y="4214818"/>
            <a:ext cx="2143140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Any base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86182" y="4500570"/>
            <a:ext cx="1785950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</a:rPr>
              <a:t>DECIMAL SYSTEM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2857488" y="5000636"/>
            <a:ext cx="92869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5572132" y="5000636"/>
            <a:ext cx="92869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928926" y="4643446"/>
            <a:ext cx="785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STEP 1</a:t>
            </a:r>
            <a:endParaRPr 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643570" y="4643446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STEP 2 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x-none" sz="4800" b="1">
                <a:solidFill>
                  <a:schemeClr val="bg2">
                    <a:lumMod val="50000"/>
                  </a:schemeClr>
                </a:solidFill>
              </a:rPr>
              <a:t>Octal to Binary</a:t>
            </a:r>
            <a:r>
              <a:rPr lang="en-US" sz="1200" dirty="0"/>
              <a:t/>
            </a:r>
            <a:br>
              <a:rPr lang="en-US" sz="12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ctr">
              <a:buNone/>
            </a:pPr>
            <a:r>
              <a:rPr lang="en-US" sz="3600" dirty="0" smtClean="0"/>
              <a:t>25</a:t>
            </a:r>
            <a:r>
              <a:rPr lang="en-US" sz="3600" baseline="-25000" dirty="0" smtClean="0"/>
              <a:t>8</a:t>
            </a:r>
            <a:r>
              <a:rPr lang="en-US" sz="3600" dirty="0" smtClean="0"/>
              <a:t> =(?)</a:t>
            </a:r>
            <a:r>
              <a:rPr lang="en-US" sz="3600" baseline="-25000" dirty="0" smtClean="0"/>
              <a:t>2</a:t>
            </a:r>
          </a:p>
          <a:p>
            <a:pPr algn="just"/>
            <a:r>
              <a:rPr lang="en-US" dirty="0" smtClean="0"/>
              <a:t>Step 1 – Convert the given number into Decimal number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143248"/>
            <a:ext cx="7143800" cy="2748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x-none" sz="4800" b="1">
                <a:solidFill>
                  <a:schemeClr val="bg2">
                    <a:lumMod val="50000"/>
                  </a:schemeClr>
                </a:solidFill>
              </a:rPr>
              <a:t>Octal to Binary</a:t>
            </a:r>
            <a:r>
              <a:rPr lang="en-US" sz="1200" dirty="0"/>
              <a:t/>
            </a:r>
            <a:br>
              <a:rPr lang="en-US" sz="12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ctr">
              <a:buNone/>
            </a:pPr>
            <a:r>
              <a:rPr lang="en-US" sz="3600" dirty="0" smtClean="0"/>
              <a:t>25</a:t>
            </a:r>
            <a:r>
              <a:rPr lang="en-US" sz="3600" baseline="-25000" dirty="0" smtClean="0"/>
              <a:t>8</a:t>
            </a:r>
            <a:r>
              <a:rPr lang="en-US" sz="3600" dirty="0" smtClean="0"/>
              <a:t> =(?)</a:t>
            </a:r>
            <a:r>
              <a:rPr lang="en-US" sz="3600" baseline="-25000" dirty="0" smtClean="0"/>
              <a:t>2</a:t>
            </a:r>
          </a:p>
          <a:p>
            <a:pPr algn="just"/>
            <a:r>
              <a:rPr lang="en-US" dirty="0" smtClean="0"/>
              <a:t>Step 2 − Convert Decimal number into Binary Number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en-US" dirty="0" smtClean="0"/>
              <a:t>Therefore, 25</a:t>
            </a:r>
            <a:r>
              <a:rPr lang="en-US" baseline="-25000" dirty="0" smtClean="0"/>
              <a:t>8</a:t>
            </a:r>
            <a:r>
              <a:rPr lang="en-US" dirty="0" smtClean="0"/>
              <a:t> =(10101)</a:t>
            </a:r>
            <a:r>
              <a:rPr lang="en-US" baseline="-25000" dirty="0" smtClean="0"/>
              <a:t>2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928934"/>
            <a:ext cx="692948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Problems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(1010.01)</a:t>
            </a:r>
            <a:r>
              <a:rPr lang="en-US" baseline="-25000" dirty="0" smtClean="0"/>
              <a:t>2 </a:t>
            </a:r>
            <a:r>
              <a:rPr lang="en-US" dirty="0" smtClean="0"/>
              <a:t>=(?)</a:t>
            </a:r>
            <a:r>
              <a:rPr lang="en-US" baseline="-25000" dirty="0" smtClean="0"/>
              <a:t>5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(12.2)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2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(2AC5.D)</a:t>
            </a:r>
            <a:r>
              <a:rPr lang="en-US" baseline="-25000" dirty="0" smtClean="0"/>
              <a:t>16</a:t>
            </a:r>
            <a:r>
              <a:rPr lang="en-US" dirty="0" smtClean="0"/>
              <a:t> =(?)</a:t>
            </a:r>
            <a:r>
              <a:rPr lang="en-US" baseline="-25000" dirty="0" smtClean="0"/>
              <a:t>8=</a:t>
            </a:r>
            <a:r>
              <a:rPr lang="en-US" dirty="0" smtClean="0"/>
              <a:t> =(?)</a:t>
            </a:r>
            <a:r>
              <a:rPr lang="en-US" baseline="-25000" dirty="0" smtClean="0"/>
              <a:t>2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(1217)</a:t>
            </a:r>
            <a:r>
              <a:rPr lang="en-US" baseline="-25000" dirty="0" smtClean="0"/>
              <a:t>8</a:t>
            </a:r>
            <a:r>
              <a:rPr lang="en-US" dirty="0" smtClean="0"/>
              <a:t> =(?)</a:t>
            </a:r>
            <a:r>
              <a:rPr lang="en-US" baseline="-25000" dirty="0" smtClean="0"/>
              <a:t>16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(1101)</a:t>
            </a:r>
            <a:r>
              <a:rPr lang="en-US" baseline="-25000" dirty="0" smtClean="0"/>
              <a:t>2</a:t>
            </a:r>
            <a:r>
              <a:rPr lang="en-US" dirty="0" smtClean="0"/>
              <a:t> =(?)</a:t>
            </a:r>
            <a:r>
              <a:rPr lang="en-US" baseline="-25000" dirty="0" smtClean="0"/>
              <a:t>8</a:t>
            </a:r>
          </a:p>
          <a:p>
            <a:pPr marL="571500" lvl="0" indent="-571500" algn="just">
              <a:buFont typeface="+mj-lt"/>
              <a:buAutoNum type="romanLcPeriod"/>
            </a:pPr>
            <a:r>
              <a:rPr lang="en-US" dirty="0" smtClean="0"/>
              <a:t>(24)</a:t>
            </a:r>
            <a:r>
              <a:rPr lang="en-US" baseline="-25000" dirty="0" smtClean="0"/>
              <a:t>5</a:t>
            </a:r>
            <a:r>
              <a:rPr lang="en-US" dirty="0" smtClean="0"/>
              <a:t> =(?)</a:t>
            </a:r>
            <a:r>
              <a:rPr lang="en-US" baseline="-25000" dirty="0" smtClean="0"/>
              <a:t>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How many bits required?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r>
              <a:rPr lang="en-US" dirty="0" smtClean="0"/>
              <a:t>To represent </a:t>
            </a:r>
            <a:r>
              <a:rPr lang="en-US" b="1" dirty="0" smtClean="0"/>
              <a:t>N different values</a:t>
            </a:r>
            <a:r>
              <a:rPr lang="en-US" dirty="0" smtClean="0"/>
              <a:t>, we require </a:t>
            </a:r>
            <a:r>
              <a:rPr lang="en-US" b="1" dirty="0" smtClean="0"/>
              <a:t>n</a:t>
            </a:r>
            <a:r>
              <a:rPr lang="en-US" dirty="0" smtClean="0"/>
              <a:t> number of bits such that: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To represent two different values, we require one bit, since 2</a:t>
            </a:r>
            <a:r>
              <a:rPr lang="en-US" baseline="30000" dirty="0" smtClean="0"/>
              <a:t>1</a:t>
            </a:r>
            <a:r>
              <a:rPr lang="en-US" dirty="0" smtClean="0"/>
              <a:t>=2.</a:t>
            </a:r>
          </a:p>
          <a:p>
            <a:r>
              <a:rPr lang="en-US" dirty="0" smtClean="0"/>
              <a:t>To represent four different values, we require two bits, since 2</a:t>
            </a:r>
            <a:r>
              <a:rPr lang="en-US" baseline="30000" dirty="0" smtClean="0"/>
              <a:t>2</a:t>
            </a:r>
            <a:r>
              <a:rPr lang="en-US" dirty="0" smtClean="0"/>
              <a:t>=2.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14678" y="2500306"/>
            <a:ext cx="2214578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en-US" sz="5400" baseline="30000" dirty="0" smtClean="0">
                <a:solidFill>
                  <a:schemeClr val="accent2">
                    <a:lumMod val="75000"/>
                  </a:schemeClr>
                </a:solidFill>
              </a:rPr>
              <a:t>n</a:t>
            </a: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≥N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28596" y="642918"/>
          <a:ext cx="8229600" cy="35329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Number of different values</a:t>
                      </a:r>
                      <a:endParaRPr lang="en-US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Number of bits required</a:t>
                      </a:r>
                      <a:endParaRPr lang="en-US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Reason</a:t>
                      </a:r>
                      <a:endParaRPr lang="en-US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2087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r>
                        <a:rPr lang="en-US" b="1" baseline="30000" dirty="0" smtClean="0"/>
                        <a:t>1</a:t>
                      </a:r>
                      <a:r>
                        <a:rPr lang="en-US" b="1" dirty="0" smtClean="0"/>
                        <a:t>=2</a:t>
                      </a:r>
                      <a:endParaRPr lang="en-US" b="1" dirty="0"/>
                    </a:p>
                  </a:txBody>
                  <a:tcPr/>
                </a:tc>
              </a:tr>
              <a:tr h="62087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r>
                        <a:rPr lang="en-US" b="1" baseline="30000" dirty="0" smtClean="0"/>
                        <a:t>2</a:t>
                      </a:r>
                      <a:r>
                        <a:rPr lang="en-US" b="1" dirty="0" smtClean="0"/>
                        <a:t>=4</a:t>
                      </a:r>
                      <a:endParaRPr lang="en-US" b="1" dirty="0"/>
                    </a:p>
                  </a:txBody>
                  <a:tcPr/>
                </a:tc>
              </a:tr>
              <a:tr h="62087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3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r>
                        <a:rPr lang="en-US" b="1" baseline="30000" dirty="0" smtClean="0"/>
                        <a:t>3</a:t>
                      </a:r>
                      <a:r>
                        <a:rPr lang="en-US" b="1" dirty="0" smtClean="0"/>
                        <a:t>=8</a:t>
                      </a:r>
                      <a:endParaRPr lang="en-US" b="1" dirty="0"/>
                    </a:p>
                  </a:txBody>
                  <a:tcPr/>
                </a:tc>
              </a:tr>
              <a:tr h="62087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16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r>
                        <a:rPr lang="en-US" b="1" baseline="30000" dirty="0" smtClean="0"/>
                        <a:t>4</a:t>
                      </a:r>
                      <a:r>
                        <a:rPr lang="en-US" b="1" dirty="0" smtClean="0"/>
                        <a:t>=16</a:t>
                      </a:r>
                      <a:endParaRPr lang="en-US" b="1" dirty="0"/>
                    </a:p>
                  </a:txBody>
                  <a:tcPr/>
                </a:tc>
              </a:tr>
              <a:tr h="62087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32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r>
                        <a:rPr lang="en-US" b="1" baseline="30000" dirty="0" smtClean="0"/>
                        <a:t>5</a:t>
                      </a:r>
                      <a:r>
                        <a:rPr lang="en-US" b="1" dirty="0" smtClean="0"/>
                        <a:t>=32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71472" y="4429132"/>
            <a:ext cx="81439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So, for </a:t>
            </a:r>
            <a:r>
              <a:rPr lang="en-US" sz="2800" b="1" dirty="0" smtClean="0"/>
              <a:t>octal system</a:t>
            </a:r>
            <a:r>
              <a:rPr lang="en-US" sz="2800" dirty="0" smtClean="0"/>
              <a:t>, we have </a:t>
            </a:r>
            <a:r>
              <a:rPr lang="en-US" sz="2800" b="1" dirty="0" smtClean="0"/>
              <a:t>8 </a:t>
            </a:r>
            <a:r>
              <a:rPr lang="en-US" sz="2800" dirty="0" smtClean="0"/>
              <a:t>different values, we require </a:t>
            </a:r>
            <a:r>
              <a:rPr lang="en-US" sz="2800" b="1" dirty="0" smtClean="0"/>
              <a:t>3 bits .</a:t>
            </a:r>
          </a:p>
          <a:p>
            <a:pPr algn="just"/>
            <a:r>
              <a:rPr lang="en-US" sz="2800" dirty="0" smtClean="0"/>
              <a:t>For </a:t>
            </a:r>
            <a:r>
              <a:rPr lang="en-US" sz="2800" b="1" dirty="0" err="1" smtClean="0"/>
              <a:t>Hexa</a:t>
            </a:r>
            <a:r>
              <a:rPr lang="en-US" sz="2800" b="1" dirty="0" smtClean="0"/>
              <a:t> decimal system</a:t>
            </a:r>
            <a:r>
              <a:rPr lang="en-US" sz="2800" dirty="0" smtClean="0"/>
              <a:t>, we have </a:t>
            </a:r>
            <a:r>
              <a:rPr lang="en-US" sz="2800" b="1" dirty="0" smtClean="0"/>
              <a:t>16</a:t>
            </a:r>
            <a:r>
              <a:rPr lang="en-US" sz="2800" dirty="0" smtClean="0"/>
              <a:t> different values, we require </a:t>
            </a:r>
            <a:r>
              <a:rPr lang="en-US" sz="2800" b="1" dirty="0" smtClean="0"/>
              <a:t>4 bits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Any Base b to Decimal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357850"/>
          </a:xfrm>
        </p:spPr>
        <p:txBody>
          <a:bodyPr>
            <a:normAutofit/>
          </a:bodyPr>
          <a:lstStyle/>
          <a:p>
            <a:pPr algn="just"/>
            <a:r>
              <a:rPr lang="en-US" sz="2400" b="1" dirty="0" smtClean="0"/>
              <a:t>Step 1</a:t>
            </a:r>
            <a:r>
              <a:rPr lang="en-US" sz="2400" dirty="0" smtClean="0"/>
              <a:t> − Determine the column (positional) number of each digit from right to left, beginning with column 0 (this depends on the position of the digit and the base of the number system).</a:t>
            </a:r>
          </a:p>
          <a:p>
            <a:pPr algn="just"/>
            <a:r>
              <a:rPr lang="en-US" sz="2400" b="1" dirty="0" smtClean="0"/>
              <a:t>Step 2</a:t>
            </a:r>
            <a:r>
              <a:rPr lang="en-US" sz="2400" dirty="0" smtClean="0"/>
              <a:t> − Multiply the digits with “base power column number” in the corresponding columns.</a:t>
            </a:r>
          </a:p>
          <a:p>
            <a:pPr algn="just"/>
            <a:r>
              <a:rPr lang="en-US" sz="2400" b="1" dirty="0" smtClean="0"/>
              <a:t>Step 3</a:t>
            </a:r>
            <a:r>
              <a:rPr lang="en-US" sz="2400" dirty="0" smtClean="0"/>
              <a:t> − Sum the products calculated in Step2. The total is the equivalent value in decimal.</a:t>
            </a:r>
          </a:p>
          <a:p>
            <a:pPr algn="just">
              <a:buNone/>
            </a:pPr>
            <a:r>
              <a:rPr lang="en-US" sz="2400" b="1" dirty="0" smtClean="0"/>
              <a:t>Conversions are:</a:t>
            </a:r>
          </a:p>
          <a:p>
            <a:pPr marL="914400" lvl="1" indent="-514350" algn="just">
              <a:buFont typeface="+mj-lt"/>
              <a:buAutoNum type="romanLcPeriod"/>
            </a:pPr>
            <a:r>
              <a:rPr lang="en-US" sz="2400" dirty="0" smtClean="0"/>
              <a:t>Binary to Decimal</a:t>
            </a:r>
          </a:p>
          <a:p>
            <a:pPr marL="914400" lvl="1" indent="-514350" algn="just">
              <a:buFont typeface="+mj-lt"/>
              <a:buAutoNum type="romanLcPeriod"/>
            </a:pPr>
            <a:r>
              <a:rPr lang="en-US" sz="2400" dirty="0" smtClean="0"/>
              <a:t>Octal to Decimal</a:t>
            </a:r>
          </a:p>
          <a:p>
            <a:pPr marL="914400" lvl="1" indent="-514350" algn="just">
              <a:buFont typeface="+mj-lt"/>
              <a:buAutoNum type="romanLcPeriod"/>
            </a:pPr>
            <a:r>
              <a:rPr lang="en-US" sz="2400" dirty="0" err="1" smtClean="0"/>
              <a:t>Hexa</a:t>
            </a:r>
            <a:r>
              <a:rPr lang="en-US" sz="2400" dirty="0" smtClean="0"/>
              <a:t> Decimal to Decimal</a:t>
            </a:r>
          </a:p>
          <a:p>
            <a:pPr algn="just">
              <a:buNone/>
            </a:pPr>
            <a:endParaRPr lang="en-US" sz="2400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How many different values can be represented?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n-US" dirty="0" smtClean="0"/>
              <a:t>We can represent </a:t>
            </a:r>
            <a:r>
              <a:rPr lang="en-US" b="1" dirty="0" smtClean="0"/>
              <a:t>2</a:t>
            </a:r>
            <a:r>
              <a:rPr lang="en-US" b="1" baseline="30000" dirty="0" smtClean="0"/>
              <a:t>n </a:t>
            </a:r>
            <a:r>
              <a:rPr lang="en-US" b="1" dirty="0" smtClean="0"/>
              <a:t>different values </a:t>
            </a:r>
            <a:r>
              <a:rPr lang="en-US" dirty="0" smtClean="0"/>
              <a:t>with </a:t>
            </a:r>
            <a:r>
              <a:rPr lang="en-US" b="1" dirty="0" smtClean="0"/>
              <a:t>n</a:t>
            </a:r>
            <a:r>
              <a:rPr lang="en-US" dirty="0" smtClean="0"/>
              <a:t> number of bits.</a:t>
            </a:r>
          </a:p>
          <a:p>
            <a:endParaRPr lang="en-US" baseline="30000" dirty="0" smtClean="0"/>
          </a:p>
          <a:p>
            <a:endParaRPr lang="en-US" baseline="30000" dirty="0" smtClean="0"/>
          </a:p>
          <a:p>
            <a:endParaRPr lang="en-US" baseline="30000" dirty="0" smtClean="0"/>
          </a:p>
          <a:p>
            <a:endParaRPr lang="en-US" baseline="30000" dirty="0" smtClean="0"/>
          </a:p>
          <a:p>
            <a:endParaRPr lang="en-US" baseline="30000" dirty="0" smtClean="0"/>
          </a:p>
          <a:p>
            <a:endParaRPr lang="en-US" baseline="30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28662" y="2285992"/>
            <a:ext cx="7572428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n bits=2</a:t>
            </a:r>
            <a:r>
              <a:rPr lang="en-US" sz="5400" baseline="30000" dirty="0" smtClean="0">
                <a:solidFill>
                  <a:schemeClr val="accent2">
                    <a:lumMod val="75000"/>
                  </a:schemeClr>
                </a:solidFill>
              </a:rPr>
              <a:t>n </a:t>
            </a:r>
            <a:r>
              <a:rPr lang="en-US" sz="5400" dirty="0" smtClean="0">
                <a:solidFill>
                  <a:schemeClr val="accent2">
                    <a:lumMod val="75000"/>
                  </a:schemeClr>
                </a:solidFill>
              </a:rPr>
              <a:t>different values</a:t>
            </a:r>
            <a:r>
              <a:rPr lang="en-US" sz="5400" baseline="30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85984" y="3714752"/>
          <a:ext cx="4064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Number of bits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Number of values</a:t>
                      </a:r>
                      <a:endParaRPr lang="en-US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endParaRPr lang="en-US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r>
                        <a:rPr lang="en-US" b="1" baseline="30000" dirty="0" smtClean="0">
                          <a:solidFill>
                            <a:srgbClr val="7030A0"/>
                          </a:solidFill>
                        </a:rPr>
                        <a:t>1</a:t>
                      </a:r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=2</a:t>
                      </a:r>
                      <a:endParaRPr lang="en-US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endParaRPr lang="en-US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r>
                        <a:rPr lang="en-US" b="1" baseline="30000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=4</a:t>
                      </a:r>
                      <a:endParaRPr lang="en-US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3</a:t>
                      </a:r>
                      <a:endParaRPr lang="en-US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r>
                        <a:rPr lang="en-US" b="1" baseline="30000" dirty="0" smtClean="0">
                          <a:solidFill>
                            <a:srgbClr val="7030A0"/>
                          </a:solidFill>
                        </a:rPr>
                        <a:t>3</a:t>
                      </a:r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=8</a:t>
                      </a:r>
                      <a:endParaRPr lang="en-US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4</a:t>
                      </a:r>
                      <a:endParaRPr lang="en-US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r>
                        <a:rPr lang="en-US" b="1" baseline="30000" dirty="0" smtClean="0">
                          <a:solidFill>
                            <a:srgbClr val="7030A0"/>
                          </a:solidFill>
                        </a:rPr>
                        <a:t>4</a:t>
                      </a:r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=16</a:t>
                      </a:r>
                      <a:endParaRPr lang="en-US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5</a:t>
                      </a:r>
                      <a:endParaRPr lang="en-US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2</a:t>
                      </a:r>
                      <a:r>
                        <a:rPr lang="en-US" b="1" baseline="30000" dirty="0" smtClean="0">
                          <a:solidFill>
                            <a:srgbClr val="7030A0"/>
                          </a:solidFill>
                        </a:rPr>
                        <a:t>5</a:t>
                      </a:r>
                      <a:r>
                        <a:rPr lang="en-US" b="1" dirty="0" smtClean="0">
                          <a:solidFill>
                            <a:srgbClr val="7030A0"/>
                          </a:solidFill>
                        </a:rPr>
                        <a:t>=32</a:t>
                      </a:r>
                      <a:endParaRPr lang="en-US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Answer these…..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n-US" dirty="0" smtClean="0"/>
              <a:t>How many bits are required to represent: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dirty="0" smtClean="0"/>
              <a:t>10 different values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dirty="0" smtClean="0"/>
              <a:t>20 different values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dirty="0" smtClean="0"/>
              <a:t>6 different values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dirty="0" smtClean="0"/>
              <a:t>12 different values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dirty="0" smtClean="0"/>
              <a:t>60 different values</a:t>
            </a:r>
          </a:p>
          <a:p>
            <a:pPr marL="571500" indent="-571500"/>
            <a:r>
              <a:rPr lang="en-US" dirty="0" smtClean="0"/>
              <a:t>How many values can be represented with: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dirty="0" smtClean="0"/>
              <a:t>6 bits</a:t>
            </a:r>
          </a:p>
          <a:p>
            <a:pPr marL="971550" lvl="1" indent="-571500">
              <a:buFont typeface="+mj-lt"/>
              <a:buAutoNum type="romanLcPeriod"/>
            </a:pPr>
            <a:r>
              <a:rPr lang="en-US" dirty="0" smtClean="0"/>
              <a:t>8 bits</a:t>
            </a:r>
          </a:p>
          <a:p>
            <a:pPr marL="971550" lvl="1" indent="-571500">
              <a:buFont typeface="+mj-lt"/>
              <a:buAutoNum type="romanL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Binary representation of octal numbers</a:t>
            </a:r>
            <a:endParaRPr lang="en-US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500174"/>
            <a:ext cx="4500593" cy="3806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Binary representation of </a:t>
            </a:r>
            <a:r>
              <a:rPr lang="en-US" sz="3600" dirty="0" err="1" smtClean="0">
                <a:solidFill>
                  <a:schemeClr val="bg2">
                    <a:lumMod val="50000"/>
                  </a:schemeClr>
                </a:solidFill>
              </a:rPr>
              <a:t>Hexa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 decimal numbers</a:t>
            </a:r>
            <a:endParaRPr lang="en-US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285861"/>
            <a:ext cx="3214710" cy="471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85918" y="2357430"/>
            <a:ext cx="529170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Binary(integer part) →Decimal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928802"/>
            <a:ext cx="692948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214414" y="1285860"/>
            <a:ext cx="664373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Calculating Decimal Equivalent of Binary Number − 11101</a:t>
            </a:r>
            <a:r>
              <a:rPr lang="en-US" sz="2000" baseline="-25000" dirty="0" smtClean="0"/>
              <a:t>2</a:t>
            </a:r>
          </a:p>
          <a:p>
            <a:pPr algn="ctr"/>
            <a:r>
              <a:rPr lang="en-US" sz="2000" dirty="0" smtClean="0"/>
              <a:t>(11101)</a:t>
            </a:r>
            <a:r>
              <a:rPr lang="en-US" sz="2000" baseline="-25000" dirty="0" smtClean="0"/>
              <a:t>2 </a:t>
            </a:r>
            <a:r>
              <a:rPr lang="en-US" sz="2000" dirty="0" smtClean="0"/>
              <a:t>=( ?)</a:t>
            </a:r>
            <a:r>
              <a:rPr lang="en-US" sz="2000" baseline="-25000" dirty="0" smtClean="0"/>
              <a:t> 10</a:t>
            </a:r>
          </a:p>
          <a:p>
            <a:pPr algn="ctr"/>
            <a:endParaRPr lang="en-US" sz="2000" dirty="0" smtClean="0"/>
          </a:p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42976" y="4714884"/>
            <a:ext cx="664373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Binary Number − 11101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 = Decimal Number − 29</a:t>
            </a:r>
            <a:r>
              <a:rPr lang="en-US" sz="2000" baseline="-25000" dirty="0" smtClean="0"/>
              <a:t>10</a:t>
            </a:r>
            <a:endParaRPr lang="en-US" sz="2000" dirty="0" smtClean="0"/>
          </a:p>
          <a:p>
            <a:pPr algn="ctr"/>
            <a:r>
              <a:rPr lang="en-US" sz="2000" dirty="0" smtClean="0"/>
              <a:t>(11101)</a:t>
            </a:r>
            <a:r>
              <a:rPr lang="en-US" sz="2000" baseline="-25000" dirty="0" smtClean="0"/>
              <a:t>2 </a:t>
            </a:r>
            <a:r>
              <a:rPr lang="en-US" sz="2000" dirty="0" smtClean="0"/>
              <a:t>=( 29)</a:t>
            </a:r>
            <a:r>
              <a:rPr lang="en-US" sz="2000" baseline="-25000" dirty="0" smtClean="0"/>
              <a:t> 10</a:t>
            </a:r>
          </a:p>
          <a:p>
            <a:pPr algn="ctr"/>
            <a:endParaRPr lang="en-US" sz="2000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571480"/>
            <a:ext cx="6643733" cy="5554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4356"/>
            <a:ext cx="785818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Binary(fractional part) →Decimal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736"/>
            <a:ext cx="52864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Octal(integer part) →Decimal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214554"/>
            <a:ext cx="657229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214414" y="1285860"/>
            <a:ext cx="664373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Calculating Decimal Equivalent of Octal Number − 25</a:t>
            </a:r>
            <a:r>
              <a:rPr lang="en-US" sz="2000" baseline="-25000" dirty="0" smtClean="0"/>
              <a:t>8</a:t>
            </a:r>
          </a:p>
          <a:p>
            <a:pPr algn="ctr"/>
            <a:r>
              <a:rPr lang="en-US" sz="2000" dirty="0" smtClean="0"/>
              <a:t>(25)</a:t>
            </a:r>
            <a:r>
              <a:rPr lang="en-US" sz="2000" baseline="-25000" dirty="0" smtClean="0"/>
              <a:t>8 </a:t>
            </a:r>
            <a:r>
              <a:rPr lang="en-US" sz="2000" dirty="0" smtClean="0"/>
              <a:t>=( ?)</a:t>
            </a:r>
            <a:r>
              <a:rPr lang="en-US" sz="2000" baseline="-25000" dirty="0" smtClean="0"/>
              <a:t> 10</a:t>
            </a:r>
            <a:endParaRPr lang="en-US" sz="2000" dirty="0" smtClean="0"/>
          </a:p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71538" y="5143512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(25)</a:t>
            </a:r>
            <a:r>
              <a:rPr lang="en-US" sz="2400" b="1" baseline="-25000" dirty="0" smtClean="0"/>
              <a:t>8 </a:t>
            </a:r>
            <a:r>
              <a:rPr lang="en-US" sz="2400" b="1" dirty="0" smtClean="0"/>
              <a:t>=( 21)</a:t>
            </a:r>
            <a:r>
              <a:rPr lang="en-US" sz="2400" b="1" baseline="-25000" dirty="0" smtClean="0"/>
              <a:t> 10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428628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714752"/>
            <a:ext cx="345758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571480"/>
            <a:ext cx="3857652" cy="260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429000"/>
            <a:ext cx="435771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Straight Connector 9"/>
          <p:cNvCxnSpPr/>
          <p:nvPr/>
        </p:nvCxnSpPr>
        <p:spPr>
          <a:xfrm rot="16200000" flipH="1">
            <a:off x="1214438" y="3357562"/>
            <a:ext cx="6858000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0" y="3429000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Octal(fractional part) →Decimal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(0.546)</a:t>
            </a:r>
            <a:r>
              <a:rPr lang="en-US" baseline="-25000" dirty="0" smtClean="0">
                <a:solidFill>
                  <a:schemeClr val="accent2">
                    <a:lumMod val="50000"/>
                  </a:schemeClr>
                </a:solidFill>
              </a:rPr>
              <a:t>8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= (?)</a:t>
            </a:r>
            <a:r>
              <a:rPr lang="en-US" baseline="-25000" dirty="0" smtClean="0">
                <a:solidFill>
                  <a:schemeClr val="accent2">
                    <a:lumMod val="50000"/>
                  </a:schemeClr>
                </a:solidFill>
              </a:rPr>
              <a:t>10</a:t>
            </a:r>
          </a:p>
          <a:p>
            <a:pPr lvl="3">
              <a:buNone/>
            </a:pPr>
            <a:r>
              <a:rPr lang="en-US" sz="3200" dirty="0" smtClean="0"/>
              <a:t>= (5*8</a:t>
            </a:r>
            <a:r>
              <a:rPr lang="en-US" sz="3200" baseline="30000" dirty="0" smtClean="0"/>
              <a:t>-1)</a:t>
            </a:r>
            <a:r>
              <a:rPr lang="en-US" sz="3200" dirty="0" smtClean="0"/>
              <a:t>+(4*8</a:t>
            </a:r>
            <a:r>
              <a:rPr lang="en-US" sz="3200" baseline="30000" dirty="0" smtClean="0"/>
              <a:t>-2</a:t>
            </a:r>
            <a:r>
              <a:rPr lang="en-US" sz="3200" dirty="0" smtClean="0"/>
              <a:t>)+(6*8</a:t>
            </a:r>
            <a:r>
              <a:rPr lang="en-US" sz="3200" baseline="30000" dirty="0" smtClean="0"/>
              <a:t>-3</a:t>
            </a:r>
            <a:r>
              <a:rPr lang="en-US" sz="3200" dirty="0" smtClean="0"/>
              <a:t>)</a:t>
            </a:r>
          </a:p>
          <a:p>
            <a:pPr lvl="3">
              <a:buNone/>
            </a:pPr>
            <a:r>
              <a:rPr lang="en-US" sz="3200" dirty="0" smtClean="0"/>
              <a:t>= (5*0.125</a:t>
            </a:r>
            <a:r>
              <a:rPr lang="en-US" sz="3200" baseline="30000" dirty="0" smtClean="0"/>
              <a:t>)</a:t>
            </a:r>
            <a:r>
              <a:rPr lang="en-US" sz="3200" dirty="0" smtClean="0"/>
              <a:t>+(4*0.15625)+(6*0.00195)</a:t>
            </a:r>
          </a:p>
          <a:p>
            <a:pPr lvl="3">
              <a:buNone/>
            </a:pPr>
            <a:r>
              <a:rPr lang="en-US" sz="3200" dirty="0" smtClean="0"/>
              <a:t>=0.625+0.625+0.0117</a:t>
            </a:r>
          </a:p>
          <a:p>
            <a:pPr lvl="3">
              <a:buNone/>
            </a:pPr>
            <a:r>
              <a:rPr lang="en-US" sz="3200" dirty="0" smtClean="0"/>
              <a:t>=1.2617</a:t>
            </a:r>
            <a:endParaRPr lang="en-US" dirty="0" smtClean="0"/>
          </a:p>
          <a:p>
            <a:pPr algn="ctr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Therefore, (0.546)</a:t>
            </a:r>
            <a:r>
              <a:rPr lang="en-US" baseline="-25000" dirty="0" smtClean="0">
                <a:solidFill>
                  <a:schemeClr val="accent2">
                    <a:lumMod val="50000"/>
                  </a:schemeClr>
                </a:solidFill>
              </a:rPr>
              <a:t>8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= (1.2617)</a:t>
            </a:r>
            <a:r>
              <a:rPr lang="en-US" baseline="-25000" dirty="0" smtClean="0">
                <a:solidFill>
                  <a:schemeClr val="accent2">
                    <a:lumMod val="50000"/>
                  </a:schemeClr>
                </a:solidFill>
              </a:rPr>
              <a:t>10</a:t>
            </a:r>
          </a:p>
          <a:p>
            <a:pPr algn="ctr">
              <a:buNone/>
            </a:pPr>
            <a:endParaRPr lang="en-US" baseline="-25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673</TotalTime>
  <Words>495</Words>
  <Application>Microsoft Office PowerPoint</Application>
  <PresentationFormat>On-screen Show (4:3)</PresentationFormat>
  <Paragraphs>160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Outline of today’s session</vt:lpstr>
      <vt:lpstr>Any Base b to Decimal</vt:lpstr>
      <vt:lpstr>Binary(integer part) →Decimal</vt:lpstr>
      <vt:lpstr>Slide 4</vt:lpstr>
      <vt:lpstr>Slide 5</vt:lpstr>
      <vt:lpstr>Binary(fractional part) →Decimal</vt:lpstr>
      <vt:lpstr>Octal(integer part) →Decimal</vt:lpstr>
      <vt:lpstr>Slide 8</vt:lpstr>
      <vt:lpstr>Octal(fractional part) →Decimal</vt:lpstr>
      <vt:lpstr>Hexa(integer part) →Decimal</vt:lpstr>
      <vt:lpstr>Slide 11</vt:lpstr>
      <vt:lpstr>Hexa(fractional part) →Decimal</vt:lpstr>
      <vt:lpstr>Problems</vt:lpstr>
      <vt:lpstr>Any base ↔Any base</vt:lpstr>
      <vt:lpstr>Octal to Binary </vt:lpstr>
      <vt:lpstr>Octal to Binary </vt:lpstr>
      <vt:lpstr>Problems</vt:lpstr>
      <vt:lpstr>How many bits required?</vt:lpstr>
      <vt:lpstr>Slide 19</vt:lpstr>
      <vt:lpstr>How many different values can be represented?</vt:lpstr>
      <vt:lpstr>Answer these…..</vt:lpstr>
      <vt:lpstr>Binary representation of octal numbers</vt:lpstr>
      <vt:lpstr>Binary representation of Hexa decimal numbers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110</cp:revision>
  <dcterms:created xsi:type="dcterms:W3CDTF">2020-08-17T05:02:06Z</dcterms:created>
  <dcterms:modified xsi:type="dcterms:W3CDTF">2021-01-25T06:42:28Z</dcterms:modified>
</cp:coreProperties>
</file>