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365" r:id="rId4"/>
    <p:sldId id="366" r:id="rId5"/>
    <p:sldId id="369" r:id="rId6"/>
    <p:sldId id="367" r:id="rId7"/>
    <p:sldId id="371" r:id="rId8"/>
    <p:sldId id="368" r:id="rId9"/>
    <p:sldId id="370"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90" r:id="rId23"/>
    <p:sldId id="384" r:id="rId24"/>
    <p:sldId id="385" r:id="rId25"/>
    <p:sldId id="391" r:id="rId26"/>
    <p:sldId id="387" r:id="rId27"/>
    <p:sldId id="388" r:id="rId28"/>
    <p:sldId id="389" r:id="rId29"/>
    <p:sldId id="392" r:id="rId30"/>
    <p:sldId id="393" r:id="rId31"/>
    <p:sldId id="394" r:id="rId32"/>
    <p:sldId id="395" r:id="rId33"/>
    <p:sldId id="396" r:id="rId34"/>
    <p:sldId id="397" r:id="rId35"/>
    <p:sldId id="400" r:id="rId36"/>
    <p:sldId id="398" r:id="rId37"/>
    <p:sldId id="3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1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9CB1DA9F-7EFF-6CA0-9504-72D34A88776D}"/>
              </a:ext>
            </a:extLst>
          </p:cNvPr>
          <p:cNvSpPr txBox="1">
            <a:spLocks/>
          </p:cNvSpPr>
          <p:nvPr/>
        </p:nvSpPr>
        <p:spPr>
          <a:xfrm>
            <a:off x="173116" y="2834385"/>
            <a:ext cx="5095968" cy="320413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a:ln w="0"/>
                <a:effectLst>
                  <a:outerShdw blurRad="38100" dist="19050" dir="2700000" algn="tl" rotWithShape="0">
                    <a:schemeClr val="dk1">
                      <a:alpha val="40000"/>
                    </a:schemeClr>
                  </a:outerShdw>
                </a:effectLst>
                <a:latin typeface="Sitka Banner" panose="02000505000000020004" pitchFamily="2" charset="0"/>
              </a:rPr>
              <a:t>Computer Networks</a:t>
            </a:r>
            <a:br>
              <a:rPr lang="en-US" sz="4800">
                <a:ln w="0"/>
                <a:effectLst>
                  <a:outerShdw blurRad="38100" dist="19050" dir="2700000" algn="tl" rotWithShape="0">
                    <a:schemeClr val="dk1">
                      <a:alpha val="40000"/>
                    </a:schemeClr>
                  </a:outerShdw>
                </a:effectLst>
                <a:latin typeface="Sitka Banner" panose="02000505000000020004" pitchFamily="2" charset="0"/>
              </a:rPr>
            </a:br>
            <a:endParaRPr lang="en-US" sz="4800" dirty="0">
              <a:ln w="0"/>
              <a:effectLst>
                <a:outerShdw blurRad="38100" dist="19050" dir="2700000" algn="tl" rotWithShape="0">
                  <a:schemeClr val="dk1">
                    <a:alpha val="40000"/>
                  </a:schemeClr>
                </a:outerShdw>
              </a:effectLst>
              <a:latin typeface="Sitka Banner" panose="02000505000000020004" pitchFamily="2" charset="0"/>
            </a:endParaRPr>
          </a:p>
        </p:txBody>
      </p:sp>
      <p:pic>
        <p:nvPicPr>
          <p:cNvPr id="6" name="Picture 5">
            <a:extLst>
              <a:ext uri="{FF2B5EF4-FFF2-40B4-BE49-F238E27FC236}">
                <a16:creationId xmlns:a16="http://schemas.microsoft.com/office/drawing/2014/main" id="{5B9A75E8-042A-9627-9EF4-C74F85399E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47325" y="1175203"/>
            <a:ext cx="1445048" cy="1823806"/>
          </a:xfrm>
          <a:prstGeom prst="rect">
            <a:avLst/>
          </a:prstGeom>
        </p:spPr>
      </p:pic>
      <p:graphicFrame>
        <p:nvGraphicFramePr>
          <p:cNvPr id="7" name="Object 6">
            <a:extLst>
              <a:ext uri="{FF2B5EF4-FFF2-40B4-BE49-F238E27FC236}">
                <a16:creationId xmlns:a16="http://schemas.microsoft.com/office/drawing/2014/main" id="{F4924C4B-1A50-6757-7934-22F232732E8F}"/>
              </a:ext>
            </a:extLst>
          </p:cNvPr>
          <p:cNvGraphicFramePr>
            <a:graphicFrameLocks noChangeAspect="1"/>
          </p:cNvGraphicFramePr>
          <p:nvPr/>
        </p:nvGraphicFramePr>
        <p:xfrm>
          <a:off x="832224" y="3226406"/>
          <a:ext cx="3505870" cy="1061934"/>
        </p:xfrm>
        <a:graphic>
          <a:graphicData uri="http://schemas.openxmlformats.org/presentationml/2006/ole">
            <mc:AlternateContent xmlns:mc="http://schemas.openxmlformats.org/markup-compatibility/2006">
              <mc:Choice xmlns:v="urn:schemas-microsoft-com:vml" Requires="v">
                <p:oleObj name="Image" r:id="rId4" imgW="6412680" imgH="1942560" progId="Photoshop.Image.12">
                  <p:embed/>
                </p:oleObj>
              </mc:Choice>
              <mc:Fallback>
                <p:oleObj name="Image" r:id="rId4" imgW="6412680" imgH="1942560" progId="Photoshop.Image.12">
                  <p:embed/>
                  <p:pic>
                    <p:nvPicPr>
                      <p:cNvPr id="13" name="Object 12">
                        <a:extLst>
                          <a:ext uri="{FF2B5EF4-FFF2-40B4-BE49-F238E27FC236}">
                            <a16:creationId xmlns:a16="http://schemas.microsoft.com/office/drawing/2014/main" id="{87425172-1D48-3C15-0939-91DD14FC080E}"/>
                          </a:ext>
                        </a:extLst>
                      </p:cNvPr>
                      <p:cNvPicPr/>
                      <p:nvPr/>
                    </p:nvPicPr>
                    <p:blipFill>
                      <a:blip r:embed="rId5"/>
                      <a:stretch>
                        <a:fillRect/>
                      </a:stretch>
                    </p:blipFill>
                    <p:spPr>
                      <a:xfrm>
                        <a:off x="832224" y="3226406"/>
                        <a:ext cx="3505870" cy="1061934"/>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6" cstate="print">
            <a:extLst>
              <a:ext uri="{28A0092B-C50C-407E-A947-70E740481C1C}">
                <a14:useLocalDpi xmlns:a14="http://schemas.microsoft.com/office/drawing/2010/main" val="0"/>
              </a:ext>
            </a:extLst>
          </a:blip>
          <a:srcRect l="68220" t="-541"/>
          <a:stretch/>
        </p:blipFill>
        <p:spPr>
          <a:xfrm>
            <a:off x="832224" y="5403481"/>
            <a:ext cx="3390258" cy="279316"/>
          </a:xfrm>
          <a:prstGeom prst="rect">
            <a:avLst/>
          </a:prstGeom>
        </p:spPr>
      </p:pic>
    </p:spTree>
    <p:extLst>
      <p:ext uri="{BB962C8B-B14F-4D97-AF65-F5344CB8AC3E}">
        <p14:creationId xmlns:p14="http://schemas.microsoft.com/office/powerpoint/2010/main" val="18058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5673348"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Character/Byte Stuffing</a:t>
            </a:r>
          </a:p>
        </p:txBody>
      </p:sp>
      <p:graphicFrame>
        <p:nvGraphicFramePr>
          <p:cNvPr id="2" name="Table 2">
            <a:extLst>
              <a:ext uri="{FF2B5EF4-FFF2-40B4-BE49-F238E27FC236}">
                <a16:creationId xmlns:a16="http://schemas.microsoft.com/office/drawing/2014/main" id="{B49A2951-C994-40F1-8936-4111908400EE}"/>
              </a:ext>
            </a:extLst>
          </p:cNvPr>
          <p:cNvGraphicFramePr>
            <a:graphicFrameLocks noGrp="1"/>
          </p:cNvGraphicFramePr>
          <p:nvPr>
            <p:extLst>
              <p:ext uri="{D42A27DB-BD31-4B8C-83A1-F6EECF244321}">
                <p14:modId xmlns:p14="http://schemas.microsoft.com/office/powerpoint/2010/main" val="3826222630"/>
              </p:ext>
            </p:extLst>
          </p:nvPr>
        </p:nvGraphicFramePr>
        <p:xfrm>
          <a:off x="771877" y="1646433"/>
          <a:ext cx="10749560" cy="518160"/>
        </p:xfrm>
        <a:graphic>
          <a:graphicData uri="http://schemas.openxmlformats.org/drawingml/2006/table">
            <a:tbl>
              <a:tblPr firstRow="1" bandRow="1">
                <a:tableStyleId>{5940675A-B579-460E-94D1-54222C63F5DA}</a:tableStyleId>
              </a:tblPr>
              <a:tblGrid>
                <a:gridCol w="1074956">
                  <a:extLst>
                    <a:ext uri="{9D8B030D-6E8A-4147-A177-3AD203B41FA5}">
                      <a16:colId xmlns:a16="http://schemas.microsoft.com/office/drawing/2014/main" val="334479167"/>
                    </a:ext>
                  </a:extLst>
                </a:gridCol>
                <a:gridCol w="1074956">
                  <a:extLst>
                    <a:ext uri="{9D8B030D-6E8A-4147-A177-3AD203B41FA5}">
                      <a16:colId xmlns:a16="http://schemas.microsoft.com/office/drawing/2014/main" val="1129547928"/>
                    </a:ext>
                  </a:extLst>
                </a:gridCol>
                <a:gridCol w="1074956">
                  <a:extLst>
                    <a:ext uri="{9D8B030D-6E8A-4147-A177-3AD203B41FA5}">
                      <a16:colId xmlns:a16="http://schemas.microsoft.com/office/drawing/2014/main" val="2374691433"/>
                    </a:ext>
                  </a:extLst>
                </a:gridCol>
                <a:gridCol w="1074956">
                  <a:extLst>
                    <a:ext uri="{9D8B030D-6E8A-4147-A177-3AD203B41FA5}">
                      <a16:colId xmlns:a16="http://schemas.microsoft.com/office/drawing/2014/main" val="3996063199"/>
                    </a:ext>
                  </a:extLst>
                </a:gridCol>
                <a:gridCol w="1074956">
                  <a:extLst>
                    <a:ext uri="{9D8B030D-6E8A-4147-A177-3AD203B41FA5}">
                      <a16:colId xmlns:a16="http://schemas.microsoft.com/office/drawing/2014/main" val="1729488758"/>
                    </a:ext>
                  </a:extLst>
                </a:gridCol>
                <a:gridCol w="1074956">
                  <a:extLst>
                    <a:ext uri="{9D8B030D-6E8A-4147-A177-3AD203B41FA5}">
                      <a16:colId xmlns:a16="http://schemas.microsoft.com/office/drawing/2014/main" val="4165278878"/>
                    </a:ext>
                  </a:extLst>
                </a:gridCol>
                <a:gridCol w="1074956">
                  <a:extLst>
                    <a:ext uri="{9D8B030D-6E8A-4147-A177-3AD203B41FA5}">
                      <a16:colId xmlns:a16="http://schemas.microsoft.com/office/drawing/2014/main" val="342730519"/>
                    </a:ext>
                  </a:extLst>
                </a:gridCol>
                <a:gridCol w="1074956">
                  <a:extLst>
                    <a:ext uri="{9D8B030D-6E8A-4147-A177-3AD203B41FA5}">
                      <a16:colId xmlns:a16="http://schemas.microsoft.com/office/drawing/2014/main" val="2865708133"/>
                    </a:ext>
                  </a:extLst>
                </a:gridCol>
                <a:gridCol w="1074956">
                  <a:extLst>
                    <a:ext uri="{9D8B030D-6E8A-4147-A177-3AD203B41FA5}">
                      <a16:colId xmlns:a16="http://schemas.microsoft.com/office/drawing/2014/main" val="1778692423"/>
                    </a:ext>
                  </a:extLst>
                </a:gridCol>
                <a:gridCol w="1074956">
                  <a:extLst>
                    <a:ext uri="{9D8B030D-6E8A-4147-A177-3AD203B41FA5}">
                      <a16:colId xmlns:a16="http://schemas.microsoft.com/office/drawing/2014/main" val="1472923992"/>
                    </a:ext>
                  </a:extLst>
                </a:gridCol>
              </a:tblGrid>
              <a:tr h="370840">
                <a:tc>
                  <a:txBody>
                    <a:bodyPr/>
                    <a:lstStyle/>
                    <a:p>
                      <a:pPr algn="ctr"/>
                      <a:r>
                        <a:rPr lang="en-US" sz="2800" dirty="0">
                          <a:latin typeface="Sitka Text" panose="02000505000000020004" pitchFamily="2" charset="0"/>
                        </a:rPr>
                        <a:t>A</a:t>
                      </a:r>
                    </a:p>
                  </a:txBody>
                  <a:tcPr/>
                </a:tc>
                <a:tc>
                  <a:txBody>
                    <a:bodyPr/>
                    <a:lstStyle/>
                    <a:p>
                      <a:pPr algn="ctr"/>
                      <a:r>
                        <a:rPr lang="en-US" sz="2800" dirty="0">
                          <a:latin typeface="Sitka Text" panose="02000505000000020004" pitchFamily="2" charset="0"/>
                        </a:rPr>
                        <a:t>Flag</a:t>
                      </a:r>
                    </a:p>
                  </a:txBody>
                  <a:tcPr/>
                </a:tc>
                <a:tc>
                  <a:txBody>
                    <a:bodyPr/>
                    <a:lstStyle/>
                    <a:p>
                      <a:pPr algn="ctr"/>
                      <a:r>
                        <a:rPr lang="en-US" sz="2800" dirty="0">
                          <a:latin typeface="Sitka Text" panose="02000505000000020004" pitchFamily="2" charset="0"/>
                        </a:rPr>
                        <a:t>D</a:t>
                      </a:r>
                    </a:p>
                  </a:txBody>
                  <a:tcPr/>
                </a:tc>
                <a:tc>
                  <a:txBody>
                    <a:bodyPr/>
                    <a:lstStyle/>
                    <a:p>
                      <a:pPr algn="ctr"/>
                      <a:r>
                        <a:rPr lang="en-US" sz="2800" dirty="0">
                          <a:latin typeface="Sitka Text" panose="02000505000000020004" pitchFamily="2" charset="0"/>
                        </a:rPr>
                        <a:t>Flag</a:t>
                      </a:r>
                    </a:p>
                  </a:txBody>
                  <a:tcPr/>
                </a:tc>
                <a:tc>
                  <a:txBody>
                    <a:bodyPr/>
                    <a:lstStyle/>
                    <a:p>
                      <a:pPr algn="ctr"/>
                      <a:r>
                        <a:rPr lang="en-US" sz="2800" dirty="0">
                          <a:latin typeface="Sitka Text" panose="02000505000000020004" pitchFamily="2" charset="0"/>
                        </a:rPr>
                        <a:t>Esc</a:t>
                      </a:r>
                    </a:p>
                  </a:txBody>
                  <a:tcPr/>
                </a:tc>
                <a:tc>
                  <a:txBody>
                    <a:bodyPr/>
                    <a:lstStyle/>
                    <a:p>
                      <a:pPr algn="ctr"/>
                      <a:r>
                        <a:rPr lang="en-US" sz="2800" dirty="0">
                          <a:latin typeface="Sitka Text" panose="02000505000000020004" pitchFamily="2" charset="0"/>
                        </a:rPr>
                        <a:t>Flag</a:t>
                      </a:r>
                    </a:p>
                  </a:txBody>
                  <a:tcPr/>
                </a:tc>
                <a:tc>
                  <a:txBody>
                    <a:bodyPr/>
                    <a:lstStyle/>
                    <a:p>
                      <a:pPr algn="ctr"/>
                      <a:r>
                        <a:rPr lang="en-US" sz="2800" dirty="0">
                          <a:latin typeface="Sitka Text" panose="02000505000000020004" pitchFamily="2" charset="0"/>
                        </a:rPr>
                        <a:t>Esc</a:t>
                      </a:r>
                    </a:p>
                  </a:txBody>
                  <a:tcPr/>
                </a:tc>
                <a:tc>
                  <a:txBody>
                    <a:bodyPr/>
                    <a:lstStyle/>
                    <a:p>
                      <a:pPr algn="ctr"/>
                      <a:r>
                        <a:rPr lang="en-US" sz="2800" dirty="0">
                          <a:latin typeface="Sitka Text" panose="02000505000000020004" pitchFamily="2" charset="0"/>
                        </a:rPr>
                        <a:t>C</a:t>
                      </a:r>
                    </a:p>
                  </a:txBody>
                  <a:tcPr/>
                </a:tc>
                <a:tc>
                  <a:txBody>
                    <a:bodyPr/>
                    <a:lstStyle/>
                    <a:p>
                      <a:pPr algn="ctr"/>
                      <a:r>
                        <a:rPr lang="en-US" sz="2800" dirty="0">
                          <a:latin typeface="Sitka Text" panose="02000505000000020004" pitchFamily="2" charset="0"/>
                        </a:rPr>
                        <a:t>Flag</a:t>
                      </a:r>
                    </a:p>
                  </a:txBody>
                  <a:tcPr/>
                </a:tc>
                <a:tc>
                  <a:txBody>
                    <a:bodyPr/>
                    <a:lstStyle/>
                    <a:p>
                      <a:pPr algn="ctr"/>
                      <a:r>
                        <a:rPr lang="en-US" sz="2800" dirty="0">
                          <a:latin typeface="Sitka Text" panose="02000505000000020004" pitchFamily="2" charset="0"/>
                        </a:rPr>
                        <a:t>Flag</a:t>
                      </a:r>
                    </a:p>
                  </a:txBody>
                  <a:tcPr/>
                </a:tc>
                <a:extLst>
                  <a:ext uri="{0D108BD9-81ED-4DB2-BD59-A6C34878D82A}">
                    <a16:rowId xmlns:a16="http://schemas.microsoft.com/office/drawing/2014/main" val="1333459527"/>
                  </a:ext>
                </a:extLst>
              </a:tr>
            </a:tbl>
          </a:graphicData>
        </a:graphic>
      </p:graphicFrame>
      <p:pic>
        <p:nvPicPr>
          <p:cNvPr id="3" name="Picture 2">
            <a:extLst>
              <a:ext uri="{FF2B5EF4-FFF2-40B4-BE49-F238E27FC236}">
                <a16:creationId xmlns:a16="http://schemas.microsoft.com/office/drawing/2014/main" id="{1089956E-850D-40A5-C93F-85FE8F1A1BC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19683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2840842"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Bit Stuffing</a:t>
            </a:r>
          </a:p>
        </p:txBody>
      </p:sp>
      <p:sp>
        <p:nvSpPr>
          <p:cNvPr id="8" name="TextBox 7">
            <a:extLst>
              <a:ext uri="{FF2B5EF4-FFF2-40B4-BE49-F238E27FC236}">
                <a16:creationId xmlns:a16="http://schemas.microsoft.com/office/drawing/2014/main" id="{ADBA5255-C257-48EA-BCA1-D9BEEA8FB688}"/>
              </a:ext>
            </a:extLst>
          </p:cNvPr>
          <p:cNvSpPr txBox="1"/>
          <p:nvPr/>
        </p:nvSpPr>
        <p:spPr>
          <a:xfrm>
            <a:off x="861895" y="1237181"/>
            <a:ext cx="10468209" cy="4832092"/>
          </a:xfrm>
          <a:prstGeom prst="rect">
            <a:avLst/>
          </a:prstGeom>
          <a:noFill/>
        </p:spPr>
        <p:txBody>
          <a:bodyPr wrap="square">
            <a:spAutoFit/>
          </a:bodyPr>
          <a:lstStyle/>
          <a:p>
            <a:pPr marL="457200" indent="-457200">
              <a:buFont typeface="Arial" panose="020B0604020202020204" pitchFamily="34" charset="0"/>
              <a:buChar char="•"/>
            </a:pPr>
            <a:r>
              <a:rPr lang="en-US" sz="2800" b="0" i="0" dirty="0">
                <a:effectLst/>
                <a:latin typeface="Sitka Text" panose="02000505000000020004" pitchFamily="2" charset="0"/>
              </a:rPr>
              <a:t>Bit stuffing is also known as bit-oriented framing or bit-oriented approach.</a:t>
            </a:r>
          </a:p>
          <a:p>
            <a:pPr marL="457200" indent="-457200">
              <a:buFont typeface="Arial" panose="020B0604020202020204" pitchFamily="34" charset="0"/>
              <a:buChar char="•"/>
            </a:pPr>
            <a:r>
              <a:rPr lang="en-US" sz="2800" dirty="0">
                <a:latin typeface="Sitka Text" panose="02000505000000020004" pitchFamily="2" charset="0"/>
              </a:rPr>
              <a:t>Flag in Bit Stuffing is 0111110</a:t>
            </a:r>
          </a:p>
          <a:p>
            <a:pPr marL="457200" indent="-457200">
              <a:buFont typeface="Arial" panose="020B0604020202020204" pitchFamily="34" charset="0"/>
              <a:buChar char="•"/>
            </a:pPr>
            <a:endParaRPr lang="en-US" sz="2800" b="0" i="0" dirty="0">
              <a:effectLst/>
              <a:latin typeface="Sitka Text" panose="02000505000000020004" pitchFamily="2" charset="0"/>
            </a:endParaRPr>
          </a:p>
          <a:p>
            <a:pPr marL="457200" indent="-457200">
              <a:buFont typeface="Arial" panose="020B0604020202020204" pitchFamily="34" charset="0"/>
              <a:buChar char="•"/>
            </a:pPr>
            <a:endParaRPr lang="en-US" sz="2800" dirty="0">
              <a:latin typeface="Sitka Text" panose="02000505000000020004" pitchFamily="2" charset="0"/>
            </a:endParaRPr>
          </a:p>
          <a:p>
            <a:pPr marL="457200" indent="-457200">
              <a:buFont typeface="Arial" panose="020B0604020202020204" pitchFamily="34" charset="0"/>
              <a:buChar char="•"/>
            </a:pPr>
            <a:endParaRPr lang="en-US" sz="2800" b="0" i="0" dirty="0">
              <a:effectLst/>
              <a:latin typeface="Sitka Text" panose="02000505000000020004" pitchFamily="2" charset="0"/>
            </a:endParaRPr>
          </a:p>
          <a:p>
            <a:pPr marL="457200" indent="-457200">
              <a:buFont typeface="Arial" panose="020B0604020202020204" pitchFamily="34" charset="0"/>
              <a:buChar char="•"/>
            </a:pPr>
            <a:endParaRPr lang="en-US" sz="2800" dirty="0">
              <a:latin typeface="Sitka Text" panose="02000505000000020004" pitchFamily="2" charset="0"/>
            </a:endParaRPr>
          </a:p>
          <a:p>
            <a:pPr marL="457200" indent="-457200">
              <a:buFont typeface="Arial" panose="020B0604020202020204" pitchFamily="34" charset="0"/>
              <a:buChar char="•"/>
            </a:pPr>
            <a:endParaRPr lang="en-US" altLang="en-US" sz="2800" baseline="0" dirty="0">
              <a:latin typeface="Sitka Text" panose="02000505000000020004" pitchFamily="2" charset="0"/>
            </a:endParaRPr>
          </a:p>
          <a:p>
            <a:pPr marL="457200" indent="-457200">
              <a:buFont typeface="Arial" panose="020B0604020202020204" pitchFamily="34" charset="0"/>
              <a:buChar char="•"/>
            </a:pPr>
            <a:r>
              <a:rPr lang="en-US" altLang="en-US" sz="2800" baseline="0" dirty="0">
                <a:latin typeface="Sitka Text" panose="02000505000000020004" pitchFamily="2" charset="0"/>
              </a:rPr>
              <a:t>Bit stuffing is the process of adding one extra 0 whenever five consecutive 1s follow a 0 in the data, so that the receiver does not mistake the pattern 0111110 for a flag.</a:t>
            </a:r>
          </a:p>
        </p:txBody>
      </p:sp>
      <p:pic>
        <p:nvPicPr>
          <p:cNvPr id="9" name="Picture 6">
            <a:extLst>
              <a:ext uri="{FF2B5EF4-FFF2-40B4-BE49-F238E27FC236}">
                <a16:creationId xmlns:a16="http://schemas.microsoft.com/office/drawing/2014/main" id="{CC6F5999-2A94-4B9E-A2B5-DCFFA6EAA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694" y="2984992"/>
            <a:ext cx="68008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2BCCFB9-E915-4BEE-F52A-30350DF951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71774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2840842"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Bit Stuffing</a:t>
            </a:r>
          </a:p>
        </p:txBody>
      </p:sp>
      <p:pic>
        <p:nvPicPr>
          <p:cNvPr id="10" name="Picture 6">
            <a:extLst>
              <a:ext uri="{FF2B5EF4-FFF2-40B4-BE49-F238E27FC236}">
                <a16:creationId xmlns:a16="http://schemas.microsoft.com/office/drawing/2014/main" id="{E4FE1DB7-F7DE-4E79-AE37-77F4FDB40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554" y="1262130"/>
            <a:ext cx="6562020" cy="465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01D3454-2378-6733-CD01-10D58458C28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20685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2840842"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Bit Stuffing</a:t>
            </a:r>
          </a:p>
        </p:txBody>
      </p:sp>
      <p:sp>
        <p:nvSpPr>
          <p:cNvPr id="9" name="Text Box 4">
            <a:extLst>
              <a:ext uri="{FF2B5EF4-FFF2-40B4-BE49-F238E27FC236}">
                <a16:creationId xmlns:a16="http://schemas.microsoft.com/office/drawing/2014/main" id="{E655940A-3860-402F-8617-28D53E69D575}"/>
              </a:ext>
            </a:extLst>
          </p:cNvPr>
          <p:cNvSpPr txBox="1">
            <a:spLocks noChangeArrowheads="1"/>
          </p:cNvSpPr>
          <p:nvPr/>
        </p:nvSpPr>
        <p:spPr bwMode="auto">
          <a:xfrm>
            <a:off x="3912756" y="1584192"/>
            <a:ext cx="43592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baseline="0" dirty="0">
                <a:solidFill>
                  <a:schemeClr val="folHlink"/>
                </a:solidFill>
                <a:latin typeface="Times New Roman" panose="02020603050405020304" pitchFamily="18" charset="0"/>
              </a:rPr>
              <a:t>1101111101111111111011</a:t>
            </a:r>
            <a:endParaRPr lang="en-US" altLang="en-US" sz="2800" i="1" baseline="0" dirty="0">
              <a:latin typeface="Times New Roman" panose="02020603050405020304" pitchFamily="18" charset="0"/>
            </a:endParaRPr>
          </a:p>
        </p:txBody>
      </p:sp>
      <p:sp>
        <p:nvSpPr>
          <p:cNvPr id="11" name="Text Box 4">
            <a:extLst>
              <a:ext uri="{FF2B5EF4-FFF2-40B4-BE49-F238E27FC236}">
                <a16:creationId xmlns:a16="http://schemas.microsoft.com/office/drawing/2014/main" id="{0B96A0C8-59EC-42CF-9768-216A5C37DA5D}"/>
              </a:ext>
            </a:extLst>
          </p:cNvPr>
          <p:cNvSpPr txBox="1">
            <a:spLocks noChangeArrowheads="1"/>
          </p:cNvSpPr>
          <p:nvPr/>
        </p:nvSpPr>
        <p:spPr bwMode="auto">
          <a:xfrm>
            <a:off x="3912756" y="4078155"/>
            <a:ext cx="4222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baseline="0">
                <a:solidFill>
                  <a:schemeClr val="folHlink"/>
                </a:solidFill>
                <a:latin typeface="Times New Roman" panose="02020603050405020304" pitchFamily="18" charset="0"/>
              </a:rPr>
              <a:t>1111111111111111111111</a:t>
            </a:r>
            <a:endParaRPr lang="en-US" altLang="en-US" sz="2800" i="1" baseline="0">
              <a:latin typeface="Times New Roman" panose="02020603050405020304" pitchFamily="18" charset="0"/>
            </a:endParaRPr>
          </a:p>
        </p:txBody>
      </p:sp>
      <p:sp>
        <p:nvSpPr>
          <p:cNvPr id="12" name="Text Box 4">
            <a:extLst>
              <a:ext uri="{FF2B5EF4-FFF2-40B4-BE49-F238E27FC236}">
                <a16:creationId xmlns:a16="http://schemas.microsoft.com/office/drawing/2014/main" id="{485AC72F-AE4E-4B35-AA9B-FC020CD325B3}"/>
              </a:ext>
            </a:extLst>
          </p:cNvPr>
          <p:cNvSpPr txBox="1">
            <a:spLocks noChangeArrowheads="1"/>
          </p:cNvSpPr>
          <p:nvPr/>
        </p:nvSpPr>
        <p:spPr bwMode="auto">
          <a:xfrm>
            <a:off x="3612719" y="2401755"/>
            <a:ext cx="4997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baseline="0">
                <a:solidFill>
                  <a:schemeClr val="folHlink"/>
                </a:solidFill>
                <a:latin typeface="Times New Roman" panose="02020603050405020304" pitchFamily="18" charset="0"/>
              </a:rPr>
              <a:t>11011111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011111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011</a:t>
            </a:r>
            <a:endParaRPr lang="en-US" altLang="en-US" sz="2800" i="1" baseline="0">
              <a:latin typeface="Times New Roman" panose="02020603050405020304" pitchFamily="18" charset="0"/>
            </a:endParaRPr>
          </a:p>
        </p:txBody>
      </p:sp>
      <p:sp>
        <p:nvSpPr>
          <p:cNvPr id="13" name="Text Box 4">
            <a:extLst>
              <a:ext uri="{FF2B5EF4-FFF2-40B4-BE49-F238E27FC236}">
                <a16:creationId xmlns:a16="http://schemas.microsoft.com/office/drawing/2014/main" id="{E4E82824-0B99-4D8A-BEA8-BBFF63562611}"/>
              </a:ext>
            </a:extLst>
          </p:cNvPr>
          <p:cNvSpPr txBox="1">
            <a:spLocks noChangeArrowheads="1"/>
          </p:cNvSpPr>
          <p:nvPr/>
        </p:nvSpPr>
        <p:spPr bwMode="auto">
          <a:xfrm>
            <a:off x="3525406" y="4932230"/>
            <a:ext cx="5133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baseline="0">
                <a:solidFill>
                  <a:schemeClr val="folHlink"/>
                </a:solidFill>
                <a:latin typeface="Times New Roman" panose="02020603050405020304" pitchFamily="18" charset="0"/>
              </a:rPr>
              <a:t>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11111</a:t>
            </a:r>
            <a:r>
              <a:rPr lang="en-US" altLang="en-US" baseline="0">
                <a:solidFill>
                  <a:srgbClr val="FF0000"/>
                </a:solidFill>
                <a:latin typeface="Times New Roman" panose="02020603050405020304" pitchFamily="18" charset="0"/>
              </a:rPr>
              <a:t>0</a:t>
            </a:r>
            <a:r>
              <a:rPr lang="en-US" altLang="en-US" baseline="0">
                <a:solidFill>
                  <a:schemeClr val="folHlink"/>
                </a:solidFill>
                <a:latin typeface="Times New Roman" panose="02020603050405020304" pitchFamily="18" charset="0"/>
              </a:rPr>
              <a:t>11</a:t>
            </a:r>
            <a:endParaRPr lang="en-US" altLang="en-US" sz="2800" i="1" baseline="0">
              <a:latin typeface="Times New Roman" panose="02020603050405020304" pitchFamily="18" charset="0"/>
            </a:endParaRPr>
          </a:p>
        </p:txBody>
      </p:sp>
      <p:pic>
        <p:nvPicPr>
          <p:cNvPr id="2" name="Picture 1">
            <a:extLst>
              <a:ext uri="{FF2B5EF4-FFF2-40B4-BE49-F238E27FC236}">
                <a16:creationId xmlns:a16="http://schemas.microsoft.com/office/drawing/2014/main" id="{A35447E9-238C-9C50-410D-D81E248728D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0381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0" y="876992"/>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3">
            <a:extLst>
              <a:ext uri="{FF2B5EF4-FFF2-40B4-BE49-F238E27FC236}">
                <a16:creationId xmlns:a16="http://schemas.microsoft.com/office/drawing/2014/main" id="{DD154F07-7470-47BD-9A40-D001DFCC3A4F}"/>
              </a:ext>
            </a:extLst>
          </p:cNvPr>
          <p:cNvSpPr>
            <a:spLocks noChangeArrowheads="1"/>
          </p:cNvSpPr>
          <p:nvPr/>
        </p:nvSpPr>
        <p:spPr bwMode="auto">
          <a:xfrm>
            <a:off x="6369050" y="876992"/>
            <a:ext cx="5822950" cy="3170099"/>
          </a:xfrm>
          <a:prstGeom prst="rect">
            <a:avLst/>
          </a:prstGeom>
          <a:solidFill>
            <a:schemeClr val="accent2">
              <a:lumMod val="75000"/>
            </a:schemeClr>
          </a:solidFill>
          <a:ln w="9525">
            <a:noFill/>
            <a:miter lim="800000"/>
            <a:headEnd/>
            <a:tailEnd/>
          </a:ln>
          <a:effec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r"/>
            <a:r>
              <a:rPr lang="en-US" altLang="en-US" sz="8800" spc="50" dirty="0">
                <a:ln w="0"/>
                <a:solidFill>
                  <a:schemeClr val="bg2"/>
                </a:solidFill>
                <a:effectLst>
                  <a:innerShdw blurRad="63500" dist="50800" dir="13500000">
                    <a:srgbClr val="000000">
                      <a:alpha val="50000"/>
                    </a:srgbClr>
                  </a:innerShdw>
                </a:effectLst>
                <a:latin typeface="Sitka Banner" panose="02000505000000020004" pitchFamily="2" charset="0"/>
              </a:rPr>
              <a:t>Error Detection and </a:t>
            </a:r>
          </a:p>
          <a:p>
            <a:pPr algn="r"/>
            <a:r>
              <a:rPr lang="en-US" altLang="en-US" sz="8800" spc="50" dirty="0">
                <a:ln w="0"/>
                <a:solidFill>
                  <a:schemeClr val="bg2"/>
                </a:solidFill>
                <a:effectLst>
                  <a:innerShdw blurRad="63500" dist="50800" dir="13500000">
                    <a:srgbClr val="000000">
                      <a:alpha val="50000"/>
                    </a:srgbClr>
                  </a:innerShdw>
                </a:effectLst>
                <a:latin typeface="Sitka Banner" panose="02000505000000020004" pitchFamily="2" charset="0"/>
              </a:rPr>
              <a:t>Correction</a:t>
            </a:r>
            <a:endParaRPr lang="en-US" altLang="en-US" sz="8000" spc="50" dirty="0">
              <a:ln w="0"/>
              <a:solidFill>
                <a:schemeClr val="bg2"/>
              </a:solidFill>
              <a:effectLst>
                <a:innerShdw blurRad="63500" dist="50800" dir="13500000">
                  <a:srgbClr val="000000">
                    <a:alpha val="50000"/>
                  </a:srgbClr>
                </a:innerShdw>
              </a:effectLst>
              <a:latin typeface="Sitka Banner" panose="02000505000000020004" pitchFamily="2" charset="0"/>
            </a:endParaRPr>
          </a:p>
          <a:p>
            <a:pPr algn="r"/>
            <a:endParaRPr lang="en-US" altLang="en-US" sz="3600" spc="50" dirty="0">
              <a:ln w="0"/>
              <a:solidFill>
                <a:schemeClr val="bg2"/>
              </a:solidFill>
              <a:effectLst>
                <a:innerShdw blurRad="63500" dist="50800" dir="13500000">
                  <a:srgbClr val="000000">
                    <a:alpha val="50000"/>
                  </a:srgbClr>
                </a:innerShdw>
              </a:effectLst>
              <a:latin typeface="Sitka Banner" panose="02000505000000020004" pitchFamily="2" charset="0"/>
            </a:endParaRPr>
          </a:p>
        </p:txBody>
      </p:sp>
      <p:pic>
        <p:nvPicPr>
          <p:cNvPr id="14" name="Picture 2" descr="Image result for error detection">
            <a:extLst>
              <a:ext uri="{FF2B5EF4-FFF2-40B4-BE49-F238E27FC236}">
                <a16:creationId xmlns:a16="http://schemas.microsoft.com/office/drawing/2014/main" id="{8BAF968C-290C-475E-9975-42C85F968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5475"/>
            <a:ext cx="63690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B1864BD-C3CB-6AE7-8F52-E8BA30D74B0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91796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6729727"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Errors During Transmission</a:t>
            </a:r>
          </a:p>
        </p:txBody>
      </p:sp>
      <p:sp>
        <p:nvSpPr>
          <p:cNvPr id="14" name="Rectangle 11">
            <a:extLst>
              <a:ext uri="{FF2B5EF4-FFF2-40B4-BE49-F238E27FC236}">
                <a16:creationId xmlns:a16="http://schemas.microsoft.com/office/drawing/2014/main" id="{F3DFA95C-D23B-C34D-86EF-CE19B254EF71}"/>
              </a:ext>
            </a:extLst>
          </p:cNvPr>
          <p:cNvSpPr>
            <a:spLocks noChangeArrowheads="1"/>
          </p:cNvSpPr>
          <p:nvPr/>
        </p:nvSpPr>
        <p:spPr bwMode="auto">
          <a:xfrm>
            <a:off x="618006" y="1367220"/>
            <a:ext cx="10955987" cy="3662541"/>
          </a:xfrm>
          <a:prstGeom prst="rect">
            <a:avLst/>
          </a:prstGeom>
          <a:noFill/>
          <a:ln>
            <a:noFill/>
          </a:ln>
          <a:effec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marL="457200" indent="-457200">
              <a:spcBef>
                <a:spcPts val="600"/>
              </a:spcBef>
              <a:spcAft>
                <a:spcPts val="600"/>
              </a:spcAft>
              <a:buFont typeface="Arial" panose="020B0604020202020204" pitchFamily="34" charset="0"/>
              <a:buChar char="•"/>
            </a:pPr>
            <a:r>
              <a:rPr lang="en-US" altLang="en-US" sz="2400" b="0" baseline="0" dirty="0">
                <a:latin typeface="Sitka Text" pitchFamily="2" charset="0"/>
              </a:rPr>
              <a:t>Data can be corrupted during transmission.</a:t>
            </a:r>
          </a:p>
          <a:p>
            <a:pPr marL="457200" indent="-457200">
              <a:spcBef>
                <a:spcPts val="600"/>
              </a:spcBef>
              <a:spcAft>
                <a:spcPts val="600"/>
              </a:spcAft>
              <a:buFont typeface="Arial" panose="020B0604020202020204" pitchFamily="34" charset="0"/>
              <a:buChar char="•"/>
            </a:pPr>
            <a:r>
              <a:rPr lang="en-US" altLang="en-US" sz="2400" b="0" baseline="0" dirty="0">
                <a:latin typeface="Sitka Text" pitchFamily="2" charset="0"/>
              </a:rPr>
              <a:t>Some applications require that errors be detected and corrected.</a:t>
            </a:r>
          </a:p>
          <a:p>
            <a:pPr marL="457200" indent="-457200">
              <a:spcBef>
                <a:spcPts val="600"/>
              </a:spcBef>
              <a:spcAft>
                <a:spcPts val="600"/>
              </a:spcAft>
              <a:buFont typeface="Arial" panose="020B0604020202020204" pitchFamily="34" charset="0"/>
              <a:buChar char="•"/>
            </a:pPr>
            <a:r>
              <a:rPr lang="en-US" altLang="en-US" sz="2400" b="0" baseline="0" dirty="0">
                <a:latin typeface="Sitka Text" pitchFamily="2" charset="0"/>
              </a:rPr>
              <a:t>Error Detections is a mechanism to find out if there is any error in the data or not.</a:t>
            </a:r>
          </a:p>
          <a:p>
            <a:pPr marL="1200150" lvl="1" indent="-457200">
              <a:spcBef>
                <a:spcPts val="600"/>
              </a:spcBef>
              <a:spcAft>
                <a:spcPts val="600"/>
              </a:spcAft>
              <a:buFont typeface="Arial" panose="020B0604020202020204" pitchFamily="34" charset="0"/>
              <a:buChar char="•"/>
            </a:pPr>
            <a:r>
              <a:rPr lang="en-US" altLang="en-US" sz="2400" b="0" baseline="0" dirty="0">
                <a:latin typeface="Sitka Text" pitchFamily="2" charset="0"/>
              </a:rPr>
              <a:t>It does not necessary to mean that the exact location can be identified.</a:t>
            </a:r>
          </a:p>
          <a:p>
            <a:pPr marL="1200150" lvl="1" indent="-457200">
              <a:spcBef>
                <a:spcPts val="600"/>
              </a:spcBef>
              <a:spcAft>
                <a:spcPts val="600"/>
              </a:spcAft>
              <a:buFont typeface="Arial" panose="020B0604020202020204" pitchFamily="34" charset="0"/>
              <a:buChar char="•"/>
            </a:pPr>
            <a:r>
              <a:rPr lang="en-US" altLang="en-US" sz="2400" b="0" baseline="0" dirty="0">
                <a:latin typeface="Sitka Text" pitchFamily="2" charset="0"/>
              </a:rPr>
              <a:t>It may or may not find the exact location of the error depending on the mechanism used. </a:t>
            </a:r>
          </a:p>
        </p:txBody>
      </p:sp>
      <p:pic>
        <p:nvPicPr>
          <p:cNvPr id="2" name="Picture 1">
            <a:extLst>
              <a:ext uri="{FF2B5EF4-FFF2-40B4-BE49-F238E27FC236}">
                <a16:creationId xmlns:a16="http://schemas.microsoft.com/office/drawing/2014/main" id="{44D13D72-6D50-5092-91EE-0541D95D52A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7409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3764172"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Types of Errors</a:t>
            </a:r>
          </a:p>
        </p:txBody>
      </p:sp>
      <p:sp>
        <p:nvSpPr>
          <p:cNvPr id="14" name="Rectangle 11">
            <a:extLst>
              <a:ext uri="{FF2B5EF4-FFF2-40B4-BE49-F238E27FC236}">
                <a16:creationId xmlns:a16="http://schemas.microsoft.com/office/drawing/2014/main" id="{F3DFA95C-D23B-C34D-86EF-CE19B254EF71}"/>
              </a:ext>
            </a:extLst>
          </p:cNvPr>
          <p:cNvSpPr>
            <a:spLocks noChangeArrowheads="1"/>
          </p:cNvSpPr>
          <p:nvPr/>
        </p:nvSpPr>
        <p:spPr bwMode="auto">
          <a:xfrm>
            <a:off x="618006" y="1367220"/>
            <a:ext cx="10955987" cy="461665"/>
          </a:xfrm>
          <a:prstGeom prst="rect">
            <a:avLst/>
          </a:prstGeom>
          <a:noFill/>
          <a:ln>
            <a:noFill/>
          </a:ln>
          <a:effec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baseline="0" dirty="0">
                <a:latin typeface="Sitka Text" pitchFamily="2" charset="0"/>
              </a:rPr>
              <a:t>In a single-bit error, only 1 bit in the data unit has changed.</a:t>
            </a:r>
          </a:p>
        </p:txBody>
      </p:sp>
      <p:pic>
        <p:nvPicPr>
          <p:cNvPr id="8" name="Picture 6">
            <a:extLst>
              <a:ext uri="{FF2B5EF4-FFF2-40B4-BE49-F238E27FC236}">
                <a16:creationId xmlns:a16="http://schemas.microsoft.com/office/drawing/2014/main" id="{AE7A56E2-C600-0C48-9BF4-91FE7553B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299" y="2625629"/>
            <a:ext cx="81534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9284C0BC-0CC5-0C1F-1964-B9669C74C393}"/>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2027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3764172"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Types of Errors</a:t>
            </a:r>
          </a:p>
        </p:txBody>
      </p:sp>
      <p:sp>
        <p:nvSpPr>
          <p:cNvPr id="14" name="Rectangle 11">
            <a:extLst>
              <a:ext uri="{FF2B5EF4-FFF2-40B4-BE49-F238E27FC236}">
                <a16:creationId xmlns:a16="http://schemas.microsoft.com/office/drawing/2014/main" id="{F3DFA95C-D23B-C34D-86EF-CE19B254EF71}"/>
              </a:ext>
            </a:extLst>
          </p:cNvPr>
          <p:cNvSpPr>
            <a:spLocks noChangeArrowheads="1"/>
          </p:cNvSpPr>
          <p:nvPr/>
        </p:nvSpPr>
        <p:spPr bwMode="auto">
          <a:xfrm>
            <a:off x="618006" y="1367220"/>
            <a:ext cx="10955987" cy="461665"/>
          </a:xfrm>
          <a:prstGeom prst="rect">
            <a:avLst/>
          </a:prstGeom>
          <a:noFill/>
          <a:ln>
            <a:noFill/>
          </a:ln>
          <a:effec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baseline="0" dirty="0">
                <a:latin typeface="Sitka Text" pitchFamily="2" charset="0"/>
              </a:rPr>
              <a:t>A burst error means that 2 or more bits in the data unit have changed.</a:t>
            </a:r>
          </a:p>
        </p:txBody>
      </p:sp>
      <p:pic>
        <p:nvPicPr>
          <p:cNvPr id="9" name="Picture 6">
            <a:extLst>
              <a:ext uri="{FF2B5EF4-FFF2-40B4-BE49-F238E27FC236}">
                <a16:creationId xmlns:a16="http://schemas.microsoft.com/office/drawing/2014/main" id="{FB05B609-416A-1D41-AD1F-FFB265C46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217" y="2142320"/>
            <a:ext cx="7167563"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6676919-5B1D-464E-1356-CCFB3280BCC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07404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3783408"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Error Detection</a:t>
            </a:r>
          </a:p>
        </p:txBody>
      </p:sp>
      <p:sp>
        <p:nvSpPr>
          <p:cNvPr id="14" name="Rectangle 11">
            <a:extLst>
              <a:ext uri="{FF2B5EF4-FFF2-40B4-BE49-F238E27FC236}">
                <a16:creationId xmlns:a16="http://schemas.microsoft.com/office/drawing/2014/main" id="{F3DFA95C-D23B-C34D-86EF-CE19B254EF71}"/>
              </a:ext>
            </a:extLst>
          </p:cNvPr>
          <p:cNvSpPr>
            <a:spLocks noChangeArrowheads="1"/>
          </p:cNvSpPr>
          <p:nvPr/>
        </p:nvSpPr>
        <p:spPr bwMode="auto">
          <a:xfrm>
            <a:off x="618006" y="1367220"/>
            <a:ext cx="10955987" cy="461665"/>
          </a:xfrm>
          <a:prstGeom prst="rect">
            <a:avLst/>
          </a:prstGeom>
          <a:noFill/>
          <a:ln>
            <a:noFill/>
          </a:ln>
          <a:effec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baseline="0" dirty="0"/>
              <a:t>To detect or correct errors, we need to send extra (redundant) bits with data.</a:t>
            </a:r>
          </a:p>
        </p:txBody>
      </p:sp>
      <p:pic>
        <p:nvPicPr>
          <p:cNvPr id="8" name="Picture 6">
            <a:extLst>
              <a:ext uri="{FF2B5EF4-FFF2-40B4-BE49-F238E27FC236}">
                <a16:creationId xmlns:a16="http://schemas.microsoft.com/office/drawing/2014/main" id="{F028C9D8-7EED-A842-B86D-FAEA524EA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987" y="2177015"/>
            <a:ext cx="87852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0138748-E9DA-73D2-FA84-AA930EC9D60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94822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3318537"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Error </a:t>
            </a:r>
            <a:r>
              <a:rPr lang="en-US" sz="4400" b="1" dirty="0">
                <a:solidFill>
                  <a:srgbClr val="273239"/>
                </a:solidFill>
                <a:effectLst>
                  <a:outerShdw blurRad="38100" dist="38100" dir="2700000" algn="tl">
                    <a:srgbClr val="000000">
                      <a:alpha val="43137"/>
                    </a:srgbClr>
                  </a:outerShdw>
                </a:effectLst>
                <a:latin typeface="Sitka Banner" panose="02000505000000020004" pitchFamily="2" charset="0"/>
              </a:rPr>
              <a:t>Control</a:t>
            </a:r>
            <a:endPar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pic>
        <p:nvPicPr>
          <p:cNvPr id="9218" name="Picture 2">
            <a:extLst>
              <a:ext uri="{FF2B5EF4-FFF2-40B4-BE49-F238E27FC236}">
                <a16:creationId xmlns:a16="http://schemas.microsoft.com/office/drawing/2014/main" id="{B6BB1842-BABC-154C-994C-7CDC5B58B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2139950"/>
            <a:ext cx="71247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5A0B6C-0AC2-AEB4-F3B9-9C979B3702F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10283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a:extLst>
              <a:ext uri="{FF2B5EF4-FFF2-40B4-BE49-F238E27FC236}">
                <a16:creationId xmlns:a16="http://schemas.microsoft.com/office/drawing/2014/main" id="{453460F2-ECB7-4C9F-90D1-F6EFA41BA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2823"/>
            <a:ext cx="8242828" cy="272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175AE4A-DBF8-46DF-A84F-F4E15990B584}"/>
              </a:ext>
            </a:extLst>
          </p:cNvPr>
          <p:cNvCxnSpPr>
            <a:cxnSpLocks/>
          </p:cNvCxnSpPr>
          <p:nvPr/>
        </p:nvCxnSpPr>
        <p:spPr>
          <a:xfrm>
            <a:off x="3076133" y="5942275"/>
            <a:ext cx="9115867" cy="0"/>
          </a:xfrm>
          <a:prstGeom prst="line">
            <a:avLst/>
          </a:prstGeom>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44EFA788-8527-46B1-8BF6-E8A6D726CC3E}"/>
              </a:ext>
            </a:extLst>
          </p:cNvPr>
          <p:cNvSpPr/>
          <p:nvPr/>
        </p:nvSpPr>
        <p:spPr>
          <a:xfrm>
            <a:off x="6583680" y="1796774"/>
            <a:ext cx="5608320" cy="923330"/>
          </a:xfrm>
          <a:prstGeom prst="rect">
            <a:avLst/>
          </a:prstGeom>
          <a:solidFill>
            <a:srgbClr val="19017C"/>
          </a:solidFill>
          <a:effectLst>
            <a:reflection blurRad="6350" stA="52000" endA="300" endPos="35000" dir="5400000" sy="-100000" algn="bl" rotWithShape="0"/>
          </a:effectLst>
        </p:spPr>
        <p:txBody>
          <a:bodyPr wrap="squar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Data Link Layer</a:t>
            </a:r>
          </a:p>
        </p:txBody>
      </p:sp>
      <p:pic>
        <p:nvPicPr>
          <p:cNvPr id="2" name="Picture 1">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1385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4987263"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Parity Bit - Detection</a:t>
            </a:r>
          </a:p>
        </p:txBody>
      </p:sp>
      <p:sp>
        <p:nvSpPr>
          <p:cNvPr id="2" name="Rectangle 1">
            <a:extLst>
              <a:ext uri="{FF2B5EF4-FFF2-40B4-BE49-F238E27FC236}">
                <a16:creationId xmlns:a16="http://schemas.microsoft.com/office/drawing/2014/main" id="{36EBA234-5C2D-0B42-A777-7BEEB2967344}"/>
              </a:ext>
            </a:extLst>
          </p:cNvPr>
          <p:cNvSpPr/>
          <p:nvPr/>
        </p:nvSpPr>
        <p:spPr>
          <a:xfrm>
            <a:off x="798652" y="1344115"/>
            <a:ext cx="10417215" cy="44935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itchFamily="2" charset="0"/>
                <a:ea typeface="Times" pitchFamily="2" charset="0"/>
                <a:cs typeface="Times" pitchFamily="2" charset="0"/>
              </a:rPr>
              <a:t>ASCII – 7 bit code  (hex 00 to 7F)</a:t>
            </a:r>
          </a:p>
          <a:p>
            <a:pPr marL="342900" indent="-342900">
              <a:spcBef>
                <a:spcPts val="600"/>
              </a:spcBef>
              <a:spcAft>
                <a:spcPts val="600"/>
              </a:spcAft>
              <a:buFont typeface="Arial" panose="020B0604020202020204" pitchFamily="34" charset="0"/>
              <a:buChar char="•"/>
            </a:pPr>
            <a:r>
              <a:rPr lang="en-US" altLang="en-US" sz="2400" dirty="0">
                <a:latin typeface="Sitka Text" pitchFamily="2" charset="0"/>
                <a:ea typeface="Times" pitchFamily="2" charset="0"/>
                <a:cs typeface="Times" pitchFamily="2" charset="0"/>
              </a:rPr>
              <a:t>Could use “8</a:t>
            </a:r>
            <a:r>
              <a:rPr lang="en-US" altLang="en-US" sz="2400" baseline="30000" dirty="0">
                <a:latin typeface="Sitka Text" pitchFamily="2" charset="0"/>
                <a:ea typeface="Times" pitchFamily="2" charset="0"/>
                <a:cs typeface="Times" pitchFamily="2" charset="0"/>
              </a:rPr>
              <a:t>th</a:t>
            </a:r>
            <a:r>
              <a:rPr lang="en-US" altLang="en-US" sz="2400" dirty="0">
                <a:latin typeface="Sitka Text" pitchFamily="2" charset="0"/>
                <a:ea typeface="Times" pitchFamily="2" charset="0"/>
                <a:cs typeface="Times" pitchFamily="2" charset="0"/>
              </a:rPr>
              <a:t>” bit for parity bit:</a:t>
            </a:r>
          </a:p>
          <a:p>
            <a:pPr marL="342900" indent="-342900">
              <a:spcBef>
                <a:spcPts val="600"/>
              </a:spcBef>
              <a:spcAft>
                <a:spcPts val="600"/>
              </a:spcAft>
              <a:buFont typeface="Arial" panose="020B0604020202020204" pitchFamily="34" charset="0"/>
              <a:buChar char="•"/>
            </a:pPr>
            <a:r>
              <a:rPr lang="en-US" altLang="en-US" sz="2400" dirty="0">
                <a:latin typeface="Sitka Text" pitchFamily="2" charset="0"/>
                <a:ea typeface="Times" pitchFamily="2" charset="0"/>
                <a:cs typeface="Times" pitchFamily="2" charset="0"/>
              </a:rPr>
              <a:t>1011010</a:t>
            </a:r>
            <a:r>
              <a:rPr lang="en-US" altLang="en-US" sz="2400" b="1" dirty="0">
                <a:latin typeface="Sitka Text" pitchFamily="2" charset="0"/>
                <a:ea typeface="Times" pitchFamily="2" charset="0"/>
                <a:cs typeface="Times" pitchFamily="2" charset="0"/>
              </a:rPr>
              <a:t>X</a:t>
            </a:r>
          </a:p>
          <a:p>
            <a:pPr marL="342900" indent="-342900">
              <a:spcBef>
                <a:spcPts val="600"/>
              </a:spcBef>
              <a:spcAft>
                <a:spcPts val="600"/>
              </a:spcAft>
              <a:buFont typeface="Arial" panose="020B0604020202020204" pitchFamily="34" charset="0"/>
              <a:buChar char="•"/>
            </a:pPr>
            <a:r>
              <a:rPr lang="en-US" altLang="en-US" sz="2400" b="1" dirty="0">
                <a:latin typeface="Sitka Text" pitchFamily="2" charset="0"/>
                <a:ea typeface="Times" pitchFamily="2" charset="0"/>
                <a:cs typeface="Times" pitchFamily="2" charset="0"/>
              </a:rPr>
              <a:t>Even parity</a:t>
            </a:r>
            <a:r>
              <a:rPr lang="en-US" altLang="en-US" sz="2400" dirty="0">
                <a:latin typeface="Sitka Text" pitchFamily="2" charset="0"/>
                <a:ea typeface="Times" pitchFamily="2" charset="0"/>
                <a:cs typeface="Times" pitchFamily="2" charset="0"/>
              </a:rPr>
              <a:t>: make total number of “1” bits is even</a:t>
            </a:r>
          </a:p>
          <a:p>
            <a:pPr marL="800100" lvl="1" indent="-342900">
              <a:spcBef>
                <a:spcPts val="600"/>
              </a:spcBef>
              <a:spcAft>
                <a:spcPts val="600"/>
              </a:spcAft>
              <a:buFont typeface="Arial" panose="020B0604020202020204" pitchFamily="34" charset="0"/>
              <a:buChar char="•"/>
            </a:pPr>
            <a:r>
              <a:rPr lang="en-US" altLang="en-US" sz="2400" dirty="0">
                <a:latin typeface="Sitka Text" pitchFamily="2" charset="0"/>
                <a:ea typeface="Times" pitchFamily="2" charset="0"/>
                <a:cs typeface="Times" pitchFamily="2" charset="0"/>
              </a:rPr>
              <a:t>1011010</a:t>
            </a:r>
            <a:r>
              <a:rPr lang="en-US" altLang="en-US" sz="2400" b="1" dirty="0">
                <a:latin typeface="Sitka Text" pitchFamily="2" charset="0"/>
                <a:ea typeface="Times" pitchFamily="2" charset="0"/>
                <a:cs typeface="Times" pitchFamily="2" charset="0"/>
              </a:rPr>
              <a:t>0</a:t>
            </a:r>
          </a:p>
          <a:p>
            <a:pPr marL="342900" indent="-342900">
              <a:spcBef>
                <a:spcPts val="600"/>
              </a:spcBef>
              <a:spcAft>
                <a:spcPts val="600"/>
              </a:spcAft>
              <a:buFont typeface="Arial" panose="020B0604020202020204" pitchFamily="34" charset="0"/>
              <a:buChar char="•"/>
            </a:pPr>
            <a:r>
              <a:rPr lang="en-US" altLang="en-US" sz="2400" b="1" dirty="0">
                <a:latin typeface="Sitka Text" pitchFamily="2" charset="0"/>
                <a:ea typeface="Times" pitchFamily="2" charset="0"/>
                <a:cs typeface="Times" pitchFamily="2" charset="0"/>
              </a:rPr>
              <a:t>Odd parity</a:t>
            </a:r>
            <a:r>
              <a:rPr lang="en-US" altLang="en-US" sz="2400" dirty="0">
                <a:latin typeface="Sitka Text" pitchFamily="2" charset="0"/>
                <a:ea typeface="Times" pitchFamily="2" charset="0"/>
                <a:cs typeface="Times" pitchFamily="2" charset="0"/>
              </a:rPr>
              <a:t>: make total number of “1” bits odd</a:t>
            </a:r>
          </a:p>
          <a:p>
            <a:pPr marL="800100" lvl="1" indent="-342900">
              <a:spcBef>
                <a:spcPts val="600"/>
              </a:spcBef>
              <a:spcAft>
                <a:spcPts val="600"/>
              </a:spcAft>
              <a:buFont typeface="Arial" panose="020B0604020202020204" pitchFamily="34" charset="0"/>
              <a:buChar char="•"/>
            </a:pPr>
            <a:r>
              <a:rPr lang="en-US" altLang="en-US" sz="2400" dirty="0">
                <a:latin typeface="Sitka Text" pitchFamily="2" charset="0"/>
                <a:ea typeface="Times" pitchFamily="2" charset="0"/>
                <a:cs typeface="Times" pitchFamily="2" charset="0"/>
              </a:rPr>
              <a:t>1011010</a:t>
            </a:r>
            <a:r>
              <a:rPr lang="en-US" altLang="en-US" sz="2400" b="1" dirty="0">
                <a:latin typeface="Sitka Text" pitchFamily="2" charset="0"/>
                <a:ea typeface="Times" pitchFamily="2" charset="0"/>
                <a:cs typeface="Times" pitchFamily="2" charset="0"/>
              </a:rPr>
              <a:t>1</a:t>
            </a:r>
          </a:p>
          <a:p>
            <a:pPr marL="342900" indent="-342900">
              <a:spcBef>
                <a:spcPts val="600"/>
              </a:spcBef>
              <a:spcAft>
                <a:spcPts val="600"/>
              </a:spcAft>
              <a:buFont typeface="Arial" panose="020B0604020202020204" pitchFamily="34" charset="0"/>
              <a:buChar char="•"/>
            </a:pPr>
            <a:r>
              <a:rPr lang="en-US" altLang="en-US" sz="2400" dirty="0">
                <a:latin typeface="Sitka Text" pitchFamily="2" charset="0"/>
                <a:ea typeface="Times" pitchFamily="2" charset="0"/>
                <a:cs typeface="Times" pitchFamily="2" charset="0"/>
              </a:rPr>
              <a:t>If a parity bit is added to a bit stream, then there is a basis to check for bit(s) being corrupted.     </a:t>
            </a:r>
          </a:p>
        </p:txBody>
      </p:sp>
      <p:pic>
        <p:nvPicPr>
          <p:cNvPr id="3" name="Picture 2">
            <a:extLst>
              <a:ext uri="{FF2B5EF4-FFF2-40B4-BE49-F238E27FC236}">
                <a16:creationId xmlns:a16="http://schemas.microsoft.com/office/drawing/2014/main" id="{93639818-01B3-391B-38C1-E39EAF77943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18783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8720657"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Parity Bit – Single bit error Detection</a:t>
            </a:r>
          </a:p>
        </p:txBody>
      </p:sp>
      <p:pic>
        <p:nvPicPr>
          <p:cNvPr id="8" name="Picture 2" descr="1">
            <a:extLst>
              <a:ext uri="{FF2B5EF4-FFF2-40B4-BE49-F238E27FC236}">
                <a16:creationId xmlns:a16="http://schemas.microsoft.com/office/drawing/2014/main" id="{D088BADC-B161-874A-BBB7-7841D5F5260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82189" y="1515025"/>
            <a:ext cx="8224233" cy="40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F3C083D-9475-DC2C-5476-B9789B62156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860683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36EBA234-5C2D-0B42-A777-7BEEB2967344}"/>
              </a:ext>
            </a:extLst>
          </p:cNvPr>
          <p:cNvSpPr/>
          <p:nvPr/>
        </p:nvSpPr>
        <p:spPr>
          <a:xfrm>
            <a:off x="798652" y="1344115"/>
            <a:ext cx="10417215" cy="440120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solidFill>
                  <a:srgbClr val="000000"/>
                </a:solidFill>
                <a:latin typeface="Sitka Text" pitchFamily="2" charset="0"/>
              </a:rPr>
              <a:t>A cyclic redundancy check (CRC) is an error-detecting code commonly used in digital networks and storage devices to detect accidental changes to raw data. </a:t>
            </a:r>
          </a:p>
          <a:p>
            <a:pPr marL="342900" indent="-342900">
              <a:spcBef>
                <a:spcPts val="600"/>
              </a:spcBef>
              <a:spcAft>
                <a:spcPts val="600"/>
              </a:spcAft>
              <a:buFont typeface="Arial" panose="020B0604020202020204" pitchFamily="34" charset="0"/>
              <a:buChar char="•"/>
              <a:defRPr/>
            </a:pPr>
            <a:r>
              <a:rPr lang="en-US" sz="2400" dirty="0">
                <a:solidFill>
                  <a:srgbClr val="000000"/>
                </a:solidFill>
                <a:latin typeface="Sitka Text" pitchFamily="2" charset="0"/>
              </a:rPr>
              <a:t>Blocks of data entering these systems get a short check value attached, based on the remainder of a polynomial division of their contents.</a:t>
            </a:r>
          </a:p>
          <a:p>
            <a:pPr>
              <a:spcBef>
                <a:spcPts val="600"/>
              </a:spcBef>
              <a:spcAft>
                <a:spcPts val="600"/>
              </a:spcAft>
            </a:pPr>
            <a:r>
              <a:rPr lang="en-US" altLang="en-US" sz="2400" b="1" dirty="0">
                <a:latin typeface="Sitka Text" pitchFamily="2" charset="0"/>
              </a:rPr>
              <a:t>Advantage</a:t>
            </a:r>
          </a:p>
          <a:p>
            <a:pPr marL="342900" indent="-342900">
              <a:spcBef>
                <a:spcPts val="600"/>
              </a:spcBef>
              <a:spcAft>
                <a:spcPts val="600"/>
              </a:spcAft>
              <a:buFont typeface="Arial" panose="020B0604020202020204" pitchFamily="34" charset="0"/>
              <a:buChar char="•"/>
            </a:pPr>
            <a:r>
              <a:rPr lang="en-US" altLang="en-US" sz="2400" dirty="0">
                <a:latin typeface="Sitka Text" pitchFamily="2" charset="0"/>
              </a:rPr>
              <a:t>Very good performance in detecting single-bit errors, double errors, an odd number of errors and burst errors.</a:t>
            </a:r>
          </a:p>
          <a:p>
            <a:pPr marL="342900" indent="-342900">
              <a:spcBef>
                <a:spcPts val="600"/>
              </a:spcBef>
              <a:spcAft>
                <a:spcPts val="600"/>
              </a:spcAft>
              <a:buFont typeface="Arial" panose="020B0604020202020204" pitchFamily="34" charset="0"/>
              <a:buChar char="•"/>
            </a:pPr>
            <a:r>
              <a:rPr lang="en-US" altLang="en-US" sz="2400" dirty="0">
                <a:latin typeface="Sitka Text" pitchFamily="2" charset="0"/>
              </a:rPr>
              <a:t>Easy to implement.</a:t>
            </a:r>
          </a:p>
        </p:txBody>
      </p:sp>
      <p:sp>
        <p:nvSpPr>
          <p:cNvPr id="9" name="Rectangle 8">
            <a:extLst>
              <a:ext uri="{FF2B5EF4-FFF2-40B4-BE49-F238E27FC236}">
                <a16:creationId xmlns:a16="http://schemas.microsoft.com/office/drawing/2014/main" id="{4D82BC20-09A8-8949-996A-B88E53C9560E}"/>
              </a:ext>
            </a:extLst>
          </p:cNvPr>
          <p:cNvSpPr/>
          <p:nvPr/>
        </p:nvSpPr>
        <p:spPr>
          <a:xfrm>
            <a:off x="547892" y="249649"/>
            <a:ext cx="6912470" cy="707886"/>
          </a:xfrm>
          <a:prstGeom prst="rect">
            <a:avLst/>
          </a:prstGeom>
          <a:noFill/>
        </p:spPr>
        <p:txBody>
          <a:bodyPr wrap="none" lIns="91440" tIns="45720" rIns="91440" bIns="45720">
            <a:spAutoFit/>
          </a:bodyPr>
          <a:lstStyle/>
          <a:p>
            <a:r>
              <a:rPr lang="en-US" altLang="en-US" sz="4000" b="1" dirty="0">
                <a:solidFill>
                  <a:srgbClr val="000000"/>
                </a:solidFill>
                <a:latin typeface="Sitka Banner" pitchFamily="2" charset="0"/>
              </a:rPr>
              <a:t>Cyclic Redundancy Check (CRC) </a:t>
            </a:r>
            <a:endParaRPr lang="en-US" altLang="en-US" sz="4000" b="1" dirty="0">
              <a:latin typeface="Sitka Banner" pitchFamily="2" charset="0"/>
            </a:endParaRPr>
          </a:p>
        </p:txBody>
      </p:sp>
      <p:pic>
        <p:nvPicPr>
          <p:cNvPr id="3" name="Picture 2">
            <a:extLst>
              <a:ext uri="{FF2B5EF4-FFF2-40B4-BE49-F238E27FC236}">
                <a16:creationId xmlns:a16="http://schemas.microsoft.com/office/drawing/2014/main" id="{E1D3FDD3-FE7E-AB27-2CD7-BFFC2F44F2D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1345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6912470" cy="707886"/>
          </a:xfrm>
          <a:prstGeom prst="rect">
            <a:avLst/>
          </a:prstGeom>
          <a:noFill/>
        </p:spPr>
        <p:txBody>
          <a:bodyPr wrap="none" lIns="91440" tIns="45720" rIns="91440" bIns="45720">
            <a:spAutoFit/>
          </a:bodyPr>
          <a:lstStyle/>
          <a:p>
            <a:r>
              <a:rPr lang="en-US" altLang="en-US" sz="4000" b="1" dirty="0">
                <a:solidFill>
                  <a:srgbClr val="000000"/>
                </a:solidFill>
                <a:latin typeface="Sitka Banner" pitchFamily="2" charset="0"/>
              </a:rPr>
              <a:t>Cyclic Redundancy Check (CRC) </a:t>
            </a:r>
            <a:endParaRPr lang="en-US" altLang="en-US" sz="4000" b="1" dirty="0">
              <a:latin typeface="Sitka Banner" pitchFamily="2" charset="0"/>
            </a:endParaRPr>
          </a:p>
        </p:txBody>
      </p:sp>
      <p:pic>
        <p:nvPicPr>
          <p:cNvPr id="8" name="Picture 6">
            <a:extLst>
              <a:ext uri="{FF2B5EF4-FFF2-40B4-BE49-F238E27FC236}">
                <a16:creationId xmlns:a16="http://schemas.microsoft.com/office/drawing/2014/main" id="{8D734D45-4E98-CE4F-AA7D-AC22E8E84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117" y="2334712"/>
            <a:ext cx="8675687" cy="21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FA6FC9F-16F4-0156-E7A9-C2EEB01907B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172493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pic>
        <p:nvPicPr>
          <p:cNvPr id="9" name="Picture 6">
            <a:extLst>
              <a:ext uri="{FF2B5EF4-FFF2-40B4-BE49-F238E27FC236}">
                <a16:creationId xmlns:a16="http://schemas.microsoft.com/office/drawing/2014/main" id="{2977EE1F-6116-9E41-BC20-69F589D82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303" y="1202997"/>
            <a:ext cx="8355013"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2BC1C9CA-0E71-6541-82D2-4FBD1223691D}"/>
              </a:ext>
            </a:extLst>
          </p:cNvPr>
          <p:cNvSpPr/>
          <p:nvPr/>
        </p:nvSpPr>
        <p:spPr>
          <a:xfrm>
            <a:off x="547892" y="249649"/>
            <a:ext cx="6912470" cy="707886"/>
          </a:xfrm>
          <a:prstGeom prst="rect">
            <a:avLst/>
          </a:prstGeom>
          <a:noFill/>
        </p:spPr>
        <p:txBody>
          <a:bodyPr wrap="none" lIns="91440" tIns="45720" rIns="91440" bIns="45720">
            <a:spAutoFit/>
          </a:bodyPr>
          <a:lstStyle/>
          <a:p>
            <a:r>
              <a:rPr lang="en-US" altLang="en-US" sz="4000" b="1" dirty="0">
                <a:solidFill>
                  <a:srgbClr val="000000"/>
                </a:solidFill>
                <a:latin typeface="Sitka Banner" pitchFamily="2" charset="0"/>
              </a:rPr>
              <a:t>Cyclic Redundancy Check (CRC) </a:t>
            </a:r>
            <a:endParaRPr lang="en-US" altLang="en-US" sz="4000" b="1" dirty="0">
              <a:latin typeface="Sitka Banner" pitchFamily="2" charset="0"/>
            </a:endParaRPr>
          </a:p>
        </p:txBody>
      </p:sp>
      <p:sp>
        <p:nvSpPr>
          <p:cNvPr id="3" name="Rectangle 2">
            <a:extLst>
              <a:ext uri="{FF2B5EF4-FFF2-40B4-BE49-F238E27FC236}">
                <a16:creationId xmlns:a16="http://schemas.microsoft.com/office/drawing/2014/main" id="{4A75182C-D3B8-434A-8523-6FB5C8813BBA}"/>
              </a:ext>
            </a:extLst>
          </p:cNvPr>
          <p:cNvSpPr/>
          <p:nvPr/>
        </p:nvSpPr>
        <p:spPr>
          <a:xfrm>
            <a:off x="316375" y="979914"/>
            <a:ext cx="3430928" cy="5355312"/>
          </a:xfrm>
          <a:prstGeom prst="rect">
            <a:avLst/>
          </a:prstGeom>
        </p:spPr>
        <p:txBody>
          <a:bodyPr wrap="square">
            <a:spAutoFit/>
          </a:bodyPr>
          <a:lstStyle/>
          <a:p>
            <a:r>
              <a:rPr lang="en-IN" dirty="0"/>
              <a:t>n : Number of bits in data to be sent from sender side. </a:t>
            </a:r>
          </a:p>
          <a:p>
            <a:r>
              <a:rPr lang="en-IN" dirty="0"/>
              <a:t>k : Number of bits in the key obtained from generator polynomial.</a:t>
            </a:r>
          </a:p>
          <a:p>
            <a:endParaRPr lang="en-IN" dirty="0"/>
          </a:p>
          <a:p>
            <a:pPr fontAlgn="base"/>
            <a:r>
              <a:rPr lang="en-IN" b="1" dirty="0"/>
              <a:t>Sender Side</a:t>
            </a:r>
            <a:endParaRPr lang="en-IN" dirty="0"/>
          </a:p>
          <a:p>
            <a:pPr marL="285750" indent="-285750" fontAlgn="base">
              <a:buFont typeface="Arial" panose="020B0604020202020204" pitchFamily="34" charset="0"/>
              <a:buChar char="•"/>
            </a:pPr>
            <a:r>
              <a:rPr lang="en-IN" dirty="0"/>
              <a:t>The binary data is first augmented by adding k-1 zeros in the end of the data</a:t>
            </a:r>
          </a:p>
          <a:p>
            <a:pPr marL="285750" indent="-285750" fontAlgn="base">
              <a:buFont typeface="Arial" panose="020B0604020202020204" pitchFamily="34" charset="0"/>
              <a:buChar char="•"/>
            </a:pPr>
            <a:r>
              <a:rPr lang="en-IN" dirty="0"/>
              <a:t>Use </a:t>
            </a:r>
            <a:r>
              <a:rPr lang="en-IN" b="1" i="1" dirty="0"/>
              <a:t>modulo-2 binary division</a:t>
            </a:r>
            <a:r>
              <a:rPr lang="en-IN" dirty="0"/>
              <a:t> to divide binary data by the key and store remainder of division.</a:t>
            </a:r>
          </a:p>
          <a:p>
            <a:pPr marL="285750" indent="-285750" fontAlgn="base">
              <a:buFont typeface="Arial" panose="020B0604020202020204" pitchFamily="34" charset="0"/>
              <a:buChar char="•"/>
            </a:pPr>
            <a:r>
              <a:rPr lang="en-IN" dirty="0"/>
              <a:t>Append the remainder at the end of the data to form the encoded data and send the same</a:t>
            </a:r>
          </a:p>
          <a:p>
            <a:endParaRPr lang="en-US" dirty="0"/>
          </a:p>
        </p:txBody>
      </p:sp>
      <p:pic>
        <p:nvPicPr>
          <p:cNvPr id="2" name="Picture 1">
            <a:extLst>
              <a:ext uri="{FF2B5EF4-FFF2-40B4-BE49-F238E27FC236}">
                <a16:creationId xmlns:a16="http://schemas.microsoft.com/office/drawing/2014/main" id="{179324C8-6CDD-C2EE-A641-12079CD4F022}"/>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025182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pic>
        <p:nvPicPr>
          <p:cNvPr id="9" name="Picture 6">
            <a:extLst>
              <a:ext uri="{FF2B5EF4-FFF2-40B4-BE49-F238E27FC236}">
                <a16:creationId xmlns:a16="http://schemas.microsoft.com/office/drawing/2014/main" id="{2977EE1F-6116-9E41-BC20-69F589D82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9" y="1251506"/>
            <a:ext cx="8355013"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2BC1C9CA-0E71-6541-82D2-4FBD1223691D}"/>
              </a:ext>
            </a:extLst>
          </p:cNvPr>
          <p:cNvSpPr/>
          <p:nvPr/>
        </p:nvSpPr>
        <p:spPr>
          <a:xfrm>
            <a:off x="547892" y="249649"/>
            <a:ext cx="6912470" cy="707886"/>
          </a:xfrm>
          <a:prstGeom prst="rect">
            <a:avLst/>
          </a:prstGeom>
          <a:noFill/>
        </p:spPr>
        <p:txBody>
          <a:bodyPr wrap="none" lIns="91440" tIns="45720" rIns="91440" bIns="45720">
            <a:spAutoFit/>
          </a:bodyPr>
          <a:lstStyle/>
          <a:p>
            <a:r>
              <a:rPr lang="en-US" altLang="en-US" sz="4000" b="1" dirty="0">
                <a:solidFill>
                  <a:srgbClr val="000000"/>
                </a:solidFill>
                <a:latin typeface="Sitka Banner" pitchFamily="2" charset="0"/>
              </a:rPr>
              <a:t>Cyclic Redundancy Check (CRC) </a:t>
            </a:r>
            <a:endParaRPr lang="en-US" altLang="en-US" sz="4000" b="1" dirty="0">
              <a:latin typeface="Sitka Banner" pitchFamily="2" charset="0"/>
            </a:endParaRPr>
          </a:p>
        </p:txBody>
      </p:sp>
      <p:sp>
        <p:nvSpPr>
          <p:cNvPr id="3" name="Rectangle 2">
            <a:extLst>
              <a:ext uri="{FF2B5EF4-FFF2-40B4-BE49-F238E27FC236}">
                <a16:creationId xmlns:a16="http://schemas.microsoft.com/office/drawing/2014/main" id="{4A75182C-D3B8-434A-8523-6FB5C8813BBA}"/>
              </a:ext>
            </a:extLst>
          </p:cNvPr>
          <p:cNvSpPr/>
          <p:nvPr/>
        </p:nvSpPr>
        <p:spPr>
          <a:xfrm>
            <a:off x="8656713" y="1859339"/>
            <a:ext cx="3430928" cy="3139321"/>
          </a:xfrm>
          <a:prstGeom prst="rect">
            <a:avLst/>
          </a:prstGeom>
        </p:spPr>
        <p:txBody>
          <a:bodyPr wrap="square">
            <a:spAutoFit/>
          </a:bodyPr>
          <a:lstStyle/>
          <a:p>
            <a:r>
              <a:rPr lang="en-IN" dirty="0"/>
              <a:t>n : Number of bits in data to be sent from sender side. </a:t>
            </a:r>
          </a:p>
          <a:p>
            <a:r>
              <a:rPr lang="en-IN" dirty="0"/>
              <a:t>k : Number of bits in the key obtained from generator polynomial.</a:t>
            </a:r>
          </a:p>
          <a:p>
            <a:endParaRPr lang="en-IN" dirty="0"/>
          </a:p>
          <a:p>
            <a:r>
              <a:rPr lang="en-IN" b="1" dirty="0"/>
              <a:t>Receiver Side (Check if there are errors introduced in transmission)</a:t>
            </a:r>
            <a:br>
              <a:rPr lang="en-IN" dirty="0"/>
            </a:br>
            <a:r>
              <a:rPr lang="en-IN" dirty="0"/>
              <a:t>Perform modulo-2 division again and if the remainder is 0, then there are no errors. </a:t>
            </a:r>
            <a:endParaRPr lang="en-US" dirty="0"/>
          </a:p>
        </p:txBody>
      </p:sp>
      <p:pic>
        <p:nvPicPr>
          <p:cNvPr id="2" name="Picture 1">
            <a:extLst>
              <a:ext uri="{FF2B5EF4-FFF2-40B4-BE49-F238E27FC236}">
                <a16:creationId xmlns:a16="http://schemas.microsoft.com/office/drawing/2014/main" id="{A61603A2-13FD-A3FD-4967-978F13B40EA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18013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4288353"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CRS- Sender Side </a:t>
            </a:r>
            <a:endParaRPr lang="en-US" altLang="en-US" sz="4400" b="1" dirty="0">
              <a:latin typeface="Sitka Banner" pitchFamily="2" charset="0"/>
            </a:endParaRPr>
          </a:p>
        </p:txBody>
      </p:sp>
      <p:pic>
        <p:nvPicPr>
          <p:cNvPr id="8" name="Picture 6">
            <a:extLst>
              <a:ext uri="{FF2B5EF4-FFF2-40B4-BE49-F238E27FC236}">
                <a16:creationId xmlns:a16="http://schemas.microsoft.com/office/drawing/2014/main" id="{866DEFE0-EA9D-F24C-ABF1-B4B5B610F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48545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a:extLst>
              <a:ext uri="{FF2B5EF4-FFF2-40B4-BE49-F238E27FC236}">
                <a16:creationId xmlns:a16="http://schemas.microsoft.com/office/drawing/2014/main" id="{82D15A76-92E0-E443-8EB2-E54824CF761D}"/>
              </a:ext>
            </a:extLst>
          </p:cNvPr>
          <p:cNvSpPr txBox="1">
            <a:spLocks noChangeArrowheads="1"/>
          </p:cNvSpPr>
          <p:nvPr/>
        </p:nvSpPr>
        <p:spPr bwMode="auto">
          <a:xfrm>
            <a:off x="6096000" y="1928149"/>
            <a:ext cx="592910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spcBef>
                <a:spcPct val="50000"/>
              </a:spcBef>
            </a:pPr>
            <a:r>
              <a:rPr lang="en-US" altLang="en-US" sz="2000" b="0" baseline="0" dirty="0">
                <a:latin typeface="Sitka Text" pitchFamily="2" charset="0"/>
              </a:rPr>
              <a:t>The division is done to have the most left bit 0, and is done from left to right like a regular division. The division is done until the quotient has as many bits as the dividend. The new codeword is the </a:t>
            </a:r>
            <a:r>
              <a:rPr lang="en-US" altLang="en-US" sz="2000" b="0" baseline="0" dirty="0" err="1">
                <a:latin typeface="Sitka Text" pitchFamily="2" charset="0"/>
              </a:rPr>
              <a:t>dataword</a:t>
            </a:r>
            <a:r>
              <a:rPr lang="en-US" altLang="en-US" sz="2000" b="0" baseline="0" dirty="0">
                <a:latin typeface="Sitka Text" pitchFamily="2" charset="0"/>
              </a:rPr>
              <a:t> extended by the remainder.</a:t>
            </a:r>
          </a:p>
          <a:p>
            <a:pPr>
              <a:spcBef>
                <a:spcPct val="50000"/>
              </a:spcBef>
            </a:pPr>
            <a:r>
              <a:rPr lang="en-US" altLang="en-US" sz="2000" b="0" baseline="0" dirty="0">
                <a:latin typeface="Sitka Text" pitchFamily="2" charset="0"/>
              </a:rPr>
              <a:t>The divisor (generator)  is agreed upon.</a:t>
            </a:r>
          </a:p>
          <a:p>
            <a:pPr>
              <a:spcBef>
                <a:spcPct val="50000"/>
              </a:spcBef>
            </a:pPr>
            <a:endParaRPr lang="en-US" altLang="en-US" sz="2000" b="0" baseline="0" dirty="0">
              <a:latin typeface="Sitka Text" pitchFamily="2" charset="0"/>
            </a:endParaRPr>
          </a:p>
          <a:p>
            <a:pPr>
              <a:spcBef>
                <a:spcPct val="50000"/>
              </a:spcBef>
            </a:pPr>
            <a:endParaRPr lang="en-US" altLang="en-US" sz="2000" b="0" baseline="0" dirty="0">
              <a:latin typeface="Sitka Text" pitchFamily="2" charset="0"/>
            </a:endParaRPr>
          </a:p>
          <a:p>
            <a:pPr>
              <a:spcBef>
                <a:spcPct val="50000"/>
              </a:spcBef>
            </a:pPr>
            <a:endParaRPr lang="en-US" altLang="en-US" sz="2000" b="0" baseline="0" dirty="0">
              <a:latin typeface="Sitka Text" pitchFamily="2" charset="0"/>
            </a:endParaRPr>
          </a:p>
        </p:txBody>
      </p:sp>
      <p:pic>
        <p:nvPicPr>
          <p:cNvPr id="2" name="Picture 1">
            <a:extLst>
              <a:ext uri="{FF2B5EF4-FFF2-40B4-BE49-F238E27FC236}">
                <a16:creationId xmlns:a16="http://schemas.microsoft.com/office/drawing/2014/main" id="{D6C02D79-F785-191F-F785-4DF35432486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6551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4636206"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CRS- Receiver Side </a:t>
            </a:r>
            <a:endParaRPr lang="en-US" altLang="en-US" sz="4400" b="1" dirty="0">
              <a:latin typeface="Sitka Banner" pitchFamily="2" charset="0"/>
            </a:endParaRPr>
          </a:p>
        </p:txBody>
      </p:sp>
      <p:pic>
        <p:nvPicPr>
          <p:cNvPr id="9" name="Picture 6">
            <a:extLst>
              <a:ext uri="{FF2B5EF4-FFF2-40B4-BE49-F238E27FC236}">
                <a16:creationId xmlns:a16="http://schemas.microsoft.com/office/drawing/2014/main" id="{0225E876-6E2C-BD42-81A1-7306743D2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48" y="1419902"/>
            <a:ext cx="7659687"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0C8832C-D2C5-6E2D-3CE7-949C41B2EB2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15678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7582525"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Cyclic Redundancy Check (CRC) </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98652" y="1344115"/>
            <a:ext cx="10417215" cy="830997"/>
          </a:xfrm>
          <a:prstGeom prst="rect">
            <a:avLst/>
          </a:prstGeom>
        </p:spPr>
        <p:txBody>
          <a:bodyPr wrap="square">
            <a:spAutoFit/>
          </a:bodyPr>
          <a:lstStyle/>
          <a:p>
            <a:r>
              <a:rPr lang="en-US" altLang="en-US" sz="2400" dirty="0">
                <a:latin typeface="Sitka Text" pitchFamily="2" charset="0"/>
              </a:rPr>
              <a:t>The divisor in a cyclic code is normally called the generator polynomial</a:t>
            </a:r>
          </a:p>
          <a:p>
            <a:r>
              <a:rPr lang="en-US" altLang="en-US" sz="2400" dirty="0">
                <a:latin typeface="Sitka Text" pitchFamily="2" charset="0"/>
              </a:rPr>
              <a:t>or simply the generator.</a:t>
            </a:r>
          </a:p>
        </p:txBody>
      </p:sp>
      <p:sp>
        <p:nvSpPr>
          <p:cNvPr id="10" name="Rectangle 9">
            <a:extLst>
              <a:ext uri="{FF2B5EF4-FFF2-40B4-BE49-F238E27FC236}">
                <a16:creationId xmlns:a16="http://schemas.microsoft.com/office/drawing/2014/main" id="{3535F027-6B33-BF4E-8C23-2E97EE0B0A0F}"/>
              </a:ext>
            </a:extLst>
          </p:cNvPr>
          <p:cNvSpPr>
            <a:spLocks noChangeArrowheads="1"/>
          </p:cNvSpPr>
          <p:nvPr/>
        </p:nvSpPr>
        <p:spPr bwMode="auto">
          <a:xfrm>
            <a:off x="979488" y="2209800"/>
            <a:ext cx="12731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4</a:t>
            </a:r>
            <a:r>
              <a:rPr lang="en-US" altLang="en-US" sz="2400" b="0">
                <a:solidFill>
                  <a:srgbClr val="464C5C"/>
                </a:solidFill>
                <a:latin typeface="Sitka Text" pitchFamily="2" charset="0"/>
              </a:rPr>
              <a:t> + X</a:t>
            </a:r>
            <a:r>
              <a:rPr lang="en-US" altLang="en-US" sz="2400" b="0" baseline="30000">
                <a:solidFill>
                  <a:srgbClr val="464C5C"/>
                </a:solidFill>
                <a:latin typeface="Sitka Text" pitchFamily="2" charset="0"/>
              </a:rPr>
              <a:t>2</a:t>
            </a:r>
            <a:r>
              <a:rPr lang="en-US" altLang="en-US" sz="2400" b="0">
                <a:solidFill>
                  <a:srgbClr val="464C5C"/>
                </a:solidFill>
                <a:latin typeface="Sitka Text" pitchFamily="2" charset="0"/>
              </a:rPr>
              <a:t> +X</a:t>
            </a:r>
          </a:p>
        </p:txBody>
      </p:sp>
      <p:sp>
        <p:nvSpPr>
          <p:cNvPr id="11" name="Rectangle 10">
            <a:extLst>
              <a:ext uri="{FF2B5EF4-FFF2-40B4-BE49-F238E27FC236}">
                <a16:creationId xmlns:a16="http://schemas.microsoft.com/office/drawing/2014/main" id="{2072C012-D064-F849-9311-6E4B798D44D4}"/>
              </a:ext>
            </a:extLst>
          </p:cNvPr>
          <p:cNvSpPr>
            <a:spLocks noChangeArrowheads="1"/>
          </p:cNvSpPr>
          <p:nvPr/>
        </p:nvSpPr>
        <p:spPr bwMode="auto">
          <a:xfrm>
            <a:off x="1038225" y="3186113"/>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3</a:t>
            </a:r>
            <a:r>
              <a:rPr lang="en-US" altLang="en-US" sz="2400" b="0">
                <a:solidFill>
                  <a:srgbClr val="464C5C"/>
                </a:solidFill>
                <a:latin typeface="Sitka Text" pitchFamily="2" charset="0"/>
              </a:rPr>
              <a:t>+1</a:t>
            </a:r>
          </a:p>
        </p:txBody>
      </p:sp>
      <p:sp>
        <p:nvSpPr>
          <p:cNvPr id="12" name="Rectangle 11">
            <a:extLst>
              <a:ext uri="{FF2B5EF4-FFF2-40B4-BE49-F238E27FC236}">
                <a16:creationId xmlns:a16="http://schemas.microsoft.com/office/drawing/2014/main" id="{8DFE7C43-3E6B-8E4A-9B5C-9CCA308DC25F}"/>
              </a:ext>
            </a:extLst>
          </p:cNvPr>
          <p:cNvSpPr>
            <a:spLocks noChangeArrowheads="1"/>
          </p:cNvSpPr>
          <p:nvPr/>
        </p:nvSpPr>
        <p:spPr bwMode="auto">
          <a:xfrm>
            <a:off x="2971800" y="2209800"/>
            <a:ext cx="728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a:solidFill>
                  <a:srgbClr val="464C5C"/>
                </a:solidFill>
                <a:latin typeface="Sitka Text" pitchFamily="2" charset="0"/>
              </a:rPr>
              <a:t>10110</a:t>
            </a:r>
          </a:p>
        </p:txBody>
      </p:sp>
      <p:sp>
        <p:nvSpPr>
          <p:cNvPr id="13" name="Rectangle 12">
            <a:extLst>
              <a:ext uri="{FF2B5EF4-FFF2-40B4-BE49-F238E27FC236}">
                <a16:creationId xmlns:a16="http://schemas.microsoft.com/office/drawing/2014/main" id="{5B01AB52-9BFF-0E41-9387-92CE6BCCCABB}"/>
              </a:ext>
            </a:extLst>
          </p:cNvPr>
          <p:cNvSpPr>
            <a:spLocks noChangeArrowheads="1"/>
          </p:cNvSpPr>
          <p:nvPr/>
        </p:nvSpPr>
        <p:spPr bwMode="auto">
          <a:xfrm>
            <a:off x="2971800" y="3152775"/>
            <a:ext cx="633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a:solidFill>
                  <a:srgbClr val="464C5C"/>
                </a:solidFill>
                <a:latin typeface="Sitka Text" pitchFamily="2" charset="0"/>
              </a:rPr>
              <a:t>1001</a:t>
            </a:r>
          </a:p>
        </p:txBody>
      </p:sp>
      <p:sp>
        <p:nvSpPr>
          <p:cNvPr id="14" name="Rectangle 13">
            <a:extLst>
              <a:ext uri="{FF2B5EF4-FFF2-40B4-BE49-F238E27FC236}">
                <a16:creationId xmlns:a16="http://schemas.microsoft.com/office/drawing/2014/main" id="{D9877219-D6EC-EA45-B1DF-68CC77FA6A6B}"/>
              </a:ext>
            </a:extLst>
          </p:cNvPr>
          <p:cNvSpPr>
            <a:spLocks noChangeArrowheads="1"/>
          </p:cNvSpPr>
          <p:nvPr/>
        </p:nvSpPr>
        <p:spPr bwMode="auto">
          <a:xfrm>
            <a:off x="1038225" y="4164013"/>
            <a:ext cx="3315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15</a:t>
            </a:r>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12</a:t>
            </a:r>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11</a:t>
            </a:r>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8</a:t>
            </a:r>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6</a:t>
            </a:r>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4</a:t>
            </a:r>
            <a:r>
              <a:rPr lang="en-US" altLang="en-US" sz="2400" b="0">
                <a:solidFill>
                  <a:srgbClr val="464C5C"/>
                </a:solidFill>
                <a:latin typeface="Sitka Text" pitchFamily="2" charset="0"/>
              </a:rPr>
              <a:t>+X</a:t>
            </a:r>
            <a:r>
              <a:rPr lang="en-US" altLang="en-US" sz="2400" b="0" baseline="30000">
                <a:solidFill>
                  <a:srgbClr val="464C5C"/>
                </a:solidFill>
                <a:latin typeface="Sitka Text" pitchFamily="2" charset="0"/>
              </a:rPr>
              <a:t>3</a:t>
            </a:r>
            <a:r>
              <a:rPr lang="en-US" altLang="en-US" sz="2400" b="0">
                <a:solidFill>
                  <a:srgbClr val="464C5C"/>
                </a:solidFill>
                <a:latin typeface="Sitka Text" pitchFamily="2" charset="0"/>
              </a:rPr>
              <a:t>+X</a:t>
            </a:r>
          </a:p>
        </p:txBody>
      </p:sp>
      <p:sp>
        <p:nvSpPr>
          <p:cNvPr id="15" name="Rectangle 14">
            <a:extLst>
              <a:ext uri="{FF2B5EF4-FFF2-40B4-BE49-F238E27FC236}">
                <a16:creationId xmlns:a16="http://schemas.microsoft.com/office/drawing/2014/main" id="{94ED04EE-49DC-B143-9C76-28D2C2BF2388}"/>
              </a:ext>
            </a:extLst>
          </p:cNvPr>
          <p:cNvSpPr>
            <a:spLocks noChangeArrowheads="1"/>
          </p:cNvSpPr>
          <p:nvPr/>
        </p:nvSpPr>
        <p:spPr bwMode="auto">
          <a:xfrm>
            <a:off x="1077913" y="4851400"/>
            <a:ext cx="12731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dirty="0">
                <a:solidFill>
                  <a:srgbClr val="464C5C"/>
                </a:solidFill>
                <a:latin typeface="Sitka Text" pitchFamily="2" charset="0"/>
              </a:rPr>
              <a:t>X</a:t>
            </a:r>
            <a:r>
              <a:rPr lang="en-US" altLang="en-US" sz="2400" b="0" baseline="30000" dirty="0">
                <a:solidFill>
                  <a:srgbClr val="464C5C"/>
                </a:solidFill>
                <a:latin typeface="Sitka Text" pitchFamily="2" charset="0"/>
              </a:rPr>
              <a:t>4</a:t>
            </a:r>
            <a:r>
              <a:rPr lang="en-US" altLang="en-US" sz="2400" b="0" dirty="0">
                <a:solidFill>
                  <a:srgbClr val="464C5C"/>
                </a:solidFill>
                <a:latin typeface="Sitka Text" pitchFamily="2" charset="0"/>
              </a:rPr>
              <a:t> + X</a:t>
            </a:r>
            <a:r>
              <a:rPr lang="en-US" altLang="en-US" sz="2400" b="0" baseline="30000" dirty="0">
                <a:solidFill>
                  <a:srgbClr val="464C5C"/>
                </a:solidFill>
                <a:latin typeface="Sitka Text" pitchFamily="2" charset="0"/>
              </a:rPr>
              <a:t>2</a:t>
            </a:r>
            <a:r>
              <a:rPr lang="en-US" altLang="en-US" sz="2400" b="0" dirty="0">
                <a:solidFill>
                  <a:srgbClr val="464C5C"/>
                </a:solidFill>
                <a:latin typeface="Sitka Text" pitchFamily="2" charset="0"/>
              </a:rPr>
              <a:t> +X</a:t>
            </a:r>
          </a:p>
        </p:txBody>
      </p:sp>
      <p:pic>
        <p:nvPicPr>
          <p:cNvPr id="3" name="Picture 2">
            <a:extLst>
              <a:ext uri="{FF2B5EF4-FFF2-40B4-BE49-F238E27FC236}">
                <a16:creationId xmlns:a16="http://schemas.microsoft.com/office/drawing/2014/main" id="{A97B2589-6CE6-2F8A-4FCB-E24D8427FD1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5299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4028667"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Error Correction</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98652" y="1344115"/>
            <a:ext cx="10417215" cy="4185761"/>
          </a:xfrm>
          <a:prstGeom prst="rect">
            <a:avLst/>
          </a:prstGeom>
        </p:spPr>
        <p:txBody>
          <a:bodyPr wrap="square">
            <a:spAutoFit/>
          </a:bodyPr>
          <a:lstStyle/>
          <a:p>
            <a:pPr>
              <a:spcBef>
                <a:spcPts val="600"/>
              </a:spcBef>
              <a:spcAft>
                <a:spcPts val="600"/>
              </a:spcAft>
            </a:pPr>
            <a:r>
              <a:rPr lang="en-IN" sz="2400" dirty="0">
                <a:latin typeface="Sitka Text" pitchFamily="2" charset="0"/>
              </a:rPr>
              <a:t>Error Correction can be handled in two ways:</a:t>
            </a:r>
          </a:p>
          <a:p>
            <a:pPr marL="457200" indent="-457200">
              <a:spcBef>
                <a:spcPts val="600"/>
              </a:spcBef>
              <a:spcAft>
                <a:spcPts val="600"/>
              </a:spcAft>
              <a:buFont typeface="+mj-lt"/>
              <a:buAutoNum type="arabicPeriod"/>
            </a:pPr>
            <a:r>
              <a:rPr lang="en-IN" sz="2400" b="1" dirty="0">
                <a:latin typeface="Sitka Text" pitchFamily="2" charset="0"/>
              </a:rPr>
              <a:t>Backward error correction:</a:t>
            </a:r>
            <a:r>
              <a:rPr lang="en-IN" sz="2400" dirty="0">
                <a:latin typeface="Sitka Text" pitchFamily="2" charset="0"/>
              </a:rPr>
              <a:t> Once the error is discovered, the receiver requests the sender to retransmit the entire data unit.</a:t>
            </a:r>
          </a:p>
          <a:p>
            <a:pPr marL="457200" indent="-457200">
              <a:spcBef>
                <a:spcPts val="600"/>
              </a:spcBef>
              <a:spcAft>
                <a:spcPts val="600"/>
              </a:spcAft>
              <a:buFont typeface="+mj-lt"/>
              <a:buAutoNum type="arabicPeriod"/>
            </a:pPr>
            <a:r>
              <a:rPr lang="en-IN" sz="2400" b="1" dirty="0">
                <a:latin typeface="Sitka Text" pitchFamily="2" charset="0"/>
              </a:rPr>
              <a:t>Forward error correction:</a:t>
            </a:r>
            <a:r>
              <a:rPr lang="en-IN" sz="2400" dirty="0">
                <a:latin typeface="Sitka Text" pitchFamily="2" charset="0"/>
              </a:rPr>
              <a:t> In this case, the receiver uses the error-correcting code which automatically corrects the errors.</a:t>
            </a:r>
          </a:p>
          <a:p>
            <a:pPr marL="342900" indent="-342900">
              <a:spcBef>
                <a:spcPts val="600"/>
              </a:spcBef>
              <a:spcAft>
                <a:spcPts val="600"/>
              </a:spcAft>
              <a:buFont typeface="Arial" panose="020B0604020202020204" pitchFamily="34" charset="0"/>
              <a:buChar char="•"/>
            </a:pPr>
            <a:r>
              <a:rPr lang="en-IN" sz="2400" dirty="0">
                <a:latin typeface="Sitka Text" pitchFamily="2" charset="0"/>
              </a:rPr>
              <a:t>A single additional bit can detect the error, but cannot correct it.</a:t>
            </a:r>
          </a:p>
          <a:p>
            <a:pPr marL="342900" indent="-342900">
              <a:spcBef>
                <a:spcPts val="600"/>
              </a:spcBef>
              <a:spcAft>
                <a:spcPts val="600"/>
              </a:spcAft>
              <a:buFont typeface="Arial" panose="020B0604020202020204" pitchFamily="34" charset="0"/>
              <a:buChar char="•"/>
            </a:pPr>
            <a:r>
              <a:rPr lang="en-IN" sz="2400" dirty="0">
                <a:latin typeface="Sitka Text" pitchFamily="2" charset="0"/>
              </a:rPr>
              <a:t>For correcting the errors, one has to know the exact position of the error. </a:t>
            </a:r>
          </a:p>
          <a:p>
            <a:pPr>
              <a:spcBef>
                <a:spcPts val="600"/>
              </a:spcBef>
              <a:spcAft>
                <a:spcPts val="600"/>
              </a:spcAft>
            </a:pPr>
            <a:endParaRPr lang="en-IN" sz="2400" dirty="0">
              <a:latin typeface="Sitka Text" pitchFamily="2" charset="0"/>
            </a:endParaRPr>
          </a:p>
        </p:txBody>
      </p:sp>
      <p:pic>
        <p:nvPicPr>
          <p:cNvPr id="3" name="Picture 2">
            <a:extLst>
              <a:ext uri="{FF2B5EF4-FFF2-40B4-BE49-F238E27FC236}">
                <a16:creationId xmlns:a16="http://schemas.microsoft.com/office/drawing/2014/main" id="{6328E15C-D112-D46E-F148-D6584264442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71475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319975" y="876992"/>
            <a:ext cx="887202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954758" y="331177"/>
            <a:ext cx="2499402" cy="769441"/>
          </a:xfrm>
          <a:prstGeom prst="rect">
            <a:avLst/>
          </a:prstGeom>
          <a:noFill/>
        </p:spPr>
        <p:txBody>
          <a:bodyPr wrap="none" lIns="91440" tIns="45720" rIns="91440" bIns="45720">
            <a:spAutoFit/>
          </a:bodyPr>
          <a:lstStyle/>
          <a:p>
            <a:pPr algn="l" fontAlgn="base"/>
            <a:r>
              <a:rPr lang="en-US" altLang="en-US" sz="4400" b="1" baseline="0" dirty="0">
                <a:effectLst>
                  <a:outerShdw blurRad="38100" dist="38100" dir="2700000" algn="tl">
                    <a:srgbClr val="C0C0C0"/>
                  </a:outerShdw>
                </a:effectLst>
                <a:latin typeface="Sitka Banner" panose="02000505000000020004" pitchFamily="2" charset="0"/>
              </a:rPr>
              <a:t>FRAMING</a:t>
            </a:r>
            <a:endPar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71877" y="1510065"/>
            <a:ext cx="10440074" cy="3970318"/>
          </a:xfrm>
          <a:prstGeom prst="rect">
            <a:avLst/>
          </a:prstGeom>
          <a:noFill/>
        </p:spPr>
        <p:txBody>
          <a:bodyPr wrap="square">
            <a:spAutoFit/>
          </a:bodyPr>
          <a:lstStyle/>
          <a:p>
            <a:pPr marL="457200" indent="-457200" algn="just" eaLnBrk="1" hangingPunct="1">
              <a:buFont typeface="Arial" panose="020B0604020202020204" pitchFamily="34" charset="0"/>
              <a:buChar char="•"/>
              <a:defRPr/>
            </a:pPr>
            <a:r>
              <a:rPr lang="en-US" altLang="en-US" sz="2800" baseline="0" dirty="0">
                <a:latin typeface="Sitka Text" panose="02000505000000020004" pitchFamily="2" charset="0"/>
              </a:rPr>
              <a:t>The data link layer needs to pack bits into frames, so that each frame is distinguishable from another. </a:t>
            </a:r>
          </a:p>
          <a:p>
            <a:pPr marL="457200" indent="-457200" algn="just" eaLnBrk="1" hangingPunct="1">
              <a:buFont typeface="Arial" panose="020B0604020202020204" pitchFamily="34" charset="0"/>
              <a:buChar char="•"/>
              <a:defRPr/>
            </a:pPr>
            <a:r>
              <a:rPr lang="en-US" altLang="en-US" sz="2800" baseline="0" dirty="0">
                <a:latin typeface="Sitka Text" panose="02000505000000020004" pitchFamily="2" charset="0"/>
              </a:rPr>
              <a:t>Our postal system practices a type of framing. The simple act of inserting a letter into an envelope separates one piece of information from another; the envelope serves as the delimiter. </a:t>
            </a:r>
          </a:p>
          <a:p>
            <a:pPr marL="457200" indent="-457200" algn="just" eaLnBrk="1" hangingPunct="1">
              <a:buFont typeface="Arial" panose="020B0604020202020204" pitchFamily="34" charset="0"/>
              <a:buChar char="•"/>
              <a:defRPr/>
            </a:pPr>
            <a:r>
              <a:rPr lang="en-US" sz="2800" b="0" i="0" dirty="0">
                <a:effectLst/>
                <a:latin typeface="Sitka Text" panose="02000505000000020004" pitchFamily="2" charset="0"/>
              </a:rPr>
              <a:t>The data-link layer encapsulates packets from the network layer into frames. Then, on the hardware, it delivers each frame bit by bit.</a:t>
            </a:r>
            <a:endParaRPr lang="en-US" altLang="en-US" sz="2800" baseline="0" dirty="0">
              <a:latin typeface="Sitka Text" panose="02000505000000020004" pitchFamily="2" charset="0"/>
            </a:endParaRPr>
          </a:p>
        </p:txBody>
      </p:sp>
      <p:pic>
        <p:nvPicPr>
          <p:cNvPr id="2" name="Picture 1">
            <a:extLst>
              <a:ext uri="{FF2B5EF4-FFF2-40B4-BE49-F238E27FC236}">
                <a16:creationId xmlns:a16="http://schemas.microsoft.com/office/drawing/2014/main" id="{FA5D4FE6-BD10-4AAE-DF26-46DDC765A04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702622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
            <a:extLst>
              <a:ext uri="{FF2B5EF4-FFF2-40B4-BE49-F238E27FC236}">
                <a16:creationId xmlns:a16="http://schemas.microsoft.com/office/drawing/2014/main" id="{3492873E-1C0A-FE4B-B3CE-1364EDB5F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580" y="1173446"/>
            <a:ext cx="6413247" cy="466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6526146"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Two-Dimensional Parity Bit</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5046563" cy="4832092"/>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IN" sz="2400" dirty="0">
                <a:latin typeface="Sitka Text" pitchFamily="2" charset="0"/>
              </a:rPr>
              <a:t>Parity check bits are calculated for each row, which is equivalent to a simple parity check bit. </a:t>
            </a:r>
          </a:p>
          <a:p>
            <a:pPr marL="342900" indent="-342900">
              <a:spcBef>
                <a:spcPts val="600"/>
              </a:spcBef>
              <a:spcAft>
                <a:spcPts val="600"/>
              </a:spcAft>
              <a:buFont typeface="Arial" panose="020B0604020202020204" pitchFamily="34" charset="0"/>
              <a:buChar char="•"/>
            </a:pPr>
            <a:r>
              <a:rPr lang="en-IN" sz="2400" dirty="0">
                <a:latin typeface="Sitka Text" pitchFamily="2" charset="0"/>
              </a:rPr>
              <a:t>Parity check bits are also calculated for all columns, then both are sent along with the data. </a:t>
            </a:r>
          </a:p>
          <a:p>
            <a:pPr marL="342900" indent="-342900">
              <a:spcBef>
                <a:spcPts val="600"/>
              </a:spcBef>
              <a:spcAft>
                <a:spcPts val="600"/>
              </a:spcAft>
              <a:buFont typeface="Arial" panose="020B0604020202020204" pitchFamily="34" charset="0"/>
              <a:buChar char="•"/>
            </a:pPr>
            <a:r>
              <a:rPr lang="en-IN" sz="2400" dirty="0">
                <a:latin typeface="Sitka Text" pitchFamily="2" charset="0"/>
              </a:rPr>
              <a:t>At the receiving end these are compared with the parity bits calculated on the received data.</a:t>
            </a:r>
          </a:p>
        </p:txBody>
      </p:sp>
      <p:pic>
        <p:nvPicPr>
          <p:cNvPr id="3" name="Picture 2">
            <a:extLst>
              <a:ext uri="{FF2B5EF4-FFF2-40B4-BE49-F238E27FC236}">
                <a16:creationId xmlns:a16="http://schemas.microsoft.com/office/drawing/2014/main" id="{95363AB6-F4A7-7EA2-4A59-DB53983A9BB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754015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3730508"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336194" cy="4462760"/>
          </a:xfrm>
          <a:prstGeom prst="rect">
            <a:avLst/>
          </a:prstGeom>
        </p:spPr>
        <p:txBody>
          <a:bodyPr wrap="square">
            <a:spAutoFit/>
          </a:bodyPr>
          <a:lstStyle/>
          <a:p>
            <a:pPr marL="285750" indent="-285750">
              <a:spcBef>
                <a:spcPts val="600"/>
              </a:spcBef>
              <a:buFont typeface="Arial" panose="020B0604020202020204" pitchFamily="34" charset="0"/>
              <a:buChar char="•"/>
            </a:pPr>
            <a:r>
              <a:rPr lang="en-IN" sz="2400" dirty="0">
                <a:latin typeface="Sitka Text" pitchFamily="2" charset="0"/>
              </a:rPr>
              <a:t>Hamming code is a block code that is capable of correcting single-bit errors. </a:t>
            </a:r>
          </a:p>
          <a:p>
            <a:pPr marL="285750" indent="-285750">
              <a:spcBef>
                <a:spcPts val="600"/>
              </a:spcBef>
              <a:buFont typeface="Arial" panose="020B0604020202020204" pitchFamily="34" charset="0"/>
              <a:buChar char="•"/>
            </a:pPr>
            <a:r>
              <a:rPr lang="en-IN" sz="2400" dirty="0">
                <a:latin typeface="Sitka Text" pitchFamily="2" charset="0"/>
              </a:rPr>
              <a:t>It was developed by R.W. Hamming for error correction.</a:t>
            </a:r>
          </a:p>
          <a:p>
            <a:pPr marL="285750" indent="-285750">
              <a:spcBef>
                <a:spcPts val="600"/>
              </a:spcBef>
              <a:buFont typeface="Arial" panose="020B0604020202020204" pitchFamily="34" charset="0"/>
              <a:buChar char="•"/>
            </a:pPr>
            <a:r>
              <a:rPr lang="en-IN" sz="2400" dirty="0">
                <a:latin typeface="Sitka Text" pitchFamily="2" charset="0"/>
              </a:rPr>
              <a:t>In this coding method, the source encodes the message by inserting redundant bits within the message. </a:t>
            </a:r>
          </a:p>
          <a:p>
            <a:pPr marL="285750" indent="-285750">
              <a:spcBef>
                <a:spcPts val="600"/>
              </a:spcBef>
              <a:buFont typeface="Arial" panose="020B0604020202020204" pitchFamily="34" charset="0"/>
              <a:buChar char="•"/>
            </a:pPr>
            <a:r>
              <a:rPr lang="en-IN" sz="2400" dirty="0">
                <a:latin typeface="Sitka Text" pitchFamily="2" charset="0"/>
              </a:rPr>
              <a:t>These redundant bits are extra bits that are generated and inserted at specific positions in the message itself to enable error detection and correction. </a:t>
            </a:r>
          </a:p>
          <a:p>
            <a:pPr marL="285750" indent="-285750">
              <a:spcBef>
                <a:spcPts val="600"/>
              </a:spcBef>
              <a:buFont typeface="Arial" panose="020B0604020202020204" pitchFamily="34" charset="0"/>
              <a:buChar char="•"/>
            </a:pPr>
            <a:r>
              <a:rPr lang="en-IN" sz="2400" dirty="0">
                <a:latin typeface="Sitka Text" pitchFamily="2" charset="0"/>
              </a:rPr>
              <a:t>When the destination receives this message, it performs recalculations to detect errors and find the bit position that has error.</a:t>
            </a:r>
          </a:p>
        </p:txBody>
      </p:sp>
      <p:pic>
        <p:nvPicPr>
          <p:cNvPr id="3" name="Picture 2">
            <a:extLst>
              <a:ext uri="{FF2B5EF4-FFF2-40B4-BE49-F238E27FC236}">
                <a16:creationId xmlns:a16="http://schemas.microsoft.com/office/drawing/2014/main" id="{27A6A431-F2DE-E09D-4313-899F73ECD25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74172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5782352"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 - Sender</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336194" cy="4339650"/>
          </a:xfrm>
          <a:prstGeom prst="rect">
            <a:avLst/>
          </a:prstGeom>
        </p:spPr>
        <p:txBody>
          <a:bodyPr wrap="square">
            <a:spAutoFit/>
          </a:bodyPr>
          <a:lstStyle/>
          <a:p>
            <a:r>
              <a:rPr lang="en-IN" sz="2400" b="1" dirty="0">
                <a:latin typeface="Sitka Text" pitchFamily="2" charset="0"/>
              </a:rPr>
              <a:t>Step 1: Calculation of the number of redundant bits. (Find the K)</a:t>
            </a:r>
          </a:p>
          <a:p>
            <a:r>
              <a:rPr lang="en-US" altLang="en-US" sz="2400" dirty="0">
                <a:latin typeface="Sitka Text" pitchFamily="2" charset="0"/>
                <a:cs typeface="Arial" panose="020B0604020202020204" pitchFamily="34" charset="0"/>
              </a:rPr>
              <a:t>Select the Value of K such that</a:t>
            </a:r>
          </a:p>
          <a:p>
            <a:r>
              <a:rPr lang="en-US" altLang="en-US" sz="2400" dirty="0">
                <a:latin typeface="Sitka Text" pitchFamily="2" charset="0"/>
                <a:cs typeface="Arial" panose="020B0604020202020204" pitchFamily="34" charset="0"/>
              </a:rPr>
              <a:t>	2</a:t>
            </a:r>
            <a:r>
              <a:rPr lang="en-US" altLang="en-US" sz="2400" baseline="30000" dirty="0">
                <a:latin typeface="Sitka Text" pitchFamily="2" charset="0"/>
                <a:cs typeface="Arial" panose="020B0604020202020204" pitchFamily="34" charset="0"/>
              </a:rPr>
              <a:t>K</a:t>
            </a:r>
            <a:r>
              <a:rPr lang="en-US" altLang="en-US" sz="2400" dirty="0">
                <a:latin typeface="Sitka Text" pitchFamily="2" charset="0"/>
                <a:cs typeface="Arial" panose="020B0604020202020204" pitchFamily="34" charset="0"/>
              </a:rPr>
              <a:t> - 1  &gt;=  M + K</a:t>
            </a:r>
          </a:p>
          <a:p>
            <a:r>
              <a:rPr lang="en-IN" sz="2400" dirty="0">
                <a:latin typeface="Sitka Text" pitchFamily="2" charset="0"/>
                <a:cs typeface="Arial" panose="020B0604020202020204" pitchFamily="34" charset="0"/>
              </a:rPr>
              <a:t>Where M is the number of Data Bits and K is the proposed number of Redundant Bits.</a:t>
            </a:r>
          </a:p>
          <a:p>
            <a:endParaRPr lang="en-IN" sz="2400" dirty="0">
              <a:latin typeface="Sitka Text" pitchFamily="2" charset="0"/>
              <a:cs typeface="Arial" panose="020B0604020202020204" pitchFamily="34" charset="0"/>
            </a:endParaRPr>
          </a:p>
          <a:p>
            <a:pPr>
              <a:lnSpc>
                <a:spcPct val="90000"/>
              </a:lnSpc>
            </a:pPr>
            <a:r>
              <a:rPr lang="en-US" altLang="en-US" sz="2400" dirty="0">
                <a:latin typeface="Sitka Text" pitchFamily="2" charset="0"/>
                <a:cs typeface="Arial" panose="020B0604020202020204" pitchFamily="34" charset="0"/>
              </a:rPr>
              <a:t>Example:  For M = 8:</a:t>
            </a:r>
          </a:p>
          <a:p>
            <a:pPr>
              <a:lnSpc>
                <a:spcPct val="90000"/>
              </a:lnSpc>
            </a:pPr>
            <a:r>
              <a:rPr lang="en-US" altLang="en-US" sz="2400" dirty="0">
                <a:latin typeface="Sitka Text" pitchFamily="2" charset="0"/>
                <a:cs typeface="Arial" panose="020B0604020202020204" pitchFamily="34" charset="0"/>
              </a:rPr>
              <a:t>    			and K = 3:  2</a:t>
            </a:r>
            <a:r>
              <a:rPr lang="en-US" altLang="en-US" sz="2400" b="1" baseline="30000" dirty="0">
                <a:latin typeface="Sitka Text" pitchFamily="2" charset="0"/>
                <a:cs typeface="Arial" panose="020B0604020202020204" pitchFamily="34" charset="0"/>
              </a:rPr>
              <a:t>3</a:t>
            </a:r>
            <a:r>
              <a:rPr lang="en-US" altLang="en-US" sz="2400" dirty="0">
                <a:latin typeface="Sitka Text" pitchFamily="2" charset="0"/>
                <a:cs typeface="Arial" panose="020B0604020202020204" pitchFamily="34" charset="0"/>
              </a:rPr>
              <a:t> – 1 = 7    &lt; 8 + 3 (doesn’t work)</a:t>
            </a:r>
          </a:p>
          <a:p>
            <a:pPr>
              <a:lnSpc>
                <a:spcPct val="90000"/>
              </a:lnSpc>
            </a:pPr>
            <a:r>
              <a:rPr lang="en-US" altLang="en-US" sz="2400" dirty="0">
                <a:latin typeface="Sitka Text" pitchFamily="2" charset="0"/>
                <a:cs typeface="Arial" panose="020B0604020202020204" pitchFamily="34" charset="0"/>
              </a:rPr>
              <a:t>    			and K = 4:  2</a:t>
            </a:r>
            <a:r>
              <a:rPr lang="en-US" altLang="en-US" sz="2400" baseline="30000" dirty="0">
                <a:latin typeface="Sitka Text" pitchFamily="2" charset="0"/>
                <a:cs typeface="Arial" panose="020B0604020202020204" pitchFamily="34" charset="0"/>
              </a:rPr>
              <a:t>4</a:t>
            </a:r>
            <a:r>
              <a:rPr lang="en-US" altLang="en-US" sz="2400" dirty="0">
                <a:latin typeface="Sitka Text" pitchFamily="2" charset="0"/>
                <a:cs typeface="Arial" panose="020B0604020202020204" pitchFamily="34" charset="0"/>
              </a:rPr>
              <a:t> – 1 = 15  &gt; 8 + 4 (works!)</a:t>
            </a:r>
          </a:p>
          <a:p>
            <a:pPr>
              <a:lnSpc>
                <a:spcPct val="90000"/>
              </a:lnSpc>
            </a:pPr>
            <a:r>
              <a:rPr lang="en-US" altLang="en-US" sz="2400" dirty="0">
                <a:latin typeface="Sitka Text" pitchFamily="2" charset="0"/>
                <a:cs typeface="Arial" panose="020B0604020202020204" pitchFamily="34" charset="0"/>
              </a:rPr>
              <a:t>  Therefore, we must choose  K =4,</a:t>
            </a:r>
          </a:p>
          <a:p>
            <a:pPr>
              <a:lnSpc>
                <a:spcPct val="90000"/>
              </a:lnSpc>
            </a:pPr>
            <a:r>
              <a:rPr lang="en-US" altLang="en-US" sz="2400" dirty="0">
                <a:latin typeface="Sitka Text" pitchFamily="2" charset="0"/>
                <a:cs typeface="Arial" panose="020B0604020202020204" pitchFamily="34" charset="0"/>
              </a:rPr>
              <a:t>                i.e., the minimum size of the syndrome is 4</a:t>
            </a:r>
          </a:p>
          <a:p>
            <a:endParaRPr lang="en-IN" sz="2400" dirty="0">
              <a:latin typeface="Sitka Text" pitchFamily="2" charset="0"/>
            </a:endParaRPr>
          </a:p>
        </p:txBody>
      </p:sp>
      <p:pic>
        <p:nvPicPr>
          <p:cNvPr id="3" name="Picture 2">
            <a:extLst>
              <a:ext uri="{FF2B5EF4-FFF2-40B4-BE49-F238E27FC236}">
                <a16:creationId xmlns:a16="http://schemas.microsoft.com/office/drawing/2014/main" id="{F24CB919-AC34-EAB3-F319-9C3642B72D8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60339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5782352"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 - Sender</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752882" cy="4832092"/>
          </a:xfrm>
          <a:prstGeom prst="rect">
            <a:avLst/>
          </a:prstGeom>
        </p:spPr>
        <p:txBody>
          <a:bodyPr wrap="square">
            <a:spAutoFit/>
          </a:bodyPr>
          <a:lstStyle/>
          <a:p>
            <a:pPr>
              <a:spcBef>
                <a:spcPts val="600"/>
              </a:spcBef>
            </a:pPr>
            <a:r>
              <a:rPr lang="en-IN" sz="2400" b="1" dirty="0">
                <a:latin typeface="Sitka Text" pitchFamily="2" charset="0"/>
              </a:rPr>
              <a:t>Step 2 − Positioning the redundant bits.</a:t>
            </a:r>
          </a:p>
          <a:p>
            <a:pPr marL="342900" indent="-342900">
              <a:spcBef>
                <a:spcPts val="600"/>
              </a:spcBef>
              <a:buFont typeface="Arial" panose="020B0604020202020204" pitchFamily="34" charset="0"/>
              <a:buChar char="•"/>
            </a:pPr>
            <a:r>
              <a:rPr lang="en-IN" sz="2400" dirty="0">
                <a:latin typeface="Sitka Text" pitchFamily="2" charset="0"/>
              </a:rPr>
              <a:t>The </a:t>
            </a:r>
            <a:r>
              <a:rPr lang="en-IN" sz="2400" i="1" dirty="0">
                <a:latin typeface="Sitka Text" pitchFamily="2" charset="0"/>
              </a:rPr>
              <a:t>K</a:t>
            </a:r>
            <a:r>
              <a:rPr lang="en-IN" sz="2400" dirty="0">
                <a:latin typeface="Sitka Text" pitchFamily="2" charset="0"/>
              </a:rPr>
              <a:t> redundant bits placed at bit positions of powers of 2, i.e. 1, 2, 4, 8, 16 etc. </a:t>
            </a:r>
          </a:p>
          <a:p>
            <a:pPr marL="342900" indent="-342900">
              <a:spcBef>
                <a:spcPts val="600"/>
              </a:spcBef>
              <a:buFont typeface="Arial" panose="020B0604020202020204" pitchFamily="34" charset="0"/>
              <a:buChar char="•"/>
            </a:pPr>
            <a:r>
              <a:rPr lang="en-IN" sz="2400" dirty="0">
                <a:latin typeface="Sitka Text" pitchFamily="2" charset="0"/>
              </a:rPr>
              <a:t>They are referred in the rest of this text as </a:t>
            </a:r>
            <a:r>
              <a:rPr lang="en-IN" sz="2400" i="1" dirty="0">
                <a:latin typeface="Sitka Text" pitchFamily="2" charset="0"/>
              </a:rPr>
              <a:t>K</a:t>
            </a:r>
            <a:r>
              <a:rPr lang="en-IN" sz="2400" i="1" baseline="-25000" dirty="0">
                <a:latin typeface="Sitka Text" pitchFamily="2" charset="0"/>
              </a:rPr>
              <a:t>1</a:t>
            </a:r>
            <a:r>
              <a:rPr lang="en-IN" sz="2400" dirty="0">
                <a:latin typeface="Sitka Text" pitchFamily="2" charset="0"/>
              </a:rPr>
              <a:t> (at position 1), </a:t>
            </a:r>
            <a:r>
              <a:rPr lang="en-IN" sz="2400" i="1" dirty="0">
                <a:latin typeface="Sitka Text" pitchFamily="2" charset="0"/>
              </a:rPr>
              <a:t>K</a:t>
            </a:r>
            <a:r>
              <a:rPr lang="en-IN" sz="2400" i="1" baseline="-25000" dirty="0">
                <a:latin typeface="Sitka Text" pitchFamily="2" charset="0"/>
              </a:rPr>
              <a:t>2</a:t>
            </a:r>
            <a:r>
              <a:rPr lang="en-IN" sz="2400" dirty="0">
                <a:latin typeface="Sitka Text" pitchFamily="2" charset="0"/>
              </a:rPr>
              <a:t> (at position 2), </a:t>
            </a:r>
            <a:r>
              <a:rPr lang="en-IN" sz="2400" i="1" dirty="0">
                <a:latin typeface="Sitka Text" pitchFamily="2" charset="0"/>
              </a:rPr>
              <a:t>K</a:t>
            </a:r>
            <a:r>
              <a:rPr lang="en-IN" sz="2400" i="1" baseline="-25000" dirty="0">
                <a:latin typeface="Sitka Text" pitchFamily="2" charset="0"/>
              </a:rPr>
              <a:t>3</a:t>
            </a:r>
            <a:r>
              <a:rPr lang="en-IN" sz="2400" dirty="0">
                <a:latin typeface="Sitka Text" pitchFamily="2" charset="0"/>
              </a:rPr>
              <a:t> (at position 4), </a:t>
            </a:r>
            <a:r>
              <a:rPr lang="en-IN" sz="2400" i="1" dirty="0">
                <a:latin typeface="Sitka Text" pitchFamily="2" charset="0"/>
              </a:rPr>
              <a:t>K</a:t>
            </a:r>
            <a:r>
              <a:rPr lang="en-IN" sz="2400" i="1" baseline="-25000" dirty="0">
                <a:latin typeface="Sitka Text" pitchFamily="2" charset="0"/>
              </a:rPr>
              <a:t>4</a:t>
            </a:r>
            <a:r>
              <a:rPr lang="en-IN" sz="2400" dirty="0">
                <a:latin typeface="Sitka Text" pitchFamily="2" charset="0"/>
              </a:rPr>
              <a:t> (at position 8) and so on.</a:t>
            </a:r>
          </a:p>
          <a:p>
            <a:pPr>
              <a:spcBef>
                <a:spcPts val="600"/>
              </a:spcBef>
            </a:pPr>
            <a:endParaRPr lang="en-IN" sz="2400" dirty="0">
              <a:latin typeface="Sitka Text" pitchFamily="2" charset="0"/>
            </a:endParaRPr>
          </a:p>
          <a:p>
            <a:pPr marL="342900" indent="-342900">
              <a:buFont typeface="Arial" panose="020B0604020202020204" pitchFamily="34" charset="0"/>
              <a:buChar char="•"/>
            </a:pPr>
            <a:r>
              <a:rPr lang="en-IN" altLang="en-US" sz="2400" dirty="0">
                <a:latin typeface="Sitka Text" pitchFamily="2" charset="0"/>
              </a:rPr>
              <a:t>Write the bit positions starting from 1 in binary form (1, 10, 11, 100, etc).</a:t>
            </a:r>
          </a:p>
          <a:p>
            <a:pPr marL="342900" indent="-342900">
              <a:buFont typeface="Arial" panose="020B0604020202020204" pitchFamily="34" charset="0"/>
              <a:buChar char="•"/>
            </a:pPr>
            <a:r>
              <a:rPr lang="en-IN" altLang="en-US" sz="2400" dirty="0">
                <a:latin typeface="Sitka Text" pitchFamily="2" charset="0"/>
              </a:rPr>
              <a:t>All the bit positions that are a power of 2 are marked as parity bits (1, 2, 4, 8, etc).</a:t>
            </a:r>
          </a:p>
          <a:p>
            <a:pPr marL="342900" indent="-342900">
              <a:buFont typeface="Arial" panose="020B0604020202020204" pitchFamily="34" charset="0"/>
              <a:buChar char="•"/>
            </a:pPr>
            <a:r>
              <a:rPr lang="en-IN" altLang="en-US" sz="2400" dirty="0">
                <a:latin typeface="Sitka Text" pitchFamily="2" charset="0"/>
              </a:rPr>
              <a:t>All the other bit positions are marked as data bits.</a:t>
            </a:r>
          </a:p>
          <a:p>
            <a:pPr marL="342900" indent="-342900">
              <a:spcBef>
                <a:spcPts val="600"/>
              </a:spcBef>
              <a:buFont typeface="Arial" panose="020B0604020202020204" pitchFamily="34" charset="0"/>
              <a:buChar char="•"/>
            </a:pPr>
            <a:endParaRPr lang="en-IN" sz="2400" dirty="0">
              <a:latin typeface="Sitka Text" pitchFamily="2" charset="0"/>
            </a:endParaRPr>
          </a:p>
        </p:txBody>
      </p:sp>
      <p:pic>
        <p:nvPicPr>
          <p:cNvPr id="3" name="Picture 2">
            <a:extLst>
              <a:ext uri="{FF2B5EF4-FFF2-40B4-BE49-F238E27FC236}">
                <a16:creationId xmlns:a16="http://schemas.microsoft.com/office/drawing/2014/main" id="{E7740243-D035-718E-E167-261EDCA5D2E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88981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5782352"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 - Sender</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752882" cy="4708981"/>
          </a:xfrm>
          <a:prstGeom prst="rect">
            <a:avLst/>
          </a:prstGeom>
        </p:spPr>
        <p:txBody>
          <a:bodyPr wrap="square">
            <a:spAutoFit/>
          </a:bodyPr>
          <a:lstStyle/>
          <a:p>
            <a:pPr>
              <a:spcBef>
                <a:spcPts val="600"/>
              </a:spcBef>
              <a:spcAft>
                <a:spcPts val="600"/>
              </a:spcAft>
            </a:pPr>
            <a:r>
              <a:rPr lang="en-IN" sz="2000" b="1" dirty="0">
                <a:latin typeface="Sitka Text" pitchFamily="2" charset="0"/>
              </a:rPr>
              <a:t>Step 3 − Calculating the values of each redundant bit.</a:t>
            </a:r>
          </a:p>
          <a:p>
            <a:pPr marL="342900" indent="-342900">
              <a:spcBef>
                <a:spcPts val="600"/>
              </a:spcBef>
              <a:spcAft>
                <a:spcPts val="600"/>
              </a:spcAft>
              <a:buFont typeface="Arial" panose="020B0604020202020204" pitchFamily="34" charset="0"/>
              <a:buChar char="•"/>
            </a:pPr>
            <a:r>
              <a:rPr lang="en-IN" sz="2000" dirty="0">
                <a:latin typeface="Sitka Text" pitchFamily="2" charset="0"/>
              </a:rPr>
              <a:t>The redundant bits are parity bits either Even Parity or Odd Parity.</a:t>
            </a:r>
          </a:p>
          <a:p>
            <a:pPr marL="342900" indent="-342900">
              <a:spcBef>
                <a:spcPts val="600"/>
              </a:spcBef>
              <a:spcAft>
                <a:spcPts val="600"/>
              </a:spcAft>
              <a:buFont typeface="Arial" panose="020B0604020202020204" pitchFamily="34" charset="0"/>
              <a:buChar char="•"/>
            </a:pPr>
            <a:r>
              <a:rPr lang="en-IN" sz="2000" dirty="0">
                <a:latin typeface="Sitka Text" pitchFamily="2" charset="0"/>
              </a:rPr>
              <a:t>Each redundant bit, </a:t>
            </a:r>
            <a:r>
              <a:rPr lang="en-IN" sz="2000" dirty="0" err="1">
                <a:latin typeface="Sitka Text" pitchFamily="2" charset="0"/>
              </a:rPr>
              <a:t>k</a:t>
            </a:r>
            <a:r>
              <a:rPr lang="en-IN" sz="2000" baseline="-25000" dirty="0" err="1">
                <a:latin typeface="Sitka Text" pitchFamily="2" charset="0"/>
              </a:rPr>
              <a:t>i</a:t>
            </a:r>
            <a:r>
              <a:rPr lang="en-IN" sz="2000" dirty="0">
                <a:latin typeface="Sitka Text" pitchFamily="2" charset="0"/>
              </a:rPr>
              <a:t>, is calculated as the parity, generally even parity, based upon its bit position. It covers all bit positions whose binary representation includes a 1 in the </a:t>
            </a:r>
            <a:r>
              <a:rPr lang="en-IN" sz="2000" dirty="0" err="1">
                <a:latin typeface="Sitka Text" pitchFamily="2" charset="0"/>
              </a:rPr>
              <a:t>i</a:t>
            </a:r>
            <a:r>
              <a:rPr lang="en-IN" sz="2000" baseline="30000" dirty="0" err="1">
                <a:latin typeface="Sitka Text" pitchFamily="2" charset="0"/>
              </a:rPr>
              <a:t>th</a:t>
            </a:r>
            <a:r>
              <a:rPr lang="en-IN" sz="2000" dirty="0">
                <a:latin typeface="Sitka Text" pitchFamily="2" charset="0"/>
              </a:rPr>
              <a:t> position except the position of </a:t>
            </a:r>
            <a:r>
              <a:rPr lang="en-IN" sz="2000" dirty="0" err="1">
                <a:latin typeface="Sitka Text" pitchFamily="2" charset="0"/>
              </a:rPr>
              <a:t>k</a:t>
            </a:r>
            <a:r>
              <a:rPr lang="en-IN" sz="2000" baseline="-25000" dirty="0" err="1">
                <a:latin typeface="Sitka Text" pitchFamily="2" charset="0"/>
              </a:rPr>
              <a:t>i</a:t>
            </a:r>
            <a:r>
              <a:rPr lang="en-IN" sz="2000" dirty="0">
                <a:latin typeface="Sitka Text" pitchFamily="2" charset="0"/>
              </a:rPr>
              <a:t>. Thus −</a:t>
            </a:r>
          </a:p>
          <a:p>
            <a:pPr marL="342900" indent="-342900">
              <a:spcBef>
                <a:spcPts val="600"/>
              </a:spcBef>
              <a:spcAft>
                <a:spcPts val="600"/>
              </a:spcAft>
              <a:buFont typeface="Arial" panose="020B0604020202020204" pitchFamily="34" charset="0"/>
              <a:buChar char="•"/>
            </a:pPr>
            <a:r>
              <a:rPr lang="en-IN" sz="2000" dirty="0">
                <a:latin typeface="Sitka Text" pitchFamily="2" charset="0"/>
              </a:rPr>
              <a:t>k</a:t>
            </a:r>
            <a:r>
              <a:rPr lang="en-IN" sz="2000" baseline="-25000" dirty="0">
                <a:latin typeface="Sitka Text" pitchFamily="2" charset="0"/>
              </a:rPr>
              <a:t>1</a:t>
            </a:r>
            <a:r>
              <a:rPr lang="en-IN" sz="2000" dirty="0">
                <a:latin typeface="Sitka Text" pitchFamily="2" charset="0"/>
              </a:rPr>
              <a:t> is the parity bit for all data bits in positions whose binary representation includes a 1 in the least significant position excluding 1 (3, 5, 7, 9, 11 and so on)</a:t>
            </a:r>
          </a:p>
          <a:p>
            <a:pPr marL="342900" indent="-342900">
              <a:spcBef>
                <a:spcPts val="600"/>
              </a:spcBef>
              <a:spcAft>
                <a:spcPts val="600"/>
              </a:spcAft>
              <a:buFont typeface="Arial" panose="020B0604020202020204" pitchFamily="34" charset="0"/>
              <a:buChar char="•"/>
            </a:pPr>
            <a:r>
              <a:rPr lang="en-IN" sz="2000" dirty="0">
                <a:latin typeface="Sitka Text" pitchFamily="2" charset="0"/>
              </a:rPr>
              <a:t>k</a:t>
            </a:r>
            <a:r>
              <a:rPr lang="en-IN" sz="2000" baseline="-25000" dirty="0">
                <a:latin typeface="Sitka Text" pitchFamily="2" charset="0"/>
              </a:rPr>
              <a:t>2 </a:t>
            </a:r>
            <a:r>
              <a:rPr lang="en-IN" sz="2000" dirty="0">
                <a:latin typeface="Sitka Text" pitchFamily="2" charset="0"/>
              </a:rPr>
              <a:t>is the parity bit for all data bits in positions whose binary representation includes a 1 in the position 2 from right except 2 (3, 6, 7, 10, 11 and so on)</a:t>
            </a:r>
          </a:p>
          <a:p>
            <a:pPr marL="342900" indent="-342900">
              <a:spcBef>
                <a:spcPts val="600"/>
              </a:spcBef>
              <a:spcAft>
                <a:spcPts val="600"/>
              </a:spcAft>
              <a:buFont typeface="Arial" panose="020B0604020202020204" pitchFamily="34" charset="0"/>
              <a:buChar char="•"/>
            </a:pPr>
            <a:r>
              <a:rPr lang="en-IN" sz="2000" dirty="0">
                <a:latin typeface="Sitka Text" pitchFamily="2" charset="0"/>
              </a:rPr>
              <a:t>k</a:t>
            </a:r>
            <a:r>
              <a:rPr lang="en-IN" sz="2000" baseline="-25000" dirty="0">
                <a:latin typeface="Sitka Text" pitchFamily="2" charset="0"/>
              </a:rPr>
              <a:t>3</a:t>
            </a:r>
            <a:r>
              <a:rPr lang="en-IN" sz="2000" dirty="0">
                <a:latin typeface="Sitka Text" pitchFamily="2" charset="0"/>
              </a:rPr>
              <a:t> is the parity bit for all data bits in positions whose binary representation includes a 1 in the position 3 from right except 4 (5-7, 12-15, 20-23 and so on)</a:t>
            </a:r>
          </a:p>
          <a:p>
            <a:pPr>
              <a:spcBef>
                <a:spcPts val="600"/>
              </a:spcBef>
              <a:spcAft>
                <a:spcPts val="600"/>
              </a:spcAft>
            </a:pPr>
            <a:endParaRPr lang="en-IN" sz="2000" dirty="0">
              <a:latin typeface="Sitka Text" pitchFamily="2" charset="0"/>
            </a:endParaRPr>
          </a:p>
        </p:txBody>
      </p:sp>
      <p:pic>
        <p:nvPicPr>
          <p:cNvPr id="3" name="Picture 2">
            <a:extLst>
              <a:ext uri="{FF2B5EF4-FFF2-40B4-BE49-F238E27FC236}">
                <a16:creationId xmlns:a16="http://schemas.microsoft.com/office/drawing/2014/main" id="{919CE532-E57F-337F-82CA-7A6DC94A3B5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153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5782352"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 - Sender</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752882" cy="4739759"/>
          </a:xfrm>
          <a:prstGeom prst="rect">
            <a:avLst/>
          </a:prstGeom>
        </p:spPr>
        <p:txBody>
          <a:bodyPr wrap="square">
            <a:spAutoFit/>
          </a:bodyPr>
          <a:lstStyle/>
          <a:p>
            <a:pPr>
              <a:spcBef>
                <a:spcPts val="600"/>
              </a:spcBef>
              <a:spcAft>
                <a:spcPts val="600"/>
              </a:spcAft>
            </a:pPr>
            <a:r>
              <a:rPr lang="en-IN" sz="2200" b="1" dirty="0">
                <a:latin typeface="Sitka Text" pitchFamily="2" charset="0"/>
              </a:rPr>
              <a:t>Step 3 − Calculating the values of each redundant bit. – Alternate Method</a:t>
            </a:r>
          </a:p>
          <a:p>
            <a:pPr marL="342900" indent="-342900">
              <a:spcBef>
                <a:spcPts val="600"/>
              </a:spcBef>
              <a:spcAft>
                <a:spcPts val="600"/>
              </a:spcAft>
              <a:buFont typeface="Arial" panose="020B0604020202020204" pitchFamily="34" charset="0"/>
              <a:buChar char="•"/>
            </a:pPr>
            <a:r>
              <a:rPr lang="en-IN" sz="2200" dirty="0">
                <a:latin typeface="Sitka Text" pitchFamily="2" charset="0"/>
              </a:rPr>
              <a:t>The redundant bits are parity bits either Even Parity or Odd Parity.</a:t>
            </a:r>
          </a:p>
          <a:p>
            <a:pPr marL="342900" indent="-342900">
              <a:spcBef>
                <a:spcPts val="600"/>
              </a:spcBef>
              <a:spcAft>
                <a:spcPts val="600"/>
              </a:spcAft>
              <a:buFont typeface="Arial" panose="020B0604020202020204" pitchFamily="34" charset="0"/>
              <a:buChar char="•"/>
            </a:pPr>
            <a:r>
              <a:rPr lang="en-IN" sz="2200" dirty="0">
                <a:latin typeface="Sitka Text" pitchFamily="2" charset="0"/>
              </a:rPr>
              <a:t>Each redundant bit, </a:t>
            </a:r>
            <a:r>
              <a:rPr lang="en-IN" sz="2200" dirty="0" err="1">
                <a:latin typeface="Sitka Text" pitchFamily="2" charset="0"/>
              </a:rPr>
              <a:t>k</a:t>
            </a:r>
            <a:r>
              <a:rPr lang="en-IN" sz="2200" baseline="-25000" dirty="0" err="1">
                <a:latin typeface="Sitka Text" pitchFamily="2" charset="0"/>
              </a:rPr>
              <a:t>i</a:t>
            </a:r>
            <a:r>
              <a:rPr lang="en-IN" sz="2200" dirty="0">
                <a:latin typeface="Sitka Text" pitchFamily="2" charset="0"/>
              </a:rPr>
              <a:t>, is calculated as the parity, generally even parity, based upon its bit position. </a:t>
            </a:r>
          </a:p>
          <a:p>
            <a:pPr marL="342900" indent="-342900">
              <a:spcBef>
                <a:spcPts val="600"/>
              </a:spcBef>
              <a:spcAft>
                <a:spcPts val="600"/>
              </a:spcAft>
              <a:buFont typeface="Arial" panose="020B0604020202020204" pitchFamily="34" charset="0"/>
              <a:buChar char="•"/>
            </a:pPr>
            <a:r>
              <a:rPr lang="en-IN" sz="2200" dirty="0">
                <a:latin typeface="Sitka Text" pitchFamily="2" charset="0"/>
              </a:rPr>
              <a:t>For k</a:t>
            </a:r>
            <a:r>
              <a:rPr lang="en-IN" sz="2200" baseline="-25000" dirty="0">
                <a:latin typeface="Sitka Text" pitchFamily="2" charset="0"/>
              </a:rPr>
              <a:t>1</a:t>
            </a:r>
            <a:r>
              <a:rPr lang="en-IN" sz="2200" dirty="0">
                <a:latin typeface="Sitka Text" pitchFamily="2" charset="0"/>
              </a:rPr>
              <a:t> (parity bit position 1) use </a:t>
            </a:r>
            <a:r>
              <a:rPr lang="en-IN" sz="2200" b="1" dirty="0">
                <a:latin typeface="Sitka Text" pitchFamily="2" charset="0"/>
              </a:rPr>
              <a:t>check one and skip one  method starting with 1</a:t>
            </a:r>
            <a:r>
              <a:rPr lang="en-IN" sz="2200" b="1" baseline="30000" dirty="0">
                <a:latin typeface="Sitka Text" pitchFamily="2" charset="0"/>
              </a:rPr>
              <a:t>st</a:t>
            </a:r>
            <a:r>
              <a:rPr lang="en-IN" sz="2200" b="1" dirty="0">
                <a:latin typeface="Sitka Text" pitchFamily="2" charset="0"/>
              </a:rPr>
              <a:t> position </a:t>
            </a:r>
            <a:r>
              <a:rPr lang="en-IN" sz="2200" dirty="0">
                <a:latin typeface="Sitka Text" pitchFamily="2" charset="0"/>
              </a:rPr>
              <a:t>(1,3, 5, 7, 9, 11 and so on)</a:t>
            </a:r>
          </a:p>
          <a:p>
            <a:pPr marL="342900" indent="-342900">
              <a:spcBef>
                <a:spcPts val="600"/>
              </a:spcBef>
              <a:spcAft>
                <a:spcPts val="600"/>
              </a:spcAft>
              <a:buFont typeface="Arial" panose="020B0604020202020204" pitchFamily="34" charset="0"/>
              <a:buChar char="•"/>
            </a:pPr>
            <a:r>
              <a:rPr lang="en-IN" sz="2200" dirty="0">
                <a:latin typeface="Sitka Text" pitchFamily="2" charset="0"/>
              </a:rPr>
              <a:t>For k</a:t>
            </a:r>
            <a:r>
              <a:rPr lang="en-IN" sz="2200" baseline="-25000" dirty="0">
                <a:latin typeface="Sitka Text" pitchFamily="2" charset="0"/>
              </a:rPr>
              <a:t>2  </a:t>
            </a:r>
            <a:r>
              <a:rPr lang="en-IN" sz="2200" dirty="0">
                <a:latin typeface="Sitka Text" pitchFamily="2" charset="0"/>
              </a:rPr>
              <a:t> (parity Bit position 2) use </a:t>
            </a:r>
            <a:r>
              <a:rPr lang="en-IN" sz="2200" b="1" dirty="0">
                <a:latin typeface="Sitka Text" pitchFamily="2" charset="0"/>
              </a:rPr>
              <a:t>check two and skip two  method starting with 2</a:t>
            </a:r>
            <a:r>
              <a:rPr lang="en-IN" sz="2200" b="1" baseline="30000" dirty="0">
                <a:latin typeface="Sitka Text" pitchFamily="2" charset="0"/>
              </a:rPr>
              <a:t>nd</a:t>
            </a:r>
            <a:r>
              <a:rPr lang="en-IN" sz="2200" b="1" dirty="0">
                <a:latin typeface="Sitka Text" pitchFamily="2" charset="0"/>
              </a:rPr>
              <a:t>  position </a:t>
            </a:r>
            <a:r>
              <a:rPr lang="en-IN" sz="2200" dirty="0">
                <a:latin typeface="Sitka Text" pitchFamily="2" charset="0"/>
              </a:rPr>
              <a:t>(2,3, 6, 7, 10, 11 and so on)</a:t>
            </a:r>
          </a:p>
          <a:p>
            <a:pPr marL="342900" indent="-342900">
              <a:spcBef>
                <a:spcPts val="600"/>
              </a:spcBef>
              <a:spcAft>
                <a:spcPts val="600"/>
              </a:spcAft>
              <a:buFont typeface="Arial" panose="020B0604020202020204" pitchFamily="34" charset="0"/>
              <a:buChar char="•"/>
            </a:pPr>
            <a:r>
              <a:rPr lang="en-IN" sz="2200" dirty="0">
                <a:latin typeface="Sitka Text" pitchFamily="2" charset="0"/>
              </a:rPr>
              <a:t>For k</a:t>
            </a:r>
            <a:r>
              <a:rPr lang="en-IN" sz="2200" baseline="-25000" dirty="0">
                <a:latin typeface="Sitka Text" pitchFamily="2" charset="0"/>
              </a:rPr>
              <a:t>3</a:t>
            </a:r>
            <a:r>
              <a:rPr lang="en-IN" sz="2200" dirty="0">
                <a:latin typeface="Sitka Text" pitchFamily="2" charset="0"/>
              </a:rPr>
              <a:t> (parity bit position 4) use</a:t>
            </a:r>
            <a:r>
              <a:rPr lang="en-IN" sz="2200" b="1" dirty="0">
                <a:latin typeface="Sitka Text" pitchFamily="2" charset="0"/>
              </a:rPr>
              <a:t> check four and skip four </a:t>
            </a:r>
            <a:r>
              <a:rPr lang="en-IN" sz="2200" dirty="0">
                <a:latin typeface="Sitka Text" pitchFamily="2" charset="0"/>
              </a:rPr>
              <a:t>(4-7, 12-15, 20-23 and so on)</a:t>
            </a:r>
          </a:p>
          <a:p>
            <a:pPr>
              <a:spcBef>
                <a:spcPts val="600"/>
              </a:spcBef>
              <a:spcAft>
                <a:spcPts val="600"/>
              </a:spcAft>
            </a:pPr>
            <a:endParaRPr lang="en-IN" sz="2200" dirty="0">
              <a:latin typeface="Sitka Text" pitchFamily="2" charset="0"/>
            </a:endParaRPr>
          </a:p>
        </p:txBody>
      </p:sp>
      <p:pic>
        <p:nvPicPr>
          <p:cNvPr id="3" name="Picture 2">
            <a:extLst>
              <a:ext uri="{FF2B5EF4-FFF2-40B4-BE49-F238E27FC236}">
                <a16:creationId xmlns:a16="http://schemas.microsoft.com/office/drawing/2014/main" id="{D9840121-5F1C-899B-2D09-80F4802CF97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408080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6130204"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 - Receiver</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752882" cy="3447098"/>
          </a:xfrm>
          <a:prstGeom prst="rect">
            <a:avLst/>
          </a:prstGeom>
        </p:spPr>
        <p:txBody>
          <a:bodyPr wrap="square">
            <a:spAutoFit/>
          </a:bodyPr>
          <a:lstStyle/>
          <a:p>
            <a:pPr>
              <a:spcBef>
                <a:spcPts val="600"/>
              </a:spcBef>
              <a:spcAft>
                <a:spcPts val="600"/>
              </a:spcAft>
            </a:pPr>
            <a:r>
              <a:rPr lang="en-IN" sz="2400" dirty="0">
                <a:latin typeface="Sitka Text" pitchFamily="2" charset="0"/>
              </a:rPr>
              <a:t>Once the receiver gets an incoming message, it performs recalculations to detect errors and correct them. </a:t>
            </a:r>
          </a:p>
          <a:p>
            <a:pPr>
              <a:spcBef>
                <a:spcPts val="600"/>
              </a:spcBef>
              <a:spcAft>
                <a:spcPts val="600"/>
              </a:spcAft>
            </a:pPr>
            <a:r>
              <a:rPr lang="en-IN" sz="2400" dirty="0">
                <a:latin typeface="Sitka Text" pitchFamily="2" charset="0"/>
              </a:rPr>
              <a:t>The steps for recalculation are −</a:t>
            </a:r>
          </a:p>
          <a:p>
            <a:pPr>
              <a:spcBef>
                <a:spcPts val="600"/>
              </a:spcBef>
              <a:spcAft>
                <a:spcPts val="600"/>
              </a:spcAft>
            </a:pPr>
            <a:r>
              <a:rPr lang="en-IN" sz="2400" b="1" dirty="0">
                <a:latin typeface="Sitka Text" pitchFamily="2" charset="0"/>
              </a:rPr>
              <a:t>Step 1</a:t>
            </a:r>
            <a:r>
              <a:rPr lang="en-IN" sz="2400" dirty="0">
                <a:latin typeface="Sitka Text" pitchFamily="2" charset="0"/>
              </a:rPr>
              <a:t> − Calculation of the number of redundant bits.</a:t>
            </a:r>
          </a:p>
          <a:p>
            <a:pPr>
              <a:spcBef>
                <a:spcPts val="600"/>
              </a:spcBef>
              <a:spcAft>
                <a:spcPts val="600"/>
              </a:spcAft>
            </a:pPr>
            <a:r>
              <a:rPr lang="en-IN" sz="2400" b="1" dirty="0">
                <a:latin typeface="Sitka Text" pitchFamily="2" charset="0"/>
              </a:rPr>
              <a:t>Step 2</a:t>
            </a:r>
            <a:r>
              <a:rPr lang="en-IN" sz="2400" dirty="0">
                <a:latin typeface="Sitka Text" pitchFamily="2" charset="0"/>
              </a:rPr>
              <a:t> − Positioning the redundant bits.</a:t>
            </a:r>
          </a:p>
          <a:p>
            <a:pPr>
              <a:spcBef>
                <a:spcPts val="600"/>
              </a:spcBef>
              <a:spcAft>
                <a:spcPts val="600"/>
              </a:spcAft>
            </a:pPr>
            <a:r>
              <a:rPr lang="en-IN" sz="2400" b="1" dirty="0">
                <a:latin typeface="Sitka Text" pitchFamily="2" charset="0"/>
              </a:rPr>
              <a:t>Step 3</a:t>
            </a:r>
            <a:r>
              <a:rPr lang="en-IN" sz="2400" dirty="0">
                <a:latin typeface="Sitka Text" pitchFamily="2" charset="0"/>
              </a:rPr>
              <a:t> − Parity checking.</a:t>
            </a:r>
          </a:p>
          <a:p>
            <a:pPr>
              <a:spcBef>
                <a:spcPts val="600"/>
              </a:spcBef>
              <a:spcAft>
                <a:spcPts val="600"/>
              </a:spcAft>
            </a:pPr>
            <a:r>
              <a:rPr lang="en-IN" sz="2400" b="1" dirty="0">
                <a:latin typeface="Sitka Text" pitchFamily="2" charset="0"/>
              </a:rPr>
              <a:t>Step 4</a:t>
            </a:r>
            <a:r>
              <a:rPr lang="en-IN" sz="2400" dirty="0">
                <a:latin typeface="Sitka Text" pitchFamily="2" charset="0"/>
              </a:rPr>
              <a:t> − Error detection and correction</a:t>
            </a:r>
          </a:p>
        </p:txBody>
      </p:sp>
      <p:pic>
        <p:nvPicPr>
          <p:cNvPr id="3" name="Picture 2">
            <a:extLst>
              <a:ext uri="{FF2B5EF4-FFF2-40B4-BE49-F238E27FC236}">
                <a16:creationId xmlns:a16="http://schemas.microsoft.com/office/drawing/2014/main" id="{77CCBC71-D4D9-FE4B-3772-00AC5E1F0B2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053558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47892" y="249649"/>
            <a:ext cx="6130204" cy="769441"/>
          </a:xfrm>
          <a:prstGeom prst="rect">
            <a:avLst/>
          </a:prstGeom>
          <a:noFill/>
        </p:spPr>
        <p:txBody>
          <a:bodyPr wrap="none" lIns="91440" tIns="45720" rIns="91440" bIns="45720">
            <a:spAutoFit/>
          </a:bodyPr>
          <a:lstStyle/>
          <a:p>
            <a:r>
              <a:rPr lang="en-US" altLang="en-US" sz="4400" b="1" dirty="0">
                <a:solidFill>
                  <a:srgbClr val="000000"/>
                </a:solidFill>
                <a:latin typeface="Sitka Banner" pitchFamily="2" charset="0"/>
              </a:rPr>
              <a:t>Hamming Code - Receiver</a:t>
            </a:r>
            <a:endParaRPr lang="en-US" altLang="en-US" sz="4400" b="1" dirty="0">
              <a:latin typeface="Sitka Banner" pitchFamily="2" charset="0"/>
            </a:endParaRPr>
          </a:p>
        </p:txBody>
      </p:sp>
      <p:sp>
        <p:nvSpPr>
          <p:cNvPr id="2" name="Rectangle 1">
            <a:extLst>
              <a:ext uri="{FF2B5EF4-FFF2-40B4-BE49-F238E27FC236}">
                <a16:creationId xmlns:a16="http://schemas.microsoft.com/office/drawing/2014/main" id="{36EBA234-5C2D-0B42-A777-7BEEB2967344}"/>
              </a:ext>
            </a:extLst>
          </p:cNvPr>
          <p:cNvSpPr/>
          <p:nvPr/>
        </p:nvSpPr>
        <p:spPr>
          <a:xfrm>
            <a:off x="752353" y="1275993"/>
            <a:ext cx="10752882" cy="3447098"/>
          </a:xfrm>
          <a:prstGeom prst="rect">
            <a:avLst/>
          </a:prstGeom>
        </p:spPr>
        <p:txBody>
          <a:bodyPr wrap="square">
            <a:spAutoFit/>
          </a:bodyPr>
          <a:lstStyle/>
          <a:p>
            <a:pPr>
              <a:spcBef>
                <a:spcPts val="600"/>
              </a:spcBef>
              <a:spcAft>
                <a:spcPts val="600"/>
              </a:spcAft>
            </a:pPr>
            <a:r>
              <a:rPr lang="en-IN" sz="2400" b="1" dirty="0">
                <a:latin typeface="Sitka Text" pitchFamily="2" charset="0"/>
              </a:rPr>
              <a:t>Step 4 − Error detection and correction</a:t>
            </a:r>
          </a:p>
          <a:p>
            <a:pPr>
              <a:spcBef>
                <a:spcPts val="600"/>
              </a:spcBef>
              <a:spcAft>
                <a:spcPts val="600"/>
              </a:spcAft>
            </a:pPr>
            <a:r>
              <a:rPr lang="en-IN" sz="2400" dirty="0">
                <a:latin typeface="Sitka Text" pitchFamily="2" charset="0"/>
              </a:rPr>
              <a:t>The decimal equivalent of the parity bits binary values is calculated. </a:t>
            </a:r>
          </a:p>
          <a:p>
            <a:pPr>
              <a:spcBef>
                <a:spcPts val="600"/>
              </a:spcBef>
              <a:spcAft>
                <a:spcPts val="600"/>
              </a:spcAft>
            </a:pPr>
            <a:r>
              <a:rPr lang="en-IN" sz="2400" dirty="0">
                <a:latin typeface="Sitka Text" pitchFamily="2" charset="0"/>
              </a:rPr>
              <a:t>If it is 0, there is no error. </a:t>
            </a:r>
          </a:p>
          <a:p>
            <a:pPr>
              <a:spcBef>
                <a:spcPts val="600"/>
              </a:spcBef>
              <a:spcAft>
                <a:spcPts val="600"/>
              </a:spcAft>
            </a:pPr>
            <a:r>
              <a:rPr lang="en-IN" sz="2400" dirty="0">
                <a:latin typeface="Sitka Text" pitchFamily="2" charset="0"/>
              </a:rPr>
              <a:t>Otherwise, the decimal value gives the bit position which has error. </a:t>
            </a:r>
          </a:p>
          <a:p>
            <a:pPr>
              <a:spcBef>
                <a:spcPts val="600"/>
              </a:spcBef>
              <a:spcAft>
                <a:spcPts val="600"/>
              </a:spcAft>
            </a:pPr>
            <a:r>
              <a:rPr lang="en-IN" sz="2400" dirty="0">
                <a:latin typeface="Sitka Text" pitchFamily="2" charset="0"/>
              </a:rPr>
              <a:t>For example, if c</a:t>
            </a:r>
            <a:r>
              <a:rPr lang="en-IN" sz="2400" baseline="-25000" dirty="0">
                <a:latin typeface="Sitka Text" pitchFamily="2" charset="0"/>
              </a:rPr>
              <a:t>1</a:t>
            </a:r>
            <a:r>
              <a:rPr lang="en-IN" sz="2400" dirty="0">
                <a:latin typeface="Sitka Text" pitchFamily="2" charset="0"/>
              </a:rPr>
              <a:t>c</a:t>
            </a:r>
            <a:r>
              <a:rPr lang="en-IN" sz="2400" baseline="-25000" dirty="0">
                <a:latin typeface="Sitka Text" pitchFamily="2" charset="0"/>
              </a:rPr>
              <a:t>2</a:t>
            </a:r>
            <a:r>
              <a:rPr lang="en-IN" sz="2400" dirty="0">
                <a:latin typeface="Sitka Text" pitchFamily="2" charset="0"/>
              </a:rPr>
              <a:t>c</a:t>
            </a:r>
            <a:r>
              <a:rPr lang="en-IN" sz="2400" baseline="-25000" dirty="0">
                <a:latin typeface="Sitka Text" pitchFamily="2" charset="0"/>
              </a:rPr>
              <a:t>3</a:t>
            </a:r>
            <a:r>
              <a:rPr lang="en-IN" sz="2400" dirty="0">
                <a:latin typeface="Sitka Text" pitchFamily="2" charset="0"/>
              </a:rPr>
              <a:t>c</a:t>
            </a:r>
            <a:r>
              <a:rPr lang="en-IN" sz="2400" baseline="-25000" dirty="0">
                <a:latin typeface="Sitka Text" pitchFamily="2" charset="0"/>
              </a:rPr>
              <a:t>4</a:t>
            </a:r>
            <a:r>
              <a:rPr lang="en-IN" sz="2400" dirty="0">
                <a:latin typeface="Sitka Text" pitchFamily="2" charset="0"/>
              </a:rPr>
              <a:t> = 1001, it implies that the data bit at position 9, decimal equivalent of 1001, has error. </a:t>
            </a:r>
          </a:p>
          <a:p>
            <a:pPr>
              <a:spcBef>
                <a:spcPts val="600"/>
              </a:spcBef>
              <a:spcAft>
                <a:spcPts val="600"/>
              </a:spcAft>
            </a:pPr>
            <a:r>
              <a:rPr lang="en-IN" sz="2400" dirty="0">
                <a:latin typeface="Sitka Text" pitchFamily="2" charset="0"/>
              </a:rPr>
              <a:t>The bit is flipped to get the correct message.</a:t>
            </a:r>
          </a:p>
        </p:txBody>
      </p:sp>
      <p:pic>
        <p:nvPicPr>
          <p:cNvPr id="3" name="Picture 2">
            <a:extLst>
              <a:ext uri="{FF2B5EF4-FFF2-40B4-BE49-F238E27FC236}">
                <a16:creationId xmlns:a16="http://schemas.microsoft.com/office/drawing/2014/main" id="{A53FF1AE-3E20-7B6D-07ED-589D21D0466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82159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319975" y="876992"/>
            <a:ext cx="887202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954758" y="331177"/>
            <a:ext cx="2499402" cy="769441"/>
          </a:xfrm>
          <a:prstGeom prst="rect">
            <a:avLst/>
          </a:prstGeom>
          <a:noFill/>
        </p:spPr>
        <p:txBody>
          <a:bodyPr wrap="none" lIns="91440" tIns="45720" rIns="91440" bIns="45720">
            <a:spAutoFit/>
          </a:bodyPr>
          <a:lstStyle/>
          <a:p>
            <a:pPr algn="l" fontAlgn="base"/>
            <a:r>
              <a:rPr lang="en-US" altLang="en-US" sz="4400" b="1" baseline="0" dirty="0">
                <a:effectLst>
                  <a:outerShdw blurRad="38100" dist="38100" dir="2700000" algn="tl">
                    <a:srgbClr val="C0C0C0"/>
                  </a:outerShdw>
                </a:effectLst>
                <a:latin typeface="Sitka Banner" panose="02000505000000020004" pitchFamily="2" charset="0"/>
              </a:rPr>
              <a:t>FRAMING</a:t>
            </a:r>
            <a:endPar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71877" y="1510065"/>
            <a:ext cx="10440074" cy="4401205"/>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Sitka Text" panose="02000505000000020004" pitchFamily="2" charset="0"/>
              </a:rPr>
              <a:t>Frames separate a message from one source to a destination, by adding a sender address and a destination address.</a:t>
            </a:r>
          </a:p>
          <a:p>
            <a:pPr marL="457200" indent="-457200">
              <a:buFont typeface="Arial" panose="020B0604020202020204" pitchFamily="34" charset="0"/>
              <a:buChar char="•"/>
            </a:pPr>
            <a:r>
              <a:rPr lang="en-US" sz="2800" dirty="0">
                <a:latin typeface="Sitka Text" panose="02000505000000020004" pitchFamily="2" charset="0"/>
              </a:rPr>
              <a:t>A good design must make it easy for a receiver to find the start of new frames:</a:t>
            </a:r>
          </a:p>
          <a:p>
            <a:pPr marL="914400" lvl="1" indent="-457200">
              <a:buFont typeface="Arial" panose="020B0604020202020204" pitchFamily="34" charset="0"/>
              <a:buChar char="•"/>
            </a:pPr>
            <a:r>
              <a:rPr lang="en-US" sz="2800" dirty="0">
                <a:latin typeface="Sitka Text" panose="02000505000000020004" pitchFamily="2" charset="0"/>
              </a:rPr>
              <a:t>Character/Byte count</a:t>
            </a:r>
          </a:p>
          <a:p>
            <a:pPr marL="914400" lvl="1" indent="-457200">
              <a:buFont typeface="Arial" panose="020B0604020202020204" pitchFamily="34" charset="0"/>
              <a:buChar char="•"/>
            </a:pPr>
            <a:r>
              <a:rPr lang="en-US" sz="2800" dirty="0">
                <a:latin typeface="Sitka Text" panose="02000505000000020004" pitchFamily="2" charset="0"/>
              </a:rPr>
              <a:t>Flag bytes with byte stuffing</a:t>
            </a:r>
          </a:p>
          <a:p>
            <a:pPr marL="914400" lvl="1" indent="-457200">
              <a:buFont typeface="Arial" panose="020B0604020202020204" pitchFamily="34" charset="0"/>
              <a:buChar char="•"/>
            </a:pPr>
            <a:r>
              <a:rPr lang="en-US" sz="2800" dirty="0">
                <a:latin typeface="Sitka Text" panose="02000505000000020004" pitchFamily="2" charset="0"/>
              </a:rPr>
              <a:t>Flag bits with bit stuffing</a:t>
            </a:r>
          </a:p>
          <a:p>
            <a:pPr marL="514350" indent="-514350">
              <a:buFont typeface="Arial" panose="020B0604020202020204" pitchFamily="34" charset="0"/>
              <a:buChar char="•"/>
            </a:pPr>
            <a:endParaRPr lang="en-US" sz="2800" dirty="0">
              <a:latin typeface="Sitka Text" panose="02000505000000020004" pitchFamily="2" charset="0"/>
            </a:endParaRPr>
          </a:p>
          <a:p>
            <a:pPr marL="457200" indent="-457200">
              <a:buFont typeface="Arial" panose="020B0604020202020204" pitchFamily="34" charset="0"/>
              <a:buChar char="•"/>
            </a:pPr>
            <a:endParaRPr lang="en-US" sz="2800" dirty="0">
              <a:latin typeface="Sitka Text" panose="02000505000000020004" pitchFamily="2" charset="0"/>
            </a:endParaRPr>
          </a:p>
        </p:txBody>
      </p:sp>
      <p:graphicFrame>
        <p:nvGraphicFramePr>
          <p:cNvPr id="8" name="Table 7">
            <a:extLst>
              <a:ext uri="{FF2B5EF4-FFF2-40B4-BE49-F238E27FC236}">
                <a16:creationId xmlns:a16="http://schemas.microsoft.com/office/drawing/2014/main" id="{0F735DDC-9ACD-43FF-A7F2-95475BF5474E}"/>
              </a:ext>
            </a:extLst>
          </p:cNvPr>
          <p:cNvGraphicFramePr>
            <a:graphicFrameLocks noGrp="1"/>
          </p:cNvGraphicFramePr>
          <p:nvPr>
            <p:extLst>
              <p:ext uri="{D42A27DB-BD31-4B8C-83A1-F6EECF244321}">
                <p14:modId xmlns:p14="http://schemas.microsoft.com/office/powerpoint/2010/main" val="1397305897"/>
              </p:ext>
            </p:extLst>
          </p:nvPr>
        </p:nvGraphicFramePr>
        <p:xfrm>
          <a:off x="2468865" y="5434012"/>
          <a:ext cx="7046098" cy="370840"/>
        </p:xfrm>
        <a:graphic>
          <a:graphicData uri="http://schemas.openxmlformats.org/drawingml/2006/table">
            <a:tbl>
              <a:tblPr firstRow="1" bandRow="1">
                <a:tableStyleId>{073A0DAA-6AF3-43AB-8588-CEC1D06C72B9}</a:tableStyleId>
              </a:tblPr>
              <a:tblGrid>
                <a:gridCol w="1409221">
                  <a:extLst>
                    <a:ext uri="{9D8B030D-6E8A-4147-A177-3AD203B41FA5}">
                      <a16:colId xmlns:a16="http://schemas.microsoft.com/office/drawing/2014/main" val="20000"/>
                    </a:ext>
                  </a:extLst>
                </a:gridCol>
                <a:gridCol w="3288178">
                  <a:extLst>
                    <a:ext uri="{9D8B030D-6E8A-4147-A177-3AD203B41FA5}">
                      <a16:colId xmlns:a16="http://schemas.microsoft.com/office/drawing/2014/main" val="20001"/>
                    </a:ext>
                  </a:extLst>
                </a:gridCol>
                <a:gridCol w="2348699">
                  <a:extLst>
                    <a:ext uri="{9D8B030D-6E8A-4147-A177-3AD203B41FA5}">
                      <a16:colId xmlns:a16="http://schemas.microsoft.com/office/drawing/2014/main" val="20002"/>
                    </a:ext>
                  </a:extLst>
                </a:gridCol>
              </a:tblGrid>
              <a:tr h="370840">
                <a:tc>
                  <a:txBody>
                    <a:bodyPr/>
                    <a:lstStyle/>
                    <a:p>
                      <a:r>
                        <a:rPr lang="en-US" dirty="0"/>
                        <a:t>HEAD</a:t>
                      </a:r>
                    </a:p>
                  </a:txBody>
                  <a:tcPr/>
                </a:tc>
                <a:tc>
                  <a:txBody>
                    <a:bodyPr/>
                    <a:lstStyle/>
                    <a:p>
                      <a:pPr algn="ctr"/>
                      <a:r>
                        <a:rPr lang="en-US" dirty="0"/>
                        <a:t>PAYLOAD/DATA</a:t>
                      </a:r>
                    </a:p>
                  </a:txBody>
                  <a:tcPr/>
                </a:tc>
                <a:tc>
                  <a:txBody>
                    <a:bodyPr/>
                    <a:lstStyle/>
                    <a:p>
                      <a:r>
                        <a:rPr lang="en-US" dirty="0"/>
                        <a:t>TRAILER</a:t>
                      </a:r>
                    </a:p>
                  </a:txBody>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65617D4A-ACC2-8DAB-C10B-EB7C6B029E5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9539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4057521" cy="769441"/>
          </a:xfrm>
          <a:prstGeom prst="rect">
            <a:avLst/>
          </a:prstGeom>
          <a:noFill/>
        </p:spPr>
        <p:txBody>
          <a:bodyPr wrap="none" lIns="91440" tIns="45720" rIns="91440" bIns="45720">
            <a:spAutoFit/>
          </a:bodyPr>
          <a:lstStyle/>
          <a:p>
            <a:pPr algn="l" fontAlgn="base"/>
            <a:r>
              <a:rPr lang="en-US" sz="4400" b="1" dirty="0">
                <a:effectLst>
                  <a:outerShdw blurRad="38100" dist="38100" dir="2700000" algn="tl">
                    <a:srgbClr val="000000">
                      <a:alpha val="43137"/>
                    </a:srgbClr>
                  </a:outerShdw>
                </a:effectLst>
                <a:latin typeface="Sitka Banner" panose="02000505000000020004" pitchFamily="2" charset="0"/>
              </a:rPr>
              <a:t>Character Count </a:t>
            </a:r>
            <a:endPar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5" name="Content Placeholder 4">
            <a:extLst>
              <a:ext uri="{FF2B5EF4-FFF2-40B4-BE49-F238E27FC236}">
                <a16:creationId xmlns:a16="http://schemas.microsoft.com/office/drawing/2014/main" id="{68B1317F-AF49-456C-90C2-9A669A2BEB25}"/>
              </a:ext>
            </a:extLst>
          </p:cNvPr>
          <p:cNvSpPr>
            <a:spLocks noGrp="1"/>
          </p:cNvSpPr>
          <p:nvPr>
            <p:ph idx="1"/>
          </p:nvPr>
        </p:nvSpPr>
        <p:spPr>
          <a:xfrm>
            <a:off x="838200" y="1516739"/>
            <a:ext cx="10515600" cy="4351338"/>
          </a:xfrm>
        </p:spPr>
        <p:txBody>
          <a:bodyPr>
            <a:normAutofit/>
          </a:bodyPr>
          <a:lstStyle/>
          <a:p>
            <a:pPr>
              <a:lnSpc>
                <a:spcPct val="100000"/>
              </a:lnSpc>
              <a:spcBef>
                <a:spcPts val="0"/>
              </a:spcBef>
            </a:pPr>
            <a:r>
              <a:rPr lang="en-US" sz="2400" b="0" i="0" dirty="0">
                <a:effectLst/>
                <a:latin typeface="Sitka Text" panose="02000505000000020004" pitchFamily="2" charset="0"/>
              </a:rPr>
              <a:t>This method is rarely used and is generally required to count total number of characters that are present in frame. </a:t>
            </a:r>
          </a:p>
          <a:p>
            <a:pPr>
              <a:lnSpc>
                <a:spcPct val="100000"/>
              </a:lnSpc>
              <a:spcBef>
                <a:spcPts val="0"/>
              </a:spcBef>
            </a:pPr>
            <a:r>
              <a:rPr lang="en-US" sz="2400" b="0" i="0" dirty="0">
                <a:effectLst/>
                <a:latin typeface="Sitka Text" panose="02000505000000020004" pitchFamily="2" charset="0"/>
              </a:rPr>
              <a:t>This is be done by using field in header. </a:t>
            </a:r>
          </a:p>
          <a:p>
            <a:pPr>
              <a:lnSpc>
                <a:spcPct val="100000"/>
              </a:lnSpc>
              <a:spcBef>
                <a:spcPts val="0"/>
              </a:spcBef>
            </a:pPr>
            <a:r>
              <a:rPr lang="en-US" sz="2400" b="0" i="0" dirty="0">
                <a:effectLst/>
                <a:latin typeface="Sitka Text" panose="02000505000000020004" pitchFamily="2" charset="0"/>
              </a:rPr>
              <a:t>Character count method ensures data link layer at the receiver or destination about total number of characters that follow, and about where the frame ends.</a:t>
            </a:r>
          </a:p>
          <a:p>
            <a:pPr>
              <a:lnSpc>
                <a:spcPct val="100000"/>
              </a:lnSpc>
              <a:spcBef>
                <a:spcPts val="0"/>
              </a:spcBef>
            </a:pPr>
            <a:r>
              <a:rPr lang="en-US" sz="2400" b="0" i="0" dirty="0">
                <a:effectLst/>
                <a:latin typeface="Sitka Text" panose="02000505000000020004" pitchFamily="2" charset="0"/>
              </a:rPr>
              <a:t>If character count is disturbed or distorted by an error occurring during transmission, then destination or receiver might lose synchronization. The destination or receiver might also be not able to locate or identify beginning of next frame.</a:t>
            </a:r>
            <a:endParaRPr 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91E28686-9D9D-16E0-6E45-0B00086B535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60751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4057521" cy="769441"/>
          </a:xfrm>
          <a:prstGeom prst="rect">
            <a:avLst/>
          </a:prstGeom>
          <a:noFill/>
        </p:spPr>
        <p:txBody>
          <a:bodyPr wrap="none" lIns="91440" tIns="45720" rIns="91440" bIns="45720">
            <a:spAutoFit/>
          </a:bodyPr>
          <a:lstStyle/>
          <a:p>
            <a:pPr algn="l" fontAlgn="base"/>
            <a:r>
              <a:rPr lang="en-US" sz="4400" b="1" dirty="0">
                <a:effectLst>
                  <a:outerShdw blurRad="38100" dist="38100" dir="2700000" algn="tl">
                    <a:srgbClr val="000000">
                      <a:alpha val="43137"/>
                    </a:srgbClr>
                  </a:outerShdw>
                </a:effectLst>
                <a:latin typeface="Sitka Banner" panose="02000505000000020004" pitchFamily="2" charset="0"/>
              </a:rPr>
              <a:t>Character Count </a:t>
            </a:r>
            <a:endPar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pic>
        <p:nvPicPr>
          <p:cNvPr id="9" name="Picture 2">
            <a:extLst>
              <a:ext uri="{FF2B5EF4-FFF2-40B4-BE49-F238E27FC236}">
                <a16:creationId xmlns:a16="http://schemas.microsoft.com/office/drawing/2014/main" id="{3BDB0EC8-274F-4B75-829A-E9EFAD2A1592}"/>
              </a:ext>
            </a:extLst>
          </p:cNvPr>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801177" y="1353978"/>
            <a:ext cx="6945422" cy="4235281"/>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CF7C1664-3F4F-83CC-245A-5228465AA608}"/>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23988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4057521" cy="769441"/>
          </a:xfrm>
          <a:prstGeom prst="rect">
            <a:avLst/>
          </a:prstGeom>
          <a:noFill/>
        </p:spPr>
        <p:txBody>
          <a:bodyPr wrap="none" lIns="91440" tIns="45720" rIns="91440" bIns="45720">
            <a:spAutoFit/>
          </a:bodyPr>
          <a:lstStyle/>
          <a:p>
            <a:pPr algn="l" fontAlgn="base"/>
            <a:r>
              <a:rPr lang="en-US" sz="4400" b="1" dirty="0">
                <a:effectLst>
                  <a:outerShdw blurRad="38100" dist="38100" dir="2700000" algn="tl">
                    <a:srgbClr val="000000">
                      <a:alpha val="43137"/>
                    </a:srgbClr>
                  </a:outerShdw>
                </a:effectLst>
                <a:latin typeface="Sitka Banner" panose="02000505000000020004" pitchFamily="2" charset="0"/>
              </a:rPr>
              <a:t>Character Count </a:t>
            </a:r>
            <a:endPar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graphicFrame>
        <p:nvGraphicFramePr>
          <p:cNvPr id="4" name="Table 4">
            <a:extLst>
              <a:ext uri="{FF2B5EF4-FFF2-40B4-BE49-F238E27FC236}">
                <a16:creationId xmlns:a16="http://schemas.microsoft.com/office/drawing/2014/main" id="{963CB111-89A6-4D89-9140-188FFE3F7831}"/>
              </a:ext>
            </a:extLst>
          </p:cNvPr>
          <p:cNvGraphicFramePr>
            <a:graphicFrameLocks noGrp="1"/>
          </p:cNvGraphicFramePr>
          <p:nvPr>
            <p:extLst>
              <p:ext uri="{D42A27DB-BD31-4B8C-83A1-F6EECF244321}">
                <p14:modId xmlns:p14="http://schemas.microsoft.com/office/powerpoint/2010/main" val="1566503093"/>
              </p:ext>
            </p:extLst>
          </p:nvPr>
        </p:nvGraphicFramePr>
        <p:xfrm>
          <a:off x="963911" y="2182706"/>
          <a:ext cx="10641942" cy="579120"/>
        </p:xfrm>
        <a:graphic>
          <a:graphicData uri="http://schemas.openxmlformats.org/drawingml/2006/table">
            <a:tbl>
              <a:tblPr firstRow="1" bandRow="1">
                <a:tableStyleId>{5940675A-B579-460E-94D1-54222C63F5DA}</a:tableStyleId>
              </a:tblPr>
              <a:tblGrid>
                <a:gridCol w="394146">
                  <a:extLst>
                    <a:ext uri="{9D8B030D-6E8A-4147-A177-3AD203B41FA5}">
                      <a16:colId xmlns:a16="http://schemas.microsoft.com/office/drawing/2014/main" val="94160625"/>
                    </a:ext>
                  </a:extLst>
                </a:gridCol>
                <a:gridCol w="394146">
                  <a:extLst>
                    <a:ext uri="{9D8B030D-6E8A-4147-A177-3AD203B41FA5}">
                      <a16:colId xmlns:a16="http://schemas.microsoft.com/office/drawing/2014/main" val="659451953"/>
                    </a:ext>
                  </a:extLst>
                </a:gridCol>
                <a:gridCol w="394146">
                  <a:extLst>
                    <a:ext uri="{9D8B030D-6E8A-4147-A177-3AD203B41FA5}">
                      <a16:colId xmlns:a16="http://schemas.microsoft.com/office/drawing/2014/main" val="739654448"/>
                    </a:ext>
                  </a:extLst>
                </a:gridCol>
                <a:gridCol w="394146">
                  <a:extLst>
                    <a:ext uri="{9D8B030D-6E8A-4147-A177-3AD203B41FA5}">
                      <a16:colId xmlns:a16="http://schemas.microsoft.com/office/drawing/2014/main" val="1529929886"/>
                    </a:ext>
                  </a:extLst>
                </a:gridCol>
                <a:gridCol w="394146">
                  <a:extLst>
                    <a:ext uri="{9D8B030D-6E8A-4147-A177-3AD203B41FA5}">
                      <a16:colId xmlns:a16="http://schemas.microsoft.com/office/drawing/2014/main" val="2582630365"/>
                    </a:ext>
                  </a:extLst>
                </a:gridCol>
                <a:gridCol w="394146">
                  <a:extLst>
                    <a:ext uri="{9D8B030D-6E8A-4147-A177-3AD203B41FA5}">
                      <a16:colId xmlns:a16="http://schemas.microsoft.com/office/drawing/2014/main" val="3598530237"/>
                    </a:ext>
                  </a:extLst>
                </a:gridCol>
                <a:gridCol w="394146">
                  <a:extLst>
                    <a:ext uri="{9D8B030D-6E8A-4147-A177-3AD203B41FA5}">
                      <a16:colId xmlns:a16="http://schemas.microsoft.com/office/drawing/2014/main" val="2580678190"/>
                    </a:ext>
                  </a:extLst>
                </a:gridCol>
                <a:gridCol w="394146">
                  <a:extLst>
                    <a:ext uri="{9D8B030D-6E8A-4147-A177-3AD203B41FA5}">
                      <a16:colId xmlns:a16="http://schemas.microsoft.com/office/drawing/2014/main" val="3910670713"/>
                    </a:ext>
                  </a:extLst>
                </a:gridCol>
                <a:gridCol w="394146">
                  <a:extLst>
                    <a:ext uri="{9D8B030D-6E8A-4147-A177-3AD203B41FA5}">
                      <a16:colId xmlns:a16="http://schemas.microsoft.com/office/drawing/2014/main" val="1064104499"/>
                    </a:ext>
                  </a:extLst>
                </a:gridCol>
                <a:gridCol w="394146">
                  <a:extLst>
                    <a:ext uri="{9D8B030D-6E8A-4147-A177-3AD203B41FA5}">
                      <a16:colId xmlns:a16="http://schemas.microsoft.com/office/drawing/2014/main" val="3063938033"/>
                    </a:ext>
                  </a:extLst>
                </a:gridCol>
                <a:gridCol w="394146">
                  <a:extLst>
                    <a:ext uri="{9D8B030D-6E8A-4147-A177-3AD203B41FA5}">
                      <a16:colId xmlns:a16="http://schemas.microsoft.com/office/drawing/2014/main" val="1871663704"/>
                    </a:ext>
                  </a:extLst>
                </a:gridCol>
                <a:gridCol w="394146">
                  <a:extLst>
                    <a:ext uri="{9D8B030D-6E8A-4147-A177-3AD203B41FA5}">
                      <a16:colId xmlns:a16="http://schemas.microsoft.com/office/drawing/2014/main" val="2012081939"/>
                    </a:ext>
                  </a:extLst>
                </a:gridCol>
                <a:gridCol w="394146">
                  <a:extLst>
                    <a:ext uri="{9D8B030D-6E8A-4147-A177-3AD203B41FA5}">
                      <a16:colId xmlns:a16="http://schemas.microsoft.com/office/drawing/2014/main" val="425670379"/>
                    </a:ext>
                  </a:extLst>
                </a:gridCol>
                <a:gridCol w="394146">
                  <a:extLst>
                    <a:ext uri="{9D8B030D-6E8A-4147-A177-3AD203B41FA5}">
                      <a16:colId xmlns:a16="http://schemas.microsoft.com/office/drawing/2014/main" val="147669930"/>
                    </a:ext>
                  </a:extLst>
                </a:gridCol>
                <a:gridCol w="394146">
                  <a:extLst>
                    <a:ext uri="{9D8B030D-6E8A-4147-A177-3AD203B41FA5}">
                      <a16:colId xmlns:a16="http://schemas.microsoft.com/office/drawing/2014/main" val="2163191367"/>
                    </a:ext>
                  </a:extLst>
                </a:gridCol>
                <a:gridCol w="394146">
                  <a:extLst>
                    <a:ext uri="{9D8B030D-6E8A-4147-A177-3AD203B41FA5}">
                      <a16:colId xmlns:a16="http://schemas.microsoft.com/office/drawing/2014/main" val="385132906"/>
                    </a:ext>
                  </a:extLst>
                </a:gridCol>
                <a:gridCol w="394146">
                  <a:extLst>
                    <a:ext uri="{9D8B030D-6E8A-4147-A177-3AD203B41FA5}">
                      <a16:colId xmlns:a16="http://schemas.microsoft.com/office/drawing/2014/main" val="2881503946"/>
                    </a:ext>
                  </a:extLst>
                </a:gridCol>
                <a:gridCol w="394146">
                  <a:extLst>
                    <a:ext uri="{9D8B030D-6E8A-4147-A177-3AD203B41FA5}">
                      <a16:colId xmlns:a16="http://schemas.microsoft.com/office/drawing/2014/main" val="1126000460"/>
                    </a:ext>
                  </a:extLst>
                </a:gridCol>
                <a:gridCol w="394146">
                  <a:extLst>
                    <a:ext uri="{9D8B030D-6E8A-4147-A177-3AD203B41FA5}">
                      <a16:colId xmlns:a16="http://schemas.microsoft.com/office/drawing/2014/main" val="1907339401"/>
                    </a:ext>
                  </a:extLst>
                </a:gridCol>
                <a:gridCol w="394146">
                  <a:extLst>
                    <a:ext uri="{9D8B030D-6E8A-4147-A177-3AD203B41FA5}">
                      <a16:colId xmlns:a16="http://schemas.microsoft.com/office/drawing/2014/main" val="2117683643"/>
                    </a:ext>
                  </a:extLst>
                </a:gridCol>
                <a:gridCol w="394146">
                  <a:extLst>
                    <a:ext uri="{9D8B030D-6E8A-4147-A177-3AD203B41FA5}">
                      <a16:colId xmlns:a16="http://schemas.microsoft.com/office/drawing/2014/main" val="2275065330"/>
                    </a:ext>
                  </a:extLst>
                </a:gridCol>
                <a:gridCol w="394146">
                  <a:extLst>
                    <a:ext uri="{9D8B030D-6E8A-4147-A177-3AD203B41FA5}">
                      <a16:colId xmlns:a16="http://schemas.microsoft.com/office/drawing/2014/main" val="2091467454"/>
                    </a:ext>
                  </a:extLst>
                </a:gridCol>
                <a:gridCol w="394146">
                  <a:extLst>
                    <a:ext uri="{9D8B030D-6E8A-4147-A177-3AD203B41FA5}">
                      <a16:colId xmlns:a16="http://schemas.microsoft.com/office/drawing/2014/main" val="124922432"/>
                    </a:ext>
                  </a:extLst>
                </a:gridCol>
                <a:gridCol w="394146">
                  <a:extLst>
                    <a:ext uri="{9D8B030D-6E8A-4147-A177-3AD203B41FA5}">
                      <a16:colId xmlns:a16="http://schemas.microsoft.com/office/drawing/2014/main" val="3477409390"/>
                    </a:ext>
                  </a:extLst>
                </a:gridCol>
                <a:gridCol w="394146">
                  <a:extLst>
                    <a:ext uri="{9D8B030D-6E8A-4147-A177-3AD203B41FA5}">
                      <a16:colId xmlns:a16="http://schemas.microsoft.com/office/drawing/2014/main" val="1785036507"/>
                    </a:ext>
                  </a:extLst>
                </a:gridCol>
                <a:gridCol w="394146">
                  <a:extLst>
                    <a:ext uri="{9D8B030D-6E8A-4147-A177-3AD203B41FA5}">
                      <a16:colId xmlns:a16="http://schemas.microsoft.com/office/drawing/2014/main" val="112470064"/>
                    </a:ext>
                  </a:extLst>
                </a:gridCol>
                <a:gridCol w="394146">
                  <a:extLst>
                    <a:ext uri="{9D8B030D-6E8A-4147-A177-3AD203B41FA5}">
                      <a16:colId xmlns:a16="http://schemas.microsoft.com/office/drawing/2014/main" val="3993427345"/>
                    </a:ext>
                  </a:extLst>
                </a:gridCol>
              </a:tblGrid>
              <a:tr h="518292">
                <a:tc>
                  <a:txBody>
                    <a:bodyPr/>
                    <a:lstStyle/>
                    <a:p>
                      <a:r>
                        <a:rPr lang="en-US" sz="3200" dirty="0"/>
                        <a:t>6</a:t>
                      </a:r>
                    </a:p>
                  </a:txBody>
                  <a:tcPr/>
                </a:tc>
                <a:tc>
                  <a:txBody>
                    <a:bodyPr/>
                    <a:lstStyle/>
                    <a:p>
                      <a:r>
                        <a:rPr lang="en-US" sz="3200" dirty="0"/>
                        <a:t>1</a:t>
                      </a:r>
                    </a:p>
                  </a:txBody>
                  <a:tcPr/>
                </a:tc>
                <a:tc>
                  <a:txBody>
                    <a:bodyPr/>
                    <a:lstStyle/>
                    <a:p>
                      <a:r>
                        <a:rPr lang="en-US" sz="3200" dirty="0"/>
                        <a:t>2</a:t>
                      </a:r>
                    </a:p>
                  </a:txBody>
                  <a:tcPr/>
                </a:tc>
                <a:tc>
                  <a:txBody>
                    <a:bodyPr/>
                    <a:lstStyle/>
                    <a:p>
                      <a:r>
                        <a:rPr lang="en-US" sz="3200" dirty="0"/>
                        <a:t>3</a:t>
                      </a:r>
                    </a:p>
                  </a:txBody>
                  <a:tcPr/>
                </a:tc>
                <a:tc>
                  <a:txBody>
                    <a:bodyPr/>
                    <a:lstStyle/>
                    <a:p>
                      <a:r>
                        <a:rPr lang="en-US" sz="3200" dirty="0"/>
                        <a:t>4</a:t>
                      </a:r>
                    </a:p>
                  </a:txBody>
                  <a:tcPr/>
                </a:tc>
                <a:tc>
                  <a:txBody>
                    <a:bodyPr/>
                    <a:lstStyle/>
                    <a:p>
                      <a:r>
                        <a:rPr lang="en-US" sz="3200" dirty="0"/>
                        <a:t>5</a:t>
                      </a:r>
                    </a:p>
                  </a:txBody>
                  <a:tcPr/>
                </a:tc>
                <a:tc>
                  <a:txBody>
                    <a:bodyPr/>
                    <a:lstStyle/>
                    <a:p>
                      <a:r>
                        <a:rPr lang="en-US" sz="3200" dirty="0"/>
                        <a:t>4</a:t>
                      </a:r>
                    </a:p>
                  </a:txBody>
                  <a:tcPr/>
                </a:tc>
                <a:tc>
                  <a:txBody>
                    <a:bodyPr/>
                    <a:lstStyle/>
                    <a:p>
                      <a:r>
                        <a:rPr lang="en-US" sz="3200" dirty="0"/>
                        <a:t>5</a:t>
                      </a:r>
                    </a:p>
                  </a:txBody>
                  <a:tcPr/>
                </a:tc>
                <a:tc>
                  <a:txBody>
                    <a:bodyPr/>
                    <a:lstStyle/>
                    <a:p>
                      <a:r>
                        <a:rPr lang="en-US" sz="3200" dirty="0"/>
                        <a:t>6</a:t>
                      </a:r>
                    </a:p>
                  </a:txBody>
                  <a:tcPr/>
                </a:tc>
                <a:tc>
                  <a:txBody>
                    <a:bodyPr/>
                    <a:lstStyle/>
                    <a:p>
                      <a:r>
                        <a:rPr lang="en-US" sz="3200" dirty="0"/>
                        <a:t>1</a:t>
                      </a:r>
                    </a:p>
                  </a:txBody>
                  <a:tcPr/>
                </a:tc>
                <a:tc>
                  <a:txBody>
                    <a:bodyPr/>
                    <a:lstStyle/>
                    <a:p>
                      <a:r>
                        <a:rPr lang="en-US" sz="3200" dirty="0"/>
                        <a:t>3</a:t>
                      </a:r>
                    </a:p>
                  </a:txBody>
                  <a:tcPr/>
                </a:tc>
                <a:tc>
                  <a:txBody>
                    <a:bodyPr/>
                    <a:lstStyle/>
                    <a:p>
                      <a:r>
                        <a:rPr lang="en-US" sz="3200" dirty="0"/>
                        <a:t>5</a:t>
                      </a:r>
                    </a:p>
                  </a:txBody>
                  <a:tcPr/>
                </a:tc>
                <a:tc>
                  <a:txBody>
                    <a:bodyPr/>
                    <a:lstStyle/>
                    <a:p>
                      <a:r>
                        <a:rPr lang="en-US" sz="3200" dirty="0"/>
                        <a:t>2</a:t>
                      </a:r>
                    </a:p>
                  </a:txBody>
                  <a:tcPr/>
                </a:tc>
                <a:tc>
                  <a:txBody>
                    <a:bodyPr/>
                    <a:lstStyle/>
                    <a:p>
                      <a:r>
                        <a:rPr lang="en-US" sz="3200" dirty="0"/>
                        <a:t>6</a:t>
                      </a:r>
                    </a:p>
                  </a:txBody>
                  <a:tcPr/>
                </a:tc>
                <a:tc>
                  <a:txBody>
                    <a:bodyPr/>
                    <a:lstStyle/>
                    <a:p>
                      <a:r>
                        <a:rPr lang="en-US" sz="3200" dirty="0"/>
                        <a:t>3</a:t>
                      </a:r>
                    </a:p>
                  </a:txBody>
                  <a:tcPr/>
                </a:tc>
                <a:tc>
                  <a:txBody>
                    <a:bodyPr/>
                    <a:lstStyle/>
                    <a:p>
                      <a:r>
                        <a:rPr lang="en-US" sz="3200" dirty="0"/>
                        <a:t>7</a:t>
                      </a:r>
                    </a:p>
                  </a:txBody>
                  <a:tcPr/>
                </a:tc>
                <a:tc>
                  <a:txBody>
                    <a:bodyPr/>
                    <a:lstStyle/>
                    <a:p>
                      <a:r>
                        <a:rPr lang="en-US" sz="3200" dirty="0"/>
                        <a:t>3</a:t>
                      </a:r>
                    </a:p>
                  </a:txBody>
                  <a:tcPr/>
                </a:tc>
                <a:tc>
                  <a:txBody>
                    <a:bodyPr/>
                    <a:lstStyle/>
                    <a:p>
                      <a:r>
                        <a:rPr lang="en-US" sz="3200" dirty="0"/>
                        <a:t>5</a:t>
                      </a:r>
                    </a:p>
                  </a:txBody>
                  <a:tcPr/>
                </a:tc>
                <a:tc>
                  <a:txBody>
                    <a:bodyPr/>
                    <a:lstStyle/>
                    <a:p>
                      <a:r>
                        <a:rPr lang="en-US" sz="3200" dirty="0"/>
                        <a:t>7</a:t>
                      </a:r>
                    </a:p>
                  </a:txBody>
                  <a:tcPr/>
                </a:tc>
                <a:tc>
                  <a:txBody>
                    <a:bodyPr/>
                    <a:lstStyle/>
                    <a:p>
                      <a:r>
                        <a:rPr lang="en-US" sz="3200" dirty="0"/>
                        <a:t>8</a:t>
                      </a:r>
                    </a:p>
                  </a:txBody>
                  <a:tcPr/>
                </a:tc>
                <a:tc>
                  <a:txBody>
                    <a:bodyPr/>
                    <a:lstStyle/>
                    <a:p>
                      <a:r>
                        <a:rPr lang="en-US" sz="3200" dirty="0"/>
                        <a:t>9</a:t>
                      </a:r>
                    </a:p>
                  </a:txBody>
                  <a:tcPr/>
                </a:tc>
                <a:tc>
                  <a:txBody>
                    <a:bodyPr/>
                    <a:lstStyle/>
                    <a:p>
                      <a:r>
                        <a:rPr lang="en-US" sz="3200" dirty="0"/>
                        <a:t>4</a:t>
                      </a:r>
                    </a:p>
                  </a:txBody>
                  <a:tcPr/>
                </a:tc>
                <a:tc>
                  <a:txBody>
                    <a:bodyPr/>
                    <a:lstStyle/>
                    <a:p>
                      <a:r>
                        <a:rPr lang="en-US" sz="3200" dirty="0"/>
                        <a:t>6</a:t>
                      </a:r>
                    </a:p>
                  </a:txBody>
                  <a:tcPr/>
                </a:tc>
                <a:tc>
                  <a:txBody>
                    <a:bodyPr/>
                    <a:lstStyle/>
                    <a:p>
                      <a:r>
                        <a:rPr lang="en-US" sz="3200" dirty="0"/>
                        <a:t>8</a:t>
                      </a:r>
                    </a:p>
                  </a:txBody>
                  <a:tcPr/>
                </a:tc>
                <a:tc>
                  <a:txBody>
                    <a:bodyPr/>
                    <a:lstStyle/>
                    <a:p>
                      <a:r>
                        <a:rPr lang="en-US" sz="3200" dirty="0"/>
                        <a:t>9</a:t>
                      </a:r>
                    </a:p>
                  </a:txBody>
                  <a:tcPr/>
                </a:tc>
                <a:tc>
                  <a:txBody>
                    <a:bodyPr/>
                    <a:lstStyle/>
                    <a:p>
                      <a:r>
                        <a:rPr lang="en-US" sz="3200" dirty="0"/>
                        <a:t>0</a:t>
                      </a:r>
                    </a:p>
                  </a:txBody>
                  <a:tcPr/>
                </a:tc>
                <a:tc>
                  <a:txBody>
                    <a:bodyPr/>
                    <a:lstStyle/>
                    <a:p>
                      <a:r>
                        <a:rPr lang="en-US" sz="3200" dirty="0"/>
                        <a:t>2</a:t>
                      </a:r>
                    </a:p>
                  </a:txBody>
                  <a:tcPr/>
                </a:tc>
                <a:extLst>
                  <a:ext uri="{0D108BD9-81ED-4DB2-BD59-A6C34878D82A}">
                    <a16:rowId xmlns:a16="http://schemas.microsoft.com/office/drawing/2014/main" val="1724879246"/>
                  </a:ext>
                </a:extLst>
              </a:tr>
            </a:tbl>
          </a:graphicData>
        </a:graphic>
      </p:graphicFrame>
      <p:pic>
        <p:nvPicPr>
          <p:cNvPr id="2" name="Picture 1">
            <a:extLst>
              <a:ext uri="{FF2B5EF4-FFF2-40B4-BE49-F238E27FC236}">
                <a16:creationId xmlns:a16="http://schemas.microsoft.com/office/drawing/2014/main" id="{D2DCC33B-73EC-AF6C-A0F9-DFC0545E352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0317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5673348"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Character/Byte Stuffing</a:t>
            </a:r>
          </a:p>
        </p:txBody>
      </p:sp>
      <p:sp>
        <p:nvSpPr>
          <p:cNvPr id="3" name="Content Placeholder 2">
            <a:extLst>
              <a:ext uri="{FF2B5EF4-FFF2-40B4-BE49-F238E27FC236}">
                <a16:creationId xmlns:a16="http://schemas.microsoft.com/office/drawing/2014/main" id="{C1841591-4A86-43C4-AECE-04AC0BEDB758}"/>
              </a:ext>
            </a:extLst>
          </p:cNvPr>
          <p:cNvSpPr>
            <a:spLocks noGrp="1"/>
          </p:cNvSpPr>
          <p:nvPr>
            <p:ph idx="1"/>
          </p:nvPr>
        </p:nvSpPr>
        <p:spPr>
          <a:xfrm>
            <a:off x="838200" y="1374642"/>
            <a:ext cx="10515600" cy="4351338"/>
          </a:xfrm>
        </p:spPr>
        <p:txBody>
          <a:bodyPr/>
          <a:lstStyle/>
          <a:p>
            <a:r>
              <a:rPr lang="en-US" b="0" i="0" dirty="0">
                <a:effectLst/>
                <a:latin typeface="Sitka Text" panose="02000505000000020004" pitchFamily="2" charset="0"/>
              </a:rPr>
              <a:t>Character stuffing is also known as byte stuffing or character-oriented framing.</a:t>
            </a:r>
          </a:p>
          <a:p>
            <a:endParaRPr lang="en-US" dirty="0">
              <a:latin typeface="Sitka Text" panose="02000505000000020004" pitchFamily="2" charset="0"/>
            </a:endParaRPr>
          </a:p>
          <a:p>
            <a:endParaRPr lang="en-US" b="0" i="0" dirty="0">
              <a:effectLst/>
              <a:latin typeface="Sitka Text" panose="02000505000000020004" pitchFamily="2" charset="0"/>
            </a:endParaRPr>
          </a:p>
          <a:p>
            <a:endParaRPr lang="en-US" dirty="0">
              <a:latin typeface="Sitka Text" panose="02000505000000020004" pitchFamily="2" charset="0"/>
            </a:endParaRPr>
          </a:p>
          <a:p>
            <a:r>
              <a:rPr lang="en-US" altLang="en-US" baseline="0" dirty="0">
                <a:latin typeface="Sitka Text" panose="02000505000000020004" pitchFamily="2" charset="0"/>
              </a:rPr>
              <a:t>Byte stuffing is the process of adding 1 extra byte whenever there is a flag or escape character in the text.</a:t>
            </a:r>
          </a:p>
          <a:p>
            <a:r>
              <a:rPr lang="en-US" dirty="0">
                <a:latin typeface="Sitka Text" panose="02000505000000020004" pitchFamily="2" charset="0"/>
              </a:rPr>
              <a:t>S</a:t>
            </a:r>
            <a:r>
              <a:rPr lang="en-US" b="0" i="0" dirty="0">
                <a:effectLst/>
                <a:latin typeface="Sitka Text" panose="02000505000000020004" pitchFamily="2" charset="0"/>
              </a:rPr>
              <a:t>pecial byte that is basically known as </a:t>
            </a:r>
            <a:r>
              <a:rPr lang="en-US" b="1" i="0" dirty="0">
                <a:effectLst/>
                <a:latin typeface="Sitka Text" panose="02000505000000020004" pitchFamily="2" charset="0"/>
              </a:rPr>
              <a:t>ESC (Escape Character).</a:t>
            </a:r>
          </a:p>
          <a:p>
            <a:endParaRPr lang="en-US" dirty="0">
              <a:latin typeface="Sitka Text" panose="02000505000000020004" pitchFamily="2" charset="0"/>
            </a:endParaRPr>
          </a:p>
          <a:p>
            <a:endParaRPr lang="en-US" dirty="0">
              <a:latin typeface="Sitka Text" panose="02000505000000020004" pitchFamily="2" charset="0"/>
            </a:endParaRPr>
          </a:p>
          <a:p>
            <a:endParaRPr lang="en-US" dirty="0">
              <a:latin typeface="Sitka Text" panose="02000505000000020004" pitchFamily="2" charset="0"/>
            </a:endParaRPr>
          </a:p>
          <a:p>
            <a:endParaRPr lang="en-US" dirty="0">
              <a:latin typeface="Sitka Text" panose="02000505000000020004" pitchFamily="2" charset="0"/>
            </a:endParaRPr>
          </a:p>
        </p:txBody>
      </p:sp>
      <p:pic>
        <p:nvPicPr>
          <p:cNvPr id="10" name="Picture 6">
            <a:extLst>
              <a:ext uri="{FF2B5EF4-FFF2-40B4-BE49-F238E27FC236}">
                <a16:creationId xmlns:a16="http://schemas.microsoft.com/office/drawing/2014/main" id="{9D75F072-9131-4DE8-8CC7-7D61C2C7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829" y="2435225"/>
            <a:ext cx="715803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1E418EE-225F-B91C-ED4B-B293C5FDF67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51700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726745" y="876992"/>
            <a:ext cx="74652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71877" y="249649"/>
            <a:ext cx="5673348" cy="769441"/>
          </a:xfrm>
          <a:prstGeom prst="rect">
            <a:avLst/>
          </a:prstGeom>
          <a:noFill/>
        </p:spPr>
        <p:txBody>
          <a:bodyPr wrap="none" lIns="91440" tIns="45720" rIns="91440" bIns="45720">
            <a:spAutoFit/>
          </a:bodyPr>
          <a:lstStyle/>
          <a:p>
            <a:pPr algn="l" fontAlgn="base"/>
            <a:r>
              <a:rPr lang="en-US" sz="4400" b="1" i="0" dirty="0">
                <a:solidFill>
                  <a:srgbClr val="273239"/>
                </a:solidFill>
                <a:effectLst>
                  <a:outerShdw blurRad="38100" dist="38100" dir="2700000" algn="tl">
                    <a:srgbClr val="000000">
                      <a:alpha val="43137"/>
                    </a:srgbClr>
                  </a:outerShdw>
                </a:effectLst>
                <a:latin typeface="Sitka Banner" panose="02000505000000020004" pitchFamily="2" charset="0"/>
              </a:rPr>
              <a:t>Character/Byte Stuffing</a:t>
            </a:r>
          </a:p>
        </p:txBody>
      </p:sp>
      <p:pic>
        <p:nvPicPr>
          <p:cNvPr id="11" name="Picture 6">
            <a:extLst>
              <a:ext uri="{FF2B5EF4-FFF2-40B4-BE49-F238E27FC236}">
                <a16:creationId xmlns:a16="http://schemas.microsoft.com/office/drawing/2014/main" id="{8963F33A-F008-4C72-9523-386A597BF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805" y="1288627"/>
            <a:ext cx="8672389" cy="480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5A5088F-8F5C-683B-362A-022C5E5A8C1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772261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1949</Words>
  <Application>Microsoft Office PowerPoint</Application>
  <PresentationFormat>Widescreen</PresentationFormat>
  <Paragraphs>207</Paragraphs>
  <Slides>37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Calibri Light</vt:lpstr>
      <vt:lpstr>Sitka Banner</vt:lpstr>
      <vt:lpstr>Sitka Text</vt:lpstr>
      <vt:lpstr>Times New Roman</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Dr. Sai Kiran Pasupuleti</cp:lastModifiedBy>
  <cp:revision>104</cp:revision>
  <dcterms:created xsi:type="dcterms:W3CDTF">2021-12-19T09:24:10Z</dcterms:created>
  <dcterms:modified xsi:type="dcterms:W3CDTF">2025-08-06T04:48:09Z</dcterms:modified>
</cp:coreProperties>
</file>