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15"/>
  </p:notesMasterIdLst>
  <p:handoutMasterIdLst>
    <p:handoutMasterId r:id="rId16"/>
  </p:handoutMasterIdLst>
  <p:sldIdLst>
    <p:sldId id="256" r:id="rId2"/>
    <p:sldId id="367" r:id="rId3"/>
    <p:sldId id="737" r:id="rId4"/>
    <p:sldId id="742" r:id="rId5"/>
    <p:sldId id="824" r:id="rId6"/>
    <p:sldId id="825" r:id="rId7"/>
    <p:sldId id="826" r:id="rId8"/>
    <p:sldId id="827" r:id="rId9"/>
    <p:sldId id="829" r:id="rId10"/>
    <p:sldId id="831" r:id="rId11"/>
    <p:sldId id="830" r:id="rId12"/>
    <p:sldId id="828" r:id="rId13"/>
    <p:sldId id="62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581"/>
    <a:srgbClr val="0000FF"/>
    <a:srgbClr val="FF0000"/>
    <a:srgbClr val="009900"/>
    <a:srgbClr val="0000CC"/>
    <a:srgbClr val="990000"/>
    <a:srgbClr val="FF0066"/>
    <a:srgbClr val="005024"/>
    <a:srgbClr val="7166FC"/>
    <a:srgbClr val="EF7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86380" autoAdjust="0"/>
  </p:normalViewPr>
  <p:slideViewPr>
    <p:cSldViewPr>
      <p:cViewPr>
        <p:scale>
          <a:sx n="66" d="100"/>
          <a:sy n="66" d="100"/>
        </p:scale>
        <p:origin x="-1416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4/14/2023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oecd.org/pop/population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8001000" cy="1981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60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UNIT-III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48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(Evaluating Hypothesis)</a:t>
            </a:r>
            <a:endParaRPr lang="en-US" sz="2800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76600"/>
            <a:ext cx="3429000" cy="3200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563562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rgbClr val="0000FF"/>
                </a:solidFill>
              </a:rPr>
              <a:t>Contd..</a:t>
            </a:r>
            <a:endParaRPr lang="en-IN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838200"/>
            <a:ext cx="8229600" cy="5486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u="sng" dirty="0" smtClean="0"/>
              <a:t>Categories of Sample Errors: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 smtClean="0"/>
              <a:t>1. </a:t>
            </a:r>
            <a:r>
              <a:rPr lang="en-US" b="1" u="sng" dirty="0">
                <a:solidFill>
                  <a:srgbClr val="0000FF"/>
                </a:solidFill>
              </a:rPr>
              <a:t>Population Specification Error </a:t>
            </a:r>
            <a:r>
              <a:rPr lang="en-US" sz="2000" b="1" u="sng" dirty="0">
                <a:solidFill>
                  <a:srgbClr val="0000FF"/>
                </a:solidFill>
              </a:rPr>
              <a:t>–</a:t>
            </a:r>
            <a:r>
              <a:rPr lang="en-US" sz="2000" dirty="0"/>
              <a:t> </a:t>
            </a:r>
            <a:r>
              <a:rPr lang="en-US" dirty="0"/>
              <a:t>Happens when the </a:t>
            </a:r>
            <a:r>
              <a:rPr lang="en-US" b="1" dirty="0"/>
              <a:t>analysts do not understand </a:t>
            </a:r>
            <a:r>
              <a:rPr lang="en-US" dirty="0"/>
              <a:t>who to survey. </a:t>
            </a:r>
            <a:endParaRPr lang="en-US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</a:rPr>
              <a:t>For </a:t>
            </a:r>
            <a:r>
              <a:rPr lang="en-US" b="1" dirty="0">
                <a:solidFill>
                  <a:srgbClr val="FF0000"/>
                </a:solidFill>
              </a:rPr>
              <a:t>example</a:t>
            </a:r>
            <a:r>
              <a:rPr lang="en-US" dirty="0"/>
              <a:t>, for a survey of breakfast cereals, the population can be the mother, children, or the entire family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2. </a:t>
            </a:r>
            <a:r>
              <a:rPr lang="en-US" b="1" u="sng" dirty="0">
                <a:solidFill>
                  <a:srgbClr val="0000FF"/>
                </a:solidFill>
              </a:rPr>
              <a:t>Sample Frame Error – </a:t>
            </a:r>
            <a:r>
              <a:rPr lang="en-US" dirty="0"/>
              <a:t>Occurs when a sample is selected from the wrong </a:t>
            </a:r>
            <a:r>
              <a:rPr lang="en-US" dirty="0">
                <a:hlinkClick r:id="rId2"/>
              </a:rPr>
              <a:t>population</a:t>
            </a:r>
            <a:r>
              <a:rPr lang="en-US" dirty="0"/>
              <a:t> data.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563562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rgbClr val="0000FF"/>
                </a:solidFill>
              </a:rPr>
              <a:t>Contd..</a:t>
            </a:r>
            <a:endParaRPr lang="en-IN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762000"/>
            <a:ext cx="8229600" cy="2873502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rgbClr val="0000FF"/>
                </a:solidFill>
              </a:rPr>
              <a:t>2. True Error:</a:t>
            </a:r>
            <a:endParaRPr lang="en-US" sz="1800" b="1" u="sng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1600200"/>
            <a:ext cx="7896225" cy="20097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02444" y="4013200"/>
            <a:ext cx="81391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Eg: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True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is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Calculated with respect to </a:t>
            </a:r>
            <a:r>
              <a:rPr lang="en-US" sz="2400" b="1" i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Data Distribution 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Here we can see that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Sample Error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is 0.2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out of 5) from the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OUR SAMPLE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circle &amp;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True Error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is 0.5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 out of 20) from all the DATA DISTRIBUTION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149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22860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IN" sz="3600" b="1" dirty="0" smtClean="0">
                <a:solidFill>
                  <a:srgbClr val="0000FF"/>
                </a:solidFill>
              </a:rPr>
              <a:t>Contd..</a:t>
            </a:r>
            <a:endParaRPr lang="en-US" sz="3600" b="1" dirty="0" smtClean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90574"/>
            <a:ext cx="8153400" cy="56102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9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6095999" cy="3733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463983" cy="527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0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686800" cy="6400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r>
              <a:rPr lang="en-US" sz="36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marL="711200" lvl="2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b="1" dirty="0" smtClean="0">
                <a:solidFill>
                  <a:srgbClr val="870581"/>
                </a:solidFill>
              </a:rPr>
              <a:t>Estimating Hypothesis Accuracy</a:t>
            </a:r>
          </a:p>
          <a:p>
            <a:pPr marL="985520" lvl="3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b="1" dirty="0" smtClean="0">
                <a:solidFill>
                  <a:srgbClr val="990000"/>
                </a:solidFill>
              </a:rPr>
              <a:t>Sample </a:t>
            </a:r>
            <a:r>
              <a:rPr lang="en-IN" sz="2000" b="1" dirty="0">
                <a:solidFill>
                  <a:srgbClr val="990000"/>
                </a:solidFill>
              </a:rPr>
              <a:t>Error and </a:t>
            </a:r>
            <a:endParaRPr lang="en-IN" sz="2000" b="1" dirty="0" smtClean="0">
              <a:solidFill>
                <a:srgbClr val="990000"/>
              </a:solidFill>
            </a:endParaRPr>
          </a:p>
          <a:p>
            <a:pPr marL="985520" lvl="3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b="1" dirty="0" smtClean="0">
                <a:solidFill>
                  <a:srgbClr val="990000"/>
                </a:solidFill>
              </a:rPr>
              <a:t>True Error</a:t>
            </a:r>
            <a:endParaRPr lang="en-IN" sz="2000" b="1" dirty="0">
              <a:solidFill>
                <a:srgbClr val="990000"/>
              </a:solidFill>
            </a:endParaRPr>
          </a:p>
          <a:p>
            <a:pPr marL="985520" lvl="3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IN" sz="2000" b="1" dirty="0" smtClean="0">
              <a:solidFill>
                <a:srgbClr val="7030A0"/>
              </a:solidFill>
            </a:endParaRPr>
          </a:p>
          <a:p>
            <a:pPr marL="731520" lvl="2" indent="0">
              <a:lnSpc>
                <a:spcPct val="150000"/>
              </a:lnSpc>
              <a:buNone/>
            </a:pPr>
            <a:endParaRPr lang="en-IN" dirty="0"/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732" y="228600"/>
            <a:ext cx="8654468" cy="533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IN" sz="3600" b="1" dirty="0">
                <a:solidFill>
                  <a:srgbClr val="0000FF"/>
                </a:solidFill>
              </a:rPr>
              <a:t>Estimating Hypothesis Accuracy</a:t>
            </a:r>
            <a:endParaRPr lang="en-US" sz="3600" b="1" dirty="0" smtClean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71478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Hypothesis</a:t>
            </a:r>
            <a:r>
              <a:rPr lang="en-US" sz="2400" u="sng" dirty="0" smtClean="0">
                <a:latin typeface="Book Antiqua" panose="02040602050305030304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is used to </a:t>
            </a:r>
            <a:r>
              <a:rPr lang="en-US" sz="2400" b="1" dirty="0" smtClean="0">
                <a:solidFill>
                  <a:srgbClr val="009900"/>
                </a:solidFill>
                <a:latin typeface="Book Antiqua" panose="02040602050305030304" pitchFamily="18" charset="0"/>
                <a:cs typeface="Times New Roman" pitchFamily="18" charset="0"/>
              </a:rPr>
              <a:t>classify the future instances.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In this classification we need to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estimate the accuracy of this  Hypothesis.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For Eg: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In the Class, we are having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60 Students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 Among 60 students, we have </a:t>
            </a:r>
            <a:r>
              <a:rPr lang="en-US" sz="2400" b="1" dirty="0" smtClean="0">
                <a:solidFill>
                  <a:srgbClr val="990000"/>
                </a:solidFill>
                <a:latin typeface="Book Antiqua" panose="02040602050305030304" pitchFamily="18" charset="0"/>
                <a:cs typeface="Times New Roman" pitchFamily="18" charset="0"/>
              </a:rPr>
              <a:t>30 students boys and 30 students girls.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Here, we have assumed hypothesis. i.e., 30 boys and 30 girls. </a:t>
            </a:r>
            <a:r>
              <a:rPr lang="en-US" sz="2400" b="1" dirty="0" smtClean="0">
                <a:solidFill>
                  <a:srgbClr val="990000"/>
                </a:solidFill>
                <a:latin typeface="Book Antiqua" panose="02040602050305030304" pitchFamily="18" charset="0"/>
                <a:cs typeface="Times New Roman" pitchFamily="18" charset="0"/>
              </a:rPr>
              <a:t>Is it true?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Up to 90% true or 80% true etc. </a:t>
            </a:r>
            <a:endParaRPr lang="en-US" sz="2400" b="1" dirty="0">
              <a:solidFill>
                <a:srgbClr val="0000CC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Ie, here we need to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evaluate the hypothesis 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Finally we conclude that we have to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find the accuracy to all the learning examples.</a:t>
            </a:r>
          </a:p>
        </p:txBody>
      </p:sp>
    </p:spTree>
    <p:extLst>
      <p:ext uri="{BB962C8B-B14F-4D97-AF65-F5344CB8AC3E}">
        <p14:creationId xmlns:p14="http://schemas.microsoft.com/office/powerpoint/2010/main" val="42236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9246" y="0"/>
            <a:ext cx="8792354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9246" y="609600"/>
            <a:ext cx="8603668" cy="6186309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Evaluating the hypothesis , we can mainly focus on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              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3 </a:t>
            </a:r>
            <a:r>
              <a:rPr lang="en-US" sz="2400" b="1" dirty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Questions: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1.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Hypothesis is accurate over </a:t>
            </a:r>
            <a:r>
              <a:rPr lang="en-US" sz="2400" b="1" dirty="0">
                <a:latin typeface="Book Antiqua" panose="02040602050305030304" pitchFamily="18" charset="0"/>
                <a:cs typeface="Times New Roman" pitchFamily="18" charset="0"/>
              </a:rPr>
              <a:t>limited sample of data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then  what about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additional data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2.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we have </a:t>
            </a:r>
            <a:r>
              <a:rPr lang="en-US" sz="2400" b="1" dirty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2 hypothesis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– one is better than other when used on </a:t>
            </a:r>
            <a:r>
              <a:rPr lang="en-US" sz="2400" b="1" dirty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sample of data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 When we have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limited data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, what is the best way to use this data for both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learning and estimating hypothesis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.</a:t>
            </a:r>
            <a:endParaRPr lang="en-US" sz="2400" dirty="0"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here we can use this </a:t>
            </a:r>
            <a:r>
              <a:rPr lang="en-US" sz="2400" b="1" u="sng" dirty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Probable Error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which is used to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compute the Accuracy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.(</a:t>
            </a:r>
            <a:r>
              <a:rPr lang="en-US" sz="2400" dirty="0" err="1">
                <a:latin typeface="Book Antiqua" panose="02040602050305030304" pitchFamily="18" charset="0"/>
                <a:cs typeface="Times New Roman" pitchFamily="18" charset="0"/>
              </a:rPr>
              <a:t>i.e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, what error bars to associate with this Estimate).</a:t>
            </a:r>
          </a:p>
        </p:txBody>
      </p:sp>
    </p:spTree>
    <p:extLst>
      <p:ext uri="{BB962C8B-B14F-4D97-AF65-F5344CB8AC3E}">
        <p14:creationId xmlns:p14="http://schemas.microsoft.com/office/powerpoint/2010/main" val="240961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76200"/>
            <a:ext cx="8686800" cy="5334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cs typeface="Arial" pitchFamily="34" charset="0"/>
              </a:rPr>
              <a:t>Motivation</a:t>
            </a:r>
            <a:endParaRPr lang="en-US" sz="4000" b="1" dirty="0" smtClean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199246" y="912674"/>
            <a:ext cx="8639954" cy="1754326"/>
          </a:xfrm>
          <a:prstGeom prst="rect">
            <a:avLst/>
          </a:prstGeom>
          <a:ln/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Sometimes,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very precise hypothesis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is  required. In that cases estimating the accuracy is very important.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Eg: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Medical Treatment. </a:t>
            </a:r>
            <a:endParaRPr lang="en-US" sz="2400" b="1" dirty="0">
              <a:latin typeface="Book Antiqua" panose="0204060205030503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3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4733" y="220952"/>
            <a:ext cx="8730668" cy="5334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IN" sz="3600" b="1" dirty="0">
                <a:solidFill>
                  <a:srgbClr val="0000FF"/>
                </a:solidFill>
              </a:rPr>
              <a:t>Estimating Hypothesis Accuracy</a:t>
            </a:r>
            <a:endParaRPr lang="en-US" sz="3600" b="1" dirty="0" smtClean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71478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Let us make some assumptions: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There is some space of possible instances “X” over which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various  target functions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may be defined.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Different instances will have the different instances.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Based on the frequency , each instance in ‘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x1,x2---</a:t>
            </a:r>
            <a:r>
              <a:rPr lang="en-US" sz="2400" b="1" dirty="0" err="1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xn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’ 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will have some </a:t>
            </a:r>
            <a:r>
              <a:rPr lang="en-US" sz="2400" b="1" dirty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unknown probability</a:t>
            </a: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latin typeface="Book Antiqua" panose="02040602050305030304" pitchFamily="18" charset="0"/>
                <a:cs typeface="Times New Roman" pitchFamily="18" charset="0"/>
              </a:rPr>
              <a:t>Eg: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Rolling a Die. Rolling ‘1’ for 10 times.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Ie, here the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probability is unknown.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 here </a:t>
            </a:r>
            <a:r>
              <a:rPr lang="en-US" sz="2400" b="1" dirty="0" smtClean="0">
                <a:solidFill>
                  <a:srgbClr val="990000"/>
                </a:solidFill>
                <a:latin typeface="Book Antiqua" panose="02040602050305030304" pitchFamily="18" charset="0"/>
                <a:cs typeface="Times New Roman" pitchFamily="18" charset="0"/>
              </a:rPr>
              <a:t>Trainer will teach the machine about the training examples of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“Target Function”.</a:t>
            </a:r>
          </a:p>
        </p:txBody>
      </p:sp>
    </p:spTree>
    <p:extLst>
      <p:ext uri="{BB962C8B-B14F-4D97-AF65-F5344CB8AC3E}">
        <p14:creationId xmlns:p14="http://schemas.microsoft.com/office/powerpoint/2010/main" val="184083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22860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IN" sz="3600" b="1" dirty="0" smtClean="0">
                <a:solidFill>
                  <a:srgbClr val="0000FF"/>
                </a:solidFill>
              </a:rPr>
              <a:t>Contd..</a:t>
            </a:r>
            <a:endParaRPr lang="en-US" sz="3600" b="1" dirty="0" smtClean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71478"/>
            <a:ext cx="8451268" cy="5078313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 , here 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trainer will teach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particular instance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“xi”.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Ie, one particular instance for the set of instances.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Suppose here the target function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is f(x)= </a:t>
            </a:r>
            <a:r>
              <a:rPr lang="en-US" sz="2400" b="1" dirty="0">
                <a:solidFill>
                  <a:srgbClr val="0000CC"/>
                </a:solidFill>
              </a:rPr>
              <a:t>x</a:t>
            </a:r>
            <a:r>
              <a:rPr lang="en-US" sz="2400" b="1" baseline="30000" dirty="0">
                <a:solidFill>
                  <a:srgbClr val="0000CC"/>
                </a:solidFill>
              </a:rPr>
              <a:t>2</a:t>
            </a:r>
            <a:endParaRPr lang="en-IN" sz="2400" b="1" dirty="0">
              <a:solidFill>
                <a:srgbClr val="0000CC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So, in this  target function , the output is generated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			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F(x)  = (0,1).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So, here classifies , each instance into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different categories 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based on requirement.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Now, after classification, what is the </a:t>
            </a:r>
            <a:r>
              <a:rPr lang="en-US" sz="24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itchFamily="18" charset="0"/>
              </a:rPr>
              <a:t>Probable error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in this estimation made.</a:t>
            </a:r>
          </a:p>
        </p:txBody>
      </p:sp>
    </p:spTree>
    <p:extLst>
      <p:ext uri="{BB962C8B-B14F-4D97-AF65-F5344CB8AC3E}">
        <p14:creationId xmlns:p14="http://schemas.microsoft.com/office/powerpoint/2010/main" val="86657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22860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IN" sz="3600" b="1" dirty="0" smtClean="0">
                <a:solidFill>
                  <a:srgbClr val="0000FF"/>
                </a:solidFill>
              </a:rPr>
              <a:t>Contd..</a:t>
            </a:r>
            <a:endParaRPr lang="en-US" sz="3600" b="1" dirty="0" smtClean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871478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latin typeface="Book Antiqua" panose="02040602050305030304" pitchFamily="18" charset="0"/>
                <a:cs typeface="Times New Roman" pitchFamily="18" charset="0"/>
              </a:rPr>
              <a:t>Errors are 2 types :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1. Sample Error</a:t>
            </a:r>
            <a:r>
              <a:rPr lang="en-US" sz="2400" b="1" dirty="0" smtClean="0">
                <a:latin typeface="Book Antiqua" panose="02040602050305030304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itchFamily="18" charset="0"/>
              </a:rPr>
              <a:t>2. True Error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Sample Error: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  <a:cs typeface="Times New Roman" pitchFamily="18" charset="0"/>
              </a:rPr>
              <a:t>The error rate of hypothesis over a </a:t>
            </a:r>
            <a:r>
              <a:rPr lang="en-US" sz="2400" b="1" dirty="0" smtClean="0">
                <a:solidFill>
                  <a:srgbClr val="0000FF"/>
                </a:solidFill>
                <a:latin typeface="Book Antiqua" panose="02040602050305030304" pitchFamily="18" charset="0"/>
                <a:cs typeface="Times New Roman" pitchFamily="18" charset="0"/>
              </a:rPr>
              <a:t>sample of data.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Book Antiqua" panose="02040602050305030304" pitchFamily="18" charset="0"/>
                <a:cs typeface="Times New Roman" pitchFamily="18" charset="0"/>
              </a:rPr>
              <a:t>Ie, Estimate of </a:t>
            </a:r>
            <a:r>
              <a:rPr lang="en-US" sz="2400" b="1" dirty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true error calculated on a data sample</a:t>
            </a:r>
            <a:r>
              <a:rPr lang="en-US" sz="2400" b="1" dirty="0" smtClean="0">
                <a:solidFill>
                  <a:srgbClr val="870581"/>
                </a:solidFill>
                <a:latin typeface="Book Antiqua" panose="0204060205030503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>
              <a:solidFill>
                <a:srgbClr val="870581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41" y="3352800"/>
            <a:ext cx="7867650" cy="2228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0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563562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rgbClr val="0000FF"/>
                </a:solidFill>
              </a:rPr>
              <a:t>Contd..</a:t>
            </a:r>
            <a:endParaRPr lang="en-IN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762000"/>
            <a:ext cx="8458200" cy="1524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Here, f(x) = </a:t>
            </a:r>
            <a:r>
              <a:rPr lang="en-US" sz="2000" b="1" dirty="0" smtClean="0">
                <a:solidFill>
                  <a:srgbClr val="0000CC"/>
                </a:solidFill>
              </a:rPr>
              <a:t>Learned Target Function</a:t>
            </a:r>
            <a:endParaRPr lang="en-IN" sz="2000" b="1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h(x) = </a:t>
            </a:r>
            <a:r>
              <a:rPr lang="en-US" sz="2000" b="1" dirty="0" smtClean="0">
                <a:solidFill>
                  <a:srgbClr val="FF0000"/>
                </a:solidFill>
              </a:rPr>
              <a:t>Predicted Function by the Hypothesis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/>
              <a:t>Sample Error</a:t>
            </a:r>
            <a:r>
              <a:rPr lang="en-US" sz="2000" dirty="0"/>
              <a:t> is the error Calculated w.r.t </a:t>
            </a:r>
            <a:r>
              <a:rPr lang="en-US" sz="2000" b="1" i="1" dirty="0">
                <a:solidFill>
                  <a:srgbClr val="870581"/>
                </a:solidFill>
              </a:rPr>
              <a:t>Data Sample Set S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2514600"/>
            <a:ext cx="8403771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357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24628</TotalTime>
  <Words>454</Words>
  <Application>Microsoft Office PowerPoint</Application>
  <PresentationFormat>On-screen Show (4:3)</PresentationFormat>
  <Paragraphs>80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  UNIT-III (Evaluating Hypothesis)</vt:lpstr>
      <vt:lpstr>PowerPoint Presentation</vt:lpstr>
      <vt:lpstr>Estimating Hypothesis Accuracy</vt:lpstr>
      <vt:lpstr>Contd..</vt:lpstr>
      <vt:lpstr>Motivation</vt:lpstr>
      <vt:lpstr>Estimating Hypothesis Accuracy</vt:lpstr>
      <vt:lpstr>Contd..</vt:lpstr>
      <vt:lpstr>Contd..</vt:lpstr>
      <vt:lpstr>Contd..</vt:lpstr>
      <vt:lpstr>Contd..</vt:lpstr>
      <vt:lpstr>Contd..</vt:lpstr>
      <vt:lpstr>Contd..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1857</cp:revision>
  <dcterms:created xsi:type="dcterms:W3CDTF">2013-11-07T06:07:38Z</dcterms:created>
  <dcterms:modified xsi:type="dcterms:W3CDTF">2023-04-14T07:16:18Z</dcterms:modified>
</cp:coreProperties>
</file>