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2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7" r:id="rId3"/>
    <p:sldId id="737" r:id="rId4"/>
    <p:sldId id="742" r:id="rId5"/>
    <p:sldId id="824" r:id="rId6"/>
    <p:sldId id="825" r:id="rId7"/>
    <p:sldId id="826" r:id="rId8"/>
    <p:sldId id="827" r:id="rId9"/>
    <p:sldId id="829" r:id="rId10"/>
    <p:sldId id="831" r:id="rId11"/>
    <p:sldId id="830" r:id="rId12"/>
    <p:sldId id="828" r:id="rId13"/>
    <p:sldId id="62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581"/>
    <a:srgbClr val="0000FF"/>
    <a:srgbClr val="FF0000"/>
    <a:srgbClr val="009900"/>
    <a:srgbClr val="0000CC"/>
    <a:srgbClr val="990000"/>
    <a:srgbClr val="FF0066"/>
    <a:srgbClr val="005024"/>
    <a:srgbClr val="7166FC"/>
    <a:srgbClr val="EF7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6380" autoAdjust="0"/>
  </p:normalViewPr>
  <p:slideViewPr>
    <p:cSldViewPr>
      <p:cViewPr>
        <p:scale>
          <a:sx n="66" d="100"/>
          <a:sy n="66" d="100"/>
        </p:scale>
        <p:origin x="-1416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A22EEA-D8EA-4614-98A4-BAC12F8DF8C6}" type="datetimeFigureOut">
              <a:rPr lang="en-US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ED5249-3884-40F2-AE31-B91401425E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6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CEA44C-BF10-4EEF-A5F0-1E64CE572A6C}" type="datetimeFigureOut">
              <a:rPr lang="en-US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311E87-EFF9-4FFF-A5D6-E150B94089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69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EBC571-6DF7-4A62-A952-CEAF71BF8235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8B7393AA-93B1-423B-A969-6DDFC76E69B6}" type="datetime1">
              <a:rPr lang="en-US" smtClean="0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C2F99F4D-B57C-4412-9F1D-88D4F0724F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4AD2A-3BA3-4F98-8C99-26E99C28CB8A}" type="datetime1">
              <a:rPr lang="en-US" smtClean="0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10813-DE9C-48B2-B823-27F6B3379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47FE57-3A58-4B69-8670-A2F8A067D3B6}" type="datetime1">
              <a:rPr lang="en-US" smtClean="0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96584-3546-4909-9E63-44ACA24B79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7169310-2151-41D8-AB42-C7538CCD8146}" type="datetime1">
              <a:rPr lang="en-US" smtClean="0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D049903A-4E81-409C-9B57-4F63C385C425}" type="datetime1">
              <a:rPr lang="en-US" smtClean="0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159C9F82-0A0C-4FE8-9CE0-D4D087541E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7B225B-F018-4969-A07A-8776746A1CEC}" type="datetime1">
              <a:rPr lang="en-US" smtClean="0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7210A-3C7B-4008-8946-3E83403CF3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E6ACD-A477-4FFB-BEB6-95111872E76B}" type="datetime1">
              <a:rPr lang="en-US" smtClean="0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2A793-FA6D-4933-A67E-66F96BE7AD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F89F883-E8D0-4FD9-933F-A57733025102}" type="datetime1">
              <a:rPr lang="en-US" smtClean="0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50FA784-F202-43C6-9E41-96BB78A400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09CAF-4355-43C5-8BB5-6D237648B020}" type="datetime1">
              <a:rPr lang="en-US" smtClean="0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CFAD4-B0E4-4404-BB82-BC41116CF3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8DA4EC1-0F8B-4A8E-8F23-D7A18390719A}" type="datetime1">
              <a:rPr lang="en-US" smtClean="0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CAA8183-F479-4A1F-B48F-352764325B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AAB31B6-B565-43B5-A39B-D6B7B76FBA9F}" type="datetime1">
              <a:rPr lang="en-US" smtClean="0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917AD06-E163-45C6-B598-C5F60E7339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61A260-D0AA-4B6B-B80F-64E400E2C114}" type="datetime1">
              <a:rPr lang="en-US" smtClean="0"/>
              <a:pPr>
                <a:defRPr/>
              </a:pPr>
              <a:t>4/14/2023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8720BB-BF14-41BE-BB1D-12D43BE56E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3" r:id="rId1"/>
    <p:sldLayoutId id="2147485144" r:id="rId2"/>
    <p:sldLayoutId id="2147485145" r:id="rId3"/>
    <p:sldLayoutId id="2147485146" r:id="rId4"/>
    <p:sldLayoutId id="2147485147" r:id="rId5"/>
    <p:sldLayoutId id="2147485148" r:id="rId6"/>
    <p:sldLayoutId id="2147485149" r:id="rId7"/>
    <p:sldLayoutId id="2147485150" r:id="rId8"/>
    <p:sldLayoutId id="2147485151" r:id="rId9"/>
    <p:sldLayoutId id="2147485152" r:id="rId10"/>
    <p:sldLayoutId id="214748515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oecd.org/pop/population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8001000" cy="1981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6000" dirty="0" smtClean="0">
                <a:solidFill>
                  <a:srgbClr val="FF0000"/>
                </a:solidFill>
                <a:latin typeface="Book Antiqua" pitchFamily="18" charset="0"/>
                <a:ea typeface="+mn-ea"/>
                <a:cs typeface="Arial" pitchFamily="34" charset="0"/>
              </a:rPr>
              <a:t>UNIT-III</a:t>
            </a:r>
            <a:r>
              <a:rPr lang="en-US" sz="44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44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4800" dirty="0" smtClean="0">
                <a:solidFill>
                  <a:srgbClr val="0000FF"/>
                </a:solidFill>
                <a:latin typeface="Book Antiqua" pitchFamily="18" charset="0"/>
                <a:ea typeface="+mn-ea"/>
                <a:cs typeface="Arial" pitchFamily="34" charset="0"/>
              </a:rPr>
              <a:t>(Evaluating Hypothesis)</a:t>
            </a:r>
            <a:endParaRPr lang="en-US" sz="2800" dirty="0">
              <a:solidFill>
                <a:srgbClr val="0000FF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EAF0F-628F-4DC5-9A96-5064ADCBF2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76600"/>
            <a:ext cx="34290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563562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0000FF"/>
                </a:solidFill>
              </a:rPr>
              <a:t>Contd..</a:t>
            </a:r>
            <a:endParaRPr lang="en-IN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229600" cy="5486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u="sng" dirty="0" smtClean="0"/>
              <a:t>Categories of Sample Errors: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1. </a:t>
            </a:r>
            <a:r>
              <a:rPr lang="en-US" b="1" u="sng" dirty="0">
                <a:solidFill>
                  <a:srgbClr val="0000FF"/>
                </a:solidFill>
              </a:rPr>
              <a:t>Population Specification Error </a:t>
            </a:r>
            <a:r>
              <a:rPr lang="en-US" sz="2000" b="1" u="sng" dirty="0">
                <a:solidFill>
                  <a:srgbClr val="0000FF"/>
                </a:solidFill>
              </a:rPr>
              <a:t>–</a:t>
            </a:r>
            <a:r>
              <a:rPr lang="en-US" sz="2000" dirty="0"/>
              <a:t> </a:t>
            </a:r>
            <a:r>
              <a:rPr lang="en-US" dirty="0"/>
              <a:t>Happens when the </a:t>
            </a:r>
            <a:r>
              <a:rPr lang="en-US" b="1" dirty="0"/>
              <a:t>analysts do not understand </a:t>
            </a:r>
            <a:r>
              <a:rPr lang="en-US" dirty="0"/>
              <a:t>who to survey. 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For </a:t>
            </a:r>
            <a:r>
              <a:rPr lang="en-US" b="1" dirty="0">
                <a:solidFill>
                  <a:srgbClr val="FF0000"/>
                </a:solidFill>
              </a:rPr>
              <a:t>example</a:t>
            </a:r>
            <a:r>
              <a:rPr lang="en-US" dirty="0"/>
              <a:t>, for a survey of breakfast cereals, the population can be the mother, children, or the entire family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2. </a:t>
            </a:r>
            <a:r>
              <a:rPr lang="en-US" b="1" u="sng" dirty="0">
                <a:solidFill>
                  <a:srgbClr val="0000FF"/>
                </a:solidFill>
              </a:rPr>
              <a:t>Sample Frame Error – </a:t>
            </a:r>
            <a:r>
              <a:rPr lang="en-US" dirty="0"/>
              <a:t>Occurs when a sample is selected from the wrong </a:t>
            </a:r>
            <a:r>
              <a:rPr lang="en-US" dirty="0">
                <a:hlinkClick r:id="rId2"/>
              </a:rPr>
              <a:t>population</a:t>
            </a:r>
            <a:r>
              <a:rPr lang="en-US" dirty="0"/>
              <a:t> data.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563562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0000FF"/>
                </a:solidFill>
              </a:rPr>
              <a:t>Contd..</a:t>
            </a:r>
            <a:endParaRPr lang="en-IN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229600" cy="2873502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u="sng" dirty="0" smtClean="0">
                <a:solidFill>
                  <a:srgbClr val="0000FF"/>
                </a:solidFill>
              </a:rPr>
              <a:t>2. True Error:</a:t>
            </a:r>
            <a:endParaRPr lang="en-US" sz="1800" b="1" u="sng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600200"/>
            <a:ext cx="7896225" cy="2009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2444" y="4013200"/>
            <a:ext cx="81391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Eg: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True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is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error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Calculated with respect to </a:t>
            </a:r>
            <a:r>
              <a:rPr lang="en-US" sz="2400" b="1" i="1" dirty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Data Distribution 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Here we can see that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Sample Error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is 0.2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out of 5) from the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OUR SAMPLE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circle &amp;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True Error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is 0.5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10 out of 20) from all the DATA DISTRIBUTION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149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22860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IN" sz="3600" b="1" dirty="0" smtClean="0">
                <a:solidFill>
                  <a:srgbClr val="0000FF"/>
                </a:solidFill>
              </a:rPr>
              <a:t>Contd..</a:t>
            </a:r>
            <a:endParaRPr lang="en-US" sz="3600" b="1" dirty="0" smtClean="0">
              <a:solidFill>
                <a:srgbClr val="0000FF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90574"/>
            <a:ext cx="8153400" cy="5610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9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6095999" cy="3733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 typeface="Wingdings 3" pitchFamily="18" charset="2"/>
              <a:buNone/>
            </a:pPr>
            <a:endParaRPr lang="en-US" altLang="en-US" dirty="0" smtClean="0"/>
          </a:p>
          <a:p>
            <a:pPr algn="ctr">
              <a:buFont typeface="Wingdings 3" pitchFamily="18" charset="2"/>
              <a:buNone/>
            </a:pPr>
            <a:endParaRPr lang="en-US" altLang="en-US" dirty="0" smtClean="0"/>
          </a:p>
          <a:p>
            <a:pPr algn="ctr">
              <a:buFont typeface="Wingdings 3" pitchFamily="18" charset="2"/>
              <a:buNone/>
            </a:pPr>
            <a:endParaRPr lang="en-US" altLang="en-US" dirty="0" smtClean="0"/>
          </a:p>
          <a:p>
            <a:pPr algn="ctr"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n-US" altLang="en-US" sz="8000" b="1" dirty="0">
                <a:solidFill>
                  <a:srgbClr val="8705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lgerian" panose="04020705040A02060702" pitchFamily="82" charset="0"/>
                <a:cs typeface="Arial" pitchFamily="34" charset="0"/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69DF7E7-B7DB-4B03-97BB-F8902B9600C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463983" cy="527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0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686800" cy="6400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sz="3600" b="1" u="sng" dirty="0" smtClean="0">
                <a:solidFill>
                  <a:srgbClr val="FF0000"/>
                </a:solidFill>
                <a:latin typeface="Baskerville Old Face" pitchFamily="18" charset="0"/>
              </a:rPr>
              <a:t>Topics : </a:t>
            </a:r>
          </a:p>
          <a:p>
            <a:pPr marL="71120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870581"/>
                </a:solidFill>
              </a:rPr>
              <a:t>Estimating Hypothesis Accuracy</a:t>
            </a:r>
          </a:p>
          <a:p>
            <a:pPr marL="985520" lvl="3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000" b="1" dirty="0" smtClean="0">
                <a:solidFill>
                  <a:srgbClr val="990000"/>
                </a:solidFill>
              </a:rPr>
              <a:t>Sample </a:t>
            </a:r>
            <a:r>
              <a:rPr lang="en-IN" sz="2000" b="1" dirty="0">
                <a:solidFill>
                  <a:srgbClr val="990000"/>
                </a:solidFill>
              </a:rPr>
              <a:t>Error and </a:t>
            </a:r>
            <a:endParaRPr lang="en-IN" sz="2000" b="1" dirty="0" smtClean="0">
              <a:solidFill>
                <a:srgbClr val="990000"/>
              </a:solidFill>
            </a:endParaRPr>
          </a:p>
          <a:p>
            <a:pPr marL="985520" lvl="3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000" b="1" dirty="0" smtClean="0">
                <a:solidFill>
                  <a:srgbClr val="990000"/>
                </a:solidFill>
              </a:rPr>
              <a:t>True Error</a:t>
            </a:r>
            <a:endParaRPr lang="en-IN" sz="2000" b="1" dirty="0">
              <a:solidFill>
                <a:srgbClr val="990000"/>
              </a:solidFill>
            </a:endParaRPr>
          </a:p>
          <a:p>
            <a:pPr marL="985520" lvl="3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sz="2000" b="1" dirty="0" smtClean="0">
              <a:solidFill>
                <a:srgbClr val="7030A0"/>
              </a:solidFill>
            </a:endParaRPr>
          </a:p>
          <a:p>
            <a:pPr marL="731520" lvl="2" indent="0">
              <a:lnSpc>
                <a:spcPct val="150000"/>
              </a:lnSpc>
              <a:buNone/>
            </a:pPr>
            <a:endParaRPr lang="en-IN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4732" y="228600"/>
            <a:ext cx="8654468" cy="533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en-IN" sz="3600" b="1" dirty="0">
                <a:solidFill>
                  <a:srgbClr val="0000FF"/>
                </a:solidFill>
              </a:rPr>
              <a:t>Estimating Hypothesis Accuracy</a:t>
            </a:r>
            <a:endParaRPr lang="en-US" sz="3600" b="1" dirty="0" smtClean="0">
              <a:solidFill>
                <a:srgbClr val="0000FF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871478"/>
            <a:ext cx="8451268" cy="563231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Hypothesis</a:t>
            </a:r>
            <a:r>
              <a:rPr lang="en-US" sz="2400" u="sng" dirty="0" smtClean="0">
                <a:latin typeface="Book Antiqua" panose="02040602050305030304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is used to </a:t>
            </a:r>
            <a:r>
              <a:rPr lang="en-US" sz="2400" b="1" dirty="0" smtClean="0">
                <a:solidFill>
                  <a:srgbClr val="009900"/>
                </a:solidFill>
                <a:latin typeface="Book Antiqua" panose="02040602050305030304" pitchFamily="18" charset="0"/>
                <a:cs typeface="Times New Roman" pitchFamily="18" charset="0"/>
              </a:rPr>
              <a:t>classify the future instances.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In this classification we need to </a:t>
            </a:r>
            <a:r>
              <a:rPr lang="en-US" sz="2400" b="1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estimate the accuracy of this  Hypothesis.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For Eg: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In the Class, we are having </a:t>
            </a:r>
            <a:r>
              <a:rPr lang="en-US" sz="2400" b="1" dirty="0" smtClean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60 Students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. Among 60 students, we have </a:t>
            </a:r>
            <a:r>
              <a:rPr lang="en-US" sz="2400" b="1" dirty="0" smtClean="0">
                <a:solidFill>
                  <a:srgbClr val="990000"/>
                </a:solidFill>
                <a:latin typeface="Book Antiqua" panose="02040602050305030304" pitchFamily="18" charset="0"/>
                <a:cs typeface="Times New Roman" pitchFamily="18" charset="0"/>
              </a:rPr>
              <a:t>30 students boys and 30 students girls.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Here, we have assumed hypothesis. i.e., 30 boys and 30 girls. </a:t>
            </a:r>
            <a:r>
              <a:rPr lang="en-US" sz="2400" b="1" dirty="0" smtClean="0">
                <a:solidFill>
                  <a:srgbClr val="990000"/>
                </a:solidFill>
                <a:latin typeface="Book Antiqua" panose="02040602050305030304" pitchFamily="18" charset="0"/>
                <a:cs typeface="Times New Roman" pitchFamily="18" charset="0"/>
              </a:rPr>
              <a:t>Is it true? </a:t>
            </a:r>
            <a:r>
              <a:rPr lang="en-US" sz="2400" b="1" dirty="0" smtClean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Up to 90% true or 80% true etc. </a:t>
            </a:r>
            <a:endParaRPr lang="en-US" sz="2400" b="1" dirty="0">
              <a:solidFill>
                <a:srgbClr val="0000CC"/>
              </a:solidFill>
              <a:latin typeface="Book Antiqua" panose="02040602050305030304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Ie, here we need to 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evaluate the hypothesis 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Finally we conclude that we have to </a:t>
            </a:r>
            <a:r>
              <a:rPr lang="en-US" sz="2400" b="1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find the accuracy to all the learning examples.</a:t>
            </a:r>
          </a:p>
        </p:txBody>
      </p:sp>
    </p:spTree>
    <p:extLst>
      <p:ext uri="{BB962C8B-B14F-4D97-AF65-F5344CB8AC3E}">
        <p14:creationId xmlns:p14="http://schemas.microsoft.com/office/powerpoint/2010/main" val="42236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9246" y="0"/>
            <a:ext cx="8792354" cy="533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199246" y="609600"/>
            <a:ext cx="8603668" cy="6186309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Evaluating the hypothesis , we can mainly focus on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               </a:t>
            </a:r>
            <a:r>
              <a:rPr lang="en-US" sz="2400" b="1" dirty="0" smtClean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3 </a:t>
            </a:r>
            <a:r>
              <a:rPr lang="en-US" sz="2400" b="1" dirty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Questions: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1.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Hypothesis is accurate over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limited sample of data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, then  what about </a:t>
            </a: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additional data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2.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we have </a:t>
            </a:r>
            <a:r>
              <a:rPr lang="en-US" sz="2400" b="1" dirty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2 hypothesis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– one is better than other when used on </a:t>
            </a: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sample of data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 When we have 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limited data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, what is the best way to use this data for both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learning and estimating hypothesis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.</a:t>
            </a:r>
            <a:endParaRPr lang="en-US" sz="2400" dirty="0">
              <a:latin typeface="Book Antiqua" panose="02040602050305030304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So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, here we can use this </a:t>
            </a:r>
            <a:r>
              <a:rPr lang="en-US" sz="2400" b="1" u="sng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Probable Error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, which is used to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compute the Accuracy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.(</a:t>
            </a:r>
            <a:r>
              <a:rPr lang="en-US" sz="2400" dirty="0" err="1">
                <a:latin typeface="Book Antiqua" panose="02040602050305030304" pitchFamily="18" charset="0"/>
                <a:cs typeface="Times New Roman" pitchFamily="18" charset="0"/>
              </a:rPr>
              <a:t>i.e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, what error bars to associate with this Estimate).</a:t>
            </a:r>
          </a:p>
        </p:txBody>
      </p:sp>
    </p:spTree>
    <p:extLst>
      <p:ext uri="{BB962C8B-B14F-4D97-AF65-F5344CB8AC3E}">
        <p14:creationId xmlns:p14="http://schemas.microsoft.com/office/powerpoint/2010/main" val="24096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533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cs typeface="Arial" pitchFamily="34" charset="0"/>
              </a:rPr>
              <a:t>Motivation</a:t>
            </a:r>
            <a:endParaRPr lang="en-US" sz="4000" b="1" dirty="0" smtClean="0">
              <a:solidFill>
                <a:srgbClr val="0000CC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199246" y="912674"/>
            <a:ext cx="8639954" cy="1754326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Sometimes, 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very precise hypothesis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is  required. In that cases estimating the accuracy is very important.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Eg: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Medical Treatment. </a:t>
            </a:r>
            <a:endParaRPr lang="en-US" sz="2400" b="1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4733" y="220952"/>
            <a:ext cx="8730668" cy="5334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en-IN" sz="3600" b="1" dirty="0">
                <a:solidFill>
                  <a:srgbClr val="0000FF"/>
                </a:solidFill>
              </a:rPr>
              <a:t>Estimating Hypothesis Accuracy</a:t>
            </a:r>
            <a:endParaRPr lang="en-US" sz="3600" b="1" dirty="0" smtClean="0">
              <a:solidFill>
                <a:srgbClr val="0000FF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871478"/>
            <a:ext cx="8451268" cy="563231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Let us make some assumptions: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There is some space of possible instances “X” over which </a:t>
            </a:r>
            <a:r>
              <a:rPr lang="en-US" sz="2400" b="1" dirty="0" smtClean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various  target functions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may be defined.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Different instances will have the different instances.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Based on the frequency , each instance in ‘</a:t>
            </a:r>
            <a:r>
              <a:rPr lang="en-US" sz="2400" b="1" dirty="0" smtClean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x1,x2---</a:t>
            </a:r>
            <a:r>
              <a:rPr lang="en-US" sz="2400" b="1" dirty="0" err="1" smtClean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xn</a:t>
            </a:r>
            <a:r>
              <a:rPr lang="en-US" sz="2400" b="1" dirty="0" smtClean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’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will have some </a:t>
            </a:r>
            <a:r>
              <a:rPr lang="en-US" sz="2400" b="1" dirty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unknown probability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latin typeface="Book Antiqua" panose="02040602050305030304" pitchFamily="18" charset="0"/>
                <a:cs typeface="Times New Roman" pitchFamily="18" charset="0"/>
              </a:rPr>
              <a:t>Eg: </a:t>
            </a:r>
            <a:r>
              <a:rPr lang="en-US" sz="2400" b="1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Rolling a Die. Rolling ‘1’ for 10 times.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Ie, here the 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probability is unknown.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So here </a:t>
            </a:r>
            <a:r>
              <a:rPr lang="en-US" sz="2400" b="1" dirty="0" smtClean="0">
                <a:solidFill>
                  <a:srgbClr val="990000"/>
                </a:solidFill>
                <a:latin typeface="Book Antiqua" panose="02040602050305030304" pitchFamily="18" charset="0"/>
                <a:cs typeface="Times New Roman" pitchFamily="18" charset="0"/>
              </a:rPr>
              <a:t>Trainer will teach the machine about the training examples of </a:t>
            </a:r>
            <a:r>
              <a:rPr lang="en-US" sz="2400" b="1" dirty="0" smtClean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“Target Function”.</a:t>
            </a:r>
          </a:p>
        </p:txBody>
      </p:sp>
    </p:spTree>
    <p:extLst>
      <p:ext uri="{BB962C8B-B14F-4D97-AF65-F5344CB8AC3E}">
        <p14:creationId xmlns:p14="http://schemas.microsoft.com/office/powerpoint/2010/main" val="18408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22860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IN" sz="3600" b="1" dirty="0" smtClean="0">
                <a:solidFill>
                  <a:srgbClr val="0000FF"/>
                </a:solidFill>
              </a:rPr>
              <a:t>Contd..</a:t>
            </a:r>
            <a:endParaRPr lang="en-US" sz="3600" b="1" dirty="0" smtClean="0">
              <a:solidFill>
                <a:srgbClr val="0000FF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871478"/>
            <a:ext cx="8451268" cy="5078313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So , here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trainer will teach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particular instance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“xi”.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Ie, one particular instance for the set of instances.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Suppose here the target function </a:t>
            </a:r>
            <a:r>
              <a:rPr lang="en-US" sz="2400" b="1" dirty="0" smtClean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is f(x)= </a:t>
            </a:r>
            <a:r>
              <a:rPr lang="en-US" sz="2400" b="1" dirty="0">
                <a:solidFill>
                  <a:srgbClr val="0000CC"/>
                </a:solidFill>
              </a:rPr>
              <a:t>x</a:t>
            </a:r>
            <a:r>
              <a:rPr lang="en-US" sz="2400" b="1" baseline="30000" dirty="0">
                <a:solidFill>
                  <a:srgbClr val="0000CC"/>
                </a:solidFill>
              </a:rPr>
              <a:t>2</a:t>
            </a:r>
            <a:endParaRPr lang="en-IN" sz="2400" b="1" dirty="0">
              <a:solidFill>
                <a:srgbClr val="0000CC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So, in this  target function , the output is generated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			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F(x)  = (0,1).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So, here classifies , each instance into 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different categories </a:t>
            </a:r>
            <a:r>
              <a:rPr lang="en-US" sz="2400" b="1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based on requirement.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Now, after classification, what is the </a:t>
            </a:r>
            <a:r>
              <a:rPr lang="en-US" sz="2400" b="1" dirty="0" smtClean="0">
                <a:solidFill>
                  <a:srgbClr val="0000CC"/>
                </a:solidFill>
                <a:latin typeface="Book Antiqua" panose="02040602050305030304" pitchFamily="18" charset="0"/>
                <a:cs typeface="Times New Roman" pitchFamily="18" charset="0"/>
              </a:rPr>
              <a:t>Probable error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in this estimation made.</a:t>
            </a:r>
          </a:p>
        </p:txBody>
      </p:sp>
    </p:spTree>
    <p:extLst>
      <p:ext uri="{BB962C8B-B14F-4D97-AF65-F5344CB8AC3E}">
        <p14:creationId xmlns:p14="http://schemas.microsoft.com/office/powerpoint/2010/main" val="8665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22860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IN" sz="3600" b="1" dirty="0" smtClean="0">
                <a:solidFill>
                  <a:srgbClr val="0000FF"/>
                </a:solidFill>
              </a:rPr>
              <a:t>Contd..</a:t>
            </a:r>
            <a:endParaRPr lang="en-US" sz="3600" b="1" dirty="0" smtClean="0">
              <a:solidFill>
                <a:srgbClr val="0000FF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871478"/>
            <a:ext cx="8451268" cy="563231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latin typeface="Book Antiqua" panose="02040602050305030304" pitchFamily="18" charset="0"/>
                <a:cs typeface="Times New Roman" pitchFamily="18" charset="0"/>
              </a:rPr>
              <a:t>Errors are 2 types :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1. Sample Error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2. True Error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Sample Error:</a:t>
            </a:r>
            <a:r>
              <a:rPr lang="en-US" sz="2400" b="1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 error rate of hypothesis over a </a:t>
            </a:r>
            <a:r>
              <a:rPr lang="en-US" sz="2400" b="1" dirty="0" smtClean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sample of data.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Ie, Estimate of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true error calculated on a data sample</a:t>
            </a:r>
            <a:r>
              <a:rPr lang="en-US" sz="2400" b="1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870581"/>
              </a:solidFill>
              <a:latin typeface="Book Antiqua" panose="02040602050305030304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rgbClr val="870581"/>
              </a:solidFill>
              <a:latin typeface="Book Antiqua" panose="02040602050305030304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870581"/>
              </a:solidFill>
              <a:latin typeface="Book Antiqua" panose="02040602050305030304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rgbClr val="870581"/>
              </a:solidFill>
              <a:latin typeface="Book Antiqua" panose="02040602050305030304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rgbClr val="870581"/>
              </a:solidFill>
              <a:latin typeface="Book Antiqua" panose="02040602050305030304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870581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41" y="3352800"/>
            <a:ext cx="7867650" cy="2228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0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563562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0000FF"/>
                </a:solidFill>
              </a:rPr>
              <a:t>Contd..</a:t>
            </a:r>
            <a:endParaRPr lang="en-IN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458200" cy="1524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Here, f(x) = </a:t>
            </a:r>
            <a:r>
              <a:rPr lang="en-US" sz="2000" b="1" dirty="0" smtClean="0">
                <a:solidFill>
                  <a:srgbClr val="0000CC"/>
                </a:solidFill>
              </a:rPr>
              <a:t>Learned Target Function</a:t>
            </a:r>
            <a:endParaRPr lang="en-IN" sz="20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h(x) = </a:t>
            </a:r>
            <a:r>
              <a:rPr lang="en-US" sz="2000" b="1" dirty="0" smtClean="0">
                <a:solidFill>
                  <a:srgbClr val="FF0000"/>
                </a:solidFill>
              </a:rPr>
              <a:t>Predicted Function by the Hypothesis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/>
              <a:t>Sample Error</a:t>
            </a:r>
            <a:r>
              <a:rPr lang="en-US" sz="2000" dirty="0"/>
              <a:t> is the error Calculated w.r.t </a:t>
            </a:r>
            <a:r>
              <a:rPr lang="en-US" sz="2000" b="1" i="1" dirty="0">
                <a:solidFill>
                  <a:srgbClr val="870581"/>
                </a:solidFill>
              </a:rPr>
              <a:t>Data Sample Set S</a:t>
            </a:r>
            <a:r>
              <a:rPr lang="en-US" sz="2000" dirty="0"/>
              <a:t>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514600"/>
            <a:ext cx="8403771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357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24628</TotalTime>
  <Words>454</Words>
  <Application>Microsoft Office PowerPoint</Application>
  <PresentationFormat>On-screen Show (4:3)</PresentationFormat>
  <Paragraphs>80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  UNIT-III (Evaluating Hypothesis)</vt:lpstr>
      <vt:lpstr>PowerPoint Presentation</vt:lpstr>
      <vt:lpstr>Estimating Hypothesis Accuracy</vt:lpstr>
      <vt:lpstr>Contd..</vt:lpstr>
      <vt:lpstr>Motivation</vt:lpstr>
      <vt:lpstr>Estimating Hypothesis Accuracy</vt:lpstr>
      <vt:lpstr>Contd..</vt:lpstr>
      <vt:lpstr>Contd..</vt:lpstr>
      <vt:lpstr>Contd..</vt:lpstr>
      <vt:lpstr>Contd..</vt:lpstr>
      <vt:lpstr>Contd..</vt:lpstr>
      <vt:lpstr>Contd..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GLK</dc:creator>
  <cp:lastModifiedBy>Y.Surekha</cp:lastModifiedBy>
  <cp:revision>1857</cp:revision>
  <dcterms:created xsi:type="dcterms:W3CDTF">2013-11-07T06:07:38Z</dcterms:created>
  <dcterms:modified xsi:type="dcterms:W3CDTF">2023-04-14T07:16:18Z</dcterms:modified>
</cp:coreProperties>
</file>