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9" r:id="rId11"/>
    <p:sldId id="265" r:id="rId12"/>
    <p:sldId id="267" r:id="rId13"/>
    <p:sldId id="266" r:id="rId14"/>
    <p:sldId id="271" r:id="rId15"/>
    <p:sldId id="270" r:id="rId16"/>
    <p:sldId id="282" r:id="rId17"/>
    <p:sldId id="272" r:id="rId18"/>
    <p:sldId id="273" r:id="rId19"/>
    <p:sldId id="275" r:id="rId20"/>
    <p:sldId id="276" r:id="rId21"/>
    <p:sldId id="277" r:id="rId22"/>
    <p:sldId id="278" r:id="rId23"/>
    <p:sldId id="279" r:id="rId24"/>
    <p:sldId id="280" r:id="rId25"/>
    <p:sldId id="281" r:id="rId26"/>
    <p:sldId id="302" r:id="rId27"/>
    <p:sldId id="303" r:id="rId28"/>
    <p:sldId id="304" r:id="rId29"/>
    <p:sldId id="305" r:id="rId30"/>
    <p:sldId id="306" r:id="rId31"/>
    <p:sldId id="307" r:id="rId32"/>
    <p:sldId id="308" r:id="rId33"/>
    <p:sldId id="274" r:id="rId34"/>
    <p:sldId id="284" r:id="rId35"/>
    <p:sldId id="28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CF455BF-EF8F-4A97-86B3-547B9CC545A7}"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260918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CF455BF-EF8F-4A97-86B3-547B9CC545A7}"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64686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CF455BF-EF8F-4A97-86B3-547B9CC545A7}"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268293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CF455BF-EF8F-4A97-86B3-547B9CC545A7}"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311927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455BF-EF8F-4A97-86B3-547B9CC545A7}" type="datetimeFigureOut">
              <a:rPr lang="en-IN" smtClean="0"/>
              <a:t>08-01-2026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122507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CF455BF-EF8F-4A97-86B3-547B9CC545A7}" type="datetimeFigureOut">
              <a:rPr lang="en-IN" smtClean="0"/>
              <a:t>08-01-2026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123135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CF455BF-EF8F-4A97-86B3-547B9CC545A7}" type="datetimeFigureOut">
              <a:rPr lang="en-IN" smtClean="0"/>
              <a:t>08-01-2026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146500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CF455BF-EF8F-4A97-86B3-547B9CC545A7}" type="datetimeFigureOut">
              <a:rPr lang="en-IN" smtClean="0"/>
              <a:t>08-01-2026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293386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55BF-EF8F-4A97-86B3-547B9CC545A7}" type="datetimeFigureOut">
              <a:rPr lang="en-IN" smtClean="0"/>
              <a:t>08-01-2026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127965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455BF-EF8F-4A97-86B3-547B9CC545A7}" type="datetimeFigureOut">
              <a:rPr lang="en-IN" smtClean="0"/>
              <a:t>08-01-2026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348351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455BF-EF8F-4A97-86B3-547B9CC545A7}" type="datetimeFigureOut">
              <a:rPr lang="en-IN" smtClean="0"/>
              <a:t>08-01-2026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5CD6FD-E462-4AF3-8544-7FF657756E56}" type="slidenum">
              <a:rPr lang="en-IN" smtClean="0"/>
              <a:t>‹#›</a:t>
            </a:fld>
            <a:endParaRPr lang="en-IN"/>
          </a:p>
        </p:txBody>
      </p:sp>
    </p:spTree>
    <p:extLst>
      <p:ext uri="{BB962C8B-B14F-4D97-AF65-F5344CB8AC3E}">
        <p14:creationId xmlns:p14="http://schemas.microsoft.com/office/powerpoint/2010/main" val="8450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55BF-EF8F-4A97-86B3-547B9CC545A7}" type="datetimeFigureOut">
              <a:rPr lang="en-IN" smtClean="0"/>
              <a:t>08-01-2026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CD6FD-E462-4AF3-8544-7FF657756E56}" type="slidenum">
              <a:rPr lang="en-IN" smtClean="0"/>
              <a:t>‹#›</a:t>
            </a:fld>
            <a:endParaRPr lang="en-IN"/>
          </a:p>
        </p:txBody>
      </p:sp>
    </p:spTree>
    <p:extLst>
      <p:ext uri="{BB962C8B-B14F-4D97-AF65-F5344CB8AC3E}">
        <p14:creationId xmlns:p14="http://schemas.microsoft.com/office/powerpoint/2010/main" val="381280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598654" y="1889066"/>
            <a:ext cx="4596442" cy="2831469"/>
          </a:xfrm>
          <a:prstGeom prst="rect">
            <a:avLst/>
          </a:prstGeom>
        </p:spPr>
      </p:pic>
    </p:spTree>
    <p:extLst>
      <p:ext uri="{BB962C8B-B14F-4D97-AF65-F5344CB8AC3E}">
        <p14:creationId xmlns:p14="http://schemas.microsoft.com/office/powerpoint/2010/main" val="30401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F02E0-AFB1-AF2D-077A-B1BD2D22E3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7F0D68-F23A-93D3-B3AE-61280E6B31D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D5FBAC8-61FA-8B54-C37E-A713A014B3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B6B0D8D3-25F4-11A9-BB1E-28D8A1B37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011" y="863836"/>
            <a:ext cx="9843978" cy="51303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5A1FA8-7CF6-AC97-791F-C72B2CB8AE96}"/>
              </a:ext>
            </a:extLst>
          </p:cNvPr>
          <p:cNvSpPr txBox="1"/>
          <p:nvPr/>
        </p:nvSpPr>
        <p:spPr>
          <a:xfrm>
            <a:off x="6349730" y="1199214"/>
            <a:ext cx="6240292" cy="646331"/>
          </a:xfrm>
          <a:prstGeom prst="rect">
            <a:avLst/>
          </a:prstGeom>
          <a:noFill/>
        </p:spPr>
        <p:txBody>
          <a:bodyPr wrap="square">
            <a:spAutoFit/>
          </a:bodyPr>
          <a:lstStyle/>
          <a:p>
            <a:r>
              <a:rPr lang="en-US" b="1" dirty="0"/>
              <a:t>XP (Extreme Programming)</a:t>
            </a:r>
            <a:r>
              <a:rPr lang="en-US" dirty="0"/>
              <a:t> focuses on </a:t>
            </a:r>
            <a:r>
              <a:rPr lang="en-US" b="1" dirty="0"/>
              <a:t>engineering practices</a:t>
            </a:r>
            <a:r>
              <a:rPr lang="en-US" dirty="0"/>
              <a:t> (</a:t>
            </a:r>
            <a:r>
              <a:rPr lang="en-US" i="1" dirty="0"/>
              <a:t>how code is written, tested, and integrated</a:t>
            </a:r>
            <a:r>
              <a:rPr lang="en-US" dirty="0"/>
              <a:t>).</a:t>
            </a:r>
            <a:endParaRPr lang="en-IN" dirty="0"/>
          </a:p>
        </p:txBody>
      </p:sp>
    </p:spTree>
    <p:extLst>
      <p:ext uri="{BB962C8B-B14F-4D97-AF65-F5344CB8AC3E}">
        <p14:creationId xmlns:p14="http://schemas.microsoft.com/office/powerpoint/2010/main" val="215755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C0E-A6A1-2315-93A5-BB430616C92A}"/>
            </a:ext>
          </a:extLst>
        </p:cNvPr>
        <p:cNvGrpSpPr/>
        <p:nvPr/>
      </p:nvGrpSpPr>
      <p:grpSpPr>
        <a:xfrm>
          <a:off x="0" y="0"/>
          <a:ext cx="0" cy="0"/>
          <a:chOff x="0" y="0"/>
          <a:chExt cx="0" cy="0"/>
        </a:xfrm>
      </p:grpSpPr>
      <p:pic>
        <p:nvPicPr>
          <p:cNvPr id="1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177" y="2877448"/>
            <a:ext cx="7076536" cy="3980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899E76-CD52-1B15-2C7A-D42A5862571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sp>
        <p:nvSpPr>
          <p:cNvPr id="2" name="Rectangle 1"/>
          <p:cNvSpPr/>
          <p:nvPr/>
        </p:nvSpPr>
        <p:spPr>
          <a:xfrm>
            <a:off x="1135311" y="1223369"/>
            <a:ext cx="9673587" cy="2308324"/>
          </a:xfrm>
          <a:prstGeom prst="rect">
            <a:avLst/>
          </a:prstGeom>
        </p:spPr>
        <p:txBody>
          <a:bodyPr wrap="square">
            <a:spAutoFit/>
          </a:bodyPr>
          <a:lstStyle/>
          <a:p>
            <a:pPr algn="ctr"/>
            <a:r>
              <a:rPr lang="en-US" b="1" dirty="0">
                <a:latin typeface="Bookman Old Style" panose="02050604050505020204" pitchFamily="18" charset="0"/>
              </a:rPr>
              <a:t>Kanban </a:t>
            </a:r>
            <a:r>
              <a:rPr lang="en-US" dirty="0">
                <a:latin typeface="Bookman Old Style" panose="02050604050505020204" pitchFamily="18" charset="0"/>
              </a:rPr>
              <a:t>is a workflow management method that uses visual cues to manage and improve work, originating at Toyota for lean manufacturing. </a:t>
            </a:r>
          </a:p>
          <a:p>
            <a:pPr algn="ctr"/>
            <a:endParaRPr lang="en-US" dirty="0">
              <a:latin typeface="Bookman Old Style" panose="02050604050505020204" pitchFamily="18" charset="0"/>
            </a:endParaRPr>
          </a:p>
          <a:p>
            <a:pPr algn="ctr"/>
            <a:r>
              <a:rPr lang="en-US" dirty="0">
                <a:latin typeface="Bookman Old Style" panose="02050604050505020204" pitchFamily="18" charset="0"/>
              </a:rPr>
              <a:t>It's now widely used in software development and other fields to increase efficiency by visualizing work, limiting work-in-progress (WIP), and promoting a "pull" system where work is moved to the next stage only when there is capacity. </a:t>
            </a:r>
          </a:p>
          <a:p>
            <a:pPr algn="ctr"/>
            <a:endParaRPr lang="en-US" dirty="0">
              <a:latin typeface="Bookman Old Style" panose="02050604050505020204" pitchFamily="18" charset="0"/>
            </a:endParaRPr>
          </a:p>
          <a:p>
            <a:pPr algn="ctr"/>
            <a:endParaRPr lang="en-IN" dirty="0">
              <a:latin typeface="Bookman Old Style" panose="02050604050505020204" pitchFamily="18" charset="0"/>
            </a:endParaRPr>
          </a:p>
        </p:txBody>
      </p:sp>
      <p:pic>
        <p:nvPicPr>
          <p:cNvPr id="2052" name="Picture 4" descr="Toyota Production Syste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51"/>
          <a:stretch/>
        </p:blipFill>
        <p:spPr bwMode="auto">
          <a:xfrm>
            <a:off x="604151" y="3217651"/>
            <a:ext cx="4045488" cy="265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47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2845AC4-578D-8980-AE06-A650369629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26612" y="1248121"/>
            <a:ext cx="4709594" cy="4470326"/>
          </a:xfrm>
          <a:prstGeom prst="rect">
            <a:avLst/>
          </a:prstGeom>
        </p:spPr>
        <p:txBody>
          <a:bodyPr wrap="square">
            <a:spAutoFit/>
          </a:bodyPr>
          <a:lstStyle/>
          <a:p>
            <a:pPr algn="ctr">
              <a:lnSpc>
                <a:spcPct val="160000"/>
              </a:lnSpc>
            </a:pPr>
            <a:r>
              <a:rPr lang="en-US" b="1" dirty="0">
                <a:latin typeface="Bookman Old Style" panose="02050604050505020204" pitchFamily="18" charset="0"/>
              </a:rPr>
              <a:t>Development</a:t>
            </a:r>
            <a:r>
              <a:rPr lang="en-US" dirty="0">
                <a:latin typeface="Bookman Old Style" panose="02050604050505020204" pitchFamily="18" charset="0"/>
              </a:rPr>
              <a:t> refers to the process of </a:t>
            </a:r>
            <a:r>
              <a:rPr lang="en-US" b="1" dirty="0">
                <a:latin typeface="Bookman Old Style" panose="02050604050505020204" pitchFamily="18" charset="0"/>
              </a:rPr>
              <a:t>designing, coding, testing, and building </a:t>
            </a:r>
            <a:r>
              <a:rPr lang="en-US" dirty="0">
                <a:latin typeface="Bookman Old Style" panose="02050604050505020204" pitchFamily="18" charset="0"/>
              </a:rPr>
              <a:t>software applications.</a:t>
            </a:r>
          </a:p>
          <a:p>
            <a:pPr algn="ctr">
              <a:lnSpc>
                <a:spcPct val="160000"/>
              </a:lnSpc>
            </a:pPr>
            <a:endParaRPr lang="en-US" dirty="0">
              <a:latin typeface="Bookman Old Style" panose="02050604050505020204" pitchFamily="18" charset="0"/>
            </a:endParaRPr>
          </a:p>
          <a:p>
            <a:pPr algn="ctr">
              <a:lnSpc>
                <a:spcPct val="160000"/>
              </a:lnSpc>
            </a:pPr>
            <a:endParaRPr lang="en-US" b="1" dirty="0">
              <a:solidFill>
                <a:schemeClr val="accent5"/>
              </a:solidFill>
              <a:latin typeface="Bookman Old Style" panose="02050604050505020204" pitchFamily="18" charset="0"/>
            </a:endParaRPr>
          </a:p>
          <a:p>
            <a:pPr algn="ctr">
              <a:lnSpc>
                <a:spcPct val="160000"/>
              </a:lnSpc>
            </a:pPr>
            <a:r>
              <a:rPr lang="en-US" b="1" dirty="0">
                <a:solidFill>
                  <a:schemeClr val="accent5"/>
                </a:solidFill>
                <a:latin typeface="Bookman Old Style" panose="02050604050505020204" pitchFamily="18" charset="0"/>
              </a:rPr>
              <a:t>Goal of Development</a:t>
            </a:r>
          </a:p>
          <a:p>
            <a:pPr algn="ctr">
              <a:lnSpc>
                <a:spcPct val="160000"/>
              </a:lnSpc>
            </a:pPr>
            <a:r>
              <a:rPr lang="en-US" dirty="0">
                <a:latin typeface="Bookman Old Style" panose="02050604050505020204" pitchFamily="18" charset="0"/>
              </a:rPr>
              <a:t>To </a:t>
            </a:r>
            <a:r>
              <a:rPr lang="en-US" b="1" dirty="0">
                <a:latin typeface="Bookman Old Style" panose="02050604050505020204" pitchFamily="18" charset="0"/>
              </a:rPr>
              <a:t>create high-quality software features</a:t>
            </a:r>
            <a:r>
              <a:rPr lang="en-US" dirty="0">
                <a:latin typeface="Bookman Old Style" panose="02050604050505020204" pitchFamily="18" charset="0"/>
              </a:rPr>
              <a:t> that meet user and business requirements.</a:t>
            </a:r>
          </a:p>
          <a:p>
            <a:pPr algn="ctr">
              <a:lnSpc>
                <a:spcPct val="160000"/>
              </a:lnSpc>
            </a:pPr>
            <a:endParaRPr lang="en-IN" dirty="0">
              <a:latin typeface="Bookman Old Style" panose="02050604050505020204" pitchFamily="18" charset="0"/>
            </a:endParaRPr>
          </a:p>
        </p:txBody>
      </p:sp>
      <p:sp>
        <p:nvSpPr>
          <p:cNvPr id="3" name="Rectangle 2">
            <a:extLst>
              <a:ext uri="{FF2B5EF4-FFF2-40B4-BE49-F238E27FC236}">
                <a16:creationId xmlns:a16="http://schemas.microsoft.com/office/drawing/2014/main" id="{3E5C83D3-362D-E8DF-098B-8E25BC31F923}"/>
              </a:ext>
            </a:extLst>
          </p:cNvPr>
          <p:cNvSpPr/>
          <p:nvPr/>
        </p:nvSpPr>
        <p:spPr>
          <a:xfrm>
            <a:off x="6570381" y="1248121"/>
            <a:ext cx="4985210" cy="3583930"/>
          </a:xfrm>
          <a:prstGeom prst="rect">
            <a:avLst/>
          </a:prstGeom>
        </p:spPr>
        <p:txBody>
          <a:bodyPr wrap="square">
            <a:spAutoFit/>
          </a:bodyPr>
          <a:lstStyle/>
          <a:p>
            <a:pPr algn="ctr">
              <a:lnSpc>
                <a:spcPct val="160000"/>
              </a:lnSpc>
            </a:pPr>
            <a:r>
              <a:rPr lang="en-US" b="1" dirty="0">
                <a:latin typeface="Bookman Old Style" panose="02050604050505020204" pitchFamily="18" charset="0"/>
              </a:rPr>
              <a:t>Operations </a:t>
            </a:r>
            <a:r>
              <a:rPr lang="en-US" dirty="0">
                <a:latin typeface="Bookman Old Style" panose="02050604050505020204" pitchFamily="18" charset="0"/>
              </a:rPr>
              <a:t>refers to the activities involved in </a:t>
            </a:r>
            <a:r>
              <a:rPr lang="en-US" b="1" dirty="0">
                <a:latin typeface="Bookman Old Style" panose="02050604050505020204" pitchFamily="18" charset="0"/>
              </a:rPr>
              <a:t>deploying, running, maintaining, and monitoring </a:t>
            </a:r>
            <a:r>
              <a:rPr lang="en-US" dirty="0">
                <a:latin typeface="Bookman Old Style" panose="02050604050505020204" pitchFamily="18" charset="0"/>
              </a:rPr>
              <a:t>software in production environments</a:t>
            </a:r>
            <a:r>
              <a:rPr lang="en-US" b="1" dirty="0">
                <a:latin typeface="Bookman Old Style" panose="02050604050505020204" pitchFamily="18" charset="0"/>
              </a:rPr>
              <a:t>.</a:t>
            </a:r>
          </a:p>
          <a:p>
            <a:pPr algn="ctr">
              <a:lnSpc>
                <a:spcPct val="160000"/>
              </a:lnSpc>
            </a:pPr>
            <a:endParaRPr lang="en-US" b="1" dirty="0">
              <a:latin typeface="Bookman Old Style" panose="02050604050505020204" pitchFamily="18" charset="0"/>
            </a:endParaRPr>
          </a:p>
          <a:p>
            <a:pPr algn="ctr">
              <a:lnSpc>
                <a:spcPct val="160000"/>
              </a:lnSpc>
            </a:pPr>
            <a:r>
              <a:rPr lang="en-US" b="1" dirty="0">
                <a:solidFill>
                  <a:schemeClr val="accent5"/>
                </a:solidFill>
                <a:latin typeface="Bookman Old Style" panose="02050604050505020204" pitchFamily="18" charset="0"/>
              </a:rPr>
              <a:t>Goal of Operations</a:t>
            </a:r>
          </a:p>
          <a:p>
            <a:pPr algn="ctr">
              <a:lnSpc>
                <a:spcPct val="160000"/>
              </a:lnSpc>
            </a:pPr>
            <a:r>
              <a:rPr lang="en-US" dirty="0">
                <a:latin typeface="Bookman Old Style" panose="02050604050505020204" pitchFamily="18" charset="0"/>
              </a:rPr>
              <a:t>To ensure </a:t>
            </a:r>
            <a:r>
              <a:rPr lang="en-US" b="1" dirty="0">
                <a:latin typeface="Bookman Old Style" panose="02050604050505020204" pitchFamily="18" charset="0"/>
              </a:rPr>
              <a:t>system stability, availability, performance, and security</a:t>
            </a:r>
            <a:r>
              <a:rPr lang="en-US" dirty="0">
                <a:latin typeface="Bookman Old Style" panose="02050604050505020204" pitchFamily="18" charset="0"/>
              </a:rPr>
              <a:t>.</a:t>
            </a:r>
            <a:endParaRPr lang="en-IN" dirty="0">
              <a:latin typeface="Bookman Old Style" panose="02050604050505020204" pitchFamily="18" charset="0"/>
            </a:endParaRPr>
          </a:p>
        </p:txBody>
      </p:sp>
      <p:pic>
        <p:nvPicPr>
          <p:cNvPr id="7" name="Picture 6">
            <a:extLst>
              <a:ext uri="{FF2B5EF4-FFF2-40B4-BE49-F238E27FC236}">
                <a16:creationId xmlns:a16="http://schemas.microsoft.com/office/drawing/2014/main" id="{E0BA3330-081D-C1F2-3D62-E3249E27BD8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5364630" y="3040086"/>
            <a:ext cx="1362974" cy="668944"/>
          </a:xfrm>
          <a:prstGeom prst="rect">
            <a:avLst/>
          </a:prstGeom>
        </p:spPr>
      </p:pic>
    </p:spTree>
    <p:extLst>
      <p:ext uri="{BB962C8B-B14F-4D97-AF65-F5344CB8AC3E}">
        <p14:creationId xmlns:p14="http://schemas.microsoft.com/office/powerpoint/2010/main" val="248186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C0E-A6A1-2315-93A5-BB430616C9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1899E76-CD52-1B15-2C7A-D42A5862571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EA24B8D-20D0-EAAD-9DD9-3E7CDB7310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 Placeholder 6">
            <a:extLst>
              <a:ext uri="{FF2B5EF4-FFF2-40B4-BE49-F238E27FC236}">
                <a16:creationId xmlns:a16="http://schemas.microsoft.com/office/drawing/2014/main" id="{1A0F00F4-3931-53AA-1D0F-157F5FBE714A}"/>
              </a:ext>
            </a:extLst>
          </p:cNvPr>
          <p:cNvSpPr txBox="1">
            <a:spLocks/>
          </p:cNvSpPr>
          <p:nvPr/>
        </p:nvSpPr>
        <p:spPr>
          <a:xfrm>
            <a:off x="875489" y="2164645"/>
            <a:ext cx="5034691" cy="2365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Bookman Old Style" panose="02050604050505020204" pitchFamily="18" charset="0"/>
              </a:rPr>
              <a:t>DevOps is the union of </a:t>
            </a:r>
            <a:r>
              <a:rPr lang="en-US" sz="2400" b="1" dirty="0">
                <a:solidFill>
                  <a:srgbClr val="0078D7"/>
                </a:solidFill>
                <a:latin typeface="Bookman Old Style" panose="02050604050505020204" pitchFamily="18" charset="0"/>
              </a:rPr>
              <a:t>people</a:t>
            </a:r>
            <a:r>
              <a:rPr lang="en-US" sz="2400" dirty="0">
                <a:latin typeface="Bookman Old Style" panose="02050604050505020204" pitchFamily="18" charset="0"/>
              </a:rPr>
              <a:t>, </a:t>
            </a:r>
            <a:r>
              <a:rPr lang="en-US" sz="2400" b="1" dirty="0">
                <a:solidFill>
                  <a:srgbClr val="0078D7"/>
                </a:solidFill>
                <a:latin typeface="Bookman Old Style" panose="02050604050505020204" pitchFamily="18" charset="0"/>
              </a:rPr>
              <a:t>process</a:t>
            </a:r>
            <a:r>
              <a:rPr lang="en-US" sz="2400" dirty="0">
                <a:latin typeface="Bookman Old Style" panose="02050604050505020204" pitchFamily="18" charset="0"/>
              </a:rPr>
              <a:t>, and </a:t>
            </a:r>
            <a:r>
              <a:rPr lang="en-US" sz="2400" b="1" dirty="0">
                <a:solidFill>
                  <a:srgbClr val="0078D7"/>
                </a:solidFill>
                <a:latin typeface="Bookman Old Style" panose="02050604050505020204" pitchFamily="18" charset="0"/>
              </a:rPr>
              <a:t>products</a:t>
            </a:r>
            <a:r>
              <a:rPr lang="en-US" sz="2400" dirty="0">
                <a:latin typeface="Bookman Old Style" panose="02050604050505020204" pitchFamily="18" charset="0"/>
              </a:rPr>
              <a:t> to enable continuous delivery of value to your end users.</a:t>
            </a:r>
          </a:p>
          <a:p>
            <a:pPr marL="0" indent="0">
              <a:buNone/>
            </a:pPr>
            <a:endParaRPr lang="en-US" sz="2400" dirty="0">
              <a:latin typeface="Bookman Old Style" panose="02050604050505020204" pitchFamily="18" charset="0"/>
            </a:endParaRPr>
          </a:p>
        </p:txBody>
      </p:sp>
      <p:sp>
        <p:nvSpPr>
          <p:cNvPr id="6" name="Oval 5">
            <a:extLst>
              <a:ext uri="{FF2B5EF4-FFF2-40B4-BE49-F238E27FC236}">
                <a16:creationId xmlns:a16="http://schemas.microsoft.com/office/drawing/2014/main" id="{2DC8DE94-677F-CAD7-80D8-8ADA74663409}"/>
              </a:ext>
            </a:extLst>
          </p:cNvPr>
          <p:cNvSpPr/>
          <p:nvPr/>
        </p:nvSpPr>
        <p:spPr bwMode="auto">
          <a:xfrm>
            <a:off x="6732425" y="1221194"/>
            <a:ext cx="4767959" cy="4767959"/>
          </a:xfrm>
          <a:prstGeom prst="ellipse">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Oval 6">
            <a:extLst>
              <a:ext uri="{FF2B5EF4-FFF2-40B4-BE49-F238E27FC236}">
                <a16:creationId xmlns:a16="http://schemas.microsoft.com/office/drawing/2014/main" id="{055573F9-0F66-E87B-464F-8408DBDBF0AB}"/>
              </a:ext>
            </a:extLst>
          </p:cNvPr>
          <p:cNvSpPr/>
          <p:nvPr/>
        </p:nvSpPr>
        <p:spPr bwMode="auto">
          <a:xfrm>
            <a:off x="7018892" y="1507661"/>
            <a:ext cx="4195027" cy="4195027"/>
          </a:xfrm>
          <a:prstGeom prst="ellipse">
            <a:avLst/>
          </a:prstGeom>
          <a:noFill/>
          <a:ln w="19050" cap="flat">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cs typeface="Segoe UI" pitchFamily="34" charset="0"/>
            </a:endParaRPr>
          </a:p>
        </p:txBody>
      </p:sp>
      <p:grpSp>
        <p:nvGrpSpPr>
          <p:cNvPr id="8" name="Group 7">
            <a:extLst>
              <a:ext uri="{FF2B5EF4-FFF2-40B4-BE49-F238E27FC236}">
                <a16:creationId xmlns:a16="http://schemas.microsoft.com/office/drawing/2014/main" id="{5E5F3277-2F0A-4F0C-AF8C-B5822F310AA6}"/>
              </a:ext>
            </a:extLst>
          </p:cNvPr>
          <p:cNvGrpSpPr/>
          <p:nvPr/>
        </p:nvGrpSpPr>
        <p:grpSpPr>
          <a:xfrm rot="13765054">
            <a:off x="10756739" y="2333316"/>
            <a:ext cx="225781" cy="189120"/>
            <a:chOff x="5899816" y="2353437"/>
            <a:chExt cx="250241" cy="209609"/>
          </a:xfrm>
          <a:solidFill>
            <a:srgbClr val="D2D2D2"/>
          </a:solidFill>
        </p:grpSpPr>
        <p:sp>
          <p:nvSpPr>
            <p:cNvPr id="9" name="Rectangle 8">
              <a:extLst>
                <a:ext uri="{FF2B5EF4-FFF2-40B4-BE49-F238E27FC236}">
                  <a16:creationId xmlns:a16="http://schemas.microsoft.com/office/drawing/2014/main" id="{58E4E0DF-99AB-E78F-0A91-495A17BD4536}"/>
                </a:ext>
              </a:extLst>
            </p:cNvPr>
            <p:cNvSpPr/>
            <p:nvPr/>
          </p:nvSpPr>
          <p:spPr bwMode="auto">
            <a:xfrm>
              <a:off x="5899816" y="2353437"/>
              <a:ext cx="217357" cy="2096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13">
              <a:extLst>
                <a:ext uri="{FF2B5EF4-FFF2-40B4-BE49-F238E27FC236}">
                  <a16:creationId xmlns:a16="http://schemas.microsoft.com/office/drawing/2014/main" id="{11A641E7-DAFD-15C7-F427-235FB77B404D}"/>
                </a:ext>
              </a:extLst>
            </p:cNvPr>
            <p:cNvSpPr/>
            <p:nvPr/>
          </p:nvSpPr>
          <p:spPr bwMode="auto">
            <a:xfrm rot="18900000">
              <a:off x="6001842" y="2384134"/>
              <a:ext cx="148215" cy="148215"/>
            </a:xfrm>
            <a:custGeom>
              <a:avLst/>
              <a:gdLst>
                <a:gd name="connsiteX0" fmla="*/ 0 w 508000"/>
                <a:gd name="connsiteY0" fmla="*/ 0 h 508000"/>
                <a:gd name="connsiteX1" fmla="*/ 508000 w 508000"/>
                <a:gd name="connsiteY1" fmla="*/ 0 h 508000"/>
                <a:gd name="connsiteX2" fmla="*/ 508000 w 508000"/>
                <a:gd name="connsiteY2" fmla="*/ 508000 h 508000"/>
                <a:gd name="connsiteX3" fmla="*/ 0 w 508000"/>
                <a:gd name="connsiteY3" fmla="*/ 508000 h 508000"/>
                <a:gd name="connsiteX4" fmla="*/ 0 w 508000"/>
                <a:gd name="connsiteY4" fmla="*/ 0 h 508000"/>
                <a:gd name="connsiteX0" fmla="*/ 508000 w 599440"/>
                <a:gd name="connsiteY0" fmla="*/ 508000 h 599440"/>
                <a:gd name="connsiteX1" fmla="*/ 0 w 599440"/>
                <a:gd name="connsiteY1" fmla="*/ 508000 h 599440"/>
                <a:gd name="connsiteX2" fmla="*/ 0 w 599440"/>
                <a:gd name="connsiteY2" fmla="*/ 0 h 599440"/>
                <a:gd name="connsiteX3" fmla="*/ 508000 w 599440"/>
                <a:gd name="connsiteY3" fmla="*/ 0 h 599440"/>
                <a:gd name="connsiteX4" fmla="*/ 599440 w 599440"/>
                <a:gd name="connsiteY4" fmla="*/ 599440 h 599440"/>
                <a:gd name="connsiteX0" fmla="*/ 508000 w 508000"/>
                <a:gd name="connsiteY0" fmla="*/ 508000 h 508000"/>
                <a:gd name="connsiteX1" fmla="*/ 0 w 508000"/>
                <a:gd name="connsiteY1" fmla="*/ 508000 h 508000"/>
                <a:gd name="connsiteX2" fmla="*/ 0 w 508000"/>
                <a:gd name="connsiteY2" fmla="*/ 0 h 508000"/>
                <a:gd name="connsiteX3" fmla="*/ 508000 w 508000"/>
                <a:gd name="connsiteY3" fmla="*/ 0 h 508000"/>
                <a:gd name="connsiteX0" fmla="*/ 0 w 508000"/>
                <a:gd name="connsiteY0" fmla="*/ 508000 h 508000"/>
                <a:gd name="connsiteX1" fmla="*/ 0 w 508000"/>
                <a:gd name="connsiteY1" fmla="*/ 0 h 508000"/>
                <a:gd name="connsiteX2" fmla="*/ 508000 w 508000"/>
                <a:gd name="connsiteY2" fmla="*/ 0 h 508000"/>
              </a:gdLst>
              <a:ahLst/>
              <a:cxnLst>
                <a:cxn ang="0">
                  <a:pos x="connsiteX0" y="connsiteY0"/>
                </a:cxn>
                <a:cxn ang="0">
                  <a:pos x="connsiteX1" y="connsiteY1"/>
                </a:cxn>
                <a:cxn ang="0">
                  <a:pos x="connsiteX2" y="connsiteY2"/>
                </a:cxn>
              </a:cxnLst>
              <a:rect l="l" t="t" r="r" b="b"/>
              <a:pathLst>
                <a:path w="508000" h="508000">
                  <a:moveTo>
                    <a:pt x="0" y="508000"/>
                  </a:moveTo>
                  <a:lnTo>
                    <a:pt x="0" y="0"/>
                  </a:lnTo>
                  <a:lnTo>
                    <a:pt x="508000" y="0"/>
                  </a:lnTo>
                </a:path>
              </a:pathLst>
            </a:custGeom>
            <a:grpFill/>
            <a:ln w="19050">
              <a:solidFill>
                <a:schemeClr val="bg1"/>
              </a:solidFill>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1" name="Group 10">
            <a:extLst>
              <a:ext uri="{FF2B5EF4-FFF2-40B4-BE49-F238E27FC236}">
                <a16:creationId xmlns:a16="http://schemas.microsoft.com/office/drawing/2014/main" id="{29DE1130-E0D2-FF3B-A893-C8B65E6A8BF6}"/>
              </a:ext>
            </a:extLst>
          </p:cNvPr>
          <p:cNvGrpSpPr/>
          <p:nvPr/>
        </p:nvGrpSpPr>
        <p:grpSpPr>
          <a:xfrm rot="7370490">
            <a:off x="7252263" y="2354108"/>
            <a:ext cx="225781" cy="189120"/>
            <a:chOff x="5899816" y="2353437"/>
            <a:chExt cx="250241" cy="209609"/>
          </a:xfrm>
          <a:solidFill>
            <a:srgbClr val="D2D2D2"/>
          </a:solidFill>
        </p:grpSpPr>
        <p:sp>
          <p:nvSpPr>
            <p:cNvPr id="12" name="Rectangle 11">
              <a:extLst>
                <a:ext uri="{FF2B5EF4-FFF2-40B4-BE49-F238E27FC236}">
                  <a16:creationId xmlns:a16="http://schemas.microsoft.com/office/drawing/2014/main" id="{961EFC4A-9CE5-5C65-6608-690BCFDF3D28}"/>
                </a:ext>
              </a:extLst>
            </p:cNvPr>
            <p:cNvSpPr/>
            <p:nvPr/>
          </p:nvSpPr>
          <p:spPr bwMode="auto">
            <a:xfrm>
              <a:off x="5899816" y="2353437"/>
              <a:ext cx="217357" cy="2096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Rectangle 13">
              <a:extLst>
                <a:ext uri="{FF2B5EF4-FFF2-40B4-BE49-F238E27FC236}">
                  <a16:creationId xmlns:a16="http://schemas.microsoft.com/office/drawing/2014/main" id="{CC9B7AD8-15E9-F9C4-A505-E53053E545BC}"/>
                </a:ext>
              </a:extLst>
            </p:cNvPr>
            <p:cNvSpPr/>
            <p:nvPr/>
          </p:nvSpPr>
          <p:spPr bwMode="auto">
            <a:xfrm rot="18900000">
              <a:off x="6001842" y="2384134"/>
              <a:ext cx="148215" cy="148215"/>
            </a:xfrm>
            <a:custGeom>
              <a:avLst/>
              <a:gdLst>
                <a:gd name="connsiteX0" fmla="*/ 0 w 508000"/>
                <a:gd name="connsiteY0" fmla="*/ 0 h 508000"/>
                <a:gd name="connsiteX1" fmla="*/ 508000 w 508000"/>
                <a:gd name="connsiteY1" fmla="*/ 0 h 508000"/>
                <a:gd name="connsiteX2" fmla="*/ 508000 w 508000"/>
                <a:gd name="connsiteY2" fmla="*/ 508000 h 508000"/>
                <a:gd name="connsiteX3" fmla="*/ 0 w 508000"/>
                <a:gd name="connsiteY3" fmla="*/ 508000 h 508000"/>
                <a:gd name="connsiteX4" fmla="*/ 0 w 508000"/>
                <a:gd name="connsiteY4" fmla="*/ 0 h 508000"/>
                <a:gd name="connsiteX0" fmla="*/ 508000 w 599440"/>
                <a:gd name="connsiteY0" fmla="*/ 508000 h 599440"/>
                <a:gd name="connsiteX1" fmla="*/ 0 w 599440"/>
                <a:gd name="connsiteY1" fmla="*/ 508000 h 599440"/>
                <a:gd name="connsiteX2" fmla="*/ 0 w 599440"/>
                <a:gd name="connsiteY2" fmla="*/ 0 h 599440"/>
                <a:gd name="connsiteX3" fmla="*/ 508000 w 599440"/>
                <a:gd name="connsiteY3" fmla="*/ 0 h 599440"/>
                <a:gd name="connsiteX4" fmla="*/ 599440 w 599440"/>
                <a:gd name="connsiteY4" fmla="*/ 599440 h 599440"/>
                <a:gd name="connsiteX0" fmla="*/ 508000 w 508000"/>
                <a:gd name="connsiteY0" fmla="*/ 508000 h 508000"/>
                <a:gd name="connsiteX1" fmla="*/ 0 w 508000"/>
                <a:gd name="connsiteY1" fmla="*/ 508000 h 508000"/>
                <a:gd name="connsiteX2" fmla="*/ 0 w 508000"/>
                <a:gd name="connsiteY2" fmla="*/ 0 h 508000"/>
                <a:gd name="connsiteX3" fmla="*/ 508000 w 508000"/>
                <a:gd name="connsiteY3" fmla="*/ 0 h 508000"/>
                <a:gd name="connsiteX0" fmla="*/ 0 w 508000"/>
                <a:gd name="connsiteY0" fmla="*/ 508000 h 508000"/>
                <a:gd name="connsiteX1" fmla="*/ 0 w 508000"/>
                <a:gd name="connsiteY1" fmla="*/ 0 h 508000"/>
                <a:gd name="connsiteX2" fmla="*/ 508000 w 508000"/>
                <a:gd name="connsiteY2" fmla="*/ 0 h 508000"/>
              </a:gdLst>
              <a:ahLst/>
              <a:cxnLst>
                <a:cxn ang="0">
                  <a:pos x="connsiteX0" y="connsiteY0"/>
                </a:cxn>
                <a:cxn ang="0">
                  <a:pos x="connsiteX1" y="connsiteY1"/>
                </a:cxn>
                <a:cxn ang="0">
                  <a:pos x="connsiteX2" y="connsiteY2"/>
                </a:cxn>
              </a:cxnLst>
              <a:rect l="l" t="t" r="r" b="b"/>
              <a:pathLst>
                <a:path w="508000" h="508000">
                  <a:moveTo>
                    <a:pt x="0" y="508000"/>
                  </a:moveTo>
                  <a:lnTo>
                    <a:pt x="0" y="0"/>
                  </a:lnTo>
                  <a:lnTo>
                    <a:pt x="508000" y="0"/>
                  </a:lnTo>
                </a:path>
              </a:pathLst>
            </a:custGeom>
            <a:grpFill/>
            <a:ln w="19050">
              <a:solidFill>
                <a:schemeClr val="bg1"/>
              </a:solidFill>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4" name="Group 13">
            <a:extLst>
              <a:ext uri="{FF2B5EF4-FFF2-40B4-BE49-F238E27FC236}">
                <a16:creationId xmlns:a16="http://schemas.microsoft.com/office/drawing/2014/main" id="{F18C5826-7C9F-4665-8049-3D880CA949EA}"/>
              </a:ext>
            </a:extLst>
          </p:cNvPr>
          <p:cNvGrpSpPr/>
          <p:nvPr/>
        </p:nvGrpSpPr>
        <p:grpSpPr>
          <a:xfrm>
            <a:off x="9039306" y="5618685"/>
            <a:ext cx="225781" cy="189120"/>
            <a:chOff x="5899816" y="2353437"/>
            <a:chExt cx="250241" cy="209609"/>
          </a:xfrm>
          <a:solidFill>
            <a:srgbClr val="D2D2D2"/>
          </a:solidFill>
        </p:grpSpPr>
        <p:sp>
          <p:nvSpPr>
            <p:cNvPr id="15" name="Rectangle 14">
              <a:extLst>
                <a:ext uri="{FF2B5EF4-FFF2-40B4-BE49-F238E27FC236}">
                  <a16:creationId xmlns:a16="http://schemas.microsoft.com/office/drawing/2014/main" id="{FBA4CBB4-C780-52D6-C9CD-093746D6602B}"/>
                </a:ext>
              </a:extLst>
            </p:cNvPr>
            <p:cNvSpPr/>
            <p:nvPr/>
          </p:nvSpPr>
          <p:spPr bwMode="auto">
            <a:xfrm>
              <a:off x="5899816" y="2353437"/>
              <a:ext cx="217357" cy="2096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 name="Rectangle 13">
              <a:extLst>
                <a:ext uri="{FF2B5EF4-FFF2-40B4-BE49-F238E27FC236}">
                  <a16:creationId xmlns:a16="http://schemas.microsoft.com/office/drawing/2014/main" id="{CC5E58B3-A465-B44B-4DB0-864D7EF334A9}"/>
                </a:ext>
              </a:extLst>
            </p:cNvPr>
            <p:cNvSpPr/>
            <p:nvPr/>
          </p:nvSpPr>
          <p:spPr bwMode="auto">
            <a:xfrm rot="18900000">
              <a:off x="6001842" y="2384134"/>
              <a:ext cx="148215" cy="148215"/>
            </a:xfrm>
            <a:custGeom>
              <a:avLst/>
              <a:gdLst>
                <a:gd name="connsiteX0" fmla="*/ 0 w 508000"/>
                <a:gd name="connsiteY0" fmla="*/ 0 h 508000"/>
                <a:gd name="connsiteX1" fmla="*/ 508000 w 508000"/>
                <a:gd name="connsiteY1" fmla="*/ 0 h 508000"/>
                <a:gd name="connsiteX2" fmla="*/ 508000 w 508000"/>
                <a:gd name="connsiteY2" fmla="*/ 508000 h 508000"/>
                <a:gd name="connsiteX3" fmla="*/ 0 w 508000"/>
                <a:gd name="connsiteY3" fmla="*/ 508000 h 508000"/>
                <a:gd name="connsiteX4" fmla="*/ 0 w 508000"/>
                <a:gd name="connsiteY4" fmla="*/ 0 h 508000"/>
                <a:gd name="connsiteX0" fmla="*/ 508000 w 599440"/>
                <a:gd name="connsiteY0" fmla="*/ 508000 h 599440"/>
                <a:gd name="connsiteX1" fmla="*/ 0 w 599440"/>
                <a:gd name="connsiteY1" fmla="*/ 508000 h 599440"/>
                <a:gd name="connsiteX2" fmla="*/ 0 w 599440"/>
                <a:gd name="connsiteY2" fmla="*/ 0 h 599440"/>
                <a:gd name="connsiteX3" fmla="*/ 508000 w 599440"/>
                <a:gd name="connsiteY3" fmla="*/ 0 h 599440"/>
                <a:gd name="connsiteX4" fmla="*/ 599440 w 599440"/>
                <a:gd name="connsiteY4" fmla="*/ 599440 h 599440"/>
                <a:gd name="connsiteX0" fmla="*/ 508000 w 508000"/>
                <a:gd name="connsiteY0" fmla="*/ 508000 h 508000"/>
                <a:gd name="connsiteX1" fmla="*/ 0 w 508000"/>
                <a:gd name="connsiteY1" fmla="*/ 508000 h 508000"/>
                <a:gd name="connsiteX2" fmla="*/ 0 w 508000"/>
                <a:gd name="connsiteY2" fmla="*/ 0 h 508000"/>
                <a:gd name="connsiteX3" fmla="*/ 508000 w 508000"/>
                <a:gd name="connsiteY3" fmla="*/ 0 h 508000"/>
                <a:gd name="connsiteX0" fmla="*/ 0 w 508000"/>
                <a:gd name="connsiteY0" fmla="*/ 508000 h 508000"/>
                <a:gd name="connsiteX1" fmla="*/ 0 w 508000"/>
                <a:gd name="connsiteY1" fmla="*/ 0 h 508000"/>
                <a:gd name="connsiteX2" fmla="*/ 508000 w 508000"/>
                <a:gd name="connsiteY2" fmla="*/ 0 h 508000"/>
              </a:gdLst>
              <a:ahLst/>
              <a:cxnLst>
                <a:cxn ang="0">
                  <a:pos x="connsiteX0" y="connsiteY0"/>
                </a:cxn>
                <a:cxn ang="0">
                  <a:pos x="connsiteX1" y="connsiteY1"/>
                </a:cxn>
                <a:cxn ang="0">
                  <a:pos x="connsiteX2" y="connsiteY2"/>
                </a:cxn>
              </a:cxnLst>
              <a:rect l="l" t="t" r="r" b="b"/>
              <a:pathLst>
                <a:path w="508000" h="508000">
                  <a:moveTo>
                    <a:pt x="0" y="508000"/>
                  </a:moveTo>
                  <a:lnTo>
                    <a:pt x="0" y="0"/>
                  </a:lnTo>
                  <a:lnTo>
                    <a:pt x="508000" y="0"/>
                  </a:lnTo>
                </a:path>
              </a:pathLst>
            </a:custGeom>
            <a:grpFill/>
            <a:ln w="19050">
              <a:solidFill>
                <a:schemeClr val="bg1"/>
              </a:solidFill>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7" name="Rectangle 16">
            <a:extLst>
              <a:ext uri="{FF2B5EF4-FFF2-40B4-BE49-F238E27FC236}">
                <a16:creationId xmlns:a16="http://schemas.microsoft.com/office/drawing/2014/main" id="{6AF68D46-8A1E-F765-93D0-E413856939B6}"/>
              </a:ext>
            </a:extLst>
          </p:cNvPr>
          <p:cNvSpPr/>
          <p:nvPr/>
        </p:nvSpPr>
        <p:spPr bwMode="auto">
          <a:xfrm>
            <a:off x="8449840" y="566919"/>
            <a:ext cx="1333132" cy="278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6446" tIns="149157" rIns="186446" bIns="149157" numCol="1" spcCol="0" rtlCol="0" fromWordArt="0" anchor="ctr" anchorCtr="0" forceAA="0" compatLnSpc="1">
            <a:prstTxWarp prst="textNoShape">
              <a:avLst/>
            </a:prstTxWarp>
            <a:noAutofit/>
          </a:bodyPr>
          <a:lstStyle/>
          <a:p>
            <a:pPr algn="ctr" defTabSz="950652" fontAlgn="base">
              <a:spcBef>
                <a:spcPct val="0"/>
              </a:spcBef>
              <a:spcAft>
                <a:spcPct val="0"/>
              </a:spcAft>
              <a:defRPr/>
            </a:pPr>
            <a:r>
              <a:rPr lang="en-US" sz="1428" kern="0">
                <a:gradFill>
                  <a:gsLst>
                    <a:gs pos="9735">
                      <a:srgbClr val="0078D4"/>
                    </a:gs>
                    <a:gs pos="41204">
                      <a:srgbClr val="0078D4"/>
                    </a:gs>
                  </a:gsLst>
                  <a:lin ang="5400000" scaled="1"/>
                </a:gradFill>
                <a:latin typeface="Segoe UI Semibold"/>
              </a:rPr>
              <a:t>Develop</a:t>
            </a:r>
          </a:p>
        </p:txBody>
      </p:sp>
      <p:sp>
        <p:nvSpPr>
          <p:cNvPr id="18" name="Oval 17">
            <a:extLst>
              <a:ext uri="{FF2B5EF4-FFF2-40B4-BE49-F238E27FC236}">
                <a16:creationId xmlns:a16="http://schemas.microsoft.com/office/drawing/2014/main" id="{55B3C7A4-1900-A200-FAE6-E8ADF35049B8}"/>
              </a:ext>
            </a:extLst>
          </p:cNvPr>
          <p:cNvSpPr/>
          <p:nvPr/>
        </p:nvSpPr>
        <p:spPr bwMode="auto">
          <a:xfrm>
            <a:off x="7258276" y="1747044"/>
            <a:ext cx="3716260" cy="3716260"/>
          </a:xfrm>
          <a:prstGeom prst="ellipse">
            <a:avLst/>
          </a:prstGeom>
          <a:solidFill>
            <a:srgbClr val="FFFFFF"/>
          </a:solidFill>
          <a:ln w="10795" cap="flat" cmpd="sng" algn="ctr">
            <a:noFill/>
            <a:prstDash val="solid"/>
          </a:ln>
          <a:effectLst>
            <a:outerShdw blurRad="254000" dist="50800" dir="2700000" sx="101000" sy="101000" algn="tl" rotWithShape="0">
              <a:prstClr val="black">
                <a:alpha val="1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cs typeface="Segoe UI" pitchFamily="34" charset="0"/>
            </a:endParaRPr>
          </a:p>
        </p:txBody>
      </p:sp>
      <p:grpSp>
        <p:nvGrpSpPr>
          <p:cNvPr id="19" name="Group 18">
            <a:extLst>
              <a:ext uri="{FF2B5EF4-FFF2-40B4-BE49-F238E27FC236}">
                <a16:creationId xmlns:a16="http://schemas.microsoft.com/office/drawing/2014/main" id="{F8223B11-1FB0-4F15-7577-88892AAC0A2B}"/>
              </a:ext>
            </a:extLst>
          </p:cNvPr>
          <p:cNvGrpSpPr/>
          <p:nvPr/>
        </p:nvGrpSpPr>
        <p:grpSpPr>
          <a:xfrm>
            <a:off x="8631539" y="930540"/>
            <a:ext cx="969736" cy="969736"/>
            <a:chOff x="7709560" y="946149"/>
            <a:chExt cx="950808" cy="950808"/>
          </a:xfrm>
        </p:grpSpPr>
        <p:sp>
          <p:nvSpPr>
            <p:cNvPr id="20" name="Oval 19">
              <a:extLst>
                <a:ext uri="{FF2B5EF4-FFF2-40B4-BE49-F238E27FC236}">
                  <a16:creationId xmlns:a16="http://schemas.microsoft.com/office/drawing/2014/main" id="{42E069F9-9BFF-25C9-D61E-8F874D3311D7}"/>
                </a:ext>
              </a:extLst>
            </p:cNvPr>
            <p:cNvSpPr/>
            <p:nvPr/>
          </p:nvSpPr>
          <p:spPr bwMode="auto">
            <a:xfrm>
              <a:off x="7709560" y="946149"/>
              <a:ext cx="950808" cy="950808"/>
            </a:xfrm>
            <a:prstGeom prst="ellipse">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cs typeface="Segoe UI" pitchFamily="34" charset="0"/>
              </a:endParaRPr>
            </a:p>
          </p:txBody>
        </p:sp>
        <p:sp>
          <p:nvSpPr>
            <p:cNvPr id="21" name="tool">
              <a:extLst>
                <a:ext uri="{FF2B5EF4-FFF2-40B4-BE49-F238E27FC236}">
                  <a16:creationId xmlns:a16="http://schemas.microsoft.com/office/drawing/2014/main" id="{0C5277C2-FFD7-4EBF-17B8-D302AAAB99E4}"/>
                </a:ext>
              </a:extLst>
            </p:cNvPr>
            <p:cNvSpPr>
              <a:spLocks noChangeAspect="1" noEditPoints="1"/>
            </p:cNvSpPr>
            <p:nvPr/>
          </p:nvSpPr>
          <p:spPr bwMode="auto">
            <a:xfrm>
              <a:off x="8041158" y="1218988"/>
              <a:ext cx="287612" cy="405131"/>
            </a:xfrm>
            <a:custGeom>
              <a:avLst/>
              <a:gdLst>
                <a:gd name="T0" fmla="*/ 196 w 256"/>
                <a:gd name="T1" fmla="*/ 0 h 360"/>
                <a:gd name="T2" fmla="*/ 256 w 256"/>
                <a:gd name="T3" fmla="*/ 60 h 360"/>
                <a:gd name="T4" fmla="*/ 230 w 256"/>
                <a:gd name="T5" fmla="*/ 110 h 360"/>
                <a:gd name="T6" fmla="*/ 222 w 256"/>
                <a:gd name="T7" fmla="*/ 114 h 360"/>
                <a:gd name="T8" fmla="*/ 222 w 256"/>
                <a:gd name="T9" fmla="*/ 334 h 360"/>
                <a:gd name="T10" fmla="*/ 196 w 256"/>
                <a:gd name="T11" fmla="*/ 360 h 360"/>
                <a:gd name="T12" fmla="*/ 170 w 256"/>
                <a:gd name="T13" fmla="*/ 334 h 360"/>
                <a:gd name="T14" fmla="*/ 170 w 256"/>
                <a:gd name="T15" fmla="*/ 114 h 360"/>
                <a:gd name="T16" fmla="*/ 162 w 256"/>
                <a:gd name="T17" fmla="*/ 110 h 360"/>
                <a:gd name="T18" fmla="*/ 136 w 256"/>
                <a:gd name="T19" fmla="*/ 60 h 360"/>
                <a:gd name="T20" fmla="*/ 196 w 256"/>
                <a:gd name="T21" fmla="*/ 0 h 360"/>
                <a:gd name="T22" fmla="*/ 0 w 256"/>
                <a:gd name="T23" fmla="*/ 193 h 360"/>
                <a:gd name="T24" fmla="*/ 0 w 256"/>
                <a:gd name="T25" fmla="*/ 219 h 360"/>
                <a:gd name="T26" fmla="*/ 0 w 256"/>
                <a:gd name="T27" fmla="*/ 287 h 360"/>
                <a:gd name="T28" fmla="*/ 0 w 256"/>
                <a:gd name="T29" fmla="*/ 334 h 360"/>
                <a:gd name="T30" fmla="*/ 26 w 256"/>
                <a:gd name="T31" fmla="*/ 360 h 360"/>
                <a:gd name="T32" fmla="*/ 53 w 256"/>
                <a:gd name="T33" fmla="*/ 334 h 360"/>
                <a:gd name="T34" fmla="*/ 53 w 256"/>
                <a:gd name="T35" fmla="*/ 287 h 360"/>
                <a:gd name="T36" fmla="*/ 53 w 256"/>
                <a:gd name="T37" fmla="*/ 219 h 360"/>
                <a:gd name="T38" fmla="*/ 53 w 256"/>
                <a:gd name="T39" fmla="*/ 193 h 360"/>
                <a:gd name="T40" fmla="*/ 26 w 256"/>
                <a:gd name="T41" fmla="*/ 193 h 360"/>
                <a:gd name="T42" fmla="*/ 0 w 256"/>
                <a:gd name="T43" fmla="*/ 193 h 360"/>
                <a:gd name="T44" fmla="*/ 53 w 256"/>
                <a:gd name="T45" fmla="*/ 0 h 360"/>
                <a:gd name="T46" fmla="*/ 0 w 256"/>
                <a:gd name="T47" fmla="*/ 0 h 360"/>
                <a:gd name="T48" fmla="*/ 0 w 256"/>
                <a:gd name="T49" fmla="*/ 42 h 360"/>
                <a:gd name="T50" fmla="*/ 26 w 256"/>
                <a:gd name="T51" fmla="*/ 68 h 360"/>
                <a:gd name="T52" fmla="*/ 53 w 256"/>
                <a:gd name="T53" fmla="*/ 42 h 360"/>
                <a:gd name="T54" fmla="*/ 53 w 256"/>
                <a:gd name="T55" fmla="*/ 0 h 360"/>
                <a:gd name="T56" fmla="*/ 26 w 256"/>
                <a:gd name="T57" fmla="*/ 68 h 360"/>
                <a:gd name="T58" fmla="*/ 26 w 256"/>
                <a:gd name="T59" fmla="*/ 193 h 360"/>
                <a:gd name="T60" fmla="*/ 193 w 256"/>
                <a:gd name="T61" fmla="*/ 0 h 360"/>
                <a:gd name="T62" fmla="*/ 193 w 256"/>
                <a:gd name="T63" fmla="*/ 5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360">
                  <a:moveTo>
                    <a:pt x="196" y="0"/>
                  </a:moveTo>
                  <a:cubicBezTo>
                    <a:pt x="229" y="0"/>
                    <a:pt x="256" y="27"/>
                    <a:pt x="256" y="60"/>
                  </a:cubicBezTo>
                  <a:cubicBezTo>
                    <a:pt x="256" y="81"/>
                    <a:pt x="246" y="99"/>
                    <a:pt x="230" y="110"/>
                  </a:cubicBezTo>
                  <a:cubicBezTo>
                    <a:pt x="222" y="114"/>
                    <a:pt x="222" y="114"/>
                    <a:pt x="222" y="114"/>
                  </a:cubicBezTo>
                  <a:cubicBezTo>
                    <a:pt x="222" y="334"/>
                    <a:pt x="222" y="334"/>
                    <a:pt x="222" y="334"/>
                  </a:cubicBezTo>
                  <a:cubicBezTo>
                    <a:pt x="222" y="348"/>
                    <a:pt x="210" y="360"/>
                    <a:pt x="196" y="360"/>
                  </a:cubicBezTo>
                  <a:cubicBezTo>
                    <a:pt x="182" y="360"/>
                    <a:pt x="170" y="348"/>
                    <a:pt x="170" y="334"/>
                  </a:cubicBezTo>
                  <a:cubicBezTo>
                    <a:pt x="170" y="114"/>
                    <a:pt x="170" y="114"/>
                    <a:pt x="170" y="114"/>
                  </a:cubicBezTo>
                  <a:cubicBezTo>
                    <a:pt x="162" y="110"/>
                    <a:pt x="162" y="110"/>
                    <a:pt x="162" y="110"/>
                  </a:cubicBezTo>
                  <a:cubicBezTo>
                    <a:pt x="147" y="99"/>
                    <a:pt x="136" y="81"/>
                    <a:pt x="136" y="60"/>
                  </a:cubicBezTo>
                  <a:cubicBezTo>
                    <a:pt x="136" y="27"/>
                    <a:pt x="163" y="0"/>
                    <a:pt x="196" y="0"/>
                  </a:cubicBezTo>
                  <a:close/>
                  <a:moveTo>
                    <a:pt x="0" y="193"/>
                  </a:moveTo>
                  <a:cubicBezTo>
                    <a:pt x="0" y="219"/>
                    <a:pt x="0" y="219"/>
                    <a:pt x="0" y="219"/>
                  </a:cubicBezTo>
                  <a:cubicBezTo>
                    <a:pt x="0" y="287"/>
                    <a:pt x="0" y="287"/>
                    <a:pt x="0" y="287"/>
                  </a:cubicBezTo>
                  <a:cubicBezTo>
                    <a:pt x="0" y="334"/>
                    <a:pt x="0" y="334"/>
                    <a:pt x="0" y="334"/>
                  </a:cubicBezTo>
                  <a:cubicBezTo>
                    <a:pt x="0" y="348"/>
                    <a:pt x="12" y="360"/>
                    <a:pt x="26" y="360"/>
                  </a:cubicBezTo>
                  <a:cubicBezTo>
                    <a:pt x="41" y="360"/>
                    <a:pt x="53" y="348"/>
                    <a:pt x="53" y="334"/>
                  </a:cubicBezTo>
                  <a:cubicBezTo>
                    <a:pt x="53" y="287"/>
                    <a:pt x="53" y="287"/>
                    <a:pt x="53" y="287"/>
                  </a:cubicBezTo>
                  <a:cubicBezTo>
                    <a:pt x="53" y="219"/>
                    <a:pt x="53" y="219"/>
                    <a:pt x="53" y="219"/>
                  </a:cubicBezTo>
                  <a:cubicBezTo>
                    <a:pt x="53" y="193"/>
                    <a:pt x="53" y="193"/>
                    <a:pt x="53" y="193"/>
                  </a:cubicBezTo>
                  <a:cubicBezTo>
                    <a:pt x="26" y="193"/>
                    <a:pt x="26" y="193"/>
                    <a:pt x="26" y="193"/>
                  </a:cubicBezTo>
                  <a:cubicBezTo>
                    <a:pt x="0" y="193"/>
                    <a:pt x="0" y="193"/>
                    <a:pt x="0" y="193"/>
                  </a:cubicBezTo>
                  <a:close/>
                  <a:moveTo>
                    <a:pt x="53" y="0"/>
                  </a:moveTo>
                  <a:cubicBezTo>
                    <a:pt x="0" y="0"/>
                    <a:pt x="0" y="0"/>
                    <a:pt x="0" y="0"/>
                  </a:cubicBezTo>
                  <a:cubicBezTo>
                    <a:pt x="0" y="42"/>
                    <a:pt x="0" y="42"/>
                    <a:pt x="0" y="42"/>
                  </a:cubicBezTo>
                  <a:cubicBezTo>
                    <a:pt x="26" y="68"/>
                    <a:pt x="26" y="68"/>
                    <a:pt x="26" y="68"/>
                  </a:cubicBezTo>
                  <a:cubicBezTo>
                    <a:pt x="53" y="42"/>
                    <a:pt x="53" y="42"/>
                    <a:pt x="53" y="42"/>
                  </a:cubicBezTo>
                  <a:cubicBezTo>
                    <a:pt x="53" y="0"/>
                    <a:pt x="53" y="0"/>
                    <a:pt x="53" y="0"/>
                  </a:cubicBezTo>
                  <a:close/>
                  <a:moveTo>
                    <a:pt x="26" y="68"/>
                  </a:moveTo>
                  <a:cubicBezTo>
                    <a:pt x="26" y="193"/>
                    <a:pt x="26" y="193"/>
                    <a:pt x="26" y="193"/>
                  </a:cubicBezTo>
                  <a:moveTo>
                    <a:pt x="193" y="0"/>
                  </a:moveTo>
                  <a:cubicBezTo>
                    <a:pt x="193" y="57"/>
                    <a:pt x="193" y="57"/>
                    <a:pt x="193" y="57"/>
                  </a:cubicBezTo>
                </a:path>
              </a:pathLst>
            </a:custGeom>
            <a:noFill/>
            <a:ln w="15875" cap="flat">
              <a:solidFill>
                <a:srgbClr val="3C3C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66" tIns="45684" rIns="91366" bIns="45684" numCol="1" anchor="t" anchorCtr="0" compatLnSpc="1">
              <a:prstTxWarp prst="textNoShape">
                <a:avLst/>
              </a:prstTxWarp>
            </a:bodyPr>
            <a:lstStyle/>
            <a:p>
              <a:pPr defTabSz="932003">
                <a:defRPr/>
              </a:pPr>
              <a:endParaRPr lang="en-US" sz="1632">
                <a:gradFill>
                  <a:gsLst>
                    <a:gs pos="0">
                      <a:srgbClr val="505050"/>
                    </a:gs>
                    <a:gs pos="100000">
                      <a:srgbClr val="505050"/>
                    </a:gs>
                  </a:gsLst>
                </a:gradFill>
                <a:latin typeface="Segoe UI Semilight"/>
              </a:endParaRPr>
            </a:p>
          </p:txBody>
        </p:sp>
      </p:grpSp>
      <p:sp>
        <p:nvSpPr>
          <p:cNvPr id="22" name="people_12">
            <a:extLst>
              <a:ext uri="{FF2B5EF4-FFF2-40B4-BE49-F238E27FC236}">
                <a16:creationId xmlns:a16="http://schemas.microsoft.com/office/drawing/2014/main" id="{11662498-DE30-6FFB-C84F-970B5C20D449}"/>
              </a:ext>
            </a:extLst>
          </p:cNvPr>
          <p:cNvSpPr>
            <a:spLocks noChangeAspect="1" noEditPoints="1"/>
          </p:cNvSpPr>
          <p:nvPr/>
        </p:nvSpPr>
        <p:spPr bwMode="auto">
          <a:xfrm>
            <a:off x="8737965" y="3024458"/>
            <a:ext cx="756879" cy="64575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03" tIns="45702" rIns="91403" bIns="45702" numCol="1" anchor="t" anchorCtr="0" compatLnSpc="1">
            <a:prstTxWarp prst="textNoShape">
              <a:avLst/>
            </a:prstTxWarp>
          </a:bodyPr>
          <a:lstStyle/>
          <a:p>
            <a:pPr defTabSz="932414">
              <a:defRPr/>
            </a:pPr>
            <a:endParaRPr lang="en-US" sz="1799">
              <a:gradFill>
                <a:gsLst>
                  <a:gs pos="0">
                    <a:srgbClr val="505050"/>
                  </a:gs>
                  <a:gs pos="100000">
                    <a:srgbClr val="505050"/>
                  </a:gs>
                </a:gsLst>
              </a:gradFill>
              <a:latin typeface="Segoe UI"/>
            </a:endParaRPr>
          </a:p>
        </p:txBody>
      </p:sp>
      <p:sp>
        <p:nvSpPr>
          <p:cNvPr id="23" name="Rectangle 22">
            <a:extLst>
              <a:ext uri="{FF2B5EF4-FFF2-40B4-BE49-F238E27FC236}">
                <a16:creationId xmlns:a16="http://schemas.microsoft.com/office/drawing/2014/main" id="{27A2A526-61F6-898E-2D3F-15C9584530AE}"/>
              </a:ext>
            </a:extLst>
          </p:cNvPr>
          <p:cNvSpPr/>
          <p:nvPr/>
        </p:nvSpPr>
        <p:spPr bwMode="auto">
          <a:xfrm>
            <a:off x="8449840" y="3907274"/>
            <a:ext cx="1333132" cy="278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6446" tIns="149157" rIns="186446" bIns="149157" numCol="1" spcCol="0" rtlCol="0" fromWordArt="0" anchor="ctr" anchorCtr="0" forceAA="0" compatLnSpc="1">
            <a:prstTxWarp prst="textNoShape">
              <a:avLst/>
            </a:prstTxWarp>
            <a:noAutofit/>
          </a:bodyPr>
          <a:lstStyle/>
          <a:p>
            <a:pPr algn="ctr" defTabSz="950652" fontAlgn="base">
              <a:spcBef>
                <a:spcPct val="0"/>
              </a:spcBef>
              <a:spcAft>
                <a:spcPct val="0"/>
              </a:spcAft>
              <a:defRPr/>
            </a:pPr>
            <a:r>
              <a:rPr lang="en-US" sz="2856" kern="0" dirty="0">
                <a:gradFill>
                  <a:gsLst>
                    <a:gs pos="9735">
                      <a:schemeClr val="tx1"/>
                    </a:gs>
                    <a:gs pos="41204">
                      <a:schemeClr val="tx1"/>
                    </a:gs>
                  </a:gsLst>
                  <a:lin ang="5400000" scaled="1"/>
                </a:gradFill>
                <a:latin typeface="Segoe UI Semibold"/>
              </a:rPr>
              <a:t>DevOps</a:t>
            </a:r>
          </a:p>
        </p:txBody>
      </p:sp>
      <p:sp>
        <p:nvSpPr>
          <p:cNvPr id="24" name="Rectangle 23">
            <a:extLst>
              <a:ext uri="{FF2B5EF4-FFF2-40B4-BE49-F238E27FC236}">
                <a16:creationId xmlns:a16="http://schemas.microsoft.com/office/drawing/2014/main" id="{F608BA59-6C28-7602-5CA0-5A7944183D9C}"/>
              </a:ext>
            </a:extLst>
          </p:cNvPr>
          <p:cNvSpPr/>
          <p:nvPr/>
        </p:nvSpPr>
        <p:spPr bwMode="auto">
          <a:xfrm>
            <a:off x="5654955" y="4605106"/>
            <a:ext cx="1133639" cy="278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6446" tIns="149157" rIns="186446" bIns="149157" numCol="1" spcCol="0" rtlCol="0" fromWordArt="0" anchor="ctr" anchorCtr="0" forceAA="0" compatLnSpc="1">
            <a:prstTxWarp prst="textNoShape">
              <a:avLst/>
            </a:prstTxWarp>
            <a:noAutofit/>
          </a:bodyPr>
          <a:lstStyle/>
          <a:p>
            <a:pPr algn="r" defTabSz="950652" fontAlgn="base">
              <a:spcBef>
                <a:spcPct val="0"/>
              </a:spcBef>
              <a:spcAft>
                <a:spcPct val="0"/>
              </a:spcAft>
              <a:defRPr/>
            </a:pPr>
            <a:r>
              <a:rPr lang="en-US" sz="1428" kern="0">
                <a:gradFill>
                  <a:gsLst>
                    <a:gs pos="9735">
                      <a:srgbClr val="0078D4"/>
                    </a:gs>
                    <a:gs pos="41204">
                      <a:srgbClr val="0078D4"/>
                    </a:gs>
                  </a:gsLst>
                  <a:lin ang="5400000" scaled="1"/>
                </a:gradFill>
                <a:latin typeface="Segoe UI Semibold"/>
              </a:rPr>
              <a:t>Operate</a:t>
            </a:r>
          </a:p>
        </p:txBody>
      </p:sp>
      <p:sp>
        <p:nvSpPr>
          <p:cNvPr id="25" name="Oval 24">
            <a:extLst>
              <a:ext uri="{FF2B5EF4-FFF2-40B4-BE49-F238E27FC236}">
                <a16:creationId xmlns:a16="http://schemas.microsoft.com/office/drawing/2014/main" id="{D82214E6-1571-4F9F-B473-93E139638091}"/>
              </a:ext>
            </a:extLst>
          </p:cNvPr>
          <p:cNvSpPr/>
          <p:nvPr/>
        </p:nvSpPr>
        <p:spPr bwMode="auto">
          <a:xfrm>
            <a:off x="6779362" y="4259545"/>
            <a:ext cx="969736" cy="969736"/>
          </a:xfrm>
          <a:prstGeom prst="ellipse">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cs typeface="Segoe UI" pitchFamily="34" charset="0"/>
            </a:endParaRPr>
          </a:p>
        </p:txBody>
      </p:sp>
      <p:sp>
        <p:nvSpPr>
          <p:cNvPr id="26" name="Oval 25">
            <a:extLst>
              <a:ext uri="{FF2B5EF4-FFF2-40B4-BE49-F238E27FC236}">
                <a16:creationId xmlns:a16="http://schemas.microsoft.com/office/drawing/2014/main" id="{ED9D951A-3E9B-1388-3DF4-E40897B99A5B}"/>
              </a:ext>
            </a:extLst>
          </p:cNvPr>
          <p:cNvSpPr/>
          <p:nvPr/>
        </p:nvSpPr>
        <p:spPr bwMode="auto">
          <a:xfrm>
            <a:off x="10460692" y="4229259"/>
            <a:ext cx="969736" cy="969736"/>
          </a:xfrm>
          <a:prstGeom prst="ellipse">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defTabSz="950652" fontAlgn="base">
              <a:spcBef>
                <a:spcPct val="0"/>
              </a:spcBef>
              <a:spcAft>
                <a:spcPct val="0"/>
              </a:spcAft>
              <a:defRPr/>
            </a:pPr>
            <a:endParaRPr lang="en-US" sz="1799" err="1">
              <a:gradFill>
                <a:gsLst>
                  <a:gs pos="0">
                    <a:srgbClr val="FFFFFF"/>
                  </a:gs>
                  <a:gs pos="100000">
                    <a:srgbClr val="FFFFFF"/>
                  </a:gs>
                </a:gsLst>
                <a:lin ang="5400000" scaled="0"/>
              </a:gradFill>
              <a:latin typeface="Segoe UI"/>
              <a:cs typeface="Segoe UI" pitchFamily="34" charset="0"/>
            </a:endParaRPr>
          </a:p>
        </p:txBody>
      </p:sp>
      <p:sp>
        <p:nvSpPr>
          <p:cNvPr id="27" name="algorithm">
            <a:extLst>
              <a:ext uri="{FF2B5EF4-FFF2-40B4-BE49-F238E27FC236}">
                <a16:creationId xmlns:a16="http://schemas.microsoft.com/office/drawing/2014/main" id="{66813CD0-BB53-C442-B19D-EDDBF719B021}"/>
              </a:ext>
            </a:extLst>
          </p:cNvPr>
          <p:cNvSpPr>
            <a:spLocks noChangeAspect="1" noEditPoints="1"/>
          </p:cNvSpPr>
          <p:nvPr/>
        </p:nvSpPr>
        <p:spPr bwMode="auto">
          <a:xfrm>
            <a:off x="7024386" y="4559981"/>
            <a:ext cx="426395" cy="368864"/>
          </a:xfrm>
          <a:custGeom>
            <a:avLst/>
            <a:gdLst>
              <a:gd name="T0" fmla="*/ 0 w 349"/>
              <a:gd name="T1" fmla="*/ 148 h 302"/>
              <a:gd name="T2" fmla="*/ 78 w 349"/>
              <a:gd name="T3" fmla="*/ 148 h 302"/>
              <a:gd name="T4" fmla="*/ 127 w 349"/>
              <a:gd name="T5" fmla="*/ 0 h 302"/>
              <a:gd name="T6" fmla="*/ 204 w 349"/>
              <a:gd name="T7" fmla="*/ 302 h 302"/>
              <a:gd name="T8" fmla="*/ 265 w 349"/>
              <a:gd name="T9" fmla="*/ 50 h 302"/>
              <a:gd name="T10" fmla="*/ 288 w 349"/>
              <a:gd name="T11" fmla="*/ 148 h 302"/>
              <a:gd name="T12" fmla="*/ 335 w 349"/>
              <a:gd name="T13" fmla="*/ 148 h 302"/>
              <a:gd name="T14" fmla="*/ 335 w 349"/>
              <a:gd name="T15" fmla="*/ 148 h 302"/>
              <a:gd name="T16" fmla="*/ 342 w 349"/>
              <a:gd name="T17" fmla="*/ 155 h 302"/>
              <a:gd name="T18" fmla="*/ 349 w 349"/>
              <a:gd name="T19" fmla="*/ 148 h 302"/>
              <a:gd name="T20" fmla="*/ 342 w 349"/>
              <a:gd name="T21" fmla="*/ 140 h 302"/>
              <a:gd name="T22" fmla="*/ 335 w 349"/>
              <a:gd name="T23" fmla="*/ 14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302">
                <a:moveTo>
                  <a:pt x="0" y="148"/>
                </a:moveTo>
                <a:cubicBezTo>
                  <a:pt x="78" y="148"/>
                  <a:pt x="78" y="148"/>
                  <a:pt x="78" y="148"/>
                </a:cubicBezTo>
                <a:cubicBezTo>
                  <a:pt x="127" y="0"/>
                  <a:pt x="127" y="0"/>
                  <a:pt x="127" y="0"/>
                </a:cubicBezTo>
                <a:cubicBezTo>
                  <a:pt x="204" y="302"/>
                  <a:pt x="204" y="302"/>
                  <a:pt x="204" y="302"/>
                </a:cubicBezTo>
                <a:cubicBezTo>
                  <a:pt x="265" y="50"/>
                  <a:pt x="265" y="50"/>
                  <a:pt x="265" y="50"/>
                </a:cubicBezTo>
                <a:cubicBezTo>
                  <a:pt x="288" y="148"/>
                  <a:pt x="288" y="148"/>
                  <a:pt x="288" y="148"/>
                </a:cubicBezTo>
                <a:cubicBezTo>
                  <a:pt x="335" y="148"/>
                  <a:pt x="335" y="148"/>
                  <a:pt x="335" y="148"/>
                </a:cubicBezTo>
                <a:moveTo>
                  <a:pt x="335" y="148"/>
                </a:moveTo>
                <a:cubicBezTo>
                  <a:pt x="335" y="152"/>
                  <a:pt x="338" y="155"/>
                  <a:pt x="342" y="155"/>
                </a:cubicBezTo>
                <a:cubicBezTo>
                  <a:pt x="346" y="155"/>
                  <a:pt x="349" y="152"/>
                  <a:pt x="349" y="148"/>
                </a:cubicBezTo>
                <a:cubicBezTo>
                  <a:pt x="349" y="144"/>
                  <a:pt x="346" y="140"/>
                  <a:pt x="342" y="140"/>
                </a:cubicBezTo>
                <a:cubicBezTo>
                  <a:pt x="338" y="140"/>
                  <a:pt x="335" y="144"/>
                  <a:pt x="335" y="148"/>
                </a:cubicBezTo>
                <a:close/>
              </a:path>
            </a:pathLst>
          </a:custGeom>
          <a:noFill/>
          <a:ln w="15875" cap="flat">
            <a:solidFill>
              <a:srgbClr val="3C3C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83" tIns="44792" rIns="89583" bIns="44792" numCol="1" anchor="t" anchorCtr="0" compatLnSpc="1">
            <a:prstTxWarp prst="textNoShape">
              <a:avLst/>
            </a:prstTxWarp>
          </a:bodyPr>
          <a:lstStyle/>
          <a:p>
            <a:pPr defTabSz="913818">
              <a:defRPr/>
            </a:pPr>
            <a:endParaRPr lang="en-US" sz="1763">
              <a:gradFill>
                <a:gsLst>
                  <a:gs pos="0">
                    <a:srgbClr val="505050"/>
                  </a:gs>
                  <a:gs pos="100000">
                    <a:srgbClr val="505050"/>
                  </a:gs>
                </a:gsLst>
              </a:gradFill>
              <a:latin typeface="Segoe UI Semilight"/>
            </a:endParaRPr>
          </a:p>
        </p:txBody>
      </p:sp>
      <p:sp>
        <p:nvSpPr>
          <p:cNvPr id="28" name="rocket">
            <a:extLst>
              <a:ext uri="{FF2B5EF4-FFF2-40B4-BE49-F238E27FC236}">
                <a16:creationId xmlns:a16="http://schemas.microsoft.com/office/drawing/2014/main" id="{15237520-1307-8378-8610-7348AFAFCF5F}"/>
              </a:ext>
            </a:extLst>
          </p:cNvPr>
          <p:cNvSpPr>
            <a:spLocks noChangeAspect="1" noEditPoints="1"/>
          </p:cNvSpPr>
          <p:nvPr/>
        </p:nvSpPr>
        <p:spPr bwMode="auto">
          <a:xfrm>
            <a:off x="10763179" y="4535323"/>
            <a:ext cx="364762" cy="357609"/>
          </a:xfrm>
          <a:custGeom>
            <a:avLst/>
            <a:gdLst>
              <a:gd name="T0" fmla="*/ 352 w 352"/>
              <a:gd name="T1" fmla="*/ 3 h 346"/>
              <a:gd name="T2" fmla="*/ 305 w 352"/>
              <a:gd name="T3" fmla="*/ 142 h 346"/>
              <a:gd name="T4" fmla="*/ 118 w 352"/>
              <a:gd name="T5" fmla="*/ 326 h 346"/>
              <a:gd name="T6" fmla="*/ 50 w 352"/>
              <a:gd name="T7" fmla="*/ 346 h 346"/>
              <a:gd name="T8" fmla="*/ 0 w 352"/>
              <a:gd name="T9" fmla="*/ 295 h 346"/>
              <a:gd name="T10" fmla="*/ 30 w 352"/>
              <a:gd name="T11" fmla="*/ 227 h 346"/>
              <a:gd name="T12" fmla="*/ 203 w 352"/>
              <a:gd name="T13" fmla="*/ 54 h 346"/>
              <a:gd name="T14" fmla="*/ 352 w 352"/>
              <a:gd name="T15" fmla="*/ 3 h 346"/>
              <a:gd name="T16" fmla="*/ 203 w 352"/>
              <a:gd name="T17" fmla="*/ 55 h 346"/>
              <a:gd name="T18" fmla="*/ 301 w 352"/>
              <a:gd name="T19" fmla="*/ 146 h 346"/>
              <a:gd name="T20" fmla="*/ 144 w 352"/>
              <a:gd name="T21" fmla="*/ 113 h 346"/>
              <a:gd name="T22" fmla="*/ 0 w 352"/>
              <a:gd name="T23" fmla="*/ 113 h 346"/>
              <a:gd name="T24" fmla="*/ 0 w 352"/>
              <a:gd name="T25" fmla="*/ 197 h 346"/>
              <a:gd name="T26" fmla="*/ 30 w 352"/>
              <a:gd name="T27" fmla="*/ 227 h 346"/>
              <a:gd name="T28" fmla="*/ 30 w 352"/>
              <a:gd name="T29" fmla="*/ 227 h 346"/>
              <a:gd name="T30" fmla="*/ 120 w 352"/>
              <a:gd name="T31" fmla="*/ 324 h 346"/>
              <a:gd name="T32" fmla="*/ 141 w 352"/>
              <a:gd name="T33" fmla="*/ 346 h 346"/>
              <a:gd name="T34" fmla="*/ 232 w 352"/>
              <a:gd name="T35" fmla="*/ 346 h 346"/>
              <a:gd name="T36" fmla="*/ 232 w 352"/>
              <a:gd name="T37" fmla="*/ 214 h 346"/>
              <a:gd name="T38" fmla="*/ 176 w 352"/>
              <a:gd name="T39" fmla="*/ 159 h 346"/>
              <a:gd name="T40" fmla="*/ 194 w 352"/>
              <a:gd name="T41" fmla="*/ 177 h 346"/>
              <a:gd name="T42" fmla="*/ 211 w 352"/>
              <a:gd name="T43" fmla="*/ 159 h 346"/>
              <a:gd name="T44" fmla="*/ 194 w 352"/>
              <a:gd name="T45" fmla="*/ 141 h 346"/>
              <a:gd name="T46" fmla="*/ 176 w 352"/>
              <a:gd name="T47" fmla="*/ 1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2" h="346">
                <a:moveTo>
                  <a:pt x="352" y="3"/>
                </a:moveTo>
                <a:cubicBezTo>
                  <a:pt x="346" y="85"/>
                  <a:pt x="305" y="142"/>
                  <a:pt x="305" y="142"/>
                </a:cubicBezTo>
                <a:cubicBezTo>
                  <a:pt x="305" y="142"/>
                  <a:pt x="305" y="142"/>
                  <a:pt x="118" y="326"/>
                </a:cubicBezTo>
                <a:cubicBezTo>
                  <a:pt x="118" y="326"/>
                  <a:pt x="118" y="326"/>
                  <a:pt x="50" y="346"/>
                </a:cubicBezTo>
                <a:cubicBezTo>
                  <a:pt x="50" y="346"/>
                  <a:pt x="50" y="346"/>
                  <a:pt x="0" y="295"/>
                </a:cubicBezTo>
                <a:cubicBezTo>
                  <a:pt x="0" y="295"/>
                  <a:pt x="0" y="295"/>
                  <a:pt x="30" y="227"/>
                </a:cubicBezTo>
                <a:cubicBezTo>
                  <a:pt x="30" y="227"/>
                  <a:pt x="149" y="109"/>
                  <a:pt x="203" y="54"/>
                </a:cubicBezTo>
                <a:cubicBezTo>
                  <a:pt x="257" y="0"/>
                  <a:pt x="352" y="3"/>
                  <a:pt x="352" y="3"/>
                </a:cubicBezTo>
                <a:close/>
                <a:moveTo>
                  <a:pt x="203" y="55"/>
                </a:moveTo>
                <a:cubicBezTo>
                  <a:pt x="301" y="146"/>
                  <a:pt x="301" y="146"/>
                  <a:pt x="301" y="146"/>
                </a:cubicBezTo>
                <a:moveTo>
                  <a:pt x="144" y="113"/>
                </a:moveTo>
                <a:cubicBezTo>
                  <a:pt x="0" y="113"/>
                  <a:pt x="0" y="113"/>
                  <a:pt x="0" y="113"/>
                </a:cubicBezTo>
                <a:cubicBezTo>
                  <a:pt x="0" y="197"/>
                  <a:pt x="0" y="197"/>
                  <a:pt x="0" y="197"/>
                </a:cubicBezTo>
                <a:cubicBezTo>
                  <a:pt x="30" y="227"/>
                  <a:pt x="30" y="227"/>
                  <a:pt x="30" y="227"/>
                </a:cubicBezTo>
                <a:moveTo>
                  <a:pt x="30" y="227"/>
                </a:moveTo>
                <a:cubicBezTo>
                  <a:pt x="120" y="324"/>
                  <a:pt x="120" y="324"/>
                  <a:pt x="120" y="324"/>
                </a:cubicBezTo>
                <a:cubicBezTo>
                  <a:pt x="141" y="346"/>
                  <a:pt x="141" y="346"/>
                  <a:pt x="141" y="346"/>
                </a:cubicBezTo>
                <a:cubicBezTo>
                  <a:pt x="232" y="346"/>
                  <a:pt x="232" y="346"/>
                  <a:pt x="232" y="346"/>
                </a:cubicBezTo>
                <a:cubicBezTo>
                  <a:pt x="232" y="214"/>
                  <a:pt x="232" y="214"/>
                  <a:pt x="232" y="214"/>
                </a:cubicBezTo>
                <a:moveTo>
                  <a:pt x="176" y="159"/>
                </a:moveTo>
                <a:cubicBezTo>
                  <a:pt x="176" y="169"/>
                  <a:pt x="184" y="177"/>
                  <a:pt x="194" y="177"/>
                </a:cubicBezTo>
                <a:cubicBezTo>
                  <a:pt x="203" y="177"/>
                  <a:pt x="211" y="169"/>
                  <a:pt x="211" y="159"/>
                </a:cubicBezTo>
                <a:cubicBezTo>
                  <a:pt x="211" y="149"/>
                  <a:pt x="203" y="141"/>
                  <a:pt x="194" y="141"/>
                </a:cubicBezTo>
                <a:cubicBezTo>
                  <a:pt x="184" y="141"/>
                  <a:pt x="176" y="149"/>
                  <a:pt x="176" y="159"/>
                </a:cubicBezTo>
                <a:close/>
              </a:path>
            </a:pathLst>
          </a:custGeom>
          <a:noFill/>
          <a:ln w="15875" cap="flat">
            <a:solidFill>
              <a:srgbClr val="3C3C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66" tIns="45684" rIns="91366" bIns="45684" numCol="1" anchor="t" anchorCtr="0" compatLnSpc="1">
            <a:prstTxWarp prst="textNoShape">
              <a:avLst/>
            </a:prstTxWarp>
          </a:bodyPr>
          <a:lstStyle/>
          <a:p>
            <a:pPr defTabSz="932003">
              <a:defRPr/>
            </a:pPr>
            <a:endParaRPr lang="en-US" sz="1632">
              <a:gradFill>
                <a:gsLst>
                  <a:gs pos="0">
                    <a:srgbClr val="505050"/>
                  </a:gs>
                  <a:gs pos="100000">
                    <a:srgbClr val="505050"/>
                  </a:gs>
                </a:gsLst>
              </a:gradFill>
              <a:latin typeface="Segoe UI Semilight"/>
            </a:endParaRPr>
          </a:p>
        </p:txBody>
      </p:sp>
      <p:sp>
        <p:nvSpPr>
          <p:cNvPr id="29" name="Rectangle 28">
            <a:extLst>
              <a:ext uri="{FF2B5EF4-FFF2-40B4-BE49-F238E27FC236}">
                <a16:creationId xmlns:a16="http://schemas.microsoft.com/office/drawing/2014/main" id="{D0546FC6-F36C-AEA5-39AF-89AB4F649208}"/>
              </a:ext>
              <a:ext uri="{C183D7F6-B498-43B3-948B-1728B52AA6E4}">
                <adec:decorative xmlns:adec="http://schemas.microsoft.com/office/drawing/2017/decorative" val="1"/>
              </a:ext>
            </a:extLst>
          </p:cNvPr>
          <p:cNvSpPr/>
          <p:nvPr/>
        </p:nvSpPr>
        <p:spPr>
          <a:xfrm>
            <a:off x="431220" y="1533861"/>
            <a:ext cx="804384" cy="1120401"/>
          </a:xfrm>
          <a:prstGeom prst="rect">
            <a:avLst/>
          </a:prstGeom>
        </p:spPr>
        <p:txBody>
          <a:bodyPr wrap="none">
            <a:spAutoFit/>
          </a:bodyPr>
          <a:lstStyle/>
          <a:p>
            <a:pPr>
              <a:defRPr/>
            </a:pPr>
            <a:r>
              <a:rPr lang="en-US" sz="6526" kern="0" spc="-10" dirty="0">
                <a:ln w="3175">
                  <a:noFill/>
                </a:ln>
                <a:solidFill>
                  <a:srgbClr val="0078D7"/>
                </a:solidFill>
                <a:latin typeface="Rockwell Extra Bold" panose="02060903040505020403" pitchFamily="18" charset="0"/>
                <a:cs typeface="Segoe UI" pitchFamily="34" charset="0"/>
              </a:rPr>
              <a:t>“</a:t>
            </a:r>
            <a:endParaRPr lang="en-US" sz="6526" kern="0" dirty="0">
              <a:solidFill>
                <a:srgbClr val="0078D7"/>
              </a:solidFill>
            </a:endParaRPr>
          </a:p>
        </p:txBody>
      </p:sp>
      <p:sp>
        <p:nvSpPr>
          <p:cNvPr id="30" name="Rectangle 29">
            <a:extLst>
              <a:ext uri="{FF2B5EF4-FFF2-40B4-BE49-F238E27FC236}">
                <a16:creationId xmlns:a16="http://schemas.microsoft.com/office/drawing/2014/main" id="{3A796731-E145-5270-8BB9-47EA8F797B62}"/>
              </a:ext>
              <a:ext uri="{C183D7F6-B498-43B3-948B-1728B52AA6E4}">
                <adec:decorative xmlns:adec="http://schemas.microsoft.com/office/drawing/2017/decorative" val="1"/>
              </a:ext>
            </a:extLst>
          </p:cNvPr>
          <p:cNvSpPr/>
          <p:nvPr/>
        </p:nvSpPr>
        <p:spPr>
          <a:xfrm>
            <a:off x="4576500" y="3347332"/>
            <a:ext cx="800128" cy="1118412"/>
          </a:xfrm>
          <a:prstGeom prst="rect">
            <a:avLst/>
          </a:prstGeom>
        </p:spPr>
        <p:txBody>
          <a:bodyPr wrap="none">
            <a:spAutoFit/>
          </a:bodyPr>
          <a:lstStyle/>
          <a:p>
            <a:pPr>
              <a:defRPr/>
            </a:pPr>
            <a:r>
              <a:rPr lang="en-US" sz="6526" kern="0" spc="-10" dirty="0">
                <a:ln w="3175">
                  <a:noFill/>
                </a:ln>
                <a:solidFill>
                  <a:srgbClr val="0078D7"/>
                </a:solidFill>
                <a:latin typeface="Rockwell Extra Bold" panose="02060903040505020403" pitchFamily="18" charset="0"/>
                <a:cs typeface="Segoe UI" pitchFamily="34" charset="0"/>
              </a:rPr>
              <a:t>”</a:t>
            </a:r>
            <a:endParaRPr lang="en-US" sz="6526" kern="0" dirty="0">
              <a:solidFill>
                <a:srgbClr val="0078D7"/>
              </a:solidFill>
            </a:endParaRPr>
          </a:p>
        </p:txBody>
      </p:sp>
      <p:sp>
        <p:nvSpPr>
          <p:cNvPr id="33" name="Rectangle 32">
            <a:extLst>
              <a:ext uri="{FF2B5EF4-FFF2-40B4-BE49-F238E27FC236}">
                <a16:creationId xmlns:a16="http://schemas.microsoft.com/office/drawing/2014/main" id="{7A419426-29CE-6B81-A6FA-F869F368F74C}"/>
              </a:ext>
            </a:extLst>
          </p:cNvPr>
          <p:cNvSpPr/>
          <p:nvPr/>
        </p:nvSpPr>
        <p:spPr bwMode="auto">
          <a:xfrm>
            <a:off x="11231621" y="4950666"/>
            <a:ext cx="1333132" cy="278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6446" tIns="149157" rIns="186446" bIns="149157" numCol="1" spcCol="0" rtlCol="0" fromWordArt="0" anchor="ctr" anchorCtr="0" forceAA="0" compatLnSpc="1">
            <a:prstTxWarp prst="textNoShape">
              <a:avLst/>
            </a:prstTxWarp>
            <a:noAutofit/>
          </a:bodyPr>
          <a:lstStyle/>
          <a:p>
            <a:pPr defTabSz="950652" fontAlgn="base">
              <a:spcBef>
                <a:spcPct val="0"/>
              </a:spcBef>
              <a:spcAft>
                <a:spcPct val="0"/>
              </a:spcAft>
              <a:defRPr/>
            </a:pPr>
            <a:r>
              <a:rPr lang="en-US" sz="1428" kern="0" dirty="0">
                <a:gradFill>
                  <a:gsLst>
                    <a:gs pos="9735">
                      <a:srgbClr val="0078D4"/>
                    </a:gs>
                    <a:gs pos="41204">
                      <a:srgbClr val="0078D4"/>
                    </a:gs>
                  </a:gsLst>
                  <a:lin ang="5400000" scaled="1"/>
                </a:gradFill>
                <a:latin typeface="Segoe UI Semibold"/>
              </a:rPr>
              <a:t>Deliver</a:t>
            </a:r>
          </a:p>
        </p:txBody>
      </p:sp>
    </p:spTree>
    <p:extLst>
      <p:ext uri="{BB962C8B-B14F-4D97-AF65-F5344CB8AC3E}">
        <p14:creationId xmlns:p14="http://schemas.microsoft.com/office/powerpoint/2010/main" val="38133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CAE77-76AB-2C56-6A6D-EE34E5BB84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FA83EA-62F1-3FF1-9703-C15EAD62B08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3329CD27-B607-8F8B-8D35-4CFDB171A0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0450369-130C-05E8-C330-2E69F3610834}"/>
              </a:ext>
            </a:extLst>
          </p:cNvPr>
          <p:cNvSpPr/>
          <p:nvPr/>
        </p:nvSpPr>
        <p:spPr>
          <a:xfrm>
            <a:off x="728172" y="1248121"/>
            <a:ext cx="4709594" cy="2697085"/>
          </a:xfrm>
          <a:prstGeom prst="rect">
            <a:avLst/>
          </a:prstGeom>
        </p:spPr>
        <p:txBody>
          <a:bodyPr wrap="square">
            <a:spAutoFit/>
          </a:bodyPr>
          <a:lstStyle/>
          <a:p>
            <a:pPr>
              <a:lnSpc>
                <a:spcPct val="160000"/>
              </a:lnSpc>
            </a:pPr>
            <a:r>
              <a:rPr lang="en-US" b="1" dirty="0">
                <a:latin typeface="Bookman Old Style" panose="02050604050505020204" pitchFamily="18" charset="0"/>
              </a:rPr>
              <a:t>Traditional models </a:t>
            </a:r>
            <a:r>
              <a:rPr lang="en-US" dirty="0">
                <a:latin typeface="Bookman Old Style" panose="02050604050505020204" pitchFamily="18" charset="0"/>
              </a:rPr>
              <a:t>separate development and operations, causing:</a:t>
            </a:r>
          </a:p>
          <a:p>
            <a:pPr marL="285750" indent="-285750">
              <a:lnSpc>
                <a:spcPct val="160000"/>
              </a:lnSpc>
              <a:buFont typeface="Arial" panose="020B0604020202020204" pitchFamily="34" charset="0"/>
              <a:buChar char="•"/>
            </a:pPr>
            <a:r>
              <a:rPr lang="en-US" dirty="0">
                <a:latin typeface="Bookman Old Style" panose="02050604050505020204" pitchFamily="18" charset="0"/>
              </a:rPr>
              <a:t>Slow releases</a:t>
            </a:r>
          </a:p>
          <a:p>
            <a:pPr marL="285750" indent="-285750">
              <a:lnSpc>
                <a:spcPct val="160000"/>
              </a:lnSpc>
              <a:buFont typeface="Arial" panose="020B0604020202020204" pitchFamily="34" charset="0"/>
              <a:buChar char="•"/>
            </a:pPr>
            <a:r>
              <a:rPr lang="en-US" dirty="0">
                <a:latin typeface="Bookman Old Style" panose="02050604050505020204" pitchFamily="18" charset="0"/>
              </a:rPr>
              <a:t>Frequent failures</a:t>
            </a:r>
          </a:p>
          <a:p>
            <a:pPr marL="285750" indent="-285750">
              <a:lnSpc>
                <a:spcPct val="160000"/>
              </a:lnSpc>
              <a:buFont typeface="Arial" panose="020B0604020202020204" pitchFamily="34" charset="0"/>
              <a:buChar char="•"/>
            </a:pPr>
            <a:r>
              <a:rPr lang="en-US" dirty="0">
                <a:latin typeface="Bookman Old Style" panose="02050604050505020204" pitchFamily="18" charset="0"/>
              </a:rPr>
              <a:t>Poor communication</a:t>
            </a:r>
          </a:p>
          <a:p>
            <a:pPr marL="285750" indent="-285750">
              <a:lnSpc>
                <a:spcPct val="160000"/>
              </a:lnSpc>
              <a:buFont typeface="Arial" panose="020B0604020202020204" pitchFamily="34" charset="0"/>
              <a:buChar char="•"/>
            </a:pPr>
            <a:r>
              <a:rPr lang="en-US" dirty="0">
                <a:latin typeface="Bookman Old Style" panose="02050604050505020204" pitchFamily="18" charset="0"/>
              </a:rPr>
              <a:t>Manual deployments</a:t>
            </a:r>
            <a:endParaRPr lang="en-IN" dirty="0">
              <a:latin typeface="Bookman Old Style" panose="02050604050505020204" pitchFamily="18" charset="0"/>
            </a:endParaRPr>
          </a:p>
        </p:txBody>
      </p:sp>
      <p:sp>
        <p:nvSpPr>
          <p:cNvPr id="3" name="Rectangle 2">
            <a:extLst>
              <a:ext uri="{FF2B5EF4-FFF2-40B4-BE49-F238E27FC236}">
                <a16:creationId xmlns:a16="http://schemas.microsoft.com/office/drawing/2014/main" id="{04A15403-F42E-A24D-89A4-2AF2B4373C85}"/>
              </a:ext>
            </a:extLst>
          </p:cNvPr>
          <p:cNvSpPr/>
          <p:nvPr/>
        </p:nvSpPr>
        <p:spPr>
          <a:xfrm>
            <a:off x="6482832" y="1248121"/>
            <a:ext cx="4985210" cy="1810688"/>
          </a:xfrm>
          <a:prstGeom prst="rect">
            <a:avLst/>
          </a:prstGeom>
        </p:spPr>
        <p:txBody>
          <a:bodyPr wrap="square">
            <a:spAutoFit/>
          </a:bodyPr>
          <a:lstStyle/>
          <a:p>
            <a:pPr>
              <a:lnSpc>
                <a:spcPct val="160000"/>
              </a:lnSpc>
            </a:pPr>
            <a:r>
              <a:rPr lang="en-US" b="1" dirty="0">
                <a:latin typeface="Bookman Old Style" panose="02050604050505020204" pitchFamily="18" charset="0"/>
              </a:rPr>
              <a:t>DevOps </a:t>
            </a:r>
            <a:r>
              <a:rPr lang="en-US" dirty="0">
                <a:latin typeface="Bookman Old Style" panose="02050604050505020204" pitchFamily="18" charset="0"/>
              </a:rPr>
              <a:t>solves this by:</a:t>
            </a:r>
          </a:p>
          <a:p>
            <a:pPr marL="285750" indent="-285750">
              <a:lnSpc>
                <a:spcPct val="160000"/>
              </a:lnSpc>
              <a:buFont typeface="Arial" panose="020B0604020202020204" pitchFamily="34" charset="0"/>
              <a:buChar char="•"/>
            </a:pPr>
            <a:r>
              <a:rPr lang="en-US" dirty="0">
                <a:latin typeface="Bookman Old Style" panose="02050604050505020204" pitchFamily="18" charset="0"/>
              </a:rPr>
              <a:t>Automating build, test, and deployment</a:t>
            </a:r>
          </a:p>
          <a:p>
            <a:pPr marL="285750" indent="-285750">
              <a:lnSpc>
                <a:spcPct val="160000"/>
              </a:lnSpc>
              <a:buFont typeface="Arial" panose="020B0604020202020204" pitchFamily="34" charset="0"/>
              <a:buChar char="•"/>
            </a:pPr>
            <a:r>
              <a:rPr lang="en-US" dirty="0">
                <a:latin typeface="Bookman Old Style" panose="02050604050505020204" pitchFamily="18" charset="0"/>
              </a:rPr>
              <a:t>Enabling continuous feedback</a:t>
            </a:r>
          </a:p>
          <a:p>
            <a:pPr marL="285750" indent="-285750">
              <a:lnSpc>
                <a:spcPct val="160000"/>
              </a:lnSpc>
              <a:buFont typeface="Arial" panose="020B0604020202020204" pitchFamily="34" charset="0"/>
              <a:buChar char="•"/>
            </a:pPr>
            <a:r>
              <a:rPr lang="en-US" dirty="0">
                <a:latin typeface="Bookman Old Style" panose="02050604050505020204" pitchFamily="18" charset="0"/>
              </a:rPr>
              <a:t>Promoting shared responsibility</a:t>
            </a:r>
            <a:endParaRPr lang="en-IN" dirty="0">
              <a:latin typeface="Bookman Old Style" panose="02050604050505020204" pitchFamily="18" charset="0"/>
            </a:endParaRPr>
          </a:p>
        </p:txBody>
      </p:sp>
    </p:spTree>
    <p:extLst>
      <p:ext uri="{BB962C8B-B14F-4D97-AF65-F5344CB8AC3E}">
        <p14:creationId xmlns:p14="http://schemas.microsoft.com/office/powerpoint/2010/main" val="75259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12D0-C891-ED2E-27BF-252D27978B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558411-086D-0BAC-191C-55B3C459214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E9DF3A73-A6F8-1048-CCA7-F415AD7141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108CF54-1EB1-DB64-FFF0-8CCE4E0025A7}"/>
              </a:ext>
            </a:extLst>
          </p:cNvPr>
          <p:cNvSpPr/>
          <p:nvPr/>
        </p:nvSpPr>
        <p:spPr>
          <a:xfrm>
            <a:off x="1430573" y="995535"/>
            <a:ext cx="9231086" cy="1365695"/>
          </a:xfrm>
          <a:prstGeom prst="rect">
            <a:avLst/>
          </a:prstGeom>
        </p:spPr>
        <p:txBody>
          <a:bodyPr wrap="square">
            <a:spAutoFit/>
          </a:bodyPr>
          <a:lstStyle/>
          <a:p>
            <a:pPr algn="ctr">
              <a:lnSpc>
                <a:spcPct val="160000"/>
              </a:lnSpc>
            </a:pPr>
            <a:r>
              <a:rPr lang="en-US" i="1" dirty="0">
                <a:latin typeface="Bookman Old Style" panose="02050604050505020204" pitchFamily="18" charset="0"/>
                <a:ea typeface="Times New Roman" panose="02020603050405020304" pitchFamily="18" charset="0"/>
              </a:rPr>
              <a:t>DevOps is a software development approach that </a:t>
            </a:r>
            <a:r>
              <a:rPr lang="en-US" b="1" i="1" dirty="0">
                <a:latin typeface="Bookman Old Style" panose="02050604050505020204" pitchFamily="18" charset="0"/>
                <a:ea typeface="Times New Roman" panose="02020603050405020304" pitchFamily="18" charset="0"/>
              </a:rPr>
              <a:t>integrates Development (Dev) and Operations (Ops) to improve collaboration, automation, and continuous delivery of high-quality software.</a:t>
            </a:r>
            <a:endParaRPr lang="en-IN" b="1" dirty="0">
              <a:latin typeface="Bookman Old Style" panose="02050604050505020204" pitchFamily="18" charset="0"/>
            </a:endParaRPr>
          </a:p>
        </p:txBody>
      </p:sp>
      <p:sp>
        <p:nvSpPr>
          <p:cNvPr id="3" name="Rectangle 2">
            <a:extLst>
              <a:ext uri="{FF2B5EF4-FFF2-40B4-BE49-F238E27FC236}">
                <a16:creationId xmlns:a16="http://schemas.microsoft.com/office/drawing/2014/main" id="{198204BC-A78D-3B40-C97A-B248C2D43F09}"/>
              </a:ext>
            </a:extLst>
          </p:cNvPr>
          <p:cNvSpPr/>
          <p:nvPr/>
        </p:nvSpPr>
        <p:spPr>
          <a:xfrm>
            <a:off x="739678" y="3176953"/>
            <a:ext cx="10612877" cy="2002664"/>
          </a:xfrm>
          <a:prstGeom prst="rect">
            <a:avLst/>
          </a:prstGeom>
        </p:spPr>
        <p:txBody>
          <a:bodyPr wrap="square">
            <a:spAutoFit/>
          </a:bodyPr>
          <a:lstStyle/>
          <a:p>
            <a:pPr algn="ctr">
              <a:lnSpc>
                <a:spcPct val="160000"/>
              </a:lnSpc>
            </a:pPr>
            <a:r>
              <a:rPr lang="en-US" sz="2000" b="1" i="1" dirty="0">
                <a:latin typeface="Bookman Old Style" panose="02050604050505020204" pitchFamily="18" charset="0"/>
                <a:ea typeface="Times New Roman" panose="02020603050405020304" pitchFamily="18" charset="0"/>
              </a:rPr>
              <a:t>DevOps </a:t>
            </a:r>
            <a:r>
              <a:rPr lang="en-US" sz="2000" i="1" dirty="0">
                <a:latin typeface="Bookman Old Style" panose="02050604050505020204" pitchFamily="18" charset="0"/>
                <a:ea typeface="Times New Roman" panose="02020603050405020304" pitchFamily="18" charset="0"/>
              </a:rPr>
              <a:t>is a </a:t>
            </a:r>
            <a:r>
              <a:rPr lang="en-US" sz="2000" b="1" i="1" dirty="0">
                <a:latin typeface="Bookman Old Style" panose="02050604050505020204" pitchFamily="18" charset="0"/>
                <a:ea typeface="Times New Roman" panose="02020603050405020304" pitchFamily="18" charset="0"/>
              </a:rPr>
              <a:t>set of practices</a:t>
            </a:r>
            <a:r>
              <a:rPr lang="en-US" sz="2000" i="1" dirty="0">
                <a:latin typeface="Bookman Old Style" panose="02050604050505020204" pitchFamily="18" charset="0"/>
                <a:ea typeface="Times New Roman" panose="02020603050405020304" pitchFamily="18" charset="0"/>
              </a:rPr>
              <a:t>, </a:t>
            </a:r>
            <a:r>
              <a:rPr lang="en-US" sz="2000" b="1" i="1" dirty="0">
                <a:latin typeface="Bookman Old Style" panose="02050604050505020204" pitchFamily="18" charset="0"/>
                <a:ea typeface="Times New Roman" panose="02020603050405020304" pitchFamily="18" charset="0"/>
              </a:rPr>
              <a:t>cultural philosophies</a:t>
            </a:r>
            <a:r>
              <a:rPr lang="en-US" sz="2000" i="1" dirty="0">
                <a:latin typeface="Bookman Old Style" panose="02050604050505020204" pitchFamily="18" charset="0"/>
                <a:ea typeface="Times New Roman" panose="02020603050405020304" pitchFamily="18" charset="0"/>
              </a:rPr>
              <a:t>, and </a:t>
            </a:r>
            <a:r>
              <a:rPr lang="en-US" sz="2000" b="1" i="1" dirty="0">
                <a:latin typeface="Bookman Old Style" panose="02050604050505020204" pitchFamily="18" charset="0"/>
                <a:ea typeface="Times New Roman" panose="02020603050405020304" pitchFamily="18" charset="0"/>
              </a:rPr>
              <a:t>tools </a:t>
            </a:r>
            <a:r>
              <a:rPr lang="en-US" sz="2000" i="1" dirty="0">
                <a:latin typeface="Bookman Old Style" panose="02050604050505020204" pitchFamily="18" charset="0"/>
                <a:ea typeface="Times New Roman" panose="02020603050405020304" pitchFamily="18" charset="0"/>
              </a:rPr>
              <a:t>that integrates </a:t>
            </a:r>
            <a:r>
              <a:rPr lang="en-US" sz="2000" b="1" i="1" dirty="0">
                <a:latin typeface="Bookman Old Style" panose="02050604050505020204" pitchFamily="18" charset="0"/>
                <a:ea typeface="Times New Roman" panose="02020603050405020304" pitchFamily="18" charset="0"/>
              </a:rPr>
              <a:t>software development (Dev) </a:t>
            </a:r>
            <a:r>
              <a:rPr lang="en-US" sz="2000" i="1" dirty="0">
                <a:latin typeface="Bookman Old Style" panose="02050604050505020204" pitchFamily="18" charset="0"/>
                <a:ea typeface="Times New Roman" panose="02020603050405020304" pitchFamily="18" charset="0"/>
              </a:rPr>
              <a:t>and </a:t>
            </a:r>
            <a:r>
              <a:rPr lang="en-US" sz="2000" b="1" i="1" dirty="0">
                <a:latin typeface="Bookman Old Style" panose="02050604050505020204" pitchFamily="18" charset="0"/>
                <a:ea typeface="Times New Roman" panose="02020603050405020304" pitchFamily="18" charset="0"/>
              </a:rPr>
              <a:t>IT operations (Ops) </a:t>
            </a:r>
            <a:r>
              <a:rPr lang="en-US" sz="2000" i="1" dirty="0">
                <a:latin typeface="Bookman Old Style" panose="02050604050505020204" pitchFamily="18" charset="0"/>
                <a:ea typeface="Times New Roman" panose="02020603050405020304" pitchFamily="18" charset="0"/>
              </a:rPr>
              <a:t>to enable </a:t>
            </a:r>
            <a:r>
              <a:rPr lang="en-US" sz="2000" b="1" i="1" dirty="0">
                <a:latin typeface="Bookman Old Style" panose="02050604050505020204" pitchFamily="18" charset="0"/>
                <a:ea typeface="Times New Roman" panose="02020603050405020304" pitchFamily="18" charset="0"/>
              </a:rPr>
              <a:t>continuous integration</a:t>
            </a:r>
            <a:r>
              <a:rPr lang="en-US" sz="2000" i="1" dirty="0">
                <a:latin typeface="Bookman Old Style" panose="02050604050505020204" pitchFamily="18" charset="0"/>
                <a:ea typeface="Times New Roman" panose="02020603050405020304" pitchFamily="18" charset="0"/>
              </a:rPr>
              <a:t>, </a:t>
            </a:r>
            <a:r>
              <a:rPr lang="en-US" sz="2000" b="1" i="1" dirty="0">
                <a:latin typeface="Bookman Old Style" panose="02050604050505020204" pitchFamily="18" charset="0"/>
                <a:ea typeface="Times New Roman" panose="02020603050405020304" pitchFamily="18" charset="0"/>
              </a:rPr>
              <a:t>continuous delivery, and continuous deployment of software </a:t>
            </a:r>
            <a:r>
              <a:rPr lang="en-US" sz="2000" i="1" dirty="0">
                <a:latin typeface="Bookman Old Style" panose="02050604050505020204" pitchFamily="18" charset="0"/>
                <a:ea typeface="Times New Roman" panose="02020603050405020304" pitchFamily="18" charset="0"/>
              </a:rPr>
              <a:t>through </a:t>
            </a:r>
            <a:r>
              <a:rPr lang="en-US" sz="2000" b="1" i="1" dirty="0">
                <a:latin typeface="Bookman Old Style" panose="02050604050505020204" pitchFamily="18" charset="0"/>
                <a:ea typeface="Times New Roman" panose="02020603050405020304" pitchFamily="18" charset="0"/>
              </a:rPr>
              <a:t>automation and collaboration</a:t>
            </a:r>
            <a:r>
              <a:rPr lang="en-US" sz="2000" i="1" dirty="0">
                <a:latin typeface="Bookman Old Style" panose="02050604050505020204" pitchFamily="18" charset="0"/>
                <a:ea typeface="Times New Roman" panose="02020603050405020304" pitchFamily="18" charset="0"/>
              </a:rPr>
              <a:t>.</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636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2CD96-B608-BBDD-1A72-5C0419CA38F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A93FE54-AD7A-40D5-639E-3BDCE9AFC98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A8F6DF7-3310-8F8C-C485-8C39A4808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872FE38B-3E02-0000-F670-73DBD9F07668}"/>
              </a:ext>
            </a:extLst>
          </p:cNvPr>
          <p:cNvGraphicFramePr>
            <a:graphicFrameLocks noGrp="1"/>
          </p:cNvGraphicFramePr>
          <p:nvPr>
            <p:extLst>
              <p:ext uri="{D42A27DB-BD31-4B8C-83A1-F6EECF244321}">
                <p14:modId xmlns:p14="http://schemas.microsoft.com/office/powerpoint/2010/main" val="181940975"/>
              </p:ext>
            </p:extLst>
          </p:nvPr>
        </p:nvGraphicFramePr>
        <p:xfrm>
          <a:off x="327874" y="1018957"/>
          <a:ext cx="11436486" cy="5176428"/>
        </p:xfrm>
        <a:graphic>
          <a:graphicData uri="http://schemas.openxmlformats.org/drawingml/2006/table">
            <a:tbl>
              <a:tblPr/>
              <a:tblGrid>
                <a:gridCol w="2343436">
                  <a:extLst>
                    <a:ext uri="{9D8B030D-6E8A-4147-A177-3AD203B41FA5}">
                      <a16:colId xmlns:a16="http://schemas.microsoft.com/office/drawing/2014/main" val="4269025583"/>
                    </a:ext>
                  </a:extLst>
                </a:gridCol>
                <a:gridCol w="9093050">
                  <a:extLst>
                    <a:ext uri="{9D8B030D-6E8A-4147-A177-3AD203B41FA5}">
                      <a16:colId xmlns:a16="http://schemas.microsoft.com/office/drawing/2014/main" val="1572001943"/>
                    </a:ext>
                  </a:extLst>
                </a:gridCol>
              </a:tblGrid>
              <a:tr h="215085">
                <a:tc>
                  <a:txBody>
                    <a:bodyPr/>
                    <a:lstStyle/>
                    <a:p>
                      <a:pPr algn="ctr">
                        <a:lnSpc>
                          <a:spcPct val="160000"/>
                        </a:lnSpc>
                        <a:buNone/>
                      </a:pPr>
                      <a:r>
                        <a:rPr lang="en-IN" sz="1800" b="1">
                          <a:solidFill>
                            <a:srgbClr val="000000"/>
                          </a:solidFill>
                          <a:effectLst/>
                          <a:latin typeface="Bookman Old Style" panose="02050604050505020204" pitchFamily="18" charset="0"/>
                        </a:rPr>
                        <a:t>Principle</a:t>
                      </a: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tc>
                  <a:txBody>
                    <a:bodyPr/>
                    <a:lstStyle/>
                    <a:p>
                      <a:pPr algn="ctr">
                        <a:lnSpc>
                          <a:spcPct val="160000"/>
                        </a:lnSpc>
                        <a:buNone/>
                      </a:pPr>
                      <a:r>
                        <a:rPr lang="en-IN" sz="1800" b="1">
                          <a:solidFill>
                            <a:srgbClr val="000000"/>
                          </a:solidFill>
                          <a:effectLst/>
                          <a:latin typeface="Bookman Old Style" panose="02050604050505020204" pitchFamily="18" charset="0"/>
                        </a:rPr>
                        <a:t>Description</a:t>
                      </a: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494192210"/>
                  </a:ext>
                </a:extLst>
              </a:tr>
              <a:tr h="959611">
                <a:tc>
                  <a:txBody>
                    <a:bodyPr/>
                    <a:lstStyle/>
                    <a:p>
                      <a:pPr algn="l">
                        <a:lnSpc>
                          <a:spcPct val="160000"/>
                        </a:lnSpc>
                        <a:buNone/>
                      </a:pPr>
                      <a:r>
                        <a:rPr lang="en-IN" sz="1800" b="1">
                          <a:effectLst/>
                          <a:latin typeface="Bookman Old Style" panose="02050604050505020204" pitchFamily="18" charset="0"/>
                        </a:rPr>
                        <a:t>Collaboration</a:t>
                      </a:r>
                      <a:endParaRPr lang="en-IN" sz="1800">
                        <a:effectLst/>
                        <a:latin typeface="Bookman Old Style" panose="02050604050505020204" pitchFamily="18" charset="0"/>
                      </a:endParaRP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tc>
                  <a:txBody>
                    <a:bodyPr/>
                    <a:lstStyle/>
                    <a:p>
                      <a:pPr algn="l">
                        <a:lnSpc>
                          <a:spcPct val="160000"/>
                        </a:lnSpc>
                        <a:buNone/>
                      </a:pPr>
                      <a:r>
                        <a:rPr lang="en-US" sz="1800" dirty="0">
                          <a:effectLst/>
                          <a:latin typeface="Bookman Old Style" panose="02050604050505020204" pitchFamily="18" charset="0"/>
                        </a:rPr>
                        <a:t>Encourages open talks and teamwork. Development, operations, and stakeholders work together. This helps to share responsibility for quality and delivery.</a:t>
                      </a: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07407280"/>
                  </a:ext>
                </a:extLst>
              </a:tr>
              <a:tr h="959611">
                <a:tc>
                  <a:txBody>
                    <a:bodyPr/>
                    <a:lstStyle/>
                    <a:p>
                      <a:pPr algn="l">
                        <a:lnSpc>
                          <a:spcPct val="160000"/>
                        </a:lnSpc>
                        <a:buNone/>
                      </a:pPr>
                      <a:r>
                        <a:rPr lang="en-IN" sz="1800" b="1">
                          <a:effectLst/>
                          <a:latin typeface="Bookman Old Style" panose="02050604050505020204" pitchFamily="18" charset="0"/>
                        </a:rPr>
                        <a:t>Automation</a:t>
                      </a:r>
                      <a:endParaRPr lang="en-IN" sz="1800">
                        <a:effectLst/>
                        <a:latin typeface="Bookman Old Style" panose="02050604050505020204" pitchFamily="18" charset="0"/>
                      </a:endParaRP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tc>
                  <a:txBody>
                    <a:bodyPr/>
                    <a:lstStyle/>
                    <a:p>
                      <a:pPr algn="l">
                        <a:lnSpc>
                          <a:spcPct val="160000"/>
                        </a:lnSpc>
                        <a:buNone/>
                      </a:pPr>
                      <a:r>
                        <a:rPr lang="en-US" sz="1800">
                          <a:effectLst/>
                          <a:latin typeface="Bookman Old Style" panose="02050604050505020204" pitchFamily="18" charset="0"/>
                        </a:rPr>
                        <a:t>Makes repeated tasks easier. Automation of code integration, testing, and deployment reduces mistakes. This increases overall efficiency.</a:t>
                      </a: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232276676"/>
                  </a:ext>
                </a:extLst>
              </a:tr>
              <a:tr h="1108516">
                <a:tc>
                  <a:txBody>
                    <a:bodyPr/>
                    <a:lstStyle/>
                    <a:p>
                      <a:pPr algn="l">
                        <a:lnSpc>
                          <a:spcPct val="160000"/>
                        </a:lnSpc>
                        <a:buNone/>
                      </a:pPr>
                      <a:r>
                        <a:rPr lang="en-IN" sz="1800" b="1">
                          <a:effectLst/>
                          <a:latin typeface="Bookman Old Style" panose="02050604050505020204" pitchFamily="18" charset="0"/>
                        </a:rPr>
                        <a:t>CI / CD</a:t>
                      </a:r>
                      <a:endParaRPr lang="en-IN" sz="1800">
                        <a:effectLst/>
                        <a:latin typeface="Bookman Old Style" panose="02050604050505020204" pitchFamily="18" charset="0"/>
                      </a:endParaRP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tc>
                  <a:txBody>
                    <a:bodyPr/>
                    <a:lstStyle/>
                    <a:p>
                      <a:pPr algn="l">
                        <a:lnSpc>
                          <a:spcPct val="160000"/>
                        </a:lnSpc>
                        <a:buNone/>
                      </a:pPr>
                      <a:r>
                        <a:rPr lang="en-US" sz="1800">
                          <a:effectLst/>
                          <a:latin typeface="Bookman Old Style" panose="02050604050505020204" pitchFamily="18" charset="0"/>
                        </a:rPr>
                        <a:t>Enables fast and safe software delivery. This is done by merging code changes into a central place often and automatically putting tested code into production.</a:t>
                      </a: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572898012"/>
                  </a:ext>
                </a:extLst>
              </a:tr>
              <a:tr h="1108516">
                <a:tc>
                  <a:txBody>
                    <a:bodyPr/>
                    <a:lstStyle/>
                    <a:p>
                      <a:pPr algn="l">
                        <a:lnSpc>
                          <a:spcPct val="160000"/>
                        </a:lnSpc>
                        <a:buNone/>
                      </a:pPr>
                      <a:r>
                        <a:rPr lang="en-IN" sz="1800" b="1">
                          <a:effectLst/>
                          <a:latin typeface="Bookman Old Style" panose="02050604050505020204" pitchFamily="18" charset="0"/>
                        </a:rPr>
                        <a:t>Monitoring and Feedback Loops</a:t>
                      </a:r>
                      <a:endParaRPr lang="en-IN" sz="1800">
                        <a:effectLst/>
                        <a:latin typeface="Bookman Old Style" panose="02050604050505020204" pitchFamily="18" charset="0"/>
                      </a:endParaRP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tc>
                  <a:txBody>
                    <a:bodyPr/>
                    <a:lstStyle/>
                    <a:p>
                      <a:pPr algn="l">
                        <a:lnSpc>
                          <a:spcPct val="160000"/>
                        </a:lnSpc>
                        <a:buNone/>
                      </a:pPr>
                      <a:r>
                        <a:rPr lang="en-US" sz="1800" dirty="0">
                          <a:effectLst/>
                          <a:latin typeface="Bookman Old Style" panose="02050604050505020204" pitchFamily="18" charset="0"/>
                        </a:rPr>
                        <a:t>Involves continuous monitoring of applications and infrastructure. This gives real-time information. Learning from failures and successes helps to improve all the time.</a:t>
                      </a:r>
                    </a:p>
                  </a:txBody>
                  <a:tcPr marL="33090" marR="33090" marT="33090" marB="33090" anchor="ctr">
                    <a:lnL w="6096" cap="flat" cmpd="sng" algn="ctr">
                      <a:solidFill>
                        <a:srgbClr val="EEEEEE"/>
                      </a:solidFill>
                      <a:prstDash val="solid"/>
                      <a:round/>
                      <a:headEnd type="none" w="med" len="med"/>
                      <a:tailEnd type="none" w="med" len="med"/>
                    </a:lnL>
                    <a:lnR w="6096" cap="flat" cmpd="sng" algn="ctr">
                      <a:solidFill>
                        <a:srgbClr val="EEEEEE"/>
                      </a:solidFill>
                      <a:prstDash val="solid"/>
                      <a:round/>
                      <a:headEnd type="none" w="med" len="med"/>
                      <a:tailEnd type="none" w="med" len="med"/>
                    </a:lnR>
                    <a:lnT w="6096" cap="flat" cmpd="sng" algn="ctr">
                      <a:solidFill>
                        <a:srgbClr val="EEEEEE"/>
                      </a:solidFill>
                      <a:prstDash val="solid"/>
                      <a:round/>
                      <a:headEnd type="none" w="med" len="med"/>
                      <a:tailEnd type="none" w="med" len="med"/>
                    </a:lnT>
                    <a:lnB w="6096"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077977301"/>
                  </a:ext>
                </a:extLst>
              </a:tr>
            </a:tbl>
          </a:graphicData>
        </a:graphic>
      </p:graphicFrame>
      <p:sp>
        <p:nvSpPr>
          <p:cNvPr id="7" name="TextBox 6">
            <a:extLst>
              <a:ext uri="{FF2B5EF4-FFF2-40B4-BE49-F238E27FC236}">
                <a16:creationId xmlns:a16="http://schemas.microsoft.com/office/drawing/2014/main" id="{2163FE6E-8D21-4EE1-AC54-AF72496D2DEA}"/>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Principles </a:t>
            </a:r>
            <a:r>
              <a:rPr lang="en-IN" sz="2400" b="1">
                <a:latin typeface="Bookman Old Style" panose="02050604050505020204" pitchFamily="18" charset="0"/>
                <a:ea typeface="Times New Roman" panose="02020603050405020304" pitchFamily="18" charset="0"/>
              </a:rPr>
              <a:t>of DevOps</a:t>
            </a:r>
            <a:endParaRPr lang="en-IN" sz="2400" b="1" dirty="0">
              <a:latin typeface="Bookman Old Style" panose="02050604050505020204" pitchFamily="18" charset="0"/>
            </a:endParaRPr>
          </a:p>
        </p:txBody>
      </p:sp>
    </p:spTree>
    <p:extLst>
      <p:ext uri="{BB962C8B-B14F-4D97-AF65-F5344CB8AC3E}">
        <p14:creationId xmlns:p14="http://schemas.microsoft.com/office/powerpoint/2010/main" val="168213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F69BA-35B5-A573-6996-9A9E6BCBD45F}"/>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975002D-1EA8-44E3-90A2-18993FB895AD}"/>
              </a:ext>
            </a:extLst>
          </p:cNvPr>
          <p:cNvGraphicFramePr>
            <a:graphicFrameLocks noGrp="1"/>
          </p:cNvGraphicFramePr>
          <p:nvPr>
            <p:ph idx="1"/>
            <p:extLst>
              <p:ext uri="{D42A27DB-BD31-4B8C-83A1-F6EECF244321}">
                <p14:modId xmlns:p14="http://schemas.microsoft.com/office/powerpoint/2010/main" val="2828754608"/>
              </p:ext>
            </p:extLst>
          </p:nvPr>
        </p:nvGraphicFramePr>
        <p:xfrm>
          <a:off x="531780" y="524170"/>
          <a:ext cx="11459182" cy="5809659"/>
        </p:xfrm>
        <a:graphic>
          <a:graphicData uri="http://schemas.openxmlformats.org/drawingml/2006/table">
            <a:tbl>
              <a:tblPr>
                <a:tableStyleId>{8EC20E35-A176-4012-BC5E-935CFFF8708E}</a:tableStyleId>
              </a:tblPr>
              <a:tblGrid>
                <a:gridCol w="2756979">
                  <a:extLst>
                    <a:ext uri="{9D8B030D-6E8A-4147-A177-3AD203B41FA5}">
                      <a16:colId xmlns:a16="http://schemas.microsoft.com/office/drawing/2014/main" val="20000"/>
                    </a:ext>
                  </a:extLst>
                </a:gridCol>
                <a:gridCol w="4358803">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46715">
                <a:tc>
                  <a:txBody>
                    <a:bodyPr/>
                    <a:lstStyle/>
                    <a:p>
                      <a:pPr algn="ctr">
                        <a:lnSpc>
                          <a:spcPct val="160000"/>
                        </a:lnSpc>
                      </a:pPr>
                      <a:r>
                        <a:rPr lang="en-IN" sz="1800" b="1" dirty="0">
                          <a:latin typeface="Bookman Old Style" panose="02050604050505020204" pitchFamily="18" charset="0"/>
                        </a:rPr>
                        <a:t>Features</a:t>
                      </a:r>
                      <a:endParaRPr lang="en-IN" sz="1800" dirty="0">
                        <a:latin typeface="Bookman Old Style" panose="02050604050505020204" pitchFamily="18" charset="0"/>
                      </a:endParaRPr>
                    </a:p>
                  </a:txBody>
                  <a:tcPr marL="40439" marR="40439" marT="40438" marB="40438" anchor="ctr"/>
                </a:tc>
                <a:tc>
                  <a:txBody>
                    <a:bodyPr/>
                    <a:lstStyle/>
                    <a:p>
                      <a:pPr algn="ctr">
                        <a:lnSpc>
                          <a:spcPct val="160000"/>
                        </a:lnSpc>
                      </a:pPr>
                      <a:r>
                        <a:rPr lang="en-IN" sz="1800" b="1" dirty="0" err="1">
                          <a:latin typeface="Bookman Old Style" panose="02050604050505020204" pitchFamily="18" charset="0"/>
                        </a:rPr>
                        <a:t>DevOps</a:t>
                      </a:r>
                      <a:endParaRPr lang="en-IN" sz="1800" dirty="0">
                        <a:latin typeface="Bookman Old Style" panose="02050604050505020204" pitchFamily="18" charset="0"/>
                      </a:endParaRPr>
                    </a:p>
                  </a:txBody>
                  <a:tcPr marL="40439" marR="40439" marT="40438" marB="40438" anchor="ctr"/>
                </a:tc>
                <a:tc>
                  <a:txBody>
                    <a:bodyPr/>
                    <a:lstStyle/>
                    <a:p>
                      <a:pPr algn="ctr">
                        <a:lnSpc>
                          <a:spcPct val="160000"/>
                        </a:lnSpc>
                      </a:pPr>
                      <a:r>
                        <a:rPr lang="en-IN" sz="1800" b="1" dirty="0">
                          <a:latin typeface="Bookman Old Style" panose="02050604050505020204" pitchFamily="18" charset="0"/>
                        </a:rPr>
                        <a:t>Agile</a:t>
                      </a:r>
                      <a:endParaRPr lang="en-IN" sz="1800" dirty="0">
                        <a:latin typeface="Bookman Old Style" panose="02050604050505020204" pitchFamily="18" charset="0"/>
                      </a:endParaRPr>
                    </a:p>
                  </a:txBody>
                  <a:tcPr marL="40439" marR="40439" marT="40438" marB="40438" anchor="ctr"/>
                </a:tc>
                <a:extLst>
                  <a:ext uri="{0D108BD9-81ED-4DB2-BD59-A6C34878D82A}">
                    <a16:rowId xmlns:a16="http://schemas.microsoft.com/office/drawing/2014/main" val="10000"/>
                  </a:ext>
                </a:extLst>
              </a:tr>
              <a:tr h="861425">
                <a:tc>
                  <a:txBody>
                    <a:bodyPr/>
                    <a:lstStyle/>
                    <a:p>
                      <a:pPr>
                        <a:lnSpc>
                          <a:spcPct val="160000"/>
                        </a:lnSpc>
                      </a:pPr>
                      <a:r>
                        <a:rPr lang="en-IN" sz="1800" b="1">
                          <a:latin typeface="Bookman Old Style" panose="02050604050505020204" pitchFamily="18" charset="0"/>
                        </a:rPr>
                        <a:t>Agility</a:t>
                      </a:r>
                      <a:endParaRPr lang="en-IN" sz="1800">
                        <a:latin typeface="Bookman Old Style" panose="02050604050505020204" pitchFamily="18" charset="0"/>
                      </a:endParaRPr>
                    </a:p>
                  </a:txBody>
                  <a:tcPr marL="40439" marR="40439" marT="40438" marB="40438" anchor="ctr"/>
                </a:tc>
                <a:tc>
                  <a:txBody>
                    <a:bodyPr/>
                    <a:lstStyle/>
                    <a:p>
                      <a:pPr>
                        <a:lnSpc>
                          <a:spcPct val="160000"/>
                        </a:lnSpc>
                      </a:pPr>
                      <a:r>
                        <a:rPr lang="en-IN" sz="1800">
                          <a:latin typeface="Bookman Old Style" panose="02050604050505020204" pitchFamily="18" charset="0"/>
                        </a:rPr>
                        <a:t>Agility in both Development &amp; Operations</a:t>
                      </a:r>
                    </a:p>
                  </a:txBody>
                  <a:tcPr marL="40439" marR="40439" marT="40438" marB="40438" anchor="ctr"/>
                </a:tc>
                <a:tc>
                  <a:txBody>
                    <a:bodyPr/>
                    <a:lstStyle/>
                    <a:p>
                      <a:pPr>
                        <a:lnSpc>
                          <a:spcPct val="160000"/>
                        </a:lnSpc>
                      </a:pPr>
                      <a:r>
                        <a:rPr lang="en-IN" sz="1800">
                          <a:latin typeface="Bookman Old Style" panose="02050604050505020204" pitchFamily="18" charset="0"/>
                        </a:rPr>
                        <a:t>Agility in only Development</a:t>
                      </a:r>
                    </a:p>
                  </a:txBody>
                  <a:tcPr marL="40439" marR="40439" marT="40438" marB="40438" anchor="ctr"/>
                </a:tc>
                <a:extLst>
                  <a:ext uri="{0D108BD9-81ED-4DB2-BD59-A6C34878D82A}">
                    <a16:rowId xmlns:a16="http://schemas.microsoft.com/office/drawing/2014/main" val="10001"/>
                  </a:ext>
                </a:extLst>
              </a:tr>
              <a:tr h="861425">
                <a:tc>
                  <a:txBody>
                    <a:bodyPr/>
                    <a:lstStyle/>
                    <a:p>
                      <a:pPr>
                        <a:lnSpc>
                          <a:spcPct val="160000"/>
                        </a:lnSpc>
                      </a:pPr>
                      <a:r>
                        <a:rPr lang="en-IN" sz="1800" b="1" dirty="0">
                          <a:latin typeface="Bookman Old Style" panose="02050604050505020204" pitchFamily="18" charset="0"/>
                        </a:rPr>
                        <a:t>Processes/ Practices</a:t>
                      </a:r>
                      <a:endParaRPr lang="en-IN" sz="1800" dirty="0">
                        <a:latin typeface="Bookman Old Style" panose="02050604050505020204" pitchFamily="18" charset="0"/>
                      </a:endParaRPr>
                    </a:p>
                  </a:txBody>
                  <a:tcPr marL="40439" marR="40439" marT="40438" marB="40438" anchor="ctr"/>
                </a:tc>
                <a:tc>
                  <a:txBody>
                    <a:bodyPr/>
                    <a:lstStyle/>
                    <a:p>
                      <a:pPr>
                        <a:lnSpc>
                          <a:spcPct val="160000"/>
                        </a:lnSpc>
                      </a:pPr>
                      <a:r>
                        <a:rPr lang="en-IN" sz="1800">
                          <a:latin typeface="Bookman Old Style" panose="02050604050505020204" pitchFamily="18" charset="0"/>
                        </a:rPr>
                        <a:t>Involves processes such as CI, CD, CT, etc.</a:t>
                      </a:r>
                    </a:p>
                  </a:txBody>
                  <a:tcPr marL="40439" marR="40439" marT="40438" marB="40438" anchor="ctr"/>
                </a:tc>
                <a:tc>
                  <a:txBody>
                    <a:bodyPr/>
                    <a:lstStyle/>
                    <a:p>
                      <a:pPr>
                        <a:lnSpc>
                          <a:spcPct val="160000"/>
                        </a:lnSpc>
                      </a:pPr>
                      <a:r>
                        <a:rPr lang="en-IN" sz="1800">
                          <a:latin typeface="Bookman Old Style" panose="02050604050505020204" pitchFamily="18" charset="0"/>
                        </a:rPr>
                        <a:t>Involves practices such as Agile Scrum, Agile Kanban, etc.</a:t>
                      </a:r>
                    </a:p>
                  </a:txBody>
                  <a:tcPr marL="40439" marR="40439" marT="40438" marB="40438" anchor="ctr"/>
                </a:tc>
                <a:extLst>
                  <a:ext uri="{0D108BD9-81ED-4DB2-BD59-A6C34878D82A}">
                    <a16:rowId xmlns:a16="http://schemas.microsoft.com/office/drawing/2014/main" val="10002"/>
                  </a:ext>
                </a:extLst>
              </a:tr>
              <a:tr h="629505">
                <a:tc>
                  <a:txBody>
                    <a:bodyPr/>
                    <a:lstStyle/>
                    <a:p>
                      <a:pPr>
                        <a:lnSpc>
                          <a:spcPct val="160000"/>
                        </a:lnSpc>
                      </a:pPr>
                      <a:r>
                        <a:rPr lang="en-IN" sz="1800" b="1">
                          <a:latin typeface="Bookman Old Style" panose="02050604050505020204" pitchFamily="18" charset="0"/>
                        </a:rPr>
                        <a:t>Key Focus Area</a:t>
                      </a:r>
                      <a:endParaRPr lang="en-IN" sz="1800">
                        <a:latin typeface="Bookman Old Style" panose="02050604050505020204" pitchFamily="18" charset="0"/>
                      </a:endParaRPr>
                    </a:p>
                  </a:txBody>
                  <a:tcPr marL="40439" marR="40439" marT="40438" marB="40438" anchor="ctr"/>
                </a:tc>
                <a:tc>
                  <a:txBody>
                    <a:bodyPr/>
                    <a:lstStyle/>
                    <a:p>
                      <a:pPr>
                        <a:lnSpc>
                          <a:spcPct val="160000"/>
                        </a:lnSpc>
                      </a:pPr>
                      <a:r>
                        <a:rPr lang="en-IN" sz="1800">
                          <a:latin typeface="Bookman Old Style" panose="02050604050505020204" pitchFamily="18" charset="0"/>
                        </a:rPr>
                        <a:t>Timeliness &amp; quality have equal priority</a:t>
                      </a:r>
                    </a:p>
                  </a:txBody>
                  <a:tcPr marL="40439" marR="40439" marT="40438" marB="40438" anchor="ctr"/>
                </a:tc>
                <a:tc>
                  <a:txBody>
                    <a:bodyPr/>
                    <a:lstStyle/>
                    <a:p>
                      <a:pPr>
                        <a:lnSpc>
                          <a:spcPct val="160000"/>
                        </a:lnSpc>
                      </a:pPr>
                      <a:r>
                        <a:rPr lang="en-IN" sz="1800">
                          <a:latin typeface="Bookman Old Style" panose="02050604050505020204" pitchFamily="18" charset="0"/>
                        </a:rPr>
                        <a:t>Timeliness is the main priority</a:t>
                      </a:r>
                    </a:p>
                  </a:txBody>
                  <a:tcPr marL="40439" marR="40439" marT="40438" marB="40438" anchor="ctr"/>
                </a:tc>
                <a:extLst>
                  <a:ext uri="{0D108BD9-81ED-4DB2-BD59-A6C34878D82A}">
                    <a16:rowId xmlns:a16="http://schemas.microsoft.com/office/drawing/2014/main" val="10003"/>
                  </a:ext>
                </a:extLst>
              </a:tr>
              <a:tr h="1118781">
                <a:tc>
                  <a:txBody>
                    <a:bodyPr/>
                    <a:lstStyle/>
                    <a:p>
                      <a:pPr>
                        <a:lnSpc>
                          <a:spcPct val="160000"/>
                        </a:lnSpc>
                      </a:pPr>
                      <a:r>
                        <a:rPr lang="en-IN" sz="1800" b="1">
                          <a:latin typeface="Bookman Old Style" panose="02050604050505020204" pitchFamily="18" charset="0"/>
                        </a:rPr>
                        <a:t>Release Cycles/ Development Sprints</a:t>
                      </a:r>
                      <a:endParaRPr lang="en-IN" sz="1800">
                        <a:latin typeface="Bookman Old Style" panose="02050604050505020204" pitchFamily="18" charset="0"/>
                      </a:endParaRPr>
                    </a:p>
                  </a:txBody>
                  <a:tcPr marL="40439" marR="40439" marT="40438" marB="40438" anchor="ctr"/>
                </a:tc>
                <a:tc>
                  <a:txBody>
                    <a:bodyPr/>
                    <a:lstStyle/>
                    <a:p>
                      <a:pPr>
                        <a:lnSpc>
                          <a:spcPct val="160000"/>
                        </a:lnSpc>
                      </a:pPr>
                      <a:r>
                        <a:rPr lang="en-IN" sz="1800">
                          <a:latin typeface="Bookman Old Style" panose="02050604050505020204" pitchFamily="18" charset="0"/>
                        </a:rPr>
                        <a:t>Smaller release cycles with immediate feedback</a:t>
                      </a:r>
                    </a:p>
                  </a:txBody>
                  <a:tcPr marL="40439" marR="40439" marT="40438" marB="40438" anchor="ctr"/>
                </a:tc>
                <a:tc>
                  <a:txBody>
                    <a:bodyPr/>
                    <a:lstStyle/>
                    <a:p>
                      <a:pPr>
                        <a:lnSpc>
                          <a:spcPct val="160000"/>
                        </a:lnSpc>
                      </a:pPr>
                      <a:r>
                        <a:rPr lang="en-IN" sz="1800" dirty="0">
                          <a:latin typeface="Bookman Old Style" panose="02050604050505020204" pitchFamily="18" charset="0"/>
                        </a:rPr>
                        <a:t>Smaller release cycles</a:t>
                      </a:r>
                    </a:p>
                  </a:txBody>
                  <a:tcPr marL="40439" marR="40439" marT="40438" marB="40438" anchor="ctr"/>
                </a:tc>
                <a:extLst>
                  <a:ext uri="{0D108BD9-81ED-4DB2-BD59-A6C34878D82A}">
                    <a16:rowId xmlns:a16="http://schemas.microsoft.com/office/drawing/2014/main" val="10004"/>
                  </a:ext>
                </a:extLst>
              </a:tr>
              <a:tr h="629505">
                <a:tc>
                  <a:txBody>
                    <a:bodyPr/>
                    <a:lstStyle/>
                    <a:p>
                      <a:pPr>
                        <a:lnSpc>
                          <a:spcPct val="160000"/>
                        </a:lnSpc>
                      </a:pPr>
                      <a:r>
                        <a:rPr lang="en-IN" sz="1800" b="1">
                          <a:latin typeface="Bookman Old Style" panose="02050604050505020204" pitchFamily="18" charset="0"/>
                        </a:rPr>
                        <a:t>Source of Feedback</a:t>
                      </a:r>
                      <a:endParaRPr lang="en-IN" sz="1800">
                        <a:latin typeface="Bookman Old Style" panose="02050604050505020204" pitchFamily="18" charset="0"/>
                      </a:endParaRPr>
                    </a:p>
                  </a:txBody>
                  <a:tcPr marL="40439" marR="40439" marT="40438" marB="40438" anchor="ctr"/>
                </a:tc>
                <a:tc>
                  <a:txBody>
                    <a:bodyPr/>
                    <a:lstStyle/>
                    <a:p>
                      <a:pPr>
                        <a:lnSpc>
                          <a:spcPct val="160000"/>
                        </a:lnSpc>
                      </a:pPr>
                      <a:r>
                        <a:rPr lang="en-IN" sz="1800">
                          <a:latin typeface="Bookman Old Style" panose="02050604050505020204" pitchFamily="18" charset="0"/>
                        </a:rPr>
                        <a:t>Feedback is from self (Monitoring tools)</a:t>
                      </a:r>
                    </a:p>
                  </a:txBody>
                  <a:tcPr marL="40439" marR="40439" marT="40438" marB="40438" anchor="ctr"/>
                </a:tc>
                <a:tc>
                  <a:txBody>
                    <a:bodyPr/>
                    <a:lstStyle/>
                    <a:p>
                      <a:pPr>
                        <a:lnSpc>
                          <a:spcPct val="160000"/>
                        </a:lnSpc>
                      </a:pPr>
                      <a:r>
                        <a:rPr lang="en-IN" sz="1800">
                          <a:latin typeface="Bookman Old Style" panose="02050604050505020204" pitchFamily="18" charset="0"/>
                        </a:rPr>
                        <a:t>Feedback is from customers</a:t>
                      </a:r>
                    </a:p>
                  </a:txBody>
                  <a:tcPr marL="40439" marR="40439" marT="40438" marB="40438" anchor="ctr"/>
                </a:tc>
                <a:extLst>
                  <a:ext uri="{0D108BD9-81ED-4DB2-BD59-A6C34878D82A}">
                    <a16:rowId xmlns:a16="http://schemas.microsoft.com/office/drawing/2014/main" val="10005"/>
                  </a:ext>
                </a:extLst>
              </a:tr>
              <a:tr h="604069">
                <a:tc>
                  <a:txBody>
                    <a:bodyPr/>
                    <a:lstStyle/>
                    <a:p>
                      <a:pPr>
                        <a:lnSpc>
                          <a:spcPct val="160000"/>
                        </a:lnSpc>
                      </a:pPr>
                      <a:r>
                        <a:rPr lang="en-IN" sz="1800" b="1">
                          <a:latin typeface="Bookman Old Style" panose="02050604050505020204" pitchFamily="18" charset="0"/>
                        </a:rPr>
                        <a:t> Scope of Work</a:t>
                      </a:r>
                      <a:endParaRPr lang="en-IN" sz="1800">
                        <a:latin typeface="Bookman Old Style" panose="02050604050505020204" pitchFamily="18" charset="0"/>
                      </a:endParaRPr>
                    </a:p>
                  </a:txBody>
                  <a:tcPr marL="40439" marR="40439" marT="40438" marB="40438" anchor="ctr"/>
                </a:tc>
                <a:tc>
                  <a:txBody>
                    <a:bodyPr/>
                    <a:lstStyle/>
                    <a:p>
                      <a:pPr>
                        <a:lnSpc>
                          <a:spcPct val="160000"/>
                        </a:lnSpc>
                      </a:pPr>
                      <a:r>
                        <a:rPr lang="en-IN" sz="1800">
                          <a:latin typeface="Bookman Old Style" panose="02050604050505020204" pitchFamily="18" charset="0"/>
                        </a:rPr>
                        <a:t>Agility &amp; need for Automation</a:t>
                      </a:r>
                    </a:p>
                  </a:txBody>
                  <a:tcPr marL="40439" marR="40439" marT="40438" marB="40438" anchor="ctr"/>
                </a:tc>
                <a:tc>
                  <a:txBody>
                    <a:bodyPr/>
                    <a:lstStyle/>
                    <a:p>
                      <a:pPr>
                        <a:lnSpc>
                          <a:spcPct val="160000"/>
                        </a:lnSpc>
                      </a:pPr>
                      <a:r>
                        <a:rPr lang="en-IN" sz="1800" dirty="0">
                          <a:latin typeface="Bookman Old Style" panose="02050604050505020204" pitchFamily="18" charset="0"/>
                        </a:rPr>
                        <a:t>Agility only</a:t>
                      </a:r>
                    </a:p>
                  </a:txBody>
                  <a:tcPr marL="40439" marR="40439" marT="40438" marB="40438" anchor="ct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4603D1DA-6365-262A-AD35-E97832D5614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026F543-DCF1-98B7-0445-57EF1C3D61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11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3FDF-68FA-C1F0-E0B9-227E2CD579C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7C10C4-4ABD-312C-95CF-3B6F369EE5C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45D8F675-7C62-E720-3964-6823B4AC09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65AD348A-E385-539C-3BD8-64E2A9FF3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F7AAA7-E71C-5AD4-1F65-4740BE691A92}"/>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D336117B-E919-330A-B616-9B439AAAAC50}"/>
              </a:ext>
            </a:extLst>
          </p:cNvPr>
          <p:cNvSpPr txBox="1"/>
          <p:nvPr/>
        </p:nvSpPr>
        <p:spPr>
          <a:xfrm>
            <a:off x="347765" y="1282138"/>
            <a:ext cx="4136687"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Continuous Integration (CI) </a:t>
            </a:r>
            <a:r>
              <a:rPr lang="en-US" sz="2000" dirty="0">
                <a:latin typeface="Bookman Old Style" panose="02050604050505020204" pitchFamily="18" charset="0"/>
              </a:rPr>
              <a:t>− CI is a practice where we </a:t>
            </a:r>
            <a:r>
              <a:rPr lang="en-US" sz="2000" b="1" dirty="0">
                <a:latin typeface="Bookman Old Style" panose="02050604050505020204" pitchFamily="18" charset="0"/>
              </a:rPr>
              <a:t>automatically combine code changes </a:t>
            </a:r>
            <a:r>
              <a:rPr lang="en-US" sz="2000" dirty="0">
                <a:latin typeface="Bookman Old Style" panose="02050604050505020204" pitchFamily="18" charset="0"/>
              </a:rPr>
              <a:t>from many contributors into a shared place several times a day. This process helps us </a:t>
            </a:r>
            <a:r>
              <a:rPr lang="en-US" sz="2000" b="1" dirty="0">
                <a:latin typeface="Bookman Old Style" panose="02050604050505020204" pitchFamily="18" charset="0"/>
              </a:rPr>
              <a:t>find and fix problems early</a:t>
            </a:r>
            <a:r>
              <a:rPr lang="en-US" sz="2000" dirty="0">
                <a:latin typeface="Bookman Old Style" panose="02050604050505020204" pitchFamily="18" charset="0"/>
              </a:rPr>
              <a:t>. It makes our software better.</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45660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5EE9-3A9B-7FDB-06C0-A165C75CD4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20050C7-D56E-3980-0CC5-34B8F2E8F0B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214F28CE-D216-2CE1-AD63-50219B200B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03071E6B-AE7D-BD9C-4F78-19CE88A35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958" y="746582"/>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DBEACD-390A-E13B-0797-433D46E15824}"/>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0AFDFDF0-D456-897D-823B-6706E2E6AEF4}"/>
              </a:ext>
            </a:extLst>
          </p:cNvPr>
          <p:cNvSpPr txBox="1"/>
          <p:nvPr/>
        </p:nvSpPr>
        <p:spPr>
          <a:xfrm>
            <a:off x="347765" y="1282138"/>
            <a:ext cx="4136687" cy="3479542"/>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Continuous Delivery (CD) − </a:t>
            </a:r>
            <a:r>
              <a:rPr lang="en-US" sz="2000" dirty="0">
                <a:latin typeface="Bookman Old Style" panose="02050604050505020204" pitchFamily="18" charset="0"/>
              </a:rPr>
              <a:t>CD builds on CI. It makes sure that the </a:t>
            </a:r>
            <a:r>
              <a:rPr lang="en-US" sz="2000" b="1" dirty="0">
                <a:latin typeface="Bookman Old Style" panose="02050604050505020204" pitchFamily="18" charset="0"/>
              </a:rPr>
              <a:t>combined code is always ready </a:t>
            </a:r>
            <a:r>
              <a:rPr lang="en-US" sz="2000" dirty="0">
                <a:latin typeface="Bookman Old Style" panose="02050604050505020204" pitchFamily="18" charset="0"/>
              </a:rPr>
              <a:t>to be used. This way, we can </a:t>
            </a:r>
            <a:r>
              <a:rPr lang="en-US" sz="2000" b="1" dirty="0">
                <a:latin typeface="Bookman Old Style" panose="02050604050505020204" pitchFamily="18" charset="0"/>
              </a:rPr>
              <a:t>release new features </a:t>
            </a:r>
            <a:r>
              <a:rPr lang="en-US" sz="2000" dirty="0">
                <a:latin typeface="Bookman Old Style" panose="02050604050505020204" pitchFamily="18" charset="0"/>
              </a:rPr>
              <a:t>and fixes quickly and reliably. </a:t>
            </a:r>
            <a:endParaRPr lang="en-IN" sz="2000" dirty="0">
              <a:latin typeface="Bookman Old Style" panose="02050604050505020204" pitchFamily="18" charset="0"/>
            </a:endParaRPr>
          </a:p>
        </p:txBody>
      </p:sp>
      <p:sp>
        <p:nvSpPr>
          <p:cNvPr id="6" name="TextBox 5">
            <a:extLst>
              <a:ext uri="{FF2B5EF4-FFF2-40B4-BE49-F238E27FC236}">
                <a16:creationId xmlns:a16="http://schemas.microsoft.com/office/drawing/2014/main" id="{071D0755-1349-4B1F-44C9-CDD9B5B4EA17}"/>
              </a:ext>
            </a:extLst>
          </p:cNvPr>
          <p:cNvSpPr txBox="1"/>
          <p:nvPr/>
        </p:nvSpPr>
        <p:spPr>
          <a:xfrm>
            <a:off x="1739308" y="5148542"/>
            <a:ext cx="8866536" cy="924292"/>
          </a:xfrm>
          <a:prstGeom prst="rect">
            <a:avLst/>
          </a:prstGeom>
          <a:noFill/>
        </p:spPr>
        <p:txBody>
          <a:bodyPr wrap="square">
            <a:spAutoFit/>
          </a:bodyPr>
          <a:lstStyle/>
          <a:p>
            <a:pPr>
              <a:lnSpc>
                <a:spcPct val="160000"/>
              </a:lnSpc>
            </a:pPr>
            <a:r>
              <a:rPr lang="en-US" b="1" dirty="0">
                <a:latin typeface="Bookman Old Style" panose="02050604050505020204" pitchFamily="18" charset="0"/>
              </a:rPr>
              <a:t>Continuous Delivery </a:t>
            </a:r>
            <a:r>
              <a:rPr lang="en-US" dirty="0">
                <a:latin typeface="Bookman Old Style" panose="02050604050505020204" pitchFamily="18" charset="0"/>
              </a:rPr>
              <a:t>→ Manual approval to deploy</a:t>
            </a:r>
          </a:p>
          <a:p>
            <a:pPr>
              <a:lnSpc>
                <a:spcPct val="160000"/>
              </a:lnSpc>
            </a:pPr>
            <a:r>
              <a:rPr lang="en-US" b="1" dirty="0">
                <a:latin typeface="Bookman Old Style" panose="02050604050505020204" pitchFamily="18" charset="0"/>
              </a:rPr>
              <a:t>Continuous Deployment </a:t>
            </a:r>
            <a:r>
              <a:rPr lang="en-US" dirty="0">
                <a:latin typeface="Bookman Old Style" panose="02050604050505020204" pitchFamily="18" charset="0"/>
              </a:rPr>
              <a:t>→ Automatic deployment without approval</a:t>
            </a:r>
            <a:endParaRPr lang="en-IN" dirty="0">
              <a:latin typeface="Bookman Old Style" panose="02050604050505020204" pitchFamily="18" charset="0"/>
            </a:endParaRPr>
          </a:p>
        </p:txBody>
      </p:sp>
    </p:spTree>
    <p:extLst>
      <p:ext uri="{BB962C8B-B14F-4D97-AF65-F5344CB8AC3E}">
        <p14:creationId xmlns:p14="http://schemas.microsoft.com/office/powerpoint/2010/main" val="300030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2845AC4-578D-8980-AE06-A650369629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59455" y="2993214"/>
            <a:ext cx="9782353" cy="923330"/>
          </a:xfrm>
          <a:prstGeom prst="rect">
            <a:avLst/>
          </a:prstGeom>
        </p:spPr>
        <p:txBody>
          <a:bodyPr wrap="square">
            <a:spAutoFit/>
          </a:bodyPr>
          <a:lstStyle/>
          <a:p>
            <a:r>
              <a:rPr lang="en-US" dirty="0">
                <a:latin typeface="Bookman Old Style" panose="02050604050505020204" pitchFamily="18" charset="0"/>
              </a:rPr>
              <a:t>Software projects fail mainly due to </a:t>
            </a:r>
            <a:r>
              <a:rPr lang="en-US" b="1" dirty="0">
                <a:latin typeface="Bookman Old Style" panose="02050604050505020204" pitchFamily="18" charset="0"/>
              </a:rPr>
              <a:t>unclear requirements</a:t>
            </a:r>
            <a:r>
              <a:rPr lang="en-US" dirty="0">
                <a:latin typeface="Bookman Old Style" panose="02050604050505020204" pitchFamily="18" charset="0"/>
              </a:rPr>
              <a:t>, </a:t>
            </a:r>
            <a:r>
              <a:rPr lang="en-US" b="1" dirty="0">
                <a:latin typeface="Bookman Old Style" panose="02050604050505020204" pitchFamily="18" charset="0"/>
              </a:rPr>
              <a:t>weak planning</a:t>
            </a:r>
            <a:r>
              <a:rPr lang="en-US" dirty="0">
                <a:latin typeface="Bookman Old Style" panose="02050604050505020204" pitchFamily="18" charset="0"/>
              </a:rPr>
              <a:t>, </a:t>
            </a:r>
            <a:r>
              <a:rPr lang="en-US" b="1" dirty="0">
                <a:latin typeface="Bookman Old Style" panose="02050604050505020204" pitchFamily="18" charset="0"/>
              </a:rPr>
              <a:t>poor communication</a:t>
            </a:r>
            <a:r>
              <a:rPr lang="en-US" dirty="0">
                <a:latin typeface="Bookman Old Style" panose="02050604050505020204" pitchFamily="18" charset="0"/>
              </a:rPr>
              <a:t>, </a:t>
            </a:r>
            <a:r>
              <a:rPr lang="en-US" b="1" dirty="0">
                <a:latin typeface="Bookman Old Style" panose="02050604050505020204" pitchFamily="18" charset="0"/>
              </a:rPr>
              <a:t>no structured process</a:t>
            </a:r>
            <a:r>
              <a:rPr lang="en-US" dirty="0">
                <a:latin typeface="Bookman Old Style" panose="02050604050505020204" pitchFamily="18" charset="0"/>
              </a:rPr>
              <a:t>, </a:t>
            </a:r>
            <a:r>
              <a:rPr lang="en-US" b="1" dirty="0">
                <a:latin typeface="Bookman Old Style" panose="02050604050505020204" pitchFamily="18" charset="0"/>
              </a:rPr>
              <a:t>late testing</a:t>
            </a:r>
            <a:r>
              <a:rPr lang="en-US" dirty="0">
                <a:latin typeface="Bookman Old Style" panose="02050604050505020204" pitchFamily="18" charset="0"/>
              </a:rPr>
              <a:t>, </a:t>
            </a:r>
            <a:r>
              <a:rPr lang="en-US" b="1" dirty="0">
                <a:latin typeface="Bookman Old Style" panose="02050604050505020204" pitchFamily="18" charset="0"/>
              </a:rPr>
              <a:t>unrealistic deadlines</a:t>
            </a:r>
            <a:r>
              <a:rPr lang="en-US" dirty="0">
                <a:latin typeface="Bookman Old Style" panose="02050604050505020204" pitchFamily="18" charset="0"/>
              </a:rPr>
              <a:t>, and </a:t>
            </a:r>
            <a:r>
              <a:rPr lang="en-US" b="1" dirty="0">
                <a:latin typeface="Bookman Old Style" panose="02050604050505020204" pitchFamily="18" charset="0"/>
              </a:rPr>
              <a:t>lack of automation</a:t>
            </a:r>
            <a:r>
              <a:rPr lang="en-US" dirty="0">
                <a:latin typeface="Bookman Old Style" panose="02050604050505020204" pitchFamily="18" charset="0"/>
              </a:rPr>
              <a:t>.</a:t>
            </a:r>
            <a:endParaRPr lang="en-IN" dirty="0">
              <a:latin typeface="Bookman Old Style" panose="02050604050505020204" pitchFamily="18" charset="0"/>
            </a:endParaRPr>
          </a:p>
        </p:txBody>
      </p:sp>
      <p:sp>
        <p:nvSpPr>
          <p:cNvPr id="7" name="Rectangle 6"/>
          <p:cNvSpPr/>
          <p:nvPr/>
        </p:nvSpPr>
        <p:spPr>
          <a:xfrm>
            <a:off x="3314760" y="2183284"/>
            <a:ext cx="5671745" cy="400110"/>
          </a:xfrm>
          <a:prstGeom prst="rect">
            <a:avLst/>
          </a:prstGeom>
        </p:spPr>
        <p:txBody>
          <a:bodyPr wrap="none">
            <a:spAutoFit/>
          </a:bodyPr>
          <a:lstStyle/>
          <a:p>
            <a:r>
              <a:rPr lang="en-IN" sz="2000" dirty="0">
                <a:latin typeface="Bookman Old Style" panose="02050604050505020204" pitchFamily="18" charset="0"/>
                <a:ea typeface="Times New Roman" panose="02020603050405020304" pitchFamily="18" charset="0"/>
              </a:rPr>
              <a:t>What are the reasons software projects fail?</a:t>
            </a:r>
            <a:endParaRPr lang="en-IN" sz="2000" dirty="0">
              <a:latin typeface="Bookman Old Style" panose="02050604050505020204" pitchFamily="18" charset="0"/>
            </a:endParaRPr>
          </a:p>
        </p:txBody>
      </p:sp>
      <p:sp>
        <p:nvSpPr>
          <p:cNvPr id="2" name="Rectangle 1"/>
          <p:cNvSpPr/>
          <p:nvPr/>
        </p:nvSpPr>
        <p:spPr>
          <a:xfrm>
            <a:off x="2866841" y="4326364"/>
            <a:ext cx="6567580" cy="369332"/>
          </a:xfrm>
          <a:prstGeom prst="rect">
            <a:avLst/>
          </a:prstGeom>
        </p:spPr>
        <p:txBody>
          <a:bodyPr wrap="square">
            <a:spAutoFit/>
          </a:bodyPr>
          <a:lstStyle/>
          <a:p>
            <a:r>
              <a:rPr lang="en-IN" i="1" dirty="0">
                <a:latin typeface="Times New Roman" panose="02020603050405020304" pitchFamily="18" charset="0"/>
                <a:ea typeface="Times New Roman" panose="02020603050405020304" pitchFamily="18" charset="0"/>
              </a:rPr>
              <a:t>To build software systematically and successfully, we follow SDLC.</a:t>
            </a:r>
            <a:endParaRPr lang="en-IN" dirty="0"/>
          </a:p>
        </p:txBody>
      </p:sp>
    </p:spTree>
    <p:extLst>
      <p:ext uri="{BB962C8B-B14F-4D97-AF65-F5344CB8AC3E}">
        <p14:creationId xmlns:p14="http://schemas.microsoft.com/office/powerpoint/2010/main" val="23414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0056-59E1-2BE5-8080-BF87C8BE69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48BC0E-9F6C-71B5-2EB6-BED483CFF90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D3EED95A-791D-A06D-AEDD-33B6F37945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E2DF35E6-1A7C-8516-D87F-0FBFA92E1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BCDD0-C0A6-AF78-3990-34BD0FC3FB14}"/>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077FD6DB-B2BC-7262-0338-D04A00AF63D6}"/>
              </a:ext>
            </a:extLst>
          </p:cNvPr>
          <p:cNvSpPr txBox="1"/>
          <p:nvPr/>
        </p:nvSpPr>
        <p:spPr>
          <a:xfrm>
            <a:off x="347765" y="1282138"/>
            <a:ext cx="4136687" cy="495635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Infrastructure as Code (</a:t>
            </a:r>
            <a:r>
              <a:rPr lang="en-US" sz="2000" b="1" dirty="0" err="1">
                <a:latin typeface="Bookman Old Style" panose="02050604050505020204" pitchFamily="18" charset="0"/>
              </a:rPr>
              <a:t>IaC</a:t>
            </a:r>
            <a:r>
              <a:rPr lang="en-US" sz="2000" b="1" dirty="0">
                <a:latin typeface="Bookman Old Style" panose="02050604050505020204" pitchFamily="18" charset="0"/>
              </a:rPr>
              <a:t>) </a:t>
            </a:r>
            <a:r>
              <a:rPr lang="en-US" sz="2000" dirty="0">
                <a:latin typeface="Bookman Old Style" panose="02050604050505020204" pitchFamily="18" charset="0"/>
              </a:rPr>
              <a:t>− </a:t>
            </a:r>
            <a:r>
              <a:rPr lang="en-US" sz="2000" dirty="0" err="1">
                <a:latin typeface="Bookman Old Style" panose="02050604050505020204" pitchFamily="18" charset="0"/>
              </a:rPr>
              <a:t>IaC</a:t>
            </a:r>
            <a:r>
              <a:rPr lang="en-US" sz="2000" dirty="0">
                <a:latin typeface="Bookman Old Style" panose="02050604050505020204" pitchFamily="18" charset="0"/>
              </a:rPr>
              <a:t> is about managing and </a:t>
            </a:r>
            <a:r>
              <a:rPr lang="en-US" sz="2000" b="1" dirty="0">
                <a:latin typeface="Bookman Old Style" panose="02050604050505020204" pitchFamily="18" charset="0"/>
              </a:rPr>
              <a:t>setting up our infrastructure through code</a:t>
            </a:r>
            <a:r>
              <a:rPr lang="en-US" sz="2000" dirty="0">
                <a:latin typeface="Bookman Old Style" panose="02050604050505020204" pitchFamily="18" charset="0"/>
              </a:rPr>
              <a:t>. We </a:t>
            </a:r>
            <a:r>
              <a:rPr lang="en-US" sz="2000" dirty="0" err="1">
                <a:latin typeface="Bookman Old Style" panose="02050604050505020204" pitchFamily="18" charset="0"/>
              </a:rPr>
              <a:t>dont</a:t>
            </a:r>
            <a:r>
              <a:rPr lang="en-US" sz="2000" dirty="0">
                <a:latin typeface="Bookman Old Style" panose="02050604050505020204" pitchFamily="18" charset="0"/>
              </a:rPr>
              <a:t> do it by hand. This way, we can </a:t>
            </a:r>
            <a:r>
              <a:rPr lang="en-US" sz="2000" b="1" dirty="0">
                <a:latin typeface="Bookman Old Style" panose="02050604050505020204" pitchFamily="18" charset="0"/>
              </a:rPr>
              <a:t>set up </a:t>
            </a:r>
            <a:r>
              <a:rPr lang="en-US" sz="2000" dirty="0">
                <a:latin typeface="Bookman Old Style" panose="02050604050505020204" pitchFamily="18" charset="0"/>
              </a:rPr>
              <a:t>our infrastructure </a:t>
            </a:r>
            <a:r>
              <a:rPr lang="en-US" sz="2000" b="1" dirty="0">
                <a:latin typeface="Bookman Old Style" panose="02050604050505020204" pitchFamily="18" charset="0"/>
              </a:rPr>
              <a:t>automatically, consistently, and repeatedly</a:t>
            </a:r>
            <a:r>
              <a:rPr lang="en-US" sz="2000" dirty="0">
                <a:latin typeface="Bookman Old Style" panose="02050604050505020204" pitchFamily="18" charset="0"/>
              </a:rPr>
              <a:t>. It reduces mistakes and speeds up the process.</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232768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75C02-4B9D-518F-74BD-089AE05C57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38994A-E940-F148-3404-587CD764555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6049FAD6-6FE4-AF67-BA90-264B02F02E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F8C7214B-1964-8185-FF9F-98B075282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F93383-1252-BE47-4F9E-1E7DCB1F5CFC}"/>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96F000D6-A3CD-0382-39C4-210733C27016}"/>
              </a:ext>
            </a:extLst>
          </p:cNvPr>
          <p:cNvSpPr txBox="1"/>
          <p:nvPr/>
        </p:nvSpPr>
        <p:spPr>
          <a:xfrm>
            <a:off x="347765" y="1282138"/>
            <a:ext cx="4136687"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Microservices Architecture: </a:t>
            </a:r>
            <a:r>
              <a:rPr lang="en-US" sz="2000" dirty="0">
                <a:latin typeface="Bookman Old Style" panose="02050604050505020204" pitchFamily="18" charset="0"/>
              </a:rPr>
              <a:t>Microservices give us more </a:t>
            </a:r>
            <a:r>
              <a:rPr lang="en-US" sz="2000" b="1" dirty="0">
                <a:latin typeface="Bookman Old Style" panose="02050604050505020204" pitchFamily="18" charset="0"/>
              </a:rPr>
              <a:t>flexibility</a:t>
            </a:r>
            <a:r>
              <a:rPr lang="en-US" sz="2000" dirty="0">
                <a:latin typeface="Bookman Old Style" panose="02050604050505020204" pitchFamily="18" charset="0"/>
              </a:rPr>
              <a:t>. These services are </a:t>
            </a:r>
            <a:r>
              <a:rPr lang="en-US" sz="2000" b="1" dirty="0">
                <a:latin typeface="Bookman Old Style" panose="02050604050505020204" pitchFamily="18" charset="0"/>
              </a:rPr>
              <a:t>not tightly connected</a:t>
            </a:r>
            <a:r>
              <a:rPr lang="en-US" sz="2000" dirty="0">
                <a:latin typeface="Bookman Old Style" panose="02050604050505020204" pitchFamily="18" charset="0"/>
              </a:rPr>
              <a:t>. We can develop, deploy, and scale them on their own. </a:t>
            </a:r>
          </a:p>
          <a:p>
            <a:pPr>
              <a:lnSpc>
                <a:spcPct val="160000"/>
              </a:lnSpc>
            </a:pPr>
            <a:r>
              <a:rPr lang="en-US" sz="2000" dirty="0">
                <a:latin typeface="Bookman Old Style" panose="02050604050505020204" pitchFamily="18" charset="0"/>
              </a:rPr>
              <a:t>They let us work on different parts without stopping the whole system.</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386648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2ABD-94BC-C795-6464-27520DAF45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6B4A253-B022-0B91-D69C-D4711CF0A3C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02966DF-0456-8CCB-47F0-4D674F186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6EBC2BD3-2683-852C-2941-9992B1B00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203C84-E79F-0829-CC73-B50D650ED94D}"/>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44651F03-4F47-D1B7-935F-DD12D3139F46}"/>
              </a:ext>
            </a:extLst>
          </p:cNvPr>
          <p:cNvSpPr txBox="1"/>
          <p:nvPr/>
        </p:nvSpPr>
        <p:spPr>
          <a:xfrm>
            <a:off x="347765" y="1282138"/>
            <a:ext cx="4136687" cy="3971472"/>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Automation Tools:  </a:t>
            </a:r>
            <a:r>
              <a:rPr lang="en-US" sz="2000" dirty="0">
                <a:latin typeface="Bookman Old Style" panose="02050604050505020204" pitchFamily="18" charset="0"/>
              </a:rPr>
              <a:t>Automation is very important in DevOps architecture. Tools like Jenkins, Ansible, and Terraform to automate tasks. These include testing, deployment, and managing setups. </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189914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AB4CC-8028-B77E-B2C0-8EE5CED9EB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A48894-FA2E-2411-93FB-9C9FC1E296B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0A15F931-597B-72F3-9BEF-CF7513A0CC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38691767-6157-9C29-1D1E-9751F460A7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705F0E-F563-B91B-1F14-4CA9C543FDD6}"/>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FD04CE03-5870-9396-DE0B-8FEC5DEB96ED}"/>
              </a:ext>
            </a:extLst>
          </p:cNvPr>
          <p:cNvSpPr txBox="1"/>
          <p:nvPr/>
        </p:nvSpPr>
        <p:spPr>
          <a:xfrm>
            <a:off x="347765" y="1282138"/>
            <a:ext cx="4136687" cy="4956870"/>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Monitoring and Logging − </a:t>
            </a:r>
            <a:r>
              <a:rPr lang="en-US" sz="2000" dirty="0">
                <a:latin typeface="Bookman Old Style" panose="02050604050505020204" pitchFamily="18" charset="0"/>
              </a:rPr>
              <a:t>We need to monitor our applications and infrastructure all the time. This is key to keeping the </a:t>
            </a:r>
            <a:r>
              <a:rPr lang="en-US" sz="2000" b="1" dirty="0">
                <a:latin typeface="Bookman Old Style" panose="02050604050505020204" pitchFamily="18" charset="0"/>
              </a:rPr>
              <a:t>performance and reliability</a:t>
            </a:r>
            <a:r>
              <a:rPr lang="en-US" sz="2000" dirty="0">
                <a:latin typeface="Bookman Old Style" panose="02050604050505020204" pitchFamily="18" charset="0"/>
              </a:rPr>
              <a:t>. </a:t>
            </a:r>
            <a:r>
              <a:rPr lang="en-US" sz="2000" b="1" dirty="0">
                <a:latin typeface="Bookman Old Style" panose="02050604050505020204" pitchFamily="18" charset="0"/>
              </a:rPr>
              <a:t>Monitoring </a:t>
            </a:r>
            <a:r>
              <a:rPr lang="en-US" sz="2000" dirty="0">
                <a:latin typeface="Bookman Old Style" panose="02050604050505020204" pitchFamily="18" charset="0"/>
              </a:rPr>
              <a:t>tools gather data and metrics. </a:t>
            </a:r>
            <a:r>
              <a:rPr lang="en-US" sz="2000" b="1" dirty="0">
                <a:latin typeface="Bookman Old Style" panose="02050604050505020204" pitchFamily="18" charset="0"/>
              </a:rPr>
              <a:t>Logging </a:t>
            </a:r>
            <a:r>
              <a:rPr lang="en-US" sz="2000" dirty="0">
                <a:latin typeface="Bookman Old Style" panose="02050604050505020204" pitchFamily="18" charset="0"/>
              </a:rPr>
              <a:t>tools collect detailed </a:t>
            </a:r>
            <a:r>
              <a:rPr lang="en-US" sz="2000" b="1" dirty="0">
                <a:latin typeface="Bookman Old Style" panose="02050604050505020204" pitchFamily="18" charset="0"/>
              </a:rPr>
              <a:t>event </a:t>
            </a:r>
            <a:r>
              <a:rPr lang="en-US" sz="2000" dirty="0">
                <a:latin typeface="Bookman Old Style" panose="02050604050505020204" pitchFamily="18" charset="0"/>
              </a:rPr>
              <a:t>information. This helps to </a:t>
            </a:r>
            <a:r>
              <a:rPr lang="en-US" sz="2000" b="1" dirty="0">
                <a:latin typeface="Bookman Old Style" panose="02050604050505020204" pitchFamily="18" charset="0"/>
              </a:rPr>
              <a:t>find and fix issues </a:t>
            </a:r>
            <a:r>
              <a:rPr lang="en-US" sz="2000" dirty="0">
                <a:latin typeface="Bookman Old Style" panose="02050604050505020204" pitchFamily="18" charset="0"/>
              </a:rPr>
              <a:t>quickly.</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220532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D495A-D765-074B-36EC-312F3E3A1D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D67758-4D04-12A2-1F55-F54D16DBA05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2CE3B048-77CB-2312-D1CA-B795935DF7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07315578-DF49-3FDD-2D14-E94C2ADA7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D69D9C-44C1-4F7D-5112-9A97FBA5A25B}"/>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1742E016-342C-8066-862F-B3DEBC1B6DB1}"/>
              </a:ext>
            </a:extLst>
          </p:cNvPr>
          <p:cNvSpPr txBox="1"/>
          <p:nvPr/>
        </p:nvSpPr>
        <p:spPr>
          <a:xfrm>
            <a:off x="347765" y="1282138"/>
            <a:ext cx="4136687"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Collaboration and Communication − </a:t>
            </a:r>
            <a:r>
              <a:rPr lang="en-US" sz="2000" dirty="0">
                <a:latin typeface="Bookman Old Style" panose="02050604050505020204" pitchFamily="18" charset="0"/>
              </a:rPr>
              <a:t>Good teamwork between development and operations is key for DevOps architecture to work well. Tools like Slack, Jira, and Confluence help to communicate and manage projects.</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186111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BBE64-A119-DC4B-C6F5-5774F757A18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D6FA1F-B330-C643-E26B-C870A007BB0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C0CD29E6-5430-76DB-F685-F0716DFE30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922B45B6-5E9C-A783-F789-6609C27D3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230" y="1023498"/>
            <a:ext cx="7547042" cy="4402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B5A70B-DFD5-55D6-75C3-1F251A0E9D26}"/>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Aspects of DevOps Architecture</a:t>
            </a:r>
            <a:endParaRPr lang="en-IN" sz="2400" b="1" dirty="0">
              <a:latin typeface="Bookman Old Style" panose="02050604050505020204" pitchFamily="18" charset="0"/>
            </a:endParaRPr>
          </a:p>
        </p:txBody>
      </p:sp>
      <p:sp>
        <p:nvSpPr>
          <p:cNvPr id="8" name="TextBox 7">
            <a:extLst>
              <a:ext uri="{FF2B5EF4-FFF2-40B4-BE49-F238E27FC236}">
                <a16:creationId xmlns:a16="http://schemas.microsoft.com/office/drawing/2014/main" id="{6C087D26-2EC4-91BA-A158-B6400058F7C4}"/>
              </a:ext>
            </a:extLst>
          </p:cNvPr>
          <p:cNvSpPr txBox="1"/>
          <p:nvPr/>
        </p:nvSpPr>
        <p:spPr>
          <a:xfrm>
            <a:off x="347765" y="1282138"/>
            <a:ext cx="4136687"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Collaboration and Communication − </a:t>
            </a:r>
            <a:r>
              <a:rPr lang="en-US" sz="2000" dirty="0">
                <a:latin typeface="Bookman Old Style" panose="02050604050505020204" pitchFamily="18" charset="0"/>
              </a:rPr>
              <a:t>Good teamwork between development and operations is key for DevOps architecture to work well. Tools like Slack, Jira, and Confluence help to communicate and manage projects.</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39823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9C56-C497-8E13-8C6B-7505B2558E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EBC8BE-60E9-951A-1183-518161D5BBA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7173DA1B-E654-503E-A097-0D9D29A5A8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0D62CB0-3D02-5D32-44A6-2D3B52474E65}"/>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sp>
        <p:nvSpPr>
          <p:cNvPr id="7" name="TextBox 6">
            <a:extLst>
              <a:ext uri="{FF2B5EF4-FFF2-40B4-BE49-F238E27FC236}">
                <a16:creationId xmlns:a16="http://schemas.microsoft.com/office/drawing/2014/main" id="{DD45E341-6E69-1977-EC0E-F8CB90EB6ABB}"/>
              </a:ext>
            </a:extLst>
          </p:cNvPr>
          <p:cNvSpPr txBox="1"/>
          <p:nvPr/>
        </p:nvSpPr>
        <p:spPr>
          <a:xfrm>
            <a:off x="818790" y="3587235"/>
            <a:ext cx="10554419" cy="2494657"/>
          </a:xfrm>
          <a:prstGeom prst="rect">
            <a:avLst/>
          </a:prstGeom>
          <a:noFill/>
        </p:spPr>
        <p:txBody>
          <a:bodyPr wrap="square">
            <a:spAutoFit/>
          </a:bodyPr>
          <a:lstStyle/>
          <a:p>
            <a:pPr>
              <a:lnSpc>
                <a:spcPct val="160000"/>
              </a:lnSpc>
            </a:pPr>
            <a:r>
              <a:rPr lang="en-US" sz="2000" dirty="0">
                <a:latin typeface="Bookman Old Style" panose="02050604050505020204" pitchFamily="18" charset="0"/>
              </a:rPr>
              <a:t>The DevOps workflow refers to the set of practices and processes that facilitate collaboration and integration between development (Dev) and operations (Ops) teams to automate and streamline the software development lifecycle. </a:t>
            </a:r>
          </a:p>
          <a:p>
            <a:pPr>
              <a:lnSpc>
                <a:spcPct val="160000"/>
              </a:lnSpc>
            </a:pPr>
            <a:r>
              <a:rPr lang="en-US" sz="2000" dirty="0">
                <a:latin typeface="Bookman Old Style" panose="02050604050505020204" pitchFamily="18" charset="0"/>
              </a:rPr>
              <a:t>The goal of the DevOps workflow is to achieve faster and more reliable software delivery while ensuring high quality, stability, and continuous improvement.</a:t>
            </a:r>
            <a:endParaRPr lang="en-IN" sz="2000" dirty="0">
              <a:latin typeface="Bookman Old Style" panose="02050604050505020204" pitchFamily="18" charset="0"/>
            </a:endParaRPr>
          </a:p>
        </p:txBody>
      </p:sp>
      <p:pic>
        <p:nvPicPr>
          <p:cNvPr id="2050" name="Picture 2">
            <a:extLst>
              <a:ext uri="{FF2B5EF4-FFF2-40B4-BE49-F238E27FC236}">
                <a16:creationId xmlns:a16="http://schemas.microsoft.com/office/drawing/2014/main" id="{3C5777DF-F042-B67B-3BE3-B12299A1C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738" y="866444"/>
            <a:ext cx="4698521" cy="240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3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9074-0521-6A0D-D488-1453597EFF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345B78F-6F29-54BC-A61E-3789819CDC1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83E5A116-2A74-CA69-1CA0-96BD086629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0FF9A46-8EF7-18B6-1024-B39334304497}"/>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sp>
        <p:nvSpPr>
          <p:cNvPr id="7" name="TextBox 6">
            <a:extLst>
              <a:ext uri="{FF2B5EF4-FFF2-40B4-BE49-F238E27FC236}">
                <a16:creationId xmlns:a16="http://schemas.microsoft.com/office/drawing/2014/main" id="{E34B123B-AE62-3369-97AC-41DCF8844AB6}"/>
              </a:ext>
            </a:extLst>
          </p:cNvPr>
          <p:cNvSpPr txBox="1"/>
          <p:nvPr/>
        </p:nvSpPr>
        <p:spPr>
          <a:xfrm>
            <a:off x="332618" y="1209578"/>
            <a:ext cx="4808725"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1. Plan:</a:t>
            </a:r>
          </a:p>
          <a:p>
            <a:pPr marL="342900" indent="-342900">
              <a:lnSpc>
                <a:spcPct val="160000"/>
              </a:lnSpc>
              <a:buFont typeface="Arial" panose="020B0604020202020204" pitchFamily="34" charset="0"/>
              <a:buChar char="•"/>
            </a:pPr>
            <a:r>
              <a:rPr lang="en-US" sz="2000" dirty="0">
                <a:latin typeface="Bookman Old Style" panose="02050604050505020204" pitchFamily="18" charset="0"/>
              </a:rPr>
              <a:t>Define and prioritize features, bug fixes, and improvements.</a:t>
            </a:r>
          </a:p>
          <a:p>
            <a:pPr marL="342900" indent="-342900">
              <a:lnSpc>
                <a:spcPct val="160000"/>
              </a:lnSpc>
              <a:buFont typeface="Arial" panose="020B0604020202020204" pitchFamily="34" charset="0"/>
              <a:buChar char="•"/>
            </a:pPr>
            <a:r>
              <a:rPr lang="en-US" sz="2000" dirty="0">
                <a:latin typeface="Bookman Old Style" panose="02050604050505020204" pitchFamily="18" charset="0"/>
              </a:rPr>
              <a:t>Collaborate between development, operations, and other stakeholders to align goals.</a:t>
            </a:r>
          </a:p>
          <a:p>
            <a:pPr marL="342900" indent="-342900">
              <a:lnSpc>
                <a:spcPct val="160000"/>
              </a:lnSpc>
              <a:buFont typeface="Arial" panose="020B0604020202020204" pitchFamily="34" charset="0"/>
              <a:buChar char="•"/>
            </a:pPr>
            <a:r>
              <a:rPr lang="en-US" sz="2000" dirty="0">
                <a:latin typeface="Bookman Old Style" panose="02050604050505020204" pitchFamily="18" charset="0"/>
              </a:rPr>
              <a:t>Break down tasks into manageable units and create a backlog.</a:t>
            </a:r>
          </a:p>
        </p:txBody>
      </p:sp>
      <p:sp>
        <p:nvSpPr>
          <p:cNvPr id="6" name="TextBox 5">
            <a:extLst>
              <a:ext uri="{FF2B5EF4-FFF2-40B4-BE49-F238E27FC236}">
                <a16:creationId xmlns:a16="http://schemas.microsoft.com/office/drawing/2014/main" id="{E425E573-7A6C-9CE0-8602-D5C064BF6BB2}"/>
              </a:ext>
            </a:extLst>
          </p:cNvPr>
          <p:cNvSpPr txBox="1"/>
          <p:nvPr/>
        </p:nvSpPr>
        <p:spPr>
          <a:xfrm>
            <a:off x="6096000" y="1209578"/>
            <a:ext cx="5813265" cy="3479542"/>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2. Develop:</a:t>
            </a:r>
          </a:p>
          <a:p>
            <a:pPr marL="342900" indent="-342900">
              <a:lnSpc>
                <a:spcPct val="160000"/>
              </a:lnSpc>
              <a:buFont typeface="Arial" panose="020B0604020202020204" pitchFamily="34" charset="0"/>
              <a:buChar char="•"/>
            </a:pPr>
            <a:r>
              <a:rPr lang="en-US" sz="2000" dirty="0">
                <a:latin typeface="Bookman Old Style" panose="02050604050505020204" pitchFamily="18" charset="0"/>
              </a:rPr>
              <a:t>Developers write code for new features or bug fixes based on the requirements.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Version control systems </a:t>
            </a:r>
            <a:r>
              <a:rPr lang="en-US" sz="2000" dirty="0">
                <a:latin typeface="Bookman Old Style" panose="02050604050505020204" pitchFamily="18" charset="0"/>
              </a:rPr>
              <a:t>(e.g., Git) are used to manage and track code changes.</a:t>
            </a:r>
          </a:p>
          <a:p>
            <a:pPr marL="342900" indent="-342900">
              <a:lnSpc>
                <a:spcPct val="160000"/>
              </a:lnSpc>
              <a:buFont typeface="Arial" panose="020B0604020202020204" pitchFamily="34" charset="0"/>
              <a:buChar char="•"/>
            </a:pPr>
            <a:r>
              <a:rPr lang="en-US" sz="2000" dirty="0">
                <a:latin typeface="Bookman Old Style" panose="02050604050505020204" pitchFamily="18" charset="0"/>
              </a:rPr>
              <a:t>Code reviews are conducted to ensure code quality and adherence to standards.</a:t>
            </a:r>
          </a:p>
        </p:txBody>
      </p:sp>
    </p:spTree>
    <p:extLst>
      <p:ext uri="{BB962C8B-B14F-4D97-AF65-F5344CB8AC3E}">
        <p14:creationId xmlns:p14="http://schemas.microsoft.com/office/powerpoint/2010/main" val="246967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BC7F5-F065-07A0-440B-5908CCA940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FA0B491-5E44-ED37-6595-3FFCE9EF888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0CA101F8-4CEB-2262-9E03-47197B21D3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1055B50-3ECD-C582-579D-D0A13C2962D9}"/>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sp>
        <p:nvSpPr>
          <p:cNvPr id="7" name="TextBox 6">
            <a:extLst>
              <a:ext uri="{FF2B5EF4-FFF2-40B4-BE49-F238E27FC236}">
                <a16:creationId xmlns:a16="http://schemas.microsoft.com/office/drawing/2014/main" id="{4DB8BB1C-783A-7B84-0395-EBC5D897BB10}"/>
              </a:ext>
            </a:extLst>
          </p:cNvPr>
          <p:cNvSpPr txBox="1"/>
          <p:nvPr/>
        </p:nvSpPr>
        <p:spPr>
          <a:xfrm>
            <a:off x="332618" y="1209578"/>
            <a:ext cx="4808725" cy="5449312"/>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3. Build:</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Automated build tools </a:t>
            </a:r>
            <a:r>
              <a:rPr lang="en-US" sz="2000" dirty="0">
                <a:latin typeface="Bookman Old Style" panose="02050604050505020204" pitchFamily="18" charset="0"/>
              </a:rPr>
              <a:t>compile, test, and package the code into executable artifacts.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Continuous Integration (CI) </a:t>
            </a:r>
            <a:r>
              <a:rPr lang="en-US" sz="2000" dirty="0">
                <a:latin typeface="Bookman Old Style" panose="02050604050505020204" pitchFamily="18" charset="0"/>
              </a:rPr>
              <a:t>systems trigger builds automatically whenever new code is committed.</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Automated tests</a:t>
            </a:r>
            <a:r>
              <a:rPr lang="en-US" sz="2000" dirty="0">
                <a:latin typeface="Bookman Old Style" panose="02050604050505020204" pitchFamily="18" charset="0"/>
              </a:rPr>
              <a:t>, including unit tests and integration tests, are run to catch bugs early.</a:t>
            </a:r>
          </a:p>
        </p:txBody>
      </p:sp>
      <p:sp>
        <p:nvSpPr>
          <p:cNvPr id="6" name="TextBox 5">
            <a:extLst>
              <a:ext uri="{FF2B5EF4-FFF2-40B4-BE49-F238E27FC236}">
                <a16:creationId xmlns:a16="http://schemas.microsoft.com/office/drawing/2014/main" id="{AC28CEF3-171B-E089-C559-17BEF2ECE6AD}"/>
              </a:ext>
            </a:extLst>
          </p:cNvPr>
          <p:cNvSpPr txBox="1"/>
          <p:nvPr/>
        </p:nvSpPr>
        <p:spPr>
          <a:xfrm>
            <a:off x="6096000" y="1209578"/>
            <a:ext cx="5813265" cy="4463914"/>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4. Test:</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Automated tests </a:t>
            </a:r>
            <a:r>
              <a:rPr lang="en-US" sz="2000" dirty="0">
                <a:latin typeface="Bookman Old Style" panose="02050604050505020204" pitchFamily="18" charset="0"/>
              </a:rPr>
              <a:t>help identify bugs and issues before deploying to production.</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Testing environments</a:t>
            </a:r>
            <a:r>
              <a:rPr lang="en-US" sz="2000" dirty="0">
                <a:latin typeface="Bookman Old Style" panose="02050604050505020204" pitchFamily="18" charset="0"/>
              </a:rPr>
              <a:t>, such as staging or testing environments, simulate production conditions.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Automated testing tools </a:t>
            </a:r>
            <a:r>
              <a:rPr lang="en-US" sz="2000" dirty="0">
                <a:latin typeface="Bookman Old Style" panose="02050604050505020204" pitchFamily="18" charset="0"/>
              </a:rPr>
              <a:t>and frameworks are used to ensure consistent and repeatable results.</a:t>
            </a:r>
          </a:p>
        </p:txBody>
      </p:sp>
    </p:spTree>
    <p:extLst>
      <p:ext uri="{BB962C8B-B14F-4D97-AF65-F5344CB8AC3E}">
        <p14:creationId xmlns:p14="http://schemas.microsoft.com/office/powerpoint/2010/main" val="1119374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F5F5-0C98-6468-E198-C5358546A34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68BE5B3-E85F-21F3-3823-02BF02EAACE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43890808-A8FB-B7BE-C7B7-44D6E2F68C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F93FE78-E7A2-30A6-F5AC-B940232B3351}"/>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sp>
        <p:nvSpPr>
          <p:cNvPr id="7" name="TextBox 6">
            <a:extLst>
              <a:ext uri="{FF2B5EF4-FFF2-40B4-BE49-F238E27FC236}">
                <a16:creationId xmlns:a16="http://schemas.microsoft.com/office/drawing/2014/main" id="{A7ADFC53-0859-C542-372E-0D41BD5F848C}"/>
              </a:ext>
            </a:extLst>
          </p:cNvPr>
          <p:cNvSpPr txBox="1"/>
          <p:nvPr/>
        </p:nvSpPr>
        <p:spPr>
          <a:xfrm>
            <a:off x="332618" y="1209578"/>
            <a:ext cx="5007133" cy="5449312"/>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5. Deploy:</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Deployment strategies </a:t>
            </a:r>
            <a:r>
              <a:rPr lang="en-US" sz="2000" dirty="0">
                <a:latin typeface="Bookman Old Style" panose="02050604050505020204" pitchFamily="18" charset="0"/>
              </a:rPr>
              <a:t>and patterns, as discussed earlier, are chosen based on the application’s needs.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Automation scripts </a:t>
            </a:r>
            <a:r>
              <a:rPr lang="en-US" sz="2000" dirty="0">
                <a:latin typeface="Bookman Old Style" panose="02050604050505020204" pitchFamily="18" charset="0"/>
              </a:rPr>
              <a:t>or tools are used to deploy applications to various environments.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Continuous Deployment (CD) </a:t>
            </a:r>
            <a:r>
              <a:rPr lang="en-US" sz="2000" dirty="0">
                <a:latin typeface="Bookman Old Style" panose="02050604050505020204" pitchFamily="18" charset="0"/>
              </a:rPr>
              <a:t>pipelines automate the deployment process and ensure consistency.</a:t>
            </a:r>
          </a:p>
        </p:txBody>
      </p:sp>
      <p:sp>
        <p:nvSpPr>
          <p:cNvPr id="6" name="TextBox 5">
            <a:extLst>
              <a:ext uri="{FF2B5EF4-FFF2-40B4-BE49-F238E27FC236}">
                <a16:creationId xmlns:a16="http://schemas.microsoft.com/office/drawing/2014/main" id="{6BECE7BE-FDA1-58ED-A595-7D8E0DAEDFC2}"/>
              </a:ext>
            </a:extLst>
          </p:cNvPr>
          <p:cNvSpPr txBox="1"/>
          <p:nvPr/>
        </p:nvSpPr>
        <p:spPr>
          <a:xfrm>
            <a:off x="6096000" y="1209578"/>
            <a:ext cx="5813265"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6. Monitor:</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Continuous Monitoring </a:t>
            </a:r>
            <a:r>
              <a:rPr lang="en-US" sz="2000" dirty="0">
                <a:latin typeface="Bookman Old Style" panose="02050604050505020204" pitchFamily="18" charset="0"/>
              </a:rPr>
              <a:t>ensures that the deployed application is performing as expected.</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Monitoring tools </a:t>
            </a:r>
            <a:r>
              <a:rPr lang="en-US" sz="2000" dirty="0">
                <a:latin typeface="Bookman Old Style" panose="02050604050505020204" pitchFamily="18" charset="0"/>
              </a:rPr>
              <a:t>collect data on performance, availability, and user experience.</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Alerts </a:t>
            </a:r>
            <a:r>
              <a:rPr lang="en-US" sz="2000" dirty="0">
                <a:latin typeface="Bookman Old Style" panose="02050604050505020204" pitchFamily="18" charset="0"/>
              </a:rPr>
              <a:t>are configured to notify teams of any anomalies or incidents.</a:t>
            </a:r>
          </a:p>
        </p:txBody>
      </p:sp>
    </p:spTree>
    <p:extLst>
      <p:ext uri="{BB962C8B-B14F-4D97-AF65-F5344CB8AC3E}">
        <p14:creationId xmlns:p14="http://schemas.microsoft.com/office/powerpoint/2010/main" val="366845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2845AC4-578D-8980-AE06-A650369629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164565" y="2380741"/>
            <a:ext cx="9782353" cy="646331"/>
          </a:xfrm>
          <a:prstGeom prst="rect">
            <a:avLst/>
          </a:prstGeom>
        </p:spPr>
        <p:txBody>
          <a:bodyPr wrap="square">
            <a:spAutoFit/>
          </a:bodyPr>
          <a:lstStyle/>
          <a:p>
            <a:pPr algn="ctr"/>
            <a:r>
              <a:rPr lang="en-US" dirty="0">
                <a:latin typeface="Bookman Old Style" panose="02050604050505020204" pitchFamily="18" charset="0"/>
              </a:rPr>
              <a:t>Software Development Life Cycle (</a:t>
            </a:r>
            <a:r>
              <a:rPr lang="en-US" b="1" dirty="0">
                <a:latin typeface="Bookman Old Style" panose="02050604050505020204" pitchFamily="18" charset="0"/>
              </a:rPr>
              <a:t>SDLC</a:t>
            </a:r>
            <a:r>
              <a:rPr lang="en-US" dirty="0">
                <a:latin typeface="Bookman Old Style" panose="02050604050505020204" pitchFamily="18" charset="0"/>
              </a:rPr>
              <a:t>) is a structured approach to </a:t>
            </a:r>
            <a:r>
              <a:rPr lang="en-US" b="1" dirty="0">
                <a:latin typeface="Bookman Old Style" panose="02050604050505020204" pitchFamily="18" charset="0"/>
              </a:rPr>
              <a:t>planning</a:t>
            </a:r>
            <a:r>
              <a:rPr lang="en-US" dirty="0">
                <a:latin typeface="Bookman Old Style" panose="02050604050505020204" pitchFamily="18" charset="0"/>
              </a:rPr>
              <a:t>, </a:t>
            </a:r>
            <a:r>
              <a:rPr lang="en-US" b="1" dirty="0">
                <a:latin typeface="Bookman Old Style" panose="02050604050505020204" pitchFamily="18" charset="0"/>
              </a:rPr>
              <a:t>analysis</a:t>
            </a:r>
            <a:r>
              <a:rPr lang="en-US" dirty="0">
                <a:latin typeface="Bookman Old Style" panose="02050604050505020204" pitchFamily="18" charset="0"/>
              </a:rPr>
              <a:t>, </a:t>
            </a:r>
            <a:r>
              <a:rPr lang="en-US" b="1" dirty="0">
                <a:latin typeface="Bookman Old Style" panose="02050604050505020204" pitchFamily="18" charset="0"/>
              </a:rPr>
              <a:t>designing</a:t>
            </a:r>
            <a:r>
              <a:rPr lang="en-US" dirty="0">
                <a:latin typeface="Bookman Old Style" panose="02050604050505020204" pitchFamily="18" charset="0"/>
              </a:rPr>
              <a:t>, </a:t>
            </a:r>
            <a:r>
              <a:rPr lang="en-US" b="1" dirty="0">
                <a:latin typeface="Bookman Old Style" panose="02050604050505020204" pitchFamily="18" charset="0"/>
              </a:rPr>
              <a:t>building</a:t>
            </a:r>
            <a:r>
              <a:rPr lang="en-US" dirty="0">
                <a:latin typeface="Bookman Old Style" panose="02050604050505020204" pitchFamily="18" charset="0"/>
              </a:rPr>
              <a:t>, </a:t>
            </a:r>
            <a:r>
              <a:rPr lang="en-US" b="1" dirty="0">
                <a:latin typeface="Bookman Old Style" panose="02050604050505020204" pitchFamily="18" charset="0"/>
              </a:rPr>
              <a:t>testing</a:t>
            </a:r>
            <a:r>
              <a:rPr lang="en-US" dirty="0">
                <a:latin typeface="Bookman Old Style" panose="02050604050505020204" pitchFamily="18" charset="0"/>
              </a:rPr>
              <a:t>, </a:t>
            </a:r>
            <a:r>
              <a:rPr lang="en-US" b="1" dirty="0">
                <a:latin typeface="Bookman Old Style" panose="02050604050505020204" pitchFamily="18" charset="0"/>
              </a:rPr>
              <a:t>deploying</a:t>
            </a:r>
            <a:r>
              <a:rPr lang="en-US" dirty="0">
                <a:latin typeface="Bookman Old Style" panose="02050604050505020204" pitchFamily="18" charset="0"/>
              </a:rPr>
              <a:t>, and </a:t>
            </a:r>
            <a:r>
              <a:rPr lang="en-US" b="1" dirty="0">
                <a:latin typeface="Bookman Old Style" panose="02050604050505020204" pitchFamily="18" charset="0"/>
              </a:rPr>
              <a:t>maintaining </a:t>
            </a:r>
            <a:r>
              <a:rPr lang="en-US" dirty="0">
                <a:latin typeface="Bookman Old Style" panose="02050604050505020204" pitchFamily="18" charset="0"/>
              </a:rPr>
              <a:t>software.</a:t>
            </a:r>
            <a:endParaRPr lang="en-IN" dirty="0">
              <a:latin typeface="Bookman Old Style" panose="02050604050505020204" pitchFamily="18" charset="0"/>
            </a:endParaRPr>
          </a:p>
        </p:txBody>
      </p:sp>
      <p:sp>
        <p:nvSpPr>
          <p:cNvPr id="8" name="Rectangle 7"/>
          <p:cNvSpPr/>
          <p:nvPr/>
        </p:nvSpPr>
        <p:spPr>
          <a:xfrm>
            <a:off x="1764339" y="3665446"/>
            <a:ext cx="8338449" cy="388696"/>
          </a:xfrm>
          <a:prstGeom prst="rect">
            <a:avLst/>
          </a:prstGeom>
        </p:spPr>
        <p:txBody>
          <a:bodyPr wrap="square">
            <a:spAutoFit/>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latin typeface="Bookman Old Style" panose="02050604050505020204" pitchFamily="18" charset="0"/>
                <a:ea typeface="Times New Roman" panose="02020603050405020304" pitchFamily="18" charset="0"/>
                <a:cs typeface="Times New Roman" panose="02020603050405020304" pitchFamily="18" charset="0"/>
              </a:rPr>
              <a:t>SDLC = Plan →Analysis → Design → Build → Test → Deploy → Maintain</a:t>
            </a:r>
            <a:endParaRPr lang="en-IN"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5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892F-AF9B-C044-74C5-B40EB53239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6FB74E-4DB1-9107-F106-F416A27C1B5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161FBD56-B1D8-0EE1-542C-74677229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F77EC64-0842-DF77-7E02-86282E5D6FA6}"/>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sp>
        <p:nvSpPr>
          <p:cNvPr id="7" name="TextBox 6">
            <a:extLst>
              <a:ext uri="{FF2B5EF4-FFF2-40B4-BE49-F238E27FC236}">
                <a16:creationId xmlns:a16="http://schemas.microsoft.com/office/drawing/2014/main" id="{A816BE49-DAB9-0EB2-A568-5F86F8E9F561}"/>
              </a:ext>
            </a:extLst>
          </p:cNvPr>
          <p:cNvSpPr txBox="1"/>
          <p:nvPr/>
        </p:nvSpPr>
        <p:spPr>
          <a:xfrm>
            <a:off x="332618" y="1209578"/>
            <a:ext cx="5007133" cy="495635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7. Operate:</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Operations teams </a:t>
            </a:r>
            <a:r>
              <a:rPr lang="en-US" sz="2000" dirty="0">
                <a:latin typeface="Bookman Old Style" panose="02050604050505020204" pitchFamily="18" charset="0"/>
              </a:rPr>
              <a:t>manage the running applications, responding to incidents and maintaining uptime.</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Automated scaling </a:t>
            </a:r>
            <a:r>
              <a:rPr lang="en-US" sz="2000" dirty="0">
                <a:latin typeface="Bookman Old Style" panose="02050604050505020204" pitchFamily="18" charset="0"/>
              </a:rPr>
              <a:t>and orchestration help manage resources as demand fluctuates.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Infrastructure as Code (</a:t>
            </a:r>
            <a:r>
              <a:rPr lang="en-US" sz="2000" b="1" dirty="0" err="1">
                <a:latin typeface="Bookman Old Style" panose="02050604050505020204" pitchFamily="18" charset="0"/>
              </a:rPr>
              <a:t>IaC</a:t>
            </a:r>
            <a:r>
              <a:rPr lang="en-US" sz="2000" b="1" dirty="0">
                <a:latin typeface="Bookman Old Style" panose="02050604050505020204" pitchFamily="18" charset="0"/>
              </a:rPr>
              <a:t>) </a:t>
            </a:r>
            <a:r>
              <a:rPr lang="en-US" sz="2000" dirty="0">
                <a:latin typeface="Bookman Old Style" panose="02050604050505020204" pitchFamily="18" charset="0"/>
              </a:rPr>
              <a:t>practices ensure consistent provisioning and configuration.</a:t>
            </a:r>
          </a:p>
        </p:txBody>
      </p:sp>
      <p:sp>
        <p:nvSpPr>
          <p:cNvPr id="6" name="TextBox 5">
            <a:extLst>
              <a:ext uri="{FF2B5EF4-FFF2-40B4-BE49-F238E27FC236}">
                <a16:creationId xmlns:a16="http://schemas.microsoft.com/office/drawing/2014/main" id="{95E8B550-0E5B-AB50-6D33-08658EC14668}"/>
              </a:ext>
            </a:extLst>
          </p:cNvPr>
          <p:cNvSpPr txBox="1"/>
          <p:nvPr/>
        </p:nvSpPr>
        <p:spPr>
          <a:xfrm>
            <a:off x="6096000" y="1209578"/>
            <a:ext cx="5813265" cy="3971985"/>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8. Feedback:</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Collect feedback </a:t>
            </a:r>
            <a:r>
              <a:rPr lang="en-US" sz="2000" dirty="0">
                <a:latin typeface="Bookman Old Style" panose="02050604050505020204" pitchFamily="18" charset="0"/>
              </a:rPr>
              <a:t>from users, stakeholders, and monitoring systems.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Use metrics </a:t>
            </a:r>
            <a:r>
              <a:rPr lang="en-US" sz="2000" dirty="0">
                <a:latin typeface="Bookman Old Style" panose="02050604050505020204" pitchFamily="18" charset="0"/>
              </a:rPr>
              <a:t>and data to analyze application performance and user behavior.</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Continuous feedback </a:t>
            </a:r>
            <a:r>
              <a:rPr lang="en-US" sz="2000" dirty="0">
                <a:latin typeface="Bookman Old Style" panose="02050604050505020204" pitchFamily="18" charset="0"/>
              </a:rPr>
              <a:t>loops guide further improvements and adjustments.</a:t>
            </a:r>
          </a:p>
        </p:txBody>
      </p:sp>
    </p:spTree>
    <p:extLst>
      <p:ext uri="{BB962C8B-B14F-4D97-AF65-F5344CB8AC3E}">
        <p14:creationId xmlns:p14="http://schemas.microsoft.com/office/powerpoint/2010/main" val="2662949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A6AB0-9B27-0197-62D3-80AB2404951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E4A81C-C00E-2575-01B9-D2D7D4C63AE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FCCDE891-0108-6A4E-CC6F-08EA72EDDB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5F1A432-9318-8FAA-B4E6-8AAA4411BF7E}"/>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sp>
        <p:nvSpPr>
          <p:cNvPr id="7" name="TextBox 6">
            <a:extLst>
              <a:ext uri="{FF2B5EF4-FFF2-40B4-BE49-F238E27FC236}">
                <a16:creationId xmlns:a16="http://schemas.microsoft.com/office/drawing/2014/main" id="{2DA9C1DE-7CE2-59DE-12A6-1D496943268E}"/>
              </a:ext>
            </a:extLst>
          </p:cNvPr>
          <p:cNvSpPr txBox="1"/>
          <p:nvPr/>
        </p:nvSpPr>
        <p:spPr>
          <a:xfrm>
            <a:off x="603848" y="1209578"/>
            <a:ext cx="10584611" cy="249465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9. Iterate:</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Based on feedback </a:t>
            </a:r>
            <a:r>
              <a:rPr lang="en-US" sz="2000" dirty="0">
                <a:latin typeface="Bookman Old Style" panose="02050604050505020204" pitchFamily="18" charset="0"/>
              </a:rPr>
              <a:t>and performance data, make improvements to the application.</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Iteratively refine </a:t>
            </a:r>
            <a:r>
              <a:rPr lang="en-US" sz="2000" dirty="0">
                <a:latin typeface="Bookman Old Style" panose="02050604050505020204" pitchFamily="18" charset="0"/>
              </a:rPr>
              <a:t>the development, deployment, and operational processes.</a:t>
            </a:r>
          </a:p>
          <a:p>
            <a:pPr marL="342900" indent="-342900">
              <a:lnSpc>
                <a:spcPct val="160000"/>
              </a:lnSpc>
              <a:buFont typeface="Arial" panose="020B0604020202020204" pitchFamily="34" charset="0"/>
              <a:buChar char="•"/>
            </a:pPr>
            <a:r>
              <a:rPr lang="en-US" sz="2000" b="1" dirty="0">
                <a:latin typeface="Bookman Old Style" panose="02050604050505020204" pitchFamily="18" charset="0"/>
              </a:rPr>
              <a:t>Use retrospectives </a:t>
            </a:r>
            <a:r>
              <a:rPr lang="en-US" sz="2000" dirty="0">
                <a:latin typeface="Bookman Old Style" panose="02050604050505020204" pitchFamily="18" charset="0"/>
              </a:rPr>
              <a:t>and post-mortems to identify areas for improvement.</a:t>
            </a:r>
          </a:p>
        </p:txBody>
      </p:sp>
      <p:pic>
        <p:nvPicPr>
          <p:cNvPr id="2" name="Picture 2">
            <a:extLst>
              <a:ext uri="{FF2B5EF4-FFF2-40B4-BE49-F238E27FC236}">
                <a16:creationId xmlns:a16="http://schemas.microsoft.com/office/drawing/2014/main" id="{15BADC95-FC3D-ECF5-A732-2A7FEA31E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739" y="3846044"/>
            <a:ext cx="4698521" cy="240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7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57D58-BA7C-ACBA-FBA3-6DEBF5C0E8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544DC3-7220-FDB5-D149-529F16D1B39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04FE23D6-4B81-5182-68F4-90C19515F8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ABDF31A-FD1E-D10E-A0E5-2ADCEE9BAEDC}"/>
              </a:ext>
            </a:extLst>
          </p:cNvPr>
          <p:cNvSpPr txBox="1"/>
          <p:nvPr/>
        </p:nvSpPr>
        <p:spPr>
          <a:xfrm>
            <a:off x="2975854"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Workflow</a:t>
            </a:r>
            <a:endParaRPr lang="en-IN" sz="2400" b="1" dirty="0">
              <a:latin typeface="Bookman Old Style" panose="02050604050505020204" pitchFamily="18" charset="0"/>
            </a:endParaRPr>
          </a:p>
        </p:txBody>
      </p:sp>
      <p:pic>
        <p:nvPicPr>
          <p:cNvPr id="6" name="Picture 2">
            <a:extLst>
              <a:ext uri="{FF2B5EF4-FFF2-40B4-BE49-F238E27FC236}">
                <a16:creationId xmlns:a16="http://schemas.microsoft.com/office/drawing/2014/main" id="{D3A79F2C-F72A-AF8E-4402-C250A9D5E9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045" y="1340528"/>
            <a:ext cx="97536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5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034B8-6734-CF72-4DA4-77953B3836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381D34-EDBD-D33B-87C0-0229BBBB32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7FDEC9E9-F178-A1E1-D150-0BB3AD0149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46BF0B5-BD6D-AF98-CD34-8246C77ECC95}"/>
              </a:ext>
            </a:extLst>
          </p:cNvPr>
          <p:cNvSpPr txBox="1"/>
          <p:nvPr/>
        </p:nvSpPr>
        <p:spPr>
          <a:xfrm>
            <a:off x="459065" y="284917"/>
            <a:ext cx="6240292" cy="461665"/>
          </a:xfrm>
          <a:prstGeom prst="rect">
            <a:avLst/>
          </a:prstGeom>
          <a:noFill/>
        </p:spPr>
        <p:txBody>
          <a:bodyPr wrap="square">
            <a:spAutoFit/>
          </a:bodyPr>
          <a:lstStyle/>
          <a:p>
            <a:pPr algn="ctr"/>
            <a:r>
              <a:rPr lang="en-US" sz="2400" b="1" dirty="0">
                <a:latin typeface="Bookman Old Style" panose="02050604050505020204" pitchFamily="18" charset="0"/>
              </a:rPr>
              <a:t>Version control </a:t>
            </a:r>
            <a:r>
              <a:rPr lang="en-IN" sz="2400" b="1" dirty="0">
                <a:latin typeface="Bookman Old Style" panose="02050604050505020204" pitchFamily="18" charset="0"/>
                <a:ea typeface="Times New Roman" panose="02020603050405020304" pitchFamily="18" charset="0"/>
              </a:rPr>
              <a:t>Tools</a:t>
            </a:r>
            <a:endParaRPr lang="en-IN" sz="2400" b="1" dirty="0">
              <a:latin typeface="Bookman Old Style" panose="02050604050505020204" pitchFamily="18" charset="0"/>
            </a:endParaRPr>
          </a:p>
        </p:txBody>
      </p:sp>
      <p:pic>
        <p:nvPicPr>
          <p:cNvPr id="13" name="Picture 12">
            <a:extLst>
              <a:ext uri="{FF2B5EF4-FFF2-40B4-BE49-F238E27FC236}">
                <a16:creationId xmlns:a16="http://schemas.microsoft.com/office/drawing/2014/main" id="{C21D863B-FC17-566F-751E-985EF76D00D0}"/>
              </a:ext>
            </a:extLst>
          </p:cNvPr>
          <p:cNvPicPr>
            <a:picLocks noChangeAspect="1"/>
          </p:cNvPicPr>
          <p:nvPr/>
        </p:nvPicPr>
        <p:blipFill>
          <a:blip r:embed="rId5"/>
          <a:srcRect l="7298" t="12500" b="4085"/>
          <a:stretch>
            <a:fillRect/>
          </a:stretch>
        </p:blipFill>
        <p:spPr>
          <a:xfrm>
            <a:off x="5494880" y="284917"/>
            <a:ext cx="6697120" cy="5765688"/>
          </a:xfrm>
          <a:prstGeom prst="rect">
            <a:avLst/>
          </a:prstGeom>
        </p:spPr>
      </p:pic>
      <p:sp>
        <p:nvSpPr>
          <p:cNvPr id="15" name="TextBox 14">
            <a:extLst>
              <a:ext uri="{FF2B5EF4-FFF2-40B4-BE49-F238E27FC236}">
                <a16:creationId xmlns:a16="http://schemas.microsoft.com/office/drawing/2014/main" id="{79326A8D-5632-2DC3-1754-3E0A8D4496B8}"/>
              </a:ext>
            </a:extLst>
          </p:cNvPr>
          <p:cNvSpPr txBox="1"/>
          <p:nvPr/>
        </p:nvSpPr>
        <p:spPr>
          <a:xfrm>
            <a:off x="299126" y="1309797"/>
            <a:ext cx="5245640" cy="3971985"/>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Version control </a:t>
            </a:r>
            <a:r>
              <a:rPr lang="en-US" sz="2000" dirty="0">
                <a:latin typeface="Bookman Old Style" panose="02050604050505020204" pitchFamily="18" charset="0"/>
              </a:rPr>
              <a:t>or source control is the practice of </a:t>
            </a:r>
            <a:r>
              <a:rPr lang="en-US" sz="2000" b="1" dirty="0">
                <a:latin typeface="Bookman Old Style" panose="02050604050505020204" pitchFamily="18" charset="0"/>
              </a:rPr>
              <a:t>tracking and managing </a:t>
            </a:r>
            <a:r>
              <a:rPr lang="en-US" sz="2000" dirty="0">
                <a:latin typeface="Bookman Old Style" panose="02050604050505020204" pitchFamily="18" charset="0"/>
              </a:rPr>
              <a:t>the </a:t>
            </a:r>
            <a:r>
              <a:rPr lang="en-US" sz="2000" b="1" dirty="0">
                <a:latin typeface="Bookman Old Style" panose="02050604050505020204" pitchFamily="18" charset="0"/>
              </a:rPr>
              <a:t>changes made to the software code</a:t>
            </a:r>
            <a:r>
              <a:rPr lang="en-US" sz="2000" dirty="0">
                <a:latin typeface="Bookman Old Style" panose="02050604050505020204" pitchFamily="18" charset="0"/>
              </a:rPr>
              <a:t>. </a:t>
            </a:r>
            <a:r>
              <a:rPr lang="en-US" sz="2000" b="1" dirty="0">
                <a:latin typeface="Bookman Old Style" panose="02050604050505020204" pitchFamily="18" charset="0"/>
              </a:rPr>
              <a:t>Source code management </a:t>
            </a:r>
            <a:r>
              <a:rPr lang="en-US" sz="2000" dirty="0">
                <a:latin typeface="Bookman Old Style" panose="02050604050505020204" pitchFamily="18" charset="0"/>
              </a:rPr>
              <a:t>or version control tools are the software that helps you keep track of </a:t>
            </a:r>
            <a:r>
              <a:rPr lang="en-US" sz="2000" b="1" dirty="0">
                <a:latin typeface="Bookman Old Style" panose="02050604050505020204" pitchFamily="18" charset="0"/>
              </a:rPr>
              <a:t>every small change </a:t>
            </a:r>
            <a:r>
              <a:rPr lang="en-US" sz="2000" dirty="0">
                <a:latin typeface="Bookman Old Style" panose="02050604050505020204" pitchFamily="18" charset="0"/>
              </a:rPr>
              <a:t>made to the codebase without making a huge effort.</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159906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1702C-8092-BEE8-6979-D0713B195F3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0E8E7A-01BA-AAF4-70A4-845E6A00940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7B5AF95F-B18F-CFB9-7C24-AF27A84009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1DD0D46-F7FE-5AD2-9240-8D14595684F8}"/>
              </a:ext>
            </a:extLst>
          </p:cNvPr>
          <p:cNvSpPr txBox="1"/>
          <p:nvPr/>
        </p:nvSpPr>
        <p:spPr>
          <a:xfrm>
            <a:off x="459065" y="284917"/>
            <a:ext cx="6240292" cy="461665"/>
          </a:xfrm>
          <a:prstGeom prst="rect">
            <a:avLst/>
          </a:prstGeom>
          <a:noFill/>
        </p:spPr>
        <p:txBody>
          <a:bodyPr wrap="square">
            <a:spAutoFit/>
          </a:bodyPr>
          <a:lstStyle/>
          <a:p>
            <a:pPr algn="ctr"/>
            <a:r>
              <a:rPr lang="en-US" sz="2400" b="1" dirty="0">
                <a:latin typeface="Bookman Old Style" panose="02050604050505020204" pitchFamily="18" charset="0"/>
              </a:rPr>
              <a:t>Version control </a:t>
            </a:r>
            <a:r>
              <a:rPr lang="en-IN" sz="2400" b="1" dirty="0">
                <a:latin typeface="Bookman Old Style" panose="02050604050505020204" pitchFamily="18" charset="0"/>
                <a:ea typeface="Times New Roman" panose="02020603050405020304" pitchFamily="18" charset="0"/>
              </a:rPr>
              <a:t>Tools</a:t>
            </a:r>
            <a:endParaRPr lang="en-IN" sz="2400" b="1" dirty="0">
              <a:latin typeface="Bookman Old Style" panose="02050604050505020204" pitchFamily="18" charset="0"/>
            </a:endParaRPr>
          </a:p>
        </p:txBody>
      </p:sp>
      <p:pic>
        <p:nvPicPr>
          <p:cNvPr id="13" name="Picture 12">
            <a:extLst>
              <a:ext uri="{FF2B5EF4-FFF2-40B4-BE49-F238E27FC236}">
                <a16:creationId xmlns:a16="http://schemas.microsoft.com/office/drawing/2014/main" id="{24D6EA6B-29FA-F4EE-198F-3CD2B385E840}"/>
              </a:ext>
            </a:extLst>
          </p:cNvPr>
          <p:cNvPicPr>
            <a:picLocks noChangeAspect="1"/>
          </p:cNvPicPr>
          <p:nvPr/>
        </p:nvPicPr>
        <p:blipFill>
          <a:blip r:embed="rId5"/>
          <a:srcRect l="7298" t="12500" b="4085"/>
          <a:stretch>
            <a:fillRect/>
          </a:stretch>
        </p:blipFill>
        <p:spPr>
          <a:xfrm>
            <a:off x="5494880" y="284917"/>
            <a:ext cx="6697120" cy="5765688"/>
          </a:xfrm>
          <a:prstGeom prst="rect">
            <a:avLst/>
          </a:prstGeom>
        </p:spPr>
      </p:pic>
      <p:sp>
        <p:nvSpPr>
          <p:cNvPr id="15" name="TextBox 14">
            <a:extLst>
              <a:ext uri="{FF2B5EF4-FFF2-40B4-BE49-F238E27FC236}">
                <a16:creationId xmlns:a16="http://schemas.microsoft.com/office/drawing/2014/main" id="{D0B303AB-1E38-0CC0-3B9F-C4E88B4ED13D}"/>
              </a:ext>
            </a:extLst>
          </p:cNvPr>
          <p:cNvSpPr txBox="1"/>
          <p:nvPr/>
        </p:nvSpPr>
        <p:spPr>
          <a:xfrm>
            <a:off x="459065" y="1465440"/>
            <a:ext cx="5035815" cy="4464427"/>
          </a:xfrm>
          <a:prstGeom prst="rect">
            <a:avLst/>
          </a:prstGeom>
          <a:noFill/>
        </p:spPr>
        <p:txBody>
          <a:bodyPr wrap="square">
            <a:spAutoFit/>
          </a:bodyPr>
          <a:lstStyle/>
          <a:p>
            <a:pPr>
              <a:lnSpc>
                <a:spcPct val="160000"/>
              </a:lnSpc>
            </a:pPr>
            <a:r>
              <a:rPr lang="en-US" sz="2000" dirty="0">
                <a:latin typeface="Bookman Old Style" panose="02050604050505020204" pitchFamily="18" charset="0"/>
              </a:rPr>
              <a:t>Best for open-source, collaboration, and simple CI/CD.</a:t>
            </a:r>
          </a:p>
          <a:p>
            <a:pPr>
              <a:lnSpc>
                <a:spcPct val="160000"/>
              </a:lnSpc>
            </a:pPr>
            <a:endParaRPr lang="en-US" sz="2000" dirty="0">
              <a:latin typeface="Bookman Old Style" panose="02050604050505020204" pitchFamily="18" charset="0"/>
            </a:endParaRPr>
          </a:p>
          <a:p>
            <a:pPr>
              <a:lnSpc>
                <a:spcPct val="160000"/>
              </a:lnSpc>
            </a:pPr>
            <a:endParaRPr lang="en-US" sz="2000" dirty="0">
              <a:latin typeface="Bookman Old Style" panose="02050604050505020204" pitchFamily="18" charset="0"/>
            </a:endParaRPr>
          </a:p>
          <a:p>
            <a:pPr>
              <a:lnSpc>
                <a:spcPct val="160000"/>
              </a:lnSpc>
            </a:pPr>
            <a:r>
              <a:rPr lang="en-US" sz="2000" dirty="0">
                <a:latin typeface="Bookman Old Style" panose="02050604050505020204" pitchFamily="18" charset="0"/>
              </a:rPr>
              <a:t> Ideal for small teams using Jira.</a:t>
            </a:r>
          </a:p>
          <a:p>
            <a:pPr>
              <a:lnSpc>
                <a:spcPct val="160000"/>
              </a:lnSpc>
            </a:pPr>
            <a:endParaRPr lang="en-US" sz="2000" dirty="0">
              <a:latin typeface="Bookman Old Style" panose="02050604050505020204" pitchFamily="18" charset="0"/>
            </a:endParaRPr>
          </a:p>
          <a:p>
            <a:pPr>
              <a:lnSpc>
                <a:spcPct val="160000"/>
              </a:lnSpc>
            </a:pPr>
            <a:endParaRPr lang="en-US" sz="2000" dirty="0">
              <a:latin typeface="Bookman Old Style" panose="02050604050505020204" pitchFamily="18" charset="0"/>
            </a:endParaRPr>
          </a:p>
          <a:p>
            <a:pPr>
              <a:lnSpc>
                <a:spcPct val="160000"/>
              </a:lnSpc>
            </a:pPr>
            <a:r>
              <a:rPr lang="en-US" sz="2000" dirty="0">
                <a:latin typeface="Bookman Old Style" panose="02050604050505020204" pitchFamily="18" charset="0"/>
              </a:rPr>
              <a:t>Perfect for all-in-one DevOps and self-hosting. </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380857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DA307-2A77-8209-2863-1DA547506B6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7C35ED-5EF1-A63A-BE8E-EAD04241DFC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41313862-A4B8-75F3-D1EF-1FC7101AA2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E55A863-5924-1F3A-AD7C-CE2E75E7421E}"/>
              </a:ext>
            </a:extLst>
          </p:cNvPr>
          <p:cNvSpPr txBox="1"/>
          <p:nvPr/>
        </p:nvSpPr>
        <p:spPr>
          <a:xfrm>
            <a:off x="459065"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Key Tools</a:t>
            </a:r>
            <a:endParaRPr lang="en-IN" sz="24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FF594EE9-6145-047E-3C59-0D9750881C8E}"/>
              </a:ext>
            </a:extLst>
          </p:cNvPr>
          <p:cNvSpPr txBox="1"/>
          <p:nvPr/>
        </p:nvSpPr>
        <p:spPr>
          <a:xfrm>
            <a:off x="299126" y="1309797"/>
            <a:ext cx="4798168" cy="4956870"/>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Container management </a:t>
            </a:r>
            <a:r>
              <a:rPr lang="en-US" sz="2000" dirty="0">
                <a:latin typeface="Bookman Old Style" panose="02050604050505020204" pitchFamily="18" charset="0"/>
              </a:rPr>
              <a:t>includes but limited to </a:t>
            </a:r>
            <a:r>
              <a:rPr lang="en-US" sz="2000" b="1" dirty="0">
                <a:latin typeface="Bookman Old Style" panose="02050604050505020204" pitchFamily="18" charset="0"/>
              </a:rPr>
              <a:t>automating container creation, deployment, and scaling</a:t>
            </a:r>
            <a:r>
              <a:rPr lang="en-US" sz="2000" dirty="0">
                <a:latin typeface="Bookman Old Style" panose="02050604050505020204" pitchFamily="18" charset="0"/>
              </a:rPr>
              <a:t>. It also involves addition, replacement, and organization of containers on a larger scale. The software used to fulfill these purposes in DevOps are container management and orchestration tools.</a:t>
            </a:r>
            <a:endParaRPr lang="en-IN"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541E582A-0016-5D0C-9336-A20DBFE46B1C}"/>
              </a:ext>
            </a:extLst>
          </p:cNvPr>
          <p:cNvPicPr>
            <a:picLocks noChangeAspect="1"/>
          </p:cNvPicPr>
          <p:nvPr/>
        </p:nvPicPr>
        <p:blipFill>
          <a:blip r:embed="rId5"/>
          <a:srcRect l="4662" r="5849"/>
          <a:stretch>
            <a:fillRect/>
          </a:stretch>
        </p:blipFill>
        <p:spPr>
          <a:xfrm>
            <a:off x="5167252" y="101278"/>
            <a:ext cx="7024748" cy="6535062"/>
          </a:xfrm>
          <a:prstGeom prst="rect">
            <a:avLst/>
          </a:prstGeom>
        </p:spPr>
      </p:pic>
    </p:spTree>
    <p:extLst>
      <p:ext uri="{BB962C8B-B14F-4D97-AF65-F5344CB8AC3E}">
        <p14:creationId xmlns:p14="http://schemas.microsoft.com/office/powerpoint/2010/main" val="229186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61E9-B671-1A04-236D-62B8CB1660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617E9E-762B-9E6B-C330-660A99A885D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F8942EA6-8E07-24D8-4A7D-5048034C63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8B6AB5FC-2E38-2CBC-ECE8-68D75A180D9B}"/>
              </a:ext>
            </a:extLst>
          </p:cNvPr>
          <p:cNvSpPr txBox="1"/>
          <p:nvPr/>
        </p:nvSpPr>
        <p:spPr>
          <a:xfrm>
            <a:off x="201039"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Container management </a:t>
            </a:r>
            <a:endParaRPr lang="en-IN" sz="24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4FE1C3DF-95D6-B3E0-CC41-D334E88761A9}"/>
              </a:ext>
            </a:extLst>
          </p:cNvPr>
          <p:cNvSpPr txBox="1"/>
          <p:nvPr/>
        </p:nvSpPr>
        <p:spPr>
          <a:xfrm>
            <a:off x="260215" y="953861"/>
            <a:ext cx="4798168" cy="5449312"/>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Docker </a:t>
            </a:r>
            <a:r>
              <a:rPr lang="en-US" sz="2000" dirty="0">
                <a:latin typeface="Bookman Old Style" panose="02050604050505020204" pitchFamily="18" charset="0"/>
              </a:rPr>
              <a:t>packages apps into lightweight, portable containers that run anywhere. It focuses on single-host deployment.</a:t>
            </a:r>
          </a:p>
          <a:p>
            <a:pPr algn="r">
              <a:lnSpc>
                <a:spcPct val="160000"/>
              </a:lnSpc>
            </a:pPr>
            <a:r>
              <a:rPr lang="en-US" sz="2000" b="1" dirty="0">
                <a:latin typeface="Bookman Old Style" panose="02050604050505020204" pitchFamily="18" charset="0"/>
              </a:rPr>
              <a:t>Kubernetes </a:t>
            </a:r>
            <a:r>
              <a:rPr lang="en-US" sz="2000" dirty="0">
                <a:latin typeface="Bookman Old Style" panose="02050604050505020204" pitchFamily="18" charset="0"/>
              </a:rPr>
              <a:t>automates cloud deployment, scaling, and management of containerized apps across clusters.</a:t>
            </a:r>
          </a:p>
          <a:p>
            <a:pPr>
              <a:lnSpc>
                <a:spcPct val="160000"/>
              </a:lnSpc>
            </a:pPr>
            <a:r>
              <a:rPr lang="en-US" sz="2000" b="1" dirty="0">
                <a:latin typeface="Bookman Old Style" panose="02050604050505020204" pitchFamily="18" charset="0"/>
              </a:rPr>
              <a:t>Mesos </a:t>
            </a:r>
            <a:r>
              <a:rPr lang="en-US" sz="2000" dirty="0">
                <a:latin typeface="Bookman Old Style" panose="02050604050505020204" pitchFamily="18" charset="0"/>
              </a:rPr>
              <a:t>abstracts resources (CPU, RAM) across a cluster for diverse workloads (containers, Hadoop, etc.)</a:t>
            </a:r>
            <a:endParaRPr lang="en-IN"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14A1CA0A-7CF3-354A-4578-2D57810D4353}"/>
              </a:ext>
            </a:extLst>
          </p:cNvPr>
          <p:cNvPicPr>
            <a:picLocks noChangeAspect="1"/>
          </p:cNvPicPr>
          <p:nvPr/>
        </p:nvPicPr>
        <p:blipFill>
          <a:blip r:embed="rId5"/>
          <a:srcRect l="4662" r="5849"/>
          <a:stretch>
            <a:fillRect/>
          </a:stretch>
        </p:blipFill>
        <p:spPr>
          <a:xfrm>
            <a:off x="5167252" y="101278"/>
            <a:ext cx="7024748" cy="6535062"/>
          </a:xfrm>
          <a:prstGeom prst="rect">
            <a:avLst/>
          </a:prstGeom>
        </p:spPr>
      </p:pic>
    </p:spTree>
    <p:extLst>
      <p:ext uri="{BB962C8B-B14F-4D97-AF65-F5344CB8AC3E}">
        <p14:creationId xmlns:p14="http://schemas.microsoft.com/office/powerpoint/2010/main" val="2578478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BBCA-9898-CD63-D2A0-6CD3492F1E3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9B6888-A2FD-754A-AF80-24D6BAC43F9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7527F96-9488-B82A-E44F-BE6025757B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D4FA6D6-C2C1-425F-A688-78E967A5F026}"/>
              </a:ext>
            </a:extLst>
          </p:cNvPr>
          <p:cNvSpPr txBox="1"/>
          <p:nvPr/>
        </p:nvSpPr>
        <p:spPr>
          <a:xfrm>
            <a:off x="459065" y="284917"/>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CI/CD Tools</a:t>
            </a:r>
            <a:endParaRPr lang="en-IN" sz="24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EE02972A-D4EB-8E2A-DB29-10E904D9DE94}"/>
              </a:ext>
            </a:extLst>
          </p:cNvPr>
          <p:cNvSpPr txBox="1"/>
          <p:nvPr/>
        </p:nvSpPr>
        <p:spPr>
          <a:xfrm>
            <a:off x="299126" y="1292654"/>
            <a:ext cx="4798168" cy="4464427"/>
          </a:xfrm>
          <a:prstGeom prst="rect">
            <a:avLst/>
          </a:prstGeom>
          <a:noFill/>
        </p:spPr>
        <p:txBody>
          <a:bodyPr wrap="square">
            <a:spAutoFit/>
          </a:bodyPr>
          <a:lstStyle/>
          <a:p>
            <a:pPr>
              <a:lnSpc>
                <a:spcPct val="160000"/>
              </a:lnSpc>
            </a:pPr>
            <a:r>
              <a:rPr lang="en-US" sz="2000" b="1" dirty="0">
                <a:latin typeface="Bookman Old Style" panose="02050604050505020204" pitchFamily="18" charset="0"/>
              </a:rPr>
              <a:t>Continuous Integration (CI) and Continuous Delivery (CD) </a:t>
            </a:r>
            <a:r>
              <a:rPr lang="en-US" sz="2000" dirty="0">
                <a:latin typeface="Bookman Old Style" panose="02050604050505020204" pitchFamily="18" charset="0"/>
              </a:rPr>
              <a:t>embody a culture, operating principle, and set of best practices that help you to deliver code changes more reliability and frequently. The tool/software that assists you in implementing these practices is known as CI/CD tools.</a:t>
            </a:r>
            <a:endParaRPr lang="en-IN" sz="2000" dirty="0">
              <a:latin typeface="Bookman Old Style" panose="02050604050505020204" pitchFamily="18" charset="0"/>
            </a:endParaRPr>
          </a:p>
        </p:txBody>
      </p:sp>
      <p:pic>
        <p:nvPicPr>
          <p:cNvPr id="6" name="Picture 5">
            <a:extLst>
              <a:ext uri="{FF2B5EF4-FFF2-40B4-BE49-F238E27FC236}">
                <a16:creationId xmlns:a16="http://schemas.microsoft.com/office/drawing/2014/main" id="{B56C9C6C-4651-A0C9-4D98-2D48D86D3E12}"/>
              </a:ext>
            </a:extLst>
          </p:cNvPr>
          <p:cNvPicPr>
            <a:picLocks noChangeAspect="1"/>
          </p:cNvPicPr>
          <p:nvPr/>
        </p:nvPicPr>
        <p:blipFill>
          <a:blip r:embed="rId5"/>
          <a:srcRect t="9223"/>
          <a:stretch>
            <a:fillRect/>
          </a:stretch>
        </p:blipFill>
        <p:spPr>
          <a:xfrm>
            <a:off x="5658274" y="77638"/>
            <a:ext cx="6421582" cy="6225515"/>
          </a:xfrm>
          <a:prstGeom prst="rect">
            <a:avLst/>
          </a:prstGeom>
        </p:spPr>
      </p:pic>
    </p:spTree>
    <p:extLst>
      <p:ext uri="{BB962C8B-B14F-4D97-AF65-F5344CB8AC3E}">
        <p14:creationId xmlns:p14="http://schemas.microsoft.com/office/powerpoint/2010/main" val="3471147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5C66-C550-6E75-CE65-34739C7A926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D77A85-FFF0-B07B-7A89-27F4C3FF746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6CFE3C39-9CE7-A877-FCD3-CFF63189CC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74B8D5B-4A99-2CC1-A99D-80F5135EC7FD}"/>
              </a:ext>
            </a:extLst>
          </p:cNvPr>
          <p:cNvSpPr txBox="1"/>
          <p:nvPr/>
        </p:nvSpPr>
        <p:spPr>
          <a:xfrm>
            <a:off x="446550" y="267851"/>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CI/CD Tools</a:t>
            </a:r>
            <a:endParaRPr lang="en-IN" sz="24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45715BC0-22B4-12FB-1783-F485BDCC27D6}"/>
              </a:ext>
            </a:extLst>
          </p:cNvPr>
          <p:cNvSpPr txBox="1"/>
          <p:nvPr/>
        </p:nvSpPr>
        <p:spPr>
          <a:xfrm>
            <a:off x="0" y="881001"/>
            <a:ext cx="5749047" cy="5356723"/>
          </a:xfrm>
          <a:prstGeom prst="rect">
            <a:avLst/>
          </a:prstGeom>
          <a:noFill/>
        </p:spPr>
        <p:txBody>
          <a:bodyPr wrap="square">
            <a:spAutoFit/>
          </a:bodyPr>
          <a:lstStyle/>
          <a:p>
            <a:pPr marL="342900" indent="-342900">
              <a:lnSpc>
                <a:spcPct val="160000"/>
              </a:lnSpc>
              <a:buFontTx/>
              <a:buChar char="-"/>
            </a:pPr>
            <a:r>
              <a:rPr lang="en-US" b="1" dirty="0">
                <a:latin typeface="Bookman Old Style" panose="02050604050505020204" pitchFamily="18" charset="0"/>
              </a:rPr>
              <a:t>Bamboo</a:t>
            </a:r>
            <a:r>
              <a:rPr lang="en-US" dirty="0">
                <a:latin typeface="Bookman Old Style" panose="02050604050505020204" pitchFamily="18" charset="0"/>
              </a:rPr>
              <a:t> is a commercial CI/CD tool by Atlassian, tightly integrated with Jira and Bitbucket. It’s user-friendly but pricey, best for teams already using Atlassian tools.</a:t>
            </a:r>
          </a:p>
          <a:p>
            <a:pPr marL="342900" indent="-342900">
              <a:lnSpc>
                <a:spcPct val="160000"/>
              </a:lnSpc>
              <a:buFontTx/>
              <a:buChar char="-"/>
            </a:pPr>
            <a:r>
              <a:rPr lang="en-US" b="1" dirty="0">
                <a:latin typeface="Bookman Old Style" panose="02050604050505020204" pitchFamily="18" charset="0"/>
              </a:rPr>
              <a:t>Jenkins </a:t>
            </a:r>
            <a:r>
              <a:rPr lang="en-US" dirty="0">
                <a:latin typeface="Bookman Old Style" panose="02050604050505020204" pitchFamily="18" charset="0"/>
              </a:rPr>
              <a:t>is an open-source, highly customizable CI/CD server with a vast plugin ecosystem. It’s self-hosted and complex to set up, requiring DevOps expertise.</a:t>
            </a:r>
          </a:p>
          <a:p>
            <a:pPr marL="342900" indent="-342900">
              <a:lnSpc>
                <a:spcPct val="160000"/>
              </a:lnSpc>
              <a:buFontTx/>
              <a:buChar char="-"/>
            </a:pPr>
            <a:r>
              <a:rPr lang="en-US" b="1" dirty="0" err="1">
                <a:latin typeface="Bookman Old Style" panose="02050604050505020204" pitchFamily="18" charset="0"/>
              </a:rPr>
              <a:t>CircleCI</a:t>
            </a:r>
            <a:r>
              <a:rPr lang="en-US" b="1" dirty="0">
                <a:latin typeface="Bookman Old Style" panose="02050604050505020204" pitchFamily="18" charset="0"/>
              </a:rPr>
              <a:t> </a:t>
            </a:r>
            <a:r>
              <a:rPr lang="en-US" dirty="0">
                <a:latin typeface="Bookman Old Style" panose="02050604050505020204" pitchFamily="18" charset="0"/>
              </a:rPr>
              <a:t>is a cloud-native, fast CI/CD platform with simple YAML configs and parallelism.- It’s easy to use but limits free tier, ideal for small to medium projects.</a:t>
            </a:r>
            <a:endParaRPr lang="en-IN" dirty="0">
              <a:latin typeface="Bookman Old Style" panose="02050604050505020204" pitchFamily="18" charset="0"/>
            </a:endParaRPr>
          </a:p>
        </p:txBody>
      </p:sp>
      <p:pic>
        <p:nvPicPr>
          <p:cNvPr id="6" name="Picture 5">
            <a:extLst>
              <a:ext uri="{FF2B5EF4-FFF2-40B4-BE49-F238E27FC236}">
                <a16:creationId xmlns:a16="http://schemas.microsoft.com/office/drawing/2014/main" id="{86CAB8CB-5DC5-E40C-2ACF-A263FABC5495}"/>
              </a:ext>
            </a:extLst>
          </p:cNvPr>
          <p:cNvPicPr>
            <a:picLocks noChangeAspect="1"/>
          </p:cNvPicPr>
          <p:nvPr/>
        </p:nvPicPr>
        <p:blipFill>
          <a:blip r:embed="rId5"/>
          <a:srcRect t="9223"/>
          <a:stretch>
            <a:fillRect/>
          </a:stretch>
        </p:blipFill>
        <p:spPr>
          <a:xfrm>
            <a:off x="5658274" y="77638"/>
            <a:ext cx="6421582" cy="6225515"/>
          </a:xfrm>
          <a:prstGeom prst="rect">
            <a:avLst/>
          </a:prstGeom>
        </p:spPr>
      </p:pic>
    </p:spTree>
    <p:extLst>
      <p:ext uri="{BB962C8B-B14F-4D97-AF65-F5344CB8AC3E}">
        <p14:creationId xmlns:p14="http://schemas.microsoft.com/office/powerpoint/2010/main" val="177930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97C7C-C1B6-3DC0-1A98-CE0C47EF98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3F18E6-CE13-7F7A-17B7-30A8D695693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DDE5001B-A1DD-8844-F768-C776FE4C5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385113F-8AB7-83BB-A972-ABF3473DA0BA}"/>
              </a:ext>
            </a:extLst>
          </p:cNvPr>
          <p:cNvSpPr txBox="1"/>
          <p:nvPr/>
        </p:nvSpPr>
        <p:spPr>
          <a:xfrm>
            <a:off x="446550" y="267851"/>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Test Automation Tools</a:t>
            </a:r>
            <a:endParaRPr lang="en-IN" sz="24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CDE60D10-66F0-B8A6-7074-FA778050AD27}"/>
              </a:ext>
            </a:extLst>
          </p:cNvPr>
          <p:cNvSpPr txBox="1"/>
          <p:nvPr/>
        </p:nvSpPr>
        <p:spPr>
          <a:xfrm>
            <a:off x="0" y="1196786"/>
            <a:ext cx="5550051" cy="4464427"/>
          </a:xfrm>
          <a:prstGeom prst="rect">
            <a:avLst/>
          </a:prstGeom>
          <a:noFill/>
        </p:spPr>
        <p:txBody>
          <a:bodyPr wrap="square">
            <a:spAutoFit/>
          </a:bodyPr>
          <a:lstStyle/>
          <a:p>
            <a:pPr marL="342900" indent="-342900">
              <a:lnSpc>
                <a:spcPct val="160000"/>
              </a:lnSpc>
              <a:buFontTx/>
              <a:buChar char="-"/>
            </a:pPr>
            <a:r>
              <a:rPr lang="en-US" sz="2000" b="1" dirty="0">
                <a:latin typeface="Bookman Old Style" panose="02050604050505020204" pitchFamily="18" charset="0"/>
              </a:rPr>
              <a:t>Test automation </a:t>
            </a:r>
            <a:r>
              <a:rPr lang="en-US" sz="2000" dirty="0">
                <a:latin typeface="Bookman Old Style" panose="02050604050505020204" pitchFamily="18" charset="0"/>
              </a:rPr>
              <a:t>runs automated test cases, manages test data, and utilizes the results to improve software quality. </a:t>
            </a:r>
          </a:p>
          <a:p>
            <a:pPr marL="342900" indent="-342900">
              <a:lnSpc>
                <a:spcPct val="160000"/>
              </a:lnSpc>
              <a:buFontTx/>
              <a:buChar char="-"/>
            </a:pPr>
            <a:r>
              <a:rPr lang="en-US" sz="2000" dirty="0">
                <a:latin typeface="Bookman Old Style" panose="02050604050505020204" pitchFamily="18" charset="0"/>
              </a:rPr>
              <a:t>A test automation tool helps organizations automate their software testing needs, reduce human intervention, and aims to achieve speed, reliability, and efficiency in the testing campaign.</a:t>
            </a:r>
            <a:endParaRPr lang="en-IN" sz="2000" dirty="0">
              <a:latin typeface="Bookman Old Style" panose="02050604050505020204" pitchFamily="18" charset="0"/>
            </a:endParaRPr>
          </a:p>
        </p:txBody>
      </p:sp>
      <p:pic>
        <p:nvPicPr>
          <p:cNvPr id="8" name="Picture 7">
            <a:extLst>
              <a:ext uri="{FF2B5EF4-FFF2-40B4-BE49-F238E27FC236}">
                <a16:creationId xmlns:a16="http://schemas.microsoft.com/office/drawing/2014/main" id="{3D10F72A-193A-7FB5-2C5C-B73D419790F7}"/>
              </a:ext>
            </a:extLst>
          </p:cNvPr>
          <p:cNvPicPr>
            <a:picLocks noChangeAspect="1"/>
          </p:cNvPicPr>
          <p:nvPr/>
        </p:nvPicPr>
        <p:blipFill>
          <a:blip r:embed="rId5"/>
          <a:stretch>
            <a:fillRect/>
          </a:stretch>
        </p:blipFill>
        <p:spPr>
          <a:xfrm>
            <a:off x="5443496" y="58368"/>
            <a:ext cx="6748504" cy="6636340"/>
          </a:xfrm>
          <a:prstGeom prst="rect">
            <a:avLst/>
          </a:prstGeom>
        </p:spPr>
      </p:pic>
    </p:spTree>
    <p:extLst>
      <p:ext uri="{BB962C8B-B14F-4D97-AF65-F5344CB8AC3E}">
        <p14:creationId xmlns:p14="http://schemas.microsoft.com/office/powerpoint/2010/main" val="174270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2845AC4-578D-8980-AE06-A650369629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961308" y="1299865"/>
            <a:ext cx="10269383" cy="4258269"/>
          </a:xfrm>
          <a:prstGeom prst="rect">
            <a:avLst/>
          </a:prstGeom>
        </p:spPr>
      </p:pic>
    </p:spTree>
    <p:extLst>
      <p:ext uri="{BB962C8B-B14F-4D97-AF65-F5344CB8AC3E}">
        <p14:creationId xmlns:p14="http://schemas.microsoft.com/office/powerpoint/2010/main" val="137604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72510-EA9C-BDD8-4C9B-71B3F94119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5636BB8-EAA5-77F4-1CE3-520137208E1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4B4511D6-148B-0565-3C47-5E52CCF280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9E71692-1582-D1B6-AD48-B1AB1540E933}"/>
              </a:ext>
            </a:extLst>
          </p:cNvPr>
          <p:cNvSpPr txBox="1"/>
          <p:nvPr/>
        </p:nvSpPr>
        <p:spPr>
          <a:xfrm>
            <a:off x="446550" y="267851"/>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Test Automation Tools</a:t>
            </a:r>
            <a:endParaRPr lang="en-IN" sz="24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79AC1CBD-F282-E484-AA99-D1D1D96C53C4}"/>
              </a:ext>
            </a:extLst>
          </p:cNvPr>
          <p:cNvSpPr txBox="1"/>
          <p:nvPr/>
        </p:nvSpPr>
        <p:spPr>
          <a:xfrm>
            <a:off x="0" y="1157534"/>
            <a:ext cx="5550051" cy="5356723"/>
          </a:xfrm>
          <a:prstGeom prst="rect">
            <a:avLst/>
          </a:prstGeom>
          <a:noFill/>
        </p:spPr>
        <p:txBody>
          <a:bodyPr wrap="square">
            <a:spAutoFit/>
          </a:bodyPr>
          <a:lstStyle/>
          <a:p>
            <a:pPr marL="342900" indent="-342900">
              <a:lnSpc>
                <a:spcPct val="160000"/>
              </a:lnSpc>
              <a:buFontTx/>
              <a:buChar char="-"/>
            </a:pPr>
            <a:r>
              <a:rPr lang="en-US" b="1" dirty="0">
                <a:latin typeface="Bookman Old Style" panose="02050604050505020204" pitchFamily="18" charset="0"/>
              </a:rPr>
              <a:t>Selenium </a:t>
            </a:r>
            <a:r>
              <a:rPr lang="en-US" dirty="0">
                <a:latin typeface="Bookman Old Style" panose="02050604050505020204" pitchFamily="18" charset="0"/>
              </a:rPr>
              <a:t>is an </a:t>
            </a:r>
            <a:r>
              <a:rPr lang="en-US" b="1" dirty="0">
                <a:latin typeface="Bookman Old Style" panose="02050604050505020204" pitchFamily="18" charset="0"/>
              </a:rPr>
              <a:t>open-source</a:t>
            </a:r>
            <a:r>
              <a:rPr lang="en-US" dirty="0">
                <a:latin typeface="Bookman Old Style" panose="02050604050505020204" pitchFamily="18" charset="0"/>
              </a:rPr>
              <a:t>, </a:t>
            </a:r>
            <a:r>
              <a:rPr lang="en-US" b="1" dirty="0">
                <a:latin typeface="Bookman Old Style" panose="02050604050505020204" pitchFamily="18" charset="0"/>
              </a:rPr>
              <a:t>code-heavy </a:t>
            </a:r>
            <a:r>
              <a:rPr lang="en-US" dirty="0">
                <a:latin typeface="Bookman Old Style" panose="02050604050505020204" pitchFamily="18" charset="0"/>
              </a:rPr>
              <a:t>tool for web automation (Java, Python, etc.), ideal for dev/QA teams.- It’s flexible but requires maintenance and no mobile testing support.</a:t>
            </a:r>
          </a:p>
          <a:p>
            <a:pPr marL="342900" indent="-342900">
              <a:lnSpc>
                <a:spcPct val="160000"/>
              </a:lnSpc>
              <a:buFontTx/>
              <a:buChar char="-"/>
            </a:pPr>
            <a:r>
              <a:rPr lang="en-US" b="1" dirty="0" err="1">
                <a:latin typeface="Bookman Old Style" panose="02050604050505020204" pitchFamily="18" charset="0"/>
              </a:rPr>
              <a:t>Testsigma</a:t>
            </a:r>
            <a:r>
              <a:rPr lang="en-US" b="1" dirty="0">
                <a:latin typeface="Bookman Old Style" panose="02050604050505020204" pitchFamily="18" charset="0"/>
              </a:rPr>
              <a:t> </a:t>
            </a:r>
            <a:r>
              <a:rPr lang="en-US" dirty="0">
                <a:latin typeface="Bookman Old Style" panose="02050604050505020204" pitchFamily="18" charset="0"/>
              </a:rPr>
              <a:t>is a </a:t>
            </a:r>
            <a:r>
              <a:rPr lang="en-US" b="1" dirty="0">
                <a:latin typeface="Bookman Old Style" panose="02050604050505020204" pitchFamily="18" charset="0"/>
              </a:rPr>
              <a:t>cloud-based</a:t>
            </a:r>
            <a:r>
              <a:rPr lang="en-US" dirty="0">
                <a:latin typeface="Bookman Old Style" panose="02050604050505020204" pitchFamily="18" charset="0"/>
              </a:rPr>
              <a:t>, no-code platform for web, mobile, and API testing, perfect for non-tech users.-</a:t>
            </a:r>
          </a:p>
          <a:p>
            <a:pPr marL="342900" indent="-342900">
              <a:lnSpc>
                <a:spcPct val="160000"/>
              </a:lnSpc>
              <a:buFontTx/>
              <a:buChar char="-"/>
            </a:pPr>
            <a:r>
              <a:rPr lang="en-US" b="1" dirty="0">
                <a:latin typeface="Bookman Old Style" panose="02050604050505020204" pitchFamily="18" charset="0"/>
              </a:rPr>
              <a:t>IBM RFT </a:t>
            </a:r>
            <a:r>
              <a:rPr lang="en-US" dirty="0">
                <a:latin typeface="Bookman Old Style" panose="02050604050505020204" pitchFamily="18" charset="0"/>
              </a:rPr>
              <a:t>is a commercial, script-less tool for web, desktop, and Java apps, used in large enterprises.- It integrates with IBM tools but is expensive and complex to learn.</a:t>
            </a:r>
            <a:endParaRPr lang="en-IN" dirty="0">
              <a:latin typeface="Bookman Old Style" panose="02050604050505020204" pitchFamily="18" charset="0"/>
            </a:endParaRPr>
          </a:p>
        </p:txBody>
      </p:sp>
      <p:pic>
        <p:nvPicPr>
          <p:cNvPr id="8" name="Picture 7">
            <a:extLst>
              <a:ext uri="{FF2B5EF4-FFF2-40B4-BE49-F238E27FC236}">
                <a16:creationId xmlns:a16="http://schemas.microsoft.com/office/drawing/2014/main" id="{CC6DA394-047B-8B4E-405E-4C5D32A1AA61}"/>
              </a:ext>
            </a:extLst>
          </p:cNvPr>
          <p:cNvPicPr>
            <a:picLocks noChangeAspect="1"/>
          </p:cNvPicPr>
          <p:nvPr/>
        </p:nvPicPr>
        <p:blipFill>
          <a:blip r:embed="rId5"/>
          <a:stretch>
            <a:fillRect/>
          </a:stretch>
        </p:blipFill>
        <p:spPr>
          <a:xfrm>
            <a:off x="5443496" y="58368"/>
            <a:ext cx="6748504" cy="6636340"/>
          </a:xfrm>
          <a:prstGeom prst="rect">
            <a:avLst/>
          </a:prstGeom>
        </p:spPr>
      </p:pic>
    </p:spTree>
    <p:extLst>
      <p:ext uri="{BB962C8B-B14F-4D97-AF65-F5344CB8AC3E}">
        <p14:creationId xmlns:p14="http://schemas.microsoft.com/office/powerpoint/2010/main" val="510639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7AF4-BA17-22DC-EFE6-CDE4A19A53C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7556B3-CA65-A0D1-8C62-D2B70792065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EBAA7297-43D3-D27A-3417-26A14F200C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B54B435-E51C-5707-F1A6-670FADC95055}"/>
              </a:ext>
            </a:extLst>
          </p:cNvPr>
          <p:cNvSpPr txBox="1"/>
          <p:nvPr/>
        </p:nvSpPr>
        <p:spPr>
          <a:xfrm>
            <a:off x="339161" y="275935"/>
            <a:ext cx="6240292" cy="400110"/>
          </a:xfrm>
          <a:prstGeom prst="rect">
            <a:avLst/>
          </a:prstGeom>
          <a:noFill/>
        </p:spPr>
        <p:txBody>
          <a:bodyPr wrap="square">
            <a:spAutoFit/>
          </a:bodyPr>
          <a:lstStyle/>
          <a:p>
            <a:pPr algn="ctr"/>
            <a:r>
              <a:rPr lang="en-IN" sz="2000" b="1" dirty="0">
                <a:latin typeface="Bookman Old Style" panose="02050604050505020204" pitchFamily="18" charset="0"/>
                <a:ea typeface="Times New Roman" panose="02020603050405020304" pitchFamily="18" charset="0"/>
              </a:rPr>
              <a:t>Project Management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CB523A50-8294-5D7B-2F3A-42871CD29CDE}"/>
              </a:ext>
            </a:extLst>
          </p:cNvPr>
          <p:cNvSpPr txBox="1"/>
          <p:nvPr/>
        </p:nvSpPr>
        <p:spPr>
          <a:xfrm>
            <a:off x="0" y="1293721"/>
            <a:ext cx="5550051" cy="3971985"/>
          </a:xfrm>
          <a:prstGeom prst="rect">
            <a:avLst/>
          </a:prstGeom>
          <a:noFill/>
        </p:spPr>
        <p:txBody>
          <a:bodyPr wrap="square">
            <a:spAutoFit/>
          </a:bodyPr>
          <a:lstStyle/>
          <a:p>
            <a:pPr marL="342900" indent="-342900">
              <a:lnSpc>
                <a:spcPct val="160000"/>
              </a:lnSpc>
              <a:buFontTx/>
              <a:buChar char="-"/>
            </a:pPr>
            <a:r>
              <a:rPr lang="en-US" sz="2000" b="1" dirty="0">
                <a:latin typeface="Bookman Old Style" panose="02050604050505020204" pitchFamily="18" charset="0"/>
              </a:rPr>
              <a:t>Project management </a:t>
            </a:r>
            <a:r>
              <a:rPr lang="en-US" sz="2000" dirty="0">
                <a:latin typeface="Bookman Old Style" panose="02050604050505020204" pitchFamily="18" charset="0"/>
              </a:rPr>
              <a:t>tools help you to plan, organize, and manage resources. </a:t>
            </a:r>
          </a:p>
          <a:p>
            <a:pPr marL="342900" indent="-342900">
              <a:lnSpc>
                <a:spcPct val="160000"/>
              </a:lnSpc>
              <a:buFontTx/>
              <a:buChar char="-"/>
            </a:pPr>
            <a:r>
              <a:rPr lang="en-US" sz="2000" dirty="0">
                <a:latin typeface="Bookman Old Style" panose="02050604050505020204" pitchFamily="18" charset="0"/>
              </a:rPr>
              <a:t>It also assists in estimating the usage of resources and thereby helps manage the projects effectively. </a:t>
            </a:r>
          </a:p>
          <a:p>
            <a:pPr marL="342900" indent="-342900">
              <a:lnSpc>
                <a:spcPct val="160000"/>
              </a:lnSpc>
              <a:buFontTx/>
              <a:buChar char="-"/>
            </a:pPr>
            <a:r>
              <a:rPr lang="en-US" sz="2000" dirty="0">
                <a:latin typeface="Bookman Old Style" panose="02050604050505020204" pitchFamily="18" charset="0"/>
              </a:rPr>
              <a:t>Track and manage projects with the help of such tools and also achieve a defined goal.</a:t>
            </a:r>
            <a:endParaRPr lang="en-IN" sz="2000" dirty="0">
              <a:latin typeface="Bookman Old Style" panose="02050604050505020204" pitchFamily="18" charset="0"/>
            </a:endParaRPr>
          </a:p>
        </p:txBody>
      </p:sp>
      <p:pic>
        <p:nvPicPr>
          <p:cNvPr id="2" name="Picture 1">
            <a:extLst>
              <a:ext uri="{FF2B5EF4-FFF2-40B4-BE49-F238E27FC236}">
                <a16:creationId xmlns:a16="http://schemas.microsoft.com/office/drawing/2014/main" id="{DCC61DED-28C7-3937-945E-E961854840FF}"/>
              </a:ext>
            </a:extLst>
          </p:cNvPr>
          <p:cNvPicPr>
            <a:picLocks noChangeAspect="1"/>
          </p:cNvPicPr>
          <p:nvPr/>
        </p:nvPicPr>
        <p:blipFill>
          <a:blip r:embed="rId5"/>
          <a:stretch>
            <a:fillRect/>
          </a:stretch>
        </p:blipFill>
        <p:spPr>
          <a:xfrm>
            <a:off x="5550051" y="129857"/>
            <a:ext cx="6496957" cy="6506483"/>
          </a:xfrm>
          <a:prstGeom prst="rect">
            <a:avLst/>
          </a:prstGeom>
        </p:spPr>
      </p:pic>
    </p:spTree>
    <p:extLst>
      <p:ext uri="{BB962C8B-B14F-4D97-AF65-F5344CB8AC3E}">
        <p14:creationId xmlns:p14="http://schemas.microsoft.com/office/powerpoint/2010/main" val="3201514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601F-0BDF-DBF3-A2E4-47D176AA30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02849D-F9FF-9A4A-3D27-CB57F525853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80433612-8031-7CE1-64D8-AAF2E5C71F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0875ED0-52AC-7465-D663-6525D28D3810}"/>
              </a:ext>
            </a:extLst>
          </p:cNvPr>
          <p:cNvSpPr txBox="1"/>
          <p:nvPr/>
        </p:nvSpPr>
        <p:spPr>
          <a:xfrm>
            <a:off x="339161" y="275935"/>
            <a:ext cx="6240292" cy="400110"/>
          </a:xfrm>
          <a:prstGeom prst="rect">
            <a:avLst/>
          </a:prstGeom>
          <a:noFill/>
        </p:spPr>
        <p:txBody>
          <a:bodyPr wrap="square">
            <a:spAutoFit/>
          </a:bodyPr>
          <a:lstStyle/>
          <a:p>
            <a:pPr algn="ctr"/>
            <a:r>
              <a:rPr lang="en-IN" sz="2000" b="1" dirty="0">
                <a:latin typeface="Bookman Old Style" panose="02050604050505020204" pitchFamily="18" charset="0"/>
                <a:ea typeface="Times New Roman" panose="02020603050405020304" pitchFamily="18" charset="0"/>
              </a:rPr>
              <a:t>Project Management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FE9527DD-FFB7-9428-00AB-9C6306FE089C}"/>
              </a:ext>
            </a:extLst>
          </p:cNvPr>
          <p:cNvSpPr txBox="1"/>
          <p:nvPr/>
        </p:nvSpPr>
        <p:spPr>
          <a:xfrm>
            <a:off x="19456" y="1313177"/>
            <a:ext cx="5550051" cy="5460597"/>
          </a:xfrm>
          <a:prstGeom prst="rect">
            <a:avLst/>
          </a:prstGeom>
          <a:noFill/>
        </p:spPr>
        <p:txBody>
          <a:bodyPr wrap="square">
            <a:spAutoFit/>
          </a:bodyPr>
          <a:lstStyle/>
          <a:p>
            <a:pPr marL="342900" indent="-342900">
              <a:lnSpc>
                <a:spcPct val="130000"/>
              </a:lnSpc>
              <a:buFontTx/>
              <a:buChar char="-"/>
            </a:pPr>
            <a:r>
              <a:rPr lang="en-US" b="1" dirty="0">
                <a:latin typeface="Bookman Old Style" panose="02050604050505020204" pitchFamily="18" charset="0"/>
              </a:rPr>
              <a:t>Jira </a:t>
            </a:r>
            <a:r>
              <a:rPr lang="en-US" dirty="0">
                <a:latin typeface="Bookman Old Style" panose="02050604050505020204" pitchFamily="18" charset="0"/>
              </a:rPr>
              <a:t>is a project management tool for tracking tasks, bugs, and sprints (agile, scrum, kanban). Best for development teams, issue tracking, and roadmaps.</a:t>
            </a:r>
          </a:p>
          <a:p>
            <a:pPr marL="342900" indent="-342900">
              <a:lnSpc>
                <a:spcPct val="130000"/>
              </a:lnSpc>
              <a:buFontTx/>
              <a:buChar char="-"/>
            </a:pPr>
            <a:endParaRPr lang="en-US" dirty="0">
              <a:latin typeface="Bookman Old Style" panose="02050604050505020204" pitchFamily="18" charset="0"/>
            </a:endParaRPr>
          </a:p>
          <a:p>
            <a:pPr marL="342900" indent="-342900">
              <a:lnSpc>
                <a:spcPct val="130000"/>
              </a:lnSpc>
              <a:buFontTx/>
              <a:buChar char="-"/>
            </a:pPr>
            <a:r>
              <a:rPr lang="en-US" b="1" dirty="0">
                <a:latin typeface="Bookman Old Style" panose="02050604050505020204" pitchFamily="18" charset="0"/>
              </a:rPr>
              <a:t>Confluence </a:t>
            </a:r>
            <a:r>
              <a:rPr lang="en-US" dirty="0">
                <a:latin typeface="Bookman Old Style" panose="02050604050505020204" pitchFamily="18" charset="0"/>
              </a:rPr>
              <a:t>is a team wiki for docs, meeting notes, and knowledge sharing.- Great for collaboration, documentation, and centralized info.</a:t>
            </a:r>
          </a:p>
          <a:p>
            <a:pPr marL="342900" indent="-342900">
              <a:lnSpc>
                <a:spcPct val="130000"/>
              </a:lnSpc>
              <a:buFontTx/>
              <a:buChar char="-"/>
            </a:pPr>
            <a:endParaRPr lang="en-US" dirty="0">
              <a:latin typeface="Bookman Old Style" panose="02050604050505020204" pitchFamily="18" charset="0"/>
            </a:endParaRPr>
          </a:p>
          <a:p>
            <a:pPr marL="342900" indent="-342900">
              <a:lnSpc>
                <a:spcPct val="130000"/>
              </a:lnSpc>
              <a:buFontTx/>
              <a:buChar char="-"/>
            </a:pPr>
            <a:r>
              <a:rPr lang="en-US" b="1" dirty="0">
                <a:latin typeface="Bookman Old Style" panose="02050604050505020204" pitchFamily="18" charset="0"/>
              </a:rPr>
              <a:t>Slack </a:t>
            </a:r>
            <a:r>
              <a:rPr lang="en-US" dirty="0">
                <a:latin typeface="Bookman Old Style" panose="02050604050505020204" pitchFamily="18" charset="0"/>
              </a:rPr>
              <a:t>is a real-time chat tool for instant messaging, channels, and integrations (e.g., GitHub, Google Drive). Perfect for quick communication, remote teams, and reducing email clutter.</a:t>
            </a:r>
            <a:endParaRPr lang="en-IN" dirty="0">
              <a:latin typeface="Bookman Old Style" panose="02050604050505020204" pitchFamily="18" charset="0"/>
            </a:endParaRPr>
          </a:p>
        </p:txBody>
      </p:sp>
      <p:pic>
        <p:nvPicPr>
          <p:cNvPr id="3" name="Picture 2">
            <a:extLst>
              <a:ext uri="{FF2B5EF4-FFF2-40B4-BE49-F238E27FC236}">
                <a16:creationId xmlns:a16="http://schemas.microsoft.com/office/drawing/2014/main" id="{D7964587-FB45-183A-608C-FB9BABF38A09}"/>
              </a:ext>
            </a:extLst>
          </p:cNvPr>
          <p:cNvPicPr>
            <a:picLocks noChangeAspect="1"/>
          </p:cNvPicPr>
          <p:nvPr/>
        </p:nvPicPr>
        <p:blipFill>
          <a:blip r:embed="rId5"/>
          <a:stretch>
            <a:fillRect/>
          </a:stretch>
        </p:blipFill>
        <p:spPr>
          <a:xfrm>
            <a:off x="5550051" y="129857"/>
            <a:ext cx="6496957" cy="6506483"/>
          </a:xfrm>
          <a:prstGeom prst="rect">
            <a:avLst/>
          </a:prstGeom>
        </p:spPr>
      </p:pic>
    </p:spTree>
    <p:extLst>
      <p:ext uri="{BB962C8B-B14F-4D97-AF65-F5344CB8AC3E}">
        <p14:creationId xmlns:p14="http://schemas.microsoft.com/office/powerpoint/2010/main" val="2473072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9BF3-5445-B43A-E81C-3597D93B56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093E00-D9DC-F408-1A2E-66C79EC4319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F6D97EF2-2498-762C-5212-373C95C53A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795D6E2-8F28-E516-07F6-76E8461EEEBC}"/>
              </a:ext>
            </a:extLst>
          </p:cNvPr>
          <p:cNvSpPr txBox="1"/>
          <p:nvPr/>
        </p:nvSpPr>
        <p:spPr>
          <a:xfrm>
            <a:off x="339161" y="275935"/>
            <a:ext cx="6240292" cy="400110"/>
          </a:xfrm>
          <a:prstGeom prst="rect">
            <a:avLst/>
          </a:prstGeom>
          <a:noFill/>
        </p:spPr>
        <p:txBody>
          <a:bodyPr wrap="square">
            <a:spAutoFit/>
          </a:bodyPr>
          <a:lstStyle/>
          <a:p>
            <a:pPr algn="ctr"/>
            <a:r>
              <a:rPr lang="en-IN" sz="2000" b="1" dirty="0">
                <a:latin typeface="Bookman Old Style" panose="02050604050505020204" pitchFamily="18" charset="0"/>
                <a:ea typeface="Times New Roman" panose="02020603050405020304" pitchFamily="18" charset="0"/>
              </a:rPr>
              <a:t>Build automation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A4D33349-FDD3-DD4D-35D9-F0CEE65B0EB2}"/>
              </a:ext>
            </a:extLst>
          </p:cNvPr>
          <p:cNvSpPr txBox="1"/>
          <p:nvPr/>
        </p:nvSpPr>
        <p:spPr>
          <a:xfrm>
            <a:off x="1" y="1293721"/>
            <a:ext cx="4805464" cy="4464427"/>
          </a:xfrm>
          <a:prstGeom prst="rect">
            <a:avLst/>
          </a:prstGeom>
          <a:noFill/>
        </p:spPr>
        <p:txBody>
          <a:bodyPr wrap="square">
            <a:spAutoFit/>
          </a:bodyPr>
          <a:lstStyle/>
          <a:p>
            <a:pPr marL="342900" indent="-342900">
              <a:lnSpc>
                <a:spcPct val="160000"/>
              </a:lnSpc>
              <a:buFontTx/>
              <a:buChar char="-"/>
            </a:pPr>
            <a:r>
              <a:rPr lang="en-US" sz="2000" b="1" dirty="0">
                <a:latin typeface="Bookman Old Style" panose="02050604050505020204" pitchFamily="18" charset="0"/>
              </a:rPr>
              <a:t>Build automation </a:t>
            </a:r>
            <a:r>
              <a:rPr lang="en-US" sz="2000" dirty="0">
                <a:latin typeface="Bookman Old Style" panose="02050604050505020204" pitchFamily="18" charset="0"/>
              </a:rPr>
              <a:t>automates manual tasks to create and build software without human intervention. </a:t>
            </a:r>
          </a:p>
          <a:p>
            <a:pPr marL="342900" indent="-342900">
              <a:lnSpc>
                <a:spcPct val="160000"/>
              </a:lnSpc>
              <a:buFontTx/>
              <a:buChar char="-"/>
            </a:pPr>
            <a:r>
              <a:rPr lang="en-US" sz="2000" dirty="0">
                <a:latin typeface="Bookman Old Style" panose="02050604050505020204" pitchFamily="18" charset="0"/>
              </a:rPr>
              <a:t>Such tools help you in various tasks such as compiling computer source code into binary code, packaging binary code and running automated test cases.</a:t>
            </a:r>
            <a:endParaRPr lang="en-IN" sz="2000" dirty="0">
              <a:latin typeface="Bookman Old Style" panose="02050604050505020204" pitchFamily="18" charset="0"/>
            </a:endParaRPr>
          </a:p>
        </p:txBody>
      </p:sp>
      <p:pic>
        <p:nvPicPr>
          <p:cNvPr id="6" name="Picture 5">
            <a:extLst>
              <a:ext uri="{FF2B5EF4-FFF2-40B4-BE49-F238E27FC236}">
                <a16:creationId xmlns:a16="http://schemas.microsoft.com/office/drawing/2014/main" id="{B57C2A8F-712C-8B61-C722-36A312629C1F}"/>
              </a:ext>
            </a:extLst>
          </p:cNvPr>
          <p:cNvPicPr>
            <a:picLocks noChangeAspect="1"/>
          </p:cNvPicPr>
          <p:nvPr/>
        </p:nvPicPr>
        <p:blipFill>
          <a:blip r:embed="rId5"/>
          <a:stretch>
            <a:fillRect/>
          </a:stretch>
        </p:blipFill>
        <p:spPr>
          <a:xfrm>
            <a:off x="5125636" y="161469"/>
            <a:ext cx="6954220" cy="6535062"/>
          </a:xfrm>
          <a:prstGeom prst="rect">
            <a:avLst/>
          </a:prstGeom>
        </p:spPr>
      </p:pic>
    </p:spTree>
    <p:extLst>
      <p:ext uri="{BB962C8B-B14F-4D97-AF65-F5344CB8AC3E}">
        <p14:creationId xmlns:p14="http://schemas.microsoft.com/office/powerpoint/2010/main" val="2176425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A31D3-E767-806B-E861-1E43CBEDF0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E66AC27-DD29-580A-7AE6-8C06C676574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850D44EE-6456-2EE5-9900-B6E7E832E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961C287F-12F2-BF02-E29E-346B4BE0048F}"/>
              </a:ext>
            </a:extLst>
          </p:cNvPr>
          <p:cNvSpPr txBox="1"/>
          <p:nvPr/>
        </p:nvSpPr>
        <p:spPr>
          <a:xfrm>
            <a:off x="339161" y="275935"/>
            <a:ext cx="6240292" cy="400110"/>
          </a:xfrm>
          <a:prstGeom prst="rect">
            <a:avLst/>
          </a:prstGeom>
          <a:noFill/>
        </p:spPr>
        <p:txBody>
          <a:bodyPr wrap="square">
            <a:spAutoFit/>
          </a:bodyPr>
          <a:lstStyle/>
          <a:p>
            <a:pPr algn="ctr"/>
            <a:r>
              <a:rPr lang="en-IN" sz="2000" b="1" dirty="0">
                <a:latin typeface="Bookman Old Style" panose="02050604050505020204" pitchFamily="18" charset="0"/>
                <a:ea typeface="Times New Roman" panose="02020603050405020304" pitchFamily="18" charset="0"/>
              </a:rPr>
              <a:t>Build automation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DF5C0046-60B2-BD49-2957-645B79790395}"/>
              </a:ext>
            </a:extLst>
          </p:cNvPr>
          <p:cNvSpPr txBox="1"/>
          <p:nvPr/>
        </p:nvSpPr>
        <p:spPr>
          <a:xfrm>
            <a:off x="0" y="1293721"/>
            <a:ext cx="5860421" cy="5356723"/>
          </a:xfrm>
          <a:prstGeom prst="rect">
            <a:avLst/>
          </a:prstGeom>
          <a:noFill/>
        </p:spPr>
        <p:txBody>
          <a:bodyPr wrap="square">
            <a:spAutoFit/>
          </a:bodyPr>
          <a:lstStyle/>
          <a:p>
            <a:pPr marL="342900" indent="-342900">
              <a:lnSpc>
                <a:spcPct val="160000"/>
              </a:lnSpc>
              <a:buFontTx/>
              <a:buChar char="-"/>
            </a:pPr>
            <a:r>
              <a:rPr lang="en-US" b="1" dirty="0">
                <a:latin typeface="Bookman Old Style" panose="02050604050505020204" pitchFamily="18" charset="0"/>
              </a:rPr>
              <a:t>Gradle </a:t>
            </a:r>
            <a:r>
              <a:rPr lang="en-US" dirty="0">
                <a:latin typeface="Bookman Old Style" panose="02050604050505020204" pitchFamily="18" charset="0"/>
              </a:rPr>
              <a:t>is a flexible, Groovy/Kotlin-based build tool for Java/Android projects, faster than Maven.- It’s ideal for complex, custom builds but has a steeper learning curve.</a:t>
            </a:r>
          </a:p>
          <a:p>
            <a:pPr marL="342900" indent="-342900">
              <a:lnSpc>
                <a:spcPct val="160000"/>
              </a:lnSpc>
              <a:buFontTx/>
              <a:buChar char="-"/>
            </a:pPr>
            <a:r>
              <a:rPr lang="en-US" b="1" dirty="0">
                <a:latin typeface="Bookman Old Style" panose="02050604050505020204" pitchFamily="18" charset="0"/>
              </a:rPr>
              <a:t>Maven </a:t>
            </a:r>
            <a:r>
              <a:rPr lang="en-US" dirty="0">
                <a:latin typeface="Bookman Old Style" panose="02050604050505020204" pitchFamily="18" charset="0"/>
              </a:rPr>
              <a:t>is a widely-used, XML-based build tool for </a:t>
            </a:r>
            <a:r>
              <a:rPr lang="en-US" b="1" dirty="0">
                <a:latin typeface="Bookman Old Style" panose="02050604050505020204" pitchFamily="18" charset="0"/>
              </a:rPr>
              <a:t>Java projects</a:t>
            </a:r>
            <a:r>
              <a:rPr lang="en-US" dirty="0">
                <a:latin typeface="Bookman Old Style" panose="02050604050505020204" pitchFamily="18" charset="0"/>
              </a:rPr>
              <a:t>, convention-over-configuration.- It’s stable and plugin-rich but slower and rigid for custom needs.</a:t>
            </a:r>
          </a:p>
          <a:p>
            <a:pPr marL="342900" indent="-342900">
              <a:lnSpc>
                <a:spcPct val="160000"/>
              </a:lnSpc>
              <a:buFontTx/>
              <a:buChar char="-"/>
            </a:pPr>
            <a:r>
              <a:rPr lang="en-US" b="1" dirty="0">
                <a:latin typeface="Bookman Old Style" panose="02050604050505020204" pitchFamily="18" charset="0"/>
              </a:rPr>
              <a:t>TeamCity </a:t>
            </a:r>
            <a:r>
              <a:rPr lang="en-US" dirty="0">
                <a:latin typeface="Bookman Old Style" panose="02050604050505020204" pitchFamily="18" charset="0"/>
              </a:rPr>
              <a:t>is a </a:t>
            </a:r>
            <a:r>
              <a:rPr lang="en-US" b="1" dirty="0">
                <a:latin typeface="Bookman Old Style" panose="02050604050505020204" pitchFamily="18" charset="0"/>
              </a:rPr>
              <a:t>commercial CI/CD </a:t>
            </a:r>
            <a:r>
              <a:rPr lang="en-US" dirty="0">
                <a:latin typeface="Bookman Old Style" panose="02050604050505020204" pitchFamily="18" charset="0"/>
              </a:rPr>
              <a:t>server by JetBrains, hosted or self-managed.- It supports Maven/Gradle out-of-the-box, UI-friendly, but costs </a:t>
            </a:r>
            <a:endParaRPr lang="en-IN" dirty="0">
              <a:latin typeface="Bookman Old Style" panose="02050604050505020204" pitchFamily="18" charset="0"/>
            </a:endParaRPr>
          </a:p>
        </p:txBody>
      </p:sp>
      <p:pic>
        <p:nvPicPr>
          <p:cNvPr id="6" name="Picture 5">
            <a:extLst>
              <a:ext uri="{FF2B5EF4-FFF2-40B4-BE49-F238E27FC236}">
                <a16:creationId xmlns:a16="http://schemas.microsoft.com/office/drawing/2014/main" id="{15244975-8F96-141F-1EB2-0DC60C8EE3B7}"/>
              </a:ext>
            </a:extLst>
          </p:cNvPr>
          <p:cNvPicPr>
            <a:picLocks noChangeAspect="1"/>
          </p:cNvPicPr>
          <p:nvPr/>
        </p:nvPicPr>
        <p:blipFill>
          <a:blip r:embed="rId5"/>
          <a:stretch>
            <a:fillRect/>
          </a:stretch>
        </p:blipFill>
        <p:spPr>
          <a:xfrm>
            <a:off x="5860422" y="632117"/>
            <a:ext cx="6331577" cy="5949948"/>
          </a:xfrm>
          <a:prstGeom prst="rect">
            <a:avLst/>
          </a:prstGeom>
        </p:spPr>
      </p:pic>
    </p:spTree>
    <p:extLst>
      <p:ext uri="{BB962C8B-B14F-4D97-AF65-F5344CB8AC3E}">
        <p14:creationId xmlns:p14="http://schemas.microsoft.com/office/powerpoint/2010/main" val="4271723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8F1D-6B74-B4F8-D337-0D854B7628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882444-A6E6-0301-6542-588DC243E2F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AC827A0-1EDD-0D3F-45EC-ABBA1022AE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03752DC-DB0A-A296-4745-843A13137C43}"/>
              </a:ext>
            </a:extLst>
          </p:cNvPr>
          <p:cNvSpPr txBox="1"/>
          <p:nvPr/>
        </p:nvSpPr>
        <p:spPr>
          <a:xfrm>
            <a:off x="339161" y="275935"/>
            <a:ext cx="6240292" cy="707886"/>
          </a:xfrm>
          <a:prstGeom prst="rect">
            <a:avLst/>
          </a:prstGeom>
          <a:noFill/>
        </p:spPr>
        <p:txBody>
          <a:bodyPr wrap="square">
            <a:spAutoFit/>
          </a:bodyPr>
          <a:lstStyle/>
          <a:p>
            <a:pPr algn="ctr"/>
            <a:r>
              <a:rPr lang="en-IN" sz="2000" b="1" dirty="0">
                <a:latin typeface="Bookman Old Style" panose="02050604050505020204" pitchFamily="18" charset="0"/>
                <a:ea typeface="Times New Roman" panose="02020603050405020304" pitchFamily="18" charset="0"/>
              </a:rPr>
              <a:t>Application performance </a:t>
            </a:r>
          </a:p>
          <a:p>
            <a:pPr algn="ctr"/>
            <a:r>
              <a:rPr lang="en-IN" sz="2000" b="1" dirty="0">
                <a:latin typeface="Bookman Old Style" panose="02050604050505020204" pitchFamily="18" charset="0"/>
                <a:ea typeface="Times New Roman" panose="02020603050405020304" pitchFamily="18" charset="0"/>
              </a:rPr>
              <a:t>monitoring (APM)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5A050CD1-DD6D-CB29-7322-214EC314DDEB}"/>
              </a:ext>
            </a:extLst>
          </p:cNvPr>
          <p:cNvSpPr txBox="1"/>
          <p:nvPr/>
        </p:nvSpPr>
        <p:spPr>
          <a:xfrm>
            <a:off x="1" y="1293721"/>
            <a:ext cx="4805464" cy="4956357"/>
          </a:xfrm>
          <a:prstGeom prst="rect">
            <a:avLst/>
          </a:prstGeom>
          <a:noFill/>
        </p:spPr>
        <p:txBody>
          <a:bodyPr wrap="square">
            <a:spAutoFit/>
          </a:bodyPr>
          <a:lstStyle/>
          <a:p>
            <a:pPr marL="342900" indent="-342900">
              <a:lnSpc>
                <a:spcPct val="160000"/>
              </a:lnSpc>
              <a:buFontTx/>
              <a:buChar char="-"/>
            </a:pPr>
            <a:r>
              <a:rPr lang="en-US" sz="2000" dirty="0">
                <a:latin typeface="Bookman Old Style" panose="02050604050505020204" pitchFamily="18" charset="0"/>
              </a:rPr>
              <a:t>In today’s day and age of IT automation, </a:t>
            </a:r>
            <a:r>
              <a:rPr lang="en-US" sz="2000" b="1" dirty="0">
                <a:latin typeface="Bookman Old Style" panose="02050604050505020204" pitchFamily="18" charset="0"/>
              </a:rPr>
              <a:t>Application Performance Monitoring </a:t>
            </a:r>
            <a:r>
              <a:rPr lang="en-US" sz="2000" dirty="0">
                <a:latin typeface="Bookman Old Style" panose="02050604050505020204" pitchFamily="18" charset="0"/>
              </a:rPr>
              <a:t>(APM) is the standard practice of monitoring the performance of an application. </a:t>
            </a:r>
          </a:p>
          <a:p>
            <a:pPr marL="342900" indent="-342900">
              <a:lnSpc>
                <a:spcPct val="160000"/>
              </a:lnSpc>
              <a:buFontTx/>
              <a:buChar char="-"/>
            </a:pPr>
            <a:r>
              <a:rPr lang="en-US" sz="2000" dirty="0">
                <a:latin typeface="Bookman Old Style" panose="02050604050505020204" pitchFamily="18" charset="0"/>
              </a:rPr>
              <a:t>APM tools ensure that the services provided are up to a certain standard and help you identify any performance issues.</a:t>
            </a:r>
            <a:endParaRPr lang="en-IN"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F5D4A9D6-6AA2-89F1-34BC-2D33E0BC0E80}"/>
              </a:ext>
            </a:extLst>
          </p:cNvPr>
          <p:cNvPicPr>
            <a:picLocks noChangeAspect="1"/>
          </p:cNvPicPr>
          <p:nvPr/>
        </p:nvPicPr>
        <p:blipFill>
          <a:blip r:embed="rId5"/>
          <a:stretch>
            <a:fillRect/>
          </a:stretch>
        </p:blipFill>
        <p:spPr>
          <a:xfrm>
            <a:off x="5275884" y="82225"/>
            <a:ext cx="6916115" cy="6554115"/>
          </a:xfrm>
          <a:prstGeom prst="rect">
            <a:avLst/>
          </a:prstGeom>
        </p:spPr>
      </p:pic>
    </p:spTree>
    <p:extLst>
      <p:ext uri="{BB962C8B-B14F-4D97-AF65-F5344CB8AC3E}">
        <p14:creationId xmlns:p14="http://schemas.microsoft.com/office/powerpoint/2010/main" val="495826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DAB8-2E67-B1E2-79C4-D16FABEFF68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81E7D3-099C-1134-1C26-65D6FE4AF47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E51ED5E1-4467-8F8D-F4DF-D125D12AA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A2FDF19-2039-D766-0A09-8A0A22357632}"/>
              </a:ext>
            </a:extLst>
          </p:cNvPr>
          <p:cNvSpPr txBox="1"/>
          <p:nvPr/>
        </p:nvSpPr>
        <p:spPr>
          <a:xfrm>
            <a:off x="339161" y="275935"/>
            <a:ext cx="6240292" cy="707886"/>
          </a:xfrm>
          <a:prstGeom prst="rect">
            <a:avLst/>
          </a:prstGeom>
          <a:noFill/>
        </p:spPr>
        <p:txBody>
          <a:bodyPr wrap="square">
            <a:spAutoFit/>
          </a:bodyPr>
          <a:lstStyle/>
          <a:p>
            <a:pPr algn="ctr"/>
            <a:r>
              <a:rPr lang="en-IN" sz="2000" b="1" dirty="0">
                <a:latin typeface="Bookman Old Style" panose="02050604050505020204" pitchFamily="18" charset="0"/>
                <a:ea typeface="Times New Roman" panose="02020603050405020304" pitchFamily="18" charset="0"/>
              </a:rPr>
              <a:t>Application performance </a:t>
            </a:r>
          </a:p>
          <a:p>
            <a:pPr algn="ctr"/>
            <a:r>
              <a:rPr lang="en-IN" sz="2000" b="1" dirty="0">
                <a:latin typeface="Bookman Old Style" panose="02050604050505020204" pitchFamily="18" charset="0"/>
                <a:ea typeface="Times New Roman" panose="02020603050405020304" pitchFamily="18" charset="0"/>
              </a:rPr>
              <a:t>monitoring (APM)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62053467-3D06-05DB-E8AD-5EACB168650C}"/>
              </a:ext>
            </a:extLst>
          </p:cNvPr>
          <p:cNvSpPr txBox="1"/>
          <p:nvPr/>
        </p:nvSpPr>
        <p:spPr>
          <a:xfrm>
            <a:off x="0" y="1011609"/>
            <a:ext cx="6096000" cy="5799921"/>
          </a:xfrm>
          <a:prstGeom prst="rect">
            <a:avLst/>
          </a:prstGeom>
          <a:noFill/>
        </p:spPr>
        <p:txBody>
          <a:bodyPr wrap="square">
            <a:spAutoFit/>
          </a:bodyPr>
          <a:lstStyle/>
          <a:p>
            <a:pPr marL="342900" indent="-342900">
              <a:lnSpc>
                <a:spcPct val="160000"/>
              </a:lnSpc>
              <a:buFontTx/>
              <a:buChar char="-"/>
            </a:pPr>
            <a:r>
              <a:rPr lang="en-US" b="1" dirty="0">
                <a:latin typeface="Bookman Old Style" panose="02050604050505020204" pitchFamily="18" charset="0"/>
              </a:rPr>
              <a:t>AppDynamics </a:t>
            </a:r>
            <a:r>
              <a:rPr lang="en-US" dirty="0">
                <a:latin typeface="Bookman Old Style" panose="02050604050505020204" pitchFamily="18" charset="0"/>
              </a:rPr>
              <a:t>is a commercial APM tool for monitoring app performance (Java, .NET, etc.), focusing on business transactions and user experience.- It’s ideal for production troubleshooting but costly and complex to set up.</a:t>
            </a:r>
          </a:p>
          <a:p>
            <a:pPr marL="342900" indent="-342900">
              <a:lnSpc>
                <a:spcPct val="160000"/>
              </a:lnSpc>
              <a:buFontTx/>
              <a:buChar char="-"/>
            </a:pPr>
            <a:r>
              <a:rPr lang="en-IN" b="1" dirty="0">
                <a:latin typeface="Bookman Old Style" panose="02050604050505020204" pitchFamily="18" charset="0"/>
              </a:rPr>
              <a:t>Appium </a:t>
            </a:r>
            <a:r>
              <a:rPr lang="en-IN" dirty="0">
                <a:latin typeface="Bookman Old Style" panose="02050604050505020204" pitchFamily="18" charset="0"/>
              </a:rPr>
              <a:t>is an open-source mobile automation framework for testing native/hybrid apps (iOS, Android).- It’s cross-platform, code-driven (Java, Python) but requires technical skills.</a:t>
            </a:r>
          </a:p>
          <a:p>
            <a:pPr marL="342900" indent="-342900">
              <a:lnSpc>
                <a:spcPct val="160000"/>
              </a:lnSpc>
              <a:buFontTx/>
              <a:buChar char="-"/>
            </a:pPr>
            <a:r>
              <a:rPr lang="en-US" b="1" dirty="0">
                <a:latin typeface="Bookman Old Style" panose="02050604050505020204" pitchFamily="18" charset="0"/>
              </a:rPr>
              <a:t>Applause </a:t>
            </a:r>
            <a:r>
              <a:rPr lang="en-US" dirty="0">
                <a:latin typeface="Bookman Old Style" panose="02050604050505020204" pitchFamily="18" charset="0"/>
              </a:rPr>
              <a:t>is a </a:t>
            </a:r>
            <a:r>
              <a:rPr lang="en-US" dirty="0" err="1">
                <a:latin typeface="Bookman Old Style" panose="02050604050505020204" pitchFamily="18" charset="0"/>
              </a:rPr>
              <a:t>crowdtesting</a:t>
            </a:r>
            <a:r>
              <a:rPr lang="en-US" dirty="0">
                <a:latin typeface="Bookman Old Style" panose="02050604050505020204" pitchFamily="18" charset="0"/>
              </a:rPr>
              <a:t> platform for real-user testing (functional, localization, accessibility).- It delivers fast, scalable feedback but depends on external testers, not automation.</a:t>
            </a:r>
            <a:endParaRPr lang="en-IN" dirty="0">
              <a:latin typeface="Bookman Old Style" panose="02050604050505020204" pitchFamily="18" charset="0"/>
            </a:endParaRPr>
          </a:p>
        </p:txBody>
      </p:sp>
      <p:pic>
        <p:nvPicPr>
          <p:cNvPr id="3" name="Picture 2">
            <a:extLst>
              <a:ext uri="{FF2B5EF4-FFF2-40B4-BE49-F238E27FC236}">
                <a16:creationId xmlns:a16="http://schemas.microsoft.com/office/drawing/2014/main" id="{F82DC5AC-9F7A-3AA2-C731-C78E84E01B55}"/>
              </a:ext>
            </a:extLst>
          </p:cNvPr>
          <p:cNvPicPr>
            <a:picLocks noChangeAspect="1"/>
          </p:cNvPicPr>
          <p:nvPr/>
        </p:nvPicPr>
        <p:blipFill>
          <a:blip r:embed="rId5"/>
          <a:stretch>
            <a:fillRect/>
          </a:stretch>
        </p:blipFill>
        <p:spPr>
          <a:xfrm>
            <a:off x="6196519" y="746582"/>
            <a:ext cx="5995480" cy="5889758"/>
          </a:xfrm>
          <a:prstGeom prst="rect">
            <a:avLst/>
          </a:prstGeom>
        </p:spPr>
      </p:pic>
    </p:spTree>
    <p:extLst>
      <p:ext uri="{BB962C8B-B14F-4D97-AF65-F5344CB8AC3E}">
        <p14:creationId xmlns:p14="http://schemas.microsoft.com/office/powerpoint/2010/main" val="3710810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8139B-889F-F3F2-1803-503AA55125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A1033F-4DFD-780D-FF47-436C0D6ECE5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1CAE66C7-E7E6-919A-BB62-4EA0B72D12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C57B14A-DEBB-872E-76CA-CC7765698AED}"/>
              </a:ext>
            </a:extLst>
          </p:cNvPr>
          <p:cNvSpPr txBox="1"/>
          <p:nvPr/>
        </p:nvSpPr>
        <p:spPr>
          <a:xfrm>
            <a:off x="339161" y="275935"/>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DevSecOps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F7E3239B-E729-8C11-0A1A-51E64F24905B}"/>
              </a:ext>
            </a:extLst>
          </p:cNvPr>
          <p:cNvSpPr txBox="1"/>
          <p:nvPr/>
        </p:nvSpPr>
        <p:spPr>
          <a:xfrm>
            <a:off x="1" y="1293721"/>
            <a:ext cx="4805464" cy="4464427"/>
          </a:xfrm>
          <a:prstGeom prst="rect">
            <a:avLst/>
          </a:prstGeom>
          <a:noFill/>
        </p:spPr>
        <p:txBody>
          <a:bodyPr wrap="square">
            <a:spAutoFit/>
          </a:bodyPr>
          <a:lstStyle/>
          <a:p>
            <a:pPr marL="342900" indent="-342900">
              <a:lnSpc>
                <a:spcPct val="160000"/>
              </a:lnSpc>
              <a:buFontTx/>
              <a:buChar char="-"/>
            </a:pPr>
            <a:r>
              <a:rPr lang="en-US" sz="2000" b="1" dirty="0">
                <a:latin typeface="Bookman Old Style" panose="02050604050505020204" pitchFamily="18" charset="0"/>
              </a:rPr>
              <a:t>DevSecOps </a:t>
            </a:r>
            <a:r>
              <a:rPr lang="en-US" sz="2000" dirty="0">
                <a:latin typeface="Bookman Old Style" panose="02050604050505020204" pitchFamily="18" charset="0"/>
              </a:rPr>
              <a:t>is the standard practice for integrating security into continuous integration, continuous delivery, and continuous deployment pipeline. </a:t>
            </a:r>
          </a:p>
          <a:p>
            <a:pPr marL="342900" indent="-342900">
              <a:lnSpc>
                <a:spcPct val="160000"/>
              </a:lnSpc>
              <a:buFontTx/>
              <a:buChar char="-"/>
            </a:pPr>
            <a:r>
              <a:rPr lang="en-US" sz="2000" dirty="0">
                <a:latin typeface="Bookman Old Style" panose="02050604050505020204" pitchFamily="18" charset="0"/>
              </a:rPr>
              <a:t>The </a:t>
            </a:r>
            <a:r>
              <a:rPr lang="en-US" sz="2000" dirty="0" err="1">
                <a:latin typeface="Bookman Old Style" panose="02050604050505020204" pitchFamily="18" charset="0"/>
              </a:rPr>
              <a:t>DeSecOps</a:t>
            </a:r>
            <a:r>
              <a:rPr lang="en-US" sz="2000" dirty="0">
                <a:latin typeface="Bookman Old Style" panose="02050604050505020204" pitchFamily="18" charset="0"/>
              </a:rPr>
              <a:t> tools help you incorporate security values into DevOps and make it an integral part of the whole lifecycle.</a:t>
            </a:r>
            <a:endParaRPr lang="en-IN" sz="2000" dirty="0">
              <a:latin typeface="Bookman Old Style" panose="02050604050505020204" pitchFamily="18" charset="0"/>
            </a:endParaRPr>
          </a:p>
        </p:txBody>
      </p:sp>
      <p:pic>
        <p:nvPicPr>
          <p:cNvPr id="6" name="Picture 5">
            <a:extLst>
              <a:ext uri="{FF2B5EF4-FFF2-40B4-BE49-F238E27FC236}">
                <a16:creationId xmlns:a16="http://schemas.microsoft.com/office/drawing/2014/main" id="{E96C444D-E4A8-7056-F9B8-5353F9A594D0}"/>
              </a:ext>
            </a:extLst>
          </p:cNvPr>
          <p:cNvPicPr>
            <a:picLocks noChangeAspect="1"/>
          </p:cNvPicPr>
          <p:nvPr/>
        </p:nvPicPr>
        <p:blipFill>
          <a:blip r:embed="rId5"/>
          <a:stretch>
            <a:fillRect/>
          </a:stretch>
        </p:blipFill>
        <p:spPr>
          <a:xfrm>
            <a:off x="4749852" y="685679"/>
            <a:ext cx="7382197" cy="5680510"/>
          </a:xfrm>
          <a:prstGeom prst="rect">
            <a:avLst/>
          </a:prstGeom>
        </p:spPr>
      </p:pic>
    </p:spTree>
    <p:extLst>
      <p:ext uri="{BB962C8B-B14F-4D97-AF65-F5344CB8AC3E}">
        <p14:creationId xmlns:p14="http://schemas.microsoft.com/office/powerpoint/2010/main" val="148749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1149D-D776-3E0F-E155-4FB489B1909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9A55D9-C120-C00A-984C-666FF44836F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2A5CE86B-9E11-F779-036C-04BCAE5DAC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656AB62-652A-25D9-7DB6-C9C05E401941}"/>
              </a:ext>
            </a:extLst>
          </p:cNvPr>
          <p:cNvSpPr txBox="1"/>
          <p:nvPr/>
        </p:nvSpPr>
        <p:spPr>
          <a:xfrm>
            <a:off x="339161" y="275935"/>
            <a:ext cx="6240292"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DevSecOps 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57069D72-55E6-5883-036B-3F4CEF75E20F}"/>
              </a:ext>
            </a:extLst>
          </p:cNvPr>
          <p:cNvSpPr txBox="1"/>
          <p:nvPr/>
        </p:nvSpPr>
        <p:spPr>
          <a:xfrm>
            <a:off x="0" y="931409"/>
            <a:ext cx="5719864" cy="5481372"/>
          </a:xfrm>
          <a:prstGeom prst="rect">
            <a:avLst/>
          </a:prstGeom>
          <a:noFill/>
        </p:spPr>
        <p:txBody>
          <a:bodyPr wrap="square">
            <a:spAutoFit/>
          </a:bodyPr>
          <a:lstStyle/>
          <a:p>
            <a:pPr marL="342900" indent="-342900">
              <a:lnSpc>
                <a:spcPct val="140000"/>
              </a:lnSpc>
              <a:buFontTx/>
              <a:buChar char="-"/>
            </a:pPr>
            <a:r>
              <a:rPr lang="en-US" b="1" dirty="0">
                <a:latin typeface="Bookman Old Style" panose="02050604050505020204" pitchFamily="18" charset="0"/>
              </a:rPr>
              <a:t>Acunetix </a:t>
            </a:r>
            <a:r>
              <a:rPr lang="en-US" dirty="0">
                <a:latin typeface="Bookman Old Style" panose="02050604050505020204" pitchFamily="18" charset="0"/>
              </a:rPr>
              <a:t>is a commercial web vulnerability scanner for detecting SQL injection, XSS, etc., focusing on security testing.- It’s accurate for web apps but costly and limited to web scope.</a:t>
            </a:r>
          </a:p>
          <a:p>
            <a:pPr marL="342900" indent="-342900">
              <a:lnSpc>
                <a:spcPct val="140000"/>
              </a:lnSpc>
              <a:buFontTx/>
              <a:buChar char="-"/>
            </a:pPr>
            <a:r>
              <a:rPr lang="en-US" b="1" dirty="0" err="1">
                <a:latin typeface="Bookman Old Style" panose="02050604050505020204" pitchFamily="18" charset="0"/>
              </a:rPr>
              <a:t>Codacy</a:t>
            </a:r>
            <a:r>
              <a:rPr lang="en-US" b="1" dirty="0">
                <a:latin typeface="Bookman Old Style" panose="02050604050505020204" pitchFamily="18" charset="0"/>
              </a:rPr>
              <a:t> </a:t>
            </a:r>
            <a:r>
              <a:rPr lang="en-US" dirty="0">
                <a:latin typeface="Bookman Old Style" panose="02050604050505020204" pitchFamily="18" charset="0"/>
              </a:rPr>
              <a:t>is a cloud-based code quality tool for static analysis, code smells, and security (supports 40+ languages).- It’s easy to integrate (GitHub, GitLab) but less customizable than self-hosted tools.</a:t>
            </a:r>
          </a:p>
          <a:p>
            <a:pPr marL="342900" indent="-342900">
              <a:lnSpc>
                <a:spcPct val="140000"/>
              </a:lnSpc>
              <a:buFontTx/>
              <a:buChar char="-"/>
            </a:pPr>
            <a:r>
              <a:rPr lang="en-US" b="1" dirty="0">
                <a:latin typeface="Bookman Old Style" panose="02050604050505020204" pitchFamily="18" charset="0"/>
              </a:rPr>
              <a:t>SonarQube </a:t>
            </a:r>
            <a:r>
              <a:rPr lang="en-US" dirty="0">
                <a:latin typeface="Bookman Old Style" panose="02050604050505020204" pitchFamily="18" charset="0"/>
              </a:rPr>
              <a:t>is an open-source platform for continuous code inspection (bugs, security, maintainability).- It’s self-hosted, highly customizable but requires setup/ maintenance.</a:t>
            </a:r>
            <a:endParaRPr lang="en-IN" dirty="0">
              <a:latin typeface="Bookman Old Style" panose="02050604050505020204" pitchFamily="18" charset="0"/>
            </a:endParaRPr>
          </a:p>
        </p:txBody>
      </p:sp>
      <p:pic>
        <p:nvPicPr>
          <p:cNvPr id="6" name="Picture 5">
            <a:extLst>
              <a:ext uri="{FF2B5EF4-FFF2-40B4-BE49-F238E27FC236}">
                <a16:creationId xmlns:a16="http://schemas.microsoft.com/office/drawing/2014/main" id="{0481F479-8A2F-F798-C5FC-ABFB7BD3A42A}"/>
              </a:ext>
            </a:extLst>
          </p:cNvPr>
          <p:cNvPicPr>
            <a:picLocks noChangeAspect="1"/>
          </p:cNvPicPr>
          <p:nvPr/>
        </p:nvPicPr>
        <p:blipFill>
          <a:blip r:embed="rId5"/>
          <a:stretch>
            <a:fillRect/>
          </a:stretch>
        </p:blipFill>
        <p:spPr>
          <a:xfrm>
            <a:off x="5592291" y="935897"/>
            <a:ext cx="6599708" cy="5078394"/>
          </a:xfrm>
          <a:prstGeom prst="rect">
            <a:avLst/>
          </a:prstGeom>
        </p:spPr>
      </p:pic>
    </p:spTree>
    <p:extLst>
      <p:ext uri="{BB962C8B-B14F-4D97-AF65-F5344CB8AC3E}">
        <p14:creationId xmlns:p14="http://schemas.microsoft.com/office/powerpoint/2010/main" val="3763368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78AB7-8A5D-3BE8-AD1A-BD9E7AFF847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E08BEB-FFD4-A2F5-B010-BB0CD134D3B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A7F5F0EB-F555-6D8D-DBDB-949D70354E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48B13E66-B3BF-CB6C-57E2-22D769096186}"/>
              </a:ext>
            </a:extLst>
          </p:cNvPr>
          <p:cNvSpPr txBox="1"/>
          <p:nvPr/>
        </p:nvSpPr>
        <p:spPr>
          <a:xfrm>
            <a:off x="27872" y="275935"/>
            <a:ext cx="6240292" cy="830997"/>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automation </a:t>
            </a:r>
          </a:p>
          <a:p>
            <a:pPr algn="ctr"/>
            <a:r>
              <a:rPr lang="en-IN" sz="2400" b="1" dirty="0">
                <a:latin typeface="Bookman Old Style" panose="02050604050505020204" pitchFamily="18" charset="0"/>
                <a:ea typeface="Times New Roman" panose="02020603050405020304" pitchFamily="18" charset="0"/>
              </a:rPr>
              <a:t>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0067555B-CAC4-8F5C-621C-4A4418CEEFF5}"/>
              </a:ext>
            </a:extLst>
          </p:cNvPr>
          <p:cNvSpPr txBox="1"/>
          <p:nvPr/>
        </p:nvSpPr>
        <p:spPr>
          <a:xfrm>
            <a:off x="0" y="1293721"/>
            <a:ext cx="5486171" cy="5449312"/>
          </a:xfrm>
          <a:prstGeom prst="rect">
            <a:avLst/>
          </a:prstGeom>
          <a:noFill/>
        </p:spPr>
        <p:txBody>
          <a:bodyPr wrap="square">
            <a:spAutoFit/>
          </a:bodyPr>
          <a:lstStyle/>
          <a:p>
            <a:pPr marL="342900" indent="-342900">
              <a:lnSpc>
                <a:spcPct val="160000"/>
              </a:lnSpc>
              <a:buFontTx/>
              <a:buChar char="-"/>
            </a:pPr>
            <a:r>
              <a:rPr lang="en-US" sz="2000" b="1" dirty="0">
                <a:latin typeface="Bookman Old Style" panose="02050604050505020204" pitchFamily="18" charset="0"/>
              </a:rPr>
              <a:t>DevOps automation </a:t>
            </a:r>
            <a:r>
              <a:rPr lang="en-US" sz="2000" dirty="0">
                <a:latin typeface="Bookman Old Style" panose="02050604050505020204" pitchFamily="18" charset="0"/>
              </a:rPr>
              <a:t>adds a technology that performs tasks with minimum human intervention and creates a feedback loop between the development and operation teams. </a:t>
            </a:r>
          </a:p>
          <a:p>
            <a:pPr marL="342900" indent="-342900">
              <a:lnSpc>
                <a:spcPct val="160000"/>
              </a:lnSpc>
              <a:buFontTx/>
              <a:buChar char="-"/>
            </a:pPr>
            <a:r>
              <a:rPr lang="en-US" sz="2000" dirty="0">
                <a:latin typeface="Bookman Old Style" panose="02050604050505020204" pitchFamily="18" charset="0"/>
              </a:rPr>
              <a:t>DevOps automation tools are the </a:t>
            </a:r>
            <a:r>
              <a:rPr lang="en-US" sz="2000" dirty="0" err="1">
                <a:latin typeface="Bookman Old Style" panose="02050604050505020204" pitchFamily="18" charset="0"/>
              </a:rPr>
              <a:t>softwares</a:t>
            </a:r>
            <a:r>
              <a:rPr lang="en-US" sz="2000" dirty="0">
                <a:latin typeface="Bookman Old Style" panose="02050604050505020204" pitchFamily="18" charset="0"/>
              </a:rPr>
              <a:t> that help you automate the whole software development process while also keeping an eye on life cycle phases, deployment, monitoring, and more.</a:t>
            </a:r>
            <a:endParaRPr lang="en-IN"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416E0D32-5710-7652-2C96-64A84EED73ED}"/>
              </a:ext>
            </a:extLst>
          </p:cNvPr>
          <p:cNvPicPr>
            <a:picLocks noChangeAspect="1"/>
          </p:cNvPicPr>
          <p:nvPr/>
        </p:nvPicPr>
        <p:blipFill>
          <a:blip r:embed="rId5"/>
          <a:stretch>
            <a:fillRect/>
          </a:stretch>
        </p:blipFill>
        <p:spPr>
          <a:xfrm>
            <a:off x="5486171" y="122234"/>
            <a:ext cx="6677957" cy="6620799"/>
          </a:xfrm>
          <a:prstGeom prst="rect">
            <a:avLst/>
          </a:prstGeom>
        </p:spPr>
      </p:pic>
    </p:spTree>
    <p:extLst>
      <p:ext uri="{BB962C8B-B14F-4D97-AF65-F5344CB8AC3E}">
        <p14:creationId xmlns:p14="http://schemas.microsoft.com/office/powerpoint/2010/main" val="337572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92845AC4-578D-8980-AE06-A650369629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0C5F280-ADD0-B13D-DCAA-8878CFD47764}"/>
              </a:ext>
            </a:extLst>
          </p:cNvPr>
          <p:cNvSpPr txBox="1"/>
          <p:nvPr/>
        </p:nvSpPr>
        <p:spPr>
          <a:xfrm>
            <a:off x="1125975" y="1024119"/>
            <a:ext cx="10138653" cy="646331"/>
          </a:xfrm>
          <a:prstGeom prst="rect">
            <a:avLst/>
          </a:prstGeom>
          <a:noFill/>
        </p:spPr>
        <p:txBody>
          <a:bodyPr wrap="square">
            <a:spAutoFit/>
          </a:bodyPr>
          <a:lstStyle/>
          <a:p>
            <a:pPr algn="ctr"/>
            <a:r>
              <a:rPr lang="en-US" dirty="0">
                <a:latin typeface="Bookman Old Style" panose="02050604050505020204" pitchFamily="18" charset="0"/>
              </a:rPr>
              <a:t>The </a:t>
            </a:r>
            <a:r>
              <a:rPr lang="en-US" b="1" dirty="0">
                <a:latin typeface="Bookman Old Style" panose="02050604050505020204" pitchFamily="18" charset="0"/>
              </a:rPr>
              <a:t>Waterfall Model </a:t>
            </a:r>
            <a:r>
              <a:rPr lang="en-US" dirty="0">
                <a:latin typeface="Bookman Old Style" panose="02050604050505020204" pitchFamily="18" charset="0"/>
              </a:rPr>
              <a:t>is a linear, sequential SDLC method where each phase must be completed before the next begins.</a:t>
            </a:r>
            <a:endParaRPr lang="en-IN" dirty="0">
              <a:latin typeface="Bookman Old Style" panose="02050604050505020204" pitchFamily="18" charset="0"/>
            </a:endParaRPr>
          </a:p>
        </p:txBody>
      </p:sp>
      <p:sp>
        <p:nvSpPr>
          <p:cNvPr id="7" name="TextBox 6">
            <a:extLst>
              <a:ext uri="{FF2B5EF4-FFF2-40B4-BE49-F238E27FC236}">
                <a16:creationId xmlns:a16="http://schemas.microsoft.com/office/drawing/2014/main" id="{50B61A7F-209E-0074-4745-CD0CD9F66008}"/>
              </a:ext>
            </a:extLst>
          </p:cNvPr>
          <p:cNvSpPr txBox="1"/>
          <p:nvPr/>
        </p:nvSpPr>
        <p:spPr>
          <a:xfrm>
            <a:off x="917903" y="2509471"/>
            <a:ext cx="3553027" cy="1200329"/>
          </a:xfrm>
          <a:prstGeom prst="rect">
            <a:avLst/>
          </a:prstGeom>
          <a:noFill/>
        </p:spPr>
        <p:txBody>
          <a:bodyPr wrap="square">
            <a:spAutoFit/>
          </a:bodyPr>
          <a:lstStyle/>
          <a:p>
            <a:pPr lvl="0"/>
            <a:r>
              <a:rPr lang="en-IN" b="1" dirty="0">
                <a:latin typeface="Bookman Old Style" panose="02050604050505020204" pitchFamily="18" charset="0"/>
              </a:rPr>
              <a:t>Pros</a:t>
            </a:r>
          </a:p>
          <a:p>
            <a:pPr lvl="0"/>
            <a:r>
              <a:rPr lang="en-IN" dirty="0">
                <a:latin typeface="Bookman Old Style" panose="02050604050505020204" pitchFamily="18" charset="0"/>
              </a:rPr>
              <a:t>Simple, easy to manage</a:t>
            </a:r>
          </a:p>
          <a:p>
            <a:pPr lvl="0"/>
            <a:r>
              <a:rPr lang="en-IN" dirty="0">
                <a:latin typeface="Bookman Old Style" panose="02050604050505020204" pitchFamily="18" charset="0"/>
              </a:rPr>
              <a:t>Well-documented</a:t>
            </a:r>
          </a:p>
          <a:p>
            <a:pPr lvl="0"/>
            <a:r>
              <a:rPr lang="en-IN" dirty="0">
                <a:latin typeface="Bookman Old Style" panose="02050604050505020204" pitchFamily="18" charset="0"/>
              </a:rPr>
              <a:t>Good for fixed requirements</a:t>
            </a:r>
          </a:p>
        </p:txBody>
      </p:sp>
      <p:sp>
        <p:nvSpPr>
          <p:cNvPr id="12" name="TextBox 11">
            <a:extLst>
              <a:ext uri="{FF2B5EF4-FFF2-40B4-BE49-F238E27FC236}">
                <a16:creationId xmlns:a16="http://schemas.microsoft.com/office/drawing/2014/main" id="{ACB76592-BACC-071F-F4F1-772372706AA5}"/>
              </a:ext>
            </a:extLst>
          </p:cNvPr>
          <p:cNvSpPr txBox="1"/>
          <p:nvPr/>
        </p:nvSpPr>
        <p:spPr>
          <a:xfrm>
            <a:off x="914406" y="3962379"/>
            <a:ext cx="2735904" cy="1200329"/>
          </a:xfrm>
          <a:prstGeom prst="rect">
            <a:avLst/>
          </a:prstGeom>
          <a:noFill/>
        </p:spPr>
        <p:txBody>
          <a:bodyPr wrap="square">
            <a:spAutoFit/>
          </a:bodyPr>
          <a:lstStyle/>
          <a:p>
            <a:r>
              <a:rPr lang="en-US" b="1" dirty="0">
                <a:latin typeface="Bookman Old Style" panose="02050604050505020204" pitchFamily="18" charset="0"/>
              </a:rPr>
              <a:t>Cons</a:t>
            </a:r>
          </a:p>
          <a:p>
            <a:r>
              <a:rPr lang="en-US" dirty="0">
                <a:latin typeface="Bookman Old Style" panose="02050604050505020204" pitchFamily="18" charset="0"/>
              </a:rPr>
              <a:t>No feedback until later</a:t>
            </a:r>
          </a:p>
          <a:p>
            <a:r>
              <a:rPr lang="en-US" dirty="0">
                <a:latin typeface="Bookman Old Style" panose="02050604050505020204" pitchFamily="18" charset="0"/>
              </a:rPr>
              <a:t>Not flexible</a:t>
            </a:r>
          </a:p>
          <a:p>
            <a:r>
              <a:rPr lang="en-US" dirty="0">
                <a:latin typeface="Bookman Old Style" panose="02050604050505020204" pitchFamily="18" charset="0"/>
              </a:rPr>
              <a:t>Costly to change</a:t>
            </a:r>
          </a:p>
        </p:txBody>
      </p:sp>
      <p:sp>
        <p:nvSpPr>
          <p:cNvPr id="14" name="TextBox 13">
            <a:extLst>
              <a:ext uri="{FF2B5EF4-FFF2-40B4-BE49-F238E27FC236}">
                <a16:creationId xmlns:a16="http://schemas.microsoft.com/office/drawing/2014/main" id="{8243B49C-058E-8BF0-6556-FDE19E319B1C}"/>
              </a:ext>
            </a:extLst>
          </p:cNvPr>
          <p:cNvSpPr txBox="1"/>
          <p:nvPr/>
        </p:nvSpPr>
        <p:spPr>
          <a:xfrm>
            <a:off x="7954541" y="2431500"/>
            <a:ext cx="3452167" cy="2862322"/>
          </a:xfrm>
          <a:prstGeom prst="rect">
            <a:avLst/>
          </a:prstGeom>
          <a:noFill/>
        </p:spPr>
        <p:txBody>
          <a:bodyPr wrap="square">
            <a:spAutoFit/>
          </a:bodyPr>
          <a:lstStyle/>
          <a:p>
            <a:pPr>
              <a:buNone/>
            </a:pPr>
            <a:r>
              <a:rPr lang="en-US" b="1" dirty="0">
                <a:latin typeface="Bookman Old Style" panose="02050604050505020204" pitchFamily="18" charset="0"/>
              </a:rPr>
              <a:t>Projects with well-defined, stable requirements</a:t>
            </a:r>
          </a:p>
          <a:p>
            <a:pPr>
              <a:buNone/>
            </a:pPr>
            <a:r>
              <a:rPr lang="en-US" dirty="0">
                <a:latin typeface="Bookman Old Style" panose="02050604050505020204" pitchFamily="18" charset="0"/>
              </a:rPr>
              <a:t>Government systems, billing systems.</a:t>
            </a:r>
          </a:p>
          <a:p>
            <a:endParaRPr lang="en-US" b="1" dirty="0">
              <a:latin typeface="Bookman Old Style" panose="02050604050505020204" pitchFamily="18" charset="0"/>
            </a:endParaRPr>
          </a:p>
          <a:p>
            <a:r>
              <a:rPr lang="en-US" b="1" dirty="0" err="1">
                <a:latin typeface="Bookman Old Style" panose="02050604050505020204" pitchFamily="18" charset="0"/>
              </a:rPr>
              <a:t>Organisations</a:t>
            </a:r>
            <a:r>
              <a:rPr lang="en-US" b="1" dirty="0">
                <a:latin typeface="Bookman Old Style" panose="02050604050505020204" pitchFamily="18" charset="0"/>
              </a:rPr>
              <a:t> that require strict documentation</a:t>
            </a:r>
          </a:p>
          <a:p>
            <a:r>
              <a:rPr lang="en-US" dirty="0">
                <a:latin typeface="Bookman Old Style" panose="02050604050505020204" pitchFamily="18" charset="0"/>
              </a:rPr>
              <a:t>Banking, aerospace, healthcare, and defense projects.</a:t>
            </a:r>
          </a:p>
        </p:txBody>
      </p:sp>
      <p:pic>
        <p:nvPicPr>
          <p:cNvPr id="1032" name="Picture 8" descr="What is WaterFall Model in Software Developement Life Cycle | SDLC">
            <a:extLst>
              <a:ext uri="{FF2B5EF4-FFF2-40B4-BE49-F238E27FC236}">
                <a16:creationId xmlns:a16="http://schemas.microsoft.com/office/drawing/2014/main" id="{284D6D83-B929-3877-EEB7-AF20463588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066" b="5870"/>
          <a:stretch>
            <a:fillRect/>
          </a:stretch>
        </p:blipFill>
        <p:spPr bwMode="auto">
          <a:xfrm>
            <a:off x="4525321" y="2334842"/>
            <a:ext cx="3013616" cy="306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856AD-AD7E-B5DA-926C-E8B570693A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198BD5-5B99-0982-B6B8-E4C8DE1042C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C1DE8D89-5D77-C7EF-8A27-0EDB0CAD47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797EFC3-7A47-2900-13C4-6A5A32526069}"/>
              </a:ext>
            </a:extLst>
          </p:cNvPr>
          <p:cNvSpPr txBox="1"/>
          <p:nvPr/>
        </p:nvSpPr>
        <p:spPr>
          <a:xfrm>
            <a:off x="27872" y="275935"/>
            <a:ext cx="6240292" cy="830997"/>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automation </a:t>
            </a:r>
          </a:p>
          <a:p>
            <a:pPr algn="ctr"/>
            <a:r>
              <a:rPr lang="en-IN" sz="2400" b="1" dirty="0">
                <a:latin typeface="Bookman Old Style" panose="02050604050505020204" pitchFamily="18" charset="0"/>
                <a:ea typeface="Times New Roman" panose="02020603050405020304" pitchFamily="18" charset="0"/>
              </a:rPr>
              <a:t>tools</a:t>
            </a:r>
            <a:endParaRPr lang="en-IN" sz="2000" b="1" dirty="0">
              <a:latin typeface="Bookman Old Style" panose="02050604050505020204" pitchFamily="18" charset="0"/>
            </a:endParaRPr>
          </a:p>
        </p:txBody>
      </p:sp>
      <p:sp>
        <p:nvSpPr>
          <p:cNvPr id="15" name="TextBox 14">
            <a:extLst>
              <a:ext uri="{FF2B5EF4-FFF2-40B4-BE49-F238E27FC236}">
                <a16:creationId xmlns:a16="http://schemas.microsoft.com/office/drawing/2014/main" id="{268306E2-D304-79A1-B9FB-D2F6C5081AD8}"/>
              </a:ext>
            </a:extLst>
          </p:cNvPr>
          <p:cNvSpPr txBox="1"/>
          <p:nvPr/>
        </p:nvSpPr>
        <p:spPr>
          <a:xfrm>
            <a:off x="0" y="1264537"/>
            <a:ext cx="5933872" cy="5356723"/>
          </a:xfrm>
          <a:prstGeom prst="rect">
            <a:avLst/>
          </a:prstGeom>
          <a:noFill/>
        </p:spPr>
        <p:txBody>
          <a:bodyPr wrap="square">
            <a:spAutoFit/>
          </a:bodyPr>
          <a:lstStyle/>
          <a:p>
            <a:pPr marL="342900" indent="-342900">
              <a:lnSpc>
                <a:spcPct val="160000"/>
              </a:lnSpc>
              <a:buFontTx/>
              <a:buChar char="-"/>
            </a:pPr>
            <a:r>
              <a:rPr lang="en-US" b="1" dirty="0">
                <a:latin typeface="Bookman Old Style" panose="02050604050505020204" pitchFamily="18" charset="0"/>
              </a:rPr>
              <a:t>Terraform </a:t>
            </a:r>
            <a:r>
              <a:rPr lang="en-US" dirty="0">
                <a:latin typeface="Bookman Old Style" panose="02050604050505020204" pitchFamily="18" charset="0"/>
              </a:rPr>
              <a:t>is an </a:t>
            </a:r>
            <a:r>
              <a:rPr lang="en-US" b="1" dirty="0" err="1">
                <a:latin typeface="Bookman Old Style" panose="02050604050505020204" pitchFamily="18" charset="0"/>
              </a:rPr>
              <a:t>IaC</a:t>
            </a:r>
            <a:r>
              <a:rPr lang="en-US" b="1" dirty="0">
                <a:latin typeface="Bookman Old Style" panose="02050604050505020204" pitchFamily="18" charset="0"/>
              </a:rPr>
              <a:t> (Infrastructure as Code) </a:t>
            </a:r>
            <a:r>
              <a:rPr lang="en-US" dirty="0">
                <a:latin typeface="Bookman Old Style" panose="02050604050505020204" pitchFamily="18" charset="0"/>
              </a:rPr>
              <a:t>tool for automating cloud infrastructure (AWS, Azure, etc.) using </a:t>
            </a:r>
            <a:r>
              <a:rPr lang="en-US" b="1" dirty="0">
                <a:latin typeface="Bookman Old Style" panose="02050604050505020204" pitchFamily="18" charset="0"/>
              </a:rPr>
              <a:t>declarative HCL</a:t>
            </a:r>
            <a:r>
              <a:rPr lang="en-US" dirty="0">
                <a:latin typeface="Bookman Old Style" panose="02050604050505020204" pitchFamily="18" charset="0"/>
              </a:rPr>
              <a:t>. It’s multi-cloud, version-controlled, and scalable but has a learning curve.</a:t>
            </a:r>
          </a:p>
          <a:p>
            <a:pPr marL="342900" indent="-342900">
              <a:lnSpc>
                <a:spcPct val="160000"/>
              </a:lnSpc>
              <a:buFontTx/>
              <a:buChar char="-"/>
            </a:pPr>
            <a:r>
              <a:rPr lang="en-US" b="1" dirty="0">
                <a:latin typeface="Bookman Old Style" panose="02050604050505020204" pitchFamily="18" charset="0"/>
              </a:rPr>
              <a:t>Nagios </a:t>
            </a:r>
            <a:r>
              <a:rPr lang="en-US" dirty="0">
                <a:latin typeface="Bookman Old Style" panose="02050604050505020204" pitchFamily="18" charset="0"/>
              </a:rPr>
              <a:t>is an </a:t>
            </a:r>
            <a:r>
              <a:rPr lang="en-US" b="1" dirty="0">
                <a:latin typeface="Bookman Old Style" panose="02050604050505020204" pitchFamily="18" charset="0"/>
              </a:rPr>
              <a:t>open-source monitoring tool </a:t>
            </a:r>
            <a:r>
              <a:rPr lang="en-US" dirty="0">
                <a:latin typeface="Bookman Old Style" panose="02050604050505020204" pitchFamily="18" charset="0"/>
              </a:rPr>
              <a:t>for alerting on </a:t>
            </a:r>
            <a:r>
              <a:rPr lang="en-US" b="1" dirty="0">
                <a:latin typeface="Bookman Old Style" panose="02050604050505020204" pitchFamily="18" charset="0"/>
              </a:rPr>
              <a:t>server, network, and app issues</a:t>
            </a:r>
            <a:r>
              <a:rPr lang="en-US" dirty="0">
                <a:latin typeface="Bookman Old Style" panose="02050604050505020204" pitchFamily="18" charset="0"/>
              </a:rPr>
              <a:t>.- It’s highly customizable but complex to configure and UI is outdated.</a:t>
            </a:r>
          </a:p>
          <a:p>
            <a:pPr marL="342900" indent="-342900">
              <a:lnSpc>
                <a:spcPct val="160000"/>
              </a:lnSpc>
              <a:buFontTx/>
              <a:buChar char="-"/>
            </a:pPr>
            <a:r>
              <a:rPr lang="en-US" b="1" dirty="0">
                <a:latin typeface="Bookman Old Style" panose="02050604050505020204" pitchFamily="18" charset="0"/>
              </a:rPr>
              <a:t>Buddy </a:t>
            </a:r>
            <a:r>
              <a:rPr lang="en-US" dirty="0">
                <a:latin typeface="Bookman Old Style" panose="02050604050505020204" pitchFamily="18" charset="0"/>
              </a:rPr>
              <a:t>is a cloud CI/CD pipeline tool for automating builds, tests, and deployments with a user-friendly GUI. Supports GitHub/GitLab</a:t>
            </a:r>
            <a:endParaRPr lang="en-IN" dirty="0">
              <a:latin typeface="Bookman Old Style" panose="02050604050505020204" pitchFamily="18" charset="0"/>
            </a:endParaRPr>
          </a:p>
        </p:txBody>
      </p:sp>
      <p:pic>
        <p:nvPicPr>
          <p:cNvPr id="3" name="Picture 2">
            <a:extLst>
              <a:ext uri="{FF2B5EF4-FFF2-40B4-BE49-F238E27FC236}">
                <a16:creationId xmlns:a16="http://schemas.microsoft.com/office/drawing/2014/main" id="{20F7B0A7-9939-CB0D-141E-4899880DCC0F}"/>
              </a:ext>
            </a:extLst>
          </p:cNvPr>
          <p:cNvPicPr>
            <a:picLocks noChangeAspect="1"/>
          </p:cNvPicPr>
          <p:nvPr/>
        </p:nvPicPr>
        <p:blipFill>
          <a:blip r:embed="rId5"/>
          <a:stretch>
            <a:fillRect/>
          </a:stretch>
        </p:blipFill>
        <p:spPr>
          <a:xfrm>
            <a:off x="5863276" y="496111"/>
            <a:ext cx="6300852" cy="6246922"/>
          </a:xfrm>
          <a:prstGeom prst="rect">
            <a:avLst/>
          </a:prstGeom>
        </p:spPr>
      </p:pic>
    </p:spTree>
    <p:extLst>
      <p:ext uri="{BB962C8B-B14F-4D97-AF65-F5344CB8AC3E}">
        <p14:creationId xmlns:p14="http://schemas.microsoft.com/office/powerpoint/2010/main" val="919151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6E41D-B367-D29F-B547-EBD896D19C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46B180-2C18-20A3-1CC9-3C55B35D40E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B6913D1A-1CEF-30B2-058B-D5CA5ABEF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1D3573E-EA06-D76C-FB7C-BD07C767552B}"/>
              </a:ext>
            </a:extLst>
          </p:cNvPr>
          <p:cNvSpPr txBox="1"/>
          <p:nvPr/>
        </p:nvSpPr>
        <p:spPr>
          <a:xfrm>
            <a:off x="27872" y="275935"/>
            <a:ext cx="12164128" cy="461665"/>
          </a:xfrm>
          <a:prstGeom prst="rect">
            <a:avLst/>
          </a:prstGeom>
          <a:noFill/>
        </p:spPr>
        <p:txBody>
          <a:bodyPr wrap="square">
            <a:spAutoFit/>
          </a:bodyPr>
          <a:lstStyle/>
          <a:p>
            <a:pPr algn="ctr"/>
            <a:r>
              <a:rPr lang="en-IN" sz="2400" b="1" dirty="0">
                <a:latin typeface="Bookman Old Style" panose="02050604050505020204" pitchFamily="18" charset="0"/>
                <a:ea typeface="Times New Roman" panose="02020603050405020304" pitchFamily="18" charset="0"/>
              </a:rPr>
              <a:t>DevOps tools</a:t>
            </a:r>
            <a:endParaRPr lang="en-IN" sz="2000" b="1" dirty="0">
              <a:latin typeface="Bookman Old Style" panose="02050604050505020204" pitchFamily="18" charset="0"/>
            </a:endParaRPr>
          </a:p>
        </p:txBody>
      </p:sp>
      <p:sp>
        <p:nvSpPr>
          <p:cNvPr id="6" name="TextBox 5">
            <a:extLst>
              <a:ext uri="{FF2B5EF4-FFF2-40B4-BE49-F238E27FC236}">
                <a16:creationId xmlns:a16="http://schemas.microsoft.com/office/drawing/2014/main" id="{AE3E243A-0211-B8E0-4869-E42D2FA6415A}"/>
              </a:ext>
            </a:extLst>
          </p:cNvPr>
          <p:cNvSpPr txBox="1"/>
          <p:nvPr/>
        </p:nvSpPr>
        <p:spPr>
          <a:xfrm>
            <a:off x="434633" y="1720840"/>
            <a:ext cx="9721970" cy="3416320"/>
          </a:xfrm>
          <a:prstGeom prst="rect">
            <a:avLst/>
          </a:prstGeom>
          <a:noFill/>
        </p:spPr>
        <p:txBody>
          <a:bodyPr wrap="square">
            <a:spAutoFit/>
          </a:bodyPr>
          <a:lstStyle/>
          <a:p>
            <a:r>
              <a:rPr lang="en-IN" sz="2400" b="1" dirty="0">
                <a:latin typeface="Bookman Old Style" panose="02050604050505020204" pitchFamily="18" charset="0"/>
              </a:rPr>
              <a:t>Stage			Tools</a:t>
            </a:r>
          </a:p>
          <a:p>
            <a:r>
              <a:rPr lang="en-IN" sz="2400" dirty="0">
                <a:latin typeface="Bookman Old Style" panose="02050604050505020204" pitchFamily="18" charset="0"/>
              </a:rPr>
              <a:t>Plan			Jira / Kanban</a:t>
            </a:r>
          </a:p>
          <a:p>
            <a:r>
              <a:rPr lang="en-IN" sz="2400" dirty="0">
                <a:latin typeface="Bookman Old Style" panose="02050604050505020204" pitchFamily="18" charset="0"/>
              </a:rPr>
              <a:t>Code			Git, GitHub</a:t>
            </a:r>
          </a:p>
          <a:p>
            <a:r>
              <a:rPr lang="en-IN" sz="2400" dirty="0">
                <a:latin typeface="Bookman Old Style" panose="02050604050505020204" pitchFamily="18" charset="0"/>
              </a:rPr>
              <a:t>Build			Maven/NPM, Jenkins</a:t>
            </a:r>
          </a:p>
          <a:p>
            <a:r>
              <a:rPr lang="en-IN" sz="2400" dirty="0">
                <a:latin typeface="Bookman Old Style" panose="02050604050505020204" pitchFamily="18" charset="0"/>
              </a:rPr>
              <a:t>Test			JUnit/Jest, SonarQube, Selenium</a:t>
            </a:r>
          </a:p>
          <a:p>
            <a:r>
              <a:rPr lang="en-IN" sz="2400" dirty="0">
                <a:latin typeface="Bookman Old Style" panose="02050604050505020204" pitchFamily="18" charset="0"/>
              </a:rPr>
              <a:t>Package		Docker</a:t>
            </a:r>
          </a:p>
          <a:p>
            <a:r>
              <a:rPr lang="en-IN" sz="2400" dirty="0">
                <a:latin typeface="Bookman Old Style" panose="02050604050505020204" pitchFamily="18" charset="0"/>
              </a:rPr>
              <a:t>Deploy		Kubernetes, OpenShift</a:t>
            </a:r>
          </a:p>
          <a:p>
            <a:r>
              <a:rPr lang="en-IN" sz="2400" dirty="0">
                <a:latin typeface="Bookman Old Style" panose="02050604050505020204" pitchFamily="18" charset="0"/>
              </a:rPr>
              <a:t>Config		Ansible</a:t>
            </a:r>
          </a:p>
          <a:p>
            <a:r>
              <a:rPr lang="en-IN" sz="2400" dirty="0">
                <a:latin typeface="Bookman Old Style" panose="02050604050505020204" pitchFamily="18" charset="0"/>
              </a:rPr>
              <a:t>Monitor		Grafana, Prometheus</a:t>
            </a:r>
          </a:p>
        </p:txBody>
      </p:sp>
      <p:pic>
        <p:nvPicPr>
          <p:cNvPr id="2" name="Picture 2">
            <a:extLst>
              <a:ext uri="{FF2B5EF4-FFF2-40B4-BE49-F238E27FC236}">
                <a16:creationId xmlns:a16="http://schemas.microsoft.com/office/drawing/2014/main" id="{CA18D1DA-F3F8-2DFB-B23D-BF434529F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615" y="637017"/>
            <a:ext cx="4698521" cy="240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6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C0E-A6A1-2315-93A5-BB430616C92A}"/>
            </a:ext>
          </a:extLst>
        </p:cNvPr>
        <p:cNvGrpSpPr/>
        <p:nvPr/>
      </p:nvGrpSpPr>
      <p:grpSpPr>
        <a:xfrm>
          <a:off x="0" y="0"/>
          <a:ext cx="0" cy="0"/>
          <a:chOff x="0" y="0"/>
          <a:chExt cx="0" cy="0"/>
        </a:xfrm>
      </p:grpSpPr>
      <p:pic>
        <p:nvPicPr>
          <p:cNvPr id="2052" name="Picture 4" descr="V Model VS Agile: Which is Right for Your Project">
            <a:extLst>
              <a:ext uri="{FF2B5EF4-FFF2-40B4-BE49-F238E27FC236}">
                <a16:creationId xmlns:a16="http://schemas.microsoft.com/office/drawing/2014/main" id="{A013A127-8CBA-8F67-B4B8-18D548AE8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83" r="19265"/>
          <a:stretch>
            <a:fillRect/>
          </a:stretch>
        </p:blipFill>
        <p:spPr bwMode="auto">
          <a:xfrm>
            <a:off x="3822969" y="1793417"/>
            <a:ext cx="4484451" cy="41384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899E76-CD52-1B15-2C7A-D42A5862571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EA24B8D-20D0-EAAD-9DD9-3E7CDB7310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F8B0BAF-212F-5E8F-6983-F0D549230A56}"/>
              </a:ext>
            </a:extLst>
          </p:cNvPr>
          <p:cNvSpPr txBox="1"/>
          <p:nvPr/>
        </p:nvSpPr>
        <p:spPr>
          <a:xfrm>
            <a:off x="1125975" y="1024119"/>
            <a:ext cx="10138653" cy="646331"/>
          </a:xfrm>
          <a:prstGeom prst="rect">
            <a:avLst/>
          </a:prstGeom>
          <a:noFill/>
        </p:spPr>
        <p:txBody>
          <a:bodyPr wrap="square">
            <a:spAutoFit/>
          </a:bodyPr>
          <a:lstStyle/>
          <a:p>
            <a:pPr algn="ctr"/>
            <a:r>
              <a:rPr lang="en-US" dirty="0">
                <a:latin typeface="Bookman Old Style" panose="02050604050505020204" pitchFamily="18" charset="0"/>
              </a:rPr>
              <a:t>The </a:t>
            </a:r>
            <a:r>
              <a:rPr lang="en-US" b="1" dirty="0">
                <a:latin typeface="Bookman Old Style" panose="02050604050505020204" pitchFamily="18" charset="0"/>
              </a:rPr>
              <a:t>V-Model </a:t>
            </a:r>
            <a:r>
              <a:rPr lang="en-US" dirty="0">
                <a:latin typeface="Bookman Old Style" panose="02050604050505020204" pitchFamily="18" charset="0"/>
              </a:rPr>
              <a:t>is an extension of the Waterfall model, where each development phase has a corresponding testing phase, forming a “V” shape.</a:t>
            </a:r>
            <a:endParaRPr lang="en-IN" dirty="0">
              <a:latin typeface="Bookman Old Style" panose="02050604050505020204" pitchFamily="18" charset="0"/>
            </a:endParaRPr>
          </a:p>
        </p:txBody>
      </p:sp>
      <p:sp>
        <p:nvSpPr>
          <p:cNvPr id="7" name="TextBox 6">
            <a:extLst>
              <a:ext uri="{FF2B5EF4-FFF2-40B4-BE49-F238E27FC236}">
                <a16:creationId xmlns:a16="http://schemas.microsoft.com/office/drawing/2014/main" id="{D9F936B6-98EB-7384-1ADD-4DC5A3DEA82F}"/>
              </a:ext>
            </a:extLst>
          </p:cNvPr>
          <p:cNvSpPr txBox="1"/>
          <p:nvPr/>
        </p:nvSpPr>
        <p:spPr>
          <a:xfrm>
            <a:off x="917903" y="2509471"/>
            <a:ext cx="3196897" cy="1200329"/>
          </a:xfrm>
          <a:prstGeom prst="rect">
            <a:avLst/>
          </a:prstGeom>
          <a:noFill/>
        </p:spPr>
        <p:txBody>
          <a:bodyPr wrap="square">
            <a:spAutoFit/>
          </a:bodyPr>
          <a:lstStyle/>
          <a:p>
            <a:pPr lvl="0"/>
            <a:r>
              <a:rPr lang="en-IN" b="1" dirty="0">
                <a:latin typeface="Bookman Old Style" panose="02050604050505020204" pitchFamily="18" charset="0"/>
              </a:rPr>
              <a:t>Pros</a:t>
            </a:r>
          </a:p>
          <a:p>
            <a:pPr lvl="0"/>
            <a:r>
              <a:rPr lang="en-US" dirty="0">
                <a:latin typeface="Bookman Old Style" panose="02050604050505020204" pitchFamily="18" charset="0"/>
              </a:rPr>
              <a:t>Testing is planned early, and every stage has a matching test phase.</a:t>
            </a:r>
            <a:endParaRPr lang="en-IN" dirty="0">
              <a:latin typeface="Bookman Old Style" panose="02050604050505020204" pitchFamily="18" charset="0"/>
            </a:endParaRPr>
          </a:p>
        </p:txBody>
      </p:sp>
      <p:sp>
        <p:nvSpPr>
          <p:cNvPr id="12" name="TextBox 11">
            <a:extLst>
              <a:ext uri="{FF2B5EF4-FFF2-40B4-BE49-F238E27FC236}">
                <a16:creationId xmlns:a16="http://schemas.microsoft.com/office/drawing/2014/main" id="{C7DD3659-7A9B-D029-66F3-176C06E37F67}"/>
              </a:ext>
            </a:extLst>
          </p:cNvPr>
          <p:cNvSpPr txBox="1"/>
          <p:nvPr/>
        </p:nvSpPr>
        <p:spPr>
          <a:xfrm>
            <a:off x="914406" y="3962379"/>
            <a:ext cx="2735904" cy="923330"/>
          </a:xfrm>
          <a:prstGeom prst="rect">
            <a:avLst/>
          </a:prstGeom>
          <a:noFill/>
        </p:spPr>
        <p:txBody>
          <a:bodyPr wrap="square">
            <a:spAutoFit/>
          </a:bodyPr>
          <a:lstStyle/>
          <a:p>
            <a:r>
              <a:rPr lang="en-US" b="1" dirty="0">
                <a:latin typeface="Bookman Old Style" panose="02050604050505020204" pitchFamily="18" charset="0"/>
              </a:rPr>
              <a:t>Cons</a:t>
            </a:r>
          </a:p>
          <a:p>
            <a:r>
              <a:rPr lang="en-US" dirty="0">
                <a:latin typeface="Bookman Old Style" panose="02050604050505020204" pitchFamily="18" charset="0"/>
              </a:rPr>
              <a:t>Still Not flexible</a:t>
            </a:r>
          </a:p>
          <a:p>
            <a:r>
              <a:rPr lang="en-US" dirty="0">
                <a:latin typeface="Bookman Old Style" panose="02050604050505020204" pitchFamily="18" charset="0"/>
              </a:rPr>
              <a:t>High Cost to change</a:t>
            </a:r>
          </a:p>
        </p:txBody>
      </p:sp>
      <p:sp>
        <p:nvSpPr>
          <p:cNvPr id="14" name="TextBox 13">
            <a:extLst>
              <a:ext uri="{FF2B5EF4-FFF2-40B4-BE49-F238E27FC236}">
                <a16:creationId xmlns:a16="http://schemas.microsoft.com/office/drawing/2014/main" id="{3C41E96A-0908-3A1A-7A97-71D891D15AE7}"/>
              </a:ext>
            </a:extLst>
          </p:cNvPr>
          <p:cNvSpPr txBox="1"/>
          <p:nvPr/>
        </p:nvSpPr>
        <p:spPr>
          <a:xfrm>
            <a:off x="8307420" y="2509471"/>
            <a:ext cx="3452167" cy="2308324"/>
          </a:xfrm>
          <a:prstGeom prst="rect">
            <a:avLst/>
          </a:prstGeom>
          <a:noFill/>
        </p:spPr>
        <p:txBody>
          <a:bodyPr wrap="square">
            <a:spAutoFit/>
          </a:bodyPr>
          <a:lstStyle/>
          <a:p>
            <a:r>
              <a:rPr lang="en-US" b="1" dirty="0">
                <a:latin typeface="Bookman Old Style" panose="02050604050505020204" pitchFamily="18" charset="0"/>
              </a:rPr>
              <a:t>Safety-critical applications and Highly regulated domains</a:t>
            </a:r>
            <a:endParaRPr lang="en-US" dirty="0">
              <a:latin typeface="Bookman Old Style" panose="02050604050505020204" pitchFamily="18" charset="0"/>
            </a:endParaRPr>
          </a:p>
          <a:p>
            <a:pPr>
              <a:buNone/>
            </a:pPr>
            <a:r>
              <a:rPr lang="en-US" dirty="0">
                <a:latin typeface="Bookman Old Style" panose="02050604050505020204" pitchFamily="18" charset="0"/>
              </a:rPr>
              <a:t>Aerospace control systems</a:t>
            </a:r>
          </a:p>
          <a:p>
            <a:pPr>
              <a:buNone/>
            </a:pPr>
            <a:r>
              <a:rPr lang="en-US" dirty="0">
                <a:latin typeface="Bookman Old Style" panose="02050604050505020204" pitchFamily="18" charset="0"/>
              </a:rPr>
              <a:t>Defense and missile systems</a:t>
            </a:r>
          </a:p>
          <a:p>
            <a:pPr>
              <a:buNone/>
            </a:pPr>
            <a:r>
              <a:rPr lang="en-US" dirty="0">
                <a:latin typeface="Bookman Old Style" panose="02050604050505020204" pitchFamily="18" charset="0"/>
              </a:rPr>
              <a:t>Medical devices</a:t>
            </a:r>
          </a:p>
          <a:p>
            <a:pPr>
              <a:buNone/>
            </a:pPr>
            <a:r>
              <a:rPr lang="en-US" dirty="0">
                <a:latin typeface="Bookman Old Style" panose="02050604050505020204" pitchFamily="18" charset="0"/>
              </a:rPr>
              <a:t>Automobile safety modules (ABS, airbags)</a:t>
            </a:r>
          </a:p>
        </p:txBody>
      </p:sp>
    </p:spTree>
    <p:extLst>
      <p:ext uri="{BB962C8B-B14F-4D97-AF65-F5344CB8AC3E}">
        <p14:creationId xmlns:p14="http://schemas.microsoft.com/office/powerpoint/2010/main" val="25170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C0E-A6A1-2315-93A5-BB430616C92A}"/>
            </a:ext>
          </a:extLst>
        </p:cNvPr>
        <p:cNvGrpSpPr/>
        <p:nvPr/>
      </p:nvGrpSpPr>
      <p:grpSpPr>
        <a:xfrm>
          <a:off x="0" y="0"/>
          <a:ext cx="0" cy="0"/>
          <a:chOff x="0" y="0"/>
          <a:chExt cx="0" cy="0"/>
        </a:xfrm>
      </p:grpSpPr>
      <p:pic>
        <p:nvPicPr>
          <p:cNvPr id="1026" name="Picture 2" descr="Iterative Model in SDLC: Phases &amp; Benefits | Mediu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00" b="89805" l="13135" r="80297"/>
                    </a14:imgEffect>
                  </a14:imgLayer>
                </a14:imgProps>
              </a:ext>
              <a:ext uri="{28A0092B-C50C-407E-A947-70E740481C1C}">
                <a14:useLocalDpi xmlns:a14="http://schemas.microsoft.com/office/drawing/2010/main" val="0"/>
              </a:ext>
            </a:extLst>
          </a:blip>
          <a:srcRect l="12452" r="18622"/>
          <a:stretch/>
        </p:blipFill>
        <p:spPr bwMode="auto">
          <a:xfrm>
            <a:off x="4494361" y="1947987"/>
            <a:ext cx="3202549" cy="3840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899E76-CD52-1B15-2C7A-D42A5862571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EA24B8D-20D0-EAAD-9DD9-3E7CDB731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F8B0BAF-212F-5E8F-6983-F0D549230A56}"/>
              </a:ext>
            </a:extLst>
          </p:cNvPr>
          <p:cNvSpPr txBox="1"/>
          <p:nvPr/>
        </p:nvSpPr>
        <p:spPr>
          <a:xfrm>
            <a:off x="1125975" y="1024119"/>
            <a:ext cx="10138653" cy="923330"/>
          </a:xfrm>
          <a:prstGeom prst="rect">
            <a:avLst/>
          </a:prstGeom>
          <a:noFill/>
        </p:spPr>
        <p:txBody>
          <a:bodyPr wrap="square">
            <a:spAutoFit/>
          </a:bodyPr>
          <a:lstStyle/>
          <a:p>
            <a:pPr algn="ctr"/>
            <a:r>
              <a:rPr lang="en-US" dirty="0">
                <a:latin typeface="Bookman Old Style" panose="02050604050505020204" pitchFamily="18" charset="0"/>
              </a:rPr>
              <a:t>An </a:t>
            </a:r>
            <a:r>
              <a:rPr lang="en-US" b="1" dirty="0">
                <a:latin typeface="Bookman Old Style" panose="02050604050505020204" pitchFamily="18" charset="0"/>
              </a:rPr>
              <a:t>Iterative model </a:t>
            </a:r>
            <a:r>
              <a:rPr lang="en-US" dirty="0">
                <a:latin typeface="Bookman Old Style" panose="02050604050505020204" pitchFamily="18" charset="0"/>
              </a:rPr>
              <a:t>builds a product through </a:t>
            </a:r>
            <a:r>
              <a:rPr lang="en-US" b="1" dirty="0">
                <a:latin typeface="Bookman Old Style" panose="02050604050505020204" pitchFamily="18" charset="0"/>
              </a:rPr>
              <a:t>repeated cycles (iterations), </a:t>
            </a:r>
            <a:r>
              <a:rPr lang="en-US" dirty="0">
                <a:latin typeface="Bookman Old Style" panose="02050604050505020204" pitchFamily="18" charset="0"/>
              </a:rPr>
              <a:t>starting with a basic version and adding more features and complexity in each subsequent version. </a:t>
            </a:r>
            <a:endParaRPr lang="en-IN" dirty="0">
              <a:latin typeface="Bookman Old Style" panose="02050604050505020204" pitchFamily="18" charset="0"/>
            </a:endParaRPr>
          </a:p>
        </p:txBody>
      </p:sp>
      <p:sp>
        <p:nvSpPr>
          <p:cNvPr id="7" name="TextBox 6">
            <a:extLst>
              <a:ext uri="{FF2B5EF4-FFF2-40B4-BE49-F238E27FC236}">
                <a16:creationId xmlns:a16="http://schemas.microsoft.com/office/drawing/2014/main" id="{D9F936B6-98EB-7384-1ADD-4DC5A3DEA82F}"/>
              </a:ext>
            </a:extLst>
          </p:cNvPr>
          <p:cNvSpPr txBox="1"/>
          <p:nvPr/>
        </p:nvSpPr>
        <p:spPr>
          <a:xfrm>
            <a:off x="1048369" y="2300855"/>
            <a:ext cx="3196897" cy="2585323"/>
          </a:xfrm>
          <a:prstGeom prst="rect">
            <a:avLst/>
          </a:prstGeom>
          <a:noFill/>
        </p:spPr>
        <p:txBody>
          <a:bodyPr wrap="square">
            <a:spAutoFit/>
          </a:bodyPr>
          <a:lstStyle/>
          <a:p>
            <a:pPr lvl="0"/>
            <a:r>
              <a:rPr lang="en-IN" b="1" dirty="0">
                <a:latin typeface="Bookman Old Style" panose="02050604050505020204" pitchFamily="18" charset="0"/>
              </a:rPr>
              <a:t>Pros</a:t>
            </a:r>
          </a:p>
          <a:p>
            <a:pPr marL="285750" lvl="0" indent="-285750">
              <a:buFont typeface="Arial" panose="020B0604020202020204" pitchFamily="34" charset="0"/>
              <a:buChar char="•"/>
            </a:pPr>
            <a:r>
              <a:rPr lang="en-US" dirty="0">
                <a:latin typeface="Bookman Old Style" panose="02050604050505020204" pitchFamily="18" charset="0"/>
              </a:rPr>
              <a:t>Early working software delivered.</a:t>
            </a:r>
          </a:p>
          <a:p>
            <a:pPr marL="285750" lvl="0" indent="-285750">
              <a:buFont typeface="Arial" panose="020B0604020202020204" pitchFamily="34" charset="0"/>
              <a:buChar char="•"/>
            </a:pPr>
            <a:r>
              <a:rPr lang="en-US" dirty="0">
                <a:latin typeface="Bookman Old Style" panose="02050604050505020204" pitchFamily="18" charset="0"/>
              </a:rPr>
              <a:t>Allows requirement changes</a:t>
            </a:r>
          </a:p>
          <a:p>
            <a:pPr marL="285750" lvl="0" indent="-285750">
              <a:buFont typeface="Arial" panose="020B0604020202020204" pitchFamily="34" charset="0"/>
              <a:buChar char="•"/>
            </a:pPr>
            <a:r>
              <a:rPr lang="en-US" dirty="0">
                <a:latin typeface="Bookman Old Style" panose="02050604050505020204" pitchFamily="18" charset="0"/>
              </a:rPr>
              <a:t>Each iteration improves previous version</a:t>
            </a:r>
          </a:p>
          <a:p>
            <a:pPr marL="285750" lvl="0" indent="-285750">
              <a:buFont typeface="Arial" panose="020B0604020202020204" pitchFamily="34" charset="0"/>
              <a:buChar char="•"/>
            </a:pPr>
            <a:r>
              <a:rPr lang="en-US" dirty="0">
                <a:latin typeface="Bookman Old Style" panose="02050604050505020204" pitchFamily="18" charset="0"/>
              </a:rPr>
              <a:t>Reduced risk due to incremental delivery.</a:t>
            </a:r>
            <a:endParaRPr lang="en-IN" dirty="0">
              <a:latin typeface="Bookman Old Style" panose="02050604050505020204" pitchFamily="18" charset="0"/>
            </a:endParaRPr>
          </a:p>
        </p:txBody>
      </p:sp>
      <p:sp>
        <p:nvSpPr>
          <p:cNvPr id="12" name="TextBox 11">
            <a:extLst>
              <a:ext uri="{FF2B5EF4-FFF2-40B4-BE49-F238E27FC236}">
                <a16:creationId xmlns:a16="http://schemas.microsoft.com/office/drawing/2014/main" id="{C7DD3659-7A9B-D029-66F3-176C06E37F67}"/>
              </a:ext>
            </a:extLst>
          </p:cNvPr>
          <p:cNvSpPr txBox="1"/>
          <p:nvPr/>
        </p:nvSpPr>
        <p:spPr>
          <a:xfrm>
            <a:off x="7946005" y="2513939"/>
            <a:ext cx="3458116" cy="2308324"/>
          </a:xfrm>
          <a:prstGeom prst="rect">
            <a:avLst/>
          </a:prstGeom>
          <a:noFill/>
        </p:spPr>
        <p:txBody>
          <a:bodyPr wrap="square">
            <a:spAutoFit/>
          </a:bodyPr>
          <a:lstStyle/>
          <a:p>
            <a:r>
              <a:rPr lang="en-US" b="1" dirty="0">
                <a:latin typeface="Bookman Old Style" panose="02050604050505020204" pitchFamily="18" charset="0"/>
              </a:rPr>
              <a:t>Cons</a:t>
            </a:r>
          </a:p>
          <a:p>
            <a:pPr marL="285750" indent="-285750">
              <a:buFont typeface="Arial" panose="020B0604020202020204" pitchFamily="34" charset="0"/>
              <a:buChar char="•"/>
            </a:pPr>
            <a:r>
              <a:rPr lang="en-US" dirty="0">
                <a:latin typeface="Bookman Old Style" panose="02050604050505020204" pitchFamily="18" charset="0"/>
              </a:rPr>
              <a:t>Requires good planning for iterations</a:t>
            </a:r>
          </a:p>
          <a:p>
            <a:pPr marL="285750" indent="-285750">
              <a:buFont typeface="Arial" panose="020B0604020202020204" pitchFamily="34" charset="0"/>
              <a:buChar char="•"/>
            </a:pPr>
            <a:r>
              <a:rPr lang="en-US" dirty="0">
                <a:latin typeface="Bookman Old Style" panose="02050604050505020204" pitchFamily="18" charset="0"/>
              </a:rPr>
              <a:t>Can become costly if iterations uncontrolled</a:t>
            </a:r>
          </a:p>
          <a:p>
            <a:pPr marL="285750" indent="-285750">
              <a:buFont typeface="Arial" panose="020B0604020202020204" pitchFamily="34" charset="0"/>
              <a:buChar char="•"/>
            </a:pPr>
            <a:r>
              <a:rPr lang="en-US" dirty="0">
                <a:latin typeface="Bookman Old Style" panose="02050604050505020204" pitchFamily="18" charset="0"/>
              </a:rPr>
              <a:t>Complex to manage</a:t>
            </a:r>
          </a:p>
          <a:p>
            <a:pPr marL="285750" indent="-285750">
              <a:buFont typeface="Arial" panose="020B0604020202020204" pitchFamily="34" charset="0"/>
              <a:buChar char="•"/>
            </a:pPr>
            <a:r>
              <a:rPr lang="en-US" dirty="0">
                <a:latin typeface="Bookman Old Style" panose="02050604050505020204" pitchFamily="18" charset="0"/>
              </a:rPr>
              <a:t>Architecture needs to support future changes</a:t>
            </a:r>
          </a:p>
        </p:txBody>
      </p:sp>
      <p:sp>
        <p:nvSpPr>
          <p:cNvPr id="2" name="Rectangle 1"/>
          <p:cNvSpPr/>
          <p:nvPr/>
        </p:nvSpPr>
        <p:spPr>
          <a:xfrm>
            <a:off x="5124198" y="3468046"/>
            <a:ext cx="2034531" cy="400110"/>
          </a:xfrm>
          <a:prstGeom prst="rect">
            <a:avLst/>
          </a:prstGeom>
        </p:spPr>
        <p:txBody>
          <a:bodyPr wrap="none">
            <a:spAutoFit/>
          </a:bodyPr>
          <a:lstStyle/>
          <a:p>
            <a:r>
              <a:rPr lang="en-IN" sz="2000" dirty="0">
                <a:latin typeface="Bookman Old Style" panose="02050604050505020204" pitchFamily="18" charset="0"/>
              </a:rPr>
              <a:t>Iterative Model</a:t>
            </a:r>
          </a:p>
        </p:txBody>
      </p:sp>
    </p:spTree>
    <p:extLst>
      <p:ext uri="{BB962C8B-B14F-4D97-AF65-F5344CB8AC3E}">
        <p14:creationId xmlns:p14="http://schemas.microsoft.com/office/powerpoint/2010/main" val="183662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C0E-A6A1-2315-93A5-BB430616C92A}"/>
            </a:ext>
          </a:extLst>
        </p:cNvPr>
        <p:cNvGrpSpPr/>
        <p:nvPr/>
      </p:nvGrpSpPr>
      <p:grpSpPr>
        <a:xfrm>
          <a:off x="0" y="0"/>
          <a:ext cx="0" cy="0"/>
          <a:chOff x="0" y="0"/>
          <a:chExt cx="0" cy="0"/>
        </a:xfrm>
      </p:grpSpPr>
      <p:pic>
        <p:nvPicPr>
          <p:cNvPr id="2050" name="Picture 2" descr="4 Core Values of Agile in Software Development "/>
          <p:cNvPicPr>
            <a:picLocks noChangeAspect="1" noChangeArrowheads="1"/>
          </p:cNvPicPr>
          <p:nvPr/>
        </p:nvPicPr>
        <p:blipFill rotWithShape="1">
          <a:blip r:embed="rId2">
            <a:extLst>
              <a:ext uri="{28A0092B-C50C-407E-A947-70E740481C1C}">
                <a14:useLocalDpi xmlns:a14="http://schemas.microsoft.com/office/drawing/2010/main" val="0"/>
              </a:ext>
            </a:extLst>
          </a:blip>
          <a:srcRect l="26060" r="28210" b="16300"/>
          <a:stretch/>
        </p:blipFill>
        <p:spPr bwMode="auto">
          <a:xfrm>
            <a:off x="4296611" y="3070563"/>
            <a:ext cx="3629550" cy="3321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899E76-CD52-1B15-2C7A-D42A5862571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EA24B8D-20D0-EAAD-9DD9-3E7CDB7310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F8B0BAF-212F-5E8F-6983-F0D549230A56}"/>
              </a:ext>
            </a:extLst>
          </p:cNvPr>
          <p:cNvSpPr txBox="1"/>
          <p:nvPr/>
        </p:nvSpPr>
        <p:spPr>
          <a:xfrm>
            <a:off x="1125975" y="1024119"/>
            <a:ext cx="10138653" cy="2308324"/>
          </a:xfrm>
          <a:prstGeom prst="rect">
            <a:avLst/>
          </a:prstGeom>
          <a:noFill/>
        </p:spPr>
        <p:txBody>
          <a:bodyPr wrap="square">
            <a:spAutoFit/>
          </a:bodyPr>
          <a:lstStyle/>
          <a:p>
            <a:pPr algn="ctr"/>
            <a:r>
              <a:rPr lang="en-US" b="1" dirty="0">
                <a:latin typeface="Bookman Old Style" panose="02050604050505020204" pitchFamily="18" charset="0"/>
              </a:rPr>
              <a:t>Agile methodology </a:t>
            </a:r>
            <a:r>
              <a:rPr lang="en-US" dirty="0">
                <a:latin typeface="Bookman Old Style" panose="02050604050505020204" pitchFamily="18" charset="0"/>
              </a:rPr>
              <a:t>is an iterative approach to software development that emphasizes flexibility, collaboration, and customer satisfaction. </a:t>
            </a:r>
          </a:p>
          <a:p>
            <a:pPr algn="ctr"/>
            <a:endParaRPr lang="en-US" dirty="0">
              <a:latin typeface="Bookman Old Style" panose="02050604050505020204" pitchFamily="18" charset="0"/>
            </a:endParaRPr>
          </a:p>
          <a:p>
            <a:pPr algn="ctr"/>
            <a:r>
              <a:rPr lang="en-US" dirty="0">
                <a:latin typeface="Bookman Old Style" panose="02050604050505020204" pitchFamily="18" charset="0"/>
              </a:rPr>
              <a:t>It breaks projects into </a:t>
            </a:r>
            <a:r>
              <a:rPr lang="en-US" b="1" dirty="0">
                <a:latin typeface="Bookman Old Style" panose="02050604050505020204" pitchFamily="18" charset="0"/>
              </a:rPr>
              <a:t>small, manageable cycles </a:t>
            </a:r>
            <a:r>
              <a:rPr lang="en-US" dirty="0">
                <a:latin typeface="Bookman Old Style" panose="02050604050505020204" pitchFamily="18" charset="0"/>
              </a:rPr>
              <a:t>called </a:t>
            </a:r>
            <a:r>
              <a:rPr lang="en-US" b="1" dirty="0">
                <a:latin typeface="Bookman Old Style" panose="02050604050505020204" pitchFamily="18" charset="0"/>
              </a:rPr>
              <a:t>sprints*</a:t>
            </a:r>
            <a:r>
              <a:rPr lang="en-US" dirty="0">
                <a:latin typeface="Bookman Old Style" panose="02050604050505020204" pitchFamily="18" charset="0"/>
              </a:rPr>
              <a:t>, which allows teams to deliver value incrementally and adapt quickly to changing requirements. </a:t>
            </a:r>
          </a:p>
          <a:p>
            <a:pPr algn="ctr"/>
            <a:endParaRPr lang="en-US" dirty="0">
              <a:latin typeface="Bookman Old Style" panose="02050604050505020204" pitchFamily="18" charset="0"/>
            </a:endParaRPr>
          </a:p>
          <a:p>
            <a:pPr algn="ctr"/>
            <a:r>
              <a:rPr lang="en-US" b="1" dirty="0">
                <a:latin typeface="Bookman Old Style" panose="02050604050505020204" pitchFamily="18" charset="0"/>
              </a:rPr>
              <a:t>*</a:t>
            </a:r>
            <a:r>
              <a:rPr lang="en-US" dirty="0">
                <a:latin typeface="Bookman Old Style" panose="02050604050505020204" pitchFamily="18" charset="0"/>
              </a:rPr>
              <a:t>A </a:t>
            </a:r>
            <a:r>
              <a:rPr lang="en-US" b="1" dirty="0">
                <a:latin typeface="Bookman Old Style" panose="02050604050505020204" pitchFamily="18" charset="0"/>
              </a:rPr>
              <a:t>sprint </a:t>
            </a:r>
            <a:r>
              <a:rPr lang="en-US" dirty="0">
                <a:latin typeface="Bookman Old Style" panose="02050604050505020204" pitchFamily="18" charset="0"/>
              </a:rPr>
              <a:t>is a planned delivery schedule for an aspect of the system.</a:t>
            </a:r>
          </a:p>
          <a:p>
            <a:pPr algn="ctr"/>
            <a:r>
              <a:rPr lang="en-US" dirty="0">
                <a:latin typeface="Bookman Old Style" panose="02050604050505020204" pitchFamily="18" charset="0"/>
              </a:rPr>
              <a:t>Within a sprint the principles of analysis, design, implementation and testing are used.</a:t>
            </a:r>
            <a:endParaRPr lang="en-IN" dirty="0">
              <a:latin typeface="Bookman Old Style" panose="02050604050505020204" pitchFamily="18" charset="0"/>
            </a:endParaRPr>
          </a:p>
        </p:txBody>
      </p:sp>
    </p:spTree>
    <p:extLst>
      <p:ext uri="{BB962C8B-B14F-4D97-AF65-F5344CB8AC3E}">
        <p14:creationId xmlns:p14="http://schemas.microsoft.com/office/powerpoint/2010/main" val="5638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C0E-A6A1-2315-93A5-BB430616C92A}"/>
            </a:ext>
          </a:extLst>
        </p:cNvPr>
        <p:cNvGrpSpPr/>
        <p:nvPr/>
      </p:nvGrpSpPr>
      <p:grpSpPr>
        <a:xfrm>
          <a:off x="0" y="0"/>
          <a:ext cx="0" cy="0"/>
          <a:chOff x="0" y="0"/>
          <a:chExt cx="0" cy="0"/>
        </a:xfrm>
      </p:grpSpPr>
      <p:grpSp>
        <p:nvGrpSpPr>
          <p:cNvPr id="7" name="Group 6"/>
          <p:cNvGrpSpPr/>
          <p:nvPr/>
        </p:nvGrpSpPr>
        <p:grpSpPr>
          <a:xfrm>
            <a:off x="728042" y="164273"/>
            <a:ext cx="11279927" cy="6245153"/>
            <a:chOff x="693211" y="569715"/>
            <a:chExt cx="10774170" cy="5822459"/>
          </a:xfrm>
        </p:grpSpPr>
        <p:pic>
          <p:nvPicPr>
            <p:cNvPr id="6" name="Picture 5"/>
            <p:cNvPicPr>
              <a:picLocks noChangeAspect="1"/>
            </p:cNvPicPr>
            <p:nvPr/>
          </p:nvPicPr>
          <p:blipFill>
            <a:blip r:embed="rId2"/>
            <a:stretch>
              <a:fillRect/>
            </a:stretch>
          </p:blipFill>
          <p:spPr>
            <a:xfrm>
              <a:off x="693211" y="569715"/>
              <a:ext cx="10705812" cy="5822459"/>
            </a:xfrm>
            <a:prstGeom prst="rect">
              <a:avLst/>
            </a:prstGeom>
          </p:spPr>
        </p:pic>
        <p:pic>
          <p:nvPicPr>
            <p:cNvPr id="1028" name="Picture 4" descr="SCRUM : What is it all ab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0764" y="5201436"/>
              <a:ext cx="2206617" cy="1079679"/>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11899E76-CD52-1B15-2C7A-D42A5862571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9487" t="8534" r="19330" b="42720"/>
          <a:stretch/>
        </p:blipFill>
        <p:spPr>
          <a:xfrm>
            <a:off x="112143" y="77638"/>
            <a:ext cx="1362974" cy="668944"/>
          </a:xfrm>
          <a:prstGeom prst="rect">
            <a:avLst/>
          </a:prstGeom>
        </p:spPr>
      </p:pic>
      <p:pic>
        <p:nvPicPr>
          <p:cNvPr id="5" name="Picture 4">
            <a:extLst>
              <a:ext uri="{FF2B5EF4-FFF2-40B4-BE49-F238E27FC236}">
                <a16:creationId xmlns:a16="http://schemas.microsoft.com/office/drawing/2014/main" id="{5EA24B8D-20D0-EAAD-9DD9-3E7CDB731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921" t="-4236" b="1"/>
          <a:stretch/>
        </p:blipFill>
        <p:spPr>
          <a:xfrm>
            <a:off x="6046117" y="6392174"/>
            <a:ext cx="6033739" cy="2441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7487C770-DBB9-D7C4-E3DA-7AFFC7B9BA97}"/>
              </a:ext>
            </a:extLst>
          </p:cNvPr>
          <p:cNvSpPr txBox="1"/>
          <p:nvPr/>
        </p:nvSpPr>
        <p:spPr>
          <a:xfrm>
            <a:off x="2475547" y="1199214"/>
            <a:ext cx="8703964" cy="369332"/>
          </a:xfrm>
          <a:prstGeom prst="rect">
            <a:avLst/>
          </a:prstGeom>
          <a:noFill/>
        </p:spPr>
        <p:txBody>
          <a:bodyPr wrap="square">
            <a:spAutoFit/>
          </a:bodyPr>
          <a:lstStyle/>
          <a:p>
            <a:r>
              <a:rPr lang="en-US" b="1" dirty="0"/>
              <a:t>Scrum</a:t>
            </a:r>
            <a:r>
              <a:rPr lang="en-US" dirty="0"/>
              <a:t> focuses on </a:t>
            </a:r>
            <a:r>
              <a:rPr lang="en-US" b="1" dirty="0"/>
              <a:t>project management</a:t>
            </a:r>
            <a:r>
              <a:rPr lang="en-US" dirty="0"/>
              <a:t> (</a:t>
            </a:r>
            <a:r>
              <a:rPr lang="en-US" i="1" dirty="0"/>
              <a:t>planning, roles, meetings, delivery pace</a:t>
            </a:r>
            <a:r>
              <a:rPr lang="en-US" dirty="0"/>
              <a:t>).</a:t>
            </a:r>
            <a:endParaRPr lang="en-IN" dirty="0"/>
          </a:p>
        </p:txBody>
      </p:sp>
    </p:spTree>
    <p:extLst>
      <p:ext uri="{BB962C8B-B14F-4D97-AF65-F5344CB8AC3E}">
        <p14:creationId xmlns:p14="http://schemas.microsoft.com/office/powerpoint/2010/main" val="461401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3031</Words>
  <Application>Microsoft Office PowerPoint</Application>
  <PresentationFormat>Widescreen</PresentationFormat>
  <Paragraphs>257</Paragraphs>
  <Slides>51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Bookman Old Style</vt:lpstr>
      <vt:lpstr>Calibri</vt:lpstr>
      <vt:lpstr>Calibri Light</vt:lpstr>
      <vt:lpstr>Rockwell Extra Bold</vt:lpstr>
      <vt:lpstr>Segoe UI</vt:lpstr>
      <vt:lpstr>Segoe UI Semibold</vt:lpstr>
      <vt:lpstr>Segoe UI Semilight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PSK</dc:creator>
  <cp:lastModifiedBy>Dr. Sai Kiran Pasupuleti</cp:lastModifiedBy>
  <cp:revision>186</cp:revision>
  <dcterms:created xsi:type="dcterms:W3CDTF">2025-11-22T06:18:36Z</dcterms:created>
  <dcterms:modified xsi:type="dcterms:W3CDTF">2026-01-08T04:01:19Z</dcterms:modified>
</cp:coreProperties>
</file>