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319" r:id="rId7"/>
    <p:sldId id="325" r:id="rId8"/>
    <p:sldId id="335" r:id="rId9"/>
    <p:sldId id="364" r:id="rId10"/>
    <p:sldId id="326" r:id="rId11"/>
    <p:sldId id="361" r:id="rId12"/>
    <p:sldId id="324" r:id="rId13"/>
    <p:sldId id="351" r:id="rId14"/>
    <p:sldId id="322" r:id="rId15"/>
    <p:sldId id="352" r:id="rId16"/>
    <p:sldId id="362" r:id="rId17"/>
    <p:sldId id="314" r:id="rId18"/>
    <p:sldId id="355" r:id="rId19"/>
    <p:sldId id="368" r:id="rId20"/>
    <p:sldId id="353" r:id="rId21"/>
    <p:sldId id="365" r:id="rId22"/>
    <p:sldId id="337" r:id="rId23"/>
    <p:sldId id="354" r:id="rId24"/>
    <p:sldId id="357" r:id="rId25"/>
    <p:sldId id="330" r:id="rId26"/>
    <p:sldId id="356" r:id="rId27"/>
    <p:sldId id="358" r:id="rId28"/>
    <p:sldId id="331" r:id="rId29"/>
    <p:sldId id="359" r:id="rId30"/>
    <p:sldId id="332" r:id="rId31"/>
    <p:sldId id="360" r:id="rId32"/>
    <p:sldId id="363" r:id="rId33"/>
    <p:sldId id="334" r:id="rId34"/>
    <p:sldId id="342" r:id="rId35"/>
    <p:sldId id="348" r:id="rId36"/>
    <p:sldId id="366" r:id="rId37"/>
    <p:sldId id="343" r:id="rId38"/>
    <p:sldId id="349" r:id="rId39"/>
    <p:sldId id="323" r:id="rId40"/>
    <p:sldId id="318" r:id="rId41"/>
    <p:sldId id="367" r:id="rId42"/>
    <p:sldId id="328" r:id="rId43"/>
    <p:sldId id="329" r:id="rId44"/>
    <p:sldId id="347" r:id="rId45"/>
    <p:sldId id="327" r:id="rId46"/>
    <p:sldId id="344" r:id="rId47"/>
    <p:sldId id="336" r:id="rId48"/>
    <p:sldId id="338" r:id="rId49"/>
    <p:sldId id="339" r:id="rId50"/>
    <p:sldId id="340" r:id="rId51"/>
    <p:sldId id="341" r:id="rId52"/>
    <p:sldId id="345" r:id="rId53"/>
    <p:sldId id="369" r:id="rId54"/>
    <p:sldId id="372" r:id="rId55"/>
    <p:sldId id="370" r:id="rId56"/>
    <p:sldId id="386" r:id="rId57"/>
    <p:sldId id="373" r:id="rId58"/>
    <p:sldId id="374" r:id="rId59"/>
    <p:sldId id="375" r:id="rId60"/>
    <p:sldId id="376" r:id="rId61"/>
    <p:sldId id="378" r:id="rId62"/>
    <p:sldId id="377" r:id="rId63"/>
    <p:sldId id="381" r:id="rId64"/>
    <p:sldId id="379" r:id="rId65"/>
    <p:sldId id="382" r:id="rId66"/>
    <p:sldId id="383" r:id="rId67"/>
    <p:sldId id="384" r:id="rId68"/>
    <p:sldId id="385" r:id="rId69"/>
    <p:sldId id="27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8/27/2024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8/27/2024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4623704" y="4811269"/>
            <a:ext cx="2944589"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Core 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960559206"/>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7" name="Object 6"/>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17207" y="876992"/>
            <a:ext cx="807479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3528210"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Str</a:t>
            </a:r>
            <a:r>
              <a:rPr lang="en-US" sz="4400" spc="-15" dirty="0">
                <a:latin typeface="Sitka Heading Semibold" pitchFamily="2" charset="0"/>
              </a:rPr>
              <a:t>i</a:t>
            </a:r>
            <a:r>
              <a:rPr lang="en-US" sz="4400" dirty="0">
                <a:latin typeface="Sitka Heading Semibold" pitchFamily="2" charset="0"/>
              </a:rPr>
              <a:t>ng Length</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704845" y="1454502"/>
            <a:ext cx="10402866" cy="3785652"/>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Test</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String st1=</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(st1.length());</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061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94081"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728FC601-24C9-4419-9AE0-B19419427D12}"/>
              </a:ext>
            </a:extLst>
          </p:cNvPr>
          <p:cNvSpPr txBox="1"/>
          <p:nvPr/>
        </p:nvSpPr>
        <p:spPr>
          <a:xfrm>
            <a:off x="666885" y="1179643"/>
            <a:ext cx="10858229" cy="5016758"/>
          </a:xfrm>
          <a:prstGeom prst="rect">
            <a:avLst/>
          </a:prstGeom>
          <a:noFill/>
        </p:spPr>
        <p:txBody>
          <a:bodyPr wrap="square">
            <a:spAutoFit/>
          </a:bodyPr>
          <a:lstStyle/>
          <a:p>
            <a:pPr>
              <a:spcBef>
                <a:spcPts val="600"/>
              </a:spcBef>
              <a:spcAft>
                <a:spcPts val="600"/>
              </a:spcAft>
            </a:pPr>
            <a:r>
              <a:rPr lang="en-US" sz="2400" dirty="0">
                <a:latin typeface="Sitka Text" panose="02000505000000020004" pitchFamily="2" charset="0"/>
              </a:rPr>
              <a:t>This method returns the character located at the String's specified index. The string indexes start from zero.</a:t>
            </a:r>
          </a:p>
          <a:p>
            <a:pPr>
              <a:spcBef>
                <a:spcPts val="600"/>
              </a:spcBef>
              <a:spcAft>
                <a:spcPts val="600"/>
              </a:spcAft>
            </a:pPr>
            <a:r>
              <a:rPr lang="en-US" sz="2400" dirty="0">
                <a:latin typeface="Sitka Text" panose="02000505000000020004" pitchFamily="2" charset="0"/>
              </a:rPr>
              <a:t>Syntax : </a:t>
            </a:r>
            <a:r>
              <a:rPr lang="en-US" sz="2400" b="1" i="1" dirty="0">
                <a:latin typeface="Sitka Text" panose="02000505000000020004" pitchFamily="2" charset="0"/>
              </a:rPr>
              <a:t>public char </a:t>
            </a:r>
            <a:r>
              <a:rPr lang="en-US" sz="2400" b="1" i="1" dirty="0" err="1">
                <a:latin typeface="Sitka Text" panose="02000505000000020004" pitchFamily="2" charset="0"/>
              </a:rPr>
              <a:t>charAt</a:t>
            </a:r>
            <a:r>
              <a:rPr lang="en-US" sz="2400" b="1" i="1" dirty="0">
                <a:latin typeface="Sitka Text" panose="02000505000000020004" pitchFamily="2" charset="0"/>
              </a:rPr>
              <a:t>(int index)</a:t>
            </a:r>
          </a:p>
          <a:p>
            <a:pPr>
              <a:spcBef>
                <a:spcPts val="600"/>
              </a:spcBef>
              <a:spcAft>
                <a:spcPts val="600"/>
              </a:spcAft>
            </a:pPr>
            <a:r>
              <a:rPr lang="en-US" sz="2400" dirty="0">
                <a:latin typeface="Sitka Text" panose="02000505000000020004" pitchFamily="2" charset="0"/>
              </a:rPr>
              <a:t>public class Test {</a:t>
            </a:r>
          </a:p>
          <a:p>
            <a:pPr>
              <a:spcBef>
                <a:spcPts val="600"/>
              </a:spcBef>
              <a:spcAft>
                <a:spcPts val="600"/>
              </a:spcAft>
            </a:pPr>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pPr>
              <a:spcBef>
                <a:spcPts val="600"/>
              </a:spcBef>
              <a:spcAft>
                <a:spcPts val="600"/>
              </a:spcAft>
            </a:pPr>
            <a:r>
              <a:rPr lang="en-US" sz="2400" dirty="0">
                <a:latin typeface="Sitka Text" panose="02000505000000020004" pitchFamily="2" charset="0"/>
              </a:rPr>
              <a:t>      String s = “Hello Welcome to Java";</a:t>
            </a:r>
          </a:p>
          <a:p>
            <a:pPr>
              <a:spcBef>
                <a:spcPts val="600"/>
              </a:spcBef>
              <a:spcAft>
                <a:spcPts val="600"/>
              </a:spcAft>
            </a:pPr>
            <a:r>
              <a:rPr lang="en-US" sz="2400" dirty="0">
                <a:latin typeface="Sitka Text" panose="02000505000000020004" pitchFamily="2" charset="0"/>
              </a:rPr>
              <a:t>      char result = </a:t>
            </a:r>
            <a:r>
              <a:rPr lang="en-US" sz="2400" dirty="0" err="1">
                <a:latin typeface="Sitka Text" panose="02000505000000020004" pitchFamily="2" charset="0"/>
              </a:rPr>
              <a:t>s.charAt</a:t>
            </a:r>
            <a:r>
              <a:rPr lang="en-US" sz="2400" dirty="0">
                <a:latin typeface="Sitka Text" panose="02000505000000020004" pitchFamily="2" charset="0"/>
              </a:rPr>
              <a:t>(8);</a:t>
            </a:r>
          </a:p>
          <a:p>
            <a:pPr>
              <a:spcBef>
                <a:spcPts val="600"/>
              </a:spcBef>
              <a:spcAft>
                <a:spcPts val="600"/>
              </a:spcAft>
            </a:pPr>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(result);</a:t>
            </a:r>
          </a:p>
          <a:p>
            <a:pPr>
              <a:spcBef>
                <a:spcPts val="600"/>
              </a:spcBef>
              <a:spcAft>
                <a:spcPts val="600"/>
              </a:spcAft>
            </a:pPr>
            <a:r>
              <a:rPr lang="en-US" sz="2400" dirty="0">
                <a:latin typeface="Sitka Text" panose="02000505000000020004" pitchFamily="2" charset="0"/>
              </a:rPr>
              <a:t>   }</a:t>
            </a:r>
          </a:p>
          <a:p>
            <a:pPr>
              <a:spcBef>
                <a:spcPts val="600"/>
              </a:spcBef>
              <a:spcAft>
                <a:spcPts val="600"/>
              </a:spcAft>
            </a:pPr>
            <a:r>
              <a:rPr lang="en-US" sz="2400" dirty="0">
                <a:latin typeface="Sitka Text" panose="02000505000000020004" pitchFamily="2" charset="0"/>
              </a:rPr>
              <a:t>}</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564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17207" y="876992"/>
            <a:ext cx="807479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94081"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894567" y="1068924"/>
            <a:ext cx="10402866" cy="5262979"/>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Test</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String st1=</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int </a:t>
            </a:r>
            <a:r>
              <a:rPr lang="en-US" sz="2400" dirty="0" err="1">
                <a:latin typeface="Sitka Text" panose="02000505000000020004" pitchFamily="2" charset="0"/>
              </a:rPr>
              <a:t>len</a:t>
            </a:r>
            <a:r>
              <a:rPr lang="en-US" sz="2400" dirty="0">
                <a:latin typeface="Sitka Text" panose="02000505000000020004" pitchFamily="2" charset="0"/>
              </a:rPr>
              <a:t>=st1.length();</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(st1.charAt(0));</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(st1.charAt(</a:t>
            </a:r>
            <a:r>
              <a:rPr lang="en-US" sz="2400" dirty="0" err="1">
                <a:latin typeface="Sitka Text" panose="02000505000000020004" pitchFamily="2" charset="0"/>
              </a:rPr>
              <a:t>len</a:t>
            </a:r>
            <a:r>
              <a:rPr lang="en-US" sz="2400" dirty="0">
                <a:latin typeface="Sitka Text" panose="02000505000000020004" pitchFamily="2" charset="0"/>
              </a:rPr>
              <a:t>/2));</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(st1.charAt(len-1));</a:t>
            </a:r>
          </a:p>
          <a:p>
            <a:endParaRPr lang="en-US" sz="2400" dirty="0">
              <a:latin typeface="Sitka Text" panose="02000505000000020004" pitchFamily="2" charset="0"/>
            </a:endParaRP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61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17207" y="876992"/>
            <a:ext cx="807479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94081"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704845" y="1045056"/>
            <a:ext cx="10402866" cy="5262979"/>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Test</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String st1=</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int </a:t>
            </a:r>
            <a:r>
              <a:rPr lang="en-US" sz="2400" dirty="0" err="1">
                <a:latin typeface="Sitka Text" panose="02000505000000020004" pitchFamily="2" charset="0"/>
              </a:rPr>
              <a:t>len</a:t>
            </a:r>
            <a:r>
              <a:rPr lang="en-US" sz="2400" dirty="0">
                <a:latin typeface="Sitka Text" panose="02000505000000020004" pitchFamily="2" charset="0"/>
              </a:rPr>
              <a:t>=st1.length();</a:t>
            </a:r>
          </a:p>
          <a:p>
            <a:r>
              <a:rPr lang="en-US" sz="2400" dirty="0">
                <a:latin typeface="Sitka Text" panose="02000505000000020004" pitchFamily="2" charset="0"/>
              </a:rPr>
              <a:t>	for(int </a:t>
            </a:r>
            <a:r>
              <a:rPr lang="en-US" sz="2400" dirty="0" err="1">
                <a:latin typeface="Sitka Text" panose="02000505000000020004" pitchFamily="2" charset="0"/>
              </a:rPr>
              <a:t>i</a:t>
            </a:r>
            <a:r>
              <a:rPr lang="en-US" sz="2400" dirty="0">
                <a:latin typeface="Sitka Text" panose="02000505000000020004" pitchFamily="2" charset="0"/>
              </a:rPr>
              <a:t>=0;i&lt;</a:t>
            </a:r>
            <a:r>
              <a:rPr lang="en-US" sz="2400" dirty="0" err="1">
                <a:latin typeface="Sitka Text" panose="02000505000000020004" pitchFamily="2" charset="0"/>
              </a:rPr>
              <a:t>len;i</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System.out.print</a:t>
            </a:r>
            <a:r>
              <a:rPr lang="en-US" sz="2400" dirty="0">
                <a:latin typeface="Sitka Text" panose="02000505000000020004" pitchFamily="2" charset="0"/>
              </a:rPr>
              <a:t>(st1.charAt(</a:t>
            </a:r>
            <a:r>
              <a:rPr lang="en-US" sz="2400" dirty="0" err="1">
                <a:latin typeface="Sitka Text" panose="02000505000000020004" pitchFamily="2" charset="0"/>
              </a:rPr>
              <a:t>i</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11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830997"/>
          </a:xfrm>
          <a:prstGeom prst="rect">
            <a:avLst/>
          </a:prstGeom>
          <a:noFill/>
        </p:spPr>
        <p:txBody>
          <a:bodyPr wrap="square">
            <a:spAutoFit/>
          </a:bodyPr>
          <a:lstStyle/>
          <a:p>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that will check whether a given String is Palindrome or not</a:t>
            </a:r>
            <a:endParaRPr lang="en-US" sz="2400" dirty="0">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911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94081"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pic>
        <p:nvPicPr>
          <p:cNvPr id="12" name="Picture 2">
            <a:extLst>
              <a:ext uri="{FF2B5EF4-FFF2-40B4-BE49-F238E27FC236}">
                <a16:creationId xmlns:a16="http://schemas.microsoft.com/office/drawing/2014/main" id="{899B4C34-8FDF-4C7D-9308-3C3E8C9D6D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997060" y="289688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3256A1-A937-4EE8-80DA-80B25ACFA4C0}"/>
              </a:ext>
            </a:extLst>
          </p:cNvPr>
          <p:cNvSpPr txBox="1"/>
          <p:nvPr/>
        </p:nvSpPr>
        <p:spPr>
          <a:xfrm>
            <a:off x="588997" y="1399115"/>
            <a:ext cx="9994059" cy="830997"/>
          </a:xfrm>
          <a:prstGeom prst="rect">
            <a:avLst/>
          </a:prstGeom>
          <a:noFill/>
        </p:spPr>
        <p:txBody>
          <a:bodyPr wrap="square">
            <a:spAutoFit/>
          </a:bodyPr>
          <a:lstStyle/>
          <a:p>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that will check the number of occurrences of each digit in the given input string.</a:t>
            </a:r>
            <a:endParaRPr lang="en-US" sz="2400" dirty="0">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429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1938992"/>
          </a:xfrm>
          <a:prstGeom prst="rect">
            <a:avLst/>
          </a:prstGeom>
          <a:noFill/>
        </p:spPr>
        <p:txBody>
          <a:bodyPr wrap="square">
            <a:spAutoFit/>
          </a:bodyPr>
          <a:lstStyle/>
          <a:p>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Write a Program to check if a string has all the alphabets.</a:t>
            </a:r>
          </a:p>
          <a:p>
            <a:endParaRPr lang="en-US" sz="2400" dirty="0">
              <a:solidFill>
                <a:schemeClr val="tx1">
                  <a:lumMod val="95000"/>
                  <a:lumOff val="5000"/>
                </a:schemeClr>
              </a:solidFill>
              <a:latin typeface="Sitka Text" panose="02000505000000020004" pitchFamily="2" charset="0"/>
            </a:endParaRPr>
          </a:p>
          <a:p>
            <a:r>
              <a:rPr lang="en-US" sz="2400" b="0" i="0" dirty="0">
                <a:solidFill>
                  <a:schemeClr val="tx1">
                    <a:lumMod val="95000"/>
                    <a:lumOff val="5000"/>
                  </a:schemeClr>
                </a:solidFill>
                <a:effectLst/>
                <a:latin typeface="Sitka Text" panose="02000505000000020004" pitchFamily="2" charset="0"/>
              </a:rPr>
              <a:t> “</a:t>
            </a:r>
            <a:r>
              <a:rPr lang="en-US" sz="2400" b="0" i="1" dirty="0">
                <a:solidFill>
                  <a:schemeClr val="tx1">
                    <a:lumMod val="95000"/>
                    <a:lumOff val="5000"/>
                  </a:schemeClr>
                </a:solidFill>
                <a:effectLst/>
                <a:latin typeface="Sitka Text" panose="02000505000000020004" pitchFamily="2" charset="0"/>
              </a:rPr>
              <a:t>Farmer jack realized that big yellow quilts were expensive.</a:t>
            </a:r>
            <a:r>
              <a:rPr lang="en-US" sz="2400" b="0" i="0" dirty="0">
                <a:solidFill>
                  <a:schemeClr val="tx1">
                    <a:lumMod val="95000"/>
                    <a:lumOff val="5000"/>
                  </a:schemeClr>
                </a:solidFill>
                <a:effectLst/>
                <a:latin typeface="Sitka Text" panose="02000505000000020004" pitchFamily="2" charset="0"/>
              </a:rPr>
              <a:t>” </a:t>
            </a:r>
            <a:endParaRPr lang="en-US" sz="2400" dirty="0">
              <a:solidFill>
                <a:schemeClr val="tx1">
                  <a:lumMod val="95000"/>
                  <a:lumOff val="5000"/>
                </a:schemeClr>
              </a:solidFill>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016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94081"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588997" y="983500"/>
            <a:ext cx="10402866" cy="5324535"/>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int </a:t>
            </a:r>
            <a:r>
              <a:rPr lang="en-US" sz="2000" dirty="0" err="1">
                <a:latin typeface="Sitka Text" panose="02000505000000020004" pitchFamily="2" charset="0"/>
              </a:rPr>
              <a:t>len</a:t>
            </a:r>
            <a:r>
              <a:rPr lang="en-US" sz="2000" dirty="0">
                <a:latin typeface="Sitka Text" panose="02000505000000020004" pitchFamily="2" charset="0"/>
              </a:rPr>
              <a:t>=st1.length();</a:t>
            </a:r>
          </a:p>
          <a:p>
            <a:r>
              <a:rPr lang="en-US" sz="2000" dirty="0">
                <a:latin typeface="Sitka Text" panose="02000505000000020004" pitchFamily="2" charset="0"/>
              </a:rPr>
              <a:t>	int count=0;</a:t>
            </a:r>
          </a:p>
          <a:p>
            <a:r>
              <a:rPr lang="en-US" sz="2000" dirty="0">
                <a:latin typeface="Sitka Text" panose="02000505000000020004" pitchFamily="2" charset="0"/>
              </a:rPr>
              <a:t>	for(int </a:t>
            </a:r>
            <a:r>
              <a:rPr lang="en-US" sz="2000" dirty="0" err="1">
                <a:latin typeface="Sitka Text" panose="02000505000000020004" pitchFamily="2" charset="0"/>
              </a:rPr>
              <a:t>i</a:t>
            </a:r>
            <a:r>
              <a:rPr lang="en-US" sz="2000" dirty="0">
                <a:latin typeface="Sitka Text" panose="02000505000000020004" pitchFamily="2" charset="0"/>
              </a:rPr>
              <a:t>=0;i&lt;</a:t>
            </a:r>
            <a:r>
              <a:rPr lang="en-US" sz="2000" dirty="0" err="1">
                <a:latin typeface="Sitka Text" panose="02000505000000020004" pitchFamily="2" charset="0"/>
              </a:rPr>
              <a:t>len;i</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if(st1.charAt(</a:t>
            </a:r>
            <a:r>
              <a:rPr lang="en-US" sz="2000" dirty="0" err="1">
                <a:latin typeface="Sitka Text" panose="02000505000000020004" pitchFamily="2" charset="0"/>
              </a:rPr>
              <a:t>i</a:t>
            </a:r>
            <a:r>
              <a:rPr lang="en-US" sz="2000" dirty="0">
                <a:latin typeface="Sitka Text" panose="02000505000000020004" pitchFamily="2" charset="0"/>
              </a:rPr>
              <a:t>)==‘ ‘)		</a:t>
            </a:r>
            <a:endParaRPr lang="en-US" sz="2000" b="1" dirty="0">
              <a:latin typeface="Sitka Text" panose="02000505000000020004" pitchFamily="2" charset="0"/>
            </a:endParaRPr>
          </a:p>
          <a:p>
            <a:r>
              <a:rPr lang="en-US" sz="2000" dirty="0">
                <a:latin typeface="Sitka Text" panose="02000505000000020004" pitchFamily="2" charset="0"/>
              </a:rPr>
              <a:t>		count++;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(count);</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706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88224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588997" y="1068924"/>
            <a:ext cx="10402866" cy="5324535"/>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int </a:t>
            </a:r>
            <a:r>
              <a:rPr lang="en-US" sz="2000" dirty="0" err="1">
                <a:latin typeface="Sitka Text" panose="02000505000000020004" pitchFamily="2" charset="0"/>
              </a:rPr>
              <a:t>len</a:t>
            </a:r>
            <a:r>
              <a:rPr lang="en-US" sz="2000" dirty="0">
                <a:latin typeface="Sitka Text" panose="02000505000000020004" pitchFamily="2" charset="0"/>
              </a:rPr>
              <a:t>=st1.length();</a:t>
            </a:r>
          </a:p>
          <a:p>
            <a:r>
              <a:rPr lang="en-US" sz="2000" dirty="0">
                <a:latin typeface="Sitka Text" panose="02000505000000020004" pitchFamily="2" charset="0"/>
              </a:rPr>
              <a:t>	int count=0;</a:t>
            </a:r>
          </a:p>
          <a:p>
            <a:r>
              <a:rPr lang="en-US" sz="2000" dirty="0">
                <a:latin typeface="Sitka Text" panose="02000505000000020004" pitchFamily="2" charset="0"/>
              </a:rPr>
              <a:t>	for(int </a:t>
            </a:r>
            <a:r>
              <a:rPr lang="en-US" sz="2000" dirty="0" err="1">
                <a:latin typeface="Sitka Text" panose="02000505000000020004" pitchFamily="2" charset="0"/>
              </a:rPr>
              <a:t>i</a:t>
            </a:r>
            <a:r>
              <a:rPr lang="en-US" sz="2000" dirty="0">
                <a:latin typeface="Sitka Text" panose="02000505000000020004" pitchFamily="2" charset="0"/>
              </a:rPr>
              <a:t>=0;i&lt;</a:t>
            </a:r>
            <a:r>
              <a:rPr lang="en-US" sz="2000" dirty="0" err="1">
                <a:latin typeface="Sitka Text" panose="02000505000000020004" pitchFamily="2" charset="0"/>
              </a:rPr>
              <a:t>len;i</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if(st1.charAt(</a:t>
            </a:r>
            <a:r>
              <a:rPr lang="en-US" sz="2000" dirty="0" err="1">
                <a:latin typeface="Sitka Text" panose="02000505000000020004" pitchFamily="2" charset="0"/>
              </a:rPr>
              <a:t>i</a:t>
            </a:r>
            <a:r>
              <a:rPr lang="en-US" sz="2000" dirty="0">
                <a:latin typeface="Sitka Text" panose="02000505000000020004" pitchFamily="2" charset="0"/>
              </a:rPr>
              <a:t>)==‘ ' &amp;&amp; st1.charAt(i-1)!=‘ ')</a:t>
            </a:r>
          </a:p>
          <a:p>
            <a:r>
              <a:rPr lang="en-US" sz="2000" dirty="0">
                <a:latin typeface="Sitka Text" panose="02000505000000020004" pitchFamily="2" charset="0"/>
              </a:rPr>
              <a:t>		count++;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(count+1);</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780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3660672" y="876992"/>
            <a:ext cx="85313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401346"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Trim</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162DC649-77D2-4011-B4E0-5975F0CDF289}"/>
              </a:ext>
            </a:extLst>
          </p:cNvPr>
          <p:cNvSpPr txBox="1"/>
          <p:nvPr/>
        </p:nvSpPr>
        <p:spPr>
          <a:xfrm>
            <a:off x="588997" y="1393807"/>
            <a:ext cx="10448145" cy="5093702"/>
          </a:xfrm>
          <a:prstGeom prst="rect">
            <a:avLst/>
          </a:prstGeom>
          <a:noFill/>
        </p:spPr>
        <p:txBody>
          <a:bodyPr wrap="square">
            <a:spAutoFit/>
          </a:bodyPr>
          <a:lstStyle/>
          <a:p>
            <a:pPr marL="243840">
              <a:lnSpc>
                <a:spcPts val="2595"/>
              </a:lnSpc>
            </a:pPr>
            <a:r>
              <a:rPr lang="en-US" sz="2400" dirty="0">
                <a:latin typeface="Sitka Text" panose="02000505000000020004" pitchFamily="2" charset="0"/>
                <a:cs typeface="Arial"/>
              </a:rPr>
              <a:t>trim()</a:t>
            </a:r>
          </a:p>
          <a:p>
            <a:pPr marL="243840">
              <a:lnSpc>
                <a:spcPts val="2595"/>
              </a:lnSpc>
            </a:pPr>
            <a:r>
              <a:rPr lang="en-US" sz="2400" dirty="0">
                <a:latin typeface="Sitka Text" panose="02000505000000020004" pitchFamily="2" charset="0"/>
                <a:cs typeface="Arial"/>
              </a:rPr>
              <a:t>Returns a copy of the string,  with leading and trailing whitespace omitted</a:t>
            </a:r>
          </a:p>
          <a:p>
            <a:pPr marL="243840">
              <a:lnSpc>
                <a:spcPts val="2595"/>
              </a:lnSpc>
            </a:pPr>
            <a:endParaRPr lang="en-US" sz="2400" dirty="0">
              <a:latin typeface="Sitka Text" panose="02000505000000020004" pitchFamily="2" charset="0"/>
              <a:cs typeface="Arial"/>
            </a:endParaRPr>
          </a:p>
          <a:p>
            <a:pPr marL="243840">
              <a:lnSpc>
                <a:spcPts val="2595"/>
              </a:lnSpc>
            </a:pPr>
            <a:r>
              <a:rPr lang="en-US" sz="2400" b="1" i="1" dirty="0">
                <a:latin typeface="Sitka Text" panose="02000505000000020004" pitchFamily="2" charset="0"/>
                <a:cs typeface="Arial"/>
              </a:rPr>
              <a:t>public String trim()</a:t>
            </a:r>
          </a:p>
          <a:p>
            <a:pPr marL="243840">
              <a:lnSpc>
                <a:spcPts val="2595"/>
              </a:lnSpc>
            </a:pPr>
            <a:endParaRPr lang="en-US" sz="2400" dirty="0">
              <a:latin typeface="Sitka Text" panose="02000505000000020004" pitchFamily="2" charset="0"/>
              <a:cs typeface="Arial"/>
            </a:endParaRPr>
          </a:p>
          <a:p>
            <a:pPr marL="243840">
              <a:lnSpc>
                <a:spcPts val="2595"/>
              </a:lnSpc>
            </a:pPr>
            <a:r>
              <a:rPr lang="en-US" sz="2400" dirty="0">
                <a:latin typeface="Sitka Text" panose="02000505000000020004" pitchFamily="2" charset="0"/>
                <a:cs typeface="Arial"/>
              </a:rPr>
              <a:t>class Test</a:t>
            </a:r>
          </a:p>
          <a:p>
            <a:pPr marL="243840">
              <a:lnSpc>
                <a:spcPts val="2595"/>
              </a:lnSpc>
            </a:pPr>
            <a:r>
              <a:rPr lang="en-US" sz="2400" dirty="0">
                <a:latin typeface="Sitka Text" panose="02000505000000020004" pitchFamily="2" charset="0"/>
                <a:cs typeface="Arial"/>
              </a:rPr>
              <a:t>  {</a:t>
            </a:r>
          </a:p>
          <a:p>
            <a:pPr marL="243840">
              <a:lnSpc>
                <a:spcPts val="2595"/>
              </a:lnSpc>
            </a:pPr>
            <a:r>
              <a:rPr lang="en-US" sz="2400" dirty="0">
                <a:latin typeface="Sitka Text" panose="02000505000000020004" pitchFamily="2" charset="0"/>
                <a:cs typeface="Arial"/>
              </a:rPr>
              <a:t>     public static void main(String </a:t>
            </a:r>
            <a:r>
              <a:rPr lang="en-US" sz="2400" dirty="0" err="1">
                <a:latin typeface="Sitka Text" panose="02000505000000020004" pitchFamily="2" charset="0"/>
                <a:cs typeface="Arial"/>
              </a:rPr>
              <a:t>args</a:t>
            </a:r>
            <a:r>
              <a:rPr lang="en-US" sz="2400" dirty="0">
                <a:latin typeface="Sitka Text" panose="02000505000000020004" pitchFamily="2" charset="0"/>
                <a:cs typeface="Arial"/>
              </a:rPr>
              <a:t>[])</a:t>
            </a:r>
          </a:p>
          <a:p>
            <a:pPr marL="243840">
              <a:lnSpc>
                <a:spcPts val="2595"/>
              </a:lnSpc>
            </a:pPr>
            <a:r>
              <a:rPr lang="en-US" sz="2400" dirty="0">
                <a:latin typeface="Sitka Text" panose="02000505000000020004" pitchFamily="2" charset="0"/>
                <a:cs typeface="Arial"/>
              </a:rPr>
              <a:t>        {</a:t>
            </a:r>
          </a:p>
          <a:p>
            <a:pPr marL="243840">
              <a:lnSpc>
                <a:spcPts val="2595"/>
              </a:lnSpc>
            </a:pPr>
            <a:r>
              <a:rPr lang="en-US" sz="2400" dirty="0">
                <a:latin typeface="Sitka Text" panose="02000505000000020004" pitchFamily="2" charset="0"/>
                <a:cs typeface="Arial"/>
              </a:rPr>
              <a:t>	String st1=" Sai Kiran P  ";</a:t>
            </a:r>
          </a:p>
          <a:p>
            <a:pPr marL="243840">
              <a:lnSpc>
                <a:spcPts val="2595"/>
              </a:lnSpc>
            </a:pPr>
            <a:r>
              <a:rPr lang="en-US" sz="2400" dirty="0">
                <a:latin typeface="Sitka Text" panose="02000505000000020004" pitchFamily="2" charset="0"/>
                <a:cs typeface="Arial"/>
              </a:rPr>
              <a:t>	</a:t>
            </a:r>
            <a:r>
              <a:rPr lang="en-US" sz="2400" dirty="0" err="1">
                <a:latin typeface="Sitka Text" panose="02000505000000020004" pitchFamily="2" charset="0"/>
                <a:cs typeface="Arial"/>
              </a:rPr>
              <a:t>System.out.println</a:t>
            </a:r>
            <a:r>
              <a:rPr lang="en-US" sz="2400" dirty="0">
                <a:latin typeface="Sitka Text" panose="02000505000000020004" pitchFamily="2" charset="0"/>
                <a:cs typeface="Arial"/>
              </a:rPr>
              <a:t>(st1.trim());</a:t>
            </a:r>
          </a:p>
          <a:p>
            <a:pPr marL="243840">
              <a:lnSpc>
                <a:spcPts val="2595"/>
              </a:lnSpc>
            </a:pPr>
            <a:r>
              <a:rPr lang="en-US" sz="2400" dirty="0">
                <a:latin typeface="Sitka Text" panose="02000505000000020004" pitchFamily="2" charset="0"/>
                <a:cs typeface="Arial"/>
              </a:rPr>
              <a:t>        }</a:t>
            </a:r>
          </a:p>
          <a:p>
            <a:pPr marL="243840">
              <a:lnSpc>
                <a:spcPts val="2595"/>
              </a:lnSpc>
            </a:pPr>
            <a:r>
              <a:rPr lang="en-US" sz="2400" dirty="0">
                <a:latin typeface="Sitka Text" panose="02000505000000020004" pitchFamily="2" charset="0"/>
                <a:cs typeface="Arial"/>
              </a:rPr>
              <a:t>  }</a:t>
            </a:r>
          </a:p>
          <a:p>
            <a:pPr marL="243840">
              <a:lnSpc>
                <a:spcPts val="2595"/>
              </a:lnSpc>
            </a:pP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996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329464"/>
            <a:ext cx="1694375"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Str</a:t>
            </a:r>
            <a:r>
              <a:rPr lang="en-US" sz="4400" spc="-15" dirty="0">
                <a:latin typeface="Sitka Heading Semibold" pitchFamily="2" charset="0"/>
              </a:rPr>
              <a:t>i</a:t>
            </a:r>
            <a:r>
              <a:rPr lang="en-US" sz="4400" dirty="0">
                <a:latin typeface="Sitka Heading Semibold" pitchFamily="2" charset="0"/>
              </a:rPr>
              <a:t>ng</a:t>
            </a:r>
            <a:endParaRPr lang="en-US" sz="4400" b="1" i="0" dirty="0">
              <a:solidFill>
                <a:srgbClr val="273239"/>
              </a:solidFill>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894903" y="1646433"/>
            <a:ext cx="10377699" cy="4893647"/>
          </a:xfrm>
          <a:prstGeom prst="rect">
            <a:avLst/>
          </a:prstGeom>
          <a:noFill/>
        </p:spPr>
        <p:txBody>
          <a:bodyPr wrap="square">
            <a:spAutoFit/>
          </a:bodyPr>
          <a:lstStyle/>
          <a:p>
            <a:pPr algn="just"/>
            <a:r>
              <a:rPr lang="en-US" sz="2400" b="0" i="0" dirty="0">
                <a:solidFill>
                  <a:srgbClr val="000000"/>
                </a:solidFill>
                <a:effectLst/>
                <a:latin typeface="Arial" panose="020B0604020202020204" pitchFamily="34" charset="0"/>
              </a:rPr>
              <a:t>Strings, which are widely used in Java programming, are a sequence of characters. </a:t>
            </a:r>
          </a:p>
          <a:p>
            <a:pPr algn="just"/>
            <a:r>
              <a:rPr lang="en-US" sz="2400" b="0" i="0" dirty="0">
                <a:solidFill>
                  <a:srgbClr val="000000"/>
                </a:solidFill>
                <a:effectLst/>
                <a:latin typeface="Arial" panose="020B0604020202020204" pitchFamily="34" charset="0"/>
              </a:rPr>
              <a:t>In Java programming language, strings are treated as objects.</a:t>
            </a:r>
          </a:p>
          <a:p>
            <a:pPr algn="just"/>
            <a:r>
              <a:rPr lang="en-US" sz="2400" b="0" i="0" dirty="0">
                <a:solidFill>
                  <a:srgbClr val="000000"/>
                </a:solidFill>
                <a:effectLst/>
                <a:latin typeface="Arial" panose="020B0604020202020204" pitchFamily="34" charset="0"/>
              </a:rPr>
              <a:t>The Java platform provides the String class to create and manipulate strings.</a:t>
            </a:r>
          </a:p>
          <a:p>
            <a:pPr algn="just"/>
            <a:endParaRPr lang="en-US" sz="2400" b="0" i="0" dirty="0">
              <a:solidFill>
                <a:srgbClr val="000000"/>
              </a:solidFill>
              <a:effectLst/>
              <a:latin typeface="Arial" panose="020B0604020202020204" pitchFamily="34" charset="0"/>
            </a:endParaRPr>
          </a:p>
          <a:p>
            <a:pPr algn="just"/>
            <a:r>
              <a:rPr lang="en-US" sz="2400" b="1" i="0" dirty="0">
                <a:solidFill>
                  <a:srgbClr val="000000"/>
                </a:solidFill>
                <a:effectLst/>
                <a:latin typeface="Arial" panose="020B0604020202020204" pitchFamily="34" charset="0"/>
              </a:rPr>
              <a:t>Creating Strings</a:t>
            </a:r>
          </a:p>
          <a:p>
            <a:pPr algn="just"/>
            <a:r>
              <a:rPr lang="en-US" sz="2400" b="0" i="0" dirty="0">
                <a:solidFill>
                  <a:srgbClr val="000000"/>
                </a:solidFill>
                <a:effectLst/>
                <a:latin typeface="Arial" panose="020B0604020202020204" pitchFamily="34" charset="0"/>
              </a:rPr>
              <a:t>The most direct way to create a string is to write −</a:t>
            </a:r>
          </a:p>
          <a:p>
            <a:pPr algn="just"/>
            <a:endParaRPr lang="en-US" sz="2400" b="0" i="0" dirty="0">
              <a:solidFill>
                <a:srgbClr val="000000"/>
              </a:solidFill>
              <a:effectLst/>
              <a:latin typeface="Arial" panose="020B0604020202020204" pitchFamily="34" charset="0"/>
            </a:endParaRPr>
          </a:p>
          <a:p>
            <a:pPr algn="just"/>
            <a:r>
              <a:rPr lang="en-US" sz="2400" b="0" i="0" dirty="0">
                <a:solidFill>
                  <a:srgbClr val="000000"/>
                </a:solidFill>
                <a:effectLst/>
                <a:latin typeface="Arial" panose="020B0604020202020204" pitchFamily="34" charset="0"/>
              </a:rPr>
              <a:t>String greeting = "Hello world!";</a:t>
            </a:r>
          </a:p>
          <a:p>
            <a:pPr algn="just"/>
            <a:r>
              <a:rPr lang="en-US" sz="2400" b="1" i="0" dirty="0">
                <a:solidFill>
                  <a:srgbClr val="000000"/>
                </a:solidFill>
                <a:effectLst/>
                <a:latin typeface="Sitka Text" panose="02000505000000020004" pitchFamily="2" charset="0"/>
              </a:rPr>
              <a:t>String(byte[] bytes)</a:t>
            </a:r>
          </a:p>
          <a:p>
            <a:r>
              <a:rPr lang="en-US" sz="2400" b="1" dirty="0">
                <a:latin typeface="Sitka Text" panose="02000505000000020004" pitchFamily="2" charset="0"/>
              </a:rPr>
              <a:t>String(byte[] bytes, Charset charset)</a:t>
            </a:r>
          </a:p>
          <a:p>
            <a:pPr algn="just"/>
            <a:endParaRPr lang="en-US" sz="2400" b="0" i="0" dirty="0">
              <a:solidFill>
                <a:srgbClr val="0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B7316292-C774-4E4B-9DFF-0E0F541502B7}"/>
              </a:ext>
            </a:extLst>
          </p:cNvPr>
          <p:cNvSpPr txBox="1"/>
          <p:nvPr/>
        </p:nvSpPr>
        <p:spPr>
          <a:xfrm>
            <a:off x="9023982" y="4042016"/>
            <a:ext cx="2273115" cy="1938992"/>
          </a:xfrm>
          <a:prstGeom prst="rect">
            <a:avLst/>
          </a:prstGeom>
          <a:noFill/>
        </p:spPr>
        <p:txBody>
          <a:bodyPr wrap="square">
            <a:spAutoFit/>
          </a:bodyPr>
          <a:lstStyle/>
          <a:p>
            <a:r>
              <a:rPr lang="en-US" sz="2000" dirty="0">
                <a:latin typeface="Sitka Text" panose="02000505000000020004" pitchFamily="2" charset="0"/>
              </a:rPr>
              <a:t>US-ASCII	</a:t>
            </a:r>
          </a:p>
          <a:p>
            <a:r>
              <a:rPr lang="en-US" sz="2000" dirty="0">
                <a:latin typeface="Sitka Text" panose="02000505000000020004" pitchFamily="2" charset="0"/>
              </a:rPr>
              <a:t>ISO-8859-1</a:t>
            </a:r>
          </a:p>
          <a:p>
            <a:r>
              <a:rPr lang="en-US" sz="2000" dirty="0">
                <a:latin typeface="Sitka Text" panose="02000505000000020004" pitchFamily="2" charset="0"/>
              </a:rPr>
              <a:t>UTF-8</a:t>
            </a:r>
          </a:p>
          <a:p>
            <a:r>
              <a:rPr lang="en-US" sz="2000" dirty="0">
                <a:latin typeface="Sitka Text" panose="02000505000000020004" pitchFamily="2" charset="0"/>
              </a:rPr>
              <a:t>UTF-16BE	</a:t>
            </a:r>
          </a:p>
          <a:p>
            <a:r>
              <a:rPr lang="en-US" sz="2000" dirty="0">
                <a:latin typeface="Sitka Text" panose="02000505000000020004" pitchFamily="2" charset="0"/>
              </a:rPr>
              <a:t>UTF-16LE</a:t>
            </a:r>
          </a:p>
          <a:p>
            <a:r>
              <a:rPr lang="en-US" sz="2000" dirty="0">
                <a:latin typeface="Sitka Text" panose="02000505000000020004" pitchFamily="2" charset="0"/>
              </a:rPr>
              <a:t>UTF-16</a:t>
            </a: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902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4285147"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Trim and </a:t>
            </a:r>
            <a:r>
              <a:rPr lang="en-US" sz="4400" dirty="0" err="1">
                <a:latin typeface="Sitka Heading Semibold" pitchFamily="2" charset="0"/>
              </a:rPr>
              <a:t>CharAt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588997" y="1068924"/>
            <a:ext cx="10402866" cy="5632311"/>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st1=st1.trim();</a:t>
            </a:r>
          </a:p>
          <a:p>
            <a:r>
              <a:rPr lang="en-US" sz="2000" dirty="0">
                <a:latin typeface="Sitka Text" panose="02000505000000020004" pitchFamily="2" charset="0"/>
              </a:rPr>
              <a:t>	int </a:t>
            </a:r>
            <a:r>
              <a:rPr lang="en-US" sz="2000" dirty="0" err="1">
                <a:latin typeface="Sitka Text" panose="02000505000000020004" pitchFamily="2" charset="0"/>
              </a:rPr>
              <a:t>len</a:t>
            </a:r>
            <a:r>
              <a:rPr lang="en-US" sz="2000" dirty="0">
                <a:latin typeface="Sitka Text" panose="02000505000000020004" pitchFamily="2" charset="0"/>
              </a:rPr>
              <a:t>=st1.length();</a:t>
            </a:r>
          </a:p>
          <a:p>
            <a:r>
              <a:rPr lang="en-US" sz="2000" dirty="0">
                <a:latin typeface="Sitka Text" panose="02000505000000020004" pitchFamily="2" charset="0"/>
              </a:rPr>
              <a:t>	int count=0;</a:t>
            </a:r>
          </a:p>
          <a:p>
            <a:r>
              <a:rPr lang="en-US" sz="2000" dirty="0">
                <a:latin typeface="Sitka Text" panose="02000505000000020004" pitchFamily="2" charset="0"/>
              </a:rPr>
              <a:t>	for(int </a:t>
            </a:r>
            <a:r>
              <a:rPr lang="en-US" sz="2000" dirty="0" err="1">
                <a:latin typeface="Sitka Text" panose="02000505000000020004" pitchFamily="2" charset="0"/>
              </a:rPr>
              <a:t>i</a:t>
            </a:r>
            <a:r>
              <a:rPr lang="en-US" sz="2000" dirty="0">
                <a:latin typeface="Sitka Text" panose="02000505000000020004" pitchFamily="2" charset="0"/>
              </a:rPr>
              <a:t>=0;i&lt;</a:t>
            </a:r>
            <a:r>
              <a:rPr lang="en-US" sz="2000" dirty="0" err="1">
                <a:latin typeface="Sitka Text" panose="02000505000000020004" pitchFamily="2" charset="0"/>
              </a:rPr>
              <a:t>len;i</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if(st1.charAt(</a:t>
            </a:r>
            <a:r>
              <a:rPr lang="en-US" sz="2000" dirty="0" err="1">
                <a:latin typeface="Sitka Text" panose="02000505000000020004" pitchFamily="2" charset="0"/>
              </a:rPr>
              <a:t>i</a:t>
            </a:r>
            <a:r>
              <a:rPr lang="en-US" sz="2000" dirty="0">
                <a:latin typeface="Sitka Text" panose="02000505000000020004" pitchFamily="2" charset="0"/>
              </a:rPr>
              <a:t>)==‘ ' &amp;&amp; st1.charAt(i-1)!=‘ ')</a:t>
            </a:r>
          </a:p>
          <a:p>
            <a:r>
              <a:rPr lang="en-US" sz="2000" dirty="0">
                <a:latin typeface="Sitka Text" panose="02000505000000020004" pitchFamily="2" charset="0"/>
              </a:rPr>
              <a:t>		count++;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(count+1);</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131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7978466"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char Input In Java With Scanner</a:t>
            </a:r>
            <a:endParaRPr lang="en-US" sz="4400" b="1" i="0" dirty="0">
              <a:solidFill>
                <a:srgbClr val="273239"/>
              </a:solidFill>
              <a:effectLst/>
              <a:latin typeface="Sitka Heading Semibold" pitchFamily="2" charset="0"/>
            </a:endParaRPr>
          </a:p>
        </p:txBody>
      </p:sp>
      <p:sp>
        <p:nvSpPr>
          <p:cNvPr id="8" name="object 3">
            <a:extLst>
              <a:ext uri="{FF2B5EF4-FFF2-40B4-BE49-F238E27FC236}">
                <a16:creationId xmlns:a16="http://schemas.microsoft.com/office/drawing/2014/main" id="{E7200730-F882-4521-B768-E8D5E65006DB}"/>
              </a:ext>
            </a:extLst>
          </p:cNvPr>
          <p:cNvSpPr txBox="1"/>
          <p:nvPr/>
        </p:nvSpPr>
        <p:spPr>
          <a:xfrm>
            <a:off x="750154" y="1429094"/>
            <a:ext cx="10481830" cy="1999906"/>
          </a:xfrm>
          <a:prstGeom prst="rect">
            <a:avLst/>
          </a:prstGeom>
        </p:spPr>
        <p:txBody>
          <a:bodyPr vert="horz" wrap="square" lIns="0" tIns="12065" rIns="0" bIns="0" rtlCol="0">
            <a:spAutoFit/>
          </a:bodyPr>
          <a:lstStyle/>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a:latin typeface="Sitka Text" panose="02000505000000020004" pitchFamily="2" charset="0"/>
                <a:cs typeface="Arial"/>
              </a:rPr>
              <a:t>Scanner </a:t>
            </a:r>
            <a:r>
              <a:rPr lang="en-US" sz="2400" dirty="0" err="1">
                <a:latin typeface="Sitka Text" panose="02000505000000020004" pitchFamily="2" charset="0"/>
                <a:cs typeface="Arial"/>
              </a:rPr>
              <a:t>sc</a:t>
            </a:r>
            <a:r>
              <a:rPr lang="en-US" sz="2400" dirty="0">
                <a:latin typeface="Sitka Text" panose="02000505000000020004" pitchFamily="2" charset="0"/>
                <a:cs typeface="Arial"/>
              </a:rPr>
              <a:t>=new Scanner(System.in);</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a:solidFill>
                  <a:srgbClr val="FF0000"/>
                </a:solidFill>
                <a:latin typeface="Sitka Text" panose="02000505000000020004" pitchFamily="2" charset="0"/>
                <a:cs typeface="Arial"/>
              </a:rPr>
              <a:t>char ch=</a:t>
            </a:r>
            <a:r>
              <a:rPr lang="en-US" sz="2400" dirty="0" err="1">
                <a:solidFill>
                  <a:srgbClr val="FF0000"/>
                </a:solidFill>
                <a:latin typeface="Sitka Text" panose="02000505000000020004" pitchFamily="2" charset="0"/>
                <a:cs typeface="Arial"/>
              </a:rPr>
              <a:t>sc.nextChar</a:t>
            </a:r>
            <a:r>
              <a:rPr lang="en-US" sz="2400" dirty="0">
                <a:solidFill>
                  <a:srgbClr val="FF0000"/>
                </a:solidFill>
                <a:latin typeface="Sitka Text" panose="02000505000000020004" pitchFamily="2" charset="0"/>
                <a:cs typeface="Arial"/>
              </a:rPr>
              <a:t>();    X</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a:latin typeface="Sitka Text" panose="02000505000000020004" pitchFamily="2" charset="0"/>
                <a:cs typeface="Arial"/>
              </a:rPr>
              <a:t>char ch=</a:t>
            </a:r>
            <a:r>
              <a:rPr lang="en-US" sz="2400" dirty="0" err="1">
                <a:latin typeface="Sitka Text" panose="02000505000000020004" pitchFamily="2" charset="0"/>
                <a:cs typeface="Arial"/>
              </a:rPr>
              <a:t>sc.next</a:t>
            </a:r>
            <a:r>
              <a:rPr lang="en-US" sz="2400" dirty="0">
                <a:latin typeface="Sitka Text" panose="02000505000000020004" pitchFamily="2" charset="0"/>
                <a:cs typeface="Arial"/>
              </a:rPr>
              <a:t>().</a:t>
            </a:r>
            <a:r>
              <a:rPr lang="en-US" sz="2400" dirty="0" err="1">
                <a:latin typeface="Sitka Text" panose="02000505000000020004" pitchFamily="2" charset="0"/>
                <a:cs typeface="Arial"/>
              </a:rPr>
              <a:t>charAt</a:t>
            </a:r>
            <a:r>
              <a:rPr lang="en-US" sz="2400" dirty="0">
                <a:latin typeface="Sitka Text" panose="02000505000000020004" pitchFamily="2" charset="0"/>
                <a:cs typeface="Arial"/>
              </a:rPr>
              <a:t>(0);</a:t>
            </a:r>
          </a:p>
        </p:txBody>
      </p:sp>
      <p:pic>
        <p:nvPicPr>
          <p:cNvPr id="7" name="Picture 4" descr="to Try it Now! | Emoticon, Tri, Novelty sign">
            <a:extLst>
              <a:ext uri="{FF2B5EF4-FFF2-40B4-BE49-F238E27FC236}">
                <a16:creationId xmlns:a16="http://schemas.microsoft.com/office/drawing/2014/main" id="{C8F04D66-3D60-495D-937C-A146CE9E8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18" y="376426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394BB5-4892-4589-8AA6-8370087D7F4B}"/>
              </a:ext>
            </a:extLst>
          </p:cNvPr>
          <p:cNvSpPr txBox="1"/>
          <p:nvPr/>
        </p:nvSpPr>
        <p:spPr>
          <a:xfrm>
            <a:off x="5520126" y="2018885"/>
            <a:ext cx="6671874" cy="4154984"/>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a:t>
            </a:r>
            <a:r>
              <a:rPr lang="en-US" sz="2400" dirty="0" err="1">
                <a:latin typeface="Sitka Text" panose="02000505000000020004" pitchFamily="2" charset="0"/>
              </a:rPr>
              <a:t>CharInput</a:t>
            </a:r>
            <a:endParaRPr lang="en-US" sz="2400" dirty="0">
              <a:latin typeface="Sitka Text" panose="02000505000000020004" pitchFamily="2" charset="0"/>
            </a:endParaRP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char ch;</a:t>
            </a:r>
          </a:p>
          <a:p>
            <a:r>
              <a:rPr lang="en-US" sz="2400" dirty="0">
                <a:latin typeface="Sitka Text" panose="02000505000000020004" pitchFamily="2" charset="0"/>
              </a:rPr>
              <a:t>	ch=</a:t>
            </a:r>
            <a:r>
              <a:rPr lang="en-US" sz="2400" dirty="0" err="1">
                <a:latin typeface="Sitka Text" panose="02000505000000020004" pitchFamily="2" charset="0"/>
              </a:rPr>
              <a:t>sc.next</a:t>
            </a:r>
            <a:r>
              <a:rPr lang="en-US" sz="2400" dirty="0">
                <a:latin typeface="Sitka Text" panose="02000505000000020004" pitchFamily="2" charset="0"/>
              </a:rPr>
              <a:t>().</a:t>
            </a:r>
            <a:r>
              <a:rPr lang="en-US" sz="2400" dirty="0" err="1">
                <a:latin typeface="Sitka Text" panose="02000505000000020004" pitchFamily="2" charset="0"/>
              </a:rPr>
              <a:t>charAt</a:t>
            </a:r>
            <a:r>
              <a:rPr lang="en-US" sz="2400" dirty="0">
                <a:latin typeface="Sitka Text" panose="02000505000000020004" pitchFamily="2" charset="0"/>
              </a:rPr>
              <a:t>(0);</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(ch);</a:t>
            </a:r>
          </a:p>
          <a:p>
            <a:r>
              <a:rPr lang="en-US" sz="2400" dirty="0">
                <a:latin typeface="Sitka Text" panose="02000505000000020004" pitchFamily="2" charset="0"/>
              </a:rPr>
              <a:t>     }</a:t>
            </a:r>
          </a:p>
          <a:p>
            <a:r>
              <a:rPr lang="en-US" sz="2400" dirty="0">
                <a:latin typeface="Sitka Text" panose="02000505000000020004" pitchFamily="2" charset="0"/>
              </a:rPr>
              <a:t>  }</a:t>
            </a:r>
          </a:p>
        </p:txBody>
      </p:sp>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198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8" name="object 3">
            <a:extLst>
              <a:ext uri="{FF2B5EF4-FFF2-40B4-BE49-F238E27FC236}">
                <a16:creationId xmlns:a16="http://schemas.microsoft.com/office/drawing/2014/main" id="{E7200730-F882-4521-B768-E8D5E65006DB}"/>
              </a:ext>
            </a:extLst>
          </p:cNvPr>
          <p:cNvSpPr txBox="1"/>
          <p:nvPr/>
        </p:nvSpPr>
        <p:spPr>
          <a:xfrm>
            <a:off x="730812" y="1296657"/>
            <a:ext cx="10481830" cy="4616007"/>
          </a:xfrm>
          <a:prstGeom prst="rect">
            <a:avLst/>
          </a:prstGeom>
        </p:spPr>
        <p:txBody>
          <a:bodyPr vert="horz" wrap="square" lIns="0" tIns="12065" rIns="0" bIns="0" rtlCol="0">
            <a:spAutoFit/>
          </a:bodyPr>
          <a:lstStyle/>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b="1" dirty="0" err="1">
                <a:latin typeface="Sitka Text" panose="02000505000000020004" pitchFamily="2" charset="0"/>
                <a:cs typeface="Arial"/>
              </a:rPr>
              <a:t>indexOf</a:t>
            </a:r>
            <a:r>
              <a:rPr lang="en-US" sz="2400" b="1" dirty="0">
                <a:latin typeface="Sitka Text" panose="02000505000000020004" pitchFamily="2" charset="0"/>
                <a:cs typeface="Arial"/>
              </a:rPr>
              <a:t> </a:t>
            </a:r>
            <a:r>
              <a:rPr lang="en-US" sz="2400" dirty="0">
                <a:latin typeface="Sitka Text" panose="02000505000000020004" pitchFamily="2" charset="0"/>
                <a:cs typeface="Arial"/>
              </a:rPr>
              <a:t>–	Searches	for	the	first occurrence of	a character	or substring. </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a:latin typeface="Sitka Text" panose="02000505000000020004" pitchFamily="2" charset="0"/>
                <a:cs typeface="Arial"/>
              </a:rPr>
              <a:t>Returns -1 if the character does not occur</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b="1" dirty="0">
                <a:latin typeface="Sitka Text" panose="02000505000000020004" pitchFamily="2" charset="0"/>
                <a:cs typeface="Arial"/>
              </a:rPr>
              <a:t>public int </a:t>
            </a:r>
            <a:r>
              <a:rPr lang="en-US" sz="2400" b="1" dirty="0" err="1">
                <a:latin typeface="Sitka Text" panose="02000505000000020004" pitchFamily="2" charset="0"/>
                <a:cs typeface="Arial"/>
              </a:rPr>
              <a:t>indexOf</a:t>
            </a:r>
            <a:r>
              <a:rPr lang="en-US" sz="2400" b="1" dirty="0">
                <a:latin typeface="Sitka Text" panose="02000505000000020004" pitchFamily="2" charset="0"/>
                <a:cs typeface="Arial"/>
              </a:rPr>
              <a:t>(int ch)</a:t>
            </a:r>
            <a:r>
              <a:rPr lang="en-US" sz="2400" dirty="0">
                <a:latin typeface="Sitka Text" panose="02000505000000020004" pitchFamily="2" charset="0"/>
                <a:cs typeface="Arial"/>
              </a:rPr>
              <a:t>- It searches for the character  represented by ch within this string and returns the index of  first occurrence of this character</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b="1" dirty="0">
                <a:latin typeface="Sitka Text" panose="02000505000000020004" pitchFamily="2" charset="0"/>
                <a:cs typeface="Arial"/>
              </a:rPr>
              <a:t>public int </a:t>
            </a:r>
            <a:r>
              <a:rPr lang="en-US" sz="2400" b="1" dirty="0" err="1">
                <a:latin typeface="Sitka Text" panose="02000505000000020004" pitchFamily="2" charset="0"/>
                <a:cs typeface="Arial"/>
              </a:rPr>
              <a:t>indexOf</a:t>
            </a:r>
            <a:r>
              <a:rPr lang="en-US" sz="2400" b="1" dirty="0">
                <a:latin typeface="Sitka Text" panose="02000505000000020004" pitchFamily="2" charset="0"/>
                <a:cs typeface="Arial"/>
              </a:rPr>
              <a:t>(String str) </a:t>
            </a:r>
            <a:r>
              <a:rPr lang="en-US" sz="2400" dirty="0">
                <a:latin typeface="Sitka Text" panose="02000505000000020004" pitchFamily="2" charset="0"/>
                <a:cs typeface="Arial"/>
              </a:rPr>
              <a:t>- It searches for the substring  specified by str within this string and returns the index of first  occurrence of this substring</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endParaRPr lang="en-US" sz="2400" dirty="0">
              <a:latin typeface="Sitka Text" panose="02000505000000020004" pitchFamily="2" charset="0"/>
              <a:cs typeface="Arial"/>
            </a:endParaRP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a:latin typeface="Sitka Text" panose="02000505000000020004" pitchFamily="2" charset="0"/>
                <a:cs typeface="Arial"/>
              </a:rPr>
              <a:t>String str = “How was your day today?”;</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err="1">
                <a:latin typeface="Sitka Text" panose="02000505000000020004" pitchFamily="2" charset="0"/>
                <a:cs typeface="Arial"/>
              </a:rPr>
              <a:t>str.indexOf</a:t>
            </a:r>
            <a:r>
              <a:rPr lang="en-US" sz="2400" dirty="0">
                <a:latin typeface="Sitka Text" panose="02000505000000020004" pitchFamily="2" charset="0"/>
                <a:cs typeface="Arial"/>
              </a:rPr>
              <a:t>(‘t’);</a:t>
            </a:r>
          </a:p>
          <a:p>
            <a:pPr marL="12700">
              <a:lnSpc>
                <a:spcPts val="2510"/>
              </a:lnSpc>
              <a:spcBef>
                <a:spcPts val="95"/>
              </a:spcBef>
              <a:tabLst>
                <a:tab pos="1184275" algn="l"/>
                <a:tab pos="1472565" algn="l"/>
                <a:tab pos="2785110" algn="l"/>
                <a:tab pos="3242310" algn="l"/>
                <a:tab pos="3761740" algn="l"/>
                <a:tab pos="4344670" algn="l"/>
                <a:tab pos="5859780" algn="l"/>
                <a:tab pos="6223635" algn="l"/>
                <a:tab pos="6510655" algn="l"/>
                <a:tab pos="7807325" algn="l"/>
              </a:tabLst>
            </a:pPr>
            <a:r>
              <a:rPr lang="en-US" sz="2400" dirty="0" err="1">
                <a:latin typeface="Sitka Text" panose="02000505000000020004" pitchFamily="2" charset="0"/>
                <a:cs typeface="Arial"/>
              </a:rPr>
              <a:t>Str.indexOf</a:t>
            </a:r>
            <a:r>
              <a:rPr lang="en-US" sz="2400" dirty="0">
                <a:latin typeface="Sitka Text" panose="02000505000000020004" pitchFamily="2" charset="0"/>
                <a:cs typeface="Arial"/>
              </a:rPr>
              <a:t>(“was”);</a:t>
            </a: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187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704845" y="1519085"/>
            <a:ext cx="10402866" cy="4524315"/>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Test</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String st1=</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char ch=</a:t>
            </a:r>
            <a:r>
              <a:rPr lang="en-US" sz="2400" dirty="0" err="1">
                <a:latin typeface="Sitka Text" panose="02000505000000020004" pitchFamily="2" charset="0"/>
              </a:rPr>
              <a:t>sc.next</a:t>
            </a:r>
            <a:r>
              <a:rPr lang="en-US" sz="2400" dirty="0">
                <a:latin typeface="Sitka Text" panose="02000505000000020004" pitchFamily="2" charset="0"/>
              </a:rPr>
              <a:t>().</a:t>
            </a:r>
            <a:r>
              <a:rPr lang="en-US" sz="2400" dirty="0" err="1">
                <a:latin typeface="Sitka Text" panose="02000505000000020004" pitchFamily="2" charset="0"/>
              </a:rPr>
              <a:t>charAt</a:t>
            </a:r>
            <a:r>
              <a:rPr lang="en-US" sz="2400" dirty="0">
                <a:latin typeface="Sitka Text" panose="02000505000000020004" pitchFamily="2" charset="0"/>
              </a:rPr>
              <a:t>(0);</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(st1.indexOf(ch));</a:t>
            </a:r>
          </a:p>
          <a:p>
            <a:r>
              <a:rPr lang="en-US" sz="2400" dirty="0">
                <a:latin typeface="Sitka Text" panose="02000505000000020004" pitchFamily="2" charset="0"/>
              </a:rPr>
              <a:t>        }</a:t>
            </a:r>
          </a:p>
          <a:p>
            <a:r>
              <a:rPr lang="en-US" sz="2400" dirty="0">
                <a:latin typeface="Sitka Text" panose="02000505000000020004" pitchFamily="2" charset="0"/>
              </a:rPr>
              <a:t>  }</a:t>
            </a:r>
          </a:p>
          <a:p>
            <a:endParaRPr lang="en-US" sz="2400" dirty="0">
              <a:latin typeface="Sitka Text" panose="02000505000000020004" pitchFamily="2" charset="0"/>
            </a:endParaRP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88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704845" y="1333989"/>
            <a:ext cx="10402866" cy="4708981"/>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String st2=</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if(st1.indexOf(st2)==-1)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("Sub String Not Found");</a:t>
            </a:r>
          </a:p>
          <a:p>
            <a:r>
              <a:rPr lang="en-US" sz="2000" dirty="0">
                <a:latin typeface="Sitka Text" panose="02000505000000020004" pitchFamily="2" charset="0"/>
              </a:rPr>
              <a:t>	else</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("Found At Index Position :" +st1.indexOf(st2));</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311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EA4795DD-BB39-4DFC-AADD-464145BD77A8}"/>
              </a:ext>
            </a:extLst>
          </p:cNvPr>
          <p:cNvSpPr txBox="1"/>
          <p:nvPr/>
        </p:nvSpPr>
        <p:spPr>
          <a:xfrm>
            <a:off x="894413" y="1336511"/>
            <a:ext cx="10403173" cy="4524315"/>
          </a:xfrm>
          <a:prstGeom prst="rect">
            <a:avLst/>
          </a:prstGeom>
          <a:noFill/>
        </p:spPr>
        <p:txBody>
          <a:bodyPr wrap="square">
            <a:spAutoFit/>
          </a:bodyPr>
          <a:lstStyle/>
          <a:p>
            <a:r>
              <a:rPr lang="en-US" sz="2400" b="1" i="1" dirty="0">
                <a:latin typeface="Sitka Text" panose="02000505000000020004" pitchFamily="2" charset="0"/>
              </a:rPr>
              <a:t>public int </a:t>
            </a:r>
            <a:r>
              <a:rPr lang="en-US" sz="2400" b="1" i="1" dirty="0" err="1">
                <a:latin typeface="Sitka Text" panose="02000505000000020004" pitchFamily="2" charset="0"/>
              </a:rPr>
              <a:t>indexOf</a:t>
            </a:r>
            <a:r>
              <a:rPr lang="en-US" sz="2400" b="1" i="1" dirty="0">
                <a:latin typeface="Sitka Text" panose="02000505000000020004" pitchFamily="2" charset="0"/>
              </a:rPr>
              <a:t>(int ch, int </a:t>
            </a:r>
            <a:r>
              <a:rPr lang="en-US" sz="2400" b="1" i="1" dirty="0" err="1">
                <a:latin typeface="Sitka Text" panose="02000505000000020004" pitchFamily="2" charset="0"/>
              </a:rPr>
              <a:t>fromIndex</a:t>
            </a:r>
            <a:r>
              <a:rPr lang="en-US" sz="2400" b="1" i="1" dirty="0">
                <a:latin typeface="Sitka Text" panose="02000505000000020004" pitchFamily="2" charset="0"/>
              </a:rPr>
              <a:t>)</a:t>
            </a:r>
            <a:r>
              <a:rPr lang="en-US" sz="2400" dirty="0">
                <a:latin typeface="Sitka Text" panose="02000505000000020004" pitchFamily="2" charset="0"/>
              </a:rPr>
              <a:t>- </a:t>
            </a:r>
          </a:p>
          <a:p>
            <a:r>
              <a:rPr lang="en-US" sz="2400" dirty="0">
                <a:latin typeface="Sitka Text" panose="02000505000000020004" pitchFamily="2" charset="0"/>
              </a:rPr>
              <a:t>It searches  for the character represented by ch within this string and returns the  index of first occurrence of this character starting from the position  specified by </a:t>
            </a:r>
            <a:r>
              <a:rPr lang="en-US" sz="2400" dirty="0" err="1">
                <a:latin typeface="Sitka Text" panose="02000505000000020004" pitchFamily="2" charset="0"/>
              </a:rPr>
              <a:t>fromIndex</a:t>
            </a:r>
            <a:endParaRPr lang="en-US" sz="2400" dirty="0">
              <a:latin typeface="Sitka Text" panose="02000505000000020004" pitchFamily="2" charset="0"/>
            </a:endParaRPr>
          </a:p>
          <a:p>
            <a:endParaRPr lang="en-US" sz="2400" dirty="0">
              <a:latin typeface="Sitka Text" panose="02000505000000020004" pitchFamily="2" charset="0"/>
            </a:endParaRPr>
          </a:p>
          <a:p>
            <a:r>
              <a:rPr lang="en-US" sz="2400" b="1" i="1" dirty="0">
                <a:latin typeface="Sitka Text" panose="02000505000000020004" pitchFamily="2" charset="0"/>
              </a:rPr>
              <a:t>public int </a:t>
            </a:r>
            <a:r>
              <a:rPr lang="en-US" sz="2400" b="1" i="1" dirty="0" err="1">
                <a:latin typeface="Sitka Text" panose="02000505000000020004" pitchFamily="2" charset="0"/>
              </a:rPr>
              <a:t>indexOf</a:t>
            </a:r>
            <a:r>
              <a:rPr lang="en-US" sz="2400" b="1" i="1" dirty="0">
                <a:latin typeface="Sitka Text" panose="02000505000000020004" pitchFamily="2" charset="0"/>
              </a:rPr>
              <a:t>(String str, int </a:t>
            </a:r>
            <a:r>
              <a:rPr lang="en-US" sz="2400" b="1" i="1" dirty="0" err="1">
                <a:latin typeface="Sitka Text" panose="02000505000000020004" pitchFamily="2" charset="0"/>
              </a:rPr>
              <a:t>fromIndex</a:t>
            </a:r>
            <a:r>
              <a:rPr lang="en-US" sz="2400" b="1" i="1" dirty="0">
                <a:latin typeface="Sitka Text" panose="02000505000000020004" pitchFamily="2" charset="0"/>
              </a:rPr>
              <a:t>) </a:t>
            </a:r>
            <a:r>
              <a:rPr lang="en-US" sz="2400" dirty="0">
                <a:latin typeface="Sitka Text" panose="02000505000000020004" pitchFamily="2" charset="0"/>
              </a:rPr>
              <a:t>– </a:t>
            </a:r>
          </a:p>
          <a:p>
            <a:r>
              <a:rPr lang="en-US" sz="2400" dirty="0">
                <a:latin typeface="Sitka Text" panose="02000505000000020004" pitchFamily="2" charset="0"/>
              </a:rPr>
              <a:t>Returns  the index within this string of the first occurrence of the specified  substring, starting at the specified index.</a:t>
            </a:r>
          </a:p>
          <a:p>
            <a:endParaRPr lang="en-US" sz="2400" dirty="0">
              <a:latin typeface="Sitka Text" panose="02000505000000020004" pitchFamily="2" charset="0"/>
            </a:endParaRPr>
          </a:p>
          <a:p>
            <a:r>
              <a:rPr lang="en-US" sz="2400" dirty="0">
                <a:latin typeface="Sitka Text" panose="02000505000000020004" pitchFamily="2" charset="0"/>
              </a:rPr>
              <a:t>String str = “How was your day today?”;  </a:t>
            </a:r>
          </a:p>
          <a:p>
            <a:r>
              <a:rPr lang="en-US" sz="2400" dirty="0" err="1">
                <a:latin typeface="Sitka Text" panose="02000505000000020004" pitchFamily="2" charset="0"/>
              </a:rPr>
              <a:t>str.indexOf</a:t>
            </a:r>
            <a:r>
              <a:rPr lang="en-US" sz="2400" dirty="0">
                <a:latin typeface="Sitka Text" panose="02000505000000020004" pitchFamily="2" charset="0"/>
              </a:rPr>
              <a:t>(‘a’, 6);</a:t>
            </a:r>
          </a:p>
          <a:p>
            <a:r>
              <a:rPr lang="en-US" sz="2400" dirty="0" err="1">
                <a:latin typeface="Sitka Text" panose="02000505000000020004" pitchFamily="2" charset="0"/>
              </a:rPr>
              <a:t>Str.indexOf</a:t>
            </a:r>
            <a:r>
              <a:rPr lang="en-US" sz="2400" dirty="0">
                <a:latin typeface="Sitka Text" panose="02000505000000020004" pitchFamily="2" charset="0"/>
              </a:rPr>
              <a:t>(“was”, 2);</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4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588997" y="1068924"/>
            <a:ext cx="11358164" cy="5632311"/>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char ch=</a:t>
            </a:r>
            <a:r>
              <a:rPr lang="en-US" sz="2000" dirty="0" err="1">
                <a:latin typeface="Sitka Text" panose="02000505000000020004" pitchFamily="2" charset="0"/>
              </a:rPr>
              <a:t>sc.next</a:t>
            </a:r>
            <a:r>
              <a:rPr lang="en-US" sz="2000" dirty="0">
                <a:latin typeface="Sitka Text" panose="02000505000000020004" pitchFamily="2" charset="0"/>
              </a:rPr>
              <a:t>().</a:t>
            </a:r>
            <a:r>
              <a:rPr lang="en-US" sz="2000" dirty="0" err="1">
                <a:latin typeface="Sitka Text" panose="02000505000000020004" pitchFamily="2" charset="0"/>
              </a:rPr>
              <a:t>charAt</a:t>
            </a:r>
            <a:r>
              <a:rPr lang="en-US" sz="2000" dirty="0">
                <a:latin typeface="Sitka Text" panose="02000505000000020004" pitchFamily="2" charset="0"/>
              </a:rPr>
              <a:t>(0);</a:t>
            </a:r>
          </a:p>
          <a:p>
            <a:r>
              <a:rPr lang="en-US" sz="2000" dirty="0">
                <a:latin typeface="Sitka Text" panose="02000505000000020004" pitchFamily="2" charset="0"/>
              </a:rPr>
              <a:t>	if(st1.indexOf(ch)==-1)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is Not Found");</a:t>
            </a:r>
          </a:p>
          <a:p>
            <a:r>
              <a:rPr lang="en-US" sz="2000" dirty="0">
                <a:latin typeface="Sitka Text" panose="02000505000000020004" pitchFamily="2" charset="0"/>
              </a:rPr>
              <a:t>	else if(st1.indexOf(ch,st1.indexOf(ch)+1)==-1)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Occurred Only Once at"+st1.indexOf(ch));</a:t>
            </a:r>
          </a:p>
          <a:p>
            <a:r>
              <a:rPr lang="en-US" sz="2000" dirty="0">
                <a:latin typeface="Sitka Text" panose="02000505000000020004" pitchFamily="2" charset="0"/>
              </a:rPr>
              <a:t>	else</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Occurred More than Once at "+st1.indexOf(ch) +" 			and </a:t>
            </a:r>
            <a:r>
              <a:rPr lang="en-US" sz="2000" dirty="0" err="1">
                <a:latin typeface="Sitka Text" panose="02000505000000020004" pitchFamily="2" charset="0"/>
              </a:rPr>
              <a:t>aslo</a:t>
            </a:r>
            <a:r>
              <a:rPr lang="en-US" sz="2000" dirty="0">
                <a:latin typeface="Sitka Text" panose="02000505000000020004" pitchFamily="2" charset="0"/>
              </a:rPr>
              <a:t> at "+(st1.indexOf(ch,st1.indexOf(ch)+1)));</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04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90637"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indexOf</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EA4795DD-BB39-4DFC-AADD-464145BD77A8}"/>
              </a:ext>
            </a:extLst>
          </p:cNvPr>
          <p:cNvSpPr txBox="1"/>
          <p:nvPr/>
        </p:nvSpPr>
        <p:spPr>
          <a:xfrm>
            <a:off x="588997" y="1259940"/>
            <a:ext cx="10403173" cy="3824124"/>
          </a:xfrm>
          <a:prstGeom prst="rect">
            <a:avLst/>
          </a:prstGeom>
          <a:noFill/>
        </p:spPr>
        <p:txBody>
          <a:bodyPr wrap="square">
            <a:spAutoFit/>
          </a:bodyPr>
          <a:lstStyle/>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b="1" dirty="0" err="1">
                <a:latin typeface="Sitka Text" panose="02000505000000020004" pitchFamily="2" charset="0"/>
                <a:cs typeface="Arial"/>
              </a:rPr>
              <a:t>lastIndexOf</a:t>
            </a:r>
            <a:r>
              <a:rPr lang="en-US" sz="2400" b="1" dirty="0">
                <a:latin typeface="Sitka Text" panose="02000505000000020004" pitchFamily="2" charset="0"/>
                <a:cs typeface="Arial"/>
              </a:rPr>
              <a:t>()</a:t>
            </a:r>
            <a:endParaRPr lang="en-US" sz="2400" dirty="0">
              <a:latin typeface="Sitka Text" panose="02000505000000020004" pitchFamily="2" charset="0"/>
              <a:cs typeface="Arial"/>
            </a:endParaRP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dirty="0">
                <a:latin typeface="Sitka Text" panose="02000505000000020004" pitchFamily="2" charset="0"/>
                <a:cs typeface="Arial"/>
              </a:rPr>
              <a:t>It searches for the last occurrence of a particular character or substring</a:t>
            </a:r>
          </a:p>
          <a:p>
            <a:endParaRPr lang="en-US" sz="2400" dirty="0">
              <a:latin typeface="Sitka Text" panose="02000505000000020004" pitchFamily="2" charset="0"/>
            </a:endParaRPr>
          </a:p>
          <a:p>
            <a:r>
              <a:rPr lang="en-US" sz="2400" dirty="0">
                <a:latin typeface="Sitka Text" panose="02000505000000020004" pitchFamily="2" charset="0"/>
              </a:rPr>
              <a:t>String str = “How was your day today?”;  </a:t>
            </a:r>
          </a:p>
          <a:p>
            <a:r>
              <a:rPr lang="en-US" sz="2400" dirty="0" err="1">
                <a:latin typeface="Sitka Text" panose="02000505000000020004" pitchFamily="2" charset="0"/>
              </a:rPr>
              <a:t>str.indexOf</a:t>
            </a:r>
            <a:r>
              <a:rPr lang="en-US" sz="2400" dirty="0">
                <a:latin typeface="Sitka Text" panose="02000505000000020004" pitchFamily="2" charset="0"/>
              </a:rPr>
              <a:t>(‘a’);</a:t>
            </a:r>
          </a:p>
          <a:p>
            <a:r>
              <a:rPr lang="en-US" sz="2400" dirty="0" err="1">
                <a:latin typeface="Sitka Text" panose="02000505000000020004" pitchFamily="2" charset="0"/>
              </a:rPr>
              <a:t>str.lastIndexOf</a:t>
            </a:r>
            <a:r>
              <a:rPr lang="en-US" sz="2400" dirty="0">
                <a:latin typeface="Sitka Text" panose="02000505000000020004" pitchFamily="2" charset="0"/>
              </a:rPr>
              <a:t>(‘a’);</a:t>
            </a:r>
          </a:p>
          <a:p>
            <a:endParaRPr lang="en-US" sz="2400" dirty="0">
              <a:latin typeface="Sitka Text" panose="02000505000000020004" pitchFamily="2" charset="0"/>
            </a:endParaRP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endParaRPr lang="en-US" sz="2400" dirty="0">
              <a:latin typeface="Sitka Text" panose="02000505000000020004" pitchFamily="2" charset="0"/>
              <a:cs typeface="Arial"/>
            </a:endParaRP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56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33338" y="876992"/>
            <a:ext cx="965866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991525"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lastIndexOf</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9C13AEF3-F35E-417F-AE64-039091859E51}"/>
              </a:ext>
            </a:extLst>
          </p:cNvPr>
          <p:cNvSpPr txBox="1"/>
          <p:nvPr/>
        </p:nvSpPr>
        <p:spPr>
          <a:xfrm>
            <a:off x="588997" y="1068924"/>
            <a:ext cx="11358164" cy="5632311"/>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char ch=</a:t>
            </a:r>
            <a:r>
              <a:rPr lang="en-US" sz="2000" dirty="0" err="1">
                <a:latin typeface="Sitka Text" panose="02000505000000020004" pitchFamily="2" charset="0"/>
              </a:rPr>
              <a:t>sc.next</a:t>
            </a:r>
            <a:r>
              <a:rPr lang="en-US" sz="2000" dirty="0">
                <a:latin typeface="Sitka Text" panose="02000505000000020004" pitchFamily="2" charset="0"/>
              </a:rPr>
              <a:t>().</a:t>
            </a:r>
            <a:r>
              <a:rPr lang="en-US" sz="2000" dirty="0" err="1">
                <a:latin typeface="Sitka Text" panose="02000505000000020004" pitchFamily="2" charset="0"/>
              </a:rPr>
              <a:t>charAt</a:t>
            </a:r>
            <a:r>
              <a:rPr lang="en-US" sz="2000" dirty="0">
                <a:latin typeface="Sitka Text" panose="02000505000000020004" pitchFamily="2" charset="0"/>
              </a:rPr>
              <a:t>(0);</a:t>
            </a:r>
          </a:p>
          <a:p>
            <a:r>
              <a:rPr lang="en-US" sz="2000" dirty="0">
                <a:latin typeface="Sitka Text" panose="02000505000000020004" pitchFamily="2" charset="0"/>
              </a:rPr>
              <a:t>	if(st1.indexOf(ch)==-1)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is Not Found");</a:t>
            </a:r>
          </a:p>
          <a:p>
            <a:r>
              <a:rPr lang="en-US" sz="2000" dirty="0">
                <a:latin typeface="Sitka Text" panose="02000505000000020004" pitchFamily="2" charset="0"/>
              </a:rPr>
              <a:t>	else if(st1.indexOf(ch)==st1.lastIndexOf(ch))</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Occurred Only Once at"+st1.indexOf(ch));</a:t>
            </a:r>
          </a:p>
          <a:p>
            <a:r>
              <a:rPr lang="en-US" sz="2000" dirty="0">
                <a:latin typeface="Sitka Text" panose="02000505000000020004" pitchFamily="2" charset="0"/>
              </a:rPr>
              <a:t>	else</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("Character Occurred More than Once at "+st1.indexOf(ch) +" 			and last at "+st1.lastIndexOf(ch));</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pic>
        <p:nvPicPr>
          <p:cNvPr id="9" name="Picture 4" descr="to Try it Now! | Emoticon, Tri, Novelty sign">
            <a:extLst>
              <a:ext uri="{FF2B5EF4-FFF2-40B4-BE49-F238E27FC236}">
                <a16:creationId xmlns:a16="http://schemas.microsoft.com/office/drawing/2014/main" id="{4F207EAA-275D-4396-91AA-27D5C36C3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014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830997"/>
          </a:xfrm>
          <a:prstGeom prst="rect">
            <a:avLst/>
          </a:prstGeom>
          <a:noFill/>
        </p:spPr>
        <p:txBody>
          <a:bodyPr wrap="square">
            <a:spAutoFit/>
          </a:bodyPr>
          <a:lstStyle/>
          <a:p>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Write a Program to </a:t>
            </a:r>
            <a:r>
              <a:rPr lang="en-US" sz="2400" dirty="0">
                <a:solidFill>
                  <a:schemeClr val="tx1">
                    <a:lumMod val="95000"/>
                    <a:lumOff val="5000"/>
                  </a:schemeClr>
                </a:solidFill>
                <a:latin typeface="Sitka Text" panose="02000505000000020004" pitchFamily="2" charset="0"/>
                <a:ea typeface="Times New Roman" panose="02020603050405020304" pitchFamily="18" charset="0"/>
                <a:cs typeface="Consolas" panose="020B0609020204030204" pitchFamily="49" charset="0"/>
              </a:rPr>
              <a:t>display the Index Positions of all the occurrences of a </a:t>
            </a:r>
            <a:r>
              <a:rPr lang="en-US" sz="2400" dirty="0" err="1">
                <a:solidFill>
                  <a:schemeClr val="tx1">
                    <a:lumMod val="95000"/>
                    <a:lumOff val="5000"/>
                  </a:schemeClr>
                </a:solidFill>
                <a:latin typeface="Sitka Text" panose="02000505000000020004" pitchFamily="2" charset="0"/>
                <a:ea typeface="Times New Roman" panose="02020603050405020304" pitchFamily="18" charset="0"/>
                <a:cs typeface="Consolas" panose="020B0609020204030204" pitchFamily="49" charset="0"/>
              </a:rPr>
              <a:t>SubString</a:t>
            </a:r>
            <a:r>
              <a:rPr lang="en-US" sz="2400" dirty="0">
                <a:solidFill>
                  <a:schemeClr val="tx1">
                    <a:lumMod val="95000"/>
                    <a:lumOff val="5000"/>
                  </a:schemeClr>
                </a:solidFill>
                <a:latin typeface="Sitka Text" panose="02000505000000020004" pitchFamily="2" charset="0"/>
                <a:ea typeface="Times New Roman" panose="02020603050405020304" pitchFamily="18" charset="0"/>
                <a:cs typeface="Consolas" panose="020B0609020204030204" pitchFamily="49" charset="0"/>
              </a:rPr>
              <a:t>.</a:t>
            </a:r>
            <a:endParaRPr lang="en-US" sz="2400" dirty="0">
              <a:solidFill>
                <a:schemeClr val="tx1">
                  <a:lumMod val="95000"/>
                  <a:lumOff val="5000"/>
                </a:schemeClr>
              </a:solidFill>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153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283372" y="876992"/>
            <a:ext cx="99086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329464"/>
            <a:ext cx="1694375"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Str</a:t>
            </a:r>
            <a:r>
              <a:rPr lang="en-US" sz="4400" spc="-15" dirty="0">
                <a:latin typeface="Sitka Heading Semibold" pitchFamily="2" charset="0"/>
              </a:rPr>
              <a:t>i</a:t>
            </a:r>
            <a:r>
              <a:rPr lang="en-US" sz="4400" dirty="0">
                <a:latin typeface="Sitka Heading Semibold" pitchFamily="2" charset="0"/>
              </a:rPr>
              <a:t>ng</a:t>
            </a:r>
            <a:endParaRPr lang="en-US" sz="4400" b="1" i="0" dirty="0">
              <a:solidFill>
                <a:srgbClr val="273239"/>
              </a:solidFill>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719528" y="1071981"/>
            <a:ext cx="10362892" cy="5262979"/>
          </a:xfrm>
          <a:prstGeom prst="rect">
            <a:avLst/>
          </a:prstGeom>
          <a:noFill/>
        </p:spPr>
        <p:txBody>
          <a:bodyPr wrap="square">
            <a:spAutoFit/>
          </a:bodyPr>
          <a:lstStyle/>
          <a:p>
            <a:r>
              <a:rPr lang="en-US" sz="2400" dirty="0">
                <a:latin typeface="Sitka Text" panose="02000505000000020004" pitchFamily="2" charset="0"/>
              </a:rPr>
              <a:t>public class </a:t>
            </a:r>
            <a:r>
              <a:rPr lang="en-US" sz="2400" dirty="0" err="1">
                <a:latin typeface="Sitka Text" panose="02000505000000020004" pitchFamily="2" charset="0"/>
              </a:rPr>
              <a:t>StringDemo</a:t>
            </a:r>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String str1=“Direct Assignment”;</a:t>
            </a:r>
          </a:p>
          <a:p>
            <a:endParaRPr lang="en-US" sz="2400" dirty="0">
              <a:latin typeface="Sitka Text" panose="02000505000000020004" pitchFamily="2" charset="0"/>
            </a:endParaRPr>
          </a:p>
          <a:p>
            <a:r>
              <a:rPr lang="en-US" sz="2400" dirty="0">
                <a:latin typeface="Sitka Text" panose="02000505000000020004" pitchFamily="2" charset="0"/>
              </a:rPr>
              <a:t>      char[] ch = { ‘</a:t>
            </a:r>
            <a:r>
              <a:rPr lang="en-US" sz="2400" dirty="0" err="1">
                <a:latin typeface="Sitka Text" panose="02000505000000020004" pitchFamily="2" charset="0"/>
              </a:rPr>
              <a:t>c’,'h’,’a’,’r’,’A',‘R',‘R',‘A',‘Y</a:t>
            </a:r>
            <a:r>
              <a:rPr lang="en-US" sz="2400" dirty="0">
                <a:latin typeface="Sitka Text" panose="02000505000000020004" pitchFamily="2" charset="0"/>
              </a:rPr>
              <a:t>'};</a:t>
            </a:r>
          </a:p>
          <a:p>
            <a:r>
              <a:rPr lang="en-US" sz="2400" dirty="0">
                <a:latin typeface="Sitka Text" panose="02000505000000020004" pitchFamily="2" charset="0"/>
              </a:rPr>
              <a:t>      String str2=new String(ch);</a:t>
            </a:r>
          </a:p>
          <a:p>
            <a:endParaRPr lang="en-US" sz="2400" dirty="0">
              <a:latin typeface="Sitka Text" panose="02000505000000020004" pitchFamily="2" charset="0"/>
            </a:endParaRPr>
          </a:p>
          <a:p>
            <a:r>
              <a:rPr lang="en-US" sz="2400" dirty="0">
                <a:latin typeface="Sitka Text" panose="02000505000000020004" pitchFamily="2" charset="0"/>
              </a:rPr>
              <a:t>      String str3=new String(“Through Object”);</a:t>
            </a:r>
          </a:p>
          <a:p>
            <a:endParaRPr lang="en-US" sz="2400" dirty="0">
              <a:latin typeface="Sitka Text" panose="02000505000000020004" pitchFamily="2" charset="0"/>
            </a:endParaRP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(str2);</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(str3);</a:t>
            </a:r>
          </a:p>
          <a:p>
            <a:r>
              <a:rPr lang="en-US" sz="2400" dirty="0">
                <a:latin typeface="Sitka Text" panose="02000505000000020004" pitchFamily="2" charset="0"/>
              </a:rPr>
              <a:t>   }</a:t>
            </a:r>
          </a:p>
          <a:p>
            <a:r>
              <a:rPr lang="en-US" sz="2400" dirty="0">
                <a:latin typeface="Sitka Text" panose="02000505000000020004" pitchFamily="2" charset="0"/>
              </a:rPr>
              <a:t>}</a:t>
            </a:r>
            <a:endParaRPr lang="en-US" sz="2400" b="0" i="0" dirty="0">
              <a:solidFill>
                <a:srgbClr val="000000"/>
              </a:solidFill>
              <a:effectLst/>
              <a:latin typeface="Sitka Text" panose="02000505000000020004" pitchFamily="2" charset="0"/>
            </a:endParaRPr>
          </a:p>
        </p:txBody>
      </p:sp>
      <p:pic>
        <p:nvPicPr>
          <p:cNvPr id="10" name="Picture 4" descr="to Try it Now! | Emoticon, Tri, Novelty sign">
            <a:extLst>
              <a:ext uri="{FF2B5EF4-FFF2-40B4-BE49-F238E27FC236}">
                <a16:creationId xmlns:a16="http://schemas.microsoft.com/office/drawing/2014/main" id="{2455DEE5-DCB2-42F9-A8B3-7FAA9475B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31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496196"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substring</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EA4795DD-BB39-4DFC-AADD-464145BD77A8}"/>
              </a:ext>
            </a:extLst>
          </p:cNvPr>
          <p:cNvSpPr txBox="1"/>
          <p:nvPr/>
        </p:nvSpPr>
        <p:spPr>
          <a:xfrm>
            <a:off x="588997" y="1259940"/>
            <a:ext cx="10968419" cy="3952364"/>
          </a:xfrm>
          <a:prstGeom prst="rect">
            <a:avLst/>
          </a:prstGeom>
          <a:noFill/>
        </p:spPr>
        <p:txBody>
          <a:bodyPr wrap="square">
            <a:spAutoFit/>
          </a:bodyPr>
          <a:lstStyle/>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b="1" dirty="0">
                <a:latin typeface="Sitka Text" panose="02000505000000020004" pitchFamily="2" charset="0"/>
                <a:cs typeface="Arial"/>
              </a:rPr>
              <a:t>substring()</a:t>
            </a:r>
            <a:endParaRPr lang="en-US" sz="2400" dirty="0">
              <a:latin typeface="Sitka Text" panose="02000505000000020004" pitchFamily="2" charset="0"/>
              <a:cs typeface="Arial"/>
            </a:endParaRP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dirty="0">
                <a:latin typeface="Sitka Text" panose="02000505000000020004" pitchFamily="2" charset="0"/>
                <a:cs typeface="Arial"/>
              </a:rPr>
              <a:t>This method returns a new string which is  actually a substring of this string. It extracts characters  starting from the specified index all the way till the end of  the string</a:t>
            </a: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endParaRPr lang="en-US" sz="2400" dirty="0">
              <a:latin typeface="Sitka Text" panose="02000505000000020004" pitchFamily="2" charset="0"/>
              <a:cs typeface="Arial"/>
            </a:endParaRP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b="1" i="1" dirty="0">
                <a:latin typeface="Sitka Text" panose="02000505000000020004" pitchFamily="2" charset="0"/>
                <a:cs typeface="Arial"/>
              </a:rPr>
              <a:t>public String substring(int </a:t>
            </a:r>
            <a:r>
              <a:rPr lang="en-US" sz="2400" b="1" i="1" dirty="0" err="1">
                <a:latin typeface="Sitka Text" panose="02000505000000020004" pitchFamily="2" charset="0"/>
                <a:cs typeface="Arial"/>
              </a:rPr>
              <a:t>beginIndex</a:t>
            </a:r>
            <a:r>
              <a:rPr lang="en-US" sz="2400" b="1" i="1" dirty="0">
                <a:latin typeface="Sitka Text" panose="02000505000000020004" pitchFamily="2" charset="0"/>
                <a:cs typeface="Arial"/>
              </a:rPr>
              <a:t>)</a:t>
            </a: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r>
              <a:rPr lang="en-US" sz="2400" dirty="0" err="1">
                <a:latin typeface="Sitka Text" panose="02000505000000020004" pitchFamily="2" charset="0"/>
                <a:cs typeface="Arial"/>
              </a:rPr>
              <a:t>Eg</a:t>
            </a:r>
            <a:r>
              <a:rPr lang="en-US" sz="2400" dirty="0">
                <a:latin typeface="Sitka Text" panose="02000505000000020004" pitchFamily="2" charset="0"/>
                <a:cs typeface="Arial"/>
              </a:rPr>
              <a:t>: "</a:t>
            </a:r>
            <a:r>
              <a:rPr lang="en-US" sz="2400" dirty="0" err="1">
                <a:latin typeface="Sitka Text" panose="02000505000000020004" pitchFamily="2" charset="0"/>
                <a:cs typeface="Arial"/>
              </a:rPr>
              <a:t>unhappy".substring</a:t>
            </a:r>
            <a:r>
              <a:rPr lang="en-US" sz="2400" dirty="0">
                <a:latin typeface="Sitka Text" panose="02000505000000020004" pitchFamily="2" charset="0"/>
                <a:cs typeface="Arial"/>
              </a:rPr>
              <a:t>(2) returns "happy“</a:t>
            </a:r>
          </a:p>
          <a:p>
            <a:pPr marL="12700">
              <a:lnSpc>
                <a:spcPct val="100000"/>
              </a:lnSpc>
              <a:spcBef>
                <a:spcPts val="100"/>
              </a:spcBef>
              <a:tabLst>
                <a:tab pos="2052955" algn="l"/>
                <a:tab pos="2570480" algn="l"/>
                <a:tab pos="3984625" algn="l"/>
                <a:tab pos="4518025" algn="l"/>
                <a:tab pos="5118735" algn="l"/>
                <a:tab pos="5772785" algn="l"/>
                <a:tab pos="7458075" algn="l"/>
                <a:tab pos="7891145" algn="l"/>
              </a:tabLst>
            </a:pPr>
            <a:endParaRPr lang="en-US" sz="2400" dirty="0">
              <a:latin typeface="Sitka Text" panose="02000505000000020004" pitchFamily="2" charset="0"/>
              <a:cs typeface="Arial"/>
            </a:endParaRPr>
          </a:p>
          <a:p>
            <a:pPr marL="12065" marR="2112645">
              <a:lnSpc>
                <a:spcPct val="100000"/>
              </a:lnSpc>
              <a:spcBef>
                <a:spcPts val="95"/>
              </a:spcBef>
              <a:tabLst>
                <a:tab pos="244475" algn="l"/>
              </a:tabLst>
            </a:pPr>
            <a:r>
              <a:rPr lang="en-US" sz="2400" b="1" i="1" spc="-10" dirty="0">
                <a:latin typeface="Sitka Text" panose="02000505000000020004" pitchFamily="2" charset="0"/>
                <a:cs typeface="Courier New"/>
              </a:rPr>
              <a:t>public String  substring(int </a:t>
            </a:r>
            <a:r>
              <a:rPr lang="en-US" sz="2400" b="1" i="1" spc="-10" dirty="0" err="1">
                <a:latin typeface="Sitka Text" panose="02000505000000020004" pitchFamily="2" charset="0"/>
                <a:cs typeface="Courier New"/>
              </a:rPr>
              <a:t>beginIndex</a:t>
            </a:r>
            <a:r>
              <a:rPr lang="en-US" sz="2400" b="1" i="1" spc="-10" dirty="0">
                <a:latin typeface="Sitka Text" panose="02000505000000020004" pitchFamily="2" charset="0"/>
                <a:cs typeface="Courier New"/>
              </a:rPr>
              <a:t>,  </a:t>
            </a:r>
            <a:r>
              <a:rPr lang="en-US" sz="2400" b="1" i="1" spc="-5" dirty="0">
                <a:latin typeface="Sitka Text" panose="02000505000000020004" pitchFamily="2" charset="0"/>
                <a:cs typeface="Courier New"/>
              </a:rPr>
              <a:t>int</a:t>
            </a:r>
            <a:r>
              <a:rPr lang="en-US" sz="2400" b="1" i="1" spc="-25" dirty="0">
                <a:latin typeface="Sitka Text" panose="02000505000000020004" pitchFamily="2" charset="0"/>
                <a:cs typeface="Courier New"/>
              </a:rPr>
              <a:t> </a:t>
            </a:r>
            <a:r>
              <a:rPr lang="en-US" sz="2400" b="1" i="1" spc="-10" dirty="0" err="1">
                <a:latin typeface="Sitka Text" panose="02000505000000020004" pitchFamily="2" charset="0"/>
                <a:cs typeface="Courier New"/>
              </a:rPr>
              <a:t>endIndex</a:t>
            </a:r>
            <a:r>
              <a:rPr lang="en-US" sz="2400" b="1" i="1" spc="-10" dirty="0">
                <a:latin typeface="Sitka Text" panose="02000505000000020004" pitchFamily="2" charset="0"/>
                <a:cs typeface="Courier New"/>
              </a:rPr>
              <a:t>)</a:t>
            </a:r>
            <a:endParaRPr lang="en-US" sz="2400" b="1" i="1" dirty="0">
              <a:latin typeface="Sitka Text" panose="02000505000000020004" pitchFamily="2" charset="0"/>
              <a:cs typeface="Courier New"/>
            </a:endParaRPr>
          </a:p>
          <a:p>
            <a:pPr marL="243840" marR="5080" indent="-231775">
              <a:lnSpc>
                <a:spcPct val="100000"/>
              </a:lnSpc>
              <a:spcBef>
                <a:spcPts val="680"/>
              </a:spcBef>
            </a:pPr>
            <a:r>
              <a:rPr lang="en-US" sz="2400" spc="-10" dirty="0" err="1">
                <a:latin typeface="Sitka Text" panose="02000505000000020004" pitchFamily="2" charset="0"/>
                <a:cs typeface="Courier New"/>
              </a:rPr>
              <a:t>Eg</a:t>
            </a:r>
            <a:r>
              <a:rPr lang="en-US" sz="2400" spc="-10" dirty="0">
                <a:latin typeface="Sitka Text" panose="02000505000000020004" pitchFamily="2" charset="0"/>
                <a:cs typeface="Courier New"/>
              </a:rPr>
              <a:t>: "</a:t>
            </a:r>
            <a:r>
              <a:rPr lang="en-US" sz="2400" spc="-10" dirty="0" err="1">
                <a:latin typeface="Sitka Text" panose="02000505000000020004" pitchFamily="2" charset="0"/>
                <a:cs typeface="Courier New"/>
              </a:rPr>
              <a:t>smiles".substring</a:t>
            </a:r>
            <a:r>
              <a:rPr lang="en-US" sz="2400" spc="-10" dirty="0">
                <a:latin typeface="Sitka Text" panose="02000505000000020004" pitchFamily="2" charset="0"/>
                <a:cs typeface="Courier New"/>
              </a:rPr>
              <a:t>(1, </a:t>
            </a:r>
            <a:r>
              <a:rPr lang="en-US" sz="2400" spc="-5" dirty="0">
                <a:latin typeface="Sitka Text" panose="02000505000000020004" pitchFamily="2" charset="0"/>
                <a:cs typeface="Courier New"/>
              </a:rPr>
              <a:t>5) </a:t>
            </a:r>
            <a:r>
              <a:rPr lang="en-US" sz="2400" spc="-10" dirty="0">
                <a:latin typeface="Sitka Text" panose="02000505000000020004" pitchFamily="2" charset="0"/>
                <a:cs typeface="Courier New"/>
              </a:rPr>
              <a:t>returns  "mile“</a:t>
            </a: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24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5483" y="374882"/>
            <a:ext cx="282000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Now</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0" name="TextBox 9">
            <a:extLst>
              <a:ext uri="{FF2B5EF4-FFF2-40B4-BE49-F238E27FC236}">
                <a16:creationId xmlns:a16="http://schemas.microsoft.com/office/drawing/2014/main" id="{469DF567-32B6-4BDD-9DEE-94CE469501EB}"/>
              </a:ext>
            </a:extLst>
          </p:cNvPr>
          <p:cNvSpPr txBox="1"/>
          <p:nvPr/>
        </p:nvSpPr>
        <p:spPr>
          <a:xfrm>
            <a:off x="715780" y="1694287"/>
            <a:ext cx="9612443" cy="3785652"/>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class Test</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String st1=</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(st1.substring(1,st1.length()-1));</a:t>
            </a:r>
          </a:p>
          <a:p>
            <a:r>
              <a:rPr lang="en-US" sz="2400" dirty="0">
                <a:latin typeface="Sitka Text" panose="02000505000000020004" pitchFamily="2" charset="0"/>
              </a:rPr>
              <a:t>        }</a:t>
            </a:r>
          </a:p>
          <a:p>
            <a:r>
              <a:rPr lang="en-US" sz="2400" dirty="0">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9D80063C-9362-475A-A274-FE9114018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8900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2143857"/>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Given a string of even length, return the first half. So the string "</a:t>
            </a:r>
            <a:r>
              <a:rPr lang="en-US" sz="2400" dirty="0" err="1">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CatDog</a:t>
            </a:r>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 yields "Cat".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If the string length is odd number then return the Second Half by skipping the middle character.</a:t>
            </a:r>
            <a:endParaRPr lang="en-US" sz="2400" dirty="0">
              <a:solidFill>
                <a:schemeClr val="tx1">
                  <a:lumMod val="95000"/>
                  <a:lumOff val="5000"/>
                </a:schemeClr>
              </a:solidFill>
              <a:effectLst/>
              <a:latin typeface="Sitka Text" panose="02000505000000020004" pitchFamily="2" charset="0"/>
              <a:ea typeface="Calibri" panose="020F0502020204030204" pitchFamily="34" charset="0"/>
              <a:cs typeface="Gautami" panose="020B0502040204020203" pitchFamily="34"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075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5483" y="374882"/>
            <a:ext cx="2820004" cy="769441"/>
          </a:xfrm>
          <a:prstGeom prst="rect">
            <a:avLst/>
          </a:prstGeom>
          <a:noFill/>
        </p:spPr>
        <p:txBody>
          <a:bodyPr wrap="none" lIns="91440" tIns="45720" rIns="91440" bIns="45720">
            <a:spAutoFit/>
          </a:bodyPr>
          <a:lstStyle/>
          <a:p>
            <a:pPr algn="ctr"/>
            <a:r>
              <a:rPr lang="en-US" sz="440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Try It Now</a:t>
            </a:r>
            <a:endParaRPr lang="en-US" sz="4400" b="0" cap="none" spc="0" dirty="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sp>
        <p:nvSpPr>
          <p:cNvPr id="10" name="TextBox 9">
            <a:extLst>
              <a:ext uri="{FF2B5EF4-FFF2-40B4-BE49-F238E27FC236}">
                <a16:creationId xmlns:a16="http://schemas.microsoft.com/office/drawing/2014/main" id="{469DF567-32B6-4BDD-9DEE-94CE469501EB}"/>
              </a:ext>
            </a:extLst>
          </p:cNvPr>
          <p:cNvSpPr txBox="1"/>
          <p:nvPr/>
        </p:nvSpPr>
        <p:spPr>
          <a:xfrm>
            <a:off x="74950" y="1234659"/>
            <a:ext cx="9612443" cy="3170099"/>
          </a:xfrm>
          <a:prstGeom prst="rect">
            <a:avLst/>
          </a:prstGeom>
          <a:noFill/>
        </p:spPr>
        <p:txBody>
          <a:bodyPr wrap="square">
            <a:spAutoFit/>
          </a:bodyPr>
          <a:lstStyle/>
          <a:p>
            <a:r>
              <a:rPr lang="en-US" sz="2000" dirty="0">
                <a:latin typeface="Sitka Text" panose="02000505000000020004" pitchFamily="2" charset="0"/>
              </a:rPr>
              <a:t>import </a:t>
            </a:r>
            <a:r>
              <a:rPr lang="en-US" sz="2000" dirty="0" err="1">
                <a:latin typeface="Sitka Text" panose="02000505000000020004" pitchFamily="2" charset="0"/>
              </a:rPr>
              <a:t>java.util.Scanner</a:t>
            </a:r>
            <a:r>
              <a:rPr lang="en-US" sz="2000" dirty="0">
                <a:latin typeface="Sitka Text" panose="02000505000000020004" pitchFamily="2" charset="0"/>
              </a:rPr>
              <a:t>;</a:t>
            </a:r>
          </a:p>
          <a:p>
            <a:r>
              <a:rPr lang="en-US" sz="2000" dirty="0">
                <a:latin typeface="Sitka Text" panose="02000505000000020004" pitchFamily="2" charset="0"/>
              </a:rPr>
              <a:t>class Test</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Scanner </a:t>
            </a:r>
            <a:r>
              <a:rPr lang="en-US" sz="2000" dirty="0" err="1">
                <a:latin typeface="Sitka Text" panose="02000505000000020004" pitchFamily="2" charset="0"/>
              </a:rPr>
              <a:t>sc</a:t>
            </a:r>
            <a:r>
              <a:rPr lang="en-US" sz="2000" dirty="0">
                <a:latin typeface="Sitka Text" panose="02000505000000020004" pitchFamily="2" charset="0"/>
              </a:rPr>
              <a:t>=new Scanner(System.in);</a:t>
            </a:r>
          </a:p>
          <a:p>
            <a:r>
              <a:rPr lang="en-US" sz="2000" dirty="0">
                <a:latin typeface="Sitka Text" panose="02000505000000020004" pitchFamily="2" charset="0"/>
              </a:rPr>
              <a:t>	String st1=</a:t>
            </a:r>
            <a:r>
              <a:rPr lang="en-US" sz="2000" dirty="0" err="1">
                <a:latin typeface="Sitka Text" panose="02000505000000020004" pitchFamily="2" charset="0"/>
              </a:rPr>
              <a:t>sc.nextLine</a:t>
            </a:r>
            <a:r>
              <a:rPr lang="en-US" sz="2000" dirty="0">
                <a:latin typeface="Sitka Text" panose="02000505000000020004" pitchFamily="2" charset="0"/>
              </a:rPr>
              <a:t>();</a:t>
            </a:r>
          </a:p>
          <a:p>
            <a:r>
              <a:rPr lang="en-US" sz="2000" dirty="0">
                <a:latin typeface="Sitka Text" panose="02000505000000020004" pitchFamily="2" charset="0"/>
              </a:rPr>
              <a:t>	int </a:t>
            </a:r>
            <a:r>
              <a:rPr lang="en-US" sz="2000" dirty="0" err="1">
                <a:latin typeface="Sitka Text" panose="02000505000000020004" pitchFamily="2" charset="0"/>
              </a:rPr>
              <a:t>len</a:t>
            </a:r>
            <a:r>
              <a:rPr lang="en-US" sz="2000" dirty="0">
                <a:latin typeface="Sitka Text" panose="02000505000000020004" pitchFamily="2" charset="0"/>
              </a:rPr>
              <a:t>=st1.length();</a:t>
            </a:r>
          </a:p>
          <a:p>
            <a:r>
              <a:rPr lang="en-US" sz="2000" dirty="0">
                <a:latin typeface="Sitka Text" panose="02000505000000020004" pitchFamily="2" charset="0"/>
              </a:rPr>
              <a:t>	int </a:t>
            </a:r>
            <a:r>
              <a:rPr lang="en-US" sz="2000" dirty="0" err="1">
                <a:latin typeface="Sitka Text" panose="02000505000000020004" pitchFamily="2" charset="0"/>
              </a:rPr>
              <a:t>ipos</a:t>
            </a:r>
            <a:r>
              <a:rPr lang="en-US" sz="2000" dirty="0">
                <a:latin typeface="Sitka Text" panose="02000505000000020004" pitchFamily="2" charset="0"/>
              </a:rPr>
              <a:t>=0;</a:t>
            </a:r>
          </a:p>
          <a:p>
            <a:r>
              <a:rPr lang="en-US" sz="2000" dirty="0">
                <a:latin typeface="Sitka Text" panose="02000505000000020004" pitchFamily="2" charset="0"/>
              </a:rPr>
              <a:t>	int </a:t>
            </a:r>
            <a:r>
              <a:rPr lang="en-US" sz="2000" dirty="0" err="1">
                <a:latin typeface="Sitka Text" panose="02000505000000020004" pitchFamily="2" charset="0"/>
              </a:rPr>
              <a:t>npos</a:t>
            </a:r>
            <a:r>
              <a:rPr lang="en-US" sz="2000" dirty="0">
                <a:latin typeface="Sitka Text" panose="02000505000000020004" pitchFamily="2" charset="0"/>
              </a:rPr>
              <a:t>=st1.indexOf(‘ ');</a:t>
            </a:r>
          </a:p>
        </p:txBody>
      </p:sp>
      <p:pic>
        <p:nvPicPr>
          <p:cNvPr id="11" name="Picture 4" descr="to Try it Now! | Emoticon, Tri, Novelty sign">
            <a:extLst>
              <a:ext uri="{FF2B5EF4-FFF2-40B4-BE49-F238E27FC236}">
                <a16:creationId xmlns:a16="http://schemas.microsoft.com/office/drawing/2014/main" id="{9D80063C-9362-475A-A274-FE9114018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50" y="4484952"/>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24721C-CAC5-4E55-BE6D-410AFF9B3AE4}"/>
              </a:ext>
            </a:extLst>
          </p:cNvPr>
          <p:cNvSpPr txBox="1"/>
          <p:nvPr/>
        </p:nvSpPr>
        <p:spPr>
          <a:xfrm>
            <a:off x="4733453" y="1312530"/>
            <a:ext cx="8534401" cy="4708981"/>
          </a:xfrm>
          <a:prstGeom prst="rect">
            <a:avLst/>
          </a:prstGeom>
          <a:noFill/>
        </p:spPr>
        <p:txBody>
          <a:bodyPr wrap="square">
            <a:spAutoFit/>
          </a:bodyPr>
          <a:lstStyle/>
          <a:p>
            <a:r>
              <a:rPr lang="en-US" sz="2000" dirty="0">
                <a:latin typeface="Sitka Text" panose="02000505000000020004" pitchFamily="2" charset="0"/>
              </a:rPr>
              <a:t>	if(</a:t>
            </a:r>
            <a:r>
              <a:rPr lang="en-US" sz="2000" dirty="0" err="1">
                <a:latin typeface="Sitka Text" panose="02000505000000020004" pitchFamily="2" charset="0"/>
              </a:rPr>
              <a:t>npos</a:t>
            </a:r>
            <a:r>
              <a:rPr lang="en-US" sz="2000" dirty="0">
                <a:latin typeface="Sitka Text" panose="02000505000000020004" pitchFamily="2" charset="0"/>
              </a:rPr>
              <a:t>==-1)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(st1);</a:t>
            </a:r>
          </a:p>
          <a:p>
            <a:r>
              <a:rPr lang="en-US" sz="2000" dirty="0">
                <a:latin typeface="Sitka Text" panose="02000505000000020004" pitchFamily="2" charset="0"/>
              </a:rPr>
              <a:t>	else</a:t>
            </a:r>
          </a:p>
          <a:p>
            <a:r>
              <a:rPr lang="en-US" sz="2000" dirty="0">
                <a:latin typeface="Sitka Text" panose="02000505000000020004" pitchFamily="2" charset="0"/>
              </a:rPr>
              <a:t>	  {</a:t>
            </a:r>
          </a:p>
          <a:p>
            <a:r>
              <a:rPr lang="en-US" sz="2000" dirty="0">
                <a:latin typeface="Sitka Text" panose="02000505000000020004" pitchFamily="2" charset="0"/>
              </a:rPr>
              <a:t>	    do</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(st1.substring(</a:t>
            </a:r>
            <a:r>
              <a:rPr lang="en-US" sz="2000" dirty="0" err="1">
                <a:latin typeface="Sitka Text" panose="02000505000000020004" pitchFamily="2" charset="0"/>
              </a:rPr>
              <a:t>ipos,npos</a:t>
            </a:r>
            <a:r>
              <a:rPr lang="en-US" sz="2000" dirty="0">
                <a:latin typeface="Sitka Text" panose="02000505000000020004" pitchFamily="2" charset="0"/>
              </a:rPr>
              <a:t>));</a:t>
            </a:r>
          </a:p>
          <a:p>
            <a:r>
              <a:rPr lang="en-US" sz="2000" dirty="0">
                <a:latin typeface="Sitka Text" panose="02000505000000020004" pitchFamily="2" charset="0"/>
              </a:rPr>
              <a:t>		</a:t>
            </a:r>
            <a:r>
              <a:rPr lang="en-US" sz="2000" dirty="0" err="1">
                <a:latin typeface="Sitka Text" panose="02000505000000020004" pitchFamily="2" charset="0"/>
              </a:rPr>
              <a:t>ipos</a:t>
            </a:r>
            <a:r>
              <a:rPr lang="en-US" sz="2000" dirty="0">
                <a:latin typeface="Sitka Text" panose="02000505000000020004" pitchFamily="2" charset="0"/>
              </a:rPr>
              <a:t>=npos+1;</a:t>
            </a:r>
          </a:p>
          <a:p>
            <a:r>
              <a:rPr lang="en-US" sz="2000" dirty="0">
                <a:latin typeface="Sitka Text" panose="02000505000000020004" pitchFamily="2" charset="0"/>
              </a:rPr>
              <a:t>		</a:t>
            </a:r>
            <a:r>
              <a:rPr lang="en-US" sz="2000" dirty="0" err="1">
                <a:latin typeface="Sitka Text" panose="02000505000000020004" pitchFamily="2" charset="0"/>
              </a:rPr>
              <a:t>npos</a:t>
            </a:r>
            <a:r>
              <a:rPr lang="en-US" sz="2000" dirty="0">
                <a:latin typeface="Sitka Text" panose="02000505000000020004" pitchFamily="2" charset="0"/>
              </a:rPr>
              <a:t>=st1.indexOf(‘ ',npos+1);</a:t>
            </a:r>
          </a:p>
          <a:p>
            <a:r>
              <a:rPr lang="en-US" sz="2000" dirty="0">
                <a:latin typeface="Sitka Text" panose="02000505000000020004" pitchFamily="2" charset="0"/>
              </a:rPr>
              <a:t>	      }while(</a:t>
            </a:r>
            <a:r>
              <a:rPr lang="en-US" sz="2000" dirty="0" err="1">
                <a:latin typeface="Sitka Text" panose="02000505000000020004" pitchFamily="2" charset="0"/>
              </a:rPr>
              <a:t>npos</a:t>
            </a:r>
            <a:r>
              <a:rPr lang="en-US" sz="2000" dirty="0">
                <a:latin typeface="Sitka Text" panose="02000505000000020004" pitchFamily="2" charset="0"/>
              </a:rPr>
              <a:t>!=-1);</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(st1.substring(</a:t>
            </a:r>
            <a:r>
              <a:rPr lang="en-US" sz="2000" dirty="0" err="1">
                <a:latin typeface="Sitka Text" panose="02000505000000020004" pitchFamily="2" charset="0"/>
              </a:rPr>
              <a:t>ipos,len</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  }</a:t>
            </a:r>
          </a:p>
        </p:txBody>
      </p:sp>
      <p:grpSp>
        <p:nvGrpSpPr>
          <p:cNvPr id="12" name="Group 11"/>
          <p:cNvGrpSpPr/>
          <p:nvPr/>
        </p:nvGrpSpPr>
        <p:grpSpPr>
          <a:xfrm>
            <a:off x="9453603" y="56385"/>
            <a:ext cx="2628980" cy="738492"/>
            <a:chOff x="9520509" y="56385"/>
            <a:chExt cx="2628980" cy="738492"/>
          </a:xfrm>
        </p:grpSpPr>
        <p:graphicFrame>
          <p:nvGraphicFramePr>
            <p:cNvPr id="13" name="Object 12"/>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8" name="Picture 17">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16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2677656"/>
          </a:xfrm>
          <a:prstGeom prst="rect">
            <a:avLst/>
          </a:prstGeom>
          <a:noFill/>
        </p:spPr>
        <p:txBody>
          <a:bodyPr wrap="square">
            <a:spAutoFit/>
          </a:bodyPr>
          <a:lstStyle/>
          <a:p>
            <a:r>
              <a:rPr lang="en-US" sz="2400" dirty="0">
                <a:solidFill>
                  <a:schemeClr val="tx1">
                    <a:lumMod val="95000"/>
                    <a:lumOff val="5000"/>
                  </a:schemeClr>
                </a:solidFill>
                <a:effectLst/>
                <a:latin typeface="Sitka Text" panose="02000505000000020004" pitchFamily="2" charset="0"/>
                <a:ea typeface="Times New Roman" panose="02020603050405020304" pitchFamily="18" charset="0"/>
                <a:cs typeface="Consolas" panose="020B0609020204030204" pitchFamily="49" charset="0"/>
              </a:rPr>
              <a:t>Write a Program that </a:t>
            </a:r>
            <a:r>
              <a:rPr lang="en-US" sz="2400" i="0" dirty="0">
                <a:solidFill>
                  <a:schemeClr val="tx1">
                    <a:lumMod val="95000"/>
                    <a:lumOff val="5000"/>
                  </a:schemeClr>
                </a:solidFill>
                <a:effectLst/>
                <a:latin typeface="Sitka Text" panose="02000505000000020004" pitchFamily="2" charset="0"/>
              </a:rPr>
              <a:t>Displays all the Unique Words of a String</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Input  : Java is great Python is also great.</a:t>
            </a:r>
          </a:p>
          <a:p>
            <a:r>
              <a:rPr lang="en-US" sz="2400" dirty="0">
                <a:solidFill>
                  <a:schemeClr val="tx1">
                    <a:lumMod val="95000"/>
                    <a:lumOff val="5000"/>
                  </a:schemeClr>
                </a:solidFill>
                <a:latin typeface="Sitka Text" panose="02000505000000020004" pitchFamily="2" charset="0"/>
              </a:rPr>
              <a:t>Output : Java</a:t>
            </a:r>
          </a:p>
          <a:p>
            <a:r>
              <a:rPr lang="en-US" sz="2400" dirty="0">
                <a:solidFill>
                  <a:schemeClr val="tx1">
                    <a:lumMod val="95000"/>
                    <a:lumOff val="5000"/>
                  </a:schemeClr>
                </a:solidFill>
                <a:latin typeface="Sitka Text" panose="02000505000000020004" pitchFamily="2" charset="0"/>
              </a:rPr>
              <a:t>              Python</a:t>
            </a:r>
          </a:p>
          <a:p>
            <a:r>
              <a:rPr lang="en-US" sz="2400" dirty="0">
                <a:solidFill>
                  <a:schemeClr val="tx1">
                    <a:lumMod val="95000"/>
                    <a:lumOff val="5000"/>
                  </a:schemeClr>
                </a:solidFill>
                <a:latin typeface="Sitka Text" panose="02000505000000020004" pitchFamily="2" charset="0"/>
              </a:rPr>
              <a:t>              also</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261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3416320"/>
          </a:xfrm>
          <a:prstGeom prst="rect">
            <a:avLst/>
          </a:prstGeom>
          <a:noFill/>
        </p:spPr>
        <p:txBody>
          <a:bodyPr wrap="square">
            <a:spAutoFit/>
          </a:bodyPr>
          <a:lstStyle/>
          <a:p>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 Program that </a:t>
            </a:r>
            <a:r>
              <a:rPr lang="en-US" sz="2400" b="0" i="0" dirty="0">
                <a:solidFill>
                  <a:srgbClr val="273239"/>
                </a:solidFill>
                <a:effectLst/>
                <a:latin typeface="Sitka Text" panose="02000505000000020004" pitchFamily="2" charset="0"/>
              </a:rPr>
              <a:t>adds required string to a string at a particular position in a string in java</a:t>
            </a:r>
          </a:p>
          <a:p>
            <a:endParaRPr lang="en-US" sz="2400" dirty="0">
              <a:solidFill>
                <a:srgbClr val="273239"/>
              </a:solidFill>
              <a:latin typeface="Sitka Text" panose="02000505000000020004" pitchFamily="2" charset="0"/>
            </a:endParaRPr>
          </a:p>
          <a:p>
            <a:r>
              <a:rPr lang="en-US" sz="2400" dirty="0">
                <a:solidFill>
                  <a:srgbClr val="273239"/>
                </a:solidFill>
                <a:latin typeface="Sitka Text" panose="02000505000000020004" pitchFamily="2" charset="0"/>
              </a:rPr>
              <a:t>String str=“Hello, Welcome to Java”;</a:t>
            </a:r>
          </a:p>
          <a:p>
            <a:endParaRPr lang="en-US" sz="2400" dirty="0">
              <a:solidFill>
                <a:srgbClr val="273239"/>
              </a:solidFill>
              <a:latin typeface="Sitka Text" panose="02000505000000020004" pitchFamily="2" charset="0"/>
            </a:endParaRPr>
          </a:p>
          <a:p>
            <a:r>
              <a:rPr lang="en-US" sz="2400" dirty="0">
                <a:solidFill>
                  <a:srgbClr val="273239"/>
                </a:solidFill>
                <a:latin typeface="Sitka Text" panose="02000505000000020004" pitchFamily="2" charset="0"/>
              </a:rPr>
              <a:t>Input: Position : 6</a:t>
            </a:r>
          </a:p>
          <a:p>
            <a:r>
              <a:rPr lang="en-US" sz="2400" dirty="0">
                <a:solidFill>
                  <a:srgbClr val="273239"/>
                </a:solidFill>
                <a:latin typeface="Sitka Text" panose="02000505000000020004" pitchFamily="2" charset="0"/>
              </a:rPr>
              <a:t>	 String to Insert: Sai Kiran</a:t>
            </a:r>
          </a:p>
          <a:p>
            <a:endParaRPr lang="en-US" sz="2400" dirty="0">
              <a:solidFill>
                <a:srgbClr val="273239"/>
              </a:solidFill>
              <a:latin typeface="Sitka Text" panose="02000505000000020004" pitchFamily="2" charset="0"/>
            </a:endParaRPr>
          </a:p>
          <a:p>
            <a:r>
              <a:rPr lang="en-US" sz="2400" dirty="0">
                <a:solidFill>
                  <a:srgbClr val="273239"/>
                </a:solidFill>
                <a:latin typeface="Sitka Text" panose="02000505000000020004" pitchFamily="2" charset="0"/>
              </a:rPr>
              <a:t>Output: Hello, Sai Kiran Welcome to Java</a:t>
            </a:r>
            <a:endParaRPr lang="en-US" sz="2400" dirty="0">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33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371162"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Compare</a:t>
            </a:r>
            <a:endParaRPr lang="en-US" sz="4400" b="1" i="0" dirty="0">
              <a:solidFill>
                <a:srgbClr val="273239"/>
              </a:solidFill>
              <a:effectLst/>
              <a:latin typeface="Sitka Heading Semibold" pitchFamily="2" charset="0"/>
            </a:endParaRPr>
          </a:p>
        </p:txBody>
      </p:sp>
      <p:sp>
        <p:nvSpPr>
          <p:cNvPr id="7" name="object 3">
            <a:extLst>
              <a:ext uri="{FF2B5EF4-FFF2-40B4-BE49-F238E27FC236}">
                <a16:creationId xmlns:a16="http://schemas.microsoft.com/office/drawing/2014/main" id="{CD83C981-E99A-4C58-9EC7-779909A6B47D}"/>
              </a:ext>
            </a:extLst>
          </p:cNvPr>
          <p:cNvSpPr txBox="1"/>
          <p:nvPr/>
        </p:nvSpPr>
        <p:spPr>
          <a:xfrm>
            <a:off x="794499" y="1259940"/>
            <a:ext cx="10603001" cy="4814780"/>
          </a:xfrm>
          <a:prstGeom prst="rect">
            <a:avLst/>
          </a:prstGeom>
        </p:spPr>
        <p:txBody>
          <a:bodyPr vert="horz" wrap="square" lIns="0" tIns="13335" rIns="0" bIns="0" rtlCol="0">
            <a:spAutoFit/>
          </a:bodyPr>
          <a:lstStyle/>
          <a:p>
            <a:pPr marL="243840" marR="6350" indent="-231775" algn="just">
              <a:lnSpc>
                <a:spcPct val="100000"/>
              </a:lnSpc>
              <a:spcBef>
                <a:spcPts val="105"/>
              </a:spcBef>
            </a:pPr>
            <a:r>
              <a:rPr sz="2400" b="1" spc="-5" dirty="0">
                <a:latin typeface="Sitka Text" panose="02000505000000020004" pitchFamily="2" charset="0"/>
                <a:cs typeface="Arial"/>
              </a:rPr>
              <a:t>equals() Method- </a:t>
            </a:r>
            <a:r>
              <a:rPr sz="2400" dirty="0">
                <a:latin typeface="Sitka Text" panose="02000505000000020004" pitchFamily="2" charset="0"/>
                <a:cs typeface="Arial"/>
              </a:rPr>
              <a:t>This </a:t>
            </a:r>
            <a:r>
              <a:rPr sz="2400" spc="-5" dirty="0">
                <a:latin typeface="Sitka Text" panose="02000505000000020004" pitchFamily="2" charset="0"/>
                <a:cs typeface="Arial"/>
              </a:rPr>
              <a:t>method is used to compare the </a:t>
            </a:r>
            <a:r>
              <a:rPr sz="2400" dirty="0">
                <a:latin typeface="Sitka Text" panose="02000505000000020004" pitchFamily="2" charset="0"/>
                <a:cs typeface="Arial"/>
              </a:rPr>
              <a:t>invoking String </a:t>
            </a:r>
            <a:r>
              <a:rPr sz="2400" spc="-10" dirty="0">
                <a:latin typeface="Sitka Text" panose="02000505000000020004" pitchFamily="2" charset="0"/>
                <a:cs typeface="Arial"/>
              </a:rPr>
              <a:t>to  </a:t>
            </a:r>
            <a:r>
              <a:rPr sz="2400" dirty="0">
                <a:latin typeface="Sitka Text" panose="02000505000000020004" pitchFamily="2" charset="0"/>
                <a:cs typeface="Arial"/>
              </a:rPr>
              <a:t>the object specified. </a:t>
            </a:r>
            <a:r>
              <a:rPr sz="2400" spc="-5" dirty="0">
                <a:latin typeface="Sitka Text" panose="02000505000000020004" pitchFamily="2" charset="0"/>
                <a:cs typeface="Arial"/>
              </a:rPr>
              <a:t>It </a:t>
            </a:r>
            <a:r>
              <a:rPr sz="2400" dirty="0">
                <a:latin typeface="Sitka Text" panose="02000505000000020004" pitchFamily="2" charset="0"/>
                <a:cs typeface="Arial"/>
              </a:rPr>
              <a:t>will </a:t>
            </a:r>
            <a:r>
              <a:rPr sz="2400" spc="-5" dirty="0">
                <a:latin typeface="Sitka Text" panose="02000505000000020004" pitchFamily="2" charset="0"/>
                <a:cs typeface="Arial"/>
              </a:rPr>
              <a:t>return true, if </a:t>
            </a:r>
            <a:r>
              <a:rPr sz="2400" dirty="0">
                <a:latin typeface="Sitka Text" panose="02000505000000020004" pitchFamily="2" charset="0"/>
                <a:cs typeface="Arial"/>
              </a:rPr>
              <a:t>the argument </a:t>
            </a:r>
            <a:r>
              <a:rPr sz="2400" spc="-5" dirty="0">
                <a:latin typeface="Sitka Text" panose="02000505000000020004" pitchFamily="2" charset="0"/>
                <a:cs typeface="Arial"/>
              </a:rPr>
              <a:t>is not </a:t>
            </a:r>
            <a:r>
              <a:rPr sz="2400" dirty="0">
                <a:latin typeface="Sitka Text" panose="02000505000000020004" pitchFamily="2" charset="0"/>
                <a:cs typeface="Arial"/>
              </a:rPr>
              <a:t>null </a:t>
            </a:r>
            <a:r>
              <a:rPr sz="2400" spc="-5" dirty="0">
                <a:latin typeface="Sitka Text" panose="02000505000000020004" pitchFamily="2" charset="0"/>
                <a:cs typeface="Arial"/>
              </a:rPr>
              <a:t>and it is  </a:t>
            </a:r>
            <a:r>
              <a:rPr sz="2400" dirty="0">
                <a:latin typeface="Sitka Text" panose="02000505000000020004" pitchFamily="2" charset="0"/>
                <a:cs typeface="Arial"/>
              </a:rPr>
              <a:t>String object which </a:t>
            </a:r>
            <a:r>
              <a:rPr sz="2400" spc="-5" dirty="0">
                <a:latin typeface="Sitka Text" panose="02000505000000020004" pitchFamily="2" charset="0"/>
                <a:cs typeface="Arial"/>
              </a:rPr>
              <a:t>contains </a:t>
            </a:r>
            <a:r>
              <a:rPr sz="2400" dirty="0">
                <a:latin typeface="Sitka Text" panose="02000505000000020004" pitchFamily="2" charset="0"/>
                <a:cs typeface="Arial"/>
              </a:rPr>
              <a:t>the </a:t>
            </a:r>
            <a:r>
              <a:rPr sz="2400" spc="-5" dirty="0">
                <a:latin typeface="Sitka Text" panose="02000505000000020004" pitchFamily="2" charset="0"/>
                <a:cs typeface="Arial"/>
              </a:rPr>
              <a:t>same </a:t>
            </a:r>
            <a:r>
              <a:rPr sz="2400" dirty="0">
                <a:latin typeface="Sitka Text" panose="02000505000000020004" pitchFamily="2" charset="0"/>
                <a:cs typeface="Arial"/>
              </a:rPr>
              <a:t>sequence </a:t>
            </a:r>
            <a:r>
              <a:rPr sz="2400" spc="-10" dirty="0">
                <a:latin typeface="Sitka Text" panose="02000505000000020004" pitchFamily="2" charset="0"/>
                <a:cs typeface="Arial"/>
              </a:rPr>
              <a:t>of </a:t>
            </a:r>
            <a:r>
              <a:rPr sz="2400" spc="-5" dirty="0">
                <a:latin typeface="Sitka Text" panose="02000505000000020004" pitchFamily="2" charset="0"/>
                <a:cs typeface="Arial"/>
              </a:rPr>
              <a:t>characters </a:t>
            </a:r>
            <a:r>
              <a:rPr sz="2400" spc="-10" dirty="0">
                <a:latin typeface="Sitka Text" panose="02000505000000020004" pitchFamily="2" charset="0"/>
                <a:cs typeface="Arial"/>
              </a:rPr>
              <a:t>as </a:t>
            </a:r>
            <a:r>
              <a:rPr sz="2400" spc="-5" dirty="0">
                <a:latin typeface="Sitka Text" panose="02000505000000020004" pitchFamily="2" charset="0"/>
                <a:cs typeface="Arial"/>
              </a:rPr>
              <a:t>the  </a:t>
            </a:r>
            <a:r>
              <a:rPr sz="2400" dirty="0">
                <a:latin typeface="Sitka Text" panose="02000505000000020004" pitchFamily="2" charset="0"/>
                <a:cs typeface="Arial"/>
              </a:rPr>
              <a:t>invoking</a:t>
            </a:r>
            <a:r>
              <a:rPr sz="2400" spc="-15" dirty="0">
                <a:latin typeface="Sitka Text" panose="02000505000000020004" pitchFamily="2" charset="0"/>
                <a:cs typeface="Arial"/>
              </a:rPr>
              <a:t> </a:t>
            </a:r>
            <a:r>
              <a:rPr sz="2400" dirty="0">
                <a:latin typeface="Sitka Text" panose="02000505000000020004" pitchFamily="2" charset="0"/>
                <a:cs typeface="Arial"/>
              </a:rPr>
              <a:t>String.</a:t>
            </a:r>
          </a:p>
          <a:p>
            <a:pPr>
              <a:lnSpc>
                <a:spcPct val="100000"/>
              </a:lnSpc>
              <a:spcBef>
                <a:spcPts val="20"/>
              </a:spcBef>
            </a:pPr>
            <a:endParaRPr sz="2400" dirty="0">
              <a:latin typeface="Sitka Text" panose="02000505000000020004" pitchFamily="2" charset="0"/>
              <a:cs typeface="Arial"/>
            </a:endParaRPr>
          </a:p>
          <a:p>
            <a:pPr marL="243840">
              <a:lnSpc>
                <a:spcPct val="100000"/>
              </a:lnSpc>
            </a:pPr>
            <a:r>
              <a:rPr sz="2400" b="1" spc="-5" dirty="0">
                <a:latin typeface="Sitka Text" panose="02000505000000020004" pitchFamily="2" charset="0"/>
                <a:cs typeface="Courier New"/>
              </a:rPr>
              <a:t>public boolean equals(Object</a:t>
            </a:r>
            <a:r>
              <a:rPr sz="2400" b="1" dirty="0">
                <a:latin typeface="Sitka Text" panose="02000505000000020004" pitchFamily="2" charset="0"/>
                <a:cs typeface="Courier New"/>
              </a:rPr>
              <a:t> </a:t>
            </a:r>
            <a:r>
              <a:rPr sz="2400" b="1" spc="-5" dirty="0">
                <a:latin typeface="Sitka Text" panose="02000505000000020004" pitchFamily="2" charset="0"/>
                <a:cs typeface="Courier New"/>
              </a:rPr>
              <a:t>anObject)</a:t>
            </a:r>
            <a:endParaRPr sz="2400" dirty="0">
              <a:latin typeface="Sitka Text" panose="02000505000000020004" pitchFamily="2" charset="0"/>
              <a:cs typeface="Courier New"/>
            </a:endParaRPr>
          </a:p>
          <a:p>
            <a:pPr>
              <a:lnSpc>
                <a:spcPct val="100000"/>
              </a:lnSpc>
              <a:spcBef>
                <a:spcPts val="15"/>
              </a:spcBef>
            </a:pPr>
            <a:endParaRPr sz="2400" dirty="0">
              <a:latin typeface="Sitka Text" panose="02000505000000020004" pitchFamily="2" charset="0"/>
              <a:cs typeface="Courier New"/>
            </a:endParaRPr>
          </a:p>
          <a:p>
            <a:pPr marL="243840" marR="5080" indent="-231775" algn="just">
              <a:lnSpc>
                <a:spcPct val="100000"/>
              </a:lnSpc>
            </a:pPr>
            <a:r>
              <a:rPr sz="2400" b="1" dirty="0">
                <a:latin typeface="Sitka Text" panose="02000505000000020004" pitchFamily="2" charset="0"/>
                <a:cs typeface="Arial"/>
              </a:rPr>
              <a:t>equalsIgnoreCase() </a:t>
            </a:r>
            <a:r>
              <a:rPr sz="2400" b="1" spc="-5" dirty="0">
                <a:latin typeface="Sitka Text" panose="02000505000000020004" pitchFamily="2" charset="0"/>
                <a:cs typeface="Arial"/>
              </a:rPr>
              <a:t>Method- </a:t>
            </a:r>
            <a:r>
              <a:rPr sz="2400" spc="-5" dirty="0">
                <a:latin typeface="Sitka Text" panose="02000505000000020004" pitchFamily="2" charset="0"/>
                <a:cs typeface="Arial"/>
              </a:rPr>
              <a:t>Compares </a:t>
            </a:r>
            <a:r>
              <a:rPr sz="2400" dirty="0">
                <a:latin typeface="Sitka Text" panose="02000505000000020004" pitchFamily="2" charset="0"/>
                <a:cs typeface="Arial"/>
              </a:rPr>
              <a:t>this </a:t>
            </a:r>
            <a:r>
              <a:rPr sz="2400" spc="-5" dirty="0">
                <a:latin typeface="Sitka Text" panose="02000505000000020004" pitchFamily="2" charset="0"/>
                <a:cs typeface="Arial"/>
              </a:rPr>
              <a:t>String to another </a:t>
            </a:r>
            <a:r>
              <a:rPr sz="2400" dirty="0">
                <a:latin typeface="Sitka Text" panose="02000505000000020004" pitchFamily="2" charset="0"/>
                <a:cs typeface="Arial"/>
              </a:rPr>
              <a:t>String,  ignoring </a:t>
            </a:r>
            <a:r>
              <a:rPr sz="2400" spc="-5" dirty="0">
                <a:latin typeface="Sitka Text" panose="02000505000000020004" pitchFamily="2" charset="0"/>
                <a:cs typeface="Arial"/>
              </a:rPr>
              <a:t>case </a:t>
            </a:r>
            <a:r>
              <a:rPr sz="2400" dirty="0">
                <a:latin typeface="Sitka Text" panose="02000505000000020004" pitchFamily="2" charset="0"/>
                <a:cs typeface="Arial"/>
              </a:rPr>
              <a:t>considerations. </a:t>
            </a:r>
            <a:r>
              <a:rPr sz="2400" spc="-35" dirty="0">
                <a:latin typeface="Sitka Text" panose="02000505000000020004" pitchFamily="2" charset="0"/>
                <a:cs typeface="Arial"/>
              </a:rPr>
              <a:t>Two </a:t>
            </a:r>
            <a:r>
              <a:rPr sz="2400" spc="-5" dirty="0">
                <a:latin typeface="Sitka Text" panose="02000505000000020004" pitchFamily="2" charset="0"/>
                <a:cs typeface="Arial"/>
              </a:rPr>
              <a:t>strings </a:t>
            </a:r>
            <a:r>
              <a:rPr sz="2400" dirty="0">
                <a:latin typeface="Sitka Text" panose="02000505000000020004" pitchFamily="2" charset="0"/>
                <a:cs typeface="Arial"/>
              </a:rPr>
              <a:t>are considered </a:t>
            </a:r>
            <a:r>
              <a:rPr sz="2400" spc="-5" dirty="0">
                <a:latin typeface="Sitka Text" panose="02000505000000020004" pitchFamily="2" charset="0"/>
                <a:cs typeface="Arial"/>
              </a:rPr>
              <a:t>equal </a:t>
            </a:r>
            <a:r>
              <a:rPr sz="2400" dirty="0">
                <a:latin typeface="Sitka Text" panose="02000505000000020004" pitchFamily="2" charset="0"/>
                <a:cs typeface="Arial"/>
              </a:rPr>
              <a:t>ignoring  case </a:t>
            </a:r>
            <a:r>
              <a:rPr sz="2400" spc="-5" dirty="0">
                <a:latin typeface="Sitka Text" panose="02000505000000020004" pitchFamily="2" charset="0"/>
                <a:cs typeface="Arial"/>
              </a:rPr>
              <a:t>if they are </a:t>
            </a:r>
            <a:r>
              <a:rPr sz="2400" dirty="0">
                <a:latin typeface="Sitka Text" panose="02000505000000020004" pitchFamily="2" charset="0"/>
                <a:cs typeface="Arial"/>
              </a:rPr>
              <a:t>of </a:t>
            </a:r>
            <a:r>
              <a:rPr sz="2400" spc="-5" dirty="0">
                <a:latin typeface="Sitka Text" panose="02000505000000020004" pitchFamily="2" charset="0"/>
                <a:cs typeface="Arial"/>
              </a:rPr>
              <a:t>the same </a:t>
            </a:r>
            <a:r>
              <a:rPr sz="2400" dirty="0">
                <a:latin typeface="Sitka Text" panose="02000505000000020004" pitchFamily="2" charset="0"/>
                <a:cs typeface="Arial"/>
              </a:rPr>
              <a:t>length, and </a:t>
            </a:r>
            <a:r>
              <a:rPr sz="2400" spc="-5" dirty="0">
                <a:latin typeface="Sitka Text" panose="02000505000000020004" pitchFamily="2" charset="0"/>
                <a:cs typeface="Arial"/>
              </a:rPr>
              <a:t>corresponding characters </a:t>
            </a:r>
            <a:r>
              <a:rPr sz="2400" spc="-10" dirty="0">
                <a:latin typeface="Sitka Text" panose="02000505000000020004" pitchFamily="2" charset="0"/>
                <a:cs typeface="Arial"/>
              </a:rPr>
              <a:t>in </a:t>
            </a:r>
            <a:r>
              <a:rPr sz="2400" dirty="0">
                <a:latin typeface="Sitka Text" panose="02000505000000020004" pitchFamily="2" charset="0"/>
                <a:cs typeface="Arial"/>
              </a:rPr>
              <a:t>the  two strings are equal ignoring</a:t>
            </a:r>
            <a:r>
              <a:rPr sz="2400" spc="-95" dirty="0">
                <a:latin typeface="Sitka Text" panose="02000505000000020004" pitchFamily="2" charset="0"/>
                <a:cs typeface="Arial"/>
              </a:rPr>
              <a:t> </a:t>
            </a:r>
            <a:r>
              <a:rPr sz="2400" dirty="0">
                <a:latin typeface="Sitka Text" panose="02000505000000020004" pitchFamily="2" charset="0"/>
                <a:cs typeface="Arial"/>
              </a:rPr>
              <a:t>case.</a:t>
            </a:r>
          </a:p>
          <a:p>
            <a:pPr>
              <a:lnSpc>
                <a:spcPct val="100000"/>
              </a:lnSpc>
              <a:spcBef>
                <a:spcPts val="45"/>
              </a:spcBef>
            </a:pPr>
            <a:endParaRPr sz="2400" dirty="0">
              <a:latin typeface="Sitka Text" panose="02000505000000020004" pitchFamily="2" charset="0"/>
              <a:cs typeface="Arial"/>
            </a:endParaRPr>
          </a:p>
          <a:p>
            <a:pPr marL="165100">
              <a:lnSpc>
                <a:spcPct val="100000"/>
              </a:lnSpc>
            </a:pPr>
            <a:r>
              <a:rPr sz="2400" b="1" spc="-5" dirty="0">
                <a:latin typeface="Sitka Text" panose="02000505000000020004" pitchFamily="2" charset="0"/>
                <a:cs typeface="Courier New"/>
              </a:rPr>
              <a:t>public boolean equalsIgnoreCase(String</a:t>
            </a:r>
            <a:r>
              <a:rPr sz="2400" b="1" spc="40" dirty="0">
                <a:latin typeface="Sitka Text" panose="02000505000000020004" pitchFamily="2" charset="0"/>
                <a:cs typeface="Courier New"/>
              </a:rPr>
              <a:t> </a:t>
            </a:r>
            <a:r>
              <a:rPr sz="2400" b="1" spc="-5" dirty="0">
                <a:latin typeface="Sitka Text" panose="02000505000000020004" pitchFamily="2" charset="0"/>
                <a:cs typeface="Courier New"/>
              </a:rPr>
              <a:t>anotherString)</a:t>
            </a:r>
            <a:endParaRPr sz="2400" dirty="0">
              <a:latin typeface="Sitka Text" panose="02000505000000020004" pitchFamily="2" charset="0"/>
              <a:cs typeface="Courier New"/>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84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78308" y="876992"/>
            <a:ext cx="961369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329464"/>
            <a:ext cx="1844736"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dirty="0">
                <a:solidFill>
                  <a:srgbClr val="273239"/>
                </a:solidFill>
                <a:effectLst/>
                <a:latin typeface="Sitka Text" panose="02000505000000020004" pitchFamily="2" charset="0"/>
              </a:rPr>
              <a:t>equals</a:t>
            </a:r>
          </a:p>
        </p:txBody>
      </p:sp>
      <p:pic>
        <p:nvPicPr>
          <p:cNvPr id="9" name="Picture 4" descr="to Try it Now! | Emoticon, Tri, Novelty sign">
            <a:extLst>
              <a:ext uri="{FF2B5EF4-FFF2-40B4-BE49-F238E27FC236}">
                <a16:creationId xmlns:a16="http://schemas.microsoft.com/office/drawing/2014/main" id="{EA4E1F44-69D7-4A8F-898D-41D732E9E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74" y="1197706"/>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5BD995-09C4-4E82-824A-DAE8BE6CF1E2}"/>
              </a:ext>
            </a:extLst>
          </p:cNvPr>
          <p:cNvSpPr txBox="1"/>
          <p:nvPr/>
        </p:nvSpPr>
        <p:spPr>
          <a:xfrm>
            <a:off x="723726" y="1200675"/>
            <a:ext cx="8061548" cy="5107360"/>
          </a:xfrm>
          <a:prstGeom prst="rect">
            <a:avLst/>
          </a:prstGeom>
          <a:noFill/>
        </p:spPr>
        <p:txBody>
          <a:bodyPr wrap="square">
            <a:spAutoFit/>
          </a:bodyPr>
          <a:lstStyle/>
          <a:p>
            <a:pPr marL="469900" marR="1602105" indent="-225425">
              <a:lnSpc>
                <a:spcPct val="120000"/>
              </a:lnSpc>
              <a:spcBef>
                <a:spcPts val="5"/>
              </a:spcBef>
            </a:pPr>
            <a:r>
              <a:rPr lang="en-US" sz="2000" spc="-5" dirty="0">
                <a:latin typeface="Sitka Text" panose="02000505000000020004" pitchFamily="2" charset="0"/>
                <a:cs typeface="Courier New"/>
              </a:rPr>
              <a:t>Class String</a:t>
            </a:r>
          </a:p>
          <a:p>
            <a:pPr marL="469900" marR="1602105" indent="-225425">
              <a:lnSpc>
                <a:spcPct val="120000"/>
              </a:lnSpc>
              <a:spcBef>
                <a:spcPts val="5"/>
              </a:spcBef>
            </a:pPr>
            <a:r>
              <a:rPr lang="en-US" sz="2000" spc="-5" dirty="0">
                <a:latin typeface="Sitka Text" panose="02000505000000020004" pitchFamily="2" charset="0"/>
                <a:cs typeface="Courier New"/>
              </a:rPr>
              <a:t>{</a:t>
            </a:r>
          </a:p>
          <a:p>
            <a:pPr marL="469900" marR="1602105" indent="-225425">
              <a:lnSpc>
                <a:spcPct val="120000"/>
              </a:lnSpc>
              <a:spcBef>
                <a:spcPts val="5"/>
              </a:spcBef>
            </a:pPr>
            <a:r>
              <a:rPr lang="en-US" sz="2000" spc="-5" dirty="0">
                <a:latin typeface="Sitka Text" panose="02000505000000020004" pitchFamily="2" charset="0"/>
                <a:cs typeface="Courier New"/>
              </a:rPr>
              <a:t>  public static void main(String </a:t>
            </a:r>
            <a:r>
              <a:rPr lang="en-US" sz="2000" spc="-5" dirty="0" err="1">
                <a:latin typeface="Sitka Text" panose="02000505000000020004" pitchFamily="2" charset="0"/>
                <a:cs typeface="Courier New"/>
              </a:rPr>
              <a:t>args</a:t>
            </a:r>
            <a:r>
              <a:rPr lang="en-US" sz="2000" spc="-5" dirty="0">
                <a:latin typeface="Sitka Text" panose="02000505000000020004" pitchFamily="2" charset="0"/>
                <a:cs typeface="Courier New"/>
              </a:rPr>
              <a:t>[])</a:t>
            </a:r>
          </a:p>
          <a:p>
            <a:pPr marL="469900" marR="1602105" indent="-225425">
              <a:lnSpc>
                <a:spcPct val="120000"/>
              </a:lnSpc>
              <a:spcBef>
                <a:spcPts val="5"/>
              </a:spcBef>
            </a:pPr>
            <a:r>
              <a:rPr lang="en-US" sz="2000" spc="-5" dirty="0">
                <a:latin typeface="Sitka Text" panose="02000505000000020004" pitchFamily="2" charset="0"/>
                <a:cs typeface="Courier New"/>
              </a:rPr>
              <a:t>    {</a:t>
            </a:r>
          </a:p>
          <a:p>
            <a:pPr marL="469900" marR="1602105" indent="-225425">
              <a:lnSpc>
                <a:spcPct val="120000"/>
              </a:lnSpc>
              <a:spcBef>
                <a:spcPts val="5"/>
              </a:spcBef>
            </a:pPr>
            <a:r>
              <a:rPr lang="en-US" sz="2000" spc="-5" dirty="0">
                <a:latin typeface="Sitka Text" panose="02000505000000020004" pitchFamily="2" charset="0"/>
                <a:cs typeface="Courier New"/>
              </a:rPr>
              <a:t>		String</a:t>
            </a:r>
            <a:r>
              <a:rPr lang="en-US" sz="2000" spc="-10" dirty="0">
                <a:latin typeface="Sitka Text" panose="02000505000000020004" pitchFamily="2" charset="0"/>
                <a:cs typeface="Courier New"/>
              </a:rPr>
              <a:t> </a:t>
            </a:r>
            <a:r>
              <a:rPr lang="en-US" sz="2000" spc="-5" dirty="0">
                <a:latin typeface="Sitka Text" panose="02000505000000020004" pitchFamily="2" charset="0"/>
                <a:cs typeface="Courier New"/>
              </a:rPr>
              <a:t>s1="Hello";</a:t>
            </a:r>
            <a:endParaRPr lang="en-US" sz="2000" dirty="0">
              <a:latin typeface="Sitka Text" panose="02000505000000020004" pitchFamily="2" charset="0"/>
              <a:cs typeface="Courier New"/>
            </a:endParaRPr>
          </a:p>
          <a:p>
            <a:pPr marL="469900" marR="1602105" indent="-225425">
              <a:lnSpc>
                <a:spcPct val="120000"/>
              </a:lnSpc>
              <a:spcBef>
                <a:spcPts val="5"/>
              </a:spcBef>
            </a:pPr>
            <a:r>
              <a:rPr lang="en-US" sz="2000" spc="-5" dirty="0">
                <a:latin typeface="Sitka Text" panose="02000505000000020004" pitchFamily="2" charset="0"/>
                <a:cs typeface="Courier New"/>
              </a:rPr>
              <a:t>		String</a:t>
            </a:r>
            <a:r>
              <a:rPr lang="en-US" sz="2000" spc="-35" dirty="0">
                <a:latin typeface="Sitka Text" panose="02000505000000020004" pitchFamily="2" charset="0"/>
                <a:cs typeface="Courier New"/>
              </a:rPr>
              <a:t> </a:t>
            </a:r>
            <a:r>
              <a:rPr lang="en-US" sz="2000" spc="-5" dirty="0">
                <a:latin typeface="Sitka Text" panose="02000505000000020004" pitchFamily="2" charset="0"/>
                <a:cs typeface="Courier New"/>
              </a:rPr>
              <a:t>s2="Hello";</a:t>
            </a:r>
          </a:p>
          <a:p>
            <a:pPr marL="469900" indent="-225425"/>
            <a:r>
              <a:rPr lang="en-US" sz="2000" spc="-5" dirty="0">
                <a:latin typeface="Sitka Text" panose="02000505000000020004" pitchFamily="2" charset="0"/>
                <a:cs typeface="Courier New"/>
              </a:rPr>
              <a:t>		String s3= new String("Hello");  </a:t>
            </a:r>
          </a:p>
          <a:p>
            <a:pPr marL="469900" indent="-225425"/>
            <a:r>
              <a:rPr lang="en-US" sz="2000" spc="-5" dirty="0">
                <a:latin typeface="Sitka Text" panose="02000505000000020004" pitchFamily="2" charset="0"/>
                <a:cs typeface="Courier New"/>
              </a:rPr>
              <a:t>		String s4= new String("Hello"); </a:t>
            </a:r>
            <a:endParaRPr lang="en-US" sz="2000" dirty="0">
              <a:latin typeface="Sitka Text" panose="02000505000000020004" pitchFamily="2" charset="0"/>
            </a:endParaRPr>
          </a:p>
          <a:p>
            <a:pPr marL="469900" marR="1602105" indent="-225425">
              <a:lnSpc>
                <a:spcPct val="120000"/>
              </a:lnSpc>
              <a:spcBef>
                <a:spcPts val="5"/>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System.out.println</a:t>
            </a:r>
            <a:r>
              <a:rPr lang="en-US" sz="2000" spc="-5" dirty="0">
                <a:latin typeface="Sitka Text" panose="02000505000000020004" pitchFamily="2" charset="0"/>
                <a:cs typeface="Courier New"/>
              </a:rPr>
              <a:t>((s1==s2));</a:t>
            </a:r>
            <a:endParaRPr lang="en-US" sz="2000" dirty="0">
              <a:latin typeface="Sitka Text" panose="02000505000000020004" pitchFamily="2" charset="0"/>
              <a:cs typeface="Courier New"/>
            </a:endParaRPr>
          </a:p>
          <a:p>
            <a:pPr marL="469900" marR="1602105" indent="-225425">
              <a:lnSpc>
                <a:spcPct val="120000"/>
              </a:lnSpc>
              <a:spcBef>
                <a:spcPts val="5"/>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System.out.println</a:t>
            </a:r>
            <a:r>
              <a:rPr lang="en-US" sz="2000" spc="-5" dirty="0">
                <a:latin typeface="Sitka Text" panose="02000505000000020004" pitchFamily="2" charset="0"/>
                <a:cs typeface="Courier New"/>
              </a:rPr>
              <a:t>((s1.equals(s2)));</a:t>
            </a:r>
          </a:p>
          <a:p>
            <a:pPr marL="469900" marR="1602105" indent="-225425">
              <a:lnSpc>
                <a:spcPct val="120000"/>
              </a:lnSpc>
              <a:spcBef>
                <a:spcPts val="5"/>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System.out.println</a:t>
            </a:r>
            <a:r>
              <a:rPr lang="en-US" sz="2000" spc="-5" dirty="0">
                <a:latin typeface="Sitka Text" panose="02000505000000020004" pitchFamily="2" charset="0"/>
                <a:cs typeface="Courier New"/>
              </a:rPr>
              <a:t>((s3==s4));</a:t>
            </a:r>
            <a:endParaRPr lang="en-US" sz="2000" dirty="0">
              <a:latin typeface="Sitka Text" panose="02000505000000020004" pitchFamily="2" charset="0"/>
              <a:cs typeface="Courier New"/>
            </a:endParaRPr>
          </a:p>
          <a:p>
            <a:pPr marL="469900" marR="1602105" indent="-225425">
              <a:lnSpc>
                <a:spcPct val="120000"/>
              </a:lnSpc>
              <a:spcBef>
                <a:spcPts val="5"/>
              </a:spcBef>
            </a:pPr>
            <a:r>
              <a:rPr lang="en-US" sz="2000" spc="-5" dirty="0">
                <a:latin typeface="Sitka Text" panose="02000505000000020004" pitchFamily="2" charset="0"/>
                <a:cs typeface="Courier New"/>
              </a:rPr>
              <a:t>		</a:t>
            </a:r>
            <a:r>
              <a:rPr lang="en-US" sz="2000" spc="-5" dirty="0" err="1">
                <a:latin typeface="Sitka Text" panose="02000505000000020004" pitchFamily="2" charset="0"/>
                <a:cs typeface="Courier New"/>
              </a:rPr>
              <a:t>System.out.println</a:t>
            </a:r>
            <a:r>
              <a:rPr lang="en-US" sz="2000" spc="-5" dirty="0">
                <a:latin typeface="Sitka Text" panose="02000505000000020004" pitchFamily="2" charset="0"/>
                <a:cs typeface="Courier New"/>
              </a:rPr>
              <a:t>((s3.equals(s4)));</a:t>
            </a:r>
          </a:p>
          <a:p>
            <a:pPr marL="469900" marR="1602105" indent="-225425">
              <a:lnSpc>
                <a:spcPct val="120000"/>
              </a:lnSpc>
              <a:spcBef>
                <a:spcPts val="5"/>
              </a:spcBef>
            </a:pPr>
            <a:r>
              <a:rPr lang="en-US" sz="2000" spc="-5" dirty="0">
                <a:latin typeface="Sitka Text" panose="02000505000000020004" pitchFamily="2" charset="0"/>
                <a:cs typeface="Courier New"/>
              </a:rPr>
              <a:t>	}</a:t>
            </a:r>
          </a:p>
          <a:p>
            <a:pPr marL="469900" marR="1602105" indent="-225425">
              <a:lnSpc>
                <a:spcPct val="120000"/>
              </a:lnSpc>
              <a:spcBef>
                <a:spcPts val="5"/>
              </a:spcBef>
            </a:pP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660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78308" y="876992"/>
            <a:ext cx="961369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329464"/>
            <a:ext cx="1844736" cy="707886"/>
          </a:xfrm>
          <a:prstGeom prst="rect">
            <a:avLst/>
          </a:prstGeom>
          <a:noFill/>
        </p:spPr>
        <p:txBody>
          <a:bodyPr wrap="none" lIns="91440" tIns="45720" rIns="91440" bIns="45720">
            <a:spAutoFit/>
          </a:bodyPr>
          <a:lstStyle/>
          <a:p>
            <a:pPr marL="12065">
              <a:spcBef>
                <a:spcPts val="1200"/>
              </a:spcBef>
              <a:spcAft>
                <a:spcPts val="1200"/>
              </a:spcAft>
              <a:tabLst>
                <a:tab pos="243840" algn="l"/>
                <a:tab pos="244475" algn="l"/>
              </a:tabLst>
            </a:pPr>
            <a:r>
              <a:rPr lang="en-US" sz="4000" b="1" i="0" dirty="0">
                <a:solidFill>
                  <a:srgbClr val="273239"/>
                </a:solidFill>
                <a:effectLst/>
                <a:latin typeface="Sitka Text" panose="02000505000000020004" pitchFamily="2" charset="0"/>
              </a:rPr>
              <a:t>equals</a:t>
            </a:r>
          </a:p>
        </p:txBody>
      </p:sp>
      <p:sp>
        <p:nvSpPr>
          <p:cNvPr id="12" name="TextBox 11">
            <a:extLst>
              <a:ext uri="{FF2B5EF4-FFF2-40B4-BE49-F238E27FC236}">
                <a16:creationId xmlns:a16="http://schemas.microsoft.com/office/drawing/2014/main" id="{125BD995-09C4-4E82-824A-DAE8BE6CF1E2}"/>
              </a:ext>
            </a:extLst>
          </p:cNvPr>
          <p:cNvSpPr txBox="1"/>
          <p:nvPr/>
        </p:nvSpPr>
        <p:spPr>
          <a:xfrm>
            <a:off x="723726" y="1200675"/>
            <a:ext cx="8989900" cy="939744"/>
          </a:xfrm>
          <a:prstGeom prst="rect">
            <a:avLst/>
          </a:prstGeom>
          <a:noFill/>
        </p:spPr>
        <p:txBody>
          <a:bodyPr wrap="square">
            <a:spAutoFit/>
          </a:bodyPr>
          <a:lstStyle/>
          <a:p>
            <a:pPr marL="469900" marR="1602105" indent="-225425">
              <a:lnSpc>
                <a:spcPct val="120000"/>
              </a:lnSpc>
              <a:spcBef>
                <a:spcPts val="5"/>
              </a:spcBef>
            </a:pPr>
            <a:r>
              <a:rPr lang="en-US" sz="2400" spc="-5" dirty="0">
                <a:latin typeface="Sitka Text" panose="02000505000000020004" pitchFamily="2" charset="0"/>
                <a:cs typeface="Courier New"/>
              </a:rPr>
              <a:t>Accept Input of two strings and check if they are same or not.</a:t>
            </a:r>
            <a:endParaRPr lang="en-US" sz="2400" dirty="0">
              <a:latin typeface="Sitka Text" panose="02000505000000020004" pitchFamily="2" charset="0"/>
              <a:cs typeface="Courier New"/>
            </a:endParaRPr>
          </a:p>
        </p:txBody>
      </p:sp>
      <p:pic>
        <p:nvPicPr>
          <p:cNvPr id="8" name="Picture 2">
            <a:extLst>
              <a:ext uri="{FF2B5EF4-FFF2-40B4-BE49-F238E27FC236}">
                <a16:creationId xmlns:a16="http://schemas.microsoft.com/office/drawing/2014/main" id="{3B250F37-ACB6-4BDD-A246-926B25C8F7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47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371162"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Compare</a:t>
            </a:r>
            <a:endParaRPr lang="en-US" sz="4400" b="1" i="0" dirty="0">
              <a:solidFill>
                <a:srgbClr val="273239"/>
              </a:solidFill>
              <a:effectLst/>
              <a:latin typeface="Sitka Heading Semibold" pitchFamily="2" charset="0"/>
            </a:endParaRPr>
          </a:p>
        </p:txBody>
      </p:sp>
      <p:sp>
        <p:nvSpPr>
          <p:cNvPr id="8" name="object 3">
            <a:extLst>
              <a:ext uri="{FF2B5EF4-FFF2-40B4-BE49-F238E27FC236}">
                <a16:creationId xmlns:a16="http://schemas.microsoft.com/office/drawing/2014/main" id="{A1199198-A25E-4C6E-B3CD-0A9068D9E87F}"/>
              </a:ext>
            </a:extLst>
          </p:cNvPr>
          <p:cNvSpPr txBox="1"/>
          <p:nvPr/>
        </p:nvSpPr>
        <p:spPr>
          <a:xfrm>
            <a:off x="777222" y="1154445"/>
            <a:ext cx="10690254" cy="5153590"/>
          </a:xfrm>
          <a:prstGeom prst="rect">
            <a:avLst/>
          </a:prstGeom>
        </p:spPr>
        <p:txBody>
          <a:bodyPr vert="horz" wrap="square" lIns="0" tIns="12065" rIns="0" bIns="0" rtlCol="0">
            <a:spAutoFit/>
          </a:bodyPr>
          <a:lstStyle/>
          <a:p>
            <a:pPr marL="12065">
              <a:lnSpc>
                <a:spcPct val="100000"/>
              </a:lnSpc>
              <a:spcBef>
                <a:spcPts val="95"/>
              </a:spcBef>
              <a:tabLst>
                <a:tab pos="243840" algn="l"/>
                <a:tab pos="244475" algn="l"/>
              </a:tabLst>
            </a:pPr>
            <a:r>
              <a:rPr sz="2400" b="1" spc="-15" dirty="0">
                <a:latin typeface="Sitka Text" panose="02000505000000020004" pitchFamily="2" charset="0"/>
                <a:cs typeface="Arial"/>
              </a:rPr>
              <a:t>compareTo()</a:t>
            </a:r>
            <a:r>
              <a:rPr sz="2400" b="1" spc="165" dirty="0">
                <a:latin typeface="Sitka Text" panose="02000505000000020004" pitchFamily="2" charset="0"/>
                <a:cs typeface="Arial"/>
              </a:rPr>
              <a:t> </a:t>
            </a:r>
            <a:r>
              <a:rPr sz="2400" spc="-5" dirty="0">
                <a:latin typeface="Sitka Text" panose="02000505000000020004" pitchFamily="2" charset="0"/>
                <a:cs typeface="Arial"/>
              </a:rPr>
              <a:t>-</a:t>
            </a:r>
            <a:r>
              <a:rPr sz="2400" spc="155" dirty="0">
                <a:latin typeface="Sitka Text" panose="02000505000000020004" pitchFamily="2" charset="0"/>
                <a:cs typeface="Arial"/>
              </a:rPr>
              <a:t> </a:t>
            </a:r>
            <a:r>
              <a:rPr sz="2400" dirty="0">
                <a:latin typeface="Sitka Text" panose="02000505000000020004" pitchFamily="2" charset="0"/>
                <a:cs typeface="Arial"/>
              </a:rPr>
              <a:t>Compares</a:t>
            </a:r>
            <a:r>
              <a:rPr sz="2400" spc="160" dirty="0">
                <a:latin typeface="Sitka Text" panose="02000505000000020004" pitchFamily="2" charset="0"/>
                <a:cs typeface="Arial"/>
              </a:rPr>
              <a:t> </a:t>
            </a:r>
            <a:r>
              <a:rPr sz="2400" spc="-5" dirty="0">
                <a:latin typeface="Sitka Text" panose="02000505000000020004" pitchFamily="2" charset="0"/>
                <a:cs typeface="Arial"/>
              </a:rPr>
              <a:t>two</a:t>
            </a:r>
            <a:r>
              <a:rPr sz="2400" spc="145" dirty="0">
                <a:latin typeface="Sitka Text" panose="02000505000000020004" pitchFamily="2" charset="0"/>
                <a:cs typeface="Arial"/>
              </a:rPr>
              <a:t> </a:t>
            </a:r>
            <a:r>
              <a:rPr sz="2400" dirty="0">
                <a:latin typeface="Sitka Text" panose="02000505000000020004" pitchFamily="2" charset="0"/>
                <a:cs typeface="Arial"/>
              </a:rPr>
              <a:t>strings</a:t>
            </a:r>
            <a:r>
              <a:rPr sz="2400" spc="155" dirty="0">
                <a:latin typeface="Sitka Text" panose="02000505000000020004" pitchFamily="2" charset="0"/>
                <a:cs typeface="Arial"/>
              </a:rPr>
              <a:t> </a:t>
            </a:r>
            <a:r>
              <a:rPr sz="2400" spc="-5" dirty="0">
                <a:latin typeface="Sitka Text" panose="02000505000000020004" pitchFamily="2" charset="0"/>
                <a:cs typeface="Arial"/>
              </a:rPr>
              <a:t>and</a:t>
            </a:r>
            <a:r>
              <a:rPr sz="2400" spc="145" dirty="0">
                <a:latin typeface="Sitka Text" panose="02000505000000020004" pitchFamily="2" charset="0"/>
                <a:cs typeface="Arial"/>
              </a:rPr>
              <a:t> </a:t>
            </a:r>
            <a:r>
              <a:rPr sz="2400" spc="-5" dirty="0">
                <a:latin typeface="Sitka Text" panose="02000505000000020004" pitchFamily="2" charset="0"/>
                <a:cs typeface="Arial"/>
              </a:rPr>
              <a:t>to</a:t>
            </a:r>
            <a:r>
              <a:rPr sz="2400" spc="155" dirty="0">
                <a:latin typeface="Sitka Text" panose="02000505000000020004" pitchFamily="2" charset="0"/>
                <a:cs typeface="Arial"/>
              </a:rPr>
              <a:t> </a:t>
            </a:r>
            <a:r>
              <a:rPr sz="2400" spc="-5" dirty="0">
                <a:latin typeface="Sitka Text" panose="02000505000000020004" pitchFamily="2" charset="0"/>
                <a:cs typeface="Arial"/>
              </a:rPr>
              <a:t>know</a:t>
            </a:r>
            <a:r>
              <a:rPr sz="2400" spc="160" dirty="0">
                <a:latin typeface="Sitka Text" panose="02000505000000020004" pitchFamily="2" charset="0"/>
                <a:cs typeface="Arial"/>
              </a:rPr>
              <a:t> </a:t>
            </a:r>
            <a:r>
              <a:rPr sz="2400" spc="-5" dirty="0">
                <a:latin typeface="Sitka Text" panose="02000505000000020004" pitchFamily="2" charset="0"/>
                <a:cs typeface="Arial"/>
              </a:rPr>
              <a:t>which</a:t>
            </a:r>
            <a:r>
              <a:rPr sz="2400" spc="150" dirty="0">
                <a:latin typeface="Sitka Text" panose="02000505000000020004" pitchFamily="2" charset="0"/>
                <a:cs typeface="Arial"/>
              </a:rPr>
              <a:t> </a:t>
            </a:r>
            <a:r>
              <a:rPr sz="2400" spc="-5" dirty="0">
                <a:latin typeface="Sitka Text" panose="02000505000000020004" pitchFamily="2" charset="0"/>
                <a:cs typeface="Arial"/>
              </a:rPr>
              <a:t>string</a:t>
            </a:r>
            <a:r>
              <a:rPr lang="en-US" sz="2400" spc="-5" dirty="0">
                <a:latin typeface="Sitka Text" panose="02000505000000020004" pitchFamily="2" charset="0"/>
                <a:cs typeface="Arial"/>
              </a:rPr>
              <a:t> </a:t>
            </a:r>
            <a:r>
              <a:rPr sz="2400" spc="-5" dirty="0">
                <a:latin typeface="Sitka Text" panose="02000505000000020004" pitchFamily="2" charset="0"/>
                <a:cs typeface="Arial"/>
              </a:rPr>
              <a:t>is bigger or</a:t>
            </a:r>
            <a:r>
              <a:rPr sz="2400" spc="10" dirty="0">
                <a:latin typeface="Sitka Text" panose="02000505000000020004" pitchFamily="2" charset="0"/>
                <a:cs typeface="Arial"/>
              </a:rPr>
              <a:t> </a:t>
            </a:r>
            <a:r>
              <a:rPr sz="2400" spc="-5" dirty="0">
                <a:latin typeface="Sitka Text" panose="02000505000000020004" pitchFamily="2" charset="0"/>
                <a:cs typeface="Arial"/>
              </a:rPr>
              <a:t>smaller</a:t>
            </a:r>
            <a:endParaRPr sz="2400" dirty="0">
              <a:latin typeface="Sitka Text" panose="02000505000000020004" pitchFamily="2" charset="0"/>
              <a:cs typeface="Arial"/>
            </a:endParaRPr>
          </a:p>
          <a:p>
            <a:pPr marL="756285" marR="5080" lvl="1" indent="-287020">
              <a:lnSpc>
                <a:spcPct val="100000"/>
              </a:lnSpc>
              <a:spcBef>
                <a:spcPts val="530"/>
              </a:spcBef>
              <a:buChar char="–"/>
              <a:tabLst>
                <a:tab pos="756285" algn="l"/>
                <a:tab pos="756920" algn="l"/>
              </a:tabLst>
            </a:pPr>
            <a:r>
              <a:rPr sz="2400" spc="-25" dirty="0">
                <a:latin typeface="Sitka Text" panose="02000505000000020004" pitchFamily="2" charset="0"/>
                <a:cs typeface="Arial"/>
              </a:rPr>
              <a:t>We </a:t>
            </a:r>
            <a:r>
              <a:rPr sz="2400" spc="-5" dirty="0">
                <a:latin typeface="Sitka Text" panose="02000505000000020004" pitchFamily="2" charset="0"/>
                <a:cs typeface="Arial"/>
              </a:rPr>
              <a:t>will get a negative </a:t>
            </a:r>
            <a:r>
              <a:rPr sz="2400" spc="-20" dirty="0">
                <a:latin typeface="Sitka Text" panose="02000505000000020004" pitchFamily="2" charset="0"/>
                <a:cs typeface="Arial"/>
              </a:rPr>
              <a:t>integer, </a:t>
            </a:r>
            <a:r>
              <a:rPr sz="2400" spc="-5" dirty="0">
                <a:latin typeface="Sitka Text" panose="02000505000000020004" pitchFamily="2" charset="0"/>
                <a:cs typeface="Arial"/>
              </a:rPr>
              <a:t>if this String object is less  than the argument</a:t>
            </a:r>
            <a:r>
              <a:rPr sz="2400" spc="60" dirty="0">
                <a:latin typeface="Sitka Text" panose="02000505000000020004" pitchFamily="2" charset="0"/>
                <a:cs typeface="Arial"/>
              </a:rPr>
              <a:t> </a:t>
            </a:r>
            <a:r>
              <a:rPr sz="2400" spc="-5" dirty="0">
                <a:latin typeface="Sitka Text" panose="02000505000000020004" pitchFamily="2" charset="0"/>
                <a:cs typeface="Arial"/>
              </a:rPr>
              <a:t>string</a:t>
            </a:r>
            <a:endParaRPr sz="2400" dirty="0">
              <a:latin typeface="Sitka Text" panose="02000505000000020004" pitchFamily="2" charset="0"/>
              <a:cs typeface="Arial"/>
            </a:endParaRPr>
          </a:p>
          <a:p>
            <a:pPr marL="756285" lvl="1" indent="-287020">
              <a:lnSpc>
                <a:spcPct val="100000"/>
              </a:lnSpc>
              <a:spcBef>
                <a:spcPts val="530"/>
              </a:spcBef>
              <a:buChar char="–"/>
              <a:tabLst>
                <a:tab pos="756285" algn="l"/>
                <a:tab pos="756920" algn="l"/>
              </a:tabLst>
            </a:pPr>
            <a:r>
              <a:rPr sz="2400" spc="-25" dirty="0">
                <a:latin typeface="Sitka Text" panose="02000505000000020004" pitchFamily="2" charset="0"/>
                <a:cs typeface="Arial"/>
              </a:rPr>
              <a:t>We</a:t>
            </a:r>
            <a:r>
              <a:rPr sz="2400" spc="215" dirty="0">
                <a:latin typeface="Sitka Text" panose="02000505000000020004" pitchFamily="2" charset="0"/>
                <a:cs typeface="Arial"/>
              </a:rPr>
              <a:t> </a:t>
            </a:r>
            <a:r>
              <a:rPr sz="2400" spc="-5" dirty="0">
                <a:latin typeface="Sitka Text" panose="02000505000000020004" pitchFamily="2" charset="0"/>
                <a:cs typeface="Arial"/>
              </a:rPr>
              <a:t>will</a:t>
            </a:r>
            <a:r>
              <a:rPr sz="2400" spc="225" dirty="0">
                <a:latin typeface="Sitka Text" panose="02000505000000020004" pitchFamily="2" charset="0"/>
                <a:cs typeface="Arial"/>
              </a:rPr>
              <a:t> </a:t>
            </a:r>
            <a:r>
              <a:rPr sz="2400" spc="-5" dirty="0">
                <a:latin typeface="Sitka Text" panose="02000505000000020004" pitchFamily="2" charset="0"/>
                <a:cs typeface="Arial"/>
              </a:rPr>
              <a:t>get</a:t>
            </a:r>
            <a:r>
              <a:rPr sz="2400" spc="200" dirty="0">
                <a:latin typeface="Sitka Text" panose="02000505000000020004" pitchFamily="2" charset="0"/>
                <a:cs typeface="Arial"/>
              </a:rPr>
              <a:t> </a:t>
            </a:r>
            <a:r>
              <a:rPr sz="2400" spc="-5" dirty="0">
                <a:latin typeface="Sitka Text" panose="02000505000000020004" pitchFamily="2" charset="0"/>
                <a:cs typeface="Arial"/>
              </a:rPr>
              <a:t>a</a:t>
            </a:r>
            <a:r>
              <a:rPr sz="2400" spc="215" dirty="0">
                <a:latin typeface="Sitka Text" panose="02000505000000020004" pitchFamily="2" charset="0"/>
                <a:cs typeface="Arial"/>
              </a:rPr>
              <a:t> </a:t>
            </a:r>
            <a:r>
              <a:rPr sz="2400" spc="-5" dirty="0">
                <a:latin typeface="Sitka Text" panose="02000505000000020004" pitchFamily="2" charset="0"/>
                <a:cs typeface="Arial"/>
              </a:rPr>
              <a:t>positive</a:t>
            </a:r>
            <a:r>
              <a:rPr sz="2400" spc="220" dirty="0">
                <a:latin typeface="Sitka Text" panose="02000505000000020004" pitchFamily="2" charset="0"/>
                <a:cs typeface="Arial"/>
              </a:rPr>
              <a:t> </a:t>
            </a:r>
            <a:r>
              <a:rPr sz="2400" spc="-5" dirty="0">
                <a:latin typeface="Sitka Text" panose="02000505000000020004" pitchFamily="2" charset="0"/>
                <a:cs typeface="Arial"/>
              </a:rPr>
              <a:t>integer</a:t>
            </a:r>
            <a:r>
              <a:rPr sz="2400" spc="215" dirty="0">
                <a:latin typeface="Sitka Text" panose="02000505000000020004" pitchFamily="2" charset="0"/>
                <a:cs typeface="Arial"/>
              </a:rPr>
              <a:t> </a:t>
            </a:r>
            <a:r>
              <a:rPr sz="2400" spc="-5" dirty="0">
                <a:latin typeface="Sitka Text" panose="02000505000000020004" pitchFamily="2" charset="0"/>
                <a:cs typeface="Arial"/>
              </a:rPr>
              <a:t>if</a:t>
            </a:r>
            <a:r>
              <a:rPr sz="2400" spc="220" dirty="0">
                <a:latin typeface="Sitka Text" panose="02000505000000020004" pitchFamily="2" charset="0"/>
                <a:cs typeface="Arial"/>
              </a:rPr>
              <a:t> </a:t>
            </a:r>
            <a:r>
              <a:rPr sz="2400" spc="-5" dirty="0">
                <a:latin typeface="Sitka Text" panose="02000505000000020004" pitchFamily="2" charset="0"/>
                <a:cs typeface="Arial"/>
              </a:rPr>
              <a:t>this</a:t>
            </a:r>
            <a:r>
              <a:rPr sz="2400" spc="225" dirty="0">
                <a:latin typeface="Sitka Text" panose="02000505000000020004" pitchFamily="2" charset="0"/>
                <a:cs typeface="Arial"/>
              </a:rPr>
              <a:t> </a:t>
            </a:r>
            <a:r>
              <a:rPr sz="2400" spc="-5" dirty="0">
                <a:latin typeface="Sitka Text" panose="02000505000000020004" pitchFamily="2" charset="0"/>
                <a:cs typeface="Arial"/>
              </a:rPr>
              <a:t>String</a:t>
            </a:r>
            <a:r>
              <a:rPr sz="2400" spc="220" dirty="0">
                <a:latin typeface="Sitka Text" panose="02000505000000020004" pitchFamily="2" charset="0"/>
                <a:cs typeface="Arial"/>
              </a:rPr>
              <a:t> </a:t>
            </a:r>
            <a:r>
              <a:rPr sz="2400" spc="-5" dirty="0">
                <a:latin typeface="Sitka Text" panose="02000505000000020004" pitchFamily="2" charset="0"/>
                <a:cs typeface="Arial"/>
              </a:rPr>
              <a:t>object</a:t>
            </a:r>
            <a:r>
              <a:rPr sz="2400" spc="225" dirty="0">
                <a:latin typeface="Sitka Text" panose="02000505000000020004" pitchFamily="2" charset="0"/>
                <a:cs typeface="Arial"/>
              </a:rPr>
              <a:t> </a:t>
            </a:r>
            <a:r>
              <a:rPr sz="2400" spc="-5" dirty="0">
                <a:latin typeface="Sitka Text" panose="02000505000000020004" pitchFamily="2" charset="0"/>
                <a:cs typeface="Arial"/>
              </a:rPr>
              <a:t>is</a:t>
            </a:r>
            <a:r>
              <a:rPr sz="2400" spc="220" dirty="0">
                <a:latin typeface="Sitka Text" panose="02000505000000020004" pitchFamily="2" charset="0"/>
                <a:cs typeface="Arial"/>
              </a:rPr>
              <a:t> </a:t>
            </a:r>
            <a:r>
              <a:rPr sz="2400" spc="-5" dirty="0">
                <a:latin typeface="Sitka Text" panose="02000505000000020004" pitchFamily="2" charset="0"/>
                <a:cs typeface="Arial"/>
              </a:rPr>
              <a:t>greater</a:t>
            </a:r>
            <a:endParaRPr sz="2400" dirty="0">
              <a:latin typeface="Sitka Text" panose="02000505000000020004" pitchFamily="2" charset="0"/>
              <a:cs typeface="Arial"/>
            </a:endParaRPr>
          </a:p>
          <a:p>
            <a:pPr marL="756285">
              <a:lnSpc>
                <a:spcPct val="100000"/>
              </a:lnSpc>
            </a:pPr>
            <a:r>
              <a:rPr sz="2400" spc="-5" dirty="0">
                <a:latin typeface="Sitka Text" panose="02000505000000020004" pitchFamily="2" charset="0"/>
                <a:cs typeface="Arial"/>
              </a:rPr>
              <a:t>than the argument</a:t>
            </a:r>
            <a:r>
              <a:rPr sz="2400" spc="60" dirty="0">
                <a:latin typeface="Sitka Text" panose="02000505000000020004" pitchFamily="2" charset="0"/>
                <a:cs typeface="Arial"/>
              </a:rPr>
              <a:t> </a:t>
            </a:r>
            <a:r>
              <a:rPr sz="2400" spc="-5" dirty="0">
                <a:latin typeface="Sitka Text" panose="02000505000000020004" pitchFamily="2" charset="0"/>
                <a:cs typeface="Arial"/>
              </a:rPr>
              <a:t>string.</a:t>
            </a:r>
            <a:endParaRPr sz="2400" dirty="0">
              <a:latin typeface="Sitka Text" panose="02000505000000020004" pitchFamily="2" charset="0"/>
              <a:cs typeface="Arial"/>
            </a:endParaRPr>
          </a:p>
          <a:p>
            <a:pPr marL="756285" lvl="1" indent="-287020">
              <a:lnSpc>
                <a:spcPct val="100000"/>
              </a:lnSpc>
              <a:spcBef>
                <a:spcPts val="530"/>
              </a:spcBef>
              <a:buChar char="–"/>
              <a:tabLst>
                <a:tab pos="756285" algn="l"/>
                <a:tab pos="756920" algn="l"/>
              </a:tabLst>
            </a:pPr>
            <a:r>
              <a:rPr sz="2400" spc="-25" dirty="0">
                <a:latin typeface="Sitka Text" panose="02000505000000020004" pitchFamily="2" charset="0"/>
                <a:cs typeface="Arial"/>
              </a:rPr>
              <a:t>We </a:t>
            </a:r>
            <a:r>
              <a:rPr sz="2400" spc="-5" dirty="0">
                <a:latin typeface="Sitka Text" panose="02000505000000020004" pitchFamily="2" charset="0"/>
                <a:cs typeface="Arial"/>
              </a:rPr>
              <a:t>will get a return value 0(zero), if these strings are</a:t>
            </a:r>
            <a:r>
              <a:rPr sz="2400" spc="229" dirty="0">
                <a:latin typeface="Sitka Text" panose="02000505000000020004" pitchFamily="2" charset="0"/>
                <a:cs typeface="Arial"/>
              </a:rPr>
              <a:t> </a:t>
            </a:r>
            <a:r>
              <a:rPr sz="2400" spc="-5" dirty="0">
                <a:latin typeface="Sitka Text" panose="02000505000000020004" pitchFamily="2" charset="0"/>
                <a:cs typeface="Arial"/>
              </a:rPr>
              <a:t>equal.</a:t>
            </a:r>
            <a:endParaRPr sz="2400" dirty="0">
              <a:latin typeface="Sitka Text" panose="02000505000000020004" pitchFamily="2" charset="0"/>
              <a:cs typeface="Arial"/>
            </a:endParaRPr>
          </a:p>
          <a:p>
            <a:pPr>
              <a:lnSpc>
                <a:spcPct val="100000"/>
              </a:lnSpc>
              <a:spcBef>
                <a:spcPts val="5"/>
              </a:spcBef>
            </a:pPr>
            <a:endParaRPr sz="2400" dirty="0">
              <a:latin typeface="Sitka Text" panose="02000505000000020004" pitchFamily="2" charset="0"/>
              <a:cs typeface="Arial"/>
            </a:endParaRPr>
          </a:p>
          <a:p>
            <a:pPr marL="243840" marR="2449195">
              <a:lnSpc>
                <a:spcPct val="120000"/>
              </a:lnSpc>
            </a:pPr>
            <a:r>
              <a:rPr sz="2400" spc="-5" dirty="0">
                <a:latin typeface="Sitka Text" panose="02000505000000020004" pitchFamily="2" charset="0"/>
                <a:cs typeface="Arial"/>
              </a:rPr>
              <a:t>public int </a:t>
            </a:r>
            <a:r>
              <a:rPr sz="2400" b="1" spc="-15" dirty="0">
                <a:latin typeface="Sitka Text" panose="02000505000000020004" pitchFamily="2" charset="0"/>
                <a:cs typeface="Arial"/>
              </a:rPr>
              <a:t>compareTo</a:t>
            </a:r>
            <a:r>
              <a:rPr sz="2400" spc="-15" dirty="0">
                <a:latin typeface="Sitka Text" panose="02000505000000020004" pitchFamily="2" charset="0"/>
                <a:cs typeface="Arial"/>
              </a:rPr>
              <a:t>(String </a:t>
            </a:r>
            <a:r>
              <a:rPr sz="2400" spc="-5" dirty="0">
                <a:latin typeface="Sitka Text" panose="02000505000000020004" pitchFamily="2" charset="0"/>
                <a:cs typeface="Arial"/>
              </a:rPr>
              <a:t>anotherString)  </a:t>
            </a:r>
            <a:endParaRPr lang="en-US" sz="2400" spc="-5" dirty="0">
              <a:latin typeface="Sitka Text" panose="02000505000000020004" pitchFamily="2" charset="0"/>
              <a:cs typeface="Arial"/>
            </a:endParaRPr>
          </a:p>
          <a:p>
            <a:pPr marL="243840" marR="2449195">
              <a:lnSpc>
                <a:spcPct val="120000"/>
              </a:lnSpc>
            </a:pPr>
            <a:r>
              <a:rPr sz="2400" spc="-5" dirty="0">
                <a:latin typeface="Sitka Text" panose="02000505000000020004" pitchFamily="2" charset="0"/>
                <a:cs typeface="Arial"/>
              </a:rPr>
              <a:t>public int </a:t>
            </a:r>
            <a:r>
              <a:rPr sz="2400" b="1" spc="-10" dirty="0">
                <a:latin typeface="Sitka Text" panose="02000505000000020004" pitchFamily="2" charset="0"/>
                <a:cs typeface="Arial"/>
              </a:rPr>
              <a:t>compareToIgnoreCase</a:t>
            </a:r>
            <a:r>
              <a:rPr sz="2400" spc="-10" dirty="0">
                <a:latin typeface="Sitka Text" panose="02000505000000020004" pitchFamily="2" charset="0"/>
                <a:cs typeface="Arial"/>
              </a:rPr>
              <a:t>(String</a:t>
            </a:r>
            <a:r>
              <a:rPr sz="2400" spc="85" dirty="0">
                <a:latin typeface="Sitka Text" panose="02000505000000020004" pitchFamily="2" charset="0"/>
                <a:cs typeface="Arial"/>
              </a:rPr>
              <a:t> </a:t>
            </a:r>
            <a:r>
              <a:rPr sz="2400" spc="-5" dirty="0">
                <a:latin typeface="Sitka Text" panose="02000505000000020004" pitchFamily="2" charset="0"/>
                <a:cs typeface="Arial"/>
              </a:rPr>
              <a:t>str)</a:t>
            </a:r>
            <a:endParaRPr sz="2400" dirty="0">
              <a:latin typeface="Sitka Text" panose="02000505000000020004" pitchFamily="2" charset="0"/>
              <a:cs typeface="Arial"/>
            </a:endParaRPr>
          </a:p>
          <a:p>
            <a:pPr>
              <a:lnSpc>
                <a:spcPct val="100000"/>
              </a:lnSpc>
              <a:spcBef>
                <a:spcPts val="20"/>
              </a:spcBef>
            </a:pPr>
            <a:endParaRPr sz="2400" dirty="0">
              <a:latin typeface="Sitka Text" panose="02000505000000020004" pitchFamily="2" charset="0"/>
              <a:cs typeface="Arial"/>
            </a:endParaRPr>
          </a:p>
          <a:p>
            <a:pPr marL="243840" marR="5080" indent="-231775">
              <a:lnSpc>
                <a:spcPct val="100000"/>
              </a:lnSpc>
            </a:pPr>
            <a:r>
              <a:rPr sz="2400" spc="-5" dirty="0">
                <a:latin typeface="Sitka Text" panose="02000505000000020004" pitchFamily="2" charset="0"/>
                <a:cs typeface="Arial"/>
              </a:rPr>
              <a:t>This </a:t>
            </a:r>
            <a:r>
              <a:rPr sz="2400" dirty="0">
                <a:latin typeface="Sitka Text" panose="02000505000000020004" pitchFamily="2" charset="0"/>
                <a:cs typeface="Arial"/>
              </a:rPr>
              <a:t>method </a:t>
            </a:r>
            <a:r>
              <a:rPr sz="2400" spc="-5" dirty="0">
                <a:latin typeface="Sitka Text" panose="02000505000000020004" pitchFamily="2" charset="0"/>
                <a:cs typeface="Arial"/>
              </a:rPr>
              <a:t>is similar to </a:t>
            </a:r>
            <a:r>
              <a:rPr sz="2400" spc="-25" dirty="0">
                <a:latin typeface="Sitka Text" panose="02000505000000020004" pitchFamily="2" charset="0"/>
                <a:cs typeface="Arial"/>
              </a:rPr>
              <a:t>compareTo() </a:t>
            </a:r>
            <a:r>
              <a:rPr sz="2400" spc="-5" dirty="0">
                <a:latin typeface="Sitka Text" panose="02000505000000020004" pitchFamily="2" charset="0"/>
                <a:cs typeface="Arial"/>
              </a:rPr>
              <a:t>method but this does not  take the case of strings into</a:t>
            </a:r>
            <a:r>
              <a:rPr sz="2400" spc="50" dirty="0">
                <a:latin typeface="Sitka Text" panose="02000505000000020004" pitchFamily="2" charset="0"/>
                <a:cs typeface="Arial"/>
              </a:rPr>
              <a:t> </a:t>
            </a:r>
            <a:r>
              <a:rPr sz="2400" dirty="0">
                <a:latin typeface="Sitka Text" panose="02000505000000020004" pitchFamily="2" charset="0"/>
                <a:cs typeface="Arial"/>
              </a:rPr>
              <a:t>consideration.</a:t>
            </a: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47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2083633" y="6286506"/>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8387" y="876992"/>
            <a:ext cx="973361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694375"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Str</a:t>
            </a:r>
            <a:r>
              <a:rPr lang="en-US" sz="4400" spc="-15" dirty="0">
                <a:latin typeface="Sitka Heading Semibold" pitchFamily="2" charset="0"/>
              </a:rPr>
              <a:t>i</a:t>
            </a:r>
            <a:r>
              <a:rPr lang="en-US" sz="4400" dirty="0">
                <a:latin typeface="Sitka Heading Semibold" pitchFamily="2" charset="0"/>
              </a:rPr>
              <a:t>ng</a:t>
            </a:r>
            <a:endParaRPr lang="en-US" sz="4400" b="1" i="0" dirty="0">
              <a:solidFill>
                <a:srgbClr val="273239"/>
              </a:solidFill>
              <a:effectLst/>
              <a:latin typeface="Sitka Heading Semibold" pitchFamily="2" charset="0"/>
            </a:endParaRPr>
          </a:p>
        </p:txBody>
      </p:sp>
      <p:sp>
        <p:nvSpPr>
          <p:cNvPr id="12" name="object 3">
            <a:extLst>
              <a:ext uri="{FF2B5EF4-FFF2-40B4-BE49-F238E27FC236}">
                <a16:creationId xmlns:a16="http://schemas.microsoft.com/office/drawing/2014/main" id="{AFADF185-DF1A-4219-A5BF-3BBF9BF94A0C}"/>
              </a:ext>
            </a:extLst>
          </p:cNvPr>
          <p:cNvSpPr txBox="1"/>
          <p:nvPr/>
        </p:nvSpPr>
        <p:spPr>
          <a:xfrm>
            <a:off x="6759352" y="1134755"/>
            <a:ext cx="5499162" cy="902170"/>
          </a:xfrm>
          <a:prstGeom prst="rect">
            <a:avLst/>
          </a:prstGeom>
        </p:spPr>
        <p:txBody>
          <a:bodyPr vert="horz" wrap="square" lIns="0" tIns="85725" rIns="0" bIns="0" rtlCol="0">
            <a:spAutoFit/>
          </a:bodyPr>
          <a:lstStyle/>
          <a:p>
            <a:pPr marL="243840" indent="-231775">
              <a:lnSpc>
                <a:spcPct val="100000"/>
              </a:lnSpc>
              <a:spcBef>
                <a:spcPts val="675"/>
              </a:spcBef>
              <a:buChar char="•"/>
              <a:tabLst>
                <a:tab pos="244475" algn="l"/>
              </a:tabLst>
            </a:pPr>
            <a:r>
              <a:rPr sz="2400" spc="-5" dirty="0">
                <a:latin typeface="Sitka Text" panose="02000505000000020004" pitchFamily="2" charset="0"/>
                <a:cs typeface="Arial"/>
              </a:rPr>
              <a:t>String s1 </a:t>
            </a:r>
            <a:r>
              <a:rPr sz="2400" dirty="0">
                <a:latin typeface="Sitka Text" panose="02000505000000020004" pitchFamily="2" charset="0"/>
                <a:cs typeface="Arial"/>
              </a:rPr>
              <a:t>= </a:t>
            </a:r>
            <a:r>
              <a:rPr sz="2400" spc="-5" dirty="0">
                <a:latin typeface="Sitka Text" panose="02000505000000020004" pitchFamily="2" charset="0"/>
                <a:cs typeface="Arial"/>
              </a:rPr>
              <a:t>new</a:t>
            </a:r>
            <a:r>
              <a:rPr sz="2400" spc="20" dirty="0">
                <a:latin typeface="Sitka Text" panose="02000505000000020004" pitchFamily="2" charset="0"/>
                <a:cs typeface="Arial"/>
              </a:rPr>
              <a:t> </a:t>
            </a:r>
            <a:r>
              <a:rPr sz="2400" spc="-5" dirty="0">
                <a:latin typeface="Sitka Text" panose="02000505000000020004" pitchFamily="2" charset="0"/>
                <a:cs typeface="Arial"/>
              </a:rPr>
              <a:t>String(“HELLO”);</a:t>
            </a:r>
            <a:endParaRPr sz="2400" dirty="0">
              <a:latin typeface="Sitka Text" panose="02000505000000020004" pitchFamily="2" charset="0"/>
              <a:cs typeface="Arial"/>
            </a:endParaRPr>
          </a:p>
          <a:p>
            <a:pPr marL="243840" indent="-231775">
              <a:lnSpc>
                <a:spcPct val="100000"/>
              </a:lnSpc>
              <a:spcBef>
                <a:spcPts val="580"/>
              </a:spcBef>
              <a:buChar char="•"/>
              <a:tabLst>
                <a:tab pos="244475" algn="l"/>
              </a:tabLst>
            </a:pPr>
            <a:r>
              <a:rPr sz="2400" spc="-5" dirty="0">
                <a:latin typeface="Sitka Text" panose="02000505000000020004" pitchFamily="2" charset="0"/>
                <a:cs typeface="Arial"/>
              </a:rPr>
              <a:t>String s2 </a:t>
            </a:r>
            <a:r>
              <a:rPr sz="2400" dirty="0">
                <a:latin typeface="Sitka Text" panose="02000505000000020004" pitchFamily="2" charset="0"/>
                <a:cs typeface="Arial"/>
              </a:rPr>
              <a:t>= </a:t>
            </a:r>
            <a:r>
              <a:rPr sz="2400" spc="-5" dirty="0">
                <a:latin typeface="Sitka Text" panose="02000505000000020004" pitchFamily="2" charset="0"/>
                <a:cs typeface="Arial"/>
              </a:rPr>
              <a:t>new</a:t>
            </a:r>
            <a:r>
              <a:rPr sz="2400" spc="20" dirty="0">
                <a:latin typeface="Sitka Text" panose="02000505000000020004" pitchFamily="2" charset="0"/>
                <a:cs typeface="Arial"/>
              </a:rPr>
              <a:t> </a:t>
            </a:r>
            <a:r>
              <a:rPr sz="2400" spc="-5" dirty="0">
                <a:latin typeface="Sitka Text" panose="02000505000000020004" pitchFamily="2" charset="0"/>
                <a:cs typeface="Arial"/>
              </a:rPr>
              <a:t>String(“HELLO”);</a:t>
            </a:r>
            <a:endParaRPr sz="2400" dirty="0">
              <a:latin typeface="Sitka Text" panose="02000505000000020004" pitchFamily="2" charset="0"/>
              <a:cs typeface="Arial"/>
            </a:endParaRPr>
          </a:p>
        </p:txBody>
      </p:sp>
      <p:grpSp>
        <p:nvGrpSpPr>
          <p:cNvPr id="13" name="object 4">
            <a:extLst>
              <a:ext uri="{FF2B5EF4-FFF2-40B4-BE49-F238E27FC236}">
                <a16:creationId xmlns:a16="http://schemas.microsoft.com/office/drawing/2014/main" id="{FB2FEB84-1AA2-4B21-8964-A2C7C24D224F}"/>
              </a:ext>
            </a:extLst>
          </p:cNvPr>
          <p:cNvGrpSpPr/>
          <p:nvPr/>
        </p:nvGrpSpPr>
        <p:grpSpPr>
          <a:xfrm>
            <a:off x="7835083" y="2544124"/>
            <a:ext cx="3218815" cy="3066415"/>
            <a:chOff x="5286755" y="1956816"/>
            <a:chExt cx="3218815" cy="3066415"/>
          </a:xfrm>
        </p:grpSpPr>
        <p:sp>
          <p:nvSpPr>
            <p:cNvPr id="14" name="object 5">
              <a:extLst>
                <a:ext uri="{FF2B5EF4-FFF2-40B4-BE49-F238E27FC236}">
                  <a16:creationId xmlns:a16="http://schemas.microsoft.com/office/drawing/2014/main" id="{257517AE-D641-4DD7-8290-7C96B7BD7D98}"/>
                </a:ext>
              </a:extLst>
            </p:cNvPr>
            <p:cNvSpPr/>
            <p:nvPr/>
          </p:nvSpPr>
          <p:spPr>
            <a:xfrm>
              <a:off x="5286755" y="1956816"/>
              <a:ext cx="3218688" cy="3066287"/>
            </a:xfrm>
            <a:prstGeom prst="rect">
              <a:avLst/>
            </a:prstGeom>
            <a:blipFill>
              <a:blip r:embed="rId2" cstate="print"/>
              <a:stretch>
                <a:fillRect/>
              </a:stretch>
            </a:blipFill>
          </p:spPr>
          <p:txBody>
            <a:bodyPr wrap="square" lIns="0" tIns="0" rIns="0" bIns="0" rtlCol="0"/>
            <a:lstStyle/>
            <a:p>
              <a:endParaRPr/>
            </a:p>
          </p:txBody>
        </p:sp>
        <p:sp>
          <p:nvSpPr>
            <p:cNvPr id="18" name="object 6">
              <a:extLst>
                <a:ext uri="{FF2B5EF4-FFF2-40B4-BE49-F238E27FC236}">
                  <a16:creationId xmlns:a16="http://schemas.microsoft.com/office/drawing/2014/main" id="{2C08557D-C804-456C-8ACF-72C90956EA56}"/>
                </a:ext>
              </a:extLst>
            </p:cNvPr>
            <p:cNvSpPr/>
            <p:nvPr/>
          </p:nvSpPr>
          <p:spPr>
            <a:xfrm>
              <a:off x="5333999" y="1981200"/>
              <a:ext cx="3124200" cy="2971800"/>
            </a:xfrm>
            <a:custGeom>
              <a:avLst/>
              <a:gdLst/>
              <a:ahLst/>
              <a:cxnLst/>
              <a:rect l="l" t="t" r="r" b="b"/>
              <a:pathLst>
                <a:path w="3124200" h="2971800">
                  <a:moveTo>
                    <a:pt x="3124200" y="0"/>
                  </a:moveTo>
                  <a:lnTo>
                    <a:pt x="0" y="0"/>
                  </a:lnTo>
                  <a:lnTo>
                    <a:pt x="0" y="2971800"/>
                  </a:lnTo>
                  <a:lnTo>
                    <a:pt x="3124200" y="2971800"/>
                  </a:lnTo>
                  <a:lnTo>
                    <a:pt x="3124200" y="0"/>
                  </a:lnTo>
                  <a:close/>
                </a:path>
              </a:pathLst>
            </a:custGeom>
            <a:solidFill>
              <a:srgbClr val="F1F1F1"/>
            </a:solidFill>
          </p:spPr>
          <p:txBody>
            <a:bodyPr wrap="square" lIns="0" tIns="0" rIns="0" bIns="0" rtlCol="0"/>
            <a:lstStyle/>
            <a:p>
              <a:endParaRPr/>
            </a:p>
          </p:txBody>
        </p:sp>
        <p:sp>
          <p:nvSpPr>
            <p:cNvPr id="19" name="object 7">
              <a:extLst>
                <a:ext uri="{FF2B5EF4-FFF2-40B4-BE49-F238E27FC236}">
                  <a16:creationId xmlns:a16="http://schemas.microsoft.com/office/drawing/2014/main" id="{9C9CCA40-9FF9-4158-9099-920237E65381}"/>
                </a:ext>
              </a:extLst>
            </p:cNvPr>
            <p:cNvSpPr/>
            <p:nvPr/>
          </p:nvSpPr>
          <p:spPr>
            <a:xfrm>
              <a:off x="5333999" y="1981200"/>
              <a:ext cx="3124200" cy="2971800"/>
            </a:xfrm>
            <a:custGeom>
              <a:avLst/>
              <a:gdLst/>
              <a:ahLst/>
              <a:cxnLst/>
              <a:rect l="l" t="t" r="r" b="b"/>
              <a:pathLst>
                <a:path w="3124200" h="2971800">
                  <a:moveTo>
                    <a:pt x="0" y="2971800"/>
                  </a:moveTo>
                  <a:lnTo>
                    <a:pt x="3124200" y="2971800"/>
                  </a:lnTo>
                  <a:lnTo>
                    <a:pt x="3124200" y="0"/>
                  </a:lnTo>
                  <a:lnTo>
                    <a:pt x="0" y="0"/>
                  </a:lnTo>
                  <a:lnTo>
                    <a:pt x="0" y="2971800"/>
                  </a:lnTo>
                  <a:close/>
                </a:path>
              </a:pathLst>
            </a:custGeom>
            <a:ln w="9144">
              <a:solidFill>
                <a:srgbClr val="00AEEF"/>
              </a:solidFill>
            </a:ln>
          </p:spPr>
          <p:txBody>
            <a:bodyPr wrap="square" lIns="0" tIns="0" rIns="0" bIns="0" rtlCol="0"/>
            <a:lstStyle/>
            <a:p>
              <a:endParaRPr/>
            </a:p>
          </p:txBody>
        </p:sp>
        <p:sp>
          <p:nvSpPr>
            <p:cNvPr id="20" name="object 8">
              <a:extLst>
                <a:ext uri="{FF2B5EF4-FFF2-40B4-BE49-F238E27FC236}">
                  <a16:creationId xmlns:a16="http://schemas.microsoft.com/office/drawing/2014/main" id="{4113CD1E-E927-4060-A8A8-F27B7EA30FB6}"/>
                </a:ext>
              </a:extLst>
            </p:cNvPr>
            <p:cNvSpPr/>
            <p:nvPr/>
          </p:nvSpPr>
          <p:spPr>
            <a:xfrm>
              <a:off x="5594603" y="2546604"/>
              <a:ext cx="1993392" cy="568451"/>
            </a:xfrm>
            <a:prstGeom prst="rect">
              <a:avLst/>
            </a:prstGeom>
            <a:blipFill>
              <a:blip r:embed="rId3" cstate="print"/>
              <a:stretch>
                <a:fillRect/>
              </a:stretch>
            </a:blipFill>
          </p:spPr>
          <p:txBody>
            <a:bodyPr wrap="square" lIns="0" tIns="0" rIns="0" bIns="0" rtlCol="0"/>
            <a:lstStyle/>
            <a:p>
              <a:endParaRPr/>
            </a:p>
          </p:txBody>
        </p:sp>
      </p:grpSp>
      <p:sp>
        <p:nvSpPr>
          <p:cNvPr id="21" name="object 9">
            <a:extLst>
              <a:ext uri="{FF2B5EF4-FFF2-40B4-BE49-F238E27FC236}">
                <a16:creationId xmlns:a16="http://schemas.microsoft.com/office/drawing/2014/main" id="{1621D136-FAAD-4BF0-833C-F5570FDE2574}"/>
              </a:ext>
            </a:extLst>
          </p:cNvPr>
          <p:cNvSpPr txBox="1"/>
          <p:nvPr/>
        </p:nvSpPr>
        <p:spPr>
          <a:xfrm>
            <a:off x="8753801" y="3205667"/>
            <a:ext cx="774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HE</a:t>
            </a:r>
            <a:r>
              <a:rPr sz="1800" spc="-15" dirty="0">
                <a:latin typeface="Arial"/>
                <a:cs typeface="Arial"/>
              </a:rPr>
              <a:t>L</a:t>
            </a:r>
            <a:r>
              <a:rPr sz="1800" dirty="0">
                <a:latin typeface="Arial"/>
                <a:cs typeface="Arial"/>
              </a:rPr>
              <a:t>LO</a:t>
            </a:r>
            <a:endParaRPr sz="1800">
              <a:latin typeface="Arial"/>
              <a:cs typeface="Arial"/>
            </a:endParaRPr>
          </a:p>
        </p:txBody>
      </p:sp>
      <p:sp>
        <p:nvSpPr>
          <p:cNvPr id="28" name="object 16">
            <a:extLst>
              <a:ext uri="{FF2B5EF4-FFF2-40B4-BE49-F238E27FC236}">
                <a16:creationId xmlns:a16="http://schemas.microsoft.com/office/drawing/2014/main" id="{409358A9-3FB1-4B06-BA01-9D4A29820E0A}"/>
              </a:ext>
            </a:extLst>
          </p:cNvPr>
          <p:cNvSpPr txBox="1"/>
          <p:nvPr/>
        </p:nvSpPr>
        <p:spPr>
          <a:xfrm>
            <a:off x="8902856" y="2823748"/>
            <a:ext cx="786765" cy="985519"/>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3e25ad</a:t>
            </a:r>
            <a:endParaRPr sz="1800" dirty="0">
              <a:latin typeface="Arial"/>
              <a:cs typeface="Arial"/>
            </a:endParaRPr>
          </a:p>
          <a:p>
            <a:pPr>
              <a:lnSpc>
                <a:spcPct val="100000"/>
              </a:lnSpc>
              <a:spcBef>
                <a:spcPts val="20"/>
              </a:spcBef>
            </a:pPr>
            <a:endParaRPr sz="2800" dirty="0">
              <a:latin typeface="Arial"/>
              <a:cs typeface="Arial"/>
            </a:endParaRPr>
          </a:p>
          <a:p>
            <a:pPr marL="65405">
              <a:lnSpc>
                <a:spcPct val="100000"/>
              </a:lnSpc>
            </a:pPr>
            <a:r>
              <a:rPr sz="1800" spc="-5" dirty="0">
                <a:latin typeface="Arial"/>
                <a:cs typeface="Arial"/>
              </a:rPr>
              <a:t>s1</a:t>
            </a:r>
            <a:endParaRPr sz="1800" dirty="0">
              <a:latin typeface="Arial"/>
              <a:cs typeface="Arial"/>
            </a:endParaRPr>
          </a:p>
        </p:txBody>
      </p:sp>
      <p:sp>
        <p:nvSpPr>
          <p:cNvPr id="30" name="object 18">
            <a:extLst>
              <a:ext uri="{FF2B5EF4-FFF2-40B4-BE49-F238E27FC236}">
                <a16:creationId xmlns:a16="http://schemas.microsoft.com/office/drawing/2014/main" id="{81DEF182-2C0A-475A-AC6A-C9A08BAB907D}"/>
              </a:ext>
            </a:extLst>
          </p:cNvPr>
          <p:cNvSpPr txBox="1"/>
          <p:nvPr/>
        </p:nvSpPr>
        <p:spPr>
          <a:xfrm>
            <a:off x="9051997" y="4196140"/>
            <a:ext cx="784860" cy="990600"/>
          </a:xfrm>
          <a:prstGeom prst="rect">
            <a:avLst/>
          </a:prstGeom>
        </p:spPr>
        <p:txBody>
          <a:bodyPr vert="horz" wrap="square" lIns="0" tIns="12700" rIns="0" bIns="0" rtlCol="0">
            <a:spAutoFit/>
          </a:bodyPr>
          <a:lstStyle/>
          <a:p>
            <a:pPr algn="ctr">
              <a:lnSpc>
                <a:spcPct val="100000"/>
              </a:lnSpc>
              <a:spcBef>
                <a:spcPts val="100"/>
              </a:spcBef>
            </a:pPr>
            <a:r>
              <a:rPr sz="1800" spc="-10" dirty="0">
                <a:latin typeface="Arial"/>
                <a:cs typeface="Arial"/>
              </a:rPr>
              <a:t>3e25ae</a:t>
            </a:r>
            <a:endParaRPr sz="1800" dirty="0">
              <a:latin typeface="Arial"/>
              <a:cs typeface="Arial"/>
            </a:endParaRPr>
          </a:p>
          <a:p>
            <a:pPr>
              <a:lnSpc>
                <a:spcPct val="100000"/>
              </a:lnSpc>
            </a:pPr>
            <a:endParaRPr sz="2850" dirty="0">
              <a:latin typeface="Arial"/>
              <a:cs typeface="Arial"/>
            </a:endParaRPr>
          </a:p>
          <a:p>
            <a:pPr marL="44450" algn="ctr">
              <a:lnSpc>
                <a:spcPct val="100000"/>
              </a:lnSpc>
            </a:pPr>
            <a:r>
              <a:rPr sz="1800" spc="-5" dirty="0">
                <a:latin typeface="Arial"/>
                <a:cs typeface="Arial"/>
              </a:rPr>
              <a:t>s2</a:t>
            </a:r>
            <a:endParaRPr sz="1800" dirty="0">
              <a:latin typeface="Arial"/>
              <a:cs typeface="Arial"/>
            </a:endParaRPr>
          </a:p>
        </p:txBody>
      </p:sp>
      <p:sp>
        <p:nvSpPr>
          <p:cNvPr id="31" name="object 19">
            <a:extLst>
              <a:ext uri="{FF2B5EF4-FFF2-40B4-BE49-F238E27FC236}">
                <a16:creationId xmlns:a16="http://schemas.microsoft.com/office/drawing/2014/main" id="{ABC76C72-561E-4717-B168-6FFC5E45689F}"/>
              </a:ext>
            </a:extLst>
          </p:cNvPr>
          <p:cNvSpPr/>
          <p:nvPr/>
        </p:nvSpPr>
        <p:spPr>
          <a:xfrm>
            <a:off x="8523931" y="4505511"/>
            <a:ext cx="1688592" cy="568451"/>
          </a:xfrm>
          <a:prstGeom prst="rect">
            <a:avLst/>
          </a:prstGeom>
          <a:blipFill>
            <a:blip r:embed="rId4" cstate="print"/>
            <a:stretch>
              <a:fillRect/>
            </a:stretch>
          </a:blipFill>
        </p:spPr>
        <p:txBody>
          <a:bodyPr wrap="square" lIns="0" tIns="0" rIns="0" bIns="0" rtlCol="0"/>
          <a:lstStyle/>
          <a:p>
            <a:endParaRPr/>
          </a:p>
        </p:txBody>
      </p:sp>
      <p:sp>
        <p:nvSpPr>
          <p:cNvPr id="32" name="object 20">
            <a:extLst>
              <a:ext uri="{FF2B5EF4-FFF2-40B4-BE49-F238E27FC236}">
                <a16:creationId xmlns:a16="http://schemas.microsoft.com/office/drawing/2014/main" id="{F8B0532E-B583-43E6-A1A5-D75BC7F6CD34}"/>
              </a:ext>
            </a:extLst>
          </p:cNvPr>
          <p:cNvSpPr txBox="1"/>
          <p:nvPr/>
        </p:nvSpPr>
        <p:spPr>
          <a:xfrm>
            <a:off x="8982401" y="4577216"/>
            <a:ext cx="77406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H</a:t>
            </a:r>
            <a:r>
              <a:rPr sz="1800" spc="-10" dirty="0">
                <a:latin typeface="Arial"/>
                <a:cs typeface="Arial"/>
              </a:rPr>
              <a:t>ELL</a:t>
            </a:r>
            <a:r>
              <a:rPr sz="1800" dirty="0">
                <a:latin typeface="Arial"/>
                <a:cs typeface="Arial"/>
              </a:rPr>
              <a:t>O</a:t>
            </a:r>
            <a:endParaRPr sz="1800">
              <a:latin typeface="Arial"/>
              <a:cs typeface="Arial"/>
            </a:endParaRPr>
          </a:p>
        </p:txBody>
      </p:sp>
      <p:sp>
        <p:nvSpPr>
          <p:cNvPr id="36" name="object 3">
            <a:extLst>
              <a:ext uri="{FF2B5EF4-FFF2-40B4-BE49-F238E27FC236}">
                <a16:creationId xmlns:a16="http://schemas.microsoft.com/office/drawing/2014/main" id="{316D720C-4107-4C8C-A898-9ADF1F08F6F1}"/>
              </a:ext>
            </a:extLst>
          </p:cNvPr>
          <p:cNvSpPr txBox="1"/>
          <p:nvPr/>
        </p:nvSpPr>
        <p:spPr>
          <a:xfrm>
            <a:off x="588997" y="1100968"/>
            <a:ext cx="4843652" cy="1348446"/>
          </a:xfrm>
          <a:prstGeom prst="rect">
            <a:avLst/>
          </a:prstGeom>
        </p:spPr>
        <p:txBody>
          <a:bodyPr vert="horz" wrap="square" lIns="0" tIns="85725" rIns="0" bIns="0" rtlCol="0">
            <a:spAutoFit/>
          </a:bodyPr>
          <a:lstStyle/>
          <a:p>
            <a:pPr marL="243840" indent="-231775">
              <a:lnSpc>
                <a:spcPct val="100000"/>
              </a:lnSpc>
              <a:spcBef>
                <a:spcPts val="675"/>
              </a:spcBef>
              <a:buChar char="•"/>
              <a:tabLst>
                <a:tab pos="244475" algn="l"/>
              </a:tabLst>
            </a:pPr>
            <a:r>
              <a:rPr sz="2400" spc="-5" dirty="0">
                <a:latin typeface="Sitka Text" panose="02000505000000020004" pitchFamily="2" charset="0"/>
                <a:cs typeface="Arial"/>
              </a:rPr>
              <a:t>String </a:t>
            </a:r>
            <a:r>
              <a:rPr sz="2400" dirty="0">
                <a:latin typeface="Sitka Text" panose="02000505000000020004" pitchFamily="2" charset="0"/>
                <a:cs typeface="Arial"/>
              </a:rPr>
              <a:t>s1 =</a:t>
            </a:r>
            <a:r>
              <a:rPr sz="2400" spc="-45" dirty="0">
                <a:latin typeface="Sitka Text" panose="02000505000000020004" pitchFamily="2" charset="0"/>
                <a:cs typeface="Arial"/>
              </a:rPr>
              <a:t> </a:t>
            </a:r>
            <a:r>
              <a:rPr sz="2400" spc="-5" dirty="0">
                <a:latin typeface="Sitka Text" panose="02000505000000020004" pitchFamily="2" charset="0"/>
                <a:cs typeface="Arial"/>
              </a:rPr>
              <a:t>“HELLO”;</a:t>
            </a:r>
            <a:endParaRPr sz="2400" dirty="0">
              <a:latin typeface="Sitka Text" panose="02000505000000020004" pitchFamily="2" charset="0"/>
              <a:cs typeface="Arial"/>
            </a:endParaRPr>
          </a:p>
          <a:p>
            <a:pPr marL="243840" indent="-231775">
              <a:lnSpc>
                <a:spcPct val="100000"/>
              </a:lnSpc>
              <a:spcBef>
                <a:spcPts val="580"/>
              </a:spcBef>
              <a:buChar char="•"/>
              <a:tabLst>
                <a:tab pos="244475" algn="l"/>
              </a:tabLst>
            </a:pPr>
            <a:r>
              <a:rPr sz="2400" spc="-5" dirty="0">
                <a:latin typeface="Sitka Text" panose="02000505000000020004" pitchFamily="2" charset="0"/>
                <a:cs typeface="Arial"/>
              </a:rPr>
              <a:t>String </a:t>
            </a:r>
            <a:r>
              <a:rPr sz="2400" dirty="0">
                <a:latin typeface="Sitka Text" panose="02000505000000020004" pitchFamily="2" charset="0"/>
                <a:cs typeface="Arial"/>
              </a:rPr>
              <a:t>s2 =</a:t>
            </a:r>
            <a:r>
              <a:rPr sz="2400" spc="-45" dirty="0">
                <a:latin typeface="Sitka Text" panose="02000505000000020004" pitchFamily="2" charset="0"/>
                <a:cs typeface="Arial"/>
              </a:rPr>
              <a:t> </a:t>
            </a:r>
            <a:r>
              <a:rPr sz="2400" spc="-5" dirty="0">
                <a:latin typeface="Sitka Text" panose="02000505000000020004" pitchFamily="2" charset="0"/>
                <a:cs typeface="Arial"/>
              </a:rPr>
              <a:t>“HELLO”;</a:t>
            </a:r>
            <a:endParaRPr lang="en-US" sz="2400" spc="-5" dirty="0">
              <a:latin typeface="Sitka Text" panose="02000505000000020004" pitchFamily="2" charset="0"/>
              <a:cs typeface="Arial"/>
            </a:endParaRPr>
          </a:p>
          <a:p>
            <a:pPr marL="243840" indent="-231775">
              <a:lnSpc>
                <a:spcPct val="100000"/>
              </a:lnSpc>
              <a:spcBef>
                <a:spcPts val="580"/>
              </a:spcBef>
              <a:buChar char="•"/>
              <a:tabLst>
                <a:tab pos="244475" algn="l"/>
              </a:tabLst>
            </a:pPr>
            <a:r>
              <a:rPr lang="en-US" sz="2400" spc="-5" dirty="0">
                <a:latin typeface="Sitka Text" panose="02000505000000020004" pitchFamily="2" charset="0"/>
                <a:cs typeface="Arial"/>
              </a:rPr>
              <a:t>s1=s1.toLowerCase();</a:t>
            </a:r>
            <a:endParaRPr sz="2400" dirty="0">
              <a:latin typeface="Sitka Text" panose="02000505000000020004" pitchFamily="2" charset="0"/>
              <a:cs typeface="Arial"/>
            </a:endParaRPr>
          </a:p>
        </p:txBody>
      </p:sp>
      <p:grpSp>
        <p:nvGrpSpPr>
          <p:cNvPr id="37" name="object 4">
            <a:extLst>
              <a:ext uri="{FF2B5EF4-FFF2-40B4-BE49-F238E27FC236}">
                <a16:creationId xmlns:a16="http://schemas.microsoft.com/office/drawing/2014/main" id="{20977FF5-801C-41BA-8963-34A04DFF93CC}"/>
              </a:ext>
            </a:extLst>
          </p:cNvPr>
          <p:cNvGrpSpPr/>
          <p:nvPr/>
        </p:nvGrpSpPr>
        <p:grpSpPr>
          <a:xfrm>
            <a:off x="1791159" y="2410513"/>
            <a:ext cx="3218815" cy="3066415"/>
            <a:chOff x="5286755" y="1956816"/>
            <a:chExt cx="3218815" cy="3066415"/>
          </a:xfrm>
        </p:grpSpPr>
        <p:sp>
          <p:nvSpPr>
            <p:cNvPr id="38" name="object 5">
              <a:extLst>
                <a:ext uri="{FF2B5EF4-FFF2-40B4-BE49-F238E27FC236}">
                  <a16:creationId xmlns:a16="http://schemas.microsoft.com/office/drawing/2014/main" id="{9F07A9D5-51D0-4222-92C8-F4CFFD0896B6}"/>
                </a:ext>
              </a:extLst>
            </p:cNvPr>
            <p:cNvSpPr/>
            <p:nvPr/>
          </p:nvSpPr>
          <p:spPr>
            <a:xfrm>
              <a:off x="5286755" y="1956816"/>
              <a:ext cx="3218688" cy="3066287"/>
            </a:xfrm>
            <a:prstGeom prst="rect">
              <a:avLst/>
            </a:prstGeom>
            <a:blipFill>
              <a:blip r:embed="rId2" cstate="print"/>
              <a:stretch>
                <a:fillRect/>
              </a:stretch>
            </a:blipFill>
          </p:spPr>
          <p:txBody>
            <a:bodyPr wrap="square" lIns="0" tIns="0" rIns="0" bIns="0" rtlCol="0"/>
            <a:lstStyle/>
            <a:p>
              <a:endParaRPr/>
            </a:p>
          </p:txBody>
        </p:sp>
        <p:sp>
          <p:nvSpPr>
            <p:cNvPr id="39" name="object 6">
              <a:extLst>
                <a:ext uri="{FF2B5EF4-FFF2-40B4-BE49-F238E27FC236}">
                  <a16:creationId xmlns:a16="http://schemas.microsoft.com/office/drawing/2014/main" id="{D35B8995-413B-4A56-8671-68F48F85B0CA}"/>
                </a:ext>
              </a:extLst>
            </p:cNvPr>
            <p:cNvSpPr/>
            <p:nvPr/>
          </p:nvSpPr>
          <p:spPr>
            <a:xfrm>
              <a:off x="5333999" y="1981200"/>
              <a:ext cx="3124200" cy="2971800"/>
            </a:xfrm>
            <a:custGeom>
              <a:avLst/>
              <a:gdLst/>
              <a:ahLst/>
              <a:cxnLst/>
              <a:rect l="l" t="t" r="r" b="b"/>
              <a:pathLst>
                <a:path w="3124200" h="2971800">
                  <a:moveTo>
                    <a:pt x="3124200" y="0"/>
                  </a:moveTo>
                  <a:lnTo>
                    <a:pt x="0" y="0"/>
                  </a:lnTo>
                  <a:lnTo>
                    <a:pt x="0" y="2971800"/>
                  </a:lnTo>
                  <a:lnTo>
                    <a:pt x="3124200" y="2971800"/>
                  </a:lnTo>
                  <a:lnTo>
                    <a:pt x="3124200" y="0"/>
                  </a:lnTo>
                  <a:close/>
                </a:path>
              </a:pathLst>
            </a:custGeom>
            <a:solidFill>
              <a:srgbClr val="F1F1F1"/>
            </a:solidFill>
          </p:spPr>
          <p:txBody>
            <a:bodyPr wrap="square" lIns="0" tIns="0" rIns="0" bIns="0" rtlCol="0"/>
            <a:lstStyle/>
            <a:p>
              <a:endParaRPr/>
            </a:p>
          </p:txBody>
        </p:sp>
        <p:sp>
          <p:nvSpPr>
            <p:cNvPr id="40" name="object 7">
              <a:extLst>
                <a:ext uri="{FF2B5EF4-FFF2-40B4-BE49-F238E27FC236}">
                  <a16:creationId xmlns:a16="http://schemas.microsoft.com/office/drawing/2014/main" id="{3C57716E-A525-492B-9DDB-077F8D57C5D4}"/>
                </a:ext>
              </a:extLst>
            </p:cNvPr>
            <p:cNvSpPr/>
            <p:nvPr/>
          </p:nvSpPr>
          <p:spPr>
            <a:xfrm>
              <a:off x="5333999" y="1981200"/>
              <a:ext cx="3124200" cy="2971800"/>
            </a:xfrm>
            <a:custGeom>
              <a:avLst/>
              <a:gdLst/>
              <a:ahLst/>
              <a:cxnLst/>
              <a:rect l="l" t="t" r="r" b="b"/>
              <a:pathLst>
                <a:path w="3124200" h="2971800">
                  <a:moveTo>
                    <a:pt x="0" y="2971800"/>
                  </a:moveTo>
                  <a:lnTo>
                    <a:pt x="3124200" y="2971800"/>
                  </a:lnTo>
                  <a:lnTo>
                    <a:pt x="3124200" y="0"/>
                  </a:lnTo>
                  <a:lnTo>
                    <a:pt x="0" y="0"/>
                  </a:lnTo>
                  <a:lnTo>
                    <a:pt x="0" y="2971800"/>
                  </a:lnTo>
                  <a:close/>
                </a:path>
              </a:pathLst>
            </a:custGeom>
            <a:ln w="9144">
              <a:solidFill>
                <a:srgbClr val="00AEEF"/>
              </a:solidFill>
            </a:ln>
          </p:spPr>
          <p:txBody>
            <a:bodyPr wrap="square" lIns="0" tIns="0" rIns="0" bIns="0" rtlCol="0"/>
            <a:lstStyle/>
            <a:p>
              <a:endParaRPr/>
            </a:p>
          </p:txBody>
        </p:sp>
        <p:sp>
          <p:nvSpPr>
            <p:cNvPr id="41" name="object 8">
              <a:extLst>
                <a:ext uri="{FF2B5EF4-FFF2-40B4-BE49-F238E27FC236}">
                  <a16:creationId xmlns:a16="http://schemas.microsoft.com/office/drawing/2014/main" id="{369DC818-5C84-44B4-A051-150183735006}"/>
                </a:ext>
              </a:extLst>
            </p:cNvPr>
            <p:cNvSpPr/>
            <p:nvPr/>
          </p:nvSpPr>
          <p:spPr>
            <a:xfrm>
              <a:off x="5705855" y="3633216"/>
              <a:ext cx="2456688" cy="1237488"/>
            </a:xfrm>
            <a:prstGeom prst="rect">
              <a:avLst/>
            </a:prstGeom>
            <a:blipFill>
              <a:blip r:embed="rId5" cstate="print"/>
              <a:stretch>
                <a:fillRect/>
              </a:stretch>
            </a:blipFill>
          </p:spPr>
          <p:txBody>
            <a:bodyPr wrap="square" lIns="0" tIns="0" rIns="0" bIns="0" rtlCol="0"/>
            <a:lstStyle/>
            <a:p>
              <a:endParaRPr/>
            </a:p>
          </p:txBody>
        </p:sp>
        <p:sp>
          <p:nvSpPr>
            <p:cNvPr id="42" name="object 9">
              <a:extLst>
                <a:ext uri="{FF2B5EF4-FFF2-40B4-BE49-F238E27FC236}">
                  <a16:creationId xmlns:a16="http://schemas.microsoft.com/office/drawing/2014/main" id="{DD73C042-E6C5-40AA-BF1A-C5392964215A}"/>
                </a:ext>
              </a:extLst>
            </p:cNvPr>
            <p:cNvSpPr/>
            <p:nvPr/>
          </p:nvSpPr>
          <p:spPr>
            <a:xfrm>
              <a:off x="5753100" y="3657600"/>
              <a:ext cx="2362200" cy="1143000"/>
            </a:xfrm>
            <a:prstGeom prst="rect">
              <a:avLst/>
            </a:prstGeom>
            <a:blipFill>
              <a:blip r:embed="rId6" cstate="print"/>
              <a:stretch>
                <a:fillRect/>
              </a:stretch>
            </a:blipFill>
          </p:spPr>
          <p:txBody>
            <a:bodyPr wrap="square" lIns="0" tIns="0" rIns="0" bIns="0" rtlCol="0"/>
            <a:lstStyle/>
            <a:p>
              <a:endParaRPr/>
            </a:p>
          </p:txBody>
        </p:sp>
        <p:sp>
          <p:nvSpPr>
            <p:cNvPr id="43" name="object 10">
              <a:extLst>
                <a:ext uri="{FF2B5EF4-FFF2-40B4-BE49-F238E27FC236}">
                  <a16:creationId xmlns:a16="http://schemas.microsoft.com/office/drawing/2014/main" id="{6AFB58D8-EF66-4D9F-A918-51217A7265DD}"/>
                </a:ext>
              </a:extLst>
            </p:cNvPr>
            <p:cNvSpPr/>
            <p:nvPr/>
          </p:nvSpPr>
          <p:spPr>
            <a:xfrm>
              <a:off x="5753100" y="3657600"/>
              <a:ext cx="2362200" cy="1143000"/>
            </a:xfrm>
            <a:custGeom>
              <a:avLst/>
              <a:gdLst/>
              <a:ahLst/>
              <a:cxnLst/>
              <a:rect l="l" t="t" r="r" b="b"/>
              <a:pathLst>
                <a:path w="2362200" h="1143000">
                  <a:moveTo>
                    <a:pt x="0" y="1143000"/>
                  </a:moveTo>
                  <a:lnTo>
                    <a:pt x="2362200" y="1143000"/>
                  </a:lnTo>
                  <a:lnTo>
                    <a:pt x="2362200" y="0"/>
                  </a:lnTo>
                  <a:lnTo>
                    <a:pt x="0" y="0"/>
                  </a:lnTo>
                  <a:lnTo>
                    <a:pt x="0" y="1143000"/>
                  </a:lnTo>
                  <a:close/>
                </a:path>
              </a:pathLst>
            </a:custGeom>
            <a:ln w="9144">
              <a:solidFill>
                <a:srgbClr val="00AEEF"/>
              </a:solidFill>
            </a:ln>
          </p:spPr>
          <p:txBody>
            <a:bodyPr wrap="square" lIns="0" tIns="0" rIns="0" bIns="0" rtlCol="0"/>
            <a:lstStyle/>
            <a:p>
              <a:endParaRPr/>
            </a:p>
          </p:txBody>
        </p:sp>
        <p:sp>
          <p:nvSpPr>
            <p:cNvPr id="44" name="object 11">
              <a:extLst>
                <a:ext uri="{FF2B5EF4-FFF2-40B4-BE49-F238E27FC236}">
                  <a16:creationId xmlns:a16="http://schemas.microsoft.com/office/drawing/2014/main" id="{2E7A69E7-39E6-4970-8C0F-BAF83AF7F135}"/>
                </a:ext>
              </a:extLst>
            </p:cNvPr>
            <p:cNvSpPr/>
            <p:nvPr/>
          </p:nvSpPr>
          <p:spPr>
            <a:xfrm>
              <a:off x="5899404" y="2546604"/>
              <a:ext cx="2069592" cy="568451"/>
            </a:xfrm>
            <a:prstGeom prst="rect">
              <a:avLst/>
            </a:prstGeom>
            <a:blipFill>
              <a:blip r:embed="rId7" cstate="print"/>
              <a:stretch>
                <a:fillRect/>
              </a:stretch>
            </a:blipFill>
          </p:spPr>
          <p:txBody>
            <a:bodyPr wrap="square" lIns="0" tIns="0" rIns="0" bIns="0" rtlCol="0"/>
            <a:lstStyle/>
            <a:p>
              <a:endParaRPr/>
            </a:p>
          </p:txBody>
        </p:sp>
      </p:grpSp>
      <p:sp>
        <p:nvSpPr>
          <p:cNvPr id="45" name="object 12">
            <a:extLst>
              <a:ext uri="{FF2B5EF4-FFF2-40B4-BE49-F238E27FC236}">
                <a16:creationId xmlns:a16="http://schemas.microsoft.com/office/drawing/2014/main" id="{EE7E9224-B1D0-48D1-B452-D684E6941EC1}"/>
              </a:ext>
            </a:extLst>
          </p:cNvPr>
          <p:cNvSpPr txBox="1"/>
          <p:nvPr/>
        </p:nvSpPr>
        <p:spPr>
          <a:xfrm>
            <a:off x="3052777" y="3072056"/>
            <a:ext cx="774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HE</a:t>
            </a:r>
            <a:r>
              <a:rPr sz="1800" spc="-15" dirty="0">
                <a:latin typeface="Arial"/>
                <a:cs typeface="Arial"/>
              </a:rPr>
              <a:t>L</a:t>
            </a:r>
            <a:r>
              <a:rPr sz="1800" dirty="0">
                <a:latin typeface="Arial"/>
                <a:cs typeface="Arial"/>
              </a:rPr>
              <a:t>LO</a:t>
            </a:r>
            <a:endParaRPr sz="1800">
              <a:latin typeface="Arial"/>
              <a:cs typeface="Arial"/>
            </a:endParaRPr>
          </a:p>
        </p:txBody>
      </p:sp>
      <p:sp>
        <p:nvSpPr>
          <p:cNvPr id="55" name="object 22">
            <a:extLst>
              <a:ext uri="{FF2B5EF4-FFF2-40B4-BE49-F238E27FC236}">
                <a16:creationId xmlns:a16="http://schemas.microsoft.com/office/drawing/2014/main" id="{C0F34678-6D1B-4E09-8F62-17890972636D}"/>
              </a:ext>
            </a:extLst>
          </p:cNvPr>
          <p:cNvSpPr txBox="1"/>
          <p:nvPr/>
        </p:nvSpPr>
        <p:spPr>
          <a:xfrm>
            <a:off x="2300112" y="2688578"/>
            <a:ext cx="977265" cy="997709"/>
          </a:xfrm>
          <a:prstGeom prst="rect">
            <a:avLst/>
          </a:prstGeom>
        </p:spPr>
        <p:txBody>
          <a:bodyPr vert="horz" wrap="square" lIns="0" tIns="12700" rIns="0" bIns="0" rtlCol="0">
            <a:spAutoFit/>
          </a:bodyPr>
          <a:lstStyle/>
          <a:p>
            <a:pPr marR="184150" algn="ctr">
              <a:lnSpc>
                <a:spcPct val="100000"/>
              </a:lnSpc>
              <a:spcBef>
                <a:spcPts val="100"/>
              </a:spcBef>
            </a:pPr>
            <a:r>
              <a:rPr sz="1800" spc="-10" dirty="0">
                <a:latin typeface="Arial"/>
                <a:cs typeface="Arial"/>
              </a:rPr>
              <a:t>3e25ae</a:t>
            </a:r>
            <a:endParaRPr sz="1800" dirty="0">
              <a:latin typeface="Arial"/>
              <a:cs typeface="Arial"/>
            </a:endParaRPr>
          </a:p>
          <a:p>
            <a:pPr>
              <a:lnSpc>
                <a:spcPct val="100000"/>
              </a:lnSpc>
              <a:spcBef>
                <a:spcPts val="20"/>
              </a:spcBef>
            </a:pPr>
            <a:endParaRPr sz="2800" dirty="0">
              <a:latin typeface="Arial"/>
              <a:cs typeface="Arial"/>
            </a:endParaRPr>
          </a:p>
          <a:p>
            <a:pPr marR="215265" algn="ctr">
              <a:lnSpc>
                <a:spcPct val="100000"/>
              </a:lnSpc>
            </a:pPr>
            <a:r>
              <a:rPr sz="1800" spc="-5" dirty="0">
                <a:latin typeface="Arial"/>
                <a:cs typeface="Arial"/>
              </a:rPr>
              <a:t>s1</a:t>
            </a:r>
            <a:endParaRPr sz="1800" dirty="0">
              <a:latin typeface="Arial"/>
              <a:cs typeface="Arial"/>
            </a:endParaRPr>
          </a:p>
        </p:txBody>
      </p:sp>
      <p:sp>
        <p:nvSpPr>
          <p:cNvPr id="56" name="TextBox 55">
            <a:extLst>
              <a:ext uri="{FF2B5EF4-FFF2-40B4-BE49-F238E27FC236}">
                <a16:creationId xmlns:a16="http://schemas.microsoft.com/office/drawing/2014/main" id="{794EAB79-1BC5-44A6-97DF-6BB38C46A139}"/>
              </a:ext>
            </a:extLst>
          </p:cNvPr>
          <p:cNvSpPr txBox="1"/>
          <p:nvPr/>
        </p:nvSpPr>
        <p:spPr>
          <a:xfrm>
            <a:off x="3558791" y="2340907"/>
            <a:ext cx="6130976" cy="1507529"/>
          </a:xfrm>
          <a:prstGeom prst="rect">
            <a:avLst/>
          </a:prstGeom>
          <a:noFill/>
        </p:spPr>
        <p:txBody>
          <a:bodyPr wrap="square">
            <a:spAutoFit/>
          </a:bodyPr>
          <a:lstStyle/>
          <a:p>
            <a:pPr marL="179705" marR="5080" indent="23495">
              <a:lnSpc>
                <a:spcPct val="251799"/>
              </a:lnSpc>
              <a:spcBef>
                <a:spcPts val="1125"/>
              </a:spcBef>
            </a:pPr>
            <a:r>
              <a:rPr lang="en-US" sz="1800" spc="-10" dirty="0">
                <a:latin typeface="Arial"/>
                <a:cs typeface="Arial"/>
              </a:rPr>
              <a:t>3e25ae  </a:t>
            </a:r>
          </a:p>
          <a:p>
            <a:pPr marL="179705" marR="5080" indent="23495">
              <a:lnSpc>
                <a:spcPct val="251799"/>
              </a:lnSpc>
              <a:spcBef>
                <a:spcPts val="1125"/>
              </a:spcBef>
            </a:pPr>
            <a:r>
              <a:rPr lang="en-US" sz="1800" spc="-5" dirty="0">
                <a:latin typeface="Arial"/>
                <a:cs typeface="Arial"/>
              </a:rPr>
              <a:t>s2</a:t>
            </a:r>
            <a:endParaRPr lang="en-US" sz="1800" dirty="0">
              <a:latin typeface="Arial"/>
              <a:cs typeface="Arial"/>
            </a:endParaRPr>
          </a:p>
        </p:txBody>
      </p:sp>
      <p:grpSp>
        <p:nvGrpSpPr>
          <p:cNvPr id="29" name="Group 28"/>
          <p:cNvGrpSpPr/>
          <p:nvPr/>
        </p:nvGrpSpPr>
        <p:grpSpPr>
          <a:xfrm>
            <a:off x="9453603" y="56385"/>
            <a:ext cx="2628980" cy="738492"/>
            <a:chOff x="9520509" y="56385"/>
            <a:chExt cx="2628980" cy="738492"/>
          </a:xfrm>
        </p:grpSpPr>
        <p:graphicFrame>
          <p:nvGraphicFramePr>
            <p:cNvPr id="33" name="Object 32"/>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8" imgW="6412680" imgH="1942560" progId="Photoshop.Image.12">
                    <p:embed/>
                  </p:oleObj>
                </mc:Choice>
                <mc:Fallback>
                  <p:oleObj name="Image" r:id="rId8" imgW="6412680" imgH="1942560" progId="Photoshop.Image.12">
                    <p:embed/>
                    <p:pic>
                      <p:nvPicPr>
                        <p:cNvPr id="9" name="Object 8"/>
                        <p:cNvPicPr/>
                        <p:nvPr/>
                      </p:nvPicPr>
                      <p:blipFill>
                        <a:blip r:embed="rId9"/>
                        <a:stretch>
                          <a:fillRect/>
                        </a:stretch>
                      </p:blipFill>
                      <p:spPr>
                        <a:xfrm>
                          <a:off x="9746166" y="66906"/>
                          <a:ext cx="2403323" cy="727971"/>
                        </a:xfrm>
                        <a:prstGeom prst="rect">
                          <a:avLst/>
                        </a:prstGeom>
                      </p:spPr>
                    </p:pic>
                  </p:oleObj>
                </mc:Fallback>
              </mc:AlternateContent>
            </a:graphicData>
          </a:graphic>
        </p:graphicFrame>
        <p:pic>
          <p:nvPicPr>
            <p:cNvPr id="34" name="Picture 3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35" name="Picture 34">
            <a:extLst>
              <a:ext uri="{FF2B5EF4-FFF2-40B4-BE49-F238E27FC236}">
                <a16:creationId xmlns:a16="http://schemas.microsoft.com/office/drawing/2014/main" id="{92845AC4-578D-8980-AE06-A650369629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908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371162"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Compare</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A46BB037-06D1-4BAD-A651-44300373E3A2}"/>
              </a:ext>
            </a:extLst>
          </p:cNvPr>
          <p:cNvSpPr txBox="1"/>
          <p:nvPr/>
        </p:nvSpPr>
        <p:spPr>
          <a:xfrm>
            <a:off x="667686" y="1034852"/>
            <a:ext cx="10856627" cy="5262979"/>
          </a:xfrm>
          <a:prstGeom prst="rect">
            <a:avLst/>
          </a:prstGeom>
          <a:noFill/>
        </p:spPr>
        <p:txBody>
          <a:bodyPr wrap="square">
            <a:spAutoFit/>
          </a:bodyPr>
          <a:lstStyle/>
          <a:p>
            <a:r>
              <a:rPr lang="en-US" sz="2400" dirty="0">
                <a:latin typeface="Sitka Text" panose="02000505000000020004" pitchFamily="2" charset="0"/>
              </a:rPr>
              <a:t>public class Test {</a:t>
            </a:r>
          </a:p>
          <a:p>
            <a:endParaRPr lang="en-US" sz="2400" dirty="0">
              <a:latin typeface="Sitka Text" panose="02000505000000020004" pitchFamily="2" charset="0"/>
            </a:endParaRP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String str1 = "Strings are immutable";</a:t>
            </a:r>
          </a:p>
          <a:p>
            <a:r>
              <a:rPr lang="en-US" sz="2400" dirty="0">
                <a:latin typeface="Sitka Text" panose="02000505000000020004" pitchFamily="2" charset="0"/>
              </a:rPr>
              <a:t>      String str2 = new String("Strings are immutable");</a:t>
            </a:r>
          </a:p>
          <a:p>
            <a:r>
              <a:rPr lang="en-US" sz="2400" dirty="0">
                <a:latin typeface="Sitka Text" panose="02000505000000020004" pitchFamily="2" charset="0"/>
              </a:rPr>
              <a:t>      String str3 = new String("Integers are not immutable");</a:t>
            </a:r>
          </a:p>
          <a:p>
            <a:r>
              <a:rPr lang="en-US" sz="2400" dirty="0">
                <a:latin typeface="Sitka Text" panose="02000505000000020004" pitchFamily="2" charset="0"/>
              </a:rPr>
              <a:t>      </a:t>
            </a:r>
          </a:p>
          <a:p>
            <a:r>
              <a:rPr lang="en-US" sz="2400" dirty="0">
                <a:latin typeface="Sitka Text" panose="02000505000000020004" pitchFamily="2" charset="0"/>
              </a:rPr>
              <a:t>      int result = str1.compareTo( str2 );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(result);</a:t>
            </a:r>
          </a:p>
          <a:p>
            <a:r>
              <a:rPr lang="en-US" sz="2400" dirty="0">
                <a:latin typeface="Sitka Text" panose="02000505000000020004" pitchFamily="2" charset="0"/>
              </a:rPr>
              <a:t>      </a:t>
            </a:r>
          </a:p>
          <a:p>
            <a:r>
              <a:rPr lang="en-US" sz="2400" dirty="0">
                <a:latin typeface="Sitka Text" panose="02000505000000020004" pitchFamily="2" charset="0"/>
              </a:rPr>
              <a:t>      result = str2.compareTo( str3 );</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(result);</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931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3785652"/>
          </a:xfrm>
          <a:prstGeom prst="rect">
            <a:avLst/>
          </a:prstGeom>
          <a:noFill/>
        </p:spPr>
        <p:txBody>
          <a:bodyPr wrap="square">
            <a:spAutoFit/>
          </a:bodyPr>
          <a:lstStyle/>
          <a:p>
            <a:r>
              <a:rPr lang="en-US" sz="2400" dirty="0">
                <a:latin typeface="Sitka Text" panose="02000505000000020004" pitchFamily="2" charset="0"/>
              </a:rPr>
              <a:t>Given 2 strings, a and b, return a string of the form </a:t>
            </a:r>
            <a:r>
              <a:rPr lang="en-US" sz="2400" dirty="0" err="1">
                <a:latin typeface="Sitka Text" panose="02000505000000020004" pitchFamily="2" charset="0"/>
              </a:rPr>
              <a:t>short+long+short</a:t>
            </a:r>
            <a:r>
              <a:rPr lang="en-US" sz="2400" dirty="0">
                <a:latin typeface="Sitka Text" panose="02000505000000020004" pitchFamily="2" charset="0"/>
              </a:rPr>
              <a:t>, with the shorter string on the outside and the longer string on the inside. </a:t>
            </a:r>
          </a:p>
          <a:p>
            <a:endParaRPr lang="en-US" sz="2400" dirty="0">
              <a:latin typeface="Sitka Text" panose="02000505000000020004" pitchFamily="2" charset="0"/>
            </a:endParaRPr>
          </a:p>
          <a:p>
            <a:r>
              <a:rPr lang="en-US" sz="2400" dirty="0">
                <a:latin typeface="Sitka Text" panose="02000505000000020004" pitchFamily="2" charset="0"/>
              </a:rPr>
              <a:t>The strings will not be the same length, but they may be empty (length 0). </a:t>
            </a:r>
          </a:p>
          <a:p>
            <a:endParaRPr lang="en-US" sz="2400" dirty="0">
              <a:latin typeface="Sitka Text" panose="02000505000000020004" pitchFamily="2" charset="0"/>
            </a:endParaRPr>
          </a:p>
          <a:p>
            <a:r>
              <a:rPr lang="en-US" sz="2400" dirty="0">
                <a:latin typeface="Sitka Text" panose="02000505000000020004" pitchFamily="2" charset="0"/>
              </a:rPr>
              <a:t>If input is "hi" and "hello", then output will be "</a:t>
            </a:r>
            <a:r>
              <a:rPr lang="en-US" sz="2400" dirty="0" err="1">
                <a:latin typeface="Sitka Text" panose="02000505000000020004" pitchFamily="2" charset="0"/>
              </a:rPr>
              <a:t>hihellohi</a:t>
            </a:r>
            <a:r>
              <a:rPr lang="en-US" sz="2400" dirty="0">
                <a:latin typeface="Sitka Text" panose="02000505000000020004" pitchFamily="2" charset="0"/>
              </a:rPr>
              <a:t>".</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87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48328" y="876992"/>
            <a:ext cx="9643672"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767104"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startsWith</a:t>
            </a:r>
            <a:endParaRPr lang="en-US" sz="4400" b="1" i="0" dirty="0">
              <a:solidFill>
                <a:srgbClr val="273239"/>
              </a:solidFill>
              <a:effectLst/>
              <a:latin typeface="Sitka Heading Semibold" pitchFamily="2" charset="0"/>
            </a:endParaRPr>
          </a:p>
        </p:txBody>
      </p:sp>
      <p:sp>
        <p:nvSpPr>
          <p:cNvPr id="7" name="object 3">
            <a:extLst>
              <a:ext uri="{FF2B5EF4-FFF2-40B4-BE49-F238E27FC236}">
                <a16:creationId xmlns:a16="http://schemas.microsoft.com/office/drawing/2014/main" id="{CD83C981-E99A-4C58-9EC7-779909A6B47D}"/>
              </a:ext>
            </a:extLst>
          </p:cNvPr>
          <p:cNvSpPr txBox="1"/>
          <p:nvPr/>
        </p:nvSpPr>
        <p:spPr>
          <a:xfrm>
            <a:off x="794499" y="1259940"/>
            <a:ext cx="10603001" cy="4586512"/>
          </a:xfrm>
          <a:prstGeom prst="rect">
            <a:avLst/>
          </a:prstGeom>
        </p:spPr>
        <p:txBody>
          <a:bodyPr vert="horz" wrap="square" lIns="0" tIns="13335" rIns="0" bIns="0" rtlCol="0">
            <a:spAutoFit/>
          </a:bodyPr>
          <a:lstStyle/>
          <a:p>
            <a:pPr marL="243840" marR="6350" indent="-231775" algn="just">
              <a:lnSpc>
                <a:spcPct val="100000"/>
              </a:lnSpc>
              <a:spcBef>
                <a:spcPts val="105"/>
              </a:spcBef>
            </a:pPr>
            <a:r>
              <a:rPr lang="en-US" sz="2400" spc="-5" dirty="0" err="1">
                <a:latin typeface="Sitka Text" panose="02000505000000020004" pitchFamily="2" charset="0"/>
                <a:cs typeface="Arial"/>
              </a:rPr>
              <a:t>startsWith</a:t>
            </a:r>
            <a:r>
              <a:rPr lang="en-US" sz="2400" spc="-5" dirty="0">
                <a:latin typeface="Sitka Text" panose="02000505000000020004" pitchFamily="2" charset="0"/>
                <a:cs typeface="Arial"/>
              </a:rPr>
              <a:t>()	–	</a:t>
            </a:r>
          </a:p>
          <a:p>
            <a:pPr marL="243840" marR="6350" indent="-231775" algn="just">
              <a:lnSpc>
                <a:spcPct val="100000"/>
              </a:lnSpc>
              <a:spcBef>
                <a:spcPts val="105"/>
              </a:spcBef>
            </a:pPr>
            <a:r>
              <a:rPr lang="en-US" sz="2400" spc="-5" dirty="0">
                <a:latin typeface="Sitka Text" panose="02000505000000020004" pitchFamily="2" charset="0"/>
                <a:cs typeface="Arial"/>
              </a:rPr>
              <a:t>Tests	if this	string	starts	with the specified prefix.</a:t>
            </a:r>
          </a:p>
          <a:p>
            <a:pPr marL="243840" marR="6350" indent="-231775" algn="just">
              <a:lnSpc>
                <a:spcPct val="100000"/>
              </a:lnSpc>
              <a:spcBef>
                <a:spcPts val="105"/>
              </a:spcBef>
            </a:pPr>
            <a:endParaRPr lang="en-US" sz="2400" spc="-5" dirty="0">
              <a:latin typeface="Sitka Text" panose="02000505000000020004" pitchFamily="2" charset="0"/>
              <a:cs typeface="Arial"/>
            </a:endParaRPr>
          </a:p>
          <a:p>
            <a:pPr marL="243840" marR="6350" indent="-231775" algn="just">
              <a:lnSpc>
                <a:spcPct val="100000"/>
              </a:lnSpc>
              <a:spcBef>
                <a:spcPts val="105"/>
              </a:spcBef>
            </a:pPr>
            <a:r>
              <a:rPr lang="en-US" sz="2400" b="1" i="1" spc="-5" dirty="0">
                <a:latin typeface="Sitka Text" panose="02000505000000020004" pitchFamily="2" charset="0"/>
                <a:cs typeface="Arial"/>
              </a:rPr>
              <a:t>public </a:t>
            </a:r>
            <a:r>
              <a:rPr lang="en-US" sz="2400" b="1" i="1" spc="-5" dirty="0" err="1">
                <a:latin typeface="Sitka Text" panose="02000505000000020004" pitchFamily="2" charset="0"/>
                <a:cs typeface="Arial"/>
              </a:rPr>
              <a:t>boolean</a:t>
            </a:r>
            <a:r>
              <a:rPr lang="en-US" sz="2400" b="1" i="1" spc="-5" dirty="0">
                <a:latin typeface="Sitka Text" panose="02000505000000020004" pitchFamily="2" charset="0"/>
                <a:cs typeface="Arial"/>
              </a:rPr>
              <a:t> </a:t>
            </a:r>
            <a:r>
              <a:rPr lang="en-US" sz="2400" b="1" i="1" spc="-5" dirty="0" err="1">
                <a:latin typeface="Sitka Text" panose="02000505000000020004" pitchFamily="2" charset="0"/>
                <a:cs typeface="Arial"/>
              </a:rPr>
              <a:t>startsWith</a:t>
            </a:r>
            <a:r>
              <a:rPr lang="en-US" sz="2400" b="1" i="1" spc="-5" dirty="0">
                <a:latin typeface="Sitka Text" panose="02000505000000020004" pitchFamily="2" charset="0"/>
                <a:cs typeface="Arial"/>
              </a:rPr>
              <a:t>(String prefix)</a:t>
            </a:r>
          </a:p>
          <a:p>
            <a:pPr marL="243840" marR="6350" indent="-231775" algn="just">
              <a:lnSpc>
                <a:spcPct val="100000"/>
              </a:lnSpc>
              <a:spcBef>
                <a:spcPts val="105"/>
              </a:spcBef>
            </a:pPr>
            <a:endParaRPr lang="en-US" sz="2400" spc="-5" dirty="0">
              <a:latin typeface="Sitka Text" panose="02000505000000020004" pitchFamily="2" charset="0"/>
              <a:cs typeface="Arial"/>
            </a:endParaRPr>
          </a:p>
          <a:p>
            <a:pPr marL="243840" marR="6350" indent="-231775" algn="just">
              <a:lnSpc>
                <a:spcPct val="100000"/>
              </a:lnSpc>
              <a:spcBef>
                <a:spcPts val="105"/>
              </a:spcBef>
            </a:pPr>
            <a:r>
              <a:rPr lang="en-US" sz="2400" spc="-5" dirty="0">
                <a:latin typeface="Sitka Text" panose="02000505000000020004" pitchFamily="2" charset="0"/>
                <a:cs typeface="Arial"/>
              </a:rPr>
              <a:t>"January".</a:t>
            </a:r>
            <a:r>
              <a:rPr lang="en-US" sz="2400" spc="-5" dirty="0" err="1">
                <a:latin typeface="Sitka Text" panose="02000505000000020004" pitchFamily="2" charset="0"/>
                <a:cs typeface="Arial"/>
              </a:rPr>
              <a:t>startsWith</a:t>
            </a:r>
            <a:r>
              <a:rPr lang="en-US" sz="2400" spc="-5" dirty="0">
                <a:latin typeface="Sitka Text" panose="02000505000000020004" pitchFamily="2" charset="0"/>
                <a:cs typeface="Arial"/>
              </a:rPr>
              <a:t>("Jan"); //  true</a:t>
            </a:r>
          </a:p>
          <a:p>
            <a:pPr marL="243840" marR="6350" indent="-231775" algn="just">
              <a:lnSpc>
                <a:spcPct val="100000"/>
              </a:lnSpc>
              <a:spcBef>
                <a:spcPts val="105"/>
              </a:spcBef>
            </a:pPr>
            <a:endParaRPr lang="en-US" sz="2400" spc="-5" dirty="0">
              <a:latin typeface="Sitka Text" panose="02000505000000020004" pitchFamily="2" charset="0"/>
              <a:cs typeface="Arial"/>
            </a:endParaRPr>
          </a:p>
          <a:p>
            <a:pPr marL="243840" marR="6350" indent="-231775" algn="just">
              <a:lnSpc>
                <a:spcPct val="100000"/>
              </a:lnSpc>
              <a:spcBef>
                <a:spcPts val="105"/>
              </a:spcBef>
            </a:pPr>
            <a:r>
              <a:rPr lang="en-US" sz="2400" spc="-5" dirty="0" err="1">
                <a:latin typeface="Sitka Text" panose="02000505000000020004" pitchFamily="2" charset="0"/>
                <a:cs typeface="Arial"/>
              </a:rPr>
              <a:t>endsWith</a:t>
            </a:r>
            <a:r>
              <a:rPr lang="en-US" sz="2400" spc="-5" dirty="0">
                <a:latin typeface="Sitka Text" panose="02000505000000020004" pitchFamily="2" charset="0"/>
                <a:cs typeface="Arial"/>
              </a:rPr>
              <a:t>()	-	</a:t>
            </a:r>
          </a:p>
          <a:p>
            <a:pPr marL="243840" marR="6350" indent="-231775" algn="just">
              <a:lnSpc>
                <a:spcPct val="100000"/>
              </a:lnSpc>
              <a:spcBef>
                <a:spcPts val="105"/>
              </a:spcBef>
            </a:pPr>
            <a:r>
              <a:rPr lang="en-US" sz="2400" spc="-5" dirty="0">
                <a:latin typeface="Sitka Text" panose="02000505000000020004" pitchFamily="2" charset="0"/>
                <a:cs typeface="Arial"/>
              </a:rPr>
              <a:t>Tests	if this	string	ends with the specified  suffix.</a:t>
            </a:r>
          </a:p>
          <a:p>
            <a:pPr marL="243840" marR="6350" indent="-231775" algn="just">
              <a:lnSpc>
                <a:spcPct val="100000"/>
              </a:lnSpc>
              <a:spcBef>
                <a:spcPts val="105"/>
              </a:spcBef>
            </a:pPr>
            <a:endParaRPr lang="en-US" sz="2400" spc="-5" dirty="0">
              <a:latin typeface="Sitka Text" panose="02000505000000020004" pitchFamily="2" charset="0"/>
              <a:cs typeface="Arial"/>
            </a:endParaRPr>
          </a:p>
          <a:p>
            <a:pPr marL="243840" marR="6350" indent="-231775" algn="just">
              <a:lnSpc>
                <a:spcPct val="100000"/>
              </a:lnSpc>
              <a:spcBef>
                <a:spcPts val="105"/>
              </a:spcBef>
            </a:pPr>
            <a:r>
              <a:rPr lang="en-US" sz="2400" b="1" i="1" spc="-5" dirty="0">
                <a:latin typeface="Sitka Text" panose="02000505000000020004" pitchFamily="2" charset="0"/>
                <a:cs typeface="Arial"/>
              </a:rPr>
              <a:t>public </a:t>
            </a:r>
            <a:r>
              <a:rPr lang="en-US" sz="2400" b="1" i="1" spc="-5" dirty="0" err="1">
                <a:latin typeface="Sitka Text" panose="02000505000000020004" pitchFamily="2" charset="0"/>
                <a:cs typeface="Arial"/>
              </a:rPr>
              <a:t>boolean</a:t>
            </a:r>
            <a:r>
              <a:rPr lang="en-US" sz="2400" b="1" i="1" spc="-5" dirty="0">
                <a:latin typeface="Sitka Text" panose="02000505000000020004" pitchFamily="2" charset="0"/>
                <a:cs typeface="Arial"/>
              </a:rPr>
              <a:t> </a:t>
            </a:r>
            <a:r>
              <a:rPr lang="en-US" sz="2400" b="1" i="1" spc="-5" dirty="0" err="1">
                <a:latin typeface="Sitka Text" panose="02000505000000020004" pitchFamily="2" charset="0"/>
                <a:cs typeface="Arial"/>
              </a:rPr>
              <a:t>endsWith</a:t>
            </a:r>
            <a:r>
              <a:rPr lang="en-US" sz="2400" b="1" i="1" spc="-5" dirty="0">
                <a:latin typeface="Sitka Text" panose="02000505000000020004" pitchFamily="2" charset="0"/>
                <a:cs typeface="Arial"/>
              </a:rPr>
              <a:t>(String suffix)</a:t>
            </a:r>
          </a:p>
          <a:p>
            <a:pPr marL="243840" marR="6350" indent="-231775" algn="just">
              <a:lnSpc>
                <a:spcPct val="100000"/>
              </a:lnSpc>
              <a:spcBef>
                <a:spcPts val="105"/>
              </a:spcBef>
            </a:pPr>
            <a:r>
              <a:rPr lang="en-US" sz="2400" spc="-5" dirty="0">
                <a:latin typeface="Sitka Text" panose="02000505000000020004" pitchFamily="2" charset="0"/>
                <a:cs typeface="Arial"/>
              </a:rPr>
              <a:t>"January".</a:t>
            </a:r>
            <a:r>
              <a:rPr lang="en-US" sz="2400" spc="-5" dirty="0" err="1">
                <a:latin typeface="Sitka Text" panose="02000505000000020004" pitchFamily="2" charset="0"/>
                <a:cs typeface="Arial"/>
              </a:rPr>
              <a:t>endsWith</a:t>
            </a:r>
            <a:r>
              <a:rPr lang="en-US" sz="2400" spc="-5" dirty="0">
                <a:latin typeface="Sitka Text" panose="02000505000000020004" pitchFamily="2" charset="0"/>
                <a:cs typeface="Arial"/>
              </a:rPr>
              <a:t>("</a:t>
            </a:r>
            <a:r>
              <a:rPr lang="en-US" sz="2400" spc="-5" dirty="0" err="1">
                <a:latin typeface="Sitka Text" panose="02000505000000020004" pitchFamily="2" charset="0"/>
                <a:cs typeface="Arial"/>
              </a:rPr>
              <a:t>ry</a:t>
            </a:r>
            <a:r>
              <a:rPr lang="en-US" sz="2400" spc="-5" dirty="0">
                <a:latin typeface="Sitka Text" panose="02000505000000020004" pitchFamily="2" charset="0"/>
                <a:cs typeface="Arial"/>
              </a:rPr>
              <a:t>"); // true</a:t>
            </a: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4278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3785652"/>
          </a:xfrm>
          <a:prstGeom prst="rect">
            <a:avLst/>
          </a:prstGeom>
          <a:noFill/>
        </p:spPr>
        <p:txBody>
          <a:bodyPr wrap="square">
            <a:spAutoFit/>
          </a:bodyPr>
          <a:lstStyle/>
          <a:p>
            <a:r>
              <a:rPr lang="en-US" sz="2400" dirty="0">
                <a:solidFill>
                  <a:schemeClr val="tx1">
                    <a:lumMod val="95000"/>
                    <a:lumOff val="5000"/>
                  </a:schemeClr>
                </a:solidFill>
                <a:latin typeface="Sitka Text" panose="02000505000000020004" pitchFamily="2" charset="0"/>
              </a:rPr>
              <a:t>Given two strings, append them together (known as "concatenation") and return the result. </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However, if the concatenation creates a double-char, then omit one of the chars. </a:t>
            </a:r>
          </a:p>
          <a:p>
            <a:endParaRPr lang="en-US" sz="2400" dirty="0">
              <a:solidFill>
                <a:schemeClr val="tx1">
                  <a:lumMod val="95000"/>
                  <a:lumOff val="5000"/>
                </a:schemeClr>
              </a:solidFill>
              <a:latin typeface="Sitka Text" panose="02000505000000020004" pitchFamily="2" charset="0"/>
            </a:endParaRPr>
          </a:p>
          <a:p>
            <a:r>
              <a:rPr lang="en-US" sz="2400" i="1" dirty="0">
                <a:solidFill>
                  <a:schemeClr val="tx1">
                    <a:lumMod val="95000"/>
                    <a:lumOff val="5000"/>
                  </a:schemeClr>
                </a:solidFill>
                <a:latin typeface="Sitka Text" panose="02000505000000020004" pitchFamily="2" charset="0"/>
              </a:rPr>
              <a:t>If the inputs are “Mark” and “Kate” </a:t>
            </a:r>
          </a:p>
          <a:p>
            <a:r>
              <a:rPr lang="en-US" sz="2400" i="1" dirty="0">
                <a:solidFill>
                  <a:schemeClr val="tx1">
                    <a:lumMod val="95000"/>
                    <a:lumOff val="5000"/>
                  </a:schemeClr>
                </a:solidFill>
                <a:latin typeface="Sitka Text" panose="02000505000000020004" pitchFamily="2" charset="0"/>
              </a:rPr>
              <a:t>then the </a:t>
            </a:r>
            <a:r>
              <a:rPr lang="en-US" sz="2400" i="1" dirty="0" err="1">
                <a:solidFill>
                  <a:schemeClr val="tx1">
                    <a:lumMod val="95000"/>
                    <a:lumOff val="5000"/>
                  </a:schemeClr>
                </a:solidFill>
                <a:latin typeface="Sitka Text" panose="02000505000000020004" pitchFamily="2" charset="0"/>
              </a:rPr>
              <a:t>ouput</a:t>
            </a:r>
            <a:r>
              <a:rPr lang="en-US" sz="2400" i="1" dirty="0">
                <a:solidFill>
                  <a:schemeClr val="tx1">
                    <a:lumMod val="95000"/>
                    <a:lumOff val="5000"/>
                  </a:schemeClr>
                </a:solidFill>
                <a:latin typeface="Sitka Text" panose="02000505000000020004" pitchFamily="2" charset="0"/>
              </a:rPr>
              <a:t> should be “</a:t>
            </a:r>
            <a:r>
              <a:rPr lang="en-US" sz="2400" b="1" i="1" dirty="0" err="1">
                <a:solidFill>
                  <a:schemeClr val="tx1">
                    <a:lumMod val="95000"/>
                    <a:lumOff val="5000"/>
                  </a:schemeClr>
                </a:solidFill>
                <a:latin typeface="Sitka Text" panose="02000505000000020004" pitchFamily="2" charset="0"/>
              </a:rPr>
              <a:t>markate</a:t>
            </a:r>
            <a:r>
              <a:rPr lang="en-US" sz="2400" i="1" dirty="0">
                <a:solidFill>
                  <a:schemeClr val="tx1">
                    <a:lumMod val="95000"/>
                    <a:lumOff val="5000"/>
                  </a:schemeClr>
                </a:solidFill>
                <a:latin typeface="Sitka Text" panose="02000505000000020004" pitchFamily="2" charset="0"/>
              </a:rPr>
              <a:t>”. </a:t>
            </a:r>
          </a:p>
          <a:p>
            <a:r>
              <a:rPr lang="en-US" sz="2400" b="1" i="1" dirty="0">
                <a:solidFill>
                  <a:schemeClr val="tx1">
                    <a:lumMod val="95000"/>
                    <a:lumOff val="5000"/>
                  </a:schemeClr>
                </a:solidFill>
                <a:latin typeface="Sitka Text" panose="02000505000000020004" pitchFamily="2" charset="0"/>
              </a:rPr>
              <a:t>(The output should be in lowercase)</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808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645970" y="876992"/>
            <a:ext cx="954603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2056973"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Replace</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162DC649-77D2-4011-B4E0-5975F0CDF289}"/>
              </a:ext>
            </a:extLst>
          </p:cNvPr>
          <p:cNvSpPr txBox="1"/>
          <p:nvPr/>
        </p:nvSpPr>
        <p:spPr>
          <a:xfrm>
            <a:off x="794478" y="1646433"/>
            <a:ext cx="10448145" cy="3785652"/>
          </a:xfrm>
          <a:prstGeom prst="rect">
            <a:avLst/>
          </a:prstGeom>
          <a:noFill/>
        </p:spPr>
        <p:txBody>
          <a:bodyPr wrap="square">
            <a:spAutoFit/>
          </a:bodyPr>
          <a:lstStyle/>
          <a:p>
            <a:r>
              <a:rPr lang="en-US" sz="2400" b="1" dirty="0">
                <a:solidFill>
                  <a:schemeClr val="tx1">
                    <a:lumMod val="95000"/>
                    <a:lumOff val="5000"/>
                  </a:schemeClr>
                </a:solidFill>
                <a:latin typeface="Sitka Text" panose="02000505000000020004" pitchFamily="2" charset="0"/>
              </a:rPr>
              <a:t>replace()</a:t>
            </a:r>
            <a:r>
              <a:rPr lang="en-US" sz="2400" dirty="0">
                <a:solidFill>
                  <a:schemeClr val="tx1">
                    <a:lumMod val="95000"/>
                    <a:lumOff val="5000"/>
                  </a:schemeClr>
                </a:solidFill>
                <a:latin typeface="Sitka Text" panose="02000505000000020004" pitchFamily="2" charset="0"/>
              </a:rPr>
              <a:t>- Returns a new string resulting from  replacing all occurrences of </a:t>
            </a:r>
            <a:r>
              <a:rPr lang="en-US" sz="2400" dirty="0" err="1">
                <a:solidFill>
                  <a:schemeClr val="tx1">
                    <a:lumMod val="95000"/>
                    <a:lumOff val="5000"/>
                  </a:schemeClr>
                </a:solidFill>
                <a:latin typeface="Sitka Text" panose="02000505000000020004" pitchFamily="2" charset="0"/>
              </a:rPr>
              <a:t>oldChar</a:t>
            </a:r>
            <a:r>
              <a:rPr lang="en-US" sz="2400" dirty="0">
                <a:solidFill>
                  <a:schemeClr val="tx1">
                    <a:lumMod val="95000"/>
                    <a:lumOff val="5000"/>
                  </a:schemeClr>
                </a:solidFill>
                <a:latin typeface="Sitka Text" panose="02000505000000020004" pitchFamily="2" charset="0"/>
              </a:rPr>
              <a:t> in this string  with </a:t>
            </a:r>
            <a:r>
              <a:rPr lang="en-US" sz="2400" dirty="0" err="1">
                <a:solidFill>
                  <a:schemeClr val="tx1">
                    <a:lumMod val="95000"/>
                    <a:lumOff val="5000"/>
                  </a:schemeClr>
                </a:solidFill>
                <a:latin typeface="Sitka Text" panose="02000505000000020004" pitchFamily="2" charset="0"/>
              </a:rPr>
              <a:t>newChar</a:t>
            </a:r>
            <a:endParaRPr lang="en-US" sz="2400" dirty="0">
              <a:solidFill>
                <a:schemeClr val="tx1">
                  <a:lumMod val="95000"/>
                  <a:lumOff val="5000"/>
                </a:schemeClr>
              </a:solidFill>
              <a:latin typeface="Sitka Text" panose="02000505000000020004" pitchFamily="2" charset="0"/>
            </a:endParaRPr>
          </a:p>
          <a:p>
            <a:endParaRPr lang="en-US" sz="2400" dirty="0">
              <a:solidFill>
                <a:schemeClr val="tx1">
                  <a:lumMod val="95000"/>
                  <a:lumOff val="5000"/>
                </a:schemeClr>
              </a:solidFill>
              <a:latin typeface="Sitka Text" panose="02000505000000020004" pitchFamily="2" charset="0"/>
            </a:endParaRPr>
          </a:p>
          <a:p>
            <a:r>
              <a:rPr lang="en-US" sz="2400" b="1" i="1" dirty="0">
                <a:solidFill>
                  <a:schemeClr val="tx1">
                    <a:lumMod val="95000"/>
                    <a:lumOff val="5000"/>
                  </a:schemeClr>
                </a:solidFill>
                <a:latin typeface="Sitka Text" panose="02000505000000020004" pitchFamily="2" charset="0"/>
              </a:rPr>
              <a:t>public String replace(char </a:t>
            </a:r>
            <a:r>
              <a:rPr lang="en-US" sz="2400" b="1" i="1" dirty="0" err="1">
                <a:solidFill>
                  <a:schemeClr val="tx1">
                    <a:lumMod val="95000"/>
                    <a:lumOff val="5000"/>
                  </a:schemeClr>
                </a:solidFill>
                <a:latin typeface="Sitka Text" panose="02000505000000020004" pitchFamily="2" charset="0"/>
              </a:rPr>
              <a:t>oldChar</a:t>
            </a:r>
            <a:r>
              <a:rPr lang="en-US" sz="2400" b="1" i="1" dirty="0">
                <a:solidFill>
                  <a:schemeClr val="tx1">
                    <a:lumMod val="95000"/>
                    <a:lumOff val="5000"/>
                  </a:schemeClr>
                </a:solidFill>
                <a:latin typeface="Sitka Text" panose="02000505000000020004" pitchFamily="2" charset="0"/>
              </a:rPr>
              <a:t>,  char </a:t>
            </a:r>
            <a:r>
              <a:rPr lang="en-US" sz="2400" b="1" i="1" dirty="0" err="1">
                <a:solidFill>
                  <a:schemeClr val="tx1">
                    <a:lumMod val="95000"/>
                    <a:lumOff val="5000"/>
                  </a:schemeClr>
                </a:solidFill>
                <a:latin typeface="Sitka Text" panose="02000505000000020004" pitchFamily="2" charset="0"/>
              </a:rPr>
              <a:t>newChar</a:t>
            </a:r>
            <a:r>
              <a:rPr lang="en-US" sz="2400" b="1" i="1" dirty="0">
                <a:solidFill>
                  <a:schemeClr val="tx1">
                    <a:lumMod val="95000"/>
                    <a:lumOff val="5000"/>
                  </a:schemeClr>
                </a:solidFill>
                <a:latin typeface="Sitka Text" panose="02000505000000020004" pitchFamily="2" charset="0"/>
              </a:rPr>
              <a:t>)</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a:t>
            </a:r>
            <a:r>
              <a:rPr lang="en-US" sz="2400" dirty="0" err="1">
                <a:solidFill>
                  <a:schemeClr val="tx1">
                    <a:lumMod val="95000"/>
                    <a:lumOff val="5000"/>
                  </a:schemeClr>
                </a:solidFill>
                <a:latin typeface="Sitka Text" panose="02000505000000020004" pitchFamily="2" charset="0"/>
              </a:rPr>
              <a:t>wipra</a:t>
            </a:r>
            <a:r>
              <a:rPr lang="en-US" sz="2400" dirty="0">
                <a:solidFill>
                  <a:schemeClr val="tx1">
                    <a:lumMod val="95000"/>
                    <a:lumOff val="5000"/>
                  </a:schemeClr>
                </a:solidFill>
                <a:latin typeface="Sitka Text" panose="02000505000000020004" pitchFamily="2" charset="0"/>
              </a:rPr>
              <a:t> </a:t>
            </a:r>
            <a:r>
              <a:rPr lang="en-US" sz="2400" dirty="0" err="1">
                <a:solidFill>
                  <a:schemeClr val="tx1">
                    <a:lumMod val="95000"/>
                    <a:lumOff val="5000"/>
                  </a:schemeClr>
                </a:solidFill>
                <a:latin typeface="Sitka Text" panose="02000505000000020004" pitchFamily="2" charset="0"/>
              </a:rPr>
              <a:t>technalagies</a:t>
            </a:r>
            <a:r>
              <a:rPr lang="en-US" sz="2400" dirty="0">
                <a:solidFill>
                  <a:schemeClr val="tx1">
                    <a:lumMod val="95000"/>
                    <a:lumOff val="5000"/>
                  </a:schemeClr>
                </a:solidFill>
                <a:latin typeface="Sitka Text" panose="02000505000000020004" pitchFamily="2" charset="0"/>
              </a:rPr>
              <a:t>".replace('a',  'o') returns "</a:t>
            </a:r>
            <a:r>
              <a:rPr lang="en-US" sz="2400" dirty="0" err="1">
                <a:solidFill>
                  <a:schemeClr val="tx1">
                    <a:lumMod val="95000"/>
                    <a:lumOff val="5000"/>
                  </a:schemeClr>
                </a:solidFill>
                <a:latin typeface="Sitka Text" panose="02000505000000020004" pitchFamily="2" charset="0"/>
              </a:rPr>
              <a:t>wipro</a:t>
            </a:r>
            <a:r>
              <a:rPr lang="en-US" sz="2400" dirty="0">
                <a:solidFill>
                  <a:schemeClr val="tx1">
                    <a:lumMod val="95000"/>
                    <a:lumOff val="5000"/>
                  </a:schemeClr>
                </a:solidFill>
                <a:latin typeface="Sitka Text" panose="02000505000000020004" pitchFamily="2" charset="0"/>
              </a:rPr>
              <a:t> technologies“</a:t>
            </a:r>
          </a:p>
          <a:p>
            <a:pPr algn="just"/>
            <a:endParaRPr lang="en-US" sz="2400" dirty="0">
              <a:solidFill>
                <a:schemeClr val="tx1">
                  <a:lumMod val="95000"/>
                  <a:lumOff val="5000"/>
                </a:schemeClr>
              </a:solidFill>
              <a:latin typeface="Sitka Text" panose="02000505000000020004" pitchFamily="2" charset="0"/>
            </a:endParaRPr>
          </a:p>
          <a:p>
            <a:pPr algn="just"/>
            <a:r>
              <a:rPr lang="en-US" sz="2400" b="0" i="0" dirty="0">
                <a:solidFill>
                  <a:schemeClr val="tx1">
                    <a:lumMod val="95000"/>
                    <a:lumOff val="5000"/>
                  </a:schemeClr>
                </a:solidFill>
                <a:effectLst/>
                <a:latin typeface="Sitka Text" panose="02000505000000020004" pitchFamily="2" charset="0"/>
              </a:rPr>
              <a:t>String s1="my name is khan my name is java";  </a:t>
            </a:r>
          </a:p>
          <a:p>
            <a:pPr algn="just"/>
            <a:r>
              <a:rPr lang="en-US" sz="2400" b="0" i="0" dirty="0">
                <a:solidFill>
                  <a:schemeClr val="tx1">
                    <a:lumMod val="95000"/>
                    <a:lumOff val="5000"/>
                  </a:schemeClr>
                </a:solidFill>
                <a:effectLst/>
                <a:latin typeface="Sitka Text" panose="02000505000000020004" pitchFamily="2" charset="0"/>
              </a:rPr>
              <a:t>String </a:t>
            </a:r>
            <a:r>
              <a:rPr lang="en-US" sz="2400" b="0" i="0" dirty="0" err="1">
                <a:solidFill>
                  <a:schemeClr val="tx1">
                    <a:lumMod val="95000"/>
                    <a:lumOff val="5000"/>
                  </a:schemeClr>
                </a:solidFill>
                <a:effectLst/>
                <a:latin typeface="Sitka Text" panose="02000505000000020004" pitchFamily="2" charset="0"/>
              </a:rPr>
              <a:t>replaceString</a:t>
            </a:r>
            <a:r>
              <a:rPr lang="en-US" sz="2400" b="0" i="0" dirty="0">
                <a:solidFill>
                  <a:schemeClr val="tx1">
                    <a:lumMod val="95000"/>
                    <a:lumOff val="5000"/>
                  </a:schemeClr>
                </a:solidFill>
                <a:effectLst/>
                <a:latin typeface="Sitka Text" panose="02000505000000020004" pitchFamily="2" charset="0"/>
              </a:rPr>
              <a:t>=s1.replace("</a:t>
            </a:r>
            <a:r>
              <a:rPr lang="en-US" sz="2400" b="0" i="0" dirty="0" err="1">
                <a:solidFill>
                  <a:schemeClr val="tx1">
                    <a:lumMod val="95000"/>
                    <a:lumOff val="5000"/>
                  </a:schemeClr>
                </a:solidFill>
                <a:effectLst/>
                <a:latin typeface="Sitka Text" panose="02000505000000020004" pitchFamily="2" charset="0"/>
              </a:rPr>
              <a:t>is","was</a:t>
            </a:r>
            <a:r>
              <a:rPr lang="en-US" sz="2400" b="0" i="0" dirty="0">
                <a:solidFill>
                  <a:schemeClr val="tx1">
                    <a:lumMod val="95000"/>
                    <a:lumOff val="5000"/>
                  </a:schemeClr>
                </a:solidFill>
                <a:effectLst/>
                <a:latin typeface="Sitka Text" panose="02000505000000020004" pitchFamily="2" charset="0"/>
              </a:rPr>
              <a:t>");</a:t>
            </a:r>
          </a:p>
          <a:p>
            <a:endParaRPr lang="en-US" sz="2400" dirty="0">
              <a:solidFill>
                <a:schemeClr val="tx1">
                  <a:lumMod val="95000"/>
                  <a:lumOff val="5000"/>
                </a:schemeClr>
              </a:solidFill>
              <a:latin typeface="Sitka Text" panose="02000505000000020004" pitchFamily="2" charset="0"/>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92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645970" y="876992"/>
            <a:ext cx="954603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962397"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valueof</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162DC649-77D2-4011-B4E0-5975F0CDF289}"/>
              </a:ext>
            </a:extLst>
          </p:cNvPr>
          <p:cNvSpPr txBox="1"/>
          <p:nvPr/>
        </p:nvSpPr>
        <p:spPr>
          <a:xfrm>
            <a:off x="644572" y="1213208"/>
            <a:ext cx="10448145" cy="5049844"/>
          </a:xfrm>
          <a:prstGeom prst="rect">
            <a:avLst/>
          </a:prstGeom>
          <a:noFill/>
        </p:spPr>
        <p:txBody>
          <a:bodyPr wrap="square">
            <a:spAutoFit/>
          </a:bodyPr>
          <a:lstStyle/>
          <a:p>
            <a:pPr marL="12065" marR="5080" algn="just">
              <a:lnSpc>
                <a:spcPct val="80000"/>
              </a:lnSpc>
              <a:spcBef>
                <a:spcPts val="675"/>
              </a:spcBef>
              <a:tabLst>
                <a:tab pos="244475" algn="l"/>
              </a:tabLst>
            </a:pPr>
            <a:r>
              <a:rPr lang="en-US" sz="2400" b="1" dirty="0" err="1">
                <a:latin typeface="Sitka Text" panose="02000505000000020004" pitchFamily="2" charset="0"/>
                <a:cs typeface="Arial"/>
              </a:rPr>
              <a:t>valueOf</a:t>
            </a:r>
            <a:r>
              <a:rPr lang="en-US" sz="2400" b="1" dirty="0">
                <a:latin typeface="Sitka Text" panose="02000505000000020004" pitchFamily="2" charset="0"/>
                <a:cs typeface="Arial"/>
              </a:rPr>
              <a:t>() – </a:t>
            </a:r>
            <a:r>
              <a:rPr lang="en-US" sz="2400" spc="-5" dirty="0">
                <a:latin typeface="Sitka Text" panose="02000505000000020004" pitchFamily="2" charset="0"/>
                <a:cs typeface="Arial"/>
              </a:rPr>
              <a:t>This method is used </a:t>
            </a:r>
            <a:r>
              <a:rPr lang="en-US" sz="2400" dirty="0">
                <a:latin typeface="Sitka Text" panose="02000505000000020004" pitchFamily="2" charset="0"/>
                <a:cs typeface="Arial"/>
              </a:rPr>
              <a:t>to convert </a:t>
            </a:r>
            <a:r>
              <a:rPr lang="en-US" sz="2400" spc="-5" dirty="0">
                <a:latin typeface="Sitka Text" panose="02000505000000020004" pitchFamily="2" charset="0"/>
                <a:cs typeface="Arial"/>
              </a:rPr>
              <a:t>a Datatype into String. </a:t>
            </a:r>
          </a:p>
          <a:p>
            <a:pPr marL="12065" marR="5080" algn="just">
              <a:lnSpc>
                <a:spcPct val="80000"/>
              </a:lnSpc>
              <a:spcBef>
                <a:spcPts val="675"/>
              </a:spcBef>
              <a:tabLst>
                <a:tab pos="244475" algn="l"/>
              </a:tabLst>
            </a:pPr>
            <a:endParaRPr lang="en-US" sz="2400" dirty="0">
              <a:latin typeface="Sitka Text" panose="02000505000000020004" pitchFamily="2" charset="0"/>
              <a:cs typeface="Arial"/>
            </a:endParaRPr>
          </a:p>
          <a:p>
            <a:pPr marL="12065" marR="5080" algn="just">
              <a:lnSpc>
                <a:spcPct val="80000"/>
              </a:lnSpc>
              <a:spcBef>
                <a:spcPts val="675"/>
              </a:spcBef>
              <a:tabLst>
                <a:tab pos="244475" algn="l"/>
              </a:tabLst>
            </a:pPr>
            <a:r>
              <a:rPr lang="en-US" sz="2400" spc="-5" dirty="0">
                <a:latin typeface="Sitka Text" panose="02000505000000020004" pitchFamily="2" charset="0"/>
                <a:cs typeface="Courier New"/>
              </a:rPr>
              <a:t>public static </a:t>
            </a:r>
            <a:r>
              <a:rPr lang="en-US" sz="2400" spc="-10" dirty="0">
                <a:latin typeface="Sitka Text" panose="02000505000000020004" pitchFamily="2" charset="0"/>
                <a:cs typeface="Courier New"/>
              </a:rPr>
              <a:t>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(char[]</a:t>
            </a:r>
            <a:r>
              <a:rPr lang="en-US" sz="2400" spc="-30" dirty="0">
                <a:latin typeface="Sitka Text" panose="02000505000000020004" pitchFamily="2" charset="0"/>
                <a:cs typeface="Courier New"/>
              </a:rPr>
              <a:t> </a:t>
            </a:r>
            <a:r>
              <a:rPr lang="en-US" sz="2400" spc="-10" dirty="0">
                <a:latin typeface="Sitka Text" panose="02000505000000020004" pitchFamily="2" charset="0"/>
                <a:cs typeface="Courier New"/>
              </a:rPr>
              <a:t>data)</a:t>
            </a:r>
          </a:p>
          <a:p>
            <a:pPr marL="12700" marR="5080">
              <a:lnSpc>
                <a:spcPts val="4490"/>
              </a:lnSpc>
              <a:spcBef>
                <a:spcPts val="280"/>
              </a:spcBef>
            </a:pPr>
            <a:r>
              <a:rPr lang="en-US" sz="2400" spc="-5" dirty="0">
                <a:latin typeface="Sitka Text" panose="02000505000000020004" pitchFamily="2" charset="0"/>
                <a:cs typeface="Courier New"/>
              </a:rPr>
              <a:t>public </a:t>
            </a:r>
            <a:r>
              <a:rPr lang="en-US" sz="2400" spc="-10" dirty="0">
                <a:latin typeface="Sitka Text" panose="02000505000000020004" pitchFamily="2" charset="0"/>
                <a:cs typeface="Courier New"/>
              </a:rPr>
              <a:t>static 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(char </a:t>
            </a:r>
            <a:r>
              <a:rPr lang="en-US" sz="2400" spc="-5" dirty="0">
                <a:latin typeface="Sitka Text" panose="02000505000000020004" pitchFamily="2" charset="0"/>
                <a:cs typeface="Courier New"/>
              </a:rPr>
              <a:t>c)  </a:t>
            </a:r>
          </a:p>
          <a:p>
            <a:pPr marL="12700" marR="5080">
              <a:lnSpc>
                <a:spcPts val="4490"/>
              </a:lnSpc>
              <a:spcBef>
                <a:spcPts val="280"/>
              </a:spcBef>
            </a:pPr>
            <a:r>
              <a:rPr lang="en-US" sz="2400" spc="-5" dirty="0">
                <a:latin typeface="Sitka Text" panose="02000505000000020004" pitchFamily="2" charset="0"/>
                <a:cs typeface="Courier New"/>
              </a:rPr>
              <a:t>public static </a:t>
            </a:r>
            <a:r>
              <a:rPr lang="en-US" sz="2400" spc="-10" dirty="0">
                <a:latin typeface="Sitka Text" panose="02000505000000020004" pitchFamily="2" charset="0"/>
                <a:cs typeface="Courier New"/>
              </a:rPr>
              <a:t>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a:t>
            </a:r>
            <a:r>
              <a:rPr lang="en-US" sz="2400" spc="-10" dirty="0" err="1">
                <a:latin typeface="Sitka Text" panose="02000505000000020004" pitchFamily="2" charset="0"/>
                <a:cs typeface="Courier New"/>
              </a:rPr>
              <a:t>boolean</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b)  </a:t>
            </a:r>
          </a:p>
          <a:p>
            <a:pPr marL="12700" marR="5080">
              <a:lnSpc>
                <a:spcPts val="4490"/>
              </a:lnSpc>
              <a:spcBef>
                <a:spcPts val="280"/>
              </a:spcBef>
            </a:pPr>
            <a:r>
              <a:rPr lang="en-US" sz="2400" spc="-5" dirty="0">
                <a:latin typeface="Sitka Text" panose="02000505000000020004" pitchFamily="2" charset="0"/>
                <a:cs typeface="Courier New"/>
              </a:rPr>
              <a:t>public </a:t>
            </a:r>
            <a:r>
              <a:rPr lang="en-US" sz="2400" spc="-10" dirty="0">
                <a:latin typeface="Sitka Text" panose="02000505000000020004" pitchFamily="2" charset="0"/>
                <a:cs typeface="Courier New"/>
              </a:rPr>
              <a:t>static 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(int </a:t>
            </a:r>
            <a:r>
              <a:rPr lang="en-US" sz="2400" spc="-5" dirty="0" err="1">
                <a:latin typeface="Sitka Text" panose="02000505000000020004" pitchFamily="2" charset="0"/>
                <a:cs typeface="Courier New"/>
              </a:rPr>
              <a:t>i</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12700">
              <a:lnSpc>
                <a:spcPct val="100000"/>
              </a:lnSpc>
              <a:spcBef>
                <a:spcPts val="1190"/>
              </a:spcBef>
            </a:pPr>
            <a:r>
              <a:rPr lang="en-US" sz="2400" spc="-5" dirty="0">
                <a:latin typeface="Sitka Text" panose="02000505000000020004" pitchFamily="2" charset="0"/>
                <a:cs typeface="Courier New"/>
              </a:rPr>
              <a:t>public </a:t>
            </a:r>
            <a:r>
              <a:rPr lang="en-US" sz="2400" spc="-10" dirty="0">
                <a:latin typeface="Sitka Text" panose="02000505000000020004" pitchFamily="2" charset="0"/>
                <a:cs typeface="Courier New"/>
              </a:rPr>
              <a:t>static 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(long</a:t>
            </a:r>
            <a:r>
              <a:rPr lang="en-US" sz="2400" spc="-5" dirty="0">
                <a:latin typeface="Sitka Text" panose="02000505000000020004" pitchFamily="2" charset="0"/>
                <a:cs typeface="Courier New"/>
              </a:rPr>
              <a:t> l)</a:t>
            </a:r>
            <a:endParaRPr lang="en-US" sz="2400" dirty="0">
              <a:latin typeface="Sitka Text" panose="02000505000000020004" pitchFamily="2" charset="0"/>
              <a:cs typeface="Courier New"/>
            </a:endParaRPr>
          </a:p>
          <a:p>
            <a:pPr marL="12700" marR="187960">
              <a:lnSpc>
                <a:spcPct val="155800"/>
              </a:lnSpc>
              <a:spcBef>
                <a:spcPts val="5"/>
              </a:spcBef>
            </a:pPr>
            <a:r>
              <a:rPr lang="en-US" sz="2400" spc="-5" dirty="0">
                <a:latin typeface="Sitka Text" panose="02000505000000020004" pitchFamily="2" charset="0"/>
                <a:cs typeface="Courier New"/>
              </a:rPr>
              <a:t>public </a:t>
            </a:r>
            <a:r>
              <a:rPr lang="en-US" sz="2400" spc="-10" dirty="0">
                <a:latin typeface="Sitka Text" panose="02000505000000020004" pitchFamily="2" charset="0"/>
                <a:cs typeface="Courier New"/>
              </a:rPr>
              <a:t>static 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(float </a:t>
            </a:r>
            <a:r>
              <a:rPr lang="en-US" sz="2400" spc="-5" dirty="0">
                <a:latin typeface="Sitka Text" panose="02000505000000020004" pitchFamily="2" charset="0"/>
                <a:cs typeface="Courier New"/>
              </a:rPr>
              <a:t>f)  </a:t>
            </a:r>
          </a:p>
          <a:p>
            <a:pPr marL="12700" marR="187960">
              <a:lnSpc>
                <a:spcPct val="155800"/>
              </a:lnSpc>
              <a:spcBef>
                <a:spcPts val="5"/>
              </a:spcBef>
            </a:pPr>
            <a:r>
              <a:rPr lang="en-US" sz="2400" spc="-5" dirty="0">
                <a:latin typeface="Sitka Text" panose="02000505000000020004" pitchFamily="2" charset="0"/>
                <a:cs typeface="Courier New"/>
              </a:rPr>
              <a:t>public </a:t>
            </a:r>
            <a:r>
              <a:rPr lang="en-US" sz="2400" spc="-10" dirty="0">
                <a:latin typeface="Sitka Text" panose="02000505000000020004" pitchFamily="2" charset="0"/>
                <a:cs typeface="Courier New"/>
              </a:rPr>
              <a:t>static String </a:t>
            </a:r>
            <a:r>
              <a:rPr lang="en-US" sz="2400" b="1" spc="-10" dirty="0" err="1">
                <a:latin typeface="Sitka Text" panose="02000505000000020004" pitchFamily="2" charset="0"/>
                <a:cs typeface="Courier New"/>
              </a:rPr>
              <a:t>valueOf</a:t>
            </a:r>
            <a:r>
              <a:rPr lang="en-US" sz="2400" spc="-10" dirty="0">
                <a:latin typeface="Sitka Text" panose="02000505000000020004" pitchFamily="2" charset="0"/>
                <a:cs typeface="Courier New"/>
              </a:rPr>
              <a:t>(double</a:t>
            </a:r>
            <a:r>
              <a:rPr lang="en-US" sz="2400" spc="-5" dirty="0">
                <a:latin typeface="Sitka Text" panose="02000505000000020004" pitchFamily="2" charset="0"/>
                <a:cs typeface="Courier New"/>
              </a:rPr>
              <a:t> d)</a:t>
            </a:r>
            <a:endParaRPr lang="en-US" sz="2400" dirty="0">
              <a:latin typeface="Sitka Text" panose="02000505000000020004" pitchFamily="2" charset="0"/>
              <a:cs typeface="Courier New"/>
            </a:endParaRPr>
          </a:p>
          <a:p>
            <a:pPr marL="243840">
              <a:lnSpc>
                <a:spcPct val="100000"/>
              </a:lnSpc>
            </a:pPr>
            <a:endParaRPr lang="en-US" sz="2400" dirty="0">
              <a:latin typeface="Sitka Text" panose="02000505000000020004" pitchFamily="2" charset="0"/>
              <a:cs typeface="Courier New"/>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3164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645970" y="876992"/>
            <a:ext cx="954603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962397" cy="769441"/>
          </a:xfrm>
          <a:prstGeom prst="rect">
            <a:avLst/>
          </a:prstGeom>
          <a:noFill/>
        </p:spPr>
        <p:txBody>
          <a:bodyPr wrap="none" lIns="91440" tIns="45720" rIns="91440" bIns="45720">
            <a:spAutoFit/>
          </a:bodyPr>
          <a:lstStyle/>
          <a:p>
            <a:pPr algn="l" fontAlgn="base"/>
            <a:r>
              <a:rPr lang="en-US" sz="4400" b="1" dirty="0" err="1">
                <a:solidFill>
                  <a:srgbClr val="273239"/>
                </a:solidFill>
                <a:latin typeface="Sitka Heading Semibold" pitchFamily="2" charset="0"/>
              </a:rPr>
              <a:t>valueof</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162DC649-77D2-4011-B4E0-5975F0CDF289}"/>
              </a:ext>
            </a:extLst>
          </p:cNvPr>
          <p:cNvSpPr txBox="1"/>
          <p:nvPr/>
        </p:nvSpPr>
        <p:spPr>
          <a:xfrm>
            <a:off x="588997" y="1458538"/>
            <a:ext cx="10448145" cy="3416320"/>
          </a:xfrm>
          <a:prstGeom prst="rect">
            <a:avLst/>
          </a:prstGeom>
          <a:noFill/>
        </p:spPr>
        <p:txBody>
          <a:bodyPr wrap="square">
            <a:spAutoFit/>
          </a:bodyPr>
          <a:lstStyle/>
          <a:p>
            <a:pPr algn="just"/>
            <a:r>
              <a:rPr lang="en-US" sz="2400" b="1" i="0" dirty="0">
                <a:solidFill>
                  <a:schemeClr val="tx1">
                    <a:lumMod val="95000"/>
                    <a:lumOff val="5000"/>
                  </a:schemeClr>
                </a:solidFill>
                <a:effectLst/>
                <a:latin typeface="Sitka Text" panose="02000505000000020004" pitchFamily="2" charset="0"/>
              </a:rPr>
              <a:t>public</a:t>
            </a:r>
            <a:r>
              <a:rPr lang="en-US" sz="2400" b="0" i="0" dirty="0">
                <a:solidFill>
                  <a:schemeClr val="tx1">
                    <a:lumMod val="95000"/>
                    <a:lumOff val="5000"/>
                  </a:schemeClr>
                </a:solidFill>
                <a:effectLst/>
                <a:latin typeface="Sitka Text" panose="02000505000000020004" pitchFamily="2" charset="0"/>
              </a:rPr>
              <a:t> </a:t>
            </a:r>
            <a:r>
              <a:rPr lang="en-US" sz="2400" b="1" i="0" dirty="0">
                <a:solidFill>
                  <a:schemeClr val="tx1">
                    <a:lumMod val="95000"/>
                    <a:lumOff val="5000"/>
                  </a:schemeClr>
                </a:solidFill>
                <a:effectLst/>
                <a:latin typeface="Sitka Text" panose="02000505000000020004" pitchFamily="2" charset="0"/>
              </a:rPr>
              <a:t>class</a:t>
            </a:r>
            <a:r>
              <a:rPr lang="en-US" sz="2400" b="0" i="0" dirty="0">
                <a:solidFill>
                  <a:schemeClr val="tx1">
                    <a:lumMod val="95000"/>
                    <a:lumOff val="5000"/>
                  </a:schemeClr>
                </a:solidFill>
                <a:effectLst/>
                <a:latin typeface="Sitka Text" panose="02000505000000020004" pitchFamily="2" charset="0"/>
              </a:rPr>
              <a:t> Test</a:t>
            </a:r>
          </a:p>
          <a:p>
            <a:pPr algn="just"/>
            <a:r>
              <a:rPr lang="en-US" sz="2400" dirty="0">
                <a:solidFill>
                  <a:schemeClr val="tx1">
                    <a:lumMod val="95000"/>
                    <a:lumOff val="5000"/>
                  </a:schemeClr>
                </a:solidFill>
                <a:latin typeface="Sitka Text" panose="02000505000000020004" pitchFamily="2" charset="0"/>
              </a:rPr>
              <a:t>  </a:t>
            </a:r>
            <a:r>
              <a:rPr lang="en-US" sz="2400" b="0" i="0" dirty="0">
                <a:solidFill>
                  <a:schemeClr val="tx1">
                    <a:lumMod val="95000"/>
                    <a:lumOff val="5000"/>
                  </a:schemeClr>
                </a:solidFill>
                <a:effectLst/>
                <a:latin typeface="Sitka Text" panose="02000505000000020004" pitchFamily="2" charset="0"/>
              </a:rPr>
              <a:t>{  </a:t>
            </a:r>
          </a:p>
          <a:p>
            <a:pPr algn="just"/>
            <a:r>
              <a:rPr lang="en-US" sz="2400" b="1" i="0" dirty="0">
                <a:solidFill>
                  <a:schemeClr val="tx1">
                    <a:lumMod val="95000"/>
                    <a:lumOff val="5000"/>
                  </a:schemeClr>
                </a:solidFill>
                <a:effectLst/>
                <a:latin typeface="Sitka Text" panose="02000505000000020004" pitchFamily="2" charset="0"/>
              </a:rPr>
              <a:t>     public</a:t>
            </a:r>
            <a:r>
              <a:rPr lang="en-US" sz="2400" b="0" i="0" dirty="0">
                <a:solidFill>
                  <a:schemeClr val="tx1">
                    <a:lumMod val="95000"/>
                    <a:lumOff val="5000"/>
                  </a:schemeClr>
                </a:solidFill>
                <a:effectLst/>
                <a:latin typeface="Sitka Text" panose="02000505000000020004" pitchFamily="2" charset="0"/>
              </a:rPr>
              <a:t> </a:t>
            </a:r>
            <a:r>
              <a:rPr lang="en-US" sz="2400" b="1" i="0" dirty="0">
                <a:solidFill>
                  <a:schemeClr val="tx1">
                    <a:lumMod val="95000"/>
                    <a:lumOff val="5000"/>
                  </a:schemeClr>
                </a:solidFill>
                <a:effectLst/>
                <a:latin typeface="Sitka Text" panose="02000505000000020004" pitchFamily="2" charset="0"/>
              </a:rPr>
              <a:t>static</a:t>
            </a:r>
            <a:r>
              <a:rPr lang="en-US" sz="2400" b="0" i="0" dirty="0">
                <a:solidFill>
                  <a:schemeClr val="tx1">
                    <a:lumMod val="95000"/>
                    <a:lumOff val="5000"/>
                  </a:schemeClr>
                </a:solidFill>
                <a:effectLst/>
                <a:latin typeface="Sitka Text" panose="02000505000000020004" pitchFamily="2" charset="0"/>
              </a:rPr>
              <a:t> </a:t>
            </a:r>
            <a:r>
              <a:rPr lang="en-US" sz="2400" b="1" i="0" dirty="0">
                <a:solidFill>
                  <a:schemeClr val="tx1">
                    <a:lumMod val="95000"/>
                    <a:lumOff val="5000"/>
                  </a:schemeClr>
                </a:solidFill>
                <a:effectLst/>
                <a:latin typeface="Sitka Text" panose="02000505000000020004" pitchFamily="2" charset="0"/>
              </a:rPr>
              <a:t>void</a:t>
            </a:r>
            <a:r>
              <a:rPr lang="en-US" sz="2400" b="0" i="0" dirty="0">
                <a:solidFill>
                  <a:schemeClr val="tx1">
                    <a:lumMod val="95000"/>
                    <a:lumOff val="5000"/>
                  </a:schemeClr>
                </a:solidFill>
                <a:effectLst/>
                <a:latin typeface="Sitka Text" panose="02000505000000020004" pitchFamily="2" charset="0"/>
              </a:rPr>
              <a:t> main(String </a:t>
            </a:r>
            <a:r>
              <a:rPr lang="en-US" sz="2400" b="0" i="0" dirty="0" err="1">
                <a:solidFill>
                  <a:schemeClr val="tx1">
                    <a:lumMod val="95000"/>
                    <a:lumOff val="5000"/>
                  </a:schemeClr>
                </a:solidFill>
                <a:effectLst/>
                <a:latin typeface="Sitka Text" panose="02000505000000020004" pitchFamily="2" charset="0"/>
              </a:rPr>
              <a:t>args</a:t>
            </a:r>
            <a:r>
              <a:rPr lang="en-US" sz="2400" b="0" i="0" dirty="0">
                <a:solidFill>
                  <a:schemeClr val="tx1">
                    <a:lumMod val="95000"/>
                    <a:lumOff val="5000"/>
                  </a:schemeClr>
                </a:solidFill>
                <a:effectLst/>
                <a:latin typeface="Sitka Text" panose="02000505000000020004" pitchFamily="2" charset="0"/>
              </a:rPr>
              <a:t>[]){  </a:t>
            </a:r>
          </a:p>
          <a:p>
            <a:pPr algn="just"/>
            <a:r>
              <a:rPr lang="en-US" sz="2400" b="1" i="0" dirty="0">
                <a:solidFill>
                  <a:schemeClr val="tx1">
                    <a:lumMod val="95000"/>
                    <a:lumOff val="5000"/>
                  </a:schemeClr>
                </a:solidFill>
                <a:effectLst/>
                <a:latin typeface="Sitka Text" panose="02000505000000020004" pitchFamily="2" charset="0"/>
              </a:rPr>
              <a:t>     int</a:t>
            </a:r>
            <a:r>
              <a:rPr lang="en-US" sz="2400" b="0" i="0" dirty="0">
                <a:solidFill>
                  <a:schemeClr val="tx1">
                    <a:lumMod val="95000"/>
                    <a:lumOff val="5000"/>
                  </a:schemeClr>
                </a:solidFill>
                <a:effectLst/>
                <a:latin typeface="Sitka Text" panose="02000505000000020004" pitchFamily="2" charset="0"/>
              </a:rPr>
              <a:t> value=30;  </a:t>
            </a:r>
          </a:p>
          <a:p>
            <a:pPr algn="just"/>
            <a:r>
              <a:rPr lang="en-US" sz="2400" b="0" i="0" dirty="0">
                <a:solidFill>
                  <a:schemeClr val="tx1">
                    <a:lumMod val="95000"/>
                    <a:lumOff val="5000"/>
                  </a:schemeClr>
                </a:solidFill>
                <a:effectLst/>
                <a:latin typeface="Sitka Text" panose="02000505000000020004" pitchFamily="2" charset="0"/>
              </a:rPr>
              <a:t>     String s1=</a:t>
            </a:r>
            <a:r>
              <a:rPr lang="en-US" sz="2400" b="0" i="0" dirty="0" err="1">
                <a:solidFill>
                  <a:schemeClr val="tx1">
                    <a:lumMod val="95000"/>
                    <a:lumOff val="5000"/>
                  </a:schemeClr>
                </a:solidFill>
                <a:effectLst/>
                <a:latin typeface="Sitka Text" panose="02000505000000020004" pitchFamily="2" charset="0"/>
              </a:rPr>
              <a:t>String.valueOf</a:t>
            </a:r>
            <a:r>
              <a:rPr lang="en-US" sz="2400" b="0" i="0" dirty="0">
                <a:solidFill>
                  <a:schemeClr val="tx1">
                    <a:lumMod val="95000"/>
                    <a:lumOff val="5000"/>
                  </a:schemeClr>
                </a:solidFill>
                <a:effectLst/>
                <a:latin typeface="Sitka Text" panose="02000505000000020004" pitchFamily="2" charset="0"/>
              </a:rPr>
              <a:t>(value);  </a:t>
            </a:r>
          </a:p>
          <a:p>
            <a:pPr algn="just"/>
            <a:r>
              <a:rPr lang="en-US" sz="2400" b="0" i="0" dirty="0">
                <a:solidFill>
                  <a:schemeClr val="tx1">
                    <a:lumMod val="95000"/>
                    <a:lumOff val="5000"/>
                  </a:schemeClr>
                </a:solidFill>
                <a:effectLst/>
                <a:latin typeface="Sitka Text" panose="02000505000000020004" pitchFamily="2" charset="0"/>
              </a:rPr>
              <a:t>     </a:t>
            </a:r>
            <a:r>
              <a:rPr lang="en-US" sz="2400" b="0" i="0" dirty="0" err="1">
                <a:solidFill>
                  <a:schemeClr val="tx1">
                    <a:lumMod val="95000"/>
                    <a:lumOff val="5000"/>
                  </a:schemeClr>
                </a:solidFill>
                <a:effectLst/>
                <a:latin typeface="Sitka Text" panose="02000505000000020004" pitchFamily="2" charset="0"/>
              </a:rPr>
              <a:t>System.out.println</a:t>
            </a:r>
            <a:r>
              <a:rPr lang="en-US" sz="2400" b="0" i="0" dirty="0">
                <a:solidFill>
                  <a:schemeClr val="tx1">
                    <a:lumMod val="95000"/>
                    <a:lumOff val="5000"/>
                  </a:schemeClr>
                </a:solidFill>
                <a:effectLst/>
                <a:latin typeface="Sitka Text" panose="02000505000000020004" pitchFamily="2" charset="0"/>
              </a:rPr>
              <a:t>(s1+10);//concatenating string with 10  </a:t>
            </a:r>
          </a:p>
          <a:p>
            <a:pPr algn="just"/>
            <a:r>
              <a:rPr lang="en-US" sz="2400" b="0" i="0" dirty="0">
                <a:solidFill>
                  <a:schemeClr val="tx1">
                    <a:lumMod val="95000"/>
                    <a:lumOff val="5000"/>
                  </a:schemeClr>
                </a:solidFill>
                <a:effectLst/>
                <a:latin typeface="Sitka Text" panose="02000505000000020004" pitchFamily="2" charset="0"/>
              </a:rPr>
              <a:t>      }</a:t>
            </a:r>
          </a:p>
          <a:p>
            <a:pPr algn="just"/>
            <a:r>
              <a:rPr lang="en-US" sz="2400" b="0" i="0" dirty="0">
                <a:solidFill>
                  <a:schemeClr val="tx1">
                    <a:lumMod val="95000"/>
                    <a:lumOff val="5000"/>
                  </a:schemeClr>
                </a:solidFill>
                <a:effectLst/>
                <a:latin typeface="Sitka Text" panose="02000505000000020004" pitchFamily="2" charset="0"/>
              </a:rPr>
              <a:t>}  </a:t>
            </a:r>
          </a:p>
          <a:p>
            <a:pPr marL="243840">
              <a:lnSpc>
                <a:spcPct val="100000"/>
              </a:lnSpc>
            </a:pPr>
            <a:endParaRPr lang="en-US" sz="2400" dirty="0">
              <a:solidFill>
                <a:schemeClr val="tx1">
                  <a:lumMod val="95000"/>
                  <a:lumOff val="5000"/>
                </a:schemeClr>
              </a:solidFill>
              <a:latin typeface="Sitka Text" panose="02000505000000020004" pitchFamily="2" charset="0"/>
              <a:cs typeface="Courier New"/>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6788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616700" y="876992"/>
            <a:ext cx="757530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6737" y="216377"/>
            <a:ext cx="4079963" cy="769441"/>
          </a:xfrm>
          <a:prstGeom prst="rect">
            <a:avLst/>
          </a:prstGeom>
          <a:noFill/>
        </p:spPr>
        <p:txBody>
          <a:bodyPr wrap="none" lIns="91440" tIns="45720" rIns="91440" bIns="45720">
            <a:spAutoFit/>
          </a:bodyPr>
          <a:lstStyle/>
          <a:p>
            <a:pPr algn="just"/>
            <a:r>
              <a:rPr lang="en-US" sz="4400" b="0" i="0" dirty="0" err="1">
                <a:solidFill>
                  <a:schemeClr val="tx1">
                    <a:lumMod val="95000"/>
                    <a:lumOff val="5000"/>
                  </a:schemeClr>
                </a:solidFill>
                <a:effectLst/>
                <a:latin typeface="Sitka Text Semibold" pitchFamily="2" charset="0"/>
              </a:rPr>
              <a:t>toCharArray</a:t>
            </a:r>
            <a:r>
              <a:rPr lang="en-US" sz="4400" b="0" i="0" dirty="0">
                <a:solidFill>
                  <a:schemeClr val="tx1">
                    <a:lumMod val="95000"/>
                    <a:lumOff val="5000"/>
                  </a:schemeClr>
                </a:solidFill>
                <a:effectLst/>
                <a:latin typeface="Sitka Text Semibold" pitchFamily="2" charset="0"/>
              </a:rPr>
              <a:t>()</a:t>
            </a:r>
          </a:p>
        </p:txBody>
      </p:sp>
      <p:sp>
        <p:nvSpPr>
          <p:cNvPr id="9" name="TextBox 8">
            <a:extLst>
              <a:ext uri="{FF2B5EF4-FFF2-40B4-BE49-F238E27FC236}">
                <a16:creationId xmlns:a16="http://schemas.microsoft.com/office/drawing/2014/main" id="{162DC649-77D2-4011-B4E0-5975F0CDF289}"/>
              </a:ext>
            </a:extLst>
          </p:cNvPr>
          <p:cNvSpPr txBox="1"/>
          <p:nvPr/>
        </p:nvSpPr>
        <p:spPr>
          <a:xfrm>
            <a:off x="724774" y="1366204"/>
            <a:ext cx="10448145" cy="1723549"/>
          </a:xfrm>
          <a:prstGeom prst="rect">
            <a:avLst/>
          </a:prstGeom>
          <a:noFill/>
        </p:spPr>
        <p:txBody>
          <a:bodyPr wrap="square">
            <a:spAutoFit/>
          </a:bodyPr>
          <a:lstStyle/>
          <a:p>
            <a:pPr algn="just">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The </a:t>
            </a:r>
            <a:r>
              <a:rPr lang="en-US" sz="2400" b="1" i="0" dirty="0">
                <a:solidFill>
                  <a:schemeClr val="tx1">
                    <a:lumMod val="95000"/>
                    <a:lumOff val="5000"/>
                  </a:schemeClr>
                </a:solidFill>
                <a:effectLst/>
                <a:latin typeface="Sitka Text" panose="02000505000000020004" pitchFamily="2" charset="0"/>
              </a:rPr>
              <a:t>java string </a:t>
            </a:r>
            <a:r>
              <a:rPr lang="en-US" sz="2400" b="1" i="0" dirty="0" err="1">
                <a:solidFill>
                  <a:schemeClr val="tx1">
                    <a:lumMod val="95000"/>
                    <a:lumOff val="5000"/>
                  </a:schemeClr>
                </a:solidFill>
                <a:effectLst/>
                <a:latin typeface="Sitka Text" panose="02000505000000020004" pitchFamily="2" charset="0"/>
              </a:rPr>
              <a:t>toCharArray</a:t>
            </a:r>
            <a:r>
              <a:rPr lang="en-US" sz="2400" b="1" i="0" dirty="0">
                <a:solidFill>
                  <a:schemeClr val="tx1">
                    <a:lumMod val="95000"/>
                    <a:lumOff val="5000"/>
                  </a:schemeClr>
                </a:solidFill>
                <a:effectLst/>
                <a:latin typeface="Sitka Text" panose="02000505000000020004" pitchFamily="2" charset="0"/>
              </a:rPr>
              <a:t>()</a:t>
            </a:r>
            <a:r>
              <a:rPr lang="en-US" sz="2400" b="0" i="0" dirty="0">
                <a:solidFill>
                  <a:schemeClr val="tx1">
                    <a:lumMod val="95000"/>
                    <a:lumOff val="5000"/>
                  </a:schemeClr>
                </a:solidFill>
                <a:effectLst/>
                <a:latin typeface="Sitka Text" panose="02000505000000020004" pitchFamily="2" charset="0"/>
              </a:rPr>
              <a:t> method converts this string into character array. </a:t>
            </a:r>
          </a:p>
          <a:p>
            <a:pPr algn="just">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It returns a newly created character array, its length is similar to this string and its contents are initialized with the characters of this string.</a:t>
            </a:r>
            <a:endParaRPr lang="en-US" sz="2400" dirty="0">
              <a:solidFill>
                <a:schemeClr val="tx1">
                  <a:lumMod val="95000"/>
                  <a:lumOff val="5000"/>
                </a:schemeClr>
              </a:solidFill>
              <a:latin typeface="Sitka Text" panose="02000505000000020004" pitchFamily="2" charset="0"/>
              <a:cs typeface="Courier New"/>
            </a:endParaRPr>
          </a:p>
        </p:txBody>
      </p:sp>
      <p:sp>
        <p:nvSpPr>
          <p:cNvPr id="10" name="TextBox 9">
            <a:extLst>
              <a:ext uri="{FF2B5EF4-FFF2-40B4-BE49-F238E27FC236}">
                <a16:creationId xmlns:a16="http://schemas.microsoft.com/office/drawing/2014/main" id="{933416BC-1918-43F1-887A-C13202BA628C}"/>
              </a:ext>
            </a:extLst>
          </p:cNvPr>
          <p:cNvSpPr txBox="1"/>
          <p:nvPr/>
        </p:nvSpPr>
        <p:spPr>
          <a:xfrm>
            <a:off x="979607" y="3429000"/>
            <a:ext cx="8029482" cy="2308324"/>
          </a:xfrm>
          <a:prstGeom prst="rect">
            <a:avLst/>
          </a:prstGeom>
          <a:noFill/>
        </p:spPr>
        <p:txBody>
          <a:bodyPr wrap="square">
            <a:spAutoFit/>
          </a:bodyPr>
          <a:lstStyle/>
          <a:p>
            <a:pPr algn="just"/>
            <a:r>
              <a:rPr lang="en-US" sz="2400" i="0" dirty="0">
                <a:solidFill>
                  <a:schemeClr val="tx1">
                    <a:lumMod val="95000"/>
                    <a:lumOff val="5000"/>
                  </a:schemeClr>
                </a:solidFill>
                <a:effectLst/>
                <a:latin typeface="Sitka Text" panose="02000505000000020004" pitchFamily="2" charset="0"/>
              </a:rPr>
              <a:t>String s1="hello";  </a:t>
            </a:r>
          </a:p>
          <a:p>
            <a:pPr algn="just"/>
            <a:r>
              <a:rPr lang="en-US" sz="2400" i="0" dirty="0">
                <a:solidFill>
                  <a:schemeClr val="tx1">
                    <a:lumMod val="95000"/>
                    <a:lumOff val="5000"/>
                  </a:schemeClr>
                </a:solidFill>
                <a:effectLst/>
                <a:latin typeface="Sitka Text" panose="02000505000000020004" pitchFamily="2" charset="0"/>
              </a:rPr>
              <a:t>char[] ch=s1.toCharArray();  </a:t>
            </a:r>
          </a:p>
          <a:p>
            <a:pPr algn="just"/>
            <a:r>
              <a:rPr lang="en-US" sz="2400" i="0" dirty="0">
                <a:solidFill>
                  <a:schemeClr val="tx1">
                    <a:lumMod val="95000"/>
                    <a:lumOff val="5000"/>
                  </a:schemeClr>
                </a:solidFill>
                <a:effectLst/>
                <a:latin typeface="Sitka Text" panose="02000505000000020004" pitchFamily="2" charset="0"/>
              </a:rPr>
              <a:t>for(int </a:t>
            </a:r>
            <a:r>
              <a:rPr lang="en-US" sz="2400" i="0" dirty="0" err="1">
                <a:solidFill>
                  <a:schemeClr val="tx1">
                    <a:lumMod val="95000"/>
                    <a:lumOff val="5000"/>
                  </a:schemeClr>
                </a:solidFill>
                <a:effectLst/>
                <a:latin typeface="Sitka Text" panose="02000505000000020004" pitchFamily="2" charset="0"/>
              </a:rPr>
              <a:t>i</a:t>
            </a:r>
            <a:r>
              <a:rPr lang="en-US" sz="2400" i="0" dirty="0">
                <a:solidFill>
                  <a:schemeClr val="tx1">
                    <a:lumMod val="95000"/>
                    <a:lumOff val="5000"/>
                  </a:schemeClr>
                </a:solidFill>
                <a:effectLst/>
                <a:latin typeface="Sitka Text" panose="02000505000000020004" pitchFamily="2" charset="0"/>
              </a:rPr>
              <a:t>=0;i&lt;</a:t>
            </a:r>
            <a:r>
              <a:rPr lang="en-US" sz="2400" i="0" dirty="0" err="1">
                <a:solidFill>
                  <a:schemeClr val="tx1">
                    <a:lumMod val="95000"/>
                    <a:lumOff val="5000"/>
                  </a:schemeClr>
                </a:solidFill>
                <a:effectLst/>
                <a:latin typeface="Sitka Text" panose="02000505000000020004" pitchFamily="2" charset="0"/>
              </a:rPr>
              <a:t>ch.length;i</a:t>
            </a:r>
            <a:r>
              <a:rPr lang="en-US" sz="2400" i="0" dirty="0">
                <a:solidFill>
                  <a:schemeClr val="tx1">
                    <a:lumMod val="95000"/>
                    <a:lumOff val="5000"/>
                  </a:schemeClr>
                </a:solidFill>
                <a:effectLst/>
                <a:latin typeface="Sitka Text" panose="02000505000000020004" pitchFamily="2" charset="0"/>
              </a:rPr>
              <a:t>++)</a:t>
            </a:r>
          </a:p>
          <a:p>
            <a:pPr algn="just"/>
            <a:r>
              <a:rPr lang="en-US" sz="2400" dirty="0">
                <a:solidFill>
                  <a:schemeClr val="tx1">
                    <a:lumMod val="95000"/>
                    <a:lumOff val="5000"/>
                  </a:schemeClr>
                </a:solidFill>
                <a:latin typeface="Sitka Text" panose="02000505000000020004" pitchFamily="2" charset="0"/>
              </a:rPr>
              <a:t>  </a:t>
            </a:r>
            <a:r>
              <a:rPr lang="en-US" sz="2400" i="0" dirty="0">
                <a:solidFill>
                  <a:schemeClr val="tx1">
                    <a:lumMod val="95000"/>
                    <a:lumOff val="5000"/>
                  </a:schemeClr>
                </a:solidFill>
                <a:effectLst/>
                <a:latin typeface="Sitka Text" panose="02000505000000020004" pitchFamily="2" charset="0"/>
              </a:rPr>
              <a:t>{  </a:t>
            </a:r>
          </a:p>
          <a:p>
            <a:pPr algn="just"/>
            <a:r>
              <a:rPr lang="en-US" sz="2400" i="0" dirty="0">
                <a:solidFill>
                  <a:schemeClr val="tx1">
                    <a:lumMod val="95000"/>
                    <a:lumOff val="5000"/>
                  </a:schemeClr>
                </a:solidFill>
                <a:effectLst/>
                <a:latin typeface="Sitka Text" panose="02000505000000020004" pitchFamily="2" charset="0"/>
              </a:rPr>
              <a:t>      </a:t>
            </a:r>
            <a:r>
              <a:rPr lang="en-US" sz="2400" i="0" dirty="0" err="1">
                <a:solidFill>
                  <a:schemeClr val="tx1">
                    <a:lumMod val="95000"/>
                    <a:lumOff val="5000"/>
                  </a:schemeClr>
                </a:solidFill>
                <a:effectLst/>
                <a:latin typeface="Sitka Text" panose="02000505000000020004" pitchFamily="2" charset="0"/>
              </a:rPr>
              <a:t>System.out.print</a:t>
            </a:r>
            <a:r>
              <a:rPr lang="en-US" sz="2400" i="0" dirty="0">
                <a:solidFill>
                  <a:schemeClr val="tx1">
                    <a:lumMod val="95000"/>
                    <a:lumOff val="5000"/>
                  </a:schemeClr>
                </a:solidFill>
                <a:effectLst/>
                <a:latin typeface="Sitka Text" panose="02000505000000020004" pitchFamily="2" charset="0"/>
              </a:rPr>
              <a:t>(ch[</a:t>
            </a:r>
            <a:r>
              <a:rPr lang="en-US" sz="2400" i="0" dirty="0" err="1">
                <a:solidFill>
                  <a:schemeClr val="tx1">
                    <a:lumMod val="95000"/>
                    <a:lumOff val="5000"/>
                  </a:schemeClr>
                </a:solidFill>
                <a:effectLst/>
                <a:latin typeface="Sitka Text" panose="02000505000000020004" pitchFamily="2" charset="0"/>
              </a:rPr>
              <a:t>i</a:t>
            </a:r>
            <a:r>
              <a:rPr lang="en-US" sz="2400" i="0" dirty="0">
                <a:solidFill>
                  <a:schemeClr val="tx1">
                    <a:lumMod val="95000"/>
                    <a:lumOff val="5000"/>
                  </a:schemeClr>
                </a:solidFill>
                <a:effectLst/>
                <a:latin typeface="Sitka Text" panose="02000505000000020004" pitchFamily="2" charset="0"/>
              </a:rPr>
              <a:t>]);  </a:t>
            </a:r>
          </a:p>
          <a:p>
            <a:pPr algn="just"/>
            <a:r>
              <a:rPr lang="en-US" sz="2400" i="0" dirty="0">
                <a:solidFill>
                  <a:schemeClr val="tx1">
                    <a:lumMod val="95000"/>
                    <a:lumOff val="5000"/>
                  </a:schemeClr>
                </a:solidFill>
                <a:effectLst/>
                <a:latin typeface="Sitka Text" panose="02000505000000020004" pitchFamily="2" charset="0"/>
              </a:rPr>
              <a:t>  }  </a:t>
            </a:r>
          </a:p>
        </p:txBody>
      </p:sp>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877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7869" y="311407"/>
            <a:ext cx="1919115"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split()</a:t>
            </a:r>
          </a:p>
        </p:txBody>
      </p:sp>
      <p:sp>
        <p:nvSpPr>
          <p:cNvPr id="9" name="TextBox 8">
            <a:extLst>
              <a:ext uri="{FF2B5EF4-FFF2-40B4-BE49-F238E27FC236}">
                <a16:creationId xmlns:a16="http://schemas.microsoft.com/office/drawing/2014/main" id="{162DC649-77D2-4011-B4E0-5975F0CDF289}"/>
              </a:ext>
            </a:extLst>
          </p:cNvPr>
          <p:cNvSpPr txBox="1"/>
          <p:nvPr/>
        </p:nvSpPr>
        <p:spPr>
          <a:xfrm>
            <a:off x="871927" y="1181239"/>
            <a:ext cx="10448145" cy="4385816"/>
          </a:xfrm>
          <a:prstGeom prst="rect">
            <a:avLst/>
          </a:prstGeom>
          <a:noFill/>
        </p:spPr>
        <p:txBody>
          <a:bodyPr wrap="square">
            <a:spAutoFit/>
          </a:bodyPr>
          <a:lstStyle/>
          <a:p>
            <a:pPr algn="just">
              <a:spcBef>
                <a:spcPts val="600"/>
              </a:spcBef>
              <a:spcAft>
                <a:spcPts val="600"/>
              </a:spcAft>
            </a:pPr>
            <a:r>
              <a:rPr lang="en-US" sz="2400" b="0" i="0" dirty="0">
                <a:solidFill>
                  <a:schemeClr val="tx1">
                    <a:lumMod val="95000"/>
                    <a:lumOff val="5000"/>
                  </a:schemeClr>
                </a:solidFill>
                <a:effectLst/>
                <a:latin typeface="Sitka Text" panose="02000505000000020004" pitchFamily="2" charset="0"/>
              </a:rPr>
              <a:t>The </a:t>
            </a:r>
            <a:r>
              <a:rPr lang="en-US" sz="2400" b="1" i="0" dirty="0">
                <a:solidFill>
                  <a:schemeClr val="tx1">
                    <a:lumMod val="95000"/>
                    <a:lumOff val="5000"/>
                  </a:schemeClr>
                </a:solidFill>
                <a:effectLst/>
                <a:latin typeface="Sitka Text" panose="02000505000000020004" pitchFamily="2" charset="0"/>
              </a:rPr>
              <a:t>java string split()</a:t>
            </a:r>
            <a:r>
              <a:rPr lang="en-US" sz="2400" b="0" i="0" dirty="0">
                <a:solidFill>
                  <a:schemeClr val="tx1">
                    <a:lumMod val="95000"/>
                    <a:lumOff val="5000"/>
                  </a:schemeClr>
                </a:solidFill>
                <a:effectLst/>
                <a:latin typeface="Sitka Text" panose="02000505000000020004" pitchFamily="2" charset="0"/>
              </a:rPr>
              <a:t> method splits this string against given regular expression and returns a char array.</a:t>
            </a:r>
          </a:p>
          <a:p>
            <a:pPr algn="just">
              <a:spcBef>
                <a:spcPts val="600"/>
              </a:spcBef>
              <a:spcAft>
                <a:spcPts val="600"/>
              </a:spcAft>
            </a:pPr>
            <a:endParaRPr lang="en-US" sz="2400" dirty="0">
              <a:solidFill>
                <a:schemeClr val="tx1">
                  <a:lumMod val="95000"/>
                  <a:lumOff val="5000"/>
                </a:schemeClr>
              </a:solidFill>
              <a:latin typeface="Sitka Text" panose="02000505000000020004" pitchFamily="2" charset="0"/>
              <a:cs typeface="Courier New"/>
            </a:endParaRPr>
          </a:p>
          <a:p>
            <a:pPr algn="just"/>
            <a:r>
              <a:rPr lang="en-US" sz="2400" b="1" i="1" dirty="0">
                <a:solidFill>
                  <a:schemeClr val="tx1">
                    <a:lumMod val="95000"/>
                    <a:lumOff val="5000"/>
                  </a:schemeClr>
                </a:solidFill>
                <a:effectLst/>
                <a:latin typeface="Sitka Text" panose="02000505000000020004" pitchFamily="2" charset="0"/>
              </a:rPr>
              <a:t>public</a:t>
            </a:r>
            <a:r>
              <a:rPr lang="en-US" sz="2400" b="0" i="1" dirty="0">
                <a:solidFill>
                  <a:schemeClr val="tx1">
                    <a:lumMod val="95000"/>
                    <a:lumOff val="5000"/>
                  </a:schemeClr>
                </a:solidFill>
                <a:effectLst/>
                <a:latin typeface="Sitka Text" panose="02000505000000020004" pitchFamily="2" charset="0"/>
              </a:rPr>
              <a:t> String split(String regex)  </a:t>
            </a:r>
          </a:p>
          <a:p>
            <a:pPr algn="just"/>
            <a:r>
              <a:rPr lang="en-US" sz="2400" b="0" i="0" dirty="0">
                <a:solidFill>
                  <a:schemeClr val="tx1">
                    <a:lumMod val="95000"/>
                    <a:lumOff val="5000"/>
                  </a:schemeClr>
                </a:solidFill>
                <a:effectLst/>
                <a:latin typeface="Sitka Text" panose="02000505000000020004" pitchFamily="2" charset="0"/>
              </a:rPr>
              <a:t>String s1=“Welcome to Java";  </a:t>
            </a:r>
          </a:p>
          <a:p>
            <a:pPr algn="just"/>
            <a:r>
              <a:rPr lang="en-US" sz="2400" b="0" i="0" dirty="0">
                <a:solidFill>
                  <a:schemeClr val="tx1">
                    <a:lumMod val="95000"/>
                    <a:lumOff val="5000"/>
                  </a:schemeClr>
                </a:solidFill>
                <a:effectLst/>
                <a:latin typeface="Sitka Text" panose="02000505000000020004" pitchFamily="2" charset="0"/>
              </a:rPr>
              <a:t>String[] words=s1.split("\\s");//splits the string based on whitespace  </a:t>
            </a:r>
          </a:p>
          <a:p>
            <a:pPr algn="just"/>
            <a:endParaRPr lang="en-US" sz="2400" b="0" i="0" dirty="0">
              <a:solidFill>
                <a:schemeClr val="tx1">
                  <a:lumMod val="95000"/>
                  <a:lumOff val="5000"/>
                </a:schemeClr>
              </a:solidFill>
              <a:effectLst/>
              <a:latin typeface="Sitka Text" panose="02000505000000020004" pitchFamily="2" charset="0"/>
            </a:endParaRPr>
          </a:p>
          <a:p>
            <a:pPr algn="just"/>
            <a:r>
              <a:rPr lang="en-US" sz="2400" b="1" i="1" dirty="0">
                <a:solidFill>
                  <a:schemeClr val="tx1">
                    <a:lumMod val="95000"/>
                    <a:lumOff val="5000"/>
                  </a:schemeClr>
                </a:solidFill>
                <a:effectLst/>
                <a:latin typeface="Sitka Text" panose="02000505000000020004" pitchFamily="2" charset="0"/>
              </a:rPr>
              <a:t>public</a:t>
            </a:r>
            <a:r>
              <a:rPr lang="en-US" sz="2400" b="0" i="1" dirty="0">
                <a:solidFill>
                  <a:schemeClr val="tx1">
                    <a:lumMod val="95000"/>
                    <a:lumOff val="5000"/>
                  </a:schemeClr>
                </a:solidFill>
                <a:effectLst/>
                <a:latin typeface="Sitka Text" panose="02000505000000020004" pitchFamily="2" charset="0"/>
              </a:rPr>
              <a:t> String split(String regex, </a:t>
            </a:r>
            <a:r>
              <a:rPr lang="en-US" sz="2400" b="1" i="1" dirty="0">
                <a:solidFill>
                  <a:schemeClr val="tx1">
                    <a:lumMod val="95000"/>
                    <a:lumOff val="5000"/>
                  </a:schemeClr>
                </a:solidFill>
                <a:effectLst/>
                <a:latin typeface="Sitka Text" panose="02000505000000020004" pitchFamily="2" charset="0"/>
              </a:rPr>
              <a:t>int</a:t>
            </a:r>
            <a:r>
              <a:rPr lang="en-US" sz="2400" b="0" i="1" dirty="0">
                <a:solidFill>
                  <a:schemeClr val="tx1">
                    <a:lumMod val="95000"/>
                    <a:lumOff val="5000"/>
                  </a:schemeClr>
                </a:solidFill>
                <a:effectLst/>
                <a:latin typeface="Sitka Text" panose="02000505000000020004" pitchFamily="2" charset="0"/>
              </a:rPr>
              <a:t> limit)  </a:t>
            </a:r>
          </a:p>
          <a:p>
            <a:pPr algn="just"/>
            <a:r>
              <a:rPr lang="en-US" sz="2400" b="0" i="0" dirty="0">
                <a:solidFill>
                  <a:schemeClr val="tx1">
                    <a:lumMod val="95000"/>
                    <a:lumOff val="5000"/>
                  </a:schemeClr>
                </a:solidFill>
                <a:effectLst/>
                <a:latin typeface="Sitka Text" panose="02000505000000020004" pitchFamily="2" charset="0"/>
              </a:rPr>
              <a:t>String s1=“Welcome to Java";  </a:t>
            </a:r>
          </a:p>
          <a:p>
            <a:pPr algn="just"/>
            <a:r>
              <a:rPr lang="en-US" sz="2400" b="0" i="0" dirty="0">
                <a:solidFill>
                  <a:schemeClr val="tx1">
                    <a:lumMod val="95000"/>
                    <a:lumOff val="5000"/>
                  </a:schemeClr>
                </a:solidFill>
                <a:effectLst/>
                <a:latin typeface="Sitka Text" panose="02000505000000020004" pitchFamily="2" charset="0"/>
              </a:rPr>
              <a:t>String[] words=s1.split(\\s,2);//splits the string based on whitespace  </a:t>
            </a:r>
          </a:p>
          <a:p>
            <a:endParaRPr lang="en-US" sz="2400" dirty="0">
              <a:solidFill>
                <a:schemeClr val="tx1">
                  <a:lumMod val="95000"/>
                  <a:lumOff val="5000"/>
                </a:schemeClr>
              </a:solidFill>
              <a:latin typeface="Sitka Text" panose="02000505000000020004" pitchFamily="2" charset="0"/>
              <a:cs typeface="Courier New"/>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365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3416320"/>
          </a:xfrm>
          <a:prstGeom prst="rect">
            <a:avLst/>
          </a:prstGeom>
          <a:noFill/>
        </p:spPr>
        <p:txBody>
          <a:bodyPr wrap="square">
            <a:spAutoFit/>
          </a:bodyPr>
          <a:lstStyle/>
          <a:p>
            <a:r>
              <a:rPr lang="en-US" sz="2400" dirty="0">
                <a:solidFill>
                  <a:schemeClr val="tx1">
                    <a:lumMod val="95000"/>
                    <a:lumOff val="5000"/>
                  </a:schemeClr>
                </a:solidFill>
                <a:latin typeface="Sitka Text" panose="02000505000000020004" pitchFamily="2" charset="0"/>
              </a:rPr>
              <a:t>Given a string, return a new string made of n copies of the first 2 chars of the original string where n is the length of the string. </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The string may be any length. If there are fewer than 2 chars, use whatever is there.</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If input is "Wipro" then output should be "</a:t>
            </a:r>
            <a:r>
              <a:rPr lang="en-US" sz="2400" dirty="0" err="1">
                <a:solidFill>
                  <a:schemeClr val="tx1">
                    <a:lumMod val="95000"/>
                    <a:lumOff val="5000"/>
                  </a:schemeClr>
                </a:solidFill>
                <a:latin typeface="Sitka Text" panose="02000505000000020004" pitchFamily="2" charset="0"/>
              </a:rPr>
              <a:t>WiWiWiWiWi</a:t>
            </a:r>
            <a:r>
              <a:rPr lang="en-US" sz="2400" dirty="0">
                <a:solidFill>
                  <a:schemeClr val="tx1">
                    <a:lumMod val="95000"/>
                    <a:lumOff val="5000"/>
                  </a:schemeClr>
                </a:solidFill>
                <a:latin typeface="Sitka Text" panose="02000505000000020004" pitchFamily="2" charset="0"/>
              </a:rPr>
              <a:t>".</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59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3660672" y="876992"/>
            <a:ext cx="85313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3238387"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Change Case</a:t>
            </a:r>
            <a:endParaRPr lang="en-US" sz="4400" b="1" i="0" dirty="0">
              <a:solidFill>
                <a:srgbClr val="273239"/>
              </a:solidFill>
              <a:effectLst/>
              <a:latin typeface="Sitka Heading Semibold" pitchFamily="2" charset="0"/>
            </a:endParaRPr>
          </a:p>
        </p:txBody>
      </p:sp>
      <p:sp>
        <p:nvSpPr>
          <p:cNvPr id="7" name="object 3">
            <a:extLst>
              <a:ext uri="{FF2B5EF4-FFF2-40B4-BE49-F238E27FC236}">
                <a16:creationId xmlns:a16="http://schemas.microsoft.com/office/drawing/2014/main" id="{F485AED5-3B65-4603-8E29-78D8061B2CE0}"/>
              </a:ext>
            </a:extLst>
          </p:cNvPr>
          <p:cNvSpPr txBox="1"/>
          <p:nvPr/>
        </p:nvSpPr>
        <p:spPr>
          <a:xfrm>
            <a:off x="749507" y="1454502"/>
            <a:ext cx="10388185" cy="3031599"/>
          </a:xfrm>
          <a:prstGeom prst="rect">
            <a:avLst/>
          </a:prstGeom>
        </p:spPr>
        <p:txBody>
          <a:bodyPr vert="horz" wrap="square" lIns="0" tIns="12700" rIns="0" bIns="0" rtlCol="0">
            <a:spAutoFit/>
          </a:bodyPr>
          <a:lstStyle/>
          <a:p>
            <a:pPr marL="354965" indent="-342900">
              <a:lnSpc>
                <a:spcPct val="100000"/>
              </a:lnSpc>
              <a:spcBef>
                <a:spcPts val="100"/>
              </a:spcBef>
              <a:buFont typeface="Arial" panose="020B0604020202020204" pitchFamily="34" charset="0"/>
              <a:buChar char="•"/>
              <a:tabLst>
                <a:tab pos="244475" algn="l"/>
              </a:tabLst>
            </a:pPr>
            <a:r>
              <a:rPr lang="en-US" sz="2400" b="1" dirty="0" err="1">
                <a:latin typeface="Sitka Text" panose="02000505000000020004" pitchFamily="2" charset="0"/>
                <a:cs typeface="Courier New"/>
              </a:rPr>
              <a:t>toLowerCase</a:t>
            </a:r>
            <a:r>
              <a:rPr lang="en-US" sz="2400" b="1" dirty="0">
                <a:latin typeface="Sitka Text" panose="02000505000000020004" pitchFamily="2" charset="0"/>
                <a:cs typeface="Courier New"/>
              </a:rPr>
              <a:t>(): </a:t>
            </a:r>
            <a:r>
              <a:rPr lang="en-US" sz="2400" dirty="0">
                <a:latin typeface="Sitka Text" panose="02000505000000020004" pitchFamily="2" charset="0"/>
                <a:cs typeface="Courier New"/>
              </a:rPr>
              <a:t>Method converts all of the characters in a String to lower case</a:t>
            </a:r>
          </a:p>
          <a:p>
            <a:pPr marL="354965" indent="-342900">
              <a:lnSpc>
                <a:spcPct val="100000"/>
              </a:lnSpc>
              <a:spcBef>
                <a:spcPts val="100"/>
              </a:spcBef>
              <a:buFont typeface="Arial" panose="020B0604020202020204" pitchFamily="34" charset="0"/>
              <a:buChar char="•"/>
              <a:tabLst>
                <a:tab pos="244475" algn="l"/>
              </a:tabLst>
            </a:pPr>
            <a:r>
              <a:rPr lang="en-US" sz="2400" b="1" dirty="0" err="1">
                <a:latin typeface="Sitka Text" panose="02000505000000020004" pitchFamily="2" charset="0"/>
                <a:cs typeface="Courier New"/>
              </a:rPr>
              <a:t>toUpperCase</a:t>
            </a:r>
            <a:r>
              <a:rPr lang="en-US" sz="2400" b="1" dirty="0">
                <a:latin typeface="Sitka Text" panose="02000505000000020004" pitchFamily="2" charset="0"/>
                <a:cs typeface="Courier New"/>
              </a:rPr>
              <a:t>(): </a:t>
            </a:r>
            <a:r>
              <a:rPr lang="en-US" sz="2400" dirty="0">
                <a:latin typeface="Sitka Text" panose="02000505000000020004" pitchFamily="2" charset="0"/>
                <a:cs typeface="Courier New"/>
              </a:rPr>
              <a:t>Method converts all of the characters in  a String to upper case</a:t>
            </a:r>
          </a:p>
          <a:p>
            <a:pPr marL="243840" indent="-231775">
              <a:lnSpc>
                <a:spcPct val="100000"/>
              </a:lnSpc>
              <a:spcBef>
                <a:spcPts val="100"/>
              </a:spcBef>
              <a:buFont typeface="Arial"/>
              <a:buChar char="•"/>
              <a:tabLst>
                <a:tab pos="244475" algn="l"/>
              </a:tabLst>
            </a:pPr>
            <a:endParaRPr lang="en-US" sz="2400" dirty="0">
              <a:latin typeface="Sitka Text" panose="02000505000000020004" pitchFamily="2" charset="0"/>
              <a:cs typeface="Courier New"/>
            </a:endParaRPr>
          </a:p>
          <a:p>
            <a:pPr marL="12065">
              <a:lnSpc>
                <a:spcPct val="100000"/>
              </a:lnSpc>
              <a:spcBef>
                <a:spcPts val="100"/>
              </a:spcBef>
              <a:tabLst>
                <a:tab pos="244475" algn="l"/>
              </a:tabLst>
            </a:pPr>
            <a:r>
              <a:rPr lang="en-US" sz="2400" dirty="0">
                <a:latin typeface="Sitka Text" panose="02000505000000020004" pitchFamily="2" charset="0"/>
                <a:cs typeface="Courier New"/>
              </a:rPr>
              <a:t>	</a:t>
            </a:r>
            <a:r>
              <a:rPr lang="en-US" sz="2400" i="1" dirty="0">
                <a:latin typeface="Sitka Text" panose="02000505000000020004" pitchFamily="2" charset="0"/>
                <a:cs typeface="Courier New"/>
              </a:rPr>
              <a:t>public String </a:t>
            </a:r>
            <a:r>
              <a:rPr lang="en-US" sz="2400" i="1" dirty="0" err="1">
                <a:latin typeface="Sitka Text" panose="02000505000000020004" pitchFamily="2" charset="0"/>
                <a:cs typeface="Courier New"/>
              </a:rPr>
              <a:t>toLowerCase</a:t>
            </a:r>
            <a:r>
              <a:rPr lang="en-US" sz="2400" i="1" dirty="0">
                <a:latin typeface="Sitka Text" panose="02000505000000020004" pitchFamily="2" charset="0"/>
                <a:cs typeface="Courier New"/>
              </a:rPr>
              <a:t>()</a:t>
            </a:r>
          </a:p>
          <a:p>
            <a:pPr marL="12065">
              <a:lnSpc>
                <a:spcPct val="100000"/>
              </a:lnSpc>
              <a:spcBef>
                <a:spcPts val="100"/>
              </a:spcBef>
              <a:tabLst>
                <a:tab pos="244475" algn="l"/>
              </a:tabLst>
            </a:pPr>
            <a:r>
              <a:rPr lang="en-US" sz="2400" dirty="0">
                <a:latin typeface="Sitka Text" panose="02000505000000020004" pitchFamily="2" charset="0"/>
                <a:cs typeface="Courier New"/>
              </a:rPr>
              <a:t>	</a:t>
            </a:r>
            <a:r>
              <a:rPr lang="en-US" sz="2400" i="1" dirty="0">
                <a:latin typeface="Sitka Text" panose="02000505000000020004" pitchFamily="2" charset="0"/>
                <a:cs typeface="Courier New"/>
              </a:rPr>
              <a:t>public String </a:t>
            </a:r>
            <a:r>
              <a:rPr lang="en-US" sz="2400" i="1" dirty="0" err="1">
                <a:latin typeface="Sitka Text" panose="02000505000000020004" pitchFamily="2" charset="0"/>
                <a:cs typeface="Courier New"/>
              </a:rPr>
              <a:t>toUpperCase</a:t>
            </a:r>
            <a:r>
              <a:rPr lang="en-US" sz="2400" i="1" dirty="0">
                <a:latin typeface="Sitka Text" panose="02000505000000020004" pitchFamily="2" charset="0"/>
                <a:cs typeface="Courier New"/>
              </a:rPr>
              <a:t>()</a:t>
            </a:r>
          </a:p>
          <a:p>
            <a:pPr marL="243840" indent="-231775">
              <a:lnSpc>
                <a:spcPct val="100000"/>
              </a:lnSpc>
              <a:spcBef>
                <a:spcPts val="100"/>
              </a:spcBef>
              <a:buFont typeface="Arial"/>
              <a:buChar char="•"/>
              <a:tabLst>
                <a:tab pos="244475" algn="l"/>
              </a:tabLst>
            </a:pPr>
            <a:endParaRPr lang="en-US" sz="2400" dirty="0">
              <a:latin typeface="Sitka Text" panose="02000505000000020004" pitchFamily="2" charset="0"/>
              <a:cs typeface="Courier New"/>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981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711783" y="231764"/>
            <a:ext cx="3613490" cy="769441"/>
          </a:xfrm>
          <a:prstGeom prst="rect">
            <a:avLst/>
          </a:prstGeom>
          <a:noFill/>
        </p:spPr>
        <p:txBody>
          <a:bodyPr wrap="none" lIns="91440" tIns="45720" rIns="91440" bIns="45720">
            <a:spAutoFit/>
          </a:bodyPr>
          <a:lstStyle/>
          <a:p>
            <a:pPr algn="just"/>
            <a:r>
              <a:rPr lang="en-US" sz="4400" b="0" i="0" dirty="0" err="1">
                <a:solidFill>
                  <a:schemeClr val="tx1">
                    <a:lumMod val="95000"/>
                    <a:lumOff val="5000"/>
                  </a:schemeClr>
                </a:solidFill>
                <a:effectLst/>
                <a:latin typeface="Sitka Text Semibold" pitchFamily="2" charset="0"/>
              </a:rPr>
              <a:t>StringBuffer</a:t>
            </a:r>
            <a:endParaRPr lang="en-US" sz="4400" b="0" i="0" dirty="0">
              <a:solidFill>
                <a:schemeClr val="tx1">
                  <a:lumMod val="95000"/>
                  <a:lumOff val="5000"/>
                </a:schemeClr>
              </a:solidFill>
              <a:effectLst/>
              <a:latin typeface="Sitka Text Semibold" pitchFamily="2" charset="0"/>
            </a:endParaRPr>
          </a:p>
        </p:txBody>
      </p:sp>
      <p:sp>
        <p:nvSpPr>
          <p:cNvPr id="9" name="TextBox 8">
            <a:extLst>
              <a:ext uri="{FF2B5EF4-FFF2-40B4-BE49-F238E27FC236}">
                <a16:creationId xmlns:a16="http://schemas.microsoft.com/office/drawing/2014/main" id="{162DC649-77D2-4011-B4E0-5975F0CDF289}"/>
              </a:ext>
            </a:extLst>
          </p:cNvPr>
          <p:cNvSpPr txBox="1"/>
          <p:nvPr/>
        </p:nvSpPr>
        <p:spPr>
          <a:xfrm>
            <a:off x="724774" y="1366204"/>
            <a:ext cx="10448145" cy="2677656"/>
          </a:xfrm>
          <a:prstGeom prst="rect">
            <a:avLst/>
          </a:prstGeom>
          <a:noFill/>
        </p:spPr>
        <p:txBody>
          <a:bodyPr wrap="square">
            <a:spAutoFit/>
          </a:bodyPr>
          <a:lstStyle/>
          <a:p>
            <a:r>
              <a:rPr lang="en-US" sz="2400" i="0" dirty="0">
                <a:effectLst/>
                <a:latin typeface="Sitka Text" panose="02000505000000020004" pitchFamily="2" charset="0"/>
              </a:rPr>
              <a:t>String is immutable where as </a:t>
            </a:r>
            <a:r>
              <a:rPr lang="en-US" sz="2400" i="0" dirty="0" err="1">
                <a:effectLst/>
                <a:latin typeface="Sitka Text" panose="02000505000000020004" pitchFamily="2" charset="0"/>
              </a:rPr>
              <a:t>StringBuffer</a:t>
            </a:r>
            <a:r>
              <a:rPr lang="en-US" sz="2400" i="0" dirty="0">
                <a:effectLst/>
                <a:latin typeface="Sitka Text" panose="02000505000000020004" pitchFamily="2" charset="0"/>
              </a:rPr>
              <a:t> is Mutable</a:t>
            </a:r>
          </a:p>
          <a:p>
            <a:endParaRPr lang="en-US" sz="2400" dirty="0">
              <a:latin typeface="Sitka Text" panose="02000505000000020004" pitchFamily="2" charset="0"/>
              <a:cs typeface="Courier New"/>
            </a:endParaRPr>
          </a:p>
          <a:p>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 str= new </a:t>
            </a:r>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a:t>
            </a:r>
          </a:p>
          <a:p>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 str2= new </a:t>
            </a:r>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(100);</a:t>
            </a:r>
          </a:p>
          <a:p>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 str3=new </a:t>
            </a:r>
            <a:r>
              <a:rPr lang="en-US" sz="2400" dirty="0" err="1">
                <a:latin typeface="Sitka Text" panose="02000505000000020004" pitchFamily="2" charset="0"/>
                <a:cs typeface="Courier New"/>
              </a:rPr>
              <a:t>StringBuffer</a:t>
            </a:r>
            <a:r>
              <a:rPr lang="en-US" sz="2400" dirty="0">
                <a:latin typeface="Sitka Text" panose="02000505000000020004" pitchFamily="2" charset="0"/>
                <a:cs typeface="Courier New"/>
              </a:rPr>
              <a:t>(“Hello Welcome to Java”);</a:t>
            </a:r>
          </a:p>
          <a:p>
            <a:endParaRPr lang="en-US" sz="2400" dirty="0">
              <a:latin typeface="Sitka Text" panose="02000505000000020004" pitchFamily="2" charset="0"/>
              <a:cs typeface="Courier New"/>
            </a:endParaRPr>
          </a:p>
          <a:p>
            <a:endParaRPr lang="en-US" sz="2400" dirty="0">
              <a:latin typeface="Sitka Text" panose="02000505000000020004" pitchFamily="2" charset="0"/>
              <a:cs typeface="Courier New"/>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6579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711782" y="231764"/>
            <a:ext cx="7938763" cy="769441"/>
          </a:xfrm>
          <a:prstGeom prst="rect">
            <a:avLst/>
          </a:prstGeom>
          <a:noFill/>
        </p:spPr>
        <p:txBody>
          <a:bodyPr wrap="square" lIns="91440" tIns="45720" rIns="91440" bIns="45720">
            <a:spAutoFit/>
          </a:bodyPr>
          <a:lstStyle/>
          <a:p>
            <a:pPr algn="just"/>
            <a:r>
              <a:rPr lang="en-US" sz="4400" b="0" i="0" dirty="0" err="1">
                <a:solidFill>
                  <a:schemeClr val="tx1">
                    <a:lumMod val="95000"/>
                    <a:lumOff val="5000"/>
                  </a:schemeClr>
                </a:solidFill>
                <a:effectLst/>
                <a:latin typeface="Sitka Text Semibold" pitchFamily="2" charset="0"/>
              </a:rPr>
              <a:t>StringBuffer</a:t>
            </a:r>
            <a:r>
              <a:rPr lang="en-US" sz="4400" b="0" i="0" dirty="0">
                <a:solidFill>
                  <a:schemeClr val="tx1">
                    <a:lumMod val="95000"/>
                    <a:lumOff val="5000"/>
                  </a:schemeClr>
                </a:solidFill>
                <a:effectLst/>
                <a:latin typeface="Sitka Text Semibold" pitchFamily="2" charset="0"/>
              </a:rPr>
              <a:t> Vs String</a:t>
            </a:r>
          </a:p>
        </p:txBody>
      </p:sp>
      <p:sp>
        <p:nvSpPr>
          <p:cNvPr id="8" name="TextBox 7">
            <a:extLst>
              <a:ext uri="{FF2B5EF4-FFF2-40B4-BE49-F238E27FC236}">
                <a16:creationId xmlns:a16="http://schemas.microsoft.com/office/drawing/2014/main" id="{AA6B03F6-DAE4-48C9-88C1-5B39E5849E1A}"/>
              </a:ext>
            </a:extLst>
          </p:cNvPr>
          <p:cNvSpPr txBox="1"/>
          <p:nvPr/>
        </p:nvSpPr>
        <p:spPr>
          <a:xfrm>
            <a:off x="865681" y="1503546"/>
            <a:ext cx="8650545" cy="4154984"/>
          </a:xfrm>
          <a:prstGeom prst="rect">
            <a:avLst/>
          </a:prstGeom>
          <a:noFill/>
        </p:spPr>
        <p:txBody>
          <a:bodyPr wrap="square">
            <a:spAutoFit/>
          </a:bodyPr>
          <a:lstStyle/>
          <a:p>
            <a:r>
              <a:rPr lang="en-US" sz="2400" dirty="0">
                <a:latin typeface="Sitka Text" panose="02000505000000020004" pitchFamily="2" charset="0"/>
              </a:rPr>
              <a:t>public class Main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("Hello, ");</a:t>
            </a:r>
          </a:p>
          <a:p>
            <a:r>
              <a:rPr lang="en-US" sz="2400" dirty="0">
                <a:latin typeface="Sitka Text" panose="02000505000000020004" pitchFamily="2" charset="0"/>
              </a:rPr>
              <a:t>	str1.append("Welcome to Java");</a:t>
            </a:r>
          </a:p>
          <a:p>
            <a:endParaRPr lang="en-US" sz="2400" dirty="0">
              <a:latin typeface="Sitka Text" panose="02000505000000020004" pitchFamily="2" charset="0"/>
            </a:endParaRPr>
          </a:p>
          <a:p>
            <a:r>
              <a:rPr lang="en-US" sz="2400" dirty="0">
                <a:latin typeface="Sitka Text" panose="02000505000000020004" pitchFamily="2" charset="0"/>
              </a:rPr>
              <a:t>	String str2 = new String("Hello, ");</a:t>
            </a:r>
          </a:p>
          <a:p>
            <a:r>
              <a:rPr lang="en-US" sz="2400" dirty="0">
                <a:latin typeface="Sitka Text" panose="02000505000000020004" pitchFamily="2" charset="0"/>
              </a:rPr>
              <a:t>	str2 = str2.concat("Welcome to Java");</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(str2);</a:t>
            </a:r>
          </a:p>
          <a:p>
            <a:r>
              <a:rPr lang="en-US" sz="2400" dirty="0">
                <a:latin typeface="Sitka Text" panose="02000505000000020004" pitchFamily="2" charset="0"/>
              </a:rPr>
              <a:t>   }</a:t>
            </a:r>
          </a:p>
          <a:p>
            <a:r>
              <a:rPr lang="en-US" sz="2400" dirty="0">
                <a:latin typeface="Sitka Text" panose="02000505000000020004" pitchFamily="2" charset="0"/>
              </a:rPr>
              <a:t>}</a:t>
            </a:r>
          </a:p>
        </p:txBody>
      </p:sp>
      <p:pic>
        <p:nvPicPr>
          <p:cNvPr id="10" name="Picture 4" descr="to Try it Now! | Emoticon, Tri, Novelty sign">
            <a:extLst>
              <a:ext uri="{FF2B5EF4-FFF2-40B4-BE49-F238E27FC236}">
                <a16:creationId xmlns:a16="http://schemas.microsoft.com/office/drawing/2014/main" id="{B7959C2B-4023-472A-B3CD-D74178A2E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274" y="1197706"/>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0970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6473" y="352157"/>
            <a:ext cx="218521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append</a:t>
            </a:r>
          </a:p>
        </p:txBody>
      </p:sp>
      <p:sp>
        <p:nvSpPr>
          <p:cNvPr id="9" name="TextBox 8">
            <a:extLst>
              <a:ext uri="{FF2B5EF4-FFF2-40B4-BE49-F238E27FC236}">
                <a16:creationId xmlns:a16="http://schemas.microsoft.com/office/drawing/2014/main" id="{162DC649-77D2-4011-B4E0-5975F0CDF289}"/>
              </a:ext>
            </a:extLst>
          </p:cNvPr>
          <p:cNvSpPr txBox="1"/>
          <p:nvPr/>
        </p:nvSpPr>
        <p:spPr>
          <a:xfrm>
            <a:off x="724774" y="1366204"/>
            <a:ext cx="11297337" cy="1975926"/>
          </a:xfrm>
          <a:prstGeom prst="rect">
            <a:avLst/>
          </a:prstGeom>
          <a:noFill/>
        </p:spPr>
        <p:txBody>
          <a:bodyPr wrap="square">
            <a:spAutoFit/>
          </a:bodyPr>
          <a:lstStyle/>
          <a:p>
            <a:pPr marL="243840" marR="3086100" indent="-231775">
              <a:lnSpc>
                <a:spcPct val="105300"/>
              </a:lnSpc>
              <a:spcBef>
                <a:spcPts val="5"/>
              </a:spcBef>
            </a:pPr>
            <a:r>
              <a:rPr lang="en-US" sz="2400" dirty="0" err="1">
                <a:latin typeface="Sitka Text" panose="02000505000000020004" pitchFamily="2" charset="0"/>
              </a:rPr>
              <a:t>StringBuffer</a:t>
            </a:r>
            <a:r>
              <a:rPr lang="en-US" sz="2400" dirty="0">
                <a:latin typeface="Sitka Text" panose="02000505000000020004" pitchFamily="2" charset="0"/>
              </a:rPr>
              <a:t> append(String str)  </a:t>
            </a:r>
          </a:p>
          <a:p>
            <a:pPr marL="243840" marR="3086100" indent="-231775">
              <a:lnSpc>
                <a:spcPct val="105300"/>
              </a:lnSpc>
              <a:spcBef>
                <a:spcPts val="5"/>
              </a:spcBef>
            </a:pPr>
            <a:r>
              <a:rPr lang="en-US" sz="2400" dirty="0" err="1">
                <a:latin typeface="Sitka Text" panose="02000505000000020004" pitchFamily="2" charset="0"/>
              </a:rPr>
              <a:t>StringBuffer</a:t>
            </a:r>
            <a:r>
              <a:rPr lang="en-US" sz="2400" dirty="0">
                <a:latin typeface="Sitka Text" panose="02000505000000020004" pitchFamily="2" charset="0"/>
              </a:rPr>
              <a:t> append(int num)</a:t>
            </a:r>
          </a:p>
          <a:p>
            <a:pPr>
              <a:lnSpc>
                <a:spcPct val="100000"/>
              </a:lnSpc>
              <a:spcBef>
                <a:spcPts val="35"/>
              </a:spcBef>
            </a:pPr>
            <a:endParaRPr lang="en-US" sz="2400" dirty="0">
              <a:latin typeface="Sitka Text" panose="02000505000000020004" pitchFamily="2" charset="0"/>
            </a:endParaRPr>
          </a:p>
          <a:p>
            <a:pPr>
              <a:lnSpc>
                <a:spcPct val="100000"/>
              </a:lnSpc>
              <a:tabLst>
                <a:tab pos="244475" algn="l"/>
                <a:tab pos="765175" algn="l"/>
                <a:tab pos="1367155" algn="l"/>
                <a:tab pos="2307590" algn="l"/>
                <a:tab pos="3789045" algn="l"/>
                <a:tab pos="4391025" algn="l"/>
                <a:tab pos="5586095" algn="l"/>
                <a:tab pos="6781165" algn="l"/>
                <a:tab pos="7621270" algn="l"/>
              </a:tabLst>
            </a:pPr>
            <a:r>
              <a:rPr lang="en-US" sz="2400" dirty="0">
                <a:latin typeface="Sitka Text" panose="02000505000000020004" pitchFamily="2" charset="0"/>
              </a:rPr>
              <a:t>As	the	name	suggests,	the	append	method	adds	the specified characters at the end of the </a:t>
            </a:r>
            <a:r>
              <a:rPr lang="en-US" sz="2400" dirty="0" err="1">
                <a:latin typeface="Sitka Text" panose="02000505000000020004" pitchFamily="2" charset="0"/>
              </a:rPr>
              <a:t>StringBuffer</a:t>
            </a:r>
            <a:r>
              <a:rPr lang="en-US" sz="2400" dirty="0">
                <a:latin typeface="Sitka Text" panose="02000505000000020004" pitchFamily="2" charset="0"/>
              </a:rPr>
              <a:t> object</a:t>
            </a:r>
          </a:p>
        </p:txBody>
      </p:sp>
      <p:sp>
        <p:nvSpPr>
          <p:cNvPr id="8" name="TextBox 7">
            <a:extLst>
              <a:ext uri="{FF2B5EF4-FFF2-40B4-BE49-F238E27FC236}">
                <a16:creationId xmlns:a16="http://schemas.microsoft.com/office/drawing/2014/main" id="{4919C9FF-C290-456B-889A-B20E64E16AB4}"/>
              </a:ext>
            </a:extLst>
          </p:cNvPr>
          <p:cNvSpPr txBox="1"/>
          <p:nvPr/>
        </p:nvSpPr>
        <p:spPr>
          <a:xfrm>
            <a:off x="738271" y="3678617"/>
            <a:ext cx="8650547" cy="1938992"/>
          </a:xfrm>
          <a:prstGeom prst="rect">
            <a:avLst/>
          </a:prstGeom>
          <a:noFill/>
        </p:spPr>
        <p:txBody>
          <a:bodyPr wrap="square">
            <a:spAutoFit/>
          </a:bodyPr>
          <a:lstStyle/>
          <a:p>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a:t>
            </a:r>
          </a:p>
          <a:p>
            <a:r>
              <a:rPr lang="en-US" sz="2400" dirty="0" err="1">
                <a:latin typeface="Sitka Text" panose="02000505000000020004" pitchFamily="2" charset="0"/>
              </a:rPr>
              <a:t>StringBuffer</a:t>
            </a:r>
            <a:r>
              <a:rPr lang="en-US" sz="2400" dirty="0">
                <a:latin typeface="Sitka Text" panose="02000505000000020004" pitchFamily="2" charset="0"/>
              </a:rPr>
              <a:t> str2=new </a:t>
            </a:r>
            <a:r>
              <a:rPr lang="en-US" sz="2400" dirty="0" err="1">
                <a:latin typeface="Sitka Text" panose="02000505000000020004" pitchFamily="2" charset="0"/>
              </a:rPr>
              <a:t>StringBuffer</a:t>
            </a:r>
            <a:r>
              <a:rPr lang="en-US" sz="2400" dirty="0">
                <a:latin typeface="Sitka Text" panose="02000505000000020004" pitchFamily="2" charset="0"/>
              </a:rPr>
              <a:t>(5);</a:t>
            </a:r>
          </a:p>
          <a:p>
            <a:r>
              <a:rPr lang="en-US" sz="2400" dirty="0" err="1">
                <a:latin typeface="Sitka Text" panose="02000505000000020004" pitchFamily="2" charset="0"/>
              </a:rPr>
              <a:t>StringBuffer</a:t>
            </a:r>
            <a:r>
              <a:rPr lang="en-US" sz="2400" dirty="0">
                <a:latin typeface="Sitka Text" panose="02000505000000020004" pitchFamily="2" charset="0"/>
              </a:rPr>
              <a:t> str3=new </a:t>
            </a:r>
            <a:r>
              <a:rPr lang="en-US" sz="2400" dirty="0" err="1">
                <a:latin typeface="Sitka Text" panose="02000505000000020004" pitchFamily="2" charset="0"/>
              </a:rPr>
              <a:t>StringBuffer</a:t>
            </a:r>
            <a:r>
              <a:rPr lang="en-US" sz="2400" dirty="0">
                <a:latin typeface="Sitka Text" panose="02000505000000020004" pitchFamily="2" charset="0"/>
              </a:rPr>
              <a:t>("welcome to Java");</a:t>
            </a:r>
          </a:p>
          <a:p>
            <a:r>
              <a:rPr lang="en-US" sz="2400" dirty="0">
                <a:latin typeface="Sitka Text" panose="02000505000000020004" pitchFamily="2" charset="0"/>
              </a:rPr>
              <a:t>str1.append("Welcome to Java");</a:t>
            </a:r>
          </a:p>
          <a:p>
            <a:r>
              <a:rPr lang="en-US" sz="2400" dirty="0">
                <a:latin typeface="Sitka Text" panose="02000505000000020004" pitchFamily="2" charset="0"/>
              </a:rPr>
              <a:t>str2.append("Welcome to Java");</a:t>
            </a:r>
          </a:p>
        </p:txBody>
      </p:sp>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27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760400" y="352157"/>
            <a:ext cx="1837362"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Input </a:t>
            </a:r>
          </a:p>
        </p:txBody>
      </p:sp>
      <p:sp>
        <p:nvSpPr>
          <p:cNvPr id="8" name="TextBox 7">
            <a:extLst>
              <a:ext uri="{FF2B5EF4-FFF2-40B4-BE49-F238E27FC236}">
                <a16:creationId xmlns:a16="http://schemas.microsoft.com/office/drawing/2014/main" id="{4919C9FF-C290-456B-889A-B20E64E16AB4}"/>
              </a:ext>
            </a:extLst>
          </p:cNvPr>
          <p:cNvSpPr txBox="1"/>
          <p:nvPr/>
        </p:nvSpPr>
        <p:spPr>
          <a:xfrm>
            <a:off x="888172" y="1653522"/>
            <a:ext cx="8650547" cy="2308324"/>
          </a:xfrm>
          <a:prstGeom prst="rect">
            <a:avLst/>
          </a:prstGeom>
          <a:noFill/>
        </p:spPr>
        <p:txBody>
          <a:bodyPr wrap="square">
            <a:spAutoFit/>
          </a:bodyPr>
          <a:lstStyle/>
          <a:p>
            <a:r>
              <a:rPr lang="en-US" sz="2400" dirty="0">
                <a:latin typeface="Sitka Text" panose="02000505000000020004" pitchFamily="2" charset="0"/>
              </a:rPr>
              <a:t>Scanner </a:t>
            </a:r>
            <a:r>
              <a:rPr lang="en-US" sz="2400" dirty="0" err="1">
                <a:latin typeface="Sitka Text" panose="02000505000000020004" pitchFamily="2" charset="0"/>
              </a:rPr>
              <a:t>sc</a:t>
            </a:r>
            <a:r>
              <a:rPr lang="en-US" sz="2400" dirty="0">
                <a:latin typeface="Sitka Text" panose="02000505000000020004" pitchFamily="2" charset="0"/>
              </a:rPr>
              <a:t>= new Scanner(System.in);</a:t>
            </a:r>
          </a:p>
          <a:p>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err="1">
                <a:latin typeface="Sitka Text" panose="02000505000000020004" pitchFamily="2" charset="0"/>
              </a:rPr>
              <a:t>StringBuffer</a:t>
            </a:r>
            <a:r>
              <a:rPr lang="en-US" sz="2400" dirty="0">
                <a:latin typeface="Sitka Text" panose="02000505000000020004" pitchFamily="2" charset="0"/>
              </a:rPr>
              <a:t> str2=new </a:t>
            </a:r>
            <a:r>
              <a:rPr lang="en-US" sz="2400" dirty="0" err="1">
                <a:latin typeface="Sitka Text" panose="02000505000000020004" pitchFamily="2" charset="0"/>
              </a:rPr>
              <a:t>StringBuffer</a:t>
            </a:r>
            <a:r>
              <a:rPr lang="en-US" sz="2400" dirty="0">
                <a:latin typeface="Sitka Text" panose="02000505000000020004" pitchFamily="2" charset="0"/>
              </a:rPr>
              <a:t>(5);</a:t>
            </a:r>
          </a:p>
          <a:p>
            <a:r>
              <a:rPr lang="en-US" sz="2400" dirty="0">
                <a:latin typeface="Sitka Text" panose="02000505000000020004" pitchFamily="2" charset="0"/>
              </a:rPr>
              <a:t>str2=</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err="1">
                <a:latin typeface="Sitka Text" panose="02000505000000020004" pitchFamily="2" charset="0"/>
              </a:rPr>
              <a:t>StringBuffer</a:t>
            </a:r>
            <a:r>
              <a:rPr lang="en-US" sz="2400" dirty="0">
                <a:latin typeface="Sitka Text" panose="02000505000000020004" pitchFamily="2" charset="0"/>
              </a:rPr>
              <a:t> str3=new </a:t>
            </a:r>
            <a:r>
              <a:rPr lang="en-US" sz="2400" dirty="0" err="1">
                <a:latin typeface="Sitka Text" panose="02000505000000020004" pitchFamily="2" charset="0"/>
              </a:rPr>
              <a:t>StringBuffer</a:t>
            </a:r>
            <a:r>
              <a:rPr lang="en-US" sz="2400" dirty="0">
                <a:latin typeface="Sitka Text" panose="02000505000000020004" pitchFamily="2" charset="0"/>
              </a:rPr>
              <a:t>("welcome to Java");</a:t>
            </a:r>
          </a:p>
          <a:p>
            <a:r>
              <a:rPr lang="en-US" sz="2400" dirty="0">
                <a:latin typeface="Sitka Text" panose="02000505000000020004" pitchFamily="2" charset="0"/>
              </a:rPr>
              <a:t>str3.append(</a:t>
            </a:r>
            <a:r>
              <a:rPr lang="en-US" sz="2400" dirty="0" err="1">
                <a:latin typeface="Sitka Text" panose="02000505000000020004" pitchFamily="2" charset="0"/>
              </a:rPr>
              <a:t>sc.nextLine</a:t>
            </a:r>
            <a:r>
              <a:rPr lang="en-US" sz="2400" dirty="0">
                <a:latin typeface="Sitka Text" panose="02000505000000020004" pitchFamily="2" charset="0"/>
              </a:rPr>
              <a:t>());</a:t>
            </a: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9513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6473" y="352157"/>
            <a:ext cx="218521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append</a:t>
            </a:r>
          </a:p>
        </p:txBody>
      </p:sp>
      <p:sp>
        <p:nvSpPr>
          <p:cNvPr id="10" name="TextBox 9">
            <a:extLst>
              <a:ext uri="{FF2B5EF4-FFF2-40B4-BE49-F238E27FC236}">
                <a16:creationId xmlns:a16="http://schemas.microsoft.com/office/drawing/2014/main" id="{9EEE9DF8-C41C-442F-AFA9-B1992518F1B4}"/>
              </a:ext>
            </a:extLst>
          </p:cNvPr>
          <p:cNvSpPr txBox="1"/>
          <p:nvPr/>
        </p:nvSpPr>
        <p:spPr>
          <a:xfrm>
            <a:off x="586472" y="1401828"/>
            <a:ext cx="10161476" cy="4524315"/>
          </a:xfrm>
          <a:prstGeom prst="rect">
            <a:avLst/>
          </a:prstGeom>
          <a:noFill/>
        </p:spPr>
        <p:txBody>
          <a:bodyPr wrap="square">
            <a:spAutoFit/>
          </a:bodyPr>
          <a:lstStyle/>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("Hello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str2=new </a:t>
            </a:r>
            <a:r>
              <a:rPr lang="en-US" sz="2400" dirty="0" err="1">
                <a:latin typeface="Sitka Text" panose="02000505000000020004" pitchFamily="2" charset="0"/>
              </a:rPr>
              <a:t>StringBuffer</a:t>
            </a:r>
            <a:r>
              <a:rPr lang="en-US" sz="2400" dirty="0">
                <a:latin typeface="Sitka Text" panose="02000505000000020004" pitchFamily="2" charset="0"/>
              </a:rPr>
              <a:t>("Sai Kiran,");</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str3=new </a:t>
            </a:r>
            <a:r>
              <a:rPr lang="en-US" sz="2400" dirty="0" err="1">
                <a:latin typeface="Sitka Text" panose="02000505000000020004" pitchFamily="2" charset="0"/>
              </a:rPr>
              <a:t>StringBuffer</a:t>
            </a:r>
            <a:r>
              <a:rPr lang="en-US" sz="2400" dirty="0">
                <a:latin typeface="Sitka Text" panose="02000505000000020004" pitchFamily="2" charset="0"/>
              </a:rPr>
              <a:t>("Welcome to Java ");</a:t>
            </a:r>
          </a:p>
          <a:p>
            <a:r>
              <a:rPr lang="en-US" sz="2400" dirty="0">
                <a:latin typeface="Sitka Text" panose="02000505000000020004" pitchFamily="2" charset="0"/>
              </a:rPr>
              <a:t>	str2.append(str3);</a:t>
            </a:r>
          </a:p>
          <a:p>
            <a:r>
              <a:rPr lang="en-US" sz="2400" dirty="0">
                <a:latin typeface="Sitka Text" panose="02000505000000020004" pitchFamily="2" charset="0"/>
              </a:rPr>
              <a:t>	str1.append(str2);</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(str2);</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(str3);</a:t>
            </a:r>
          </a:p>
          <a:p>
            <a:r>
              <a:rPr lang="en-US" sz="2400" dirty="0">
                <a:latin typeface="Sitka Text" panose="02000505000000020004" pitchFamily="2" charset="0"/>
              </a:rPr>
              <a:t>   }</a:t>
            </a:r>
          </a:p>
          <a:p>
            <a:r>
              <a:rPr lang="en-US" sz="2400" dirty="0">
                <a:latin typeface="Sitka Text" panose="02000505000000020004" pitchFamily="2" charset="0"/>
              </a:rPr>
              <a:t>}</a:t>
            </a:r>
          </a:p>
        </p:txBody>
      </p:sp>
      <p:pic>
        <p:nvPicPr>
          <p:cNvPr id="11" name="Picture 4" descr="to Try it Now! | Emoticon, Tri, Novelty sign">
            <a:extLst>
              <a:ext uri="{FF2B5EF4-FFF2-40B4-BE49-F238E27FC236}">
                <a16:creationId xmlns:a16="http://schemas.microsoft.com/office/drawing/2014/main" id="{70FA04B9-B73B-4535-8ED7-00ECBABA6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546" y="3523558"/>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716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50079" y="354846"/>
            <a:ext cx="1806905"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insert</a:t>
            </a:r>
          </a:p>
        </p:txBody>
      </p:sp>
      <p:sp>
        <p:nvSpPr>
          <p:cNvPr id="10" name="TextBox 9">
            <a:extLst>
              <a:ext uri="{FF2B5EF4-FFF2-40B4-BE49-F238E27FC236}">
                <a16:creationId xmlns:a16="http://schemas.microsoft.com/office/drawing/2014/main" id="{8FC0B3DE-D71E-46DF-943F-5FD738CE362D}"/>
              </a:ext>
            </a:extLst>
          </p:cNvPr>
          <p:cNvSpPr txBox="1"/>
          <p:nvPr/>
        </p:nvSpPr>
        <p:spPr>
          <a:xfrm>
            <a:off x="931888" y="1681430"/>
            <a:ext cx="10328223" cy="3416320"/>
          </a:xfrm>
          <a:prstGeom prst="rect">
            <a:avLst/>
          </a:prstGeom>
          <a:noFill/>
        </p:spPr>
        <p:txBody>
          <a:bodyPr wrap="square">
            <a:spAutoFit/>
          </a:bodyPr>
          <a:lstStyle/>
          <a:p>
            <a:pPr marL="14604" marR="0" lvl="0" defTabSz="914400" eaLnBrk="1" fontAlgn="auto" latinLnBrk="0" hangingPunct="1">
              <a:lnSpc>
                <a:spcPct val="100000"/>
              </a:lnSpc>
              <a:spcAft>
                <a:spcPts val="0"/>
              </a:spcAft>
              <a:buClrTx/>
              <a:buSzTx/>
              <a:tabLst>
                <a:tab pos="247015" algn="l"/>
                <a:tab pos="952500" algn="l"/>
                <a:tab pos="1880235" algn="l"/>
                <a:tab pos="3230880" algn="l"/>
                <a:tab pos="3853179" algn="l"/>
                <a:tab pos="4694555" algn="l"/>
                <a:tab pos="5130165" algn="l"/>
                <a:tab pos="6058535" algn="l"/>
                <a:tab pos="7661909" algn="l"/>
                <a:tab pos="8096884" algn="l"/>
              </a:tabLst>
              <a:defRPr/>
            </a:pPr>
            <a:r>
              <a:rPr lang="en-US" sz="2400" dirty="0">
                <a:latin typeface="Sitka Text" panose="02000505000000020004" pitchFamily="2" charset="0"/>
              </a:rPr>
              <a:t>The	insert	methods	are	used	to	insert	characters	at	the specified index location</a:t>
            </a:r>
          </a:p>
          <a:p>
            <a:pPr marL="2540" marR="0" lvl="0" defTabSz="914400" eaLnBrk="1" fontAlgn="auto" latinLnBrk="0" hangingPunct="1">
              <a:lnSpc>
                <a:spcPct val="100000"/>
              </a:lnSpc>
              <a:spcAft>
                <a:spcPts val="0"/>
              </a:spcAft>
              <a:buClrTx/>
              <a:buSzTx/>
              <a:tabLst/>
              <a:defRPr/>
            </a:pPr>
            <a:endParaRPr lang="en-US" sz="2400" dirty="0">
              <a:latin typeface="Sitka Text" panose="02000505000000020004" pitchFamily="2" charset="0"/>
            </a:endParaRPr>
          </a:p>
          <a:p>
            <a:pPr marL="15240" marR="0" lvl="0" defTabSz="914400" eaLnBrk="1" fontAlgn="auto" latinLnBrk="0" hangingPunct="1">
              <a:lnSpc>
                <a:spcPct val="100000"/>
              </a:lnSpc>
              <a:spcAft>
                <a:spcPts val="0"/>
              </a:spcAft>
              <a:buClrTx/>
              <a:buSzTx/>
              <a:tabLst/>
              <a:defRPr/>
            </a:pPr>
            <a:r>
              <a:rPr lang="en-US" sz="2400" dirty="0">
                <a:latin typeface="Sitka Text" panose="02000505000000020004" pitchFamily="2" charset="0"/>
              </a:rPr>
              <a:t>Here are few insert methods:</a:t>
            </a:r>
          </a:p>
          <a:p>
            <a:pPr marL="246379" marR="1878964" lvl="0" defTabSz="914400" eaLnBrk="1" fontAlgn="auto" latinLnBrk="0" hangingPunct="1">
              <a:lnSpc>
                <a:spcPct val="100000"/>
              </a:lnSpc>
              <a:spcAft>
                <a:spcPts val="0"/>
              </a:spcAft>
              <a:buClrTx/>
              <a:buSzTx/>
              <a:tabLst/>
              <a:defRPr/>
            </a:pPr>
            <a:r>
              <a:rPr lang="en-US" sz="2400" b="1" i="1" dirty="0" err="1">
                <a:latin typeface="Sitka Text" panose="02000505000000020004" pitchFamily="2" charset="0"/>
              </a:rPr>
              <a:t>StringBuffer</a:t>
            </a:r>
            <a:r>
              <a:rPr lang="en-US" sz="2400" b="1" i="1" dirty="0">
                <a:latin typeface="Sitka Text" panose="02000505000000020004" pitchFamily="2" charset="0"/>
              </a:rPr>
              <a:t> insert(int index, String str)  </a:t>
            </a:r>
          </a:p>
          <a:p>
            <a:pPr marL="246379" marR="1878964" lvl="0" defTabSz="914400" eaLnBrk="1" fontAlgn="auto" latinLnBrk="0" hangingPunct="1">
              <a:lnSpc>
                <a:spcPct val="100000"/>
              </a:lnSpc>
              <a:spcAft>
                <a:spcPts val="0"/>
              </a:spcAft>
              <a:buClrTx/>
              <a:buSzTx/>
              <a:tabLst/>
              <a:defRPr/>
            </a:pPr>
            <a:r>
              <a:rPr lang="en-US" sz="2400" b="1" i="1" dirty="0" err="1">
                <a:latin typeface="Sitka Text" panose="02000505000000020004" pitchFamily="2" charset="0"/>
              </a:rPr>
              <a:t>StringBuffer</a:t>
            </a:r>
            <a:r>
              <a:rPr lang="en-US" sz="2400" b="1" i="1" dirty="0">
                <a:latin typeface="Sitka Text" panose="02000505000000020004" pitchFamily="2" charset="0"/>
              </a:rPr>
              <a:t> insert(int index, char ch)</a:t>
            </a:r>
          </a:p>
          <a:p>
            <a:pPr marL="2540" marR="0" lvl="0" defTabSz="914400" eaLnBrk="1" fontAlgn="auto" latinLnBrk="0" hangingPunct="1">
              <a:lnSpc>
                <a:spcPct val="100000"/>
              </a:lnSpc>
              <a:spcAft>
                <a:spcPts val="0"/>
              </a:spcAft>
              <a:buClrTx/>
              <a:buSzTx/>
              <a:tabLst/>
              <a:defRPr/>
            </a:pPr>
            <a:endParaRPr lang="en-US" sz="2400" dirty="0">
              <a:latin typeface="Sitka Text" panose="02000505000000020004" pitchFamily="2" charset="0"/>
            </a:endParaRPr>
          </a:p>
          <a:p>
            <a:pPr marL="14604" marR="8255" lvl="0" defTabSz="914400" eaLnBrk="1" fontAlgn="auto" latinLnBrk="0" hangingPunct="1">
              <a:lnSpc>
                <a:spcPct val="100000"/>
              </a:lnSpc>
              <a:spcAft>
                <a:spcPts val="0"/>
              </a:spcAft>
              <a:buClrTx/>
              <a:buSzTx/>
              <a:tabLst>
                <a:tab pos="247015" algn="l"/>
              </a:tabLst>
              <a:defRPr/>
            </a:pPr>
            <a:r>
              <a:rPr lang="en-US" sz="2400" dirty="0">
                <a:latin typeface="Sitka Text" panose="02000505000000020004" pitchFamily="2" charset="0"/>
              </a:rPr>
              <a:t>Index specifies at which point the string will be inserted into  the invoking </a:t>
            </a:r>
            <a:r>
              <a:rPr lang="en-US" sz="2400" dirty="0" err="1">
                <a:latin typeface="Sitka Text" panose="02000505000000020004" pitchFamily="2" charset="0"/>
              </a:rPr>
              <a:t>StringBuffer</a:t>
            </a:r>
            <a:r>
              <a:rPr lang="en-US" sz="2400" dirty="0">
                <a:latin typeface="Sitka Text" panose="02000505000000020004" pitchFamily="2" charset="0"/>
              </a:rPr>
              <a:t> object</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8390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50079" y="354846"/>
            <a:ext cx="1806905"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insert</a:t>
            </a:r>
          </a:p>
        </p:txBody>
      </p:sp>
      <p:sp>
        <p:nvSpPr>
          <p:cNvPr id="8" name="TextBox 7">
            <a:extLst>
              <a:ext uri="{FF2B5EF4-FFF2-40B4-BE49-F238E27FC236}">
                <a16:creationId xmlns:a16="http://schemas.microsoft.com/office/drawing/2014/main" id="{018BCE65-61D4-4E86-BB89-D6A4E814E166}"/>
              </a:ext>
            </a:extLst>
          </p:cNvPr>
          <p:cNvSpPr txBox="1"/>
          <p:nvPr/>
        </p:nvSpPr>
        <p:spPr>
          <a:xfrm>
            <a:off x="645202" y="1646433"/>
            <a:ext cx="10901596" cy="2677656"/>
          </a:xfrm>
          <a:prstGeom prst="rect">
            <a:avLst/>
          </a:prstGeom>
          <a:noFill/>
        </p:spPr>
        <p:txBody>
          <a:bodyPr wrap="square">
            <a:spAutoFit/>
          </a:bodyPr>
          <a:lstStyle/>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("Hello, Welcome to Java");</a:t>
            </a:r>
          </a:p>
          <a:p>
            <a:r>
              <a:rPr lang="en-US" sz="2400" dirty="0">
                <a:latin typeface="Sitka Text" panose="02000505000000020004" pitchFamily="2" charset="0"/>
              </a:rPr>
              <a:t>	str1.insert(6,"Sai Kiran P,");</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p>
          <a:p>
            <a:r>
              <a:rPr lang="en-US" sz="2400" dirty="0">
                <a:latin typeface="Sitka Text" panose="02000505000000020004" pitchFamily="2" charset="0"/>
              </a:rPr>
              <a:t>}</a:t>
            </a:r>
          </a:p>
        </p:txBody>
      </p:sp>
      <p:pic>
        <p:nvPicPr>
          <p:cNvPr id="9" name="Picture 4" descr="to Try it Now! | Emoticon, Tri, Novelty sign">
            <a:extLst>
              <a:ext uri="{FF2B5EF4-FFF2-40B4-BE49-F238E27FC236}">
                <a16:creationId xmlns:a16="http://schemas.microsoft.com/office/drawing/2014/main" id="{ABCE747F-7300-4742-92C0-F4BF4BEAB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546" y="3523558"/>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315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92172" y="876993"/>
            <a:ext cx="79998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34789" y="276531"/>
            <a:ext cx="3550973" cy="769441"/>
          </a:xfrm>
          <a:prstGeom prst="rect">
            <a:avLst/>
          </a:prstGeom>
          <a:noFill/>
        </p:spPr>
        <p:txBody>
          <a:bodyPr wrap="none" lIns="91440" tIns="45720" rIns="91440" bIns="45720">
            <a:spAutoFit/>
          </a:bodyPr>
          <a:lstStyle/>
          <a:p>
            <a:pPr algn="ctr"/>
            <a:r>
              <a:rPr lang="en-US" sz="440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rPr>
              <a:t>Do It Yourself</a:t>
            </a:r>
            <a:endParaRPr lang="en-US" sz="4400" b="0" cap="none" spc="0">
              <a:ln w="0"/>
              <a:solidFill>
                <a:schemeClr val="tx2">
                  <a:lumMod val="50000"/>
                </a:schemeClr>
              </a:solidFill>
              <a:effectLst>
                <a:outerShdw blurRad="38100" dist="25400" dir="5400000" algn="ctr" rotWithShape="0">
                  <a:srgbClr val="6E747A">
                    <a:alpha val="43000"/>
                  </a:srgbClr>
                </a:outerShdw>
              </a:effectLst>
              <a:latin typeface="Sitka Heading Semibold" pitchFamily="2" charset="0"/>
            </a:endParaRPr>
          </a:p>
        </p:txBody>
      </p:sp>
      <p:pic>
        <p:nvPicPr>
          <p:cNvPr id="1026" name="Picture 2">
            <a:extLst>
              <a:ext uri="{FF2B5EF4-FFF2-40B4-BE49-F238E27FC236}">
                <a16:creationId xmlns:a16="http://schemas.microsoft.com/office/drawing/2014/main" id="{D6C54F6B-48F4-4EE9-B07C-8072C3FA7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042030" y="1845819"/>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C71C7C-CB10-4C8F-B6E9-BAD14F2ACFBD}"/>
              </a:ext>
            </a:extLst>
          </p:cNvPr>
          <p:cNvSpPr txBox="1"/>
          <p:nvPr/>
        </p:nvSpPr>
        <p:spPr>
          <a:xfrm>
            <a:off x="534788" y="1522653"/>
            <a:ext cx="7185145" cy="4154984"/>
          </a:xfrm>
          <a:prstGeom prst="rect">
            <a:avLst/>
          </a:prstGeom>
          <a:noFill/>
        </p:spPr>
        <p:txBody>
          <a:bodyPr wrap="square">
            <a:spAutoFit/>
          </a:bodyPr>
          <a:lstStyle/>
          <a:p>
            <a:r>
              <a:rPr lang="en-US" sz="2400" dirty="0">
                <a:solidFill>
                  <a:schemeClr val="tx1">
                    <a:lumMod val="95000"/>
                    <a:lumOff val="5000"/>
                  </a:schemeClr>
                </a:solidFill>
                <a:latin typeface="Sitka Text" panose="02000505000000020004" pitchFamily="2" charset="0"/>
              </a:rPr>
              <a:t>Accept Base String as an input.</a:t>
            </a:r>
          </a:p>
          <a:p>
            <a:r>
              <a:rPr lang="en-US" sz="2400" dirty="0">
                <a:solidFill>
                  <a:schemeClr val="tx1">
                    <a:lumMod val="95000"/>
                    <a:lumOff val="5000"/>
                  </a:schemeClr>
                </a:solidFill>
                <a:latin typeface="Sitka Text" panose="02000505000000020004" pitchFamily="2" charset="0"/>
              </a:rPr>
              <a:t>Accept a String to be Inserted and index position where it is to be inserted.</a:t>
            </a:r>
          </a:p>
          <a:p>
            <a:r>
              <a:rPr lang="en-US" sz="2400" dirty="0">
                <a:solidFill>
                  <a:schemeClr val="tx1">
                    <a:lumMod val="95000"/>
                    <a:lumOff val="5000"/>
                  </a:schemeClr>
                </a:solidFill>
                <a:latin typeface="Sitka Text" panose="02000505000000020004" pitchFamily="2" charset="0"/>
              </a:rPr>
              <a:t>Check if the index position is valid or not and insert only if it is valid position</a:t>
            </a:r>
          </a:p>
          <a:p>
            <a:endParaRPr lang="en-US" sz="2400" dirty="0">
              <a:solidFill>
                <a:schemeClr val="tx1">
                  <a:lumMod val="95000"/>
                  <a:lumOff val="5000"/>
                </a:schemeClr>
              </a:solidFill>
              <a:latin typeface="Sitka Text" panose="02000505000000020004" pitchFamily="2" charset="0"/>
            </a:endParaRPr>
          </a:p>
          <a:p>
            <a:r>
              <a:rPr lang="en-US" sz="2400" dirty="0">
                <a:solidFill>
                  <a:schemeClr val="tx1">
                    <a:lumMod val="95000"/>
                    <a:lumOff val="5000"/>
                  </a:schemeClr>
                </a:solidFill>
                <a:latin typeface="Sitka Text" panose="02000505000000020004" pitchFamily="2" charset="0"/>
              </a:rPr>
              <a:t>Example:</a:t>
            </a:r>
          </a:p>
          <a:p>
            <a:r>
              <a:rPr lang="en-US" sz="2400" dirty="0">
                <a:solidFill>
                  <a:schemeClr val="tx1">
                    <a:lumMod val="95000"/>
                    <a:lumOff val="5000"/>
                  </a:schemeClr>
                </a:solidFill>
                <a:latin typeface="Sitka Text" panose="02000505000000020004" pitchFamily="2" charset="0"/>
              </a:rPr>
              <a:t>Base String: </a:t>
            </a:r>
            <a:r>
              <a:rPr lang="en-US" sz="2400" b="1" dirty="0">
                <a:solidFill>
                  <a:schemeClr val="tx1">
                    <a:lumMod val="95000"/>
                    <a:lumOff val="5000"/>
                  </a:schemeClr>
                </a:solidFill>
                <a:latin typeface="Sitka Text" panose="02000505000000020004" pitchFamily="2" charset="0"/>
              </a:rPr>
              <a:t>Hello Welcome</a:t>
            </a:r>
          </a:p>
          <a:p>
            <a:r>
              <a:rPr lang="en-US" sz="2400" dirty="0">
                <a:solidFill>
                  <a:schemeClr val="tx1">
                    <a:lumMod val="95000"/>
                    <a:lumOff val="5000"/>
                  </a:schemeClr>
                </a:solidFill>
                <a:latin typeface="Sitka Text" panose="02000505000000020004" pitchFamily="2" charset="0"/>
              </a:rPr>
              <a:t>String to be Inserted: </a:t>
            </a:r>
            <a:r>
              <a:rPr lang="en-US" sz="2400" b="1" dirty="0">
                <a:solidFill>
                  <a:schemeClr val="tx1">
                    <a:lumMod val="95000"/>
                    <a:lumOff val="5000"/>
                  </a:schemeClr>
                </a:solidFill>
                <a:latin typeface="Sitka Text" panose="02000505000000020004" pitchFamily="2" charset="0"/>
              </a:rPr>
              <a:t>Sai Kiran</a:t>
            </a:r>
          </a:p>
          <a:p>
            <a:r>
              <a:rPr lang="en-US" sz="2400" dirty="0">
                <a:solidFill>
                  <a:schemeClr val="tx1">
                    <a:lumMod val="95000"/>
                    <a:lumOff val="5000"/>
                  </a:schemeClr>
                </a:solidFill>
                <a:latin typeface="Sitka Text" panose="02000505000000020004" pitchFamily="2" charset="0"/>
              </a:rPr>
              <a:t>Index position: </a:t>
            </a:r>
            <a:r>
              <a:rPr lang="en-US" sz="2400" b="1" dirty="0">
                <a:solidFill>
                  <a:schemeClr val="tx1">
                    <a:lumMod val="95000"/>
                    <a:lumOff val="5000"/>
                  </a:schemeClr>
                </a:solidFill>
                <a:latin typeface="Sitka Text" panose="02000505000000020004" pitchFamily="2" charset="0"/>
              </a:rPr>
              <a:t>25</a:t>
            </a:r>
          </a:p>
          <a:p>
            <a:r>
              <a:rPr lang="en-US" sz="2400" b="1" dirty="0">
                <a:solidFill>
                  <a:schemeClr val="tx1">
                    <a:lumMod val="95000"/>
                    <a:lumOff val="5000"/>
                  </a:schemeClr>
                </a:solidFill>
                <a:latin typeface="Sitka Text" panose="02000505000000020004" pitchFamily="2" charset="0"/>
              </a:rPr>
              <a:t>Output: Not a Valid Index position</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880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31645" y="354846"/>
            <a:ext cx="184377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delete</a:t>
            </a:r>
          </a:p>
        </p:txBody>
      </p:sp>
      <p:sp>
        <p:nvSpPr>
          <p:cNvPr id="8" name="TextBox 7">
            <a:extLst>
              <a:ext uri="{FF2B5EF4-FFF2-40B4-BE49-F238E27FC236}">
                <a16:creationId xmlns:a16="http://schemas.microsoft.com/office/drawing/2014/main" id="{5A3F36E7-86D8-4E46-BE4C-C45D6BE1046E}"/>
              </a:ext>
            </a:extLst>
          </p:cNvPr>
          <p:cNvSpPr txBox="1"/>
          <p:nvPr/>
        </p:nvSpPr>
        <p:spPr>
          <a:xfrm>
            <a:off x="617095" y="1399139"/>
            <a:ext cx="10957809" cy="1938992"/>
          </a:xfrm>
          <a:prstGeom prst="rect">
            <a:avLst/>
          </a:prstGeom>
          <a:noFill/>
        </p:spPr>
        <p:txBody>
          <a:bodyPr wrap="square">
            <a:spAutoFit/>
          </a:bodyPr>
          <a:lstStyle/>
          <a:p>
            <a:pPr marL="12065" marR="5080" lvl="0" indent="0" algn="l" defTabSz="914400" rtl="0" eaLnBrk="1" fontAlgn="auto" latinLnBrk="0" hangingPunct="1">
              <a:lnSpc>
                <a:spcPct val="100000"/>
              </a:lnSpc>
              <a:spcBef>
                <a:spcPts val="0"/>
              </a:spcBef>
              <a:spcAft>
                <a:spcPts val="0"/>
              </a:spcAft>
              <a:buClrTx/>
              <a:buSzTx/>
              <a:buFontTx/>
              <a:buNone/>
              <a:tabLst>
                <a:tab pos="244475" algn="l"/>
                <a:tab pos="1795780" algn="l"/>
                <a:tab pos="2481580" algn="l"/>
                <a:tab pos="3437254" algn="l"/>
                <a:tab pos="4909820" algn="l"/>
                <a:tab pos="5450840" algn="l"/>
                <a:tab pos="6505575" algn="l"/>
                <a:tab pos="7086600" algn="l"/>
              </a:tabLst>
              <a:defRPr/>
            </a:pPr>
            <a:r>
              <a:rPr kumimoji="0" lang="en-US" sz="2400" b="0" i="0" u="none" strike="noStrike" kern="1200" cap="none" spc="0" normalizeH="0" baseline="0" noProof="0" dirty="0">
                <a:ln>
                  <a:noFill/>
                </a:ln>
                <a:solidFill>
                  <a:prstClr val="black"/>
                </a:solidFill>
                <a:effectLst/>
                <a:uLnTx/>
                <a:uFillTx/>
                <a:latin typeface="Sitka Text" panose="02000505000000020004" pitchFamily="2" charset="0"/>
                <a:ea typeface="+mn-ea"/>
                <a:cs typeface="+mn-cs"/>
              </a:rPr>
              <a:t>delete() - This	method is used to delete specified substring within the </a:t>
            </a:r>
            <a:r>
              <a:rPr kumimoji="0" lang="en-US" sz="2400" b="0" i="0" u="none" strike="noStrike" kern="1200" cap="none" spc="0" normalizeH="0" baseline="0" noProof="0" dirty="0" err="1">
                <a:ln>
                  <a:noFill/>
                </a:ln>
                <a:solidFill>
                  <a:prstClr val="black"/>
                </a:solidFill>
                <a:effectLst/>
                <a:uLnTx/>
                <a:uFillTx/>
                <a:latin typeface="Sitka Text" panose="02000505000000020004" pitchFamily="2" charset="0"/>
                <a:ea typeface="+mn-ea"/>
                <a:cs typeface="+mn-cs"/>
              </a:rPr>
              <a:t>StringBuffer</a:t>
            </a:r>
            <a:r>
              <a:rPr kumimoji="0" lang="en-US" sz="2400" b="0" i="0" u="none" strike="noStrike" kern="1200" cap="none" spc="0" normalizeH="0" baseline="0" noProof="0" dirty="0">
                <a:ln>
                  <a:noFill/>
                </a:ln>
                <a:solidFill>
                  <a:prstClr val="black"/>
                </a:solidFill>
                <a:effectLst/>
                <a:uLnTx/>
                <a:uFillTx/>
                <a:latin typeface="Sitka Text" panose="02000505000000020004" pitchFamily="2" charset="0"/>
                <a:ea typeface="+mn-ea"/>
                <a:cs typeface="+mn-cs"/>
              </a:rPr>
              <a:t>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itka Text" panose="0200050500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itka Text" panose="02000505000000020004" pitchFamily="2" charset="0"/>
              <a:ea typeface="+mn-ea"/>
              <a:cs typeface="+mn-cs"/>
            </a:endParaRPr>
          </a:p>
          <a:p>
            <a:pPr marL="12065" marR="175895"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Sitka Text" panose="02000505000000020004" pitchFamily="2" charset="0"/>
                <a:ea typeface="+mn-ea"/>
                <a:cs typeface="+mn-cs"/>
              </a:rPr>
              <a:t>public </a:t>
            </a:r>
            <a:r>
              <a:rPr kumimoji="0" lang="en-US" sz="2400" b="1" i="1" u="none" strike="noStrike" kern="1200" cap="none" spc="0" normalizeH="0" baseline="0" noProof="0" dirty="0" err="1">
                <a:ln>
                  <a:noFill/>
                </a:ln>
                <a:solidFill>
                  <a:prstClr val="black"/>
                </a:solidFill>
                <a:effectLst/>
                <a:uLnTx/>
                <a:uFillTx/>
                <a:latin typeface="Sitka Text" panose="02000505000000020004" pitchFamily="2" charset="0"/>
                <a:ea typeface="+mn-ea"/>
                <a:cs typeface="+mn-cs"/>
              </a:rPr>
              <a:t>StringBuffer</a:t>
            </a:r>
            <a:r>
              <a:rPr kumimoji="0" lang="en-US" sz="2400" b="1" i="1" u="none" strike="noStrike" kern="1200" cap="none" spc="0" normalizeH="0" baseline="0" noProof="0" dirty="0">
                <a:ln>
                  <a:noFill/>
                </a:ln>
                <a:solidFill>
                  <a:prstClr val="black"/>
                </a:solidFill>
                <a:effectLst/>
                <a:uLnTx/>
                <a:uFillTx/>
                <a:latin typeface="Sitka Text" panose="02000505000000020004" pitchFamily="2" charset="0"/>
                <a:ea typeface="+mn-ea"/>
                <a:cs typeface="+mn-cs"/>
              </a:rPr>
              <a:t> delete(int start,  int end)</a:t>
            </a: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59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31645" y="354846"/>
            <a:ext cx="184377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delete</a:t>
            </a:r>
          </a:p>
        </p:txBody>
      </p:sp>
      <p:pic>
        <p:nvPicPr>
          <p:cNvPr id="9" name="Picture 4" descr="to Try it Now! | Emoticon, Tri, Novelty sign">
            <a:extLst>
              <a:ext uri="{FF2B5EF4-FFF2-40B4-BE49-F238E27FC236}">
                <a16:creationId xmlns:a16="http://schemas.microsoft.com/office/drawing/2014/main" id="{4E528190-A00B-4D4E-AD87-CBB8E5DA6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546" y="330062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757333-A142-4F75-841B-D39D9FD4951F}"/>
              </a:ext>
            </a:extLst>
          </p:cNvPr>
          <p:cNvSpPr txBox="1"/>
          <p:nvPr/>
        </p:nvSpPr>
        <p:spPr>
          <a:xfrm>
            <a:off x="735170" y="1550013"/>
            <a:ext cx="10721660" cy="3785652"/>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("Hello, Welcome to Java");</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(str1.length());</a:t>
            </a:r>
          </a:p>
          <a:p>
            <a:r>
              <a:rPr lang="en-US" sz="2400" dirty="0">
                <a:latin typeface="Sitka Text" panose="02000505000000020004" pitchFamily="2" charset="0"/>
              </a:rPr>
              <a:t>	str1.delete(7,15);</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(str1.length());</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25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3660672" y="876992"/>
            <a:ext cx="8531328"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3238387" cy="769441"/>
          </a:xfrm>
          <a:prstGeom prst="rect">
            <a:avLst/>
          </a:prstGeom>
          <a:noFill/>
        </p:spPr>
        <p:txBody>
          <a:bodyPr wrap="none" lIns="91440" tIns="45720" rIns="91440" bIns="45720">
            <a:spAutoFit/>
          </a:bodyPr>
          <a:lstStyle/>
          <a:p>
            <a:pPr algn="l" fontAlgn="base"/>
            <a:r>
              <a:rPr lang="en-US" sz="4400" b="1" dirty="0">
                <a:solidFill>
                  <a:srgbClr val="273239"/>
                </a:solidFill>
                <a:latin typeface="Sitka Heading Semibold" pitchFamily="2" charset="0"/>
              </a:rPr>
              <a:t>Change Case</a:t>
            </a:r>
            <a:endParaRPr lang="en-US" sz="4400" b="1" i="0" dirty="0">
              <a:solidFill>
                <a:srgbClr val="273239"/>
              </a:solidFill>
              <a:effectLst/>
              <a:latin typeface="Sitka Heading Semibold" pitchFamily="2" charset="0"/>
            </a:endParaRPr>
          </a:p>
        </p:txBody>
      </p:sp>
      <p:sp>
        <p:nvSpPr>
          <p:cNvPr id="7" name="object 3">
            <a:extLst>
              <a:ext uri="{FF2B5EF4-FFF2-40B4-BE49-F238E27FC236}">
                <a16:creationId xmlns:a16="http://schemas.microsoft.com/office/drawing/2014/main" id="{F485AED5-3B65-4603-8E29-78D8061B2CE0}"/>
              </a:ext>
            </a:extLst>
          </p:cNvPr>
          <p:cNvSpPr txBox="1"/>
          <p:nvPr/>
        </p:nvSpPr>
        <p:spPr>
          <a:xfrm>
            <a:off x="719526" y="1108500"/>
            <a:ext cx="10388185" cy="4968027"/>
          </a:xfrm>
          <a:prstGeom prst="rect">
            <a:avLst/>
          </a:prstGeom>
        </p:spPr>
        <p:txBody>
          <a:bodyPr vert="horz" wrap="square" lIns="0" tIns="12700" rIns="0" bIns="0" rtlCol="0">
            <a:spAutoFit/>
          </a:bodyPr>
          <a:lstStyle/>
          <a:p>
            <a:pPr marL="12065">
              <a:lnSpc>
                <a:spcPct val="100000"/>
              </a:lnSpc>
              <a:spcBef>
                <a:spcPts val="100"/>
              </a:spcBef>
              <a:tabLst>
                <a:tab pos="244475" algn="l"/>
              </a:tabLst>
            </a:pPr>
            <a:r>
              <a:rPr lang="en-US" sz="2400" dirty="0">
                <a:latin typeface="Sitka Text" panose="02000505000000020004" pitchFamily="2" charset="0"/>
                <a:cs typeface="Courier New"/>
              </a:rPr>
              <a:t>import </a:t>
            </a:r>
            <a:r>
              <a:rPr lang="en-US" sz="2400" dirty="0" err="1">
                <a:latin typeface="Sitka Text" panose="02000505000000020004" pitchFamily="2" charset="0"/>
                <a:cs typeface="Courier New"/>
              </a:rPr>
              <a:t>java.util.Scanner</a:t>
            </a:r>
            <a:r>
              <a:rPr lang="en-US" sz="2400" dirty="0">
                <a:latin typeface="Sitka Text" panose="02000505000000020004" pitchFamily="2" charset="0"/>
                <a:cs typeface="Courier New"/>
              </a:rPr>
              <a:t>;</a:t>
            </a:r>
          </a:p>
          <a:p>
            <a:pPr marL="12065">
              <a:lnSpc>
                <a:spcPct val="100000"/>
              </a:lnSpc>
              <a:spcBef>
                <a:spcPts val="100"/>
              </a:spcBef>
              <a:tabLst>
                <a:tab pos="244475" algn="l"/>
              </a:tabLst>
            </a:pPr>
            <a:r>
              <a:rPr lang="en-US" sz="2400" dirty="0">
                <a:latin typeface="Sitka Text" panose="02000505000000020004" pitchFamily="2" charset="0"/>
                <a:cs typeface="Courier New"/>
              </a:rPr>
              <a:t>class Test</a:t>
            </a:r>
          </a:p>
          <a:p>
            <a:pPr marL="12065">
              <a:lnSpc>
                <a:spcPct val="100000"/>
              </a:lnSpc>
              <a:spcBef>
                <a:spcPts val="100"/>
              </a:spcBef>
              <a:tabLst>
                <a:tab pos="244475" algn="l"/>
              </a:tabLst>
            </a:pPr>
            <a:r>
              <a:rPr lang="en-US" sz="2400" dirty="0">
                <a:latin typeface="Sitka Text" panose="02000505000000020004" pitchFamily="2" charset="0"/>
                <a:cs typeface="Courier New"/>
              </a:rPr>
              <a:t>  {</a:t>
            </a:r>
          </a:p>
          <a:p>
            <a:pPr marL="12065">
              <a:lnSpc>
                <a:spcPct val="100000"/>
              </a:lnSpc>
              <a:spcBef>
                <a:spcPts val="100"/>
              </a:spcBef>
              <a:tabLst>
                <a:tab pos="244475" algn="l"/>
              </a:tabLst>
            </a:pPr>
            <a:r>
              <a:rPr lang="en-US" sz="2400" dirty="0">
                <a:latin typeface="Sitka Text" panose="02000505000000020004" pitchFamily="2" charset="0"/>
                <a:cs typeface="Courier New"/>
              </a:rPr>
              <a:t>     public static void main(String </a:t>
            </a:r>
            <a:r>
              <a:rPr lang="en-US" sz="2400" dirty="0" err="1">
                <a:latin typeface="Sitka Text" panose="02000505000000020004" pitchFamily="2" charset="0"/>
                <a:cs typeface="Courier New"/>
              </a:rPr>
              <a:t>args</a:t>
            </a:r>
            <a:r>
              <a:rPr lang="en-US" sz="2400" dirty="0">
                <a:latin typeface="Sitka Text" panose="02000505000000020004" pitchFamily="2" charset="0"/>
                <a:cs typeface="Courier New"/>
              </a:rPr>
              <a:t>[])</a:t>
            </a:r>
          </a:p>
          <a:p>
            <a:pPr marL="12065">
              <a:lnSpc>
                <a:spcPct val="100000"/>
              </a:lnSpc>
              <a:spcBef>
                <a:spcPts val="100"/>
              </a:spcBef>
              <a:tabLst>
                <a:tab pos="244475" algn="l"/>
              </a:tabLst>
            </a:pPr>
            <a:r>
              <a:rPr lang="en-US" sz="2400" dirty="0">
                <a:latin typeface="Sitka Text" panose="02000505000000020004" pitchFamily="2" charset="0"/>
                <a:cs typeface="Courier New"/>
              </a:rPr>
              <a:t>        {</a:t>
            </a:r>
          </a:p>
          <a:p>
            <a:pPr marL="12065">
              <a:lnSpc>
                <a:spcPct val="100000"/>
              </a:lnSpc>
              <a:spcBef>
                <a:spcPts val="100"/>
              </a:spcBef>
              <a:tabLst>
                <a:tab pos="244475" algn="l"/>
              </a:tabLst>
            </a:pPr>
            <a:r>
              <a:rPr lang="en-US" sz="2400" dirty="0">
                <a:latin typeface="Sitka Text" panose="02000505000000020004" pitchFamily="2" charset="0"/>
                <a:cs typeface="Courier New"/>
              </a:rPr>
              <a:t>		Scanner </a:t>
            </a:r>
            <a:r>
              <a:rPr lang="en-US" sz="2400" dirty="0" err="1">
                <a:latin typeface="Sitka Text" panose="02000505000000020004" pitchFamily="2" charset="0"/>
                <a:cs typeface="Courier New"/>
              </a:rPr>
              <a:t>sc</a:t>
            </a:r>
            <a:r>
              <a:rPr lang="en-US" sz="2400" dirty="0">
                <a:latin typeface="Sitka Text" panose="02000505000000020004" pitchFamily="2" charset="0"/>
                <a:cs typeface="Courier New"/>
              </a:rPr>
              <a:t>=new Scanner(System.in);</a:t>
            </a:r>
          </a:p>
          <a:p>
            <a:pPr marL="12065">
              <a:lnSpc>
                <a:spcPct val="100000"/>
              </a:lnSpc>
              <a:spcBef>
                <a:spcPts val="100"/>
              </a:spcBef>
              <a:tabLst>
                <a:tab pos="244475" algn="l"/>
              </a:tabLst>
            </a:pPr>
            <a:r>
              <a:rPr lang="en-US" sz="2400" dirty="0">
                <a:latin typeface="Sitka Text" panose="02000505000000020004" pitchFamily="2" charset="0"/>
                <a:cs typeface="Courier New"/>
              </a:rPr>
              <a:t>		String st1=</a:t>
            </a:r>
            <a:r>
              <a:rPr lang="en-US" sz="2400" dirty="0" err="1">
                <a:latin typeface="Sitka Text" panose="02000505000000020004" pitchFamily="2" charset="0"/>
                <a:cs typeface="Courier New"/>
              </a:rPr>
              <a:t>sc.nextLine</a:t>
            </a:r>
            <a:r>
              <a:rPr lang="en-US" sz="2400" dirty="0">
                <a:latin typeface="Sitka Text" panose="02000505000000020004" pitchFamily="2" charset="0"/>
                <a:cs typeface="Courier New"/>
              </a:rPr>
              <a:t>();</a:t>
            </a:r>
          </a:p>
          <a:p>
            <a:pPr marL="12065">
              <a:lnSpc>
                <a:spcPct val="100000"/>
              </a:lnSpc>
              <a:spcBef>
                <a:spcPts val="100"/>
              </a:spcBef>
              <a:tabLst>
                <a:tab pos="244475" algn="l"/>
              </a:tabLst>
            </a:pPr>
            <a:r>
              <a:rPr lang="en-US" sz="2400" dirty="0">
                <a:latin typeface="Sitka Text" panose="02000505000000020004" pitchFamily="2" charset="0"/>
                <a:cs typeface="Courier New"/>
              </a:rPr>
              <a:t>		</a:t>
            </a:r>
            <a:r>
              <a:rPr lang="en-US" sz="2400" dirty="0" err="1">
                <a:latin typeface="Sitka Text" panose="02000505000000020004" pitchFamily="2" charset="0"/>
                <a:cs typeface="Courier New"/>
              </a:rPr>
              <a:t>System.out.println</a:t>
            </a:r>
            <a:r>
              <a:rPr lang="en-US" sz="2400" dirty="0">
                <a:latin typeface="Sitka Text" panose="02000505000000020004" pitchFamily="2" charset="0"/>
                <a:cs typeface="Courier New"/>
              </a:rPr>
              <a:t>("Upper Case :"+st1.toUpperCase());</a:t>
            </a:r>
          </a:p>
          <a:p>
            <a:pPr marL="12065">
              <a:lnSpc>
                <a:spcPct val="100000"/>
              </a:lnSpc>
              <a:spcBef>
                <a:spcPts val="100"/>
              </a:spcBef>
              <a:tabLst>
                <a:tab pos="244475" algn="l"/>
              </a:tabLst>
            </a:pPr>
            <a:r>
              <a:rPr lang="en-US" sz="2400" dirty="0">
                <a:latin typeface="Sitka Text" panose="02000505000000020004" pitchFamily="2" charset="0"/>
                <a:cs typeface="Courier New"/>
              </a:rPr>
              <a:t>		</a:t>
            </a:r>
            <a:r>
              <a:rPr lang="en-US" sz="2400" dirty="0" err="1">
                <a:latin typeface="Sitka Text" panose="02000505000000020004" pitchFamily="2" charset="0"/>
                <a:cs typeface="Courier New"/>
              </a:rPr>
              <a:t>System.out.println</a:t>
            </a:r>
            <a:r>
              <a:rPr lang="en-US" sz="2400" dirty="0">
                <a:latin typeface="Sitka Text" panose="02000505000000020004" pitchFamily="2" charset="0"/>
                <a:cs typeface="Courier New"/>
              </a:rPr>
              <a:t>("Lower Case :"+st1.toLowerCase());</a:t>
            </a:r>
          </a:p>
          <a:p>
            <a:pPr marL="12065">
              <a:lnSpc>
                <a:spcPct val="100000"/>
              </a:lnSpc>
              <a:spcBef>
                <a:spcPts val="100"/>
              </a:spcBef>
              <a:tabLst>
                <a:tab pos="244475" algn="l"/>
              </a:tabLst>
            </a:pPr>
            <a:r>
              <a:rPr lang="en-US" sz="2400" dirty="0">
                <a:latin typeface="Sitka Text" panose="02000505000000020004" pitchFamily="2" charset="0"/>
                <a:cs typeface="Courier New"/>
              </a:rPr>
              <a:t>		</a:t>
            </a:r>
            <a:r>
              <a:rPr lang="en-US" sz="2400" dirty="0" err="1">
                <a:latin typeface="Sitka Text" panose="02000505000000020004" pitchFamily="2" charset="0"/>
                <a:cs typeface="Courier New"/>
              </a:rPr>
              <a:t>System.out.println</a:t>
            </a:r>
            <a:r>
              <a:rPr lang="en-US" sz="2400" dirty="0">
                <a:latin typeface="Sitka Text" panose="02000505000000020004" pitchFamily="2" charset="0"/>
                <a:cs typeface="Courier New"/>
              </a:rPr>
              <a:t>("Original :"+st1);</a:t>
            </a:r>
          </a:p>
          <a:p>
            <a:pPr marL="12065">
              <a:lnSpc>
                <a:spcPct val="100000"/>
              </a:lnSpc>
              <a:spcBef>
                <a:spcPts val="100"/>
              </a:spcBef>
              <a:tabLst>
                <a:tab pos="244475" algn="l"/>
              </a:tabLst>
            </a:pPr>
            <a:r>
              <a:rPr lang="en-US" sz="2400" dirty="0">
                <a:latin typeface="Sitka Text" panose="02000505000000020004" pitchFamily="2" charset="0"/>
                <a:cs typeface="Courier New"/>
              </a:rPr>
              <a:t>        }</a:t>
            </a:r>
          </a:p>
          <a:p>
            <a:pPr marL="12065">
              <a:lnSpc>
                <a:spcPct val="100000"/>
              </a:lnSpc>
              <a:spcBef>
                <a:spcPts val="100"/>
              </a:spcBef>
              <a:tabLst>
                <a:tab pos="244475" algn="l"/>
              </a:tabLst>
            </a:pPr>
            <a:r>
              <a:rPr lang="en-US" sz="2400" dirty="0">
                <a:latin typeface="Sitka Text" panose="02000505000000020004" pitchFamily="2" charset="0"/>
                <a:cs typeface="Courier New"/>
              </a:rPr>
              <a:t>  }</a:t>
            </a:r>
          </a:p>
          <a:p>
            <a:pPr marL="12065">
              <a:lnSpc>
                <a:spcPct val="100000"/>
              </a:lnSpc>
              <a:spcBef>
                <a:spcPts val="100"/>
              </a:spcBef>
              <a:tabLst>
                <a:tab pos="244475" algn="l"/>
              </a:tabLst>
            </a:pPr>
            <a:endParaRPr lang="en-US" sz="2400" dirty="0">
              <a:latin typeface="Sitka Text" panose="02000505000000020004" pitchFamily="2" charset="0"/>
              <a:cs typeface="Courier New"/>
            </a:endParaRPr>
          </a:p>
        </p:txBody>
      </p:sp>
      <p:pic>
        <p:nvPicPr>
          <p:cNvPr id="8" name="Picture 4" descr="to Try it Now! | Emoticon, Tri, Novelty sign">
            <a:extLst>
              <a:ext uri="{FF2B5EF4-FFF2-40B4-BE49-F238E27FC236}">
                <a16:creationId xmlns:a16="http://schemas.microsoft.com/office/drawing/2014/main" id="{9A99181F-5B87-40CC-9982-48D2CB254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4640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31645" y="354846"/>
            <a:ext cx="184377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delete</a:t>
            </a:r>
          </a:p>
        </p:txBody>
      </p:sp>
      <p:pic>
        <p:nvPicPr>
          <p:cNvPr id="9" name="Picture 4" descr="to Try it Now! | Emoticon, Tri, Novelty sign">
            <a:extLst>
              <a:ext uri="{FF2B5EF4-FFF2-40B4-BE49-F238E27FC236}">
                <a16:creationId xmlns:a16="http://schemas.microsoft.com/office/drawing/2014/main" id="{4E528190-A00B-4D4E-AD87-CBB8E5DA6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546" y="3300621"/>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5E96550-4B0E-4F5A-A247-19EDE1A4B002}"/>
              </a:ext>
            </a:extLst>
          </p:cNvPr>
          <p:cNvSpPr txBox="1"/>
          <p:nvPr/>
        </p:nvSpPr>
        <p:spPr>
          <a:xfrm>
            <a:off x="1037016" y="1297476"/>
            <a:ext cx="11030234" cy="4893647"/>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str1.append(</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String ch=</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int pos;</a:t>
            </a:r>
          </a:p>
          <a:p>
            <a:r>
              <a:rPr lang="en-US" sz="2400" dirty="0">
                <a:latin typeface="Sitka Text" panose="02000505000000020004" pitchFamily="2" charset="0"/>
              </a:rPr>
              <a:t>	while((pos=str1.indexOf(ch))!=-1)</a:t>
            </a:r>
          </a:p>
          <a:p>
            <a:r>
              <a:rPr lang="en-US" sz="2400" dirty="0">
                <a:latin typeface="Sitka Text" panose="02000505000000020004" pitchFamily="2" charset="0"/>
              </a:rPr>
              <a:t>	   str1.delete(</a:t>
            </a:r>
            <a:r>
              <a:rPr lang="en-US" sz="2400" dirty="0" err="1">
                <a:latin typeface="Sitka Text" panose="02000505000000020004" pitchFamily="2" charset="0"/>
              </a:rPr>
              <a:t>pos,pos+ch.length</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3549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31645" y="354846"/>
            <a:ext cx="1843774"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delete</a:t>
            </a:r>
          </a:p>
        </p:txBody>
      </p:sp>
      <p:sp>
        <p:nvSpPr>
          <p:cNvPr id="9" name="TextBox 8">
            <a:extLst>
              <a:ext uri="{FF2B5EF4-FFF2-40B4-BE49-F238E27FC236}">
                <a16:creationId xmlns:a16="http://schemas.microsoft.com/office/drawing/2014/main" id="{A0F0D247-D649-452B-B551-8986A2655BD2}"/>
              </a:ext>
            </a:extLst>
          </p:cNvPr>
          <p:cNvSpPr txBox="1"/>
          <p:nvPr/>
        </p:nvSpPr>
        <p:spPr>
          <a:xfrm>
            <a:off x="631645" y="1498782"/>
            <a:ext cx="10580998" cy="1851212"/>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Sitka Text" panose="02000505000000020004" pitchFamily="2" charset="0"/>
                <a:ea typeface="Times New Roman" panose="02020603050405020304" pitchFamily="18" charset="0"/>
                <a:cs typeface="Consolas" panose="020B0609020204030204" pitchFamily="49" charset="0"/>
              </a:rPr>
              <a:t>Return a version of the given string, where for every star (*) in the string the star and the chars immediately to its left and right are gone.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latin typeface="Sitka Text" panose="02000505000000020004" pitchFamily="2" charset="0"/>
                <a:ea typeface="Times New Roman" panose="02020603050405020304" pitchFamily="18" charset="0"/>
                <a:cs typeface="Consolas" panose="020B0609020204030204" pitchFamily="49" charset="0"/>
              </a:rPr>
              <a:t>So "ab*cd" yields "ad" and "ab**cd" also yields "ad".</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latin typeface="Sitka Text" panose="02000505000000020004" pitchFamily="2" charset="0"/>
                <a:ea typeface="Calibri" panose="020F0502020204030204" pitchFamily="34" charset="0"/>
                <a:cs typeface="Gautami" panose="020B0502040204020203" pitchFamily="34" charset="0"/>
              </a:rPr>
              <a:t>A**b*c**d*e*f**g***h*</a:t>
            </a:r>
            <a:r>
              <a:rPr lang="en-US" sz="2400" dirty="0" err="1">
                <a:latin typeface="Sitka Text" panose="02000505000000020004" pitchFamily="2" charset="0"/>
                <a:ea typeface="Calibri" panose="020F0502020204030204" pitchFamily="34" charset="0"/>
                <a:cs typeface="Gautami" panose="020B0502040204020203" pitchFamily="34" charset="0"/>
              </a:rPr>
              <a:t>i</a:t>
            </a:r>
            <a:r>
              <a:rPr lang="en-US" sz="2400" dirty="0">
                <a:latin typeface="Sitka Text" panose="02000505000000020004" pitchFamily="2" charset="0"/>
                <a:ea typeface="Calibri" panose="020F0502020204030204" pitchFamily="34" charset="0"/>
                <a:cs typeface="Gautami" panose="020B0502040204020203" pitchFamily="34" charset="0"/>
              </a:rPr>
              <a:t>*j***h</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10" name="Picture 2">
            <a:extLst>
              <a:ext uri="{FF2B5EF4-FFF2-40B4-BE49-F238E27FC236}">
                <a16:creationId xmlns:a16="http://schemas.microsoft.com/office/drawing/2014/main" id="{7C24C796-E217-4245-9758-CC2FAFF310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161147" y="3693066"/>
            <a:ext cx="4051496" cy="15831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800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5657" y="214005"/>
            <a:ext cx="2175596"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replace</a:t>
            </a:r>
          </a:p>
        </p:txBody>
      </p:sp>
      <p:sp>
        <p:nvSpPr>
          <p:cNvPr id="8" name="TextBox 7">
            <a:extLst>
              <a:ext uri="{FF2B5EF4-FFF2-40B4-BE49-F238E27FC236}">
                <a16:creationId xmlns:a16="http://schemas.microsoft.com/office/drawing/2014/main" id="{5A3F36E7-86D8-4E46-BE4C-C45D6BE1046E}"/>
              </a:ext>
            </a:extLst>
          </p:cNvPr>
          <p:cNvSpPr txBox="1"/>
          <p:nvPr/>
        </p:nvSpPr>
        <p:spPr>
          <a:xfrm>
            <a:off x="906905" y="1859340"/>
            <a:ext cx="10080885" cy="1569660"/>
          </a:xfrm>
          <a:prstGeom prst="rect">
            <a:avLst/>
          </a:prstGeom>
          <a:noFill/>
        </p:spPr>
        <p:txBody>
          <a:bodyPr wrap="square">
            <a:spAutoFit/>
          </a:bodyPr>
          <a:lstStyle/>
          <a:p>
            <a:pPr marL="12700">
              <a:lnSpc>
                <a:spcPct val="100000"/>
              </a:lnSpc>
              <a:spcBef>
                <a:spcPts val="100"/>
              </a:spcBef>
              <a:tabLst>
                <a:tab pos="1452880" algn="l"/>
                <a:tab pos="1724025" algn="l"/>
                <a:tab pos="2468245" algn="l"/>
                <a:tab pos="3655060" algn="l"/>
                <a:tab pos="4044315" algn="l"/>
                <a:tab pos="4874895" algn="l"/>
                <a:tab pos="5298440" algn="l"/>
                <a:tab pos="6467475" algn="l"/>
                <a:tab pos="7162800" algn="l"/>
                <a:tab pos="7585075" algn="l"/>
              </a:tabLst>
            </a:pPr>
            <a:r>
              <a:rPr lang="en-US" sz="2400" dirty="0">
                <a:latin typeface="Sitka Text" panose="02000505000000020004" pitchFamily="2" charset="0"/>
              </a:rPr>
              <a:t>replace() - This	method is used to replace part of this </a:t>
            </a:r>
            <a:r>
              <a:rPr lang="en-US" sz="2400" dirty="0" err="1">
                <a:latin typeface="Sitka Text" panose="02000505000000020004" pitchFamily="2" charset="0"/>
              </a:rPr>
              <a:t>StringBuffer</a:t>
            </a:r>
            <a:r>
              <a:rPr lang="en-US" sz="2400" dirty="0">
                <a:latin typeface="Sitka Text" panose="02000505000000020004" pitchFamily="2" charset="0"/>
              </a:rPr>
              <a:t>(substring) with another substring</a:t>
            </a:r>
          </a:p>
          <a:p>
            <a:pPr>
              <a:lnSpc>
                <a:spcPct val="100000"/>
              </a:lnSpc>
              <a:spcBef>
                <a:spcPts val="20"/>
              </a:spcBef>
            </a:pPr>
            <a:endParaRPr lang="en-US" sz="2400" dirty="0">
              <a:latin typeface="Sitka Text" panose="02000505000000020004" pitchFamily="2" charset="0"/>
            </a:endParaRPr>
          </a:p>
          <a:p>
            <a:pPr marL="12700">
              <a:lnSpc>
                <a:spcPct val="100000"/>
              </a:lnSpc>
              <a:tabLst>
                <a:tab pos="6566534" algn="l"/>
              </a:tabLst>
            </a:pPr>
            <a:r>
              <a:rPr lang="en-US" sz="2400" b="1" dirty="0">
                <a:latin typeface="Sitka Text" panose="02000505000000020004" pitchFamily="2" charset="0"/>
              </a:rPr>
              <a:t>public </a:t>
            </a:r>
            <a:r>
              <a:rPr lang="en-US" sz="2400" b="1" dirty="0" err="1">
                <a:latin typeface="Sitka Text" panose="02000505000000020004" pitchFamily="2" charset="0"/>
              </a:rPr>
              <a:t>StringBuffer</a:t>
            </a:r>
            <a:r>
              <a:rPr lang="en-US" sz="2400" b="1" dirty="0">
                <a:latin typeface="Sitka Text" panose="02000505000000020004" pitchFamily="2" charset="0"/>
              </a:rPr>
              <a:t> replace(int start, int end, String str)</a:t>
            </a: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601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5657" y="214005"/>
            <a:ext cx="2175596"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replace</a:t>
            </a:r>
          </a:p>
        </p:txBody>
      </p:sp>
      <p:sp>
        <p:nvSpPr>
          <p:cNvPr id="7" name="TextBox 6">
            <a:extLst>
              <a:ext uri="{FF2B5EF4-FFF2-40B4-BE49-F238E27FC236}">
                <a16:creationId xmlns:a16="http://schemas.microsoft.com/office/drawing/2014/main" id="{A634AA84-6FB1-4E6C-BCAE-B262308A8EA3}"/>
              </a:ext>
            </a:extLst>
          </p:cNvPr>
          <p:cNvSpPr txBox="1"/>
          <p:nvPr/>
        </p:nvSpPr>
        <p:spPr>
          <a:xfrm>
            <a:off x="1022025" y="1067477"/>
            <a:ext cx="11030234" cy="5262979"/>
          </a:xfrm>
          <a:prstGeom prst="rect">
            <a:avLst/>
          </a:prstGeom>
          <a:noFill/>
        </p:spPr>
        <p:txBody>
          <a:bodyPr wrap="square">
            <a:spAutoFit/>
          </a:bodyPr>
          <a:lstStyle/>
          <a:p>
            <a:r>
              <a:rPr lang="en-US" sz="2400" dirty="0">
                <a:latin typeface="Sitka Text" panose="02000505000000020004" pitchFamily="2" charset="0"/>
              </a:rPr>
              <a:t>import </a:t>
            </a:r>
            <a:r>
              <a:rPr lang="en-US" sz="2400" dirty="0" err="1">
                <a:latin typeface="Sitka Text" panose="02000505000000020004" pitchFamily="2" charset="0"/>
              </a:rPr>
              <a:t>java.util.Scanner</a:t>
            </a:r>
            <a:r>
              <a:rPr lang="en-US" sz="2400" dirty="0">
                <a:latin typeface="Sitka Text" panose="02000505000000020004" pitchFamily="2" charset="0"/>
              </a:rPr>
              <a:t>;</a:t>
            </a:r>
          </a:p>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a:t>
            </a:r>
          </a:p>
          <a:p>
            <a:r>
              <a:rPr lang="en-US" sz="2400" dirty="0">
                <a:latin typeface="Sitka Text" panose="02000505000000020004" pitchFamily="2" charset="0"/>
              </a:rPr>
              <a:t>	Scanner </a:t>
            </a:r>
            <a:r>
              <a:rPr lang="en-US" sz="2400" dirty="0" err="1">
                <a:latin typeface="Sitka Text" panose="02000505000000020004" pitchFamily="2" charset="0"/>
              </a:rPr>
              <a:t>sc</a:t>
            </a:r>
            <a:r>
              <a:rPr lang="en-US" sz="2400" dirty="0">
                <a:latin typeface="Sitka Text" panose="02000505000000020004" pitchFamily="2" charset="0"/>
              </a:rPr>
              <a:t>=new Scanner(System.in);</a:t>
            </a:r>
          </a:p>
          <a:p>
            <a:r>
              <a:rPr lang="en-US" sz="2400" dirty="0">
                <a:latin typeface="Sitka Text" panose="02000505000000020004" pitchFamily="2" charset="0"/>
              </a:rPr>
              <a:t>	str1.append(</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String ch=</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String </a:t>
            </a:r>
            <a:r>
              <a:rPr lang="en-US" sz="2400" dirty="0" err="1">
                <a:latin typeface="Sitka Text" panose="02000505000000020004" pitchFamily="2" charset="0"/>
              </a:rPr>
              <a:t>rch</a:t>
            </a:r>
            <a:r>
              <a:rPr lang="en-US" sz="2400" dirty="0">
                <a:latin typeface="Sitka Text" panose="02000505000000020004" pitchFamily="2" charset="0"/>
              </a:rPr>
              <a:t>=</a:t>
            </a:r>
            <a:r>
              <a:rPr lang="en-US" sz="2400" dirty="0" err="1">
                <a:latin typeface="Sitka Text" panose="02000505000000020004" pitchFamily="2" charset="0"/>
              </a:rPr>
              <a:t>sc.nextLine</a:t>
            </a:r>
            <a:r>
              <a:rPr lang="en-US" sz="2400" dirty="0">
                <a:latin typeface="Sitka Text" panose="02000505000000020004" pitchFamily="2" charset="0"/>
              </a:rPr>
              <a:t>();</a:t>
            </a:r>
          </a:p>
          <a:p>
            <a:r>
              <a:rPr lang="en-US" sz="2400" dirty="0">
                <a:latin typeface="Sitka Text" panose="02000505000000020004" pitchFamily="2" charset="0"/>
              </a:rPr>
              <a:t>	int pos;</a:t>
            </a:r>
          </a:p>
          <a:p>
            <a:r>
              <a:rPr lang="en-US" sz="2400" dirty="0">
                <a:latin typeface="Sitka Text" panose="02000505000000020004" pitchFamily="2" charset="0"/>
              </a:rPr>
              <a:t>	while((pos=str1.indexOf(ch))!=-1)</a:t>
            </a:r>
          </a:p>
          <a:p>
            <a:r>
              <a:rPr lang="en-US" sz="2400" dirty="0">
                <a:latin typeface="Sitka Text" panose="02000505000000020004" pitchFamily="2" charset="0"/>
              </a:rPr>
              <a:t>	   str1.replace(</a:t>
            </a:r>
            <a:r>
              <a:rPr lang="en-US" sz="2400" dirty="0" err="1">
                <a:latin typeface="Sitka Text" panose="02000505000000020004" pitchFamily="2" charset="0"/>
              </a:rPr>
              <a:t>pos,pos+ch.length</a:t>
            </a:r>
            <a:r>
              <a:rPr lang="en-US" sz="2400" dirty="0">
                <a:latin typeface="Sitka Text" panose="02000505000000020004" pitchFamily="2" charset="0"/>
              </a:rPr>
              <a:t>(),</a:t>
            </a:r>
            <a:r>
              <a:rPr lang="en-US" sz="2400" dirty="0" err="1">
                <a:latin typeface="Sitka Text" panose="02000505000000020004" pitchFamily="2" charset="0"/>
              </a:rPr>
              <a:t>rch</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p>
          <a:p>
            <a:r>
              <a:rPr lang="en-US" sz="2400" dirty="0">
                <a:latin typeface="Sitka Text" panose="02000505000000020004" pitchFamily="2" charset="0"/>
              </a:rPr>
              <a:t>}</a:t>
            </a:r>
          </a:p>
        </p:txBody>
      </p:sp>
      <p:pic>
        <p:nvPicPr>
          <p:cNvPr id="9" name="Picture 4" descr="to Try it Now! | Emoticon, Tri, Novelty sign">
            <a:extLst>
              <a:ext uri="{FF2B5EF4-FFF2-40B4-BE49-F238E27FC236}">
                <a16:creationId xmlns:a16="http://schemas.microsoft.com/office/drawing/2014/main" id="{EA638DD5-6AAD-48DD-88AA-F4FDF5E63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023" y="2200275"/>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0512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63217" y="214005"/>
            <a:ext cx="2220480"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reverse</a:t>
            </a:r>
          </a:p>
        </p:txBody>
      </p:sp>
      <p:sp>
        <p:nvSpPr>
          <p:cNvPr id="8" name="TextBox 7">
            <a:extLst>
              <a:ext uri="{FF2B5EF4-FFF2-40B4-BE49-F238E27FC236}">
                <a16:creationId xmlns:a16="http://schemas.microsoft.com/office/drawing/2014/main" id="{5A3F36E7-86D8-4E46-BE4C-C45D6BE1046E}"/>
              </a:ext>
            </a:extLst>
          </p:cNvPr>
          <p:cNvSpPr txBox="1"/>
          <p:nvPr/>
        </p:nvSpPr>
        <p:spPr>
          <a:xfrm>
            <a:off x="563217" y="1169910"/>
            <a:ext cx="10080885" cy="1608133"/>
          </a:xfrm>
          <a:prstGeom prst="rect">
            <a:avLst/>
          </a:prstGeom>
          <a:noFill/>
        </p:spPr>
        <p:txBody>
          <a:bodyPr wrap="square">
            <a:spAutoFit/>
          </a:bodyPr>
          <a:lstStyle/>
          <a:p>
            <a:pPr marL="12700">
              <a:lnSpc>
                <a:spcPct val="100000"/>
              </a:lnSpc>
              <a:spcBef>
                <a:spcPts val="100"/>
              </a:spcBef>
              <a:tabLst>
                <a:tab pos="1452880" algn="l"/>
                <a:tab pos="1724025" algn="l"/>
                <a:tab pos="2468245" algn="l"/>
                <a:tab pos="3655060" algn="l"/>
                <a:tab pos="4044315" algn="l"/>
                <a:tab pos="4874895" algn="l"/>
                <a:tab pos="5298440" algn="l"/>
                <a:tab pos="6467475" algn="l"/>
                <a:tab pos="7162800" algn="l"/>
                <a:tab pos="7585075" algn="l"/>
              </a:tabLst>
            </a:pPr>
            <a:r>
              <a:rPr lang="en-US" sz="2400" dirty="0">
                <a:latin typeface="Sitka Text" panose="02000505000000020004" pitchFamily="2" charset="0"/>
              </a:rPr>
              <a:t>Reverse the string</a:t>
            </a:r>
          </a:p>
          <a:p>
            <a:pPr marL="12700">
              <a:lnSpc>
                <a:spcPct val="100000"/>
              </a:lnSpc>
              <a:spcBef>
                <a:spcPts val="100"/>
              </a:spcBef>
              <a:tabLst>
                <a:tab pos="1452880" algn="l"/>
                <a:tab pos="1724025" algn="l"/>
                <a:tab pos="2468245" algn="l"/>
                <a:tab pos="3655060" algn="l"/>
                <a:tab pos="4044315" algn="l"/>
                <a:tab pos="4874895" algn="l"/>
                <a:tab pos="5298440" algn="l"/>
                <a:tab pos="6467475" algn="l"/>
                <a:tab pos="7162800" algn="l"/>
                <a:tab pos="7585075" algn="l"/>
              </a:tabLst>
            </a:pPr>
            <a:endParaRPr lang="en-US" sz="2400" dirty="0">
              <a:latin typeface="Sitka Text" panose="02000505000000020004" pitchFamily="2" charset="0"/>
            </a:endParaRPr>
          </a:p>
          <a:p>
            <a:pPr marL="12700">
              <a:spcBef>
                <a:spcPts val="100"/>
              </a:spcBef>
              <a:tabLst>
                <a:tab pos="1452880" algn="l"/>
                <a:tab pos="1724025" algn="l"/>
                <a:tab pos="2468245" algn="l"/>
                <a:tab pos="3655060" algn="l"/>
                <a:tab pos="4044315" algn="l"/>
                <a:tab pos="4874895" algn="l"/>
                <a:tab pos="5298440" algn="l"/>
                <a:tab pos="6467475" algn="l"/>
                <a:tab pos="7162800" algn="l"/>
                <a:tab pos="7585075" algn="l"/>
              </a:tabLst>
            </a:pPr>
            <a:r>
              <a:rPr lang="en-US" sz="2400" spc="-5" dirty="0">
                <a:latin typeface="Sitka Text" panose="02000505000000020004" pitchFamily="2" charset="0"/>
                <a:cs typeface="Courier New"/>
              </a:rPr>
              <a:t>public </a:t>
            </a:r>
            <a:r>
              <a:rPr lang="en-US" sz="2400" spc="-10" dirty="0" err="1">
                <a:latin typeface="Sitka Text" panose="02000505000000020004" pitchFamily="2" charset="0"/>
                <a:cs typeface="Courier New"/>
              </a:rPr>
              <a:t>StringBuffer</a:t>
            </a:r>
            <a:r>
              <a:rPr lang="en-US" sz="2400" spc="-20" dirty="0">
                <a:latin typeface="Sitka Text" panose="02000505000000020004" pitchFamily="2" charset="0"/>
                <a:cs typeface="Courier New"/>
              </a:rPr>
              <a:t> </a:t>
            </a:r>
            <a:r>
              <a:rPr lang="en-US" sz="2400" b="1" spc="-10" dirty="0">
                <a:latin typeface="Sitka Text" panose="02000505000000020004" pitchFamily="2" charset="0"/>
                <a:cs typeface="Courier New"/>
              </a:rPr>
              <a:t>reverse</a:t>
            </a:r>
            <a:r>
              <a:rPr lang="en-US" sz="2400" spc="-10"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12700">
              <a:lnSpc>
                <a:spcPct val="100000"/>
              </a:lnSpc>
              <a:spcBef>
                <a:spcPts val="100"/>
              </a:spcBef>
              <a:tabLst>
                <a:tab pos="1452880" algn="l"/>
                <a:tab pos="1724025" algn="l"/>
                <a:tab pos="2468245" algn="l"/>
                <a:tab pos="3655060" algn="l"/>
                <a:tab pos="4044315" algn="l"/>
                <a:tab pos="4874895" algn="l"/>
                <a:tab pos="5298440" algn="l"/>
                <a:tab pos="6467475" algn="l"/>
                <a:tab pos="7162800" algn="l"/>
                <a:tab pos="7585075" algn="l"/>
              </a:tabLst>
            </a:pPr>
            <a:endParaRPr lang="en-US" sz="2400" b="1" dirty="0">
              <a:latin typeface="Sitka Text" panose="02000505000000020004" pitchFamily="2" charset="0"/>
            </a:endParaRPr>
          </a:p>
        </p:txBody>
      </p:sp>
      <p:sp>
        <p:nvSpPr>
          <p:cNvPr id="7" name="TextBox 6">
            <a:extLst>
              <a:ext uri="{FF2B5EF4-FFF2-40B4-BE49-F238E27FC236}">
                <a16:creationId xmlns:a16="http://schemas.microsoft.com/office/drawing/2014/main" id="{8DF9CB81-CA49-456E-9FDD-2E5BAE51478B}"/>
              </a:ext>
            </a:extLst>
          </p:cNvPr>
          <p:cNvSpPr txBox="1"/>
          <p:nvPr/>
        </p:nvSpPr>
        <p:spPr>
          <a:xfrm>
            <a:off x="563217" y="2828529"/>
            <a:ext cx="10814317" cy="3046988"/>
          </a:xfrm>
          <a:prstGeom prst="rect">
            <a:avLst/>
          </a:prstGeom>
          <a:noFill/>
        </p:spPr>
        <p:txBody>
          <a:bodyPr wrap="square">
            <a:spAutoFit/>
          </a:bodyPr>
          <a:lstStyle/>
          <a:p>
            <a:r>
              <a:rPr lang="en-US" sz="2400" dirty="0">
                <a:latin typeface="Sitka Text" panose="02000505000000020004" pitchFamily="2" charset="0"/>
              </a:rPr>
              <a:t>public class Test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StringBuffer</a:t>
            </a:r>
            <a:r>
              <a:rPr lang="en-US" sz="2400" dirty="0">
                <a:latin typeface="Sitka Text" panose="02000505000000020004" pitchFamily="2" charset="0"/>
              </a:rPr>
              <a:t> str1=new </a:t>
            </a:r>
            <a:r>
              <a:rPr lang="en-US" sz="2400" dirty="0" err="1">
                <a:latin typeface="Sitka Text" panose="02000505000000020004" pitchFamily="2" charset="0"/>
              </a:rPr>
              <a:t>StringBuffer</a:t>
            </a:r>
            <a:r>
              <a:rPr lang="en-US" sz="2400" dirty="0">
                <a:latin typeface="Sitka Text" panose="02000505000000020004" pitchFamily="2" charset="0"/>
              </a:rPr>
              <a:t>(“Welcome to Java);</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str1.reverse();</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4102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456984" y="876992"/>
            <a:ext cx="9735016"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619494" y="309875"/>
            <a:ext cx="1178528" cy="769441"/>
          </a:xfrm>
          <a:prstGeom prst="rect">
            <a:avLst/>
          </a:prstGeom>
          <a:noFill/>
        </p:spPr>
        <p:txBody>
          <a:bodyPr wrap="none" lIns="91440" tIns="45720" rIns="91440" bIns="45720">
            <a:spAutoFit/>
          </a:bodyPr>
          <a:lstStyle/>
          <a:p>
            <a:pPr algn="just"/>
            <a:r>
              <a:rPr lang="en-US" sz="4400" b="0" i="0" dirty="0">
                <a:solidFill>
                  <a:schemeClr val="tx1">
                    <a:lumMod val="95000"/>
                    <a:lumOff val="5000"/>
                  </a:schemeClr>
                </a:solidFill>
                <a:effectLst/>
                <a:latin typeface="Sitka Text Semibold" pitchFamily="2" charset="0"/>
              </a:rPr>
              <a:t>DIY</a:t>
            </a:r>
          </a:p>
        </p:txBody>
      </p:sp>
      <p:pic>
        <p:nvPicPr>
          <p:cNvPr id="10" name="Picture 2">
            <a:extLst>
              <a:ext uri="{FF2B5EF4-FFF2-40B4-BE49-F238E27FC236}">
                <a16:creationId xmlns:a16="http://schemas.microsoft.com/office/drawing/2014/main" id="{7C24C796-E217-4245-9758-CC2FAFF310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7161147" y="3693066"/>
            <a:ext cx="4051496" cy="15831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3E486C9-AFD9-477F-9778-3565BF255229}"/>
              </a:ext>
            </a:extLst>
          </p:cNvPr>
          <p:cNvSpPr txBox="1"/>
          <p:nvPr/>
        </p:nvSpPr>
        <p:spPr>
          <a:xfrm>
            <a:off x="619493" y="1262966"/>
            <a:ext cx="10428257" cy="1749774"/>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Given two strings, a and b, create a bigger string made of the first char of a, the first char of b, the second char of a, the second char of b, and so on. Any leftover chars go at the end of the result.</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If the inputs are "Hello" and "World", then the output is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HWeolrllod</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t>
            </a:r>
            <a:endParaRPr lang="en-US" sz="2400" dirty="0">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186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727456138"/>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5" name="Object 4"/>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97852" y="4221929"/>
            <a:ext cx="975419" cy="1231084"/>
          </a:xfrm>
          <a:prstGeom prst="rect">
            <a:avLst/>
          </a:prstGeom>
        </p:spPr>
      </p:pic>
    </p:spTree>
    <p:extLst>
      <p:ext uri="{BB962C8B-B14F-4D97-AF65-F5344CB8AC3E}">
        <p14:creationId xmlns:p14="http://schemas.microsoft.com/office/powerpoint/2010/main" val="181092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03357" y="876992"/>
            <a:ext cx="968864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4919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concat</a:t>
            </a:r>
            <a:endParaRPr lang="en-US" sz="4400" b="1" i="0" dirty="0">
              <a:solidFill>
                <a:srgbClr val="273239"/>
              </a:solidFill>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588997" y="1519181"/>
            <a:ext cx="10422545" cy="3219856"/>
          </a:xfrm>
          <a:prstGeom prst="rect">
            <a:avLst/>
          </a:prstGeom>
          <a:noFill/>
        </p:spPr>
        <p:txBody>
          <a:bodyPr wrap="square">
            <a:spAutoFit/>
          </a:bodyPr>
          <a:lstStyle/>
          <a:p>
            <a:pPr marL="243840" marR="1087120" indent="-231775">
              <a:lnSpc>
                <a:spcPct val="120000"/>
              </a:lnSpc>
              <a:spcBef>
                <a:spcPts val="95"/>
              </a:spcBef>
            </a:pPr>
            <a:r>
              <a:rPr lang="en-US" sz="2400" b="1" i="1" spc="-5" dirty="0">
                <a:latin typeface="Sitka Text" panose="02000505000000020004" pitchFamily="2" charset="0"/>
                <a:cs typeface="Arial"/>
              </a:rPr>
              <a:t>public String </a:t>
            </a:r>
            <a:r>
              <a:rPr lang="en-US" sz="2400" b="1" i="1" spc="-5" dirty="0" err="1">
                <a:latin typeface="Sitka Text" panose="02000505000000020004" pitchFamily="2" charset="0"/>
                <a:cs typeface="Arial"/>
              </a:rPr>
              <a:t>concat</a:t>
            </a:r>
            <a:r>
              <a:rPr lang="en-US" sz="2400" b="1" i="1" spc="-5" dirty="0">
                <a:latin typeface="Sitka Text" panose="02000505000000020004" pitchFamily="2" charset="0"/>
                <a:cs typeface="Arial"/>
              </a:rPr>
              <a:t>(String str)</a:t>
            </a:r>
          </a:p>
          <a:p>
            <a:pPr marL="243840" marR="1087120" indent="-231775">
              <a:lnSpc>
                <a:spcPct val="120000"/>
              </a:lnSpc>
              <a:spcBef>
                <a:spcPts val="95"/>
              </a:spcBef>
            </a:pPr>
            <a:r>
              <a:rPr lang="en-US" sz="2400" spc="-5" dirty="0">
                <a:latin typeface="Sitka Text" panose="02000505000000020004" pitchFamily="2" charset="0"/>
                <a:cs typeface="Arial"/>
              </a:rPr>
              <a:t>Concatenates the specified string to the end of this string and returns the resultant String.</a:t>
            </a:r>
          </a:p>
          <a:p>
            <a:pPr marL="243840" marR="1087120" indent="-231775">
              <a:lnSpc>
                <a:spcPct val="120000"/>
              </a:lnSpc>
              <a:spcBef>
                <a:spcPts val="95"/>
              </a:spcBef>
            </a:pPr>
            <a:endParaRPr lang="en-US" sz="2400" spc="-5" dirty="0">
              <a:latin typeface="Sitka Text" panose="02000505000000020004" pitchFamily="2" charset="0"/>
              <a:cs typeface="Arial"/>
            </a:endParaRPr>
          </a:p>
          <a:p>
            <a:pPr marL="243840" marR="1087120" indent="-231775">
              <a:lnSpc>
                <a:spcPct val="120000"/>
              </a:lnSpc>
              <a:spcBef>
                <a:spcPts val="95"/>
              </a:spcBef>
            </a:pPr>
            <a:r>
              <a:rPr lang="en-US" sz="2400" spc="-5" dirty="0" err="1">
                <a:latin typeface="Sitka Text" panose="02000505000000020004" pitchFamily="2" charset="0"/>
                <a:cs typeface="Arial"/>
              </a:rPr>
              <a:t>concat</a:t>
            </a:r>
            <a:r>
              <a:rPr lang="en-US" sz="2400" spc="-5" dirty="0">
                <a:latin typeface="Sitka Text" panose="02000505000000020004" pitchFamily="2" charset="0"/>
                <a:cs typeface="Arial"/>
              </a:rPr>
              <a:t> method is similar to ‘+’ usage</a:t>
            </a:r>
          </a:p>
          <a:p>
            <a:pPr marL="243840" marR="1087120" indent="-231775">
              <a:lnSpc>
                <a:spcPct val="120000"/>
              </a:lnSpc>
              <a:spcBef>
                <a:spcPts val="95"/>
              </a:spcBef>
            </a:pPr>
            <a:endParaRPr lang="en-US" sz="2400" spc="-5" dirty="0">
              <a:latin typeface="Sitka Text" panose="02000505000000020004" pitchFamily="2" charset="0"/>
              <a:cs typeface="Arial"/>
            </a:endParaRPr>
          </a:p>
          <a:p>
            <a:pPr marL="243840" marR="1087120" indent="-231775">
              <a:lnSpc>
                <a:spcPct val="120000"/>
              </a:lnSpc>
              <a:spcBef>
                <a:spcPts val="95"/>
              </a:spcBef>
            </a:pPr>
            <a:r>
              <a:rPr lang="en-US" sz="2400" spc="-5" dirty="0">
                <a:latin typeface="Sitka Text" panose="02000505000000020004" pitchFamily="2" charset="0"/>
                <a:cs typeface="Arial"/>
              </a:rPr>
              <a:t>s1+s2 is similar to s1.concat(s2)</a:t>
            </a: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60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2503357" y="876992"/>
            <a:ext cx="968864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1749197" cy="769441"/>
          </a:xfrm>
          <a:prstGeom prst="rect">
            <a:avLst/>
          </a:prstGeom>
          <a:noFill/>
        </p:spPr>
        <p:txBody>
          <a:bodyPr wrap="none" lIns="91440" tIns="45720" rIns="91440" bIns="45720">
            <a:spAutoFit/>
          </a:bodyPr>
          <a:lstStyle/>
          <a:p>
            <a:pPr algn="l" fontAlgn="base"/>
            <a:r>
              <a:rPr lang="en-US" sz="4400" dirty="0" err="1">
                <a:latin typeface="Sitka Heading Semibold" pitchFamily="2" charset="0"/>
              </a:rPr>
              <a:t>concat</a:t>
            </a:r>
            <a:endParaRPr lang="en-US" sz="4400" b="1" i="0" dirty="0">
              <a:solidFill>
                <a:srgbClr val="273239"/>
              </a:solidFill>
              <a:effectLst/>
              <a:latin typeface="Sitka Heading Semibold" pitchFamily="2" charset="0"/>
            </a:endParaRPr>
          </a:p>
        </p:txBody>
      </p:sp>
      <p:sp>
        <p:nvSpPr>
          <p:cNvPr id="7" name="TextBox 6">
            <a:extLst>
              <a:ext uri="{FF2B5EF4-FFF2-40B4-BE49-F238E27FC236}">
                <a16:creationId xmlns:a16="http://schemas.microsoft.com/office/drawing/2014/main" id="{E8BF001D-32E4-4E23-8388-B3B2931CA51E}"/>
              </a:ext>
            </a:extLst>
          </p:cNvPr>
          <p:cNvSpPr txBox="1"/>
          <p:nvPr/>
        </p:nvSpPr>
        <p:spPr>
          <a:xfrm>
            <a:off x="759655" y="1426322"/>
            <a:ext cx="10672689" cy="4524315"/>
          </a:xfrm>
          <a:prstGeom prst="rect">
            <a:avLst/>
          </a:prstGeom>
          <a:noFill/>
        </p:spPr>
        <p:txBody>
          <a:bodyPr wrap="square">
            <a:spAutoFit/>
          </a:bodyPr>
          <a:lstStyle/>
          <a:p>
            <a:r>
              <a:rPr lang="en-US" sz="2400" dirty="0">
                <a:latin typeface="Sitka Text" panose="02000505000000020004" pitchFamily="2" charset="0"/>
              </a:rPr>
              <a:t>public class String1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String str1="Direct Assignment";</a:t>
            </a:r>
          </a:p>
          <a:p>
            <a:r>
              <a:rPr lang="en-US" sz="2400" dirty="0">
                <a:latin typeface="Sitka Text" panose="02000505000000020004" pitchFamily="2" charset="0"/>
              </a:rPr>
              <a:t>      String str2="Direct Assignment";</a:t>
            </a:r>
          </a:p>
          <a:p>
            <a:r>
              <a:rPr lang="en-US" sz="2400" dirty="0">
                <a:latin typeface="Sitka Text" panose="02000505000000020004" pitchFamily="2" charset="0"/>
              </a:rPr>
              <a:t>      String str3=new String("Direct Assignment");</a:t>
            </a:r>
          </a:p>
          <a:p>
            <a:r>
              <a:rPr lang="en-US" sz="2400" dirty="0">
                <a:latin typeface="Sitka Text" panose="02000505000000020004" pitchFamily="2" charset="0"/>
              </a:rPr>
              <a:t>      String str4=new String("Direct Assignment");</a:t>
            </a:r>
          </a:p>
          <a:p>
            <a:r>
              <a:rPr lang="en-US" sz="2400" dirty="0">
                <a:latin typeface="Sitka Text" panose="02000505000000020004" pitchFamily="2" charset="0"/>
              </a:rPr>
              <a:t>      str1=str1+str2;</a:t>
            </a:r>
          </a:p>
          <a:p>
            <a:r>
              <a:rPr lang="en-US" sz="2400" dirty="0">
                <a:latin typeface="Sitka Text" panose="02000505000000020004" pitchFamily="2" charset="0"/>
              </a:rPr>
              <a:t>      str3=str3.concat(str4);</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(str1);</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(str3);</a:t>
            </a:r>
          </a:p>
          <a:p>
            <a:r>
              <a:rPr lang="en-US" sz="2400" dirty="0">
                <a:latin typeface="Sitka Text" panose="02000505000000020004" pitchFamily="2" charset="0"/>
              </a:rPr>
              <a:t>   }</a:t>
            </a:r>
          </a:p>
          <a:p>
            <a:r>
              <a:rPr lang="en-US" sz="2400" dirty="0">
                <a:latin typeface="Sitka Text" panose="02000505000000020004" pitchFamily="2" charset="0"/>
              </a:rPr>
              <a:t>}</a:t>
            </a:r>
          </a:p>
        </p:txBody>
      </p:sp>
      <p:pic>
        <p:nvPicPr>
          <p:cNvPr id="9" name="Picture 4" descr="to Try it Now! | Emoticon, Tri, Novelty sign">
            <a:extLst>
              <a:ext uri="{FF2B5EF4-FFF2-40B4-BE49-F238E27FC236}">
                <a16:creationId xmlns:a16="http://schemas.microsoft.com/office/drawing/2014/main" id="{04F7846F-0C2B-4870-82A9-226CEAA8B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11" y="1887253"/>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9" name="Object 8"/>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462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FDD9A8-565D-4D97-92E5-DBA7C850A6CB}"/>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0F4E0C5-ECA3-431E-AAA0-C277BD3CB20E}"/>
              </a:ext>
            </a:extLst>
          </p:cNvPr>
          <p:cNvCxnSpPr>
            <a:cxnSpLocks/>
          </p:cNvCxnSpPr>
          <p:nvPr/>
        </p:nvCxnSpPr>
        <p:spPr>
          <a:xfrm>
            <a:off x="4117207" y="876992"/>
            <a:ext cx="8074793"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DF3CE46-33CA-475F-AAD8-98AB0AC9A587}"/>
              </a:ext>
            </a:extLst>
          </p:cNvPr>
          <p:cNvSpPr/>
          <p:nvPr/>
        </p:nvSpPr>
        <p:spPr>
          <a:xfrm>
            <a:off x="588997" y="299483"/>
            <a:ext cx="3528210" cy="769441"/>
          </a:xfrm>
          <a:prstGeom prst="rect">
            <a:avLst/>
          </a:prstGeom>
          <a:noFill/>
        </p:spPr>
        <p:txBody>
          <a:bodyPr wrap="none" lIns="91440" tIns="45720" rIns="91440" bIns="45720">
            <a:spAutoFit/>
          </a:bodyPr>
          <a:lstStyle/>
          <a:p>
            <a:pPr algn="l" fontAlgn="base"/>
            <a:r>
              <a:rPr lang="en-US" sz="4400" dirty="0">
                <a:latin typeface="Sitka Heading Semibold" pitchFamily="2" charset="0"/>
              </a:rPr>
              <a:t>Str</a:t>
            </a:r>
            <a:r>
              <a:rPr lang="en-US" sz="4400" spc="-15" dirty="0">
                <a:latin typeface="Sitka Heading Semibold" pitchFamily="2" charset="0"/>
              </a:rPr>
              <a:t>i</a:t>
            </a:r>
            <a:r>
              <a:rPr lang="en-US" sz="4400" dirty="0">
                <a:latin typeface="Sitka Heading Semibold" pitchFamily="2" charset="0"/>
              </a:rPr>
              <a:t>ng Length</a:t>
            </a:r>
            <a:endParaRPr lang="en-US" sz="4400" b="1" i="0" dirty="0">
              <a:solidFill>
                <a:srgbClr val="273239"/>
              </a:solidFill>
              <a:effectLst/>
              <a:latin typeface="Sitka Heading Semibold" pitchFamily="2" charset="0"/>
            </a:endParaRPr>
          </a:p>
        </p:txBody>
      </p:sp>
      <p:sp>
        <p:nvSpPr>
          <p:cNvPr id="8" name="TextBox 7">
            <a:extLst>
              <a:ext uri="{FF2B5EF4-FFF2-40B4-BE49-F238E27FC236}">
                <a16:creationId xmlns:a16="http://schemas.microsoft.com/office/drawing/2014/main" id="{5840126E-871D-4F87-87A9-C894EE3B3D22}"/>
              </a:ext>
            </a:extLst>
          </p:cNvPr>
          <p:cNvSpPr txBox="1"/>
          <p:nvPr/>
        </p:nvSpPr>
        <p:spPr>
          <a:xfrm>
            <a:off x="884727" y="1223372"/>
            <a:ext cx="10422545" cy="1406795"/>
          </a:xfrm>
          <a:prstGeom prst="rect">
            <a:avLst/>
          </a:prstGeom>
          <a:noFill/>
        </p:spPr>
        <p:txBody>
          <a:bodyPr wrap="square">
            <a:spAutoFit/>
          </a:bodyPr>
          <a:lstStyle/>
          <a:p>
            <a:pPr marL="243840" marR="1087120" indent="-231775">
              <a:lnSpc>
                <a:spcPct val="120000"/>
              </a:lnSpc>
              <a:spcBef>
                <a:spcPts val="95"/>
              </a:spcBef>
            </a:pPr>
            <a:r>
              <a:rPr lang="en-US" sz="2400" spc="-5" dirty="0">
                <a:latin typeface="Sitka Text" panose="02000505000000020004" pitchFamily="2" charset="0"/>
                <a:cs typeface="Arial"/>
              </a:rPr>
              <a:t>The </a:t>
            </a:r>
            <a:r>
              <a:rPr lang="en-US" sz="2400" b="1" i="1" spc="-5" dirty="0">
                <a:latin typeface="Sitka Text" panose="02000505000000020004" pitchFamily="2" charset="0"/>
                <a:cs typeface="Arial"/>
              </a:rPr>
              <a:t>length()</a:t>
            </a:r>
            <a:r>
              <a:rPr lang="en-US" sz="2400" spc="-5" dirty="0">
                <a:latin typeface="Sitka Text" panose="02000505000000020004" pitchFamily="2" charset="0"/>
                <a:cs typeface="Arial"/>
              </a:rPr>
              <a:t> method </a:t>
            </a:r>
            <a:r>
              <a:rPr lang="en-US" sz="2400" dirty="0">
                <a:latin typeface="Sitka Text" panose="02000505000000020004" pitchFamily="2" charset="0"/>
                <a:cs typeface="Arial"/>
              </a:rPr>
              <a:t>returns the </a:t>
            </a:r>
            <a:r>
              <a:rPr lang="en-US" sz="2400" spc="-5" dirty="0">
                <a:latin typeface="Sitka Text" panose="02000505000000020004" pitchFamily="2" charset="0"/>
                <a:cs typeface="Arial"/>
              </a:rPr>
              <a:t>length of </a:t>
            </a:r>
            <a:r>
              <a:rPr lang="en-US" sz="2400" dirty="0">
                <a:latin typeface="Sitka Text" panose="02000505000000020004" pitchFamily="2" charset="0"/>
                <a:cs typeface="Arial"/>
              </a:rPr>
              <a:t>the </a:t>
            </a:r>
            <a:r>
              <a:rPr lang="en-US" sz="2400" spc="-5" dirty="0">
                <a:latin typeface="Sitka Text" panose="02000505000000020004" pitchFamily="2" charset="0"/>
                <a:cs typeface="Arial"/>
              </a:rPr>
              <a:t>string.  </a:t>
            </a:r>
          </a:p>
          <a:p>
            <a:pPr marL="243840" marR="1087120" indent="-231775">
              <a:lnSpc>
                <a:spcPct val="120000"/>
              </a:lnSpc>
              <a:spcBef>
                <a:spcPts val="95"/>
              </a:spcBef>
            </a:pPr>
            <a:endParaRPr lang="en-US" sz="2400" spc="-5" dirty="0">
              <a:latin typeface="Sitka Text" panose="02000505000000020004" pitchFamily="2" charset="0"/>
              <a:cs typeface="Arial"/>
            </a:endParaRPr>
          </a:p>
          <a:p>
            <a:pPr marL="243840" marR="1087120" indent="-231775">
              <a:lnSpc>
                <a:spcPct val="120000"/>
              </a:lnSpc>
              <a:spcBef>
                <a:spcPts val="95"/>
              </a:spcBef>
            </a:pPr>
            <a:r>
              <a:rPr lang="en-US" sz="2400" spc="-5" dirty="0" err="1">
                <a:latin typeface="Sitka Text" panose="02000505000000020004" pitchFamily="2" charset="0"/>
                <a:cs typeface="Arial"/>
              </a:rPr>
              <a:t>Eg</a:t>
            </a:r>
            <a:r>
              <a:rPr lang="en-US" sz="2400" spc="-5" dirty="0">
                <a:latin typeface="Sitka Text" panose="02000505000000020004" pitchFamily="2" charset="0"/>
                <a:cs typeface="Arial"/>
              </a:rPr>
              <a:t>: </a:t>
            </a:r>
            <a:r>
              <a:rPr lang="en-US" sz="2400" spc="-10" dirty="0" err="1">
                <a:latin typeface="Sitka Text" panose="02000505000000020004" pitchFamily="2" charset="0"/>
                <a:cs typeface="Arial"/>
              </a:rPr>
              <a:t>System.out.println</a:t>
            </a:r>
            <a:r>
              <a:rPr lang="en-US" sz="2400" spc="-10" dirty="0">
                <a:latin typeface="Sitka Text" panose="02000505000000020004" pitchFamily="2" charset="0"/>
                <a:cs typeface="Arial"/>
              </a:rPr>
              <a:t>("</a:t>
            </a:r>
            <a:r>
              <a:rPr lang="en-US" sz="2400" spc="-10" dirty="0" err="1">
                <a:latin typeface="Sitka Text" panose="02000505000000020004" pitchFamily="2" charset="0"/>
                <a:cs typeface="Arial"/>
              </a:rPr>
              <a:t>Varun".length</a:t>
            </a:r>
            <a:r>
              <a:rPr lang="en-US" sz="2400" spc="-10" dirty="0">
                <a:latin typeface="Sitka Text" panose="02000505000000020004" pitchFamily="2" charset="0"/>
                <a:cs typeface="Arial"/>
              </a:rPr>
              <a:t>()); </a:t>
            </a:r>
            <a:r>
              <a:rPr lang="en-US" sz="2400" dirty="0">
                <a:latin typeface="Sitka Text" panose="02000505000000020004" pitchFamily="2" charset="0"/>
                <a:cs typeface="Arial"/>
              </a:rPr>
              <a:t>// </a:t>
            </a:r>
            <a:r>
              <a:rPr lang="en-US" sz="2400" spc="-5" dirty="0">
                <a:latin typeface="Sitka Text" panose="02000505000000020004" pitchFamily="2" charset="0"/>
                <a:cs typeface="Arial"/>
              </a:rPr>
              <a:t>prints</a:t>
            </a:r>
            <a:r>
              <a:rPr lang="en-US" sz="2400" spc="90" dirty="0">
                <a:latin typeface="Sitka Text" panose="02000505000000020004" pitchFamily="2" charset="0"/>
                <a:cs typeface="Arial"/>
              </a:rPr>
              <a:t> </a:t>
            </a:r>
            <a:r>
              <a:rPr lang="en-US" sz="2400" dirty="0">
                <a:latin typeface="Sitka Text" panose="02000505000000020004" pitchFamily="2" charset="0"/>
                <a:cs typeface="Arial"/>
              </a:rPr>
              <a:t>5</a:t>
            </a:r>
          </a:p>
        </p:txBody>
      </p:sp>
      <p:sp>
        <p:nvSpPr>
          <p:cNvPr id="10" name="TextBox 9">
            <a:extLst>
              <a:ext uri="{FF2B5EF4-FFF2-40B4-BE49-F238E27FC236}">
                <a16:creationId xmlns:a16="http://schemas.microsoft.com/office/drawing/2014/main" id="{9C13AEF3-F35E-417F-AE64-039091859E51}"/>
              </a:ext>
            </a:extLst>
          </p:cNvPr>
          <p:cNvSpPr txBox="1"/>
          <p:nvPr/>
        </p:nvSpPr>
        <p:spPr>
          <a:xfrm>
            <a:off x="884727" y="2985041"/>
            <a:ext cx="8890508" cy="2677656"/>
          </a:xfrm>
          <a:prstGeom prst="rect">
            <a:avLst/>
          </a:prstGeom>
          <a:noFill/>
        </p:spPr>
        <p:txBody>
          <a:bodyPr wrap="square">
            <a:spAutoFit/>
          </a:bodyPr>
          <a:lstStyle/>
          <a:p>
            <a:r>
              <a:rPr lang="en-US" sz="2400" dirty="0">
                <a:latin typeface="Sitka Text" panose="02000505000000020004" pitchFamily="2" charset="0"/>
              </a:rPr>
              <a:t>public class </a:t>
            </a:r>
            <a:r>
              <a:rPr lang="en-US" sz="2400" dirty="0" err="1">
                <a:latin typeface="Sitka Text" panose="02000505000000020004" pitchFamily="2" charset="0"/>
              </a:rPr>
              <a:t>StringDemo</a:t>
            </a:r>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 {</a:t>
            </a:r>
          </a:p>
          <a:p>
            <a:r>
              <a:rPr lang="en-US" sz="2400" dirty="0">
                <a:latin typeface="Sitka Text" panose="02000505000000020004" pitchFamily="2" charset="0"/>
              </a:rPr>
              <a:t>      String str = "Dot saw I was Tod";</a:t>
            </a:r>
          </a:p>
          <a:p>
            <a:r>
              <a:rPr lang="en-US" sz="2400" dirty="0">
                <a:latin typeface="Sitka Text" panose="02000505000000020004" pitchFamily="2" charset="0"/>
              </a:rPr>
              <a:t>      int </a:t>
            </a:r>
            <a:r>
              <a:rPr lang="en-US" sz="2400" dirty="0" err="1">
                <a:latin typeface="Sitka Text" panose="02000505000000020004" pitchFamily="2" charset="0"/>
              </a:rPr>
              <a:t>len</a:t>
            </a:r>
            <a:r>
              <a:rPr lang="en-US" sz="2400" dirty="0">
                <a:latin typeface="Sitka Text" panose="02000505000000020004" pitchFamily="2" charset="0"/>
              </a:rPr>
              <a:t> = </a:t>
            </a:r>
            <a:r>
              <a:rPr lang="en-US" sz="2400" dirty="0" err="1">
                <a:latin typeface="Sitka Text" panose="02000505000000020004" pitchFamily="2" charset="0"/>
              </a:rPr>
              <a:t>str.length</a:t>
            </a:r>
            <a:r>
              <a:rPr lang="en-US" sz="2400" dirty="0">
                <a:latin typeface="Sitka Text" panose="02000505000000020004" pitchFamily="2" charset="0"/>
              </a:rPr>
              <a:t>();</a:t>
            </a:r>
          </a:p>
          <a:p>
            <a:r>
              <a:rPr lang="en-US" sz="2400" dirty="0">
                <a:latin typeface="Sitka Text" panose="02000505000000020004" pitchFamily="2" charset="0"/>
              </a:rPr>
              <a:t>      </a:t>
            </a:r>
            <a:r>
              <a:rPr lang="en-US" sz="2400" dirty="0" err="1">
                <a:latin typeface="Sitka Text" panose="02000505000000020004" pitchFamily="2" charset="0"/>
              </a:rPr>
              <a:t>System.out.println</a:t>
            </a:r>
            <a:r>
              <a:rPr lang="en-US" sz="2400" dirty="0">
                <a:latin typeface="Sitka Text" panose="02000505000000020004" pitchFamily="2" charset="0"/>
              </a:rPr>
              <a:t>( "String Length is : " + </a:t>
            </a:r>
            <a:r>
              <a:rPr lang="en-US" sz="2400" dirty="0" err="1">
                <a:latin typeface="Sitka Text" panose="02000505000000020004" pitchFamily="2" charset="0"/>
              </a:rPr>
              <a:t>len</a:t>
            </a:r>
            <a:r>
              <a:rPr lang="en-US" sz="2400" dirty="0">
                <a:latin typeface="Sitka Text" panose="02000505000000020004" pitchFamily="2" charset="0"/>
              </a:rPr>
              <a:t> );</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9" name="Group 8"/>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605985825"/>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9" name="Object 8"/>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3911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A00FFAED0794E9D7F7C4D15F7A957" ma:contentTypeVersion="12" ma:contentTypeDescription="Create a new document." ma:contentTypeScope="" ma:versionID="a8f0e1ac7a8312d49cf205c3b7eff501">
  <xsd:schema xmlns:xsd="http://www.w3.org/2001/XMLSchema" xmlns:xs="http://www.w3.org/2001/XMLSchema" xmlns:p="http://schemas.microsoft.com/office/2006/metadata/properties" xmlns:ns2="e073f202-a0c8-468f-bcd3-98b96f0fcb46" xmlns:ns3="1e0ae068-78dd-4a0e-be70-0d8ae7669f30" targetNamespace="http://schemas.microsoft.com/office/2006/metadata/properties" ma:root="true" ma:fieldsID="4660fccb1944c74509d8013a9a514d33" ns2:_="" ns3:_="">
    <xsd:import namespace="e073f202-a0c8-468f-bcd3-98b96f0fcb46"/>
    <xsd:import namespace="1e0ae068-78dd-4a0e-be70-0d8ae7669f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3f202-a0c8-468f-bcd3-98b96f0fc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ae068-78dd-4a0e-be70-0d8ae7669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F23BBE-1D84-406E-A354-828D76FC2A84}">
  <ds:schemaRefs>
    <ds:schemaRef ds:uri="1e0ae068-78dd-4a0e-be70-0d8ae7669f30"/>
    <ds:schemaRef ds:uri="e073f202-a0c8-468f-bcd3-98b96f0fcb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1196A1-E45D-45F7-9669-1B7E3450283B}">
  <ds:schemaRefs>
    <ds:schemaRef ds:uri="http://schemas.microsoft.com/sharepoint/v3/contenttype/forms"/>
  </ds:schemaRefs>
</ds:datastoreItem>
</file>

<file path=customXml/itemProps3.xml><?xml version="1.0" encoding="utf-8"?>
<ds:datastoreItem xmlns:ds="http://schemas.openxmlformats.org/officeDocument/2006/customXml" ds:itemID="{19B66E2A-87E1-4916-B81D-D9D751B14F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1393</TotalTime>
  <Words>4759</Words>
  <Application>Microsoft Office PowerPoint</Application>
  <PresentationFormat>Widescreen</PresentationFormat>
  <Paragraphs>679</Paragraphs>
  <Slides>66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4" baseType="lpstr">
      <vt:lpstr>Arial</vt:lpstr>
      <vt:lpstr>Calibri</vt:lpstr>
      <vt:lpstr>Calibri Light</vt:lpstr>
      <vt:lpstr>Sitka Heading Semibold</vt:lpstr>
      <vt:lpstr>Sitka Text</vt:lpstr>
      <vt:lpstr>Sitka Text Semibold</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172</cp:revision>
  <dcterms:created xsi:type="dcterms:W3CDTF">2021-06-30T03:39:53Z</dcterms:created>
  <dcterms:modified xsi:type="dcterms:W3CDTF">2024-08-27T04:31:28Z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0x01010052DA00FFAED0794E9D7F7C4D15F7A957</vt:lpwstr>
  </property>
</Properties>
</file>