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6" r:id="rId4"/>
    <p:sldId id="258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4" r:id="rId16"/>
    <p:sldId id="292" r:id="rId17"/>
    <p:sldId id="293" r:id="rId18"/>
    <p:sldId id="295" r:id="rId19"/>
    <p:sldId id="296" r:id="rId20"/>
    <p:sldId id="299" r:id="rId21"/>
    <p:sldId id="300" r:id="rId22"/>
    <p:sldId id="291" r:id="rId23"/>
    <p:sldId id="311" r:id="rId24"/>
    <p:sldId id="312" r:id="rId25"/>
    <p:sldId id="297" r:id="rId26"/>
    <p:sldId id="301" r:id="rId27"/>
    <p:sldId id="303" r:id="rId28"/>
    <p:sldId id="302" r:id="rId29"/>
    <p:sldId id="304" r:id="rId30"/>
    <p:sldId id="347" r:id="rId31"/>
    <p:sldId id="351" r:id="rId32"/>
    <p:sldId id="352" r:id="rId33"/>
    <p:sldId id="348" r:id="rId34"/>
    <p:sldId id="349" r:id="rId35"/>
    <p:sldId id="350" r:id="rId36"/>
    <p:sldId id="346" r:id="rId37"/>
    <p:sldId id="306" r:id="rId38"/>
    <p:sldId id="314" r:id="rId39"/>
    <p:sldId id="305" r:id="rId40"/>
    <p:sldId id="313" r:id="rId41"/>
    <p:sldId id="307" r:id="rId42"/>
    <p:sldId id="308" r:id="rId43"/>
    <p:sldId id="310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27" r:id="rId64"/>
    <p:sldId id="369" r:id="rId65"/>
    <p:sldId id="370" r:id="rId66"/>
    <p:sldId id="326" r:id="rId67"/>
    <p:sldId id="368" r:id="rId68"/>
    <p:sldId id="328" r:id="rId69"/>
    <p:sldId id="329" r:id="rId70"/>
    <p:sldId id="336" r:id="rId71"/>
    <p:sldId id="331" r:id="rId72"/>
    <p:sldId id="353" r:id="rId73"/>
    <p:sldId id="332" r:id="rId74"/>
    <p:sldId id="337" r:id="rId75"/>
    <p:sldId id="335" r:id="rId76"/>
    <p:sldId id="338" r:id="rId77"/>
    <p:sldId id="339" r:id="rId78"/>
    <p:sldId id="340" r:id="rId79"/>
    <p:sldId id="341" r:id="rId80"/>
    <p:sldId id="354" r:id="rId81"/>
    <p:sldId id="342" r:id="rId82"/>
    <p:sldId id="343" r:id="rId83"/>
    <p:sldId id="344" r:id="rId84"/>
    <p:sldId id="345" r:id="rId85"/>
    <p:sldId id="355" r:id="rId86"/>
    <p:sldId id="309" r:id="rId87"/>
    <p:sldId id="279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A"/>
    <a:srgbClr val="B8BADA"/>
    <a:srgbClr val="384397"/>
    <a:srgbClr val="55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CE2F5-18FE-4956-B70C-CBBE01B9B2D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47478-6405-416E-B45A-2A68EB83C5E0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dirty="0">
              <a:latin typeface="Sitka Text" panose="02000505000000020004" pitchFamily="2" charset="0"/>
            </a:rPr>
            <a:t>Source Code (.java)</a:t>
          </a:r>
        </a:p>
      </dgm:t>
    </dgm:pt>
    <dgm:pt modelId="{089FF49D-7E51-4EDC-8779-433752CFF160}" type="parTrans" cxnId="{5BBD7012-6776-44B0-84EF-7E2CC0DE4089}">
      <dgm:prSet/>
      <dgm:spPr/>
      <dgm:t>
        <a:bodyPr/>
        <a:lstStyle/>
        <a:p>
          <a:endParaRPr lang="en-US" sz="1600">
            <a:latin typeface="Sitka Text" panose="02000505000000020004" pitchFamily="2" charset="0"/>
          </a:endParaRPr>
        </a:p>
      </dgm:t>
    </dgm:pt>
    <dgm:pt modelId="{2E1331E2-E5AB-4421-8501-C729B9F8FCB6}" type="sibTrans" cxnId="{5BBD7012-6776-44B0-84EF-7E2CC0DE4089}">
      <dgm:prSet/>
      <dgm:spPr/>
      <dgm:t>
        <a:bodyPr/>
        <a:lstStyle/>
        <a:p>
          <a:endParaRPr lang="en-US" sz="1600">
            <a:latin typeface="Sitka Text" panose="02000505000000020004" pitchFamily="2" charset="0"/>
          </a:endParaRPr>
        </a:p>
      </dgm:t>
    </dgm:pt>
    <dgm:pt modelId="{019C3D2A-F8FF-4BA2-9B4F-31177013C8DE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dirty="0">
              <a:latin typeface="Sitka Text" panose="02000505000000020004" pitchFamily="2" charset="0"/>
            </a:rPr>
            <a:t>COMPILER</a:t>
          </a:r>
        </a:p>
      </dgm:t>
    </dgm:pt>
    <dgm:pt modelId="{790B1A00-8737-4517-B68B-CE30F33EB126}" type="parTrans" cxnId="{76DF57B8-0FF8-41A5-9562-16BEE250F68A}">
      <dgm:prSet/>
      <dgm:spPr/>
      <dgm:t>
        <a:bodyPr/>
        <a:lstStyle/>
        <a:p>
          <a:endParaRPr lang="en-US" sz="1600">
            <a:latin typeface="Sitka Text" panose="02000505000000020004" pitchFamily="2" charset="0"/>
          </a:endParaRPr>
        </a:p>
      </dgm:t>
    </dgm:pt>
    <dgm:pt modelId="{3A796C8E-8661-4528-8DBD-6DDB5B1B5E2E}" type="sibTrans" cxnId="{76DF57B8-0FF8-41A5-9562-16BEE250F68A}">
      <dgm:prSet/>
      <dgm:spPr/>
      <dgm:t>
        <a:bodyPr/>
        <a:lstStyle/>
        <a:p>
          <a:endParaRPr lang="en-US" sz="1600">
            <a:latin typeface="Sitka Text" panose="02000505000000020004" pitchFamily="2" charset="0"/>
          </a:endParaRPr>
        </a:p>
      </dgm:t>
    </dgm:pt>
    <dgm:pt modelId="{587F164E-F8BA-4D92-AB26-BB7774D33353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dirty="0">
              <a:latin typeface="Sitka Text" panose="02000505000000020004" pitchFamily="2" charset="0"/>
            </a:rPr>
            <a:t>Java Bytecode (.class&gt;</a:t>
          </a:r>
        </a:p>
      </dgm:t>
    </dgm:pt>
    <dgm:pt modelId="{516ADFE6-AD09-4AF9-B405-1AF0BCB10169}" type="parTrans" cxnId="{8350B3F8-D8B1-4067-9047-E7A199FDEC45}">
      <dgm:prSet/>
      <dgm:spPr/>
      <dgm:t>
        <a:bodyPr/>
        <a:lstStyle/>
        <a:p>
          <a:endParaRPr lang="en-US" sz="1600">
            <a:latin typeface="Sitka Text" panose="02000505000000020004" pitchFamily="2" charset="0"/>
          </a:endParaRPr>
        </a:p>
      </dgm:t>
    </dgm:pt>
    <dgm:pt modelId="{0716BEFD-A314-4CAB-8DAE-2C0B86127335}" type="sibTrans" cxnId="{8350B3F8-D8B1-4067-9047-E7A199FDEC45}">
      <dgm:prSet/>
      <dgm:spPr/>
      <dgm:t>
        <a:bodyPr/>
        <a:lstStyle/>
        <a:p>
          <a:endParaRPr lang="en-US" sz="1600">
            <a:latin typeface="Sitka Text" panose="02000505000000020004" pitchFamily="2" charset="0"/>
          </a:endParaRPr>
        </a:p>
      </dgm:t>
    </dgm:pt>
    <dgm:pt modelId="{B685433B-A78D-489E-94BF-24092B7FA1D3}" type="pres">
      <dgm:prSet presAssocID="{9B2CE2F5-18FE-4956-B70C-CBBE01B9B2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D259BE-2739-4AE6-A60B-93DD9D37CF20}" type="pres">
      <dgm:prSet presAssocID="{E6A47478-6405-416E-B45A-2A68EB83C5E0}" presName="composite" presStyleCnt="0"/>
      <dgm:spPr/>
    </dgm:pt>
    <dgm:pt modelId="{067D0CE0-5C9B-4332-B014-E0C620D06DC1}" type="pres">
      <dgm:prSet presAssocID="{E6A47478-6405-416E-B45A-2A68EB83C5E0}" presName="bentUpArrow1" presStyleLbl="alignImgPlace1" presStyleIdx="0" presStyleCnt="2"/>
      <dgm:spPr/>
    </dgm:pt>
    <dgm:pt modelId="{A4896455-E37F-4C51-A380-6E4428AE1409}" type="pres">
      <dgm:prSet presAssocID="{E6A47478-6405-416E-B45A-2A68EB83C5E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C517D-96F1-4044-B001-C8AB22062147}" type="pres">
      <dgm:prSet presAssocID="{E6A47478-6405-416E-B45A-2A68EB83C5E0}" presName="ChildText" presStyleLbl="revTx" presStyleIdx="0" presStyleCnt="2" custScaleX="80846">
        <dgm:presLayoutVars>
          <dgm:chMax val="0"/>
          <dgm:chPref val="0"/>
          <dgm:bulletEnabled val="1"/>
        </dgm:presLayoutVars>
      </dgm:prSet>
      <dgm:spPr/>
    </dgm:pt>
    <dgm:pt modelId="{F2482424-413A-44B1-B886-F20DE5C16CF5}" type="pres">
      <dgm:prSet presAssocID="{2E1331E2-E5AB-4421-8501-C729B9F8FCB6}" presName="sibTrans" presStyleCnt="0"/>
      <dgm:spPr/>
    </dgm:pt>
    <dgm:pt modelId="{E23ECFFE-2F9A-4900-BBBE-1E083F37C543}" type="pres">
      <dgm:prSet presAssocID="{019C3D2A-F8FF-4BA2-9B4F-31177013C8DE}" presName="composite" presStyleCnt="0"/>
      <dgm:spPr/>
    </dgm:pt>
    <dgm:pt modelId="{42D79317-E684-4D43-A9FE-A83835897E20}" type="pres">
      <dgm:prSet presAssocID="{019C3D2A-F8FF-4BA2-9B4F-31177013C8DE}" presName="bentUpArrow1" presStyleLbl="alignImgPlace1" presStyleIdx="1" presStyleCnt="2"/>
      <dgm:spPr/>
    </dgm:pt>
    <dgm:pt modelId="{B600D0F2-17EE-4093-BDCB-0DAFF38E0745}" type="pres">
      <dgm:prSet presAssocID="{019C3D2A-F8FF-4BA2-9B4F-31177013C8DE}" presName="ParentText" presStyleLbl="node1" presStyleIdx="1" presStyleCnt="3" custScaleX="113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B0BED-0216-4019-874A-7AEAADC2B3F6}" type="pres">
      <dgm:prSet presAssocID="{019C3D2A-F8FF-4BA2-9B4F-31177013C8DE}" presName="ChildText" presStyleLbl="revTx" presStyleIdx="1" presStyleCnt="2" custScaleX="144278" custLinFactNeighborX="43093" custLinFactNeighborY="63">
        <dgm:presLayoutVars>
          <dgm:chMax val="0"/>
          <dgm:chPref val="0"/>
          <dgm:bulletEnabled val="1"/>
        </dgm:presLayoutVars>
      </dgm:prSet>
      <dgm:spPr/>
    </dgm:pt>
    <dgm:pt modelId="{B0CDB4CA-15A2-43E0-ABCA-2CA88674C294}" type="pres">
      <dgm:prSet presAssocID="{3A796C8E-8661-4528-8DBD-6DDB5B1B5E2E}" presName="sibTrans" presStyleCnt="0"/>
      <dgm:spPr/>
    </dgm:pt>
    <dgm:pt modelId="{D83F7EE5-16D0-4784-BBC0-1F00F9868B71}" type="pres">
      <dgm:prSet presAssocID="{587F164E-F8BA-4D92-AB26-BB7774D33353}" presName="composite" presStyleCnt="0"/>
      <dgm:spPr/>
    </dgm:pt>
    <dgm:pt modelId="{DD0EA495-B060-4F3C-A311-CB2E68996908}" type="pres">
      <dgm:prSet presAssocID="{587F164E-F8BA-4D92-AB26-BB7774D3335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F57B8-0FF8-41A5-9562-16BEE250F68A}" srcId="{9B2CE2F5-18FE-4956-B70C-CBBE01B9B2D3}" destId="{019C3D2A-F8FF-4BA2-9B4F-31177013C8DE}" srcOrd="1" destOrd="0" parTransId="{790B1A00-8737-4517-B68B-CE30F33EB126}" sibTransId="{3A796C8E-8661-4528-8DBD-6DDB5B1B5E2E}"/>
    <dgm:cxn modelId="{0A2A7ADA-A2AC-4486-AC9B-388658AB9691}" type="presOf" srcId="{9B2CE2F5-18FE-4956-B70C-CBBE01B9B2D3}" destId="{B685433B-A78D-489E-94BF-24092B7FA1D3}" srcOrd="0" destOrd="0" presId="urn:microsoft.com/office/officeart/2005/8/layout/StepDownProcess"/>
    <dgm:cxn modelId="{8350B3F8-D8B1-4067-9047-E7A199FDEC45}" srcId="{9B2CE2F5-18FE-4956-B70C-CBBE01B9B2D3}" destId="{587F164E-F8BA-4D92-AB26-BB7774D33353}" srcOrd="2" destOrd="0" parTransId="{516ADFE6-AD09-4AF9-B405-1AF0BCB10169}" sibTransId="{0716BEFD-A314-4CAB-8DAE-2C0B86127335}"/>
    <dgm:cxn modelId="{C0B39FAC-673A-49F2-8047-4ECFE9A418D6}" type="presOf" srcId="{019C3D2A-F8FF-4BA2-9B4F-31177013C8DE}" destId="{B600D0F2-17EE-4093-BDCB-0DAFF38E0745}" srcOrd="0" destOrd="0" presId="urn:microsoft.com/office/officeart/2005/8/layout/StepDownProcess"/>
    <dgm:cxn modelId="{46608FEF-B09E-4F65-B236-BE11A7279CD1}" type="presOf" srcId="{E6A47478-6405-416E-B45A-2A68EB83C5E0}" destId="{A4896455-E37F-4C51-A380-6E4428AE1409}" srcOrd="0" destOrd="0" presId="urn:microsoft.com/office/officeart/2005/8/layout/StepDownProcess"/>
    <dgm:cxn modelId="{5BBD7012-6776-44B0-84EF-7E2CC0DE4089}" srcId="{9B2CE2F5-18FE-4956-B70C-CBBE01B9B2D3}" destId="{E6A47478-6405-416E-B45A-2A68EB83C5E0}" srcOrd="0" destOrd="0" parTransId="{089FF49D-7E51-4EDC-8779-433752CFF160}" sibTransId="{2E1331E2-E5AB-4421-8501-C729B9F8FCB6}"/>
    <dgm:cxn modelId="{ECEA1831-B6D2-491C-ABFA-E84B2E1BACCE}" type="presOf" srcId="{587F164E-F8BA-4D92-AB26-BB7774D33353}" destId="{DD0EA495-B060-4F3C-A311-CB2E68996908}" srcOrd="0" destOrd="0" presId="urn:microsoft.com/office/officeart/2005/8/layout/StepDownProcess"/>
    <dgm:cxn modelId="{FAC6A4AF-0EDA-4E48-A917-2CE8A5A3B8DD}" type="presParOf" srcId="{B685433B-A78D-489E-94BF-24092B7FA1D3}" destId="{33D259BE-2739-4AE6-A60B-93DD9D37CF20}" srcOrd="0" destOrd="0" presId="urn:microsoft.com/office/officeart/2005/8/layout/StepDownProcess"/>
    <dgm:cxn modelId="{7C90B3C2-D24A-4B10-87AF-08D9F66356FE}" type="presParOf" srcId="{33D259BE-2739-4AE6-A60B-93DD9D37CF20}" destId="{067D0CE0-5C9B-4332-B014-E0C620D06DC1}" srcOrd="0" destOrd="0" presId="urn:microsoft.com/office/officeart/2005/8/layout/StepDownProcess"/>
    <dgm:cxn modelId="{5B68B7BF-E2EE-47FD-8E49-926A36032619}" type="presParOf" srcId="{33D259BE-2739-4AE6-A60B-93DD9D37CF20}" destId="{A4896455-E37F-4C51-A380-6E4428AE1409}" srcOrd="1" destOrd="0" presId="urn:microsoft.com/office/officeart/2005/8/layout/StepDownProcess"/>
    <dgm:cxn modelId="{28F73A57-1622-442F-9172-DD2E66538058}" type="presParOf" srcId="{33D259BE-2739-4AE6-A60B-93DD9D37CF20}" destId="{413C517D-96F1-4044-B001-C8AB22062147}" srcOrd="2" destOrd="0" presId="urn:microsoft.com/office/officeart/2005/8/layout/StepDownProcess"/>
    <dgm:cxn modelId="{A1811C33-2F60-43B7-B0CB-4E60D0F87DBF}" type="presParOf" srcId="{B685433B-A78D-489E-94BF-24092B7FA1D3}" destId="{F2482424-413A-44B1-B886-F20DE5C16CF5}" srcOrd="1" destOrd="0" presId="urn:microsoft.com/office/officeart/2005/8/layout/StepDownProcess"/>
    <dgm:cxn modelId="{888CFA41-0526-4A6B-8D6A-2DC322835D44}" type="presParOf" srcId="{B685433B-A78D-489E-94BF-24092B7FA1D3}" destId="{E23ECFFE-2F9A-4900-BBBE-1E083F37C543}" srcOrd="2" destOrd="0" presId="urn:microsoft.com/office/officeart/2005/8/layout/StepDownProcess"/>
    <dgm:cxn modelId="{0C6D1166-9EEE-47F3-BC0F-833C638343C9}" type="presParOf" srcId="{E23ECFFE-2F9A-4900-BBBE-1E083F37C543}" destId="{42D79317-E684-4D43-A9FE-A83835897E20}" srcOrd="0" destOrd="0" presId="urn:microsoft.com/office/officeart/2005/8/layout/StepDownProcess"/>
    <dgm:cxn modelId="{95F96409-68AE-4CAB-95DA-36082B4B6CBC}" type="presParOf" srcId="{E23ECFFE-2F9A-4900-BBBE-1E083F37C543}" destId="{B600D0F2-17EE-4093-BDCB-0DAFF38E0745}" srcOrd="1" destOrd="0" presId="urn:microsoft.com/office/officeart/2005/8/layout/StepDownProcess"/>
    <dgm:cxn modelId="{7DC279B1-A9AD-479C-A000-9025FF4A438C}" type="presParOf" srcId="{E23ECFFE-2F9A-4900-BBBE-1E083F37C543}" destId="{ECDB0BED-0216-4019-874A-7AEAADC2B3F6}" srcOrd="2" destOrd="0" presId="urn:microsoft.com/office/officeart/2005/8/layout/StepDownProcess"/>
    <dgm:cxn modelId="{837904DA-4D25-4284-A4A0-1E005B49C433}" type="presParOf" srcId="{B685433B-A78D-489E-94BF-24092B7FA1D3}" destId="{B0CDB4CA-15A2-43E0-ABCA-2CA88674C294}" srcOrd="3" destOrd="0" presId="urn:microsoft.com/office/officeart/2005/8/layout/StepDownProcess"/>
    <dgm:cxn modelId="{760B8EFA-9306-4F7D-B604-D8127BB9B278}" type="presParOf" srcId="{B685433B-A78D-489E-94BF-24092B7FA1D3}" destId="{D83F7EE5-16D0-4784-BBC0-1F00F9868B71}" srcOrd="4" destOrd="0" presId="urn:microsoft.com/office/officeart/2005/8/layout/StepDownProcess"/>
    <dgm:cxn modelId="{A70D370A-520F-46CC-B192-D38DDDC4E250}" type="presParOf" srcId="{D83F7EE5-16D0-4784-BBC0-1F00F9868B71}" destId="{DD0EA495-B060-4F3C-A311-CB2E689969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D0CE0-5C9B-4332-B014-E0C620D06DC1}">
      <dsp:nvSpPr>
        <dsp:cNvPr id="0" name=""/>
        <dsp:cNvSpPr/>
      </dsp:nvSpPr>
      <dsp:spPr>
        <a:xfrm rot="5400000">
          <a:off x="417323" y="791583"/>
          <a:ext cx="700087" cy="7970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96455-E37F-4C51-A380-6E4428AE1409}">
      <dsp:nvSpPr>
        <dsp:cNvPr id="0" name=""/>
        <dsp:cNvSpPr/>
      </dsp:nvSpPr>
      <dsp:spPr>
        <a:xfrm>
          <a:off x="231843" y="15522"/>
          <a:ext cx="1178535" cy="8249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Sitka Text" panose="02000505000000020004" pitchFamily="2" charset="0"/>
            </a:rPr>
            <a:t>Source Code (.java)</a:t>
          </a:r>
        </a:p>
      </dsp:txBody>
      <dsp:txXfrm>
        <a:off x="272120" y="55799"/>
        <a:ext cx="1097981" cy="744382"/>
      </dsp:txXfrm>
    </dsp:sp>
    <dsp:sp modelId="{413C517D-96F1-4044-B001-C8AB22062147}">
      <dsp:nvSpPr>
        <dsp:cNvPr id="0" name=""/>
        <dsp:cNvSpPr/>
      </dsp:nvSpPr>
      <dsp:spPr>
        <a:xfrm>
          <a:off x="1492467" y="94199"/>
          <a:ext cx="692974" cy="666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79317-E684-4D43-A9FE-A83835897E20}">
      <dsp:nvSpPr>
        <dsp:cNvPr id="0" name=""/>
        <dsp:cNvSpPr/>
      </dsp:nvSpPr>
      <dsp:spPr>
        <a:xfrm rot="5400000">
          <a:off x="1434372" y="1718259"/>
          <a:ext cx="700087" cy="7970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0D0F2-17EE-4093-BDCB-0DAFF38E0745}">
      <dsp:nvSpPr>
        <dsp:cNvPr id="0" name=""/>
        <dsp:cNvSpPr/>
      </dsp:nvSpPr>
      <dsp:spPr>
        <a:xfrm>
          <a:off x="1169570" y="942198"/>
          <a:ext cx="1337177" cy="8249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Sitka Text" panose="02000505000000020004" pitchFamily="2" charset="0"/>
            </a:rPr>
            <a:t>COMPILER</a:t>
          </a:r>
        </a:p>
      </dsp:txBody>
      <dsp:txXfrm>
        <a:off x="1209847" y="982475"/>
        <a:ext cx="1256623" cy="744382"/>
      </dsp:txXfrm>
    </dsp:sp>
    <dsp:sp modelId="{ECDB0BED-0216-4019-874A-7AEAADC2B3F6}">
      <dsp:nvSpPr>
        <dsp:cNvPr id="0" name=""/>
        <dsp:cNvSpPr/>
      </dsp:nvSpPr>
      <dsp:spPr>
        <a:xfrm>
          <a:off x="2469505" y="1021294"/>
          <a:ext cx="1236684" cy="666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EA495-B060-4F3C-A311-CB2E68996908}">
      <dsp:nvSpPr>
        <dsp:cNvPr id="0" name=""/>
        <dsp:cNvSpPr/>
      </dsp:nvSpPr>
      <dsp:spPr>
        <a:xfrm>
          <a:off x="2107298" y="1868874"/>
          <a:ext cx="1178535" cy="8249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Sitka Text" panose="02000505000000020004" pitchFamily="2" charset="0"/>
            </a:rPr>
            <a:t>Java Bytecode (.class&gt;</a:t>
          </a:r>
        </a:p>
      </dsp:txBody>
      <dsp:txXfrm>
        <a:off x="2147575" y="1909151"/>
        <a:ext cx="1097981" cy="74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C202-F45B-4379-9D7D-58A04B83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057A-63D7-452D-9C28-99E386E0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9126-5A90-4163-86FA-6E157E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F288-D50E-481F-91AC-1FADF32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E76-4623-4C17-AA84-65A47D2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2CEF-C756-464B-AD9E-6A95AA2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7AA6-2793-4A89-811F-EB03A31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B55-9801-4BA6-9DE1-4D22F276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4393-219B-471F-A700-2C6687FA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11A-6F6C-462A-9A6E-9E5B980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3002-F874-4E55-BE79-BCCD3CD0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C6BF-E13F-4F0F-BFF1-80A833FE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93AB-6975-446A-A4E8-B8445367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9122-9CB6-4237-A5FB-AF4BAF4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1CC2-54FC-4D65-A701-8DDADA3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D701-B865-44DD-896B-A6D5471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3A-2C8F-4EBB-A1D0-550D1A8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00E2-2613-4DD1-B352-37969D4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FD99-09D8-40FB-AC90-9295EE4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43EA-DDC2-4295-BC0F-AFF9633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9A5-1D09-4017-BC2A-6C4C484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B2D7-B9A7-4C52-B075-0E29599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85AF-864D-46CC-AC23-CA29A12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E6F4-D660-4ADB-9245-65E23526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7C91-C6B3-47EE-911F-CEE48810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AB2-9EB1-44EC-85E4-AF30324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81C-8C8F-4FC6-A2A9-B6DABB9D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A5CE9-F0CB-4536-BEC1-E8F0E9B1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34D-4C2E-4235-B457-6225732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24A9-1BA2-428A-90D5-5E1B601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E2BB-F17C-4B93-97C0-235A99A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E99-B852-4D29-AB3D-A8FD41A1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6D5A-27E7-4B08-B412-E54A89C4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10B5-0EDA-49AF-9C24-EA12CFDB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28BC0-5873-4550-8550-9287B46D9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95490-2E95-4B2F-85AE-12203F3C7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2BFD-AF77-4A31-8482-FB113BF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EA46E-C91F-49EE-AA7A-EAF23BA9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EBAA6-C0BE-4DD9-A041-ABF3B5EA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1DE6-6EC5-4087-816C-BC09C23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1188-5BA2-40FC-8091-63A8D5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154DD-64D7-4E76-8CDB-EDEE1FB6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018-9A72-429F-9BD0-B061C0F3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6A263-0BBA-4A19-985E-3E0638D5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262D8-4BA8-4A47-B230-6D78DB7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0DD7-D21F-4D3A-A76E-DA67017B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A5D-4070-4876-8F47-8B30CF6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B339-3929-417F-AF56-035BFDD7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4ECF-0C16-4BBA-B04A-648D40EA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5270-55B1-4F82-B13B-EA9CF27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25A2-BA75-4A03-A158-AEE71D3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8D07-E640-4249-99F8-25DE46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673-A30B-4620-BFE3-12711D9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31B1B-99AB-4542-98C5-1CD074E1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131-855A-4FB2-9066-1B9F6CD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8FC6-C61A-4F0D-B87C-523E8DC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C75F8-B99C-4C42-95E8-52A1449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E0AF8-9481-4288-AAEE-E405EB3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DC5E2-C97D-4EFD-8830-1580BBAC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8019-960A-44DD-970E-002EF0D2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F4E8-72D3-4000-B65E-9BCEF77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567-532E-4724-B500-E446E60373E0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459E-C48F-4D6D-891E-08039C51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E852-1BDF-4B7E-8B44-568DDB0C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w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hyperlink" Target="https://jdk.java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hyperlink" Target="https://docs.oracle.com/javase/7/docs/api/java/lang/Integer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52.vml"/><Relationship Id="rId6" Type="http://schemas.openxmlformats.org/officeDocument/2006/relationships/image" Target="../media/image4.jpe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.wmf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oleObject" Target="../embeddings/oleObject46.bin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4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5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1834B4B6-757B-413F-8617-B560E7F9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7" y="1123401"/>
            <a:ext cx="8650546" cy="48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E6F1C-A67E-45D6-A6AD-21BE05011FEF}"/>
              </a:ext>
            </a:extLst>
          </p:cNvPr>
          <p:cNvSpPr/>
          <p:nvPr/>
        </p:nvSpPr>
        <p:spPr>
          <a:xfrm>
            <a:off x="5295653" y="4811269"/>
            <a:ext cx="1600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JAVA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7F8C97-A877-489C-A294-6A4CF5E0EEB9}"/>
              </a:ext>
            </a:extLst>
          </p:cNvPr>
          <p:cNvCxnSpPr>
            <a:cxnSpLocks/>
          </p:cNvCxnSpPr>
          <p:nvPr/>
        </p:nvCxnSpPr>
        <p:spPr>
          <a:xfrm>
            <a:off x="0" y="1123401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2319B-21CB-40E0-B7C8-AA5821247EAB}"/>
              </a:ext>
            </a:extLst>
          </p:cNvPr>
          <p:cNvCxnSpPr>
            <a:cxnSpLocks/>
          </p:cNvCxnSpPr>
          <p:nvPr/>
        </p:nvCxnSpPr>
        <p:spPr>
          <a:xfrm>
            <a:off x="10522226" y="5989333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628400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42" y="4623373"/>
            <a:ext cx="975419" cy="1231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1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775938" y="1557973"/>
            <a:ext cx="1038239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Dynamic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is a dynamic language. It supports the dynamic loading of classes. It means classes are loaded on demand.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355600" algn="l"/>
                <a:tab pos="356235" algn="l"/>
              </a:tabLst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355600" algn="l"/>
                <a:tab pos="356235" algn="l"/>
              </a:tabLs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Interpreted</a:t>
            </a: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The program are compiled into Java Virtual Machine (JVM)  code called bytecode</a:t>
            </a: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Each bytecode instruction is translated into machine code at the time of execution</a:t>
            </a: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6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775938" y="1557973"/>
            <a:ext cx="1038239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Distributed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is distributed because it facilitates users to create distributed applications in Java.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Fully supports IPv4, with structures to support IPv6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Includes support for Applets: small programs embedded in  HTML documents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RMI and EJB are used for creating distributed applications.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This feature of Java makes us able to access files by calling the methods from any machine on the internet.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096000" y="876992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473722" y="327027"/>
            <a:ext cx="5593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POPULARITY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885F1F-9F40-4484-B007-6B4FC7C6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77" y="925942"/>
            <a:ext cx="4418264" cy="5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754C83A-8063-4EE0-800A-11067C51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0" y="1168314"/>
            <a:ext cx="6864128" cy="48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Image" r:id="rId6" imgW="6412680" imgH="1942560" progId="Photoshop.Image.12">
                    <p:embed/>
                  </p:oleObj>
                </mc:Choice>
                <mc:Fallback>
                  <p:oleObj name="Image" r:id="rId6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38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590031" y="876992"/>
            <a:ext cx="66019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57855" y="327027"/>
            <a:ext cx="4639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JAVA PLATFORMS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002237-1C12-4B48-88DB-18D7F6D6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737"/>
            <a:ext cx="12192000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4C685F-4902-4E2E-B96C-791434AE0955}"/>
              </a:ext>
            </a:extLst>
          </p:cNvPr>
          <p:cNvSpPr txBox="1"/>
          <p:nvPr/>
        </p:nvSpPr>
        <p:spPr>
          <a:xfrm>
            <a:off x="4598963" y="4580725"/>
            <a:ext cx="30749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715645" lvl="1">
              <a:lnSpc>
                <a:spcPct val="100000"/>
              </a:lnSpc>
              <a:tabLst>
                <a:tab pos="756920" algn="l"/>
              </a:tabLst>
            </a:pPr>
            <a:r>
              <a:rPr lang="en-US" sz="1800" dirty="0">
                <a:latin typeface="Sitka Text" panose="02000505000000020004" pitchFamily="2" charset="0"/>
                <a:cs typeface="Trebuchet MS"/>
              </a:rPr>
              <a:t>Used for developing Desktop based application and  networking applications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3993E-014C-4494-A0A2-FB33B4A5A977}"/>
              </a:ext>
            </a:extLst>
          </p:cNvPr>
          <p:cNvSpPr txBox="1"/>
          <p:nvPr/>
        </p:nvSpPr>
        <p:spPr>
          <a:xfrm>
            <a:off x="7726467" y="4596241"/>
            <a:ext cx="31672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13360" lvl="1">
              <a:lnSpc>
                <a:spcPct val="100000"/>
              </a:lnSpc>
              <a:tabLst>
                <a:tab pos="756920" algn="l"/>
              </a:tabLst>
            </a:pPr>
            <a:r>
              <a:rPr lang="en-US" sz="1800" dirty="0">
                <a:latin typeface="Sitka Text" panose="02000505000000020004" pitchFamily="2" charset="0"/>
                <a:cs typeface="Trebuchet MS"/>
              </a:rPr>
              <a:t>Used for developing large‐scale, distributed    networking  applications and Web‐based applications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422A1-3E25-4B25-8208-DFE455A1981C}"/>
              </a:ext>
            </a:extLst>
          </p:cNvPr>
          <p:cNvSpPr txBox="1"/>
          <p:nvPr/>
        </p:nvSpPr>
        <p:spPr>
          <a:xfrm>
            <a:off x="1298262" y="4580725"/>
            <a:ext cx="3167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tabLst>
                <a:tab pos="756920" algn="l"/>
              </a:tabLst>
            </a:pPr>
            <a:r>
              <a:rPr lang="en-US" dirty="0">
                <a:latin typeface="Sitka Text" panose="02000505000000020004" pitchFamily="2" charset="0"/>
              </a:rPr>
              <a:t>Used for developing applications for small memory‐constrained devices, such as cell phones, pagers and PDAs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43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5321CDA-D6D8-42AC-AD23-933910986197}"/>
              </a:ext>
            </a:extLst>
          </p:cNvPr>
          <p:cNvSpPr/>
          <p:nvPr/>
        </p:nvSpPr>
        <p:spPr>
          <a:xfrm>
            <a:off x="6381525" y="1096468"/>
            <a:ext cx="5557932" cy="5103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Left-Right 94">
            <a:extLst>
              <a:ext uri="{FF2B5EF4-FFF2-40B4-BE49-F238E27FC236}">
                <a16:creationId xmlns:a16="http://schemas.microsoft.com/office/drawing/2014/main" id="{D8985F89-89D3-4F04-9965-244755A69C53}"/>
              </a:ext>
            </a:extLst>
          </p:cNvPr>
          <p:cNvSpPr/>
          <p:nvPr/>
        </p:nvSpPr>
        <p:spPr>
          <a:xfrm rot="5400000">
            <a:off x="7775135" y="5116282"/>
            <a:ext cx="645094" cy="474586"/>
          </a:xfrm>
          <a:prstGeom prst="leftRightArrow">
            <a:avLst/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Left-Right 93">
            <a:extLst>
              <a:ext uri="{FF2B5EF4-FFF2-40B4-BE49-F238E27FC236}">
                <a16:creationId xmlns:a16="http://schemas.microsoft.com/office/drawing/2014/main" id="{2CE0CA48-5F70-40F6-A630-E319697B7270}"/>
              </a:ext>
            </a:extLst>
          </p:cNvPr>
          <p:cNvSpPr/>
          <p:nvPr/>
        </p:nvSpPr>
        <p:spPr>
          <a:xfrm rot="5400000">
            <a:off x="7720481" y="4193900"/>
            <a:ext cx="645094" cy="474586"/>
          </a:xfrm>
          <a:prstGeom prst="leftRightArrow">
            <a:avLst/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F47914-381F-4337-855A-AF92172913BF}"/>
              </a:ext>
            </a:extLst>
          </p:cNvPr>
          <p:cNvSpPr/>
          <p:nvPr/>
        </p:nvSpPr>
        <p:spPr>
          <a:xfrm>
            <a:off x="755374" y="1643270"/>
            <a:ext cx="3432313" cy="3935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188765" y="876992"/>
            <a:ext cx="60032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17864" y="327027"/>
            <a:ext cx="5557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JAVA ARCHITECTURE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id="{5C1D3FFF-CCE4-4CAA-A5B7-E3994D0A8A3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28921" y="6384415"/>
            <a:ext cx="21336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798FD3-A3AB-4DEF-921E-DDACB91A4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124826"/>
              </p:ext>
            </p:extLst>
          </p:nvPr>
        </p:nvGraphicFramePr>
        <p:xfrm>
          <a:off x="619083" y="2074333"/>
          <a:ext cx="370619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764FE35-7315-48DA-B0DE-ABDF64232E1F}"/>
              </a:ext>
            </a:extLst>
          </p:cNvPr>
          <p:cNvSpPr txBox="1"/>
          <p:nvPr/>
        </p:nvSpPr>
        <p:spPr>
          <a:xfrm>
            <a:off x="1520275" y="4979882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solidFill>
                  <a:schemeClr val="bg1">
                    <a:lumMod val="8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itka Text Semibold" panose="020B0604020202020204" pitchFamily="2" charset="0"/>
                <a:cs typeface="Arial"/>
              </a:rPr>
              <a:t>Compile-time</a:t>
            </a:r>
            <a:endParaRPr lang="en-US" sz="1800" dirty="0">
              <a:solidFill>
                <a:schemeClr val="bg1">
                  <a:lumMod val="8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itka Text Semibold" panose="020B0604020202020204" pitchFamily="2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800" b="1" spc="-5" dirty="0">
                <a:solidFill>
                  <a:schemeClr val="bg1">
                    <a:lumMod val="8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itka Text Semibold" panose="020B0604020202020204" pitchFamily="2" charset="0"/>
                <a:cs typeface="Arial"/>
              </a:rPr>
              <a:t>Environment</a:t>
            </a:r>
            <a:endParaRPr lang="en-US" sz="1800" dirty="0">
              <a:solidFill>
                <a:schemeClr val="bg1">
                  <a:lumMod val="8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itka Text Semibold" panose="020B0604020202020204" pitchFamily="2" charset="0"/>
              <a:cs typeface="Arial"/>
            </a:endParaRP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825EE711-0B23-467B-8C03-D22D5B086789}"/>
              </a:ext>
            </a:extLst>
          </p:cNvPr>
          <p:cNvSpPr/>
          <p:nvPr/>
        </p:nvSpPr>
        <p:spPr>
          <a:xfrm>
            <a:off x="3937176" y="3400157"/>
            <a:ext cx="1354678" cy="1026070"/>
          </a:xfrm>
          <a:prstGeom prst="bentUpArrow">
            <a:avLst>
              <a:gd name="adj1" fmla="val 17802"/>
              <a:gd name="adj2" fmla="val 25000"/>
              <a:gd name="adj3" fmla="val 31425"/>
            </a:avLst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6AF83BD-FA74-4DF1-80D1-E2C097CA96AC}"/>
              </a:ext>
            </a:extLst>
          </p:cNvPr>
          <p:cNvGrpSpPr/>
          <p:nvPr/>
        </p:nvGrpSpPr>
        <p:grpSpPr>
          <a:xfrm>
            <a:off x="7103621" y="1584459"/>
            <a:ext cx="1841596" cy="489872"/>
            <a:chOff x="231843" y="15522"/>
            <a:chExt cx="1178535" cy="82493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606EC5C-6586-479A-94D8-A2B3C1768C43}"/>
                </a:ext>
              </a:extLst>
            </p:cNvPr>
            <p:cNvSpPr/>
            <p:nvPr/>
          </p:nvSpPr>
          <p:spPr>
            <a:xfrm>
              <a:off x="231843" y="15522"/>
              <a:ext cx="1178535" cy="824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D84F3D63-2546-4194-9262-58E92D07F4A0}"/>
                </a:ext>
              </a:extLst>
            </p:cNvPr>
            <p:cNvSpPr txBox="1"/>
            <p:nvPr/>
          </p:nvSpPr>
          <p:spPr>
            <a:xfrm>
              <a:off x="272120" y="55799"/>
              <a:ext cx="1097981" cy="74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Sitka Text" panose="02000505000000020004" pitchFamily="2" charset="0"/>
                </a:rPr>
                <a:t>Class Loader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96EFA5-805B-411C-A212-90685EC678FA}"/>
              </a:ext>
            </a:extLst>
          </p:cNvPr>
          <p:cNvGrpSpPr/>
          <p:nvPr/>
        </p:nvGrpSpPr>
        <p:grpSpPr>
          <a:xfrm>
            <a:off x="7103620" y="2503973"/>
            <a:ext cx="1841596" cy="489872"/>
            <a:chOff x="231843" y="15522"/>
            <a:chExt cx="1178535" cy="82493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D38F5F4-E687-4CDE-B069-A8C13A51654A}"/>
                </a:ext>
              </a:extLst>
            </p:cNvPr>
            <p:cNvSpPr/>
            <p:nvPr/>
          </p:nvSpPr>
          <p:spPr>
            <a:xfrm>
              <a:off x="231843" y="15522"/>
              <a:ext cx="1178535" cy="824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7" name="Rectangle: Rounded Corners 4">
              <a:extLst>
                <a:ext uri="{FF2B5EF4-FFF2-40B4-BE49-F238E27FC236}">
                  <a16:creationId xmlns:a16="http://schemas.microsoft.com/office/drawing/2014/main" id="{1BAE3221-E959-4F98-AD25-6FE26D038F9A}"/>
                </a:ext>
              </a:extLst>
            </p:cNvPr>
            <p:cNvSpPr txBox="1"/>
            <p:nvPr/>
          </p:nvSpPr>
          <p:spPr>
            <a:xfrm>
              <a:off x="272120" y="55799"/>
              <a:ext cx="1097981" cy="74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Sitka Text" panose="02000505000000020004" pitchFamily="2" charset="0"/>
                </a:rPr>
                <a:t>Bytecode Verifier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CA449AF-2CF9-4674-A5B9-75228BD6CCBD}"/>
              </a:ext>
            </a:extLst>
          </p:cNvPr>
          <p:cNvGrpSpPr/>
          <p:nvPr/>
        </p:nvGrpSpPr>
        <p:grpSpPr>
          <a:xfrm>
            <a:off x="9915882" y="1559060"/>
            <a:ext cx="1841596" cy="943431"/>
            <a:chOff x="231843" y="15522"/>
            <a:chExt cx="1178535" cy="82493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DD79BC9-018A-4A12-89A7-6EF253EBC74F}"/>
                </a:ext>
              </a:extLst>
            </p:cNvPr>
            <p:cNvSpPr/>
            <p:nvPr/>
          </p:nvSpPr>
          <p:spPr>
            <a:xfrm>
              <a:off x="231843" y="15522"/>
              <a:ext cx="1178535" cy="824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0" name="Rectangle: Rounded Corners 4">
              <a:extLst>
                <a:ext uri="{FF2B5EF4-FFF2-40B4-BE49-F238E27FC236}">
                  <a16:creationId xmlns:a16="http://schemas.microsoft.com/office/drawing/2014/main" id="{18384B73-260A-49A9-8422-5B95A06EB4F6}"/>
                </a:ext>
              </a:extLst>
            </p:cNvPr>
            <p:cNvSpPr txBox="1"/>
            <p:nvPr/>
          </p:nvSpPr>
          <p:spPr>
            <a:xfrm>
              <a:off x="272120" y="55799"/>
              <a:ext cx="1097981" cy="74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Sitka Text" panose="02000505000000020004" pitchFamily="2" charset="0"/>
                </a:rPr>
                <a:t>Java Class </a:t>
              </a:r>
              <a:r>
                <a:rPr lang="en-US" dirty="0">
                  <a:latin typeface="Sitka Text" panose="02000505000000020004" pitchFamily="2" charset="0"/>
                </a:rPr>
                <a:t>Libr</a:t>
              </a:r>
              <a:r>
                <a:rPr lang="en-US" kern="1200" dirty="0">
                  <a:latin typeface="Sitka Text" panose="02000505000000020004" pitchFamily="2" charset="0"/>
                </a:rPr>
                <a:t>aries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D404A5-B386-4B61-A9EA-98D9326263EE}"/>
              </a:ext>
            </a:extLst>
          </p:cNvPr>
          <p:cNvGrpSpPr/>
          <p:nvPr/>
        </p:nvGrpSpPr>
        <p:grpSpPr>
          <a:xfrm>
            <a:off x="6669346" y="3474900"/>
            <a:ext cx="2796208" cy="716283"/>
            <a:chOff x="231843" y="15522"/>
            <a:chExt cx="1178535" cy="82493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3784259-4821-469D-846B-14879C0EA16C}"/>
                </a:ext>
              </a:extLst>
            </p:cNvPr>
            <p:cNvSpPr/>
            <p:nvPr/>
          </p:nvSpPr>
          <p:spPr>
            <a:xfrm>
              <a:off x="231843" y="15522"/>
              <a:ext cx="1178535" cy="824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9" name="Rectangle: Rounded Corners 4">
              <a:extLst>
                <a:ext uri="{FF2B5EF4-FFF2-40B4-BE49-F238E27FC236}">
                  <a16:creationId xmlns:a16="http://schemas.microsoft.com/office/drawing/2014/main" id="{87B6E46B-DA02-4311-BAE4-D3E50CA44623}"/>
                </a:ext>
              </a:extLst>
            </p:cNvPr>
            <p:cNvSpPr txBox="1"/>
            <p:nvPr/>
          </p:nvSpPr>
          <p:spPr>
            <a:xfrm>
              <a:off x="272120" y="55799"/>
              <a:ext cx="1097981" cy="74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Sitka Text" panose="02000505000000020004" pitchFamily="2" charset="0"/>
                </a:rPr>
                <a:t>Java Virtual Machine (JVM)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C1C12A2-AED9-4D7A-9376-ED7A07688E48}"/>
              </a:ext>
            </a:extLst>
          </p:cNvPr>
          <p:cNvGrpSpPr/>
          <p:nvPr/>
        </p:nvGrpSpPr>
        <p:grpSpPr>
          <a:xfrm>
            <a:off x="7176885" y="4710388"/>
            <a:ext cx="1841596" cy="489872"/>
            <a:chOff x="231843" y="15522"/>
            <a:chExt cx="1178535" cy="82493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A29F5C0C-6921-4BEF-85DA-88B562599E33}"/>
                </a:ext>
              </a:extLst>
            </p:cNvPr>
            <p:cNvSpPr/>
            <p:nvPr/>
          </p:nvSpPr>
          <p:spPr>
            <a:xfrm>
              <a:off x="231843" y="15522"/>
              <a:ext cx="1178535" cy="824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82" name="Rectangle: Rounded Corners 4">
              <a:extLst>
                <a:ext uri="{FF2B5EF4-FFF2-40B4-BE49-F238E27FC236}">
                  <a16:creationId xmlns:a16="http://schemas.microsoft.com/office/drawing/2014/main" id="{D5BF282D-36DA-4904-BC13-F59ED114B0A9}"/>
                </a:ext>
              </a:extLst>
            </p:cNvPr>
            <p:cNvSpPr txBox="1"/>
            <p:nvPr/>
          </p:nvSpPr>
          <p:spPr>
            <a:xfrm>
              <a:off x="272120" y="55799"/>
              <a:ext cx="1097981" cy="74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Sitka Text" panose="02000505000000020004" pitchFamily="2" charset="0"/>
                </a:rPr>
                <a:t>Operating System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478BA94-D0CE-4C72-BCDA-8FE0913D6445}"/>
              </a:ext>
            </a:extLst>
          </p:cNvPr>
          <p:cNvGrpSpPr/>
          <p:nvPr/>
        </p:nvGrpSpPr>
        <p:grpSpPr>
          <a:xfrm>
            <a:off x="7176885" y="5531639"/>
            <a:ext cx="1841596" cy="489872"/>
            <a:chOff x="231843" y="15522"/>
            <a:chExt cx="1178535" cy="82493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62AF2503-612D-4D3B-9BCD-CAEBC89FACAB}"/>
                </a:ext>
              </a:extLst>
            </p:cNvPr>
            <p:cNvSpPr/>
            <p:nvPr/>
          </p:nvSpPr>
          <p:spPr>
            <a:xfrm>
              <a:off x="231843" y="15522"/>
              <a:ext cx="1178535" cy="824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85" name="Rectangle: Rounded Corners 4">
              <a:extLst>
                <a:ext uri="{FF2B5EF4-FFF2-40B4-BE49-F238E27FC236}">
                  <a16:creationId xmlns:a16="http://schemas.microsoft.com/office/drawing/2014/main" id="{565A08BD-9BB4-43DD-B4C9-3D4D788F4CEF}"/>
                </a:ext>
              </a:extLst>
            </p:cNvPr>
            <p:cNvSpPr txBox="1"/>
            <p:nvPr/>
          </p:nvSpPr>
          <p:spPr>
            <a:xfrm>
              <a:off x="272120" y="55799"/>
              <a:ext cx="1097981" cy="74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Sitka Text" panose="02000505000000020004" pitchFamily="2" charset="0"/>
                </a:rPr>
                <a:t>Hardware</a:t>
              </a:r>
            </a:p>
          </p:txBody>
        </p:sp>
      </p:grpSp>
      <p:sp>
        <p:nvSpPr>
          <p:cNvPr id="4096" name="Arrow: Left-Right 4095">
            <a:extLst>
              <a:ext uri="{FF2B5EF4-FFF2-40B4-BE49-F238E27FC236}">
                <a16:creationId xmlns:a16="http://schemas.microsoft.com/office/drawing/2014/main" id="{0F75077E-0A99-4FE9-AF13-96A0F618C14C}"/>
              </a:ext>
            </a:extLst>
          </p:cNvPr>
          <p:cNvSpPr/>
          <p:nvPr/>
        </p:nvSpPr>
        <p:spPr>
          <a:xfrm>
            <a:off x="8952628" y="1686323"/>
            <a:ext cx="955843" cy="388008"/>
          </a:xfrm>
          <a:prstGeom prst="leftRightArrow">
            <a:avLst/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Arrow: Down 4096">
            <a:extLst>
              <a:ext uri="{FF2B5EF4-FFF2-40B4-BE49-F238E27FC236}">
                <a16:creationId xmlns:a16="http://schemas.microsoft.com/office/drawing/2014/main" id="{D0143302-22F6-4342-BC23-21EF1DF2F277}"/>
              </a:ext>
            </a:extLst>
          </p:cNvPr>
          <p:cNvSpPr/>
          <p:nvPr/>
        </p:nvSpPr>
        <p:spPr>
          <a:xfrm>
            <a:off x="7823805" y="2098249"/>
            <a:ext cx="485307" cy="381807"/>
          </a:xfrm>
          <a:prstGeom prst="downArrow">
            <a:avLst/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Down 90">
            <a:extLst>
              <a:ext uri="{FF2B5EF4-FFF2-40B4-BE49-F238E27FC236}">
                <a16:creationId xmlns:a16="http://schemas.microsoft.com/office/drawing/2014/main" id="{45241589-4E7A-4C61-AFFD-1B157712C683}"/>
              </a:ext>
            </a:extLst>
          </p:cNvPr>
          <p:cNvSpPr/>
          <p:nvPr/>
        </p:nvSpPr>
        <p:spPr>
          <a:xfrm>
            <a:off x="7781763" y="3019605"/>
            <a:ext cx="485307" cy="439212"/>
          </a:xfrm>
          <a:prstGeom prst="downArrow">
            <a:avLst/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27B124-92B0-4457-AC21-088CC1040F44}"/>
              </a:ext>
            </a:extLst>
          </p:cNvPr>
          <p:cNvSpPr txBox="1"/>
          <p:nvPr/>
        </p:nvSpPr>
        <p:spPr>
          <a:xfrm>
            <a:off x="9608737" y="4845125"/>
            <a:ext cx="25146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chemeClr val="bg1">
                    <a:lumMod val="8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itka Text Semibold" panose="020B0604020202020204" pitchFamily="2" charset="0"/>
                <a:cs typeface="Arial"/>
              </a:rPr>
              <a:t>Run Time Environment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itka Text Semibold" panose="020B0604020202020204" pitchFamily="2" charset="0"/>
              <a:cs typeface="Arial"/>
            </a:endParaRPr>
          </a:p>
        </p:txBody>
      </p:sp>
      <p:sp>
        <p:nvSpPr>
          <p:cNvPr id="4099" name="Arrow: Bent 4098">
            <a:extLst>
              <a:ext uri="{FF2B5EF4-FFF2-40B4-BE49-F238E27FC236}">
                <a16:creationId xmlns:a16="http://schemas.microsoft.com/office/drawing/2014/main" id="{E6B54AB5-3B9B-4520-ACB7-C94F03805EEC}"/>
              </a:ext>
            </a:extLst>
          </p:cNvPr>
          <p:cNvSpPr/>
          <p:nvPr/>
        </p:nvSpPr>
        <p:spPr>
          <a:xfrm>
            <a:off x="4909782" y="1643270"/>
            <a:ext cx="2186427" cy="1075064"/>
          </a:xfrm>
          <a:prstGeom prst="bentArrow">
            <a:avLst>
              <a:gd name="adj1" fmla="val 16870"/>
              <a:gd name="adj2" fmla="val 19840"/>
              <a:gd name="adj3" fmla="val 25000"/>
              <a:gd name="adj4" fmla="val 44544"/>
            </a:avLst>
          </a:prstGeom>
          <a:solidFill>
            <a:srgbClr val="B8B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A118C7CD-1E3F-423A-B021-149BFEBB8AB2}"/>
              </a:ext>
            </a:extLst>
          </p:cNvPr>
          <p:cNvSpPr txBox="1"/>
          <p:nvPr/>
        </p:nvSpPr>
        <p:spPr>
          <a:xfrm>
            <a:off x="4313100" y="2718336"/>
            <a:ext cx="1930839" cy="7521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Sitka Text" panose="02000505000000020004" pitchFamily="2" charset="0"/>
                <a:cs typeface="Arial"/>
              </a:rPr>
              <a:t>Java  </a:t>
            </a:r>
            <a:r>
              <a:rPr sz="1600" b="1" spc="-10" dirty="0">
                <a:latin typeface="Sitka Text" panose="02000505000000020004" pitchFamily="2" charset="0"/>
                <a:cs typeface="Arial"/>
              </a:rPr>
              <a:t>Bytecodes  </a:t>
            </a:r>
            <a:r>
              <a:rPr sz="1600" b="1" spc="-5" dirty="0">
                <a:latin typeface="Sitka Text" panose="02000505000000020004" pitchFamily="2" charset="0"/>
                <a:cs typeface="Arial"/>
              </a:rPr>
              <a:t>move</a:t>
            </a:r>
            <a:r>
              <a:rPr sz="1600" b="1" spc="-100" dirty="0">
                <a:latin typeface="Sitka Text" panose="02000505000000020004" pitchFamily="2" charset="0"/>
                <a:cs typeface="Arial"/>
              </a:rPr>
              <a:t> </a:t>
            </a:r>
            <a:r>
              <a:rPr sz="1600" b="1" dirty="0">
                <a:latin typeface="Sitka Text" panose="02000505000000020004" pitchFamily="2" charset="0"/>
                <a:cs typeface="Arial"/>
              </a:rPr>
              <a:t>locally  </a:t>
            </a:r>
            <a:r>
              <a:rPr sz="1600" b="1" spc="-5" dirty="0">
                <a:latin typeface="Sitka Text" panose="02000505000000020004" pitchFamily="2" charset="0"/>
                <a:cs typeface="Arial"/>
              </a:rPr>
              <a:t>or through  </a:t>
            </a:r>
            <a:r>
              <a:rPr sz="1600" b="1" dirty="0">
                <a:latin typeface="Sitka Text" panose="02000505000000020004" pitchFamily="2" charset="0"/>
                <a:cs typeface="Arial"/>
              </a:rPr>
              <a:t>network</a:t>
            </a:r>
            <a:endParaRPr sz="1600" dirty="0"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0BF7A83-34B3-4B77-8DBA-20C06CBC065D}"/>
              </a:ext>
            </a:extLst>
          </p:cNvPr>
          <p:cNvSpPr/>
          <p:nvPr/>
        </p:nvSpPr>
        <p:spPr>
          <a:xfrm>
            <a:off x="8419523" y="1093346"/>
            <a:ext cx="1009398" cy="666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3B020EA-901E-4F96-9DF8-8EE6CBD70E1A}"/>
              </a:ext>
            </a:extLst>
          </p:cNvPr>
          <p:cNvSpPr/>
          <p:nvPr/>
        </p:nvSpPr>
        <p:spPr>
          <a:xfrm>
            <a:off x="9044518" y="2425597"/>
            <a:ext cx="1009398" cy="666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6B4D9C5-A59B-474B-83C1-F70C303A7C25}"/>
              </a:ext>
            </a:extLst>
          </p:cNvPr>
          <p:cNvGrpSpPr/>
          <p:nvPr/>
        </p:nvGrpSpPr>
        <p:grpSpPr>
          <a:xfrm>
            <a:off x="2192662" y="2169116"/>
            <a:ext cx="1537621" cy="666749"/>
            <a:chOff x="1492467" y="94199"/>
            <a:chExt cx="692974" cy="666749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AD2444F-D4E6-44A7-8CF5-60D99F2B29E8}"/>
                </a:ext>
              </a:extLst>
            </p:cNvPr>
            <p:cNvSpPr/>
            <p:nvPr/>
          </p:nvSpPr>
          <p:spPr>
            <a:xfrm>
              <a:off x="1492467" y="94199"/>
              <a:ext cx="692974" cy="6667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4BC3A3A-42A1-40AC-95BD-410FF9667880}"/>
                </a:ext>
              </a:extLst>
            </p:cNvPr>
            <p:cNvSpPr txBox="1"/>
            <p:nvPr/>
          </p:nvSpPr>
          <p:spPr>
            <a:xfrm>
              <a:off x="1492467" y="94199"/>
              <a:ext cx="692974" cy="666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600" kern="1200" dirty="0">
                  <a:latin typeface="Sitka Text" panose="02000505000000020004" pitchFamily="2" charset="0"/>
                </a:rPr>
                <a:t>Phase 1: Edit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C659ED-DFDF-4E7F-B1C2-737892803C91}"/>
              </a:ext>
            </a:extLst>
          </p:cNvPr>
          <p:cNvGrpSpPr/>
          <p:nvPr/>
        </p:nvGrpSpPr>
        <p:grpSpPr>
          <a:xfrm>
            <a:off x="2345062" y="2321516"/>
            <a:ext cx="2341259" cy="1434116"/>
            <a:chOff x="1492467" y="94199"/>
            <a:chExt cx="1055157" cy="143411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CD41073-0002-4827-8317-E55EE46B577F}"/>
                </a:ext>
              </a:extLst>
            </p:cNvPr>
            <p:cNvSpPr/>
            <p:nvPr/>
          </p:nvSpPr>
          <p:spPr>
            <a:xfrm>
              <a:off x="1492467" y="94199"/>
              <a:ext cx="692974" cy="6667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4E27264-443B-485C-BF1F-C35CFE64EEA3}"/>
                </a:ext>
              </a:extLst>
            </p:cNvPr>
            <p:cNvSpPr txBox="1"/>
            <p:nvPr/>
          </p:nvSpPr>
          <p:spPr>
            <a:xfrm>
              <a:off x="1854650" y="861566"/>
              <a:ext cx="692974" cy="666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600" kern="1200" dirty="0">
                  <a:latin typeface="Sitka Text" panose="02000505000000020004" pitchFamily="2" charset="0"/>
                </a:rPr>
                <a:t>Phase 2: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600" kern="1200" dirty="0">
                  <a:latin typeface="Sitka Text" panose="02000505000000020004" pitchFamily="2" charset="0"/>
                </a:rPr>
                <a:t>Compile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28D005-1D3D-48D0-8374-96FDC6D26C30}"/>
              </a:ext>
            </a:extLst>
          </p:cNvPr>
          <p:cNvGrpSpPr/>
          <p:nvPr/>
        </p:nvGrpSpPr>
        <p:grpSpPr>
          <a:xfrm>
            <a:off x="7480860" y="1067777"/>
            <a:ext cx="1537621" cy="666749"/>
            <a:chOff x="1492467" y="94199"/>
            <a:chExt cx="692974" cy="66674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F6B4657-DCBA-42DD-9C6F-4BBBC5DF2AD2}"/>
                </a:ext>
              </a:extLst>
            </p:cNvPr>
            <p:cNvSpPr/>
            <p:nvPr/>
          </p:nvSpPr>
          <p:spPr>
            <a:xfrm>
              <a:off x="1492467" y="94199"/>
              <a:ext cx="692974" cy="6667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41D96F0-1813-4DAD-A08C-478A70D74020}"/>
                </a:ext>
              </a:extLst>
            </p:cNvPr>
            <p:cNvSpPr txBox="1"/>
            <p:nvPr/>
          </p:nvSpPr>
          <p:spPr>
            <a:xfrm>
              <a:off x="1492467" y="94199"/>
              <a:ext cx="692974" cy="666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600" kern="1200" dirty="0">
                  <a:latin typeface="Sitka Text" panose="02000505000000020004" pitchFamily="2" charset="0"/>
                </a:rPr>
                <a:t>Phase 3: Load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1AC9466-DEE2-422C-ADEB-51CFBA20B50A}"/>
              </a:ext>
            </a:extLst>
          </p:cNvPr>
          <p:cNvSpPr txBox="1"/>
          <p:nvPr/>
        </p:nvSpPr>
        <p:spPr>
          <a:xfrm>
            <a:off x="9063612" y="2440802"/>
            <a:ext cx="2065173" cy="6667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600" kern="1200" dirty="0">
                <a:latin typeface="Sitka Text" panose="02000505000000020004" pitchFamily="2" charset="0"/>
              </a:rPr>
              <a:t>Phase 4: Verify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7FA62B-7A43-4C7B-8B47-181D6FB961C9}"/>
              </a:ext>
            </a:extLst>
          </p:cNvPr>
          <p:cNvSpPr txBox="1"/>
          <p:nvPr/>
        </p:nvSpPr>
        <p:spPr>
          <a:xfrm>
            <a:off x="9522638" y="3452182"/>
            <a:ext cx="2065173" cy="6667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600" kern="1200" dirty="0">
                <a:latin typeface="Sitka Text" panose="02000505000000020004" pitchFamily="2" charset="0"/>
              </a:rPr>
              <a:t>Phase </a:t>
            </a:r>
            <a:r>
              <a:rPr lang="en-US" sz="1600" dirty="0">
                <a:latin typeface="Sitka Text" panose="02000505000000020004" pitchFamily="2" charset="0"/>
              </a:rPr>
              <a:t>5</a:t>
            </a:r>
            <a:r>
              <a:rPr lang="en-US" sz="1600" kern="1200" dirty="0">
                <a:latin typeface="Sitka Text" panose="02000505000000020004" pitchFamily="2" charset="0"/>
              </a:rPr>
              <a:t>:Execute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388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2" name="Group 51"/>
          <p:cNvGrpSpPr/>
          <p:nvPr/>
        </p:nvGrpSpPr>
        <p:grpSpPr>
          <a:xfrm>
            <a:off x="9442452" y="89838"/>
            <a:ext cx="2628980" cy="738492"/>
            <a:chOff x="9520509" y="56385"/>
            <a:chExt cx="2628980" cy="738492"/>
          </a:xfrm>
        </p:grpSpPr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Image" r:id="rId9" imgW="6412680" imgH="1942560" progId="Photoshop.Image.12">
                    <p:embed/>
                  </p:oleObj>
                </mc:Choice>
                <mc:Fallback>
                  <p:oleObj name="Image" r:id="rId9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23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 flipV="1">
            <a:off x="1968431" y="876992"/>
            <a:ext cx="10223569" cy="103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76090" y="327027"/>
            <a:ext cx="1292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Quiz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19D1D-F0F2-4780-8BEC-7651B5691E4B}"/>
              </a:ext>
            </a:extLst>
          </p:cNvPr>
          <p:cNvSpPr txBox="1"/>
          <p:nvPr/>
        </p:nvSpPr>
        <p:spPr>
          <a:xfrm>
            <a:off x="676090" y="1652839"/>
            <a:ext cx="99521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10" dirty="0">
                <a:latin typeface="Sitka Text" panose="02000505000000020004" pitchFamily="2" charset="0"/>
                <a:cs typeface="Arial"/>
              </a:rPr>
              <a:t>Write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the correct order of the Java program</a:t>
            </a:r>
            <a:r>
              <a:rPr lang="en-US" sz="2400" spc="17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execution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2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</a:t>
            </a:r>
            <a:r>
              <a:rPr lang="en-US" sz="2400" spc="-7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Loader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2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Interpretation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2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Compilation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2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Byte Code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Verification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2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Java Source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Code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2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Execution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83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 flipV="1">
            <a:off x="1968431" y="876992"/>
            <a:ext cx="10223569" cy="103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76090" y="327027"/>
            <a:ext cx="1292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Quiz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19D1D-F0F2-4780-8BEC-7651B5691E4B}"/>
              </a:ext>
            </a:extLst>
          </p:cNvPr>
          <p:cNvSpPr txBox="1"/>
          <p:nvPr/>
        </p:nvSpPr>
        <p:spPr>
          <a:xfrm>
            <a:off x="901376" y="1930013"/>
            <a:ext cx="99521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2.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Which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of the following is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used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load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.class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file?</a:t>
            </a:r>
          </a:p>
          <a:p>
            <a:pPr marL="927100" lvl="1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Loader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1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Byte Code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Verifier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1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JIT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Compiler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 lvl="1" indent="-457200">
              <a:spcBef>
                <a:spcPts val="600"/>
              </a:spcBef>
              <a:spcAft>
                <a:spcPts val="600"/>
              </a:spcAft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Interpreter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3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 flipV="1">
            <a:off x="1968431" y="876992"/>
            <a:ext cx="10223569" cy="103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76090" y="327027"/>
            <a:ext cx="1292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Quiz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19D1D-F0F2-4780-8BEC-7651B5691E4B}"/>
              </a:ext>
            </a:extLst>
          </p:cNvPr>
          <p:cNvSpPr txBox="1"/>
          <p:nvPr/>
        </p:nvSpPr>
        <p:spPr>
          <a:xfrm>
            <a:off x="954385" y="1983022"/>
            <a:ext cx="99521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3. When a java program is compiled, it creates</a:t>
            </a:r>
            <a:r>
              <a:rPr lang="en-US" sz="2400" spc="7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469900" lvl="1"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A. an obj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file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469265" lvl="1">
              <a:spcBef>
                <a:spcPts val="600"/>
              </a:spcBef>
              <a:spcAft>
                <a:spcPts val="600"/>
              </a:spcAft>
              <a:tabLst>
                <a:tab pos="547370" algn="l"/>
                <a:tab pos="548005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B. an exe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file</a:t>
            </a:r>
          </a:p>
          <a:p>
            <a:pPr marL="469900" lvl="1"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C. a .class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file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469900" lvl="1"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D. a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.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file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9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325273" y="876993"/>
            <a:ext cx="78667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27813" y="245533"/>
            <a:ext cx="3597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First Program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27813" y="1773952"/>
            <a:ext cx="99521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FirstProgram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  {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      public static void main(String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[])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   {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		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(“This is my First Java Program”);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   }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 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72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123599" y="876993"/>
            <a:ext cx="5068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26920" y="262430"/>
            <a:ext cx="6596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Understand First Program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68625" y="1864430"/>
            <a:ext cx="10283687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A Java source file can contain multiple classes, but  only one class can be a public class.</a:t>
            </a:r>
          </a:p>
          <a:p>
            <a:pPr marL="3556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The source file name must match the name of the  public class defined in the file with the .java  extension.</a:t>
            </a:r>
          </a:p>
          <a:p>
            <a:pPr marL="3556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A public class is accessible across packages.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Body of every member function of a class (called  method in Java) must be written when the method is  declared.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50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721922" y="6321217"/>
            <a:ext cx="11470078" cy="3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252546" y="876992"/>
            <a:ext cx="6939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989841" y="291853"/>
            <a:ext cx="4262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JAVA HISTORY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D2C1A4-6DCE-495E-B2F3-2013FB6C4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4" y="1180254"/>
            <a:ext cx="8696332" cy="4841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1DA97-071E-4C52-BFD4-AA36A1967B80}"/>
              </a:ext>
            </a:extLst>
          </p:cNvPr>
          <p:cNvSpPr txBox="1"/>
          <p:nvPr/>
        </p:nvSpPr>
        <p:spPr>
          <a:xfrm>
            <a:off x="2918792" y="6324772"/>
            <a:ext cx="3428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JDK Builds from Oracle (java.net)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27048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96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123599" y="876993"/>
            <a:ext cx="5068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26920" y="262430"/>
            <a:ext cx="6596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Understand First Program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79928" y="1314968"/>
            <a:ext cx="1096271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355600" algn="l"/>
                <a:tab pos="356235" algn="l"/>
              </a:tabLst>
            </a:pPr>
            <a:r>
              <a:rPr lang="en-US" sz="2400" b="1" i="1" dirty="0">
                <a:latin typeface="Sitka Text" panose="02000505000000020004" pitchFamily="2" charset="0"/>
                <a:cs typeface="Carlito"/>
              </a:rPr>
              <a:t>public static void main(String[] </a:t>
            </a:r>
            <a:r>
              <a:rPr lang="en-US" sz="2400" b="1" i="1" dirty="0" err="1">
                <a:latin typeface="Sitka Text" panose="02000505000000020004" pitchFamily="2" charset="0"/>
                <a:cs typeface="Carlito"/>
              </a:rPr>
              <a:t>args</a:t>
            </a:r>
            <a:r>
              <a:rPr lang="en-US" sz="2400" b="1" i="1" dirty="0">
                <a:latin typeface="Sitka Text" panose="02000505000000020004" pitchFamily="2" charset="0"/>
                <a:cs typeface="Carlito"/>
              </a:rPr>
              <a:t>)</a:t>
            </a:r>
            <a:endParaRPr lang="en-US" sz="2400" dirty="0">
              <a:latin typeface="Sitka Text" panose="02000505000000020004" pitchFamily="2" charset="0"/>
              <a:cs typeface="Carlito"/>
            </a:endParaRPr>
          </a:p>
          <a:p>
            <a:pPr marL="35496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main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is the starting point of every Java application</a:t>
            </a:r>
          </a:p>
          <a:p>
            <a:pPr marL="35496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public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is used to make the method accessible by all</a:t>
            </a:r>
          </a:p>
          <a:p>
            <a:pPr marL="354965" marR="508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static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is used to make main a static method of class. </a:t>
            </a:r>
          </a:p>
          <a:p>
            <a:pPr marL="354965" marR="508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Static methods can be called by JVM without using any object; just using the class name. </a:t>
            </a:r>
          </a:p>
          <a:p>
            <a:pPr marL="35496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void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means main does not return anything</a:t>
            </a:r>
          </a:p>
          <a:p>
            <a:pPr marL="354965" marR="39179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String </a:t>
            </a:r>
            <a:r>
              <a:rPr lang="en-US" sz="2400" b="1" dirty="0" err="1">
                <a:latin typeface="Sitka Text" panose="02000505000000020004" pitchFamily="2" charset="0"/>
                <a:cs typeface="Trebuchet MS"/>
              </a:rPr>
              <a:t>args</a:t>
            </a:r>
            <a:r>
              <a:rPr lang="en-US" sz="2400" b="1" dirty="0">
                <a:latin typeface="Sitka Text" panose="02000505000000020004" pitchFamily="2" charset="0"/>
                <a:cs typeface="Trebuchet MS"/>
              </a:rPr>
              <a:t>[ ]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represents an array of String objects that  holds the command line arguments passed to the  application. </a:t>
            </a:r>
            <a:endParaRPr lang="en-US" sz="2400" dirty="0">
              <a:latin typeface="Sitka Text" panose="02000505000000020004" pitchFamily="2" charset="0"/>
              <a:cs typeface="Carli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447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123599" y="876993"/>
            <a:ext cx="5068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26920" y="262430"/>
            <a:ext cx="6596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Understand First Program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80295" y="1566922"/>
            <a:ext cx="106314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355600" algn="l"/>
                <a:tab pos="356235" algn="l"/>
              </a:tabLst>
            </a:pPr>
            <a:r>
              <a:rPr lang="en-US" sz="2400" b="1" i="1" dirty="0" err="1">
                <a:latin typeface="Sitka Text" panose="02000505000000020004" pitchFamily="2" charset="0"/>
                <a:cs typeface="Carlito"/>
              </a:rPr>
              <a:t>System.out.println</a:t>
            </a:r>
            <a:r>
              <a:rPr lang="en-US" sz="2400" b="1" i="1" dirty="0">
                <a:latin typeface="Sitka Text" panose="02000505000000020004" pitchFamily="2" charset="0"/>
                <a:cs typeface="Carlito"/>
              </a:rPr>
              <a:t>()</a:t>
            </a:r>
            <a:endParaRPr lang="en-US" sz="2400" dirty="0">
              <a:latin typeface="Sitka Text" panose="02000505000000020004" pitchFamily="2" charset="0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Used to print a line of text followed by a new line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System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is a class inside the Java API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out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is a public static member of class System</a:t>
            </a:r>
          </a:p>
          <a:p>
            <a:pPr marL="756285" marR="12700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rebuchet MS"/>
              </a:rPr>
              <a:t>out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represents the standard output (similar to </a:t>
            </a:r>
            <a:r>
              <a:rPr lang="en-US" sz="2400" dirty="0" err="1">
                <a:latin typeface="Sitka Text" panose="02000505000000020004" pitchFamily="2" charset="0"/>
                <a:cs typeface="Trebuchet MS"/>
              </a:rPr>
              <a:t>stdout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 or  </a:t>
            </a:r>
            <a:r>
              <a:rPr lang="en-US" sz="2400" dirty="0" err="1">
                <a:latin typeface="Sitka Text" panose="02000505000000020004" pitchFamily="2" charset="0"/>
                <a:cs typeface="Trebuchet MS"/>
              </a:rPr>
              <a:t>cout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)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z="2400" b="1" dirty="0" err="1">
                <a:latin typeface="Sitka Text" panose="02000505000000020004" pitchFamily="2" charset="0"/>
                <a:cs typeface="Trebuchet MS"/>
              </a:rPr>
              <a:t>println</a:t>
            </a:r>
            <a:r>
              <a:rPr lang="en-US" sz="2400" b="1" dirty="0"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is a public method of the class of which out is an object</a:t>
            </a:r>
          </a:p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Trebuchet MS"/>
              </a:rPr>
              <a:t>We can use the </a:t>
            </a:r>
            <a:r>
              <a:rPr lang="en-US" sz="2400" b="1" dirty="0">
                <a:latin typeface="Sitka Text" panose="02000505000000020004" pitchFamily="2" charset="0"/>
                <a:cs typeface="Trebuchet MS"/>
              </a:rPr>
              <a:t>plus operator (+) </a:t>
            </a:r>
            <a:r>
              <a:rPr lang="en-US" sz="2400" dirty="0">
                <a:latin typeface="Sitka Text" panose="02000505000000020004" pitchFamily="2" charset="0"/>
                <a:cs typeface="Trebuchet MS"/>
              </a:rPr>
              <a:t>to concatenate  multiple String objects and create a new String  object.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98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8237562" y="876993"/>
            <a:ext cx="3954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412984" y="333434"/>
            <a:ext cx="7824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How to Execute a Java Program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19D1D-F0F2-4780-8BEC-7651B5691E4B}"/>
              </a:ext>
            </a:extLst>
          </p:cNvPr>
          <p:cNvSpPr txBox="1"/>
          <p:nvPr/>
        </p:nvSpPr>
        <p:spPr>
          <a:xfrm>
            <a:off x="676090" y="1652839"/>
            <a:ext cx="995215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10" dirty="0">
                <a:latin typeface="Sitka Text" panose="02000505000000020004" pitchFamily="2" charset="0"/>
                <a:cs typeface="Arial"/>
              </a:rPr>
              <a:t>Using Java Online Compiler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10" dirty="0">
                <a:latin typeface="Sitka Text" panose="02000505000000020004" pitchFamily="2" charset="0"/>
                <a:cs typeface="Arial"/>
              </a:rPr>
              <a:t>Using JDK and Notepad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10" dirty="0">
                <a:latin typeface="Sitka Text" panose="02000505000000020004" pitchFamily="2" charset="0"/>
                <a:cs typeface="Arial"/>
              </a:rPr>
              <a:t>Using Editors and JRE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131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2255369" y="876993"/>
            <a:ext cx="99366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76090" y="277533"/>
            <a:ext cx="1579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PATH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19D1D-F0F2-4780-8BEC-7651B5691E4B}"/>
              </a:ext>
            </a:extLst>
          </p:cNvPr>
          <p:cNvSpPr txBox="1"/>
          <p:nvPr/>
        </p:nvSpPr>
        <p:spPr>
          <a:xfrm>
            <a:off x="676090" y="1652839"/>
            <a:ext cx="109460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PATH is an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environmental variable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in DOS(Disk  Operating System), Windows and other  operating systems like Unix.</a:t>
            </a:r>
          </a:p>
          <a:p>
            <a:pPr marL="355600" marR="60007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PATH tells the operating system which  directories(folders) to search for executable  files, in response to commands issued by a  user .</a:t>
            </a:r>
          </a:p>
          <a:p>
            <a:pPr marL="355600" marR="1016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It is a convenient way of executing files without  bothering about providing the absolute path to  the folder, where the file is located.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694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3653648" y="876993"/>
            <a:ext cx="853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497014" y="279349"/>
            <a:ext cx="3156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CLASSPATH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19D1D-F0F2-4780-8BEC-7651B5691E4B}"/>
              </a:ext>
            </a:extLst>
          </p:cNvPr>
          <p:cNvSpPr txBox="1"/>
          <p:nvPr/>
        </p:nvSpPr>
        <p:spPr>
          <a:xfrm>
            <a:off x="676090" y="1652839"/>
            <a:ext cx="1052199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CLASSPATH is a parameter which tells the JVM  or the Compiler, where to locate classes that  are not part of Java Development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ToolKit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(JDK).</a:t>
            </a:r>
          </a:p>
          <a:p>
            <a:pPr marL="355600" marR="33274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CLASSPATH is set either on command-line or  through environment variable.</a:t>
            </a:r>
          </a:p>
          <a:p>
            <a:pPr marL="355600" marR="5778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CLASSPATH set on command-line is temporary  in nature, while the environment variable is  permanent.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33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123599" y="876993"/>
            <a:ext cx="5068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26920" y="262430"/>
            <a:ext cx="6008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1" dirty="0">
                <a:latin typeface="Sitka Text" panose="02000505000000020004" pitchFamily="2" charset="0"/>
                <a:cs typeface="Arial"/>
              </a:rPr>
              <a:t>Naming Conventions</a:t>
            </a:r>
            <a:endParaRPr lang="en-US" sz="4400" dirty="0"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649356" y="1265943"/>
            <a:ext cx="1053547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Class Names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marR="138430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  <a:tabLst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names should be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nouns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in mixed case with the first letter  of each internal word capitalized</a:t>
            </a: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  <a:tabLst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names should be simple and descriptive</a:t>
            </a: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  <a:tabLst>
                <a:tab pos="756920" algn="l"/>
              </a:tabLs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Eg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: class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Student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class </a:t>
            </a:r>
            <a:r>
              <a:rPr lang="en-US" sz="2400" b="1" dirty="0" err="1">
                <a:latin typeface="Sitka Text" panose="02000505000000020004" pitchFamily="2" charset="0"/>
                <a:cs typeface="Arial"/>
              </a:rPr>
              <a:t>TestStudent</a:t>
            </a:r>
            <a:endParaRPr lang="en-US" sz="2400" b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Method Names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marR="86995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  <a:tabLst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Methods should be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verbs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in mixed case with the first letter  lowercase, with the first letter of each internal word capitalized</a:t>
            </a: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  <a:tabLst>
                <a:tab pos="756920" algn="l"/>
              </a:tabLs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Eg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: void run(), void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getColor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09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26920" y="1266156"/>
            <a:ext cx="11290894" cy="451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n-US" sz="2400" u="heavy" spc="-5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Sample.java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class A</a:t>
            </a:r>
            <a:r>
              <a:rPr lang="en-US" sz="2400" i="1" spc="-1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void m1() {</a:t>
            </a:r>
            <a:r>
              <a:rPr lang="en-US" sz="2400" i="1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    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class B</a:t>
            </a:r>
            <a:r>
              <a:rPr lang="en-US" sz="2400" i="1" spc="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void m2() {</a:t>
            </a:r>
            <a:r>
              <a:rPr lang="en-US" sz="2400" i="1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    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class C</a:t>
            </a:r>
            <a:r>
              <a:rPr lang="en-US" sz="2400" i="1" spc="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void m3() {</a:t>
            </a:r>
            <a:r>
              <a:rPr lang="en-US" sz="2400" i="1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   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180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26920" y="1266156"/>
            <a:ext cx="11290894" cy="479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class A</a:t>
            </a:r>
            <a:r>
              <a:rPr lang="en-US" sz="2400" i="1" spc="-1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void m1() {</a:t>
            </a:r>
            <a:r>
              <a:rPr lang="en-US" sz="2400" i="1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    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public class B</a:t>
            </a:r>
            <a:r>
              <a:rPr lang="en-US" sz="2400" i="1" spc="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void m2() {</a:t>
            </a:r>
            <a:r>
              <a:rPr lang="en-US" sz="2400" i="1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    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class C</a:t>
            </a:r>
            <a:r>
              <a:rPr lang="en-US" sz="2400" i="1" spc="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void m3() {</a:t>
            </a:r>
            <a:r>
              <a:rPr lang="en-US" sz="2400" i="1" spc="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   }</a:t>
            </a: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endParaRPr lang="en-US" sz="2400" i="1" spc="-5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en-US" sz="2400" b="1" i="1" spc="-5" dirty="0">
                <a:latin typeface="Sitka Text" panose="02000505000000020004" pitchFamily="2" charset="0"/>
                <a:cs typeface="Arial"/>
              </a:rPr>
              <a:t>What should be the Source File Name</a:t>
            </a:r>
            <a:endParaRPr lang="en-US" sz="2400" b="1" i="1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3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103619"/>
            <a:ext cx="11290894" cy="503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n-US" sz="2400" u="heavy" spc="-5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Sample.java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class Sample</a:t>
            </a:r>
            <a:r>
              <a:rPr lang="en-US" sz="2400" i="1" spc="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public static void main()</a:t>
            </a:r>
            <a:r>
              <a:rPr lang="en-US" sz="2400" i="1" spc="8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5"/>
              </a:spcBef>
            </a:pPr>
            <a:r>
              <a:rPr lang="en-US" sz="2400" i="1" spc="-5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(“Welcome”);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}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354966" indent="-342900">
              <a:lnSpc>
                <a:spcPct val="100000"/>
              </a:lnSpc>
              <a:spcBef>
                <a:spcPts val="1680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Compilation</a:t>
            </a:r>
            <a:r>
              <a:rPr lang="en-US"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Error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54966" indent="-3429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Runtime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Error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54966" marR="5080" indent="-3429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  <a:tab pos="1087120" algn="l"/>
                <a:tab pos="2265680" algn="l"/>
                <a:tab pos="3505835" algn="l"/>
                <a:tab pos="4108450" algn="l"/>
                <a:tab pos="5363845" algn="l"/>
                <a:tab pos="7007225" algn="l"/>
                <a:tab pos="75317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	p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ogr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 c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mpiles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and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xecutes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sfully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but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pr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nts nothing.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54966" indent="-3429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It will print</a:t>
            </a:r>
            <a:r>
              <a:rPr lang="en-US" sz="2400" spc="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“Welcome”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795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007977" y="876993"/>
            <a:ext cx="7184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65763" y="329819"/>
            <a:ext cx="4342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Architecture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B0BBCF-D653-4D3F-9560-9D66F6E8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0" y="301683"/>
            <a:ext cx="6789597" cy="5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665763" y="1900457"/>
            <a:ext cx="483470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There are mainly three sub systems in the JVM as shown in the above diagram,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 err="1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ClassLoader</a:t>
            </a:r>
            <a:endParaRPr lang="en-US" sz="2400" b="0" i="0" dirty="0">
              <a:solidFill>
                <a:srgbClr val="292929"/>
              </a:solidFill>
              <a:effectLst/>
              <a:latin typeface="Sitka Text" panose="02000505000000020004" pitchFamily="2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Runtime Memory/Data Areas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Execution Engine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17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20433" y="258931"/>
            <a:ext cx="7064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DESIGN 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71946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70658" name="Picture 2" descr="https://techvidvan.com/tutorials/wp-content/uploads/sites/2/2020/06/Features-of-Java-tv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4"/>
          <a:stretch/>
        </p:blipFill>
        <p:spPr bwMode="auto">
          <a:xfrm>
            <a:off x="1076571" y="1470546"/>
            <a:ext cx="10038857" cy="40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1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007977" y="876993"/>
            <a:ext cx="7184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78456" y="329819"/>
            <a:ext cx="4116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</a:t>
            </a:r>
            <a:r>
              <a:rPr lang="en-US" sz="4400" spc="-5" dirty="0" err="1">
                <a:latin typeface="Sitka Heading Semibold" pitchFamily="2" charset="0"/>
              </a:rPr>
              <a:t>Classloader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2F0460-B421-4D6D-9AC4-A0F21B0EA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6" b="70166"/>
          <a:stretch/>
        </p:blipFill>
        <p:spPr bwMode="auto">
          <a:xfrm>
            <a:off x="6893579" y="110618"/>
            <a:ext cx="4965486" cy="17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778456" y="2010168"/>
            <a:ext cx="999556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Bootstrap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ClassLoader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: It loads the rt.jar file which contains all class files of Java Standard Edition.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Extension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ClassLoader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: It loads the jar files located inside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$JAVA_HOME/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jre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/lib/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ext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directory.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System/Application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ClassLoader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: It loads the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classfiles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 from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classpath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You can change the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classpath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 using "-cp" or "-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classpath</a:t>
            </a:r>
            <a:r>
              <a:rPr lang="en-US" sz="2400" b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" switch.</a:t>
            </a:r>
            <a:endParaRPr lang="en-US" sz="2400" b="0" dirty="0">
              <a:solidFill>
                <a:srgbClr val="610B4B"/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007977" y="876993"/>
            <a:ext cx="7184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78456" y="329819"/>
            <a:ext cx="4116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</a:t>
            </a:r>
            <a:r>
              <a:rPr lang="en-US" sz="4400" spc="-5" dirty="0" err="1">
                <a:latin typeface="Sitka Heading Semibold" pitchFamily="2" charset="0"/>
              </a:rPr>
              <a:t>Classloader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2F0460-B421-4D6D-9AC4-A0F21B0EA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6" b="70166"/>
          <a:stretch/>
        </p:blipFill>
        <p:spPr bwMode="auto">
          <a:xfrm>
            <a:off x="6893579" y="110618"/>
            <a:ext cx="4965486" cy="17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896654" y="1518670"/>
            <a:ext cx="99955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The four main principles in JVM, Class Loader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Visibility Principle:</a:t>
            </a:r>
            <a:r>
              <a:rPr lang="en-US" sz="240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 </a:t>
            </a:r>
            <a:r>
              <a:rPr lang="en-US" sz="2400" b="0" i="0" dirty="0" err="1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ClassLoader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 of a child can see the class loaded by Parent but not vice versa.</a:t>
            </a:r>
            <a:r>
              <a:rPr lang="en-US" sz="240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 </a:t>
            </a:r>
            <a:endParaRPr lang="en-US" sz="2400" dirty="0">
              <a:solidFill>
                <a:srgbClr val="292929"/>
              </a:solidFill>
              <a:latin typeface="Sitka Text" panose="02000505000000020004" pitchFamily="2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Uniqueness Principle</a:t>
            </a:r>
            <a:r>
              <a:rPr lang="en-US" sz="240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: A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 class loaded by the parent </a:t>
            </a:r>
            <a:r>
              <a:rPr lang="en-US" sz="2400" b="0" i="0" dirty="0" err="1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ClassLoader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 shouldn’t be loaded by the child again.</a:t>
            </a:r>
            <a:endParaRPr lang="en-US" sz="2400" i="0" dirty="0">
              <a:solidFill>
                <a:srgbClr val="292929"/>
              </a:solidFill>
              <a:effectLst/>
              <a:latin typeface="Sitka Text" panose="02000505000000020004" pitchFamily="2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Delegation Hierarchy Principle: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 JVM follows a hierarchy of delegation to choose the class loader for each class loading request. </a:t>
            </a:r>
            <a:endParaRPr lang="en-US" sz="2400" dirty="0">
              <a:solidFill>
                <a:srgbClr val="292929"/>
              </a:solidFill>
              <a:latin typeface="Sitka Text" panose="02000505000000020004" pitchFamily="2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No Unloading Principle</a:t>
            </a:r>
            <a:r>
              <a:rPr lang="en-US" sz="240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: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class cannot be unloaded by the </a:t>
            </a:r>
            <a:r>
              <a:rPr lang="en-US" sz="2400" b="0" i="0" dirty="0" err="1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Classloader</a:t>
            </a:r>
            <a:endParaRPr lang="en-US" sz="2400" dirty="0">
              <a:solidFill>
                <a:srgbClr val="610B4B"/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034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007977" y="876993"/>
            <a:ext cx="7184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78456" y="329819"/>
            <a:ext cx="4116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</a:t>
            </a:r>
            <a:r>
              <a:rPr lang="en-US" sz="4400" spc="-5" dirty="0" err="1">
                <a:latin typeface="Sitka Heading Semibold" pitchFamily="2" charset="0"/>
              </a:rPr>
              <a:t>Classloader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2F0460-B421-4D6D-9AC4-A0F21B0EA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6" b="70166"/>
          <a:stretch/>
        </p:blipFill>
        <p:spPr bwMode="auto">
          <a:xfrm>
            <a:off x="6893579" y="110618"/>
            <a:ext cx="4965486" cy="17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952998" y="1653485"/>
            <a:ext cx="999556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Linking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1. Verification: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Whether it is coming from a valid compiler or not and code has a correct structure and format.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2. Preparation: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Static variables memory will be allocated and assigned with default values based on the data types.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0" i="1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3. Resolution: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itka Text" panose="02000505000000020004" pitchFamily="2" charset="0"/>
              </a:rPr>
              <a:t>JVM will assign memory location for those objects by replacing their symbolic links with direct links.</a:t>
            </a:r>
            <a:endParaRPr lang="en-US" sz="2400" dirty="0">
              <a:solidFill>
                <a:srgbClr val="610B4B"/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33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357231" y="876993"/>
            <a:ext cx="6834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02055" y="237516"/>
            <a:ext cx="48551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Memory Areas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778456" y="1543669"/>
            <a:ext cx="10313614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i="0" dirty="0">
                <a:effectLst/>
                <a:latin typeface="Sitka Text" panose="02000505000000020004" pitchFamily="2" charset="0"/>
              </a:rPr>
              <a:t>Class(Method) Area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Class(Method) Area stores per-class structures such as the runtime constant pool, field and method data, the code for methods.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i="0" dirty="0">
                <a:effectLst/>
                <a:latin typeface="Sitka Text" panose="02000505000000020004" pitchFamily="2" charset="0"/>
              </a:rPr>
              <a:t>Heap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It is the runtime data area in which objects are allocated.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Sitka Text" panose="02000505000000020004" pitchFamily="2" charset="0"/>
              </a:rPr>
              <a:t>Stack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Java Stack stores frames. It holds local variables and partial results and plays a part in method invocation and return.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668A6D-B56C-4FD2-8D49-D97E0662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63" y="144944"/>
            <a:ext cx="60102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142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357231" y="876993"/>
            <a:ext cx="6834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02055" y="237516"/>
            <a:ext cx="48551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Memory Areas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700655" y="1554745"/>
            <a:ext cx="1031361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i="0" dirty="0">
                <a:effectLst/>
                <a:latin typeface="Sitka Text" panose="02000505000000020004" pitchFamily="2" charset="0"/>
              </a:rPr>
              <a:t>Program Counter Register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PC (program counter) register contains the address of the Java virtual machine instruction currently being executed.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2400" dirty="0">
              <a:latin typeface="Sitka Text" panose="02000505000000020004" pitchFamily="2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i="0" dirty="0">
                <a:effectLst/>
                <a:latin typeface="Sitka Text" panose="02000505000000020004" pitchFamily="2" charset="0"/>
              </a:rPr>
              <a:t>Native Method Stack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It contains all the native methods used in the application.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4980CA-30A0-4283-9863-2C424EB1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63" y="144944"/>
            <a:ext cx="60102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976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325273" y="876993"/>
            <a:ext cx="78667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91879" y="289496"/>
            <a:ext cx="37333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JVM Execution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B703CF-E8E1-4D48-B617-1CCF1BEA52CA}"/>
              </a:ext>
            </a:extLst>
          </p:cNvPr>
          <p:cNvSpPr txBox="1"/>
          <p:nvPr/>
        </p:nvSpPr>
        <p:spPr>
          <a:xfrm>
            <a:off x="700654" y="1382469"/>
            <a:ext cx="1057694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i="0" dirty="0">
                <a:effectLst/>
                <a:latin typeface="Sitka Text" panose="02000505000000020004" pitchFamily="2" charset="0"/>
              </a:rPr>
              <a:t>Execution Engine: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1" dirty="0">
                <a:effectLst/>
                <a:latin typeface="Sitka Text" panose="02000505000000020004" pitchFamily="2" charset="0"/>
              </a:rPr>
              <a:t>Interpreter</a:t>
            </a:r>
            <a:r>
              <a:rPr lang="en-US" sz="2400" i="0" dirty="0">
                <a:effectLst/>
                <a:latin typeface="Sitka Text" panose="02000505000000020004" pitchFamily="2" charset="0"/>
              </a:rPr>
              <a:t>: Read bytecode stream then execute the instructions.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0" dirty="0">
                <a:effectLst/>
                <a:latin typeface="Sitka Text" panose="02000505000000020004" pitchFamily="2" charset="0"/>
              </a:rPr>
              <a:t> </a:t>
            </a:r>
            <a:r>
              <a:rPr lang="en-US" sz="2400" i="1" dirty="0">
                <a:effectLst/>
                <a:latin typeface="Sitka Text" panose="02000505000000020004" pitchFamily="2" charset="0"/>
              </a:rPr>
              <a:t>Just-In-Time(JIT) compiler</a:t>
            </a:r>
            <a:r>
              <a:rPr lang="en-US" sz="2400" i="0" dirty="0">
                <a:effectLst/>
                <a:latin typeface="Sitka Text" panose="02000505000000020004" pitchFamily="2" charset="0"/>
              </a:rPr>
              <a:t>: It is used to improve the performance.</a:t>
            </a:r>
            <a:r>
              <a:rPr lang="en-US" sz="2400" b="0" i="0" dirty="0">
                <a:effectLst/>
                <a:latin typeface="Sitka Text" panose="02000505000000020004" pitchFamily="2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i="1" dirty="0">
                <a:latin typeface="Sitka Text" panose="02000505000000020004" pitchFamily="2" charset="0"/>
              </a:rPr>
              <a:t>Garbage Collector</a:t>
            </a:r>
            <a:r>
              <a:rPr lang="en-US" sz="2400" dirty="0">
                <a:latin typeface="Sitka Text" panose="02000505000000020004" pitchFamily="2" charset="0"/>
              </a:rPr>
              <a:t>: Mark and Sweep Phases.</a:t>
            </a:r>
            <a:endParaRPr lang="en-US" sz="2400" b="0" i="0" dirty="0">
              <a:effectLst/>
              <a:latin typeface="Sitka Text" panose="02000505000000020004" pitchFamily="2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2400" b="0" i="0" dirty="0">
              <a:effectLst/>
              <a:latin typeface="Sitka Text" panose="02000505000000020004" pitchFamily="2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i="0" dirty="0">
                <a:effectLst/>
                <a:latin typeface="Sitka Text" panose="02000505000000020004" pitchFamily="2" charset="0"/>
              </a:rPr>
              <a:t>Java Native Interface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Java Native Interface (JNI) is a framework which provides an interface to communicate with another application written in another language like C, C++, Assembly etc.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10EE33-4928-44C5-958D-E6680721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21" y="0"/>
            <a:ext cx="3819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332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810001" y="876993"/>
            <a:ext cx="5381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347976" y="329819"/>
            <a:ext cx="64620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Command line</a:t>
            </a:r>
            <a:r>
              <a:rPr lang="en-US" sz="4400" spc="30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arguments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844062" y="1648414"/>
            <a:ext cx="107477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marR="60960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tabLst>
                <a:tab pos="321183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While executing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 java program, 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command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line arguments can be passed by</a:t>
            </a:r>
          </a:p>
          <a:p>
            <a:pPr marL="243840" marR="609600" indent="-231775">
              <a:spcBef>
                <a:spcPts val="1200"/>
              </a:spcBef>
              <a:spcAft>
                <a:spcPts val="600"/>
              </a:spcAft>
              <a:tabLst>
                <a:tab pos="321183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java Simple </a:t>
            </a:r>
            <a:r>
              <a:rPr lang="en-US" sz="2400" dirty="0">
                <a:solidFill>
                  <a:srgbClr val="C00000"/>
                </a:solidFill>
                <a:latin typeface="Sitka Text" panose="02000505000000020004" pitchFamily="2" charset="0"/>
                <a:cs typeface="Arial"/>
              </a:rPr>
              <a:t>&lt;argument1&gt;</a:t>
            </a:r>
            <a:r>
              <a:rPr lang="en-US" sz="2400" spc="-25" dirty="0">
                <a:solidFill>
                  <a:srgbClr val="C00000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itka Text" panose="02000505000000020004" pitchFamily="2" charset="0"/>
                <a:cs typeface="Arial"/>
              </a:rPr>
              <a:t>&lt;argument2&gt;….&lt;argument-n&gt;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marR="609600" indent="-231775">
              <a:spcBef>
                <a:spcPts val="1200"/>
              </a:spcBef>
              <a:spcAft>
                <a:spcPts val="600"/>
              </a:spcAft>
              <a:tabLst>
                <a:tab pos="3211830" algn="l"/>
              </a:tabLst>
            </a:pPr>
            <a:endParaRPr lang="en-US" sz="2400" spc="-75" dirty="0">
              <a:latin typeface="Sitka Text" panose="02000505000000020004" pitchFamily="2" charset="0"/>
              <a:cs typeface="Arial"/>
            </a:endParaRPr>
          </a:p>
          <a:p>
            <a:pPr marL="243840" marR="609600" indent="-231775">
              <a:spcBef>
                <a:spcPts val="1200"/>
              </a:spcBef>
              <a:spcAft>
                <a:spcPts val="600"/>
              </a:spcAft>
              <a:tabLst>
                <a:tab pos="3211830" algn="l"/>
              </a:tabLst>
            </a:pPr>
            <a:r>
              <a:rPr lang="en-US" sz="2400" spc="-75" dirty="0">
                <a:latin typeface="Sitka Text" panose="02000505000000020004" pitchFamily="2" charset="0"/>
                <a:cs typeface="Arial"/>
              </a:rPr>
              <a:t>You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can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access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these arguments in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your program, using  the String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array that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you have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passed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as an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argument to  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main method.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</a:p>
          <a:p>
            <a:pPr marL="243840" marR="609600" indent="-231775">
              <a:spcBef>
                <a:spcPts val="1200"/>
              </a:spcBef>
              <a:spcAft>
                <a:spcPts val="600"/>
              </a:spcAft>
              <a:tabLst>
                <a:tab pos="321183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String[]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 err="1">
                <a:latin typeface="Sitka Text" panose="02000505000000020004" pitchFamily="2" charset="0"/>
                <a:cs typeface="Arial"/>
              </a:rPr>
              <a:t>args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C8B8CB8-F5EE-408D-8A26-C6F2F1D5E722}"/>
              </a:ext>
            </a:extLst>
          </p:cNvPr>
          <p:cNvSpPr txBox="1"/>
          <p:nvPr/>
        </p:nvSpPr>
        <p:spPr>
          <a:xfrm>
            <a:off x="3011746" y="3200400"/>
            <a:ext cx="1524000" cy="36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8636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args[0]</a:t>
            </a:r>
            <a:endParaRPr sz="180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B30D53-D294-478D-B97F-E964C89BA6AB}"/>
              </a:ext>
            </a:extLst>
          </p:cNvPr>
          <p:cNvSpPr txBox="1"/>
          <p:nvPr/>
        </p:nvSpPr>
        <p:spPr>
          <a:xfrm>
            <a:off x="4824134" y="3238233"/>
            <a:ext cx="1524000" cy="36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8636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680"/>
              </a:spcBef>
            </a:pP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args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[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1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]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D3BA307D-AF01-416A-B754-DFBE7D5302E3}"/>
              </a:ext>
            </a:extLst>
          </p:cNvPr>
          <p:cNvSpPr txBox="1"/>
          <p:nvPr/>
        </p:nvSpPr>
        <p:spPr>
          <a:xfrm>
            <a:off x="7301762" y="3262926"/>
            <a:ext cx="1524000" cy="36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8636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680"/>
              </a:spcBef>
            </a:pP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args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[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2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Arial"/>
              </a:rPr>
              <a:t>]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97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810001" y="876993"/>
            <a:ext cx="5381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347976" y="329819"/>
            <a:ext cx="64620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Command line</a:t>
            </a:r>
            <a:r>
              <a:rPr lang="en-US" sz="4400" spc="30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arguments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22142" y="1678796"/>
            <a:ext cx="10747716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class Argument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469900" marR="1410970" indent="-226060">
              <a:lnSpc>
                <a:spcPts val="3750"/>
              </a:lnSpc>
              <a:spcBef>
                <a:spcPts val="2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public static void main(String[] 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)</a:t>
            </a:r>
            <a:r>
              <a:rPr lang="en-US" sz="2400" i="1" spc="-8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{  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(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[0]);</a:t>
            </a:r>
          </a:p>
          <a:p>
            <a:pPr marL="243840">
              <a:lnSpc>
                <a:spcPct val="100000"/>
              </a:lnSpc>
              <a:spcBef>
                <a:spcPts val="390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If we run </a:t>
            </a:r>
            <a:r>
              <a:rPr lang="en-US" sz="2400" b="1" i="1" dirty="0">
                <a:latin typeface="Sitka Text" panose="02000505000000020004" pitchFamily="2" charset="0"/>
                <a:cs typeface="Arial"/>
              </a:rPr>
              <a:t>java Argument Welcome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What will be the output</a:t>
            </a:r>
          </a:p>
        </p:txBody>
      </p:sp>
      <p:pic>
        <p:nvPicPr>
          <p:cNvPr id="11" name="Picture 4" descr="to Try it Now! | Emoticon, Tri, Novelty sign">
            <a:extLst>
              <a:ext uri="{FF2B5EF4-FFF2-40B4-BE49-F238E27FC236}">
                <a16:creationId xmlns:a16="http://schemas.microsoft.com/office/drawing/2014/main" id="{FB9B84C8-F3F4-4E79-805C-BB7175B4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878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DFDC099-7A90-4324-A624-23ED9C1F6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27946" y="2776447"/>
            <a:ext cx="3849256" cy="15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48526" y="876993"/>
            <a:ext cx="8043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97554" y="293926"/>
            <a:ext cx="3550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97554" y="1646434"/>
            <a:ext cx="10506110" cy="296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accept a String as a Command line argument and the program should print a Welcome message.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Example :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C:\&gt; java Message John   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 Expected : Welcome John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805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810001" y="876993"/>
            <a:ext cx="5381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347976" y="329819"/>
            <a:ext cx="64620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Command line</a:t>
            </a:r>
            <a:r>
              <a:rPr lang="en-US" sz="4400" spc="30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arguments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22142" y="1613331"/>
            <a:ext cx="10747716" cy="4180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class Arguments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469900" marR="1410970" indent="-226060">
              <a:lnSpc>
                <a:spcPts val="3750"/>
              </a:lnSpc>
              <a:spcBef>
                <a:spcPts val="2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public static void main(String[] 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)</a:t>
            </a:r>
            <a:r>
              <a:rPr lang="en-US" sz="2400" i="1" spc="-8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{  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(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[0]);</a:t>
            </a:r>
          </a:p>
          <a:p>
            <a:pPr marL="469900" marR="1410970" indent="-226060">
              <a:lnSpc>
                <a:spcPts val="3750"/>
              </a:lnSpc>
              <a:spcBef>
                <a:spcPts val="2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(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[1]);</a:t>
            </a:r>
          </a:p>
          <a:p>
            <a:pPr marL="243840">
              <a:lnSpc>
                <a:spcPct val="100000"/>
              </a:lnSpc>
              <a:spcBef>
                <a:spcPts val="390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If we run </a:t>
            </a:r>
            <a:r>
              <a:rPr lang="en-US" sz="2400" b="1" i="1" dirty="0">
                <a:latin typeface="Sitka Text" panose="02000505000000020004" pitchFamily="2" charset="0"/>
                <a:cs typeface="Arial"/>
              </a:rPr>
              <a:t>java Arguments Welcome Sai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What will be the output</a:t>
            </a:r>
          </a:p>
        </p:txBody>
      </p:sp>
      <p:pic>
        <p:nvPicPr>
          <p:cNvPr id="11" name="Picture 4" descr="to Try it Now! | Emoticon, Tri, Novelty sign">
            <a:extLst>
              <a:ext uri="{FF2B5EF4-FFF2-40B4-BE49-F238E27FC236}">
                <a16:creationId xmlns:a16="http://schemas.microsoft.com/office/drawing/2014/main" id="{FB9B84C8-F3F4-4E79-805C-BB7175B4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7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47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874642" y="1479910"/>
            <a:ext cx="1046921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</a:rPr>
              <a:t>Simple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Simple to learn and use.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syntax is based on C++.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has removed many complicated and rarely-used features, for example, explicit pointers, operator overloading, etc.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There is no need to remove unreferenced objects because there is an Automatic Garbage Collection in Java.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Another aspect of being simple is being small.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71946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025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DFDC099-7A90-4324-A624-23ED9C1F6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881885" y="2007940"/>
            <a:ext cx="3339873" cy="13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48526" y="876993"/>
            <a:ext cx="8043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97554" y="293926"/>
            <a:ext cx="3550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97554" y="1316013"/>
            <a:ext cx="10506110" cy="445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that accepts two Strings as command line arguments and generate the output in a specific way as given below.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Example:</a:t>
            </a:r>
            <a:endParaRPr lang="en-US" sz="2400" b="1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If the two command line arguments are </a:t>
            </a:r>
            <a:r>
              <a:rPr lang="en-US" sz="2400" b="1" i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Wipro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and </a:t>
            </a:r>
            <a:r>
              <a:rPr lang="en-US" sz="2400" b="1" i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Bangalore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then the output generated should be </a:t>
            </a:r>
            <a:r>
              <a:rPr lang="en-US" sz="2400" b="1" i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Wipro Technologies, Bangalore, India.</a:t>
            </a:r>
            <a:endParaRPr lang="en-US" sz="2400" b="1" i="1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If the command line arguments are </a:t>
            </a:r>
            <a:r>
              <a:rPr lang="en-US" sz="2400" b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ABC 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and Mumbai then the output generated should be </a:t>
            </a:r>
            <a:r>
              <a:rPr lang="en-US" sz="2400" b="1" i="1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ABC Technologies, Mumbai, India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[Note: It is mandatory to pass two arguments in command line]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1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472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810001" y="876993"/>
            <a:ext cx="5381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279528" y="329819"/>
            <a:ext cx="65989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atin typeface="Sitka Heading Semibold" pitchFamily="2" charset="0"/>
              </a:rPr>
              <a:t>Finding length of </a:t>
            </a:r>
            <a:r>
              <a:rPr lang="en-US" sz="4400" spc="-5" dirty="0">
                <a:latin typeface="Sitka Heading Semibold" pitchFamily="2" charset="0"/>
              </a:rPr>
              <a:t>an</a:t>
            </a:r>
            <a:r>
              <a:rPr lang="en-US" sz="4400" spc="-13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Array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22142" y="1613331"/>
            <a:ext cx="107477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To find the number of command line arguments  that a user may pass while executing a java  program.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args.length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/>
            </a:r>
            <a:br>
              <a:rPr lang="en-US" sz="2400" dirty="0">
                <a:latin typeface="Sitka Text" panose="02000505000000020004" pitchFamily="2" charset="0"/>
                <a:cs typeface="Arial"/>
              </a:rPr>
            </a:b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where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is the String array that we pass to the  main method and length is the property of the Array  Object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endParaRPr lang="en-US" sz="2400" i="1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451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103619"/>
            <a:ext cx="11290894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spc="-5" dirty="0" err="1">
                <a:latin typeface="Sitka Text" panose="02000505000000020004" pitchFamily="2" charset="0"/>
                <a:cs typeface="Arial"/>
              </a:rPr>
              <a:t>FindLength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{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public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static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void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main(String[ ] </a:t>
            </a:r>
            <a:r>
              <a:rPr lang="en-US" sz="2400" spc="-5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)</a:t>
            </a:r>
            <a:r>
              <a:rPr lang="en-US" sz="2400" spc="-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927100" marR="3429635">
              <a:lnSpc>
                <a:spcPct val="120000"/>
              </a:lnSpc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len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= </a:t>
            </a:r>
            <a:r>
              <a:rPr lang="en-US" sz="2400" spc="-5" dirty="0" err="1">
                <a:latin typeface="Sitka Text" panose="02000505000000020004" pitchFamily="2" charset="0"/>
                <a:cs typeface="Arial"/>
              </a:rPr>
              <a:t>args.length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;  </a:t>
            </a:r>
          </a:p>
          <a:p>
            <a:pPr marL="927100" marR="3429635">
              <a:lnSpc>
                <a:spcPct val="120000"/>
              </a:lnSpc>
            </a:pPr>
            <a:r>
              <a:rPr lang="en-US" sz="2400" spc="-5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(</a:t>
            </a:r>
            <a:r>
              <a:rPr lang="en-US" sz="2400" spc="-5" dirty="0" err="1">
                <a:latin typeface="Sitka Text" panose="02000505000000020004" pitchFamily="2" charset="0"/>
                <a:cs typeface="Arial"/>
              </a:rPr>
              <a:t>len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);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spc="-5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What will be the output of following Executions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pt-BR" sz="2400" i="1" dirty="0">
                <a:latin typeface="Sitka Text" panose="02000505000000020004" pitchFamily="2" charset="0"/>
                <a:cs typeface="Arial"/>
              </a:rPr>
              <a:t>java </a:t>
            </a:r>
            <a:r>
              <a:rPr lang="pt-BR" sz="2400" i="1" spc="-5" dirty="0">
                <a:latin typeface="Sitka Text" panose="02000505000000020004" pitchFamily="2" charset="0"/>
                <a:cs typeface="Arial"/>
              </a:rPr>
              <a:t>FindLength 1 2 3 4 5 6 7</a:t>
            </a:r>
            <a:endParaRPr lang="en-US" sz="2400" i="1" spc="-5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spc="-5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java </a:t>
            </a:r>
            <a:r>
              <a:rPr lang="en-US" sz="2400" i="1" spc="-5" dirty="0" err="1">
                <a:latin typeface="Sitka Text" panose="02000505000000020004" pitchFamily="2" charset="0"/>
                <a:cs typeface="Arial"/>
              </a:rPr>
              <a:t>FindLength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i="1" spc="-90" dirty="0">
                <a:latin typeface="Sitka Text" panose="02000505000000020004" pitchFamily="2" charset="0"/>
                <a:cs typeface="Arial"/>
              </a:rPr>
              <a:t>Tom </a:t>
            </a:r>
            <a:r>
              <a:rPr lang="en-US" sz="2400" i="1" spc="-5" dirty="0">
                <a:latin typeface="Sitka Text" panose="02000505000000020004" pitchFamily="2" charset="0"/>
                <a:cs typeface="Arial"/>
              </a:rPr>
              <a:t>John Lee</a:t>
            </a:r>
            <a:endParaRPr lang="en-US" sz="2400" i="1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827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41519" y="876993"/>
            <a:ext cx="64504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497776" y="300347"/>
            <a:ext cx="5243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Primitive </a:t>
            </a:r>
            <a:r>
              <a:rPr lang="en-US" sz="4400" dirty="0">
                <a:latin typeface="Sitka Heading Semibold" pitchFamily="2" charset="0"/>
              </a:rPr>
              <a:t>Data</a:t>
            </a:r>
            <a:r>
              <a:rPr lang="en-US" sz="4400" spc="-75" dirty="0">
                <a:latin typeface="Sitka Heading Semibold" pitchFamily="2" charset="0"/>
              </a:rPr>
              <a:t> </a:t>
            </a:r>
            <a:r>
              <a:rPr lang="en-US" sz="4400" spc="-45" dirty="0">
                <a:latin typeface="Sitka Heading Semibold" pitchFamily="2" charset="0"/>
              </a:rPr>
              <a:t>Types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BC600A4-0697-41D8-9B08-5A33AD81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61291"/>
              </p:ext>
            </p:extLst>
          </p:nvPr>
        </p:nvGraphicFramePr>
        <p:xfrm>
          <a:off x="441324" y="1216025"/>
          <a:ext cx="11167580" cy="4535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5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60020" marR="153035" indent="762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b="1" spc="0" baseline="0" dirty="0">
                          <a:latin typeface="Sitka Text" panose="02000505000000020004" pitchFamily="2" charset="0"/>
                          <a:cs typeface="Arial"/>
                        </a:rPr>
                        <a:t>Data  Type</a:t>
                      </a:r>
                      <a:endParaRPr sz="20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317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7D1F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27000" indent="1625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b="1" spc="0" baseline="0" dirty="0">
                          <a:latin typeface="Sitka Text" panose="02000505000000020004" pitchFamily="2" charset="0"/>
                          <a:cs typeface="Arial"/>
                        </a:rPr>
                        <a:t>Size  (in bits)</a:t>
                      </a:r>
                      <a:endParaRPr sz="20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317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7D1F1"/>
                    </a:solidFill>
                  </a:tcPr>
                </a:tc>
                <a:tc>
                  <a:txBody>
                    <a:bodyPr/>
                    <a:lstStyle/>
                    <a:p>
                      <a:pPr marL="4965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1" spc="0" baseline="0" dirty="0">
                          <a:latin typeface="Sitka Text" panose="02000505000000020004" pitchFamily="2" charset="0"/>
                          <a:cs typeface="Arial"/>
                        </a:rPr>
                        <a:t>M</a:t>
                      </a:r>
                      <a:r>
                        <a:rPr sz="2000" b="1" spc="0" baseline="0" dirty="0">
                          <a:latin typeface="Sitka Text" panose="02000505000000020004" pitchFamily="2" charset="0"/>
                          <a:cs typeface="Arial"/>
                        </a:rPr>
                        <a:t>inimum Range</a:t>
                      </a:r>
                      <a:endParaRPr sz="20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7D1F1"/>
                    </a:solidFill>
                  </a:tcPr>
                </a:tc>
                <a:tc>
                  <a:txBody>
                    <a:bodyPr/>
                    <a:lstStyle/>
                    <a:p>
                      <a:pPr marL="46291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b="1" spc="0" baseline="0" dirty="0">
                          <a:latin typeface="Sitka Text" panose="02000505000000020004" pitchFamily="2" charset="0"/>
                          <a:cs typeface="Arial"/>
                        </a:rPr>
                        <a:t>Maximum Range</a:t>
                      </a:r>
                      <a:endParaRPr sz="20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7D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9685" indent="-1435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1" spc="0" baseline="0" dirty="0">
                          <a:latin typeface="Sitka Text" panose="02000505000000020004" pitchFamily="2" charset="0"/>
                          <a:cs typeface="Arial"/>
                        </a:rPr>
                        <a:t>D</a:t>
                      </a:r>
                      <a:r>
                        <a:rPr sz="2000" b="1" spc="0" baseline="0" dirty="0">
                          <a:latin typeface="Sitka Text" panose="02000505000000020004" pitchFamily="2" charset="0"/>
                          <a:cs typeface="Arial"/>
                        </a:rPr>
                        <a:t>efault Value  (for fields)</a:t>
                      </a:r>
                      <a:endParaRPr sz="20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317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7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byte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8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-128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+127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short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16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-32768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+32767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int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32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-2147483648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+2147483647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2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4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long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64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-9223372036854775808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+9223372036854775807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0L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float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32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1.40E-45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3.40282346638528860e+38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0.0f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 spc="0" baseline="0">
                        <a:latin typeface="Sitka Text" panose="02000505000000020004" pitchFamily="2" charset="0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double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 spc="0" baseline="0">
                        <a:latin typeface="Sitka Text" panose="02000505000000020004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64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 spc="0" baseline="0">
                        <a:latin typeface="Sitka Text" panose="02000505000000020004" pitchFamily="2" charset="0"/>
                        <a:cs typeface="Times New Roman"/>
                      </a:endParaRPr>
                    </a:p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4.94065645841246544e-324d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 spc="0" baseline="0">
                        <a:latin typeface="Sitka Text" panose="02000505000000020004" pitchFamily="2" charset="0"/>
                        <a:cs typeface="Times New Roman"/>
                      </a:endParaRPr>
                    </a:p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1.79769313486231570e+308d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 spc="0" baseline="0">
                        <a:latin typeface="Sitka Text" panose="02000505000000020004" pitchFamily="2" charset="0"/>
                        <a:cs typeface="Times New Roman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0.0d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52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char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16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 spc="0" baseline="0">
                        <a:latin typeface="Sitka Text" panose="02000505000000020004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0 to 65,535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'\u0000'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57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boolean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219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</a:p>
                  </a:txBody>
                  <a:tcPr marL="0" marR="0" marT="1219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NA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219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NA</a:t>
                      </a:r>
                      <a:endParaRPr sz="20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219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0" baseline="0" dirty="0">
                          <a:latin typeface="Sitka Text" panose="02000505000000020004" pitchFamily="2" charset="0"/>
                          <a:cs typeface="Arial"/>
                        </a:rPr>
                        <a:t>false</a:t>
                      </a:r>
                    </a:p>
                  </a:txBody>
                  <a:tcPr marL="0" marR="0" marT="1219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221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6" y="193054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534788" y="1240688"/>
            <a:ext cx="1011995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What will be the result, if we try to compile and execute the following  code?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>
              <a:latin typeface="Sitka Text" panose="02000505000000020004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Test {</a:t>
            </a:r>
          </a:p>
          <a:p>
            <a:pPr marL="927100" marR="2608580" indent="-457200">
              <a:lnSpc>
                <a:spcPts val="3460"/>
              </a:lnSpc>
              <a:spcBef>
                <a:spcPts val="204"/>
              </a:spcBef>
              <a:tabLst>
                <a:tab pos="4605020" algn="l"/>
              </a:tabLs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public static void main(String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[]) {  </a:t>
            </a:r>
          </a:p>
          <a:p>
            <a:pPr marL="927100" marR="2608580" indent="-457200">
              <a:lnSpc>
                <a:spcPts val="3460"/>
              </a:lnSpc>
              <a:spcBef>
                <a:spcPts val="204"/>
              </a:spcBef>
              <a:tabLst>
                <a:tab pos="4605020" algn="l"/>
              </a:tabLs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byte b=128;</a:t>
            </a:r>
          </a:p>
          <a:p>
            <a:pPr marL="927100">
              <a:lnSpc>
                <a:spcPct val="100000"/>
              </a:lnSpc>
              <a:spcBef>
                <a:spcPts val="365"/>
              </a:spcBef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(b);</a:t>
            </a: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7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13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6" y="193054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534788" y="1240688"/>
            <a:ext cx="1011995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What will be the result, if we try to compile and execute the following code?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>
              <a:latin typeface="Sitka Text" panose="02000505000000020004" pitchFamily="2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Test {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public static void main(String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[]) {  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	double f=1.2;</a:t>
            </a:r>
          </a:p>
          <a:p>
            <a:pPr marL="927100" marR="4152265">
              <a:lnSpc>
                <a:spcPct val="120000"/>
              </a:lnSpc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boolean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 b=1; 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(f); 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(b);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1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598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6" y="193054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534788" y="1240688"/>
            <a:ext cx="10119959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>
              <a:latin typeface="Sitka Text" panose="02000505000000020004" pitchFamily="2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Test {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public static void main(String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[]) {  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	float f=1;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float b=1.2;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float c=1.2323f;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(f); 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(b);</a:t>
            </a:r>
          </a:p>
          <a:p>
            <a:pPr marL="927100" marR="2839085" indent="-457200">
              <a:lnSpc>
                <a:spcPct val="120000"/>
              </a:lnSpc>
              <a:spcBef>
                <a:spcPts val="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(c);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5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622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6" y="193054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707066" y="1137389"/>
            <a:ext cx="1011995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class </a:t>
            </a:r>
            <a:r>
              <a:rPr lang="en-US" sz="2400" dirty="0" err="1">
                <a:latin typeface="Sitka Text" panose="02000505000000020004" pitchFamily="2" charset="0"/>
              </a:rPr>
              <a:t>FloatExample</a:t>
            </a:r>
            <a:endParaRPr lang="en-US" sz="2400" dirty="0">
              <a:latin typeface="Sitka Text" panose="02000505000000020004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{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public static void main(String </a:t>
            </a:r>
            <a:r>
              <a:rPr lang="en-US" sz="2400" dirty="0" err="1">
                <a:latin typeface="Sitka Text" panose="02000505000000020004" pitchFamily="2" charset="0"/>
              </a:rPr>
              <a:t>args</a:t>
            </a:r>
            <a:r>
              <a:rPr lang="en-US" sz="2400" dirty="0">
                <a:latin typeface="Sitka Text" panose="02000505000000020004" pitchFamily="2" charset="0"/>
              </a:rPr>
              <a:t>[])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 {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   float d=987654321.1234567f;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   float c=6.123456789f;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   </a:t>
            </a:r>
            <a:r>
              <a:rPr lang="en-US" sz="2400" dirty="0" err="1">
                <a:latin typeface="Sitka Text" panose="02000505000000020004" pitchFamily="2" charset="0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</a:rPr>
              <a:t>(d);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   </a:t>
            </a:r>
            <a:r>
              <a:rPr lang="en-US" sz="2400" dirty="0" err="1">
                <a:latin typeface="Sitka Text" panose="02000505000000020004" pitchFamily="2" charset="0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</a:rPr>
              <a:t>(c);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   }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267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6" y="193054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707066" y="1137389"/>
            <a:ext cx="10119959" cy="400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Test {</a:t>
            </a:r>
          </a:p>
          <a:p>
            <a:pPr marL="927100" marR="2684780" indent="-457200">
              <a:lnSpc>
                <a:spcPts val="34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public static void main(String [ ]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) {  </a:t>
            </a:r>
          </a:p>
          <a:p>
            <a:pPr marL="927100" marR="2684780" indent="-457200">
              <a:lnSpc>
                <a:spcPts val="34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   int a=10,b=017,c=0X3A;</a:t>
            </a:r>
          </a:p>
          <a:p>
            <a:pPr marL="9271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(a+","+b+","+c);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  <a:endParaRPr lang="en-US" sz="2400" dirty="0">
              <a:latin typeface="Sitka Text" panose="02000505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C24B0-ED8E-4094-A56D-8BFC083EAC35}"/>
              </a:ext>
            </a:extLst>
          </p:cNvPr>
          <p:cNvSpPr txBox="1"/>
          <p:nvPr/>
        </p:nvSpPr>
        <p:spPr>
          <a:xfrm>
            <a:off x="442021" y="5121159"/>
            <a:ext cx="106500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42729"/>
                </a:solidFill>
                <a:effectLst/>
                <a:latin typeface="Sitka Text" panose="02000505000000020004" pitchFamily="2" charset="0"/>
              </a:rPr>
              <a:t>Basically if an assigned integer value begins with 0,it is considered to be an octal value. </a:t>
            </a:r>
          </a:p>
          <a:p>
            <a:r>
              <a:rPr lang="en-US" sz="2000" dirty="0">
                <a:solidFill>
                  <a:srgbClr val="242729"/>
                </a:solidFill>
                <a:latin typeface="Sitka Text" panose="02000505000000020004" pitchFamily="2" charset="0"/>
              </a:rPr>
              <a:t>I</a:t>
            </a:r>
            <a:r>
              <a:rPr lang="en-US" sz="2000" b="0" i="0" dirty="0">
                <a:solidFill>
                  <a:srgbClr val="242729"/>
                </a:solidFill>
                <a:effectLst/>
                <a:latin typeface="Sitka Text" panose="02000505000000020004" pitchFamily="2" charset="0"/>
              </a:rPr>
              <a:t>f the assigned integer value begins with 0x it is taken as hexadecimal value. </a:t>
            </a:r>
          </a:p>
          <a:p>
            <a:endParaRPr lang="en-US" sz="2000" dirty="0">
              <a:latin typeface="Sitka Text" panose="02000505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84248F59-7623-4947-A474-9BC141A6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41" y="5205514"/>
            <a:ext cx="8650546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double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float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long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char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short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byte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041913" y="876993"/>
            <a:ext cx="8150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90179" y="154980"/>
            <a:ext cx="3336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Type Casting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212A36-0640-4DBD-B494-937B13992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41" y="3503266"/>
            <a:ext cx="8164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byte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short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char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long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float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-&gt;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Sitka Text" panose="02000505000000020004" pitchFamily="2" charset="0"/>
              </a:rPr>
              <a:t>double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A6D0B-0030-433E-89F7-620392EEB70E}"/>
              </a:ext>
            </a:extLst>
          </p:cNvPr>
          <p:cNvSpPr txBox="1"/>
          <p:nvPr/>
        </p:nvSpPr>
        <p:spPr>
          <a:xfrm>
            <a:off x="712037" y="1410952"/>
            <a:ext cx="10767926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dirty="0">
                <a:latin typeface="Sitka Text" panose="02000505000000020004" pitchFamily="2" charset="0"/>
              </a:rPr>
              <a:t>Type casting is when you assign a value of one primitive data type to another type.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b="1" dirty="0">
                <a:latin typeface="Sitka Text" panose="02000505000000020004" pitchFamily="2" charset="0"/>
              </a:rPr>
              <a:t>Widening Casting</a:t>
            </a:r>
            <a:r>
              <a:rPr lang="en-US" sz="2400" dirty="0">
                <a:latin typeface="Sitka Text" panose="02000505000000020004" pitchFamily="2" charset="0"/>
              </a:rPr>
              <a:t> (automatically) - converting a smaller type to a larger type size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dirty="0">
              <a:latin typeface="Sitka Text" panose="02000505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dirty="0">
              <a:latin typeface="Sitka Text" panose="02000505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dirty="0">
              <a:latin typeface="Sitka Text" panose="02000505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b="1" dirty="0">
                <a:latin typeface="Sitka Text" panose="02000505000000020004" pitchFamily="2" charset="0"/>
              </a:rPr>
              <a:t>Narrowing Casting</a:t>
            </a:r>
            <a:r>
              <a:rPr lang="en-US" sz="2400" dirty="0">
                <a:latin typeface="Sitka Text" panose="02000505000000020004" pitchFamily="2" charset="0"/>
              </a:rPr>
              <a:t> (manually) - converting a larger type to a smaller size type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dirty="0">
              <a:latin typeface="Sitka Text" panose="02000505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lang="en-US" sz="2400" dirty="0">
              <a:latin typeface="Sitka Text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81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749434" y="1479910"/>
            <a:ext cx="1088597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Object-oriented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is an </a:t>
            </a:r>
            <a:r>
              <a:rPr lang="en-US" sz="2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object-oriented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 programming language.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Everything in Java is an object.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No </a:t>
            </a:r>
            <a:r>
              <a:rPr lang="en-US" sz="2400" spc="-13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free</a:t>
            </a:r>
            <a:r>
              <a:rPr lang="en-US" sz="2400" spc="-36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functions.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Trebuchet M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All </a:t>
            </a:r>
            <a:r>
              <a:rPr lang="en-US" sz="2400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code </a:t>
            </a:r>
            <a:r>
              <a:rPr lang="en-US"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belong </a:t>
            </a:r>
            <a:r>
              <a:rPr lang="en-US" sz="24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to </a:t>
            </a:r>
            <a:r>
              <a:rPr lang="en-US"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some</a:t>
            </a:r>
            <a:r>
              <a:rPr lang="en-US" sz="2400" spc="-55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class.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Trebuchet M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Classes</a:t>
            </a:r>
            <a:r>
              <a:rPr lang="en-US" sz="2400" spc="-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are</a:t>
            </a:r>
            <a:r>
              <a:rPr lang="en-US" sz="2400" spc="-18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in</a:t>
            </a:r>
            <a:r>
              <a:rPr lang="en-US" sz="2400" spc="-17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turn</a:t>
            </a:r>
            <a:r>
              <a:rPr lang="en-US" sz="2400" spc="-19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arranged</a:t>
            </a:r>
            <a:r>
              <a:rPr lang="en-US" sz="2400" spc="-18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in</a:t>
            </a:r>
            <a:r>
              <a:rPr lang="en-US" sz="2400" spc="-17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lang="en-US" sz="2400" spc="-19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hierarchy</a:t>
            </a:r>
            <a:r>
              <a:rPr lang="en-US" sz="2400" spc="-19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or</a:t>
            </a:r>
            <a:r>
              <a:rPr lang="en-US" sz="2400" spc="-18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2400" spc="-125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package  </a:t>
            </a:r>
            <a:r>
              <a:rPr lang="en-US" sz="24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  <a:cs typeface="Trebuchet MS"/>
              </a:rPr>
              <a:t>structure.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  <a:cs typeface="Trebuchet M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863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40807" y="1315380"/>
            <a:ext cx="10119959" cy="394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class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WideType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{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public static void main(String[]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args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) {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  int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myInt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= 9;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  double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myDouble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=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myInt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   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System.out.println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(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myInt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);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 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System.out.println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(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myDouble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);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1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539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40807" y="1315380"/>
            <a:ext cx="10119959" cy="394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class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NarrowCast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{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public static void main(String[]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args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) {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  double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myDouble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= 9.78d;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  int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myInt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= (int)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myDouble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   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System.out.println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(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myDouble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);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  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System.out.println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(</a:t>
            </a:r>
            <a:r>
              <a:rPr lang="en-US" sz="2400" dirty="0" err="1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myInt</a:t>
            </a: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);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 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5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945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322960"/>
            <a:ext cx="1070199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For all the primitive data types available in Java, there is a 	corresponding  Object  representation  available  which  is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known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as Wrapper Classes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Need for Wrapper Classes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All Collection classes in Java can store only Objects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Primitive data types cannot be stored directly in these 	classes  and  hence  the  primitive  values  needs  to  be 	converted to objects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We have to wrap the primitive data types in a corresponding 	object, and give them an object representation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8106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322960"/>
            <a:ext cx="1070199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Definition: The process of converting the primitive data types 	into objects is called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wrapping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To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declare an integer ‘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’ holding the value 10, you write 	</a:t>
            </a:r>
            <a:endParaRPr lang="en-US" sz="2400" dirty="0" smtClean="0">
              <a:latin typeface="Sitka Text" panose="02000505000000020004" pitchFamily="2" charset="0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</a:t>
            </a: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= 10;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object representation of integer ‘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’ holding the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value 10 will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be:</a:t>
            </a:r>
          </a:p>
          <a:p>
            <a:pPr marL="120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Integer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iref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= new Integer(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);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Here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class Integer is the wrapper class wrapping a primitive 	data type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710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155695"/>
            <a:ext cx="10701997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For  all  the  primitive  data  types,  there  are  corresponding wrapper classes. 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Representing  an  integer  via  a  wrapper  takes  about  12-16 bytes, compared to 4 in an actual integer. Also, retrieving the value of an integer uses the method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Integer.intValue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().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For example, you can take the integer input from the user in the form of a String, and convert it into integer type using the following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statements:</a:t>
            </a:r>
          </a:p>
          <a:p>
            <a:pPr marL="469265" lvl="1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String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str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= “100”;</a:t>
            </a:r>
          </a:p>
          <a:p>
            <a:pPr marL="120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	</a:t>
            </a: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j =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Integer.parseInt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str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);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591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155695"/>
            <a:ext cx="1070199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Integer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is a wrapper for values of type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constructors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for Integer are shown here:</a:t>
            </a: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Integer(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num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</a:t>
            </a: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Integer(String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str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throws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NumberFormatException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Some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methods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of the Integer class:</a:t>
            </a: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static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parseInt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(String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str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throws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NumberFormatException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intValue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 ) returns the value of the invoking object as a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value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22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155695"/>
            <a:ext cx="1070199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Integer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is a wrapper for values of type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constructors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for Integer are shown here:</a:t>
            </a: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Integer(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num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</a:t>
            </a: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Integer(String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str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throws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NumberFormatException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Some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methods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of the Integer class:</a:t>
            </a: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static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parseInt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(String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str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throws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NumberFormatException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01040" lvl="1" indent="-231775"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intValue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 ) returns the value of the invoking object as a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value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267415" y="5497048"/>
            <a:ext cx="827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hlinkClick r:id="rId7"/>
              </a:rPr>
              <a:t>https://</a:t>
            </a:r>
            <a:r>
              <a:rPr lang="en-IN" dirty="0" smtClean="0">
                <a:hlinkClick r:id="rId7"/>
              </a:rPr>
              <a:t>docs.oracle.com/javase/7/docs/api/java/lang/Integer.html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5545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155695"/>
            <a:ext cx="10701997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Few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more method of Integer class (These methods also available in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Long, Short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Byte, Float, Double wrapper class)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byteValue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()	Returns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value of the invoking object as a byte.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doubleValue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()	Returns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value of the invoking object as a double. </a:t>
            </a:r>
            <a:endParaRPr lang="en-US" sz="2400" dirty="0" smtClean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floatValue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()	Returns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value of the invoking object as a float. </a:t>
            </a:r>
            <a:endParaRPr lang="en-US" sz="2400" dirty="0" smtClean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longValue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()	Returns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value of the invoking object as a long.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shortValue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()	Returns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value of the invoking object as a short.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Integer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i1=new Integer(20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);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double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d1=i1.doubleValue();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269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object 3"/>
          <p:cNvGrpSpPr/>
          <p:nvPr/>
        </p:nvGrpSpPr>
        <p:grpSpPr>
          <a:xfrm>
            <a:off x="5172032" y="1168876"/>
            <a:ext cx="1847214" cy="631190"/>
            <a:chOff x="3000755" y="1271016"/>
            <a:chExt cx="1847214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object 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0755" y="1271016"/>
              <a:ext cx="1847088" cy="627888"/>
            </a:xfrm>
            <a:prstGeom prst="rect">
              <a:avLst/>
            </a:prstGeom>
          </p:spPr>
        </p:pic>
        <p:pic>
          <p:nvPicPr>
            <p:cNvPr id="48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7851" y="1336548"/>
              <a:ext cx="1071372" cy="565403"/>
            </a:xfrm>
            <a:prstGeom prst="rect">
              <a:avLst/>
            </a:prstGeom>
          </p:spPr>
        </p:pic>
        <p:pic>
          <p:nvPicPr>
            <p:cNvPr id="49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7999" y="1295400"/>
              <a:ext cx="1752600" cy="533400"/>
            </a:xfrm>
            <a:prstGeom prst="rect">
              <a:avLst/>
            </a:prstGeom>
          </p:spPr>
        </p:pic>
      </p:grpSp>
      <p:sp>
        <p:nvSpPr>
          <p:cNvPr id="50" name="object 7"/>
          <p:cNvSpPr txBox="1"/>
          <p:nvPr/>
        </p:nvSpPr>
        <p:spPr>
          <a:xfrm>
            <a:off x="5219277" y="1193260"/>
            <a:ext cx="1752600" cy="533400"/>
          </a:xfrm>
          <a:prstGeom prst="rect">
            <a:avLst/>
          </a:prstGeom>
          <a:ln w="9144">
            <a:solidFill>
              <a:srgbClr val="00AEE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3189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969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Object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1" name="object 8"/>
          <p:cNvGrpSpPr/>
          <p:nvPr/>
        </p:nvGrpSpPr>
        <p:grpSpPr>
          <a:xfrm>
            <a:off x="1583074" y="5056278"/>
            <a:ext cx="1161415" cy="631190"/>
            <a:chOff x="181355" y="5111496"/>
            <a:chExt cx="1161415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355" y="5111496"/>
              <a:ext cx="1161288" cy="627887"/>
            </a:xfrm>
            <a:prstGeom prst="rect">
              <a:avLst/>
            </a:prstGeom>
          </p:spPr>
        </p:pic>
        <p:pic>
          <p:nvPicPr>
            <p:cNvPr id="53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9" y="5177028"/>
              <a:ext cx="851915" cy="565404"/>
            </a:xfrm>
            <a:prstGeom prst="rect">
              <a:avLst/>
            </a:prstGeom>
          </p:spPr>
        </p:pic>
        <p:pic>
          <p:nvPicPr>
            <p:cNvPr id="54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599" y="5135880"/>
              <a:ext cx="1066800" cy="533400"/>
            </a:xfrm>
            <a:prstGeom prst="rect">
              <a:avLst/>
            </a:prstGeom>
          </p:spPr>
        </p:pic>
        <p:sp>
          <p:nvSpPr>
            <p:cNvPr id="55" name="object 12"/>
            <p:cNvSpPr/>
            <p:nvPr/>
          </p:nvSpPr>
          <p:spPr>
            <a:xfrm>
              <a:off x="228599" y="5135880"/>
              <a:ext cx="1066800" cy="533400"/>
            </a:xfrm>
            <a:custGeom>
              <a:avLst/>
              <a:gdLst/>
              <a:ahLst/>
              <a:cxnLst/>
              <a:rect l="l" t="t" r="r" b="b"/>
              <a:pathLst>
                <a:path w="1066800" h="533400">
                  <a:moveTo>
                    <a:pt x="0" y="533400"/>
                  </a:moveTo>
                  <a:lnTo>
                    <a:pt x="1066800" y="533400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13"/>
          <p:cNvSpPr txBox="1"/>
          <p:nvPr/>
        </p:nvSpPr>
        <p:spPr>
          <a:xfrm>
            <a:off x="1634891" y="5191990"/>
            <a:ext cx="1058545" cy="3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Byte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14"/>
          <p:cNvGrpSpPr/>
          <p:nvPr/>
        </p:nvGrpSpPr>
        <p:grpSpPr>
          <a:xfrm>
            <a:off x="3003443" y="5079137"/>
            <a:ext cx="1188720" cy="632460"/>
            <a:chOff x="1601724" y="5134355"/>
            <a:chExt cx="1188720" cy="6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1724" y="5134355"/>
              <a:ext cx="1188720" cy="627888"/>
            </a:xfrm>
            <a:prstGeom prst="rect">
              <a:avLst/>
            </a:prstGeom>
          </p:spPr>
        </p:pic>
        <p:pic>
          <p:nvPicPr>
            <p:cNvPr id="59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7548" y="5201411"/>
              <a:ext cx="957072" cy="565404"/>
            </a:xfrm>
            <a:prstGeom prst="rect">
              <a:avLst/>
            </a:prstGeom>
          </p:spPr>
        </p:pic>
        <p:pic>
          <p:nvPicPr>
            <p:cNvPr id="60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8968" y="5158739"/>
              <a:ext cx="1094232" cy="533400"/>
            </a:xfrm>
            <a:prstGeom prst="rect">
              <a:avLst/>
            </a:prstGeom>
          </p:spPr>
        </p:pic>
        <p:sp>
          <p:nvSpPr>
            <p:cNvPr id="61" name="object 18"/>
            <p:cNvSpPr/>
            <p:nvPr/>
          </p:nvSpPr>
          <p:spPr>
            <a:xfrm>
              <a:off x="1648968" y="5158739"/>
              <a:ext cx="1094740" cy="533400"/>
            </a:xfrm>
            <a:custGeom>
              <a:avLst/>
              <a:gdLst/>
              <a:ahLst/>
              <a:cxnLst/>
              <a:rect l="l" t="t" r="r" b="b"/>
              <a:pathLst>
                <a:path w="1094739" h="533400">
                  <a:moveTo>
                    <a:pt x="0" y="533400"/>
                  </a:moveTo>
                  <a:lnTo>
                    <a:pt x="1094232" y="533400"/>
                  </a:lnTo>
                  <a:lnTo>
                    <a:pt x="1094232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3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19"/>
          <p:cNvSpPr txBox="1"/>
          <p:nvPr/>
        </p:nvSpPr>
        <p:spPr>
          <a:xfrm>
            <a:off x="3055258" y="5216424"/>
            <a:ext cx="1085215" cy="299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3" name="object 20"/>
          <p:cNvGrpSpPr/>
          <p:nvPr/>
        </p:nvGrpSpPr>
        <p:grpSpPr>
          <a:xfrm>
            <a:off x="4400951" y="5124858"/>
            <a:ext cx="1216660" cy="631190"/>
            <a:chOff x="2999232" y="5180076"/>
            <a:chExt cx="1216660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4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99232" y="5180076"/>
              <a:ext cx="1216152" cy="627888"/>
            </a:xfrm>
            <a:prstGeom prst="rect">
              <a:avLst/>
            </a:prstGeom>
          </p:spPr>
        </p:pic>
        <p:pic>
          <p:nvPicPr>
            <p:cNvPr id="65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6476" y="5245608"/>
              <a:ext cx="1121664" cy="565404"/>
            </a:xfrm>
            <a:prstGeom prst="rect">
              <a:avLst/>
            </a:prstGeom>
          </p:spPr>
        </p:pic>
        <p:pic>
          <p:nvPicPr>
            <p:cNvPr id="66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46476" y="5204460"/>
              <a:ext cx="1121664" cy="533399"/>
            </a:xfrm>
            <a:prstGeom prst="rect">
              <a:avLst/>
            </a:prstGeom>
          </p:spPr>
        </p:pic>
        <p:sp>
          <p:nvSpPr>
            <p:cNvPr id="67" name="object 24"/>
            <p:cNvSpPr/>
            <p:nvPr/>
          </p:nvSpPr>
          <p:spPr>
            <a:xfrm>
              <a:off x="3046476" y="5204460"/>
              <a:ext cx="1122045" cy="533400"/>
            </a:xfrm>
            <a:custGeom>
              <a:avLst/>
              <a:gdLst/>
              <a:ahLst/>
              <a:cxnLst/>
              <a:rect l="l" t="t" r="r" b="b"/>
              <a:pathLst>
                <a:path w="1122045" h="533400">
                  <a:moveTo>
                    <a:pt x="0" y="533399"/>
                  </a:moveTo>
                  <a:lnTo>
                    <a:pt x="1121664" y="533399"/>
                  </a:lnTo>
                  <a:lnTo>
                    <a:pt x="1121664" y="0"/>
                  </a:lnTo>
                  <a:lnTo>
                    <a:pt x="0" y="0"/>
                  </a:lnTo>
                  <a:lnTo>
                    <a:pt x="0" y="533399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25"/>
          <p:cNvSpPr txBox="1"/>
          <p:nvPr/>
        </p:nvSpPr>
        <p:spPr>
          <a:xfrm>
            <a:off x="4452767" y="5260316"/>
            <a:ext cx="1112520" cy="3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Integer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9" name="object 26"/>
          <p:cNvGrpSpPr/>
          <p:nvPr/>
        </p:nvGrpSpPr>
        <p:grpSpPr>
          <a:xfrm>
            <a:off x="6095639" y="5083710"/>
            <a:ext cx="1001394" cy="631190"/>
            <a:chOff x="4693920" y="5138928"/>
            <a:chExt cx="1001394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0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3920" y="5138928"/>
              <a:ext cx="1001268" cy="627888"/>
            </a:xfrm>
            <a:prstGeom prst="rect">
              <a:avLst/>
            </a:prstGeom>
          </p:spPr>
        </p:pic>
        <p:pic>
          <p:nvPicPr>
            <p:cNvPr id="71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35068" y="5204460"/>
              <a:ext cx="920496" cy="565404"/>
            </a:xfrm>
            <a:prstGeom prst="rect">
              <a:avLst/>
            </a:prstGeom>
          </p:spPr>
        </p:pic>
        <p:pic>
          <p:nvPicPr>
            <p:cNvPr id="72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41164" y="5163312"/>
              <a:ext cx="906780" cy="533400"/>
            </a:xfrm>
            <a:prstGeom prst="rect">
              <a:avLst/>
            </a:prstGeom>
          </p:spPr>
        </p:pic>
        <p:sp>
          <p:nvSpPr>
            <p:cNvPr id="73" name="object 30"/>
            <p:cNvSpPr/>
            <p:nvPr/>
          </p:nvSpPr>
          <p:spPr>
            <a:xfrm>
              <a:off x="4741164" y="5163312"/>
              <a:ext cx="906780" cy="533400"/>
            </a:xfrm>
            <a:custGeom>
              <a:avLst/>
              <a:gdLst/>
              <a:ahLst/>
              <a:cxnLst/>
              <a:rect l="l" t="t" r="r" b="b"/>
              <a:pathLst>
                <a:path w="906779" h="533400">
                  <a:moveTo>
                    <a:pt x="0" y="533400"/>
                  </a:moveTo>
                  <a:lnTo>
                    <a:pt x="906780" y="533400"/>
                  </a:lnTo>
                  <a:lnTo>
                    <a:pt x="90678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31"/>
          <p:cNvSpPr txBox="1"/>
          <p:nvPr/>
        </p:nvSpPr>
        <p:spPr>
          <a:xfrm>
            <a:off x="6127261" y="5219473"/>
            <a:ext cx="904240" cy="299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5" name="object 32"/>
          <p:cNvGrpSpPr/>
          <p:nvPr/>
        </p:nvGrpSpPr>
        <p:grpSpPr>
          <a:xfrm>
            <a:off x="7496195" y="5056278"/>
            <a:ext cx="1009015" cy="631190"/>
            <a:chOff x="6094476" y="5111496"/>
            <a:chExt cx="1009015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6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94476" y="5111496"/>
              <a:ext cx="1008887" cy="627887"/>
            </a:xfrm>
            <a:prstGeom prst="rect">
              <a:avLst/>
            </a:prstGeom>
          </p:spPr>
        </p:pic>
        <p:pic>
          <p:nvPicPr>
            <p:cNvPr id="77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46292" y="5177028"/>
              <a:ext cx="906780" cy="565404"/>
            </a:xfrm>
            <a:prstGeom prst="rect">
              <a:avLst/>
            </a:prstGeom>
          </p:spPr>
        </p:pic>
        <p:pic>
          <p:nvPicPr>
            <p:cNvPr id="78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41720" y="5135880"/>
              <a:ext cx="914400" cy="533400"/>
            </a:xfrm>
            <a:prstGeom prst="rect">
              <a:avLst/>
            </a:prstGeom>
          </p:spPr>
        </p:pic>
        <p:sp>
          <p:nvSpPr>
            <p:cNvPr id="79" name="object 36"/>
            <p:cNvSpPr/>
            <p:nvPr/>
          </p:nvSpPr>
          <p:spPr>
            <a:xfrm>
              <a:off x="6141720" y="513588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533400"/>
                  </a:moveTo>
                  <a:lnTo>
                    <a:pt x="914400" y="533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7"/>
          <p:cNvSpPr txBox="1"/>
          <p:nvPr/>
        </p:nvSpPr>
        <p:spPr>
          <a:xfrm>
            <a:off x="7548010" y="5191990"/>
            <a:ext cx="905510" cy="3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Float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1" name="object 38"/>
          <p:cNvGrpSpPr/>
          <p:nvPr/>
        </p:nvGrpSpPr>
        <p:grpSpPr>
          <a:xfrm>
            <a:off x="2089042" y="2585874"/>
            <a:ext cx="1618615" cy="631190"/>
            <a:chOff x="687323" y="2641092"/>
            <a:chExt cx="1618615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2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7323" y="2641092"/>
              <a:ext cx="1618488" cy="627888"/>
            </a:xfrm>
            <a:prstGeom prst="rect">
              <a:avLst/>
            </a:prstGeom>
          </p:spPr>
        </p:pic>
        <p:pic>
          <p:nvPicPr>
            <p:cNvPr id="83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5443" y="2706624"/>
              <a:ext cx="1222247" cy="565403"/>
            </a:xfrm>
            <a:prstGeom prst="rect">
              <a:avLst/>
            </a:prstGeom>
          </p:spPr>
        </p:pic>
        <p:pic>
          <p:nvPicPr>
            <p:cNvPr id="84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4567" y="2665476"/>
              <a:ext cx="1524000" cy="533400"/>
            </a:xfrm>
            <a:prstGeom prst="rect">
              <a:avLst/>
            </a:prstGeom>
          </p:spPr>
        </p:pic>
        <p:sp>
          <p:nvSpPr>
            <p:cNvPr id="85" name="object 42"/>
            <p:cNvSpPr/>
            <p:nvPr/>
          </p:nvSpPr>
          <p:spPr>
            <a:xfrm>
              <a:off x="734567" y="2665476"/>
              <a:ext cx="1524000" cy="533400"/>
            </a:xfrm>
            <a:custGeom>
              <a:avLst/>
              <a:gdLst/>
              <a:ahLst/>
              <a:cxnLst/>
              <a:rect l="l" t="t" r="r" b="b"/>
              <a:pathLst>
                <a:path w="1524000" h="533400">
                  <a:moveTo>
                    <a:pt x="0" y="533400"/>
                  </a:moveTo>
                  <a:lnTo>
                    <a:pt x="1524000" y="5334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43"/>
          <p:cNvSpPr txBox="1"/>
          <p:nvPr/>
        </p:nvSpPr>
        <p:spPr>
          <a:xfrm>
            <a:off x="2140859" y="2721636"/>
            <a:ext cx="1515745" cy="299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7" name="object 44"/>
          <p:cNvGrpSpPr/>
          <p:nvPr/>
        </p:nvGrpSpPr>
        <p:grpSpPr>
          <a:xfrm>
            <a:off x="5219339" y="2566061"/>
            <a:ext cx="1850389" cy="632460"/>
            <a:chOff x="3817620" y="2621279"/>
            <a:chExt cx="1850389" cy="6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8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7620" y="2621279"/>
              <a:ext cx="1850136" cy="627888"/>
            </a:xfrm>
            <a:prstGeom prst="rect">
              <a:avLst/>
            </a:prstGeom>
          </p:spPr>
        </p:pic>
        <p:pic>
          <p:nvPicPr>
            <p:cNvPr id="89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30980" y="2688335"/>
              <a:ext cx="1423415" cy="565403"/>
            </a:xfrm>
            <a:prstGeom prst="rect">
              <a:avLst/>
            </a:prstGeom>
          </p:spPr>
        </p:pic>
        <p:pic>
          <p:nvPicPr>
            <p:cNvPr id="90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64864" y="2645663"/>
              <a:ext cx="1755648" cy="533400"/>
            </a:xfrm>
            <a:prstGeom prst="rect">
              <a:avLst/>
            </a:prstGeom>
          </p:spPr>
        </p:pic>
        <p:sp>
          <p:nvSpPr>
            <p:cNvPr id="91" name="object 48"/>
            <p:cNvSpPr/>
            <p:nvPr/>
          </p:nvSpPr>
          <p:spPr>
            <a:xfrm>
              <a:off x="3864864" y="2645663"/>
              <a:ext cx="1755775" cy="533400"/>
            </a:xfrm>
            <a:custGeom>
              <a:avLst/>
              <a:gdLst/>
              <a:ahLst/>
              <a:cxnLst/>
              <a:rect l="l" t="t" r="r" b="b"/>
              <a:pathLst>
                <a:path w="1755775" h="533400">
                  <a:moveTo>
                    <a:pt x="0" y="533400"/>
                  </a:moveTo>
                  <a:lnTo>
                    <a:pt x="1755648" y="533400"/>
                  </a:lnTo>
                  <a:lnTo>
                    <a:pt x="1755648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49"/>
          <p:cNvSpPr txBox="1"/>
          <p:nvPr/>
        </p:nvSpPr>
        <p:spPr>
          <a:xfrm>
            <a:off x="5271154" y="2702714"/>
            <a:ext cx="1760220" cy="299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3" name="object 50"/>
          <p:cNvGrpSpPr/>
          <p:nvPr/>
        </p:nvGrpSpPr>
        <p:grpSpPr>
          <a:xfrm>
            <a:off x="8732159" y="2610258"/>
            <a:ext cx="1262380" cy="631190"/>
            <a:chOff x="7330440" y="2665476"/>
            <a:chExt cx="1262380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4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44156" y="2665476"/>
              <a:ext cx="1237488" cy="627888"/>
            </a:xfrm>
            <a:prstGeom prst="rect">
              <a:avLst/>
            </a:prstGeom>
          </p:spPr>
        </p:pic>
        <p:pic>
          <p:nvPicPr>
            <p:cNvPr id="95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30440" y="2731008"/>
              <a:ext cx="1261872" cy="565403"/>
            </a:xfrm>
            <a:prstGeom prst="rect">
              <a:avLst/>
            </a:prstGeom>
          </p:spPr>
        </p:pic>
        <p:pic>
          <p:nvPicPr>
            <p:cNvPr id="96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91400" y="2689860"/>
              <a:ext cx="1143000" cy="533400"/>
            </a:xfrm>
            <a:prstGeom prst="rect">
              <a:avLst/>
            </a:prstGeom>
          </p:spPr>
        </p:pic>
        <p:sp>
          <p:nvSpPr>
            <p:cNvPr id="97" name="object 54"/>
            <p:cNvSpPr/>
            <p:nvPr/>
          </p:nvSpPr>
          <p:spPr>
            <a:xfrm>
              <a:off x="7391400" y="2689860"/>
              <a:ext cx="1143000" cy="533400"/>
            </a:xfrm>
            <a:custGeom>
              <a:avLst/>
              <a:gdLst/>
              <a:ahLst/>
              <a:cxnLst/>
              <a:rect l="l" t="t" r="r" b="b"/>
              <a:pathLst>
                <a:path w="1143000" h="533400">
                  <a:moveTo>
                    <a:pt x="0" y="533400"/>
                  </a:moveTo>
                  <a:lnTo>
                    <a:pt x="1143000" y="5334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55"/>
          <p:cNvSpPr txBox="1"/>
          <p:nvPr/>
        </p:nvSpPr>
        <p:spPr>
          <a:xfrm>
            <a:off x="8797690" y="2745081"/>
            <a:ext cx="1134110" cy="3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Boolean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9" name="object 56"/>
          <p:cNvGrpSpPr/>
          <p:nvPr/>
        </p:nvGrpSpPr>
        <p:grpSpPr>
          <a:xfrm>
            <a:off x="8872366" y="5056278"/>
            <a:ext cx="1135380" cy="631190"/>
            <a:chOff x="7470647" y="5111496"/>
            <a:chExt cx="1135380" cy="631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0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96555" y="5111496"/>
              <a:ext cx="1085088" cy="627887"/>
            </a:xfrm>
            <a:prstGeom prst="rect">
              <a:avLst/>
            </a:prstGeom>
          </p:spPr>
        </p:pic>
        <p:pic>
          <p:nvPicPr>
            <p:cNvPr id="101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70647" y="5177028"/>
              <a:ext cx="1135379" cy="565404"/>
            </a:xfrm>
            <a:prstGeom prst="rect">
              <a:avLst/>
            </a:prstGeom>
          </p:spPr>
        </p:pic>
        <p:pic>
          <p:nvPicPr>
            <p:cNvPr id="102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43799" y="5135880"/>
              <a:ext cx="990600" cy="533400"/>
            </a:xfrm>
            <a:prstGeom prst="rect">
              <a:avLst/>
            </a:prstGeom>
          </p:spPr>
        </p:pic>
        <p:sp>
          <p:nvSpPr>
            <p:cNvPr id="103" name="object 60"/>
            <p:cNvSpPr/>
            <p:nvPr/>
          </p:nvSpPr>
          <p:spPr>
            <a:xfrm>
              <a:off x="7543799" y="513588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990600" y="533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61"/>
          <p:cNvSpPr txBox="1"/>
          <p:nvPr/>
        </p:nvSpPr>
        <p:spPr>
          <a:xfrm>
            <a:off x="8950090" y="5191990"/>
            <a:ext cx="981710" cy="3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Double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5" name="object 62"/>
          <p:cNvGrpSpPr/>
          <p:nvPr/>
        </p:nvGrpSpPr>
        <p:grpSpPr>
          <a:xfrm>
            <a:off x="1804055" y="2029614"/>
            <a:ext cx="7693659" cy="3197860"/>
            <a:chOff x="402336" y="2084832"/>
            <a:chExt cx="7693659" cy="31978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6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53896" y="2090928"/>
              <a:ext cx="6546361" cy="99060"/>
            </a:xfrm>
            <a:prstGeom prst="rect">
              <a:avLst/>
            </a:prstGeom>
          </p:spPr>
        </p:pic>
        <p:sp>
          <p:nvSpPr>
            <p:cNvPr id="107" name="object 64"/>
            <p:cNvSpPr/>
            <p:nvPr/>
          </p:nvSpPr>
          <p:spPr>
            <a:xfrm>
              <a:off x="1497330" y="2106930"/>
              <a:ext cx="6466205" cy="27305"/>
            </a:xfrm>
            <a:custGeom>
              <a:avLst/>
              <a:gdLst/>
              <a:ahLst/>
              <a:cxnLst/>
              <a:rect l="l" t="t" r="r" b="b"/>
              <a:pathLst>
                <a:path w="6466205" h="27305">
                  <a:moveTo>
                    <a:pt x="0" y="26924"/>
                  </a:moveTo>
                  <a:lnTo>
                    <a:pt x="6465824" y="0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41703" y="2084832"/>
              <a:ext cx="111252" cy="656844"/>
            </a:xfrm>
            <a:prstGeom prst="rect">
              <a:avLst/>
            </a:prstGeom>
          </p:spPr>
        </p:pic>
        <p:sp>
          <p:nvSpPr>
            <p:cNvPr id="109" name="object 66"/>
            <p:cNvSpPr/>
            <p:nvPr/>
          </p:nvSpPr>
          <p:spPr>
            <a:xfrm>
              <a:off x="1497330" y="2106930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800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45151" y="2084832"/>
              <a:ext cx="111251" cy="679703"/>
            </a:xfrm>
            <a:prstGeom prst="rect">
              <a:avLst/>
            </a:prstGeom>
          </p:spPr>
        </p:pic>
        <p:sp>
          <p:nvSpPr>
            <p:cNvPr id="111" name="object 68"/>
            <p:cNvSpPr/>
            <p:nvPr/>
          </p:nvSpPr>
          <p:spPr>
            <a:xfrm>
              <a:off x="4700777" y="2106930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30">
                  <a:moveTo>
                    <a:pt x="0" y="0"/>
                  </a:moveTo>
                  <a:lnTo>
                    <a:pt x="0" y="582549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08036" y="2084832"/>
              <a:ext cx="111251" cy="679703"/>
            </a:xfrm>
            <a:prstGeom prst="rect">
              <a:avLst/>
            </a:prstGeom>
          </p:spPr>
        </p:pic>
        <p:sp>
          <p:nvSpPr>
            <p:cNvPr id="113" name="object 70"/>
            <p:cNvSpPr/>
            <p:nvPr/>
          </p:nvSpPr>
          <p:spPr>
            <a:xfrm>
              <a:off x="7963662" y="2106930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30">
                  <a:moveTo>
                    <a:pt x="0" y="0"/>
                  </a:moveTo>
                  <a:lnTo>
                    <a:pt x="0" y="582549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528" y="4403089"/>
              <a:ext cx="7661900" cy="92709"/>
            </a:xfrm>
            <a:prstGeom prst="rect">
              <a:avLst/>
            </a:prstGeom>
          </p:spPr>
        </p:pic>
        <p:sp>
          <p:nvSpPr>
            <p:cNvPr id="115" name="object 72"/>
            <p:cNvSpPr/>
            <p:nvPr/>
          </p:nvSpPr>
          <p:spPr>
            <a:xfrm>
              <a:off x="457962" y="4420361"/>
              <a:ext cx="7581900" cy="0"/>
            </a:xfrm>
            <a:custGeom>
              <a:avLst/>
              <a:gdLst/>
              <a:ahLst/>
              <a:cxnLst/>
              <a:rect l="l" t="t" r="r" b="b"/>
              <a:pathLst>
                <a:path w="7581900">
                  <a:moveTo>
                    <a:pt x="0" y="0"/>
                  </a:moveTo>
                  <a:lnTo>
                    <a:pt x="7581900" y="0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2336" y="4398264"/>
              <a:ext cx="111251" cy="838200"/>
            </a:xfrm>
            <a:prstGeom prst="rect">
              <a:avLst/>
            </a:prstGeom>
          </p:spPr>
        </p:pic>
        <p:sp>
          <p:nvSpPr>
            <p:cNvPr id="117" name="object 74"/>
            <p:cNvSpPr/>
            <p:nvPr/>
          </p:nvSpPr>
          <p:spPr>
            <a:xfrm>
              <a:off x="457962" y="4420361"/>
              <a:ext cx="0" cy="739775"/>
            </a:xfrm>
            <a:custGeom>
              <a:avLst/>
              <a:gdLst/>
              <a:ahLst/>
              <a:cxnLst/>
              <a:rect l="l" t="t" r="r" b="b"/>
              <a:pathLst>
                <a:path h="739775">
                  <a:moveTo>
                    <a:pt x="0" y="0"/>
                  </a:moveTo>
                  <a:lnTo>
                    <a:pt x="0" y="739775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03703" y="4398264"/>
              <a:ext cx="111251" cy="882396"/>
            </a:xfrm>
            <a:prstGeom prst="rect">
              <a:avLst/>
            </a:prstGeom>
          </p:spPr>
        </p:pic>
        <p:sp>
          <p:nvSpPr>
            <p:cNvPr id="119" name="object 76"/>
            <p:cNvSpPr/>
            <p:nvPr/>
          </p:nvSpPr>
          <p:spPr>
            <a:xfrm>
              <a:off x="2259330" y="4420361"/>
              <a:ext cx="0" cy="784225"/>
            </a:xfrm>
            <a:custGeom>
              <a:avLst/>
              <a:gdLst/>
              <a:ahLst/>
              <a:cxnLst/>
              <a:rect l="l" t="t" r="r" b="b"/>
              <a:pathLst>
                <a:path h="784225">
                  <a:moveTo>
                    <a:pt x="0" y="0"/>
                  </a:moveTo>
                  <a:lnTo>
                    <a:pt x="0" y="784225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20440" y="4398264"/>
              <a:ext cx="111251" cy="883920"/>
            </a:xfrm>
            <a:prstGeom prst="rect">
              <a:avLst/>
            </a:prstGeom>
          </p:spPr>
        </p:pic>
        <p:sp>
          <p:nvSpPr>
            <p:cNvPr id="121" name="object 78"/>
            <p:cNvSpPr/>
            <p:nvPr/>
          </p:nvSpPr>
          <p:spPr>
            <a:xfrm>
              <a:off x="3576065" y="4420361"/>
              <a:ext cx="0" cy="786130"/>
            </a:xfrm>
            <a:custGeom>
              <a:avLst/>
              <a:gdLst/>
              <a:ahLst/>
              <a:cxnLst/>
              <a:rect l="l" t="t" r="r" b="b"/>
              <a:pathLst>
                <a:path h="786129">
                  <a:moveTo>
                    <a:pt x="0" y="0"/>
                  </a:moveTo>
                  <a:lnTo>
                    <a:pt x="0" y="785749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40451" y="4404360"/>
              <a:ext cx="111251" cy="833627"/>
            </a:xfrm>
            <a:prstGeom prst="rect">
              <a:avLst/>
            </a:prstGeom>
          </p:spPr>
        </p:pic>
        <p:sp>
          <p:nvSpPr>
            <p:cNvPr id="123" name="object 80"/>
            <p:cNvSpPr/>
            <p:nvPr/>
          </p:nvSpPr>
          <p:spPr>
            <a:xfrm>
              <a:off x="5196077" y="4426458"/>
              <a:ext cx="0" cy="736600"/>
            </a:xfrm>
            <a:custGeom>
              <a:avLst/>
              <a:gdLst/>
              <a:ahLst/>
              <a:cxnLst/>
              <a:rect l="l" t="t" r="r" b="b"/>
              <a:pathLst>
                <a:path h="736600">
                  <a:moveTo>
                    <a:pt x="0" y="0"/>
                  </a:moveTo>
                  <a:lnTo>
                    <a:pt x="0" y="736600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44056" y="4398264"/>
              <a:ext cx="111251" cy="813816"/>
            </a:xfrm>
            <a:prstGeom prst="rect">
              <a:avLst/>
            </a:prstGeom>
          </p:spPr>
        </p:pic>
        <p:sp>
          <p:nvSpPr>
            <p:cNvPr id="125" name="object 82"/>
            <p:cNvSpPr/>
            <p:nvPr/>
          </p:nvSpPr>
          <p:spPr>
            <a:xfrm>
              <a:off x="6599682" y="4420361"/>
              <a:ext cx="0" cy="716280"/>
            </a:xfrm>
            <a:custGeom>
              <a:avLst/>
              <a:gdLst/>
              <a:ahLst/>
              <a:cxnLst/>
              <a:rect l="l" t="t" r="r" b="b"/>
              <a:pathLst>
                <a:path h="716279">
                  <a:moveTo>
                    <a:pt x="0" y="0"/>
                  </a:moveTo>
                  <a:lnTo>
                    <a:pt x="0" y="715899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84236" y="4375404"/>
              <a:ext cx="111251" cy="882396"/>
            </a:xfrm>
            <a:prstGeom prst="rect">
              <a:avLst/>
            </a:prstGeom>
          </p:spPr>
        </p:pic>
        <p:sp>
          <p:nvSpPr>
            <p:cNvPr id="127" name="object 84"/>
            <p:cNvSpPr/>
            <p:nvPr/>
          </p:nvSpPr>
          <p:spPr>
            <a:xfrm>
              <a:off x="8039862" y="4397502"/>
              <a:ext cx="0" cy="784225"/>
            </a:xfrm>
            <a:custGeom>
              <a:avLst/>
              <a:gdLst/>
              <a:ahLst/>
              <a:cxnLst/>
              <a:rect l="l" t="t" r="r" b="b"/>
              <a:pathLst>
                <a:path h="784225">
                  <a:moveTo>
                    <a:pt x="0" y="0"/>
                  </a:moveTo>
                  <a:lnTo>
                    <a:pt x="0" y="784225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52727" y="3641090"/>
              <a:ext cx="3280387" cy="92709"/>
            </a:xfrm>
            <a:prstGeom prst="rect">
              <a:avLst/>
            </a:prstGeom>
          </p:spPr>
        </p:pic>
        <p:sp>
          <p:nvSpPr>
            <p:cNvPr id="129" name="object 86"/>
            <p:cNvSpPr/>
            <p:nvPr/>
          </p:nvSpPr>
          <p:spPr>
            <a:xfrm>
              <a:off x="1296161" y="3658362"/>
              <a:ext cx="3200400" cy="0"/>
            </a:xfrm>
            <a:custGeom>
              <a:avLst/>
              <a:gdLst/>
              <a:ahLst/>
              <a:cxnLst/>
              <a:rect l="l" t="t" r="r" b="b"/>
              <a:pathLst>
                <a:path w="3200400">
                  <a:moveTo>
                    <a:pt x="0" y="0"/>
                  </a:moveTo>
                  <a:lnTo>
                    <a:pt x="3200400" y="0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40536" y="3201924"/>
              <a:ext cx="111252" cy="533400"/>
            </a:xfrm>
            <a:prstGeom prst="rect">
              <a:avLst/>
            </a:prstGeom>
          </p:spPr>
        </p:pic>
        <p:sp>
          <p:nvSpPr>
            <p:cNvPr id="131" name="object 88"/>
            <p:cNvSpPr/>
            <p:nvPr/>
          </p:nvSpPr>
          <p:spPr>
            <a:xfrm>
              <a:off x="1296161" y="3224022"/>
              <a:ext cx="0" cy="434975"/>
            </a:xfrm>
            <a:custGeom>
              <a:avLst/>
              <a:gdLst/>
              <a:ahLst/>
              <a:cxnLst/>
              <a:rect l="l" t="t" r="r" b="b"/>
              <a:pathLst>
                <a:path h="434975">
                  <a:moveTo>
                    <a:pt x="0" y="0"/>
                  </a:moveTo>
                  <a:lnTo>
                    <a:pt x="0" y="434975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8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66844" y="3659124"/>
              <a:ext cx="111251" cy="838200"/>
            </a:xfrm>
            <a:prstGeom prst="rect">
              <a:avLst/>
            </a:prstGeom>
          </p:spPr>
        </p:pic>
        <p:sp>
          <p:nvSpPr>
            <p:cNvPr id="133" name="object 90"/>
            <p:cNvSpPr/>
            <p:nvPr/>
          </p:nvSpPr>
          <p:spPr>
            <a:xfrm>
              <a:off x="4522470" y="3681222"/>
              <a:ext cx="0" cy="739775"/>
            </a:xfrm>
            <a:custGeom>
              <a:avLst/>
              <a:gdLst/>
              <a:ahLst/>
              <a:cxnLst/>
              <a:rect l="l" t="t" r="r" b="b"/>
              <a:pathLst>
                <a:path h="739775">
                  <a:moveTo>
                    <a:pt x="0" y="0"/>
                  </a:moveTo>
                  <a:lnTo>
                    <a:pt x="0" y="739775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734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5234" y="1387047"/>
          <a:ext cx="9961531" cy="3840480"/>
        </p:xfrm>
        <a:graphic>
          <a:graphicData uri="http://schemas.openxmlformats.org/drawingml/2006/table">
            <a:tbl>
              <a:tblPr/>
              <a:tblGrid>
                <a:gridCol w="4975917">
                  <a:extLst>
                    <a:ext uri="{9D8B030D-6E8A-4147-A177-3AD203B41FA5}">
                      <a16:colId xmlns:a16="http://schemas.microsoft.com/office/drawing/2014/main" val="3815453991"/>
                    </a:ext>
                  </a:extLst>
                </a:gridCol>
                <a:gridCol w="4985614">
                  <a:extLst>
                    <a:ext uri="{9D8B030D-6E8A-4147-A177-3AD203B41FA5}">
                      <a16:colId xmlns:a16="http://schemas.microsoft.com/office/drawing/2014/main" val="2635649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Primitive Data Type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Wrapper Class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42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byte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Byte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20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short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>
                          <a:effectLst/>
                        </a:rPr>
                        <a:t>Short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3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 err="1">
                          <a:effectLst/>
                        </a:rPr>
                        <a:t>int</a:t>
                      </a:r>
                      <a:endParaRPr lang="en-IN" dirty="0"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>
                          <a:effectLst/>
                        </a:rPr>
                        <a:t>Integer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44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long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Long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91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>
                          <a:effectLst/>
                        </a:rPr>
                        <a:t>float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Float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1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>
                          <a:effectLst/>
                        </a:rPr>
                        <a:t>double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Double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26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>
                          <a:effectLst/>
                        </a:rPr>
                        <a:t>boolean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Boolean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>
                          <a:effectLst/>
                        </a:rPr>
                        <a:t>char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>
                          <a:effectLst/>
                        </a:rPr>
                        <a:t>Character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9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2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749434" y="1597729"/>
            <a:ext cx="724162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Platform Independent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Languages like </a:t>
            </a:r>
            <a:r>
              <a:rPr lang="en-US" sz="2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C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, </a:t>
            </a:r>
            <a:r>
              <a:rPr lang="en-US" sz="2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C++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, etc. which are compiled into platform specific machines.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</a:rPr>
              <a:t>Java is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Write Once and Run Anywhere (WORA).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code is compiled by the compiler and converted into bytecode.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</a:rPr>
              <a:t>Java Virtual Machine executes the bytecode.</a:t>
            </a: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1026" name="Picture 2" descr="Java is platform independent">
            <a:extLst>
              <a:ext uri="{FF2B5EF4-FFF2-40B4-BE49-F238E27FC236}">
                <a16:creationId xmlns:a16="http://schemas.microsoft.com/office/drawing/2014/main" id="{8707BE3A-67D2-48A0-B64E-4A400AC8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6" y="1669188"/>
            <a:ext cx="3300430" cy="33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899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5765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WRAPPER CLASSES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0363" y="1554966"/>
            <a:ext cx="6096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Main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{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</a:t>
            </a: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795E26"/>
                </a:solidFill>
                <a:latin typeface="Sitka Text" pitchFamily="2" charset="0"/>
              </a:rPr>
              <a:t>main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[]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) {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Integer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myInt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000" dirty="0">
                <a:solidFill>
                  <a:srgbClr val="098658"/>
                </a:solidFill>
                <a:latin typeface="Sitka Text" pitchFamily="2" charset="0"/>
              </a:rPr>
              <a:t>5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Double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myDouble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000" dirty="0">
                <a:solidFill>
                  <a:srgbClr val="098658"/>
                </a:solidFill>
                <a:latin typeface="Sitka Text" pitchFamily="2" charset="0"/>
              </a:rPr>
              <a:t>5.99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Character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myChar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000" dirty="0">
                <a:solidFill>
                  <a:srgbClr val="A31515"/>
                </a:solidFill>
                <a:latin typeface="Sitka Text" pitchFamily="2" charset="0"/>
              </a:rPr>
              <a:t>'A'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myInt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myDouble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myChar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}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000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000" dirty="0">
                <a:solidFill>
                  <a:srgbClr val="000000"/>
                </a:solidFill>
                <a:latin typeface="Sitka Text" pitchFamily="2" charset="0"/>
              </a:rPr>
            </a:br>
            <a:endParaRPr lang="en-IN" sz="2000" b="0" dirty="0">
              <a:solidFill>
                <a:srgbClr val="000000"/>
              </a:solidFill>
              <a:effectLst/>
              <a:latin typeface="Sitka Tex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581533"/>
            <a:ext cx="609600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Main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{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</a:t>
            </a: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Sitka Text" pitchFamily="2" charset="0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>
                <a:solidFill>
                  <a:srgbClr val="795E26"/>
                </a:solidFill>
                <a:latin typeface="Sitka Text" pitchFamily="2" charset="0"/>
              </a:rPr>
              <a:t>main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[]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) {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Integer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myInt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000" dirty="0">
                <a:solidFill>
                  <a:srgbClr val="098658"/>
                </a:solidFill>
                <a:latin typeface="Sitka Text" pitchFamily="2" charset="0"/>
              </a:rPr>
              <a:t>5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Double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myDouble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000" dirty="0">
                <a:solidFill>
                  <a:srgbClr val="098658"/>
                </a:solidFill>
                <a:latin typeface="Sitka Text" pitchFamily="2" charset="0"/>
              </a:rPr>
              <a:t>5.99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>
                <a:solidFill>
                  <a:srgbClr val="267F99"/>
                </a:solidFill>
                <a:latin typeface="Sitka Text" pitchFamily="2" charset="0"/>
              </a:rPr>
              <a:t>Character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myChar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000" dirty="0">
                <a:solidFill>
                  <a:srgbClr val="A31515"/>
                </a:solidFill>
                <a:latin typeface="Sitka Text" pitchFamily="2" charset="0"/>
              </a:rPr>
              <a:t>'A'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myInt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intValue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());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myDouble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doubleValue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());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000" dirty="0" err="1">
                <a:solidFill>
                  <a:srgbClr val="001080"/>
                </a:solidFill>
                <a:latin typeface="Sitka Text" pitchFamily="2" charset="0"/>
              </a:rPr>
              <a:t>myChar</a:t>
            </a:r>
            <a:r>
              <a:rPr lang="en-IN" sz="20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000" dirty="0" err="1">
                <a:solidFill>
                  <a:srgbClr val="795E26"/>
                </a:solidFill>
                <a:latin typeface="Sitka Text" pitchFamily="2" charset="0"/>
              </a:rPr>
              <a:t>charValue</a:t>
            </a: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());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  }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rgbClr val="000000"/>
                </a:solidFill>
                <a:latin typeface="Sitka Text" pitchFamily="2" charset="0"/>
              </a:rPr>
              <a:t>}</a:t>
            </a:r>
            <a:endParaRPr lang="en-IN" sz="2000" b="0" dirty="0">
              <a:solidFill>
                <a:srgbClr val="000000"/>
              </a:solidFill>
              <a:effectLst/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72568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AUTOBOXING &amp; UNBOXING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155695"/>
            <a:ext cx="10701997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During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assignment , the automatic transformation of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the primitive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type to corresponding wrapper type is known as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autoboxing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Primitive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types 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	wrapper type </a:t>
            </a:r>
            <a:r>
              <a:rPr lang="en-US" sz="2400" b="1" dirty="0" smtClean="0">
                <a:latin typeface="Sitka Text" panose="02000505000000020004" pitchFamily="2" charset="0"/>
                <a:cs typeface="Arial"/>
              </a:rPr>
              <a:t>(</a:t>
            </a:r>
            <a:r>
              <a:rPr lang="en-US" sz="2400" b="1" dirty="0" err="1" smtClean="0">
                <a:latin typeface="Sitka Text" panose="02000505000000020004" pitchFamily="2" charset="0"/>
                <a:cs typeface="Arial"/>
              </a:rPr>
              <a:t>autoboxing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)</a:t>
            </a:r>
          </a:p>
          <a:p>
            <a:pPr marL="120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	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. g.	Integer i1=10;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During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assignment , the automatic transformation of wrapper type into their primitive equivalent is known as Unboxing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wrapper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type	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primitive type </a:t>
            </a:r>
            <a:r>
              <a:rPr lang="en-US" sz="2400" b="1" dirty="0" smtClean="0">
                <a:latin typeface="Sitka Text" panose="02000505000000020004" pitchFamily="2" charset="0"/>
                <a:cs typeface="Arial"/>
              </a:rPr>
              <a:t>(unboxing)</a:t>
            </a:r>
          </a:p>
          <a:p>
            <a:pPr marL="120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	</a:t>
            </a: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int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=0;</a:t>
            </a:r>
          </a:p>
          <a:p>
            <a:pPr marL="120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tabLst>
                <a:tab pos="243840" algn="l"/>
                <a:tab pos="244475" algn="l"/>
              </a:tabLst>
            </a:pPr>
            <a:r>
              <a:rPr lang="en-US" sz="2400" dirty="0" smtClean="0">
                <a:latin typeface="Sitka Text" panose="02000505000000020004" pitchFamily="2" charset="0"/>
                <a:cs typeface="Arial"/>
              </a:rPr>
              <a:t>			</a:t>
            </a:r>
            <a:r>
              <a:rPr lang="en-US" sz="2400" dirty="0" err="1" smtClean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=new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Integer(10);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FC0"/>
              </a:buClr>
              <a:buChar char="•"/>
              <a:tabLst>
                <a:tab pos="243840" algn="l"/>
                <a:tab pos="244475" algn="l"/>
              </a:tabLst>
            </a:pPr>
            <a:endParaRPr lang="en-US" sz="2400" b="1" dirty="0">
              <a:latin typeface="Sitka Text" panose="02000505000000020004" pitchFamily="2" charset="0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3622746" y="2364059"/>
            <a:ext cx="1405054" cy="22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6366" y="4479074"/>
            <a:ext cx="1405054" cy="22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92842" y="876992"/>
            <a:ext cx="55991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27816" y="284822"/>
            <a:ext cx="72568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AUTOBOXING &amp; UNBOXING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510" y="1442358"/>
            <a:ext cx="8260796" cy="46394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816" y="1231533"/>
            <a:ext cx="1037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5080" algn="just">
              <a:lnSpc>
                <a:spcPct val="100000"/>
              </a:lnSpc>
              <a:spcBef>
                <a:spcPts val="105"/>
              </a:spcBef>
              <a:buSzPct val="95000"/>
              <a:tabLst>
                <a:tab pos="100330" algn="l"/>
              </a:tabLst>
            </a:pPr>
            <a:r>
              <a:rPr lang="en-US" sz="2400" dirty="0">
                <a:latin typeface="Sitka Text" pitchFamily="2" charset="0"/>
                <a:cs typeface="Arial"/>
              </a:rPr>
              <a:t>Boxing</a:t>
            </a:r>
            <a:r>
              <a:rPr lang="en-US" sz="2400" spc="37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conversion</a:t>
            </a:r>
            <a:r>
              <a:rPr lang="en-US" sz="2400" spc="37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converts</a:t>
            </a:r>
            <a:r>
              <a:rPr lang="en-US" sz="2400" spc="38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values</a:t>
            </a:r>
            <a:r>
              <a:rPr lang="en-US" sz="2400" spc="38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of</a:t>
            </a:r>
            <a:r>
              <a:rPr lang="en-US" sz="2400" spc="36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primitive</a:t>
            </a:r>
            <a:r>
              <a:rPr lang="en-US" sz="2400" spc="38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type</a:t>
            </a:r>
            <a:r>
              <a:rPr lang="en-US" sz="2400" spc="38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to</a:t>
            </a:r>
            <a:r>
              <a:rPr lang="en-US" sz="2400" spc="370" dirty="0">
                <a:latin typeface="Sitka Text" pitchFamily="2" charset="0"/>
                <a:cs typeface="Arial"/>
              </a:rPr>
              <a:t> </a:t>
            </a:r>
            <a:r>
              <a:rPr lang="en-US" sz="2400" spc="-10" dirty="0">
                <a:latin typeface="Sitka Text" pitchFamily="2" charset="0"/>
                <a:cs typeface="Arial"/>
              </a:rPr>
              <a:t>corresponding </a:t>
            </a:r>
            <a:r>
              <a:rPr lang="en-US" sz="2400" dirty="0">
                <a:latin typeface="Sitka Text" pitchFamily="2" charset="0"/>
                <a:cs typeface="Arial"/>
              </a:rPr>
              <a:t>values</a:t>
            </a:r>
            <a:r>
              <a:rPr lang="en-US" sz="2400" spc="36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of</a:t>
            </a:r>
            <a:r>
              <a:rPr lang="en-US" sz="2400" spc="35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reference</a:t>
            </a:r>
            <a:r>
              <a:rPr lang="en-US" sz="2400" spc="37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type.</a:t>
            </a:r>
            <a:r>
              <a:rPr lang="en-US" sz="2400" spc="35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But</a:t>
            </a:r>
            <a:r>
              <a:rPr lang="en-US" sz="2400" spc="36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the</a:t>
            </a:r>
            <a:r>
              <a:rPr lang="en-US" sz="2400" spc="36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primitive</a:t>
            </a:r>
            <a:r>
              <a:rPr lang="en-US" sz="2400" spc="37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types</a:t>
            </a:r>
            <a:r>
              <a:rPr lang="en-US" sz="2400" spc="36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can</a:t>
            </a:r>
            <a:r>
              <a:rPr lang="en-US" sz="2400" spc="35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not</a:t>
            </a:r>
            <a:r>
              <a:rPr lang="en-US" sz="2400" spc="35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be</a:t>
            </a:r>
            <a:r>
              <a:rPr lang="en-US" sz="2400" spc="345" dirty="0">
                <a:latin typeface="Sitka Text" pitchFamily="2" charset="0"/>
                <a:cs typeface="Arial"/>
              </a:rPr>
              <a:t> </a:t>
            </a:r>
            <a:r>
              <a:rPr lang="en-US" sz="2400" spc="-10" dirty="0">
                <a:latin typeface="Sitka Text" pitchFamily="2" charset="0"/>
                <a:cs typeface="Arial"/>
              </a:rPr>
              <a:t>widened/ </a:t>
            </a:r>
            <a:r>
              <a:rPr lang="en-US" sz="2400" dirty="0">
                <a:latin typeface="Sitka Text" pitchFamily="2" charset="0"/>
                <a:cs typeface="Arial"/>
              </a:rPr>
              <a:t>Narrowed</a:t>
            </a:r>
            <a:r>
              <a:rPr lang="en-US" sz="2400" spc="-6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to</a:t>
            </a:r>
            <a:r>
              <a:rPr lang="en-US" sz="2400" spc="-2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the</a:t>
            </a:r>
            <a:r>
              <a:rPr lang="en-US" sz="2400" spc="-3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Wrapper</a:t>
            </a:r>
            <a:r>
              <a:rPr lang="en-US" sz="2400" spc="-45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classes</a:t>
            </a:r>
            <a:r>
              <a:rPr lang="en-US" sz="2400" spc="-4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and</a:t>
            </a:r>
            <a:r>
              <a:rPr lang="en-US" sz="2400" spc="-3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vice</a:t>
            </a:r>
            <a:r>
              <a:rPr lang="en-US" sz="2400" spc="-25" dirty="0">
                <a:latin typeface="Sitka Text" pitchFamily="2" charset="0"/>
                <a:cs typeface="Arial"/>
              </a:rPr>
              <a:t> </a:t>
            </a:r>
            <a:r>
              <a:rPr lang="en-US" sz="2400" spc="-10" dirty="0">
                <a:latin typeface="Sitka Text" pitchFamily="2" charset="0"/>
                <a:cs typeface="Arial"/>
              </a:rPr>
              <a:t>versa.</a:t>
            </a:r>
            <a:endParaRPr lang="en-US" sz="2400" dirty="0">
              <a:latin typeface="Sitka Text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7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40807" y="1315380"/>
            <a:ext cx="915030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What is the output of the following code?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Test {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   public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static void main(String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[]) </a:t>
            </a:r>
            <a:endParaRPr lang="en-US" sz="2400" dirty="0" smtClean="0">
              <a:latin typeface="Sitka Text" panose="02000505000000020004" pitchFamily="2" charset="0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    { 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        </a:t>
            </a:r>
            <a:r>
              <a:rPr lang="en-US" sz="2400" dirty="0" err="1" smtClean="0">
                <a:latin typeface="Sitka Text" panose="02000505000000020004" pitchFamily="2" charset="0"/>
                <a:cs typeface="Times New Roman"/>
              </a:rPr>
              <a:t>int</a:t>
            </a: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x = 10;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         Integer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y = new Integer(10);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         </a:t>
            </a:r>
            <a:r>
              <a:rPr lang="en-US" sz="2400" dirty="0" err="1" smtClean="0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 smtClean="0">
                <a:latin typeface="Sitka Text" panose="02000505000000020004" pitchFamily="2" charset="0"/>
                <a:cs typeface="Times New Roman"/>
              </a:rPr>
              <a:t>(x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== y);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3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877271" y="1045983"/>
            <a:ext cx="915030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Which of the following is not a Wrapper Class?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Byte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Short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Integer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Long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String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Float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Double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Character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Boolean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9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843370" y="234086"/>
            <a:ext cx="3916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Tokens in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0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82946" name="Picture 2" descr="https://blogger.googleusercontent.com/img/b/R29vZ2xl/AVvXsEgOE3MDqylX7dtR7g4tqMc11ihQed7xGrSmFdgBzsWr8J4JvcU3icXDfs2vqz8PTOaL6wx9SoLi6vVgoC1dpCNeYwIgFi5vRp32wIALxu3OMl2UrVL274fLftm9TIxN9zJ5CzdLGib-SwE/s1600/JavaToken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4" y="1096595"/>
            <a:ext cx="50006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75432" y="210145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/>
              <a:t>public class HelloWorld </a:t>
            </a:r>
            <a:endParaRPr lang="en-IN" sz="2400" dirty="0" smtClean="0"/>
          </a:p>
          <a:p>
            <a:r>
              <a:rPr lang="en-IN" sz="2400" dirty="0" smtClean="0"/>
              <a:t>{</a:t>
            </a:r>
            <a:r>
              <a:rPr lang="en-IN" sz="2400" dirty="0"/>
              <a:t>	</a:t>
            </a:r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/>
              <a:t>   public </a:t>
            </a:r>
            <a:r>
              <a:rPr lang="en-IN" sz="2400" dirty="0"/>
              <a:t>static void main(String[] </a:t>
            </a:r>
            <a:r>
              <a:rPr lang="en-IN" sz="2400" dirty="0" err="1"/>
              <a:t>args</a:t>
            </a:r>
            <a:r>
              <a:rPr lang="en-IN" sz="2400" dirty="0"/>
              <a:t>) </a:t>
            </a:r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/>
              <a:t>      {</a:t>
            </a:r>
            <a:r>
              <a:rPr lang="en-IN" sz="2400" dirty="0"/>
              <a:t>		</a:t>
            </a:r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/>
              <a:t>            </a:t>
            </a:r>
            <a:r>
              <a:rPr lang="en-IN" sz="2400" dirty="0" err="1" smtClean="0"/>
              <a:t>System.out.println</a:t>
            </a:r>
            <a:r>
              <a:rPr lang="en-IN" sz="2400" dirty="0"/>
              <a:t>("Hello, World!");	</a:t>
            </a:r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/>
              <a:t>      }</a:t>
            </a:r>
          </a:p>
          <a:p>
            <a:r>
              <a:rPr lang="en-IN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55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3314032" y="876993"/>
            <a:ext cx="8877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12037" y="300969"/>
            <a:ext cx="2601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Keywords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998F10C6-C60B-4B2C-9056-8E688A9D4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4224"/>
              </p:ext>
            </p:extLst>
          </p:nvPr>
        </p:nvGraphicFramePr>
        <p:xfrm>
          <a:off x="1244722" y="1386850"/>
          <a:ext cx="9702556" cy="4594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4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abstract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continue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for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new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switch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assert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default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goto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package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synchronized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boolean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do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if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private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this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break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double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implements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protected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throw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byte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else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import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public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throws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case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enum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instanceof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return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transient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catch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extends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int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short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try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char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final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interface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static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void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class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finally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long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strictfp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volatile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3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const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float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native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super</a:t>
                      </a: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0" baseline="0" dirty="0">
                          <a:latin typeface="Sitka Text" panose="02000505000000020004" pitchFamily="2" charset="0"/>
                          <a:cs typeface="Arial"/>
                        </a:rPr>
                        <a:t>while</a:t>
                      </a: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40807" y="1315380"/>
            <a:ext cx="9150307" cy="501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What will be the result, if we try to compile and execute the following  code?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>
              <a:latin typeface="Sitka Text" panose="02000505000000020004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Test {</a:t>
            </a:r>
          </a:p>
          <a:p>
            <a:pPr marL="927100" marR="2684780" indent="-457200"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public static void main(String [ ]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) {  int for=2;</a:t>
            </a: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(for);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6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3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3329100" y="876993"/>
            <a:ext cx="886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12037" y="204261"/>
            <a:ext cx="26170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A6D0B-0030-433E-89F7-620392EEB70E}"/>
              </a:ext>
            </a:extLst>
          </p:cNvPr>
          <p:cNvSpPr txBox="1"/>
          <p:nvPr/>
        </p:nvSpPr>
        <p:spPr>
          <a:xfrm>
            <a:off x="924072" y="1429487"/>
            <a:ext cx="1076792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Java provides a set of operators to manipulate operations.</a:t>
            </a:r>
          </a:p>
          <a:p>
            <a:pPr marL="24384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Types of operators in java are,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Arithmetic Operators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Unary Operator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Relational Operators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Logical Operators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Simple Assignment Operator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Bitwise Operators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989983" y="876993"/>
            <a:ext cx="6202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24600" y="282875"/>
            <a:ext cx="535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atin typeface="Sitka Heading Semibold" pitchFamily="2" charset="0"/>
              </a:rPr>
              <a:t>Arithmetic</a:t>
            </a:r>
            <a:r>
              <a:rPr lang="en-US" sz="4400" spc="-90" dirty="0">
                <a:latin typeface="Sitka Heading Semibold" pitchFamily="2" charset="0"/>
              </a:rPr>
              <a:t> </a:t>
            </a:r>
            <a:r>
              <a:rPr lang="en-US" sz="4400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CBABA16-3953-4C9B-9E33-48BAE300E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06837"/>
              </p:ext>
            </p:extLst>
          </p:nvPr>
        </p:nvGraphicFramePr>
        <p:xfrm>
          <a:off x="842065" y="1609173"/>
          <a:ext cx="10422283" cy="3957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5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Sitka Text" panose="02000505000000020004" pitchFamily="2" charset="0"/>
                        </a:rPr>
                        <a:t>Operator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Sitka Text" panose="02000505000000020004" pitchFamily="2" charset="0"/>
                        </a:rPr>
                        <a:t>Description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Sitka Text" panose="02000505000000020004" pitchFamily="2" charset="0"/>
                        </a:rPr>
                        <a:t>Example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7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+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Addition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A +</a:t>
                      </a:r>
                      <a:r>
                        <a:rPr sz="2400" spc="-150" dirty="0">
                          <a:latin typeface="Sitka Text" panose="02000505000000020004" pitchFamily="2" charset="0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</a:rPr>
                        <a:t>B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5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-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Subtraction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A -</a:t>
                      </a:r>
                      <a:r>
                        <a:rPr sz="2400" spc="-155" dirty="0">
                          <a:latin typeface="Sitka Text" panose="02000505000000020004" pitchFamily="2" charset="0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</a:rPr>
                        <a:t>B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*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Multiplication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A *</a:t>
                      </a:r>
                      <a:r>
                        <a:rPr sz="2400" spc="-160" dirty="0">
                          <a:latin typeface="Sitka Text" panose="02000505000000020004" pitchFamily="2" charset="0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</a:rPr>
                        <a:t>B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5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/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Division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-5" dirty="0">
                          <a:latin typeface="Sitka Text" panose="02000505000000020004" pitchFamily="2" charset="0"/>
                        </a:rPr>
                        <a:t>A/B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5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%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dirty="0">
                          <a:latin typeface="Sitka Text" panose="02000505000000020004" pitchFamily="2" charset="0"/>
                        </a:rPr>
                        <a:t>Modulus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-5" dirty="0">
                          <a:latin typeface="Sitka Text" panose="02000505000000020004" pitchFamily="2" charset="0"/>
                        </a:rPr>
                        <a:t>A%B</a:t>
                      </a:r>
                      <a:endParaRPr sz="24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72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749434" y="1557973"/>
            <a:ext cx="561657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Secured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is best known for its security.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No explicit pointer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Programs run inside a virtual machine sandbox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Classloader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Bytecode Verifier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Security Manager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2050" name="Picture 2" descr="how Java is secured">
            <a:extLst>
              <a:ext uri="{FF2B5EF4-FFF2-40B4-BE49-F238E27FC236}">
                <a16:creationId xmlns:a16="http://schemas.microsoft.com/office/drawing/2014/main" id="{2069FA0E-D7B2-406F-9FC6-7C44FD13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13" y="1762577"/>
            <a:ext cx="5715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813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226641"/>
            <a:ext cx="1096809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Write a program to accept two arguments of integer type and perform all the arithmetic operations and display the outputs.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Sitka Text" panose="02000505000000020004" pitchFamily="2" charset="0"/>
                <a:cs typeface="Arial"/>
              </a:rPr>
              <a:t>Example: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java Calc 20 5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Output: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value of A is 20 and B is 5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result of A + B is 25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result of A - B is 15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result of A * B is 100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result of A / B is 4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result of A%B is 0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5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8790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991725" y="876993"/>
            <a:ext cx="7200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5691" y="289766"/>
            <a:ext cx="4246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atin typeface="Sitka Heading Semibold" pitchFamily="2" charset="0"/>
              </a:rPr>
              <a:t>Unary</a:t>
            </a:r>
            <a:r>
              <a:rPr lang="en-US" sz="4400" spc="-8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4DE60CF8-54A3-4D27-95E3-8FA1B9876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38845"/>
              </p:ext>
            </p:extLst>
          </p:nvPr>
        </p:nvGraphicFramePr>
        <p:xfrm>
          <a:off x="879475" y="2016125"/>
          <a:ext cx="9841534" cy="2926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6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b="1" spc="0" baseline="0" dirty="0">
                          <a:solidFill>
                            <a:srgbClr val="FFFFFF"/>
                          </a:solidFill>
                        </a:rPr>
                        <a:t>Operator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b="1" spc="0" baseline="0" dirty="0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b="1" spc="0" baseline="0" dirty="0">
                          <a:solidFill>
                            <a:srgbClr val="FFFFFF"/>
                          </a:solidFill>
                        </a:rPr>
                        <a:t>Example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+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Unary plus operator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+A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-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Unary minus operator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-A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++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Increment operator</a:t>
                      </a:r>
                      <a:endParaRPr sz="24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++A or A++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--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Decrement operator</a:t>
                      </a:r>
                      <a:endParaRPr sz="2400" spc="0" baseline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sz="2400" spc="0" baseline="0" dirty="0"/>
                        <a:t>--A or A--</a:t>
                      </a:r>
                      <a:endParaRPr sz="2400" spc="0" baseline="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0827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40807" y="1315380"/>
            <a:ext cx="91503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Sample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{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 public static void main(String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[])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  {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int a = 10;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("a value is "+a);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      int b=++a;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("b value is "+b);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      int c=a++;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("c value is "+c);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("Final a value is "+a);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   }</a:t>
            </a:r>
          </a:p>
          <a:p>
            <a:pPr marL="30353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3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888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900383" y="876993"/>
            <a:ext cx="62916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85173" y="292398"/>
            <a:ext cx="5215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Relational</a:t>
            </a:r>
            <a:r>
              <a:rPr lang="en-US" sz="4400" spc="-1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D2625F1-5D6B-4B9C-8DD6-13C4A9168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96930"/>
              </p:ext>
            </p:extLst>
          </p:nvPr>
        </p:nvGraphicFramePr>
        <p:xfrm>
          <a:off x="685173" y="1231657"/>
          <a:ext cx="10869304" cy="433539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1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</a:rPr>
                        <a:t>Operator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sz="18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</a:rPr>
                        <a:t>Example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/>
                        <a:t>==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25" dirty="0"/>
                        <a:t>Two </a:t>
                      </a:r>
                      <a:r>
                        <a:rPr sz="1800" spc="-5" dirty="0"/>
                        <a:t>values are checked, and </a:t>
                      </a:r>
                      <a:r>
                        <a:rPr sz="1800" dirty="0"/>
                        <a:t>if </a:t>
                      </a:r>
                      <a:r>
                        <a:rPr sz="1800" spc="-5" dirty="0"/>
                        <a:t>equal, </a:t>
                      </a:r>
                      <a:r>
                        <a:rPr sz="1800" dirty="0"/>
                        <a:t>then the </a:t>
                      </a:r>
                      <a:r>
                        <a:rPr sz="1800" spc="-5" dirty="0"/>
                        <a:t>condition becomes</a:t>
                      </a:r>
                      <a:r>
                        <a:rPr sz="1800" spc="-120" dirty="0"/>
                        <a:t> </a:t>
                      </a:r>
                      <a:r>
                        <a:rPr sz="1800" dirty="0"/>
                        <a:t>true</a:t>
                      </a:r>
                      <a:endParaRPr sz="18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/>
                        <a:t>(A ==</a:t>
                      </a:r>
                      <a:r>
                        <a:rPr sz="1800" spc="-85" dirty="0"/>
                        <a:t> </a:t>
                      </a:r>
                      <a:r>
                        <a:rPr sz="1800" dirty="0"/>
                        <a:t>B)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/>
                        <a:t>!=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7625" marR="137160">
                        <a:lnSpc>
                          <a:spcPct val="115199"/>
                        </a:lnSpc>
                        <a:spcBef>
                          <a:spcPts val="209"/>
                        </a:spcBef>
                      </a:pPr>
                      <a:r>
                        <a:rPr sz="1800" spc="-25" dirty="0"/>
                        <a:t>Two </a:t>
                      </a:r>
                      <a:r>
                        <a:rPr sz="1800" spc="-5" dirty="0"/>
                        <a:t>values are checked </a:t>
                      </a:r>
                      <a:r>
                        <a:rPr sz="1800" dirty="0"/>
                        <a:t>to determine </a:t>
                      </a:r>
                      <a:r>
                        <a:rPr sz="1800" spc="-5" dirty="0"/>
                        <a:t>whether </a:t>
                      </a:r>
                      <a:r>
                        <a:rPr sz="1800" dirty="0"/>
                        <a:t>they are </a:t>
                      </a:r>
                      <a:r>
                        <a:rPr sz="1800" spc="-5" dirty="0"/>
                        <a:t>equal or </a:t>
                      </a:r>
                      <a:r>
                        <a:rPr sz="1800" dirty="0"/>
                        <a:t>not, </a:t>
                      </a:r>
                      <a:r>
                        <a:rPr sz="1800" spc="-5" dirty="0"/>
                        <a:t>and</a:t>
                      </a:r>
                      <a:r>
                        <a:rPr sz="1800" spc="-120" dirty="0"/>
                        <a:t> </a:t>
                      </a:r>
                      <a:r>
                        <a:rPr sz="1800" dirty="0"/>
                        <a:t>if  </a:t>
                      </a:r>
                      <a:r>
                        <a:rPr sz="1800" spc="-5" dirty="0"/>
                        <a:t>not equal, </a:t>
                      </a:r>
                      <a:r>
                        <a:rPr sz="1800" dirty="0"/>
                        <a:t>then the </a:t>
                      </a:r>
                      <a:r>
                        <a:rPr sz="1800" spc="-5" dirty="0"/>
                        <a:t>condition becomes</a:t>
                      </a:r>
                      <a:r>
                        <a:rPr sz="1800" spc="-125" dirty="0"/>
                        <a:t> </a:t>
                      </a:r>
                      <a:r>
                        <a:rPr sz="1800" dirty="0"/>
                        <a:t>true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/>
                        <a:t>(A !=</a:t>
                      </a:r>
                      <a:r>
                        <a:rPr sz="1800" spc="-80" dirty="0"/>
                        <a:t> </a:t>
                      </a:r>
                      <a:r>
                        <a:rPr sz="1800" dirty="0"/>
                        <a:t>B)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/>
                        <a:t>&gt;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7625" marR="445770">
                        <a:lnSpc>
                          <a:spcPct val="115199"/>
                        </a:lnSpc>
                        <a:spcBef>
                          <a:spcPts val="210"/>
                        </a:spcBef>
                      </a:pPr>
                      <a:r>
                        <a:rPr sz="1800" spc="-25" dirty="0"/>
                        <a:t>Two </a:t>
                      </a:r>
                      <a:r>
                        <a:rPr sz="1800" spc="-5" dirty="0"/>
                        <a:t>values are checked and </a:t>
                      </a:r>
                      <a:r>
                        <a:rPr sz="1800" dirty="0"/>
                        <a:t>if </a:t>
                      </a:r>
                      <a:r>
                        <a:rPr sz="1800" spc="-5" dirty="0"/>
                        <a:t>the value on </a:t>
                      </a:r>
                      <a:r>
                        <a:rPr sz="1800" dirty="0"/>
                        <a:t>the left </a:t>
                      </a:r>
                      <a:r>
                        <a:rPr sz="1800" spc="-5" dirty="0"/>
                        <a:t>is greater </a:t>
                      </a:r>
                      <a:r>
                        <a:rPr sz="1800" dirty="0"/>
                        <a:t>than the  </a:t>
                      </a:r>
                      <a:r>
                        <a:rPr sz="1800" spc="-5" dirty="0"/>
                        <a:t>value on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right, then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condition </a:t>
                      </a:r>
                      <a:r>
                        <a:rPr sz="1800" dirty="0"/>
                        <a:t>becomes</a:t>
                      </a:r>
                      <a:r>
                        <a:rPr sz="1800" spc="-125" dirty="0"/>
                        <a:t> </a:t>
                      </a:r>
                      <a:r>
                        <a:rPr sz="1800" dirty="0"/>
                        <a:t>true.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/>
                        <a:t>(A &gt;</a:t>
                      </a:r>
                      <a:r>
                        <a:rPr sz="1800" spc="-75" dirty="0"/>
                        <a:t> </a:t>
                      </a:r>
                      <a:r>
                        <a:rPr sz="1800" dirty="0"/>
                        <a:t>B)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/>
                        <a:t>&lt;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47625" marR="252729">
                        <a:lnSpc>
                          <a:spcPct val="115199"/>
                        </a:lnSpc>
                        <a:spcBef>
                          <a:spcPts val="210"/>
                        </a:spcBef>
                      </a:pPr>
                      <a:r>
                        <a:rPr sz="1800" spc="-25" dirty="0"/>
                        <a:t>Two </a:t>
                      </a:r>
                      <a:r>
                        <a:rPr sz="1800" spc="-5" dirty="0"/>
                        <a:t>values are checked and </a:t>
                      </a:r>
                      <a:r>
                        <a:rPr sz="1800" dirty="0"/>
                        <a:t>if </a:t>
                      </a:r>
                      <a:r>
                        <a:rPr sz="1800" spc="-5" dirty="0"/>
                        <a:t>the value on </a:t>
                      </a:r>
                      <a:r>
                        <a:rPr sz="1800" dirty="0"/>
                        <a:t>the left </a:t>
                      </a:r>
                      <a:r>
                        <a:rPr sz="1800" spc="-5" dirty="0"/>
                        <a:t>is less </a:t>
                      </a:r>
                      <a:r>
                        <a:rPr sz="1800" dirty="0"/>
                        <a:t>than the </a:t>
                      </a:r>
                      <a:r>
                        <a:rPr sz="1800" spc="-5" dirty="0"/>
                        <a:t>value  on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right, then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condition becomes</a:t>
                      </a:r>
                      <a:r>
                        <a:rPr sz="1800" spc="-105" dirty="0"/>
                        <a:t> </a:t>
                      </a:r>
                      <a:r>
                        <a:rPr sz="1800" dirty="0"/>
                        <a:t>true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/>
                        <a:t>(A &lt;</a:t>
                      </a:r>
                      <a:r>
                        <a:rPr sz="1800" spc="-75" dirty="0"/>
                        <a:t> </a:t>
                      </a:r>
                      <a:r>
                        <a:rPr sz="1800" dirty="0"/>
                        <a:t>B)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/>
                        <a:t>&gt;=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47625" marR="118745">
                        <a:lnSpc>
                          <a:spcPct val="115199"/>
                        </a:lnSpc>
                        <a:spcBef>
                          <a:spcPts val="210"/>
                        </a:spcBef>
                      </a:pPr>
                      <a:r>
                        <a:rPr sz="1800" spc="-25" dirty="0"/>
                        <a:t>Two </a:t>
                      </a:r>
                      <a:r>
                        <a:rPr sz="1800" spc="-5" dirty="0"/>
                        <a:t>values are checked and </a:t>
                      </a:r>
                      <a:r>
                        <a:rPr sz="1800" dirty="0"/>
                        <a:t>if </a:t>
                      </a:r>
                      <a:r>
                        <a:rPr sz="1800" spc="-5" dirty="0"/>
                        <a:t>the value on </a:t>
                      </a:r>
                      <a:r>
                        <a:rPr sz="1800" dirty="0"/>
                        <a:t>the left </a:t>
                      </a:r>
                      <a:r>
                        <a:rPr sz="1800" spc="-5" dirty="0"/>
                        <a:t>is greater </a:t>
                      </a:r>
                      <a:r>
                        <a:rPr sz="1800" dirty="0"/>
                        <a:t>than </a:t>
                      </a:r>
                      <a:r>
                        <a:rPr sz="1800" spc="-5" dirty="0"/>
                        <a:t>equal </a:t>
                      </a:r>
                      <a:r>
                        <a:rPr sz="1800" dirty="0"/>
                        <a:t>to  the </a:t>
                      </a:r>
                      <a:r>
                        <a:rPr sz="1800" spc="-5" dirty="0"/>
                        <a:t>value on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right, then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condition becomes</a:t>
                      </a:r>
                      <a:r>
                        <a:rPr sz="1800" spc="-135" dirty="0"/>
                        <a:t> </a:t>
                      </a:r>
                      <a:r>
                        <a:rPr sz="1800" dirty="0"/>
                        <a:t>true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/>
                        <a:t>(A &gt;=</a:t>
                      </a:r>
                      <a:r>
                        <a:rPr sz="1800" spc="-85" dirty="0"/>
                        <a:t> </a:t>
                      </a:r>
                      <a:r>
                        <a:rPr sz="1800" dirty="0"/>
                        <a:t>B)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/>
                        <a:t>&lt;=</a:t>
                      </a:r>
                      <a:endParaRPr sz="18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47625" marR="74930">
                        <a:lnSpc>
                          <a:spcPct val="115199"/>
                        </a:lnSpc>
                        <a:spcBef>
                          <a:spcPts val="215"/>
                        </a:spcBef>
                      </a:pPr>
                      <a:r>
                        <a:rPr sz="1800" spc="-25" dirty="0"/>
                        <a:t>Two </a:t>
                      </a:r>
                      <a:r>
                        <a:rPr sz="1800" spc="-5" dirty="0"/>
                        <a:t>values are checked and </a:t>
                      </a:r>
                      <a:r>
                        <a:rPr sz="1800" dirty="0"/>
                        <a:t>if </a:t>
                      </a:r>
                      <a:r>
                        <a:rPr sz="1800" spc="-5" dirty="0"/>
                        <a:t>the value on </a:t>
                      </a:r>
                      <a:r>
                        <a:rPr sz="1800" dirty="0"/>
                        <a:t>the left </a:t>
                      </a:r>
                      <a:r>
                        <a:rPr sz="1800" spc="-5" dirty="0"/>
                        <a:t>is less </a:t>
                      </a:r>
                      <a:r>
                        <a:rPr sz="1800" dirty="0"/>
                        <a:t>than </a:t>
                      </a:r>
                      <a:r>
                        <a:rPr sz="1800" spc="-5" dirty="0"/>
                        <a:t>equal </a:t>
                      </a:r>
                      <a:r>
                        <a:rPr sz="1800" dirty="0"/>
                        <a:t>to </a:t>
                      </a:r>
                      <a:r>
                        <a:rPr sz="1800" spc="-5" dirty="0"/>
                        <a:t>the  value on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right, then </a:t>
                      </a:r>
                      <a:r>
                        <a:rPr sz="1800" dirty="0"/>
                        <a:t>the </a:t>
                      </a:r>
                      <a:r>
                        <a:rPr sz="1800" spc="-5" dirty="0"/>
                        <a:t>condition </a:t>
                      </a:r>
                      <a:r>
                        <a:rPr sz="1800" dirty="0"/>
                        <a:t>becomes</a:t>
                      </a:r>
                      <a:r>
                        <a:rPr sz="1800" spc="-125" dirty="0"/>
                        <a:t> </a:t>
                      </a:r>
                      <a:r>
                        <a:rPr sz="1800" dirty="0"/>
                        <a:t>true</a:t>
                      </a:r>
                      <a:endParaRPr sz="18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/>
                        <a:t>(A &lt;=</a:t>
                      </a:r>
                      <a:r>
                        <a:rPr sz="1800" spc="-85" dirty="0"/>
                        <a:t> </a:t>
                      </a:r>
                      <a:r>
                        <a:rPr sz="1800" dirty="0"/>
                        <a:t>B)</a:t>
                      </a:r>
                      <a:endParaRPr sz="18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1234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12193" y="925943"/>
            <a:ext cx="9138813" cy="534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530">
              <a:lnSpc>
                <a:spcPct val="100000"/>
              </a:lnSpc>
              <a:spcBef>
                <a:spcPts val="1885"/>
              </a:spcBef>
            </a:pPr>
            <a:r>
              <a:rPr lang="en-US" sz="2400" dirty="0">
                <a:latin typeface="Times New Roman"/>
                <a:cs typeface="Times New Roman"/>
              </a:rPr>
              <a:t>class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Sample{</a:t>
            </a:r>
            <a:endParaRPr lang="en-US" sz="2400" dirty="0">
              <a:latin typeface="Times New Roman"/>
              <a:cs typeface="Times New Roman"/>
            </a:endParaRPr>
          </a:p>
          <a:p>
            <a:pPr marL="927100" marR="1367155" indent="-457200">
              <a:lnSpc>
                <a:spcPct val="120000"/>
              </a:lnSpc>
            </a:pPr>
            <a:r>
              <a:rPr lang="en-US" sz="2400" dirty="0">
                <a:latin typeface="Times New Roman"/>
                <a:cs typeface="Times New Roman"/>
              </a:rPr>
              <a:t>public static void </a:t>
            </a:r>
            <a:r>
              <a:rPr lang="en-US" sz="2400" spc="-5" dirty="0">
                <a:latin typeface="Times New Roman"/>
                <a:cs typeface="Times New Roman"/>
              </a:rPr>
              <a:t>main(String[]</a:t>
            </a:r>
            <a:r>
              <a:rPr lang="en-US" sz="2400" spc="-90" dirty="0">
                <a:latin typeface="Times New Roman"/>
                <a:cs typeface="Times New Roman"/>
              </a:rPr>
              <a:t> </a:t>
            </a:r>
            <a:r>
              <a:rPr lang="en-US" sz="2400" spc="-10" dirty="0" err="1">
                <a:latin typeface="Times New Roman"/>
                <a:cs typeface="Times New Roman"/>
              </a:rPr>
              <a:t>args</a:t>
            </a:r>
            <a:r>
              <a:rPr lang="en-US" sz="2400" spc="-10" dirty="0">
                <a:latin typeface="Times New Roman"/>
                <a:cs typeface="Times New Roman"/>
              </a:rPr>
              <a:t>){  </a:t>
            </a:r>
          </a:p>
          <a:p>
            <a:pPr marL="927100" marR="1367155" indent="-457200">
              <a:lnSpc>
                <a:spcPct val="120000"/>
              </a:lnSpc>
            </a:pPr>
            <a:r>
              <a:rPr lang="en-US" sz="2400" spc="-10" dirty="0">
                <a:latin typeface="Times New Roman"/>
                <a:cs typeface="Times New Roman"/>
              </a:rPr>
              <a:t>	</a:t>
            </a:r>
            <a:r>
              <a:rPr lang="en-US" sz="2400" dirty="0">
                <a:latin typeface="Times New Roman"/>
                <a:cs typeface="Times New Roman"/>
              </a:rPr>
              <a:t>int a =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10;</a:t>
            </a: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lang="en-US" sz="2400" dirty="0">
                <a:latin typeface="Times New Roman"/>
                <a:cs typeface="Times New Roman"/>
              </a:rPr>
              <a:t>int b =</a:t>
            </a:r>
            <a:r>
              <a:rPr lang="en-US" sz="2400" spc="-114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20;</a:t>
            </a:r>
          </a:p>
          <a:p>
            <a:pPr marL="927100" marR="5080">
              <a:lnSpc>
                <a:spcPct val="120000"/>
              </a:lnSpc>
            </a:pP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out.println</a:t>
            </a:r>
            <a:r>
              <a:rPr lang="en-US" sz="2400" i="1" spc="-5" dirty="0">
                <a:latin typeface="Times New Roman"/>
                <a:cs typeface="Times New Roman"/>
              </a:rPr>
              <a:t>("a </a:t>
            </a:r>
            <a:r>
              <a:rPr lang="en-US" sz="2400" i="1" dirty="0">
                <a:latin typeface="Times New Roman"/>
                <a:cs typeface="Times New Roman"/>
              </a:rPr>
              <a:t>== b = " + (a == b) </a:t>
            </a:r>
            <a:r>
              <a:rPr lang="en-US" sz="2400" i="1" spc="-10" dirty="0">
                <a:latin typeface="Times New Roman"/>
                <a:cs typeface="Times New Roman"/>
              </a:rPr>
              <a:t>);  </a:t>
            </a:r>
            <a:r>
              <a:rPr lang="en-US" sz="2400" dirty="0" err="1">
                <a:latin typeface="Times New Roman"/>
                <a:cs typeface="Times New Roman"/>
              </a:rPr>
              <a:t>System.</a:t>
            </a:r>
            <a:r>
              <a:rPr lang="en-US" sz="2400" i="1" dirty="0" err="1">
                <a:latin typeface="Times New Roman"/>
                <a:cs typeface="Times New Roman"/>
              </a:rPr>
              <a:t>out.println</a:t>
            </a:r>
            <a:r>
              <a:rPr lang="en-US" sz="2400" i="1" dirty="0">
                <a:latin typeface="Times New Roman"/>
                <a:cs typeface="Times New Roman"/>
              </a:rPr>
              <a:t>("a != b = " + (a != b) </a:t>
            </a:r>
            <a:r>
              <a:rPr lang="en-US" sz="2400" i="1" spc="-10" dirty="0">
                <a:latin typeface="Times New Roman"/>
                <a:cs typeface="Times New Roman"/>
              </a:rPr>
              <a:t>);  </a:t>
            </a: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out.println</a:t>
            </a:r>
            <a:r>
              <a:rPr lang="en-US" sz="2400" i="1" spc="-5" dirty="0">
                <a:latin typeface="Times New Roman"/>
                <a:cs typeface="Times New Roman"/>
              </a:rPr>
              <a:t>("a </a:t>
            </a:r>
            <a:r>
              <a:rPr lang="en-US" sz="2400" i="1" dirty="0">
                <a:latin typeface="Times New Roman"/>
                <a:cs typeface="Times New Roman"/>
              </a:rPr>
              <a:t>&gt; b = " + </a:t>
            </a:r>
            <a:r>
              <a:rPr lang="en-US" sz="2400" i="1" spc="-5" dirty="0">
                <a:latin typeface="Times New Roman"/>
                <a:cs typeface="Times New Roman"/>
              </a:rPr>
              <a:t>(a </a:t>
            </a:r>
            <a:r>
              <a:rPr lang="en-US" sz="2400" i="1" dirty="0">
                <a:latin typeface="Times New Roman"/>
                <a:cs typeface="Times New Roman"/>
              </a:rPr>
              <a:t>&gt; b) </a:t>
            </a:r>
            <a:r>
              <a:rPr lang="en-US" sz="2400" i="1" spc="-10" dirty="0">
                <a:latin typeface="Times New Roman"/>
                <a:cs typeface="Times New Roman"/>
              </a:rPr>
              <a:t>);  </a:t>
            </a:r>
          </a:p>
          <a:p>
            <a:pPr marL="927100" marR="5080">
              <a:lnSpc>
                <a:spcPct val="120000"/>
              </a:lnSpc>
            </a:pP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out.println</a:t>
            </a:r>
            <a:r>
              <a:rPr lang="en-US" sz="2400" i="1" spc="-5" dirty="0">
                <a:latin typeface="Times New Roman"/>
                <a:cs typeface="Times New Roman"/>
              </a:rPr>
              <a:t>("a </a:t>
            </a:r>
            <a:r>
              <a:rPr lang="en-US" sz="2400" i="1" dirty="0">
                <a:latin typeface="Times New Roman"/>
                <a:cs typeface="Times New Roman"/>
              </a:rPr>
              <a:t>&lt; b = " + </a:t>
            </a:r>
            <a:r>
              <a:rPr lang="en-US" sz="2400" i="1" spc="-5" dirty="0">
                <a:latin typeface="Times New Roman"/>
                <a:cs typeface="Times New Roman"/>
              </a:rPr>
              <a:t>(a </a:t>
            </a:r>
            <a:r>
              <a:rPr lang="en-US" sz="2400" i="1" dirty="0">
                <a:latin typeface="Times New Roman"/>
                <a:cs typeface="Times New Roman"/>
              </a:rPr>
              <a:t>&lt; b) </a:t>
            </a:r>
            <a:r>
              <a:rPr lang="en-US" sz="2400" i="1" spc="-10" dirty="0">
                <a:latin typeface="Times New Roman"/>
                <a:cs typeface="Times New Roman"/>
              </a:rPr>
              <a:t>);  </a:t>
            </a:r>
          </a:p>
          <a:p>
            <a:pPr marL="927100" marR="5080">
              <a:lnSpc>
                <a:spcPct val="120000"/>
              </a:lnSpc>
            </a:pPr>
            <a:r>
              <a:rPr lang="en-US" sz="2400" dirty="0" err="1">
                <a:latin typeface="Times New Roman"/>
                <a:cs typeface="Times New Roman"/>
              </a:rPr>
              <a:t>System.</a:t>
            </a:r>
            <a:r>
              <a:rPr lang="en-US" sz="2400" i="1" dirty="0" err="1">
                <a:latin typeface="Times New Roman"/>
                <a:cs typeface="Times New Roman"/>
              </a:rPr>
              <a:t>out.println</a:t>
            </a:r>
            <a:r>
              <a:rPr lang="en-US" sz="2400" i="1" dirty="0">
                <a:latin typeface="Times New Roman"/>
                <a:cs typeface="Times New Roman"/>
              </a:rPr>
              <a:t>("b &gt;= a = " + </a:t>
            </a:r>
            <a:r>
              <a:rPr lang="en-US" sz="2400" i="1" spc="-5" dirty="0">
                <a:latin typeface="Times New Roman"/>
                <a:cs typeface="Times New Roman"/>
              </a:rPr>
              <a:t>(b </a:t>
            </a:r>
            <a:r>
              <a:rPr lang="en-US" sz="2400" i="1" dirty="0">
                <a:latin typeface="Times New Roman"/>
                <a:cs typeface="Times New Roman"/>
              </a:rPr>
              <a:t>&gt;= a)</a:t>
            </a:r>
            <a:r>
              <a:rPr lang="en-US" sz="2400" i="1" spc="-85" dirty="0">
                <a:latin typeface="Times New Roman"/>
                <a:cs typeface="Times New Roman"/>
              </a:rPr>
              <a:t> </a:t>
            </a:r>
            <a:r>
              <a:rPr lang="en-US" sz="2400" i="1" spc="-10" dirty="0">
                <a:latin typeface="Times New Roman"/>
                <a:cs typeface="Times New Roman"/>
              </a:rPr>
              <a:t>);  </a:t>
            </a: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out.println</a:t>
            </a:r>
            <a:r>
              <a:rPr lang="en-US" sz="2400" i="1" spc="-5" dirty="0">
                <a:latin typeface="Times New Roman"/>
                <a:cs typeface="Times New Roman"/>
              </a:rPr>
              <a:t>("b </a:t>
            </a:r>
            <a:r>
              <a:rPr lang="en-US" sz="2400" i="1" dirty="0">
                <a:latin typeface="Times New Roman"/>
                <a:cs typeface="Times New Roman"/>
              </a:rPr>
              <a:t>&lt;= a = " + (b &lt;= a) </a:t>
            </a:r>
            <a:r>
              <a:rPr lang="en-US" sz="2400" i="1" spc="-10" dirty="0">
                <a:latin typeface="Times New Roman"/>
                <a:cs typeface="Times New Roman"/>
              </a:rPr>
              <a:t>);</a:t>
            </a:r>
            <a:endParaRPr lang="en-US"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 }</a:t>
            </a: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}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1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6752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095334" y="876993"/>
            <a:ext cx="7096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15582" y="305650"/>
            <a:ext cx="4479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Logical</a:t>
            </a:r>
            <a:r>
              <a:rPr lang="en-US" sz="4400" spc="-1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036A533-B7F1-4191-B7A3-E2A12DFBF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36145"/>
              </p:ext>
            </p:extLst>
          </p:nvPr>
        </p:nvGraphicFramePr>
        <p:xfrm>
          <a:off x="788848" y="1578867"/>
          <a:ext cx="10647777" cy="417920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1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</a:rPr>
                        <a:t>Operator</a:t>
                      </a:r>
                      <a:endParaRPr sz="20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sz="20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</a:rPr>
                        <a:t>Example</a:t>
                      </a:r>
                      <a:endParaRPr sz="20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5" dirty="0"/>
                        <a:t>&amp;&amp;</a:t>
                      </a:r>
                      <a:endParaRPr sz="20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47625" marR="7048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5" dirty="0"/>
                        <a:t>This is known </a:t>
                      </a:r>
                      <a:r>
                        <a:rPr sz="2000" dirty="0"/>
                        <a:t>as Logical </a:t>
                      </a:r>
                      <a:r>
                        <a:rPr sz="2000" spc="-5" dirty="0"/>
                        <a:t>AND </a:t>
                      </a:r>
                      <a:r>
                        <a:rPr sz="2000" dirty="0"/>
                        <a:t>&amp; it combines </a:t>
                      </a:r>
                      <a:r>
                        <a:rPr sz="2000" spc="-10" dirty="0"/>
                        <a:t>two </a:t>
                      </a:r>
                      <a:r>
                        <a:rPr sz="2000" spc="-5" dirty="0"/>
                        <a:t>variables or  expressions and </a:t>
                      </a:r>
                      <a:r>
                        <a:rPr sz="2000" dirty="0"/>
                        <a:t>if </a:t>
                      </a:r>
                      <a:r>
                        <a:rPr sz="2000" spc="-5" dirty="0"/>
                        <a:t>and only </a:t>
                      </a:r>
                      <a:r>
                        <a:rPr sz="2000" dirty="0"/>
                        <a:t>if </a:t>
                      </a:r>
                      <a:r>
                        <a:rPr sz="2000" spc="-5" dirty="0"/>
                        <a:t>both </a:t>
                      </a:r>
                      <a:r>
                        <a:rPr sz="2000" dirty="0"/>
                        <a:t>the operands </a:t>
                      </a:r>
                      <a:r>
                        <a:rPr sz="2000" spc="-5" dirty="0"/>
                        <a:t>are </a:t>
                      </a:r>
                      <a:r>
                        <a:rPr sz="2000" dirty="0"/>
                        <a:t>true,  then it </a:t>
                      </a:r>
                      <a:r>
                        <a:rPr sz="2000" spc="-5" dirty="0"/>
                        <a:t>will </a:t>
                      </a:r>
                      <a:r>
                        <a:rPr sz="2000" dirty="0"/>
                        <a:t>return</a:t>
                      </a:r>
                      <a:r>
                        <a:rPr sz="2000" spc="-25" dirty="0"/>
                        <a:t> </a:t>
                      </a:r>
                      <a:r>
                        <a:rPr sz="2000" dirty="0"/>
                        <a:t>true</a:t>
                      </a:r>
                      <a:endParaRPr sz="20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0" marR="259079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/>
                        <a:t>(A </a:t>
                      </a:r>
                      <a:r>
                        <a:rPr sz="2000" spc="-5" dirty="0"/>
                        <a:t>&amp;&amp; </a:t>
                      </a:r>
                      <a:r>
                        <a:rPr sz="2000" dirty="0"/>
                        <a:t>B) </a:t>
                      </a:r>
                      <a:r>
                        <a:rPr sz="2000" spc="-5" dirty="0"/>
                        <a:t>is</a:t>
                      </a:r>
                      <a:r>
                        <a:rPr sz="2000" spc="-175" dirty="0"/>
                        <a:t> </a:t>
                      </a:r>
                      <a:r>
                        <a:rPr sz="2000" dirty="0"/>
                        <a:t>false</a:t>
                      </a:r>
                      <a:endParaRPr sz="20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20" dirty="0"/>
                        <a:t>||</a:t>
                      </a:r>
                      <a:endParaRPr sz="20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47625" marR="18351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5" dirty="0"/>
                        <a:t>This is known </a:t>
                      </a:r>
                      <a:r>
                        <a:rPr sz="2000" dirty="0"/>
                        <a:t>as Logical OR &amp; it combines </a:t>
                      </a:r>
                      <a:r>
                        <a:rPr sz="2000" spc="-10" dirty="0"/>
                        <a:t>two </a:t>
                      </a:r>
                      <a:r>
                        <a:rPr sz="2000" spc="-5" dirty="0"/>
                        <a:t>variables </a:t>
                      </a:r>
                      <a:r>
                        <a:rPr sz="2000" dirty="0"/>
                        <a:t>or  </a:t>
                      </a:r>
                      <a:r>
                        <a:rPr sz="2000" spc="-5" dirty="0"/>
                        <a:t>expressions </a:t>
                      </a:r>
                      <a:r>
                        <a:rPr sz="2000" dirty="0"/>
                        <a:t>and if </a:t>
                      </a:r>
                      <a:r>
                        <a:rPr sz="2000" spc="-5" dirty="0"/>
                        <a:t>either one is </a:t>
                      </a:r>
                      <a:r>
                        <a:rPr sz="2000" dirty="0"/>
                        <a:t>true </a:t>
                      </a:r>
                      <a:r>
                        <a:rPr sz="2000" spc="-5" dirty="0"/>
                        <a:t>or both </a:t>
                      </a:r>
                      <a:r>
                        <a:rPr sz="2000" dirty="0"/>
                        <a:t>the operands  </a:t>
                      </a:r>
                      <a:r>
                        <a:rPr sz="2000" spc="-5" dirty="0"/>
                        <a:t>are </a:t>
                      </a:r>
                      <a:r>
                        <a:rPr sz="2000" dirty="0"/>
                        <a:t>true, then it </a:t>
                      </a:r>
                      <a:r>
                        <a:rPr sz="2000" spc="-5" dirty="0"/>
                        <a:t>will </a:t>
                      </a:r>
                      <a:r>
                        <a:rPr sz="2000" dirty="0"/>
                        <a:t>return</a:t>
                      </a:r>
                      <a:r>
                        <a:rPr sz="2000" spc="-50" dirty="0"/>
                        <a:t> </a:t>
                      </a:r>
                      <a:r>
                        <a:rPr sz="2000" dirty="0"/>
                        <a:t>true</a:t>
                      </a:r>
                      <a:endParaRPr sz="20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/>
                        <a:t>(A </a:t>
                      </a:r>
                      <a:r>
                        <a:rPr sz="2000" spc="-10" dirty="0"/>
                        <a:t>|| </a:t>
                      </a:r>
                      <a:r>
                        <a:rPr sz="2000" dirty="0"/>
                        <a:t>B) </a:t>
                      </a:r>
                      <a:r>
                        <a:rPr sz="2000" spc="-5" dirty="0"/>
                        <a:t>is</a:t>
                      </a:r>
                      <a:r>
                        <a:rPr sz="2000" spc="-110" dirty="0"/>
                        <a:t> </a:t>
                      </a:r>
                      <a:r>
                        <a:rPr sz="2000" dirty="0"/>
                        <a:t>true</a:t>
                      </a:r>
                      <a:endParaRPr sz="20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/>
                        <a:t>!</a:t>
                      </a:r>
                      <a:endParaRPr sz="20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47625" marR="5365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/>
                        <a:t>Called Logical </a:t>
                      </a:r>
                      <a:r>
                        <a:rPr sz="2000" spc="-5" dirty="0"/>
                        <a:t>NOT </a:t>
                      </a:r>
                      <a:r>
                        <a:rPr sz="2000" spc="-10" dirty="0"/>
                        <a:t>Operator. </a:t>
                      </a:r>
                      <a:r>
                        <a:rPr sz="2000" dirty="0"/>
                        <a:t>It </a:t>
                      </a:r>
                      <a:r>
                        <a:rPr sz="2000" spc="-5" dirty="0"/>
                        <a:t>reverses </a:t>
                      </a:r>
                      <a:r>
                        <a:rPr sz="2000" dirty="0"/>
                        <a:t>the </a:t>
                      </a:r>
                      <a:r>
                        <a:rPr sz="2000" spc="-5" dirty="0"/>
                        <a:t>value </a:t>
                      </a:r>
                      <a:r>
                        <a:rPr sz="2000" dirty="0"/>
                        <a:t>of</a:t>
                      </a:r>
                      <a:r>
                        <a:rPr sz="2000" spc="-110" dirty="0"/>
                        <a:t> </a:t>
                      </a:r>
                      <a:r>
                        <a:rPr sz="2000" spc="-5" dirty="0"/>
                        <a:t>a  Boolean</a:t>
                      </a:r>
                      <a:r>
                        <a:rPr sz="2000" spc="-10" dirty="0"/>
                        <a:t> </a:t>
                      </a:r>
                      <a:r>
                        <a:rPr sz="2000" spc="-5" dirty="0"/>
                        <a:t>expression</a:t>
                      </a:r>
                      <a:endParaRPr sz="20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0" marR="26987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15" dirty="0"/>
                        <a:t>!(A </a:t>
                      </a:r>
                      <a:r>
                        <a:rPr sz="2000" spc="-5" dirty="0"/>
                        <a:t>&amp;&amp; </a:t>
                      </a:r>
                      <a:r>
                        <a:rPr sz="2000" dirty="0"/>
                        <a:t>B) </a:t>
                      </a:r>
                      <a:r>
                        <a:rPr sz="2000" spc="-5" dirty="0"/>
                        <a:t>is</a:t>
                      </a:r>
                      <a:r>
                        <a:rPr sz="2000" spc="-130" dirty="0"/>
                        <a:t> </a:t>
                      </a:r>
                      <a:r>
                        <a:rPr sz="2000" dirty="0"/>
                        <a:t>true</a:t>
                      </a:r>
                      <a:endParaRPr sz="20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8795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20" y="1237775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F47C5-7061-436B-84F2-0B88AFF2AEFE}"/>
              </a:ext>
            </a:extLst>
          </p:cNvPr>
          <p:cNvSpPr txBox="1"/>
          <p:nvPr/>
        </p:nvSpPr>
        <p:spPr>
          <a:xfrm>
            <a:off x="640807" y="1315380"/>
            <a:ext cx="915030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class Sample{</a:t>
            </a:r>
          </a:p>
          <a:p>
            <a:pPr marL="243840" marR="1438275" indent="-3175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public static void main(String[]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){  </a:t>
            </a:r>
          </a:p>
          <a:p>
            <a:pPr marL="243840" marR="1438275" indent="-3175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boolean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 a = true;</a:t>
            </a:r>
          </a:p>
          <a:p>
            <a:pPr marL="243840">
              <a:lnSpc>
                <a:spcPct val="100000"/>
              </a:lnSpc>
              <a:spcBef>
                <a:spcPts val="600"/>
              </a:spcBef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boolean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 b = false;</a:t>
            </a:r>
          </a:p>
          <a:p>
            <a:pPr marL="243840" marR="5080">
              <a:lnSpc>
                <a:spcPct val="120000"/>
              </a:lnSpc>
              <a:spcBef>
                <a:spcPts val="600"/>
              </a:spcBef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</a:t>
            </a:r>
            <a:r>
              <a:rPr lang="en-US" sz="2400" i="1" dirty="0" err="1">
                <a:latin typeface="Sitka Text" panose="02000505000000020004" pitchFamily="2" charset="0"/>
                <a:cs typeface="Times New Roman"/>
              </a:rPr>
              <a:t>out.println</a:t>
            </a:r>
            <a:r>
              <a:rPr lang="en-US" sz="2400" i="1" dirty="0">
                <a:latin typeface="Sitka Text" panose="02000505000000020004" pitchFamily="2" charset="0"/>
                <a:cs typeface="Times New Roman"/>
              </a:rPr>
              <a:t>("a &amp;&amp; b = " + (a&amp;&amp;b) );  </a:t>
            </a:r>
          </a:p>
          <a:p>
            <a:pPr marL="243840" marR="5080">
              <a:lnSpc>
                <a:spcPct val="120000"/>
              </a:lnSpc>
              <a:spcBef>
                <a:spcPts val="600"/>
              </a:spcBef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</a:t>
            </a:r>
            <a:r>
              <a:rPr lang="en-US" sz="2400" i="1" dirty="0" err="1">
                <a:latin typeface="Sitka Text" panose="02000505000000020004" pitchFamily="2" charset="0"/>
                <a:cs typeface="Times New Roman"/>
              </a:rPr>
              <a:t>out.println</a:t>
            </a:r>
            <a:r>
              <a:rPr lang="en-US" sz="2400" i="1" dirty="0">
                <a:latin typeface="Sitka Text" panose="02000505000000020004" pitchFamily="2" charset="0"/>
                <a:cs typeface="Times New Roman"/>
              </a:rPr>
              <a:t>("a || b = " + (a||b) );  </a:t>
            </a:r>
          </a:p>
          <a:p>
            <a:pPr marL="243840" marR="5080">
              <a:lnSpc>
                <a:spcPct val="120000"/>
              </a:lnSpc>
              <a:spcBef>
                <a:spcPts val="600"/>
              </a:spcBef>
            </a:pP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System.</a:t>
            </a:r>
            <a:r>
              <a:rPr lang="en-US" sz="2400" i="1" dirty="0" err="1">
                <a:latin typeface="Sitka Text" panose="02000505000000020004" pitchFamily="2" charset="0"/>
                <a:cs typeface="Times New Roman"/>
              </a:rPr>
              <a:t>out.println</a:t>
            </a:r>
            <a:r>
              <a:rPr lang="en-US" sz="2400" i="1" dirty="0">
                <a:latin typeface="Sitka Text" panose="02000505000000020004" pitchFamily="2" charset="0"/>
                <a:cs typeface="Times New Roman"/>
              </a:rPr>
              <a:t>("!(a &amp;&amp; b) = " + !(a &amp;&amp; b) );</a:t>
            </a:r>
            <a:endParaRPr lang="en-US" sz="2400" dirty="0">
              <a:latin typeface="Sitka Text" panose="02000505000000020004" pitchFamily="2" charset="0"/>
              <a:cs typeface="Times New Roman"/>
            </a:endParaRPr>
          </a:p>
          <a:p>
            <a:pPr marL="24384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488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139109" y="876993"/>
            <a:ext cx="50528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12642" y="329198"/>
            <a:ext cx="65264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atin typeface="Sitka Heading Semibold" pitchFamily="2" charset="0"/>
              </a:rPr>
              <a:t>Shift</a:t>
            </a:r>
            <a:r>
              <a:rPr lang="en-US" sz="4400" spc="10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r>
              <a:rPr lang="en-US" sz="4400" spc="10" dirty="0">
                <a:latin typeface="Sitka Heading Semibold" pitchFamily="2" charset="0"/>
              </a:rPr>
              <a:t> </a:t>
            </a:r>
            <a:r>
              <a:rPr lang="en-US" sz="4400" dirty="0">
                <a:latin typeface="Sitka Heading Semibold" pitchFamily="2" charset="0"/>
              </a:rPr>
              <a:t>&lt;&lt;	and</a:t>
            </a:r>
            <a:r>
              <a:rPr lang="en-US" sz="4400" spc="-85" dirty="0">
                <a:latin typeface="Sitka Heading Semibold" pitchFamily="2" charset="0"/>
              </a:rPr>
              <a:t> </a:t>
            </a:r>
            <a:r>
              <a:rPr lang="en-US" sz="4400" dirty="0">
                <a:latin typeface="Sitka Heading Semibold" pitchFamily="2" charset="0"/>
              </a:rPr>
              <a:t>&gt;&gt;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16827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shift operators(&lt;&lt; and &gt;&gt;) shift the bits of a  number to the left or right, resulting in a new  number.</a:t>
            </a: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They are used only on integral numbers( and not  on floating point numbers, i.e. decimals).</a:t>
            </a:r>
          </a:p>
          <a:p>
            <a:pPr marL="355600" marR="20383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right shift operator(&gt;&gt;) is used to divide a  number in the multiples of 2. </a:t>
            </a:r>
          </a:p>
          <a:p>
            <a:pPr marL="355600" marR="20383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left shift  operator(&lt;&lt;) is used to multiply a number in the  multiples of 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046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03330" y="876993"/>
            <a:ext cx="5688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18037" y="331886"/>
            <a:ext cx="5985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Right </a:t>
            </a:r>
            <a:r>
              <a:rPr lang="en-US" sz="4400" dirty="0">
                <a:latin typeface="Sitka Heading Semibold" pitchFamily="2" charset="0"/>
              </a:rPr>
              <a:t>Shift </a:t>
            </a:r>
            <a:r>
              <a:rPr lang="en-US" sz="4400" spc="-5" dirty="0">
                <a:latin typeface="Sitka Heading Semibold" pitchFamily="2" charset="0"/>
              </a:rPr>
              <a:t>Operator</a:t>
            </a:r>
            <a:r>
              <a:rPr lang="en-US" sz="4400" spc="-2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&gt;&gt;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16827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When we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apply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right shift operator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&gt;&gt;, 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value gets  divided by 2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to 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power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number specified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after the  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operator.</a:t>
            </a:r>
          </a:p>
          <a:p>
            <a:pPr marL="355600" marR="16827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x =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16;  </a:t>
            </a:r>
          </a:p>
          <a:p>
            <a:pPr marL="355600" marR="16827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x = x &gt;&gt;</a:t>
            </a:r>
            <a:r>
              <a:rPr lang="en-US" sz="2400" spc="-1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3;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55600" marR="16827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Sitka Text" panose="02000505000000020004" pitchFamily="2" charset="0"/>
                <a:cs typeface="Arial"/>
              </a:rPr>
              <a:t>16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will be divided by the value 2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to  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power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3, which is</a:t>
            </a:r>
            <a:r>
              <a:rPr lang="en-US"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8.</a:t>
            </a:r>
          </a:p>
          <a:p>
            <a:pPr marL="355600" marR="16827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 result 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2.</a:t>
            </a:r>
          </a:p>
          <a:p>
            <a:pPr marL="355600" marR="16827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graphicFrame>
        <p:nvGraphicFramePr>
          <p:cNvPr id="9" name="object 103">
            <a:extLst>
              <a:ext uri="{FF2B5EF4-FFF2-40B4-BE49-F238E27FC236}">
                <a16:creationId xmlns:a16="http://schemas.microsoft.com/office/drawing/2014/main" id="{313C8945-8D7F-4E2E-9EE5-A30CC17C1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69110"/>
              </p:ext>
            </p:extLst>
          </p:nvPr>
        </p:nvGraphicFramePr>
        <p:xfrm>
          <a:off x="1259233" y="4680636"/>
          <a:ext cx="8229600" cy="293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93624"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2">
            <a:extLst>
              <a:ext uri="{FF2B5EF4-FFF2-40B4-BE49-F238E27FC236}">
                <a16:creationId xmlns:a16="http://schemas.microsoft.com/office/drawing/2014/main" id="{C7FD005C-BCB8-4FE7-AE1D-183F7C3B3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51678"/>
              </p:ext>
            </p:extLst>
          </p:nvPr>
        </p:nvGraphicFramePr>
        <p:xfrm>
          <a:off x="1259233" y="5473996"/>
          <a:ext cx="8272770" cy="300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0086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object 104">
            <a:extLst>
              <a:ext uri="{FF2B5EF4-FFF2-40B4-BE49-F238E27FC236}">
                <a16:creationId xmlns:a16="http://schemas.microsoft.com/office/drawing/2014/main" id="{514BA40F-124A-4551-AC4A-1EBB81612B35}"/>
              </a:ext>
            </a:extLst>
          </p:cNvPr>
          <p:cNvGrpSpPr/>
          <p:nvPr/>
        </p:nvGrpSpPr>
        <p:grpSpPr>
          <a:xfrm>
            <a:off x="8181652" y="5688354"/>
            <a:ext cx="1123315" cy="565785"/>
            <a:chOff x="7402068" y="5013959"/>
            <a:chExt cx="1123315" cy="565785"/>
          </a:xfrm>
        </p:grpSpPr>
        <p:sp>
          <p:nvSpPr>
            <p:cNvPr id="12" name="object 105">
              <a:extLst>
                <a:ext uri="{FF2B5EF4-FFF2-40B4-BE49-F238E27FC236}">
                  <a16:creationId xmlns:a16="http://schemas.microsoft.com/office/drawing/2014/main" id="{2FA3FE90-B3BC-40E2-B866-76A19316653E}"/>
                </a:ext>
              </a:extLst>
            </p:cNvPr>
            <p:cNvSpPr/>
            <p:nvPr/>
          </p:nvSpPr>
          <p:spPr>
            <a:xfrm>
              <a:off x="7402068" y="5013959"/>
              <a:ext cx="315468" cy="56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6">
              <a:extLst>
                <a:ext uri="{FF2B5EF4-FFF2-40B4-BE49-F238E27FC236}">
                  <a16:creationId xmlns:a16="http://schemas.microsoft.com/office/drawing/2014/main" id="{A8981A4E-E768-4D07-84E5-76F170AB1E70}"/>
                </a:ext>
              </a:extLst>
            </p:cNvPr>
            <p:cNvSpPr/>
            <p:nvPr/>
          </p:nvSpPr>
          <p:spPr>
            <a:xfrm>
              <a:off x="7499604" y="5151881"/>
              <a:ext cx="120650" cy="365125"/>
            </a:xfrm>
            <a:custGeom>
              <a:avLst/>
              <a:gdLst/>
              <a:ahLst/>
              <a:cxnLst/>
              <a:rect l="l" t="t" r="r" b="b"/>
              <a:pathLst>
                <a:path w="120650" h="365125">
                  <a:moveTo>
                    <a:pt x="60198" y="51289"/>
                  </a:moveTo>
                  <a:lnTo>
                    <a:pt x="47244" y="73496"/>
                  </a:lnTo>
                  <a:lnTo>
                    <a:pt x="47244" y="365125"/>
                  </a:lnTo>
                  <a:lnTo>
                    <a:pt x="73151" y="365125"/>
                  </a:lnTo>
                  <a:lnTo>
                    <a:pt x="73151" y="73496"/>
                  </a:lnTo>
                  <a:lnTo>
                    <a:pt x="60198" y="51289"/>
                  </a:lnTo>
                  <a:close/>
                </a:path>
                <a:path w="120650" h="365125">
                  <a:moveTo>
                    <a:pt x="60198" y="0"/>
                  </a:moveTo>
                  <a:lnTo>
                    <a:pt x="3682" y="96901"/>
                  </a:lnTo>
                  <a:lnTo>
                    <a:pt x="0" y="102997"/>
                  </a:lnTo>
                  <a:lnTo>
                    <a:pt x="2159" y="110998"/>
                  </a:lnTo>
                  <a:lnTo>
                    <a:pt x="8381" y="114554"/>
                  </a:lnTo>
                  <a:lnTo>
                    <a:pt x="14477" y="118110"/>
                  </a:lnTo>
                  <a:lnTo>
                    <a:pt x="22478" y="116078"/>
                  </a:lnTo>
                  <a:lnTo>
                    <a:pt x="26035" y="109855"/>
                  </a:lnTo>
                  <a:lnTo>
                    <a:pt x="47244" y="73496"/>
                  </a:lnTo>
                  <a:lnTo>
                    <a:pt x="47244" y="25654"/>
                  </a:lnTo>
                  <a:lnTo>
                    <a:pt x="75160" y="25654"/>
                  </a:lnTo>
                  <a:lnTo>
                    <a:pt x="60198" y="0"/>
                  </a:lnTo>
                  <a:close/>
                </a:path>
                <a:path w="120650" h="365125">
                  <a:moveTo>
                    <a:pt x="75160" y="25654"/>
                  </a:moveTo>
                  <a:lnTo>
                    <a:pt x="73151" y="25654"/>
                  </a:lnTo>
                  <a:lnTo>
                    <a:pt x="73151" y="73496"/>
                  </a:lnTo>
                  <a:lnTo>
                    <a:pt x="94361" y="109855"/>
                  </a:lnTo>
                  <a:lnTo>
                    <a:pt x="97917" y="116078"/>
                  </a:lnTo>
                  <a:lnTo>
                    <a:pt x="105918" y="118110"/>
                  </a:lnTo>
                  <a:lnTo>
                    <a:pt x="112014" y="114554"/>
                  </a:lnTo>
                  <a:lnTo>
                    <a:pt x="118237" y="110998"/>
                  </a:lnTo>
                  <a:lnTo>
                    <a:pt x="120269" y="102997"/>
                  </a:lnTo>
                  <a:lnTo>
                    <a:pt x="75160" y="25654"/>
                  </a:lnTo>
                  <a:close/>
                </a:path>
                <a:path w="120650" h="365125">
                  <a:moveTo>
                    <a:pt x="73151" y="25654"/>
                  </a:moveTo>
                  <a:lnTo>
                    <a:pt x="47244" y="25654"/>
                  </a:lnTo>
                  <a:lnTo>
                    <a:pt x="47244" y="73496"/>
                  </a:lnTo>
                  <a:lnTo>
                    <a:pt x="60198" y="51289"/>
                  </a:lnTo>
                  <a:lnTo>
                    <a:pt x="49022" y="32131"/>
                  </a:lnTo>
                  <a:lnTo>
                    <a:pt x="73151" y="32131"/>
                  </a:lnTo>
                  <a:lnTo>
                    <a:pt x="73151" y="25654"/>
                  </a:lnTo>
                  <a:close/>
                </a:path>
                <a:path w="120650" h="365125">
                  <a:moveTo>
                    <a:pt x="73151" y="32131"/>
                  </a:moveTo>
                  <a:lnTo>
                    <a:pt x="71374" y="32131"/>
                  </a:lnTo>
                  <a:lnTo>
                    <a:pt x="60198" y="51289"/>
                  </a:lnTo>
                  <a:lnTo>
                    <a:pt x="73151" y="73496"/>
                  </a:lnTo>
                  <a:lnTo>
                    <a:pt x="73151" y="32131"/>
                  </a:lnTo>
                  <a:close/>
                </a:path>
                <a:path w="120650" h="365125">
                  <a:moveTo>
                    <a:pt x="71374" y="32131"/>
                  </a:moveTo>
                  <a:lnTo>
                    <a:pt x="49022" y="32131"/>
                  </a:lnTo>
                  <a:lnTo>
                    <a:pt x="60198" y="51289"/>
                  </a:lnTo>
                  <a:lnTo>
                    <a:pt x="71374" y="321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7">
              <a:extLst>
                <a:ext uri="{FF2B5EF4-FFF2-40B4-BE49-F238E27FC236}">
                  <a16:creationId xmlns:a16="http://schemas.microsoft.com/office/drawing/2014/main" id="{565B4732-D47C-408B-B211-C58195C0A75A}"/>
                </a:ext>
              </a:extLst>
            </p:cNvPr>
            <p:cNvSpPr/>
            <p:nvPr/>
          </p:nvSpPr>
          <p:spPr>
            <a:xfrm>
              <a:off x="7661148" y="5013959"/>
              <a:ext cx="315468" cy="56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8">
              <a:extLst>
                <a:ext uri="{FF2B5EF4-FFF2-40B4-BE49-F238E27FC236}">
                  <a16:creationId xmlns:a16="http://schemas.microsoft.com/office/drawing/2014/main" id="{88C55077-BA95-40CE-8AC0-C1271748FF10}"/>
                </a:ext>
              </a:extLst>
            </p:cNvPr>
            <p:cNvSpPr/>
            <p:nvPr/>
          </p:nvSpPr>
          <p:spPr>
            <a:xfrm>
              <a:off x="7758811" y="5151881"/>
              <a:ext cx="120650" cy="365125"/>
            </a:xfrm>
            <a:custGeom>
              <a:avLst/>
              <a:gdLst/>
              <a:ahLst/>
              <a:cxnLst/>
              <a:rect l="l" t="t" r="r" b="b"/>
              <a:pathLst>
                <a:path w="120650" h="365125">
                  <a:moveTo>
                    <a:pt x="60071" y="51289"/>
                  </a:moveTo>
                  <a:lnTo>
                    <a:pt x="47117" y="73496"/>
                  </a:lnTo>
                  <a:lnTo>
                    <a:pt x="47117" y="365125"/>
                  </a:lnTo>
                  <a:lnTo>
                    <a:pt x="73025" y="365125"/>
                  </a:lnTo>
                  <a:lnTo>
                    <a:pt x="73025" y="73496"/>
                  </a:lnTo>
                  <a:lnTo>
                    <a:pt x="60071" y="51289"/>
                  </a:lnTo>
                  <a:close/>
                </a:path>
                <a:path w="120650" h="365125">
                  <a:moveTo>
                    <a:pt x="60071" y="0"/>
                  </a:moveTo>
                  <a:lnTo>
                    <a:pt x="0" y="102997"/>
                  </a:lnTo>
                  <a:lnTo>
                    <a:pt x="2032" y="110998"/>
                  </a:lnTo>
                  <a:lnTo>
                    <a:pt x="8255" y="114554"/>
                  </a:lnTo>
                  <a:lnTo>
                    <a:pt x="14350" y="118110"/>
                  </a:lnTo>
                  <a:lnTo>
                    <a:pt x="22352" y="116078"/>
                  </a:lnTo>
                  <a:lnTo>
                    <a:pt x="25908" y="109855"/>
                  </a:lnTo>
                  <a:lnTo>
                    <a:pt x="47117" y="73496"/>
                  </a:lnTo>
                  <a:lnTo>
                    <a:pt x="47117" y="25654"/>
                  </a:lnTo>
                  <a:lnTo>
                    <a:pt x="75033" y="25654"/>
                  </a:lnTo>
                  <a:lnTo>
                    <a:pt x="60071" y="0"/>
                  </a:lnTo>
                  <a:close/>
                </a:path>
                <a:path w="120650" h="365125">
                  <a:moveTo>
                    <a:pt x="75033" y="25654"/>
                  </a:moveTo>
                  <a:lnTo>
                    <a:pt x="73025" y="25654"/>
                  </a:lnTo>
                  <a:lnTo>
                    <a:pt x="73025" y="73496"/>
                  </a:lnTo>
                  <a:lnTo>
                    <a:pt x="94234" y="109855"/>
                  </a:lnTo>
                  <a:lnTo>
                    <a:pt x="97790" y="116078"/>
                  </a:lnTo>
                  <a:lnTo>
                    <a:pt x="105791" y="118110"/>
                  </a:lnTo>
                  <a:lnTo>
                    <a:pt x="111887" y="114554"/>
                  </a:lnTo>
                  <a:lnTo>
                    <a:pt x="118110" y="110998"/>
                  </a:lnTo>
                  <a:lnTo>
                    <a:pt x="120142" y="102997"/>
                  </a:lnTo>
                  <a:lnTo>
                    <a:pt x="75033" y="25654"/>
                  </a:lnTo>
                  <a:close/>
                </a:path>
                <a:path w="120650" h="365125">
                  <a:moveTo>
                    <a:pt x="73025" y="25654"/>
                  </a:moveTo>
                  <a:lnTo>
                    <a:pt x="47117" y="25654"/>
                  </a:lnTo>
                  <a:lnTo>
                    <a:pt x="47117" y="73496"/>
                  </a:lnTo>
                  <a:lnTo>
                    <a:pt x="60071" y="51289"/>
                  </a:lnTo>
                  <a:lnTo>
                    <a:pt x="48895" y="32131"/>
                  </a:lnTo>
                  <a:lnTo>
                    <a:pt x="73025" y="32131"/>
                  </a:lnTo>
                  <a:lnTo>
                    <a:pt x="73025" y="25654"/>
                  </a:lnTo>
                  <a:close/>
                </a:path>
                <a:path w="120650" h="365125">
                  <a:moveTo>
                    <a:pt x="73025" y="32131"/>
                  </a:moveTo>
                  <a:lnTo>
                    <a:pt x="71247" y="32131"/>
                  </a:lnTo>
                  <a:lnTo>
                    <a:pt x="60071" y="51289"/>
                  </a:lnTo>
                  <a:lnTo>
                    <a:pt x="73025" y="73496"/>
                  </a:lnTo>
                  <a:lnTo>
                    <a:pt x="73025" y="32131"/>
                  </a:lnTo>
                  <a:close/>
                </a:path>
                <a:path w="120650" h="365125">
                  <a:moveTo>
                    <a:pt x="71247" y="32131"/>
                  </a:moveTo>
                  <a:lnTo>
                    <a:pt x="48895" y="32131"/>
                  </a:lnTo>
                  <a:lnTo>
                    <a:pt x="60071" y="51289"/>
                  </a:lnTo>
                  <a:lnTo>
                    <a:pt x="71247" y="321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9">
              <a:extLst>
                <a:ext uri="{FF2B5EF4-FFF2-40B4-BE49-F238E27FC236}">
                  <a16:creationId xmlns:a16="http://schemas.microsoft.com/office/drawing/2014/main" id="{F94A24A8-A246-4A43-83BC-0F6C61ABC3CC}"/>
                </a:ext>
              </a:extLst>
            </p:cNvPr>
            <p:cNvSpPr/>
            <p:nvPr/>
          </p:nvSpPr>
          <p:spPr>
            <a:xfrm>
              <a:off x="7935468" y="5013959"/>
              <a:ext cx="315468" cy="56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0">
              <a:extLst>
                <a:ext uri="{FF2B5EF4-FFF2-40B4-BE49-F238E27FC236}">
                  <a16:creationId xmlns:a16="http://schemas.microsoft.com/office/drawing/2014/main" id="{0F98E86B-4E56-44B9-B607-2C914C60916B}"/>
                </a:ext>
              </a:extLst>
            </p:cNvPr>
            <p:cNvSpPr/>
            <p:nvPr/>
          </p:nvSpPr>
          <p:spPr>
            <a:xfrm>
              <a:off x="8033004" y="5151881"/>
              <a:ext cx="120650" cy="365125"/>
            </a:xfrm>
            <a:custGeom>
              <a:avLst/>
              <a:gdLst/>
              <a:ahLst/>
              <a:cxnLst/>
              <a:rect l="l" t="t" r="r" b="b"/>
              <a:pathLst>
                <a:path w="120650" h="365125">
                  <a:moveTo>
                    <a:pt x="60198" y="51289"/>
                  </a:moveTo>
                  <a:lnTo>
                    <a:pt x="47244" y="73496"/>
                  </a:lnTo>
                  <a:lnTo>
                    <a:pt x="47244" y="365125"/>
                  </a:lnTo>
                  <a:lnTo>
                    <a:pt x="73151" y="365125"/>
                  </a:lnTo>
                  <a:lnTo>
                    <a:pt x="73151" y="73496"/>
                  </a:lnTo>
                  <a:lnTo>
                    <a:pt x="60198" y="51289"/>
                  </a:lnTo>
                  <a:close/>
                </a:path>
                <a:path w="120650" h="365125">
                  <a:moveTo>
                    <a:pt x="60198" y="0"/>
                  </a:moveTo>
                  <a:lnTo>
                    <a:pt x="3682" y="96901"/>
                  </a:lnTo>
                  <a:lnTo>
                    <a:pt x="0" y="102997"/>
                  </a:lnTo>
                  <a:lnTo>
                    <a:pt x="2159" y="110998"/>
                  </a:lnTo>
                  <a:lnTo>
                    <a:pt x="8381" y="114554"/>
                  </a:lnTo>
                  <a:lnTo>
                    <a:pt x="14477" y="118110"/>
                  </a:lnTo>
                  <a:lnTo>
                    <a:pt x="22478" y="116078"/>
                  </a:lnTo>
                  <a:lnTo>
                    <a:pt x="26035" y="109855"/>
                  </a:lnTo>
                  <a:lnTo>
                    <a:pt x="47244" y="73496"/>
                  </a:lnTo>
                  <a:lnTo>
                    <a:pt x="47244" y="25654"/>
                  </a:lnTo>
                  <a:lnTo>
                    <a:pt x="75160" y="25654"/>
                  </a:lnTo>
                  <a:lnTo>
                    <a:pt x="60198" y="0"/>
                  </a:lnTo>
                  <a:close/>
                </a:path>
                <a:path w="120650" h="365125">
                  <a:moveTo>
                    <a:pt x="75160" y="25654"/>
                  </a:moveTo>
                  <a:lnTo>
                    <a:pt x="73151" y="25654"/>
                  </a:lnTo>
                  <a:lnTo>
                    <a:pt x="73151" y="73496"/>
                  </a:lnTo>
                  <a:lnTo>
                    <a:pt x="94361" y="109855"/>
                  </a:lnTo>
                  <a:lnTo>
                    <a:pt x="97917" y="116078"/>
                  </a:lnTo>
                  <a:lnTo>
                    <a:pt x="105918" y="118110"/>
                  </a:lnTo>
                  <a:lnTo>
                    <a:pt x="112014" y="114554"/>
                  </a:lnTo>
                  <a:lnTo>
                    <a:pt x="118237" y="110998"/>
                  </a:lnTo>
                  <a:lnTo>
                    <a:pt x="120269" y="102997"/>
                  </a:lnTo>
                  <a:lnTo>
                    <a:pt x="75160" y="25654"/>
                  </a:lnTo>
                  <a:close/>
                </a:path>
                <a:path w="120650" h="365125">
                  <a:moveTo>
                    <a:pt x="73151" y="25654"/>
                  </a:moveTo>
                  <a:lnTo>
                    <a:pt x="47244" y="25654"/>
                  </a:lnTo>
                  <a:lnTo>
                    <a:pt x="47244" y="73496"/>
                  </a:lnTo>
                  <a:lnTo>
                    <a:pt x="60198" y="51289"/>
                  </a:lnTo>
                  <a:lnTo>
                    <a:pt x="49022" y="32131"/>
                  </a:lnTo>
                  <a:lnTo>
                    <a:pt x="73151" y="32131"/>
                  </a:lnTo>
                  <a:lnTo>
                    <a:pt x="73151" y="25654"/>
                  </a:lnTo>
                  <a:close/>
                </a:path>
                <a:path w="120650" h="365125">
                  <a:moveTo>
                    <a:pt x="73151" y="32131"/>
                  </a:moveTo>
                  <a:lnTo>
                    <a:pt x="71374" y="32131"/>
                  </a:lnTo>
                  <a:lnTo>
                    <a:pt x="60198" y="51289"/>
                  </a:lnTo>
                  <a:lnTo>
                    <a:pt x="73151" y="73496"/>
                  </a:lnTo>
                  <a:lnTo>
                    <a:pt x="73151" y="32131"/>
                  </a:lnTo>
                  <a:close/>
                </a:path>
                <a:path w="120650" h="365125">
                  <a:moveTo>
                    <a:pt x="71374" y="32131"/>
                  </a:moveTo>
                  <a:lnTo>
                    <a:pt x="49022" y="32131"/>
                  </a:lnTo>
                  <a:lnTo>
                    <a:pt x="60198" y="51289"/>
                  </a:lnTo>
                  <a:lnTo>
                    <a:pt x="71374" y="321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1">
              <a:extLst>
                <a:ext uri="{FF2B5EF4-FFF2-40B4-BE49-F238E27FC236}">
                  <a16:creationId xmlns:a16="http://schemas.microsoft.com/office/drawing/2014/main" id="{9E93E557-12CE-4E40-A3CC-AB69AB765F21}"/>
                </a:ext>
              </a:extLst>
            </p:cNvPr>
            <p:cNvSpPr/>
            <p:nvPr/>
          </p:nvSpPr>
          <p:spPr>
            <a:xfrm>
              <a:off x="8209788" y="5013959"/>
              <a:ext cx="315468" cy="56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2">
              <a:extLst>
                <a:ext uri="{FF2B5EF4-FFF2-40B4-BE49-F238E27FC236}">
                  <a16:creationId xmlns:a16="http://schemas.microsoft.com/office/drawing/2014/main" id="{D376546F-21D2-42A3-9CEC-50A59A48FDB3}"/>
                </a:ext>
              </a:extLst>
            </p:cNvPr>
            <p:cNvSpPr/>
            <p:nvPr/>
          </p:nvSpPr>
          <p:spPr>
            <a:xfrm>
              <a:off x="8307324" y="5151881"/>
              <a:ext cx="120650" cy="365125"/>
            </a:xfrm>
            <a:custGeom>
              <a:avLst/>
              <a:gdLst/>
              <a:ahLst/>
              <a:cxnLst/>
              <a:rect l="l" t="t" r="r" b="b"/>
              <a:pathLst>
                <a:path w="120650" h="365125">
                  <a:moveTo>
                    <a:pt x="60198" y="51289"/>
                  </a:moveTo>
                  <a:lnTo>
                    <a:pt x="47244" y="73496"/>
                  </a:lnTo>
                  <a:lnTo>
                    <a:pt x="47244" y="365125"/>
                  </a:lnTo>
                  <a:lnTo>
                    <a:pt x="73151" y="365125"/>
                  </a:lnTo>
                  <a:lnTo>
                    <a:pt x="73151" y="73496"/>
                  </a:lnTo>
                  <a:lnTo>
                    <a:pt x="60198" y="51289"/>
                  </a:lnTo>
                  <a:close/>
                </a:path>
                <a:path w="120650" h="365125">
                  <a:moveTo>
                    <a:pt x="60198" y="0"/>
                  </a:moveTo>
                  <a:lnTo>
                    <a:pt x="3682" y="96901"/>
                  </a:lnTo>
                  <a:lnTo>
                    <a:pt x="0" y="102997"/>
                  </a:lnTo>
                  <a:lnTo>
                    <a:pt x="2158" y="110998"/>
                  </a:lnTo>
                  <a:lnTo>
                    <a:pt x="8381" y="114554"/>
                  </a:lnTo>
                  <a:lnTo>
                    <a:pt x="14477" y="118110"/>
                  </a:lnTo>
                  <a:lnTo>
                    <a:pt x="22478" y="116078"/>
                  </a:lnTo>
                  <a:lnTo>
                    <a:pt x="26034" y="109855"/>
                  </a:lnTo>
                  <a:lnTo>
                    <a:pt x="47244" y="73496"/>
                  </a:lnTo>
                  <a:lnTo>
                    <a:pt x="47244" y="25654"/>
                  </a:lnTo>
                  <a:lnTo>
                    <a:pt x="75160" y="25654"/>
                  </a:lnTo>
                  <a:lnTo>
                    <a:pt x="60198" y="0"/>
                  </a:lnTo>
                  <a:close/>
                </a:path>
                <a:path w="120650" h="365125">
                  <a:moveTo>
                    <a:pt x="75160" y="25654"/>
                  </a:moveTo>
                  <a:lnTo>
                    <a:pt x="73151" y="25654"/>
                  </a:lnTo>
                  <a:lnTo>
                    <a:pt x="73151" y="73496"/>
                  </a:lnTo>
                  <a:lnTo>
                    <a:pt x="94360" y="109855"/>
                  </a:lnTo>
                  <a:lnTo>
                    <a:pt x="97917" y="116078"/>
                  </a:lnTo>
                  <a:lnTo>
                    <a:pt x="105918" y="118110"/>
                  </a:lnTo>
                  <a:lnTo>
                    <a:pt x="112014" y="114554"/>
                  </a:lnTo>
                  <a:lnTo>
                    <a:pt x="118236" y="110998"/>
                  </a:lnTo>
                  <a:lnTo>
                    <a:pt x="120269" y="102997"/>
                  </a:lnTo>
                  <a:lnTo>
                    <a:pt x="75160" y="25654"/>
                  </a:lnTo>
                  <a:close/>
                </a:path>
                <a:path w="120650" h="365125">
                  <a:moveTo>
                    <a:pt x="73151" y="25654"/>
                  </a:moveTo>
                  <a:lnTo>
                    <a:pt x="47244" y="25654"/>
                  </a:lnTo>
                  <a:lnTo>
                    <a:pt x="47244" y="73496"/>
                  </a:lnTo>
                  <a:lnTo>
                    <a:pt x="60198" y="51289"/>
                  </a:lnTo>
                  <a:lnTo>
                    <a:pt x="49022" y="32131"/>
                  </a:lnTo>
                  <a:lnTo>
                    <a:pt x="73151" y="32131"/>
                  </a:lnTo>
                  <a:lnTo>
                    <a:pt x="73151" y="25654"/>
                  </a:lnTo>
                  <a:close/>
                </a:path>
                <a:path w="120650" h="365125">
                  <a:moveTo>
                    <a:pt x="73151" y="32131"/>
                  </a:moveTo>
                  <a:lnTo>
                    <a:pt x="71374" y="32131"/>
                  </a:lnTo>
                  <a:lnTo>
                    <a:pt x="60198" y="51289"/>
                  </a:lnTo>
                  <a:lnTo>
                    <a:pt x="73151" y="73496"/>
                  </a:lnTo>
                  <a:lnTo>
                    <a:pt x="73151" y="32131"/>
                  </a:lnTo>
                  <a:close/>
                </a:path>
                <a:path w="120650" h="365125">
                  <a:moveTo>
                    <a:pt x="71374" y="32131"/>
                  </a:moveTo>
                  <a:lnTo>
                    <a:pt x="49022" y="32131"/>
                  </a:lnTo>
                  <a:lnTo>
                    <a:pt x="60198" y="51289"/>
                  </a:lnTo>
                  <a:lnTo>
                    <a:pt x="71374" y="321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7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1107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6503330" y="876993"/>
            <a:ext cx="5688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98375" y="331886"/>
            <a:ext cx="5624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Left Shift Operator</a:t>
            </a:r>
            <a:r>
              <a:rPr lang="en-US" sz="4400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&lt;&lt;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16827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When we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apply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left shift operator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&lt;&lt;, 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value gets  multiplied by 2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to 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power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number specified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after the  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operator.</a:t>
            </a:r>
          </a:p>
          <a:p>
            <a:pPr marL="469900">
              <a:lnSpc>
                <a:spcPct val="100000"/>
              </a:lnSpc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x =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8;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x = x &lt;&lt;</a:t>
            </a:r>
            <a:r>
              <a:rPr lang="en-US"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4;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55600" marR="16827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8 will be multiplied by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value 2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to the 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power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4, which is</a:t>
            </a:r>
            <a:r>
              <a:rPr lang="en-US"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16.</a:t>
            </a:r>
          </a:p>
          <a:p>
            <a:pPr marL="355600" marR="16827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 result 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128.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355600" marR="16827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graphicFrame>
        <p:nvGraphicFramePr>
          <p:cNvPr id="23" name="object 135">
            <a:extLst>
              <a:ext uri="{FF2B5EF4-FFF2-40B4-BE49-F238E27FC236}">
                <a16:creationId xmlns:a16="http://schemas.microsoft.com/office/drawing/2014/main" id="{881FA21E-FF64-426B-A39F-F2DEDB82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44696"/>
              </p:ext>
            </p:extLst>
          </p:nvPr>
        </p:nvGraphicFramePr>
        <p:xfrm>
          <a:off x="1442141" y="4449803"/>
          <a:ext cx="8229600" cy="293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93624"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13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object 134">
            <a:extLst>
              <a:ext uri="{FF2B5EF4-FFF2-40B4-BE49-F238E27FC236}">
                <a16:creationId xmlns:a16="http://schemas.microsoft.com/office/drawing/2014/main" id="{C2A9265B-5928-46FA-98F8-779679790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66780"/>
              </p:ext>
            </p:extLst>
          </p:nvPr>
        </p:nvGraphicFramePr>
        <p:xfrm>
          <a:off x="1442141" y="5266637"/>
          <a:ext cx="8244838" cy="300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6098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00418">
                <a:tc>
                  <a:txBody>
                    <a:bodyPr/>
                    <a:lstStyle/>
                    <a:p>
                      <a:pPr marL="7620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13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object 136">
            <a:extLst>
              <a:ext uri="{FF2B5EF4-FFF2-40B4-BE49-F238E27FC236}">
                <a16:creationId xmlns:a16="http://schemas.microsoft.com/office/drawing/2014/main" id="{47224A99-8402-4BC6-894D-36AD1B7E1224}"/>
              </a:ext>
            </a:extLst>
          </p:cNvPr>
          <p:cNvGrpSpPr/>
          <p:nvPr/>
        </p:nvGrpSpPr>
        <p:grpSpPr>
          <a:xfrm>
            <a:off x="7594886" y="5567055"/>
            <a:ext cx="1321435" cy="567055"/>
            <a:chOff x="6746747" y="5029200"/>
            <a:chExt cx="1321435" cy="567055"/>
          </a:xfrm>
        </p:grpSpPr>
        <p:sp>
          <p:nvSpPr>
            <p:cNvPr id="26" name="object 137">
              <a:extLst>
                <a:ext uri="{FF2B5EF4-FFF2-40B4-BE49-F238E27FC236}">
                  <a16:creationId xmlns:a16="http://schemas.microsoft.com/office/drawing/2014/main" id="{733ADFFC-DA4F-40B0-8B58-CF82501194A0}"/>
                </a:ext>
              </a:extLst>
            </p:cNvPr>
            <p:cNvSpPr/>
            <p:nvPr/>
          </p:nvSpPr>
          <p:spPr>
            <a:xfrm>
              <a:off x="6746747" y="5029200"/>
              <a:ext cx="315468" cy="566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8">
              <a:extLst>
                <a:ext uri="{FF2B5EF4-FFF2-40B4-BE49-F238E27FC236}">
                  <a16:creationId xmlns:a16="http://schemas.microsoft.com/office/drawing/2014/main" id="{569C5A8B-CD09-408D-8011-2EC33A382BE7}"/>
                </a:ext>
              </a:extLst>
            </p:cNvPr>
            <p:cNvSpPr/>
            <p:nvPr/>
          </p:nvSpPr>
          <p:spPr>
            <a:xfrm>
              <a:off x="6844283" y="5167121"/>
              <a:ext cx="120650" cy="367030"/>
            </a:xfrm>
            <a:custGeom>
              <a:avLst/>
              <a:gdLst/>
              <a:ahLst/>
              <a:cxnLst/>
              <a:rect l="l" t="t" r="r" b="b"/>
              <a:pathLst>
                <a:path w="120650" h="367029">
                  <a:moveTo>
                    <a:pt x="60198" y="51289"/>
                  </a:moveTo>
                  <a:lnTo>
                    <a:pt x="47244" y="73496"/>
                  </a:lnTo>
                  <a:lnTo>
                    <a:pt x="47244" y="366775"/>
                  </a:lnTo>
                  <a:lnTo>
                    <a:pt x="73151" y="366775"/>
                  </a:lnTo>
                  <a:lnTo>
                    <a:pt x="73151" y="73496"/>
                  </a:lnTo>
                  <a:lnTo>
                    <a:pt x="60198" y="51289"/>
                  </a:lnTo>
                  <a:close/>
                </a:path>
                <a:path w="120650" h="367029">
                  <a:moveTo>
                    <a:pt x="60198" y="0"/>
                  </a:moveTo>
                  <a:lnTo>
                    <a:pt x="3683" y="96900"/>
                  </a:lnTo>
                  <a:lnTo>
                    <a:pt x="0" y="102996"/>
                  </a:lnTo>
                  <a:lnTo>
                    <a:pt x="2159" y="110997"/>
                  </a:lnTo>
                  <a:lnTo>
                    <a:pt x="8382" y="114553"/>
                  </a:lnTo>
                  <a:lnTo>
                    <a:pt x="14477" y="118109"/>
                  </a:lnTo>
                  <a:lnTo>
                    <a:pt x="22479" y="116077"/>
                  </a:lnTo>
                  <a:lnTo>
                    <a:pt x="26035" y="109854"/>
                  </a:lnTo>
                  <a:lnTo>
                    <a:pt x="47244" y="73496"/>
                  </a:lnTo>
                  <a:lnTo>
                    <a:pt x="47244" y="25653"/>
                  </a:lnTo>
                  <a:lnTo>
                    <a:pt x="75160" y="25653"/>
                  </a:lnTo>
                  <a:lnTo>
                    <a:pt x="60198" y="0"/>
                  </a:lnTo>
                  <a:close/>
                </a:path>
                <a:path w="120650" h="367029">
                  <a:moveTo>
                    <a:pt x="75160" y="25653"/>
                  </a:moveTo>
                  <a:lnTo>
                    <a:pt x="73151" y="25653"/>
                  </a:lnTo>
                  <a:lnTo>
                    <a:pt x="73152" y="73496"/>
                  </a:lnTo>
                  <a:lnTo>
                    <a:pt x="94361" y="109854"/>
                  </a:lnTo>
                  <a:lnTo>
                    <a:pt x="97917" y="116077"/>
                  </a:lnTo>
                  <a:lnTo>
                    <a:pt x="105918" y="118109"/>
                  </a:lnTo>
                  <a:lnTo>
                    <a:pt x="112014" y="114553"/>
                  </a:lnTo>
                  <a:lnTo>
                    <a:pt x="118237" y="110997"/>
                  </a:lnTo>
                  <a:lnTo>
                    <a:pt x="120269" y="102996"/>
                  </a:lnTo>
                  <a:lnTo>
                    <a:pt x="75160" y="25653"/>
                  </a:lnTo>
                  <a:close/>
                </a:path>
                <a:path w="120650" h="367029">
                  <a:moveTo>
                    <a:pt x="73151" y="25653"/>
                  </a:moveTo>
                  <a:lnTo>
                    <a:pt x="47244" y="25653"/>
                  </a:lnTo>
                  <a:lnTo>
                    <a:pt x="47244" y="73496"/>
                  </a:lnTo>
                  <a:lnTo>
                    <a:pt x="60198" y="51289"/>
                  </a:lnTo>
                  <a:lnTo>
                    <a:pt x="49022" y="32130"/>
                  </a:lnTo>
                  <a:lnTo>
                    <a:pt x="73151" y="32130"/>
                  </a:lnTo>
                  <a:lnTo>
                    <a:pt x="73151" y="25653"/>
                  </a:lnTo>
                  <a:close/>
                </a:path>
                <a:path w="120650" h="367029">
                  <a:moveTo>
                    <a:pt x="73151" y="32130"/>
                  </a:moveTo>
                  <a:lnTo>
                    <a:pt x="71374" y="32130"/>
                  </a:lnTo>
                  <a:lnTo>
                    <a:pt x="60198" y="51289"/>
                  </a:lnTo>
                  <a:lnTo>
                    <a:pt x="73152" y="73496"/>
                  </a:lnTo>
                  <a:lnTo>
                    <a:pt x="73151" y="32130"/>
                  </a:lnTo>
                  <a:close/>
                </a:path>
                <a:path w="120650" h="367029">
                  <a:moveTo>
                    <a:pt x="71374" y="32130"/>
                  </a:moveTo>
                  <a:lnTo>
                    <a:pt x="49022" y="32130"/>
                  </a:lnTo>
                  <a:lnTo>
                    <a:pt x="60198" y="51289"/>
                  </a:lnTo>
                  <a:lnTo>
                    <a:pt x="71374" y="321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9">
              <a:extLst>
                <a:ext uri="{FF2B5EF4-FFF2-40B4-BE49-F238E27FC236}">
                  <a16:creationId xmlns:a16="http://schemas.microsoft.com/office/drawing/2014/main" id="{5317A5B6-E04B-46B9-92F9-6A0A4A0FA1C6}"/>
                </a:ext>
              </a:extLst>
            </p:cNvPr>
            <p:cNvSpPr/>
            <p:nvPr/>
          </p:nvSpPr>
          <p:spPr>
            <a:xfrm>
              <a:off x="6990587" y="5029200"/>
              <a:ext cx="315468" cy="566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0">
              <a:extLst>
                <a:ext uri="{FF2B5EF4-FFF2-40B4-BE49-F238E27FC236}">
                  <a16:creationId xmlns:a16="http://schemas.microsoft.com/office/drawing/2014/main" id="{9A672AC3-BB3A-4E39-870D-B499969F2CBC}"/>
                </a:ext>
              </a:extLst>
            </p:cNvPr>
            <p:cNvSpPr/>
            <p:nvPr/>
          </p:nvSpPr>
          <p:spPr>
            <a:xfrm>
              <a:off x="7088250" y="5167121"/>
              <a:ext cx="120650" cy="367030"/>
            </a:xfrm>
            <a:custGeom>
              <a:avLst/>
              <a:gdLst/>
              <a:ahLst/>
              <a:cxnLst/>
              <a:rect l="l" t="t" r="r" b="b"/>
              <a:pathLst>
                <a:path w="120650" h="367029">
                  <a:moveTo>
                    <a:pt x="60071" y="51289"/>
                  </a:moveTo>
                  <a:lnTo>
                    <a:pt x="47117" y="73496"/>
                  </a:lnTo>
                  <a:lnTo>
                    <a:pt x="47117" y="366775"/>
                  </a:lnTo>
                  <a:lnTo>
                    <a:pt x="73025" y="366775"/>
                  </a:lnTo>
                  <a:lnTo>
                    <a:pt x="73025" y="73496"/>
                  </a:lnTo>
                  <a:lnTo>
                    <a:pt x="60071" y="51289"/>
                  </a:lnTo>
                  <a:close/>
                </a:path>
                <a:path w="120650" h="367029">
                  <a:moveTo>
                    <a:pt x="60071" y="0"/>
                  </a:moveTo>
                  <a:lnTo>
                    <a:pt x="0" y="102996"/>
                  </a:lnTo>
                  <a:lnTo>
                    <a:pt x="2031" y="110997"/>
                  </a:lnTo>
                  <a:lnTo>
                    <a:pt x="8254" y="114553"/>
                  </a:lnTo>
                  <a:lnTo>
                    <a:pt x="14350" y="118109"/>
                  </a:lnTo>
                  <a:lnTo>
                    <a:pt x="22351" y="116077"/>
                  </a:lnTo>
                  <a:lnTo>
                    <a:pt x="25907" y="109854"/>
                  </a:lnTo>
                  <a:lnTo>
                    <a:pt x="47116" y="73496"/>
                  </a:lnTo>
                  <a:lnTo>
                    <a:pt x="47117" y="25653"/>
                  </a:lnTo>
                  <a:lnTo>
                    <a:pt x="75033" y="25653"/>
                  </a:lnTo>
                  <a:lnTo>
                    <a:pt x="60071" y="0"/>
                  </a:lnTo>
                  <a:close/>
                </a:path>
                <a:path w="120650" h="367029">
                  <a:moveTo>
                    <a:pt x="75033" y="25653"/>
                  </a:moveTo>
                  <a:lnTo>
                    <a:pt x="73025" y="25653"/>
                  </a:lnTo>
                  <a:lnTo>
                    <a:pt x="73025" y="73496"/>
                  </a:lnTo>
                  <a:lnTo>
                    <a:pt x="94233" y="109854"/>
                  </a:lnTo>
                  <a:lnTo>
                    <a:pt x="97790" y="116077"/>
                  </a:lnTo>
                  <a:lnTo>
                    <a:pt x="105791" y="118109"/>
                  </a:lnTo>
                  <a:lnTo>
                    <a:pt x="111887" y="114553"/>
                  </a:lnTo>
                  <a:lnTo>
                    <a:pt x="118109" y="110997"/>
                  </a:lnTo>
                  <a:lnTo>
                    <a:pt x="120142" y="102996"/>
                  </a:lnTo>
                  <a:lnTo>
                    <a:pt x="75033" y="25653"/>
                  </a:lnTo>
                  <a:close/>
                </a:path>
                <a:path w="120650" h="367029">
                  <a:moveTo>
                    <a:pt x="73025" y="25653"/>
                  </a:moveTo>
                  <a:lnTo>
                    <a:pt x="47117" y="25653"/>
                  </a:lnTo>
                  <a:lnTo>
                    <a:pt x="47117" y="73496"/>
                  </a:lnTo>
                  <a:lnTo>
                    <a:pt x="60071" y="51289"/>
                  </a:lnTo>
                  <a:lnTo>
                    <a:pt x="48895" y="32130"/>
                  </a:lnTo>
                  <a:lnTo>
                    <a:pt x="73025" y="32130"/>
                  </a:lnTo>
                  <a:lnTo>
                    <a:pt x="73025" y="25653"/>
                  </a:lnTo>
                  <a:close/>
                </a:path>
                <a:path w="120650" h="367029">
                  <a:moveTo>
                    <a:pt x="73025" y="32130"/>
                  </a:moveTo>
                  <a:lnTo>
                    <a:pt x="71247" y="32130"/>
                  </a:lnTo>
                  <a:lnTo>
                    <a:pt x="60071" y="51289"/>
                  </a:lnTo>
                  <a:lnTo>
                    <a:pt x="73025" y="73496"/>
                  </a:lnTo>
                  <a:lnTo>
                    <a:pt x="73025" y="32130"/>
                  </a:lnTo>
                  <a:close/>
                </a:path>
                <a:path w="120650" h="367029">
                  <a:moveTo>
                    <a:pt x="71247" y="32130"/>
                  </a:moveTo>
                  <a:lnTo>
                    <a:pt x="48895" y="32130"/>
                  </a:lnTo>
                  <a:lnTo>
                    <a:pt x="60071" y="51289"/>
                  </a:lnTo>
                  <a:lnTo>
                    <a:pt x="71247" y="321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1">
              <a:extLst>
                <a:ext uri="{FF2B5EF4-FFF2-40B4-BE49-F238E27FC236}">
                  <a16:creationId xmlns:a16="http://schemas.microsoft.com/office/drawing/2014/main" id="{D2E3A594-8345-44FC-A8EC-1BED29B3C16F}"/>
                </a:ext>
              </a:extLst>
            </p:cNvPr>
            <p:cNvSpPr/>
            <p:nvPr/>
          </p:nvSpPr>
          <p:spPr>
            <a:xfrm>
              <a:off x="7249667" y="5029200"/>
              <a:ext cx="315468" cy="566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2">
              <a:extLst>
                <a:ext uri="{FF2B5EF4-FFF2-40B4-BE49-F238E27FC236}">
                  <a16:creationId xmlns:a16="http://schemas.microsoft.com/office/drawing/2014/main" id="{78D1114D-B4B4-4447-A068-4C8769A13CAB}"/>
                </a:ext>
              </a:extLst>
            </p:cNvPr>
            <p:cNvSpPr/>
            <p:nvPr/>
          </p:nvSpPr>
          <p:spPr>
            <a:xfrm>
              <a:off x="7347203" y="5167121"/>
              <a:ext cx="120650" cy="367030"/>
            </a:xfrm>
            <a:custGeom>
              <a:avLst/>
              <a:gdLst/>
              <a:ahLst/>
              <a:cxnLst/>
              <a:rect l="l" t="t" r="r" b="b"/>
              <a:pathLst>
                <a:path w="120650" h="367029">
                  <a:moveTo>
                    <a:pt x="60198" y="51289"/>
                  </a:moveTo>
                  <a:lnTo>
                    <a:pt x="47244" y="73496"/>
                  </a:lnTo>
                  <a:lnTo>
                    <a:pt x="47244" y="366775"/>
                  </a:lnTo>
                  <a:lnTo>
                    <a:pt x="73151" y="366775"/>
                  </a:lnTo>
                  <a:lnTo>
                    <a:pt x="73151" y="73496"/>
                  </a:lnTo>
                  <a:lnTo>
                    <a:pt x="60198" y="51289"/>
                  </a:lnTo>
                  <a:close/>
                </a:path>
                <a:path w="120650" h="367029">
                  <a:moveTo>
                    <a:pt x="60198" y="0"/>
                  </a:moveTo>
                  <a:lnTo>
                    <a:pt x="3682" y="96900"/>
                  </a:lnTo>
                  <a:lnTo>
                    <a:pt x="0" y="102996"/>
                  </a:lnTo>
                  <a:lnTo>
                    <a:pt x="2159" y="110997"/>
                  </a:lnTo>
                  <a:lnTo>
                    <a:pt x="8381" y="114553"/>
                  </a:lnTo>
                  <a:lnTo>
                    <a:pt x="14477" y="118109"/>
                  </a:lnTo>
                  <a:lnTo>
                    <a:pt x="22478" y="116077"/>
                  </a:lnTo>
                  <a:lnTo>
                    <a:pt x="26035" y="109854"/>
                  </a:lnTo>
                  <a:lnTo>
                    <a:pt x="47244" y="73496"/>
                  </a:lnTo>
                  <a:lnTo>
                    <a:pt x="47244" y="25653"/>
                  </a:lnTo>
                  <a:lnTo>
                    <a:pt x="75160" y="25653"/>
                  </a:lnTo>
                  <a:lnTo>
                    <a:pt x="60198" y="0"/>
                  </a:lnTo>
                  <a:close/>
                </a:path>
                <a:path w="120650" h="367029">
                  <a:moveTo>
                    <a:pt x="75160" y="25653"/>
                  </a:moveTo>
                  <a:lnTo>
                    <a:pt x="73151" y="25653"/>
                  </a:lnTo>
                  <a:lnTo>
                    <a:pt x="73152" y="73496"/>
                  </a:lnTo>
                  <a:lnTo>
                    <a:pt x="94361" y="109854"/>
                  </a:lnTo>
                  <a:lnTo>
                    <a:pt x="97917" y="116077"/>
                  </a:lnTo>
                  <a:lnTo>
                    <a:pt x="105918" y="118109"/>
                  </a:lnTo>
                  <a:lnTo>
                    <a:pt x="112014" y="114553"/>
                  </a:lnTo>
                  <a:lnTo>
                    <a:pt x="118237" y="110997"/>
                  </a:lnTo>
                  <a:lnTo>
                    <a:pt x="120269" y="102996"/>
                  </a:lnTo>
                  <a:lnTo>
                    <a:pt x="75160" y="25653"/>
                  </a:lnTo>
                  <a:close/>
                </a:path>
                <a:path w="120650" h="367029">
                  <a:moveTo>
                    <a:pt x="73151" y="25653"/>
                  </a:moveTo>
                  <a:lnTo>
                    <a:pt x="47244" y="25653"/>
                  </a:lnTo>
                  <a:lnTo>
                    <a:pt x="47244" y="73496"/>
                  </a:lnTo>
                  <a:lnTo>
                    <a:pt x="60198" y="51289"/>
                  </a:lnTo>
                  <a:lnTo>
                    <a:pt x="49022" y="32130"/>
                  </a:lnTo>
                  <a:lnTo>
                    <a:pt x="73151" y="32130"/>
                  </a:lnTo>
                  <a:lnTo>
                    <a:pt x="73151" y="25653"/>
                  </a:lnTo>
                  <a:close/>
                </a:path>
                <a:path w="120650" h="367029">
                  <a:moveTo>
                    <a:pt x="73151" y="32130"/>
                  </a:moveTo>
                  <a:lnTo>
                    <a:pt x="71374" y="32130"/>
                  </a:lnTo>
                  <a:lnTo>
                    <a:pt x="60198" y="51289"/>
                  </a:lnTo>
                  <a:lnTo>
                    <a:pt x="73152" y="73496"/>
                  </a:lnTo>
                  <a:lnTo>
                    <a:pt x="73151" y="32130"/>
                  </a:lnTo>
                  <a:close/>
                </a:path>
                <a:path w="120650" h="367029">
                  <a:moveTo>
                    <a:pt x="71374" y="32130"/>
                  </a:moveTo>
                  <a:lnTo>
                    <a:pt x="49022" y="32130"/>
                  </a:lnTo>
                  <a:lnTo>
                    <a:pt x="60198" y="51289"/>
                  </a:lnTo>
                  <a:lnTo>
                    <a:pt x="71374" y="321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3">
              <a:extLst>
                <a:ext uri="{FF2B5EF4-FFF2-40B4-BE49-F238E27FC236}">
                  <a16:creationId xmlns:a16="http://schemas.microsoft.com/office/drawing/2014/main" id="{2BB8DA94-0ED7-4AF8-B9A9-2339B6E59AAD}"/>
                </a:ext>
              </a:extLst>
            </p:cNvPr>
            <p:cNvSpPr/>
            <p:nvPr/>
          </p:nvSpPr>
          <p:spPr>
            <a:xfrm>
              <a:off x="7493507" y="5029200"/>
              <a:ext cx="315468" cy="566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4">
              <a:extLst>
                <a:ext uri="{FF2B5EF4-FFF2-40B4-BE49-F238E27FC236}">
                  <a16:creationId xmlns:a16="http://schemas.microsoft.com/office/drawing/2014/main" id="{2048582F-0E5C-41A5-B888-69200F59A45E}"/>
                </a:ext>
              </a:extLst>
            </p:cNvPr>
            <p:cNvSpPr/>
            <p:nvPr/>
          </p:nvSpPr>
          <p:spPr>
            <a:xfrm>
              <a:off x="7591043" y="5167121"/>
              <a:ext cx="120650" cy="367030"/>
            </a:xfrm>
            <a:custGeom>
              <a:avLst/>
              <a:gdLst/>
              <a:ahLst/>
              <a:cxnLst/>
              <a:rect l="l" t="t" r="r" b="b"/>
              <a:pathLst>
                <a:path w="120650" h="367029">
                  <a:moveTo>
                    <a:pt x="60198" y="51289"/>
                  </a:moveTo>
                  <a:lnTo>
                    <a:pt x="47244" y="73496"/>
                  </a:lnTo>
                  <a:lnTo>
                    <a:pt x="47244" y="366775"/>
                  </a:lnTo>
                  <a:lnTo>
                    <a:pt x="73151" y="366775"/>
                  </a:lnTo>
                  <a:lnTo>
                    <a:pt x="73151" y="73496"/>
                  </a:lnTo>
                  <a:lnTo>
                    <a:pt x="60198" y="51289"/>
                  </a:lnTo>
                  <a:close/>
                </a:path>
                <a:path w="120650" h="367029">
                  <a:moveTo>
                    <a:pt x="60198" y="0"/>
                  </a:moveTo>
                  <a:lnTo>
                    <a:pt x="3682" y="96900"/>
                  </a:lnTo>
                  <a:lnTo>
                    <a:pt x="0" y="102996"/>
                  </a:lnTo>
                  <a:lnTo>
                    <a:pt x="2158" y="110997"/>
                  </a:lnTo>
                  <a:lnTo>
                    <a:pt x="8381" y="114553"/>
                  </a:lnTo>
                  <a:lnTo>
                    <a:pt x="14477" y="118109"/>
                  </a:lnTo>
                  <a:lnTo>
                    <a:pt x="22478" y="116077"/>
                  </a:lnTo>
                  <a:lnTo>
                    <a:pt x="26034" y="109854"/>
                  </a:lnTo>
                  <a:lnTo>
                    <a:pt x="47243" y="73496"/>
                  </a:lnTo>
                  <a:lnTo>
                    <a:pt x="47244" y="25653"/>
                  </a:lnTo>
                  <a:lnTo>
                    <a:pt x="75160" y="25653"/>
                  </a:lnTo>
                  <a:lnTo>
                    <a:pt x="60198" y="0"/>
                  </a:lnTo>
                  <a:close/>
                </a:path>
                <a:path w="120650" h="367029">
                  <a:moveTo>
                    <a:pt x="75160" y="25653"/>
                  </a:moveTo>
                  <a:lnTo>
                    <a:pt x="73151" y="25653"/>
                  </a:lnTo>
                  <a:lnTo>
                    <a:pt x="73151" y="73496"/>
                  </a:lnTo>
                  <a:lnTo>
                    <a:pt x="94360" y="109854"/>
                  </a:lnTo>
                  <a:lnTo>
                    <a:pt x="97916" y="116077"/>
                  </a:lnTo>
                  <a:lnTo>
                    <a:pt x="105917" y="118109"/>
                  </a:lnTo>
                  <a:lnTo>
                    <a:pt x="112013" y="114553"/>
                  </a:lnTo>
                  <a:lnTo>
                    <a:pt x="118236" y="110997"/>
                  </a:lnTo>
                  <a:lnTo>
                    <a:pt x="120269" y="102996"/>
                  </a:lnTo>
                  <a:lnTo>
                    <a:pt x="75160" y="25653"/>
                  </a:lnTo>
                  <a:close/>
                </a:path>
                <a:path w="120650" h="367029">
                  <a:moveTo>
                    <a:pt x="73151" y="25653"/>
                  </a:moveTo>
                  <a:lnTo>
                    <a:pt x="47244" y="25653"/>
                  </a:lnTo>
                  <a:lnTo>
                    <a:pt x="47244" y="73496"/>
                  </a:lnTo>
                  <a:lnTo>
                    <a:pt x="60198" y="51289"/>
                  </a:lnTo>
                  <a:lnTo>
                    <a:pt x="49022" y="32130"/>
                  </a:lnTo>
                  <a:lnTo>
                    <a:pt x="73151" y="32130"/>
                  </a:lnTo>
                  <a:lnTo>
                    <a:pt x="73151" y="25653"/>
                  </a:lnTo>
                  <a:close/>
                </a:path>
                <a:path w="120650" h="367029">
                  <a:moveTo>
                    <a:pt x="73151" y="32130"/>
                  </a:moveTo>
                  <a:lnTo>
                    <a:pt x="71374" y="32130"/>
                  </a:lnTo>
                  <a:lnTo>
                    <a:pt x="60198" y="51289"/>
                  </a:lnTo>
                  <a:lnTo>
                    <a:pt x="73151" y="73496"/>
                  </a:lnTo>
                  <a:lnTo>
                    <a:pt x="73151" y="32130"/>
                  </a:lnTo>
                  <a:close/>
                </a:path>
                <a:path w="120650" h="367029">
                  <a:moveTo>
                    <a:pt x="71374" y="32130"/>
                  </a:moveTo>
                  <a:lnTo>
                    <a:pt x="49022" y="32130"/>
                  </a:lnTo>
                  <a:lnTo>
                    <a:pt x="60198" y="51289"/>
                  </a:lnTo>
                  <a:lnTo>
                    <a:pt x="71374" y="321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5">
              <a:extLst>
                <a:ext uri="{FF2B5EF4-FFF2-40B4-BE49-F238E27FC236}">
                  <a16:creationId xmlns:a16="http://schemas.microsoft.com/office/drawing/2014/main" id="{49BE7D90-33EA-433F-B7F5-788B3E11E841}"/>
                </a:ext>
              </a:extLst>
            </p:cNvPr>
            <p:cNvSpPr/>
            <p:nvPr/>
          </p:nvSpPr>
          <p:spPr>
            <a:xfrm>
              <a:off x="7752587" y="5029200"/>
              <a:ext cx="315468" cy="566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46">
              <a:extLst>
                <a:ext uri="{FF2B5EF4-FFF2-40B4-BE49-F238E27FC236}">
                  <a16:creationId xmlns:a16="http://schemas.microsoft.com/office/drawing/2014/main" id="{EF08D1FB-D400-41A2-9C4F-4F9CD005F7A5}"/>
                </a:ext>
              </a:extLst>
            </p:cNvPr>
            <p:cNvSpPr/>
            <p:nvPr/>
          </p:nvSpPr>
          <p:spPr>
            <a:xfrm>
              <a:off x="7850250" y="5167121"/>
              <a:ext cx="120650" cy="367030"/>
            </a:xfrm>
            <a:custGeom>
              <a:avLst/>
              <a:gdLst/>
              <a:ahLst/>
              <a:cxnLst/>
              <a:rect l="l" t="t" r="r" b="b"/>
              <a:pathLst>
                <a:path w="120650" h="367029">
                  <a:moveTo>
                    <a:pt x="60071" y="51289"/>
                  </a:moveTo>
                  <a:lnTo>
                    <a:pt x="47117" y="73496"/>
                  </a:lnTo>
                  <a:lnTo>
                    <a:pt x="47117" y="366775"/>
                  </a:lnTo>
                  <a:lnTo>
                    <a:pt x="73025" y="366775"/>
                  </a:lnTo>
                  <a:lnTo>
                    <a:pt x="73025" y="73496"/>
                  </a:lnTo>
                  <a:lnTo>
                    <a:pt x="60071" y="51289"/>
                  </a:lnTo>
                  <a:close/>
                </a:path>
                <a:path w="120650" h="367029">
                  <a:moveTo>
                    <a:pt x="60071" y="0"/>
                  </a:moveTo>
                  <a:lnTo>
                    <a:pt x="0" y="102996"/>
                  </a:lnTo>
                  <a:lnTo>
                    <a:pt x="2031" y="110997"/>
                  </a:lnTo>
                  <a:lnTo>
                    <a:pt x="8254" y="114553"/>
                  </a:lnTo>
                  <a:lnTo>
                    <a:pt x="14350" y="118109"/>
                  </a:lnTo>
                  <a:lnTo>
                    <a:pt x="22351" y="116077"/>
                  </a:lnTo>
                  <a:lnTo>
                    <a:pt x="25907" y="109854"/>
                  </a:lnTo>
                  <a:lnTo>
                    <a:pt x="47116" y="73496"/>
                  </a:lnTo>
                  <a:lnTo>
                    <a:pt x="47117" y="25653"/>
                  </a:lnTo>
                  <a:lnTo>
                    <a:pt x="75033" y="25653"/>
                  </a:lnTo>
                  <a:lnTo>
                    <a:pt x="60071" y="0"/>
                  </a:lnTo>
                  <a:close/>
                </a:path>
                <a:path w="120650" h="367029">
                  <a:moveTo>
                    <a:pt x="75033" y="25653"/>
                  </a:moveTo>
                  <a:lnTo>
                    <a:pt x="73025" y="25653"/>
                  </a:lnTo>
                  <a:lnTo>
                    <a:pt x="73025" y="73496"/>
                  </a:lnTo>
                  <a:lnTo>
                    <a:pt x="94233" y="109854"/>
                  </a:lnTo>
                  <a:lnTo>
                    <a:pt x="97790" y="116077"/>
                  </a:lnTo>
                  <a:lnTo>
                    <a:pt x="105791" y="118109"/>
                  </a:lnTo>
                  <a:lnTo>
                    <a:pt x="111887" y="114553"/>
                  </a:lnTo>
                  <a:lnTo>
                    <a:pt x="118109" y="110997"/>
                  </a:lnTo>
                  <a:lnTo>
                    <a:pt x="120142" y="102996"/>
                  </a:lnTo>
                  <a:lnTo>
                    <a:pt x="75033" y="25653"/>
                  </a:lnTo>
                  <a:close/>
                </a:path>
                <a:path w="120650" h="367029">
                  <a:moveTo>
                    <a:pt x="73025" y="25653"/>
                  </a:moveTo>
                  <a:lnTo>
                    <a:pt x="47117" y="25653"/>
                  </a:lnTo>
                  <a:lnTo>
                    <a:pt x="47117" y="73496"/>
                  </a:lnTo>
                  <a:lnTo>
                    <a:pt x="60071" y="51289"/>
                  </a:lnTo>
                  <a:lnTo>
                    <a:pt x="48895" y="32130"/>
                  </a:lnTo>
                  <a:lnTo>
                    <a:pt x="73025" y="32130"/>
                  </a:lnTo>
                  <a:lnTo>
                    <a:pt x="73025" y="25653"/>
                  </a:lnTo>
                  <a:close/>
                </a:path>
                <a:path w="120650" h="367029">
                  <a:moveTo>
                    <a:pt x="73025" y="32130"/>
                  </a:moveTo>
                  <a:lnTo>
                    <a:pt x="71247" y="32130"/>
                  </a:lnTo>
                  <a:lnTo>
                    <a:pt x="60071" y="51289"/>
                  </a:lnTo>
                  <a:lnTo>
                    <a:pt x="73025" y="73496"/>
                  </a:lnTo>
                  <a:lnTo>
                    <a:pt x="73025" y="32130"/>
                  </a:lnTo>
                  <a:close/>
                </a:path>
                <a:path w="120650" h="367029">
                  <a:moveTo>
                    <a:pt x="71247" y="32130"/>
                  </a:moveTo>
                  <a:lnTo>
                    <a:pt x="48895" y="32130"/>
                  </a:lnTo>
                  <a:lnTo>
                    <a:pt x="60071" y="51289"/>
                  </a:lnTo>
                  <a:lnTo>
                    <a:pt x="71247" y="321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1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0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749434" y="1557973"/>
            <a:ext cx="1021011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Robust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It uses strong memory management.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There is a lack of pointers that avoids security problems.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provides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automatic garbage collection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which runs on the Java Virtual Machine to get rid of objects which are not being used by a Java application anymore.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There are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exception handling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and the type checking mechanism in Java.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5680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226641"/>
            <a:ext cx="730091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Write a program to accept two numbers.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Perform the following operations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Left shift the First number by second number of times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Right Shift the first number by second number of times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5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1829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446643" y="876993"/>
            <a:ext cx="67453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84005" y="301556"/>
            <a:ext cx="4552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Bitwise</a:t>
            </a:r>
            <a:r>
              <a:rPr lang="en-US" sz="4400" spc="-2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bitwise operators take two bit numbers, use  OR/AND to determine the result on a bit by bit  basis.</a:t>
            </a: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3 bitwise operators are 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5"/>
              </a:spcBef>
              <a:buChar char="•"/>
              <a:tabLst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&amp; (which is the bitwise AND)</a:t>
            </a:r>
          </a:p>
          <a:p>
            <a:pPr marL="243840" indent="-231775">
              <a:lnSpc>
                <a:spcPct val="100000"/>
              </a:lnSpc>
              <a:spcBef>
                <a:spcPts val="2355"/>
              </a:spcBef>
              <a:buChar char="•"/>
              <a:tabLst>
                <a:tab pos="244475" algn="l"/>
                <a:tab pos="53403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|	(which is the bitwise inclusive OR)</a:t>
            </a:r>
          </a:p>
          <a:p>
            <a:pPr marL="243840" indent="-231775">
              <a:lnSpc>
                <a:spcPct val="100000"/>
              </a:lnSpc>
              <a:spcBef>
                <a:spcPts val="2350"/>
              </a:spcBef>
              <a:buChar char="•"/>
              <a:tabLst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^ (which is the bitwise exclusive OR)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4520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446643" y="876993"/>
            <a:ext cx="67453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23517" y="301556"/>
            <a:ext cx="5073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Bitwise</a:t>
            </a:r>
            <a:r>
              <a:rPr lang="en-US" sz="4400" spc="-25" dirty="0">
                <a:latin typeface="Sitka Heading Semibold" pitchFamily="2" charset="0"/>
              </a:rPr>
              <a:t> &amp;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441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BitwiseExample1 {</a:t>
            </a:r>
          </a:p>
          <a:p>
            <a:pPr marL="469900" marR="5080" indent="-2260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public static void main(String[]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{  </a:t>
            </a:r>
          </a:p>
          <a:p>
            <a:pPr marL="469900" marR="5080" indent="-2260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int x = 7;</a:t>
            </a:r>
          </a:p>
          <a:p>
            <a:pPr marL="469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y = 9;</a:t>
            </a:r>
          </a:p>
          <a:p>
            <a:pPr marL="469900" marR="101790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z = x &amp; y;  </a:t>
            </a:r>
          </a:p>
          <a:p>
            <a:pPr marL="469900" marR="101790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("z = "+z);</a:t>
            </a:r>
          </a:p>
          <a:p>
            <a:pPr marL="2438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4FEA2B9C-643F-4A13-A852-5BF4B6D88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06764"/>
              </p:ext>
            </p:extLst>
          </p:nvPr>
        </p:nvGraphicFramePr>
        <p:xfrm>
          <a:off x="8413752" y="2944819"/>
          <a:ext cx="1732279" cy="158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15">
                <a:tc>
                  <a:txBody>
                    <a:bodyPr/>
                    <a:lstStyle/>
                    <a:p>
                      <a:pPr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7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-</a:t>
                      </a:r>
                      <a:r>
                        <a:rPr sz="2400" spc="-6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&gt;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0 1 1</a:t>
                      </a:r>
                      <a:r>
                        <a:rPr sz="2400" spc="-8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9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-</a:t>
                      </a:r>
                      <a:r>
                        <a:rPr sz="2400" spc="-6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&gt;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03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1 0 0</a:t>
                      </a:r>
                      <a:r>
                        <a:rPr sz="2400" spc="-8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032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Sitka Text" panose="02000505000000020004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10"/>
                        </a:lnSpc>
                        <a:spcBef>
                          <a:spcPts val="1675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0 0 0</a:t>
                      </a:r>
                      <a:r>
                        <a:rPr sz="2400" spc="-100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12725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9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446643" y="876993"/>
            <a:ext cx="67453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94851" y="301556"/>
            <a:ext cx="4930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Bitwise</a:t>
            </a:r>
            <a:r>
              <a:rPr lang="en-US" sz="4400" spc="-25" dirty="0">
                <a:latin typeface="Sitka Heading Semibold" pitchFamily="2" charset="0"/>
              </a:rPr>
              <a:t> |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441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BitwiseExample2 {</a:t>
            </a:r>
          </a:p>
          <a:p>
            <a:pPr marL="469900" marR="5080" indent="-226060"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public static void main(String[]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{  </a:t>
            </a:r>
          </a:p>
          <a:p>
            <a:pPr marL="469900" marR="5080" indent="-226060"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int x = 5;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y = 9;</a:t>
            </a:r>
          </a:p>
          <a:p>
            <a:pPr marL="469900" marR="1017905"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z = x | y;  </a:t>
            </a:r>
          </a:p>
          <a:p>
            <a:pPr marL="469900" marR="1017905">
              <a:lnSpc>
                <a:spcPct val="120000"/>
              </a:lnSpc>
              <a:spcBef>
                <a:spcPts val="1200"/>
              </a:spcBef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("z = "+z);</a:t>
            </a:r>
          </a:p>
          <a:p>
            <a:pPr marL="24384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17D835B-7BE9-43FE-8B41-D34A7B812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4698"/>
              </p:ext>
            </p:extLst>
          </p:nvPr>
        </p:nvGraphicFramePr>
        <p:xfrm>
          <a:off x="8819321" y="3121477"/>
          <a:ext cx="1732914" cy="158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15">
                <a:tc>
                  <a:txBody>
                    <a:bodyPr/>
                    <a:lstStyle/>
                    <a:p>
                      <a:pPr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5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-</a:t>
                      </a:r>
                      <a:r>
                        <a:rPr sz="2400" spc="-6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&gt;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0 1 0</a:t>
                      </a:r>
                      <a:r>
                        <a:rPr sz="2400" spc="-8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9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-</a:t>
                      </a:r>
                      <a:r>
                        <a:rPr sz="2400" spc="-6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&gt;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032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1 0 0</a:t>
                      </a:r>
                      <a:r>
                        <a:rPr sz="2400" spc="-80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032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Sitka Text" panose="02000505000000020004" pitchFamily="2" charset="0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10"/>
                        </a:lnSpc>
                        <a:spcBef>
                          <a:spcPts val="168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1 1 0</a:t>
                      </a:r>
                      <a:r>
                        <a:rPr sz="2400" spc="-100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1336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6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446643" y="876993"/>
            <a:ext cx="67453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6181" y="301556"/>
            <a:ext cx="5047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latin typeface="Sitka Heading Semibold" pitchFamily="2" charset="0"/>
              </a:rPr>
              <a:t>Bitwise ^</a:t>
            </a:r>
            <a:r>
              <a:rPr lang="en-US" sz="4400" spc="-25" dirty="0">
                <a:latin typeface="Sitka Heading Semibold" pitchFamily="2" charset="0"/>
              </a:rPr>
              <a:t> </a:t>
            </a:r>
            <a:r>
              <a:rPr lang="en-US" sz="4400" spc="-5" dirty="0">
                <a:latin typeface="Sitka Heading Semibold" pitchFamily="2" charset="0"/>
              </a:rPr>
              <a:t>Operators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B09B-79A5-49C2-8975-D7497C362FFC}"/>
              </a:ext>
            </a:extLst>
          </p:cNvPr>
          <p:cNvSpPr txBox="1"/>
          <p:nvPr/>
        </p:nvSpPr>
        <p:spPr>
          <a:xfrm>
            <a:off x="998616" y="1527162"/>
            <a:ext cx="10451263" cy="388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class BitwiseExample3 {</a:t>
            </a:r>
          </a:p>
          <a:p>
            <a:pPr marL="469900" marR="5080" indent="-226060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public static void main(String[] </a:t>
            </a:r>
            <a:r>
              <a:rPr lang="en-US" sz="2400" dirty="0" err="1">
                <a:latin typeface="Sitka Text" panose="02000505000000020004" pitchFamily="2" charset="0"/>
                <a:cs typeface="Arial"/>
              </a:rPr>
              <a:t>args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) {  </a:t>
            </a:r>
          </a:p>
          <a:p>
            <a:pPr marL="469900" marR="5080" indent="-226060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	int x = 5;</a:t>
            </a: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y = 9;</a:t>
            </a:r>
          </a:p>
          <a:p>
            <a:pPr marL="469900" marR="1022350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int z = x ^ y;  </a:t>
            </a:r>
          </a:p>
          <a:p>
            <a:pPr marL="469900" marR="1022350">
              <a:lnSpc>
                <a:spcPct val="120000"/>
              </a:lnSpc>
              <a:spcBef>
                <a:spcPts val="600"/>
              </a:spcBef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System.out.println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("z = "+z);</a:t>
            </a:r>
          </a:p>
          <a:p>
            <a:pPr marL="244475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}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DBED4D71-C343-4FD3-BEBB-04B90D879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22300"/>
              </p:ext>
            </p:extLst>
          </p:nvPr>
        </p:nvGraphicFramePr>
        <p:xfrm>
          <a:off x="9129368" y="2996906"/>
          <a:ext cx="1732914" cy="158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15">
                <a:tc>
                  <a:txBody>
                    <a:bodyPr/>
                    <a:lstStyle/>
                    <a:p>
                      <a:pPr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5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-</a:t>
                      </a:r>
                      <a:r>
                        <a:rPr sz="2400" spc="-6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&gt;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0 1 0</a:t>
                      </a:r>
                      <a:r>
                        <a:rPr sz="2400" spc="-8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9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-</a:t>
                      </a:r>
                      <a:r>
                        <a:rPr sz="2400" spc="-65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dirty="0">
                          <a:latin typeface="Sitka Text" panose="02000505000000020004" pitchFamily="2" charset="0"/>
                          <a:cs typeface="Arial"/>
                        </a:rPr>
                        <a:t>&gt;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032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1 0 0</a:t>
                      </a:r>
                      <a:r>
                        <a:rPr sz="2400" spc="-80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</a:t>
                      </a:r>
                      <a:endParaRPr sz="240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032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Sitka Text" panose="02000505000000020004" pitchFamily="2" charset="0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10"/>
                        </a:lnSpc>
                        <a:spcBef>
                          <a:spcPts val="1675"/>
                        </a:spcBef>
                      </a:pP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1 1 0</a:t>
                      </a:r>
                      <a:r>
                        <a:rPr sz="2400" spc="-100" dirty="0">
                          <a:latin typeface="Sitka Text" panose="02000505000000020004" pitchFamily="2" charset="0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Sitka Text" panose="02000505000000020004" pitchFamily="2" charset="0"/>
                          <a:cs typeface="Arial"/>
                        </a:rPr>
                        <a:t>0</a:t>
                      </a:r>
                      <a:endParaRPr sz="2400" dirty="0">
                        <a:latin typeface="Sitka Text" panose="02000505000000020004" pitchFamily="2" charset="0"/>
                        <a:cs typeface="Arial"/>
                      </a:endParaRPr>
                    </a:p>
                  </a:txBody>
                  <a:tcPr marL="0" marR="0" marT="2127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226641"/>
            <a:ext cx="73009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Write a program to accept two numbers.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Perform the following operations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Bitwise AND operation on a and b</a:t>
            </a:r>
          </a:p>
          <a:p>
            <a:pPr marL="469900" indent="-4572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Bitwise OR operation on a and b</a:t>
            </a:r>
          </a:p>
          <a:p>
            <a:pPr marL="469900" indent="-4572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Bitwise EXOR operation on a and b</a:t>
            </a:r>
          </a:p>
          <a:p>
            <a:pPr marL="469900" indent="-4572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US" sz="2400" i="1" dirty="0">
              <a:latin typeface="Sitka Text" panose="02000505000000020004" pitchFamily="2" charset="0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i="1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5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553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74539" y="1319406"/>
            <a:ext cx="1104292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Write a program to print all the arguments passed to a </a:t>
            </a:r>
            <a:r>
              <a:rPr lang="en-US" sz="2400" b="1" i="1" dirty="0">
                <a:latin typeface="Sitka Text" panose="02000505000000020004" pitchFamily="2" charset="0"/>
                <a:cs typeface="Arial"/>
              </a:rPr>
              <a:t>FindArguments.java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program.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Sitka Text" panose="02000505000000020004" pitchFamily="2" charset="0"/>
                <a:cs typeface="Arial"/>
              </a:rPr>
              <a:t>Input: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 Number of arguments can be 0 to 12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Sitka Text" panose="02000505000000020004" pitchFamily="2" charset="0"/>
                <a:cs typeface="Arial"/>
              </a:rPr>
              <a:t>Output Format: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Number of Arguments are 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Following are the Arguments: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51EFC-872F-45FA-B329-E9CD714FEFA4}"/>
              </a:ext>
            </a:extLst>
          </p:cNvPr>
          <p:cNvSpPr txBox="1"/>
          <p:nvPr/>
        </p:nvSpPr>
        <p:spPr>
          <a:xfrm>
            <a:off x="6096000" y="3611884"/>
            <a:ext cx="5997526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latin typeface="Sitka Text" panose="02000505000000020004" pitchFamily="2" charset="0"/>
                <a:cs typeface="Arial"/>
              </a:rPr>
              <a:t>Example: </a:t>
            </a:r>
            <a:r>
              <a:rPr lang="en-US" sz="1800" i="1" dirty="0">
                <a:latin typeface="Sitka Text" panose="02000505000000020004" pitchFamily="2" charset="0"/>
                <a:cs typeface="Arial"/>
              </a:rPr>
              <a:t>java </a:t>
            </a:r>
            <a:r>
              <a:rPr lang="en-US" sz="1800" i="1" dirty="0" err="1">
                <a:latin typeface="Sitka Text" panose="02000505000000020004" pitchFamily="2" charset="0"/>
                <a:cs typeface="Arial"/>
              </a:rPr>
              <a:t>FindArguments</a:t>
            </a:r>
            <a:r>
              <a:rPr lang="en-US" sz="1800" i="1" dirty="0">
                <a:latin typeface="Sitka Text" panose="02000505000000020004" pitchFamily="2" charset="0"/>
                <a:cs typeface="Arial"/>
              </a:rPr>
              <a:t> Hi Sai Kiran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latin typeface="Sitka Text" panose="02000505000000020004" pitchFamily="2" charset="0"/>
                <a:cs typeface="Arial"/>
              </a:rPr>
              <a:t>Output: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The Number of Arguments are : 3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The Following are the Arguments: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1 Hi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2 Sai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3 Kiran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9" name="Image" r:id="rId5" imgW="6412680" imgH="1942560" progId="Photoshop.Image.12">
                    <p:embed/>
                  </p:oleObj>
                </mc:Choice>
                <mc:Fallback>
                  <p:oleObj name="Image" r:id="rId5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5231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CAF5E9-2E63-4AA1-BCE0-6696D5C991BD}"/>
              </a:ext>
            </a:extLst>
          </p:cNvPr>
          <p:cNvSpPr/>
          <p:nvPr/>
        </p:nvSpPr>
        <p:spPr>
          <a:xfrm>
            <a:off x="6909701" y="2967335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itka Heading Semibold" panose="020B0604020202020204" pitchFamily="2" charset="0"/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6F6EC7-F803-435B-A96E-37F4A645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794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78243"/>
              </p:ext>
            </p:extLst>
          </p:nvPr>
        </p:nvGraphicFramePr>
        <p:xfrm>
          <a:off x="7325203" y="1862009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25203" y="1862009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2" y="4210778"/>
            <a:ext cx="975419" cy="1231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92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91200" y="876992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749434" y="327027"/>
            <a:ext cx="504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FEATURES OF JAVA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632FE-B48D-4461-A609-A0BC78B13017}"/>
              </a:ext>
            </a:extLst>
          </p:cNvPr>
          <p:cNvSpPr txBox="1"/>
          <p:nvPr/>
        </p:nvSpPr>
        <p:spPr>
          <a:xfrm>
            <a:off x="855451" y="1159266"/>
            <a:ext cx="10210114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Architecture-neutral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is architecture neutral because there are no implementation dependent features, for example, the size of primitive types is fixed.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2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Portable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 is portable because it facilitates you to carry the Java bytecode to any platform. It doesn't require any implementation.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2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Multi-threaded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We can write Java programs that deal with many tasks at once by defining multiple threads.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442452" y="67536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480776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5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3619</Words>
  <Application>Microsoft Office PowerPoint</Application>
  <PresentationFormat>Widescreen</PresentationFormat>
  <Paragraphs>951</Paragraphs>
  <Slides>87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1" baseType="lpstr">
      <vt:lpstr>Arial</vt:lpstr>
      <vt:lpstr>Calibri</vt:lpstr>
      <vt:lpstr>Calibri Light</vt:lpstr>
      <vt:lpstr>Carlito</vt:lpstr>
      <vt:lpstr>Consolas</vt:lpstr>
      <vt:lpstr>Gautami</vt:lpstr>
      <vt:lpstr>Sitka Heading Semibold</vt:lpstr>
      <vt:lpstr>Sitka Text</vt:lpstr>
      <vt:lpstr>Sitka Text Semibold</vt:lpstr>
      <vt:lpstr>Times New Roman</vt:lpstr>
      <vt:lpstr>Trebuchet MS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284</cp:revision>
  <dcterms:created xsi:type="dcterms:W3CDTF">2021-06-30T03:39:53Z</dcterms:created>
  <dcterms:modified xsi:type="dcterms:W3CDTF">2024-07-26T04:21:12Z</dcterms:modified>
</cp:coreProperties>
</file>