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0" r:id="rId7"/>
    <p:sldId id="261" r:id="rId8"/>
    <p:sldId id="262" r:id="rId9"/>
    <p:sldId id="263"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6" r:id="rId28"/>
    <p:sldId id="282" r:id="rId29"/>
    <p:sldId id="283" r:id="rId30"/>
    <p:sldId id="284" r:id="rId31"/>
    <p:sldId id="285"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31" r:id="rId55"/>
    <p:sldId id="332" r:id="rId56"/>
    <p:sldId id="333" r:id="rId57"/>
    <p:sldId id="334" r:id="rId58"/>
    <p:sldId id="335" r:id="rId59"/>
    <p:sldId id="337" r:id="rId60"/>
    <p:sldId id="310" r:id="rId61"/>
    <p:sldId id="311" r:id="rId62"/>
    <p:sldId id="312" r:id="rId63"/>
    <p:sldId id="313" r:id="rId64"/>
    <p:sldId id="314" r:id="rId65"/>
    <p:sldId id="315" r:id="rId66"/>
    <p:sldId id="316" r:id="rId67"/>
    <p:sldId id="347"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65" r:id="rId81"/>
    <p:sldId id="366" r:id="rId82"/>
    <p:sldId id="367" r:id="rId83"/>
    <p:sldId id="368" r:id="rId84"/>
    <p:sldId id="338" r:id="rId85"/>
    <p:sldId id="339" r:id="rId86"/>
    <p:sldId id="340" r:id="rId87"/>
    <p:sldId id="341" r:id="rId88"/>
    <p:sldId id="342" r:id="rId89"/>
    <p:sldId id="343" r:id="rId90"/>
    <p:sldId id="344" r:id="rId91"/>
    <p:sldId id="345" r:id="rId92"/>
    <p:sldId id="346" r:id="rId93"/>
    <p:sldId id="350" r:id="rId94"/>
    <p:sldId id="351" r:id="rId95"/>
    <p:sldId id="352" r:id="rId96"/>
    <p:sldId id="353" r:id="rId97"/>
    <p:sldId id="354" r:id="rId98"/>
    <p:sldId id="355" r:id="rId99"/>
    <p:sldId id="356" r:id="rId100"/>
    <p:sldId id="418" r:id="rId101"/>
    <p:sldId id="358" r:id="rId102"/>
    <p:sldId id="359" r:id="rId103"/>
    <p:sldId id="360" r:id="rId104"/>
    <p:sldId id="361" r:id="rId105"/>
    <p:sldId id="362" r:id="rId106"/>
    <p:sldId id="363" r:id="rId107"/>
    <p:sldId id="364" r:id="rId108"/>
    <p:sldId id="369" r:id="rId109"/>
    <p:sldId id="370" r:id="rId110"/>
    <p:sldId id="372" r:id="rId111"/>
    <p:sldId id="373" r:id="rId112"/>
    <p:sldId id="374" r:id="rId113"/>
    <p:sldId id="375" r:id="rId114"/>
    <p:sldId id="397" r:id="rId115"/>
    <p:sldId id="399" r:id="rId116"/>
    <p:sldId id="400" r:id="rId117"/>
    <p:sldId id="401" r:id="rId118"/>
    <p:sldId id="402" r:id="rId119"/>
    <p:sldId id="403" r:id="rId120"/>
    <p:sldId id="404" r:id="rId121"/>
    <p:sldId id="405" r:id="rId122"/>
    <p:sldId id="406" r:id="rId123"/>
    <p:sldId id="407" r:id="rId124"/>
    <p:sldId id="408" r:id="rId125"/>
    <p:sldId id="409" r:id="rId126"/>
    <p:sldId id="410" r:id="rId127"/>
    <p:sldId id="376" r:id="rId128"/>
    <p:sldId id="377" r:id="rId129"/>
    <p:sldId id="412" r:id="rId130"/>
    <p:sldId id="378" r:id="rId131"/>
    <p:sldId id="413" r:id="rId132"/>
    <p:sldId id="379" r:id="rId133"/>
    <p:sldId id="396" r:id="rId134"/>
    <p:sldId id="380" r:id="rId135"/>
    <p:sldId id="381" r:id="rId136"/>
    <p:sldId id="382" r:id="rId137"/>
    <p:sldId id="383" r:id="rId138"/>
    <p:sldId id="384" r:id="rId139"/>
    <p:sldId id="387" r:id="rId140"/>
    <p:sldId id="414" r:id="rId141"/>
    <p:sldId id="388" r:id="rId142"/>
    <p:sldId id="415" r:id="rId143"/>
    <p:sldId id="389" r:id="rId144"/>
    <p:sldId id="416" r:id="rId145"/>
    <p:sldId id="390" r:id="rId146"/>
    <p:sldId id="417" r:id="rId147"/>
    <p:sldId id="391" r:id="rId148"/>
    <p:sldId id="392" r:id="rId149"/>
    <p:sldId id="393" r:id="rId150"/>
    <p:sldId id="395" r:id="rId1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44"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geeksforgeeks.org/java-io-printstream-class-java-set-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82831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rgbClr val="FF0000"/>
                </a:solidFill>
              </a:rPr>
              <a:t>Java Buzz Words (OR) Features of Java</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914400"/>
            <a:ext cx="8305800" cy="5638800"/>
          </a:xfrm>
        </p:spPr>
        <p:txBody>
          <a:bodyPr>
            <a:normAutofit fontScale="85000" lnSpcReduction="20000"/>
          </a:bodyPr>
          <a:lstStyle/>
          <a:p>
            <a:pPr marL="0" indent="0">
              <a:buNone/>
            </a:pPr>
            <a:r>
              <a:rPr lang="en-IN" dirty="0" smtClean="0"/>
              <a:t>The </a:t>
            </a:r>
            <a:r>
              <a:rPr lang="en-IN" dirty="0"/>
              <a:t>features of Java are also known as Java </a:t>
            </a:r>
            <a:r>
              <a:rPr lang="en-IN" dirty="0" err="1"/>
              <a:t>buzzwords.A</a:t>
            </a:r>
            <a:r>
              <a:rPr lang="en-IN" dirty="0"/>
              <a:t> list of the most important features of the Java language is given below</a:t>
            </a:r>
            <a:r>
              <a:rPr lang="en-IN" dirty="0" smtClean="0"/>
              <a:t>.</a:t>
            </a:r>
            <a:endParaRPr lang="en-US" dirty="0"/>
          </a:p>
          <a:p>
            <a:pPr lvl="0"/>
            <a:r>
              <a:rPr lang="en-IN" dirty="0"/>
              <a:t>Simple</a:t>
            </a:r>
            <a:endParaRPr lang="en-US" dirty="0"/>
          </a:p>
          <a:p>
            <a:pPr lvl="0"/>
            <a:r>
              <a:rPr lang="en-IN" dirty="0"/>
              <a:t>Platform Independent</a:t>
            </a:r>
            <a:endParaRPr lang="en-US" dirty="0"/>
          </a:p>
          <a:p>
            <a:pPr lvl="0"/>
            <a:r>
              <a:rPr lang="en-IN" dirty="0"/>
              <a:t>Architectural Neutral</a:t>
            </a:r>
            <a:endParaRPr lang="en-US" dirty="0"/>
          </a:p>
          <a:p>
            <a:pPr lvl="0"/>
            <a:r>
              <a:rPr lang="en-IN" dirty="0" smtClean="0"/>
              <a:t>Dynamic</a:t>
            </a:r>
            <a:endParaRPr lang="en-US" dirty="0"/>
          </a:p>
          <a:p>
            <a:pPr lvl="0"/>
            <a:r>
              <a:rPr lang="en-IN" dirty="0"/>
              <a:t>Portable</a:t>
            </a:r>
            <a:endParaRPr lang="en-US" dirty="0"/>
          </a:p>
          <a:p>
            <a:pPr lvl="0"/>
            <a:r>
              <a:rPr lang="en-IN" dirty="0"/>
              <a:t>Multi Threading</a:t>
            </a:r>
            <a:endParaRPr lang="en-US" dirty="0"/>
          </a:p>
          <a:p>
            <a:pPr lvl="0"/>
            <a:r>
              <a:rPr lang="en-IN" dirty="0"/>
              <a:t>Distributed</a:t>
            </a:r>
            <a:endParaRPr lang="en-US" dirty="0"/>
          </a:p>
          <a:p>
            <a:pPr lvl="0"/>
            <a:r>
              <a:rPr lang="en-IN" dirty="0" smtClean="0"/>
              <a:t>Robust</a:t>
            </a:r>
            <a:endParaRPr lang="en-US" dirty="0"/>
          </a:p>
          <a:p>
            <a:pPr lvl="0"/>
            <a:r>
              <a:rPr lang="en-IN" dirty="0"/>
              <a:t>Secured</a:t>
            </a:r>
            <a:endParaRPr lang="en-US" dirty="0"/>
          </a:p>
          <a:p>
            <a:pPr lvl="0"/>
            <a:r>
              <a:rPr lang="en-IN" dirty="0"/>
              <a:t>High Performance</a:t>
            </a:r>
            <a:endParaRPr lang="en-US" dirty="0"/>
          </a:p>
          <a:p>
            <a:pPr lvl="0"/>
            <a:r>
              <a:rPr lang="en-IN" dirty="0"/>
              <a:t>Object Oriented</a:t>
            </a:r>
            <a:endParaRPr lang="en-US" dirty="0"/>
          </a:p>
          <a:p>
            <a:endParaRPr lang="en-US" dirty="0"/>
          </a:p>
        </p:txBody>
      </p:sp>
    </p:spTree>
    <p:extLst>
      <p:ext uri="{BB962C8B-B14F-4D97-AF65-F5344CB8AC3E}">
        <p14:creationId xmlns:p14="http://schemas.microsoft.com/office/powerpoint/2010/main" val="38017585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74638"/>
            <a:ext cx="6172200" cy="715962"/>
          </a:xfrm>
        </p:spPr>
        <p:txBody>
          <a:bodyPr>
            <a:normAutofit/>
          </a:bodyPr>
          <a:lstStyle/>
          <a:p>
            <a:pPr algn="l"/>
            <a:r>
              <a:rPr lang="en-US" dirty="0" smtClean="0">
                <a:solidFill>
                  <a:srgbClr val="FF0000"/>
                </a:solidFill>
              </a:rPr>
              <a:t>Example</a:t>
            </a:r>
            <a:endParaRPr lang="en-US"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838202"/>
            <a:ext cx="5600700" cy="520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66345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rgbClr val="FF0000"/>
                </a:solidFill>
              </a:rPr>
              <a:t>Class Variables</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r>
              <a:rPr lang="en-US" dirty="0"/>
              <a:t>A variable which is declared inside a class, outside all the blocks and is marked </a:t>
            </a:r>
            <a:r>
              <a:rPr lang="en-US" i="1" dirty="0"/>
              <a:t>static</a:t>
            </a:r>
            <a:r>
              <a:rPr lang="en-US" dirty="0"/>
              <a:t> is known as a class variable</a:t>
            </a:r>
            <a:r>
              <a:rPr lang="en-US" dirty="0" smtClean="0"/>
              <a:t>.</a:t>
            </a:r>
          </a:p>
          <a:p>
            <a:r>
              <a:rPr lang="en-US" b="1" dirty="0" smtClean="0"/>
              <a:t>Scope </a:t>
            </a:r>
            <a:r>
              <a:rPr lang="en-US" b="1" dirty="0"/>
              <a:t>of a class variable</a:t>
            </a:r>
            <a:r>
              <a:rPr lang="en-US" dirty="0"/>
              <a:t> is throughout the </a:t>
            </a:r>
            <a:r>
              <a:rPr lang="en-US" dirty="0" smtClean="0"/>
              <a:t>class.</a:t>
            </a:r>
          </a:p>
          <a:p>
            <a:r>
              <a:rPr lang="en-US" b="1" dirty="0"/>
              <a:t>L</a:t>
            </a:r>
            <a:r>
              <a:rPr lang="en-US" b="1" dirty="0" smtClean="0"/>
              <a:t>ifetime </a:t>
            </a:r>
            <a:r>
              <a:rPr lang="en-US" b="1" dirty="0"/>
              <a:t>of a class variable</a:t>
            </a:r>
            <a:r>
              <a:rPr lang="en-US" dirty="0"/>
              <a:t> is until the end of the program or as long as the class is loaded in memory.</a:t>
            </a:r>
          </a:p>
        </p:txBody>
      </p:sp>
    </p:spTree>
    <p:extLst>
      <p:ext uri="{BB962C8B-B14F-4D97-AF65-F5344CB8AC3E}">
        <p14:creationId xmlns:p14="http://schemas.microsoft.com/office/powerpoint/2010/main" val="7490189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74638"/>
            <a:ext cx="6172200" cy="563562"/>
          </a:xfrm>
        </p:spPr>
        <p:txBody>
          <a:bodyPr>
            <a:normAutofit fontScale="90000"/>
          </a:bodyPr>
          <a:lstStyle/>
          <a:p>
            <a:pPr algn="l"/>
            <a:r>
              <a:rPr lang="en-US" dirty="0" smtClean="0">
                <a:solidFill>
                  <a:srgbClr val="FF0000"/>
                </a:solidFill>
              </a:rPr>
              <a:t>Example</a:t>
            </a:r>
            <a:endParaRPr lang="en-US" dirty="0">
              <a:solidFill>
                <a:srgbClr val="FF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8750" y="838200"/>
            <a:ext cx="6457950" cy="5104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67867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rgbClr val="FF0000"/>
                </a:solidFill>
              </a:rPr>
              <a:t>Local Variables</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r>
              <a:rPr lang="en-US" dirty="0"/>
              <a:t>All other variables which are not instance and class variables are treated as local variables including the parameters in a method.</a:t>
            </a:r>
          </a:p>
          <a:p>
            <a:r>
              <a:rPr lang="en-US" b="1" dirty="0" smtClean="0"/>
              <a:t>Scope </a:t>
            </a:r>
            <a:r>
              <a:rPr lang="en-US" b="1" dirty="0"/>
              <a:t>of a local variable</a:t>
            </a:r>
            <a:r>
              <a:rPr lang="en-US" dirty="0"/>
              <a:t> is within the block in which it is </a:t>
            </a:r>
            <a:r>
              <a:rPr lang="en-US" dirty="0" smtClean="0"/>
              <a:t>declared.</a:t>
            </a:r>
            <a:r>
              <a:rPr lang="en-US" dirty="0"/>
              <a:t> </a:t>
            </a:r>
            <a:endParaRPr lang="en-US" dirty="0" smtClean="0"/>
          </a:p>
          <a:p>
            <a:r>
              <a:rPr lang="en-US" b="1" dirty="0" smtClean="0"/>
              <a:t>Lifetime </a:t>
            </a:r>
            <a:r>
              <a:rPr lang="en-US" b="1" dirty="0"/>
              <a:t>of a local variable</a:t>
            </a:r>
            <a:r>
              <a:rPr lang="en-US" dirty="0"/>
              <a:t> is until the control leaves the block in which it is declared.</a:t>
            </a:r>
          </a:p>
          <a:p>
            <a:endParaRPr lang="en-US" dirty="0"/>
          </a:p>
        </p:txBody>
      </p:sp>
    </p:spTree>
    <p:extLst>
      <p:ext uri="{BB962C8B-B14F-4D97-AF65-F5344CB8AC3E}">
        <p14:creationId xmlns:p14="http://schemas.microsoft.com/office/powerpoint/2010/main" val="37233442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0000"/>
                </a:solidFill>
              </a:rPr>
              <a:t>Example</a:t>
            </a:r>
            <a:endParaRPr lang="en-US" dirty="0">
              <a:solidFill>
                <a:srgbClr val="FF000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4450" y="1395752"/>
            <a:ext cx="6172200" cy="4984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33513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r>
              <a:rPr lang="en-US" dirty="0"/>
              <a:t/>
            </a:r>
            <a:br>
              <a:rPr lang="en-US" dirty="0"/>
            </a:br>
            <a:r>
              <a:rPr lang="en-US" dirty="0" smtClean="0">
                <a:solidFill>
                  <a:srgbClr val="FF0000"/>
                </a:solidFill>
              </a:rPr>
              <a:t>Nested </a:t>
            </a:r>
            <a:r>
              <a:rPr lang="en-US" dirty="0">
                <a:solidFill>
                  <a:srgbClr val="FF0000"/>
                </a:solidFill>
              </a:rPr>
              <a:t>Scope</a:t>
            </a:r>
            <a:r>
              <a:rPr lang="en-US" dirty="0"/>
              <a:t/>
            </a:r>
            <a:br>
              <a:rPr lang="en-US" dirty="0"/>
            </a:br>
            <a:r>
              <a:rPr lang="en-US" dirty="0"/>
              <a:t> </a:t>
            </a:r>
            <a:br>
              <a:rPr lang="en-US" dirty="0"/>
            </a:br>
            <a:endParaRPr lang="en-US" dirty="0"/>
          </a:p>
        </p:txBody>
      </p:sp>
      <p:sp>
        <p:nvSpPr>
          <p:cNvPr id="3" name="Content Placeholder 2"/>
          <p:cNvSpPr>
            <a:spLocks noGrp="1"/>
          </p:cNvSpPr>
          <p:nvPr>
            <p:ph idx="1"/>
          </p:nvPr>
        </p:nvSpPr>
        <p:spPr/>
        <p:txBody>
          <a:bodyPr/>
          <a:lstStyle/>
          <a:p>
            <a:r>
              <a:rPr lang="en-US" dirty="0"/>
              <a:t>In Java, we can create </a:t>
            </a:r>
            <a:r>
              <a:rPr lang="en-US" dirty="0">
                <a:solidFill>
                  <a:schemeClr val="accent5">
                    <a:lumMod val="75000"/>
                  </a:schemeClr>
                </a:solidFill>
              </a:rPr>
              <a:t>nested blocks </a:t>
            </a:r>
            <a:r>
              <a:rPr lang="en-US" dirty="0"/>
              <a:t>– a block inside another block</a:t>
            </a:r>
            <a:r>
              <a:rPr lang="en-US" dirty="0" smtClean="0"/>
              <a:t>.</a:t>
            </a:r>
          </a:p>
          <a:p>
            <a:r>
              <a:rPr lang="en-US" dirty="0"/>
              <a:t>All the local variables in the outer block are accessible within the inner block but vice versa is not true</a:t>
            </a:r>
          </a:p>
        </p:txBody>
      </p:sp>
    </p:spTree>
    <p:extLst>
      <p:ext uri="{BB962C8B-B14F-4D97-AF65-F5344CB8AC3E}">
        <p14:creationId xmlns:p14="http://schemas.microsoft.com/office/powerpoint/2010/main" val="22736809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class Sample</a:t>
            </a:r>
          </a:p>
          <a:p>
            <a:pPr marL="0" indent="0">
              <a:buNone/>
            </a:pPr>
            <a:r>
              <a:rPr lang="en-US" dirty="0" smtClean="0"/>
              <a:t>{</a:t>
            </a:r>
          </a:p>
          <a:p>
            <a:pPr marL="0" indent="0">
              <a:buNone/>
            </a:pPr>
            <a:r>
              <a:rPr lang="en-US" dirty="0" smtClean="0"/>
              <a:t>	public static void main(String[] </a:t>
            </a:r>
            <a:r>
              <a:rPr lang="en-US" dirty="0" err="1" smtClean="0"/>
              <a:t>args</a:t>
            </a:r>
            <a:r>
              <a:rPr lang="en-US" dirty="0" smtClean="0"/>
              <a:t>)</a:t>
            </a:r>
          </a:p>
          <a:p>
            <a:pPr marL="0" indent="0">
              <a:buNone/>
            </a:pPr>
            <a:r>
              <a:rPr lang="en-US" dirty="0" smtClean="0"/>
              <a:t>	{</a:t>
            </a:r>
          </a:p>
          <a:p>
            <a:pPr marL="0" indent="0">
              <a:buNone/>
            </a:pPr>
            <a:r>
              <a:rPr lang="en-US" dirty="0" smtClean="0"/>
              <a:t>		</a:t>
            </a:r>
            <a:r>
              <a:rPr lang="en-US" dirty="0" err="1" smtClean="0"/>
              <a:t>int</a:t>
            </a:r>
            <a:r>
              <a:rPr lang="en-US" dirty="0" smtClean="0"/>
              <a:t> x;</a:t>
            </a:r>
          </a:p>
          <a:p>
            <a:pPr marL="0" indent="0">
              <a:buNone/>
            </a:pPr>
            <a:r>
              <a:rPr lang="en-US" dirty="0" smtClean="0"/>
              <a:t>		//</a:t>
            </a:r>
            <a:r>
              <a:rPr lang="en-US" dirty="0" err="1" smtClean="0"/>
              <a:t>Begining</a:t>
            </a:r>
            <a:r>
              <a:rPr lang="en-US" dirty="0" smtClean="0"/>
              <a:t> of inner block</a:t>
            </a:r>
          </a:p>
          <a:p>
            <a:pPr marL="0" indent="0">
              <a:buNone/>
            </a:pPr>
            <a:r>
              <a:rPr lang="en-US" dirty="0" smtClean="0"/>
              <a:t>		{</a:t>
            </a:r>
          </a:p>
          <a:p>
            <a:pPr marL="0" indent="0">
              <a:buNone/>
            </a:pPr>
            <a:r>
              <a:rPr lang="en-US" dirty="0" smtClean="0"/>
              <a:t>			</a:t>
            </a:r>
            <a:r>
              <a:rPr lang="en-US" dirty="0" err="1" smtClean="0"/>
              <a:t>int</a:t>
            </a:r>
            <a:r>
              <a:rPr lang="en-US" dirty="0" smtClean="0"/>
              <a:t> y = 100;</a:t>
            </a:r>
          </a:p>
          <a:p>
            <a:pPr marL="0" indent="0">
              <a:buNone/>
            </a:pPr>
            <a:r>
              <a:rPr lang="en-US" dirty="0" smtClean="0"/>
              <a:t>			x = 200;</a:t>
            </a:r>
          </a:p>
          <a:p>
            <a:pPr marL="0" indent="0">
              <a:buNone/>
            </a:pPr>
            <a:r>
              <a:rPr lang="en-US" dirty="0" smtClean="0"/>
              <a:t>			</a:t>
            </a:r>
            <a:r>
              <a:rPr lang="en-US" dirty="0" err="1" smtClean="0"/>
              <a:t>System.out.println</a:t>
            </a:r>
            <a:r>
              <a:rPr lang="en-US" dirty="0" smtClean="0"/>
              <a:t>("x = "+x);</a:t>
            </a:r>
          </a:p>
          <a:p>
            <a:pPr marL="0" indent="0">
              <a:buNone/>
            </a:pPr>
            <a:r>
              <a:rPr lang="en-US" dirty="0" smtClean="0"/>
              <a:t>		}</a:t>
            </a:r>
          </a:p>
          <a:p>
            <a:pPr marL="0" indent="0">
              <a:buNone/>
            </a:pPr>
            <a:r>
              <a:rPr lang="en-US" dirty="0" smtClean="0"/>
              <a:t>		//End of inner block</a:t>
            </a:r>
          </a:p>
          <a:p>
            <a:pPr marL="0" indent="0">
              <a:buNone/>
            </a:pPr>
            <a:r>
              <a:rPr lang="en-US" dirty="0" smtClean="0"/>
              <a:t>		</a:t>
            </a:r>
            <a:r>
              <a:rPr lang="en-US" dirty="0" err="1" smtClean="0"/>
              <a:t>System.out.println</a:t>
            </a:r>
            <a:r>
              <a:rPr lang="en-US" dirty="0" smtClean="0"/>
              <a:t>("x = "+x);</a:t>
            </a:r>
          </a:p>
          <a:p>
            <a:pPr marL="0" indent="0">
              <a:buNone/>
            </a:pPr>
            <a:r>
              <a:rPr lang="en-US" dirty="0" smtClean="0"/>
              <a:t>		y = 200;  //Error as y is not accessible in the outer block</a:t>
            </a:r>
          </a:p>
          <a:p>
            <a:pPr marL="0" indent="0">
              <a:buNone/>
            </a:pPr>
            <a:r>
              <a:rPr lang="en-US" dirty="0" smtClean="0"/>
              <a:t>	}</a:t>
            </a:r>
          </a:p>
          <a:p>
            <a:pPr marL="0" indent="0">
              <a:buNone/>
            </a:pPr>
            <a:r>
              <a:rPr lang="en-US" dirty="0" smtClean="0"/>
              <a:t>}</a:t>
            </a:r>
            <a:endParaRPr lang="en-US" dirty="0"/>
          </a:p>
        </p:txBody>
      </p:sp>
    </p:spTree>
    <p:extLst>
      <p:ext uri="{BB962C8B-B14F-4D97-AF65-F5344CB8AC3E}">
        <p14:creationId xmlns:p14="http://schemas.microsoft.com/office/powerpoint/2010/main" val="705167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0000"/>
                </a:solidFill>
              </a:rPr>
              <a:t>Summary</a:t>
            </a:r>
            <a:endParaRPr lang="en-US" dirty="0">
              <a:solidFill>
                <a:srgbClr val="FF000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5998" y="1219200"/>
            <a:ext cx="6615002" cy="5550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15779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 Final</a:t>
            </a:r>
          </a:p>
        </p:txBody>
      </p:sp>
      <p:sp>
        <p:nvSpPr>
          <p:cNvPr id="3" name="Content Placeholder 2"/>
          <p:cNvSpPr>
            <a:spLocks noGrp="1"/>
          </p:cNvSpPr>
          <p:nvPr>
            <p:ph idx="1"/>
          </p:nvPr>
        </p:nvSpPr>
        <p:spPr>
          <a:xfrm>
            <a:off x="457200" y="1143000"/>
            <a:ext cx="8229600" cy="5410200"/>
          </a:xfrm>
        </p:spPr>
        <p:txBody>
          <a:bodyPr>
            <a:normAutofit fontScale="77500" lnSpcReduction="20000"/>
          </a:bodyPr>
          <a:lstStyle/>
          <a:p>
            <a:pPr marL="0" indent="0">
              <a:buNone/>
            </a:pPr>
            <a:r>
              <a:rPr lang="en-US" b="1" dirty="0" smtClean="0"/>
              <a:t>Final variable</a:t>
            </a:r>
          </a:p>
          <a:p>
            <a:r>
              <a:rPr lang="en-US" dirty="0" smtClean="0"/>
              <a:t>It </a:t>
            </a:r>
            <a:r>
              <a:rPr lang="en-US" dirty="0"/>
              <a:t>is just like </a:t>
            </a:r>
            <a:r>
              <a:rPr lang="en-US" dirty="0" err="1"/>
              <a:t>const</a:t>
            </a:r>
            <a:r>
              <a:rPr lang="en-US" dirty="0"/>
              <a:t> in </a:t>
            </a:r>
            <a:r>
              <a:rPr lang="en-US" dirty="0" smtClean="0"/>
              <a:t>c, </a:t>
            </a:r>
            <a:r>
              <a:rPr lang="en-US" dirty="0"/>
              <a:t>which restricts the user to modify. </a:t>
            </a:r>
            <a:endParaRPr lang="en-US" dirty="0" smtClean="0"/>
          </a:p>
          <a:p>
            <a:r>
              <a:rPr lang="en-US" dirty="0" smtClean="0"/>
              <a:t>The </a:t>
            </a:r>
            <a:r>
              <a:rPr lang="en-US" dirty="0"/>
              <a:t>value of final variable is finalized at the time of declaration it self. </a:t>
            </a:r>
            <a:endParaRPr lang="en-US" dirty="0" smtClean="0"/>
          </a:p>
          <a:p>
            <a:r>
              <a:rPr lang="en-US" dirty="0" smtClean="0"/>
              <a:t>Ex</a:t>
            </a:r>
            <a:r>
              <a:rPr lang="en-US" dirty="0"/>
              <a:t>: final double PI=3.14 </a:t>
            </a:r>
            <a:endParaRPr lang="en-US" dirty="0" smtClean="0"/>
          </a:p>
          <a:p>
            <a:r>
              <a:rPr lang="en-US" dirty="0" smtClean="0"/>
              <a:t>example</a:t>
            </a:r>
            <a:r>
              <a:rPr lang="en-US" dirty="0"/>
              <a:t>: </a:t>
            </a:r>
            <a:endParaRPr lang="en-US" dirty="0" smtClean="0"/>
          </a:p>
          <a:p>
            <a:pPr marL="457200" lvl="1" indent="0">
              <a:buNone/>
            </a:pPr>
            <a:r>
              <a:rPr lang="en-US" dirty="0" smtClean="0"/>
              <a:t>class </a:t>
            </a:r>
            <a:r>
              <a:rPr lang="en-US" dirty="0"/>
              <a:t>Final </a:t>
            </a:r>
            <a:endParaRPr lang="en-US" dirty="0" smtClean="0"/>
          </a:p>
          <a:p>
            <a:pPr marL="457200" lvl="1" indent="0">
              <a:buNone/>
            </a:pPr>
            <a:r>
              <a:rPr lang="en-US" dirty="0" smtClean="0"/>
              <a:t>{ </a:t>
            </a:r>
          </a:p>
          <a:p>
            <a:pPr marL="457200" lvl="1" indent="0">
              <a:buNone/>
            </a:pPr>
            <a:r>
              <a:rPr lang="en-US" dirty="0" smtClean="0"/>
              <a:t>public </a:t>
            </a:r>
            <a:r>
              <a:rPr lang="en-US" dirty="0"/>
              <a:t>static void main(String </a:t>
            </a:r>
            <a:r>
              <a:rPr lang="en-US" dirty="0" err="1"/>
              <a:t>args</a:t>
            </a:r>
            <a:r>
              <a:rPr lang="en-US" dirty="0"/>
              <a:t>[]) </a:t>
            </a:r>
            <a:endParaRPr lang="en-US" dirty="0" smtClean="0"/>
          </a:p>
          <a:p>
            <a:pPr marL="457200" lvl="1" indent="0">
              <a:buNone/>
            </a:pPr>
            <a:r>
              <a:rPr lang="en-US" dirty="0" smtClean="0"/>
              <a:t>{ </a:t>
            </a:r>
          </a:p>
          <a:p>
            <a:pPr marL="457200" lvl="1" indent="0">
              <a:buNone/>
            </a:pPr>
            <a:r>
              <a:rPr lang="en-US" dirty="0" smtClean="0"/>
              <a:t>final </a:t>
            </a:r>
            <a:r>
              <a:rPr lang="en-US" dirty="0" err="1"/>
              <a:t>int</a:t>
            </a:r>
            <a:r>
              <a:rPr lang="en-US" dirty="0"/>
              <a:t> a=10; </a:t>
            </a:r>
            <a:endParaRPr lang="en-US" dirty="0" smtClean="0"/>
          </a:p>
          <a:p>
            <a:pPr marL="457200" lvl="1" indent="0">
              <a:buNone/>
            </a:pPr>
            <a:r>
              <a:rPr lang="en-US" dirty="0" err="1" smtClean="0"/>
              <a:t>System.out.println</a:t>
            </a:r>
            <a:r>
              <a:rPr lang="en-US" dirty="0"/>
              <a:t>("before modification:"+a); </a:t>
            </a:r>
            <a:endParaRPr lang="en-US" dirty="0" smtClean="0"/>
          </a:p>
          <a:p>
            <a:pPr marL="457200" lvl="1" indent="0">
              <a:buNone/>
            </a:pPr>
            <a:r>
              <a:rPr lang="en-US" dirty="0" smtClean="0"/>
              <a:t>a=a+10</a:t>
            </a:r>
            <a:r>
              <a:rPr lang="en-US" dirty="0"/>
              <a:t>; //Error: cannot assign a value to final variable a a=a+10; </a:t>
            </a:r>
            <a:r>
              <a:rPr lang="en-US" dirty="0" err="1"/>
              <a:t>System.out.println</a:t>
            </a:r>
            <a:r>
              <a:rPr lang="en-US" dirty="0"/>
              <a:t>("after modification:"+a); } </a:t>
            </a:r>
            <a:endParaRPr lang="en-US" dirty="0" smtClean="0"/>
          </a:p>
          <a:p>
            <a:pPr marL="457200" lvl="1" indent="0">
              <a:buNone/>
            </a:pPr>
            <a:r>
              <a:rPr lang="en-US" dirty="0" smtClean="0"/>
              <a:t>}</a:t>
            </a:r>
            <a:endParaRPr lang="en-US" dirty="0"/>
          </a:p>
        </p:txBody>
      </p:sp>
    </p:spTree>
    <p:extLst>
      <p:ext uri="{BB962C8B-B14F-4D97-AF65-F5344CB8AC3E}">
        <p14:creationId xmlns:p14="http://schemas.microsoft.com/office/powerpoint/2010/main" val="26143598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a:t>
            </a:r>
            <a:r>
              <a:rPr lang="en-US" b="1" dirty="0" smtClean="0"/>
              <a:t>ymbolic </a:t>
            </a:r>
            <a:r>
              <a:rPr lang="en-US" b="1" dirty="0"/>
              <a:t>C</a:t>
            </a:r>
            <a:r>
              <a:rPr lang="en-US" b="1" dirty="0" smtClean="0"/>
              <a:t>onstants</a:t>
            </a:r>
            <a:r>
              <a:rPr lang="en-US" b="1" dirty="0"/>
              <a:t/>
            </a:r>
            <a:br>
              <a:rPr lang="en-US" b="1" dirty="0"/>
            </a:b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pPr fontAlgn="base"/>
            <a:r>
              <a:rPr lang="en-US" dirty="0"/>
              <a:t>In Java, a symbolic constant is a named constant value defined once and used throughout a program. </a:t>
            </a:r>
            <a:endParaRPr lang="en-US" dirty="0" smtClean="0"/>
          </a:p>
          <a:p>
            <a:pPr fontAlgn="base"/>
            <a:r>
              <a:rPr lang="en-US" dirty="0" smtClean="0"/>
              <a:t>Symbolic </a:t>
            </a:r>
            <a:r>
              <a:rPr lang="en-US" dirty="0"/>
              <a:t>constants are declared using the final keyword.</a:t>
            </a:r>
          </a:p>
          <a:p>
            <a:pPr fontAlgn="base"/>
            <a:r>
              <a:rPr lang="en-US" dirty="0"/>
              <a:t> Which indicates that the value cannot be changed once it is initialized.</a:t>
            </a:r>
          </a:p>
          <a:p>
            <a:pPr fontAlgn="base"/>
            <a:r>
              <a:rPr lang="en-US" dirty="0"/>
              <a:t>The naming convention for symbolic constants is to use all capital letters with underscores separating words</a:t>
            </a:r>
            <a:r>
              <a:rPr lang="en-US" dirty="0" smtClean="0"/>
              <a:t>.</a:t>
            </a:r>
          </a:p>
          <a:p>
            <a:pPr marL="400050" lvl="1" indent="0">
              <a:buNone/>
            </a:pPr>
            <a:r>
              <a:rPr lang="en-US" dirty="0"/>
              <a:t>final </a:t>
            </a:r>
            <a:r>
              <a:rPr lang="en-US" dirty="0" err="1"/>
              <a:t>data_type</a:t>
            </a:r>
            <a:r>
              <a:rPr lang="en-US" dirty="0"/>
              <a:t> CONSTANT_NAME = value;</a:t>
            </a:r>
          </a:p>
          <a:p>
            <a:pPr marL="0" indent="0">
              <a:buNone/>
            </a:pPr>
            <a:endParaRPr lang="en-US" dirty="0"/>
          </a:p>
          <a:p>
            <a:pPr fontAlgn="base"/>
            <a:endParaRPr lang="en-US" dirty="0"/>
          </a:p>
          <a:p>
            <a:endParaRPr lang="en-US" dirty="0"/>
          </a:p>
        </p:txBody>
      </p:sp>
    </p:spTree>
    <p:extLst>
      <p:ext uri="{BB962C8B-B14F-4D97-AF65-F5344CB8AC3E}">
        <p14:creationId xmlns:p14="http://schemas.microsoft.com/office/powerpoint/2010/main" val="3346954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echvidvan.com/tutorials/wp-content/uploads/sites/2/2020/06/Features-of-Java-tv.jpg"/>
          <p:cNvPicPr>
            <a:picLocks noChangeAspect="1" noChangeArrowheads="1"/>
          </p:cNvPicPr>
          <p:nvPr/>
        </p:nvPicPr>
        <p:blipFill rotWithShape="1">
          <a:blip r:embed="rId2">
            <a:extLst>
              <a:ext uri="{28A0092B-C50C-407E-A947-70E740481C1C}">
                <a14:useLocalDpi xmlns:a14="http://schemas.microsoft.com/office/drawing/2010/main" val="0"/>
              </a:ext>
            </a:extLst>
          </a:blip>
          <a:srcRect t="16964"/>
          <a:stretch/>
        </p:blipFill>
        <p:spPr bwMode="auto">
          <a:xfrm>
            <a:off x="320573" y="1447800"/>
            <a:ext cx="847641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1715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7000"/>
          </a:xfrm>
        </p:spPr>
        <p:txBody>
          <a:bodyPr>
            <a:normAutofit fontScale="70000" lnSpcReduction="20000"/>
          </a:bodyPr>
          <a:lstStyle/>
          <a:p>
            <a:pPr marL="0" indent="0">
              <a:buNone/>
            </a:pPr>
            <a:r>
              <a:rPr lang="en-US" dirty="0"/>
              <a:t>import java.io.*;</a:t>
            </a:r>
          </a:p>
          <a:p>
            <a:pPr marL="0" indent="0">
              <a:buNone/>
            </a:pPr>
            <a:r>
              <a:rPr lang="en-US" dirty="0"/>
              <a:t>public class Example {</a:t>
            </a:r>
          </a:p>
          <a:p>
            <a:pPr marL="0" indent="0">
              <a:buNone/>
            </a:pPr>
            <a:r>
              <a:rPr lang="en-US" dirty="0"/>
              <a:t>    public static final </a:t>
            </a:r>
            <a:r>
              <a:rPr lang="en-US" dirty="0" err="1"/>
              <a:t>int</a:t>
            </a:r>
            <a:r>
              <a:rPr lang="en-US" dirty="0"/>
              <a:t> MAX_SIZE = 10;</a:t>
            </a:r>
          </a:p>
          <a:p>
            <a:pPr marL="0" indent="0">
              <a:buNone/>
            </a:pPr>
            <a:endParaRPr lang="en-US" dirty="0"/>
          </a:p>
          <a:p>
            <a:pPr marL="0" indent="0">
              <a:buNone/>
            </a:pPr>
            <a:r>
              <a:rPr lang="en-US" dirty="0"/>
              <a:t>    public static void main(String[] </a:t>
            </a:r>
            <a:r>
              <a:rPr lang="en-US" dirty="0" err="1"/>
              <a:t>args</a:t>
            </a:r>
            <a:r>
              <a:rPr lang="en-US" dirty="0"/>
              <a:t>)</a:t>
            </a:r>
          </a:p>
          <a:p>
            <a:pPr marL="0" indent="0">
              <a:buNone/>
            </a:pPr>
            <a:r>
              <a:rPr lang="en-US" dirty="0"/>
              <a:t>    {</a:t>
            </a:r>
          </a:p>
          <a:p>
            <a:pPr marL="0" indent="0">
              <a:buNone/>
            </a:pPr>
            <a:r>
              <a:rPr lang="en-US" dirty="0"/>
              <a:t>        </a:t>
            </a:r>
            <a:r>
              <a:rPr lang="en-US" dirty="0" err="1"/>
              <a:t>int</a:t>
            </a:r>
            <a:r>
              <a:rPr lang="en-US" dirty="0"/>
              <a:t>[] array = new </a:t>
            </a:r>
            <a:r>
              <a:rPr lang="en-US" dirty="0" err="1"/>
              <a:t>int</a:t>
            </a:r>
            <a:r>
              <a:rPr lang="en-US" dirty="0"/>
              <a:t>[MAX_SIZE];</a:t>
            </a:r>
          </a:p>
          <a:p>
            <a:pPr marL="0" indent="0">
              <a:buNone/>
            </a:pPr>
            <a:endParaRPr lang="en-US" dirty="0"/>
          </a:p>
          <a:p>
            <a:pPr marL="0" indent="0">
              <a:buNone/>
            </a:pPr>
            <a:r>
              <a:rPr lang="en-US" dirty="0"/>
              <a:t>        for (</a:t>
            </a:r>
            <a:r>
              <a:rPr lang="en-US" dirty="0" err="1"/>
              <a:t>int</a:t>
            </a:r>
            <a:r>
              <a:rPr lang="en-US" dirty="0"/>
              <a:t> </a:t>
            </a:r>
            <a:r>
              <a:rPr lang="en-US" dirty="0" err="1"/>
              <a:t>i</a:t>
            </a:r>
            <a:r>
              <a:rPr lang="en-US" dirty="0"/>
              <a:t> = 0; </a:t>
            </a:r>
            <a:r>
              <a:rPr lang="en-US" dirty="0" err="1"/>
              <a:t>i</a:t>
            </a:r>
            <a:r>
              <a:rPr lang="en-US" dirty="0"/>
              <a:t> &lt; MAX_SIZE; </a:t>
            </a:r>
            <a:r>
              <a:rPr lang="en-US" dirty="0" err="1"/>
              <a:t>i</a:t>
            </a:r>
            <a:r>
              <a:rPr lang="en-US" dirty="0"/>
              <a:t>++) {</a:t>
            </a:r>
          </a:p>
          <a:p>
            <a:pPr marL="0" indent="0">
              <a:buNone/>
            </a:pPr>
            <a:r>
              <a:rPr lang="en-US" dirty="0"/>
              <a:t>            array[</a:t>
            </a:r>
            <a:r>
              <a:rPr lang="en-US" dirty="0" err="1"/>
              <a:t>i</a:t>
            </a:r>
            <a:r>
              <a:rPr lang="en-US" dirty="0"/>
              <a:t>] = </a:t>
            </a:r>
            <a:r>
              <a:rPr lang="en-US" dirty="0" err="1"/>
              <a:t>i</a:t>
            </a:r>
            <a:r>
              <a:rPr lang="en-US" dirty="0"/>
              <a:t> * 2;</a:t>
            </a:r>
          </a:p>
          <a:p>
            <a:pPr marL="0" indent="0">
              <a:buNone/>
            </a:pPr>
            <a:r>
              <a:rPr lang="en-US" dirty="0"/>
              <a:t>        }</a:t>
            </a:r>
          </a:p>
          <a:p>
            <a:pPr marL="0" indent="0">
              <a:buNone/>
            </a:pPr>
            <a:endParaRPr lang="en-US" dirty="0"/>
          </a:p>
          <a:p>
            <a:pPr marL="0" indent="0">
              <a:buNone/>
            </a:pPr>
            <a:r>
              <a:rPr lang="en-US" dirty="0"/>
              <a:t>        </a:t>
            </a:r>
            <a:r>
              <a:rPr lang="en-US" dirty="0" err="1"/>
              <a:t>System.out.print</a:t>
            </a:r>
            <a:r>
              <a:rPr lang="en-US" dirty="0"/>
              <a:t>("Array: ");</a:t>
            </a:r>
          </a:p>
          <a:p>
            <a:pPr marL="0" indent="0">
              <a:buNone/>
            </a:pPr>
            <a:r>
              <a:rPr lang="en-US" dirty="0"/>
              <a:t>        for (</a:t>
            </a:r>
            <a:r>
              <a:rPr lang="en-US" dirty="0" err="1"/>
              <a:t>int</a:t>
            </a:r>
            <a:r>
              <a:rPr lang="en-US" dirty="0"/>
              <a:t> </a:t>
            </a:r>
            <a:r>
              <a:rPr lang="en-US" dirty="0" err="1"/>
              <a:t>i</a:t>
            </a:r>
            <a:r>
              <a:rPr lang="en-US" dirty="0"/>
              <a:t> = 0; </a:t>
            </a:r>
            <a:r>
              <a:rPr lang="en-US" dirty="0" err="1"/>
              <a:t>i</a:t>
            </a:r>
            <a:r>
              <a:rPr lang="en-US" dirty="0"/>
              <a:t> &lt; MAX_SIZE; </a:t>
            </a:r>
            <a:r>
              <a:rPr lang="en-US" dirty="0" err="1"/>
              <a:t>i</a:t>
            </a:r>
            <a:r>
              <a:rPr lang="en-US" dirty="0"/>
              <a:t>++) {</a:t>
            </a:r>
          </a:p>
          <a:p>
            <a:pPr marL="0" indent="0">
              <a:buNone/>
            </a:pPr>
            <a:r>
              <a:rPr lang="en-US" dirty="0"/>
              <a:t>            </a:t>
            </a:r>
            <a:r>
              <a:rPr lang="en-US" dirty="0" err="1"/>
              <a:t>System.out.print</a:t>
            </a:r>
            <a:r>
              <a:rPr lang="en-US" dirty="0"/>
              <a:t>(array[</a:t>
            </a:r>
            <a:r>
              <a:rPr lang="en-US" dirty="0" err="1"/>
              <a:t>i</a:t>
            </a:r>
            <a:r>
              <a:rPr lang="en-US" dirty="0"/>
              <a:t>] + " ");</a:t>
            </a:r>
          </a:p>
          <a:p>
            <a:pPr marL="0" indent="0">
              <a:buNone/>
            </a:pPr>
            <a:r>
              <a:rPr lang="en-US" dirty="0"/>
              <a:t>        }</a:t>
            </a:r>
          </a:p>
          <a:p>
            <a:pPr marL="0" indent="0">
              <a:buNone/>
            </a:pPr>
            <a:r>
              <a:rPr lang="en-US" dirty="0"/>
              <a:t>        </a:t>
            </a:r>
            <a:r>
              <a:rPr lang="en-US" dirty="0" err="1"/>
              <a:t>System.out.println</a:t>
            </a:r>
            <a:r>
              <a:rPr lang="en-US" dirty="0"/>
              <a:t>();</a:t>
            </a:r>
          </a:p>
          <a:p>
            <a:pPr marL="0" indent="0">
              <a:buNone/>
            </a:pPr>
            <a:r>
              <a:rPr lang="en-US" dirty="0"/>
              <a:t>    }</a:t>
            </a:r>
          </a:p>
          <a:p>
            <a:pPr marL="0" indent="0">
              <a:buNone/>
            </a:pPr>
            <a:r>
              <a:rPr lang="en-US" dirty="0"/>
              <a:t>}</a:t>
            </a:r>
          </a:p>
        </p:txBody>
      </p:sp>
    </p:spTree>
    <p:extLst>
      <p:ext uri="{BB962C8B-B14F-4D97-AF65-F5344CB8AC3E}">
        <p14:creationId xmlns:p14="http://schemas.microsoft.com/office/powerpoint/2010/main" val="36459344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Formatted </a:t>
            </a:r>
            <a:r>
              <a:rPr lang="en-US" dirty="0" smtClean="0"/>
              <a:t>Output</a:t>
            </a:r>
            <a:endParaRPr lang="en-US" dirty="0"/>
          </a:p>
        </p:txBody>
      </p:sp>
      <p:sp>
        <p:nvSpPr>
          <p:cNvPr id="3" name="Content Placeholder 2"/>
          <p:cNvSpPr>
            <a:spLocks noGrp="1"/>
          </p:cNvSpPr>
          <p:nvPr>
            <p:ph idx="1"/>
          </p:nvPr>
        </p:nvSpPr>
        <p:spPr/>
        <p:txBody>
          <a:bodyPr>
            <a:normAutofit/>
          </a:bodyPr>
          <a:lstStyle/>
          <a:p>
            <a:r>
              <a:rPr lang="en-US" dirty="0"/>
              <a:t>To format and display the output, </a:t>
            </a:r>
            <a:r>
              <a:rPr lang="en-US" dirty="0" err="1"/>
              <a:t>printf</a:t>
            </a:r>
            <a:r>
              <a:rPr lang="en-US" dirty="0"/>
              <a:t>() method is available in </a:t>
            </a:r>
            <a:r>
              <a:rPr lang="en-US" dirty="0" err="1"/>
              <a:t>PrintStream</a:t>
            </a:r>
            <a:r>
              <a:rPr lang="en-US" dirty="0"/>
              <a:t> class. </a:t>
            </a:r>
            <a:endParaRPr lang="en-US" dirty="0" smtClean="0"/>
          </a:p>
          <a:p>
            <a:r>
              <a:rPr lang="en-US" dirty="0" smtClean="0"/>
              <a:t>This </a:t>
            </a:r>
            <a:r>
              <a:rPr lang="en-US" dirty="0"/>
              <a:t>method works similar to </a:t>
            </a:r>
            <a:r>
              <a:rPr lang="en-US" dirty="0" err="1"/>
              <a:t>printf</a:t>
            </a:r>
            <a:r>
              <a:rPr lang="en-US" dirty="0"/>
              <a:t>() function in C. </a:t>
            </a:r>
            <a:endParaRPr lang="en-US" dirty="0" smtClean="0"/>
          </a:p>
        </p:txBody>
      </p:sp>
    </p:spTree>
    <p:extLst>
      <p:ext uri="{BB962C8B-B14F-4D97-AF65-F5344CB8AC3E}">
        <p14:creationId xmlns:p14="http://schemas.microsoft.com/office/powerpoint/2010/main" val="280461390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229600" cy="5745163"/>
          </a:xfrm>
        </p:spPr>
        <p:txBody>
          <a:bodyPr>
            <a:normAutofit/>
          </a:bodyPr>
          <a:lstStyle/>
          <a:p>
            <a:pPr marL="0" indent="0">
              <a:buNone/>
            </a:pPr>
            <a:r>
              <a:rPr lang="en-US" dirty="0"/>
              <a:t>The following format characters can be used in </a:t>
            </a:r>
            <a:r>
              <a:rPr lang="en-US" dirty="0" err="1"/>
              <a:t>printf</a:t>
            </a:r>
            <a:r>
              <a:rPr lang="en-US" dirty="0"/>
              <a:t>(): </a:t>
            </a:r>
          </a:p>
          <a:p>
            <a:pPr lvl="1"/>
            <a:r>
              <a:rPr lang="en-US" dirty="0"/>
              <a:t>%s – String </a:t>
            </a:r>
          </a:p>
          <a:p>
            <a:pPr lvl="1"/>
            <a:r>
              <a:rPr lang="en-US" dirty="0"/>
              <a:t>%c – char </a:t>
            </a:r>
            <a:endParaRPr lang="en-US" dirty="0" smtClean="0"/>
          </a:p>
          <a:p>
            <a:pPr lvl="1"/>
            <a:r>
              <a:rPr lang="en-US" dirty="0" smtClean="0"/>
              <a:t> </a:t>
            </a:r>
            <a:r>
              <a:rPr lang="en-US" dirty="0"/>
              <a:t>%d – decimal integer </a:t>
            </a:r>
          </a:p>
          <a:p>
            <a:pPr lvl="1"/>
            <a:r>
              <a:rPr lang="en-US" dirty="0"/>
              <a:t>%f – float number </a:t>
            </a:r>
          </a:p>
          <a:p>
            <a:pPr lvl="1"/>
            <a:r>
              <a:rPr lang="en-US" dirty="0"/>
              <a:t>%o – octal number </a:t>
            </a:r>
          </a:p>
          <a:p>
            <a:pPr lvl="1"/>
            <a:r>
              <a:rPr lang="en-US" dirty="0"/>
              <a:t> %b, %B – Boolean value </a:t>
            </a:r>
          </a:p>
          <a:p>
            <a:pPr lvl="1"/>
            <a:r>
              <a:rPr lang="en-US" dirty="0"/>
              <a:t>%x, %X – hexadecimal value </a:t>
            </a:r>
            <a:endParaRPr lang="en-US" dirty="0" smtClean="0"/>
          </a:p>
          <a:p>
            <a:pPr lvl="1"/>
            <a:r>
              <a:rPr lang="it-IT" dirty="0"/>
              <a:t>%e, %E – number scientific notation </a:t>
            </a:r>
            <a:endParaRPr lang="it-IT" dirty="0" smtClean="0"/>
          </a:p>
          <a:p>
            <a:pPr lvl="1"/>
            <a:r>
              <a:rPr lang="en-US" dirty="0"/>
              <a:t>%n – new line character </a:t>
            </a:r>
            <a:endParaRPr lang="en-US" dirty="0" smtClean="0"/>
          </a:p>
          <a:p>
            <a:pPr lvl="1"/>
            <a:endParaRPr lang="en-US" dirty="0"/>
          </a:p>
          <a:p>
            <a:endParaRPr lang="en-US" dirty="0"/>
          </a:p>
        </p:txBody>
      </p:sp>
    </p:spTree>
    <p:extLst>
      <p:ext uri="{BB962C8B-B14F-4D97-AF65-F5344CB8AC3E}">
        <p14:creationId xmlns:p14="http://schemas.microsoft.com/office/powerpoint/2010/main" val="45938206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pPr marL="0" indent="0">
              <a:buNone/>
            </a:pPr>
            <a:r>
              <a:rPr lang="en-US" dirty="0"/>
              <a:t>Example : </a:t>
            </a:r>
            <a:endParaRPr lang="en-US" dirty="0" smtClean="0"/>
          </a:p>
          <a:p>
            <a:pPr marL="0" indent="0">
              <a:buNone/>
            </a:pPr>
            <a:r>
              <a:rPr lang="en-US" dirty="0" smtClean="0"/>
              <a:t>class </a:t>
            </a:r>
            <a:r>
              <a:rPr lang="en-US" dirty="0" err="1"/>
              <a:t>PrintfDemo</a:t>
            </a:r>
            <a:r>
              <a:rPr lang="en-US" dirty="0"/>
              <a:t> { </a:t>
            </a:r>
            <a:endParaRPr lang="en-US" dirty="0" smtClean="0"/>
          </a:p>
          <a:p>
            <a:pPr marL="0" indent="0">
              <a:buNone/>
            </a:pPr>
            <a:r>
              <a:rPr lang="en-US" dirty="0" smtClean="0"/>
              <a:t>public </a:t>
            </a:r>
            <a:r>
              <a:rPr lang="en-US" dirty="0"/>
              <a:t>static void main(String[] </a:t>
            </a:r>
            <a:r>
              <a:rPr lang="en-US" dirty="0" err="1"/>
              <a:t>args</a:t>
            </a:r>
            <a:r>
              <a:rPr lang="en-US" dirty="0"/>
              <a:t>) { </a:t>
            </a:r>
            <a:endParaRPr lang="en-US" dirty="0" smtClean="0"/>
          </a:p>
          <a:p>
            <a:pPr marL="0" indent="0">
              <a:buNone/>
            </a:pPr>
            <a:r>
              <a:rPr lang="en-US" dirty="0" smtClean="0"/>
              <a:t>String </a:t>
            </a:r>
            <a:r>
              <a:rPr lang="en-US" dirty="0"/>
              <a:t>s="</a:t>
            </a:r>
            <a:r>
              <a:rPr lang="en-US" dirty="0" err="1"/>
              <a:t>sai</a:t>
            </a:r>
            <a:r>
              <a:rPr lang="en-US" dirty="0"/>
              <a:t>"; </a:t>
            </a:r>
            <a:endParaRPr lang="en-US" dirty="0" smtClean="0"/>
          </a:p>
          <a:p>
            <a:pPr marL="0" indent="0">
              <a:buNone/>
            </a:pPr>
            <a:r>
              <a:rPr lang="en-US" dirty="0" err="1" smtClean="0"/>
              <a:t>int</a:t>
            </a:r>
            <a:r>
              <a:rPr lang="en-US" dirty="0" smtClean="0"/>
              <a:t> </a:t>
            </a:r>
            <a:r>
              <a:rPr lang="en-US" dirty="0"/>
              <a:t>n=65; </a:t>
            </a:r>
            <a:endParaRPr lang="en-US" dirty="0" smtClean="0"/>
          </a:p>
          <a:p>
            <a:pPr marL="0" indent="0">
              <a:buNone/>
            </a:pPr>
            <a:r>
              <a:rPr lang="en-US" dirty="0" smtClean="0"/>
              <a:t>float </a:t>
            </a:r>
            <a:r>
              <a:rPr lang="en-US" dirty="0"/>
              <a:t>f=15.45f; </a:t>
            </a:r>
            <a:endParaRPr lang="en-US" dirty="0" smtClean="0"/>
          </a:p>
          <a:p>
            <a:pPr marL="0" indent="0">
              <a:buNone/>
            </a:pPr>
            <a:r>
              <a:rPr lang="en-US" dirty="0" err="1" smtClean="0"/>
              <a:t>System.out.printf</a:t>
            </a:r>
            <a:r>
              <a:rPr lang="en-US" dirty="0"/>
              <a:t>(" String =%s %n number=%d %n </a:t>
            </a:r>
            <a:r>
              <a:rPr lang="en-US" dirty="0" err="1"/>
              <a:t>HexaDecimal</a:t>
            </a:r>
            <a:r>
              <a:rPr lang="en-US" dirty="0"/>
              <a:t>=%x %n Float=%f",</a:t>
            </a:r>
            <a:r>
              <a:rPr lang="en-US" dirty="0" err="1"/>
              <a:t>s,n,n,f</a:t>
            </a:r>
            <a:r>
              <a:rPr lang="en-US" dirty="0"/>
              <a:t>); </a:t>
            </a:r>
            <a:endParaRPr lang="en-US" dirty="0" smtClean="0"/>
          </a:p>
          <a:p>
            <a:pPr marL="0" indent="0">
              <a:buNone/>
            </a:pPr>
            <a:r>
              <a:rPr lang="en-US" dirty="0" smtClean="0"/>
              <a:t>} </a:t>
            </a:r>
          </a:p>
          <a:p>
            <a:pPr marL="0" indent="0">
              <a:buNone/>
            </a:pPr>
            <a:r>
              <a:rPr lang="en-US" dirty="0" smtClean="0"/>
              <a:t>}</a:t>
            </a:r>
            <a:endParaRPr lang="en-US" dirty="0"/>
          </a:p>
        </p:txBody>
      </p:sp>
    </p:spTree>
    <p:extLst>
      <p:ext uri="{BB962C8B-B14F-4D97-AF65-F5344CB8AC3E}">
        <p14:creationId xmlns:p14="http://schemas.microsoft.com/office/powerpoint/2010/main" val="207613918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solidFill>
                  <a:srgbClr val="FF0000"/>
                </a:solidFill>
              </a:rPr>
              <a:t/>
            </a:r>
            <a:br>
              <a:rPr lang="en-IN" dirty="0" smtClean="0">
                <a:solidFill>
                  <a:srgbClr val="FF0000"/>
                </a:solidFill>
              </a:rPr>
            </a:br>
            <a:r>
              <a:rPr lang="en-IN" dirty="0" smtClean="0">
                <a:solidFill>
                  <a:srgbClr val="FF0000"/>
                </a:solidFill>
              </a:rPr>
              <a:t>static </a:t>
            </a:r>
            <a:r>
              <a:rPr lang="en-IN" dirty="0">
                <a:solidFill>
                  <a:srgbClr val="FF0000"/>
                </a:solidFill>
              </a:rPr>
              <a:t>variable</a:t>
            </a:r>
            <a:br>
              <a:rPr lang="en-IN" dirty="0">
                <a:solidFill>
                  <a:srgbClr val="FF0000"/>
                </a:solidFill>
              </a:rPr>
            </a:br>
            <a:endParaRPr lang="en-IN" dirty="0">
              <a:solidFill>
                <a:srgbClr val="FF0000"/>
              </a:solidFill>
            </a:endParaRPr>
          </a:p>
        </p:txBody>
      </p:sp>
      <p:sp>
        <p:nvSpPr>
          <p:cNvPr id="3" name="Content Placeholder 2"/>
          <p:cNvSpPr>
            <a:spLocks noGrp="1"/>
          </p:cNvSpPr>
          <p:nvPr>
            <p:ph idx="1"/>
          </p:nvPr>
        </p:nvSpPr>
        <p:spPr/>
        <p:txBody>
          <a:bodyPr/>
          <a:lstStyle/>
          <a:p>
            <a:r>
              <a:rPr lang="en-IN" dirty="0"/>
              <a:t>If </a:t>
            </a:r>
            <a:r>
              <a:rPr lang="en-IN" dirty="0" smtClean="0"/>
              <a:t>we </a:t>
            </a:r>
            <a:r>
              <a:rPr lang="en-IN" dirty="0"/>
              <a:t>declare any variable as static, it is known as a static variable</a:t>
            </a:r>
            <a:r>
              <a:rPr lang="en-IN" dirty="0" smtClean="0"/>
              <a:t>.</a:t>
            </a:r>
          </a:p>
          <a:p>
            <a:r>
              <a:rPr lang="en-IN" dirty="0"/>
              <a:t>The static variable can be used to refer to the common property of all objects (which is not unique for each object</a:t>
            </a:r>
            <a:r>
              <a:rPr lang="en-IN" dirty="0" smtClean="0"/>
              <a:t>)</a:t>
            </a:r>
          </a:p>
          <a:p>
            <a:r>
              <a:rPr lang="en-IN" dirty="0"/>
              <a:t>The static variable gets memory only once in the class area at the time of class loading.</a:t>
            </a:r>
          </a:p>
        </p:txBody>
      </p:sp>
    </p:spTree>
    <p:extLst>
      <p:ext uri="{BB962C8B-B14F-4D97-AF65-F5344CB8AC3E}">
        <p14:creationId xmlns:p14="http://schemas.microsoft.com/office/powerpoint/2010/main" val="138338332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272563"/>
            <a:ext cx="4438650" cy="6052037"/>
          </a:xfrm>
        </p:spPr>
        <p:txBody>
          <a:bodyPr>
            <a:normAutofit lnSpcReduction="10000"/>
          </a:bodyPr>
          <a:lstStyle/>
          <a:p>
            <a:pPr marL="0" indent="0">
              <a:buNone/>
            </a:pPr>
            <a:r>
              <a:rPr lang="en-IN" b="1" dirty="0"/>
              <a:t>class</a:t>
            </a:r>
            <a:r>
              <a:rPr lang="en-IN" dirty="0"/>
              <a:t> Student{  </a:t>
            </a:r>
          </a:p>
          <a:p>
            <a:pPr marL="0" indent="0">
              <a:buNone/>
            </a:pPr>
            <a:r>
              <a:rPr lang="en-IN" dirty="0"/>
              <a:t>   </a:t>
            </a:r>
            <a:r>
              <a:rPr lang="en-IN" b="1" dirty="0" err="1"/>
              <a:t>int</a:t>
            </a:r>
            <a:r>
              <a:rPr lang="en-IN" dirty="0"/>
              <a:t> </a:t>
            </a:r>
            <a:r>
              <a:rPr lang="en-IN" dirty="0" err="1"/>
              <a:t>rollno</a:t>
            </a:r>
            <a:r>
              <a:rPr lang="en-IN" dirty="0" smtClean="0"/>
              <a:t>;</a:t>
            </a:r>
          </a:p>
          <a:p>
            <a:pPr marL="0" indent="0">
              <a:buNone/>
            </a:pPr>
            <a:r>
              <a:rPr lang="en-IN" dirty="0"/>
              <a:t>   String name;  </a:t>
            </a:r>
          </a:p>
          <a:p>
            <a:pPr marL="0" indent="0">
              <a:buNone/>
            </a:pPr>
            <a:r>
              <a:rPr lang="en-IN" dirty="0"/>
              <a:t>   </a:t>
            </a:r>
            <a:r>
              <a:rPr lang="en-IN" b="1" dirty="0"/>
              <a:t>static</a:t>
            </a:r>
            <a:r>
              <a:rPr lang="en-IN" dirty="0"/>
              <a:t> String college ="ITS</a:t>
            </a:r>
            <a:r>
              <a:rPr lang="en-IN" dirty="0" smtClean="0"/>
              <a:t>";</a:t>
            </a:r>
            <a:r>
              <a:rPr lang="en-IN" dirty="0"/>
              <a:t> </a:t>
            </a:r>
          </a:p>
          <a:p>
            <a:pPr marL="0" indent="0">
              <a:buNone/>
            </a:pPr>
            <a:r>
              <a:rPr lang="en-IN" dirty="0"/>
              <a:t>   Student(</a:t>
            </a:r>
            <a:r>
              <a:rPr lang="en-IN" b="1" dirty="0" err="1"/>
              <a:t>int</a:t>
            </a:r>
            <a:r>
              <a:rPr lang="en-IN" dirty="0"/>
              <a:t> r, String n){  </a:t>
            </a:r>
          </a:p>
          <a:p>
            <a:pPr marL="0" indent="0">
              <a:buNone/>
            </a:pPr>
            <a:r>
              <a:rPr lang="en-IN" dirty="0"/>
              <a:t>   </a:t>
            </a:r>
            <a:r>
              <a:rPr lang="en-IN" dirty="0" err="1"/>
              <a:t>rollno</a:t>
            </a:r>
            <a:r>
              <a:rPr lang="en-IN" dirty="0"/>
              <a:t> = r;  </a:t>
            </a:r>
          </a:p>
          <a:p>
            <a:pPr marL="0" indent="0">
              <a:buNone/>
            </a:pPr>
            <a:r>
              <a:rPr lang="en-IN" dirty="0"/>
              <a:t>   name = n;  </a:t>
            </a:r>
          </a:p>
          <a:p>
            <a:pPr marL="0" indent="0">
              <a:buNone/>
            </a:pPr>
            <a:r>
              <a:rPr lang="en-IN" dirty="0"/>
              <a:t>   }  </a:t>
            </a:r>
          </a:p>
          <a:p>
            <a:pPr marL="0" indent="0">
              <a:buNone/>
            </a:pPr>
            <a:r>
              <a:rPr lang="en-IN" dirty="0"/>
              <a:t> </a:t>
            </a:r>
            <a:r>
              <a:rPr lang="en-IN" b="1" dirty="0" smtClean="0"/>
              <a:t>void</a:t>
            </a:r>
            <a:r>
              <a:rPr lang="en-IN" dirty="0"/>
              <a:t> display </a:t>
            </a:r>
            <a:r>
              <a:rPr lang="en-IN" dirty="0" smtClean="0"/>
              <a:t>(){</a:t>
            </a:r>
          </a:p>
          <a:p>
            <a:pPr marL="0" indent="0">
              <a:buNone/>
            </a:pPr>
            <a:r>
              <a:rPr lang="en-IN" dirty="0" err="1" smtClean="0"/>
              <a:t>System.out.println</a:t>
            </a:r>
            <a:r>
              <a:rPr lang="en-IN" dirty="0" smtClean="0"/>
              <a:t>(</a:t>
            </a:r>
            <a:r>
              <a:rPr lang="en-IN" dirty="0" err="1" smtClean="0"/>
              <a:t>rollno</a:t>
            </a:r>
            <a:r>
              <a:rPr lang="en-IN" dirty="0"/>
              <a:t>+" "+name+" "+college</a:t>
            </a:r>
            <a:r>
              <a:rPr lang="en-IN" dirty="0" smtClean="0"/>
              <a:t>);</a:t>
            </a:r>
          </a:p>
          <a:p>
            <a:pPr marL="0" indent="0">
              <a:buNone/>
            </a:pPr>
            <a:r>
              <a:rPr lang="en-IN" dirty="0" smtClean="0"/>
              <a:t>}</a:t>
            </a:r>
            <a:r>
              <a:rPr lang="en-IN" dirty="0"/>
              <a:t>  </a:t>
            </a:r>
          </a:p>
          <a:p>
            <a:pPr marL="0" indent="0">
              <a:buNone/>
            </a:pPr>
            <a:r>
              <a:rPr lang="en-IN" dirty="0"/>
              <a:t>}  </a:t>
            </a:r>
          </a:p>
          <a:p>
            <a:pPr marL="0" indent="0">
              <a:buNone/>
            </a:pPr>
            <a:endParaRPr lang="en-IN" dirty="0"/>
          </a:p>
        </p:txBody>
      </p:sp>
      <p:sp>
        <p:nvSpPr>
          <p:cNvPr id="5" name="Content Placeholder 4"/>
          <p:cNvSpPr>
            <a:spLocks noGrp="1"/>
          </p:cNvSpPr>
          <p:nvPr>
            <p:ph sz="half" idx="2"/>
          </p:nvPr>
        </p:nvSpPr>
        <p:spPr>
          <a:xfrm>
            <a:off x="4495800" y="193432"/>
            <a:ext cx="4724400" cy="6131168"/>
          </a:xfrm>
        </p:spPr>
        <p:txBody>
          <a:bodyPr>
            <a:normAutofit lnSpcReduction="10000"/>
          </a:bodyPr>
          <a:lstStyle/>
          <a:p>
            <a:pPr marL="0" indent="0">
              <a:buNone/>
            </a:pPr>
            <a:r>
              <a:rPr lang="en-IN" b="1" dirty="0">
                <a:solidFill>
                  <a:schemeClr val="accent1">
                    <a:lumMod val="75000"/>
                  </a:schemeClr>
                </a:solidFill>
              </a:rPr>
              <a:t>public</a:t>
            </a:r>
            <a:r>
              <a:rPr lang="en-IN" dirty="0">
                <a:solidFill>
                  <a:schemeClr val="accent1">
                    <a:lumMod val="75000"/>
                  </a:schemeClr>
                </a:solidFill>
              </a:rPr>
              <a:t> </a:t>
            </a:r>
            <a:r>
              <a:rPr lang="en-IN" b="1" dirty="0">
                <a:solidFill>
                  <a:schemeClr val="accent1">
                    <a:lumMod val="75000"/>
                  </a:schemeClr>
                </a:solidFill>
              </a:rPr>
              <a:t>class</a:t>
            </a:r>
            <a:r>
              <a:rPr lang="en-IN" dirty="0">
                <a:solidFill>
                  <a:schemeClr val="accent1">
                    <a:lumMod val="75000"/>
                  </a:schemeClr>
                </a:solidFill>
              </a:rPr>
              <a:t> TestStaticVariable1</a:t>
            </a:r>
            <a:r>
              <a:rPr lang="en-IN" dirty="0" smtClean="0">
                <a:solidFill>
                  <a:schemeClr val="accent1">
                    <a:lumMod val="75000"/>
                  </a:schemeClr>
                </a:solidFill>
              </a:rPr>
              <a:t>{</a:t>
            </a:r>
            <a:r>
              <a:rPr lang="en-IN" dirty="0">
                <a:solidFill>
                  <a:schemeClr val="accent1">
                    <a:lumMod val="75000"/>
                  </a:schemeClr>
                </a:solidFill>
              </a:rPr>
              <a:t> </a:t>
            </a:r>
            <a:r>
              <a:rPr lang="en-IN" b="1" dirty="0">
                <a:solidFill>
                  <a:schemeClr val="accent1">
                    <a:lumMod val="75000"/>
                  </a:schemeClr>
                </a:solidFill>
              </a:rPr>
              <a:t>public</a:t>
            </a:r>
            <a:r>
              <a:rPr lang="en-IN" dirty="0">
                <a:solidFill>
                  <a:schemeClr val="accent1">
                    <a:lumMod val="75000"/>
                  </a:schemeClr>
                </a:solidFill>
              </a:rPr>
              <a:t> </a:t>
            </a:r>
            <a:r>
              <a:rPr lang="en-IN" b="1" dirty="0">
                <a:solidFill>
                  <a:schemeClr val="accent1">
                    <a:lumMod val="75000"/>
                  </a:schemeClr>
                </a:solidFill>
              </a:rPr>
              <a:t>static</a:t>
            </a:r>
            <a:r>
              <a:rPr lang="en-IN" dirty="0">
                <a:solidFill>
                  <a:schemeClr val="accent1">
                    <a:lumMod val="75000"/>
                  </a:schemeClr>
                </a:solidFill>
              </a:rPr>
              <a:t> </a:t>
            </a:r>
            <a:r>
              <a:rPr lang="en-IN" b="1" dirty="0">
                <a:solidFill>
                  <a:schemeClr val="accent1">
                    <a:lumMod val="75000"/>
                  </a:schemeClr>
                </a:solidFill>
              </a:rPr>
              <a:t>void</a:t>
            </a:r>
            <a:r>
              <a:rPr lang="en-IN" dirty="0">
                <a:solidFill>
                  <a:schemeClr val="accent1">
                    <a:lumMod val="75000"/>
                  </a:schemeClr>
                </a:solidFill>
              </a:rPr>
              <a:t> main(String </a:t>
            </a:r>
            <a:r>
              <a:rPr lang="en-IN" dirty="0" err="1">
                <a:solidFill>
                  <a:schemeClr val="accent1">
                    <a:lumMod val="75000"/>
                  </a:schemeClr>
                </a:solidFill>
              </a:rPr>
              <a:t>args</a:t>
            </a:r>
            <a:r>
              <a:rPr lang="en-IN" dirty="0">
                <a:solidFill>
                  <a:schemeClr val="accent1">
                    <a:lumMod val="75000"/>
                  </a:schemeClr>
                </a:solidFill>
              </a:rPr>
              <a:t>[]){  </a:t>
            </a:r>
          </a:p>
          <a:p>
            <a:pPr marL="0" indent="0">
              <a:buNone/>
            </a:pPr>
            <a:r>
              <a:rPr lang="en-IN" dirty="0">
                <a:solidFill>
                  <a:schemeClr val="accent1">
                    <a:lumMod val="75000"/>
                  </a:schemeClr>
                </a:solidFill>
              </a:rPr>
              <a:t> Student s1 = </a:t>
            </a:r>
            <a:r>
              <a:rPr lang="en-IN" b="1" dirty="0">
                <a:solidFill>
                  <a:schemeClr val="accent1">
                    <a:lumMod val="75000"/>
                  </a:schemeClr>
                </a:solidFill>
              </a:rPr>
              <a:t>new</a:t>
            </a:r>
            <a:r>
              <a:rPr lang="en-IN" dirty="0">
                <a:solidFill>
                  <a:schemeClr val="accent1">
                    <a:lumMod val="75000"/>
                  </a:schemeClr>
                </a:solidFill>
              </a:rPr>
              <a:t> Student(111,"Karan");  </a:t>
            </a:r>
          </a:p>
          <a:p>
            <a:pPr marL="0" indent="0">
              <a:buNone/>
            </a:pPr>
            <a:r>
              <a:rPr lang="en-IN" dirty="0">
                <a:solidFill>
                  <a:schemeClr val="accent1">
                    <a:lumMod val="75000"/>
                  </a:schemeClr>
                </a:solidFill>
              </a:rPr>
              <a:t> Student s2 = </a:t>
            </a:r>
            <a:r>
              <a:rPr lang="en-IN" b="1" dirty="0">
                <a:solidFill>
                  <a:schemeClr val="accent1">
                    <a:lumMod val="75000"/>
                  </a:schemeClr>
                </a:solidFill>
              </a:rPr>
              <a:t>new</a:t>
            </a:r>
            <a:r>
              <a:rPr lang="en-IN" dirty="0">
                <a:solidFill>
                  <a:schemeClr val="accent1">
                    <a:lumMod val="75000"/>
                  </a:schemeClr>
                </a:solidFill>
              </a:rPr>
              <a:t> Student(222,"Aryan");  </a:t>
            </a:r>
          </a:p>
          <a:p>
            <a:pPr marL="0" indent="0">
              <a:buNone/>
            </a:pPr>
            <a:r>
              <a:rPr lang="en-IN" dirty="0">
                <a:solidFill>
                  <a:schemeClr val="accent1">
                    <a:lumMod val="75000"/>
                  </a:schemeClr>
                </a:solidFill>
              </a:rPr>
              <a:t>  //</a:t>
            </a:r>
            <a:r>
              <a:rPr lang="en-IN" dirty="0" err="1">
                <a:solidFill>
                  <a:schemeClr val="accent1">
                    <a:lumMod val="75000"/>
                  </a:schemeClr>
                </a:solidFill>
              </a:rPr>
              <a:t>Student.college</a:t>
            </a:r>
            <a:r>
              <a:rPr lang="en-IN" dirty="0">
                <a:solidFill>
                  <a:schemeClr val="accent1">
                    <a:lumMod val="75000"/>
                  </a:schemeClr>
                </a:solidFill>
              </a:rPr>
              <a:t>="BBDIT";  </a:t>
            </a:r>
          </a:p>
          <a:p>
            <a:pPr marL="0" indent="0">
              <a:buNone/>
            </a:pPr>
            <a:r>
              <a:rPr lang="en-IN" dirty="0">
                <a:solidFill>
                  <a:schemeClr val="accent1">
                    <a:lumMod val="75000"/>
                  </a:schemeClr>
                </a:solidFill>
              </a:rPr>
              <a:t> s1.display();  </a:t>
            </a:r>
          </a:p>
          <a:p>
            <a:pPr marL="0" indent="0">
              <a:buNone/>
            </a:pPr>
            <a:r>
              <a:rPr lang="en-IN" dirty="0">
                <a:solidFill>
                  <a:schemeClr val="accent1">
                    <a:lumMod val="75000"/>
                  </a:schemeClr>
                </a:solidFill>
              </a:rPr>
              <a:t> s2.display();  </a:t>
            </a:r>
          </a:p>
          <a:p>
            <a:pPr marL="0" indent="0">
              <a:buNone/>
            </a:pPr>
            <a:r>
              <a:rPr lang="en-IN" dirty="0">
                <a:solidFill>
                  <a:schemeClr val="accent1">
                    <a:lumMod val="75000"/>
                  </a:schemeClr>
                </a:solidFill>
              </a:rPr>
              <a:t> }  </a:t>
            </a:r>
          </a:p>
          <a:p>
            <a:pPr marL="0" indent="0">
              <a:buNone/>
            </a:pPr>
            <a:r>
              <a:rPr lang="en-IN" dirty="0">
                <a:solidFill>
                  <a:schemeClr val="accent1">
                    <a:lumMod val="75000"/>
                  </a:schemeClr>
                </a:solidFill>
              </a:rPr>
              <a:t>} </a:t>
            </a:r>
          </a:p>
          <a:p>
            <a:endParaRPr lang="en-US" dirty="0">
              <a:solidFill>
                <a:schemeClr val="accent1">
                  <a:lumMod val="75000"/>
                </a:schemeClr>
              </a:solidFill>
            </a:endParaRPr>
          </a:p>
        </p:txBody>
      </p:sp>
    </p:spTree>
    <p:extLst>
      <p:ext uri="{BB962C8B-B14F-4D97-AF65-F5344CB8AC3E}">
        <p14:creationId xmlns:p14="http://schemas.microsoft.com/office/powerpoint/2010/main" val="411356548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1485900" y="1753396"/>
            <a:ext cx="6115050" cy="4219575"/>
          </a:xfrm>
          <a:prstGeom prst="rect">
            <a:avLst/>
          </a:prstGeom>
        </p:spPr>
      </p:pic>
    </p:spTree>
    <p:extLst>
      <p:ext uri="{BB962C8B-B14F-4D97-AF65-F5344CB8AC3E}">
        <p14:creationId xmlns:p14="http://schemas.microsoft.com/office/powerpoint/2010/main" val="320761426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487362"/>
          </a:xfrm>
        </p:spPr>
        <p:txBody>
          <a:bodyPr>
            <a:normAutofit fontScale="90000"/>
          </a:bodyPr>
          <a:lstStyle/>
          <a:p>
            <a:pPr algn="l"/>
            <a:r>
              <a:rPr lang="en-IN" dirty="0" smtClean="0"/>
              <a:t/>
            </a:r>
            <a:br>
              <a:rPr lang="en-IN" dirty="0" smtClean="0"/>
            </a:br>
            <a:r>
              <a:rPr lang="en-IN" sz="3600" dirty="0">
                <a:solidFill>
                  <a:srgbClr val="FF0000"/>
                </a:solidFill>
              </a:rPr>
              <a:t>Program of the counter without static variable</a:t>
            </a:r>
            <a:r>
              <a:rPr lang="en-IN" dirty="0">
                <a:solidFill>
                  <a:srgbClr val="FF0000"/>
                </a:solidFill>
              </a:rPr>
              <a:t/>
            </a:r>
            <a:br>
              <a:rPr lang="en-IN" dirty="0">
                <a:solidFill>
                  <a:srgbClr val="FF0000"/>
                </a:solidFill>
              </a:rPr>
            </a:br>
            <a:endParaRPr lang="en-IN" dirty="0">
              <a:solidFill>
                <a:srgbClr val="FF0000"/>
              </a:solidFill>
            </a:endParaRPr>
          </a:p>
        </p:txBody>
      </p:sp>
      <p:sp>
        <p:nvSpPr>
          <p:cNvPr id="3" name="Content Placeholder 2"/>
          <p:cNvSpPr>
            <a:spLocks noGrp="1"/>
          </p:cNvSpPr>
          <p:nvPr>
            <p:ph idx="1"/>
          </p:nvPr>
        </p:nvSpPr>
        <p:spPr>
          <a:xfrm>
            <a:off x="533400" y="762000"/>
            <a:ext cx="7391400" cy="5364165"/>
          </a:xfrm>
        </p:spPr>
        <p:txBody>
          <a:bodyPr>
            <a:normAutofit fontScale="85000" lnSpcReduction="20000"/>
          </a:bodyPr>
          <a:lstStyle/>
          <a:p>
            <a:pPr marL="0" indent="0">
              <a:buNone/>
            </a:pPr>
            <a:r>
              <a:rPr lang="en-IN" b="1" dirty="0"/>
              <a:t>class</a:t>
            </a:r>
            <a:r>
              <a:rPr lang="en-IN" dirty="0"/>
              <a:t> Counter{  </a:t>
            </a:r>
          </a:p>
          <a:p>
            <a:pPr marL="0" indent="0">
              <a:buNone/>
            </a:pPr>
            <a:r>
              <a:rPr lang="en-IN" b="1" dirty="0" err="1"/>
              <a:t>int</a:t>
            </a:r>
            <a:r>
              <a:rPr lang="en-IN" dirty="0"/>
              <a:t> </a:t>
            </a:r>
            <a:r>
              <a:rPr lang="en-IN" dirty="0" smtClean="0"/>
              <a:t>count=0;</a:t>
            </a:r>
            <a:r>
              <a:rPr lang="en-IN" dirty="0"/>
              <a:t> </a:t>
            </a:r>
          </a:p>
          <a:p>
            <a:pPr marL="0" indent="0">
              <a:buNone/>
            </a:pPr>
            <a:r>
              <a:rPr lang="en-IN" dirty="0" smtClean="0"/>
              <a:t>Counter</a:t>
            </a:r>
            <a:r>
              <a:rPr lang="en-IN" dirty="0"/>
              <a:t>(){  </a:t>
            </a:r>
          </a:p>
          <a:p>
            <a:pPr marL="0" indent="0">
              <a:buNone/>
            </a:pPr>
            <a:r>
              <a:rPr lang="en-IN" dirty="0"/>
              <a:t>count</a:t>
            </a:r>
            <a:r>
              <a:rPr lang="en-IN" dirty="0" smtClean="0"/>
              <a:t>++;</a:t>
            </a:r>
            <a:r>
              <a:rPr lang="en-IN" dirty="0"/>
              <a:t>  </a:t>
            </a:r>
          </a:p>
          <a:p>
            <a:pPr marL="0" indent="0">
              <a:buNone/>
            </a:pPr>
            <a:r>
              <a:rPr lang="en-IN" dirty="0" err="1"/>
              <a:t>System.out.println</a:t>
            </a:r>
            <a:r>
              <a:rPr lang="en-IN" dirty="0"/>
              <a:t>(count);  </a:t>
            </a:r>
          </a:p>
          <a:p>
            <a:pPr marL="0" indent="0">
              <a:buNone/>
            </a:pPr>
            <a:r>
              <a:rPr lang="en-IN" dirty="0"/>
              <a:t>}  </a:t>
            </a:r>
          </a:p>
          <a:p>
            <a:pPr marL="0" indent="0">
              <a:buNone/>
            </a:pPr>
            <a:r>
              <a:rPr lang="en-IN" dirty="0"/>
              <a:t> </a:t>
            </a:r>
            <a:r>
              <a:rPr lang="en-IN" b="1" dirty="0" smtClean="0"/>
              <a:t>public</a:t>
            </a:r>
            <a:r>
              <a:rPr lang="en-IN" dirty="0"/>
              <a:t> </a:t>
            </a:r>
            <a:r>
              <a:rPr lang="en-IN" b="1" dirty="0"/>
              <a:t>static</a:t>
            </a:r>
            <a:r>
              <a:rPr lang="en-IN" dirty="0"/>
              <a:t> </a:t>
            </a:r>
            <a:r>
              <a:rPr lang="en-IN" b="1" dirty="0"/>
              <a:t>void</a:t>
            </a:r>
            <a:r>
              <a:rPr lang="en-IN" dirty="0"/>
              <a:t> main(String </a:t>
            </a:r>
            <a:r>
              <a:rPr lang="en-IN" dirty="0" err="1"/>
              <a:t>args</a:t>
            </a:r>
            <a:r>
              <a:rPr lang="en-IN" dirty="0"/>
              <a:t>[]){  </a:t>
            </a:r>
          </a:p>
          <a:p>
            <a:pPr marL="0" indent="0">
              <a:buNone/>
            </a:pPr>
            <a:r>
              <a:rPr lang="en-IN" dirty="0" smtClean="0"/>
              <a:t>Counter</a:t>
            </a:r>
            <a:r>
              <a:rPr lang="en-IN" dirty="0"/>
              <a:t> c1=</a:t>
            </a:r>
            <a:r>
              <a:rPr lang="en-IN" b="1" dirty="0"/>
              <a:t>new</a:t>
            </a:r>
            <a:r>
              <a:rPr lang="en-IN" dirty="0"/>
              <a:t> Counter();  </a:t>
            </a:r>
          </a:p>
          <a:p>
            <a:pPr marL="0" indent="0">
              <a:buNone/>
            </a:pPr>
            <a:r>
              <a:rPr lang="en-IN" dirty="0"/>
              <a:t>Counter c2=</a:t>
            </a:r>
            <a:r>
              <a:rPr lang="en-IN" b="1" dirty="0"/>
              <a:t>new</a:t>
            </a:r>
            <a:r>
              <a:rPr lang="en-IN" dirty="0"/>
              <a:t> Counter();  </a:t>
            </a:r>
          </a:p>
          <a:p>
            <a:pPr marL="0" indent="0">
              <a:buNone/>
            </a:pPr>
            <a:r>
              <a:rPr lang="en-IN" dirty="0"/>
              <a:t>Counter c3=</a:t>
            </a:r>
            <a:r>
              <a:rPr lang="en-IN" b="1" dirty="0"/>
              <a:t>new</a:t>
            </a:r>
            <a:r>
              <a:rPr lang="en-IN" dirty="0"/>
              <a:t> Counter();  </a:t>
            </a:r>
          </a:p>
          <a:p>
            <a:pPr marL="0" indent="0">
              <a:buNone/>
            </a:pPr>
            <a:r>
              <a:rPr lang="en-IN" dirty="0"/>
              <a:t>}  </a:t>
            </a:r>
          </a:p>
          <a:p>
            <a:pPr marL="0" indent="0">
              <a:buNone/>
            </a:pPr>
            <a:r>
              <a:rPr lang="en-IN" dirty="0"/>
              <a:t>}  </a:t>
            </a:r>
          </a:p>
          <a:p>
            <a:endParaRPr lang="en-IN" dirty="0"/>
          </a:p>
        </p:txBody>
      </p:sp>
    </p:spTree>
    <p:extLst>
      <p:ext uri="{BB962C8B-B14F-4D97-AF65-F5344CB8AC3E}">
        <p14:creationId xmlns:p14="http://schemas.microsoft.com/office/powerpoint/2010/main" val="112498117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924800" cy="487362"/>
          </a:xfrm>
        </p:spPr>
        <p:txBody>
          <a:bodyPr>
            <a:normAutofit fontScale="90000"/>
          </a:bodyPr>
          <a:lstStyle/>
          <a:p>
            <a:pPr algn="l"/>
            <a:r>
              <a:rPr lang="en-IN" sz="4000" dirty="0">
                <a:solidFill>
                  <a:srgbClr val="FF0000"/>
                </a:solidFill>
              </a:rPr>
              <a:t/>
            </a:r>
            <a:br>
              <a:rPr lang="en-IN" sz="4000" dirty="0">
                <a:solidFill>
                  <a:srgbClr val="FF0000"/>
                </a:solidFill>
              </a:rPr>
            </a:br>
            <a:r>
              <a:rPr lang="en-IN" sz="4000" dirty="0">
                <a:solidFill>
                  <a:srgbClr val="FF0000"/>
                </a:solidFill>
              </a:rPr>
              <a:t>Program of counter by static variable</a:t>
            </a:r>
            <a:r>
              <a:rPr lang="en-IN" dirty="0"/>
              <a:t/>
            </a:r>
            <a:br>
              <a:rPr lang="en-IN" dirty="0"/>
            </a:br>
            <a:endParaRPr lang="en-IN" dirty="0"/>
          </a:p>
        </p:txBody>
      </p:sp>
      <p:sp>
        <p:nvSpPr>
          <p:cNvPr id="3" name="Content Placeholder 2"/>
          <p:cNvSpPr>
            <a:spLocks noGrp="1"/>
          </p:cNvSpPr>
          <p:nvPr>
            <p:ph idx="1"/>
          </p:nvPr>
        </p:nvSpPr>
        <p:spPr>
          <a:xfrm>
            <a:off x="1485900" y="914402"/>
            <a:ext cx="6172200" cy="5211763"/>
          </a:xfrm>
        </p:spPr>
        <p:txBody>
          <a:bodyPr>
            <a:normAutofit fontScale="85000" lnSpcReduction="20000"/>
          </a:bodyPr>
          <a:lstStyle/>
          <a:p>
            <a:pPr marL="0" indent="0">
              <a:buNone/>
            </a:pPr>
            <a:r>
              <a:rPr lang="en-IN" b="1" dirty="0"/>
              <a:t>class</a:t>
            </a:r>
            <a:r>
              <a:rPr lang="en-IN" dirty="0"/>
              <a:t> Counter2{  </a:t>
            </a:r>
          </a:p>
          <a:p>
            <a:pPr marL="0" indent="0">
              <a:buNone/>
            </a:pPr>
            <a:r>
              <a:rPr lang="en-IN" b="1" dirty="0"/>
              <a:t>static</a:t>
            </a:r>
            <a:r>
              <a:rPr lang="en-IN" dirty="0"/>
              <a:t> </a:t>
            </a:r>
            <a:r>
              <a:rPr lang="en-IN" b="1" dirty="0" err="1"/>
              <a:t>int</a:t>
            </a:r>
            <a:r>
              <a:rPr lang="en-IN" dirty="0"/>
              <a:t> </a:t>
            </a:r>
            <a:r>
              <a:rPr lang="en-IN" dirty="0" smtClean="0"/>
              <a:t>count=0;</a:t>
            </a:r>
          </a:p>
          <a:p>
            <a:pPr marL="0" indent="0">
              <a:buNone/>
            </a:pPr>
            <a:r>
              <a:rPr lang="en-IN" dirty="0" smtClean="0"/>
              <a:t>Counter2</a:t>
            </a:r>
            <a:r>
              <a:rPr lang="en-IN" dirty="0"/>
              <a:t>(){  </a:t>
            </a:r>
          </a:p>
          <a:p>
            <a:pPr marL="0" indent="0">
              <a:buNone/>
            </a:pPr>
            <a:r>
              <a:rPr lang="en-IN" dirty="0"/>
              <a:t>count</a:t>
            </a:r>
            <a:r>
              <a:rPr lang="en-IN" dirty="0" smtClean="0"/>
              <a:t>++;</a:t>
            </a:r>
            <a:r>
              <a:rPr lang="en-IN" dirty="0"/>
              <a:t> </a:t>
            </a:r>
          </a:p>
          <a:p>
            <a:pPr marL="0" indent="0">
              <a:buNone/>
            </a:pPr>
            <a:r>
              <a:rPr lang="en-IN" dirty="0" err="1"/>
              <a:t>System.out.println</a:t>
            </a:r>
            <a:r>
              <a:rPr lang="en-IN" dirty="0"/>
              <a:t>(count);  </a:t>
            </a:r>
          </a:p>
          <a:p>
            <a:pPr marL="0" indent="0">
              <a:buNone/>
            </a:pPr>
            <a:r>
              <a:rPr lang="en-IN" dirty="0"/>
              <a:t>}  </a:t>
            </a:r>
          </a:p>
          <a:p>
            <a:pPr marL="0" indent="0">
              <a:buNone/>
            </a:pPr>
            <a:r>
              <a:rPr lang="en-IN" dirty="0"/>
              <a:t> </a:t>
            </a:r>
            <a:r>
              <a:rPr lang="en-IN" b="1" dirty="0" smtClean="0"/>
              <a:t>public</a:t>
            </a:r>
            <a:r>
              <a:rPr lang="en-IN" dirty="0"/>
              <a:t> </a:t>
            </a:r>
            <a:r>
              <a:rPr lang="en-IN" b="1" dirty="0"/>
              <a:t>static</a:t>
            </a:r>
            <a:r>
              <a:rPr lang="en-IN" dirty="0"/>
              <a:t> </a:t>
            </a:r>
            <a:r>
              <a:rPr lang="en-IN" b="1" dirty="0"/>
              <a:t>void</a:t>
            </a:r>
            <a:r>
              <a:rPr lang="en-IN" dirty="0"/>
              <a:t> main(String </a:t>
            </a:r>
            <a:r>
              <a:rPr lang="en-IN" dirty="0" err="1"/>
              <a:t>args</a:t>
            </a:r>
            <a:r>
              <a:rPr lang="en-IN" dirty="0"/>
              <a:t>[]){  </a:t>
            </a:r>
          </a:p>
          <a:p>
            <a:pPr marL="0" indent="0">
              <a:buNone/>
            </a:pPr>
            <a:r>
              <a:rPr lang="en-IN" dirty="0" smtClean="0"/>
              <a:t>Counter2</a:t>
            </a:r>
            <a:r>
              <a:rPr lang="en-IN" dirty="0"/>
              <a:t> c1=</a:t>
            </a:r>
            <a:r>
              <a:rPr lang="en-IN" b="1" dirty="0"/>
              <a:t>new</a:t>
            </a:r>
            <a:r>
              <a:rPr lang="en-IN" dirty="0"/>
              <a:t> Counter2();  </a:t>
            </a:r>
          </a:p>
          <a:p>
            <a:pPr marL="0" indent="0">
              <a:buNone/>
            </a:pPr>
            <a:r>
              <a:rPr lang="en-IN" dirty="0"/>
              <a:t>Counter2 c2=</a:t>
            </a:r>
            <a:r>
              <a:rPr lang="en-IN" b="1" dirty="0"/>
              <a:t>new</a:t>
            </a:r>
            <a:r>
              <a:rPr lang="en-IN" dirty="0"/>
              <a:t> Counter2();  </a:t>
            </a:r>
          </a:p>
          <a:p>
            <a:pPr marL="0" indent="0">
              <a:buNone/>
            </a:pPr>
            <a:r>
              <a:rPr lang="en-IN" dirty="0"/>
              <a:t>Counter2 c3=</a:t>
            </a:r>
            <a:r>
              <a:rPr lang="en-IN" b="1" dirty="0"/>
              <a:t>new</a:t>
            </a:r>
            <a:r>
              <a:rPr lang="en-IN" dirty="0"/>
              <a:t> Counter2();  </a:t>
            </a:r>
          </a:p>
          <a:p>
            <a:pPr marL="0" indent="0">
              <a:buNone/>
            </a:pPr>
            <a:r>
              <a:rPr lang="en-IN" dirty="0"/>
              <a:t>}  </a:t>
            </a:r>
          </a:p>
          <a:p>
            <a:pPr marL="0" indent="0">
              <a:buNone/>
            </a:pPr>
            <a:r>
              <a:rPr lang="en-IN" dirty="0"/>
              <a:t>}  </a:t>
            </a:r>
          </a:p>
          <a:p>
            <a:pPr marL="0" indent="0">
              <a:buNone/>
            </a:pPr>
            <a:endParaRPr lang="en-IN" dirty="0"/>
          </a:p>
        </p:txBody>
      </p:sp>
    </p:spTree>
    <p:extLst>
      <p:ext uri="{BB962C8B-B14F-4D97-AF65-F5344CB8AC3E}">
        <p14:creationId xmlns:p14="http://schemas.microsoft.com/office/powerpoint/2010/main" val="258814792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solidFill>
                  <a:srgbClr val="FF0000"/>
                </a:solidFill>
              </a:rPr>
              <a:t/>
            </a:r>
            <a:br>
              <a:rPr lang="en-IN" dirty="0" smtClean="0">
                <a:solidFill>
                  <a:srgbClr val="FF0000"/>
                </a:solidFill>
              </a:rPr>
            </a:br>
            <a:r>
              <a:rPr lang="en-IN" dirty="0" smtClean="0">
                <a:solidFill>
                  <a:srgbClr val="FF0000"/>
                </a:solidFill>
              </a:rPr>
              <a:t>static </a:t>
            </a:r>
            <a:r>
              <a:rPr lang="en-IN" dirty="0">
                <a:solidFill>
                  <a:srgbClr val="FF0000"/>
                </a:solidFill>
              </a:rPr>
              <a:t>method</a:t>
            </a:r>
            <a:r>
              <a:rPr lang="en-IN" dirty="0"/>
              <a:t/>
            </a:r>
            <a:br>
              <a:rPr lang="en-IN" dirty="0"/>
            </a:br>
            <a:endParaRPr lang="en-IN" dirty="0"/>
          </a:p>
        </p:txBody>
      </p:sp>
      <p:sp>
        <p:nvSpPr>
          <p:cNvPr id="3" name="Content Placeholder 2"/>
          <p:cNvSpPr>
            <a:spLocks noGrp="1"/>
          </p:cNvSpPr>
          <p:nvPr>
            <p:ph idx="1"/>
          </p:nvPr>
        </p:nvSpPr>
        <p:spPr/>
        <p:txBody>
          <a:bodyPr/>
          <a:lstStyle/>
          <a:p>
            <a:pPr marL="0" indent="0">
              <a:buNone/>
            </a:pPr>
            <a:r>
              <a:rPr lang="en-IN" dirty="0"/>
              <a:t>If </a:t>
            </a:r>
            <a:r>
              <a:rPr lang="en-IN" dirty="0" smtClean="0"/>
              <a:t>we </a:t>
            </a:r>
            <a:r>
              <a:rPr lang="en-IN" dirty="0"/>
              <a:t>apply static keyword with any method, it is known as static method.</a:t>
            </a:r>
          </a:p>
          <a:p>
            <a:pPr lvl="1"/>
            <a:r>
              <a:rPr lang="en-IN" dirty="0"/>
              <a:t>They can only directly call other </a:t>
            </a:r>
            <a:r>
              <a:rPr lang="en-IN" b="1" dirty="0"/>
              <a:t>static </a:t>
            </a:r>
            <a:r>
              <a:rPr lang="en-IN" dirty="0"/>
              <a:t>methods.</a:t>
            </a:r>
          </a:p>
          <a:p>
            <a:pPr lvl="1"/>
            <a:r>
              <a:rPr lang="en-IN" dirty="0" smtClean="0"/>
              <a:t>They </a:t>
            </a:r>
            <a:r>
              <a:rPr lang="en-IN" dirty="0"/>
              <a:t>can only directly access </a:t>
            </a:r>
            <a:r>
              <a:rPr lang="en-IN" b="1" dirty="0"/>
              <a:t>static </a:t>
            </a:r>
            <a:r>
              <a:rPr lang="en-IN" dirty="0"/>
              <a:t>data.</a:t>
            </a:r>
          </a:p>
          <a:p>
            <a:pPr lvl="1"/>
            <a:r>
              <a:rPr lang="en-IN" dirty="0" smtClean="0"/>
              <a:t>They </a:t>
            </a:r>
            <a:r>
              <a:rPr lang="en-IN" dirty="0"/>
              <a:t>cannot refer to </a:t>
            </a:r>
            <a:r>
              <a:rPr lang="en-IN" b="1" dirty="0"/>
              <a:t>this </a:t>
            </a:r>
            <a:r>
              <a:rPr lang="en-IN" dirty="0"/>
              <a:t>or </a:t>
            </a:r>
            <a:r>
              <a:rPr lang="en-IN" b="1" dirty="0"/>
              <a:t>super </a:t>
            </a:r>
            <a:r>
              <a:rPr lang="en-IN" dirty="0"/>
              <a:t>in any way.</a:t>
            </a:r>
          </a:p>
        </p:txBody>
      </p:sp>
    </p:spTree>
    <p:extLst>
      <p:ext uri="{BB962C8B-B14F-4D97-AF65-F5344CB8AC3E}">
        <p14:creationId xmlns:p14="http://schemas.microsoft.com/office/powerpoint/2010/main" val="2475267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a:bodyPr>
          <a:lstStyle/>
          <a:p>
            <a:pPr marL="0" indent="0">
              <a:spcBef>
                <a:spcPts val="600"/>
              </a:spcBef>
              <a:spcAft>
                <a:spcPts val="600"/>
              </a:spcAft>
              <a:buNone/>
            </a:pPr>
            <a:r>
              <a:rPr lang="en-US" b="1" dirty="0">
                <a:solidFill>
                  <a:schemeClr val="tx1">
                    <a:lumMod val="95000"/>
                    <a:lumOff val="5000"/>
                  </a:schemeClr>
                </a:solidFill>
                <a:latin typeface="Sitka Text" panose="02000505000000020004" pitchFamily="2" charset="0"/>
              </a:rPr>
              <a:t>Simple</a:t>
            </a:r>
          </a:p>
          <a:p>
            <a:pPr algn="just">
              <a:spcBef>
                <a:spcPts val="600"/>
              </a:spcBef>
              <a:spcAft>
                <a:spcPts val="600"/>
              </a:spcAft>
            </a:pPr>
            <a:r>
              <a:rPr lang="en-US" dirty="0">
                <a:solidFill>
                  <a:schemeClr val="tx1">
                    <a:lumMod val="95000"/>
                    <a:lumOff val="5000"/>
                  </a:schemeClr>
                </a:solidFill>
                <a:latin typeface="Sitka Text" panose="02000505000000020004" pitchFamily="2" charset="0"/>
              </a:rPr>
              <a:t>Simple to learn and use.</a:t>
            </a:r>
          </a:p>
          <a:p>
            <a:pPr algn="just">
              <a:spcBef>
                <a:spcPts val="600"/>
              </a:spcBef>
              <a:spcAft>
                <a:spcPts val="600"/>
              </a:spcAft>
            </a:pPr>
            <a:r>
              <a:rPr lang="en-US" dirty="0">
                <a:solidFill>
                  <a:schemeClr val="tx1">
                    <a:lumMod val="95000"/>
                    <a:lumOff val="5000"/>
                  </a:schemeClr>
                </a:solidFill>
                <a:latin typeface="Sitka Text" panose="02000505000000020004" pitchFamily="2" charset="0"/>
              </a:rPr>
              <a:t>Java syntax is based on C++.</a:t>
            </a:r>
          </a:p>
          <a:p>
            <a:pPr algn="just">
              <a:spcBef>
                <a:spcPts val="600"/>
              </a:spcBef>
              <a:spcAft>
                <a:spcPts val="600"/>
              </a:spcAft>
            </a:pPr>
            <a:r>
              <a:rPr lang="en-US" dirty="0">
                <a:solidFill>
                  <a:schemeClr val="tx1">
                    <a:lumMod val="95000"/>
                    <a:lumOff val="5000"/>
                  </a:schemeClr>
                </a:solidFill>
                <a:latin typeface="Sitka Text" panose="02000505000000020004" pitchFamily="2" charset="0"/>
              </a:rPr>
              <a:t>Java has removed many complicated and rarely-used features, for example, explicit pointers, operator overloading, etc.</a:t>
            </a:r>
          </a:p>
          <a:p>
            <a:pPr algn="just">
              <a:spcBef>
                <a:spcPts val="600"/>
              </a:spcBef>
              <a:spcAft>
                <a:spcPts val="600"/>
              </a:spcAft>
            </a:pPr>
            <a:r>
              <a:rPr lang="en-US" dirty="0">
                <a:solidFill>
                  <a:schemeClr val="tx1">
                    <a:lumMod val="95000"/>
                    <a:lumOff val="5000"/>
                  </a:schemeClr>
                </a:solidFill>
                <a:latin typeface="Sitka Text" panose="02000505000000020004" pitchFamily="2" charset="0"/>
              </a:rPr>
              <a:t>There is no need to remove unreferenced objects because there is an Automatic Garbage Collection in Java.</a:t>
            </a:r>
          </a:p>
          <a:p>
            <a:endParaRPr lang="en-US" dirty="0"/>
          </a:p>
        </p:txBody>
      </p:sp>
    </p:spTree>
    <p:extLst>
      <p:ext uri="{BB962C8B-B14F-4D97-AF65-F5344CB8AC3E}">
        <p14:creationId xmlns:p14="http://schemas.microsoft.com/office/powerpoint/2010/main" val="23916138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74638"/>
            <a:ext cx="6172200" cy="563562"/>
          </a:xfrm>
        </p:spPr>
        <p:txBody>
          <a:bodyPr>
            <a:normAutofit fontScale="90000"/>
          </a:bodyPr>
          <a:lstStyle/>
          <a:p>
            <a:pPr algn="l"/>
            <a:r>
              <a:rPr lang="en-IN" dirty="0" smtClean="0"/>
              <a:t/>
            </a:r>
            <a:br>
              <a:rPr lang="en-IN" dirty="0" smtClean="0"/>
            </a:br>
            <a:r>
              <a:rPr lang="en-IN" dirty="0" smtClean="0">
                <a:solidFill>
                  <a:srgbClr val="FF0000"/>
                </a:solidFill>
              </a:rPr>
              <a:t>Example</a:t>
            </a:r>
            <a:r>
              <a:rPr lang="en-IN" dirty="0">
                <a:solidFill>
                  <a:srgbClr val="FF0000"/>
                </a:solidFill>
              </a:rPr>
              <a:t> </a:t>
            </a:r>
            <a:br>
              <a:rPr lang="en-IN" dirty="0">
                <a:solidFill>
                  <a:srgbClr val="FF0000"/>
                </a:solidFill>
              </a:rPr>
            </a:br>
            <a:endParaRPr lang="en-IN" dirty="0">
              <a:solidFill>
                <a:srgbClr val="FF0000"/>
              </a:solidFill>
            </a:endParaRPr>
          </a:p>
        </p:txBody>
      </p:sp>
      <p:sp>
        <p:nvSpPr>
          <p:cNvPr id="3" name="Content Placeholder 2"/>
          <p:cNvSpPr>
            <a:spLocks noGrp="1"/>
          </p:cNvSpPr>
          <p:nvPr>
            <p:ph idx="1"/>
          </p:nvPr>
        </p:nvSpPr>
        <p:spPr>
          <a:xfrm>
            <a:off x="1485900" y="762000"/>
            <a:ext cx="6172200" cy="6096000"/>
          </a:xfrm>
        </p:spPr>
        <p:txBody>
          <a:bodyPr>
            <a:normAutofit fontScale="77500" lnSpcReduction="20000"/>
          </a:bodyPr>
          <a:lstStyle/>
          <a:p>
            <a:pPr marL="0" indent="0">
              <a:buNone/>
            </a:pPr>
            <a:r>
              <a:rPr lang="en-IN" b="1" dirty="0"/>
              <a:t>class</a:t>
            </a:r>
            <a:r>
              <a:rPr lang="en-IN" dirty="0"/>
              <a:t> Student{  </a:t>
            </a:r>
          </a:p>
          <a:p>
            <a:pPr marL="0" indent="0">
              <a:buNone/>
            </a:pPr>
            <a:r>
              <a:rPr lang="en-IN" dirty="0"/>
              <a:t>     </a:t>
            </a:r>
            <a:r>
              <a:rPr lang="en-IN" b="1" dirty="0" err="1"/>
              <a:t>int</a:t>
            </a:r>
            <a:r>
              <a:rPr lang="en-IN" dirty="0"/>
              <a:t> </a:t>
            </a:r>
            <a:r>
              <a:rPr lang="en-IN" dirty="0" err="1"/>
              <a:t>rollno</a:t>
            </a:r>
            <a:r>
              <a:rPr lang="en-IN" dirty="0"/>
              <a:t>;  </a:t>
            </a:r>
          </a:p>
          <a:p>
            <a:pPr marL="0" indent="0">
              <a:buNone/>
            </a:pPr>
            <a:r>
              <a:rPr lang="en-IN" dirty="0"/>
              <a:t>     S</a:t>
            </a:r>
            <a:r>
              <a:rPr lang="en-IN" dirty="0" smtClean="0"/>
              <a:t>tring</a:t>
            </a:r>
            <a:r>
              <a:rPr lang="en-IN" dirty="0"/>
              <a:t> name;  </a:t>
            </a:r>
          </a:p>
          <a:p>
            <a:pPr marL="0" indent="0">
              <a:buNone/>
            </a:pPr>
            <a:r>
              <a:rPr lang="en-IN" dirty="0"/>
              <a:t>     </a:t>
            </a:r>
            <a:r>
              <a:rPr lang="en-IN" b="1" dirty="0"/>
              <a:t>static</a:t>
            </a:r>
            <a:r>
              <a:rPr lang="en-IN" dirty="0"/>
              <a:t> String college = "ITS";  </a:t>
            </a:r>
          </a:p>
          <a:p>
            <a:pPr marL="0" indent="0">
              <a:buNone/>
            </a:pPr>
            <a:r>
              <a:rPr lang="en-IN" dirty="0"/>
              <a:t>      </a:t>
            </a:r>
            <a:r>
              <a:rPr lang="en-IN" b="1" dirty="0"/>
              <a:t>static</a:t>
            </a:r>
            <a:r>
              <a:rPr lang="en-IN" dirty="0"/>
              <a:t> </a:t>
            </a:r>
            <a:r>
              <a:rPr lang="en-IN" b="1" dirty="0"/>
              <a:t>void</a:t>
            </a:r>
            <a:r>
              <a:rPr lang="en-IN" dirty="0"/>
              <a:t> change(){  </a:t>
            </a:r>
          </a:p>
          <a:p>
            <a:pPr marL="0" indent="0">
              <a:buNone/>
            </a:pPr>
            <a:r>
              <a:rPr lang="en-IN" dirty="0"/>
              <a:t>     college = "BBDIT";  </a:t>
            </a:r>
          </a:p>
          <a:p>
            <a:pPr marL="0" indent="0">
              <a:buNone/>
            </a:pPr>
            <a:r>
              <a:rPr lang="en-IN" dirty="0"/>
              <a:t>     }  </a:t>
            </a:r>
          </a:p>
          <a:p>
            <a:pPr marL="0" indent="0">
              <a:buNone/>
            </a:pPr>
            <a:r>
              <a:rPr lang="en-IN" dirty="0"/>
              <a:t>    Student(</a:t>
            </a:r>
            <a:r>
              <a:rPr lang="en-IN" b="1" dirty="0" err="1"/>
              <a:t>int</a:t>
            </a:r>
            <a:r>
              <a:rPr lang="en-IN" dirty="0"/>
              <a:t> r, String n){  </a:t>
            </a:r>
          </a:p>
          <a:p>
            <a:pPr marL="0" indent="0">
              <a:buNone/>
            </a:pPr>
            <a:r>
              <a:rPr lang="en-IN" dirty="0"/>
              <a:t>     </a:t>
            </a:r>
            <a:r>
              <a:rPr lang="en-IN" dirty="0" err="1"/>
              <a:t>rollno</a:t>
            </a:r>
            <a:r>
              <a:rPr lang="en-IN" dirty="0"/>
              <a:t> = r;  </a:t>
            </a:r>
          </a:p>
          <a:p>
            <a:pPr marL="0" indent="0">
              <a:buNone/>
            </a:pPr>
            <a:r>
              <a:rPr lang="en-IN" dirty="0"/>
              <a:t>     name = n;  </a:t>
            </a:r>
          </a:p>
          <a:p>
            <a:pPr marL="0" indent="0">
              <a:buNone/>
            </a:pPr>
            <a:r>
              <a:rPr lang="en-IN" dirty="0"/>
              <a:t>     }  </a:t>
            </a:r>
          </a:p>
          <a:p>
            <a:pPr marL="0" indent="0">
              <a:buNone/>
            </a:pPr>
            <a:r>
              <a:rPr lang="en-IN" dirty="0"/>
              <a:t>         </a:t>
            </a:r>
            <a:r>
              <a:rPr lang="en-IN" b="1" dirty="0"/>
              <a:t>void</a:t>
            </a:r>
            <a:r>
              <a:rPr lang="en-IN" dirty="0"/>
              <a:t> display</a:t>
            </a:r>
            <a:r>
              <a:rPr lang="en-IN" dirty="0" smtClean="0"/>
              <a:t>(){</a:t>
            </a:r>
          </a:p>
          <a:p>
            <a:pPr marL="0" indent="0">
              <a:buNone/>
            </a:pPr>
            <a:r>
              <a:rPr lang="en-IN" dirty="0" smtClean="0"/>
              <a:t>	</a:t>
            </a:r>
            <a:r>
              <a:rPr lang="en-IN" dirty="0" err="1" smtClean="0"/>
              <a:t>System.out.println</a:t>
            </a:r>
            <a:r>
              <a:rPr lang="en-IN" dirty="0" smtClean="0"/>
              <a:t>(</a:t>
            </a:r>
            <a:r>
              <a:rPr lang="en-IN" dirty="0" err="1" smtClean="0"/>
              <a:t>rollno</a:t>
            </a:r>
            <a:r>
              <a:rPr lang="en-IN" dirty="0"/>
              <a:t>+" "+name+" "+college);}  </a:t>
            </a:r>
          </a:p>
          <a:p>
            <a:pPr marL="0" indent="0">
              <a:buNone/>
            </a:pPr>
            <a:r>
              <a:rPr lang="en-IN" dirty="0" smtClean="0"/>
              <a:t>	}</a:t>
            </a:r>
            <a:r>
              <a:rPr lang="en-IN" dirty="0"/>
              <a:t>  </a:t>
            </a:r>
          </a:p>
          <a:p>
            <a:endParaRPr lang="en-IN" dirty="0"/>
          </a:p>
        </p:txBody>
      </p:sp>
    </p:spTree>
    <p:extLst>
      <p:ext uri="{BB962C8B-B14F-4D97-AF65-F5344CB8AC3E}">
        <p14:creationId xmlns:p14="http://schemas.microsoft.com/office/powerpoint/2010/main" val="50569237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74638"/>
            <a:ext cx="6172200" cy="639762"/>
          </a:xfrm>
        </p:spPr>
        <p:txBody>
          <a:bodyPr>
            <a:normAutofit fontScale="90000"/>
          </a:bodyPr>
          <a:lstStyle/>
          <a:p>
            <a:endParaRPr lang="en-IN" dirty="0"/>
          </a:p>
        </p:txBody>
      </p:sp>
      <p:sp>
        <p:nvSpPr>
          <p:cNvPr id="3" name="Content Placeholder 2"/>
          <p:cNvSpPr>
            <a:spLocks noGrp="1"/>
          </p:cNvSpPr>
          <p:nvPr>
            <p:ph idx="1"/>
          </p:nvPr>
        </p:nvSpPr>
        <p:spPr>
          <a:xfrm>
            <a:off x="1485900" y="1219200"/>
            <a:ext cx="6172200" cy="5257800"/>
          </a:xfrm>
        </p:spPr>
        <p:txBody>
          <a:bodyPr>
            <a:normAutofit fontScale="77500" lnSpcReduction="20000"/>
          </a:bodyPr>
          <a:lstStyle/>
          <a:p>
            <a:pPr marL="0" indent="0">
              <a:buNone/>
            </a:pPr>
            <a:r>
              <a:rPr lang="en-IN" b="1" dirty="0"/>
              <a:t>public</a:t>
            </a:r>
            <a:r>
              <a:rPr lang="en-IN" dirty="0"/>
              <a:t> </a:t>
            </a:r>
            <a:r>
              <a:rPr lang="en-IN" b="1" dirty="0"/>
              <a:t>class</a:t>
            </a:r>
            <a:r>
              <a:rPr lang="en-IN" dirty="0"/>
              <a:t> </a:t>
            </a:r>
            <a:r>
              <a:rPr lang="en-IN" dirty="0" err="1"/>
              <a:t>TestStaticMethod</a:t>
            </a:r>
            <a:r>
              <a:rPr lang="en-IN" dirty="0"/>
              <a:t>{  </a:t>
            </a:r>
          </a:p>
          <a:p>
            <a:pPr marL="0" indent="0">
              <a:buNone/>
            </a:pPr>
            <a:r>
              <a:rPr lang="en-IN" dirty="0"/>
              <a:t>    </a:t>
            </a:r>
            <a:r>
              <a:rPr lang="en-IN" b="1" dirty="0"/>
              <a:t>public</a:t>
            </a:r>
            <a:r>
              <a:rPr lang="en-IN" dirty="0"/>
              <a:t> </a:t>
            </a:r>
            <a:r>
              <a:rPr lang="en-IN" b="1" dirty="0"/>
              <a:t>static</a:t>
            </a:r>
            <a:r>
              <a:rPr lang="en-IN" dirty="0"/>
              <a:t> </a:t>
            </a:r>
            <a:r>
              <a:rPr lang="en-IN" b="1" dirty="0"/>
              <a:t>void</a:t>
            </a:r>
            <a:r>
              <a:rPr lang="en-IN" dirty="0"/>
              <a:t> main(String </a:t>
            </a:r>
            <a:r>
              <a:rPr lang="en-IN" dirty="0" err="1"/>
              <a:t>args</a:t>
            </a:r>
            <a:r>
              <a:rPr lang="en-IN" dirty="0"/>
              <a:t>[]){  </a:t>
            </a:r>
          </a:p>
          <a:p>
            <a:pPr marL="0" indent="0">
              <a:buNone/>
            </a:pPr>
            <a:r>
              <a:rPr lang="en-IN" dirty="0"/>
              <a:t>    </a:t>
            </a:r>
            <a:r>
              <a:rPr lang="en-IN" dirty="0" err="1"/>
              <a:t>Student.change</a:t>
            </a:r>
            <a:r>
              <a:rPr lang="en-IN" dirty="0"/>
              <a:t>();     </a:t>
            </a:r>
          </a:p>
          <a:p>
            <a:pPr marL="0" indent="0">
              <a:buNone/>
            </a:pPr>
            <a:r>
              <a:rPr lang="en-IN" dirty="0"/>
              <a:t>    Student s1 = </a:t>
            </a:r>
            <a:r>
              <a:rPr lang="en-IN" b="1" dirty="0"/>
              <a:t>new</a:t>
            </a:r>
            <a:r>
              <a:rPr lang="en-IN" dirty="0"/>
              <a:t> Student(111,"Karan");  </a:t>
            </a:r>
          </a:p>
          <a:p>
            <a:pPr marL="0" indent="0">
              <a:buNone/>
            </a:pPr>
            <a:r>
              <a:rPr lang="en-IN" dirty="0"/>
              <a:t>    Student s2 = </a:t>
            </a:r>
            <a:r>
              <a:rPr lang="en-IN" b="1" dirty="0"/>
              <a:t>new</a:t>
            </a:r>
            <a:r>
              <a:rPr lang="en-IN" dirty="0"/>
              <a:t> Student(222,"Aryan");  </a:t>
            </a:r>
          </a:p>
          <a:p>
            <a:pPr marL="0" indent="0">
              <a:buNone/>
            </a:pPr>
            <a:r>
              <a:rPr lang="en-IN" dirty="0"/>
              <a:t>    Student s3 = </a:t>
            </a:r>
            <a:r>
              <a:rPr lang="en-IN" b="1" dirty="0"/>
              <a:t>new</a:t>
            </a:r>
            <a:r>
              <a:rPr lang="en-IN" dirty="0"/>
              <a:t> Student(333,"Sonoo");  </a:t>
            </a:r>
          </a:p>
          <a:p>
            <a:pPr marL="0" indent="0">
              <a:buNone/>
            </a:pPr>
            <a:r>
              <a:rPr lang="en-IN" dirty="0"/>
              <a:t>    s1.display();  </a:t>
            </a:r>
          </a:p>
          <a:p>
            <a:pPr marL="0" indent="0">
              <a:buNone/>
            </a:pPr>
            <a:r>
              <a:rPr lang="en-IN" dirty="0"/>
              <a:t>    s2.display();  </a:t>
            </a:r>
          </a:p>
          <a:p>
            <a:pPr marL="0" indent="0">
              <a:buNone/>
            </a:pPr>
            <a:r>
              <a:rPr lang="en-IN" dirty="0"/>
              <a:t>    s3.display();  </a:t>
            </a:r>
          </a:p>
          <a:p>
            <a:pPr marL="0" indent="0">
              <a:buNone/>
            </a:pPr>
            <a:r>
              <a:rPr lang="en-IN" dirty="0"/>
              <a:t>    }  </a:t>
            </a:r>
          </a:p>
          <a:p>
            <a:pPr marL="0" indent="0">
              <a:buNone/>
            </a:pPr>
            <a:r>
              <a:rPr lang="en-IN" dirty="0"/>
              <a:t>}  </a:t>
            </a:r>
          </a:p>
          <a:p>
            <a:endParaRPr lang="en-IN" dirty="0"/>
          </a:p>
        </p:txBody>
      </p:sp>
    </p:spTree>
    <p:extLst>
      <p:ext uri="{BB962C8B-B14F-4D97-AF65-F5344CB8AC3E}">
        <p14:creationId xmlns:p14="http://schemas.microsoft.com/office/powerpoint/2010/main" val="169407667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t> </a:t>
            </a:r>
            <a:r>
              <a:rPr lang="en-IN" dirty="0">
                <a:solidFill>
                  <a:srgbClr val="FF0000"/>
                </a:solidFill>
              </a:rPr>
              <a:t>static block</a:t>
            </a:r>
            <a:br>
              <a:rPr lang="en-IN" dirty="0">
                <a:solidFill>
                  <a:srgbClr val="FF0000"/>
                </a:solidFill>
              </a:rPr>
            </a:br>
            <a:endParaRPr lang="en-IN" dirty="0">
              <a:solidFill>
                <a:srgbClr val="FF0000"/>
              </a:solidFill>
            </a:endParaRPr>
          </a:p>
        </p:txBody>
      </p:sp>
      <p:sp>
        <p:nvSpPr>
          <p:cNvPr id="3" name="Content Placeholder 2"/>
          <p:cNvSpPr>
            <a:spLocks noGrp="1"/>
          </p:cNvSpPr>
          <p:nvPr>
            <p:ph idx="1"/>
          </p:nvPr>
        </p:nvSpPr>
        <p:spPr/>
        <p:txBody>
          <a:bodyPr/>
          <a:lstStyle/>
          <a:p>
            <a:r>
              <a:rPr lang="en-IN" dirty="0"/>
              <a:t>Is used to initialize the static data member.</a:t>
            </a:r>
          </a:p>
          <a:p>
            <a:r>
              <a:rPr lang="en-IN" dirty="0"/>
              <a:t>It is executed before the main method at the time of </a:t>
            </a:r>
            <a:r>
              <a:rPr lang="en-IN" dirty="0" smtClean="0"/>
              <a:t>class loading</a:t>
            </a:r>
            <a:r>
              <a:rPr lang="en-IN" dirty="0"/>
              <a:t>.</a:t>
            </a:r>
          </a:p>
          <a:p>
            <a:endParaRPr lang="en-IN" dirty="0"/>
          </a:p>
        </p:txBody>
      </p:sp>
    </p:spTree>
    <p:extLst>
      <p:ext uri="{BB962C8B-B14F-4D97-AF65-F5344CB8AC3E}">
        <p14:creationId xmlns:p14="http://schemas.microsoft.com/office/powerpoint/2010/main" val="68312996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74638"/>
            <a:ext cx="6172200" cy="563562"/>
          </a:xfrm>
        </p:spPr>
        <p:txBody>
          <a:bodyPr>
            <a:normAutofit fontScale="90000"/>
          </a:bodyPr>
          <a:lstStyle/>
          <a:p>
            <a:pPr algn="l"/>
            <a:r>
              <a:rPr lang="en-IN" dirty="0" smtClean="0">
                <a:solidFill>
                  <a:srgbClr val="FF0000"/>
                </a:solidFill>
              </a:rPr>
              <a:t/>
            </a:r>
            <a:br>
              <a:rPr lang="en-IN" dirty="0" smtClean="0">
                <a:solidFill>
                  <a:srgbClr val="FF0000"/>
                </a:solidFill>
              </a:rPr>
            </a:br>
            <a:r>
              <a:rPr lang="en-IN" dirty="0" smtClean="0">
                <a:solidFill>
                  <a:srgbClr val="FF0000"/>
                </a:solidFill>
              </a:rPr>
              <a:t>Example</a:t>
            </a:r>
            <a:r>
              <a:rPr lang="en-IN" dirty="0">
                <a:solidFill>
                  <a:srgbClr val="FF0000"/>
                </a:solidFill>
              </a:rPr>
              <a:t> </a:t>
            </a:r>
            <a:br>
              <a:rPr lang="en-IN" dirty="0">
                <a:solidFill>
                  <a:srgbClr val="FF0000"/>
                </a:solidFill>
              </a:rPr>
            </a:br>
            <a:endParaRPr lang="en-IN" dirty="0">
              <a:solidFill>
                <a:srgbClr val="FF0000"/>
              </a:solidFill>
            </a:endParaRPr>
          </a:p>
        </p:txBody>
      </p:sp>
      <p:sp>
        <p:nvSpPr>
          <p:cNvPr id="3" name="Content Placeholder 2"/>
          <p:cNvSpPr>
            <a:spLocks noGrp="1"/>
          </p:cNvSpPr>
          <p:nvPr>
            <p:ph idx="1"/>
          </p:nvPr>
        </p:nvSpPr>
        <p:spPr>
          <a:xfrm>
            <a:off x="1310054" y="961293"/>
            <a:ext cx="6572250" cy="5562600"/>
          </a:xfrm>
        </p:spPr>
        <p:txBody>
          <a:bodyPr/>
          <a:lstStyle/>
          <a:p>
            <a:pPr marL="0" indent="0">
              <a:buNone/>
            </a:pPr>
            <a:r>
              <a:rPr lang="en-IN" b="1" dirty="0"/>
              <a:t>class</a:t>
            </a:r>
            <a:r>
              <a:rPr lang="en-IN" dirty="0"/>
              <a:t> A2{  </a:t>
            </a:r>
          </a:p>
          <a:p>
            <a:pPr marL="0" indent="0">
              <a:buNone/>
            </a:pPr>
            <a:r>
              <a:rPr lang="en-IN" dirty="0"/>
              <a:t>  </a:t>
            </a:r>
            <a:r>
              <a:rPr lang="en-IN" b="1" dirty="0"/>
              <a:t>static</a:t>
            </a:r>
            <a:r>
              <a:rPr lang="en-IN" dirty="0"/>
              <a:t>{</a:t>
            </a:r>
            <a:r>
              <a:rPr lang="en-IN" dirty="0" err="1"/>
              <a:t>System.out.println</a:t>
            </a:r>
            <a:r>
              <a:rPr lang="en-IN" dirty="0"/>
              <a:t>("static block is invoked");}  </a:t>
            </a:r>
          </a:p>
          <a:p>
            <a:pPr marL="0" indent="0">
              <a:buNone/>
            </a:pPr>
            <a:r>
              <a:rPr lang="en-IN" dirty="0"/>
              <a:t>  </a:t>
            </a:r>
            <a:r>
              <a:rPr lang="en-IN" b="1" dirty="0"/>
              <a:t>public</a:t>
            </a:r>
            <a:r>
              <a:rPr lang="en-IN" dirty="0"/>
              <a:t> </a:t>
            </a:r>
            <a:r>
              <a:rPr lang="en-IN" b="1" dirty="0"/>
              <a:t>static</a:t>
            </a:r>
            <a:r>
              <a:rPr lang="en-IN" dirty="0"/>
              <a:t> </a:t>
            </a:r>
            <a:r>
              <a:rPr lang="en-IN" b="1" dirty="0"/>
              <a:t>void</a:t>
            </a:r>
            <a:r>
              <a:rPr lang="en-IN" dirty="0"/>
              <a:t> main(String </a:t>
            </a:r>
            <a:r>
              <a:rPr lang="en-IN" dirty="0" err="1"/>
              <a:t>args</a:t>
            </a:r>
            <a:r>
              <a:rPr lang="en-IN" dirty="0"/>
              <a:t>[]){  </a:t>
            </a:r>
          </a:p>
          <a:p>
            <a:pPr marL="0" indent="0">
              <a:buNone/>
            </a:pPr>
            <a:r>
              <a:rPr lang="en-IN" dirty="0"/>
              <a:t>   </a:t>
            </a:r>
            <a:r>
              <a:rPr lang="en-IN" dirty="0" err="1"/>
              <a:t>System.out.println</a:t>
            </a:r>
            <a:r>
              <a:rPr lang="en-IN" dirty="0"/>
              <a:t>("Hello main");  </a:t>
            </a:r>
          </a:p>
          <a:p>
            <a:pPr marL="0" indent="0">
              <a:buNone/>
            </a:pPr>
            <a:r>
              <a:rPr lang="en-IN" dirty="0"/>
              <a:t>  }  </a:t>
            </a:r>
          </a:p>
          <a:p>
            <a:pPr marL="0" indent="0">
              <a:buNone/>
            </a:pPr>
            <a:r>
              <a:rPr lang="en-IN" dirty="0"/>
              <a:t>}  </a:t>
            </a:r>
          </a:p>
          <a:p>
            <a:pPr marL="0" indent="0">
              <a:buNone/>
            </a:pPr>
            <a:endParaRPr lang="en-IN" dirty="0"/>
          </a:p>
        </p:txBody>
      </p:sp>
    </p:spTree>
    <p:extLst>
      <p:ext uri="{BB962C8B-B14F-4D97-AF65-F5344CB8AC3E}">
        <p14:creationId xmlns:p14="http://schemas.microsoft.com/office/powerpoint/2010/main" val="409498085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Operator Precedence</a:t>
            </a:r>
          </a:p>
        </p:txBody>
      </p:sp>
      <p:sp>
        <p:nvSpPr>
          <p:cNvPr id="4" name="Content Placeholder 3"/>
          <p:cNvSpPr>
            <a:spLocks noGrp="1"/>
          </p:cNvSpPr>
          <p:nvPr>
            <p:ph idx="1"/>
          </p:nvPr>
        </p:nvSpPr>
        <p:spPr>
          <a:xfrm>
            <a:off x="304800" y="1219200"/>
            <a:ext cx="8534400" cy="5334000"/>
          </a:xfrm>
        </p:spPr>
        <p:txBody>
          <a:bodyPr>
            <a:normAutofit/>
          </a:bodyPr>
          <a:lstStyle/>
          <a:p>
            <a:pPr algn="just"/>
            <a:r>
              <a:rPr lang="en-US" dirty="0"/>
              <a:t>When various operators are used within the same statement a problem arises </a:t>
            </a:r>
            <a:r>
              <a:rPr lang="en-US" dirty="0" smtClean="0"/>
              <a:t>which </a:t>
            </a:r>
            <a:r>
              <a:rPr lang="en-US" dirty="0"/>
              <a:t>operation should be performed first. To solve this problem there is the concept of operator precedence</a:t>
            </a:r>
            <a:r>
              <a:rPr lang="en-US" dirty="0" smtClean="0"/>
              <a:t>.</a:t>
            </a:r>
          </a:p>
          <a:p>
            <a:pPr algn="just"/>
            <a:r>
              <a:rPr lang="en-US" dirty="0"/>
              <a:t>If we have operators which have same precedence in the same statement then we use associativity to figure out which operation should be performed first. </a:t>
            </a:r>
          </a:p>
        </p:txBody>
      </p:sp>
    </p:spTree>
    <p:extLst>
      <p:ext uri="{BB962C8B-B14F-4D97-AF65-F5344CB8AC3E}">
        <p14:creationId xmlns:p14="http://schemas.microsoft.com/office/powerpoint/2010/main" val="41641067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1133"/>
            <a:ext cx="5943599" cy="667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97057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4885"/>
            <a:ext cx="6553200" cy="680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2448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4944631" y="876992"/>
            <a:ext cx="4199369"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509073" y="284823"/>
            <a:ext cx="7034727" cy="769441"/>
          </a:xfrm>
          <a:prstGeom prst="rect">
            <a:avLst/>
          </a:prstGeom>
          <a:noFill/>
        </p:spPr>
        <p:txBody>
          <a:bodyPr wrap="squar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CONTROL STATEMENTS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xmlns="" id="{5840126E-871D-4F87-87A9-C894EE3B3D22}"/>
              </a:ext>
            </a:extLst>
          </p:cNvPr>
          <p:cNvSpPr txBox="1"/>
          <p:nvPr/>
        </p:nvSpPr>
        <p:spPr>
          <a:xfrm>
            <a:off x="509074" y="1322961"/>
            <a:ext cx="8026498" cy="1431161"/>
          </a:xfrm>
          <a:prstGeom prst="rect">
            <a:avLst/>
          </a:prstGeom>
          <a:noFill/>
        </p:spPr>
        <p:txBody>
          <a:bodyPr wrap="square">
            <a:spAutoFit/>
          </a:bodyPr>
          <a:lstStyle/>
          <a:p>
            <a:pPr marL="243840" indent="-231775">
              <a:lnSpc>
                <a:spcPct val="100000"/>
              </a:lnSpc>
              <a:spcBef>
                <a:spcPts val="1200"/>
              </a:spcBef>
              <a:spcAft>
                <a:spcPts val="600"/>
              </a:spcAft>
              <a:buClr>
                <a:srgbClr val="006FC0"/>
              </a:buClr>
              <a:buChar char="•"/>
              <a:tabLst>
                <a:tab pos="243840" algn="l"/>
                <a:tab pos="244475" algn="l"/>
              </a:tabLst>
            </a:pPr>
            <a:r>
              <a:rPr lang="en-US" sz="2400" dirty="0">
                <a:latin typeface="Sitka Text" panose="02000505000000020004" pitchFamily="2" charset="0"/>
                <a:cs typeface="Arial"/>
              </a:rPr>
              <a:t>Control</a:t>
            </a:r>
            <a:r>
              <a:rPr lang="en-US" sz="2400" spc="220" dirty="0">
                <a:latin typeface="Sitka Text" panose="02000505000000020004" pitchFamily="2" charset="0"/>
                <a:cs typeface="Arial"/>
              </a:rPr>
              <a:t> </a:t>
            </a:r>
            <a:r>
              <a:rPr lang="en-US" sz="2400" spc="-5" dirty="0">
                <a:latin typeface="Sitka Text" panose="02000505000000020004" pitchFamily="2" charset="0"/>
                <a:cs typeface="Arial"/>
              </a:rPr>
              <a:t>statements</a:t>
            </a:r>
            <a:r>
              <a:rPr lang="en-US" sz="2400" spc="235" dirty="0">
                <a:latin typeface="Sitka Text" panose="02000505000000020004" pitchFamily="2" charset="0"/>
                <a:cs typeface="Arial"/>
              </a:rPr>
              <a:t> </a:t>
            </a:r>
            <a:r>
              <a:rPr lang="en-US" sz="2400" spc="-5" dirty="0">
                <a:latin typeface="Sitka Text" panose="02000505000000020004" pitchFamily="2" charset="0"/>
                <a:cs typeface="Arial"/>
              </a:rPr>
              <a:t>are</a:t>
            </a:r>
            <a:r>
              <a:rPr lang="en-US" sz="2400" spc="229" dirty="0">
                <a:latin typeface="Sitka Text" panose="02000505000000020004" pitchFamily="2" charset="0"/>
                <a:cs typeface="Arial"/>
              </a:rPr>
              <a:t> </a:t>
            </a:r>
            <a:r>
              <a:rPr lang="en-US" sz="2400" spc="-5" dirty="0">
                <a:latin typeface="Sitka Text" panose="02000505000000020004" pitchFamily="2" charset="0"/>
                <a:cs typeface="Arial"/>
              </a:rPr>
              <a:t>statements</a:t>
            </a:r>
            <a:r>
              <a:rPr lang="en-US" sz="2400" spc="245" dirty="0">
                <a:latin typeface="Sitka Text" panose="02000505000000020004" pitchFamily="2" charset="0"/>
                <a:cs typeface="Arial"/>
              </a:rPr>
              <a:t> </a:t>
            </a:r>
            <a:r>
              <a:rPr lang="en-US" sz="2400" dirty="0">
                <a:latin typeface="Sitka Text" panose="02000505000000020004" pitchFamily="2" charset="0"/>
                <a:cs typeface="Arial"/>
              </a:rPr>
              <a:t>which</a:t>
            </a:r>
            <a:r>
              <a:rPr lang="en-US" sz="2400" spc="229" dirty="0">
                <a:latin typeface="Sitka Text" panose="02000505000000020004" pitchFamily="2" charset="0"/>
                <a:cs typeface="Arial"/>
              </a:rPr>
              <a:t> </a:t>
            </a:r>
            <a:r>
              <a:rPr lang="en-US" sz="2400" spc="-5" dirty="0">
                <a:latin typeface="Sitka Text" panose="02000505000000020004" pitchFamily="2" charset="0"/>
                <a:cs typeface="Arial"/>
              </a:rPr>
              <a:t>alter</a:t>
            </a:r>
            <a:r>
              <a:rPr lang="en-US" sz="2400" spc="240" dirty="0">
                <a:latin typeface="Sitka Text" panose="02000505000000020004" pitchFamily="2" charset="0"/>
                <a:cs typeface="Arial"/>
              </a:rPr>
              <a:t> </a:t>
            </a:r>
            <a:r>
              <a:rPr lang="en-US" sz="2400" spc="-5" dirty="0">
                <a:latin typeface="Sitka Text" panose="02000505000000020004" pitchFamily="2" charset="0"/>
                <a:cs typeface="Arial"/>
              </a:rPr>
              <a:t>the</a:t>
            </a:r>
            <a:r>
              <a:rPr lang="en-US" sz="2400" spc="225" dirty="0">
                <a:latin typeface="Sitka Text" panose="02000505000000020004" pitchFamily="2" charset="0"/>
                <a:cs typeface="Arial"/>
              </a:rPr>
              <a:t> </a:t>
            </a:r>
            <a:r>
              <a:rPr lang="en-US" sz="2400" spc="-5" dirty="0">
                <a:latin typeface="Sitka Text" panose="02000505000000020004" pitchFamily="2" charset="0"/>
                <a:cs typeface="Arial"/>
              </a:rPr>
              <a:t>normal</a:t>
            </a:r>
            <a:r>
              <a:rPr lang="en-US" sz="2400" spc="235" dirty="0">
                <a:latin typeface="Sitka Text" panose="02000505000000020004" pitchFamily="2" charset="0"/>
                <a:cs typeface="Arial"/>
              </a:rPr>
              <a:t> </a:t>
            </a:r>
            <a:r>
              <a:rPr lang="en-US" sz="2400" spc="-5" dirty="0">
                <a:latin typeface="Sitka Text" panose="02000505000000020004" pitchFamily="2" charset="0"/>
                <a:cs typeface="Arial"/>
              </a:rPr>
              <a:t>execution </a:t>
            </a:r>
            <a:r>
              <a:rPr lang="en-US" sz="2400" dirty="0">
                <a:latin typeface="Sitka Text" panose="02000505000000020004" pitchFamily="2" charset="0"/>
                <a:cs typeface="Arial"/>
              </a:rPr>
              <a:t>flow of a</a:t>
            </a:r>
            <a:r>
              <a:rPr lang="en-US" sz="2400" spc="-40" dirty="0">
                <a:latin typeface="Sitka Text" panose="02000505000000020004" pitchFamily="2" charset="0"/>
                <a:cs typeface="Arial"/>
              </a:rPr>
              <a:t> </a:t>
            </a:r>
            <a:r>
              <a:rPr lang="en-US" sz="2400" dirty="0">
                <a:latin typeface="Sitka Text" panose="02000505000000020004" pitchFamily="2" charset="0"/>
                <a:cs typeface="Arial"/>
              </a:rPr>
              <a:t>program</a:t>
            </a:r>
          </a:p>
          <a:p>
            <a:pPr marL="243840" indent="-231775">
              <a:lnSpc>
                <a:spcPct val="100000"/>
              </a:lnSpc>
              <a:spcBef>
                <a:spcPts val="1200"/>
              </a:spcBef>
              <a:spcAft>
                <a:spcPts val="600"/>
              </a:spcAft>
              <a:buClr>
                <a:srgbClr val="006FC0"/>
              </a:buClr>
              <a:buChar char="•"/>
              <a:tabLst>
                <a:tab pos="243840" algn="l"/>
                <a:tab pos="244475" algn="l"/>
              </a:tabLst>
            </a:pPr>
            <a:r>
              <a:rPr lang="en-US" sz="2400" dirty="0">
                <a:latin typeface="Sitka Text" panose="02000505000000020004" pitchFamily="2" charset="0"/>
                <a:cs typeface="Arial"/>
              </a:rPr>
              <a:t>There are three types of Control Statements </a:t>
            </a:r>
            <a:r>
              <a:rPr lang="en-US" sz="2400" spc="-5" dirty="0">
                <a:latin typeface="Sitka Text" panose="02000505000000020004" pitchFamily="2" charset="0"/>
                <a:cs typeface="Arial"/>
              </a:rPr>
              <a:t>in</a:t>
            </a:r>
            <a:r>
              <a:rPr lang="en-US" sz="2400" spc="-175" dirty="0">
                <a:latin typeface="Sitka Text" panose="02000505000000020004" pitchFamily="2" charset="0"/>
                <a:cs typeface="Arial"/>
              </a:rPr>
              <a:t> </a:t>
            </a:r>
            <a:r>
              <a:rPr lang="en-US" sz="2400" dirty="0">
                <a:latin typeface="Sitka Text" panose="02000505000000020004" pitchFamily="2" charset="0"/>
                <a:cs typeface="Arial"/>
              </a:rPr>
              <a:t>java</a:t>
            </a:r>
          </a:p>
        </p:txBody>
      </p:sp>
      <p:graphicFrame>
        <p:nvGraphicFramePr>
          <p:cNvPr id="4" name="Table 3">
            <a:extLst>
              <a:ext uri="{FF2B5EF4-FFF2-40B4-BE49-F238E27FC236}">
                <a16:creationId xmlns:a16="http://schemas.microsoft.com/office/drawing/2014/main" xmlns="" id="{6003EB3C-9F4A-464A-888E-69C23C2D13A5}"/>
              </a:ext>
            </a:extLst>
          </p:cNvPr>
          <p:cNvGraphicFramePr>
            <a:graphicFrameLocks noGrp="1"/>
          </p:cNvGraphicFramePr>
          <p:nvPr>
            <p:extLst/>
          </p:nvPr>
        </p:nvGraphicFramePr>
        <p:xfrm>
          <a:off x="620862" y="3202231"/>
          <a:ext cx="2481064" cy="2339530"/>
        </p:xfrm>
        <a:graphic>
          <a:graphicData uri="http://schemas.openxmlformats.org/drawingml/2006/table">
            <a:tbl>
              <a:tblPr firstRow="1" bandRow="1">
                <a:tableStyleId>{EB344D84-9AFB-497E-A393-DC336BA19D2E}</a:tableStyleId>
              </a:tblPr>
              <a:tblGrid>
                <a:gridCol w="2481064">
                  <a:extLst>
                    <a:ext uri="{9D8B030D-6E8A-4147-A177-3AD203B41FA5}">
                      <a16:colId xmlns:a16="http://schemas.microsoft.com/office/drawing/2014/main" xmlns="" val="2908018109"/>
                    </a:ext>
                  </a:extLst>
                </a:gridCol>
              </a:tblGrid>
              <a:tr h="400385">
                <a:tc>
                  <a:txBody>
                    <a:bodyPr/>
                    <a:lstStyle/>
                    <a:p>
                      <a:pPr marL="212090">
                        <a:lnSpc>
                          <a:spcPct val="100000"/>
                        </a:lnSpc>
                        <a:spcBef>
                          <a:spcPts val="315"/>
                        </a:spcBef>
                      </a:pPr>
                      <a:r>
                        <a:rPr sz="2400" b="1" spc="-5" dirty="0">
                          <a:solidFill>
                            <a:srgbClr val="FFFFFF"/>
                          </a:solidFill>
                          <a:latin typeface="Sitka Text" panose="02000505000000020004" pitchFamily="2" charset="0"/>
                        </a:rPr>
                        <a:t>Selection</a:t>
                      </a:r>
                      <a:r>
                        <a:rPr sz="2400" b="1" spc="-15" dirty="0">
                          <a:solidFill>
                            <a:srgbClr val="FFFFFF"/>
                          </a:solidFill>
                          <a:latin typeface="Sitka Text" panose="02000505000000020004" pitchFamily="2" charset="0"/>
                        </a:rPr>
                        <a:t> </a:t>
                      </a:r>
                      <a:r>
                        <a:rPr sz="2400" b="1" spc="-5" dirty="0">
                          <a:solidFill>
                            <a:srgbClr val="FFFFFF"/>
                          </a:solidFill>
                          <a:latin typeface="Sitka Text" panose="02000505000000020004" pitchFamily="2" charset="0"/>
                        </a:rPr>
                        <a:t>statement</a:t>
                      </a:r>
                      <a:endParaRPr sz="2400" dirty="0">
                        <a:latin typeface="Sitka Text" panose="02000505000000020004" pitchFamily="2" charset="0"/>
                        <a:cs typeface="Arial"/>
                      </a:endParaRPr>
                    </a:p>
                  </a:txBody>
                  <a:tcPr marL="0" marR="0" marT="40005" marB="0"/>
                </a:tc>
                <a:extLst>
                  <a:ext uri="{0D108BD9-81ED-4DB2-BD59-A6C34878D82A}">
                    <a16:rowId xmlns:a16="http://schemas.microsoft.com/office/drawing/2014/main" xmlns="" val="670329670"/>
                  </a:ext>
                </a:extLst>
              </a:tr>
              <a:tr h="1568005">
                <a:tc>
                  <a:txBody>
                    <a:bodyPr/>
                    <a:lstStyle/>
                    <a:p>
                      <a:pPr algn="ctr">
                        <a:lnSpc>
                          <a:spcPct val="100000"/>
                        </a:lnSpc>
                        <a:spcBef>
                          <a:spcPts val="305"/>
                        </a:spcBef>
                      </a:pPr>
                      <a:r>
                        <a:rPr sz="2400" spc="-5" dirty="0">
                          <a:latin typeface="Sitka Text" panose="02000505000000020004" pitchFamily="2" charset="0"/>
                        </a:rPr>
                        <a:t>if</a:t>
                      </a:r>
                      <a:endParaRPr sz="2400" dirty="0">
                        <a:latin typeface="Sitka Text" panose="02000505000000020004" pitchFamily="2" charset="0"/>
                      </a:endParaRPr>
                    </a:p>
                    <a:p>
                      <a:pPr marL="635" algn="ctr">
                        <a:lnSpc>
                          <a:spcPct val="100000"/>
                        </a:lnSpc>
                      </a:pPr>
                      <a:r>
                        <a:rPr sz="2400" dirty="0">
                          <a:latin typeface="Sitka Text" panose="02000505000000020004" pitchFamily="2" charset="0"/>
                        </a:rPr>
                        <a:t>if –</a:t>
                      </a:r>
                      <a:r>
                        <a:rPr sz="2400" spc="-25" dirty="0">
                          <a:latin typeface="Sitka Text" panose="02000505000000020004" pitchFamily="2" charset="0"/>
                        </a:rPr>
                        <a:t> </a:t>
                      </a:r>
                      <a:r>
                        <a:rPr sz="2400" spc="-5" dirty="0">
                          <a:latin typeface="Sitka Text" panose="02000505000000020004" pitchFamily="2" charset="0"/>
                        </a:rPr>
                        <a:t>else</a:t>
                      </a:r>
                      <a:endParaRPr lang="en-US" sz="2400" spc="-5" dirty="0">
                        <a:latin typeface="Sitka Text" panose="02000505000000020004" pitchFamily="2" charset="0"/>
                      </a:endParaRPr>
                    </a:p>
                    <a:p>
                      <a:pPr algn="ctr">
                        <a:lnSpc>
                          <a:spcPct val="100000"/>
                        </a:lnSpc>
                      </a:pPr>
                      <a:r>
                        <a:rPr lang="en-US" sz="2400" spc="-5" dirty="0">
                          <a:latin typeface="Sitka Text" panose="02000505000000020004" pitchFamily="2" charset="0"/>
                        </a:rPr>
                        <a:t>s</a:t>
                      </a:r>
                      <a:r>
                        <a:rPr sz="2400" spc="-5" dirty="0">
                          <a:latin typeface="Sitka Text" panose="02000505000000020004" pitchFamily="2" charset="0"/>
                        </a:rPr>
                        <a:t>witch</a:t>
                      </a:r>
                      <a:endParaRPr sz="2400" dirty="0">
                        <a:latin typeface="Sitka Text" panose="02000505000000020004" pitchFamily="2" charset="0"/>
                        <a:cs typeface="Arial"/>
                      </a:endParaRPr>
                    </a:p>
                  </a:txBody>
                  <a:tcPr marL="0" marR="0" marT="38735" marB="0"/>
                </a:tc>
                <a:extLst>
                  <a:ext uri="{0D108BD9-81ED-4DB2-BD59-A6C34878D82A}">
                    <a16:rowId xmlns:a16="http://schemas.microsoft.com/office/drawing/2014/main" xmlns="" val="1816917297"/>
                  </a:ext>
                </a:extLst>
              </a:tr>
            </a:tbl>
          </a:graphicData>
        </a:graphic>
      </p:graphicFrame>
      <p:graphicFrame>
        <p:nvGraphicFramePr>
          <p:cNvPr id="7" name="Table 6">
            <a:extLst>
              <a:ext uri="{FF2B5EF4-FFF2-40B4-BE49-F238E27FC236}">
                <a16:creationId xmlns:a16="http://schemas.microsoft.com/office/drawing/2014/main" xmlns="" id="{A698AFE8-A01D-4FEF-BE3A-AB1674CAC93E}"/>
              </a:ext>
            </a:extLst>
          </p:cNvPr>
          <p:cNvGraphicFramePr>
            <a:graphicFrameLocks noGrp="1"/>
          </p:cNvGraphicFramePr>
          <p:nvPr>
            <p:extLst/>
          </p:nvPr>
        </p:nvGraphicFramePr>
        <p:xfrm>
          <a:off x="3250548" y="3200088"/>
          <a:ext cx="2660774" cy="2343816"/>
        </p:xfrm>
        <a:graphic>
          <a:graphicData uri="http://schemas.openxmlformats.org/drawingml/2006/table">
            <a:tbl>
              <a:tblPr firstRow="1" bandRow="1">
                <a:tableStyleId>{EB344D84-9AFB-497E-A393-DC336BA19D2E}</a:tableStyleId>
              </a:tblPr>
              <a:tblGrid>
                <a:gridCol w="2660774">
                  <a:extLst>
                    <a:ext uri="{9D8B030D-6E8A-4147-A177-3AD203B41FA5}">
                      <a16:colId xmlns:a16="http://schemas.microsoft.com/office/drawing/2014/main" xmlns="" val="2165071452"/>
                    </a:ext>
                  </a:extLst>
                </a:gridCol>
              </a:tblGrid>
              <a:tr h="401479">
                <a:tc>
                  <a:txBody>
                    <a:bodyPr/>
                    <a:lstStyle/>
                    <a:p>
                      <a:pPr marL="257175">
                        <a:lnSpc>
                          <a:spcPct val="100000"/>
                        </a:lnSpc>
                        <a:spcBef>
                          <a:spcPts val="315"/>
                        </a:spcBef>
                      </a:pPr>
                      <a:r>
                        <a:rPr sz="2400" b="1" spc="-5" dirty="0">
                          <a:solidFill>
                            <a:srgbClr val="FFFFFF"/>
                          </a:solidFill>
                          <a:latin typeface="Sitka Text" panose="02000505000000020004" pitchFamily="2" charset="0"/>
                        </a:rPr>
                        <a:t>Iteration</a:t>
                      </a:r>
                      <a:r>
                        <a:rPr sz="2400" b="1" spc="-10" dirty="0">
                          <a:solidFill>
                            <a:srgbClr val="FFFFFF"/>
                          </a:solidFill>
                          <a:latin typeface="Sitka Text" panose="02000505000000020004" pitchFamily="2" charset="0"/>
                        </a:rPr>
                        <a:t> </a:t>
                      </a:r>
                      <a:r>
                        <a:rPr sz="2400" b="1" spc="-5" dirty="0">
                          <a:solidFill>
                            <a:srgbClr val="FFFFFF"/>
                          </a:solidFill>
                          <a:latin typeface="Sitka Text" panose="02000505000000020004" pitchFamily="2" charset="0"/>
                        </a:rPr>
                        <a:t>Statement</a:t>
                      </a:r>
                      <a:endParaRPr sz="2400" dirty="0">
                        <a:latin typeface="Sitka Text" panose="02000505000000020004" pitchFamily="2" charset="0"/>
                        <a:cs typeface="Arial"/>
                      </a:endParaRPr>
                    </a:p>
                  </a:txBody>
                  <a:tcPr marL="0" marR="0" marT="40005" marB="0"/>
                </a:tc>
                <a:extLst>
                  <a:ext uri="{0D108BD9-81ED-4DB2-BD59-A6C34878D82A}">
                    <a16:rowId xmlns:a16="http://schemas.microsoft.com/office/drawing/2014/main" xmlns="" val="3852501786"/>
                  </a:ext>
                </a:extLst>
              </a:tr>
              <a:tr h="1572291">
                <a:tc>
                  <a:txBody>
                    <a:bodyPr/>
                    <a:lstStyle/>
                    <a:p>
                      <a:pPr marL="1905" algn="ctr">
                        <a:lnSpc>
                          <a:spcPct val="100000"/>
                        </a:lnSpc>
                        <a:spcBef>
                          <a:spcPts val="305"/>
                        </a:spcBef>
                      </a:pPr>
                      <a:r>
                        <a:rPr sz="2400" spc="-5" dirty="0">
                          <a:latin typeface="Sitka Text" panose="02000505000000020004" pitchFamily="2" charset="0"/>
                        </a:rPr>
                        <a:t>while</a:t>
                      </a:r>
                      <a:endParaRPr sz="2400" dirty="0">
                        <a:latin typeface="Sitka Text" panose="02000505000000020004" pitchFamily="2" charset="0"/>
                      </a:endParaRPr>
                    </a:p>
                    <a:p>
                      <a:pPr marL="635" algn="ctr">
                        <a:lnSpc>
                          <a:spcPct val="100000"/>
                        </a:lnSpc>
                      </a:pPr>
                      <a:r>
                        <a:rPr sz="2400" dirty="0">
                          <a:latin typeface="Sitka Text" panose="02000505000000020004" pitchFamily="2" charset="0"/>
                        </a:rPr>
                        <a:t>for</a:t>
                      </a:r>
                    </a:p>
                    <a:p>
                      <a:pPr algn="ctr">
                        <a:lnSpc>
                          <a:spcPct val="100000"/>
                        </a:lnSpc>
                      </a:pPr>
                      <a:r>
                        <a:rPr sz="2400" spc="-5" dirty="0">
                          <a:latin typeface="Sitka Text" panose="02000505000000020004" pitchFamily="2" charset="0"/>
                        </a:rPr>
                        <a:t>do </a:t>
                      </a:r>
                      <a:r>
                        <a:rPr sz="2400" dirty="0">
                          <a:latin typeface="Sitka Text" panose="02000505000000020004" pitchFamily="2" charset="0"/>
                        </a:rPr>
                        <a:t>–</a:t>
                      </a:r>
                      <a:r>
                        <a:rPr sz="2400" spc="-20" dirty="0">
                          <a:latin typeface="Sitka Text" panose="02000505000000020004" pitchFamily="2" charset="0"/>
                        </a:rPr>
                        <a:t> </a:t>
                      </a:r>
                      <a:r>
                        <a:rPr sz="2400" spc="-5" dirty="0">
                          <a:latin typeface="Sitka Text" panose="02000505000000020004" pitchFamily="2" charset="0"/>
                        </a:rPr>
                        <a:t>while</a:t>
                      </a:r>
                      <a:endParaRPr sz="2400" dirty="0">
                        <a:latin typeface="Sitka Text" panose="02000505000000020004" pitchFamily="2" charset="0"/>
                        <a:cs typeface="Arial"/>
                      </a:endParaRPr>
                    </a:p>
                  </a:txBody>
                  <a:tcPr marL="0" marR="0" marT="38735" marB="0"/>
                </a:tc>
                <a:extLst>
                  <a:ext uri="{0D108BD9-81ED-4DB2-BD59-A6C34878D82A}">
                    <a16:rowId xmlns:a16="http://schemas.microsoft.com/office/drawing/2014/main" xmlns="" val="4161985809"/>
                  </a:ext>
                </a:extLst>
              </a:tr>
            </a:tbl>
          </a:graphicData>
        </a:graphic>
      </p:graphicFrame>
      <p:graphicFrame>
        <p:nvGraphicFramePr>
          <p:cNvPr id="9" name="Table 8">
            <a:extLst>
              <a:ext uri="{FF2B5EF4-FFF2-40B4-BE49-F238E27FC236}">
                <a16:creationId xmlns:a16="http://schemas.microsoft.com/office/drawing/2014/main" xmlns="" id="{CD68B209-3822-4E60-9A9E-9AAF6834DB42}"/>
              </a:ext>
            </a:extLst>
          </p:cNvPr>
          <p:cNvGraphicFramePr>
            <a:graphicFrameLocks noGrp="1"/>
          </p:cNvGraphicFramePr>
          <p:nvPr>
            <p:extLst/>
          </p:nvPr>
        </p:nvGraphicFramePr>
        <p:xfrm>
          <a:off x="6059944" y="3200089"/>
          <a:ext cx="2656091" cy="2343815"/>
        </p:xfrm>
        <a:graphic>
          <a:graphicData uri="http://schemas.openxmlformats.org/drawingml/2006/table">
            <a:tbl>
              <a:tblPr firstRow="1" bandRow="1">
                <a:tableStyleId>{EB344D84-9AFB-497E-A393-DC336BA19D2E}</a:tableStyleId>
              </a:tblPr>
              <a:tblGrid>
                <a:gridCol w="2656091">
                  <a:extLst>
                    <a:ext uri="{9D8B030D-6E8A-4147-A177-3AD203B41FA5}">
                      <a16:colId xmlns:a16="http://schemas.microsoft.com/office/drawing/2014/main" xmlns="" val="1842902393"/>
                    </a:ext>
                  </a:extLst>
                </a:gridCol>
              </a:tblGrid>
              <a:tr h="401479">
                <a:tc>
                  <a:txBody>
                    <a:bodyPr/>
                    <a:lstStyle/>
                    <a:p>
                      <a:pPr marL="231775" algn="ctr">
                        <a:lnSpc>
                          <a:spcPct val="100000"/>
                        </a:lnSpc>
                        <a:spcBef>
                          <a:spcPts val="315"/>
                        </a:spcBef>
                      </a:pPr>
                      <a:r>
                        <a:rPr sz="2400" b="1" spc="0" baseline="0" dirty="0">
                          <a:solidFill>
                            <a:srgbClr val="FFFFFF"/>
                          </a:solidFill>
                        </a:rPr>
                        <a:t>Jumping Statement</a:t>
                      </a:r>
                      <a:endParaRPr sz="2400" spc="0" baseline="0" dirty="0">
                        <a:latin typeface="Sitka Text" panose="02000505000000020004" pitchFamily="2" charset="0"/>
                        <a:cs typeface="Arial"/>
                      </a:endParaRPr>
                    </a:p>
                  </a:txBody>
                  <a:tcPr marL="0" marR="0" marT="40005" marB="0"/>
                </a:tc>
                <a:extLst>
                  <a:ext uri="{0D108BD9-81ED-4DB2-BD59-A6C34878D82A}">
                    <a16:rowId xmlns:a16="http://schemas.microsoft.com/office/drawing/2014/main" xmlns="" val="779212857"/>
                  </a:ext>
                </a:extLst>
              </a:tr>
              <a:tr h="1572290">
                <a:tc>
                  <a:txBody>
                    <a:bodyPr/>
                    <a:lstStyle/>
                    <a:p>
                      <a:pPr marL="2540" algn="ctr">
                        <a:lnSpc>
                          <a:spcPct val="100000"/>
                        </a:lnSpc>
                        <a:spcBef>
                          <a:spcPts val="305"/>
                        </a:spcBef>
                      </a:pPr>
                      <a:r>
                        <a:rPr sz="2400" spc="0" baseline="0" dirty="0"/>
                        <a:t>break</a:t>
                      </a:r>
                    </a:p>
                    <a:p>
                      <a:pPr marL="635" algn="ctr">
                        <a:lnSpc>
                          <a:spcPct val="100000"/>
                        </a:lnSpc>
                      </a:pPr>
                      <a:r>
                        <a:rPr sz="2400" spc="0" baseline="0" dirty="0"/>
                        <a:t>continue</a:t>
                      </a:r>
                    </a:p>
                    <a:p>
                      <a:pPr marL="635" algn="ctr">
                        <a:lnSpc>
                          <a:spcPct val="100000"/>
                        </a:lnSpc>
                      </a:pPr>
                      <a:r>
                        <a:rPr sz="2400" spc="0" baseline="0" dirty="0"/>
                        <a:t>return</a:t>
                      </a:r>
                      <a:endParaRPr sz="2400" spc="0" baseline="0" dirty="0">
                        <a:latin typeface="Sitka Text" panose="02000505000000020004" pitchFamily="2" charset="0"/>
                        <a:cs typeface="Arial"/>
                      </a:endParaRPr>
                    </a:p>
                  </a:txBody>
                  <a:tcPr marL="0" marR="0" marT="38735" marB="0"/>
                </a:tc>
                <a:extLst>
                  <a:ext uri="{0D108BD9-81ED-4DB2-BD59-A6C34878D82A}">
                    <a16:rowId xmlns:a16="http://schemas.microsoft.com/office/drawing/2014/main" xmlns="" val="311393423"/>
                  </a:ext>
                </a:extLst>
              </a:tr>
            </a:tbl>
          </a:graphicData>
        </a:graphic>
      </p:graphicFrame>
    </p:spTree>
    <p:extLst>
      <p:ext uri="{BB962C8B-B14F-4D97-AF65-F5344CB8AC3E}">
        <p14:creationId xmlns:p14="http://schemas.microsoft.com/office/powerpoint/2010/main" val="129679141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4944631" y="876992"/>
            <a:ext cx="4199369"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152400" y="284823"/>
            <a:ext cx="6891914" cy="769441"/>
          </a:xfrm>
          <a:prstGeom prst="rect">
            <a:avLst/>
          </a:prstGeom>
          <a:noFill/>
        </p:spPr>
        <p:txBody>
          <a:bodyPr wrap="squar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SELECTION STATEMENT</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xmlns="" id="{5840126E-871D-4F87-87A9-C894EE3B3D22}"/>
              </a:ext>
            </a:extLst>
          </p:cNvPr>
          <p:cNvSpPr txBox="1"/>
          <p:nvPr/>
        </p:nvSpPr>
        <p:spPr>
          <a:xfrm>
            <a:off x="527538" y="1230935"/>
            <a:ext cx="8366761" cy="1200329"/>
          </a:xfrm>
          <a:prstGeom prst="rect">
            <a:avLst/>
          </a:prstGeom>
          <a:noFill/>
        </p:spPr>
        <p:txBody>
          <a:bodyPr wrap="square">
            <a:spAutoFit/>
          </a:bodyPr>
          <a:lstStyle/>
          <a:p>
            <a:pPr marL="243840" indent="-231775">
              <a:lnSpc>
                <a:spcPct val="100000"/>
              </a:lnSpc>
              <a:spcBef>
                <a:spcPts val="1200"/>
              </a:spcBef>
              <a:spcAft>
                <a:spcPts val="600"/>
              </a:spcAft>
              <a:buClr>
                <a:srgbClr val="006FC0"/>
              </a:buClr>
              <a:buChar char="•"/>
              <a:tabLst>
                <a:tab pos="243840" algn="l"/>
                <a:tab pos="244475" algn="l"/>
              </a:tabLst>
            </a:pPr>
            <a:r>
              <a:rPr lang="en-US" sz="2400" b="0" i="0" dirty="0">
                <a:solidFill>
                  <a:srgbClr val="202124"/>
                </a:solidFill>
                <a:effectLst/>
                <a:latin typeface="Sitka Text" panose="02000505000000020004" pitchFamily="2" charset="0"/>
              </a:rPr>
              <a:t>In java, the selection statements are also known as </a:t>
            </a:r>
            <a:r>
              <a:rPr lang="en-US" sz="2400" b="1" i="0" dirty="0">
                <a:solidFill>
                  <a:srgbClr val="202124"/>
                </a:solidFill>
                <a:effectLst/>
                <a:latin typeface="Sitka Text" panose="02000505000000020004" pitchFamily="2" charset="0"/>
              </a:rPr>
              <a:t>decision making statements</a:t>
            </a:r>
            <a:r>
              <a:rPr lang="en-US" sz="2400" b="0" i="0" dirty="0">
                <a:solidFill>
                  <a:srgbClr val="202124"/>
                </a:solidFill>
                <a:effectLst/>
                <a:latin typeface="Sitka Text" panose="02000505000000020004" pitchFamily="2" charset="0"/>
              </a:rPr>
              <a:t> or branching statements or conditional control statements. </a:t>
            </a:r>
          </a:p>
        </p:txBody>
      </p:sp>
      <p:sp>
        <p:nvSpPr>
          <p:cNvPr id="9" name="TextBox 8">
            <a:extLst>
              <a:ext uri="{FF2B5EF4-FFF2-40B4-BE49-F238E27FC236}">
                <a16:creationId xmlns:a16="http://schemas.microsoft.com/office/drawing/2014/main" xmlns="" id="{BEE8DAE4-95F9-419E-948D-39835751E0BE}"/>
              </a:ext>
            </a:extLst>
          </p:cNvPr>
          <p:cNvSpPr txBox="1"/>
          <p:nvPr/>
        </p:nvSpPr>
        <p:spPr>
          <a:xfrm>
            <a:off x="1524000" y="2667000"/>
            <a:ext cx="5157161" cy="3293209"/>
          </a:xfrm>
          <a:prstGeom prst="rect">
            <a:avLst/>
          </a:prstGeom>
          <a:noFill/>
        </p:spPr>
        <p:txBody>
          <a:bodyPr wrap="square">
            <a:spAutoFit/>
          </a:bodyPr>
          <a:lstStyle/>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Class Vote</a:t>
            </a: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a:t>
            </a: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public static void main(String </a:t>
            </a:r>
            <a:r>
              <a:rPr lang="en-US" sz="1600" dirty="0" err="1">
                <a:solidFill>
                  <a:srgbClr val="202124"/>
                </a:solidFill>
                <a:latin typeface="Sitka Text" panose="02000505000000020004" pitchFamily="2" charset="0"/>
              </a:rPr>
              <a:t>args</a:t>
            </a:r>
            <a:r>
              <a:rPr lang="en-US" sz="1600" dirty="0">
                <a:solidFill>
                  <a:srgbClr val="202124"/>
                </a:solidFill>
                <a:latin typeface="Sitka Text" panose="02000505000000020004" pitchFamily="2" charset="0"/>
              </a:rPr>
              <a:t>[])</a:t>
            </a: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  {</a:t>
            </a: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    int age=</a:t>
            </a:r>
            <a:r>
              <a:rPr lang="en-US" sz="1600" dirty="0" err="1">
                <a:solidFill>
                  <a:srgbClr val="202124"/>
                </a:solidFill>
                <a:latin typeface="Sitka Text" panose="02000505000000020004" pitchFamily="2" charset="0"/>
              </a:rPr>
              <a:t>Integer.parseInt</a:t>
            </a:r>
            <a:r>
              <a:rPr lang="en-US" sz="1600" dirty="0">
                <a:solidFill>
                  <a:srgbClr val="202124"/>
                </a:solidFill>
                <a:latin typeface="Sitka Text" panose="02000505000000020004" pitchFamily="2" charset="0"/>
              </a:rPr>
              <a:t>(</a:t>
            </a:r>
            <a:r>
              <a:rPr lang="en-US" sz="1600" dirty="0" err="1">
                <a:solidFill>
                  <a:srgbClr val="202124"/>
                </a:solidFill>
                <a:latin typeface="Sitka Text" panose="02000505000000020004" pitchFamily="2" charset="0"/>
              </a:rPr>
              <a:t>args</a:t>
            </a:r>
            <a:r>
              <a:rPr lang="en-US" sz="1600" dirty="0">
                <a:solidFill>
                  <a:srgbClr val="202124"/>
                </a:solidFill>
                <a:latin typeface="Sitka Text" panose="02000505000000020004" pitchFamily="2" charset="0"/>
              </a:rPr>
              <a:t>[0]);</a:t>
            </a: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     if</a:t>
            </a:r>
            <a:r>
              <a:rPr lang="en-US" sz="1600" dirty="0">
                <a:solidFill>
                  <a:srgbClr val="202124"/>
                </a:solidFill>
                <a:latin typeface="Sitka Text" panose="02000505000000020004" pitchFamily="2" charset="0"/>
              </a:rPr>
              <a:t>(age&lt;18)</a:t>
            </a: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		  {</a:t>
            </a: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		     </a:t>
            </a:r>
            <a:r>
              <a:rPr lang="en-US" sz="1600" dirty="0" err="1">
                <a:solidFill>
                  <a:srgbClr val="202124"/>
                </a:solidFill>
                <a:latin typeface="Sitka Text" panose="02000505000000020004" pitchFamily="2" charset="0"/>
              </a:rPr>
              <a:t>System.out.println</a:t>
            </a:r>
            <a:r>
              <a:rPr lang="en-US" sz="1600" dirty="0">
                <a:solidFill>
                  <a:srgbClr val="202124"/>
                </a:solidFill>
                <a:latin typeface="Sitka Text" panose="02000505000000020004" pitchFamily="2" charset="0"/>
              </a:rPr>
              <a:t>(“You are Not Eligible to Vote”);</a:t>
            </a:r>
            <a:endParaRPr lang="en-US" sz="1600" b="0" i="0" dirty="0">
              <a:solidFill>
                <a:srgbClr val="202124"/>
              </a:solidFill>
              <a:effectLst/>
              <a:latin typeface="Sitka Text" panose="02000505000000020004" pitchFamily="2" charset="0"/>
            </a:endParaRP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		  }</a:t>
            </a:r>
            <a:endParaRPr lang="en-US" sz="1600" b="0" i="0" dirty="0">
              <a:solidFill>
                <a:srgbClr val="202124"/>
              </a:solidFill>
              <a:effectLst/>
              <a:latin typeface="Sitka Text" panose="02000505000000020004" pitchFamily="2" charset="0"/>
            </a:endParaRP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  }</a:t>
            </a: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a:t>
            </a:r>
          </a:p>
          <a:p>
            <a:pPr marL="12065">
              <a:lnSpc>
                <a:spcPct val="100000"/>
              </a:lnSpc>
              <a:buClr>
                <a:srgbClr val="006FC0"/>
              </a:buClr>
              <a:tabLst>
                <a:tab pos="243840" algn="l"/>
                <a:tab pos="244475" algn="l"/>
              </a:tabLst>
            </a:pPr>
            <a:endParaRPr lang="en-US" sz="1600" b="0" i="0" dirty="0">
              <a:solidFill>
                <a:srgbClr val="202124"/>
              </a:solidFill>
              <a:effectLst/>
              <a:latin typeface="Sitka Text" panose="02000505000000020004" pitchFamily="2" charset="0"/>
            </a:endParaRPr>
          </a:p>
        </p:txBody>
      </p:sp>
    </p:spTree>
    <p:extLst>
      <p:ext uri="{BB962C8B-B14F-4D97-AF65-F5344CB8AC3E}">
        <p14:creationId xmlns:p14="http://schemas.microsoft.com/office/powerpoint/2010/main" val="34591384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f statement in java">
            <a:extLst>
              <a:ext uri="{FF2B5EF4-FFF2-40B4-BE49-F238E27FC236}">
                <a16:creationId xmlns:a16="http://schemas.microsoft.com/office/drawing/2014/main" xmlns="" id="{D64C02A0-EC7C-4667-A9D3-E416D72356B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33" t="4817" r="3025" b="7379"/>
          <a:stretch/>
        </p:blipFill>
        <p:spPr bwMode="auto">
          <a:xfrm>
            <a:off x="692566" y="990600"/>
            <a:ext cx="7232234" cy="51079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252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algn="just">
              <a:spcBef>
                <a:spcPts val="600"/>
              </a:spcBef>
              <a:spcAft>
                <a:spcPts val="600"/>
              </a:spcAft>
            </a:pPr>
            <a:r>
              <a:rPr lang="en-US" b="1" dirty="0">
                <a:solidFill>
                  <a:schemeClr val="tx1">
                    <a:lumMod val="95000"/>
                    <a:lumOff val="5000"/>
                  </a:schemeClr>
                </a:solidFill>
                <a:latin typeface="Sitka Text" panose="02000505000000020004" pitchFamily="2" charset="0"/>
              </a:rPr>
              <a:t>Object-oriented</a:t>
            </a:r>
          </a:p>
          <a:p>
            <a:pPr algn="just">
              <a:spcBef>
                <a:spcPts val="600"/>
              </a:spcBef>
              <a:spcAft>
                <a:spcPts val="600"/>
              </a:spcAft>
            </a:pPr>
            <a:r>
              <a:rPr lang="en-US" dirty="0">
                <a:solidFill>
                  <a:schemeClr val="tx1">
                    <a:lumMod val="95000"/>
                    <a:lumOff val="5000"/>
                  </a:schemeClr>
                </a:solidFill>
                <a:latin typeface="Sitka Text" panose="02000505000000020004" pitchFamily="2" charset="0"/>
              </a:rPr>
              <a:t>Java is an object-oriented programming language. </a:t>
            </a:r>
          </a:p>
          <a:p>
            <a:pPr algn="just">
              <a:spcBef>
                <a:spcPts val="600"/>
              </a:spcBef>
              <a:spcAft>
                <a:spcPts val="600"/>
              </a:spcAft>
            </a:pPr>
            <a:r>
              <a:rPr lang="en-US" dirty="0">
                <a:solidFill>
                  <a:schemeClr val="tx1">
                    <a:lumMod val="95000"/>
                    <a:lumOff val="5000"/>
                  </a:schemeClr>
                </a:solidFill>
                <a:latin typeface="Sitka Text" panose="02000505000000020004" pitchFamily="2" charset="0"/>
              </a:rPr>
              <a:t>Everything in Java is an object. </a:t>
            </a:r>
          </a:p>
          <a:p>
            <a:pPr algn="just">
              <a:spcBef>
                <a:spcPts val="600"/>
              </a:spcBef>
              <a:spcAft>
                <a:spcPts val="600"/>
              </a:spcAft>
            </a:pPr>
            <a:r>
              <a:rPr lang="en-US" spc="-5" dirty="0">
                <a:solidFill>
                  <a:schemeClr val="tx1">
                    <a:lumMod val="95000"/>
                    <a:lumOff val="5000"/>
                  </a:schemeClr>
                </a:solidFill>
                <a:latin typeface="Sitka Text" panose="02000505000000020004" pitchFamily="2" charset="0"/>
                <a:cs typeface="Trebuchet MS"/>
              </a:rPr>
              <a:t>No </a:t>
            </a:r>
            <a:r>
              <a:rPr lang="en-US" spc="-135" dirty="0">
                <a:solidFill>
                  <a:schemeClr val="tx1">
                    <a:lumMod val="95000"/>
                    <a:lumOff val="5000"/>
                  </a:schemeClr>
                </a:solidFill>
                <a:latin typeface="Sitka Text" panose="02000505000000020004" pitchFamily="2" charset="0"/>
                <a:cs typeface="Trebuchet MS"/>
              </a:rPr>
              <a:t>free</a:t>
            </a:r>
            <a:r>
              <a:rPr lang="en-US" spc="-360" dirty="0">
                <a:solidFill>
                  <a:schemeClr val="tx1">
                    <a:lumMod val="95000"/>
                    <a:lumOff val="5000"/>
                  </a:schemeClr>
                </a:solidFill>
                <a:latin typeface="Sitka Text" panose="02000505000000020004" pitchFamily="2" charset="0"/>
                <a:cs typeface="Trebuchet MS"/>
              </a:rPr>
              <a:t> </a:t>
            </a:r>
            <a:r>
              <a:rPr lang="en-US" spc="-100" dirty="0">
                <a:solidFill>
                  <a:schemeClr val="tx1">
                    <a:lumMod val="95000"/>
                    <a:lumOff val="5000"/>
                  </a:schemeClr>
                </a:solidFill>
                <a:latin typeface="Sitka Text" panose="02000505000000020004" pitchFamily="2" charset="0"/>
                <a:cs typeface="Trebuchet MS"/>
              </a:rPr>
              <a:t>functions.</a:t>
            </a:r>
            <a:endParaRPr lang="en-US" dirty="0">
              <a:solidFill>
                <a:schemeClr val="tx1">
                  <a:lumMod val="95000"/>
                  <a:lumOff val="5000"/>
                </a:schemeClr>
              </a:solidFill>
              <a:latin typeface="Sitka Text" panose="02000505000000020004" pitchFamily="2" charset="0"/>
              <a:cs typeface="Trebuchet MS"/>
            </a:endParaRPr>
          </a:p>
          <a:p>
            <a:pPr algn="just">
              <a:spcBef>
                <a:spcPts val="600"/>
              </a:spcBef>
              <a:spcAft>
                <a:spcPts val="600"/>
              </a:spcAft>
            </a:pPr>
            <a:r>
              <a:rPr lang="en-US" spc="-114" dirty="0">
                <a:solidFill>
                  <a:schemeClr val="tx1">
                    <a:lumMod val="95000"/>
                    <a:lumOff val="5000"/>
                  </a:schemeClr>
                </a:solidFill>
                <a:latin typeface="Sitka Text" panose="02000505000000020004" pitchFamily="2" charset="0"/>
                <a:cs typeface="Trebuchet MS"/>
              </a:rPr>
              <a:t>All </a:t>
            </a:r>
            <a:r>
              <a:rPr lang="en-US" spc="-105" dirty="0">
                <a:solidFill>
                  <a:schemeClr val="tx1">
                    <a:lumMod val="95000"/>
                    <a:lumOff val="5000"/>
                  </a:schemeClr>
                </a:solidFill>
                <a:latin typeface="Sitka Text" panose="02000505000000020004" pitchFamily="2" charset="0"/>
                <a:cs typeface="Trebuchet MS"/>
              </a:rPr>
              <a:t>code </a:t>
            </a:r>
            <a:r>
              <a:rPr lang="en-US" spc="-90" dirty="0">
                <a:solidFill>
                  <a:schemeClr val="tx1">
                    <a:lumMod val="95000"/>
                    <a:lumOff val="5000"/>
                  </a:schemeClr>
                </a:solidFill>
                <a:latin typeface="Sitka Text" panose="02000505000000020004" pitchFamily="2" charset="0"/>
                <a:cs typeface="Trebuchet MS"/>
              </a:rPr>
              <a:t>belong </a:t>
            </a:r>
            <a:r>
              <a:rPr lang="en-US" spc="-100" dirty="0">
                <a:solidFill>
                  <a:schemeClr val="tx1">
                    <a:lumMod val="95000"/>
                    <a:lumOff val="5000"/>
                  </a:schemeClr>
                </a:solidFill>
                <a:latin typeface="Sitka Text" panose="02000505000000020004" pitchFamily="2" charset="0"/>
                <a:cs typeface="Trebuchet MS"/>
              </a:rPr>
              <a:t>to </a:t>
            </a:r>
            <a:r>
              <a:rPr lang="en-US" spc="-65" dirty="0">
                <a:solidFill>
                  <a:schemeClr val="tx1">
                    <a:lumMod val="95000"/>
                    <a:lumOff val="5000"/>
                  </a:schemeClr>
                </a:solidFill>
                <a:latin typeface="Sitka Text" panose="02000505000000020004" pitchFamily="2" charset="0"/>
                <a:cs typeface="Trebuchet MS"/>
              </a:rPr>
              <a:t>some</a:t>
            </a:r>
            <a:r>
              <a:rPr lang="en-US" spc="-550" dirty="0">
                <a:solidFill>
                  <a:schemeClr val="tx1">
                    <a:lumMod val="95000"/>
                    <a:lumOff val="5000"/>
                  </a:schemeClr>
                </a:solidFill>
                <a:latin typeface="Sitka Text" panose="02000505000000020004" pitchFamily="2" charset="0"/>
                <a:cs typeface="Trebuchet MS"/>
              </a:rPr>
              <a:t> </a:t>
            </a:r>
            <a:r>
              <a:rPr lang="en-US" spc="-105" dirty="0">
                <a:solidFill>
                  <a:schemeClr val="tx1">
                    <a:lumMod val="95000"/>
                    <a:lumOff val="5000"/>
                  </a:schemeClr>
                </a:solidFill>
                <a:latin typeface="Sitka Text" panose="02000505000000020004" pitchFamily="2" charset="0"/>
                <a:cs typeface="Trebuchet MS"/>
              </a:rPr>
              <a:t>class.</a:t>
            </a:r>
            <a:endParaRPr lang="en-US" dirty="0">
              <a:solidFill>
                <a:schemeClr val="tx1">
                  <a:lumMod val="95000"/>
                  <a:lumOff val="5000"/>
                </a:schemeClr>
              </a:solidFill>
              <a:latin typeface="Sitka Text" panose="02000505000000020004" pitchFamily="2" charset="0"/>
              <a:cs typeface="Trebuchet MS"/>
            </a:endParaRPr>
          </a:p>
          <a:p>
            <a:pPr algn="just">
              <a:spcBef>
                <a:spcPts val="600"/>
              </a:spcBef>
              <a:spcAft>
                <a:spcPts val="600"/>
              </a:spcAft>
            </a:pPr>
            <a:r>
              <a:rPr lang="en-US" spc="-95" dirty="0">
                <a:solidFill>
                  <a:schemeClr val="tx1">
                    <a:lumMod val="95000"/>
                    <a:lumOff val="5000"/>
                  </a:schemeClr>
                </a:solidFill>
                <a:latin typeface="Sitka Text" panose="02000505000000020004" pitchFamily="2" charset="0"/>
                <a:cs typeface="Trebuchet MS"/>
              </a:rPr>
              <a:t>Classes</a:t>
            </a:r>
            <a:r>
              <a:rPr lang="en-US" spc="-200" dirty="0">
                <a:solidFill>
                  <a:schemeClr val="tx1">
                    <a:lumMod val="95000"/>
                    <a:lumOff val="5000"/>
                  </a:schemeClr>
                </a:solidFill>
                <a:latin typeface="Sitka Text" panose="02000505000000020004" pitchFamily="2" charset="0"/>
                <a:cs typeface="Trebuchet MS"/>
              </a:rPr>
              <a:t> </a:t>
            </a:r>
            <a:r>
              <a:rPr lang="en-US" spc="-120" dirty="0">
                <a:solidFill>
                  <a:schemeClr val="tx1">
                    <a:lumMod val="95000"/>
                    <a:lumOff val="5000"/>
                  </a:schemeClr>
                </a:solidFill>
                <a:latin typeface="Sitka Text" panose="02000505000000020004" pitchFamily="2" charset="0"/>
                <a:cs typeface="Trebuchet MS"/>
              </a:rPr>
              <a:t>are</a:t>
            </a:r>
            <a:r>
              <a:rPr lang="en-US" spc="-180" dirty="0">
                <a:solidFill>
                  <a:schemeClr val="tx1">
                    <a:lumMod val="95000"/>
                    <a:lumOff val="5000"/>
                  </a:schemeClr>
                </a:solidFill>
                <a:latin typeface="Sitka Text" panose="02000505000000020004" pitchFamily="2" charset="0"/>
                <a:cs typeface="Trebuchet MS"/>
              </a:rPr>
              <a:t> </a:t>
            </a:r>
            <a:r>
              <a:rPr lang="en-US" spc="-95" dirty="0">
                <a:solidFill>
                  <a:schemeClr val="tx1">
                    <a:lumMod val="95000"/>
                    <a:lumOff val="5000"/>
                  </a:schemeClr>
                </a:solidFill>
                <a:latin typeface="Sitka Text" panose="02000505000000020004" pitchFamily="2" charset="0"/>
                <a:cs typeface="Trebuchet MS"/>
              </a:rPr>
              <a:t>in</a:t>
            </a:r>
            <a:r>
              <a:rPr lang="en-US" spc="-175" dirty="0">
                <a:solidFill>
                  <a:schemeClr val="tx1">
                    <a:lumMod val="95000"/>
                    <a:lumOff val="5000"/>
                  </a:schemeClr>
                </a:solidFill>
                <a:latin typeface="Sitka Text" panose="02000505000000020004" pitchFamily="2" charset="0"/>
                <a:cs typeface="Trebuchet MS"/>
              </a:rPr>
              <a:t> </a:t>
            </a:r>
            <a:r>
              <a:rPr lang="en-US" spc="-90" dirty="0">
                <a:solidFill>
                  <a:schemeClr val="tx1">
                    <a:lumMod val="95000"/>
                    <a:lumOff val="5000"/>
                  </a:schemeClr>
                </a:solidFill>
                <a:latin typeface="Sitka Text" panose="02000505000000020004" pitchFamily="2" charset="0"/>
                <a:cs typeface="Trebuchet MS"/>
              </a:rPr>
              <a:t>turn</a:t>
            </a:r>
            <a:r>
              <a:rPr lang="en-US" spc="-195" dirty="0">
                <a:solidFill>
                  <a:schemeClr val="tx1">
                    <a:lumMod val="95000"/>
                    <a:lumOff val="5000"/>
                  </a:schemeClr>
                </a:solidFill>
                <a:latin typeface="Sitka Text" panose="02000505000000020004" pitchFamily="2" charset="0"/>
                <a:cs typeface="Trebuchet MS"/>
              </a:rPr>
              <a:t> </a:t>
            </a:r>
            <a:r>
              <a:rPr lang="en-US" spc="-105" dirty="0">
                <a:solidFill>
                  <a:schemeClr val="tx1">
                    <a:lumMod val="95000"/>
                    <a:lumOff val="5000"/>
                  </a:schemeClr>
                </a:solidFill>
                <a:latin typeface="Sitka Text" panose="02000505000000020004" pitchFamily="2" charset="0"/>
                <a:cs typeface="Trebuchet MS"/>
              </a:rPr>
              <a:t>arranged</a:t>
            </a:r>
            <a:r>
              <a:rPr lang="en-US" spc="-180" dirty="0">
                <a:solidFill>
                  <a:schemeClr val="tx1">
                    <a:lumMod val="95000"/>
                    <a:lumOff val="5000"/>
                  </a:schemeClr>
                </a:solidFill>
                <a:latin typeface="Sitka Text" panose="02000505000000020004" pitchFamily="2" charset="0"/>
                <a:cs typeface="Trebuchet MS"/>
              </a:rPr>
              <a:t> </a:t>
            </a:r>
            <a:r>
              <a:rPr lang="en-US" spc="-95" dirty="0">
                <a:solidFill>
                  <a:schemeClr val="tx1">
                    <a:lumMod val="95000"/>
                    <a:lumOff val="5000"/>
                  </a:schemeClr>
                </a:solidFill>
                <a:latin typeface="Sitka Text" panose="02000505000000020004" pitchFamily="2" charset="0"/>
                <a:cs typeface="Trebuchet MS"/>
              </a:rPr>
              <a:t>in</a:t>
            </a:r>
            <a:r>
              <a:rPr lang="en-US" spc="-175" dirty="0">
                <a:solidFill>
                  <a:schemeClr val="tx1">
                    <a:lumMod val="95000"/>
                    <a:lumOff val="5000"/>
                  </a:schemeClr>
                </a:solidFill>
                <a:latin typeface="Sitka Text" panose="02000505000000020004" pitchFamily="2" charset="0"/>
                <a:cs typeface="Trebuchet MS"/>
              </a:rPr>
              <a:t> </a:t>
            </a:r>
            <a:r>
              <a:rPr lang="en-US" spc="-114" dirty="0">
                <a:solidFill>
                  <a:schemeClr val="tx1">
                    <a:lumMod val="95000"/>
                    <a:lumOff val="5000"/>
                  </a:schemeClr>
                </a:solidFill>
                <a:latin typeface="Sitka Text" panose="02000505000000020004" pitchFamily="2" charset="0"/>
                <a:cs typeface="Trebuchet MS"/>
              </a:rPr>
              <a:t>a</a:t>
            </a:r>
            <a:r>
              <a:rPr lang="en-US" spc="-195" dirty="0">
                <a:solidFill>
                  <a:schemeClr val="tx1">
                    <a:lumMod val="95000"/>
                    <a:lumOff val="5000"/>
                  </a:schemeClr>
                </a:solidFill>
                <a:latin typeface="Sitka Text" panose="02000505000000020004" pitchFamily="2" charset="0"/>
                <a:cs typeface="Trebuchet MS"/>
              </a:rPr>
              <a:t> </a:t>
            </a:r>
            <a:r>
              <a:rPr lang="en-US" spc="-120" dirty="0">
                <a:solidFill>
                  <a:schemeClr val="tx1">
                    <a:lumMod val="95000"/>
                    <a:lumOff val="5000"/>
                  </a:schemeClr>
                </a:solidFill>
                <a:latin typeface="Sitka Text" panose="02000505000000020004" pitchFamily="2" charset="0"/>
                <a:cs typeface="Trebuchet MS"/>
              </a:rPr>
              <a:t>hierarchy</a:t>
            </a:r>
            <a:r>
              <a:rPr lang="en-US" spc="-190" dirty="0">
                <a:solidFill>
                  <a:schemeClr val="tx1">
                    <a:lumMod val="95000"/>
                    <a:lumOff val="5000"/>
                  </a:schemeClr>
                </a:solidFill>
                <a:latin typeface="Sitka Text" panose="02000505000000020004" pitchFamily="2" charset="0"/>
                <a:cs typeface="Trebuchet MS"/>
              </a:rPr>
              <a:t> </a:t>
            </a:r>
            <a:r>
              <a:rPr lang="en-US" spc="-65" dirty="0">
                <a:solidFill>
                  <a:schemeClr val="tx1">
                    <a:lumMod val="95000"/>
                    <a:lumOff val="5000"/>
                  </a:schemeClr>
                </a:solidFill>
                <a:latin typeface="Sitka Text" panose="02000505000000020004" pitchFamily="2" charset="0"/>
                <a:cs typeface="Trebuchet MS"/>
              </a:rPr>
              <a:t>or</a:t>
            </a:r>
            <a:r>
              <a:rPr lang="en-US" spc="-180" dirty="0">
                <a:solidFill>
                  <a:schemeClr val="tx1">
                    <a:lumMod val="95000"/>
                    <a:lumOff val="5000"/>
                  </a:schemeClr>
                </a:solidFill>
                <a:latin typeface="Sitka Text" panose="02000505000000020004" pitchFamily="2" charset="0"/>
                <a:cs typeface="Trebuchet MS"/>
              </a:rPr>
              <a:t> </a:t>
            </a:r>
            <a:r>
              <a:rPr lang="en-US" spc="-125" dirty="0">
                <a:solidFill>
                  <a:schemeClr val="tx1">
                    <a:lumMod val="95000"/>
                    <a:lumOff val="5000"/>
                  </a:schemeClr>
                </a:solidFill>
                <a:latin typeface="Sitka Text" panose="02000505000000020004" pitchFamily="2" charset="0"/>
                <a:cs typeface="Trebuchet MS"/>
              </a:rPr>
              <a:t>package  </a:t>
            </a:r>
            <a:r>
              <a:rPr lang="en-US" spc="-110" dirty="0">
                <a:solidFill>
                  <a:schemeClr val="tx1">
                    <a:lumMod val="95000"/>
                    <a:lumOff val="5000"/>
                  </a:schemeClr>
                </a:solidFill>
                <a:latin typeface="Sitka Text" panose="02000505000000020004" pitchFamily="2" charset="0"/>
                <a:cs typeface="Trebuchet MS"/>
              </a:rPr>
              <a:t>structure.</a:t>
            </a:r>
            <a:endParaRPr lang="en-US" dirty="0">
              <a:solidFill>
                <a:schemeClr val="tx1">
                  <a:lumMod val="95000"/>
                  <a:lumOff val="5000"/>
                </a:schemeClr>
              </a:solidFill>
              <a:latin typeface="Sitka Text" panose="02000505000000020004" pitchFamily="2" charset="0"/>
              <a:cs typeface="Trebuchet MS"/>
            </a:endParaRPr>
          </a:p>
          <a:p>
            <a:endParaRPr lang="en-US" dirty="0"/>
          </a:p>
        </p:txBody>
      </p:sp>
    </p:spTree>
    <p:extLst>
      <p:ext uri="{BB962C8B-B14F-4D97-AF65-F5344CB8AC3E}">
        <p14:creationId xmlns:p14="http://schemas.microsoft.com/office/powerpoint/2010/main" val="75698420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4944631" y="876992"/>
            <a:ext cx="4199369"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371189" y="284823"/>
            <a:ext cx="7415503" cy="769441"/>
          </a:xfrm>
          <a:prstGeom prst="rect">
            <a:avLst/>
          </a:prstGeom>
          <a:noFill/>
        </p:spPr>
        <p:txBody>
          <a:bodyPr wrap="squar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SELECTION STATEMENT</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12" name="TextBox 11">
            <a:extLst>
              <a:ext uri="{FF2B5EF4-FFF2-40B4-BE49-F238E27FC236}">
                <a16:creationId xmlns:a16="http://schemas.microsoft.com/office/drawing/2014/main" xmlns="" id="{196FD982-2C2E-4469-BD59-2E065D8E5931}"/>
              </a:ext>
            </a:extLst>
          </p:cNvPr>
          <p:cNvSpPr txBox="1"/>
          <p:nvPr/>
        </p:nvSpPr>
        <p:spPr>
          <a:xfrm>
            <a:off x="100639" y="1911875"/>
            <a:ext cx="4471361" cy="4524315"/>
          </a:xfrm>
          <a:prstGeom prst="rect">
            <a:avLst/>
          </a:prstGeom>
          <a:noFill/>
        </p:spPr>
        <p:txBody>
          <a:bodyPr wrap="square">
            <a:spAutoFit/>
          </a:bodyPr>
          <a:lstStyle/>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Class Vote</a:t>
            </a: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a:t>
            </a: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public static void main(String </a:t>
            </a:r>
            <a:r>
              <a:rPr lang="en-US" sz="1600" dirty="0" err="1">
                <a:solidFill>
                  <a:srgbClr val="202124"/>
                </a:solidFill>
                <a:latin typeface="Sitka Text" panose="02000505000000020004" pitchFamily="2" charset="0"/>
              </a:rPr>
              <a:t>args</a:t>
            </a:r>
            <a:r>
              <a:rPr lang="en-US" sz="1600" dirty="0">
                <a:solidFill>
                  <a:srgbClr val="202124"/>
                </a:solidFill>
                <a:latin typeface="Sitka Text" panose="02000505000000020004" pitchFamily="2" charset="0"/>
              </a:rPr>
              <a:t>[])</a:t>
            </a: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  {</a:t>
            </a: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    int age=</a:t>
            </a:r>
            <a:r>
              <a:rPr lang="en-US" sz="1600" dirty="0" err="1">
                <a:solidFill>
                  <a:srgbClr val="202124"/>
                </a:solidFill>
                <a:latin typeface="Sitka Text" panose="02000505000000020004" pitchFamily="2" charset="0"/>
              </a:rPr>
              <a:t>Integer.parseInt</a:t>
            </a:r>
            <a:r>
              <a:rPr lang="en-US" sz="1600" dirty="0">
                <a:solidFill>
                  <a:srgbClr val="202124"/>
                </a:solidFill>
                <a:latin typeface="Sitka Text" panose="02000505000000020004" pitchFamily="2" charset="0"/>
              </a:rPr>
              <a:t>(</a:t>
            </a:r>
            <a:r>
              <a:rPr lang="en-US" sz="1600" dirty="0" err="1">
                <a:solidFill>
                  <a:srgbClr val="202124"/>
                </a:solidFill>
                <a:latin typeface="Sitka Text" panose="02000505000000020004" pitchFamily="2" charset="0"/>
              </a:rPr>
              <a:t>args</a:t>
            </a:r>
            <a:r>
              <a:rPr lang="en-US" sz="1600" dirty="0">
                <a:solidFill>
                  <a:srgbClr val="202124"/>
                </a:solidFill>
                <a:latin typeface="Sitka Text" panose="02000505000000020004" pitchFamily="2" charset="0"/>
              </a:rPr>
              <a:t>[0]);</a:t>
            </a: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     if</a:t>
            </a:r>
            <a:r>
              <a:rPr lang="en-US" sz="1600" dirty="0">
                <a:solidFill>
                  <a:srgbClr val="202124"/>
                </a:solidFill>
                <a:latin typeface="Sitka Text" panose="02000505000000020004" pitchFamily="2" charset="0"/>
              </a:rPr>
              <a:t>(age&gt;=18)</a:t>
            </a: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		  {</a:t>
            </a: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		     </a:t>
            </a:r>
            <a:r>
              <a:rPr lang="en-US" sz="1600" dirty="0" err="1">
                <a:solidFill>
                  <a:srgbClr val="202124"/>
                </a:solidFill>
                <a:latin typeface="Sitka Text" panose="02000505000000020004" pitchFamily="2" charset="0"/>
              </a:rPr>
              <a:t>System.out.println</a:t>
            </a:r>
            <a:r>
              <a:rPr lang="en-US" sz="1600" dirty="0">
                <a:solidFill>
                  <a:srgbClr val="202124"/>
                </a:solidFill>
                <a:latin typeface="Sitka Text" panose="02000505000000020004" pitchFamily="2" charset="0"/>
              </a:rPr>
              <a:t>(“You are Welcome to Vote”);</a:t>
            </a:r>
            <a:endParaRPr lang="en-US" sz="1600" b="0" i="0" dirty="0">
              <a:solidFill>
                <a:srgbClr val="202124"/>
              </a:solidFill>
              <a:effectLst/>
              <a:latin typeface="Sitka Text" panose="02000505000000020004" pitchFamily="2" charset="0"/>
            </a:endParaRP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		  }</a:t>
            </a: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	else</a:t>
            </a: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	  {</a:t>
            </a: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		      </a:t>
            </a:r>
            <a:r>
              <a:rPr lang="en-US" sz="1600" dirty="0" err="1">
                <a:solidFill>
                  <a:srgbClr val="202124"/>
                </a:solidFill>
                <a:latin typeface="Sitka Text" panose="02000505000000020004" pitchFamily="2" charset="0"/>
              </a:rPr>
              <a:t>System.out.println</a:t>
            </a:r>
            <a:r>
              <a:rPr lang="en-US" sz="1600" dirty="0">
                <a:solidFill>
                  <a:srgbClr val="202124"/>
                </a:solidFill>
                <a:latin typeface="Sitka Text" panose="02000505000000020004" pitchFamily="2" charset="0"/>
              </a:rPr>
              <a:t>(“You are Not Eligible to Vote”);</a:t>
            </a: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	  }</a:t>
            </a: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  }</a:t>
            </a: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a:t>
            </a:r>
          </a:p>
          <a:p>
            <a:pPr marL="12065">
              <a:lnSpc>
                <a:spcPct val="100000"/>
              </a:lnSpc>
              <a:buClr>
                <a:srgbClr val="006FC0"/>
              </a:buClr>
              <a:tabLst>
                <a:tab pos="243840" algn="l"/>
                <a:tab pos="244475" algn="l"/>
              </a:tabLst>
            </a:pPr>
            <a:endParaRPr lang="en-US" sz="1600" b="0" i="0" dirty="0">
              <a:solidFill>
                <a:srgbClr val="202124"/>
              </a:solidFill>
              <a:effectLst/>
              <a:latin typeface="Sitka Text" panose="02000505000000020004" pitchFamily="2" charset="0"/>
            </a:endParaRPr>
          </a:p>
        </p:txBody>
      </p:sp>
    </p:spTree>
    <p:extLst>
      <p:ext uri="{BB962C8B-B14F-4D97-AF65-F5344CB8AC3E}">
        <p14:creationId xmlns:p14="http://schemas.microsoft.com/office/powerpoint/2010/main" val="94269737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f-else statement in java">
            <a:extLst>
              <a:ext uri="{FF2B5EF4-FFF2-40B4-BE49-F238E27FC236}">
                <a16:creationId xmlns:a16="http://schemas.microsoft.com/office/drawing/2014/main" xmlns="" id="{2AF93808-5BD4-47F8-871D-81CF47FAD71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79" t="3219" r="3716" b="9576"/>
          <a:stretch/>
        </p:blipFill>
        <p:spPr bwMode="auto">
          <a:xfrm>
            <a:off x="381000" y="381000"/>
            <a:ext cx="8309972" cy="5831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9836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4944631" y="876992"/>
            <a:ext cx="4199369" cy="0"/>
          </a:xfrm>
          <a:prstGeom prst="line">
            <a:avLst/>
          </a:prstGeom>
        </p:spPr>
        <p:style>
          <a:lnRef idx="1">
            <a:schemeClr val="dk1"/>
          </a:lnRef>
          <a:fillRef idx="0">
            <a:schemeClr val="dk1"/>
          </a:fillRef>
          <a:effectRef idx="0">
            <a:schemeClr val="dk1"/>
          </a:effectRef>
          <a:fontRef idx="minor">
            <a:schemeClr val="tx1"/>
          </a:fontRef>
        </p:style>
      </p:cxnSp>
      <p:pic>
        <p:nvPicPr>
          <p:cNvPr id="4098" name="Picture 2" descr="Lightbox">
            <a:extLst>
              <a:ext uri="{FF2B5EF4-FFF2-40B4-BE49-F238E27FC236}">
                <a16:creationId xmlns:a16="http://schemas.microsoft.com/office/drawing/2014/main" xmlns="" id="{BB465459-782C-4663-9AD4-DC0250AA8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342" y="298677"/>
            <a:ext cx="5271973" cy="63980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60710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96FD982-2C2E-4469-BD59-2E065D8E5931}"/>
              </a:ext>
            </a:extLst>
          </p:cNvPr>
          <p:cNvSpPr txBox="1"/>
          <p:nvPr/>
        </p:nvSpPr>
        <p:spPr>
          <a:xfrm>
            <a:off x="609600" y="914400"/>
            <a:ext cx="8305800" cy="5107552"/>
          </a:xfrm>
          <a:prstGeom prst="rect">
            <a:avLst/>
          </a:prstGeom>
          <a:noFill/>
        </p:spPr>
        <p:txBody>
          <a:bodyPr wrap="square">
            <a:spAutoFit/>
          </a:bodyPr>
          <a:lstStyle/>
          <a:p>
            <a:pPr marL="12700">
              <a:lnSpc>
                <a:spcPct val="100000"/>
              </a:lnSpc>
              <a:spcBef>
                <a:spcPts val="880"/>
              </a:spcBef>
            </a:pPr>
            <a:r>
              <a:rPr lang="en-US" sz="1600" spc="125" dirty="0">
                <a:latin typeface="Sitka Text" panose="02000505000000020004" pitchFamily="2" charset="0"/>
                <a:cs typeface="Times New Roman"/>
              </a:rPr>
              <a:t>/* </a:t>
            </a:r>
            <a:r>
              <a:rPr lang="en-US" sz="1600" spc="-105" dirty="0">
                <a:latin typeface="Sitka Text" panose="02000505000000020004" pitchFamily="2" charset="0"/>
                <a:cs typeface="Times New Roman"/>
              </a:rPr>
              <a:t>program </a:t>
            </a:r>
            <a:r>
              <a:rPr lang="en-US" sz="1600" spc="-20" dirty="0">
                <a:latin typeface="Sitka Text" panose="02000505000000020004" pitchFamily="2" charset="0"/>
                <a:cs typeface="Times New Roman"/>
              </a:rPr>
              <a:t>to </a:t>
            </a:r>
            <a:r>
              <a:rPr lang="en-US" sz="1600" spc="-45" dirty="0">
                <a:latin typeface="Sitka Text" panose="02000505000000020004" pitchFamily="2" charset="0"/>
                <a:cs typeface="Times New Roman"/>
              </a:rPr>
              <a:t>print </a:t>
            </a:r>
            <a:r>
              <a:rPr lang="en-US" sz="1600" spc="-145" dirty="0">
                <a:latin typeface="Sitka Text" panose="02000505000000020004" pitchFamily="2" charset="0"/>
                <a:cs typeface="Times New Roman"/>
              </a:rPr>
              <a:t>seasons </a:t>
            </a:r>
            <a:r>
              <a:rPr lang="en-US" sz="1600" spc="-85" dirty="0">
                <a:latin typeface="Sitka Text" panose="02000505000000020004" pitchFamily="2" charset="0"/>
                <a:cs typeface="Times New Roman"/>
              </a:rPr>
              <a:t>for </a:t>
            </a:r>
            <a:r>
              <a:rPr lang="en-US" sz="1600" spc="-165" dirty="0">
                <a:latin typeface="Sitka Text" panose="02000505000000020004" pitchFamily="2" charset="0"/>
                <a:cs typeface="Times New Roman"/>
              </a:rPr>
              <a:t>a </a:t>
            </a:r>
            <a:r>
              <a:rPr lang="en-US" sz="1600" spc="-70" dirty="0">
                <a:latin typeface="Sitka Text" panose="02000505000000020004" pitchFamily="2" charset="0"/>
                <a:cs typeface="Times New Roman"/>
              </a:rPr>
              <a:t>month </a:t>
            </a:r>
            <a:r>
              <a:rPr lang="en-US" sz="1600" spc="-60" dirty="0">
                <a:latin typeface="Sitka Text" panose="02000505000000020004" pitchFamily="2" charset="0"/>
                <a:cs typeface="Times New Roman"/>
              </a:rPr>
              <a:t>input </a:t>
            </a:r>
            <a:r>
              <a:rPr lang="en-US" sz="1600" spc="-130" dirty="0">
                <a:latin typeface="Sitka Text" panose="02000505000000020004" pitchFamily="2" charset="0"/>
                <a:cs typeface="Times New Roman"/>
              </a:rPr>
              <a:t>using </a:t>
            </a:r>
            <a:r>
              <a:rPr lang="en-US" sz="1600" spc="-85" dirty="0">
                <a:latin typeface="Sitka Text" panose="02000505000000020004" pitchFamily="2" charset="0"/>
                <a:cs typeface="Times New Roman"/>
              </a:rPr>
              <a:t>if </a:t>
            </a:r>
            <a:r>
              <a:rPr lang="en-US" sz="1600" spc="-345" dirty="0">
                <a:latin typeface="Sitka Text" panose="02000505000000020004" pitchFamily="2" charset="0"/>
                <a:cs typeface="Times New Roman"/>
              </a:rPr>
              <a:t>&amp; </a:t>
            </a:r>
            <a:r>
              <a:rPr lang="en-US" sz="1600" spc="-160" dirty="0">
                <a:latin typeface="Sitka Text" panose="02000505000000020004" pitchFamily="2" charset="0"/>
                <a:cs typeface="Times New Roman"/>
              </a:rPr>
              <a:t>else </a:t>
            </a:r>
            <a:r>
              <a:rPr lang="en-US" sz="1600" spc="-85" dirty="0">
                <a:latin typeface="Sitka Text" panose="02000505000000020004" pitchFamily="2" charset="0"/>
                <a:cs typeface="Times New Roman"/>
              </a:rPr>
              <a:t>if</a:t>
            </a:r>
            <a:r>
              <a:rPr lang="en-US" sz="1600" spc="165" dirty="0">
                <a:latin typeface="Sitka Text" panose="02000505000000020004" pitchFamily="2" charset="0"/>
                <a:cs typeface="Times New Roman"/>
              </a:rPr>
              <a:t> </a:t>
            </a:r>
            <a:r>
              <a:rPr lang="en-US" sz="1600" spc="125" dirty="0">
                <a:latin typeface="Sitka Text" panose="02000505000000020004" pitchFamily="2" charset="0"/>
                <a:cs typeface="Times New Roman"/>
              </a:rPr>
              <a:t>*/</a:t>
            </a:r>
            <a:endParaRPr lang="en-US" sz="1600" dirty="0">
              <a:latin typeface="Sitka Text" panose="02000505000000020004" pitchFamily="2" charset="0"/>
              <a:cs typeface="Times New Roman"/>
            </a:endParaRPr>
          </a:p>
          <a:p>
            <a:pPr marL="12700">
              <a:lnSpc>
                <a:spcPct val="100000"/>
              </a:lnSpc>
              <a:spcBef>
                <a:spcPts val="655"/>
              </a:spcBef>
            </a:pPr>
            <a:r>
              <a:rPr lang="en-US" sz="1600" spc="-5" dirty="0">
                <a:latin typeface="Sitka Text" panose="02000505000000020004" pitchFamily="2" charset="0"/>
                <a:cs typeface="Times New Roman"/>
              </a:rPr>
              <a:t>class </a:t>
            </a:r>
            <a:r>
              <a:rPr lang="en-US" sz="1600" spc="-5" dirty="0" err="1">
                <a:latin typeface="Sitka Text" panose="02000505000000020004" pitchFamily="2" charset="0"/>
                <a:cs typeface="Times New Roman"/>
              </a:rPr>
              <a:t>ElseIfDemo</a:t>
            </a:r>
            <a:r>
              <a:rPr lang="en-US" sz="1600" spc="-65" dirty="0">
                <a:latin typeface="Sitka Text" panose="02000505000000020004" pitchFamily="2" charset="0"/>
                <a:cs typeface="Times New Roman"/>
              </a:rPr>
              <a:t> </a:t>
            </a:r>
            <a:r>
              <a:rPr lang="en-US" sz="1600" dirty="0">
                <a:latin typeface="Sitka Text" panose="02000505000000020004" pitchFamily="2" charset="0"/>
                <a:cs typeface="Times New Roman"/>
              </a:rPr>
              <a:t>{</a:t>
            </a:r>
          </a:p>
          <a:p>
            <a:pPr marL="243840">
              <a:lnSpc>
                <a:spcPct val="100000"/>
              </a:lnSpc>
              <a:spcBef>
                <a:spcPts val="480"/>
              </a:spcBef>
            </a:pPr>
            <a:r>
              <a:rPr lang="en-US" sz="1600" dirty="0">
                <a:latin typeface="Sitka Text" panose="02000505000000020004" pitchFamily="2" charset="0"/>
                <a:cs typeface="Times New Roman"/>
              </a:rPr>
              <a:t>public </a:t>
            </a:r>
            <a:r>
              <a:rPr lang="en-US" sz="1600" spc="-5" dirty="0">
                <a:latin typeface="Sitka Text" panose="02000505000000020004" pitchFamily="2" charset="0"/>
                <a:cs typeface="Times New Roman"/>
              </a:rPr>
              <a:t>static </a:t>
            </a:r>
            <a:r>
              <a:rPr lang="en-US" sz="1600" dirty="0">
                <a:latin typeface="Sitka Text" panose="02000505000000020004" pitchFamily="2" charset="0"/>
                <a:cs typeface="Times New Roman"/>
              </a:rPr>
              <a:t>void </a:t>
            </a:r>
            <a:r>
              <a:rPr lang="en-US" sz="1600" spc="-5" dirty="0">
                <a:latin typeface="Sitka Text" panose="02000505000000020004" pitchFamily="2" charset="0"/>
                <a:cs typeface="Times New Roman"/>
              </a:rPr>
              <a:t>main(String[] </a:t>
            </a:r>
            <a:r>
              <a:rPr lang="en-US" sz="1600" spc="-5" dirty="0" err="1">
                <a:latin typeface="Sitka Text" panose="02000505000000020004" pitchFamily="2" charset="0"/>
                <a:cs typeface="Times New Roman"/>
              </a:rPr>
              <a:t>args</a:t>
            </a:r>
            <a:r>
              <a:rPr lang="en-US" sz="1600" spc="-5" dirty="0">
                <a:latin typeface="Sitka Text" panose="02000505000000020004" pitchFamily="2" charset="0"/>
                <a:cs typeface="Times New Roman"/>
              </a:rPr>
              <a:t>)</a:t>
            </a:r>
            <a:r>
              <a:rPr lang="en-US" sz="1600" spc="-130" dirty="0">
                <a:latin typeface="Sitka Text" panose="02000505000000020004" pitchFamily="2" charset="0"/>
                <a:cs typeface="Times New Roman"/>
              </a:rPr>
              <a:t> </a:t>
            </a:r>
            <a:r>
              <a:rPr lang="en-US" sz="1600" dirty="0">
                <a:latin typeface="Sitka Text" panose="02000505000000020004" pitchFamily="2" charset="0"/>
                <a:cs typeface="Times New Roman"/>
              </a:rPr>
              <a:t>{</a:t>
            </a:r>
          </a:p>
          <a:p>
            <a:pPr marL="469900">
              <a:lnSpc>
                <a:spcPct val="100000"/>
              </a:lnSpc>
              <a:spcBef>
                <a:spcPts val="480"/>
              </a:spcBef>
            </a:pPr>
            <a:r>
              <a:rPr lang="en-US" sz="1600" dirty="0">
                <a:latin typeface="Sitka Text" panose="02000505000000020004" pitchFamily="2" charset="0"/>
                <a:cs typeface="Times New Roman"/>
              </a:rPr>
              <a:t>int </a:t>
            </a:r>
            <a:r>
              <a:rPr lang="en-US" sz="1600" spc="-5" dirty="0">
                <a:latin typeface="Sitka Text" panose="02000505000000020004" pitchFamily="2" charset="0"/>
                <a:cs typeface="Times New Roman"/>
              </a:rPr>
              <a:t>month </a:t>
            </a:r>
            <a:r>
              <a:rPr lang="en-US" sz="1600" dirty="0">
                <a:latin typeface="Sitka Text" panose="02000505000000020004" pitchFamily="2" charset="0"/>
                <a:cs typeface="Times New Roman"/>
              </a:rPr>
              <a:t>=</a:t>
            </a:r>
            <a:r>
              <a:rPr lang="en-US" sz="1600" spc="-40" dirty="0">
                <a:latin typeface="Sitka Text" panose="02000505000000020004" pitchFamily="2" charset="0"/>
                <a:cs typeface="Times New Roman"/>
              </a:rPr>
              <a:t> </a:t>
            </a:r>
            <a:r>
              <a:rPr lang="en-US" sz="1600" spc="-10" dirty="0" err="1">
                <a:latin typeface="Sitka Text" panose="02000505000000020004" pitchFamily="2" charset="0"/>
                <a:cs typeface="Times New Roman"/>
              </a:rPr>
              <a:t>Integer.</a:t>
            </a:r>
            <a:r>
              <a:rPr lang="en-US" sz="1600" i="1" spc="-10" dirty="0" err="1">
                <a:latin typeface="Sitka Text" panose="02000505000000020004" pitchFamily="2" charset="0"/>
                <a:cs typeface="Times New Roman"/>
              </a:rPr>
              <a:t>parseInt</a:t>
            </a:r>
            <a:r>
              <a:rPr lang="en-US" sz="1600" i="1" spc="-10" dirty="0">
                <a:latin typeface="Sitka Text" panose="02000505000000020004" pitchFamily="2" charset="0"/>
                <a:cs typeface="Times New Roman"/>
              </a:rPr>
              <a:t>(</a:t>
            </a:r>
            <a:r>
              <a:rPr lang="en-US" sz="1600" i="1" spc="-10" dirty="0" err="1">
                <a:latin typeface="Sitka Text" panose="02000505000000020004" pitchFamily="2" charset="0"/>
                <a:cs typeface="Times New Roman"/>
              </a:rPr>
              <a:t>args</a:t>
            </a:r>
            <a:r>
              <a:rPr lang="en-US" sz="1600" i="1" spc="-10" dirty="0">
                <a:latin typeface="Sitka Text" panose="02000505000000020004" pitchFamily="2" charset="0"/>
                <a:cs typeface="Times New Roman"/>
              </a:rPr>
              <a:t>[0]);</a:t>
            </a:r>
            <a:endParaRPr lang="en-US" sz="1600" dirty="0">
              <a:latin typeface="Sitka Text" panose="02000505000000020004" pitchFamily="2" charset="0"/>
              <a:cs typeface="Times New Roman"/>
            </a:endParaRPr>
          </a:p>
          <a:p>
            <a:pPr marL="927100" marR="2507615" indent="-457834">
              <a:lnSpc>
                <a:spcPct val="120000"/>
              </a:lnSpc>
            </a:pPr>
            <a:r>
              <a:rPr lang="en-US" sz="1600" dirty="0">
                <a:latin typeface="Sitka Text" panose="02000505000000020004" pitchFamily="2" charset="0"/>
                <a:cs typeface="Times New Roman"/>
              </a:rPr>
              <a:t>if(month == 12 || </a:t>
            </a:r>
            <a:r>
              <a:rPr lang="en-US" sz="1600" spc="-5" dirty="0">
                <a:latin typeface="Sitka Text" panose="02000505000000020004" pitchFamily="2" charset="0"/>
                <a:cs typeface="Times New Roman"/>
              </a:rPr>
              <a:t>month </a:t>
            </a:r>
            <a:r>
              <a:rPr lang="en-US" sz="1600" dirty="0">
                <a:latin typeface="Sitka Text" panose="02000505000000020004" pitchFamily="2" charset="0"/>
                <a:cs typeface="Times New Roman"/>
              </a:rPr>
              <a:t>== 1 </a:t>
            </a:r>
            <a:r>
              <a:rPr lang="en-US" sz="1600" spc="-5" dirty="0">
                <a:latin typeface="Sitka Text" panose="02000505000000020004" pitchFamily="2" charset="0"/>
                <a:cs typeface="Times New Roman"/>
              </a:rPr>
              <a:t>|| month </a:t>
            </a:r>
            <a:r>
              <a:rPr lang="en-US" sz="1600" dirty="0">
                <a:latin typeface="Sitka Text" panose="02000505000000020004" pitchFamily="2" charset="0"/>
                <a:cs typeface="Times New Roman"/>
              </a:rPr>
              <a:t>==</a:t>
            </a:r>
            <a:r>
              <a:rPr lang="en-US" sz="1600" spc="-125" dirty="0">
                <a:latin typeface="Sitka Text" panose="02000505000000020004" pitchFamily="2" charset="0"/>
                <a:cs typeface="Times New Roman"/>
              </a:rPr>
              <a:t> </a:t>
            </a:r>
            <a:r>
              <a:rPr lang="en-US" sz="1600" dirty="0">
                <a:latin typeface="Sitka Text" panose="02000505000000020004" pitchFamily="2" charset="0"/>
                <a:cs typeface="Times New Roman"/>
              </a:rPr>
              <a:t>2) </a:t>
            </a:r>
          </a:p>
          <a:p>
            <a:pPr marL="927100" marR="2507615" indent="-457834">
              <a:lnSpc>
                <a:spcPct val="120000"/>
              </a:lnSpc>
            </a:pPr>
            <a:r>
              <a:rPr lang="en-US" sz="1600" dirty="0">
                <a:latin typeface="Sitka Text" panose="02000505000000020004" pitchFamily="2" charset="0"/>
                <a:cs typeface="Times New Roman"/>
              </a:rPr>
              <a:t>   </a:t>
            </a:r>
            <a:r>
              <a:rPr lang="en-US" sz="1600" spc="-10" dirty="0" err="1">
                <a:latin typeface="Sitka Text" panose="02000505000000020004" pitchFamily="2" charset="0"/>
                <a:cs typeface="Times New Roman"/>
              </a:rPr>
              <a:t>System.</a:t>
            </a:r>
            <a:r>
              <a:rPr lang="en-US" sz="1600" i="1" spc="-10" dirty="0" err="1">
                <a:latin typeface="Sitka Text" panose="02000505000000020004" pitchFamily="2" charset="0"/>
                <a:cs typeface="Times New Roman"/>
              </a:rPr>
              <a:t>out.println</a:t>
            </a:r>
            <a:r>
              <a:rPr lang="en-US" sz="1600" i="1" spc="-10" dirty="0">
                <a:latin typeface="Sitka Text" panose="02000505000000020004" pitchFamily="2" charset="0"/>
                <a:cs typeface="Times New Roman"/>
              </a:rPr>
              <a:t>("Winter");</a:t>
            </a:r>
            <a:endParaRPr lang="en-US" sz="1600" dirty="0">
              <a:latin typeface="Sitka Text" panose="02000505000000020004" pitchFamily="2" charset="0"/>
              <a:cs typeface="Times New Roman"/>
            </a:endParaRPr>
          </a:p>
          <a:p>
            <a:pPr marL="927100" marR="2178050" indent="-457834">
              <a:lnSpc>
                <a:spcPts val="2880"/>
              </a:lnSpc>
              <a:spcBef>
                <a:spcPts val="175"/>
              </a:spcBef>
            </a:pPr>
            <a:r>
              <a:rPr lang="en-US" sz="1600" spc="-5" dirty="0">
                <a:latin typeface="Sitka Text" panose="02000505000000020004" pitchFamily="2" charset="0"/>
                <a:cs typeface="Times New Roman"/>
              </a:rPr>
              <a:t>else </a:t>
            </a:r>
            <a:r>
              <a:rPr lang="en-US" sz="1600" dirty="0">
                <a:latin typeface="Sitka Text" panose="02000505000000020004" pitchFamily="2" charset="0"/>
                <a:cs typeface="Times New Roman"/>
              </a:rPr>
              <a:t>if(month == 3 </a:t>
            </a:r>
            <a:r>
              <a:rPr lang="en-US" sz="1600" spc="-5" dirty="0">
                <a:latin typeface="Sitka Text" panose="02000505000000020004" pitchFamily="2" charset="0"/>
                <a:cs typeface="Times New Roman"/>
              </a:rPr>
              <a:t>|| month </a:t>
            </a:r>
            <a:r>
              <a:rPr lang="en-US" sz="1600" dirty="0">
                <a:latin typeface="Sitka Text" panose="02000505000000020004" pitchFamily="2" charset="0"/>
                <a:cs typeface="Times New Roman"/>
              </a:rPr>
              <a:t>== 4 </a:t>
            </a:r>
            <a:r>
              <a:rPr lang="en-US" sz="1600" spc="-5" dirty="0">
                <a:latin typeface="Sitka Text" panose="02000505000000020004" pitchFamily="2" charset="0"/>
                <a:cs typeface="Times New Roman"/>
              </a:rPr>
              <a:t>|| month </a:t>
            </a:r>
            <a:r>
              <a:rPr lang="en-US" sz="1600" dirty="0">
                <a:latin typeface="Sitka Text" panose="02000505000000020004" pitchFamily="2" charset="0"/>
                <a:cs typeface="Times New Roman"/>
              </a:rPr>
              <a:t>==</a:t>
            </a:r>
            <a:r>
              <a:rPr lang="en-US" sz="1600" spc="-110" dirty="0">
                <a:latin typeface="Sitka Text" panose="02000505000000020004" pitchFamily="2" charset="0"/>
                <a:cs typeface="Times New Roman"/>
              </a:rPr>
              <a:t> </a:t>
            </a:r>
            <a:r>
              <a:rPr lang="en-US" sz="1600" dirty="0">
                <a:latin typeface="Sitka Text" panose="02000505000000020004" pitchFamily="2" charset="0"/>
                <a:cs typeface="Times New Roman"/>
              </a:rPr>
              <a:t>5)  </a:t>
            </a:r>
          </a:p>
          <a:p>
            <a:pPr marL="927100" marR="2178050" indent="-457834">
              <a:lnSpc>
                <a:spcPts val="2880"/>
              </a:lnSpc>
              <a:spcBef>
                <a:spcPts val="175"/>
              </a:spcBef>
            </a:pPr>
            <a:r>
              <a:rPr lang="en-US" sz="1600" spc="-5" dirty="0">
                <a:latin typeface="Sitka Text" panose="02000505000000020004" pitchFamily="2" charset="0"/>
                <a:cs typeface="Times New Roman"/>
              </a:rPr>
              <a:t>   </a:t>
            </a:r>
            <a:r>
              <a:rPr lang="en-US" sz="1600" spc="-5" dirty="0" err="1">
                <a:latin typeface="Sitka Text" panose="02000505000000020004" pitchFamily="2" charset="0"/>
                <a:cs typeface="Times New Roman"/>
              </a:rPr>
              <a:t>System.</a:t>
            </a:r>
            <a:r>
              <a:rPr lang="en-US" sz="1600" i="1" spc="-5" dirty="0" err="1">
                <a:latin typeface="Sitka Text" panose="02000505000000020004" pitchFamily="2" charset="0"/>
                <a:cs typeface="Times New Roman"/>
              </a:rPr>
              <a:t>out.println</a:t>
            </a:r>
            <a:r>
              <a:rPr lang="en-US" sz="1600" i="1" spc="-5" dirty="0">
                <a:latin typeface="Sitka Text" panose="02000505000000020004" pitchFamily="2" charset="0"/>
                <a:cs typeface="Times New Roman"/>
              </a:rPr>
              <a:t>("Spring");</a:t>
            </a:r>
            <a:endParaRPr lang="en-US" sz="1600" dirty="0">
              <a:latin typeface="Sitka Text" panose="02000505000000020004" pitchFamily="2" charset="0"/>
              <a:cs typeface="Times New Roman"/>
            </a:endParaRPr>
          </a:p>
          <a:p>
            <a:pPr marL="927100" marR="2178050" indent="-457834">
              <a:lnSpc>
                <a:spcPts val="2880"/>
              </a:lnSpc>
              <a:spcBef>
                <a:spcPts val="5"/>
              </a:spcBef>
            </a:pPr>
            <a:r>
              <a:rPr lang="en-US" sz="1600" spc="-5" dirty="0">
                <a:latin typeface="Sitka Text" panose="02000505000000020004" pitchFamily="2" charset="0"/>
                <a:cs typeface="Times New Roman"/>
              </a:rPr>
              <a:t>else </a:t>
            </a:r>
            <a:r>
              <a:rPr lang="en-US" sz="1600" dirty="0">
                <a:latin typeface="Sitka Text" panose="02000505000000020004" pitchFamily="2" charset="0"/>
                <a:cs typeface="Times New Roman"/>
              </a:rPr>
              <a:t>if(month == 6 </a:t>
            </a:r>
            <a:r>
              <a:rPr lang="en-US" sz="1600" spc="-5" dirty="0">
                <a:latin typeface="Sitka Text" panose="02000505000000020004" pitchFamily="2" charset="0"/>
                <a:cs typeface="Times New Roman"/>
              </a:rPr>
              <a:t>|| month </a:t>
            </a:r>
            <a:r>
              <a:rPr lang="en-US" sz="1600" dirty="0">
                <a:latin typeface="Sitka Text" panose="02000505000000020004" pitchFamily="2" charset="0"/>
                <a:cs typeface="Times New Roman"/>
              </a:rPr>
              <a:t>== 7 </a:t>
            </a:r>
            <a:r>
              <a:rPr lang="en-US" sz="1600" spc="-5" dirty="0">
                <a:latin typeface="Sitka Text" panose="02000505000000020004" pitchFamily="2" charset="0"/>
                <a:cs typeface="Times New Roman"/>
              </a:rPr>
              <a:t>|| month </a:t>
            </a:r>
            <a:r>
              <a:rPr lang="en-US" sz="1600" dirty="0">
                <a:latin typeface="Sitka Text" panose="02000505000000020004" pitchFamily="2" charset="0"/>
                <a:cs typeface="Times New Roman"/>
              </a:rPr>
              <a:t>==</a:t>
            </a:r>
            <a:r>
              <a:rPr lang="en-US" sz="1600" spc="-110" dirty="0">
                <a:latin typeface="Sitka Text" panose="02000505000000020004" pitchFamily="2" charset="0"/>
                <a:cs typeface="Times New Roman"/>
              </a:rPr>
              <a:t> </a:t>
            </a:r>
            <a:r>
              <a:rPr lang="en-US" sz="1600" dirty="0">
                <a:latin typeface="Sitka Text" panose="02000505000000020004" pitchFamily="2" charset="0"/>
                <a:cs typeface="Times New Roman"/>
              </a:rPr>
              <a:t>8)  </a:t>
            </a:r>
          </a:p>
          <a:p>
            <a:pPr marL="927100" marR="2178050" indent="-457834">
              <a:lnSpc>
                <a:spcPts val="2880"/>
              </a:lnSpc>
              <a:spcBef>
                <a:spcPts val="5"/>
              </a:spcBef>
            </a:pPr>
            <a:r>
              <a:rPr lang="en-US" sz="1600" spc="-5" dirty="0">
                <a:latin typeface="Sitka Text" panose="02000505000000020004" pitchFamily="2" charset="0"/>
                <a:cs typeface="Times New Roman"/>
              </a:rPr>
              <a:t>   </a:t>
            </a:r>
            <a:r>
              <a:rPr lang="en-US" sz="1600" spc="-5" dirty="0" err="1">
                <a:latin typeface="Sitka Text" panose="02000505000000020004" pitchFamily="2" charset="0"/>
                <a:cs typeface="Times New Roman"/>
              </a:rPr>
              <a:t>System.</a:t>
            </a:r>
            <a:r>
              <a:rPr lang="en-US" sz="1600" i="1" spc="-5" dirty="0" err="1">
                <a:latin typeface="Sitka Text" panose="02000505000000020004" pitchFamily="2" charset="0"/>
                <a:cs typeface="Times New Roman"/>
              </a:rPr>
              <a:t>out.println</a:t>
            </a:r>
            <a:r>
              <a:rPr lang="en-US" sz="1600" i="1" spc="-5" dirty="0">
                <a:latin typeface="Sitka Text" panose="02000505000000020004" pitchFamily="2" charset="0"/>
                <a:cs typeface="Times New Roman"/>
              </a:rPr>
              <a:t>("Summer");</a:t>
            </a:r>
            <a:endParaRPr lang="en-US" sz="1600" dirty="0">
              <a:latin typeface="Sitka Text" panose="02000505000000020004" pitchFamily="2" charset="0"/>
              <a:cs typeface="Times New Roman"/>
            </a:endParaRPr>
          </a:p>
          <a:p>
            <a:pPr marL="469900">
              <a:lnSpc>
                <a:spcPct val="100000"/>
              </a:lnSpc>
              <a:spcBef>
                <a:spcPts val="305"/>
              </a:spcBef>
              <a:tabLst>
                <a:tab pos="4022725" algn="l"/>
              </a:tabLst>
            </a:pPr>
            <a:r>
              <a:rPr lang="en-US" sz="1600" spc="-5" dirty="0">
                <a:latin typeface="Sitka Text" panose="02000505000000020004" pitchFamily="2" charset="0"/>
                <a:cs typeface="Times New Roman"/>
              </a:rPr>
              <a:t>else </a:t>
            </a:r>
            <a:r>
              <a:rPr lang="en-US" sz="1600" dirty="0">
                <a:latin typeface="Sitka Text" panose="02000505000000020004" pitchFamily="2" charset="0"/>
                <a:cs typeface="Times New Roman"/>
              </a:rPr>
              <a:t>if(month == 9 </a:t>
            </a:r>
            <a:r>
              <a:rPr lang="en-US" sz="1600" spc="-5" dirty="0">
                <a:latin typeface="Sitka Text" panose="02000505000000020004" pitchFamily="2" charset="0"/>
                <a:cs typeface="Times New Roman"/>
              </a:rPr>
              <a:t>|| month</a:t>
            </a:r>
            <a:r>
              <a:rPr lang="en-US" sz="1600" spc="-30" dirty="0">
                <a:latin typeface="Sitka Text" panose="02000505000000020004" pitchFamily="2" charset="0"/>
                <a:cs typeface="Times New Roman"/>
              </a:rPr>
              <a:t> </a:t>
            </a:r>
            <a:r>
              <a:rPr lang="en-US" sz="1600" dirty="0">
                <a:latin typeface="Sitka Text" panose="02000505000000020004" pitchFamily="2" charset="0"/>
                <a:cs typeface="Times New Roman"/>
              </a:rPr>
              <a:t>==</a:t>
            </a:r>
            <a:r>
              <a:rPr lang="en-US" sz="1600" spc="-15" dirty="0">
                <a:latin typeface="Sitka Text" panose="02000505000000020004" pitchFamily="2" charset="0"/>
                <a:cs typeface="Times New Roman"/>
              </a:rPr>
              <a:t> </a:t>
            </a:r>
            <a:r>
              <a:rPr lang="en-US" sz="1600" dirty="0">
                <a:latin typeface="Sitka Text" panose="02000505000000020004" pitchFamily="2" charset="0"/>
                <a:cs typeface="Times New Roman"/>
              </a:rPr>
              <a:t>10 || </a:t>
            </a:r>
            <a:r>
              <a:rPr lang="en-US" sz="1600" spc="-5" dirty="0">
                <a:latin typeface="Sitka Text" panose="02000505000000020004" pitchFamily="2" charset="0"/>
                <a:cs typeface="Times New Roman"/>
              </a:rPr>
              <a:t>month </a:t>
            </a:r>
            <a:r>
              <a:rPr lang="en-US" sz="1600" dirty="0">
                <a:latin typeface="Sitka Text" panose="02000505000000020004" pitchFamily="2" charset="0"/>
                <a:cs typeface="Times New Roman"/>
              </a:rPr>
              <a:t>==</a:t>
            </a:r>
            <a:r>
              <a:rPr lang="en-US" sz="1600" spc="-55" dirty="0">
                <a:latin typeface="Sitka Text" panose="02000505000000020004" pitchFamily="2" charset="0"/>
                <a:cs typeface="Times New Roman"/>
              </a:rPr>
              <a:t> </a:t>
            </a:r>
            <a:r>
              <a:rPr lang="en-US" sz="1600" spc="-25" dirty="0">
                <a:latin typeface="Sitka Text" panose="02000505000000020004" pitchFamily="2" charset="0"/>
                <a:cs typeface="Times New Roman"/>
              </a:rPr>
              <a:t>11)</a:t>
            </a:r>
          </a:p>
          <a:p>
            <a:pPr marL="469900">
              <a:lnSpc>
                <a:spcPct val="100000"/>
              </a:lnSpc>
              <a:spcBef>
                <a:spcPts val="305"/>
              </a:spcBef>
              <a:tabLst>
                <a:tab pos="4022725" algn="l"/>
              </a:tabLst>
            </a:pPr>
            <a:r>
              <a:rPr lang="en-US" sz="1600" spc="-25" dirty="0">
                <a:latin typeface="Sitka Text" panose="02000505000000020004" pitchFamily="2" charset="0"/>
                <a:cs typeface="Times New Roman"/>
              </a:rPr>
              <a:t>   </a:t>
            </a:r>
            <a:r>
              <a:rPr lang="en-US" sz="1600" spc="-5" dirty="0" err="1">
                <a:latin typeface="Sitka Text" panose="02000505000000020004" pitchFamily="2" charset="0"/>
                <a:cs typeface="Times New Roman"/>
              </a:rPr>
              <a:t>System.</a:t>
            </a:r>
            <a:r>
              <a:rPr lang="en-US" sz="1600" i="1" spc="-5" dirty="0" err="1">
                <a:latin typeface="Sitka Text" panose="02000505000000020004" pitchFamily="2" charset="0"/>
                <a:cs typeface="Times New Roman"/>
              </a:rPr>
              <a:t>out.println</a:t>
            </a:r>
            <a:r>
              <a:rPr lang="en-US" sz="1600" i="1" spc="-5" dirty="0">
                <a:latin typeface="Sitka Text" panose="02000505000000020004" pitchFamily="2" charset="0"/>
                <a:cs typeface="Times New Roman"/>
              </a:rPr>
              <a:t>("Autumn");</a:t>
            </a:r>
            <a:endParaRPr lang="en-US" sz="1600" dirty="0">
              <a:latin typeface="Sitka Text" panose="02000505000000020004" pitchFamily="2" charset="0"/>
              <a:cs typeface="Times New Roman"/>
            </a:endParaRPr>
          </a:p>
          <a:p>
            <a:pPr marL="469900">
              <a:lnSpc>
                <a:spcPct val="100000"/>
              </a:lnSpc>
              <a:spcBef>
                <a:spcPts val="480"/>
              </a:spcBef>
            </a:pPr>
            <a:r>
              <a:rPr lang="en-US" sz="1600" spc="-5" dirty="0">
                <a:latin typeface="Sitka Text" panose="02000505000000020004" pitchFamily="2" charset="0"/>
                <a:cs typeface="Times New Roman"/>
              </a:rPr>
              <a:t>else</a:t>
            </a:r>
          </a:p>
          <a:p>
            <a:pPr marL="469900">
              <a:lnSpc>
                <a:spcPct val="100000"/>
              </a:lnSpc>
              <a:spcBef>
                <a:spcPts val="480"/>
              </a:spcBef>
            </a:pPr>
            <a:r>
              <a:rPr lang="en-US" sz="1600" spc="-5" dirty="0">
                <a:latin typeface="Sitka Text" panose="02000505000000020004" pitchFamily="2" charset="0"/>
                <a:cs typeface="Times New Roman"/>
              </a:rPr>
              <a:t>  </a:t>
            </a:r>
            <a:r>
              <a:rPr lang="en-US" sz="1600" spc="-5" dirty="0" err="1">
                <a:latin typeface="Sitka Text" panose="02000505000000020004" pitchFamily="2" charset="0"/>
                <a:cs typeface="Times New Roman"/>
              </a:rPr>
              <a:t>System.</a:t>
            </a:r>
            <a:r>
              <a:rPr lang="en-US" sz="1600" i="1" spc="-5" dirty="0" err="1">
                <a:latin typeface="Sitka Text" panose="02000505000000020004" pitchFamily="2" charset="0"/>
                <a:cs typeface="Times New Roman"/>
              </a:rPr>
              <a:t>out.println</a:t>
            </a:r>
            <a:r>
              <a:rPr lang="en-US" sz="1600" i="1" spc="-5" dirty="0">
                <a:latin typeface="Sitka Text" panose="02000505000000020004" pitchFamily="2" charset="0"/>
                <a:cs typeface="Times New Roman"/>
              </a:rPr>
              <a:t>("invalid</a:t>
            </a:r>
            <a:r>
              <a:rPr lang="en-US" sz="1600" i="1" spc="-45" dirty="0">
                <a:latin typeface="Sitka Text" panose="02000505000000020004" pitchFamily="2" charset="0"/>
                <a:cs typeface="Times New Roman"/>
              </a:rPr>
              <a:t> </a:t>
            </a:r>
            <a:r>
              <a:rPr lang="en-US" sz="1600" i="1" dirty="0">
                <a:latin typeface="Sitka Text" panose="02000505000000020004" pitchFamily="2" charset="0"/>
                <a:cs typeface="Times New Roman"/>
              </a:rPr>
              <a:t>month");</a:t>
            </a:r>
            <a:endParaRPr lang="en-US" sz="1600" dirty="0">
              <a:latin typeface="Sitka Text" panose="02000505000000020004" pitchFamily="2" charset="0"/>
              <a:cs typeface="Times New Roman"/>
            </a:endParaRP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      }</a:t>
            </a: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a:t>
            </a:r>
            <a:endParaRPr lang="en-US" sz="1600" b="0" i="0" dirty="0">
              <a:solidFill>
                <a:srgbClr val="202124"/>
              </a:solidFill>
              <a:effectLst/>
              <a:latin typeface="Sitka Text" panose="02000505000000020004" pitchFamily="2" charset="0"/>
            </a:endParaRPr>
          </a:p>
        </p:txBody>
      </p:sp>
    </p:spTree>
    <p:extLst>
      <p:ext uri="{BB962C8B-B14F-4D97-AF65-F5344CB8AC3E}">
        <p14:creationId xmlns:p14="http://schemas.microsoft.com/office/powerpoint/2010/main" val="138222258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4944631" y="876992"/>
            <a:ext cx="4199369"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371188" y="284823"/>
            <a:ext cx="7838788" cy="769441"/>
          </a:xfrm>
          <a:prstGeom prst="rect">
            <a:avLst/>
          </a:prstGeom>
          <a:noFill/>
        </p:spPr>
        <p:txBody>
          <a:bodyPr wrap="squar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SELECTION STATEMENT</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pic>
        <p:nvPicPr>
          <p:cNvPr id="3074" name="Picture 2" descr="switch statement in java">
            <a:extLst>
              <a:ext uri="{FF2B5EF4-FFF2-40B4-BE49-F238E27FC236}">
                <a16:creationId xmlns:a16="http://schemas.microsoft.com/office/drawing/2014/main" xmlns="" id="{3C5490A6-1573-4CF9-AAD3-A2160C9F8A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1054264"/>
            <a:ext cx="6614563" cy="5512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24625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4944631" y="876992"/>
            <a:ext cx="4199369"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371188" y="284823"/>
            <a:ext cx="7686388" cy="769441"/>
          </a:xfrm>
          <a:prstGeom prst="rect">
            <a:avLst/>
          </a:prstGeom>
          <a:noFill/>
        </p:spPr>
        <p:txBody>
          <a:bodyPr wrap="squar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SELECTION STATEMENT</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xmlns="" id="{DDA8FA2A-9B59-4FF1-A16A-491057781AE4}"/>
              </a:ext>
            </a:extLst>
          </p:cNvPr>
          <p:cNvSpPr txBox="1"/>
          <p:nvPr/>
        </p:nvSpPr>
        <p:spPr>
          <a:xfrm>
            <a:off x="661636" y="1043179"/>
            <a:ext cx="7947792" cy="5355312"/>
          </a:xfrm>
          <a:prstGeom prst="rect">
            <a:avLst/>
          </a:prstGeom>
          <a:noFill/>
        </p:spPr>
        <p:txBody>
          <a:bodyPr wrap="square">
            <a:spAutoFit/>
          </a:bodyPr>
          <a:lstStyle/>
          <a:p>
            <a:pPr marL="12700">
              <a:lnSpc>
                <a:spcPct val="100000"/>
              </a:lnSpc>
              <a:spcBef>
                <a:spcPts val="1120"/>
              </a:spcBef>
            </a:pPr>
            <a:r>
              <a:rPr lang="en-US" sz="1800" dirty="0">
                <a:latin typeface="Sitka Text" panose="02000505000000020004" pitchFamily="2" charset="0"/>
                <a:cs typeface="Times New Roman"/>
              </a:rPr>
              <a:t>class </a:t>
            </a:r>
            <a:r>
              <a:rPr lang="en-US" sz="1800" spc="-5" dirty="0" err="1">
                <a:latin typeface="Sitka Text" panose="02000505000000020004" pitchFamily="2" charset="0"/>
                <a:cs typeface="Times New Roman"/>
              </a:rPr>
              <a:t>SwitchDemo</a:t>
            </a:r>
            <a:r>
              <a:rPr lang="en-US" sz="1800" spc="-35" dirty="0">
                <a:latin typeface="Sitka Text" panose="02000505000000020004" pitchFamily="2" charset="0"/>
                <a:cs typeface="Times New Roman"/>
              </a:rPr>
              <a:t> </a:t>
            </a:r>
            <a:r>
              <a:rPr lang="en-US" sz="1800" dirty="0">
                <a:latin typeface="Sitka Text" panose="02000505000000020004" pitchFamily="2" charset="0"/>
                <a:cs typeface="Times New Roman"/>
              </a:rPr>
              <a:t>{</a:t>
            </a:r>
          </a:p>
          <a:p>
            <a:pPr marL="469900">
              <a:lnSpc>
                <a:spcPct val="100000"/>
              </a:lnSpc>
            </a:pPr>
            <a:r>
              <a:rPr lang="en-US" sz="1800" dirty="0">
                <a:latin typeface="Sitka Text" panose="02000505000000020004" pitchFamily="2" charset="0"/>
                <a:cs typeface="Times New Roman"/>
              </a:rPr>
              <a:t>public static void </a:t>
            </a:r>
            <a:r>
              <a:rPr lang="en-US" sz="1800" spc="-5" dirty="0">
                <a:latin typeface="Sitka Text" panose="02000505000000020004" pitchFamily="2" charset="0"/>
                <a:cs typeface="Times New Roman"/>
              </a:rPr>
              <a:t>main(String[] </a:t>
            </a:r>
            <a:r>
              <a:rPr lang="en-US" sz="1800" spc="-10" dirty="0" err="1">
                <a:latin typeface="Sitka Text" panose="02000505000000020004" pitchFamily="2" charset="0"/>
                <a:cs typeface="Times New Roman"/>
              </a:rPr>
              <a:t>args</a:t>
            </a:r>
            <a:r>
              <a:rPr lang="en-US" sz="1800" spc="-10" dirty="0">
                <a:latin typeface="Sitka Text" panose="02000505000000020004" pitchFamily="2" charset="0"/>
                <a:cs typeface="Times New Roman"/>
              </a:rPr>
              <a:t>)</a:t>
            </a:r>
            <a:r>
              <a:rPr lang="en-US" sz="1800" spc="-80" dirty="0">
                <a:latin typeface="Sitka Text" panose="02000505000000020004" pitchFamily="2" charset="0"/>
                <a:cs typeface="Times New Roman"/>
              </a:rPr>
              <a:t> </a:t>
            </a:r>
            <a:r>
              <a:rPr lang="en-US" sz="1800" dirty="0">
                <a:latin typeface="Sitka Text" panose="02000505000000020004" pitchFamily="2" charset="0"/>
                <a:cs typeface="Times New Roman"/>
              </a:rPr>
              <a:t>{</a:t>
            </a:r>
          </a:p>
          <a:p>
            <a:pPr marL="927100" marR="5080">
              <a:lnSpc>
                <a:spcPct val="100000"/>
              </a:lnSpc>
            </a:pPr>
            <a:r>
              <a:rPr lang="en-US" sz="1800" dirty="0">
                <a:latin typeface="Sitka Text" panose="02000505000000020004" pitchFamily="2" charset="0"/>
                <a:cs typeface="Times New Roman"/>
              </a:rPr>
              <a:t>int weekday =</a:t>
            </a:r>
            <a:r>
              <a:rPr lang="en-US" sz="1800" spc="-40" dirty="0">
                <a:latin typeface="Sitka Text" panose="02000505000000020004" pitchFamily="2" charset="0"/>
                <a:cs typeface="Times New Roman"/>
              </a:rPr>
              <a:t> </a:t>
            </a:r>
            <a:r>
              <a:rPr lang="en-US" sz="1800" spc="-10" dirty="0" err="1">
                <a:latin typeface="Sitka Text" panose="02000505000000020004" pitchFamily="2" charset="0"/>
                <a:cs typeface="Times New Roman"/>
              </a:rPr>
              <a:t>Integer.parseInt</a:t>
            </a:r>
            <a:r>
              <a:rPr lang="en-US" sz="1800" spc="-10" dirty="0">
                <a:latin typeface="Sitka Text" panose="02000505000000020004" pitchFamily="2" charset="0"/>
                <a:cs typeface="Times New Roman"/>
              </a:rPr>
              <a:t>(</a:t>
            </a:r>
            <a:r>
              <a:rPr lang="en-US" sz="1800" spc="-10" dirty="0" err="1">
                <a:latin typeface="Sitka Text" panose="02000505000000020004" pitchFamily="2" charset="0"/>
                <a:cs typeface="Times New Roman"/>
              </a:rPr>
              <a:t>args</a:t>
            </a:r>
            <a:r>
              <a:rPr lang="en-US" sz="1800" spc="-10" dirty="0">
                <a:latin typeface="Sitka Text" panose="02000505000000020004" pitchFamily="2" charset="0"/>
                <a:cs typeface="Times New Roman"/>
              </a:rPr>
              <a:t>[0]);  </a:t>
            </a:r>
          </a:p>
          <a:p>
            <a:pPr marL="927100" marR="5080">
              <a:lnSpc>
                <a:spcPct val="100000"/>
              </a:lnSpc>
            </a:pPr>
            <a:r>
              <a:rPr lang="en-US" sz="1800" dirty="0">
                <a:latin typeface="Sitka Text" panose="02000505000000020004" pitchFamily="2" charset="0"/>
                <a:cs typeface="Times New Roman"/>
              </a:rPr>
              <a:t>switch(weekday)</a:t>
            </a:r>
            <a:r>
              <a:rPr lang="en-US" sz="1800" spc="-25" dirty="0">
                <a:latin typeface="Sitka Text" panose="02000505000000020004" pitchFamily="2" charset="0"/>
                <a:cs typeface="Times New Roman"/>
              </a:rPr>
              <a:t> </a:t>
            </a:r>
            <a:r>
              <a:rPr lang="en-US" sz="1800" dirty="0">
                <a:latin typeface="Sitka Text" panose="02000505000000020004" pitchFamily="2" charset="0"/>
                <a:cs typeface="Times New Roman"/>
              </a:rPr>
              <a:t>{</a:t>
            </a:r>
          </a:p>
          <a:p>
            <a:pPr marL="927100" marR="5080"/>
            <a:r>
              <a:rPr lang="en-US" sz="1800" spc="-5" dirty="0">
                <a:latin typeface="Sitka Text" panose="02000505000000020004" pitchFamily="2" charset="0"/>
                <a:cs typeface="Times New Roman"/>
              </a:rPr>
              <a:t>case</a:t>
            </a:r>
            <a:r>
              <a:rPr lang="en-US" sz="1800" spc="-15" dirty="0">
                <a:latin typeface="Sitka Text" panose="02000505000000020004" pitchFamily="2" charset="0"/>
                <a:cs typeface="Times New Roman"/>
              </a:rPr>
              <a:t> 1</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r>
              <a:rPr lang="en-US" sz="1800" spc="-5" dirty="0" err="1">
                <a:latin typeface="Sitka Text" panose="02000505000000020004" pitchFamily="2" charset="0"/>
                <a:cs typeface="Times New Roman"/>
              </a:rPr>
              <a:t>Syste</a:t>
            </a:r>
            <a:r>
              <a:rPr lang="en-US" sz="1800" spc="-25" dirty="0" err="1">
                <a:latin typeface="Sitka Text" panose="02000505000000020004" pitchFamily="2" charset="0"/>
                <a:cs typeface="Times New Roman"/>
              </a:rPr>
              <a:t>m</a:t>
            </a:r>
            <a:r>
              <a:rPr lang="en-US" sz="1800" spc="-5" dirty="0" err="1">
                <a:latin typeface="Sitka Text" panose="02000505000000020004" pitchFamily="2" charset="0"/>
                <a:cs typeface="Times New Roman"/>
              </a:rPr>
              <a:t>.out.p</a:t>
            </a:r>
            <a:r>
              <a:rPr lang="en-US" sz="1800" dirty="0" err="1">
                <a:latin typeface="Sitka Text" panose="02000505000000020004" pitchFamily="2" charset="0"/>
                <a:cs typeface="Times New Roman"/>
              </a:rPr>
              <a:t>r</a:t>
            </a:r>
            <a:r>
              <a:rPr lang="en-US" sz="1800" spc="-5" dirty="0" err="1">
                <a:latin typeface="Sitka Text" panose="02000505000000020004" pitchFamily="2" charset="0"/>
                <a:cs typeface="Times New Roman"/>
              </a:rPr>
              <a:t>in</a:t>
            </a:r>
            <a:r>
              <a:rPr lang="en-US" sz="1800" dirty="0" err="1">
                <a:latin typeface="Sitka Text" panose="02000505000000020004" pitchFamily="2" charset="0"/>
                <a:cs typeface="Times New Roman"/>
              </a:rPr>
              <a:t>t</a:t>
            </a:r>
            <a:r>
              <a:rPr lang="en-US" sz="1800" spc="-5" dirty="0" err="1">
                <a:latin typeface="Sitka Text" panose="02000505000000020004" pitchFamily="2" charset="0"/>
                <a:cs typeface="Times New Roman"/>
              </a:rPr>
              <a:t>l</a:t>
            </a:r>
            <a:r>
              <a:rPr lang="en-US" sz="1800" spc="10" dirty="0" err="1">
                <a:latin typeface="Sitka Text" panose="02000505000000020004" pitchFamily="2" charset="0"/>
                <a:cs typeface="Times New Roman"/>
              </a:rPr>
              <a:t>n</a:t>
            </a:r>
            <a:r>
              <a:rPr lang="en-US" sz="1800" spc="-5" dirty="0">
                <a:latin typeface="Sitka Text" panose="02000505000000020004" pitchFamily="2" charset="0"/>
                <a:cs typeface="Times New Roman"/>
              </a:rPr>
              <a:t>(“Sunday");</a:t>
            </a:r>
            <a:r>
              <a:rPr lang="en-US" sz="1800" dirty="0">
                <a:latin typeface="Sitka Text" panose="02000505000000020004" pitchFamily="2" charset="0"/>
                <a:cs typeface="Times New Roman"/>
              </a:rPr>
              <a:t>	</a:t>
            </a:r>
          </a:p>
          <a:p>
            <a:pPr marL="927100" marR="5080"/>
            <a:r>
              <a:rPr lang="en-US" dirty="0">
                <a:latin typeface="Sitka Text" panose="02000505000000020004" pitchFamily="2" charset="0"/>
                <a:cs typeface="Times New Roman"/>
              </a:rPr>
              <a:t>	</a:t>
            </a:r>
            <a:r>
              <a:rPr lang="en-US" sz="1800" dirty="0">
                <a:latin typeface="Sitka Text" panose="02000505000000020004" pitchFamily="2" charset="0"/>
                <a:cs typeface="Times New Roman"/>
              </a:rPr>
              <a:t>brea</a:t>
            </a:r>
            <a:r>
              <a:rPr lang="en-US" sz="1800" spc="5" dirty="0">
                <a:latin typeface="Sitka Text" panose="02000505000000020004" pitchFamily="2" charset="0"/>
                <a:cs typeface="Times New Roman"/>
              </a:rPr>
              <a:t>k</a:t>
            </a:r>
            <a:r>
              <a:rPr lang="en-US" sz="1800" dirty="0">
                <a:latin typeface="Sitka Text" panose="02000505000000020004" pitchFamily="2" charset="0"/>
                <a:cs typeface="Times New Roman"/>
              </a:rPr>
              <a:t>;</a:t>
            </a:r>
          </a:p>
          <a:p>
            <a:pPr marL="927100" marR="5080"/>
            <a:r>
              <a:rPr lang="en-US" sz="1800" spc="-5" dirty="0">
                <a:latin typeface="Sitka Text" panose="02000505000000020004" pitchFamily="2" charset="0"/>
                <a:cs typeface="Times New Roman"/>
              </a:rPr>
              <a:t>case</a:t>
            </a:r>
            <a:r>
              <a:rPr lang="en-US" sz="1800" spc="-15" dirty="0">
                <a:latin typeface="Sitka Text" panose="02000505000000020004" pitchFamily="2" charset="0"/>
                <a:cs typeface="Times New Roman"/>
              </a:rPr>
              <a:t> 2</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r>
              <a:rPr lang="en-US" sz="1800" spc="-5" dirty="0" err="1">
                <a:latin typeface="Sitka Text" panose="02000505000000020004" pitchFamily="2" charset="0"/>
                <a:cs typeface="Times New Roman"/>
              </a:rPr>
              <a:t>Syste</a:t>
            </a:r>
            <a:r>
              <a:rPr lang="en-US" sz="1800" spc="-25" dirty="0" err="1">
                <a:latin typeface="Sitka Text" panose="02000505000000020004" pitchFamily="2" charset="0"/>
                <a:cs typeface="Times New Roman"/>
              </a:rPr>
              <a:t>m</a:t>
            </a:r>
            <a:r>
              <a:rPr lang="en-US" sz="1800" spc="-5" dirty="0" err="1">
                <a:latin typeface="Sitka Text" panose="02000505000000020004" pitchFamily="2" charset="0"/>
                <a:cs typeface="Times New Roman"/>
              </a:rPr>
              <a:t>.out.p</a:t>
            </a:r>
            <a:r>
              <a:rPr lang="en-US" sz="1800" dirty="0" err="1">
                <a:latin typeface="Sitka Text" panose="02000505000000020004" pitchFamily="2" charset="0"/>
                <a:cs typeface="Times New Roman"/>
              </a:rPr>
              <a:t>r</a:t>
            </a:r>
            <a:r>
              <a:rPr lang="en-US" sz="1800" spc="-5" dirty="0" err="1">
                <a:latin typeface="Sitka Text" panose="02000505000000020004" pitchFamily="2" charset="0"/>
                <a:cs typeface="Times New Roman"/>
              </a:rPr>
              <a:t>in</a:t>
            </a:r>
            <a:r>
              <a:rPr lang="en-US" sz="1800" dirty="0" err="1">
                <a:latin typeface="Sitka Text" panose="02000505000000020004" pitchFamily="2" charset="0"/>
                <a:cs typeface="Times New Roman"/>
              </a:rPr>
              <a:t>t</a:t>
            </a:r>
            <a:r>
              <a:rPr lang="en-US" sz="1800" spc="-5" dirty="0" err="1">
                <a:latin typeface="Sitka Text" panose="02000505000000020004" pitchFamily="2" charset="0"/>
                <a:cs typeface="Times New Roman"/>
              </a:rPr>
              <a:t>l</a:t>
            </a:r>
            <a:r>
              <a:rPr lang="en-US" sz="1800" spc="10" dirty="0" err="1">
                <a:latin typeface="Sitka Text" panose="02000505000000020004" pitchFamily="2" charset="0"/>
                <a:cs typeface="Times New Roman"/>
              </a:rPr>
              <a:t>n</a:t>
            </a:r>
            <a:r>
              <a:rPr lang="en-US" sz="1800" spc="-5" dirty="0">
                <a:latin typeface="Sitka Text" panose="02000505000000020004" pitchFamily="2" charset="0"/>
                <a:cs typeface="Times New Roman"/>
              </a:rPr>
              <a:t>(“</a:t>
            </a:r>
            <a:r>
              <a:rPr lang="en-US" sz="1800" spc="-15" dirty="0">
                <a:latin typeface="Sitka Text" panose="02000505000000020004" pitchFamily="2" charset="0"/>
                <a:cs typeface="Times New Roman"/>
              </a:rPr>
              <a:t>Monday </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p>
          <a:p>
            <a:pPr marL="927100" marR="5080"/>
            <a:r>
              <a:rPr lang="en-US" dirty="0">
                <a:latin typeface="Sitka Text" panose="02000505000000020004" pitchFamily="2" charset="0"/>
                <a:cs typeface="Times New Roman"/>
              </a:rPr>
              <a:t>	</a:t>
            </a:r>
            <a:r>
              <a:rPr lang="en-US" sz="1800" dirty="0">
                <a:latin typeface="Sitka Text" panose="02000505000000020004" pitchFamily="2" charset="0"/>
                <a:cs typeface="Times New Roman"/>
              </a:rPr>
              <a:t>brea</a:t>
            </a:r>
            <a:r>
              <a:rPr lang="en-US" sz="1800" spc="5" dirty="0">
                <a:latin typeface="Sitka Text" panose="02000505000000020004" pitchFamily="2" charset="0"/>
                <a:cs typeface="Times New Roman"/>
              </a:rPr>
              <a:t>k</a:t>
            </a:r>
            <a:r>
              <a:rPr lang="en-US" sz="1800" dirty="0">
                <a:latin typeface="Sitka Text" panose="02000505000000020004" pitchFamily="2" charset="0"/>
                <a:cs typeface="Times New Roman"/>
              </a:rPr>
              <a:t>;</a:t>
            </a:r>
          </a:p>
          <a:p>
            <a:pPr marL="927100" marR="5080"/>
            <a:r>
              <a:rPr lang="en-US" sz="1800" spc="-5" dirty="0">
                <a:latin typeface="Sitka Text" panose="02000505000000020004" pitchFamily="2" charset="0"/>
                <a:cs typeface="Times New Roman"/>
              </a:rPr>
              <a:t>case</a:t>
            </a:r>
            <a:r>
              <a:rPr lang="en-US" sz="1800" spc="-15" dirty="0">
                <a:latin typeface="Sitka Text" panose="02000505000000020004" pitchFamily="2" charset="0"/>
                <a:cs typeface="Times New Roman"/>
              </a:rPr>
              <a:t> 3</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r>
              <a:rPr lang="en-US" sz="1800" spc="-5" dirty="0" err="1">
                <a:latin typeface="Sitka Text" panose="02000505000000020004" pitchFamily="2" charset="0"/>
                <a:cs typeface="Times New Roman"/>
              </a:rPr>
              <a:t>Syste</a:t>
            </a:r>
            <a:r>
              <a:rPr lang="en-US" sz="1800" spc="-25" dirty="0" err="1">
                <a:latin typeface="Sitka Text" panose="02000505000000020004" pitchFamily="2" charset="0"/>
                <a:cs typeface="Times New Roman"/>
              </a:rPr>
              <a:t>m</a:t>
            </a:r>
            <a:r>
              <a:rPr lang="en-US" sz="1800" spc="-5" dirty="0" err="1">
                <a:latin typeface="Sitka Text" panose="02000505000000020004" pitchFamily="2" charset="0"/>
                <a:cs typeface="Times New Roman"/>
              </a:rPr>
              <a:t>.out.p</a:t>
            </a:r>
            <a:r>
              <a:rPr lang="en-US" sz="1800" dirty="0" err="1">
                <a:latin typeface="Sitka Text" panose="02000505000000020004" pitchFamily="2" charset="0"/>
                <a:cs typeface="Times New Roman"/>
              </a:rPr>
              <a:t>r</a:t>
            </a:r>
            <a:r>
              <a:rPr lang="en-US" sz="1800" spc="-5" dirty="0" err="1">
                <a:latin typeface="Sitka Text" panose="02000505000000020004" pitchFamily="2" charset="0"/>
                <a:cs typeface="Times New Roman"/>
              </a:rPr>
              <a:t>in</a:t>
            </a:r>
            <a:r>
              <a:rPr lang="en-US" sz="1800" dirty="0" err="1">
                <a:latin typeface="Sitka Text" panose="02000505000000020004" pitchFamily="2" charset="0"/>
                <a:cs typeface="Times New Roman"/>
              </a:rPr>
              <a:t>t</a:t>
            </a:r>
            <a:r>
              <a:rPr lang="en-US" sz="1800" spc="-5" dirty="0" err="1">
                <a:latin typeface="Sitka Text" panose="02000505000000020004" pitchFamily="2" charset="0"/>
                <a:cs typeface="Times New Roman"/>
              </a:rPr>
              <a:t>l</a:t>
            </a:r>
            <a:r>
              <a:rPr lang="en-US" sz="1800" spc="10" dirty="0" err="1">
                <a:latin typeface="Sitka Text" panose="02000505000000020004" pitchFamily="2" charset="0"/>
                <a:cs typeface="Times New Roman"/>
              </a:rPr>
              <a:t>n</a:t>
            </a:r>
            <a:r>
              <a:rPr lang="en-US" sz="1800" spc="-5" dirty="0">
                <a:latin typeface="Sitka Text" panose="02000505000000020004" pitchFamily="2" charset="0"/>
                <a:cs typeface="Times New Roman"/>
              </a:rPr>
              <a:t>(“</a:t>
            </a:r>
            <a:r>
              <a:rPr lang="en-US" sz="1800" spc="-15" dirty="0">
                <a:latin typeface="Sitka Text" panose="02000505000000020004" pitchFamily="2" charset="0"/>
                <a:cs typeface="Times New Roman"/>
              </a:rPr>
              <a:t>Tuesday</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p>
          <a:p>
            <a:pPr marL="927100" marR="5080"/>
            <a:r>
              <a:rPr lang="en-US" dirty="0">
                <a:latin typeface="Sitka Text" panose="02000505000000020004" pitchFamily="2" charset="0"/>
                <a:cs typeface="Times New Roman"/>
              </a:rPr>
              <a:t>	</a:t>
            </a:r>
            <a:r>
              <a:rPr lang="en-US" sz="1800" dirty="0">
                <a:latin typeface="Sitka Text" panose="02000505000000020004" pitchFamily="2" charset="0"/>
                <a:cs typeface="Times New Roman"/>
              </a:rPr>
              <a:t>brea</a:t>
            </a:r>
            <a:r>
              <a:rPr lang="en-US" sz="1800" spc="5" dirty="0">
                <a:latin typeface="Sitka Text" panose="02000505000000020004" pitchFamily="2" charset="0"/>
                <a:cs typeface="Times New Roman"/>
              </a:rPr>
              <a:t>k</a:t>
            </a:r>
            <a:r>
              <a:rPr lang="en-US" sz="1800" dirty="0">
                <a:latin typeface="Sitka Text" panose="02000505000000020004" pitchFamily="2" charset="0"/>
                <a:cs typeface="Times New Roman"/>
              </a:rPr>
              <a:t>;</a:t>
            </a:r>
          </a:p>
          <a:p>
            <a:pPr marL="927100" marR="5080"/>
            <a:r>
              <a:rPr lang="en-US" sz="1800" spc="-5" dirty="0">
                <a:latin typeface="Sitka Text" panose="02000505000000020004" pitchFamily="2" charset="0"/>
                <a:cs typeface="Times New Roman"/>
              </a:rPr>
              <a:t>case</a:t>
            </a:r>
            <a:r>
              <a:rPr lang="en-US" sz="1800" spc="-15" dirty="0">
                <a:latin typeface="Sitka Text" panose="02000505000000020004" pitchFamily="2" charset="0"/>
                <a:cs typeface="Times New Roman"/>
              </a:rPr>
              <a:t> 4</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r>
              <a:rPr lang="en-US" sz="1800" spc="-5" dirty="0" err="1">
                <a:latin typeface="Sitka Text" panose="02000505000000020004" pitchFamily="2" charset="0"/>
                <a:cs typeface="Times New Roman"/>
              </a:rPr>
              <a:t>Syste</a:t>
            </a:r>
            <a:r>
              <a:rPr lang="en-US" sz="1800" spc="-25" dirty="0" err="1">
                <a:latin typeface="Sitka Text" panose="02000505000000020004" pitchFamily="2" charset="0"/>
                <a:cs typeface="Times New Roman"/>
              </a:rPr>
              <a:t>m</a:t>
            </a:r>
            <a:r>
              <a:rPr lang="en-US" sz="1800" spc="-5" dirty="0" err="1">
                <a:latin typeface="Sitka Text" panose="02000505000000020004" pitchFamily="2" charset="0"/>
                <a:cs typeface="Times New Roman"/>
              </a:rPr>
              <a:t>.out.p</a:t>
            </a:r>
            <a:r>
              <a:rPr lang="en-US" sz="1800" dirty="0" err="1">
                <a:latin typeface="Sitka Text" panose="02000505000000020004" pitchFamily="2" charset="0"/>
                <a:cs typeface="Times New Roman"/>
              </a:rPr>
              <a:t>r</a:t>
            </a:r>
            <a:r>
              <a:rPr lang="en-US" sz="1800" spc="-5" dirty="0" err="1">
                <a:latin typeface="Sitka Text" panose="02000505000000020004" pitchFamily="2" charset="0"/>
                <a:cs typeface="Times New Roman"/>
              </a:rPr>
              <a:t>in</a:t>
            </a:r>
            <a:r>
              <a:rPr lang="en-US" sz="1800" dirty="0" err="1">
                <a:latin typeface="Sitka Text" panose="02000505000000020004" pitchFamily="2" charset="0"/>
                <a:cs typeface="Times New Roman"/>
              </a:rPr>
              <a:t>t</a:t>
            </a:r>
            <a:r>
              <a:rPr lang="en-US" sz="1800" spc="-5" dirty="0" err="1">
                <a:latin typeface="Sitka Text" panose="02000505000000020004" pitchFamily="2" charset="0"/>
                <a:cs typeface="Times New Roman"/>
              </a:rPr>
              <a:t>l</a:t>
            </a:r>
            <a:r>
              <a:rPr lang="en-US" sz="1800" spc="10" dirty="0" err="1">
                <a:latin typeface="Sitka Text" panose="02000505000000020004" pitchFamily="2" charset="0"/>
                <a:cs typeface="Times New Roman"/>
              </a:rPr>
              <a:t>n</a:t>
            </a:r>
            <a:r>
              <a:rPr lang="en-US" sz="1800" spc="-5" dirty="0">
                <a:latin typeface="Sitka Text" panose="02000505000000020004" pitchFamily="2" charset="0"/>
                <a:cs typeface="Times New Roman"/>
              </a:rPr>
              <a:t>(“</a:t>
            </a:r>
            <a:r>
              <a:rPr lang="en-US" sz="1800" spc="-15" dirty="0">
                <a:latin typeface="Sitka Text" panose="02000505000000020004" pitchFamily="2" charset="0"/>
                <a:cs typeface="Times New Roman"/>
              </a:rPr>
              <a:t>Wednesday</a:t>
            </a:r>
            <a:r>
              <a:rPr lang="en-US" sz="1800" spc="-5" dirty="0">
                <a:latin typeface="Sitka Text" panose="02000505000000020004" pitchFamily="2" charset="0"/>
                <a:cs typeface="Times New Roman"/>
              </a:rPr>
              <a:t>"); </a:t>
            </a:r>
          </a:p>
          <a:p>
            <a:pPr marL="927100" marR="5080"/>
            <a:r>
              <a:rPr lang="en-US" spc="-5" dirty="0">
                <a:latin typeface="Sitka Text" panose="02000505000000020004" pitchFamily="2" charset="0"/>
                <a:cs typeface="Times New Roman"/>
              </a:rPr>
              <a:t>	</a:t>
            </a:r>
            <a:r>
              <a:rPr lang="en-US" sz="1800" dirty="0">
                <a:latin typeface="Sitka Text" panose="02000505000000020004" pitchFamily="2" charset="0"/>
                <a:cs typeface="Times New Roman"/>
              </a:rPr>
              <a:t>brea</a:t>
            </a:r>
            <a:r>
              <a:rPr lang="en-US" sz="1800" spc="5" dirty="0">
                <a:latin typeface="Sitka Text" panose="02000505000000020004" pitchFamily="2" charset="0"/>
                <a:cs typeface="Times New Roman"/>
              </a:rPr>
              <a:t>k</a:t>
            </a:r>
            <a:r>
              <a:rPr lang="en-US" sz="1800" dirty="0">
                <a:latin typeface="Sitka Text" panose="02000505000000020004" pitchFamily="2" charset="0"/>
                <a:cs typeface="Times New Roman"/>
              </a:rPr>
              <a:t>;</a:t>
            </a:r>
          </a:p>
          <a:p>
            <a:pPr marL="927100" marR="5080"/>
            <a:r>
              <a:rPr lang="en-US" sz="1800" spc="-5" dirty="0">
                <a:latin typeface="Sitka Text" panose="02000505000000020004" pitchFamily="2" charset="0"/>
                <a:cs typeface="Times New Roman"/>
              </a:rPr>
              <a:t>case</a:t>
            </a:r>
            <a:r>
              <a:rPr lang="en-US" sz="1800" spc="-15" dirty="0">
                <a:latin typeface="Sitka Text" panose="02000505000000020004" pitchFamily="2" charset="0"/>
                <a:cs typeface="Times New Roman"/>
              </a:rPr>
              <a:t> 5</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r>
              <a:rPr lang="en-US" sz="1800" spc="-5" dirty="0" err="1">
                <a:latin typeface="Sitka Text" panose="02000505000000020004" pitchFamily="2" charset="0"/>
                <a:cs typeface="Times New Roman"/>
              </a:rPr>
              <a:t>Syste</a:t>
            </a:r>
            <a:r>
              <a:rPr lang="en-US" sz="1800" spc="-25" dirty="0" err="1">
                <a:latin typeface="Sitka Text" panose="02000505000000020004" pitchFamily="2" charset="0"/>
                <a:cs typeface="Times New Roman"/>
              </a:rPr>
              <a:t>m</a:t>
            </a:r>
            <a:r>
              <a:rPr lang="en-US" sz="1800" spc="-5" dirty="0" err="1">
                <a:latin typeface="Sitka Text" panose="02000505000000020004" pitchFamily="2" charset="0"/>
                <a:cs typeface="Times New Roman"/>
              </a:rPr>
              <a:t>.out.p</a:t>
            </a:r>
            <a:r>
              <a:rPr lang="en-US" sz="1800" dirty="0" err="1">
                <a:latin typeface="Sitka Text" panose="02000505000000020004" pitchFamily="2" charset="0"/>
                <a:cs typeface="Times New Roman"/>
              </a:rPr>
              <a:t>r</a:t>
            </a:r>
            <a:r>
              <a:rPr lang="en-US" sz="1800" spc="-5" dirty="0" err="1">
                <a:latin typeface="Sitka Text" panose="02000505000000020004" pitchFamily="2" charset="0"/>
                <a:cs typeface="Times New Roman"/>
              </a:rPr>
              <a:t>in</a:t>
            </a:r>
            <a:r>
              <a:rPr lang="en-US" sz="1800" dirty="0" err="1">
                <a:latin typeface="Sitka Text" panose="02000505000000020004" pitchFamily="2" charset="0"/>
                <a:cs typeface="Times New Roman"/>
              </a:rPr>
              <a:t>t</a:t>
            </a:r>
            <a:r>
              <a:rPr lang="en-US" sz="1800" spc="-5" dirty="0" err="1">
                <a:latin typeface="Sitka Text" panose="02000505000000020004" pitchFamily="2" charset="0"/>
                <a:cs typeface="Times New Roman"/>
              </a:rPr>
              <a:t>l</a:t>
            </a:r>
            <a:r>
              <a:rPr lang="en-US" sz="1800" spc="10" dirty="0" err="1">
                <a:latin typeface="Sitka Text" panose="02000505000000020004" pitchFamily="2" charset="0"/>
                <a:cs typeface="Times New Roman"/>
              </a:rPr>
              <a:t>n</a:t>
            </a:r>
            <a:r>
              <a:rPr lang="en-US" sz="1800" spc="-5" dirty="0">
                <a:latin typeface="Sitka Text" panose="02000505000000020004" pitchFamily="2" charset="0"/>
                <a:cs typeface="Times New Roman"/>
              </a:rPr>
              <a:t>(“</a:t>
            </a:r>
            <a:r>
              <a:rPr lang="en-US" sz="1800" spc="-15" dirty="0">
                <a:latin typeface="Sitka Text" panose="02000505000000020004" pitchFamily="2" charset="0"/>
                <a:cs typeface="Times New Roman"/>
              </a:rPr>
              <a:t>T</a:t>
            </a:r>
            <a:r>
              <a:rPr lang="en-US" sz="1800" spc="-5" dirty="0">
                <a:latin typeface="Sitka Text" panose="02000505000000020004" pitchFamily="2" charset="0"/>
                <a:cs typeface="Times New Roman"/>
              </a:rPr>
              <a:t>hursd</a:t>
            </a:r>
            <a:r>
              <a:rPr lang="en-US" sz="1800" spc="-15" dirty="0">
                <a:latin typeface="Sitka Text" panose="02000505000000020004" pitchFamily="2" charset="0"/>
                <a:cs typeface="Times New Roman"/>
              </a:rPr>
              <a:t>a</a:t>
            </a:r>
            <a:r>
              <a:rPr lang="en-US" sz="1800" dirty="0">
                <a:latin typeface="Sitka Text" panose="02000505000000020004" pitchFamily="2" charset="0"/>
                <a:cs typeface="Times New Roman"/>
              </a:rPr>
              <a:t>y</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p>
          <a:p>
            <a:pPr marL="927100" marR="5080"/>
            <a:r>
              <a:rPr lang="en-US" dirty="0">
                <a:latin typeface="Sitka Text" panose="02000505000000020004" pitchFamily="2" charset="0"/>
                <a:cs typeface="Times New Roman"/>
              </a:rPr>
              <a:t>	</a:t>
            </a:r>
            <a:r>
              <a:rPr lang="en-US" sz="1800" dirty="0">
                <a:latin typeface="Sitka Text" panose="02000505000000020004" pitchFamily="2" charset="0"/>
                <a:cs typeface="Times New Roman"/>
              </a:rPr>
              <a:t>brea</a:t>
            </a:r>
            <a:r>
              <a:rPr lang="en-US" sz="1800" spc="5" dirty="0">
                <a:latin typeface="Sitka Text" panose="02000505000000020004" pitchFamily="2" charset="0"/>
                <a:cs typeface="Times New Roman"/>
              </a:rPr>
              <a:t>k</a:t>
            </a:r>
            <a:r>
              <a:rPr lang="en-US" sz="1800" dirty="0">
                <a:latin typeface="Sitka Text" panose="02000505000000020004" pitchFamily="2" charset="0"/>
                <a:cs typeface="Times New Roman"/>
              </a:rPr>
              <a:t>;</a:t>
            </a:r>
          </a:p>
          <a:p>
            <a:pPr marL="927100" marR="5080"/>
            <a:r>
              <a:rPr lang="en-US" sz="1800" spc="-5" dirty="0">
                <a:latin typeface="Sitka Text" panose="02000505000000020004" pitchFamily="2" charset="0"/>
                <a:cs typeface="Times New Roman"/>
              </a:rPr>
              <a:t>case</a:t>
            </a:r>
            <a:r>
              <a:rPr lang="en-US" sz="1800" spc="-15" dirty="0">
                <a:latin typeface="Sitka Text" panose="02000505000000020004" pitchFamily="2" charset="0"/>
                <a:cs typeface="Times New Roman"/>
              </a:rPr>
              <a:t> 6</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r>
              <a:rPr lang="en-US" sz="1800" spc="-5" dirty="0" err="1">
                <a:latin typeface="Sitka Text" panose="02000505000000020004" pitchFamily="2" charset="0"/>
                <a:cs typeface="Times New Roman"/>
              </a:rPr>
              <a:t>Syste</a:t>
            </a:r>
            <a:r>
              <a:rPr lang="en-US" sz="1800" spc="-25" dirty="0" err="1">
                <a:latin typeface="Sitka Text" panose="02000505000000020004" pitchFamily="2" charset="0"/>
                <a:cs typeface="Times New Roman"/>
              </a:rPr>
              <a:t>m</a:t>
            </a:r>
            <a:r>
              <a:rPr lang="en-US" sz="1800" spc="-5" dirty="0" err="1">
                <a:latin typeface="Sitka Text" panose="02000505000000020004" pitchFamily="2" charset="0"/>
                <a:cs typeface="Times New Roman"/>
              </a:rPr>
              <a:t>.out.p</a:t>
            </a:r>
            <a:r>
              <a:rPr lang="en-US" sz="1800" dirty="0" err="1">
                <a:latin typeface="Sitka Text" panose="02000505000000020004" pitchFamily="2" charset="0"/>
                <a:cs typeface="Times New Roman"/>
              </a:rPr>
              <a:t>r</a:t>
            </a:r>
            <a:r>
              <a:rPr lang="en-US" sz="1800" spc="-5" dirty="0" err="1">
                <a:latin typeface="Sitka Text" panose="02000505000000020004" pitchFamily="2" charset="0"/>
                <a:cs typeface="Times New Roman"/>
              </a:rPr>
              <a:t>in</a:t>
            </a:r>
            <a:r>
              <a:rPr lang="en-US" sz="1800" dirty="0" err="1">
                <a:latin typeface="Sitka Text" panose="02000505000000020004" pitchFamily="2" charset="0"/>
                <a:cs typeface="Times New Roman"/>
              </a:rPr>
              <a:t>t</a:t>
            </a:r>
            <a:r>
              <a:rPr lang="en-US" sz="1800" spc="-5" dirty="0" err="1">
                <a:latin typeface="Sitka Text" panose="02000505000000020004" pitchFamily="2" charset="0"/>
                <a:cs typeface="Times New Roman"/>
              </a:rPr>
              <a:t>l</a:t>
            </a:r>
            <a:r>
              <a:rPr lang="en-US" sz="1800" spc="10" dirty="0" err="1">
                <a:latin typeface="Sitka Text" panose="02000505000000020004" pitchFamily="2" charset="0"/>
                <a:cs typeface="Times New Roman"/>
              </a:rPr>
              <a:t>n</a:t>
            </a:r>
            <a:r>
              <a:rPr lang="en-US" sz="1800" spc="-5" dirty="0">
                <a:latin typeface="Sitka Text" panose="02000505000000020004" pitchFamily="2" charset="0"/>
                <a:cs typeface="Times New Roman"/>
              </a:rPr>
              <a:t>(“</a:t>
            </a:r>
            <a:r>
              <a:rPr lang="en-US" sz="1800" spc="-15" dirty="0">
                <a:latin typeface="Sitka Text" panose="02000505000000020004" pitchFamily="2" charset="0"/>
                <a:cs typeface="Times New Roman"/>
              </a:rPr>
              <a:t>Friday</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p>
          <a:p>
            <a:pPr marL="927100" marR="5080"/>
            <a:r>
              <a:rPr lang="en-US" dirty="0">
                <a:latin typeface="Sitka Text" panose="02000505000000020004" pitchFamily="2" charset="0"/>
                <a:cs typeface="Times New Roman"/>
              </a:rPr>
              <a:t>	</a:t>
            </a:r>
            <a:r>
              <a:rPr lang="en-US" sz="1800" dirty="0">
                <a:latin typeface="Sitka Text" panose="02000505000000020004" pitchFamily="2" charset="0"/>
                <a:cs typeface="Times New Roman"/>
              </a:rPr>
              <a:t>brea</a:t>
            </a:r>
            <a:r>
              <a:rPr lang="en-US" sz="1800" spc="5" dirty="0">
                <a:latin typeface="Sitka Text" panose="02000505000000020004" pitchFamily="2" charset="0"/>
                <a:cs typeface="Times New Roman"/>
              </a:rPr>
              <a:t>k</a:t>
            </a:r>
            <a:r>
              <a:rPr lang="en-US" sz="1800" dirty="0">
                <a:latin typeface="Sitka Text" panose="02000505000000020004" pitchFamily="2" charset="0"/>
                <a:cs typeface="Times New Roman"/>
              </a:rPr>
              <a:t>;</a:t>
            </a:r>
          </a:p>
          <a:p>
            <a:pPr marL="927100" marR="5080"/>
            <a:r>
              <a:rPr lang="en-US" sz="1800" spc="-5" dirty="0">
                <a:latin typeface="Sitka Text" panose="02000505000000020004" pitchFamily="2" charset="0"/>
                <a:cs typeface="Times New Roman"/>
              </a:rPr>
              <a:t>case</a:t>
            </a:r>
            <a:r>
              <a:rPr lang="en-US" sz="1800" spc="-15" dirty="0">
                <a:latin typeface="Sitka Text" panose="02000505000000020004" pitchFamily="2" charset="0"/>
                <a:cs typeface="Times New Roman"/>
              </a:rPr>
              <a:t> 7</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r>
              <a:rPr lang="en-US" sz="1800" spc="-5" dirty="0" err="1">
                <a:latin typeface="Sitka Text" panose="02000505000000020004" pitchFamily="2" charset="0"/>
                <a:cs typeface="Times New Roman"/>
              </a:rPr>
              <a:t>Syste</a:t>
            </a:r>
            <a:r>
              <a:rPr lang="en-US" sz="1800" spc="-25" dirty="0" err="1">
                <a:latin typeface="Sitka Text" panose="02000505000000020004" pitchFamily="2" charset="0"/>
                <a:cs typeface="Times New Roman"/>
              </a:rPr>
              <a:t>m</a:t>
            </a:r>
            <a:r>
              <a:rPr lang="en-US" sz="1800" spc="-5" dirty="0" err="1">
                <a:latin typeface="Sitka Text" panose="02000505000000020004" pitchFamily="2" charset="0"/>
                <a:cs typeface="Times New Roman"/>
              </a:rPr>
              <a:t>.out.p</a:t>
            </a:r>
            <a:r>
              <a:rPr lang="en-US" sz="1800" dirty="0" err="1">
                <a:latin typeface="Sitka Text" panose="02000505000000020004" pitchFamily="2" charset="0"/>
                <a:cs typeface="Times New Roman"/>
              </a:rPr>
              <a:t>r</a:t>
            </a:r>
            <a:r>
              <a:rPr lang="en-US" sz="1800" spc="-5" dirty="0" err="1">
                <a:latin typeface="Sitka Text" panose="02000505000000020004" pitchFamily="2" charset="0"/>
                <a:cs typeface="Times New Roman"/>
              </a:rPr>
              <a:t>in</a:t>
            </a:r>
            <a:r>
              <a:rPr lang="en-US" sz="1800" dirty="0" err="1">
                <a:latin typeface="Sitka Text" panose="02000505000000020004" pitchFamily="2" charset="0"/>
                <a:cs typeface="Times New Roman"/>
              </a:rPr>
              <a:t>t</a:t>
            </a:r>
            <a:r>
              <a:rPr lang="en-US" sz="1800" spc="-5" dirty="0" err="1">
                <a:latin typeface="Sitka Text" panose="02000505000000020004" pitchFamily="2" charset="0"/>
                <a:cs typeface="Times New Roman"/>
              </a:rPr>
              <a:t>l</a:t>
            </a:r>
            <a:r>
              <a:rPr lang="en-US" sz="1800" spc="10" dirty="0" err="1">
                <a:latin typeface="Sitka Text" panose="02000505000000020004" pitchFamily="2" charset="0"/>
                <a:cs typeface="Times New Roman"/>
              </a:rPr>
              <a:t>n</a:t>
            </a:r>
            <a:r>
              <a:rPr lang="en-US" sz="1800" spc="-5" dirty="0">
                <a:latin typeface="Sitka Text" panose="02000505000000020004" pitchFamily="2" charset="0"/>
                <a:cs typeface="Times New Roman"/>
              </a:rPr>
              <a:t>(“</a:t>
            </a:r>
            <a:r>
              <a:rPr lang="en-US" sz="1800" spc="-15" dirty="0">
                <a:latin typeface="Sitka Text" panose="02000505000000020004" pitchFamily="2" charset="0"/>
                <a:cs typeface="Times New Roman"/>
              </a:rPr>
              <a:t>Saturday</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p>
          <a:p>
            <a:pPr marL="927100" marR="5080"/>
            <a:r>
              <a:rPr lang="en-US" dirty="0">
                <a:latin typeface="Sitka Text" panose="02000505000000020004" pitchFamily="2" charset="0"/>
                <a:cs typeface="Times New Roman"/>
              </a:rPr>
              <a:t>	</a:t>
            </a:r>
            <a:r>
              <a:rPr lang="en-US" sz="1800" dirty="0">
                <a:latin typeface="Sitka Text" panose="02000505000000020004" pitchFamily="2" charset="0"/>
                <a:cs typeface="Times New Roman"/>
              </a:rPr>
              <a:t>brea</a:t>
            </a:r>
            <a:r>
              <a:rPr lang="en-US" sz="1800" spc="5" dirty="0">
                <a:latin typeface="Sitka Text" panose="02000505000000020004" pitchFamily="2" charset="0"/>
                <a:cs typeface="Times New Roman"/>
              </a:rPr>
              <a:t>k</a:t>
            </a:r>
            <a:r>
              <a:rPr lang="en-US" sz="1800" dirty="0">
                <a:latin typeface="Sitka Text" panose="02000505000000020004" pitchFamily="2" charset="0"/>
                <a:cs typeface="Times New Roman"/>
              </a:rPr>
              <a:t>;</a:t>
            </a:r>
          </a:p>
          <a:p>
            <a:pPr marL="927100" marR="5080"/>
            <a:r>
              <a:rPr lang="en-US" sz="1800" dirty="0">
                <a:latin typeface="Sitka Text" panose="02000505000000020004" pitchFamily="2" charset="0"/>
                <a:cs typeface="Times New Roman"/>
              </a:rPr>
              <a:t>default:	</a:t>
            </a:r>
            <a:r>
              <a:rPr lang="en-US" sz="1800" spc="-5" dirty="0" err="1">
                <a:latin typeface="Sitka Text" panose="02000505000000020004" pitchFamily="2" charset="0"/>
                <a:cs typeface="Times New Roman"/>
              </a:rPr>
              <a:t>System.out.println</a:t>
            </a:r>
            <a:r>
              <a:rPr lang="en-US" sz="1800" spc="-5" dirty="0">
                <a:latin typeface="Sitka Text" panose="02000505000000020004" pitchFamily="2" charset="0"/>
                <a:cs typeface="Times New Roman"/>
              </a:rPr>
              <a:t>(“Invalid</a:t>
            </a:r>
            <a:r>
              <a:rPr lang="en-US" sz="1800" spc="-15" dirty="0">
                <a:latin typeface="Sitka Text" panose="02000505000000020004" pitchFamily="2" charset="0"/>
                <a:cs typeface="Times New Roman"/>
              </a:rPr>
              <a:t> </a:t>
            </a:r>
            <a:r>
              <a:rPr lang="en-US" sz="1800" dirty="0">
                <a:latin typeface="Sitka Text" panose="02000505000000020004" pitchFamily="2" charset="0"/>
                <a:cs typeface="Times New Roman"/>
              </a:rPr>
              <a:t>day");</a:t>
            </a:r>
          </a:p>
        </p:txBody>
      </p:sp>
    </p:spTree>
    <p:extLst>
      <p:ext uri="{BB962C8B-B14F-4D97-AF65-F5344CB8AC3E}">
        <p14:creationId xmlns:p14="http://schemas.microsoft.com/office/powerpoint/2010/main" val="2673760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144129" y="876993"/>
            <a:ext cx="5999871"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42779" y="276532"/>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xmlns="" id="{14056E71-7C61-4286-BB3A-84DDF4274C29}"/>
              </a:ext>
            </a:extLst>
          </p:cNvPr>
          <p:cNvSpPr txBox="1"/>
          <p:nvPr/>
        </p:nvSpPr>
        <p:spPr>
          <a:xfrm>
            <a:off x="430905" y="1319406"/>
            <a:ext cx="5600618" cy="3970318"/>
          </a:xfrm>
          <a:prstGeom prst="rect">
            <a:avLst/>
          </a:prstGeom>
          <a:noFill/>
        </p:spPr>
        <p:txBody>
          <a:bodyPr wrap="square">
            <a:spAutoFit/>
          </a:bodyPr>
          <a:lstStyle/>
          <a:p>
            <a:pPr marL="12700">
              <a:lnSpc>
                <a:spcPct val="100000"/>
              </a:lnSpc>
              <a:spcBef>
                <a:spcPts val="600"/>
              </a:spcBef>
              <a:spcAft>
                <a:spcPts val="600"/>
              </a:spcAft>
            </a:pPr>
            <a:r>
              <a:rPr lang="en-US" sz="2400"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program to check if a given number is odd or even.</a:t>
            </a:r>
          </a:p>
          <a:p>
            <a:pPr marL="12700">
              <a:lnSpc>
                <a:spcPct val="100000"/>
              </a:lnSpc>
              <a:spcBef>
                <a:spcPts val="600"/>
              </a:spcBef>
              <a:spcAft>
                <a:spcPts val="600"/>
              </a:spcAft>
            </a:pPr>
            <a:endParaRPr lang="en-US" sz="2400" dirty="0">
              <a:solidFill>
                <a:srgbClr val="353535"/>
              </a:solidFill>
              <a:latin typeface="Sitka Text" panose="02000505000000020004" pitchFamily="2" charset="0"/>
              <a:cs typeface="Arial"/>
            </a:endParaRPr>
          </a:p>
          <a:p>
            <a:pPr marL="12700">
              <a:lnSpc>
                <a:spcPct val="100000"/>
              </a:lnSpc>
              <a:spcBef>
                <a:spcPts val="600"/>
              </a:spcBef>
              <a:spcAft>
                <a:spcPts val="600"/>
              </a:spcAft>
            </a:pPr>
            <a:r>
              <a:rPr lang="en-US" sz="2400" dirty="0">
                <a:solidFill>
                  <a:srgbClr val="353535"/>
                </a:solidFill>
                <a:latin typeface="Sitka Text" panose="02000505000000020004" pitchFamily="2" charset="0"/>
                <a:cs typeface="Arial"/>
              </a:rPr>
              <a:t>Input: As Argument</a:t>
            </a:r>
          </a:p>
          <a:p>
            <a:pPr marL="12700">
              <a:lnSpc>
                <a:spcPct val="100000"/>
              </a:lnSpc>
              <a:spcBef>
                <a:spcPts val="600"/>
              </a:spcBef>
              <a:spcAft>
                <a:spcPts val="600"/>
              </a:spcAft>
            </a:pPr>
            <a:endParaRPr lang="en-US" sz="2400" dirty="0">
              <a:solidFill>
                <a:srgbClr val="353535"/>
              </a:solidFill>
              <a:latin typeface="Sitka Text" panose="02000505000000020004" pitchFamily="2" charset="0"/>
              <a:cs typeface="Arial"/>
            </a:endParaRPr>
          </a:p>
          <a:p>
            <a:pPr marL="12700">
              <a:lnSpc>
                <a:spcPct val="100000"/>
              </a:lnSpc>
              <a:spcBef>
                <a:spcPts val="600"/>
              </a:spcBef>
              <a:spcAft>
                <a:spcPts val="600"/>
              </a:spcAft>
            </a:pPr>
            <a:r>
              <a:rPr lang="en-US" sz="2400" dirty="0">
                <a:solidFill>
                  <a:srgbClr val="353535"/>
                </a:solidFill>
                <a:latin typeface="Sitka Text" panose="02000505000000020004" pitchFamily="2" charset="0"/>
                <a:cs typeface="Arial"/>
              </a:rPr>
              <a:t>Example </a:t>
            </a:r>
          </a:p>
          <a:p>
            <a:pPr marL="12700">
              <a:lnSpc>
                <a:spcPct val="100000"/>
              </a:lnSpc>
              <a:spcBef>
                <a:spcPts val="600"/>
              </a:spcBef>
              <a:spcAft>
                <a:spcPts val="600"/>
              </a:spcAft>
            </a:pPr>
            <a:r>
              <a:rPr lang="en-US" sz="2400" dirty="0">
                <a:solidFill>
                  <a:srgbClr val="353535"/>
                </a:solidFill>
                <a:latin typeface="Sitka Text" panose="02000505000000020004" pitchFamily="2" charset="0"/>
                <a:cs typeface="Arial"/>
              </a:rPr>
              <a:t>Java </a:t>
            </a:r>
            <a:r>
              <a:rPr lang="en-US" sz="2400" dirty="0" err="1">
                <a:solidFill>
                  <a:srgbClr val="353535"/>
                </a:solidFill>
                <a:latin typeface="Sitka Text" panose="02000505000000020004" pitchFamily="2" charset="0"/>
                <a:cs typeface="Arial"/>
              </a:rPr>
              <a:t>EvenOdd</a:t>
            </a:r>
            <a:r>
              <a:rPr lang="en-US" sz="2400" dirty="0">
                <a:solidFill>
                  <a:srgbClr val="353535"/>
                </a:solidFill>
                <a:latin typeface="Sitka Text" panose="02000505000000020004" pitchFamily="2" charset="0"/>
                <a:cs typeface="Arial"/>
              </a:rPr>
              <a:t> 24</a:t>
            </a:r>
          </a:p>
          <a:p>
            <a:pPr marL="12700">
              <a:lnSpc>
                <a:spcPct val="100000"/>
              </a:lnSpc>
              <a:spcBef>
                <a:spcPts val="600"/>
              </a:spcBef>
              <a:spcAft>
                <a:spcPts val="600"/>
              </a:spcAft>
            </a:pPr>
            <a:r>
              <a:rPr lang="en-US" sz="2400" dirty="0">
                <a:solidFill>
                  <a:srgbClr val="353535"/>
                </a:solidFill>
                <a:latin typeface="Sitka Text" panose="02000505000000020004" pitchFamily="2" charset="0"/>
                <a:cs typeface="Arial"/>
              </a:rPr>
              <a:t>The Given Number 24 is Even</a:t>
            </a:r>
            <a:endParaRPr lang="en-US" sz="2400" dirty="0">
              <a:latin typeface="Sitka Text" panose="02000505000000020004" pitchFamily="2" charset="0"/>
              <a:cs typeface="Arial"/>
            </a:endParaRPr>
          </a:p>
        </p:txBody>
      </p:sp>
    </p:spTree>
    <p:extLst>
      <p:ext uri="{BB962C8B-B14F-4D97-AF65-F5344CB8AC3E}">
        <p14:creationId xmlns:p14="http://schemas.microsoft.com/office/powerpoint/2010/main" val="391877728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144129" y="876993"/>
            <a:ext cx="5999871"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42779" y="276532"/>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xmlns="" id="{14056E71-7C61-4286-BB3A-84DDF4274C29}"/>
              </a:ext>
            </a:extLst>
          </p:cNvPr>
          <p:cNvSpPr txBox="1"/>
          <p:nvPr/>
        </p:nvSpPr>
        <p:spPr>
          <a:xfrm>
            <a:off x="430905" y="1319406"/>
            <a:ext cx="5600618" cy="3970318"/>
          </a:xfrm>
          <a:prstGeom prst="rect">
            <a:avLst/>
          </a:prstGeom>
          <a:noFill/>
        </p:spPr>
        <p:txBody>
          <a:bodyPr wrap="square">
            <a:spAutoFit/>
          </a:bodyPr>
          <a:lstStyle/>
          <a:p>
            <a:pPr marL="12700">
              <a:lnSpc>
                <a:spcPct val="100000"/>
              </a:lnSpc>
              <a:spcBef>
                <a:spcPts val="600"/>
              </a:spcBef>
              <a:spcAft>
                <a:spcPts val="600"/>
              </a:spcAft>
            </a:pPr>
            <a:r>
              <a:rPr lang="en-US" sz="2400"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program to check if a given number is Positive, Negative, or Zero. </a:t>
            </a:r>
          </a:p>
          <a:p>
            <a:pPr marL="12700">
              <a:lnSpc>
                <a:spcPct val="100000"/>
              </a:lnSpc>
              <a:spcBef>
                <a:spcPts val="600"/>
              </a:spcBef>
              <a:spcAft>
                <a:spcPts val="600"/>
              </a:spcAft>
            </a:pPr>
            <a:endParaRPr lang="en-US" sz="2400" dirty="0">
              <a:solidFill>
                <a:srgbClr val="353535"/>
              </a:solidFill>
              <a:latin typeface="Sitka Text" panose="02000505000000020004" pitchFamily="2" charset="0"/>
              <a:cs typeface="Arial"/>
            </a:endParaRPr>
          </a:p>
          <a:p>
            <a:pPr marL="12700">
              <a:lnSpc>
                <a:spcPct val="100000"/>
              </a:lnSpc>
              <a:spcBef>
                <a:spcPts val="600"/>
              </a:spcBef>
              <a:spcAft>
                <a:spcPts val="600"/>
              </a:spcAft>
            </a:pPr>
            <a:r>
              <a:rPr lang="en-US" sz="2400" dirty="0">
                <a:solidFill>
                  <a:srgbClr val="353535"/>
                </a:solidFill>
                <a:latin typeface="Sitka Text" panose="02000505000000020004" pitchFamily="2" charset="0"/>
                <a:cs typeface="Arial"/>
              </a:rPr>
              <a:t>Input: As Argument</a:t>
            </a:r>
          </a:p>
          <a:p>
            <a:pPr marL="12700">
              <a:lnSpc>
                <a:spcPct val="100000"/>
              </a:lnSpc>
              <a:spcBef>
                <a:spcPts val="600"/>
              </a:spcBef>
              <a:spcAft>
                <a:spcPts val="600"/>
              </a:spcAft>
            </a:pPr>
            <a:endParaRPr lang="en-US" sz="2400" dirty="0">
              <a:solidFill>
                <a:srgbClr val="353535"/>
              </a:solidFill>
              <a:latin typeface="Sitka Text" panose="02000505000000020004" pitchFamily="2" charset="0"/>
              <a:cs typeface="Arial"/>
            </a:endParaRPr>
          </a:p>
          <a:p>
            <a:pPr marL="12700">
              <a:lnSpc>
                <a:spcPct val="100000"/>
              </a:lnSpc>
              <a:spcBef>
                <a:spcPts val="600"/>
              </a:spcBef>
              <a:spcAft>
                <a:spcPts val="600"/>
              </a:spcAft>
            </a:pPr>
            <a:r>
              <a:rPr lang="en-US" sz="2400" dirty="0">
                <a:solidFill>
                  <a:srgbClr val="353535"/>
                </a:solidFill>
                <a:latin typeface="Sitka Text" panose="02000505000000020004" pitchFamily="2" charset="0"/>
                <a:cs typeface="Arial"/>
              </a:rPr>
              <a:t>Example </a:t>
            </a:r>
          </a:p>
          <a:p>
            <a:pPr marL="12700">
              <a:lnSpc>
                <a:spcPct val="100000"/>
              </a:lnSpc>
              <a:spcBef>
                <a:spcPts val="600"/>
              </a:spcBef>
              <a:spcAft>
                <a:spcPts val="600"/>
              </a:spcAft>
            </a:pPr>
            <a:r>
              <a:rPr lang="en-US" sz="2400" dirty="0">
                <a:solidFill>
                  <a:srgbClr val="353535"/>
                </a:solidFill>
                <a:latin typeface="Sitka Text" panose="02000505000000020004" pitchFamily="2" charset="0"/>
                <a:cs typeface="Arial"/>
              </a:rPr>
              <a:t>Java PNZ 24</a:t>
            </a:r>
          </a:p>
          <a:p>
            <a:pPr marL="12700">
              <a:lnSpc>
                <a:spcPct val="100000"/>
              </a:lnSpc>
              <a:spcBef>
                <a:spcPts val="600"/>
              </a:spcBef>
              <a:spcAft>
                <a:spcPts val="600"/>
              </a:spcAft>
            </a:pPr>
            <a:r>
              <a:rPr lang="en-US" sz="2400" dirty="0">
                <a:solidFill>
                  <a:srgbClr val="353535"/>
                </a:solidFill>
                <a:latin typeface="Sitka Text" panose="02000505000000020004" pitchFamily="2" charset="0"/>
                <a:cs typeface="Arial"/>
              </a:rPr>
              <a:t>The Given Number 24 is Positive</a:t>
            </a:r>
            <a:endParaRPr lang="en-US" sz="2400" dirty="0">
              <a:latin typeface="Sitka Text" panose="02000505000000020004" pitchFamily="2" charset="0"/>
              <a:cs typeface="Arial"/>
            </a:endParaRPr>
          </a:p>
        </p:txBody>
      </p:sp>
    </p:spTree>
    <p:extLst>
      <p:ext uri="{BB962C8B-B14F-4D97-AF65-F5344CB8AC3E}">
        <p14:creationId xmlns:p14="http://schemas.microsoft.com/office/powerpoint/2010/main" val="195670229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144129" y="876993"/>
            <a:ext cx="5999871"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42779" y="276532"/>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xmlns="" id="{14056E71-7C61-4286-BB3A-84DDF4274C29}"/>
              </a:ext>
            </a:extLst>
          </p:cNvPr>
          <p:cNvSpPr txBox="1"/>
          <p:nvPr/>
        </p:nvSpPr>
        <p:spPr>
          <a:xfrm>
            <a:off x="401092" y="1117474"/>
            <a:ext cx="8419352" cy="5128327"/>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program to accept gender ("Male" or "Female</a:t>
            </a:r>
            <a:r>
              <a:rPr lang="en-US" sz="2400" i="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Amount (1 to 10,00,000) </a:t>
            </a:r>
            <a:r>
              <a:rPr lang="en-US" sz="2400"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and age (1-120) from command line arguments and print the percentage of interest based on the given conditions.</a:t>
            </a:r>
            <a:endParaRPr lang="en-US" sz="2400" i="1"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Interest = 8.2% </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Gender =&gt; Female		 Age    =&gt;1 to 58</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Interest = 7.6% </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Gender =&gt; Female		Age    =&gt;59 -120</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Interest = 9.2% </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Gender =&gt; Male		Age    =&gt;1-60</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Interest = 8.3% </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Gender =&gt; Male		Age    =&gt;61-120</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p:txBody>
      </p:sp>
    </p:spTree>
    <p:extLst>
      <p:ext uri="{BB962C8B-B14F-4D97-AF65-F5344CB8AC3E}">
        <p14:creationId xmlns:p14="http://schemas.microsoft.com/office/powerpoint/2010/main" val="99205679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20F4E0C5-ECA3-431E-AAA0-C277BD3CB20E}"/>
              </a:ext>
            </a:extLst>
          </p:cNvPr>
          <p:cNvCxnSpPr>
            <a:cxnSpLocks/>
          </p:cNvCxnSpPr>
          <p:nvPr/>
        </p:nvCxnSpPr>
        <p:spPr>
          <a:xfrm>
            <a:off x="4944631" y="876992"/>
            <a:ext cx="4199369"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 xmlns:a16="http://schemas.microsoft.com/office/drawing/2014/main" id="{5DF3CE46-33CA-475F-AAD8-98AB0AC9A587}"/>
              </a:ext>
            </a:extLst>
          </p:cNvPr>
          <p:cNvSpPr/>
          <p:nvPr/>
        </p:nvSpPr>
        <p:spPr>
          <a:xfrm>
            <a:off x="-416715" y="270755"/>
            <a:ext cx="7731915" cy="769441"/>
          </a:xfrm>
          <a:prstGeom prst="rect">
            <a:avLst/>
          </a:prstGeom>
          <a:noFill/>
        </p:spPr>
        <p:txBody>
          <a:bodyPr wrap="squar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ITERATIVE STATEMENT</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9" name="TextBox 8">
            <a:extLst>
              <a:ext uri="{FF2B5EF4-FFF2-40B4-BE49-F238E27FC236}">
                <a16:creationId xmlns="" xmlns:a16="http://schemas.microsoft.com/office/drawing/2014/main" id="{9DEDDA78-A873-4F51-A4C1-3749368F738F}"/>
              </a:ext>
            </a:extLst>
          </p:cNvPr>
          <p:cNvSpPr txBox="1"/>
          <p:nvPr/>
        </p:nvSpPr>
        <p:spPr>
          <a:xfrm>
            <a:off x="110784" y="1648672"/>
            <a:ext cx="3397063" cy="4375557"/>
          </a:xfrm>
          <a:prstGeom prst="rect">
            <a:avLst/>
          </a:prstGeom>
          <a:noFill/>
        </p:spPr>
        <p:txBody>
          <a:bodyPr wrap="square">
            <a:spAutoFit/>
          </a:bodyPr>
          <a:lstStyle/>
          <a:p>
            <a:pPr marL="12700">
              <a:lnSpc>
                <a:spcPct val="100000"/>
              </a:lnSpc>
              <a:spcBef>
                <a:spcPts val="100"/>
              </a:spcBef>
            </a:pPr>
            <a:r>
              <a:rPr lang="en-US" sz="1800" spc="125" dirty="0">
                <a:latin typeface="Sitka Text" panose="02000505000000020004" pitchFamily="2" charset="0"/>
                <a:cs typeface="Times New Roman"/>
              </a:rPr>
              <a:t>/* </a:t>
            </a:r>
            <a:r>
              <a:rPr lang="en-US" sz="1800" spc="-40" dirty="0">
                <a:latin typeface="Sitka Text" panose="02000505000000020004" pitchFamily="2" charset="0"/>
                <a:cs typeface="Times New Roman"/>
              </a:rPr>
              <a:t>This </a:t>
            </a:r>
            <a:r>
              <a:rPr lang="en-US" sz="1800" spc="-130" dirty="0">
                <a:latin typeface="Sitka Text" panose="02000505000000020004" pitchFamily="2" charset="0"/>
                <a:cs typeface="Times New Roman"/>
              </a:rPr>
              <a:t>is </a:t>
            </a:r>
            <a:r>
              <a:rPr lang="en-US" sz="1800" spc="-120" dirty="0">
                <a:latin typeface="Sitka Text" panose="02000505000000020004" pitchFamily="2" charset="0"/>
                <a:cs typeface="Times New Roman"/>
              </a:rPr>
              <a:t>an </a:t>
            </a:r>
            <a:r>
              <a:rPr lang="en-US" sz="1800" spc="-165" dirty="0">
                <a:latin typeface="Sitka Text" panose="02000505000000020004" pitchFamily="2" charset="0"/>
                <a:cs typeface="Times New Roman"/>
              </a:rPr>
              <a:t>example </a:t>
            </a:r>
            <a:r>
              <a:rPr lang="en-US" sz="1800" spc="-90" dirty="0">
                <a:latin typeface="Sitka Text" panose="02000505000000020004" pitchFamily="2" charset="0"/>
                <a:cs typeface="Times New Roman"/>
              </a:rPr>
              <a:t>for </a:t>
            </a:r>
            <a:r>
              <a:rPr lang="en-US" sz="1800" spc="-170" dirty="0">
                <a:latin typeface="Sitka Text" panose="02000505000000020004" pitchFamily="2" charset="0"/>
                <a:cs typeface="Times New Roman"/>
              </a:rPr>
              <a:t>a </a:t>
            </a:r>
            <a:r>
              <a:rPr lang="en-US" sz="1800" spc="-155" dirty="0">
                <a:latin typeface="Sitka Text" panose="02000505000000020004" pitchFamily="2" charset="0"/>
                <a:cs typeface="Times New Roman"/>
              </a:rPr>
              <a:t>while </a:t>
            </a:r>
            <a:r>
              <a:rPr lang="en-US" sz="1800" spc="-80" dirty="0">
                <a:latin typeface="Sitka Text" panose="02000505000000020004" pitchFamily="2" charset="0"/>
                <a:cs typeface="Times New Roman"/>
              </a:rPr>
              <a:t>loop</a:t>
            </a:r>
            <a:r>
              <a:rPr lang="en-US" sz="1800" spc="360" dirty="0">
                <a:latin typeface="Sitka Text" panose="02000505000000020004" pitchFamily="2" charset="0"/>
                <a:cs typeface="Times New Roman"/>
              </a:rPr>
              <a:t> </a:t>
            </a:r>
            <a:r>
              <a:rPr lang="en-US" sz="1800" spc="125" dirty="0">
                <a:latin typeface="Sitka Text" panose="02000505000000020004" pitchFamily="2" charset="0"/>
                <a:cs typeface="Times New Roman"/>
              </a:rPr>
              <a:t>*/</a:t>
            </a:r>
            <a:endParaRPr lang="en-US" spc="125" dirty="0">
              <a:latin typeface="Sitka Text" panose="02000505000000020004" pitchFamily="2" charset="0"/>
              <a:cs typeface="Times New Roman"/>
            </a:endParaRPr>
          </a:p>
          <a:p>
            <a:pPr marL="12700">
              <a:lnSpc>
                <a:spcPct val="100000"/>
              </a:lnSpc>
              <a:spcBef>
                <a:spcPts val="100"/>
              </a:spcBef>
            </a:pPr>
            <a:r>
              <a:rPr lang="en-US" sz="1800" dirty="0">
                <a:latin typeface="Sitka Text" panose="02000505000000020004" pitchFamily="2" charset="0"/>
                <a:cs typeface="Times New Roman"/>
              </a:rPr>
              <a:t>class</a:t>
            </a:r>
            <a:r>
              <a:rPr lang="en-US" sz="1800" spc="-50" dirty="0">
                <a:latin typeface="Sitka Text" panose="02000505000000020004" pitchFamily="2" charset="0"/>
                <a:cs typeface="Times New Roman"/>
              </a:rPr>
              <a:t> </a:t>
            </a:r>
            <a:r>
              <a:rPr lang="en-US" sz="1800" spc="-5" dirty="0">
                <a:latin typeface="Sitka Text" panose="02000505000000020004" pitchFamily="2" charset="0"/>
                <a:cs typeface="Times New Roman"/>
              </a:rPr>
              <a:t>Sample{</a:t>
            </a:r>
          </a:p>
          <a:p>
            <a:pPr marL="12700">
              <a:lnSpc>
                <a:spcPct val="100000"/>
              </a:lnSpc>
              <a:spcBef>
                <a:spcPts val="100"/>
              </a:spcBef>
            </a:pPr>
            <a:r>
              <a:rPr lang="en-US" sz="1800" dirty="0">
                <a:latin typeface="Sitka Text" panose="02000505000000020004" pitchFamily="2" charset="0"/>
                <a:cs typeface="Times New Roman"/>
              </a:rPr>
              <a:t>public static void </a:t>
            </a:r>
            <a:r>
              <a:rPr lang="en-US" sz="1800" spc="-5" dirty="0">
                <a:latin typeface="Sitka Text" panose="02000505000000020004" pitchFamily="2" charset="0"/>
                <a:cs typeface="Times New Roman"/>
              </a:rPr>
              <a:t>main(String[] </a:t>
            </a:r>
            <a:r>
              <a:rPr lang="en-US" sz="1800" spc="-10" dirty="0" err="1">
                <a:latin typeface="Sitka Text" panose="02000505000000020004" pitchFamily="2" charset="0"/>
                <a:cs typeface="Times New Roman"/>
              </a:rPr>
              <a:t>args</a:t>
            </a:r>
            <a:r>
              <a:rPr lang="en-US" sz="1800" spc="-10" dirty="0">
                <a:latin typeface="Sitka Text" panose="02000505000000020004" pitchFamily="2" charset="0"/>
                <a:cs typeface="Times New Roman"/>
              </a:rPr>
              <a:t>)</a:t>
            </a:r>
            <a:r>
              <a:rPr lang="en-US" sz="1800" spc="-105" dirty="0">
                <a:latin typeface="Sitka Text" panose="02000505000000020004" pitchFamily="2" charset="0"/>
                <a:cs typeface="Times New Roman"/>
              </a:rPr>
              <a:t> </a:t>
            </a:r>
            <a:br>
              <a:rPr lang="en-US" sz="1800" spc="-105" dirty="0">
                <a:latin typeface="Sitka Text" panose="02000505000000020004" pitchFamily="2" charset="0"/>
                <a:cs typeface="Times New Roman"/>
              </a:rPr>
            </a:br>
            <a:r>
              <a:rPr lang="en-US" sz="1800" spc="-105" dirty="0">
                <a:latin typeface="Sitka Text" panose="02000505000000020004" pitchFamily="2" charset="0"/>
                <a:cs typeface="Times New Roman"/>
              </a:rPr>
              <a:t>  </a:t>
            </a:r>
            <a:r>
              <a:rPr lang="en-US" sz="1800" dirty="0">
                <a:latin typeface="Sitka Text" panose="02000505000000020004" pitchFamily="2" charset="0"/>
                <a:cs typeface="Times New Roman"/>
              </a:rPr>
              <a:t>{  </a:t>
            </a:r>
          </a:p>
          <a:p>
            <a:pPr marL="12700">
              <a:lnSpc>
                <a:spcPct val="100000"/>
              </a:lnSpc>
              <a:spcBef>
                <a:spcPts val="100"/>
              </a:spcBef>
            </a:pPr>
            <a:r>
              <a:rPr lang="en-US" sz="1800" dirty="0">
                <a:latin typeface="Sitka Text" panose="02000505000000020004" pitchFamily="2" charset="0"/>
                <a:cs typeface="Times New Roman"/>
              </a:rPr>
              <a:t>    int </a:t>
            </a:r>
            <a:r>
              <a:rPr lang="en-US" sz="1800" dirty="0" err="1">
                <a:latin typeface="Sitka Text" panose="02000505000000020004" pitchFamily="2" charset="0"/>
                <a:cs typeface="Times New Roman"/>
              </a:rPr>
              <a:t>i</a:t>
            </a:r>
            <a:r>
              <a:rPr lang="en-US" sz="1800" dirty="0">
                <a:latin typeface="Sitka Text" panose="02000505000000020004" pitchFamily="2" charset="0"/>
                <a:cs typeface="Times New Roman"/>
              </a:rPr>
              <a:t> =</a:t>
            </a:r>
            <a:r>
              <a:rPr lang="en-US" sz="1800" spc="-30" dirty="0">
                <a:latin typeface="Sitka Text" panose="02000505000000020004" pitchFamily="2" charset="0"/>
                <a:cs typeface="Times New Roman"/>
              </a:rPr>
              <a:t> </a:t>
            </a:r>
            <a:r>
              <a:rPr lang="en-US" sz="1800" dirty="0">
                <a:latin typeface="Sitka Text" panose="02000505000000020004" pitchFamily="2" charset="0"/>
                <a:cs typeface="Times New Roman"/>
              </a:rPr>
              <a:t>0;</a:t>
            </a:r>
          </a:p>
          <a:p>
            <a:pPr marL="12700">
              <a:lnSpc>
                <a:spcPct val="100000"/>
              </a:lnSpc>
              <a:spcBef>
                <a:spcPts val="100"/>
              </a:spcBef>
            </a:pPr>
            <a:r>
              <a:rPr lang="en-US" sz="1800" spc="-5" dirty="0">
                <a:latin typeface="Sitka Text" panose="02000505000000020004" pitchFamily="2" charset="0"/>
                <a:cs typeface="Times New Roman"/>
              </a:rPr>
              <a:t>    while (</a:t>
            </a:r>
            <a:r>
              <a:rPr lang="en-US" sz="1800" spc="-5" dirty="0" err="1">
                <a:latin typeface="Sitka Text" panose="02000505000000020004" pitchFamily="2" charset="0"/>
                <a:cs typeface="Times New Roman"/>
              </a:rPr>
              <a:t>i</a:t>
            </a:r>
            <a:r>
              <a:rPr lang="en-US" sz="1800" spc="-5" dirty="0">
                <a:latin typeface="Sitka Text" panose="02000505000000020004" pitchFamily="2" charset="0"/>
                <a:cs typeface="Times New Roman"/>
              </a:rPr>
              <a:t> &lt; 5) </a:t>
            </a:r>
          </a:p>
          <a:p>
            <a:pPr marL="12700">
              <a:lnSpc>
                <a:spcPct val="100000"/>
              </a:lnSpc>
              <a:spcBef>
                <a:spcPts val="100"/>
              </a:spcBef>
            </a:pPr>
            <a:r>
              <a:rPr lang="en-US" spc="-5" dirty="0">
                <a:latin typeface="Sitka Text" panose="02000505000000020004" pitchFamily="2" charset="0"/>
                <a:cs typeface="Times New Roman"/>
              </a:rPr>
              <a:t>     </a:t>
            </a:r>
            <a:r>
              <a:rPr lang="en-US" sz="1800" spc="-5" dirty="0">
                <a:latin typeface="Sitka Text" panose="02000505000000020004" pitchFamily="2" charset="0"/>
                <a:cs typeface="Times New Roman"/>
              </a:rPr>
              <a:t>{  </a:t>
            </a:r>
          </a:p>
          <a:p>
            <a:pPr marL="12700">
              <a:lnSpc>
                <a:spcPct val="100000"/>
              </a:lnSpc>
              <a:spcBef>
                <a:spcPts val="100"/>
              </a:spcBef>
            </a:pPr>
            <a:r>
              <a:rPr lang="en-US" spc="-5" dirty="0">
                <a:latin typeface="Sitka Text" panose="02000505000000020004" pitchFamily="2" charset="0"/>
                <a:cs typeface="Times New Roman"/>
              </a:rPr>
              <a:t>       </a:t>
            </a:r>
            <a:r>
              <a:rPr lang="en-US" sz="1800" spc="-5" dirty="0" err="1">
                <a:latin typeface="Sitka Text" panose="02000505000000020004" pitchFamily="2" charset="0"/>
                <a:cs typeface="Times New Roman"/>
              </a:rPr>
              <a:t>System.out.println</a:t>
            </a:r>
            <a:r>
              <a:rPr lang="en-US" sz="1800" spc="-5" dirty="0">
                <a:latin typeface="Sitka Text" panose="02000505000000020004" pitchFamily="2" charset="0"/>
                <a:cs typeface="Times New Roman"/>
              </a:rPr>
              <a:t>("i: </a:t>
            </a:r>
            <a:r>
              <a:rPr lang="en-US" sz="1800" dirty="0">
                <a:latin typeface="Sitka Text" panose="02000505000000020004" pitchFamily="2" charset="0"/>
                <a:cs typeface="Times New Roman"/>
              </a:rPr>
              <a:t>"+</a:t>
            </a:r>
            <a:r>
              <a:rPr lang="en-US" sz="1800" dirty="0" err="1">
                <a:latin typeface="Sitka Text" panose="02000505000000020004" pitchFamily="2" charset="0"/>
                <a:cs typeface="Times New Roman"/>
              </a:rPr>
              <a:t>i</a:t>
            </a:r>
            <a:r>
              <a:rPr lang="en-US" sz="1800" dirty="0">
                <a:latin typeface="Sitka Text" panose="02000505000000020004" pitchFamily="2" charset="0"/>
                <a:cs typeface="Times New Roman"/>
              </a:rPr>
              <a:t>);  </a:t>
            </a:r>
          </a:p>
          <a:p>
            <a:pPr marL="12700">
              <a:lnSpc>
                <a:spcPct val="100000"/>
              </a:lnSpc>
              <a:spcBef>
                <a:spcPts val="100"/>
              </a:spcBef>
            </a:pPr>
            <a:r>
              <a:rPr lang="en-US" dirty="0">
                <a:latin typeface="Sitka Text" panose="02000505000000020004" pitchFamily="2" charset="0"/>
                <a:cs typeface="Times New Roman"/>
              </a:rPr>
              <a:t>       </a:t>
            </a:r>
            <a:r>
              <a:rPr lang="en-US" sz="1800" dirty="0" err="1">
                <a:latin typeface="Sitka Text" panose="02000505000000020004" pitchFamily="2" charset="0"/>
                <a:cs typeface="Times New Roman"/>
              </a:rPr>
              <a:t>i</a:t>
            </a:r>
            <a:r>
              <a:rPr lang="en-US" sz="1800" dirty="0">
                <a:latin typeface="Sitka Text" panose="02000505000000020004" pitchFamily="2" charset="0"/>
                <a:cs typeface="Times New Roman"/>
              </a:rPr>
              <a:t> = </a:t>
            </a:r>
            <a:r>
              <a:rPr lang="en-US" sz="1800" dirty="0" err="1">
                <a:latin typeface="Sitka Text" panose="02000505000000020004" pitchFamily="2" charset="0"/>
                <a:cs typeface="Times New Roman"/>
              </a:rPr>
              <a:t>i</a:t>
            </a:r>
            <a:r>
              <a:rPr lang="en-US" sz="1800" dirty="0">
                <a:latin typeface="Sitka Text" panose="02000505000000020004" pitchFamily="2" charset="0"/>
                <a:cs typeface="Times New Roman"/>
              </a:rPr>
              <a:t> +</a:t>
            </a:r>
            <a:r>
              <a:rPr lang="en-US" sz="1800" spc="-40" dirty="0">
                <a:latin typeface="Sitka Text" panose="02000505000000020004" pitchFamily="2" charset="0"/>
                <a:cs typeface="Times New Roman"/>
              </a:rPr>
              <a:t> </a:t>
            </a:r>
            <a:r>
              <a:rPr lang="en-US" sz="1800" dirty="0">
                <a:latin typeface="Sitka Text" panose="02000505000000020004" pitchFamily="2" charset="0"/>
                <a:cs typeface="Times New Roman"/>
              </a:rPr>
              <a:t>1;</a:t>
            </a:r>
          </a:p>
          <a:p>
            <a:pPr marL="12700">
              <a:lnSpc>
                <a:spcPct val="100000"/>
              </a:lnSpc>
              <a:spcBef>
                <a:spcPts val="100"/>
              </a:spcBef>
            </a:pPr>
            <a:r>
              <a:rPr lang="en-US" dirty="0">
                <a:latin typeface="Sitka Text" panose="02000505000000020004" pitchFamily="2" charset="0"/>
                <a:cs typeface="Times New Roman"/>
              </a:rPr>
              <a:t>     </a:t>
            </a:r>
            <a:r>
              <a:rPr lang="en-US" sz="1800" dirty="0">
                <a:latin typeface="Sitka Text" panose="02000505000000020004" pitchFamily="2" charset="0"/>
                <a:cs typeface="Times New Roman"/>
              </a:rPr>
              <a:t>}</a:t>
            </a:r>
            <a:endParaRPr lang="en-US" dirty="0">
              <a:latin typeface="Sitka Text" panose="02000505000000020004" pitchFamily="2" charset="0"/>
              <a:cs typeface="Times New Roman"/>
            </a:endParaRPr>
          </a:p>
          <a:p>
            <a:pPr marL="12700">
              <a:lnSpc>
                <a:spcPct val="100000"/>
              </a:lnSpc>
              <a:spcBef>
                <a:spcPts val="100"/>
              </a:spcBef>
            </a:pPr>
            <a:r>
              <a:rPr lang="en-US" sz="1800" dirty="0">
                <a:latin typeface="Sitka Text" panose="02000505000000020004" pitchFamily="2" charset="0"/>
                <a:cs typeface="Times New Roman"/>
              </a:rPr>
              <a:t>  }</a:t>
            </a:r>
            <a:endParaRPr lang="en-US" dirty="0">
              <a:latin typeface="Sitka Text" panose="02000505000000020004" pitchFamily="2" charset="0"/>
              <a:cs typeface="Times New Roman"/>
            </a:endParaRPr>
          </a:p>
          <a:p>
            <a:pPr marL="12700">
              <a:lnSpc>
                <a:spcPct val="100000"/>
              </a:lnSpc>
              <a:spcBef>
                <a:spcPts val="100"/>
              </a:spcBef>
            </a:pPr>
            <a:r>
              <a:rPr lang="en-US" sz="1800" dirty="0">
                <a:latin typeface="Sitka Text" panose="02000505000000020004" pitchFamily="2" charset="0"/>
                <a:cs typeface="Times New Roman"/>
              </a:rPr>
              <a:t>}</a:t>
            </a:r>
          </a:p>
        </p:txBody>
      </p:sp>
    </p:spTree>
    <p:extLst>
      <p:ext uri="{BB962C8B-B14F-4D97-AF65-F5344CB8AC3E}">
        <p14:creationId xmlns:p14="http://schemas.microsoft.com/office/powerpoint/2010/main" val="1815399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609600"/>
            <a:ext cx="5334000" cy="5516563"/>
          </a:xfrm>
        </p:spPr>
        <p:txBody>
          <a:bodyPr>
            <a:normAutofit/>
          </a:bodyPr>
          <a:lstStyle/>
          <a:p>
            <a:pPr marL="0" indent="0" algn="just">
              <a:spcBef>
                <a:spcPts val="600"/>
              </a:spcBef>
              <a:spcAft>
                <a:spcPts val="600"/>
              </a:spcAft>
              <a:buNone/>
            </a:pPr>
            <a:r>
              <a:rPr lang="en-US" b="1" dirty="0">
                <a:solidFill>
                  <a:schemeClr val="tx1">
                    <a:lumMod val="95000"/>
                    <a:lumOff val="5000"/>
                  </a:schemeClr>
                </a:solidFill>
                <a:latin typeface="Sitka Text" panose="02000505000000020004" pitchFamily="2" charset="0"/>
              </a:rPr>
              <a:t>Platform Independent</a:t>
            </a:r>
          </a:p>
          <a:p>
            <a:pPr algn="just">
              <a:spcBef>
                <a:spcPts val="600"/>
              </a:spcBef>
              <a:spcAft>
                <a:spcPts val="600"/>
              </a:spcAft>
            </a:pPr>
            <a:r>
              <a:rPr lang="en-US" dirty="0">
                <a:solidFill>
                  <a:schemeClr val="tx1">
                    <a:lumMod val="95000"/>
                    <a:lumOff val="5000"/>
                  </a:schemeClr>
                </a:solidFill>
                <a:latin typeface="Sitka Text" panose="02000505000000020004" pitchFamily="2" charset="0"/>
              </a:rPr>
              <a:t>Languages like C, C++, etc. which are compiled into platform specific machines.</a:t>
            </a:r>
          </a:p>
          <a:p>
            <a:pPr algn="just">
              <a:spcBef>
                <a:spcPts val="600"/>
              </a:spcBef>
              <a:spcAft>
                <a:spcPts val="600"/>
              </a:spcAft>
            </a:pPr>
            <a:r>
              <a:rPr lang="en-US" dirty="0">
                <a:solidFill>
                  <a:schemeClr val="tx1">
                    <a:lumMod val="95000"/>
                    <a:lumOff val="5000"/>
                  </a:schemeClr>
                </a:solidFill>
                <a:latin typeface="Sitka Text" panose="02000505000000020004" pitchFamily="2" charset="0"/>
              </a:rPr>
              <a:t>Java is Write Once and Run Anywhere (WORA).</a:t>
            </a:r>
          </a:p>
          <a:p>
            <a:pPr algn="just">
              <a:spcBef>
                <a:spcPts val="600"/>
              </a:spcBef>
              <a:spcAft>
                <a:spcPts val="600"/>
              </a:spcAft>
            </a:pPr>
            <a:r>
              <a:rPr lang="en-US" dirty="0">
                <a:solidFill>
                  <a:schemeClr val="tx1">
                    <a:lumMod val="95000"/>
                    <a:lumOff val="5000"/>
                  </a:schemeClr>
                </a:solidFill>
                <a:latin typeface="Sitka Text" panose="02000505000000020004" pitchFamily="2" charset="0"/>
              </a:rPr>
              <a:t>Java code is compiled by the compiler and converted into bytecode. </a:t>
            </a:r>
          </a:p>
          <a:p>
            <a:pPr algn="just">
              <a:spcBef>
                <a:spcPts val="600"/>
              </a:spcBef>
              <a:spcAft>
                <a:spcPts val="600"/>
              </a:spcAft>
            </a:pPr>
            <a:r>
              <a:rPr lang="en-US" dirty="0">
                <a:solidFill>
                  <a:schemeClr val="tx1">
                    <a:lumMod val="95000"/>
                    <a:lumOff val="5000"/>
                  </a:schemeClr>
                </a:solidFill>
                <a:latin typeface="Sitka Text" panose="02000505000000020004" pitchFamily="2" charset="0"/>
              </a:rPr>
              <a:t>Java Virtual Machine executes the bytecode.</a:t>
            </a:r>
          </a:p>
          <a:p>
            <a:endParaRPr lang="en-US" dirty="0"/>
          </a:p>
        </p:txBody>
      </p:sp>
      <p:pic>
        <p:nvPicPr>
          <p:cNvPr id="7" name="Picture 2" descr="Java is platform independent">
            <a:extLst>
              <a:ext uri="{FF2B5EF4-FFF2-40B4-BE49-F238E27FC236}">
                <a16:creationId xmlns="" xmlns:a16="http://schemas.microsoft.com/office/drawing/2014/main" id="{8707BE3A-67D2-48A0-B64E-4A400AC8C58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31161" y="1143000"/>
            <a:ext cx="2946991"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57981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hile statement in java">
            <a:extLst>
              <a:ext uri="{FF2B5EF4-FFF2-40B4-BE49-F238E27FC236}">
                <a16:creationId xmlns="" xmlns:a16="http://schemas.microsoft.com/office/drawing/2014/main" id="{7EB61416-AE68-4FBC-ADAE-37D412AD70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09" t="3948" r="4009" b="6256"/>
          <a:stretch/>
        </p:blipFill>
        <p:spPr bwMode="auto">
          <a:xfrm>
            <a:off x="1524000" y="762000"/>
            <a:ext cx="6972932" cy="510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10566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20F4E0C5-ECA3-431E-AAA0-C277BD3CB20E}"/>
              </a:ext>
            </a:extLst>
          </p:cNvPr>
          <p:cNvCxnSpPr>
            <a:cxnSpLocks/>
          </p:cNvCxnSpPr>
          <p:nvPr/>
        </p:nvCxnSpPr>
        <p:spPr>
          <a:xfrm>
            <a:off x="4944631" y="876992"/>
            <a:ext cx="4199369"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 xmlns:a16="http://schemas.microsoft.com/office/drawing/2014/main" id="{5DF3CE46-33CA-475F-AAD8-98AB0AC9A587}"/>
              </a:ext>
            </a:extLst>
          </p:cNvPr>
          <p:cNvSpPr/>
          <p:nvPr/>
        </p:nvSpPr>
        <p:spPr>
          <a:xfrm>
            <a:off x="-416715" y="270755"/>
            <a:ext cx="7461030" cy="769441"/>
          </a:xfrm>
          <a:prstGeom prst="rect">
            <a:avLst/>
          </a:prstGeom>
          <a:noFill/>
        </p:spPr>
        <p:txBody>
          <a:bodyPr wrap="squar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ITERATIVE STATEMENT</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9" name="TextBox 8">
            <a:extLst>
              <a:ext uri="{FF2B5EF4-FFF2-40B4-BE49-F238E27FC236}">
                <a16:creationId xmlns="" xmlns:a16="http://schemas.microsoft.com/office/drawing/2014/main" id="{9DEDDA78-A873-4F51-A4C1-3749368F738F}"/>
              </a:ext>
            </a:extLst>
          </p:cNvPr>
          <p:cNvSpPr txBox="1"/>
          <p:nvPr/>
        </p:nvSpPr>
        <p:spPr>
          <a:xfrm>
            <a:off x="110784" y="1648672"/>
            <a:ext cx="3803552" cy="4785413"/>
          </a:xfrm>
          <a:prstGeom prst="rect">
            <a:avLst/>
          </a:prstGeom>
          <a:noFill/>
        </p:spPr>
        <p:txBody>
          <a:bodyPr wrap="square">
            <a:spAutoFit/>
          </a:bodyPr>
          <a:lstStyle/>
          <a:p>
            <a:pPr marL="12700">
              <a:lnSpc>
                <a:spcPct val="100000"/>
              </a:lnSpc>
              <a:spcBef>
                <a:spcPts val="100"/>
              </a:spcBef>
            </a:pPr>
            <a:r>
              <a:rPr lang="en-US" spc="125" dirty="0">
                <a:latin typeface="Sitka Text" panose="02000505000000020004" pitchFamily="2" charset="0"/>
              </a:rPr>
              <a:t>/* </a:t>
            </a:r>
            <a:r>
              <a:rPr lang="en-US" spc="-40" dirty="0">
                <a:latin typeface="Sitka Text" panose="02000505000000020004" pitchFamily="2" charset="0"/>
              </a:rPr>
              <a:t>This </a:t>
            </a:r>
            <a:r>
              <a:rPr lang="en-US" spc="-130" dirty="0">
                <a:latin typeface="Sitka Text" panose="02000505000000020004" pitchFamily="2" charset="0"/>
              </a:rPr>
              <a:t>is </a:t>
            </a:r>
            <a:r>
              <a:rPr lang="en-US" spc="-120" dirty="0">
                <a:latin typeface="Sitka Text" panose="02000505000000020004" pitchFamily="2" charset="0"/>
              </a:rPr>
              <a:t>an </a:t>
            </a:r>
            <a:r>
              <a:rPr lang="en-US" spc="-165" dirty="0">
                <a:latin typeface="Sitka Text" panose="02000505000000020004" pitchFamily="2" charset="0"/>
              </a:rPr>
              <a:t>example </a:t>
            </a:r>
            <a:r>
              <a:rPr lang="en-US" spc="-80" dirty="0">
                <a:latin typeface="Sitka Text" panose="02000505000000020004" pitchFamily="2" charset="0"/>
              </a:rPr>
              <a:t>of </a:t>
            </a:r>
            <a:r>
              <a:rPr lang="en-US" spc="-170" dirty="0">
                <a:latin typeface="Sitka Text" panose="02000505000000020004" pitchFamily="2" charset="0"/>
              </a:rPr>
              <a:t>a </a:t>
            </a:r>
            <a:r>
              <a:rPr lang="en-US" spc="-120" dirty="0">
                <a:latin typeface="Sitka Text" panose="02000505000000020004" pitchFamily="2" charset="0"/>
              </a:rPr>
              <a:t>do-while </a:t>
            </a:r>
            <a:r>
              <a:rPr lang="en-US" spc="-80" dirty="0">
                <a:latin typeface="Sitka Text" panose="02000505000000020004" pitchFamily="2" charset="0"/>
              </a:rPr>
              <a:t>loop</a:t>
            </a:r>
            <a:r>
              <a:rPr lang="en-US" spc="30" dirty="0">
                <a:latin typeface="Sitka Text" panose="02000505000000020004" pitchFamily="2" charset="0"/>
              </a:rPr>
              <a:t> </a:t>
            </a:r>
            <a:r>
              <a:rPr lang="en-US" spc="125" dirty="0">
                <a:latin typeface="Sitka Text" panose="02000505000000020004" pitchFamily="2" charset="0"/>
              </a:rPr>
              <a:t>*/</a:t>
            </a:r>
          </a:p>
          <a:p>
            <a:pPr marL="12700">
              <a:lnSpc>
                <a:spcPct val="100000"/>
              </a:lnSpc>
              <a:spcBef>
                <a:spcPts val="100"/>
              </a:spcBef>
            </a:pPr>
            <a:r>
              <a:rPr lang="en-US" dirty="0">
                <a:latin typeface="Sitka Text" panose="02000505000000020004" pitchFamily="2" charset="0"/>
              </a:rPr>
              <a:t>class </a:t>
            </a:r>
            <a:r>
              <a:rPr lang="en-US" spc="-5" dirty="0">
                <a:latin typeface="Sitka Text" panose="02000505000000020004" pitchFamily="2" charset="0"/>
              </a:rPr>
              <a:t>Sample</a:t>
            </a:r>
            <a:r>
              <a:rPr lang="en-US" spc="-45" dirty="0">
                <a:latin typeface="Sitka Text" panose="02000505000000020004" pitchFamily="2" charset="0"/>
              </a:rPr>
              <a:t> </a:t>
            </a:r>
          </a:p>
          <a:p>
            <a:pPr marL="12700">
              <a:lnSpc>
                <a:spcPct val="100000"/>
              </a:lnSpc>
              <a:spcBef>
                <a:spcPts val="100"/>
              </a:spcBef>
            </a:pPr>
            <a:r>
              <a:rPr lang="en-US" dirty="0">
                <a:latin typeface="Sitka Text" panose="02000505000000020004" pitchFamily="2" charset="0"/>
              </a:rPr>
              <a:t>  {</a:t>
            </a:r>
          </a:p>
          <a:p>
            <a:pPr marL="12700">
              <a:lnSpc>
                <a:spcPct val="100000"/>
              </a:lnSpc>
              <a:spcBef>
                <a:spcPts val="100"/>
              </a:spcBef>
            </a:pPr>
            <a:r>
              <a:rPr lang="en-US" dirty="0">
                <a:latin typeface="Sitka Text" panose="02000505000000020004" pitchFamily="2" charset="0"/>
              </a:rPr>
              <a:t>    public static void </a:t>
            </a:r>
            <a:r>
              <a:rPr lang="en-US" spc="-5" dirty="0">
                <a:latin typeface="Sitka Text" panose="02000505000000020004" pitchFamily="2" charset="0"/>
              </a:rPr>
              <a:t>main(String[] </a:t>
            </a:r>
            <a:r>
              <a:rPr lang="en-US" spc="-10" dirty="0" err="1">
                <a:latin typeface="Sitka Text" panose="02000505000000020004" pitchFamily="2" charset="0"/>
              </a:rPr>
              <a:t>args</a:t>
            </a:r>
            <a:r>
              <a:rPr lang="en-US" spc="-10" dirty="0">
                <a:latin typeface="Sitka Text" panose="02000505000000020004" pitchFamily="2" charset="0"/>
              </a:rPr>
              <a:t>)</a:t>
            </a:r>
            <a:r>
              <a:rPr lang="en-US" spc="-105" dirty="0">
                <a:latin typeface="Sitka Text" panose="02000505000000020004" pitchFamily="2" charset="0"/>
              </a:rPr>
              <a:t> </a:t>
            </a:r>
          </a:p>
          <a:p>
            <a:pPr marL="12700">
              <a:lnSpc>
                <a:spcPct val="100000"/>
              </a:lnSpc>
              <a:spcBef>
                <a:spcPts val="100"/>
              </a:spcBef>
            </a:pPr>
            <a:r>
              <a:rPr lang="en-US" spc="-105" dirty="0">
                <a:latin typeface="Sitka Text" panose="02000505000000020004" pitchFamily="2" charset="0"/>
              </a:rPr>
              <a:t>        </a:t>
            </a:r>
            <a:r>
              <a:rPr lang="en-US" dirty="0">
                <a:latin typeface="Sitka Text" panose="02000505000000020004" pitchFamily="2" charset="0"/>
              </a:rPr>
              <a:t>{  </a:t>
            </a:r>
          </a:p>
          <a:p>
            <a:pPr marL="12700">
              <a:lnSpc>
                <a:spcPct val="100000"/>
              </a:lnSpc>
              <a:spcBef>
                <a:spcPts val="100"/>
              </a:spcBef>
            </a:pPr>
            <a:r>
              <a:rPr lang="en-US" dirty="0">
                <a:latin typeface="Sitka Text" panose="02000505000000020004" pitchFamily="2" charset="0"/>
              </a:rPr>
              <a:t>         int </a:t>
            </a:r>
            <a:r>
              <a:rPr lang="en-US" dirty="0" err="1">
                <a:latin typeface="Sitka Text" panose="02000505000000020004" pitchFamily="2" charset="0"/>
              </a:rPr>
              <a:t>i</a:t>
            </a:r>
            <a:r>
              <a:rPr lang="en-US" spc="-15" dirty="0">
                <a:latin typeface="Sitka Text" panose="02000505000000020004" pitchFamily="2" charset="0"/>
              </a:rPr>
              <a:t> </a:t>
            </a:r>
            <a:r>
              <a:rPr lang="en-US" dirty="0">
                <a:latin typeface="Sitka Text" panose="02000505000000020004" pitchFamily="2" charset="0"/>
              </a:rPr>
              <a:t>=5;</a:t>
            </a:r>
          </a:p>
          <a:p>
            <a:pPr marL="469900">
              <a:lnSpc>
                <a:spcPct val="100000"/>
              </a:lnSpc>
              <a:spcBef>
                <a:spcPts val="575"/>
              </a:spcBef>
            </a:pPr>
            <a:r>
              <a:rPr lang="en-US" spc="-5" dirty="0">
                <a:latin typeface="Sitka Text" panose="02000505000000020004" pitchFamily="2" charset="0"/>
              </a:rPr>
              <a:t>do</a:t>
            </a:r>
            <a:r>
              <a:rPr lang="en-US" spc="-10" dirty="0">
                <a:latin typeface="Sitka Text" panose="02000505000000020004" pitchFamily="2" charset="0"/>
              </a:rPr>
              <a:t> </a:t>
            </a:r>
            <a:r>
              <a:rPr lang="en-US" dirty="0">
                <a:latin typeface="Sitka Text" panose="02000505000000020004" pitchFamily="2" charset="0"/>
              </a:rPr>
              <a:t>{</a:t>
            </a:r>
          </a:p>
          <a:p>
            <a:pPr marL="927100" marR="765175">
              <a:lnSpc>
                <a:spcPct val="120000"/>
              </a:lnSpc>
              <a:spcBef>
                <a:spcPts val="5"/>
              </a:spcBef>
            </a:pPr>
            <a:r>
              <a:rPr lang="en-US" spc="-5" dirty="0" err="1">
                <a:latin typeface="Sitka Text" panose="02000505000000020004" pitchFamily="2" charset="0"/>
              </a:rPr>
              <a:t>System.out.println</a:t>
            </a:r>
            <a:r>
              <a:rPr lang="en-US" spc="-5" dirty="0">
                <a:latin typeface="Sitka Text" panose="02000505000000020004" pitchFamily="2" charset="0"/>
              </a:rPr>
              <a:t>("i: </a:t>
            </a:r>
            <a:r>
              <a:rPr lang="en-US" dirty="0">
                <a:latin typeface="Sitka Text" panose="02000505000000020004" pitchFamily="2" charset="0"/>
              </a:rPr>
              <a:t>"+</a:t>
            </a:r>
            <a:r>
              <a:rPr lang="en-US" dirty="0" err="1">
                <a:latin typeface="Sitka Text" panose="02000505000000020004" pitchFamily="2" charset="0"/>
              </a:rPr>
              <a:t>i</a:t>
            </a:r>
            <a:r>
              <a:rPr lang="en-US" dirty="0">
                <a:latin typeface="Sitka Text" panose="02000505000000020004" pitchFamily="2" charset="0"/>
              </a:rPr>
              <a:t>);  </a:t>
            </a:r>
          </a:p>
          <a:p>
            <a:pPr marL="927100" marR="765175">
              <a:lnSpc>
                <a:spcPct val="120000"/>
              </a:lnSpc>
              <a:spcBef>
                <a:spcPts val="5"/>
              </a:spcBef>
            </a:pPr>
            <a:r>
              <a:rPr lang="en-US" dirty="0" err="1">
                <a:latin typeface="Sitka Text" panose="02000505000000020004" pitchFamily="2" charset="0"/>
              </a:rPr>
              <a:t>i</a:t>
            </a:r>
            <a:r>
              <a:rPr lang="en-US" dirty="0">
                <a:latin typeface="Sitka Text" panose="02000505000000020004" pitchFamily="2" charset="0"/>
              </a:rPr>
              <a:t> = </a:t>
            </a:r>
            <a:r>
              <a:rPr lang="en-US" dirty="0" err="1">
                <a:latin typeface="Sitka Text" panose="02000505000000020004" pitchFamily="2" charset="0"/>
              </a:rPr>
              <a:t>i</a:t>
            </a:r>
            <a:r>
              <a:rPr lang="en-US" dirty="0">
                <a:latin typeface="Sitka Text" panose="02000505000000020004" pitchFamily="2" charset="0"/>
              </a:rPr>
              <a:t> +</a:t>
            </a:r>
            <a:r>
              <a:rPr lang="en-US" spc="-45" dirty="0">
                <a:latin typeface="Sitka Text" panose="02000505000000020004" pitchFamily="2" charset="0"/>
              </a:rPr>
              <a:t> </a:t>
            </a:r>
            <a:r>
              <a:rPr lang="en-US" dirty="0">
                <a:latin typeface="Sitka Text" panose="02000505000000020004" pitchFamily="2" charset="0"/>
              </a:rPr>
              <a:t>1;</a:t>
            </a:r>
          </a:p>
          <a:p>
            <a:pPr marL="469900">
              <a:lnSpc>
                <a:spcPct val="100000"/>
              </a:lnSpc>
              <a:spcBef>
                <a:spcPts val="575"/>
              </a:spcBef>
            </a:pPr>
            <a:r>
              <a:rPr lang="en-US" dirty="0">
                <a:latin typeface="Sitka Text" panose="02000505000000020004" pitchFamily="2" charset="0"/>
              </a:rPr>
              <a:t>      } while (</a:t>
            </a:r>
            <a:r>
              <a:rPr lang="en-US" dirty="0" err="1">
                <a:latin typeface="Sitka Text" panose="02000505000000020004" pitchFamily="2" charset="0"/>
              </a:rPr>
              <a:t>i</a:t>
            </a:r>
            <a:r>
              <a:rPr lang="en-US" dirty="0">
                <a:latin typeface="Sitka Text" panose="02000505000000020004" pitchFamily="2" charset="0"/>
              </a:rPr>
              <a:t> &lt;</a:t>
            </a:r>
            <a:r>
              <a:rPr lang="en-US" spc="-40" dirty="0">
                <a:latin typeface="Sitka Text" panose="02000505000000020004" pitchFamily="2" charset="0"/>
              </a:rPr>
              <a:t> </a:t>
            </a:r>
            <a:r>
              <a:rPr lang="en-US" dirty="0">
                <a:latin typeface="Sitka Text" panose="02000505000000020004" pitchFamily="2" charset="0"/>
              </a:rPr>
              <a:t>5);</a:t>
            </a:r>
          </a:p>
          <a:p>
            <a:pPr>
              <a:lnSpc>
                <a:spcPct val="100000"/>
              </a:lnSpc>
              <a:spcBef>
                <a:spcPts val="575"/>
              </a:spcBef>
            </a:pPr>
            <a:r>
              <a:rPr lang="en-US" dirty="0">
                <a:latin typeface="Sitka Text" panose="02000505000000020004" pitchFamily="2" charset="0"/>
              </a:rPr>
              <a:t>       }</a:t>
            </a:r>
          </a:p>
          <a:p>
            <a:pPr>
              <a:lnSpc>
                <a:spcPct val="100000"/>
              </a:lnSpc>
              <a:spcBef>
                <a:spcPts val="575"/>
              </a:spcBef>
            </a:pPr>
            <a:r>
              <a:rPr lang="en-US" dirty="0">
                <a:latin typeface="Sitka Text" panose="02000505000000020004" pitchFamily="2" charset="0"/>
              </a:rPr>
              <a:t>  }</a:t>
            </a:r>
          </a:p>
        </p:txBody>
      </p:sp>
    </p:spTree>
    <p:extLst>
      <p:ext uri="{BB962C8B-B14F-4D97-AF65-F5344CB8AC3E}">
        <p14:creationId xmlns:p14="http://schemas.microsoft.com/office/powerpoint/2010/main" val="361751344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o-while statement in java">
            <a:extLst>
              <a:ext uri="{FF2B5EF4-FFF2-40B4-BE49-F238E27FC236}">
                <a16:creationId xmlns="" xmlns:a16="http://schemas.microsoft.com/office/drawing/2014/main" id="{074C9C70-D202-40F8-862A-256512063EE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28" t="6876" r="5252" b="6474"/>
          <a:stretch/>
        </p:blipFill>
        <p:spPr bwMode="auto">
          <a:xfrm>
            <a:off x="990600" y="760378"/>
            <a:ext cx="6899019" cy="5030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5755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20F4E0C5-ECA3-431E-AAA0-C277BD3CB20E}"/>
              </a:ext>
            </a:extLst>
          </p:cNvPr>
          <p:cNvCxnSpPr>
            <a:cxnSpLocks/>
          </p:cNvCxnSpPr>
          <p:nvPr/>
        </p:nvCxnSpPr>
        <p:spPr>
          <a:xfrm>
            <a:off x="4944631" y="876992"/>
            <a:ext cx="4199369"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 xmlns:a16="http://schemas.microsoft.com/office/drawing/2014/main" id="{5DF3CE46-33CA-475F-AAD8-98AB0AC9A587}"/>
              </a:ext>
            </a:extLst>
          </p:cNvPr>
          <p:cNvSpPr/>
          <p:nvPr/>
        </p:nvSpPr>
        <p:spPr>
          <a:xfrm>
            <a:off x="-416715" y="270755"/>
            <a:ext cx="7461030" cy="769441"/>
          </a:xfrm>
          <a:prstGeom prst="rect">
            <a:avLst/>
          </a:prstGeom>
          <a:noFill/>
        </p:spPr>
        <p:txBody>
          <a:bodyPr wrap="squar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ITERATIVE STATEMENT</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9" name="TextBox 8">
            <a:extLst>
              <a:ext uri="{FF2B5EF4-FFF2-40B4-BE49-F238E27FC236}">
                <a16:creationId xmlns="" xmlns:a16="http://schemas.microsoft.com/office/drawing/2014/main" id="{9DEDDA78-A873-4F51-A4C1-3749368F738F}"/>
              </a:ext>
            </a:extLst>
          </p:cNvPr>
          <p:cNvSpPr txBox="1"/>
          <p:nvPr/>
        </p:nvSpPr>
        <p:spPr>
          <a:xfrm>
            <a:off x="366592" y="1354722"/>
            <a:ext cx="7863008" cy="4475584"/>
          </a:xfrm>
          <a:prstGeom prst="rect">
            <a:avLst/>
          </a:prstGeom>
          <a:noFill/>
        </p:spPr>
        <p:txBody>
          <a:bodyPr wrap="square">
            <a:spAutoFit/>
          </a:bodyPr>
          <a:lstStyle/>
          <a:p>
            <a:pPr marL="12700">
              <a:lnSpc>
                <a:spcPct val="100000"/>
              </a:lnSpc>
              <a:spcBef>
                <a:spcPts val="675"/>
              </a:spcBef>
            </a:pPr>
            <a:r>
              <a:rPr lang="en-US" sz="2400" dirty="0">
                <a:latin typeface="Sitka Text" panose="02000505000000020004" pitchFamily="2" charset="0"/>
                <a:cs typeface="Times New Roman"/>
              </a:rPr>
              <a:t>class </a:t>
            </a:r>
            <a:r>
              <a:rPr lang="en-US" sz="2400" spc="-5" dirty="0">
                <a:latin typeface="Sitka Text" panose="02000505000000020004" pitchFamily="2" charset="0"/>
                <a:cs typeface="Times New Roman"/>
              </a:rPr>
              <a:t>Sample</a:t>
            </a:r>
            <a:r>
              <a:rPr lang="en-US" sz="2400" spc="-50" dirty="0">
                <a:latin typeface="Sitka Text" panose="02000505000000020004" pitchFamily="2" charset="0"/>
                <a:cs typeface="Times New Roman"/>
              </a:rPr>
              <a:t> </a:t>
            </a:r>
          </a:p>
          <a:p>
            <a:pPr marL="12700">
              <a:lnSpc>
                <a:spcPct val="100000"/>
              </a:lnSpc>
              <a:spcBef>
                <a:spcPts val="675"/>
              </a:spcBef>
            </a:pPr>
            <a:r>
              <a:rPr lang="en-US" sz="2400" dirty="0">
                <a:latin typeface="Sitka Text" panose="02000505000000020004" pitchFamily="2" charset="0"/>
                <a:cs typeface="Times New Roman"/>
              </a:rPr>
              <a:t>  {</a:t>
            </a:r>
          </a:p>
          <a:p>
            <a:pPr marL="469900" marR="5080" indent="-226060">
              <a:lnSpc>
                <a:spcPct val="120000"/>
              </a:lnSpc>
              <a:tabLst>
                <a:tab pos="1475740" algn="l"/>
              </a:tabLst>
            </a:pPr>
            <a:r>
              <a:rPr lang="en-US" sz="2400" dirty="0">
                <a:latin typeface="Sitka Text" panose="02000505000000020004" pitchFamily="2" charset="0"/>
                <a:cs typeface="Times New Roman"/>
              </a:rPr>
              <a:t>public static void </a:t>
            </a:r>
            <a:r>
              <a:rPr lang="en-US" sz="2400" spc="-5" dirty="0">
                <a:latin typeface="Sitka Text" panose="02000505000000020004" pitchFamily="2" charset="0"/>
                <a:cs typeface="Times New Roman"/>
              </a:rPr>
              <a:t>main(String[] </a:t>
            </a:r>
            <a:r>
              <a:rPr lang="en-US" sz="2400" spc="-10" dirty="0" err="1">
                <a:latin typeface="Sitka Text" panose="02000505000000020004" pitchFamily="2" charset="0"/>
                <a:cs typeface="Times New Roman"/>
              </a:rPr>
              <a:t>args</a:t>
            </a:r>
            <a:r>
              <a:rPr lang="en-US" sz="2400" spc="-10" dirty="0">
                <a:latin typeface="Sitka Text" panose="02000505000000020004" pitchFamily="2" charset="0"/>
                <a:cs typeface="Times New Roman"/>
              </a:rPr>
              <a:t>)</a:t>
            </a:r>
            <a:r>
              <a:rPr lang="en-US" sz="2400" spc="-105" dirty="0">
                <a:latin typeface="Sitka Text" panose="02000505000000020004" pitchFamily="2" charset="0"/>
                <a:cs typeface="Times New Roman"/>
              </a:rPr>
              <a:t> </a:t>
            </a:r>
          </a:p>
          <a:p>
            <a:pPr marL="469900" marR="5080" indent="-226060">
              <a:lnSpc>
                <a:spcPct val="120000"/>
              </a:lnSpc>
              <a:tabLst>
                <a:tab pos="1475740" algn="l"/>
              </a:tabLst>
            </a:pPr>
            <a:r>
              <a:rPr lang="en-US" sz="2400" spc="-105" dirty="0">
                <a:latin typeface="Sitka Text" panose="02000505000000020004" pitchFamily="2" charset="0"/>
                <a:cs typeface="Times New Roman"/>
              </a:rPr>
              <a:t> </a:t>
            </a:r>
            <a:r>
              <a:rPr lang="en-US" sz="2400" dirty="0">
                <a:latin typeface="Sitka Text" panose="02000505000000020004" pitchFamily="2" charset="0"/>
                <a:cs typeface="Times New Roman"/>
              </a:rPr>
              <a:t>{  </a:t>
            </a:r>
          </a:p>
          <a:p>
            <a:pPr marL="469900" marR="5080" indent="-226060">
              <a:lnSpc>
                <a:spcPct val="120000"/>
              </a:lnSpc>
              <a:tabLst>
                <a:tab pos="1475740" algn="l"/>
              </a:tabLst>
            </a:pPr>
            <a:r>
              <a:rPr lang="en-US" sz="2400" spc="-5" dirty="0">
                <a:latin typeface="Sitka Text" panose="02000505000000020004" pitchFamily="2" charset="0"/>
                <a:cs typeface="Times New Roman"/>
              </a:rPr>
              <a:t>    for</a:t>
            </a:r>
            <a:r>
              <a:rPr lang="en-US" sz="2400" dirty="0">
                <a:latin typeface="Sitka Text" panose="02000505000000020004" pitchFamily="2" charset="0"/>
                <a:cs typeface="Times New Roman"/>
              </a:rPr>
              <a:t> (int </a:t>
            </a:r>
            <a:r>
              <a:rPr lang="en-US" sz="2400" dirty="0" err="1">
                <a:latin typeface="Sitka Text" panose="02000505000000020004" pitchFamily="2" charset="0"/>
                <a:cs typeface="Times New Roman"/>
              </a:rPr>
              <a:t>i</a:t>
            </a:r>
            <a:r>
              <a:rPr lang="en-US" sz="2400" dirty="0">
                <a:latin typeface="Sitka Text" panose="02000505000000020004" pitchFamily="2" charset="0"/>
                <a:cs typeface="Times New Roman"/>
              </a:rPr>
              <a:t>=1; </a:t>
            </a:r>
            <a:r>
              <a:rPr lang="en-US" sz="2400" dirty="0" err="1">
                <a:latin typeface="Sitka Text" panose="02000505000000020004" pitchFamily="2" charset="0"/>
                <a:cs typeface="Times New Roman"/>
              </a:rPr>
              <a:t>i</a:t>
            </a:r>
            <a:r>
              <a:rPr lang="en-US" sz="2400" dirty="0">
                <a:latin typeface="Sitka Text" panose="02000505000000020004" pitchFamily="2" charset="0"/>
                <a:cs typeface="Times New Roman"/>
              </a:rPr>
              <a:t>&lt;=5; </a:t>
            </a:r>
            <a:r>
              <a:rPr lang="en-US" sz="2400" dirty="0" err="1">
                <a:latin typeface="Sitka Text" panose="02000505000000020004" pitchFamily="2" charset="0"/>
                <a:cs typeface="Times New Roman"/>
              </a:rPr>
              <a:t>i</a:t>
            </a:r>
            <a:r>
              <a:rPr lang="en-US" sz="2400" dirty="0">
                <a:latin typeface="Sitka Text" panose="02000505000000020004" pitchFamily="2" charset="0"/>
                <a:cs typeface="Times New Roman"/>
              </a:rPr>
              <a:t>++ )</a:t>
            </a:r>
            <a:r>
              <a:rPr lang="en-US" sz="2400" spc="-75" dirty="0">
                <a:latin typeface="Sitka Text" panose="02000505000000020004" pitchFamily="2" charset="0"/>
                <a:cs typeface="Times New Roman"/>
              </a:rPr>
              <a:t> </a:t>
            </a:r>
          </a:p>
          <a:p>
            <a:pPr marL="469900" marR="5080" indent="-226060">
              <a:lnSpc>
                <a:spcPct val="120000"/>
              </a:lnSpc>
              <a:tabLst>
                <a:tab pos="1475740" algn="l"/>
              </a:tabLst>
            </a:pPr>
            <a:r>
              <a:rPr lang="en-US" sz="2400" spc="-75" dirty="0">
                <a:latin typeface="Sitka Text" panose="02000505000000020004" pitchFamily="2" charset="0"/>
                <a:cs typeface="Times New Roman"/>
              </a:rPr>
              <a:t>      </a:t>
            </a:r>
            <a:r>
              <a:rPr lang="en-US" sz="2400" dirty="0">
                <a:latin typeface="Sitka Text" panose="02000505000000020004" pitchFamily="2" charset="0"/>
                <a:cs typeface="Times New Roman"/>
              </a:rPr>
              <a:t>{</a:t>
            </a:r>
          </a:p>
          <a:p>
            <a:pPr marL="469900" marR="5080" indent="-226060">
              <a:lnSpc>
                <a:spcPct val="120000"/>
              </a:lnSpc>
              <a:tabLst>
                <a:tab pos="1475740" algn="l"/>
              </a:tabLst>
            </a:pPr>
            <a:r>
              <a:rPr lang="en-US" sz="2400" spc="-5" dirty="0">
                <a:latin typeface="Sitka Text" panose="02000505000000020004" pitchFamily="2" charset="0"/>
                <a:cs typeface="Times New Roman"/>
              </a:rPr>
              <a:t>        </a:t>
            </a:r>
            <a:r>
              <a:rPr lang="en-US" sz="2400" spc="-5" dirty="0" err="1">
                <a:latin typeface="Sitka Text" panose="02000505000000020004" pitchFamily="2" charset="0"/>
                <a:cs typeface="Times New Roman"/>
              </a:rPr>
              <a:t>System.out.println</a:t>
            </a:r>
            <a:r>
              <a:rPr lang="en-US" sz="2400" spc="-5" dirty="0">
                <a:latin typeface="Sitka Text" panose="02000505000000020004" pitchFamily="2" charset="0"/>
                <a:cs typeface="Times New Roman"/>
              </a:rPr>
              <a:t>("i:</a:t>
            </a:r>
            <a:r>
              <a:rPr lang="en-US" sz="2400" spc="-45" dirty="0">
                <a:latin typeface="Sitka Text" panose="02000505000000020004" pitchFamily="2" charset="0"/>
                <a:cs typeface="Times New Roman"/>
              </a:rPr>
              <a:t> </a:t>
            </a:r>
            <a:r>
              <a:rPr lang="en-US" sz="2400" dirty="0">
                <a:latin typeface="Sitka Text" panose="02000505000000020004" pitchFamily="2" charset="0"/>
                <a:cs typeface="Times New Roman"/>
              </a:rPr>
              <a:t>"+</a:t>
            </a:r>
            <a:r>
              <a:rPr lang="en-US" sz="2400" dirty="0" err="1">
                <a:latin typeface="Sitka Text" panose="02000505000000020004" pitchFamily="2" charset="0"/>
                <a:cs typeface="Times New Roman"/>
              </a:rPr>
              <a:t>i</a:t>
            </a:r>
            <a:r>
              <a:rPr lang="en-US" sz="2400" dirty="0">
                <a:latin typeface="Sitka Text" panose="02000505000000020004" pitchFamily="2" charset="0"/>
                <a:cs typeface="Times New Roman"/>
              </a:rPr>
              <a:t>);</a:t>
            </a:r>
          </a:p>
          <a:p>
            <a:pPr marL="469900">
              <a:lnSpc>
                <a:spcPct val="100000"/>
              </a:lnSpc>
              <a:spcBef>
                <a:spcPts val="575"/>
              </a:spcBef>
            </a:pPr>
            <a:r>
              <a:rPr lang="en-US" sz="2400" dirty="0">
                <a:latin typeface="Sitka Text" panose="02000505000000020004" pitchFamily="2" charset="0"/>
                <a:cs typeface="Times New Roman"/>
              </a:rPr>
              <a:t>}</a:t>
            </a:r>
          </a:p>
          <a:p>
            <a:pPr marL="243840">
              <a:lnSpc>
                <a:spcPct val="100000"/>
              </a:lnSpc>
              <a:spcBef>
                <a:spcPts val="575"/>
              </a:spcBef>
            </a:pPr>
            <a:r>
              <a:rPr lang="en-US" sz="2400" dirty="0">
                <a:latin typeface="Sitka Text" panose="02000505000000020004" pitchFamily="2" charset="0"/>
                <a:cs typeface="Times New Roman"/>
              </a:rPr>
              <a:t>}</a:t>
            </a:r>
          </a:p>
          <a:p>
            <a:pPr marL="12700">
              <a:lnSpc>
                <a:spcPct val="100000"/>
              </a:lnSpc>
              <a:spcBef>
                <a:spcPts val="580"/>
              </a:spcBef>
            </a:pPr>
            <a:r>
              <a:rPr lang="en-US" sz="2400" dirty="0">
                <a:latin typeface="Sitka Text" panose="02000505000000020004" pitchFamily="2" charset="0"/>
                <a:cs typeface="Times New Roman"/>
              </a:rPr>
              <a:t>}</a:t>
            </a:r>
          </a:p>
        </p:txBody>
      </p:sp>
    </p:spTree>
    <p:extLst>
      <p:ext uri="{BB962C8B-B14F-4D97-AF65-F5344CB8AC3E}">
        <p14:creationId xmlns:p14="http://schemas.microsoft.com/office/powerpoint/2010/main" val="28949808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or statement in java">
            <a:extLst>
              <a:ext uri="{FF2B5EF4-FFF2-40B4-BE49-F238E27FC236}">
                <a16:creationId xmlns="" xmlns:a16="http://schemas.microsoft.com/office/drawing/2014/main" id="{82132074-CBF7-470D-96AC-7E3CE6F703D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96" t="3948" r="4529" b="3948"/>
          <a:stretch/>
        </p:blipFill>
        <p:spPr bwMode="auto">
          <a:xfrm>
            <a:off x="2514600" y="430622"/>
            <a:ext cx="4419600" cy="59398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904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20F4E0C5-ECA3-431E-AAA0-C277BD3CB20E}"/>
              </a:ext>
            </a:extLst>
          </p:cNvPr>
          <p:cNvCxnSpPr>
            <a:cxnSpLocks/>
          </p:cNvCxnSpPr>
          <p:nvPr/>
        </p:nvCxnSpPr>
        <p:spPr>
          <a:xfrm>
            <a:off x="4944631" y="876992"/>
            <a:ext cx="4199369"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 xmlns:a16="http://schemas.microsoft.com/office/drawing/2014/main" id="{5DF3CE46-33CA-475F-AAD8-98AB0AC9A587}"/>
              </a:ext>
            </a:extLst>
          </p:cNvPr>
          <p:cNvSpPr/>
          <p:nvPr/>
        </p:nvSpPr>
        <p:spPr>
          <a:xfrm>
            <a:off x="-416715" y="270755"/>
            <a:ext cx="7582683" cy="769441"/>
          </a:xfrm>
          <a:prstGeom prst="rect">
            <a:avLst/>
          </a:prstGeom>
          <a:noFill/>
        </p:spPr>
        <p:txBody>
          <a:bodyPr wrap="squar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ITERATIVE STATEMENT</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9" name="TextBox 8">
            <a:extLst>
              <a:ext uri="{FF2B5EF4-FFF2-40B4-BE49-F238E27FC236}">
                <a16:creationId xmlns="" xmlns:a16="http://schemas.microsoft.com/office/drawing/2014/main" id="{9DEDDA78-A873-4F51-A4C1-3749368F738F}"/>
              </a:ext>
            </a:extLst>
          </p:cNvPr>
          <p:cNvSpPr txBox="1"/>
          <p:nvPr/>
        </p:nvSpPr>
        <p:spPr>
          <a:xfrm>
            <a:off x="366592" y="1354722"/>
            <a:ext cx="7101008" cy="4459682"/>
          </a:xfrm>
          <a:prstGeom prst="rect">
            <a:avLst/>
          </a:prstGeom>
          <a:noFill/>
        </p:spPr>
        <p:txBody>
          <a:bodyPr wrap="square">
            <a:spAutoFit/>
          </a:bodyPr>
          <a:lstStyle/>
          <a:p>
            <a:pPr marL="12700">
              <a:lnSpc>
                <a:spcPct val="100000"/>
              </a:lnSpc>
              <a:spcBef>
                <a:spcPts val="675"/>
              </a:spcBef>
            </a:pPr>
            <a:r>
              <a:rPr lang="en-US" sz="2400" dirty="0">
                <a:latin typeface="Times New Roman"/>
                <a:cs typeface="Times New Roman"/>
              </a:rPr>
              <a:t>class </a:t>
            </a:r>
            <a:r>
              <a:rPr lang="en-US" sz="2400" spc="-5" dirty="0">
                <a:latin typeface="Times New Roman"/>
                <a:cs typeface="Times New Roman"/>
              </a:rPr>
              <a:t>Sample</a:t>
            </a:r>
            <a:r>
              <a:rPr lang="en-US" sz="2400" spc="-50" dirty="0">
                <a:latin typeface="Times New Roman"/>
                <a:cs typeface="Times New Roman"/>
              </a:rPr>
              <a:t> </a:t>
            </a:r>
            <a:r>
              <a:rPr lang="en-US" sz="2400" dirty="0">
                <a:latin typeface="Times New Roman"/>
                <a:cs typeface="Times New Roman"/>
              </a:rPr>
              <a:t>{</a:t>
            </a:r>
          </a:p>
          <a:p>
            <a:pPr marL="469900" marR="5080" indent="-226060">
              <a:lnSpc>
                <a:spcPct val="120000"/>
              </a:lnSpc>
            </a:pPr>
            <a:r>
              <a:rPr lang="en-US" sz="2400" dirty="0">
                <a:latin typeface="Times New Roman"/>
                <a:cs typeface="Times New Roman"/>
              </a:rPr>
              <a:t>public static void </a:t>
            </a:r>
            <a:r>
              <a:rPr lang="en-US" sz="2400" spc="-5" dirty="0">
                <a:latin typeface="Times New Roman"/>
                <a:cs typeface="Times New Roman"/>
              </a:rPr>
              <a:t>main(String[] </a:t>
            </a:r>
            <a:r>
              <a:rPr lang="en-US" sz="2400" spc="-10" dirty="0" err="1">
                <a:latin typeface="Times New Roman"/>
                <a:cs typeface="Times New Roman"/>
              </a:rPr>
              <a:t>args</a:t>
            </a:r>
            <a:r>
              <a:rPr lang="en-US" sz="2400" spc="-10" dirty="0">
                <a:latin typeface="Times New Roman"/>
                <a:cs typeface="Times New Roman"/>
              </a:rPr>
              <a:t>) </a:t>
            </a:r>
          </a:p>
          <a:p>
            <a:pPr marL="469900" marR="5080" indent="-226060">
              <a:lnSpc>
                <a:spcPct val="120000"/>
              </a:lnSpc>
            </a:pPr>
            <a:r>
              <a:rPr lang="en-US" sz="2400" spc="-10" dirty="0">
                <a:latin typeface="Times New Roman"/>
                <a:cs typeface="Times New Roman"/>
              </a:rPr>
              <a:t> </a:t>
            </a:r>
            <a:r>
              <a:rPr lang="en-US" sz="2400" dirty="0">
                <a:latin typeface="Times New Roman"/>
                <a:cs typeface="Times New Roman"/>
              </a:rPr>
              <a:t>{  </a:t>
            </a:r>
          </a:p>
          <a:p>
            <a:pPr marL="469900" marR="5080" indent="-226060">
              <a:lnSpc>
                <a:spcPct val="120000"/>
              </a:lnSpc>
            </a:pPr>
            <a:r>
              <a:rPr lang="en-US" sz="2400" dirty="0">
                <a:latin typeface="Times New Roman"/>
                <a:cs typeface="Times New Roman"/>
              </a:rPr>
              <a:t>    int </a:t>
            </a:r>
            <a:r>
              <a:rPr lang="en-US" sz="2400" spc="-5" dirty="0">
                <a:latin typeface="Times New Roman"/>
                <a:cs typeface="Times New Roman"/>
              </a:rPr>
              <a:t>[] numbers </a:t>
            </a:r>
            <a:r>
              <a:rPr lang="en-US" sz="2400" dirty="0">
                <a:latin typeface="Times New Roman"/>
                <a:cs typeface="Times New Roman"/>
              </a:rPr>
              <a:t>= </a:t>
            </a:r>
            <a:r>
              <a:rPr lang="en-US" sz="2400" spc="-5" dirty="0">
                <a:latin typeface="Times New Roman"/>
                <a:cs typeface="Times New Roman"/>
              </a:rPr>
              <a:t>{10, 20, 30, 40,</a:t>
            </a:r>
            <a:r>
              <a:rPr lang="en-US" sz="2400" spc="-30" dirty="0">
                <a:latin typeface="Times New Roman"/>
                <a:cs typeface="Times New Roman"/>
              </a:rPr>
              <a:t> </a:t>
            </a:r>
            <a:r>
              <a:rPr lang="en-US" sz="2400" spc="-5" dirty="0">
                <a:latin typeface="Times New Roman"/>
                <a:cs typeface="Times New Roman"/>
              </a:rPr>
              <a:t>50};</a:t>
            </a:r>
            <a:endParaRPr lang="en-US" sz="2400" dirty="0">
              <a:latin typeface="Times New Roman"/>
              <a:cs typeface="Times New Roman"/>
            </a:endParaRPr>
          </a:p>
          <a:p>
            <a:pPr marL="927100" marR="669925" indent="-457200">
              <a:lnSpc>
                <a:spcPct val="120000"/>
              </a:lnSpc>
              <a:spcBef>
                <a:spcPts val="5"/>
              </a:spcBef>
            </a:pPr>
            <a:r>
              <a:rPr lang="en-US" sz="2400" dirty="0">
                <a:latin typeface="Times New Roman"/>
                <a:cs typeface="Times New Roman"/>
              </a:rPr>
              <a:t> for(int </a:t>
            </a:r>
            <a:r>
              <a:rPr lang="en-US" sz="2400" dirty="0" err="1">
                <a:latin typeface="Times New Roman"/>
                <a:cs typeface="Times New Roman"/>
              </a:rPr>
              <a:t>i</a:t>
            </a:r>
            <a:r>
              <a:rPr lang="en-US" sz="2400" dirty="0">
                <a:latin typeface="Times New Roman"/>
                <a:cs typeface="Times New Roman"/>
              </a:rPr>
              <a:t> : </a:t>
            </a:r>
            <a:r>
              <a:rPr lang="en-US" sz="2400" spc="-5" dirty="0">
                <a:latin typeface="Times New Roman"/>
                <a:cs typeface="Times New Roman"/>
              </a:rPr>
              <a:t>numbers </a:t>
            </a:r>
            <a:r>
              <a:rPr lang="en-US" sz="2400" dirty="0">
                <a:latin typeface="Times New Roman"/>
                <a:cs typeface="Times New Roman"/>
              </a:rPr>
              <a:t>) </a:t>
            </a:r>
          </a:p>
          <a:p>
            <a:pPr marL="927100" marR="669925" indent="-457200">
              <a:lnSpc>
                <a:spcPct val="120000"/>
              </a:lnSpc>
              <a:spcBef>
                <a:spcPts val="5"/>
              </a:spcBef>
            </a:pPr>
            <a:r>
              <a:rPr lang="en-US" sz="2400" dirty="0">
                <a:latin typeface="Times New Roman"/>
                <a:cs typeface="Times New Roman"/>
              </a:rPr>
              <a:t>  {  </a:t>
            </a:r>
          </a:p>
          <a:p>
            <a:pPr marL="927100" marR="669925" indent="-457200">
              <a:lnSpc>
                <a:spcPct val="120000"/>
              </a:lnSpc>
              <a:spcBef>
                <a:spcPts val="5"/>
              </a:spcBef>
            </a:pPr>
            <a:r>
              <a:rPr lang="en-US" sz="2400" dirty="0">
                <a:latin typeface="Times New Roman"/>
                <a:cs typeface="Times New Roman"/>
              </a:rPr>
              <a:t>     </a:t>
            </a:r>
            <a:r>
              <a:rPr lang="en-US" sz="2400" dirty="0" err="1">
                <a:latin typeface="Times New Roman"/>
                <a:cs typeface="Times New Roman"/>
              </a:rPr>
              <a:t>System.out.println</a:t>
            </a:r>
            <a:r>
              <a:rPr lang="en-US" sz="2400" dirty="0">
                <a:latin typeface="Times New Roman"/>
                <a:cs typeface="Times New Roman"/>
              </a:rPr>
              <a:t>( </a:t>
            </a:r>
            <a:r>
              <a:rPr lang="en-US" sz="2400" spc="-5" dirty="0">
                <a:latin typeface="Times New Roman"/>
                <a:cs typeface="Times New Roman"/>
              </a:rPr>
              <a:t>"i: "+</a:t>
            </a:r>
            <a:r>
              <a:rPr lang="en-US" sz="2400" spc="-5" dirty="0" err="1">
                <a:latin typeface="Times New Roman"/>
                <a:cs typeface="Times New Roman"/>
              </a:rPr>
              <a:t>i</a:t>
            </a:r>
            <a:r>
              <a:rPr lang="en-US" sz="2400" spc="-150" dirty="0">
                <a:latin typeface="Times New Roman"/>
                <a:cs typeface="Times New Roman"/>
              </a:rPr>
              <a:t> </a:t>
            </a:r>
            <a:r>
              <a:rPr lang="en-US" sz="2400" dirty="0">
                <a:latin typeface="Times New Roman"/>
                <a:cs typeface="Times New Roman"/>
              </a:rPr>
              <a:t>);</a:t>
            </a:r>
          </a:p>
          <a:p>
            <a:pPr marL="469900">
              <a:lnSpc>
                <a:spcPct val="100000"/>
              </a:lnSpc>
              <a:spcBef>
                <a:spcPts val="575"/>
              </a:spcBef>
            </a:pPr>
            <a:r>
              <a:rPr lang="en-US" sz="2400" dirty="0">
                <a:latin typeface="Times New Roman"/>
                <a:cs typeface="Times New Roman"/>
              </a:rPr>
              <a:t>  }</a:t>
            </a:r>
          </a:p>
          <a:p>
            <a:pPr marL="243840">
              <a:lnSpc>
                <a:spcPct val="100000"/>
              </a:lnSpc>
              <a:spcBef>
                <a:spcPts val="575"/>
              </a:spcBef>
            </a:pPr>
            <a:r>
              <a:rPr lang="en-US" sz="2400" dirty="0">
                <a:latin typeface="Times New Roman"/>
                <a:cs typeface="Times New Roman"/>
              </a:rPr>
              <a:t> }</a:t>
            </a:r>
          </a:p>
          <a:p>
            <a:pPr marL="12700">
              <a:lnSpc>
                <a:spcPct val="100000"/>
              </a:lnSpc>
              <a:spcBef>
                <a:spcPts val="580"/>
              </a:spcBef>
            </a:pPr>
            <a:r>
              <a:rPr lang="en-US" sz="2400" dirty="0">
                <a:latin typeface="Times New Roman"/>
                <a:cs typeface="Times New Roman"/>
              </a:rPr>
              <a:t>}</a:t>
            </a:r>
          </a:p>
        </p:txBody>
      </p:sp>
    </p:spTree>
    <p:extLst>
      <p:ext uri="{BB962C8B-B14F-4D97-AF65-F5344CB8AC3E}">
        <p14:creationId xmlns:p14="http://schemas.microsoft.com/office/powerpoint/2010/main" val="2687255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or-each statement in java">
            <a:extLst>
              <a:ext uri="{FF2B5EF4-FFF2-40B4-BE49-F238E27FC236}">
                <a16:creationId xmlns="" xmlns:a16="http://schemas.microsoft.com/office/drawing/2014/main" id="{23C11669-5331-4BFB-B029-3C1D5D064E0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29" t="2051" r="8626" b="8019"/>
          <a:stretch/>
        </p:blipFill>
        <p:spPr bwMode="auto">
          <a:xfrm>
            <a:off x="2209800" y="457200"/>
            <a:ext cx="4114800" cy="57675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15073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rgbClr val="FF0000"/>
                </a:solidFill>
              </a:rPr>
              <a:t>Break Statement</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533400" y="990600"/>
            <a:ext cx="8153400" cy="5181600"/>
          </a:xfrm>
        </p:spPr>
        <p:txBody>
          <a:bodyPr>
            <a:normAutofit fontScale="92500" lnSpcReduction="10000"/>
          </a:bodyPr>
          <a:lstStyle/>
          <a:p>
            <a:r>
              <a:rPr lang="en-US" dirty="0"/>
              <a:t>break statement is encountered inside a loop, the loop is immediately terminated and the program control resumes at the next statement following the loop.</a:t>
            </a:r>
          </a:p>
          <a:p>
            <a:r>
              <a:rPr lang="en-US" dirty="0"/>
              <a:t>The Java </a:t>
            </a:r>
            <a:r>
              <a:rPr lang="en-US" i="1" dirty="0"/>
              <a:t>break</a:t>
            </a:r>
            <a:r>
              <a:rPr lang="en-US" dirty="0"/>
              <a:t> statement is used to break loop or switch statement. It breaks the current flow of the program at specified condition. In case of inner loop, it breaks only inner loop.</a:t>
            </a:r>
          </a:p>
          <a:p>
            <a:r>
              <a:rPr lang="en-US" dirty="0"/>
              <a:t>We can use Java break statement in all types of loops such as for loop, while loop and do-while loop.</a:t>
            </a:r>
          </a:p>
          <a:p>
            <a:endParaRPr lang="en-US" dirty="0"/>
          </a:p>
        </p:txBody>
      </p:sp>
    </p:spTree>
    <p:extLst>
      <p:ext uri="{BB962C8B-B14F-4D97-AF65-F5344CB8AC3E}">
        <p14:creationId xmlns:p14="http://schemas.microsoft.com/office/powerpoint/2010/main" val="398591132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533400"/>
            <a:ext cx="6172200" cy="6019800"/>
          </a:xfrm>
        </p:spPr>
        <p:txBody>
          <a:bodyPr>
            <a:normAutofit fontScale="77500" lnSpcReduction="20000"/>
          </a:bodyPr>
          <a:lstStyle/>
          <a:p>
            <a:pPr marL="0" indent="0">
              <a:buNone/>
            </a:pPr>
            <a:r>
              <a:rPr lang="en-US" b="1" dirty="0">
                <a:solidFill>
                  <a:srgbClr val="FF0000"/>
                </a:solidFill>
              </a:rPr>
              <a:t>Syntax:</a:t>
            </a:r>
            <a:endParaRPr lang="en-US" dirty="0">
              <a:solidFill>
                <a:srgbClr val="FF0000"/>
              </a:solidFill>
            </a:endParaRPr>
          </a:p>
          <a:p>
            <a:pPr marL="0" indent="0">
              <a:buNone/>
            </a:pPr>
            <a:r>
              <a:rPr lang="en-US" dirty="0"/>
              <a:t>jump-statement;    </a:t>
            </a:r>
          </a:p>
          <a:p>
            <a:pPr marL="0" indent="0">
              <a:buNone/>
            </a:pPr>
            <a:r>
              <a:rPr lang="en-US" b="1" dirty="0"/>
              <a:t>break</a:t>
            </a:r>
            <a:r>
              <a:rPr lang="en-US" dirty="0"/>
              <a:t>; </a:t>
            </a:r>
          </a:p>
          <a:p>
            <a:pPr marL="0" indent="0">
              <a:buNone/>
            </a:pPr>
            <a:endParaRPr lang="en-US" dirty="0" smtClean="0"/>
          </a:p>
          <a:p>
            <a:pPr marL="0" indent="0">
              <a:buNone/>
            </a:pPr>
            <a:r>
              <a:rPr lang="en-US" b="1" dirty="0">
                <a:solidFill>
                  <a:srgbClr val="FF0000"/>
                </a:solidFill>
              </a:rPr>
              <a:t>Example:</a:t>
            </a:r>
            <a:endParaRPr lang="en-US" dirty="0">
              <a:solidFill>
                <a:srgbClr val="FF0000"/>
              </a:solidFill>
            </a:endParaRPr>
          </a:p>
          <a:p>
            <a:pPr marL="0" indent="0">
              <a:buNone/>
            </a:pPr>
            <a:r>
              <a:rPr lang="en-US" b="1" dirty="0" smtClean="0"/>
              <a:t>public</a:t>
            </a:r>
            <a:r>
              <a:rPr lang="en-US" dirty="0"/>
              <a:t> </a:t>
            </a:r>
            <a:r>
              <a:rPr lang="en-US" b="1" dirty="0"/>
              <a:t>class</a:t>
            </a:r>
            <a:r>
              <a:rPr lang="en-US" dirty="0"/>
              <a:t> </a:t>
            </a:r>
            <a:r>
              <a:rPr lang="en-US" dirty="0" err="1"/>
              <a:t>BreakExample</a:t>
            </a:r>
            <a:r>
              <a:rPr lang="en-US" dirty="0"/>
              <a:t> {  </a:t>
            </a:r>
          </a:p>
          <a:p>
            <a:pPr marL="0" indent="0">
              <a:buNone/>
            </a:pPr>
            <a:r>
              <a:rPr lang="en-US" b="1" dirty="0"/>
              <a:t>public</a:t>
            </a:r>
            <a:r>
              <a:rPr lang="en-US" dirty="0"/>
              <a:t> </a:t>
            </a:r>
            <a:r>
              <a:rPr lang="en-US" b="1" dirty="0"/>
              <a:t>static</a:t>
            </a:r>
            <a:r>
              <a:rPr lang="en-US" dirty="0"/>
              <a:t> </a:t>
            </a:r>
            <a:r>
              <a:rPr lang="en-US" b="1" dirty="0"/>
              <a:t>void</a:t>
            </a:r>
            <a:r>
              <a:rPr lang="en-US" dirty="0"/>
              <a:t> main(String[] </a:t>
            </a:r>
            <a:r>
              <a:rPr lang="en-US" dirty="0" err="1"/>
              <a:t>args</a:t>
            </a:r>
            <a:r>
              <a:rPr lang="en-US" dirty="0"/>
              <a:t>) {  </a:t>
            </a:r>
          </a:p>
          <a:p>
            <a:pPr marL="0" indent="0">
              <a:buNone/>
            </a:pPr>
            <a:r>
              <a:rPr lang="en-US" dirty="0"/>
              <a:t>      </a:t>
            </a:r>
            <a:r>
              <a:rPr lang="en-US" b="1" dirty="0"/>
              <a:t>for</a:t>
            </a:r>
            <a:r>
              <a:rPr lang="en-US" dirty="0"/>
              <a:t>(</a:t>
            </a:r>
            <a:r>
              <a:rPr lang="en-US" b="1" dirty="0" err="1"/>
              <a:t>int</a:t>
            </a:r>
            <a:r>
              <a:rPr lang="en-US" dirty="0"/>
              <a:t> </a:t>
            </a:r>
            <a:r>
              <a:rPr lang="en-US" dirty="0" err="1"/>
              <a:t>i</a:t>
            </a:r>
            <a:r>
              <a:rPr lang="en-US" dirty="0"/>
              <a:t>=1;i&lt;=10;i++){  </a:t>
            </a:r>
          </a:p>
          <a:p>
            <a:pPr marL="0" indent="0">
              <a:buNone/>
            </a:pPr>
            <a:r>
              <a:rPr lang="en-US" dirty="0"/>
              <a:t>        </a:t>
            </a:r>
            <a:r>
              <a:rPr lang="en-US" b="1" dirty="0"/>
              <a:t>if</a:t>
            </a:r>
            <a:r>
              <a:rPr lang="en-US" dirty="0"/>
              <a:t>(</a:t>
            </a:r>
            <a:r>
              <a:rPr lang="en-US" dirty="0" err="1"/>
              <a:t>i</a:t>
            </a:r>
            <a:r>
              <a:rPr lang="en-US" dirty="0"/>
              <a:t>==5){  </a:t>
            </a:r>
          </a:p>
          <a:p>
            <a:pPr marL="0" indent="0">
              <a:buNone/>
            </a:pPr>
            <a:r>
              <a:rPr lang="en-US" dirty="0"/>
              <a:t>         </a:t>
            </a:r>
            <a:r>
              <a:rPr lang="en-US" b="1" dirty="0" smtClean="0"/>
              <a:t>break</a:t>
            </a:r>
            <a:r>
              <a:rPr lang="en-US" dirty="0"/>
              <a:t>;  </a:t>
            </a:r>
          </a:p>
          <a:p>
            <a:pPr marL="0" indent="0">
              <a:buNone/>
            </a:pPr>
            <a:r>
              <a:rPr lang="en-US" dirty="0"/>
              <a:t>        }  </a:t>
            </a:r>
          </a:p>
          <a:p>
            <a:pPr marL="0" indent="0">
              <a:buNone/>
            </a:pPr>
            <a:r>
              <a:rPr lang="en-US" dirty="0"/>
              <a:t>        </a:t>
            </a:r>
            <a:r>
              <a:rPr lang="en-US" dirty="0" err="1"/>
              <a:t>System.out.println</a:t>
            </a:r>
            <a:r>
              <a:rPr lang="en-US" dirty="0"/>
              <a:t>(</a:t>
            </a:r>
            <a:r>
              <a:rPr lang="en-US" dirty="0" err="1"/>
              <a:t>i</a:t>
            </a:r>
            <a:r>
              <a:rPr lang="en-US" dirty="0"/>
              <a:t>);  </a:t>
            </a:r>
          </a:p>
          <a:p>
            <a:pPr marL="0" indent="0">
              <a:buNone/>
            </a:pPr>
            <a:r>
              <a:rPr lang="en-US" dirty="0"/>
              <a:t>    }  </a:t>
            </a:r>
          </a:p>
          <a:p>
            <a:pPr marL="0" indent="0">
              <a:buNone/>
            </a:pPr>
            <a:r>
              <a:rPr lang="en-US" dirty="0"/>
              <a:t>}  </a:t>
            </a:r>
          </a:p>
          <a:p>
            <a:pPr marL="0" indent="0">
              <a:buNone/>
            </a:pPr>
            <a:r>
              <a:rPr lang="en-US" dirty="0"/>
              <a:t>}  </a:t>
            </a:r>
          </a:p>
          <a:p>
            <a:endParaRPr lang="en-US" dirty="0"/>
          </a:p>
        </p:txBody>
      </p:sp>
    </p:spTree>
    <p:extLst>
      <p:ext uri="{BB962C8B-B14F-4D97-AF65-F5344CB8AC3E}">
        <p14:creationId xmlns:p14="http://schemas.microsoft.com/office/powerpoint/2010/main" val="67138200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rgbClr val="FF0000"/>
                </a:solidFill>
              </a:rPr>
              <a:t>Continue Statement</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r>
              <a:rPr lang="en-US" dirty="0"/>
              <a:t>The continue statement is used in loop control structure when you need to jump to the next iteration of the loop immediately. </a:t>
            </a:r>
            <a:endParaRPr lang="en-US" dirty="0" smtClean="0"/>
          </a:p>
          <a:p>
            <a:r>
              <a:rPr lang="en-US" dirty="0" smtClean="0"/>
              <a:t>It </a:t>
            </a:r>
            <a:r>
              <a:rPr lang="en-US" dirty="0"/>
              <a:t>can be used with for loop or while loop</a:t>
            </a:r>
            <a:r>
              <a:rPr lang="en-US" dirty="0" smtClean="0"/>
              <a:t>.</a:t>
            </a:r>
          </a:p>
          <a:p>
            <a:pPr marL="400050" lvl="1" indent="0">
              <a:buNone/>
            </a:pPr>
            <a:r>
              <a:rPr lang="en-US" b="1" dirty="0">
                <a:solidFill>
                  <a:srgbClr val="FF0000"/>
                </a:solidFill>
              </a:rPr>
              <a:t>Syntax:</a:t>
            </a:r>
            <a:endParaRPr lang="en-US" dirty="0">
              <a:solidFill>
                <a:srgbClr val="FF0000"/>
              </a:solidFill>
            </a:endParaRPr>
          </a:p>
          <a:p>
            <a:pPr marL="400050" lvl="1" indent="0">
              <a:buNone/>
            </a:pPr>
            <a:r>
              <a:rPr lang="en-US" dirty="0"/>
              <a:t>jump-statement;    </a:t>
            </a:r>
          </a:p>
          <a:p>
            <a:pPr marL="400050" lvl="1" indent="0">
              <a:buNone/>
            </a:pPr>
            <a:r>
              <a:rPr lang="en-US" b="1" dirty="0"/>
              <a:t>continue</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1771936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8077200" cy="3048001"/>
          </a:xfrm>
        </p:spPr>
        <p:txBody>
          <a:bodyPr>
            <a:normAutofit fontScale="77500" lnSpcReduction="20000"/>
          </a:bodyPr>
          <a:lstStyle/>
          <a:p>
            <a:pPr marL="0" indent="0" algn="just">
              <a:spcBef>
                <a:spcPts val="600"/>
              </a:spcBef>
              <a:spcAft>
                <a:spcPts val="600"/>
              </a:spcAft>
              <a:buNone/>
            </a:pPr>
            <a:r>
              <a:rPr lang="en-US" b="1" dirty="0">
                <a:solidFill>
                  <a:schemeClr val="tx1">
                    <a:lumMod val="95000"/>
                    <a:lumOff val="5000"/>
                  </a:schemeClr>
                </a:solidFill>
                <a:latin typeface="Sitka Text" panose="02000505000000020004" pitchFamily="2" charset="0"/>
              </a:rPr>
              <a:t>Secured</a:t>
            </a:r>
          </a:p>
          <a:p>
            <a:pPr algn="just">
              <a:spcBef>
                <a:spcPts val="600"/>
              </a:spcBef>
              <a:spcAft>
                <a:spcPts val="600"/>
              </a:spcAft>
            </a:pPr>
            <a:r>
              <a:rPr lang="en-US" dirty="0">
                <a:solidFill>
                  <a:schemeClr val="tx1">
                    <a:lumMod val="95000"/>
                    <a:lumOff val="5000"/>
                  </a:schemeClr>
                </a:solidFill>
                <a:latin typeface="Sitka Text" panose="02000505000000020004" pitchFamily="2" charset="0"/>
              </a:rPr>
              <a:t>Java is best known for its security.</a:t>
            </a:r>
          </a:p>
          <a:p>
            <a:pPr algn="just">
              <a:spcBef>
                <a:spcPts val="600"/>
              </a:spcBef>
              <a:spcAft>
                <a:spcPts val="600"/>
              </a:spcAft>
            </a:pPr>
            <a:r>
              <a:rPr lang="en-US" dirty="0">
                <a:solidFill>
                  <a:schemeClr val="tx1">
                    <a:lumMod val="95000"/>
                    <a:lumOff val="5000"/>
                  </a:schemeClr>
                </a:solidFill>
                <a:latin typeface="Sitka Text" panose="02000505000000020004" pitchFamily="2" charset="0"/>
              </a:rPr>
              <a:t>No explicit pointer</a:t>
            </a:r>
          </a:p>
          <a:p>
            <a:pPr algn="just">
              <a:spcBef>
                <a:spcPts val="600"/>
              </a:spcBef>
              <a:spcAft>
                <a:spcPts val="600"/>
              </a:spcAft>
            </a:pPr>
            <a:r>
              <a:rPr lang="en-US" dirty="0">
                <a:solidFill>
                  <a:schemeClr val="tx1">
                    <a:lumMod val="95000"/>
                    <a:lumOff val="5000"/>
                  </a:schemeClr>
                </a:solidFill>
                <a:latin typeface="Sitka Text" panose="02000505000000020004" pitchFamily="2" charset="0"/>
              </a:rPr>
              <a:t>Java Programs run inside a virtual machine sandbox</a:t>
            </a:r>
          </a:p>
          <a:p>
            <a:pPr algn="just">
              <a:spcBef>
                <a:spcPts val="600"/>
              </a:spcBef>
              <a:spcAft>
                <a:spcPts val="600"/>
              </a:spcAft>
            </a:pPr>
            <a:r>
              <a:rPr lang="en-US" dirty="0" err="1">
                <a:solidFill>
                  <a:schemeClr val="tx1">
                    <a:lumMod val="95000"/>
                    <a:lumOff val="5000"/>
                  </a:schemeClr>
                </a:solidFill>
                <a:latin typeface="Sitka Text" panose="02000505000000020004" pitchFamily="2" charset="0"/>
              </a:rPr>
              <a:t>Classloader</a:t>
            </a:r>
            <a:endParaRPr lang="en-US" dirty="0">
              <a:solidFill>
                <a:schemeClr val="tx1">
                  <a:lumMod val="95000"/>
                  <a:lumOff val="5000"/>
                </a:schemeClr>
              </a:solidFill>
              <a:latin typeface="Sitka Text" panose="02000505000000020004" pitchFamily="2" charset="0"/>
            </a:endParaRPr>
          </a:p>
          <a:p>
            <a:pPr algn="just">
              <a:spcBef>
                <a:spcPts val="600"/>
              </a:spcBef>
              <a:spcAft>
                <a:spcPts val="600"/>
              </a:spcAft>
            </a:pPr>
            <a:r>
              <a:rPr lang="en-US" dirty="0">
                <a:solidFill>
                  <a:schemeClr val="tx1">
                    <a:lumMod val="95000"/>
                    <a:lumOff val="5000"/>
                  </a:schemeClr>
                </a:solidFill>
                <a:latin typeface="Sitka Text" panose="02000505000000020004" pitchFamily="2" charset="0"/>
              </a:rPr>
              <a:t>Bytecode Verifier</a:t>
            </a:r>
          </a:p>
          <a:p>
            <a:pPr algn="just">
              <a:spcBef>
                <a:spcPts val="600"/>
              </a:spcBef>
              <a:spcAft>
                <a:spcPts val="600"/>
              </a:spcAft>
            </a:pPr>
            <a:r>
              <a:rPr lang="en-US" dirty="0">
                <a:solidFill>
                  <a:schemeClr val="tx1">
                    <a:lumMod val="95000"/>
                    <a:lumOff val="5000"/>
                  </a:schemeClr>
                </a:solidFill>
                <a:latin typeface="Sitka Text" panose="02000505000000020004" pitchFamily="2" charset="0"/>
              </a:rPr>
              <a:t>Security Manager</a:t>
            </a:r>
          </a:p>
          <a:p>
            <a:endParaRPr lang="en-US" dirty="0"/>
          </a:p>
        </p:txBody>
      </p:sp>
      <p:pic>
        <p:nvPicPr>
          <p:cNvPr id="5" name="Picture 2" descr="how Java is secured">
            <a:extLst>
              <a:ext uri="{FF2B5EF4-FFF2-40B4-BE49-F238E27FC236}">
                <a16:creationId xmlns="" xmlns:a16="http://schemas.microsoft.com/office/drawing/2014/main" id="{2069FA0E-D7B2-406F-9FC6-7C44FD13D5D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325082" y="3429000"/>
            <a:ext cx="5675917" cy="3301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73873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rPr>
              <a:t>Example</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public</a:t>
            </a:r>
            <a:r>
              <a:rPr lang="en-US" dirty="0"/>
              <a:t> </a:t>
            </a:r>
            <a:r>
              <a:rPr lang="en-US" b="1" dirty="0"/>
              <a:t>class</a:t>
            </a:r>
            <a:r>
              <a:rPr lang="en-US" dirty="0"/>
              <a:t> </a:t>
            </a:r>
            <a:r>
              <a:rPr lang="en-US" dirty="0" err="1"/>
              <a:t>ContinueExample</a:t>
            </a:r>
            <a:r>
              <a:rPr lang="en-US" dirty="0"/>
              <a:t> {  </a:t>
            </a:r>
          </a:p>
          <a:p>
            <a:pPr marL="0" indent="0">
              <a:buNone/>
            </a:pPr>
            <a:r>
              <a:rPr lang="en-US" b="1" dirty="0"/>
              <a:t>public</a:t>
            </a:r>
            <a:r>
              <a:rPr lang="en-US" dirty="0"/>
              <a:t> </a:t>
            </a:r>
            <a:r>
              <a:rPr lang="en-US" b="1" dirty="0"/>
              <a:t>static</a:t>
            </a:r>
            <a:r>
              <a:rPr lang="en-US" dirty="0"/>
              <a:t> </a:t>
            </a:r>
            <a:r>
              <a:rPr lang="en-US" b="1" dirty="0"/>
              <a:t>void</a:t>
            </a:r>
            <a:r>
              <a:rPr lang="en-US" dirty="0"/>
              <a:t> main(String[] </a:t>
            </a:r>
            <a:r>
              <a:rPr lang="en-US" dirty="0" err="1"/>
              <a:t>args</a:t>
            </a:r>
            <a:r>
              <a:rPr lang="en-US" dirty="0"/>
              <a:t>) {  </a:t>
            </a:r>
          </a:p>
          <a:p>
            <a:pPr marL="0" indent="0">
              <a:buNone/>
            </a:pPr>
            <a:r>
              <a:rPr lang="en-US" dirty="0"/>
              <a:t>        </a:t>
            </a:r>
            <a:r>
              <a:rPr lang="en-US" b="1" dirty="0"/>
              <a:t>for</a:t>
            </a:r>
            <a:r>
              <a:rPr lang="en-US" dirty="0"/>
              <a:t>(</a:t>
            </a:r>
            <a:r>
              <a:rPr lang="en-US" b="1" dirty="0" err="1"/>
              <a:t>int</a:t>
            </a:r>
            <a:r>
              <a:rPr lang="en-US" dirty="0"/>
              <a:t> </a:t>
            </a:r>
            <a:r>
              <a:rPr lang="en-US" dirty="0" err="1"/>
              <a:t>i</a:t>
            </a:r>
            <a:r>
              <a:rPr lang="en-US" dirty="0"/>
              <a:t>=1;i&lt;=10;i++){  </a:t>
            </a:r>
          </a:p>
          <a:p>
            <a:pPr marL="0" indent="0">
              <a:buNone/>
            </a:pPr>
            <a:r>
              <a:rPr lang="en-US" dirty="0"/>
              <a:t>        </a:t>
            </a:r>
            <a:r>
              <a:rPr lang="en-US" b="1" dirty="0"/>
              <a:t>if</a:t>
            </a:r>
            <a:r>
              <a:rPr lang="en-US" dirty="0"/>
              <a:t>(</a:t>
            </a:r>
            <a:r>
              <a:rPr lang="en-US" dirty="0" err="1"/>
              <a:t>i</a:t>
            </a:r>
            <a:r>
              <a:rPr lang="en-US" dirty="0"/>
              <a:t>==5){  </a:t>
            </a:r>
          </a:p>
          <a:p>
            <a:pPr marL="0" indent="0">
              <a:buNone/>
            </a:pPr>
            <a:r>
              <a:rPr lang="en-US" dirty="0"/>
              <a:t>            //using continue statement  </a:t>
            </a:r>
          </a:p>
          <a:p>
            <a:pPr marL="0" indent="0">
              <a:buNone/>
            </a:pPr>
            <a:r>
              <a:rPr lang="en-US" dirty="0"/>
              <a:t>            </a:t>
            </a:r>
            <a:r>
              <a:rPr lang="en-US" b="1" dirty="0"/>
              <a:t>continue</a:t>
            </a:r>
            <a:r>
              <a:rPr lang="en-US" dirty="0"/>
              <a:t>;//it will skip the rest statement  </a:t>
            </a:r>
          </a:p>
          <a:p>
            <a:pPr marL="0" indent="0">
              <a:buNone/>
            </a:pPr>
            <a:r>
              <a:rPr lang="en-US" dirty="0"/>
              <a:t>        }  </a:t>
            </a:r>
          </a:p>
          <a:p>
            <a:pPr marL="0" indent="0">
              <a:buNone/>
            </a:pPr>
            <a:r>
              <a:rPr lang="en-US" dirty="0"/>
              <a:t>        </a:t>
            </a:r>
            <a:r>
              <a:rPr lang="en-US" dirty="0" err="1"/>
              <a:t>System.out.println</a:t>
            </a:r>
            <a:r>
              <a:rPr lang="en-US" dirty="0"/>
              <a:t>(</a:t>
            </a:r>
            <a:r>
              <a:rPr lang="en-US" dirty="0" err="1"/>
              <a:t>i</a:t>
            </a:r>
            <a:r>
              <a:rPr lang="en-US" dirty="0"/>
              <a:t>);  </a:t>
            </a:r>
          </a:p>
          <a:p>
            <a:pPr marL="0" indent="0">
              <a:buNone/>
            </a:pPr>
            <a:r>
              <a:rPr lang="en-US" dirty="0"/>
              <a:t>    }  </a:t>
            </a:r>
          </a:p>
          <a:p>
            <a:pPr marL="0" indent="0">
              <a:buNone/>
            </a:pPr>
            <a:r>
              <a:rPr lang="en-US" dirty="0"/>
              <a:t>}  </a:t>
            </a:r>
          </a:p>
          <a:p>
            <a:pPr marL="0" indent="0">
              <a:buNone/>
            </a:pPr>
            <a:r>
              <a:rPr lang="en-US" dirty="0"/>
              <a:t>}  </a:t>
            </a:r>
          </a:p>
          <a:p>
            <a:endParaRPr lang="en-US" dirty="0"/>
          </a:p>
        </p:txBody>
      </p:sp>
    </p:spTree>
    <p:extLst>
      <p:ext uri="{BB962C8B-B14F-4D97-AF65-F5344CB8AC3E}">
        <p14:creationId xmlns:p14="http://schemas.microsoft.com/office/powerpoint/2010/main" val="1719525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609600"/>
            <a:ext cx="8229600" cy="5516563"/>
          </a:xfrm>
        </p:spPr>
        <p:txBody>
          <a:bodyPr>
            <a:normAutofit fontScale="92500"/>
          </a:bodyPr>
          <a:lstStyle/>
          <a:p>
            <a:pPr marL="0" indent="0" algn="just">
              <a:spcBef>
                <a:spcPts val="600"/>
              </a:spcBef>
              <a:spcAft>
                <a:spcPts val="600"/>
              </a:spcAft>
              <a:buNone/>
            </a:pPr>
            <a:r>
              <a:rPr lang="en-US" b="1" dirty="0">
                <a:solidFill>
                  <a:schemeClr val="tx1">
                    <a:lumMod val="95000"/>
                    <a:lumOff val="5000"/>
                  </a:schemeClr>
                </a:solidFill>
                <a:latin typeface="Sitka Text" panose="02000505000000020004" pitchFamily="2" charset="0"/>
              </a:rPr>
              <a:t>Robust</a:t>
            </a:r>
          </a:p>
          <a:p>
            <a:pPr algn="just">
              <a:spcBef>
                <a:spcPts val="600"/>
              </a:spcBef>
              <a:spcAft>
                <a:spcPts val="600"/>
              </a:spcAft>
            </a:pPr>
            <a:r>
              <a:rPr lang="en-US" dirty="0">
                <a:solidFill>
                  <a:schemeClr val="tx1">
                    <a:lumMod val="95000"/>
                    <a:lumOff val="5000"/>
                  </a:schemeClr>
                </a:solidFill>
                <a:latin typeface="Sitka Text" panose="02000505000000020004" pitchFamily="2" charset="0"/>
              </a:rPr>
              <a:t>It uses strong memory management.</a:t>
            </a:r>
          </a:p>
          <a:p>
            <a:pPr algn="just">
              <a:spcBef>
                <a:spcPts val="600"/>
              </a:spcBef>
              <a:spcAft>
                <a:spcPts val="600"/>
              </a:spcAft>
            </a:pPr>
            <a:r>
              <a:rPr lang="en-US" dirty="0">
                <a:solidFill>
                  <a:schemeClr val="tx1">
                    <a:lumMod val="95000"/>
                    <a:lumOff val="5000"/>
                  </a:schemeClr>
                </a:solidFill>
                <a:latin typeface="Sitka Text" panose="02000505000000020004" pitchFamily="2" charset="0"/>
              </a:rPr>
              <a:t>There is a lack of pointers that avoids security problems.</a:t>
            </a:r>
          </a:p>
          <a:p>
            <a:pPr algn="just">
              <a:spcBef>
                <a:spcPts val="600"/>
              </a:spcBef>
              <a:spcAft>
                <a:spcPts val="600"/>
              </a:spcAft>
            </a:pPr>
            <a:r>
              <a:rPr lang="en-US" dirty="0">
                <a:solidFill>
                  <a:schemeClr val="tx1">
                    <a:lumMod val="95000"/>
                    <a:lumOff val="5000"/>
                  </a:schemeClr>
                </a:solidFill>
                <a:latin typeface="Sitka Text" panose="02000505000000020004" pitchFamily="2" charset="0"/>
              </a:rPr>
              <a:t>Java provides </a:t>
            </a:r>
            <a:r>
              <a:rPr lang="en-US" b="1" dirty="0">
                <a:solidFill>
                  <a:schemeClr val="tx1">
                    <a:lumMod val="95000"/>
                    <a:lumOff val="5000"/>
                  </a:schemeClr>
                </a:solidFill>
                <a:latin typeface="Sitka Text" panose="02000505000000020004" pitchFamily="2" charset="0"/>
              </a:rPr>
              <a:t>automatic garbage collection </a:t>
            </a:r>
            <a:r>
              <a:rPr lang="en-US" dirty="0">
                <a:solidFill>
                  <a:schemeClr val="tx1">
                    <a:lumMod val="95000"/>
                    <a:lumOff val="5000"/>
                  </a:schemeClr>
                </a:solidFill>
                <a:latin typeface="Sitka Text" panose="02000505000000020004" pitchFamily="2" charset="0"/>
              </a:rPr>
              <a:t>which runs on the Java Virtual Machine to get rid of objects which are not being used by a Java application anymore.</a:t>
            </a:r>
          </a:p>
          <a:p>
            <a:pPr algn="just">
              <a:spcBef>
                <a:spcPts val="600"/>
              </a:spcBef>
              <a:spcAft>
                <a:spcPts val="600"/>
              </a:spcAft>
            </a:pPr>
            <a:r>
              <a:rPr lang="en-US" dirty="0">
                <a:solidFill>
                  <a:schemeClr val="tx1">
                    <a:lumMod val="95000"/>
                    <a:lumOff val="5000"/>
                  </a:schemeClr>
                </a:solidFill>
                <a:latin typeface="Sitka Text" panose="02000505000000020004" pitchFamily="2" charset="0"/>
              </a:rPr>
              <a:t>There are </a:t>
            </a:r>
            <a:r>
              <a:rPr lang="en-US" b="1" dirty="0">
                <a:solidFill>
                  <a:schemeClr val="tx1">
                    <a:lumMod val="95000"/>
                    <a:lumOff val="5000"/>
                  </a:schemeClr>
                </a:solidFill>
                <a:latin typeface="Sitka Text" panose="02000505000000020004" pitchFamily="2" charset="0"/>
              </a:rPr>
              <a:t>exception handling </a:t>
            </a:r>
            <a:r>
              <a:rPr lang="en-US" dirty="0">
                <a:solidFill>
                  <a:schemeClr val="tx1">
                    <a:lumMod val="95000"/>
                    <a:lumOff val="5000"/>
                  </a:schemeClr>
                </a:solidFill>
                <a:latin typeface="Sitka Text" panose="02000505000000020004" pitchFamily="2" charset="0"/>
              </a:rPr>
              <a:t>and the type checking mechanism in Java. </a:t>
            </a:r>
          </a:p>
          <a:p>
            <a:endParaRPr lang="en-US" dirty="0"/>
          </a:p>
        </p:txBody>
      </p:sp>
    </p:spTree>
    <p:extLst>
      <p:ext uri="{BB962C8B-B14F-4D97-AF65-F5344CB8AC3E}">
        <p14:creationId xmlns:p14="http://schemas.microsoft.com/office/powerpoint/2010/main" val="1320827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20000"/>
          </a:bodyPr>
          <a:lstStyle/>
          <a:p>
            <a:pPr marL="0" indent="0" algn="just">
              <a:spcBef>
                <a:spcPts val="600"/>
              </a:spcBef>
              <a:spcAft>
                <a:spcPts val="600"/>
              </a:spcAft>
              <a:buNone/>
            </a:pPr>
            <a:r>
              <a:rPr lang="en-US" b="1" dirty="0">
                <a:solidFill>
                  <a:schemeClr val="tx1">
                    <a:lumMod val="95000"/>
                    <a:lumOff val="5000"/>
                  </a:schemeClr>
                </a:solidFill>
                <a:latin typeface="Sitka Text" panose="02000505000000020004" pitchFamily="2" charset="0"/>
              </a:rPr>
              <a:t>Architecture-neutral</a:t>
            </a:r>
          </a:p>
          <a:p>
            <a:pPr algn="just">
              <a:spcBef>
                <a:spcPts val="600"/>
              </a:spcBef>
              <a:spcAft>
                <a:spcPts val="600"/>
              </a:spcAft>
            </a:pPr>
            <a:r>
              <a:rPr lang="en-US" dirty="0">
                <a:solidFill>
                  <a:schemeClr val="tx1">
                    <a:lumMod val="95000"/>
                    <a:lumOff val="5000"/>
                  </a:schemeClr>
                </a:solidFill>
                <a:latin typeface="Sitka Text" panose="02000505000000020004" pitchFamily="2" charset="0"/>
              </a:rPr>
              <a:t>Java is architecture neutral because there are no implementation dependent features, for example, the size of primitive types is fixed.</a:t>
            </a:r>
          </a:p>
          <a:p>
            <a:pPr algn="just">
              <a:spcBef>
                <a:spcPts val="600"/>
              </a:spcBef>
              <a:spcAft>
                <a:spcPts val="600"/>
              </a:spcAft>
            </a:pPr>
            <a:endParaRPr lang="en-US" sz="1600" b="1" dirty="0">
              <a:solidFill>
                <a:schemeClr val="tx1">
                  <a:lumMod val="95000"/>
                  <a:lumOff val="5000"/>
                </a:schemeClr>
              </a:solidFill>
              <a:latin typeface="Sitka Text" panose="02000505000000020004" pitchFamily="2" charset="0"/>
            </a:endParaRPr>
          </a:p>
          <a:p>
            <a:pPr marL="0" indent="0" algn="just">
              <a:spcBef>
                <a:spcPts val="600"/>
              </a:spcBef>
              <a:spcAft>
                <a:spcPts val="600"/>
              </a:spcAft>
              <a:buNone/>
            </a:pPr>
            <a:r>
              <a:rPr lang="en-US" b="1" dirty="0">
                <a:solidFill>
                  <a:schemeClr val="tx1">
                    <a:lumMod val="95000"/>
                    <a:lumOff val="5000"/>
                  </a:schemeClr>
                </a:solidFill>
                <a:latin typeface="Sitka Text" panose="02000505000000020004" pitchFamily="2" charset="0"/>
              </a:rPr>
              <a:t>Portable</a:t>
            </a:r>
          </a:p>
          <a:p>
            <a:pPr algn="just">
              <a:spcBef>
                <a:spcPts val="600"/>
              </a:spcBef>
              <a:spcAft>
                <a:spcPts val="600"/>
              </a:spcAft>
            </a:pPr>
            <a:r>
              <a:rPr lang="en-US" dirty="0">
                <a:solidFill>
                  <a:schemeClr val="tx1">
                    <a:lumMod val="95000"/>
                    <a:lumOff val="5000"/>
                  </a:schemeClr>
                </a:solidFill>
                <a:latin typeface="Sitka Text" panose="02000505000000020004" pitchFamily="2" charset="0"/>
              </a:rPr>
              <a:t>Java is portable because it facilitates you to carry the Java bytecode to any platform. It doesn't require any implementation.</a:t>
            </a:r>
          </a:p>
          <a:p>
            <a:pPr algn="just">
              <a:spcBef>
                <a:spcPts val="600"/>
              </a:spcBef>
              <a:spcAft>
                <a:spcPts val="600"/>
              </a:spcAft>
            </a:pPr>
            <a:endParaRPr lang="en-US" sz="1600" b="1" dirty="0">
              <a:solidFill>
                <a:schemeClr val="tx1">
                  <a:lumMod val="95000"/>
                  <a:lumOff val="5000"/>
                </a:schemeClr>
              </a:solidFill>
              <a:latin typeface="Sitka Text" panose="02000505000000020004" pitchFamily="2" charset="0"/>
            </a:endParaRPr>
          </a:p>
          <a:p>
            <a:pPr marL="0" indent="0" algn="just">
              <a:spcBef>
                <a:spcPts val="600"/>
              </a:spcBef>
              <a:spcAft>
                <a:spcPts val="600"/>
              </a:spcAft>
              <a:buNone/>
            </a:pPr>
            <a:r>
              <a:rPr lang="en-US" b="1" dirty="0">
                <a:solidFill>
                  <a:schemeClr val="tx1">
                    <a:lumMod val="95000"/>
                    <a:lumOff val="5000"/>
                  </a:schemeClr>
                </a:solidFill>
                <a:latin typeface="Sitka Text" panose="02000505000000020004" pitchFamily="2" charset="0"/>
              </a:rPr>
              <a:t>Multi-threaded</a:t>
            </a:r>
          </a:p>
          <a:p>
            <a:pPr algn="just">
              <a:spcBef>
                <a:spcPts val="600"/>
              </a:spcBef>
              <a:spcAft>
                <a:spcPts val="600"/>
              </a:spcAft>
            </a:pPr>
            <a:r>
              <a:rPr lang="en-US" dirty="0">
                <a:solidFill>
                  <a:schemeClr val="tx1">
                    <a:lumMod val="95000"/>
                    <a:lumOff val="5000"/>
                  </a:schemeClr>
                </a:solidFill>
                <a:latin typeface="Sitka Text" panose="02000505000000020004" pitchFamily="2" charset="0"/>
              </a:rPr>
              <a:t>We can write Java programs that deal with many tasks at once by defining multiple threads.</a:t>
            </a:r>
          </a:p>
          <a:p>
            <a:endParaRPr lang="en-US" dirty="0"/>
          </a:p>
        </p:txBody>
      </p:sp>
    </p:spTree>
    <p:extLst>
      <p:ext uri="{BB962C8B-B14F-4D97-AF65-F5344CB8AC3E}">
        <p14:creationId xmlns:p14="http://schemas.microsoft.com/office/powerpoint/2010/main" val="2779332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marL="0" indent="0" algn="just">
              <a:spcBef>
                <a:spcPts val="600"/>
              </a:spcBef>
              <a:spcAft>
                <a:spcPts val="600"/>
              </a:spcAft>
              <a:buNone/>
            </a:pPr>
            <a:r>
              <a:rPr lang="en-US" b="1" dirty="0">
                <a:solidFill>
                  <a:schemeClr val="tx1">
                    <a:lumMod val="95000"/>
                    <a:lumOff val="5000"/>
                  </a:schemeClr>
                </a:solidFill>
                <a:latin typeface="Sitka Text" panose="02000505000000020004" pitchFamily="2" charset="0"/>
              </a:rPr>
              <a:t>Dynamic</a:t>
            </a:r>
          </a:p>
          <a:p>
            <a:pPr algn="just">
              <a:spcBef>
                <a:spcPts val="600"/>
              </a:spcBef>
              <a:spcAft>
                <a:spcPts val="600"/>
              </a:spcAft>
            </a:pPr>
            <a:r>
              <a:rPr lang="en-US" dirty="0">
                <a:solidFill>
                  <a:schemeClr val="tx1">
                    <a:lumMod val="95000"/>
                    <a:lumOff val="5000"/>
                  </a:schemeClr>
                </a:solidFill>
                <a:latin typeface="Sitka Text" panose="02000505000000020004" pitchFamily="2" charset="0"/>
              </a:rPr>
              <a:t>Java is a dynamic language. It supports the dynamic loading of classes. It means classes are loaded on demand.</a:t>
            </a:r>
          </a:p>
          <a:p>
            <a:pPr marL="12065">
              <a:lnSpc>
                <a:spcPct val="100000"/>
              </a:lnSpc>
              <a:spcBef>
                <a:spcPts val="600"/>
              </a:spcBef>
              <a:spcAft>
                <a:spcPts val="600"/>
              </a:spcAft>
              <a:tabLst>
                <a:tab pos="355600" algn="l"/>
                <a:tab pos="356235" algn="l"/>
              </a:tabLst>
            </a:pPr>
            <a:endParaRPr lang="en-US" b="1" dirty="0">
              <a:solidFill>
                <a:schemeClr val="tx1">
                  <a:lumMod val="95000"/>
                  <a:lumOff val="5000"/>
                </a:schemeClr>
              </a:solidFill>
              <a:latin typeface="Sitka Text" panose="02000505000000020004" pitchFamily="2" charset="0"/>
              <a:cs typeface="Trebuchet MS"/>
            </a:endParaRPr>
          </a:p>
          <a:p>
            <a:pPr marL="0" indent="0">
              <a:lnSpc>
                <a:spcPct val="100000"/>
              </a:lnSpc>
              <a:spcBef>
                <a:spcPts val="600"/>
              </a:spcBef>
              <a:spcAft>
                <a:spcPts val="600"/>
              </a:spcAft>
              <a:buNone/>
              <a:tabLst>
                <a:tab pos="355600" algn="l"/>
                <a:tab pos="356235" algn="l"/>
              </a:tabLst>
            </a:pPr>
            <a:r>
              <a:rPr lang="en-US" b="1" dirty="0">
                <a:solidFill>
                  <a:schemeClr val="tx1">
                    <a:lumMod val="95000"/>
                    <a:lumOff val="5000"/>
                  </a:schemeClr>
                </a:solidFill>
                <a:latin typeface="Sitka Text" panose="02000505000000020004" pitchFamily="2" charset="0"/>
                <a:cs typeface="Trebuchet MS"/>
              </a:rPr>
              <a:t>Interpreted</a:t>
            </a:r>
          </a:p>
          <a:p>
            <a:pPr marL="354965">
              <a:spcBef>
                <a:spcPts val="600"/>
              </a:spcBef>
              <a:spcAft>
                <a:spcPts val="600"/>
              </a:spcAft>
              <a:tabLst>
                <a:tab pos="355600" algn="l"/>
                <a:tab pos="356235" algn="l"/>
              </a:tabLst>
            </a:pPr>
            <a:r>
              <a:rPr lang="en-US" dirty="0">
                <a:solidFill>
                  <a:schemeClr val="tx1">
                    <a:lumMod val="95000"/>
                    <a:lumOff val="5000"/>
                  </a:schemeClr>
                </a:solidFill>
                <a:latin typeface="Sitka Text" panose="02000505000000020004" pitchFamily="2" charset="0"/>
                <a:cs typeface="Trebuchet MS"/>
              </a:rPr>
              <a:t>The program are compiled into Java Virtual Machine (JVM)  code called bytecode</a:t>
            </a:r>
          </a:p>
          <a:p>
            <a:pPr marL="354965">
              <a:spcBef>
                <a:spcPts val="600"/>
              </a:spcBef>
              <a:spcAft>
                <a:spcPts val="600"/>
              </a:spcAft>
              <a:tabLst>
                <a:tab pos="355600" algn="l"/>
                <a:tab pos="356235" algn="l"/>
              </a:tabLst>
            </a:pPr>
            <a:r>
              <a:rPr lang="en-US" dirty="0">
                <a:solidFill>
                  <a:schemeClr val="tx1">
                    <a:lumMod val="95000"/>
                    <a:lumOff val="5000"/>
                  </a:schemeClr>
                </a:solidFill>
                <a:latin typeface="Sitka Text" panose="02000505000000020004" pitchFamily="2" charset="0"/>
                <a:cs typeface="Trebuchet MS"/>
              </a:rPr>
              <a:t>Each bytecode instruction is translated into machine code at the time of execution</a:t>
            </a:r>
            <a:endParaRPr lang="en-US" dirty="0">
              <a:solidFill>
                <a:schemeClr val="tx1">
                  <a:lumMod val="95000"/>
                  <a:lumOff val="5000"/>
                </a:schemeClr>
              </a:solidFill>
              <a:latin typeface="Sitka Text" panose="02000505000000020004" pitchFamily="2" charset="0"/>
            </a:endParaRPr>
          </a:p>
          <a:p>
            <a:endParaRPr lang="en-US" dirty="0"/>
          </a:p>
        </p:txBody>
      </p:sp>
    </p:spTree>
    <p:extLst>
      <p:ext uri="{BB962C8B-B14F-4D97-AF65-F5344CB8AC3E}">
        <p14:creationId xmlns:p14="http://schemas.microsoft.com/office/powerpoint/2010/main" val="4286187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marL="0" indent="0">
              <a:buNone/>
            </a:pPr>
            <a:r>
              <a:rPr lang="en-IN" b="1" dirty="0"/>
              <a:t>Distributed</a:t>
            </a:r>
            <a:endParaRPr lang="en-US" dirty="0"/>
          </a:p>
          <a:p>
            <a:r>
              <a:rPr lang="en-IN" dirty="0"/>
              <a:t>Java is distributed because it facilitates users to create distributed applications in Java. </a:t>
            </a:r>
            <a:endParaRPr lang="en-IN" dirty="0" smtClean="0"/>
          </a:p>
          <a:p>
            <a:r>
              <a:rPr lang="en-IN" dirty="0" smtClean="0"/>
              <a:t>RMI</a:t>
            </a:r>
            <a:r>
              <a:rPr lang="en-IN" dirty="0"/>
              <a:t>( Remote Method Invocation) and EJB (Enterprise </a:t>
            </a:r>
            <a:r>
              <a:rPr lang="en-IN" dirty="0" smtClean="0"/>
              <a:t>Java </a:t>
            </a:r>
            <a:r>
              <a:rPr lang="en-IN" dirty="0"/>
              <a:t>Bean) are used for creating distributed applications. </a:t>
            </a:r>
            <a:endParaRPr lang="en-IN" dirty="0" smtClean="0"/>
          </a:p>
          <a:p>
            <a:r>
              <a:rPr lang="en-IN" dirty="0" smtClean="0"/>
              <a:t>This </a:t>
            </a:r>
            <a:r>
              <a:rPr lang="en-IN" dirty="0"/>
              <a:t>feature of Java makes us able to access files by calling the methods from any machine on the internet.</a:t>
            </a:r>
            <a:endParaRPr lang="en-US" dirty="0"/>
          </a:p>
          <a:p>
            <a:endParaRPr lang="en-US" dirty="0"/>
          </a:p>
        </p:txBody>
      </p:sp>
    </p:spTree>
    <p:extLst>
      <p:ext uri="{BB962C8B-B14F-4D97-AF65-F5344CB8AC3E}">
        <p14:creationId xmlns:p14="http://schemas.microsoft.com/office/powerpoint/2010/main" val="891178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534400" cy="4906963"/>
          </a:xfrm>
        </p:spPr>
        <p:txBody>
          <a:bodyPr/>
          <a:lstStyle/>
          <a:p>
            <a:pPr marL="0" indent="0" algn="just">
              <a:buNone/>
            </a:pPr>
            <a:r>
              <a:rPr lang="en-US" b="1" dirty="0"/>
              <a:t>Object Oriented Programming: </a:t>
            </a:r>
            <a:r>
              <a:rPr lang="en-US" dirty="0"/>
              <a:t>Basic concepts, </a:t>
            </a:r>
            <a:r>
              <a:rPr lang="en-US" dirty="0" smtClean="0"/>
              <a:t>Principles</a:t>
            </a:r>
          </a:p>
          <a:p>
            <a:pPr marL="0" indent="0" algn="just">
              <a:buNone/>
            </a:pPr>
            <a:r>
              <a:rPr lang="en-US" b="1" dirty="0" smtClean="0"/>
              <a:t>Program </a:t>
            </a:r>
            <a:r>
              <a:rPr lang="en-US" b="1" dirty="0"/>
              <a:t>Structure in JAVA: </a:t>
            </a:r>
            <a:r>
              <a:rPr lang="en-US" dirty="0"/>
              <a:t>Introduction, Writing Simple JAVA Programs, Elements or Tokens in JAVA Programs, JAVA Statements, Command Line Arguments, User Input to Programs, Escape Sequences Comments, Programming Style.</a:t>
            </a:r>
          </a:p>
        </p:txBody>
      </p:sp>
    </p:spTree>
    <p:extLst>
      <p:ext uri="{BB962C8B-B14F-4D97-AF65-F5344CB8AC3E}">
        <p14:creationId xmlns:p14="http://schemas.microsoft.com/office/powerpoint/2010/main" val="417851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Structure of Java Program</a:t>
            </a:r>
            <a:r>
              <a:rPr lang="en-US" dirty="0"/>
              <a:t/>
            </a:r>
            <a:br>
              <a:rPr lang="en-US" dirty="0"/>
            </a:br>
            <a:endParaRPr lang="en-US" dirty="0"/>
          </a:p>
        </p:txBody>
      </p:sp>
      <p:sp>
        <p:nvSpPr>
          <p:cNvPr id="3" name="Content Placeholder 2"/>
          <p:cNvSpPr>
            <a:spLocks noGrp="1"/>
          </p:cNvSpPr>
          <p:nvPr>
            <p:ph idx="1"/>
          </p:nvPr>
        </p:nvSpPr>
        <p:spPr>
          <a:xfrm>
            <a:off x="152400" y="1066800"/>
            <a:ext cx="8839200" cy="5059363"/>
          </a:xfrm>
        </p:spPr>
        <p:txBody>
          <a:bodyPr>
            <a:normAutofit/>
          </a:bodyPr>
          <a:lstStyle/>
          <a:p>
            <a:pPr marL="0" indent="0" algn="just"/>
            <a:r>
              <a:rPr lang="en-IN" dirty="0"/>
              <a:t>Java is an object-oriented </a:t>
            </a:r>
            <a:r>
              <a:rPr lang="en-IN" dirty="0" smtClean="0"/>
              <a:t>Programming</a:t>
            </a:r>
            <a:r>
              <a:rPr lang="en-IN" dirty="0"/>
              <a:t>, </a:t>
            </a:r>
            <a:r>
              <a:rPr lang="en-IN" dirty="0" smtClean="0"/>
              <a:t> platform-independent</a:t>
            </a:r>
            <a:r>
              <a:rPr lang="en-IN" dirty="0"/>
              <a:t>, and secure programming language that makes it popular. </a:t>
            </a:r>
            <a:endParaRPr lang="en-IN" dirty="0" smtClean="0"/>
          </a:p>
          <a:p>
            <a:pPr marL="0" indent="0" algn="just"/>
            <a:r>
              <a:rPr lang="en-IN" dirty="0" smtClean="0"/>
              <a:t>Using </a:t>
            </a:r>
            <a:r>
              <a:rPr lang="en-IN" dirty="0"/>
              <a:t>the Java programming language, we can develop a wide variety of applications. </a:t>
            </a:r>
            <a:endParaRPr lang="en-IN" dirty="0" smtClean="0"/>
          </a:p>
          <a:p>
            <a:pPr marL="0" indent="0" algn="just"/>
            <a:r>
              <a:rPr lang="en-IN" dirty="0" smtClean="0"/>
              <a:t>So</a:t>
            </a:r>
            <a:r>
              <a:rPr lang="en-IN" dirty="0"/>
              <a:t>, before diving in depth, it is necessary to understand the basic structure of Java program in detail. </a:t>
            </a:r>
            <a:endParaRPr lang="en-US" dirty="0"/>
          </a:p>
        </p:txBody>
      </p:sp>
    </p:spTree>
    <p:extLst>
      <p:ext uri="{BB962C8B-B14F-4D97-AF65-F5344CB8AC3E}">
        <p14:creationId xmlns:p14="http://schemas.microsoft.com/office/powerpoint/2010/main" val="1988466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ructure of Java Program"/>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743200" y="533400"/>
            <a:ext cx="3886200" cy="5791200"/>
          </a:xfrm>
          <a:prstGeom prst="rect">
            <a:avLst/>
          </a:prstGeom>
          <a:noFill/>
          <a:ln>
            <a:noFill/>
          </a:ln>
        </p:spPr>
      </p:pic>
    </p:spTree>
    <p:extLst>
      <p:ext uri="{BB962C8B-B14F-4D97-AF65-F5344CB8AC3E}">
        <p14:creationId xmlns:p14="http://schemas.microsoft.com/office/powerpoint/2010/main" val="38985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pPr marL="0" indent="0">
              <a:buNone/>
            </a:pPr>
            <a:r>
              <a:rPr lang="en-US" b="1" dirty="0"/>
              <a:t>Documentation section: </a:t>
            </a:r>
            <a:endParaRPr lang="en-US" b="1" dirty="0" smtClean="0"/>
          </a:p>
          <a:p>
            <a:r>
              <a:rPr lang="en-US" dirty="0" smtClean="0"/>
              <a:t>It </a:t>
            </a:r>
            <a:r>
              <a:rPr lang="en-US" dirty="0"/>
              <a:t>consists of comment lines( program name, author, date,…….), </a:t>
            </a:r>
            <a:endParaRPr lang="en-US" dirty="0" smtClean="0"/>
          </a:p>
          <a:p>
            <a:pPr marL="457200" lvl="1" indent="0">
              <a:buNone/>
            </a:pPr>
            <a:r>
              <a:rPr lang="en-US" dirty="0" smtClean="0"/>
              <a:t>// </a:t>
            </a:r>
            <a:r>
              <a:rPr lang="en-US" dirty="0"/>
              <a:t>- for single line comment. </a:t>
            </a:r>
            <a:endParaRPr lang="en-US" dirty="0" smtClean="0"/>
          </a:p>
          <a:p>
            <a:pPr marL="457200" lvl="1" indent="0">
              <a:buNone/>
            </a:pPr>
            <a:r>
              <a:rPr lang="en-US" dirty="0" smtClean="0"/>
              <a:t>/*----*/ </a:t>
            </a:r>
            <a:r>
              <a:rPr lang="en-US" dirty="0"/>
              <a:t>- multiple line comments. </a:t>
            </a:r>
            <a:endParaRPr lang="en-US" dirty="0" smtClean="0"/>
          </a:p>
          <a:p>
            <a:pPr marL="457200" lvl="1" indent="0">
              <a:buNone/>
            </a:pPr>
            <a:r>
              <a:rPr lang="en-US" dirty="0" smtClean="0"/>
              <a:t>/**---*/ </a:t>
            </a:r>
            <a:r>
              <a:rPr lang="en-US" dirty="0"/>
              <a:t>- known as documentation </a:t>
            </a:r>
            <a:r>
              <a:rPr lang="en-US" dirty="0" smtClean="0"/>
              <a:t>comment</a:t>
            </a:r>
            <a:endParaRPr lang="en-US" dirty="0"/>
          </a:p>
          <a:p>
            <a:endParaRPr lang="en-US" dirty="0" smtClean="0"/>
          </a:p>
          <a:p>
            <a:pPr marL="0" indent="0">
              <a:buNone/>
            </a:pPr>
            <a:r>
              <a:rPr lang="en-US" b="1" dirty="0"/>
              <a:t>Package statement: </a:t>
            </a:r>
            <a:endParaRPr lang="en-US" b="1" dirty="0" smtClean="0"/>
          </a:p>
          <a:p>
            <a:r>
              <a:rPr lang="en-US" dirty="0" smtClean="0"/>
              <a:t>This </a:t>
            </a:r>
            <a:r>
              <a:rPr lang="en-US" dirty="0"/>
              <a:t>is the first statement in java file. This statement declares a package name and informs the compiler that the class defined here belong to this package. Ex: - package student</a:t>
            </a:r>
          </a:p>
        </p:txBody>
      </p:sp>
    </p:spTree>
    <p:extLst>
      <p:ext uri="{BB962C8B-B14F-4D97-AF65-F5344CB8AC3E}">
        <p14:creationId xmlns:p14="http://schemas.microsoft.com/office/powerpoint/2010/main" val="1582305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b="1" dirty="0"/>
              <a:t>Import statements: </a:t>
            </a:r>
            <a:endParaRPr lang="en-US" b="1" dirty="0" smtClean="0"/>
          </a:p>
          <a:p>
            <a:r>
              <a:rPr lang="en-US" dirty="0" smtClean="0"/>
              <a:t>This </a:t>
            </a:r>
            <a:r>
              <a:rPr lang="en-US" dirty="0"/>
              <a:t>is the statement after the package statement. It is similar to # include in c/</a:t>
            </a:r>
            <a:r>
              <a:rPr lang="en-US" dirty="0" err="1"/>
              <a:t>c++</a:t>
            </a:r>
            <a:r>
              <a:rPr lang="en-US" dirty="0"/>
              <a:t>. Ex: import </a:t>
            </a:r>
            <a:r>
              <a:rPr lang="en-US" dirty="0" err="1"/>
              <a:t>java.lang.String</a:t>
            </a:r>
            <a:r>
              <a:rPr lang="en-US" dirty="0"/>
              <a:t> </a:t>
            </a:r>
            <a:endParaRPr lang="en-US" dirty="0" smtClean="0"/>
          </a:p>
          <a:p>
            <a:r>
              <a:rPr lang="en-US" dirty="0" smtClean="0"/>
              <a:t>The </a:t>
            </a:r>
            <a:r>
              <a:rPr lang="en-US" dirty="0"/>
              <a:t>above statement instructs the interpreter to load the String class from the </a:t>
            </a:r>
            <a:r>
              <a:rPr lang="en-US" dirty="0" err="1"/>
              <a:t>lang</a:t>
            </a:r>
            <a:r>
              <a:rPr lang="en-US" dirty="0"/>
              <a:t> package. </a:t>
            </a:r>
            <a:endParaRPr lang="en-US" dirty="0" smtClean="0"/>
          </a:p>
          <a:p>
            <a:pPr marL="0" indent="0">
              <a:buNone/>
            </a:pPr>
            <a:r>
              <a:rPr lang="en-US" b="1" dirty="0" smtClean="0"/>
              <a:t>Note</a:t>
            </a:r>
            <a:r>
              <a:rPr lang="en-US" b="1" dirty="0"/>
              <a:t>: </a:t>
            </a:r>
            <a:endParaRPr lang="en-US" b="1" dirty="0" smtClean="0"/>
          </a:p>
          <a:p>
            <a:pPr lvl="1"/>
            <a:r>
              <a:rPr lang="en-US" dirty="0" smtClean="0"/>
              <a:t> </a:t>
            </a:r>
            <a:r>
              <a:rPr lang="en-US" dirty="0"/>
              <a:t>Import statement should be before the class definitions. </a:t>
            </a:r>
            <a:endParaRPr lang="en-US" dirty="0" smtClean="0"/>
          </a:p>
          <a:p>
            <a:pPr lvl="1"/>
            <a:r>
              <a:rPr lang="en-US" dirty="0" smtClean="0"/>
              <a:t>A </a:t>
            </a:r>
            <a:r>
              <a:rPr lang="en-US" dirty="0"/>
              <a:t>java file can contain N number of import statements. </a:t>
            </a:r>
          </a:p>
        </p:txBody>
      </p:sp>
    </p:spTree>
    <p:extLst>
      <p:ext uri="{BB962C8B-B14F-4D97-AF65-F5344CB8AC3E}">
        <p14:creationId xmlns:p14="http://schemas.microsoft.com/office/powerpoint/2010/main" val="3666472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fontScale="85000" lnSpcReduction="20000"/>
          </a:bodyPr>
          <a:lstStyle/>
          <a:p>
            <a:pPr marL="0" indent="0">
              <a:buNone/>
            </a:pPr>
            <a:r>
              <a:rPr lang="en-US" b="1" dirty="0"/>
              <a:t>Interface statements: </a:t>
            </a:r>
            <a:endParaRPr lang="en-US" b="1" dirty="0" smtClean="0"/>
          </a:p>
          <a:p>
            <a:r>
              <a:rPr lang="en-US" dirty="0" smtClean="0"/>
              <a:t>An </a:t>
            </a:r>
            <a:r>
              <a:rPr lang="en-US" dirty="0"/>
              <a:t>interface is like a class but includes a group of method declarations. </a:t>
            </a:r>
            <a:endParaRPr lang="en-US" dirty="0" smtClean="0"/>
          </a:p>
          <a:p>
            <a:r>
              <a:rPr lang="en-US" dirty="0" smtClean="0"/>
              <a:t>Methods </a:t>
            </a:r>
            <a:r>
              <a:rPr lang="en-US" dirty="0"/>
              <a:t>in interfaces are not defined just declared. </a:t>
            </a:r>
            <a:endParaRPr lang="en-US" dirty="0" smtClean="0"/>
          </a:p>
          <a:p>
            <a:pPr marL="0" indent="0">
              <a:buNone/>
            </a:pPr>
            <a:r>
              <a:rPr lang="en-US" b="1" dirty="0"/>
              <a:t>Class definitions: </a:t>
            </a:r>
            <a:endParaRPr lang="en-US" b="1" dirty="0" smtClean="0"/>
          </a:p>
          <a:p>
            <a:r>
              <a:rPr lang="en-US" dirty="0" smtClean="0"/>
              <a:t>Java </a:t>
            </a:r>
            <a:r>
              <a:rPr lang="en-US" dirty="0"/>
              <a:t>is a true </a:t>
            </a:r>
            <a:r>
              <a:rPr lang="en-US" dirty="0" err="1"/>
              <a:t>oop</a:t>
            </a:r>
            <a:r>
              <a:rPr lang="en-US" dirty="0"/>
              <a:t>, so classes are primary and essential elements of java program. </a:t>
            </a:r>
            <a:endParaRPr lang="en-US" dirty="0" smtClean="0"/>
          </a:p>
          <a:p>
            <a:r>
              <a:rPr lang="en-US" dirty="0" smtClean="0"/>
              <a:t>A </a:t>
            </a:r>
            <a:r>
              <a:rPr lang="en-US" dirty="0"/>
              <a:t>program can have multiple class definitions. </a:t>
            </a:r>
            <a:endParaRPr lang="en-US" dirty="0" smtClean="0"/>
          </a:p>
          <a:p>
            <a:pPr marL="0" indent="0">
              <a:buNone/>
            </a:pPr>
            <a:r>
              <a:rPr lang="en-US" b="1" dirty="0" smtClean="0"/>
              <a:t>Main </a:t>
            </a:r>
            <a:r>
              <a:rPr lang="en-US" b="1" dirty="0"/>
              <a:t>method class: </a:t>
            </a:r>
            <a:endParaRPr lang="en-US" b="1" dirty="0" smtClean="0"/>
          </a:p>
          <a:p>
            <a:r>
              <a:rPr lang="en-US" dirty="0" smtClean="0"/>
              <a:t>Every </a:t>
            </a:r>
            <a:r>
              <a:rPr lang="en-US" dirty="0"/>
              <a:t>stand-alone program required a main method as its starting point. </a:t>
            </a:r>
            <a:endParaRPr lang="en-US" dirty="0" smtClean="0"/>
          </a:p>
          <a:p>
            <a:r>
              <a:rPr lang="en-US" dirty="0" smtClean="0"/>
              <a:t>As </a:t>
            </a:r>
            <a:r>
              <a:rPr lang="en-US" dirty="0"/>
              <a:t>it is </a:t>
            </a:r>
            <a:r>
              <a:rPr lang="en-US" dirty="0" smtClean="0"/>
              <a:t> </a:t>
            </a:r>
            <a:r>
              <a:rPr lang="en-US" dirty="0" err="1"/>
              <a:t>oop</a:t>
            </a:r>
            <a:r>
              <a:rPr lang="en-US" dirty="0"/>
              <a:t> the main method is kept in a class definition. </a:t>
            </a:r>
            <a:endParaRPr lang="en-US" dirty="0" smtClean="0"/>
          </a:p>
          <a:p>
            <a:r>
              <a:rPr lang="en-US" dirty="0" smtClean="0"/>
              <a:t>Every </a:t>
            </a:r>
            <a:r>
              <a:rPr lang="en-US" dirty="0"/>
              <a:t>stand-alone small java program should contain at least one class with main method definition.</a:t>
            </a:r>
          </a:p>
        </p:txBody>
      </p:sp>
    </p:spTree>
    <p:extLst>
      <p:ext uri="{BB962C8B-B14F-4D97-AF65-F5344CB8AC3E}">
        <p14:creationId xmlns:p14="http://schemas.microsoft.com/office/powerpoint/2010/main" val="2097656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IN" b="1" u="sng" dirty="0"/>
              <a:t>Java Main Method</a:t>
            </a:r>
            <a:endParaRPr lang="en-US" dirty="0"/>
          </a:p>
          <a:p>
            <a:r>
              <a:rPr lang="en-IN" dirty="0"/>
              <a:t>The main() is the starting point for JVM to start execution of a Java program. Without the main() method, JVM will not execute the program. The syntax of the main() method is:</a:t>
            </a:r>
            <a:endParaRPr lang="en-US" dirty="0"/>
          </a:p>
          <a:p>
            <a:endParaRPr lang="en-US" dirty="0"/>
          </a:p>
        </p:txBody>
      </p:sp>
      <p:pic>
        <p:nvPicPr>
          <p:cNvPr id="4" name="Picture 3" descr="Java Main Method"/>
          <p:cNvPicPr/>
          <p:nvPr/>
        </p:nvPicPr>
        <p:blipFill>
          <a:blip r:embed="rId2">
            <a:extLst>
              <a:ext uri="{28A0092B-C50C-407E-A947-70E740481C1C}">
                <a14:useLocalDpi xmlns:a14="http://schemas.microsoft.com/office/drawing/2010/main" val="0"/>
              </a:ext>
            </a:extLst>
          </a:blip>
          <a:srcRect/>
          <a:stretch>
            <a:fillRect/>
          </a:stretch>
        </p:blipFill>
        <p:spPr bwMode="auto">
          <a:xfrm>
            <a:off x="838200" y="3733800"/>
            <a:ext cx="7848600" cy="1752600"/>
          </a:xfrm>
          <a:prstGeom prst="rect">
            <a:avLst/>
          </a:prstGeom>
          <a:noFill/>
          <a:ln>
            <a:noFill/>
          </a:ln>
        </p:spPr>
      </p:pic>
    </p:spTree>
    <p:extLst>
      <p:ext uri="{BB962C8B-B14F-4D97-AF65-F5344CB8AC3E}">
        <p14:creationId xmlns:p14="http://schemas.microsoft.com/office/powerpoint/2010/main" val="385851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fontScale="70000" lnSpcReduction="20000"/>
          </a:bodyPr>
          <a:lstStyle/>
          <a:p>
            <a:pPr lvl="0"/>
            <a:r>
              <a:rPr lang="en-IN" b="1" dirty="0"/>
              <a:t>public:</a:t>
            </a:r>
            <a:r>
              <a:rPr lang="en-IN" dirty="0"/>
              <a:t> It is an access specifier. We should use a public keyword before the main() method so that JVM can identify the execution point of the program. If we use private, protected, and default before the main() method, it will not be visible to JVM.</a:t>
            </a:r>
            <a:endParaRPr lang="en-US" dirty="0"/>
          </a:p>
          <a:p>
            <a:pPr lvl="0"/>
            <a:r>
              <a:rPr lang="en-IN" b="1" dirty="0"/>
              <a:t>static:</a:t>
            </a:r>
            <a:r>
              <a:rPr lang="en-IN" dirty="0"/>
              <a:t> You can make a method static by using the keyword static. We should call the main() method without creating an object. Static methods are the method which invokes without creating the objects, so we do not need any object to call the main() method.</a:t>
            </a:r>
            <a:endParaRPr lang="en-US" dirty="0"/>
          </a:p>
          <a:p>
            <a:pPr lvl="0"/>
            <a:r>
              <a:rPr lang="en-IN" b="1" dirty="0"/>
              <a:t>void:</a:t>
            </a:r>
            <a:r>
              <a:rPr lang="en-IN" dirty="0"/>
              <a:t> In Java, every method has the return type. Void keyword acknowledges the compiler that main() method does not return any value.</a:t>
            </a:r>
            <a:endParaRPr lang="en-US" dirty="0"/>
          </a:p>
          <a:p>
            <a:pPr lvl="0"/>
            <a:r>
              <a:rPr lang="en-IN" b="1" dirty="0"/>
              <a:t>main():</a:t>
            </a:r>
            <a:r>
              <a:rPr lang="en-IN" dirty="0"/>
              <a:t> It is a default signature which is predefined in the JVM. It is called by JVM to execute a program line by line and end the execution after completion of this method. We can also overload the main() method.</a:t>
            </a:r>
            <a:endParaRPr lang="en-US" dirty="0"/>
          </a:p>
          <a:p>
            <a:pPr lvl="0"/>
            <a:r>
              <a:rPr lang="en-IN" b="1" dirty="0"/>
              <a:t>String </a:t>
            </a:r>
            <a:r>
              <a:rPr lang="en-IN" b="1" dirty="0" err="1"/>
              <a:t>args</a:t>
            </a:r>
            <a:r>
              <a:rPr lang="en-IN" b="1" dirty="0"/>
              <a:t>[]:</a:t>
            </a:r>
            <a:r>
              <a:rPr lang="en-IN" dirty="0"/>
              <a:t> The main() method also accepts some data from the user. It accepts a group of strings, which is called a string array. It is used to hold the command line arguments in the form of string values.</a:t>
            </a:r>
            <a:endParaRPr lang="en-US" dirty="0"/>
          </a:p>
          <a:p>
            <a:endParaRPr lang="en-US" dirty="0"/>
          </a:p>
        </p:txBody>
      </p:sp>
    </p:spTree>
    <p:extLst>
      <p:ext uri="{BB962C8B-B14F-4D97-AF65-F5344CB8AC3E}">
        <p14:creationId xmlns:p14="http://schemas.microsoft.com/office/powerpoint/2010/main" val="3349219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pPr marL="0" indent="0">
              <a:buNone/>
            </a:pPr>
            <a:r>
              <a:rPr lang="en-IN" b="1" dirty="0" err="1"/>
              <a:t>System.out.println</a:t>
            </a:r>
            <a:r>
              <a:rPr lang="en-IN" b="1" dirty="0"/>
              <a:t> in Java</a:t>
            </a:r>
            <a:endParaRPr lang="en-US" dirty="0"/>
          </a:p>
          <a:p>
            <a:r>
              <a:rPr lang="en-IN" b="1" dirty="0"/>
              <a:t>The statement can be broken into 3 parts which can be understood separately:</a:t>
            </a:r>
            <a:endParaRPr lang="en-US" dirty="0"/>
          </a:p>
          <a:p>
            <a:r>
              <a:rPr lang="en-IN" b="1" dirty="0"/>
              <a:t>System:</a:t>
            </a:r>
            <a:r>
              <a:rPr lang="en-IN" dirty="0"/>
              <a:t> It is a final class defined in the java.lang package.</a:t>
            </a:r>
            <a:endParaRPr lang="en-US" dirty="0"/>
          </a:p>
          <a:p>
            <a:r>
              <a:rPr lang="en-IN" b="1" dirty="0"/>
              <a:t>out:</a:t>
            </a:r>
            <a:r>
              <a:rPr lang="en-IN" dirty="0"/>
              <a:t> This is an instance of PrintStream</a:t>
            </a:r>
            <a:r>
              <a:rPr lang="en-IN" dirty="0">
                <a:hlinkClick r:id="rId2"/>
              </a:rPr>
              <a:t> </a:t>
            </a:r>
            <a:r>
              <a:rPr lang="en-IN" dirty="0"/>
              <a:t>type, which is a public and static member field of the System class.</a:t>
            </a:r>
            <a:endParaRPr lang="en-US" dirty="0"/>
          </a:p>
          <a:p>
            <a:r>
              <a:rPr lang="en-IN" b="1" dirty="0"/>
              <a:t>println():</a:t>
            </a:r>
            <a:r>
              <a:rPr lang="en-IN" dirty="0"/>
              <a:t> The println() method is similar to print() method except that it moves the cursor to the next line after printing the result. It is used when you want the result in two separate lines. It is called with "out" object.</a:t>
            </a:r>
            <a:endParaRPr lang="en-US" dirty="0"/>
          </a:p>
          <a:p>
            <a:endParaRPr lang="en-US" dirty="0"/>
          </a:p>
        </p:txBody>
      </p:sp>
    </p:spTree>
    <p:extLst>
      <p:ext uri="{BB962C8B-B14F-4D97-AF65-F5344CB8AC3E}">
        <p14:creationId xmlns:p14="http://schemas.microsoft.com/office/powerpoint/2010/main" val="3750399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IN" b="1" u="sng" dirty="0"/>
              <a:t>Example 1:</a:t>
            </a:r>
            <a:endParaRPr lang="en-US" dirty="0"/>
          </a:p>
          <a:p>
            <a:pPr marL="0" indent="0">
              <a:buNone/>
            </a:pPr>
            <a:r>
              <a:rPr lang="en-IN" dirty="0"/>
              <a:t>class start1</a:t>
            </a:r>
            <a:endParaRPr lang="en-US" dirty="0"/>
          </a:p>
          <a:p>
            <a:pPr marL="0" indent="0">
              <a:buNone/>
            </a:pPr>
            <a:r>
              <a:rPr lang="en-IN" dirty="0"/>
              <a:t>{</a:t>
            </a:r>
            <a:endParaRPr lang="en-US" dirty="0"/>
          </a:p>
          <a:p>
            <a:pPr marL="0" indent="0">
              <a:buNone/>
            </a:pPr>
            <a:r>
              <a:rPr lang="en-IN" dirty="0"/>
              <a:t>public static void main(String[] </a:t>
            </a:r>
            <a:r>
              <a:rPr lang="en-IN" dirty="0" err="1"/>
              <a:t>args</a:t>
            </a:r>
            <a:r>
              <a:rPr lang="en-IN" dirty="0"/>
              <a:t>) </a:t>
            </a:r>
            <a:endParaRPr lang="en-US" dirty="0"/>
          </a:p>
          <a:p>
            <a:pPr marL="0" indent="0">
              <a:buNone/>
            </a:pPr>
            <a:r>
              <a:rPr lang="en-IN" dirty="0"/>
              <a:t>{</a:t>
            </a:r>
            <a:endParaRPr lang="en-US" dirty="0"/>
          </a:p>
          <a:p>
            <a:pPr marL="0" indent="0">
              <a:buNone/>
            </a:pPr>
            <a:r>
              <a:rPr lang="en-IN" dirty="0" err="1"/>
              <a:t>System.out.println</a:t>
            </a:r>
            <a:r>
              <a:rPr lang="en-IN" dirty="0"/>
              <a:t>("Hello World");</a:t>
            </a:r>
            <a:endParaRPr lang="en-US" dirty="0"/>
          </a:p>
          <a:p>
            <a:pPr marL="0" indent="0">
              <a:buNone/>
            </a:pPr>
            <a:r>
              <a:rPr lang="en-IN" dirty="0"/>
              <a:t>}</a:t>
            </a:r>
            <a:endParaRPr lang="en-US" dirty="0"/>
          </a:p>
          <a:p>
            <a:pPr marL="0" indent="0">
              <a:buNone/>
            </a:pPr>
            <a:r>
              <a:rPr lang="en-IN" dirty="0"/>
              <a:t>}</a:t>
            </a:r>
            <a:endParaRPr lang="en-US" dirty="0"/>
          </a:p>
          <a:p>
            <a:pPr marL="0" indent="0">
              <a:buNone/>
            </a:pPr>
            <a:r>
              <a:rPr lang="en-IN" b="1" dirty="0"/>
              <a:t>Output :</a:t>
            </a:r>
            <a:r>
              <a:rPr lang="en-IN" dirty="0"/>
              <a:t> Hello World</a:t>
            </a:r>
            <a:endParaRPr lang="en-US" dirty="0"/>
          </a:p>
          <a:p>
            <a:pPr marL="0" indent="0">
              <a:buNone/>
            </a:pPr>
            <a:endParaRPr lang="en-US" dirty="0"/>
          </a:p>
        </p:txBody>
      </p:sp>
    </p:spTree>
    <p:extLst>
      <p:ext uri="{BB962C8B-B14F-4D97-AF65-F5344CB8AC3E}">
        <p14:creationId xmlns:p14="http://schemas.microsoft.com/office/powerpoint/2010/main" val="2328432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47500" lnSpcReduction="20000"/>
          </a:bodyPr>
          <a:lstStyle/>
          <a:p>
            <a:pPr marL="0" indent="0">
              <a:buNone/>
            </a:pPr>
            <a:r>
              <a:rPr lang="en-IN" b="1" u="sng" dirty="0"/>
              <a:t>Example  2:</a:t>
            </a:r>
            <a:endParaRPr lang="en-US" dirty="0"/>
          </a:p>
          <a:p>
            <a:pPr marL="0" indent="0">
              <a:buNone/>
            </a:pPr>
            <a:r>
              <a:rPr lang="en-IN" dirty="0"/>
              <a:t>class start2</a:t>
            </a:r>
            <a:endParaRPr lang="en-US" dirty="0"/>
          </a:p>
          <a:p>
            <a:pPr marL="0" indent="0">
              <a:buNone/>
            </a:pPr>
            <a:r>
              <a:rPr lang="en-IN" dirty="0"/>
              <a:t>{  </a:t>
            </a:r>
            <a:endParaRPr lang="en-US" dirty="0"/>
          </a:p>
          <a:p>
            <a:pPr marL="0" indent="0">
              <a:buNone/>
            </a:pPr>
            <a:r>
              <a:rPr lang="en-IN" dirty="0" err="1"/>
              <a:t>int</a:t>
            </a:r>
            <a:r>
              <a:rPr lang="en-IN" dirty="0"/>
              <a:t> a=10;</a:t>
            </a:r>
            <a:endParaRPr lang="en-US" dirty="0"/>
          </a:p>
          <a:p>
            <a:pPr marL="0" indent="0">
              <a:buNone/>
            </a:pPr>
            <a:r>
              <a:rPr lang="en-IN" dirty="0" err="1"/>
              <a:t>int</a:t>
            </a:r>
            <a:r>
              <a:rPr lang="en-IN" dirty="0"/>
              <a:t> b=20;</a:t>
            </a:r>
            <a:endParaRPr lang="en-US" dirty="0"/>
          </a:p>
          <a:p>
            <a:pPr marL="0" indent="0">
              <a:buNone/>
            </a:pPr>
            <a:r>
              <a:rPr lang="en-IN" dirty="0"/>
              <a:t>void method1()  </a:t>
            </a:r>
            <a:endParaRPr lang="en-US" dirty="0"/>
          </a:p>
          <a:p>
            <a:pPr marL="0" indent="0">
              <a:buNone/>
            </a:pPr>
            <a:r>
              <a:rPr lang="en-IN" dirty="0"/>
              <a:t>{    </a:t>
            </a:r>
            <a:endParaRPr lang="en-US" dirty="0"/>
          </a:p>
          <a:p>
            <a:pPr marL="0" indent="0">
              <a:buNone/>
            </a:pPr>
            <a:r>
              <a:rPr lang="en-IN" dirty="0" err="1"/>
              <a:t>System.out.println</a:t>
            </a:r>
            <a:r>
              <a:rPr lang="en-IN" dirty="0"/>
              <a:t>(a);</a:t>
            </a:r>
            <a:endParaRPr lang="en-US" dirty="0"/>
          </a:p>
          <a:p>
            <a:pPr marL="0" indent="0">
              <a:buNone/>
            </a:pPr>
            <a:r>
              <a:rPr lang="en-IN" dirty="0"/>
              <a:t>}</a:t>
            </a:r>
            <a:endParaRPr lang="en-US" dirty="0"/>
          </a:p>
          <a:p>
            <a:pPr marL="0" indent="0">
              <a:buNone/>
            </a:pPr>
            <a:r>
              <a:rPr lang="en-IN" dirty="0"/>
              <a:t>void method2()  </a:t>
            </a:r>
            <a:endParaRPr lang="en-US" dirty="0"/>
          </a:p>
          <a:p>
            <a:pPr marL="0" indent="0">
              <a:buNone/>
            </a:pPr>
            <a:r>
              <a:rPr lang="en-IN" dirty="0"/>
              <a:t>{    </a:t>
            </a:r>
            <a:endParaRPr lang="en-US" dirty="0"/>
          </a:p>
          <a:p>
            <a:pPr marL="0" indent="0">
              <a:buNone/>
            </a:pPr>
            <a:r>
              <a:rPr lang="en-IN" dirty="0" err="1"/>
              <a:t>System.out.println</a:t>
            </a:r>
            <a:r>
              <a:rPr lang="en-IN" dirty="0"/>
              <a:t>(b);</a:t>
            </a:r>
            <a:endParaRPr lang="en-US" dirty="0"/>
          </a:p>
          <a:p>
            <a:pPr marL="0" indent="0">
              <a:buNone/>
            </a:pPr>
            <a:r>
              <a:rPr lang="en-IN" dirty="0"/>
              <a:t>}</a:t>
            </a:r>
            <a:endParaRPr lang="en-US" dirty="0"/>
          </a:p>
          <a:p>
            <a:pPr marL="0" indent="0">
              <a:buNone/>
            </a:pPr>
            <a:r>
              <a:rPr lang="en-IN" dirty="0"/>
              <a:t>public static void main(String </a:t>
            </a:r>
            <a:r>
              <a:rPr lang="en-IN" dirty="0" err="1"/>
              <a:t>args</a:t>
            </a:r>
            <a:r>
              <a:rPr lang="en-IN" dirty="0"/>
              <a:t>[])  </a:t>
            </a:r>
            <a:endParaRPr lang="en-US" dirty="0"/>
          </a:p>
          <a:p>
            <a:pPr marL="0" indent="0">
              <a:buNone/>
            </a:pPr>
            <a:r>
              <a:rPr lang="en-IN" dirty="0"/>
              <a:t>{  </a:t>
            </a:r>
            <a:endParaRPr lang="en-US" dirty="0"/>
          </a:p>
          <a:p>
            <a:pPr marL="0" indent="0">
              <a:buNone/>
            </a:pPr>
            <a:r>
              <a:rPr lang="en-IN" dirty="0"/>
              <a:t>start2 obj1= new start2();</a:t>
            </a:r>
            <a:endParaRPr lang="en-US" dirty="0"/>
          </a:p>
          <a:p>
            <a:pPr marL="0" indent="0">
              <a:buNone/>
            </a:pPr>
            <a:r>
              <a:rPr lang="en-IN" dirty="0"/>
              <a:t>obj1.method1();</a:t>
            </a:r>
            <a:endParaRPr lang="en-US" dirty="0"/>
          </a:p>
          <a:p>
            <a:pPr marL="0" indent="0">
              <a:buNone/>
            </a:pPr>
            <a:r>
              <a:rPr lang="en-IN" dirty="0"/>
              <a:t>start2 obj2= new start2();</a:t>
            </a:r>
            <a:endParaRPr lang="en-US" dirty="0"/>
          </a:p>
          <a:p>
            <a:pPr marL="0" indent="0">
              <a:buNone/>
            </a:pPr>
            <a:r>
              <a:rPr lang="en-IN" dirty="0"/>
              <a:t>obj2.method2();</a:t>
            </a:r>
            <a:endParaRPr lang="en-US" dirty="0"/>
          </a:p>
          <a:p>
            <a:pPr marL="0" indent="0">
              <a:buNone/>
            </a:pPr>
            <a:r>
              <a:rPr lang="en-IN" dirty="0"/>
              <a:t>}  </a:t>
            </a:r>
            <a:endParaRPr lang="en-US" dirty="0"/>
          </a:p>
          <a:p>
            <a:pPr marL="0" indent="0">
              <a:buNone/>
            </a:pPr>
            <a:r>
              <a:rPr lang="en-IN" dirty="0"/>
              <a:t>}  </a:t>
            </a:r>
            <a:endParaRPr lang="en-US" dirty="0"/>
          </a:p>
          <a:p>
            <a:pPr marL="0" indent="0">
              <a:buNone/>
            </a:pPr>
            <a:r>
              <a:rPr lang="en-IN" dirty="0" err="1" smtClean="0"/>
              <a:t>Javac</a:t>
            </a:r>
            <a:r>
              <a:rPr lang="en-IN" dirty="0" smtClean="0"/>
              <a:t> start2.java</a:t>
            </a:r>
            <a:endParaRPr lang="en-US" dirty="0"/>
          </a:p>
          <a:p>
            <a:pPr marL="0" indent="0">
              <a:buNone/>
            </a:pPr>
            <a:r>
              <a:rPr lang="en-IN" dirty="0" smtClean="0"/>
              <a:t>java </a:t>
            </a:r>
            <a:r>
              <a:rPr lang="en-IN" dirty="0"/>
              <a:t>start2</a:t>
            </a:r>
            <a:endParaRPr lang="en-US" dirty="0"/>
          </a:p>
          <a:p>
            <a:pPr marL="0" indent="0">
              <a:buNone/>
            </a:pPr>
            <a:endParaRPr lang="en-IN" b="1" dirty="0" smtClean="0"/>
          </a:p>
          <a:p>
            <a:pPr marL="0" indent="0">
              <a:buNone/>
            </a:pPr>
            <a:r>
              <a:rPr lang="en-IN" b="1" dirty="0" smtClean="0"/>
              <a:t>Output</a:t>
            </a:r>
            <a:r>
              <a:rPr lang="en-IN" b="1" dirty="0"/>
              <a:t>: </a:t>
            </a:r>
            <a:endParaRPr lang="en-US" dirty="0"/>
          </a:p>
          <a:p>
            <a:pPr marL="0" indent="0">
              <a:buNone/>
            </a:pPr>
            <a:r>
              <a:rPr lang="en-IN" dirty="0"/>
              <a:t>10     20</a:t>
            </a:r>
            <a:endParaRPr lang="en-US" dirty="0"/>
          </a:p>
          <a:p>
            <a:pPr marL="0" indent="0">
              <a:buNone/>
            </a:pPr>
            <a:endParaRPr lang="en-US" dirty="0"/>
          </a:p>
        </p:txBody>
      </p:sp>
    </p:spTree>
    <p:extLst>
      <p:ext uri="{BB962C8B-B14F-4D97-AF65-F5344CB8AC3E}">
        <p14:creationId xmlns:p14="http://schemas.microsoft.com/office/powerpoint/2010/main" val="46668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rgbClr val="FF0000"/>
                </a:solidFill>
              </a:rPr>
              <a:t>Object-Oriented Programming</a:t>
            </a:r>
            <a:r>
              <a:rPr lang="en-US" dirty="0"/>
              <a:t/>
            </a:r>
            <a:br>
              <a:rPr lang="en-US" dirty="0"/>
            </a:br>
            <a:endParaRPr lang="en-US" dirty="0"/>
          </a:p>
        </p:txBody>
      </p:sp>
      <p:sp>
        <p:nvSpPr>
          <p:cNvPr id="3" name="Content Placeholder 2"/>
          <p:cNvSpPr>
            <a:spLocks noGrp="1"/>
          </p:cNvSpPr>
          <p:nvPr>
            <p:ph idx="1"/>
          </p:nvPr>
        </p:nvSpPr>
        <p:spPr>
          <a:xfrm>
            <a:off x="457200" y="990600"/>
            <a:ext cx="8229600" cy="5135563"/>
          </a:xfrm>
        </p:spPr>
        <p:txBody>
          <a:bodyPr>
            <a:normAutofit fontScale="70000" lnSpcReduction="20000"/>
          </a:bodyPr>
          <a:lstStyle/>
          <a:p>
            <a:pPr lvl="0"/>
            <a:r>
              <a:rPr lang="en-IN" dirty="0" smtClean="0"/>
              <a:t>OOP </a:t>
            </a:r>
            <a:r>
              <a:rPr lang="en-IN" dirty="0"/>
              <a:t>stands for Object-Oriented Programming.</a:t>
            </a:r>
            <a:endParaRPr lang="en-US" dirty="0"/>
          </a:p>
          <a:p>
            <a:pPr lvl="0"/>
            <a:r>
              <a:rPr lang="en-IN" dirty="0"/>
              <a:t>Procedural programming is about writing procedures or functions that perform operations on the data, while object-oriented programming is about creating objects that contain both data and functions.</a:t>
            </a:r>
            <a:endParaRPr lang="en-US" dirty="0"/>
          </a:p>
          <a:p>
            <a:pPr marL="0" lvl="0" indent="0">
              <a:buNone/>
            </a:pPr>
            <a:r>
              <a:rPr lang="en-IN" b="1" dirty="0"/>
              <a:t>Object-oriented programming has several advantages over procedural programming:</a:t>
            </a:r>
            <a:endParaRPr lang="en-US" dirty="0"/>
          </a:p>
          <a:p>
            <a:pPr lvl="0"/>
            <a:r>
              <a:rPr lang="en-IN" dirty="0"/>
              <a:t>OOP is faster and easier to execute.</a:t>
            </a:r>
            <a:endParaRPr lang="en-US" dirty="0"/>
          </a:p>
          <a:p>
            <a:pPr lvl="0"/>
            <a:r>
              <a:rPr lang="en-IN" dirty="0"/>
              <a:t>OOP provides a clear structure for the programs.</a:t>
            </a:r>
            <a:endParaRPr lang="en-US" dirty="0"/>
          </a:p>
          <a:p>
            <a:pPr lvl="0"/>
            <a:r>
              <a:rPr lang="en-IN" dirty="0"/>
              <a:t>OOP makes the code easier to maintain, modify and debug.</a:t>
            </a:r>
            <a:endParaRPr lang="en-US" dirty="0"/>
          </a:p>
          <a:p>
            <a:pPr lvl="0"/>
            <a:r>
              <a:rPr lang="en-IN" dirty="0"/>
              <a:t>OOP makes it possible to create full reusable applications with less code and shorter development time.</a:t>
            </a:r>
            <a:endParaRPr lang="en-US" dirty="0"/>
          </a:p>
          <a:p>
            <a:pPr lvl="0"/>
            <a:r>
              <a:rPr lang="en-IN" dirty="0"/>
              <a:t>The main aim of object-oriented programming is to implement real-world entities, for example, object, classes, abstraction, inheritance, polymorphism, etc.</a:t>
            </a:r>
            <a:endParaRPr lang="en-US" dirty="0"/>
          </a:p>
          <a:p>
            <a:endParaRPr lang="en-US" dirty="0"/>
          </a:p>
        </p:txBody>
      </p:sp>
    </p:spTree>
    <p:extLst>
      <p:ext uri="{BB962C8B-B14F-4D97-AF65-F5344CB8AC3E}">
        <p14:creationId xmlns:p14="http://schemas.microsoft.com/office/powerpoint/2010/main" val="2810606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55000" lnSpcReduction="20000"/>
          </a:bodyPr>
          <a:lstStyle/>
          <a:p>
            <a:pPr marL="0" indent="0">
              <a:buNone/>
            </a:pPr>
            <a:r>
              <a:rPr lang="en-IN" dirty="0"/>
              <a:t>class A1</a:t>
            </a:r>
            <a:endParaRPr lang="en-US" dirty="0"/>
          </a:p>
          <a:p>
            <a:pPr marL="0" indent="0">
              <a:buNone/>
            </a:pPr>
            <a:r>
              <a:rPr lang="en-IN" dirty="0"/>
              <a:t>{  </a:t>
            </a:r>
            <a:endParaRPr lang="en-US" dirty="0"/>
          </a:p>
          <a:p>
            <a:pPr marL="0" indent="0">
              <a:buNone/>
            </a:pPr>
            <a:r>
              <a:rPr lang="en-IN" dirty="0" err="1"/>
              <a:t>int</a:t>
            </a:r>
            <a:r>
              <a:rPr lang="en-IN" dirty="0"/>
              <a:t> a=10;</a:t>
            </a:r>
            <a:endParaRPr lang="en-US" dirty="0"/>
          </a:p>
          <a:p>
            <a:pPr marL="0" indent="0">
              <a:buNone/>
            </a:pPr>
            <a:r>
              <a:rPr lang="en-IN" dirty="0" err="1"/>
              <a:t>int</a:t>
            </a:r>
            <a:r>
              <a:rPr lang="en-IN" dirty="0"/>
              <a:t> b=20;</a:t>
            </a:r>
            <a:endParaRPr lang="en-US" dirty="0"/>
          </a:p>
          <a:p>
            <a:pPr marL="0" indent="0">
              <a:buNone/>
            </a:pPr>
            <a:r>
              <a:rPr lang="en-IN" dirty="0"/>
              <a:t>void method1()  </a:t>
            </a:r>
            <a:endParaRPr lang="en-US" dirty="0"/>
          </a:p>
          <a:p>
            <a:pPr marL="0" indent="0">
              <a:buNone/>
            </a:pPr>
            <a:r>
              <a:rPr lang="en-IN" dirty="0"/>
              <a:t>{    </a:t>
            </a:r>
            <a:endParaRPr lang="en-US" dirty="0"/>
          </a:p>
          <a:p>
            <a:pPr marL="0" indent="0">
              <a:buNone/>
            </a:pPr>
            <a:r>
              <a:rPr lang="en-IN" dirty="0" err="1"/>
              <a:t>System.out.println</a:t>
            </a:r>
            <a:r>
              <a:rPr lang="en-IN" dirty="0"/>
              <a:t>(a);</a:t>
            </a:r>
            <a:endParaRPr lang="en-US" dirty="0"/>
          </a:p>
          <a:p>
            <a:pPr marL="0" indent="0">
              <a:buNone/>
            </a:pPr>
            <a:r>
              <a:rPr lang="en-IN" dirty="0"/>
              <a:t>}</a:t>
            </a:r>
            <a:endParaRPr lang="en-US" dirty="0"/>
          </a:p>
          <a:p>
            <a:pPr marL="0" indent="0">
              <a:buNone/>
            </a:pPr>
            <a:r>
              <a:rPr lang="en-IN" dirty="0"/>
              <a:t>void method2()  </a:t>
            </a:r>
            <a:endParaRPr lang="en-US" dirty="0"/>
          </a:p>
          <a:p>
            <a:pPr marL="0" indent="0">
              <a:buNone/>
            </a:pPr>
            <a:r>
              <a:rPr lang="en-IN" dirty="0"/>
              <a:t>{    </a:t>
            </a:r>
            <a:endParaRPr lang="en-US" dirty="0"/>
          </a:p>
          <a:p>
            <a:pPr marL="0" indent="0">
              <a:buNone/>
            </a:pPr>
            <a:r>
              <a:rPr lang="en-IN" dirty="0" err="1"/>
              <a:t>System.out.println</a:t>
            </a:r>
            <a:r>
              <a:rPr lang="en-IN" dirty="0"/>
              <a:t>(b);</a:t>
            </a:r>
            <a:endParaRPr lang="en-US" dirty="0"/>
          </a:p>
          <a:p>
            <a:pPr marL="0" indent="0">
              <a:buNone/>
            </a:pPr>
            <a:r>
              <a:rPr lang="en-IN" dirty="0"/>
              <a:t>}</a:t>
            </a:r>
            <a:endParaRPr lang="en-US" dirty="0"/>
          </a:p>
          <a:p>
            <a:pPr marL="0" indent="0">
              <a:buNone/>
            </a:pPr>
            <a:r>
              <a:rPr lang="en-IN" dirty="0"/>
              <a:t>}</a:t>
            </a:r>
            <a:endParaRPr lang="en-US" dirty="0"/>
          </a:p>
          <a:p>
            <a:pPr marL="0" indent="0">
              <a:buNone/>
            </a:pPr>
            <a:r>
              <a:rPr lang="en-IN" dirty="0"/>
              <a:t>class A2</a:t>
            </a:r>
            <a:endParaRPr lang="en-US" dirty="0"/>
          </a:p>
          <a:p>
            <a:pPr marL="0" indent="0">
              <a:buNone/>
            </a:pPr>
            <a:r>
              <a:rPr lang="en-IN" dirty="0"/>
              <a:t>{</a:t>
            </a:r>
            <a:endParaRPr lang="en-US" dirty="0"/>
          </a:p>
          <a:p>
            <a:pPr marL="0" indent="0">
              <a:buNone/>
            </a:pPr>
            <a:r>
              <a:rPr lang="en-IN" dirty="0"/>
              <a:t>public static void main(String </a:t>
            </a:r>
            <a:r>
              <a:rPr lang="en-IN" dirty="0" err="1"/>
              <a:t>args</a:t>
            </a:r>
            <a:r>
              <a:rPr lang="en-IN" dirty="0"/>
              <a:t>[])  </a:t>
            </a:r>
            <a:endParaRPr lang="en-US" dirty="0"/>
          </a:p>
          <a:p>
            <a:pPr marL="0" indent="0">
              <a:buNone/>
            </a:pPr>
            <a:r>
              <a:rPr lang="en-IN" dirty="0"/>
              <a:t>{  </a:t>
            </a:r>
            <a:endParaRPr lang="en-US" dirty="0"/>
          </a:p>
          <a:p>
            <a:pPr marL="0" indent="0">
              <a:buNone/>
            </a:pPr>
            <a:r>
              <a:rPr lang="en-IN" dirty="0"/>
              <a:t>A1 m1= new A1();</a:t>
            </a:r>
            <a:endParaRPr lang="en-US" dirty="0"/>
          </a:p>
          <a:p>
            <a:pPr marL="0" indent="0">
              <a:buNone/>
            </a:pPr>
            <a:r>
              <a:rPr lang="en-IN" dirty="0"/>
              <a:t>m1.method1();</a:t>
            </a:r>
            <a:endParaRPr lang="en-US" dirty="0"/>
          </a:p>
          <a:p>
            <a:pPr marL="0" indent="0">
              <a:buNone/>
            </a:pPr>
            <a:r>
              <a:rPr lang="en-IN" dirty="0"/>
              <a:t>A1 m2= new A1();</a:t>
            </a:r>
            <a:endParaRPr lang="en-US" dirty="0"/>
          </a:p>
          <a:p>
            <a:pPr marL="0" indent="0">
              <a:buNone/>
            </a:pPr>
            <a:r>
              <a:rPr lang="en-IN" dirty="0"/>
              <a:t>m2.method2();</a:t>
            </a:r>
            <a:endParaRPr lang="en-US" dirty="0"/>
          </a:p>
          <a:p>
            <a:pPr marL="0" indent="0">
              <a:buNone/>
            </a:pPr>
            <a:r>
              <a:rPr lang="en-IN" dirty="0"/>
              <a:t>}  </a:t>
            </a:r>
            <a:endParaRPr lang="en-US" dirty="0"/>
          </a:p>
          <a:p>
            <a:pPr marL="0" indent="0">
              <a:buNone/>
            </a:pPr>
            <a:r>
              <a:rPr lang="en-IN" dirty="0"/>
              <a:t>}  </a:t>
            </a:r>
            <a:endParaRPr lang="en-US" dirty="0"/>
          </a:p>
          <a:p>
            <a:endParaRPr lang="en-US" dirty="0"/>
          </a:p>
        </p:txBody>
      </p:sp>
    </p:spTree>
    <p:extLst>
      <p:ext uri="{BB962C8B-B14F-4D97-AF65-F5344CB8AC3E}">
        <p14:creationId xmlns:p14="http://schemas.microsoft.com/office/powerpoint/2010/main" val="2557282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N" b="1" dirty="0"/>
              <a:t>Compile time and runtime in Java</a:t>
            </a:r>
            <a:r>
              <a:rPr lang="en-US" dirty="0"/>
              <a:t/>
            </a:r>
            <a:br>
              <a:rPr lang="en-US" dirty="0"/>
            </a:br>
            <a:endParaRPr lang="en-US" dirty="0"/>
          </a:p>
        </p:txBody>
      </p:sp>
      <p:sp>
        <p:nvSpPr>
          <p:cNvPr id="5" name="Content Placeholder 4"/>
          <p:cNvSpPr>
            <a:spLocks noGrp="1"/>
          </p:cNvSpPr>
          <p:nvPr>
            <p:ph idx="1"/>
          </p:nvPr>
        </p:nvSpPr>
        <p:spPr>
          <a:xfrm>
            <a:off x="457200" y="1066800"/>
            <a:ext cx="8229600" cy="5059363"/>
          </a:xfrm>
        </p:spPr>
        <p:txBody>
          <a:bodyPr>
            <a:normAutofit lnSpcReduction="10000"/>
          </a:bodyPr>
          <a:lstStyle/>
          <a:p>
            <a:r>
              <a:rPr lang="en-US" dirty="0"/>
              <a:t>Compile time is a process in which java compiler compiles the java program and generates a .class file. </a:t>
            </a:r>
            <a:endParaRPr lang="en-US" dirty="0" smtClean="0"/>
          </a:p>
          <a:p>
            <a:r>
              <a:rPr lang="en-US" dirty="0" smtClean="0"/>
              <a:t>In </a:t>
            </a:r>
            <a:r>
              <a:rPr lang="en-US" dirty="0"/>
              <a:t>other way, in compile time java source code (.java file) is converted in to .class file using java compiler. </a:t>
            </a:r>
            <a:endParaRPr lang="en-US" dirty="0" smtClean="0"/>
          </a:p>
          <a:p>
            <a:r>
              <a:rPr lang="en-US" dirty="0" smtClean="0"/>
              <a:t>While </a:t>
            </a:r>
            <a:r>
              <a:rPr lang="en-US" dirty="0"/>
              <a:t>in runtime, the java virtual machine loads the .class file in memory and executes that class to generate the output of program.</a:t>
            </a:r>
          </a:p>
          <a:p>
            <a:endParaRPr lang="en-US" dirty="0"/>
          </a:p>
        </p:txBody>
      </p:sp>
    </p:spTree>
    <p:extLst>
      <p:ext uri="{BB962C8B-B14F-4D97-AF65-F5344CB8AC3E}">
        <p14:creationId xmlns:p14="http://schemas.microsoft.com/office/powerpoint/2010/main" val="4024375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mpil time and runtime"/>
          <p:cNvPicPr>
            <a:picLocks noGrp="1"/>
          </p:cNvPicPr>
          <p:nvPr>
            <p:ph idx="1"/>
          </p:nvPr>
        </p:nvPicPr>
        <p:blipFill rotWithShape="1">
          <a:blip r:embed="rId2">
            <a:extLst>
              <a:ext uri="{28A0092B-C50C-407E-A947-70E740481C1C}">
                <a14:useLocalDpi xmlns:a14="http://schemas.microsoft.com/office/drawing/2010/main" val="0"/>
              </a:ext>
            </a:extLst>
          </a:blip>
          <a:srcRect b="9197"/>
          <a:stretch/>
        </p:blipFill>
        <p:spPr bwMode="auto">
          <a:xfrm>
            <a:off x="990600" y="1524000"/>
            <a:ext cx="7391400" cy="3203864"/>
          </a:xfrm>
          <a:prstGeom prst="rect">
            <a:avLst/>
          </a:prstGeom>
          <a:noFill/>
          <a:ln>
            <a:noFill/>
          </a:ln>
        </p:spPr>
      </p:pic>
    </p:spTree>
    <p:extLst>
      <p:ext uri="{BB962C8B-B14F-4D97-AF65-F5344CB8AC3E}">
        <p14:creationId xmlns:p14="http://schemas.microsoft.com/office/powerpoint/2010/main" val="839412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e-IN" dirty="0"/>
              <a:t>What is JVM</a:t>
            </a:r>
            <a:r>
              <a:rPr lang="en-US" dirty="0"/>
              <a:t/>
            </a:r>
            <a:br>
              <a:rPr lang="en-US" dirty="0"/>
            </a:br>
            <a:endParaRPr lang="en-US" dirty="0"/>
          </a:p>
        </p:txBody>
      </p:sp>
      <p:sp>
        <p:nvSpPr>
          <p:cNvPr id="3" name="Content Placeholder 2"/>
          <p:cNvSpPr>
            <a:spLocks noGrp="1"/>
          </p:cNvSpPr>
          <p:nvPr>
            <p:ph idx="1"/>
          </p:nvPr>
        </p:nvSpPr>
        <p:spPr>
          <a:xfrm>
            <a:off x="457200" y="914400"/>
            <a:ext cx="8229600" cy="5715000"/>
          </a:xfrm>
        </p:spPr>
        <p:txBody>
          <a:bodyPr>
            <a:normAutofit fontScale="70000" lnSpcReduction="20000"/>
          </a:bodyPr>
          <a:lstStyle/>
          <a:p>
            <a:pPr lvl="0"/>
            <a:r>
              <a:rPr lang="en-US" dirty="0" smtClean="0"/>
              <a:t>JVM</a:t>
            </a:r>
            <a:r>
              <a:rPr lang="en-US" dirty="0"/>
              <a:t>, i.e., Java Virtual Machine.</a:t>
            </a:r>
          </a:p>
          <a:p>
            <a:pPr lvl="0"/>
            <a:r>
              <a:rPr lang="en-US" dirty="0"/>
              <a:t>JVM is the engine that drives the Java code.</a:t>
            </a:r>
          </a:p>
          <a:p>
            <a:pPr lvl="0"/>
            <a:r>
              <a:rPr lang="en-US" dirty="0" smtClean="0"/>
              <a:t>When </a:t>
            </a:r>
            <a:r>
              <a:rPr lang="en-US" dirty="0"/>
              <a:t>we compile a Java program, then bytecode is generated. Bytecode is the source code that can be used to run on any platform.</a:t>
            </a:r>
          </a:p>
          <a:p>
            <a:pPr lvl="0"/>
            <a:r>
              <a:rPr lang="en-US" dirty="0"/>
              <a:t>Bytecode is an intermediary language between Java source and the host system.</a:t>
            </a:r>
          </a:p>
          <a:p>
            <a:pPr lvl="0"/>
            <a:r>
              <a:rPr lang="en-US" dirty="0"/>
              <a:t>It is the medium which compiles Java code to bytecode which gets interpreted on a different machine and hence it makes it Platform/Operating system independent.</a:t>
            </a:r>
          </a:p>
          <a:p>
            <a:pPr marL="0" indent="0">
              <a:buNone/>
            </a:pPr>
            <a:r>
              <a:rPr lang="en-US" b="1" dirty="0"/>
              <a:t>JVM's work can be explained in the following manner</a:t>
            </a:r>
            <a:endParaRPr lang="en-US" dirty="0"/>
          </a:p>
          <a:p>
            <a:pPr lvl="0"/>
            <a:r>
              <a:rPr lang="en-US" dirty="0"/>
              <a:t>Reading Bytecode.</a:t>
            </a:r>
          </a:p>
          <a:p>
            <a:pPr lvl="0"/>
            <a:r>
              <a:rPr lang="en-US" dirty="0"/>
              <a:t>Verifying bytecode.</a:t>
            </a:r>
          </a:p>
          <a:p>
            <a:pPr lvl="0"/>
            <a:r>
              <a:rPr lang="en-US" dirty="0"/>
              <a:t>JVM is specifically responsible for converting bytecode to machine-specific code </a:t>
            </a:r>
            <a:r>
              <a:rPr lang="en-US" dirty="0" smtClean="0"/>
              <a:t>. </a:t>
            </a:r>
            <a:r>
              <a:rPr lang="en-US" dirty="0"/>
              <a:t>It is also platform-dependent and performs many functions, including memory management and security. (or) Linking the code with the library.</a:t>
            </a:r>
          </a:p>
          <a:p>
            <a:endParaRPr lang="en-US" dirty="0"/>
          </a:p>
        </p:txBody>
      </p:sp>
    </p:spTree>
    <p:extLst>
      <p:ext uri="{BB962C8B-B14F-4D97-AF65-F5344CB8AC3E}">
        <p14:creationId xmlns:p14="http://schemas.microsoft.com/office/powerpoint/2010/main" val="2199468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b="7273"/>
          <a:stretch/>
        </p:blipFill>
        <p:spPr bwMode="auto">
          <a:xfrm>
            <a:off x="1905000" y="457200"/>
            <a:ext cx="5791199" cy="5299364"/>
          </a:xfrm>
          <a:prstGeom prst="rect">
            <a:avLst/>
          </a:prstGeom>
          <a:noFill/>
          <a:ln>
            <a:noFill/>
          </a:ln>
        </p:spPr>
      </p:pic>
    </p:spTree>
    <p:extLst>
      <p:ext uri="{BB962C8B-B14F-4D97-AF65-F5344CB8AC3E}">
        <p14:creationId xmlns:p14="http://schemas.microsoft.com/office/powerpoint/2010/main" val="1909658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8915400" cy="401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3621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2496825" y="876993"/>
            <a:ext cx="6647175"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206895" y="204262"/>
            <a:ext cx="2617063" cy="769441"/>
          </a:xfrm>
          <a:prstGeom prst="rect">
            <a:avLst/>
          </a:prstGeom>
          <a:noFill/>
        </p:spPr>
        <p:txBody>
          <a:bodyPr wrap="none" lIns="91440" tIns="45720" rIns="91440" bIns="45720">
            <a:spAutoFit/>
          </a:bodyPr>
          <a:lstStyle/>
          <a:p>
            <a:pPr algn="ctr"/>
            <a:r>
              <a:rPr lang="en-US" sz="4400" spc="-5" dirty="0">
                <a:latin typeface="Sitka Heading Semibold" pitchFamily="2" charset="0"/>
              </a:rPr>
              <a:t>Operators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18" name="TextBox 17">
            <a:extLst>
              <a:ext uri="{FF2B5EF4-FFF2-40B4-BE49-F238E27FC236}">
                <a16:creationId xmlns:a16="http://schemas.microsoft.com/office/drawing/2014/main" xmlns="" id="{ADEA6D0B-0030-433E-89F7-620392EEB70E}"/>
              </a:ext>
            </a:extLst>
          </p:cNvPr>
          <p:cNvSpPr txBox="1"/>
          <p:nvPr/>
        </p:nvSpPr>
        <p:spPr>
          <a:xfrm>
            <a:off x="693054" y="1429487"/>
            <a:ext cx="8075945" cy="4493538"/>
          </a:xfrm>
          <a:prstGeom prst="rect">
            <a:avLst/>
          </a:prstGeom>
          <a:noFill/>
        </p:spPr>
        <p:txBody>
          <a:bodyPr wrap="square">
            <a:spAutoFit/>
          </a:bodyPr>
          <a:lstStyle/>
          <a:p>
            <a:pPr marL="243840" indent="-231775">
              <a:lnSpc>
                <a:spcPct val="100000"/>
              </a:lnSpc>
              <a:spcBef>
                <a:spcPts val="600"/>
              </a:spcBef>
              <a:spcAft>
                <a:spcPts val="600"/>
              </a:spcAft>
              <a:buChar char="•"/>
              <a:tabLst>
                <a:tab pos="243840" algn="l"/>
                <a:tab pos="244475" algn="l"/>
              </a:tabLst>
            </a:pPr>
            <a:r>
              <a:rPr lang="en-US" sz="2400" dirty="0">
                <a:latin typeface="Sitka Text" panose="02000505000000020004" pitchFamily="2" charset="0"/>
                <a:cs typeface="Arial"/>
              </a:rPr>
              <a:t>Java provides a set of operators to manipulate operations.</a:t>
            </a:r>
          </a:p>
          <a:p>
            <a:pPr marL="243840" indent="-231775">
              <a:lnSpc>
                <a:spcPct val="100000"/>
              </a:lnSpc>
              <a:spcBef>
                <a:spcPts val="600"/>
              </a:spcBef>
              <a:spcAft>
                <a:spcPts val="600"/>
              </a:spcAft>
              <a:buChar char="•"/>
              <a:tabLst>
                <a:tab pos="243840" algn="l"/>
                <a:tab pos="244475" algn="l"/>
              </a:tabLst>
            </a:pPr>
            <a:r>
              <a:rPr lang="en-US" sz="2400" dirty="0">
                <a:latin typeface="Sitka Text" panose="02000505000000020004" pitchFamily="2" charset="0"/>
                <a:cs typeface="Arial"/>
              </a:rPr>
              <a:t>Types of operators in java are,</a:t>
            </a:r>
          </a:p>
          <a:p>
            <a:pPr marL="756285" lvl="1" indent="-287020">
              <a:lnSpc>
                <a:spcPct val="100000"/>
              </a:lnSpc>
              <a:spcBef>
                <a:spcPts val="600"/>
              </a:spcBef>
              <a:spcAft>
                <a:spcPts val="600"/>
              </a:spcAft>
              <a:buChar char="–"/>
              <a:tabLst>
                <a:tab pos="756285" algn="l"/>
                <a:tab pos="756920" algn="l"/>
              </a:tabLst>
            </a:pPr>
            <a:r>
              <a:rPr lang="en-US" sz="2400" dirty="0">
                <a:latin typeface="Sitka Text" panose="02000505000000020004" pitchFamily="2" charset="0"/>
                <a:cs typeface="Arial"/>
              </a:rPr>
              <a:t>Arithmetic Operators</a:t>
            </a:r>
          </a:p>
          <a:p>
            <a:pPr marL="756285" lvl="1" indent="-287020">
              <a:lnSpc>
                <a:spcPct val="100000"/>
              </a:lnSpc>
              <a:spcBef>
                <a:spcPts val="600"/>
              </a:spcBef>
              <a:spcAft>
                <a:spcPts val="600"/>
              </a:spcAft>
              <a:buChar char="–"/>
              <a:tabLst>
                <a:tab pos="756285" algn="l"/>
                <a:tab pos="756920" algn="l"/>
              </a:tabLst>
            </a:pPr>
            <a:r>
              <a:rPr lang="en-US" sz="2400" dirty="0">
                <a:latin typeface="Sitka Text" panose="02000505000000020004" pitchFamily="2" charset="0"/>
                <a:cs typeface="Arial"/>
              </a:rPr>
              <a:t>Unary Operator</a:t>
            </a:r>
          </a:p>
          <a:p>
            <a:pPr marL="756285" lvl="1" indent="-287020">
              <a:lnSpc>
                <a:spcPct val="100000"/>
              </a:lnSpc>
              <a:spcBef>
                <a:spcPts val="600"/>
              </a:spcBef>
              <a:spcAft>
                <a:spcPts val="600"/>
              </a:spcAft>
              <a:buChar char="–"/>
              <a:tabLst>
                <a:tab pos="756285" algn="l"/>
                <a:tab pos="756920" algn="l"/>
              </a:tabLst>
            </a:pPr>
            <a:r>
              <a:rPr lang="en-US" sz="2400" dirty="0">
                <a:latin typeface="Sitka Text" panose="02000505000000020004" pitchFamily="2" charset="0"/>
                <a:cs typeface="Arial"/>
              </a:rPr>
              <a:t>Relational Operators</a:t>
            </a:r>
          </a:p>
          <a:p>
            <a:pPr marL="756285" lvl="1" indent="-287020">
              <a:lnSpc>
                <a:spcPct val="100000"/>
              </a:lnSpc>
              <a:spcBef>
                <a:spcPts val="600"/>
              </a:spcBef>
              <a:spcAft>
                <a:spcPts val="600"/>
              </a:spcAft>
              <a:buChar char="–"/>
              <a:tabLst>
                <a:tab pos="756285" algn="l"/>
                <a:tab pos="756920" algn="l"/>
              </a:tabLst>
            </a:pPr>
            <a:r>
              <a:rPr lang="en-US" sz="2400" dirty="0">
                <a:latin typeface="Sitka Text" panose="02000505000000020004" pitchFamily="2" charset="0"/>
                <a:cs typeface="Arial"/>
              </a:rPr>
              <a:t>Logical Operators</a:t>
            </a:r>
          </a:p>
          <a:p>
            <a:pPr marL="756285" lvl="1" indent="-287020">
              <a:lnSpc>
                <a:spcPct val="100000"/>
              </a:lnSpc>
              <a:spcBef>
                <a:spcPts val="600"/>
              </a:spcBef>
              <a:spcAft>
                <a:spcPts val="600"/>
              </a:spcAft>
              <a:buChar char="–"/>
              <a:tabLst>
                <a:tab pos="756285" algn="l"/>
                <a:tab pos="756920" algn="l"/>
              </a:tabLst>
            </a:pPr>
            <a:r>
              <a:rPr lang="en-US" sz="2400" dirty="0">
                <a:latin typeface="Sitka Text" panose="02000505000000020004" pitchFamily="2" charset="0"/>
                <a:cs typeface="Arial"/>
              </a:rPr>
              <a:t>Simple Assignment Operator</a:t>
            </a:r>
          </a:p>
          <a:p>
            <a:pPr marL="756285" lvl="1" indent="-287020">
              <a:lnSpc>
                <a:spcPct val="100000"/>
              </a:lnSpc>
              <a:spcBef>
                <a:spcPts val="600"/>
              </a:spcBef>
              <a:spcAft>
                <a:spcPts val="600"/>
              </a:spcAft>
              <a:buChar char="–"/>
              <a:tabLst>
                <a:tab pos="756285" algn="l"/>
                <a:tab pos="756920" algn="l"/>
              </a:tabLst>
            </a:pPr>
            <a:r>
              <a:rPr lang="en-US" sz="2400" dirty="0">
                <a:latin typeface="Sitka Text" panose="02000505000000020004" pitchFamily="2" charset="0"/>
                <a:cs typeface="Arial"/>
              </a:rPr>
              <a:t>Bitwise Operators</a:t>
            </a:r>
          </a:p>
        </p:txBody>
      </p:sp>
    </p:spTree>
    <p:extLst>
      <p:ext uri="{BB962C8B-B14F-4D97-AF65-F5344CB8AC3E}">
        <p14:creationId xmlns:p14="http://schemas.microsoft.com/office/powerpoint/2010/main" val="19215444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4492488" y="876993"/>
            <a:ext cx="4651513"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304800" y="282876"/>
            <a:ext cx="6629400" cy="769441"/>
          </a:xfrm>
          <a:prstGeom prst="rect">
            <a:avLst/>
          </a:prstGeom>
          <a:noFill/>
        </p:spPr>
        <p:txBody>
          <a:bodyPr wrap="square" lIns="91440" tIns="45720" rIns="91440" bIns="45720">
            <a:spAutoFit/>
          </a:bodyPr>
          <a:lstStyle/>
          <a:p>
            <a:pPr algn="ctr"/>
            <a:r>
              <a:rPr lang="en-US" sz="4400" dirty="0">
                <a:latin typeface="Sitka Heading Semibold" pitchFamily="2" charset="0"/>
              </a:rPr>
              <a:t>Arithmetic</a:t>
            </a:r>
            <a:r>
              <a:rPr lang="en-US" sz="4400" spc="-90" dirty="0">
                <a:latin typeface="Sitka Heading Semibold" pitchFamily="2" charset="0"/>
              </a:rPr>
              <a:t> </a:t>
            </a:r>
            <a:r>
              <a:rPr lang="en-US" sz="4400" dirty="0">
                <a:latin typeface="Sitka Heading Semibold" pitchFamily="2" charset="0"/>
              </a:rPr>
              <a:t>Operators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graphicFrame>
        <p:nvGraphicFramePr>
          <p:cNvPr id="8" name="object 3">
            <a:extLst>
              <a:ext uri="{FF2B5EF4-FFF2-40B4-BE49-F238E27FC236}">
                <a16:creationId xmlns:a16="http://schemas.microsoft.com/office/drawing/2014/main" xmlns="" id="{2CBABA16-3953-4C9B-9E33-48BAE300E2C3}"/>
              </a:ext>
            </a:extLst>
          </p:cNvPr>
          <p:cNvGraphicFramePr>
            <a:graphicFrameLocks noGrp="1"/>
          </p:cNvGraphicFramePr>
          <p:nvPr>
            <p:extLst>
              <p:ext uri="{D42A27DB-BD31-4B8C-83A1-F6EECF244321}">
                <p14:modId xmlns:p14="http://schemas.microsoft.com/office/powerpoint/2010/main" val="974413871"/>
              </p:ext>
            </p:extLst>
          </p:nvPr>
        </p:nvGraphicFramePr>
        <p:xfrm>
          <a:off x="631549" y="1609173"/>
          <a:ext cx="7816713" cy="3957880"/>
        </p:xfrm>
        <a:graphic>
          <a:graphicData uri="http://schemas.openxmlformats.org/drawingml/2006/table">
            <a:tbl>
              <a:tblPr firstRow="1" bandRow="1">
                <a:tableStyleId>{EB344D84-9AFB-497E-A393-DC336BA19D2E}</a:tableStyleId>
              </a:tblPr>
              <a:tblGrid>
                <a:gridCol w="2754325">
                  <a:extLst>
                    <a:ext uri="{9D8B030D-6E8A-4147-A177-3AD203B41FA5}">
                      <a16:colId xmlns:a16="http://schemas.microsoft.com/office/drawing/2014/main" xmlns="" val="20000"/>
                    </a:ext>
                  </a:extLst>
                </a:gridCol>
                <a:gridCol w="2870638">
                  <a:extLst>
                    <a:ext uri="{9D8B030D-6E8A-4147-A177-3AD203B41FA5}">
                      <a16:colId xmlns:a16="http://schemas.microsoft.com/office/drawing/2014/main" xmlns="" val="20001"/>
                    </a:ext>
                  </a:extLst>
                </a:gridCol>
                <a:gridCol w="2191750">
                  <a:extLst>
                    <a:ext uri="{9D8B030D-6E8A-4147-A177-3AD203B41FA5}">
                      <a16:colId xmlns:a16="http://schemas.microsoft.com/office/drawing/2014/main" xmlns="" val="20002"/>
                    </a:ext>
                  </a:extLst>
                </a:gridCol>
              </a:tblGrid>
              <a:tr h="659585">
                <a:tc>
                  <a:txBody>
                    <a:bodyPr/>
                    <a:lstStyle/>
                    <a:p>
                      <a:pPr marL="1270" algn="ctr">
                        <a:lnSpc>
                          <a:spcPct val="100000"/>
                        </a:lnSpc>
                        <a:spcBef>
                          <a:spcPts val="1200"/>
                        </a:spcBef>
                        <a:spcAft>
                          <a:spcPts val="1200"/>
                        </a:spcAft>
                      </a:pPr>
                      <a:r>
                        <a:rPr sz="2400" b="1" dirty="0">
                          <a:solidFill>
                            <a:srgbClr val="FFFFFF"/>
                          </a:solidFill>
                          <a:latin typeface="Sitka Text" panose="02000505000000020004" pitchFamily="2" charset="0"/>
                        </a:rPr>
                        <a:t>Operator</a:t>
                      </a:r>
                      <a:endParaRPr sz="2400">
                        <a:latin typeface="Sitka Text" panose="02000505000000020004" pitchFamily="2" charset="0"/>
                        <a:cs typeface="Arial"/>
                      </a:endParaRPr>
                    </a:p>
                  </a:txBody>
                  <a:tcPr marL="0" marR="0" marT="57785" marB="0"/>
                </a:tc>
                <a:tc>
                  <a:txBody>
                    <a:bodyPr/>
                    <a:lstStyle/>
                    <a:p>
                      <a:pPr marL="452120">
                        <a:lnSpc>
                          <a:spcPct val="100000"/>
                        </a:lnSpc>
                        <a:spcBef>
                          <a:spcPts val="1200"/>
                        </a:spcBef>
                        <a:spcAft>
                          <a:spcPts val="1200"/>
                        </a:spcAft>
                      </a:pPr>
                      <a:r>
                        <a:rPr sz="2400" b="1" dirty="0">
                          <a:solidFill>
                            <a:srgbClr val="FFFFFF"/>
                          </a:solidFill>
                          <a:latin typeface="Sitka Text" panose="02000505000000020004" pitchFamily="2" charset="0"/>
                        </a:rPr>
                        <a:t>Description</a:t>
                      </a:r>
                      <a:endParaRPr sz="2400">
                        <a:latin typeface="Sitka Text" panose="02000505000000020004" pitchFamily="2" charset="0"/>
                        <a:cs typeface="Arial"/>
                      </a:endParaRPr>
                    </a:p>
                  </a:txBody>
                  <a:tcPr marL="0" marR="0" marT="57785" marB="0"/>
                </a:tc>
                <a:tc>
                  <a:txBody>
                    <a:bodyPr/>
                    <a:lstStyle/>
                    <a:p>
                      <a:pPr marL="1905" algn="ctr">
                        <a:lnSpc>
                          <a:spcPct val="100000"/>
                        </a:lnSpc>
                        <a:spcBef>
                          <a:spcPts val="1200"/>
                        </a:spcBef>
                        <a:spcAft>
                          <a:spcPts val="1200"/>
                        </a:spcAft>
                      </a:pPr>
                      <a:r>
                        <a:rPr sz="2400" b="1" dirty="0">
                          <a:solidFill>
                            <a:srgbClr val="FFFFFF"/>
                          </a:solidFill>
                          <a:latin typeface="Sitka Text" panose="02000505000000020004" pitchFamily="2" charset="0"/>
                        </a:rPr>
                        <a:t>Example</a:t>
                      </a:r>
                      <a:endParaRPr sz="2400">
                        <a:latin typeface="Sitka Text" panose="02000505000000020004" pitchFamily="2" charset="0"/>
                        <a:cs typeface="Arial"/>
                      </a:endParaRPr>
                    </a:p>
                  </a:txBody>
                  <a:tcPr marL="0" marR="0" marT="57785" marB="0"/>
                </a:tc>
                <a:extLst>
                  <a:ext uri="{0D108BD9-81ED-4DB2-BD59-A6C34878D82A}">
                    <a16:rowId xmlns:a16="http://schemas.microsoft.com/office/drawing/2014/main" xmlns="" val="10000"/>
                  </a:ext>
                </a:extLst>
              </a:tr>
              <a:tr h="659771">
                <a:tc>
                  <a:txBody>
                    <a:bodyPr/>
                    <a:lstStyle/>
                    <a:p>
                      <a:pPr marL="635" algn="ctr">
                        <a:lnSpc>
                          <a:spcPct val="100000"/>
                        </a:lnSpc>
                        <a:spcBef>
                          <a:spcPts val="1200"/>
                        </a:spcBef>
                        <a:spcAft>
                          <a:spcPts val="1200"/>
                        </a:spcAft>
                      </a:pPr>
                      <a:r>
                        <a:rPr sz="2400" dirty="0">
                          <a:latin typeface="Sitka Text" panose="02000505000000020004" pitchFamily="2" charset="0"/>
                        </a:rPr>
                        <a:t>+</a:t>
                      </a:r>
                      <a:endParaRPr sz="2400">
                        <a:latin typeface="Sitka Text" panose="02000505000000020004" pitchFamily="2" charset="0"/>
                        <a:cs typeface="Arial"/>
                      </a:endParaRPr>
                    </a:p>
                  </a:txBody>
                  <a:tcPr marL="0" marR="0" marT="57785" marB="0"/>
                </a:tc>
                <a:tc>
                  <a:txBody>
                    <a:bodyPr/>
                    <a:lstStyle/>
                    <a:p>
                      <a:pPr marL="48260">
                        <a:lnSpc>
                          <a:spcPct val="100000"/>
                        </a:lnSpc>
                        <a:spcBef>
                          <a:spcPts val="1200"/>
                        </a:spcBef>
                        <a:spcAft>
                          <a:spcPts val="1200"/>
                        </a:spcAft>
                      </a:pPr>
                      <a:r>
                        <a:rPr sz="2400" dirty="0">
                          <a:latin typeface="Sitka Text" panose="02000505000000020004" pitchFamily="2" charset="0"/>
                        </a:rPr>
                        <a:t>Addition</a:t>
                      </a:r>
                      <a:endParaRPr sz="2400">
                        <a:latin typeface="Sitka Text" panose="02000505000000020004" pitchFamily="2" charset="0"/>
                        <a:cs typeface="Arial"/>
                      </a:endParaRPr>
                    </a:p>
                  </a:txBody>
                  <a:tcPr marL="0" marR="0" marT="57785" marB="0"/>
                </a:tc>
                <a:tc>
                  <a:txBody>
                    <a:bodyPr/>
                    <a:lstStyle/>
                    <a:p>
                      <a:pPr marL="1905" algn="ctr">
                        <a:lnSpc>
                          <a:spcPct val="100000"/>
                        </a:lnSpc>
                        <a:spcBef>
                          <a:spcPts val="1200"/>
                        </a:spcBef>
                        <a:spcAft>
                          <a:spcPts val="1200"/>
                        </a:spcAft>
                      </a:pPr>
                      <a:r>
                        <a:rPr sz="2400" dirty="0">
                          <a:latin typeface="Sitka Text" panose="02000505000000020004" pitchFamily="2" charset="0"/>
                        </a:rPr>
                        <a:t>A +</a:t>
                      </a:r>
                      <a:r>
                        <a:rPr sz="2400" spc="-150" dirty="0">
                          <a:latin typeface="Sitka Text" panose="02000505000000020004" pitchFamily="2" charset="0"/>
                        </a:rPr>
                        <a:t> </a:t>
                      </a:r>
                      <a:r>
                        <a:rPr sz="2400" dirty="0">
                          <a:latin typeface="Sitka Text" panose="02000505000000020004" pitchFamily="2" charset="0"/>
                        </a:rPr>
                        <a:t>B</a:t>
                      </a:r>
                      <a:endParaRPr sz="2400">
                        <a:latin typeface="Sitka Text" panose="02000505000000020004" pitchFamily="2" charset="0"/>
                        <a:cs typeface="Arial"/>
                      </a:endParaRPr>
                    </a:p>
                  </a:txBody>
                  <a:tcPr marL="0" marR="0" marT="57785" marB="0"/>
                </a:tc>
                <a:extLst>
                  <a:ext uri="{0D108BD9-81ED-4DB2-BD59-A6C34878D82A}">
                    <a16:rowId xmlns:a16="http://schemas.microsoft.com/office/drawing/2014/main" xmlns="" val="10001"/>
                  </a:ext>
                </a:extLst>
              </a:tr>
              <a:tr h="659585">
                <a:tc>
                  <a:txBody>
                    <a:bodyPr/>
                    <a:lstStyle/>
                    <a:p>
                      <a:pPr marL="635" algn="ctr">
                        <a:lnSpc>
                          <a:spcPct val="100000"/>
                        </a:lnSpc>
                        <a:spcBef>
                          <a:spcPts val="1200"/>
                        </a:spcBef>
                        <a:spcAft>
                          <a:spcPts val="1200"/>
                        </a:spcAft>
                      </a:pPr>
                      <a:r>
                        <a:rPr sz="2400" dirty="0">
                          <a:latin typeface="Sitka Text" panose="02000505000000020004" pitchFamily="2" charset="0"/>
                        </a:rPr>
                        <a:t>-</a:t>
                      </a:r>
                      <a:endParaRPr sz="2400">
                        <a:latin typeface="Sitka Text" panose="02000505000000020004" pitchFamily="2" charset="0"/>
                        <a:cs typeface="Arial"/>
                      </a:endParaRPr>
                    </a:p>
                  </a:txBody>
                  <a:tcPr marL="0" marR="0" marT="57785" marB="0"/>
                </a:tc>
                <a:tc>
                  <a:txBody>
                    <a:bodyPr/>
                    <a:lstStyle/>
                    <a:p>
                      <a:pPr marL="48260">
                        <a:lnSpc>
                          <a:spcPct val="100000"/>
                        </a:lnSpc>
                        <a:spcBef>
                          <a:spcPts val="1200"/>
                        </a:spcBef>
                        <a:spcAft>
                          <a:spcPts val="1200"/>
                        </a:spcAft>
                      </a:pPr>
                      <a:r>
                        <a:rPr sz="2400" dirty="0">
                          <a:latin typeface="Sitka Text" panose="02000505000000020004" pitchFamily="2" charset="0"/>
                        </a:rPr>
                        <a:t>Subtraction</a:t>
                      </a:r>
                      <a:endParaRPr sz="2400">
                        <a:latin typeface="Sitka Text" panose="02000505000000020004" pitchFamily="2" charset="0"/>
                        <a:cs typeface="Arial"/>
                      </a:endParaRPr>
                    </a:p>
                  </a:txBody>
                  <a:tcPr marL="0" marR="0" marT="57785" marB="0"/>
                </a:tc>
                <a:tc>
                  <a:txBody>
                    <a:bodyPr/>
                    <a:lstStyle/>
                    <a:p>
                      <a:pPr marL="1905" algn="ctr">
                        <a:lnSpc>
                          <a:spcPct val="100000"/>
                        </a:lnSpc>
                        <a:spcBef>
                          <a:spcPts val="1200"/>
                        </a:spcBef>
                        <a:spcAft>
                          <a:spcPts val="1200"/>
                        </a:spcAft>
                      </a:pPr>
                      <a:r>
                        <a:rPr sz="2400" dirty="0">
                          <a:latin typeface="Sitka Text" panose="02000505000000020004" pitchFamily="2" charset="0"/>
                        </a:rPr>
                        <a:t>A -</a:t>
                      </a:r>
                      <a:r>
                        <a:rPr sz="2400" spc="-155" dirty="0">
                          <a:latin typeface="Sitka Text" panose="02000505000000020004" pitchFamily="2" charset="0"/>
                        </a:rPr>
                        <a:t> </a:t>
                      </a:r>
                      <a:r>
                        <a:rPr sz="2400" dirty="0">
                          <a:latin typeface="Sitka Text" panose="02000505000000020004" pitchFamily="2" charset="0"/>
                        </a:rPr>
                        <a:t>B</a:t>
                      </a:r>
                      <a:endParaRPr sz="2400">
                        <a:latin typeface="Sitka Text" panose="02000505000000020004" pitchFamily="2" charset="0"/>
                        <a:cs typeface="Arial"/>
                      </a:endParaRPr>
                    </a:p>
                  </a:txBody>
                  <a:tcPr marL="0" marR="0" marT="57785" marB="0"/>
                </a:tc>
                <a:extLst>
                  <a:ext uri="{0D108BD9-81ED-4DB2-BD59-A6C34878D82A}">
                    <a16:rowId xmlns:a16="http://schemas.microsoft.com/office/drawing/2014/main" xmlns="" val="10002"/>
                  </a:ext>
                </a:extLst>
              </a:tr>
              <a:tr h="659771">
                <a:tc>
                  <a:txBody>
                    <a:bodyPr/>
                    <a:lstStyle/>
                    <a:p>
                      <a:pPr algn="ctr">
                        <a:lnSpc>
                          <a:spcPct val="100000"/>
                        </a:lnSpc>
                        <a:spcBef>
                          <a:spcPts val="1200"/>
                        </a:spcBef>
                        <a:spcAft>
                          <a:spcPts val="1200"/>
                        </a:spcAft>
                      </a:pPr>
                      <a:r>
                        <a:rPr sz="2400" dirty="0">
                          <a:latin typeface="Sitka Text" panose="02000505000000020004" pitchFamily="2" charset="0"/>
                        </a:rPr>
                        <a:t>*</a:t>
                      </a:r>
                      <a:endParaRPr sz="2400">
                        <a:latin typeface="Sitka Text" panose="02000505000000020004" pitchFamily="2" charset="0"/>
                        <a:cs typeface="Arial"/>
                      </a:endParaRPr>
                    </a:p>
                  </a:txBody>
                  <a:tcPr marL="0" marR="0" marT="57785" marB="0"/>
                </a:tc>
                <a:tc>
                  <a:txBody>
                    <a:bodyPr/>
                    <a:lstStyle/>
                    <a:p>
                      <a:pPr marL="48260">
                        <a:lnSpc>
                          <a:spcPct val="100000"/>
                        </a:lnSpc>
                        <a:spcBef>
                          <a:spcPts val="1200"/>
                        </a:spcBef>
                        <a:spcAft>
                          <a:spcPts val="1200"/>
                        </a:spcAft>
                      </a:pPr>
                      <a:r>
                        <a:rPr sz="2400" dirty="0">
                          <a:latin typeface="Sitka Text" panose="02000505000000020004" pitchFamily="2" charset="0"/>
                        </a:rPr>
                        <a:t>Multiplication</a:t>
                      </a:r>
                      <a:endParaRPr sz="2400">
                        <a:latin typeface="Sitka Text" panose="02000505000000020004" pitchFamily="2" charset="0"/>
                        <a:cs typeface="Arial"/>
                      </a:endParaRPr>
                    </a:p>
                  </a:txBody>
                  <a:tcPr marL="0" marR="0" marT="57785" marB="0"/>
                </a:tc>
                <a:tc>
                  <a:txBody>
                    <a:bodyPr/>
                    <a:lstStyle/>
                    <a:p>
                      <a:pPr marL="3175" algn="ctr">
                        <a:lnSpc>
                          <a:spcPct val="100000"/>
                        </a:lnSpc>
                        <a:spcBef>
                          <a:spcPts val="1200"/>
                        </a:spcBef>
                        <a:spcAft>
                          <a:spcPts val="1200"/>
                        </a:spcAft>
                      </a:pPr>
                      <a:r>
                        <a:rPr sz="2400" dirty="0">
                          <a:latin typeface="Sitka Text" panose="02000505000000020004" pitchFamily="2" charset="0"/>
                        </a:rPr>
                        <a:t>A *</a:t>
                      </a:r>
                      <a:r>
                        <a:rPr sz="2400" spc="-160" dirty="0">
                          <a:latin typeface="Sitka Text" panose="02000505000000020004" pitchFamily="2" charset="0"/>
                        </a:rPr>
                        <a:t> </a:t>
                      </a:r>
                      <a:r>
                        <a:rPr sz="2400" dirty="0">
                          <a:latin typeface="Sitka Text" panose="02000505000000020004" pitchFamily="2" charset="0"/>
                        </a:rPr>
                        <a:t>B</a:t>
                      </a:r>
                      <a:endParaRPr sz="2400">
                        <a:latin typeface="Sitka Text" panose="02000505000000020004" pitchFamily="2" charset="0"/>
                        <a:cs typeface="Arial"/>
                      </a:endParaRPr>
                    </a:p>
                  </a:txBody>
                  <a:tcPr marL="0" marR="0" marT="57785" marB="0"/>
                </a:tc>
                <a:extLst>
                  <a:ext uri="{0D108BD9-81ED-4DB2-BD59-A6C34878D82A}">
                    <a16:rowId xmlns:a16="http://schemas.microsoft.com/office/drawing/2014/main" xmlns="" val="10003"/>
                  </a:ext>
                </a:extLst>
              </a:tr>
              <a:tr h="659585">
                <a:tc>
                  <a:txBody>
                    <a:bodyPr/>
                    <a:lstStyle/>
                    <a:p>
                      <a:pPr marL="1905" algn="ctr">
                        <a:lnSpc>
                          <a:spcPct val="100000"/>
                        </a:lnSpc>
                        <a:spcBef>
                          <a:spcPts val="1200"/>
                        </a:spcBef>
                        <a:spcAft>
                          <a:spcPts val="1200"/>
                        </a:spcAft>
                      </a:pPr>
                      <a:r>
                        <a:rPr sz="2400" dirty="0">
                          <a:latin typeface="Sitka Text" panose="02000505000000020004" pitchFamily="2" charset="0"/>
                        </a:rPr>
                        <a:t>/</a:t>
                      </a:r>
                      <a:endParaRPr sz="2400">
                        <a:latin typeface="Sitka Text" panose="02000505000000020004" pitchFamily="2" charset="0"/>
                        <a:cs typeface="Arial"/>
                      </a:endParaRPr>
                    </a:p>
                  </a:txBody>
                  <a:tcPr marL="0" marR="0" marT="57785" marB="0"/>
                </a:tc>
                <a:tc>
                  <a:txBody>
                    <a:bodyPr/>
                    <a:lstStyle/>
                    <a:p>
                      <a:pPr marL="48260">
                        <a:lnSpc>
                          <a:spcPct val="100000"/>
                        </a:lnSpc>
                        <a:spcBef>
                          <a:spcPts val="1200"/>
                        </a:spcBef>
                        <a:spcAft>
                          <a:spcPts val="1200"/>
                        </a:spcAft>
                      </a:pPr>
                      <a:r>
                        <a:rPr sz="2400" dirty="0">
                          <a:latin typeface="Sitka Text" panose="02000505000000020004" pitchFamily="2" charset="0"/>
                        </a:rPr>
                        <a:t>Division</a:t>
                      </a:r>
                      <a:endParaRPr sz="2400">
                        <a:latin typeface="Sitka Text" panose="02000505000000020004" pitchFamily="2" charset="0"/>
                        <a:cs typeface="Arial"/>
                      </a:endParaRPr>
                    </a:p>
                  </a:txBody>
                  <a:tcPr marL="0" marR="0" marT="57785" marB="0"/>
                </a:tc>
                <a:tc>
                  <a:txBody>
                    <a:bodyPr/>
                    <a:lstStyle/>
                    <a:p>
                      <a:pPr marL="1270" algn="ctr">
                        <a:lnSpc>
                          <a:spcPct val="100000"/>
                        </a:lnSpc>
                        <a:spcBef>
                          <a:spcPts val="1200"/>
                        </a:spcBef>
                        <a:spcAft>
                          <a:spcPts val="1200"/>
                        </a:spcAft>
                      </a:pPr>
                      <a:r>
                        <a:rPr sz="2400" spc="-5" dirty="0">
                          <a:latin typeface="Sitka Text" panose="02000505000000020004" pitchFamily="2" charset="0"/>
                        </a:rPr>
                        <a:t>A/B</a:t>
                      </a:r>
                      <a:endParaRPr sz="2400">
                        <a:latin typeface="Sitka Text" panose="02000505000000020004" pitchFamily="2" charset="0"/>
                        <a:cs typeface="Arial"/>
                      </a:endParaRPr>
                    </a:p>
                  </a:txBody>
                  <a:tcPr marL="0" marR="0" marT="57785" marB="0"/>
                </a:tc>
                <a:extLst>
                  <a:ext uri="{0D108BD9-81ED-4DB2-BD59-A6C34878D82A}">
                    <a16:rowId xmlns:a16="http://schemas.microsoft.com/office/drawing/2014/main" xmlns="" val="10004"/>
                  </a:ext>
                </a:extLst>
              </a:tr>
              <a:tr h="659583">
                <a:tc>
                  <a:txBody>
                    <a:bodyPr/>
                    <a:lstStyle/>
                    <a:p>
                      <a:pPr marL="1905" algn="ctr">
                        <a:lnSpc>
                          <a:spcPct val="100000"/>
                        </a:lnSpc>
                        <a:spcBef>
                          <a:spcPts val="1200"/>
                        </a:spcBef>
                        <a:spcAft>
                          <a:spcPts val="1200"/>
                        </a:spcAft>
                      </a:pPr>
                      <a:r>
                        <a:rPr sz="2400" dirty="0">
                          <a:latin typeface="Sitka Text" panose="02000505000000020004" pitchFamily="2" charset="0"/>
                        </a:rPr>
                        <a:t>%</a:t>
                      </a:r>
                      <a:endParaRPr sz="2400">
                        <a:latin typeface="Sitka Text" panose="02000505000000020004" pitchFamily="2" charset="0"/>
                        <a:cs typeface="Arial"/>
                      </a:endParaRPr>
                    </a:p>
                  </a:txBody>
                  <a:tcPr marL="0" marR="0" marT="58419" marB="0"/>
                </a:tc>
                <a:tc>
                  <a:txBody>
                    <a:bodyPr/>
                    <a:lstStyle/>
                    <a:p>
                      <a:pPr marL="48260">
                        <a:lnSpc>
                          <a:spcPct val="100000"/>
                        </a:lnSpc>
                        <a:spcBef>
                          <a:spcPts val="1200"/>
                        </a:spcBef>
                        <a:spcAft>
                          <a:spcPts val="1200"/>
                        </a:spcAft>
                      </a:pPr>
                      <a:r>
                        <a:rPr sz="2400" dirty="0">
                          <a:latin typeface="Sitka Text" panose="02000505000000020004" pitchFamily="2" charset="0"/>
                        </a:rPr>
                        <a:t>Modulus</a:t>
                      </a:r>
                      <a:endParaRPr sz="2400">
                        <a:latin typeface="Sitka Text" panose="02000505000000020004" pitchFamily="2" charset="0"/>
                        <a:cs typeface="Arial"/>
                      </a:endParaRPr>
                    </a:p>
                  </a:txBody>
                  <a:tcPr marL="0" marR="0" marT="58419" marB="0"/>
                </a:tc>
                <a:tc>
                  <a:txBody>
                    <a:bodyPr/>
                    <a:lstStyle/>
                    <a:p>
                      <a:pPr marL="1270" algn="ctr">
                        <a:lnSpc>
                          <a:spcPct val="100000"/>
                        </a:lnSpc>
                        <a:spcBef>
                          <a:spcPts val="1200"/>
                        </a:spcBef>
                        <a:spcAft>
                          <a:spcPts val="1200"/>
                        </a:spcAft>
                      </a:pPr>
                      <a:r>
                        <a:rPr sz="2400" spc="-5" dirty="0">
                          <a:latin typeface="Sitka Text" panose="02000505000000020004" pitchFamily="2" charset="0"/>
                        </a:rPr>
                        <a:t>A%B</a:t>
                      </a:r>
                      <a:endParaRPr sz="2400" dirty="0">
                        <a:latin typeface="Sitka Text" panose="02000505000000020004" pitchFamily="2" charset="0"/>
                        <a:cs typeface="Arial"/>
                      </a:endParaRPr>
                    </a:p>
                  </a:txBody>
                  <a:tcPr marL="0" marR="0" marT="58419"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9551639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144129" y="876993"/>
            <a:ext cx="5999871"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42779" y="276532"/>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xmlns="" id="{14056E71-7C61-4286-BB3A-84DDF4274C29}"/>
              </a:ext>
            </a:extLst>
          </p:cNvPr>
          <p:cNvSpPr txBox="1"/>
          <p:nvPr/>
        </p:nvSpPr>
        <p:spPr>
          <a:xfrm>
            <a:off x="228600" y="1036096"/>
            <a:ext cx="8226074" cy="5909310"/>
          </a:xfrm>
          <a:prstGeom prst="rect">
            <a:avLst/>
          </a:prstGeom>
          <a:noFill/>
        </p:spPr>
        <p:txBody>
          <a:bodyPr wrap="square">
            <a:spAutoFit/>
          </a:bodyPr>
          <a:lstStyle/>
          <a:p>
            <a:pPr marL="12700">
              <a:lnSpc>
                <a:spcPct val="100000"/>
              </a:lnSpc>
              <a:spcBef>
                <a:spcPts val="600"/>
              </a:spcBef>
              <a:spcAft>
                <a:spcPts val="600"/>
              </a:spcAft>
            </a:pPr>
            <a:r>
              <a:rPr lang="en-US" sz="2400" i="1" dirty="0">
                <a:latin typeface="Sitka Text" panose="02000505000000020004" pitchFamily="2" charset="0"/>
                <a:cs typeface="Arial"/>
              </a:rPr>
              <a:t>Write a program to accept two arguments of integer type and perform all the arithmetic operations and display the outputs.</a:t>
            </a:r>
          </a:p>
          <a:p>
            <a:pPr marL="12700">
              <a:lnSpc>
                <a:spcPct val="100000"/>
              </a:lnSpc>
              <a:spcBef>
                <a:spcPts val="600"/>
              </a:spcBef>
              <a:spcAft>
                <a:spcPts val="600"/>
              </a:spcAft>
            </a:pPr>
            <a:r>
              <a:rPr lang="en-US" sz="2400" b="1" i="1" dirty="0">
                <a:latin typeface="Sitka Text" panose="02000505000000020004" pitchFamily="2" charset="0"/>
                <a:cs typeface="Arial"/>
              </a:rPr>
              <a:t>Example: </a:t>
            </a:r>
            <a:r>
              <a:rPr lang="en-US" sz="2400" i="1" dirty="0">
                <a:latin typeface="Sitka Text" panose="02000505000000020004" pitchFamily="2" charset="0"/>
                <a:cs typeface="Arial"/>
              </a:rPr>
              <a:t>java Calc 20 5</a:t>
            </a:r>
          </a:p>
          <a:p>
            <a:pPr marL="12700">
              <a:lnSpc>
                <a:spcPct val="100000"/>
              </a:lnSpc>
              <a:spcBef>
                <a:spcPts val="600"/>
              </a:spcBef>
              <a:spcAft>
                <a:spcPts val="600"/>
              </a:spcAft>
            </a:pPr>
            <a:r>
              <a:rPr lang="en-US" sz="2400" i="1" dirty="0">
                <a:latin typeface="Sitka Text" panose="02000505000000020004" pitchFamily="2" charset="0"/>
                <a:cs typeface="Arial"/>
              </a:rPr>
              <a:t>Output:</a:t>
            </a:r>
          </a:p>
          <a:p>
            <a:pPr marL="12700">
              <a:lnSpc>
                <a:spcPct val="100000"/>
              </a:lnSpc>
              <a:spcBef>
                <a:spcPts val="600"/>
              </a:spcBef>
              <a:spcAft>
                <a:spcPts val="600"/>
              </a:spcAft>
            </a:pPr>
            <a:r>
              <a:rPr lang="en-US" sz="2400" i="1" dirty="0">
                <a:latin typeface="Sitka Text" panose="02000505000000020004" pitchFamily="2" charset="0"/>
                <a:cs typeface="Arial"/>
              </a:rPr>
              <a:t>The value of A is 20 and B is 5</a:t>
            </a:r>
          </a:p>
          <a:p>
            <a:pPr marL="12700">
              <a:lnSpc>
                <a:spcPct val="100000"/>
              </a:lnSpc>
              <a:spcBef>
                <a:spcPts val="600"/>
              </a:spcBef>
              <a:spcAft>
                <a:spcPts val="600"/>
              </a:spcAft>
            </a:pPr>
            <a:r>
              <a:rPr lang="en-US" sz="2400" i="1" dirty="0">
                <a:latin typeface="Sitka Text" panose="02000505000000020004" pitchFamily="2" charset="0"/>
                <a:cs typeface="Arial"/>
              </a:rPr>
              <a:t>The result of A + B is 25</a:t>
            </a:r>
          </a:p>
          <a:p>
            <a:pPr marL="12700">
              <a:lnSpc>
                <a:spcPct val="100000"/>
              </a:lnSpc>
              <a:spcBef>
                <a:spcPts val="600"/>
              </a:spcBef>
              <a:spcAft>
                <a:spcPts val="600"/>
              </a:spcAft>
            </a:pPr>
            <a:r>
              <a:rPr lang="en-US" sz="2400" i="1" dirty="0">
                <a:latin typeface="Sitka Text" panose="02000505000000020004" pitchFamily="2" charset="0"/>
                <a:cs typeface="Arial"/>
              </a:rPr>
              <a:t>The result of A - B is 15</a:t>
            </a:r>
          </a:p>
          <a:p>
            <a:pPr marL="12700">
              <a:lnSpc>
                <a:spcPct val="100000"/>
              </a:lnSpc>
              <a:spcBef>
                <a:spcPts val="600"/>
              </a:spcBef>
              <a:spcAft>
                <a:spcPts val="600"/>
              </a:spcAft>
            </a:pPr>
            <a:r>
              <a:rPr lang="en-US" sz="2400" i="1" dirty="0">
                <a:latin typeface="Sitka Text" panose="02000505000000020004" pitchFamily="2" charset="0"/>
                <a:cs typeface="Arial"/>
              </a:rPr>
              <a:t>The result of A * B is 100</a:t>
            </a:r>
          </a:p>
          <a:p>
            <a:pPr marL="12700">
              <a:lnSpc>
                <a:spcPct val="100000"/>
              </a:lnSpc>
              <a:spcBef>
                <a:spcPts val="600"/>
              </a:spcBef>
              <a:spcAft>
                <a:spcPts val="600"/>
              </a:spcAft>
            </a:pPr>
            <a:r>
              <a:rPr lang="en-US" sz="2400" i="1" dirty="0">
                <a:latin typeface="Sitka Text" panose="02000505000000020004" pitchFamily="2" charset="0"/>
                <a:cs typeface="Arial"/>
              </a:rPr>
              <a:t>The result of A / B is 4</a:t>
            </a:r>
          </a:p>
          <a:p>
            <a:pPr marL="12700">
              <a:lnSpc>
                <a:spcPct val="100000"/>
              </a:lnSpc>
              <a:spcBef>
                <a:spcPts val="600"/>
              </a:spcBef>
              <a:spcAft>
                <a:spcPts val="600"/>
              </a:spcAft>
            </a:pPr>
            <a:r>
              <a:rPr lang="en-US" sz="2400" i="1" dirty="0">
                <a:latin typeface="Sitka Text" panose="02000505000000020004" pitchFamily="2" charset="0"/>
                <a:cs typeface="Arial"/>
              </a:rPr>
              <a:t>The result of A%B is 0 </a:t>
            </a:r>
          </a:p>
          <a:p>
            <a:pPr marL="12700">
              <a:lnSpc>
                <a:spcPct val="100000"/>
              </a:lnSpc>
              <a:spcBef>
                <a:spcPts val="600"/>
              </a:spcBef>
              <a:spcAft>
                <a:spcPts val="600"/>
              </a:spcAft>
            </a:pPr>
            <a:endParaRPr lang="en-US" sz="2400" dirty="0">
              <a:latin typeface="Sitka Text" panose="02000505000000020004" pitchFamily="2" charset="0"/>
              <a:cs typeface="Arial"/>
            </a:endParaRPr>
          </a:p>
        </p:txBody>
      </p:sp>
    </p:spTree>
    <p:extLst>
      <p:ext uri="{BB962C8B-B14F-4D97-AF65-F5344CB8AC3E}">
        <p14:creationId xmlns:p14="http://schemas.microsoft.com/office/powerpoint/2010/main" val="22212298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743794" y="876993"/>
            <a:ext cx="5400206"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28514" y="289767"/>
            <a:ext cx="4246035" cy="769441"/>
          </a:xfrm>
          <a:prstGeom prst="rect">
            <a:avLst/>
          </a:prstGeom>
          <a:noFill/>
        </p:spPr>
        <p:txBody>
          <a:bodyPr wrap="none" lIns="91440" tIns="45720" rIns="91440" bIns="45720">
            <a:spAutoFit/>
          </a:bodyPr>
          <a:lstStyle/>
          <a:p>
            <a:pPr algn="ctr"/>
            <a:r>
              <a:rPr lang="en-US" sz="4400" dirty="0">
                <a:latin typeface="Sitka Heading Semibold" pitchFamily="2" charset="0"/>
              </a:rPr>
              <a:t>Unary</a:t>
            </a:r>
            <a:r>
              <a:rPr lang="en-US" sz="4400" spc="-85" dirty="0">
                <a:latin typeface="Sitka Heading Semibold" pitchFamily="2" charset="0"/>
              </a:rPr>
              <a:t> </a:t>
            </a:r>
            <a:r>
              <a:rPr lang="en-US" sz="4400" spc="-5" dirty="0">
                <a:latin typeface="Sitka Heading Semibold" pitchFamily="2" charset="0"/>
              </a:rPr>
              <a:t>Operators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graphicFrame>
        <p:nvGraphicFramePr>
          <p:cNvPr id="9" name="object 3">
            <a:extLst>
              <a:ext uri="{FF2B5EF4-FFF2-40B4-BE49-F238E27FC236}">
                <a16:creationId xmlns:a16="http://schemas.microsoft.com/office/drawing/2014/main" xmlns="" id="{4DE60CF8-54A3-4D27-95E3-8FA1B987632E}"/>
              </a:ext>
            </a:extLst>
          </p:cNvPr>
          <p:cNvGraphicFramePr>
            <a:graphicFrameLocks noGrp="1"/>
          </p:cNvGraphicFramePr>
          <p:nvPr>
            <p:extLst>
              <p:ext uri="{D42A27DB-BD31-4B8C-83A1-F6EECF244321}">
                <p14:modId xmlns:p14="http://schemas.microsoft.com/office/powerpoint/2010/main" val="2922759553"/>
              </p:ext>
            </p:extLst>
          </p:nvPr>
        </p:nvGraphicFramePr>
        <p:xfrm>
          <a:off x="659606" y="2016125"/>
          <a:ext cx="7381150" cy="2926936"/>
        </p:xfrm>
        <a:graphic>
          <a:graphicData uri="http://schemas.openxmlformats.org/drawingml/2006/table">
            <a:tbl>
              <a:tblPr firstRow="1" bandRow="1">
                <a:tableStyleId>{EB344D84-9AFB-497E-A393-DC336BA19D2E}</a:tableStyleId>
              </a:tblPr>
              <a:tblGrid>
                <a:gridCol w="1548096">
                  <a:extLst>
                    <a:ext uri="{9D8B030D-6E8A-4147-A177-3AD203B41FA5}">
                      <a16:colId xmlns:a16="http://schemas.microsoft.com/office/drawing/2014/main" xmlns="" val="20000"/>
                    </a:ext>
                  </a:extLst>
                </a:gridCol>
                <a:gridCol w="4286984">
                  <a:extLst>
                    <a:ext uri="{9D8B030D-6E8A-4147-A177-3AD203B41FA5}">
                      <a16:colId xmlns:a16="http://schemas.microsoft.com/office/drawing/2014/main" xmlns="" val="20001"/>
                    </a:ext>
                  </a:extLst>
                </a:gridCol>
                <a:gridCol w="1546070">
                  <a:extLst>
                    <a:ext uri="{9D8B030D-6E8A-4147-A177-3AD203B41FA5}">
                      <a16:colId xmlns:a16="http://schemas.microsoft.com/office/drawing/2014/main" xmlns="" val="20002"/>
                    </a:ext>
                  </a:extLst>
                </a:gridCol>
              </a:tblGrid>
              <a:tr h="585204">
                <a:tc>
                  <a:txBody>
                    <a:bodyPr/>
                    <a:lstStyle/>
                    <a:p>
                      <a:pPr marL="91440">
                        <a:lnSpc>
                          <a:spcPct val="100000"/>
                        </a:lnSpc>
                        <a:spcBef>
                          <a:spcPts val="1200"/>
                        </a:spcBef>
                        <a:spcAft>
                          <a:spcPts val="1200"/>
                        </a:spcAft>
                      </a:pPr>
                      <a:r>
                        <a:rPr sz="2400" b="1" spc="0" baseline="0" dirty="0">
                          <a:solidFill>
                            <a:srgbClr val="FFFFFF"/>
                          </a:solidFill>
                        </a:rPr>
                        <a:t>Operator</a:t>
                      </a:r>
                      <a:endParaRPr sz="2400" spc="0" baseline="0">
                        <a:latin typeface="Sitka Text" panose="02000505000000020004" pitchFamily="2" charset="0"/>
                        <a:cs typeface="Arial"/>
                      </a:endParaRPr>
                    </a:p>
                  </a:txBody>
                  <a:tcPr marL="0" marR="0" marT="40005" marB="0"/>
                </a:tc>
                <a:tc>
                  <a:txBody>
                    <a:bodyPr/>
                    <a:lstStyle/>
                    <a:p>
                      <a:pPr marL="91440">
                        <a:lnSpc>
                          <a:spcPct val="100000"/>
                        </a:lnSpc>
                        <a:spcBef>
                          <a:spcPts val="1200"/>
                        </a:spcBef>
                        <a:spcAft>
                          <a:spcPts val="1200"/>
                        </a:spcAft>
                      </a:pPr>
                      <a:r>
                        <a:rPr sz="2400" b="1" spc="0" baseline="0" dirty="0">
                          <a:solidFill>
                            <a:srgbClr val="FFFFFF"/>
                          </a:solidFill>
                        </a:rPr>
                        <a:t>Description</a:t>
                      </a:r>
                      <a:endParaRPr sz="2400" spc="0" baseline="0">
                        <a:latin typeface="Sitka Text" panose="02000505000000020004" pitchFamily="2" charset="0"/>
                        <a:cs typeface="Arial"/>
                      </a:endParaRPr>
                    </a:p>
                  </a:txBody>
                  <a:tcPr marL="0" marR="0" marT="40005" marB="0"/>
                </a:tc>
                <a:tc>
                  <a:txBody>
                    <a:bodyPr/>
                    <a:lstStyle/>
                    <a:p>
                      <a:pPr marL="92075">
                        <a:lnSpc>
                          <a:spcPct val="100000"/>
                        </a:lnSpc>
                        <a:spcBef>
                          <a:spcPts val="1200"/>
                        </a:spcBef>
                        <a:spcAft>
                          <a:spcPts val="1200"/>
                        </a:spcAft>
                      </a:pPr>
                      <a:r>
                        <a:rPr sz="2400" b="1" spc="0" baseline="0" dirty="0">
                          <a:solidFill>
                            <a:srgbClr val="FFFFFF"/>
                          </a:solidFill>
                        </a:rPr>
                        <a:t>Example</a:t>
                      </a:r>
                      <a:endParaRPr sz="2400" spc="0" baseline="0">
                        <a:latin typeface="Sitka Text" panose="02000505000000020004" pitchFamily="2" charset="0"/>
                        <a:cs typeface="Arial"/>
                      </a:endParaRPr>
                    </a:p>
                  </a:txBody>
                  <a:tcPr marL="0" marR="0" marT="40005" marB="0"/>
                </a:tc>
                <a:extLst>
                  <a:ext uri="{0D108BD9-81ED-4DB2-BD59-A6C34878D82A}">
                    <a16:rowId xmlns:a16="http://schemas.microsoft.com/office/drawing/2014/main" xmlns="" val="10000"/>
                  </a:ext>
                </a:extLst>
              </a:tr>
              <a:tr h="585204">
                <a:tc>
                  <a:txBody>
                    <a:bodyPr/>
                    <a:lstStyle/>
                    <a:p>
                      <a:pPr algn="ctr">
                        <a:lnSpc>
                          <a:spcPct val="100000"/>
                        </a:lnSpc>
                        <a:spcBef>
                          <a:spcPts val="1200"/>
                        </a:spcBef>
                        <a:spcAft>
                          <a:spcPts val="1200"/>
                        </a:spcAft>
                      </a:pPr>
                      <a:r>
                        <a:rPr sz="2400" spc="0" baseline="0" dirty="0"/>
                        <a:t>+</a:t>
                      </a:r>
                      <a:endParaRPr sz="2400" spc="0" baseline="0">
                        <a:latin typeface="Sitka Text" panose="02000505000000020004" pitchFamily="2" charset="0"/>
                        <a:cs typeface="Arial"/>
                      </a:endParaRPr>
                    </a:p>
                  </a:txBody>
                  <a:tcPr marL="0" marR="0" marT="40005" marB="0"/>
                </a:tc>
                <a:tc>
                  <a:txBody>
                    <a:bodyPr/>
                    <a:lstStyle/>
                    <a:p>
                      <a:pPr marL="91440">
                        <a:lnSpc>
                          <a:spcPct val="100000"/>
                        </a:lnSpc>
                        <a:spcBef>
                          <a:spcPts val="1200"/>
                        </a:spcBef>
                        <a:spcAft>
                          <a:spcPts val="1200"/>
                        </a:spcAft>
                      </a:pPr>
                      <a:r>
                        <a:rPr sz="2400" spc="0" baseline="0" dirty="0"/>
                        <a:t>Unary plus operator</a:t>
                      </a:r>
                      <a:endParaRPr sz="2400" spc="0" baseline="0">
                        <a:latin typeface="Sitka Text" panose="02000505000000020004" pitchFamily="2" charset="0"/>
                        <a:cs typeface="Arial"/>
                      </a:endParaRPr>
                    </a:p>
                  </a:txBody>
                  <a:tcPr marL="0" marR="0" marT="40005" marB="0"/>
                </a:tc>
                <a:tc>
                  <a:txBody>
                    <a:bodyPr/>
                    <a:lstStyle/>
                    <a:p>
                      <a:pPr marL="1270" algn="ctr">
                        <a:lnSpc>
                          <a:spcPct val="100000"/>
                        </a:lnSpc>
                        <a:spcBef>
                          <a:spcPts val="1200"/>
                        </a:spcBef>
                        <a:spcAft>
                          <a:spcPts val="1200"/>
                        </a:spcAft>
                      </a:pPr>
                      <a:r>
                        <a:rPr sz="2400" spc="0" baseline="0" dirty="0"/>
                        <a:t>+A</a:t>
                      </a:r>
                      <a:endParaRPr sz="2400" spc="0" baseline="0">
                        <a:latin typeface="Sitka Text" panose="02000505000000020004" pitchFamily="2" charset="0"/>
                        <a:cs typeface="Arial"/>
                      </a:endParaRPr>
                    </a:p>
                  </a:txBody>
                  <a:tcPr marL="0" marR="0" marT="40005" marB="0"/>
                </a:tc>
                <a:extLst>
                  <a:ext uri="{0D108BD9-81ED-4DB2-BD59-A6C34878D82A}">
                    <a16:rowId xmlns:a16="http://schemas.microsoft.com/office/drawing/2014/main" xmlns="" val="10001"/>
                  </a:ext>
                </a:extLst>
              </a:tr>
              <a:tr h="585204">
                <a:tc>
                  <a:txBody>
                    <a:bodyPr/>
                    <a:lstStyle/>
                    <a:p>
                      <a:pPr algn="ctr">
                        <a:lnSpc>
                          <a:spcPct val="100000"/>
                        </a:lnSpc>
                        <a:spcBef>
                          <a:spcPts val="1200"/>
                        </a:spcBef>
                        <a:spcAft>
                          <a:spcPts val="1200"/>
                        </a:spcAft>
                      </a:pPr>
                      <a:r>
                        <a:rPr sz="2400" spc="0" baseline="0" dirty="0"/>
                        <a:t>-</a:t>
                      </a:r>
                      <a:endParaRPr sz="2400" spc="0" baseline="0">
                        <a:latin typeface="Sitka Text" panose="02000505000000020004" pitchFamily="2" charset="0"/>
                        <a:cs typeface="Arial"/>
                      </a:endParaRPr>
                    </a:p>
                  </a:txBody>
                  <a:tcPr marL="0" marR="0" marT="40005" marB="0"/>
                </a:tc>
                <a:tc>
                  <a:txBody>
                    <a:bodyPr/>
                    <a:lstStyle/>
                    <a:p>
                      <a:pPr marL="91440">
                        <a:lnSpc>
                          <a:spcPct val="100000"/>
                        </a:lnSpc>
                        <a:spcBef>
                          <a:spcPts val="1200"/>
                        </a:spcBef>
                        <a:spcAft>
                          <a:spcPts val="1200"/>
                        </a:spcAft>
                      </a:pPr>
                      <a:r>
                        <a:rPr sz="2400" spc="0" baseline="0" dirty="0"/>
                        <a:t>Unary minus operator</a:t>
                      </a:r>
                      <a:endParaRPr sz="2400" spc="0" baseline="0">
                        <a:latin typeface="Sitka Text" panose="02000505000000020004" pitchFamily="2" charset="0"/>
                        <a:cs typeface="Arial"/>
                      </a:endParaRPr>
                    </a:p>
                  </a:txBody>
                  <a:tcPr marL="0" marR="0" marT="40005" marB="0"/>
                </a:tc>
                <a:tc>
                  <a:txBody>
                    <a:bodyPr/>
                    <a:lstStyle/>
                    <a:p>
                      <a:pPr marL="635" algn="ctr">
                        <a:lnSpc>
                          <a:spcPct val="100000"/>
                        </a:lnSpc>
                        <a:spcBef>
                          <a:spcPts val="1200"/>
                        </a:spcBef>
                        <a:spcAft>
                          <a:spcPts val="1200"/>
                        </a:spcAft>
                      </a:pPr>
                      <a:r>
                        <a:rPr sz="2400" spc="0" baseline="0" dirty="0"/>
                        <a:t>-A</a:t>
                      </a:r>
                      <a:endParaRPr sz="2400" spc="0" baseline="0">
                        <a:latin typeface="Sitka Text" panose="02000505000000020004" pitchFamily="2" charset="0"/>
                        <a:cs typeface="Arial"/>
                      </a:endParaRPr>
                    </a:p>
                  </a:txBody>
                  <a:tcPr marL="0" marR="0" marT="40005" marB="0"/>
                </a:tc>
                <a:extLst>
                  <a:ext uri="{0D108BD9-81ED-4DB2-BD59-A6C34878D82A}">
                    <a16:rowId xmlns:a16="http://schemas.microsoft.com/office/drawing/2014/main" xmlns="" val="10002"/>
                  </a:ext>
                </a:extLst>
              </a:tr>
              <a:tr h="585204">
                <a:tc>
                  <a:txBody>
                    <a:bodyPr/>
                    <a:lstStyle/>
                    <a:p>
                      <a:pPr algn="ctr">
                        <a:lnSpc>
                          <a:spcPct val="100000"/>
                        </a:lnSpc>
                        <a:spcBef>
                          <a:spcPts val="1200"/>
                        </a:spcBef>
                        <a:spcAft>
                          <a:spcPts val="1200"/>
                        </a:spcAft>
                      </a:pPr>
                      <a:r>
                        <a:rPr sz="2400" spc="0" baseline="0" dirty="0"/>
                        <a:t>++</a:t>
                      </a:r>
                      <a:endParaRPr sz="2400" spc="0" baseline="0">
                        <a:latin typeface="Sitka Text" panose="02000505000000020004" pitchFamily="2" charset="0"/>
                        <a:cs typeface="Arial"/>
                      </a:endParaRPr>
                    </a:p>
                  </a:txBody>
                  <a:tcPr marL="0" marR="0" marT="40005" marB="0"/>
                </a:tc>
                <a:tc>
                  <a:txBody>
                    <a:bodyPr/>
                    <a:lstStyle/>
                    <a:p>
                      <a:pPr marL="91440">
                        <a:lnSpc>
                          <a:spcPct val="100000"/>
                        </a:lnSpc>
                        <a:spcBef>
                          <a:spcPts val="1200"/>
                        </a:spcBef>
                        <a:spcAft>
                          <a:spcPts val="1200"/>
                        </a:spcAft>
                      </a:pPr>
                      <a:r>
                        <a:rPr sz="2400" spc="0" baseline="0" dirty="0"/>
                        <a:t>Increment operator</a:t>
                      </a:r>
                      <a:endParaRPr sz="2400" spc="0" baseline="0" dirty="0">
                        <a:latin typeface="Sitka Text" panose="02000505000000020004" pitchFamily="2" charset="0"/>
                        <a:cs typeface="Arial"/>
                      </a:endParaRPr>
                    </a:p>
                  </a:txBody>
                  <a:tcPr marL="0" marR="0" marT="40005" marB="0"/>
                </a:tc>
                <a:tc>
                  <a:txBody>
                    <a:bodyPr/>
                    <a:lstStyle/>
                    <a:p>
                      <a:pPr marL="154940">
                        <a:lnSpc>
                          <a:spcPct val="100000"/>
                        </a:lnSpc>
                        <a:spcBef>
                          <a:spcPts val="1200"/>
                        </a:spcBef>
                        <a:spcAft>
                          <a:spcPts val="1200"/>
                        </a:spcAft>
                      </a:pPr>
                      <a:r>
                        <a:rPr sz="2400" spc="0" baseline="0" dirty="0"/>
                        <a:t>++A or A++</a:t>
                      </a:r>
                      <a:endParaRPr sz="2400" spc="0" baseline="0">
                        <a:latin typeface="Sitka Text" panose="02000505000000020004" pitchFamily="2" charset="0"/>
                        <a:cs typeface="Arial"/>
                      </a:endParaRPr>
                    </a:p>
                  </a:txBody>
                  <a:tcPr marL="0" marR="0" marT="40005" marB="0"/>
                </a:tc>
                <a:extLst>
                  <a:ext uri="{0D108BD9-81ED-4DB2-BD59-A6C34878D82A}">
                    <a16:rowId xmlns:a16="http://schemas.microsoft.com/office/drawing/2014/main" xmlns="" val="10003"/>
                  </a:ext>
                </a:extLst>
              </a:tr>
              <a:tr h="586120">
                <a:tc>
                  <a:txBody>
                    <a:bodyPr/>
                    <a:lstStyle/>
                    <a:p>
                      <a:pPr algn="ctr">
                        <a:lnSpc>
                          <a:spcPct val="100000"/>
                        </a:lnSpc>
                        <a:spcBef>
                          <a:spcPts val="1200"/>
                        </a:spcBef>
                        <a:spcAft>
                          <a:spcPts val="1200"/>
                        </a:spcAft>
                      </a:pPr>
                      <a:r>
                        <a:rPr sz="2400" spc="0" baseline="0" dirty="0"/>
                        <a:t>--</a:t>
                      </a:r>
                      <a:endParaRPr sz="2400" spc="0" baseline="0">
                        <a:latin typeface="Sitka Text" panose="02000505000000020004" pitchFamily="2" charset="0"/>
                        <a:cs typeface="Arial"/>
                      </a:endParaRPr>
                    </a:p>
                  </a:txBody>
                  <a:tcPr marL="0" marR="0" marT="40640" marB="0"/>
                </a:tc>
                <a:tc>
                  <a:txBody>
                    <a:bodyPr/>
                    <a:lstStyle/>
                    <a:p>
                      <a:pPr marL="91440">
                        <a:lnSpc>
                          <a:spcPct val="100000"/>
                        </a:lnSpc>
                        <a:spcBef>
                          <a:spcPts val="1200"/>
                        </a:spcBef>
                        <a:spcAft>
                          <a:spcPts val="1200"/>
                        </a:spcAft>
                      </a:pPr>
                      <a:r>
                        <a:rPr sz="2400" spc="0" baseline="0" dirty="0"/>
                        <a:t>Decrement operator</a:t>
                      </a:r>
                      <a:endParaRPr sz="2400" spc="0" baseline="0">
                        <a:latin typeface="Sitka Text" panose="02000505000000020004" pitchFamily="2" charset="0"/>
                        <a:cs typeface="Arial"/>
                      </a:endParaRPr>
                    </a:p>
                  </a:txBody>
                  <a:tcPr marL="0" marR="0" marT="40640" marB="0"/>
                </a:tc>
                <a:tc>
                  <a:txBody>
                    <a:bodyPr/>
                    <a:lstStyle/>
                    <a:p>
                      <a:pPr marL="269240">
                        <a:lnSpc>
                          <a:spcPct val="100000"/>
                        </a:lnSpc>
                        <a:spcBef>
                          <a:spcPts val="1200"/>
                        </a:spcBef>
                        <a:spcAft>
                          <a:spcPts val="1200"/>
                        </a:spcAft>
                      </a:pPr>
                      <a:r>
                        <a:rPr sz="2400" spc="0" baseline="0" dirty="0"/>
                        <a:t>--A or A--</a:t>
                      </a:r>
                      <a:endParaRPr sz="2400" spc="0" baseline="0" dirty="0">
                        <a:latin typeface="Sitka Text" panose="02000505000000020004" pitchFamily="2" charset="0"/>
                        <a:cs typeface="Arial"/>
                      </a:endParaRPr>
                    </a:p>
                  </a:txBody>
                  <a:tcPr marL="0" marR="0" marT="4064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075431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Basic concepts</a:t>
            </a:r>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r>
              <a:rPr lang="en-IN" dirty="0"/>
              <a:t>Object-Oriented Programming is a methodology or paradigm to design a program using classes and objects. It simplifies software development and maintenance by </a:t>
            </a:r>
            <a:r>
              <a:rPr lang="en-IN" b="1" dirty="0"/>
              <a:t>providing some concepts:</a:t>
            </a:r>
            <a:endParaRPr lang="en-US" dirty="0"/>
          </a:p>
          <a:p>
            <a:pPr lvl="1"/>
            <a:r>
              <a:rPr lang="en-IN" dirty="0"/>
              <a:t>Object</a:t>
            </a:r>
            <a:endParaRPr lang="en-US" dirty="0"/>
          </a:p>
          <a:p>
            <a:pPr lvl="1"/>
            <a:r>
              <a:rPr lang="en-IN" dirty="0"/>
              <a:t>Class</a:t>
            </a:r>
            <a:endParaRPr lang="en-US" dirty="0"/>
          </a:p>
          <a:p>
            <a:pPr lvl="1"/>
            <a:r>
              <a:rPr lang="en-IN" dirty="0"/>
              <a:t>Inheritance</a:t>
            </a:r>
            <a:endParaRPr lang="en-US" dirty="0"/>
          </a:p>
          <a:p>
            <a:pPr lvl="1"/>
            <a:r>
              <a:rPr lang="en-IN" dirty="0"/>
              <a:t>Polymorphism</a:t>
            </a:r>
            <a:endParaRPr lang="en-US" dirty="0"/>
          </a:p>
          <a:p>
            <a:pPr lvl="1"/>
            <a:r>
              <a:rPr lang="en-IN" dirty="0"/>
              <a:t>Abstraction</a:t>
            </a:r>
            <a:endParaRPr lang="en-US" dirty="0"/>
          </a:p>
          <a:p>
            <a:pPr lvl="1"/>
            <a:r>
              <a:rPr lang="en-IN" dirty="0"/>
              <a:t>Encapsulation</a:t>
            </a:r>
            <a:endParaRPr lang="en-US" dirty="0"/>
          </a:p>
          <a:p>
            <a:endParaRPr lang="en-US" dirty="0"/>
          </a:p>
        </p:txBody>
      </p:sp>
    </p:spTree>
    <p:extLst>
      <p:ext uri="{BB962C8B-B14F-4D97-AF65-F5344CB8AC3E}">
        <p14:creationId xmlns:p14="http://schemas.microsoft.com/office/powerpoint/2010/main" val="1296248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886200" y="876993"/>
            <a:ext cx="525780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165609" y="234087"/>
            <a:ext cx="453361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Try it and Tell me</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xmlns="" id="{23DF47C5-7061-436B-84F2-0B88AFF2AEFE}"/>
              </a:ext>
            </a:extLst>
          </p:cNvPr>
          <p:cNvSpPr txBox="1"/>
          <p:nvPr/>
        </p:nvSpPr>
        <p:spPr>
          <a:xfrm>
            <a:off x="480606" y="1315381"/>
            <a:ext cx="8206194" cy="4893647"/>
          </a:xfrm>
          <a:prstGeom prst="rect">
            <a:avLst/>
          </a:prstGeom>
          <a:noFill/>
        </p:spPr>
        <p:txBody>
          <a:bodyPr wrap="square">
            <a:spAutoFit/>
          </a:bodyPr>
          <a:lstStyle/>
          <a:p>
            <a:pPr marL="303530">
              <a:lnSpc>
                <a:spcPct val="100000"/>
              </a:lnSpc>
            </a:pPr>
            <a:r>
              <a:rPr lang="en-US" sz="2400" dirty="0">
                <a:latin typeface="Sitka Text" panose="02000505000000020004" pitchFamily="2" charset="0"/>
                <a:cs typeface="Times New Roman"/>
              </a:rPr>
              <a:t>class Sample</a:t>
            </a:r>
          </a:p>
          <a:p>
            <a:pPr marL="303530">
              <a:lnSpc>
                <a:spcPct val="100000"/>
              </a:lnSpc>
            </a:pPr>
            <a:r>
              <a:rPr lang="en-US" sz="2400" dirty="0">
                <a:latin typeface="Sitka Text" panose="02000505000000020004" pitchFamily="2" charset="0"/>
                <a:cs typeface="Times New Roman"/>
              </a:rPr>
              <a:t>{</a:t>
            </a:r>
          </a:p>
          <a:p>
            <a:pPr marL="303530">
              <a:lnSpc>
                <a:spcPct val="100000"/>
              </a:lnSpc>
            </a:pPr>
            <a:r>
              <a:rPr lang="en-US" sz="2400" dirty="0">
                <a:latin typeface="Sitka Text" panose="02000505000000020004" pitchFamily="2" charset="0"/>
                <a:cs typeface="Times New Roman"/>
              </a:rPr>
              <a:t>  public static void main(String </a:t>
            </a:r>
            <a:r>
              <a:rPr lang="en-US" sz="2400" dirty="0" err="1">
                <a:latin typeface="Sitka Text" panose="02000505000000020004" pitchFamily="2" charset="0"/>
                <a:cs typeface="Times New Roman"/>
              </a:rPr>
              <a:t>args</a:t>
            </a:r>
            <a:r>
              <a:rPr lang="en-US" sz="2400" dirty="0">
                <a:latin typeface="Sitka Text" panose="02000505000000020004" pitchFamily="2" charset="0"/>
                <a:cs typeface="Times New Roman"/>
              </a:rPr>
              <a:t>[])</a:t>
            </a:r>
          </a:p>
          <a:p>
            <a:pPr marL="303530">
              <a:lnSpc>
                <a:spcPct val="100000"/>
              </a:lnSpc>
            </a:pPr>
            <a:r>
              <a:rPr lang="en-US" sz="2400" dirty="0">
                <a:latin typeface="Sitka Text" panose="02000505000000020004" pitchFamily="2" charset="0"/>
                <a:cs typeface="Times New Roman"/>
              </a:rPr>
              <a:t>   {</a:t>
            </a:r>
          </a:p>
          <a:p>
            <a:pPr marL="303530">
              <a:lnSpc>
                <a:spcPct val="100000"/>
              </a:lnSpc>
            </a:pPr>
            <a:r>
              <a:rPr lang="en-US" sz="2400" dirty="0">
                <a:latin typeface="Sitka Text" panose="02000505000000020004" pitchFamily="2" charset="0"/>
                <a:cs typeface="Times New Roman"/>
              </a:rPr>
              <a:t>	int a = 10;</a:t>
            </a:r>
          </a:p>
          <a:p>
            <a:pPr marL="303530">
              <a:lnSpc>
                <a:spcPct val="100000"/>
              </a:lnSpc>
            </a:pPr>
            <a:r>
              <a:rPr lang="en-US" sz="2400" dirty="0">
                <a:latin typeface="Sitka Text" panose="02000505000000020004" pitchFamily="2" charset="0"/>
                <a:cs typeface="Times New Roman"/>
              </a:rPr>
              <a:t>	</a:t>
            </a:r>
            <a:r>
              <a:rPr lang="en-US" sz="2400" dirty="0" err="1">
                <a:latin typeface="Sitka Text" panose="02000505000000020004" pitchFamily="2" charset="0"/>
                <a:cs typeface="Times New Roman"/>
              </a:rPr>
              <a:t>System.out.println</a:t>
            </a:r>
            <a:r>
              <a:rPr lang="en-US" sz="2400" dirty="0">
                <a:latin typeface="Sitka Text" panose="02000505000000020004" pitchFamily="2" charset="0"/>
                <a:cs typeface="Times New Roman"/>
              </a:rPr>
              <a:t>("a value is "+a);</a:t>
            </a:r>
          </a:p>
          <a:p>
            <a:pPr marL="303530">
              <a:lnSpc>
                <a:spcPct val="100000"/>
              </a:lnSpc>
            </a:pPr>
            <a:r>
              <a:rPr lang="en-US" sz="2400" dirty="0">
                <a:latin typeface="Sitka Text" panose="02000505000000020004" pitchFamily="2" charset="0"/>
                <a:cs typeface="Times New Roman"/>
              </a:rPr>
              <a:t>       int b=++a;</a:t>
            </a:r>
          </a:p>
          <a:p>
            <a:pPr marL="303530">
              <a:lnSpc>
                <a:spcPct val="100000"/>
              </a:lnSpc>
            </a:pPr>
            <a:r>
              <a:rPr lang="en-US" sz="2400" dirty="0">
                <a:latin typeface="Sitka Text" panose="02000505000000020004" pitchFamily="2" charset="0"/>
                <a:cs typeface="Times New Roman"/>
              </a:rPr>
              <a:t>	</a:t>
            </a:r>
            <a:r>
              <a:rPr lang="en-US" sz="2400" dirty="0" err="1">
                <a:latin typeface="Sitka Text" panose="02000505000000020004" pitchFamily="2" charset="0"/>
                <a:cs typeface="Times New Roman"/>
              </a:rPr>
              <a:t>System.out.println</a:t>
            </a:r>
            <a:r>
              <a:rPr lang="en-US" sz="2400" dirty="0">
                <a:latin typeface="Sitka Text" panose="02000505000000020004" pitchFamily="2" charset="0"/>
                <a:cs typeface="Times New Roman"/>
              </a:rPr>
              <a:t>("b value is "+b);</a:t>
            </a:r>
          </a:p>
          <a:p>
            <a:pPr marL="303530">
              <a:lnSpc>
                <a:spcPct val="100000"/>
              </a:lnSpc>
            </a:pPr>
            <a:r>
              <a:rPr lang="en-US" sz="2400" dirty="0">
                <a:latin typeface="Sitka Text" panose="02000505000000020004" pitchFamily="2" charset="0"/>
                <a:cs typeface="Times New Roman"/>
              </a:rPr>
              <a:t>       int c=a++;</a:t>
            </a:r>
          </a:p>
          <a:p>
            <a:pPr marL="303530">
              <a:lnSpc>
                <a:spcPct val="100000"/>
              </a:lnSpc>
            </a:pPr>
            <a:r>
              <a:rPr lang="en-US" sz="2400" dirty="0">
                <a:latin typeface="Sitka Text" panose="02000505000000020004" pitchFamily="2" charset="0"/>
                <a:cs typeface="Times New Roman"/>
              </a:rPr>
              <a:t>	</a:t>
            </a:r>
            <a:r>
              <a:rPr lang="en-US" sz="2400" dirty="0" err="1">
                <a:latin typeface="Sitka Text" panose="02000505000000020004" pitchFamily="2" charset="0"/>
                <a:cs typeface="Times New Roman"/>
              </a:rPr>
              <a:t>System.out.println</a:t>
            </a:r>
            <a:r>
              <a:rPr lang="en-US" sz="2400" dirty="0">
                <a:latin typeface="Sitka Text" panose="02000505000000020004" pitchFamily="2" charset="0"/>
                <a:cs typeface="Times New Roman"/>
              </a:rPr>
              <a:t>("c value is "+c);</a:t>
            </a:r>
          </a:p>
          <a:p>
            <a:pPr marL="303530">
              <a:lnSpc>
                <a:spcPct val="100000"/>
              </a:lnSpc>
            </a:pPr>
            <a:r>
              <a:rPr lang="en-US" sz="2400" dirty="0">
                <a:latin typeface="Sitka Text" panose="02000505000000020004" pitchFamily="2" charset="0"/>
                <a:cs typeface="Times New Roman"/>
              </a:rPr>
              <a:t>	</a:t>
            </a:r>
            <a:r>
              <a:rPr lang="en-US" sz="2400" dirty="0" err="1">
                <a:latin typeface="Sitka Text" panose="02000505000000020004" pitchFamily="2" charset="0"/>
                <a:cs typeface="Times New Roman"/>
              </a:rPr>
              <a:t>System.out.println</a:t>
            </a:r>
            <a:r>
              <a:rPr lang="en-US" sz="2400" dirty="0">
                <a:latin typeface="Sitka Text" panose="02000505000000020004" pitchFamily="2" charset="0"/>
                <a:cs typeface="Times New Roman"/>
              </a:rPr>
              <a:t>("Final a value is "+a);</a:t>
            </a:r>
          </a:p>
          <a:p>
            <a:pPr marL="303530">
              <a:lnSpc>
                <a:spcPct val="100000"/>
              </a:lnSpc>
            </a:pPr>
            <a:r>
              <a:rPr lang="en-US" sz="2400" dirty="0">
                <a:latin typeface="Sitka Text" panose="02000505000000020004" pitchFamily="2" charset="0"/>
                <a:cs typeface="Times New Roman"/>
              </a:rPr>
              <a:t>   }</a:t>
            </a:r>
          </a:p>
          <a:p>
            <a:pPr marL="303530">
              <a:lnSpc>
                <a:spcPct val="100000"/>
              </a:lnSpc>
            </a:pPr>
            <a:r>
              <a:rPr lang="en-US" sz="2400" dirty="0">
                <a:latin typeface="Sitka Text" panose="02000505000000020004" pitchFamily="2" charset="0"/>
                <a:cs typeface="Times New Roman"/>
              </a:rPr>
              <a:t>}</a:t>
            </a:r>
          </a:p>
        </p:txBody>
      </p:sp>
    </p:spTree>
    <p:extLst>
      <p:ext uri="{BB962C8B-B14F-4D97-AF65-F5344CB8AC3E}">
        <p14:creationId xmlns:p14="http://schemas.microsoft.com/office/powerpoint/2010/main" val="11209196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4425288" y="876993"/>
            <a:ext cx="4718713"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138022" y="292399"/>
            <a:ext cx="5776821" cy="769441"/>
          </a:xfrm>
          <a:prstGeom prst="rect">
            <a:avLst/>
          </a:prstGeom>
          <a:noFill/>
        </p:spPr>
        <p:txBody>
          <a:bodyPr wrap="square" lIns="91440" tIns="45720" rIns="91440" bIns="45720">
            <a:spAutoFit/>
          </a:bodyPr>
          <a:lstStyle/>
          <a:p>
            <a:pPr algn="ctr"/>
            <a:r>
              <a:rPr lang="en-US" sz="4400" spc="-5" dirty="0">
                <a:latin typeface="Sitka Heading Semibold" pitchFamily="2" charset="0"/>
              </a:rPr>
              <a:t>Relational</a:t>
            </a:r>
            <a:r>
              <a:rPr lang="en-US" sz="4400" spc="-15" dirty="0">
                <a:latin typeface="Sitka Heading Semibold" pitchFamily="2" charset="0"/>
              </a:rPr>
              <a:t> </a:t>
            </a:r>
            <a:r>
              <a:rPr lang="en-US" sz="4400" spc="-5" dirty="0">
                <a:latin typeface="Sitka Heading Semibold" pitchFamily="2" charset="0"/>
              </a:rPr>
              <a:t>Operators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graphicFrame>
        <p:nvGraphicFramePr>
          <p:cNvPr id="8" name="object 3">
            <a:extLst>
              <a:ext uri="{FF2B5EF4-FFF2-40B4-BE49-F238E27FC236}">
                <a16:creationId xmlns:a16="http://schemas.microsoft.com/office/drawing/2014/main" xmlns="" id="{FD2625F1-5D6B-4B9C-8DD6-13C4A9168705}"/>
              </a:ext>
            </a:extLst>
          </p:cNvPr>
          <p:cNvGraphicFramePr>
            <a:graphicFrameLocks noGrp="1"/>
          </p:cNvGraphicFramePr>
          <p:nvPr>
            <p:extLst>
              <p:ext uri="{D42A27DB-BD31-4B8C-83A1-F6EECF244321}">
                <p14:modId xmlns:p14="http://schemas.microsoft.com/office/powerpoint/2010/main" val="409155469"/>
              </p:ext>
            </p:extLst>
          </p:nvPr>
        </p:nvGraphicFramePr>
        <p:xfrm>
          <a:off x="609600" y="609600"/>
          <a:ext cx="8151978" cy="5952616"/>
        </p:xfrm>
        <a:graphic>
          <a:graphicData uri="http://schemas.openxmlformats.org/drawingml/2006/table">
            <a:tbl>
              <a:tblPr firstRow="1" bandRow="1">
                <a:tableStyleId>{EB344D84-9AFB-497E-A393-DC336BA19D2E}</a:tableStyleId>
              </a:tblPr>
              <a:tblGrid>
                <a:gridCol w="1136016">
                  <a:extLst>
                    <a:ext uri="{9D8B030D-6E8A-4147-A177-3AD203B41FA5}">
                      <a16:colId xmlns:a16="http://schemas.microsoft.com/office/drawing/2014/main" xmlns="" val="20000"/>
                    </a:ext>
                  </a:extLst>
                </a:gridCol>
                <a:gridCol w="5774635">
                  <a:extLst>
                    <a:ext uri="{9D8B030D-6E8A-4147-A177-3AD203B41FA5}">
                      <a16:colId xmlns:a16="http://schemas.microsoft.com/office/drawing/2014/main" xmlns="" val="20001"/>
                    </a:ext>
                  </a:extLst>
                </a:gridCol>
                <a:gridCol w="1241327">
                  <a:extLst>
                    <a:ext uri="{9D8B030D-6E8A-4147-A177-3AD203B41FA5}">
                      <a16:colId xmlns:a16="http://schemas.microsoft.com/office/drawing/2014/main" xmlns="" val="20002"/>
                    </a:ext>
                  </a:extLst>
                </a:gridCol>
              </a:tblGrid>
              <a:tr h="483997">
                <a:tc>
                  <a:txBody>
                    <a:bodyPr/>
                    <a:lstStyle/>
                    <a:p>
                      <a:pPr algn="ctr">
                        <a:lnSpc>
                          <a:spcPct val="100000"/>
                        </a:lnSpc>
                        <a:spcBef>
                          <a:spcPts val="1130"/>
                        </a:spcBef>
                      </a:pPr>
                      <a:r>
                        <a:rPr sz="1800" b="1" spc="-5" dirty="0">
                          <a:solidFill>
                            <a:srgbClr val="FFFFFF"/>
                          </a:solidFill>
                        </a:rPr>
                        <a:t>Operator</a:t>
                      </a:r>
                      <a:endParaRPr sz="1800" dirty="0">
                        <a:latin typeface="Sitka Text" panose="02000505000000020004" pitchFamily="2" charset="0"/>
                        <a:cs typeface="Arial"/>
                      </a:endParaRPr>
                    </a:p>
                  </a:txBody>
                  <a:tcPr marL="0" marR="0" marT="143510" marB="0"/>
                </a:tc>
                <a:tc>
                  <a:txBody>
                    <a:bodyPr/>
                    <a:lstStyle/>
                    <a:p>
                      <a:pPr algn="ctr">
                        <a:lnSpc>
                          <a:spcPct val="100000"/>
                        </a:lnSpc>
                        <a:spcBef>
                          <a:spcPts val="1130"/>
                        </a:spcBef>
                      </a:pPr>
                      <a:r>
                        <a:rPr sz="1800" b="1" dirty="0">
                          <a:solidFill>
                            <a:srgbClr val="FFFFFF"/>
                          </a:solidFill>
                        </a:rPr>
                        <a:t>Description</a:t>
                      </a:r>
                      <a:endParaRPr sz="1800" dirty="0">
                        <a:latin typeface="Sitka Text" panose="02000505000000020004" pitchFamily="2" charset="0"/>
                        <a:cs typeface="Arial"/>
                      </a:endParaRPr>
                    </a:p>
                  </a:txBody>
                  <a:tcPr marL="0" marR="0" marT="143510" marB="0"/>
                </a:tc>
                <a:tc>
                  <a:txBody>
                    <a:bodyPr/>
                    <a:lstStyle/>
                    <a:p>
                      <a:pPr marL="635" algn="ctr">
                        <a:lnSpc>
                          <a:spcPct val="100000"/>
                        </a:lnSpc>
                        <a:spcBef>
                          <a:spcPts val="1130"/>
                        </a:spcBef>
                      </a:pPr>
                      <a:r>
                        <a:rPr sz="1800" b="1" spc="-5" dirty="0">
                          <a:solidFill>
                            <a:srgbClr val="FFFFFF"/>
                          </a:solidFill>
                        </a:rPr>
                        <a:t>Example</a:t>
                      </a:r>
                      <a:endParaRPr sz="1800">
                        <a:latin typeface="Sitka Text" panose="02000505000000020004" pitchFamily="2" charset="0"/>
                        <a:cs typeface="Arial"/>
                      </a:endParaRPr>
                    </a:p>
                  </a:txBody>
                  <a:tcPr marL="0" marR="0" marT="143510" marB="0"/>
                </a:tc>
                <a:extLst>
                  <a:ext uri="{0D108BD9-81ED-4DB2-BD59-A6C34878D82A}">
                    <a16:rowId xmlns:a16="http://schemas.microsoft.com/office/drawing/2014/main" xmlns="" val="10000"/>
                  </a:ext>
                </a:extLst>
              </a:tr>
              <a:tr h="484124">
                <a:tc>
                  <a:txBody>
                    <a:bodyPr/>
                    <a:lstStyle/>
                    <a:p>
                      <a:pPr algn="ctr">
                        <a:lnSpc>
                          <a:spcPct val="100000"/>
                        </a:lnSpc>
                        <a:spcBef>
                          <a:spcPts val="425"/>
                        </a:spcBef>
                      </a:pPr>
                      <a:r>
                        <a:rPr sz="1800" spc="-5" dirty="0"/>
                        <a:t>==</a:t>
                      </a:r>
                      <a:endParaRPr sz="1800">
                        <a:latin typeface="Sitka Text" panose="02000505000000020004" pitchFamily="2" charset="0"/>
                        <a:cs typeface="Arial"/>
                      </a:endParaRPr>
                    </a:p>
                  </a:txBody>
                  <a:tcPr marL="0" marR="0" marT="53975" marB="0"/>
                </a:tc>
                <a:tc>
                  <a:txBody>
                    <a:bodyPr/>
                    <a:lstStyle/>
                    <a:p>
                      <a:pPr marL="47625">
                        <a:lnSpc>
                          <a:spcPct val="100000"/>
                        </a:lnSpc>
                        <a:spcBef>
                          <a:spcPts val="425"/>
                        </a:spcBef>
                      </a:pPr>
                      <a:r>
                        <a:rPr sz="1800" spc="-25" dirty="0"/>
                        <a:t>Two </a:t>
                      </a:r>
                      <a:r>
                        <a:rPr sz="1800" spc="-5" dirty="0"/>
                        <a:t>values are checked, and </a:t>
                      </a:r>
                      <a:r>
                        <a:rPr sz="1800" dirty="0"/>
                        <a:t>if </a:t>
                      </a:r>
                      <a:r>
                        <a:rPr sz="1800" spc="-5" dirty="0"/>
                        <a:t>equal, </a:t>
                      </a:r>
                      <a:r>
                        <a:rPr sz="1800" dirty="0"/>
                        <a:t>then the </a:t>
                      </a:r>
                      <a:r>
                        <a:rPr sz="1800" spc="-5" dirty="0"/>
                        <a:t>condition becomes</a:t>
                      </a:r>
                      <a:r>
                        <a:rPr sz="1800" spc="-120" dirty="0"/>
                        <a:t> </a:t>
                      </a:r>
                      <a:r>
                        <a:rPr sz="1800" dirty="0"/>
                        <a:t>true</a:t>
                      </a:r>
                      <a:endParaRPr sz="1800" dirty="0">
                        <a:latin typeface="Sitka Text" panose="02000505000000020004" pitchFamily="2" charset="0"/>
                        <a:cs typeface="Arial"/>
                      </a:endParaRPr>
                    </a:p>
                  </a:txBody>
                  <a:tcPr marL="0" marR="0" marT="53975" marB="0"/>
                </a:tc>
                <a:tc>
                  <a:txBody>
                    <a:bodyPr/>
                    <a:lstStyle/>
                    <a:p>
                      <a:pPr marL="2540" algn="ctr">
                        <a:lnSpc>
                          <a:spcPct val="100000"/>
                        </a:lnSpc>
                        <a:spcBef>
                          <a:spcPts val="425"/>
                        </a:spcBef>
                      </a:pPr>
                      <a:r>
                        <a:rPr sz="1800" dirty="0"/>
                        <a:t>(A ==</a:t>
                      </a:r>
                      <a:r>
                        <a:rPr sz="1800" spc="-85" dirty="0"/>
                        <a:t> </a:t>
                      </a:r>
                      <a:r>
                        <a:rPr sz="1800" dirty="0"/>
                        <a:t>B)</a:t>
                      </a:r>
                      <a:endParaRPr sz="1800">
                        <a:latin typeface="Sitka Text" panose="02000505000000020004" pitchFamily="2" charset="0"/>
                        <a:cs typeface="Arial"/>
                      </a:endParaRPr>
                    </a:p>
                  </a:txBody>
                  <a:tcPr marL="0" marR="0" marT="53975" marB="0"/>
                </a:tc>
                <a:extLst>
                  <a:ext uri="{0D108BD9-81ED-4DB2-BD59-A6C34878D82A}">
                    <a16:rowId xmlns:a16="http://schemas.microsoft.com/office/drawing/2014/main" xmlns="" val="10001"/>
                  </a:ext>
                </a:extLst>
              </a:tr>
              <a:tr h="673480">
                <a:tc>
                  <a:txBody>
                    <a:bodyPr/>
                    <a:lstStyle/>
                    <a:p>
                      <a:pPr algn="ctr">
                        <a:lnSpc>
                          <a:spcPct val="100000"/>
                        </a:lnSpc>
                        <a:spcBef>
                          <a:spcPts val="425"/>
                        </a:spcBef>
                      </a:pPr>
                      <a:r>
                        <a:rPr sz="1800" dirty="0"/>
                        <a:t>!=</a:t>
                      </a:r>
                      <a:endParaRPr sz="1800">
                        <a:latin typeface="Sitka Text" panose="02000505000000020004" pitchFamily="2" charset="0"/>
                        <a:cs typeface="Arial"/>
                      </a:endParaRPr>
                    </a:p>
                  </a:txBody>
                  <a:tcPr marL="0" marR="0" marT="53975" marB="0"/>
                </a:tc>
                <a:tc>
                  <a:txBody>
                    <a:bodyPr/>
                    <a:lstStyle/>
                    <a:p>
                      <a:pPr marL="47625" marR="137160">
                        <a:lnSpc>
                          <a:spcPct val="115199"/>
                        </a:lnSpc>
                        <a:spcBef>
                          <a:spcPts val="209"/>
                        </a:spcBef>
                      </a:pPr>
                      <a:r>
                        <a:rPr sz="1800" spc="-25" dirty="0"/>
                        <a:t>Two </a:t>
                      </a:r>
                      <a:r>
                        <a:rPr sz="1800" spc="-5" dirty="0"/>
                        <a:t>values are checked </a:t>
                      </a:r>
                      <a:r>
                        <a:rPr sz="1800" dirty="0"/>
                        <a:t>to determine </a:t>
                      </a:r>
                      <a:r>
                        <a:rPr sz="1800" spc="-5" dirty="0"/>
                        <a:t>whether </a:t>
                      </a:r>
                      <a:r>
                        <a:rPr sz="1800" dirty="0"/>
                        <a:t>they are </a:t>
                      </a:r>
                      <a:r>
                        <a:rPr sz="1800" spc="-5" dirty="0"/>
                        <a:t>equal or </a:t>
                      </a:r>
                      <a:r>
                        <a:rPr sz="1800" dirty="0"/>
                        <a:t>not, </a:t>
                      </a:r>
                      <a:r>
                        <a:rPr sz="1800" spc="-5" dirty="0"/>
                        <a:t>and</a:t>
                      </a:r>
                      <a:r>
                        <a:rPr sz="1800" spc="-120" dirty="0"/>
                        <a:t> </a:t>
                      </a:r>
                      <a:r>
                        <a:rPr sz="1800" dirty="0"/>
                        <a:t>if  </a:t>
                      </a:r>
                      <a:r>
                        <a:rPr sz="1800" spc="-5" dirty="0"/>
                        <a:t>not equal, </a:t>
                      </a:r>
                      <a:r>
                        <a:rPr sz="1800" dirty="0"/>
                        <a:t>then the </a:t>
                      </a:r>
                      <a:r>
                        <a:rPr sz="1800" spc="-5" dirty="0"/>
                        <a:t>condition becomes</a:t>
                      </a:r>
                      <a:r>
                        <a:rPr sz="1800" spc="-125" dirty="0"/>
                        <a:t> </a:t>
                      </a:r>
                      <a:r>
                        <a:rPr sz="1800" dirty="0"/>
                        <a:t>true</a:t>
                      </a:r>
                      <a:endParaRPr sz="1800">
                        <a:latin typeface="Sitka Text" panose="02000505000000020004" pitchFamily="2" charset="0"/>
                        <a:cs typeface="Arial"/>
                      </a:endParaRPr>
                    </a:p>
                  </a:txBody>
                  <a:tcPr marL="0" marR="0" marT="26669" marB="0"/>
                </a:tc>
                <a:tc>
                  <a:txBody>
                    <a:bodyPr/>
                    <a:lstStyle/>
                    <a:p>
                      <a:pPr marL="1905" algn="ctr">
                        <a:lnSpc>
                          <a:spcPct val="100000"/>
                        </a:lnSpc>
                        <a:spcBef>
                          <a:spcPts val="425"/>
                        </a:spcBef>
                      </a:pPr>
                      <a:r>
                        <a:rPr sz="1800" dirty="0"/>
                        <a:t>(A !=</a:t>
                      </a:r>
                      <a:r>
                        <a:rPr sz="1800" spc="-80" dirty="0"/>
                        <a:t> </a:t>
                      </a:r>
                      <a:r>
                        <a:rPr sz="1800" dirty="0"/>
                        <a:t>B)</a:t>
                      </a:r>
                      <a:endParaRPr sz="1800">
                        <a:latin typeface="Sitka Text" panose="02000505000000020004" pitchFamily="2" charset="0"/>
                        <a:cs typeface="Arial"/>
                      </a:endParaRPr>
                    </a:p>
                  </a:txBody>
                  <a:tcPr marL="0" marR="0" marT="53975" marB="0"/>
                </a:tc>
                <a:extLst>
                  <a:ext uri="{0D108BD9-81ED-4DB2-BD59-A6C34878D82A}">
                    <a16:rowId xmlns:a16="http://schemas.microsoft.com/office/drawing/2014/main" xmlns="" val="10002"/>
                  </a:ext>
                </a:extLst>
              </a:tr>
              <a:tr h="673481">
                <a:tc>
                  <a:txBody>
                    <a:bodyPr/>
                    <a:lstStyle/>
                    <a:p>
                      <a:pPr algn="ctr">
                        <a:lnSpc>
                          <a:spcPct val="100000"/>
                        </a:lnSpc>
                        <a:spcBef>
                          <a:spcPts val="425"/>
                        </a:spcBef>
                      </a:pPr>
                      <a:r>
                        <a:rPr sz="1800" dirty="0"/>
                        <a:t>&gt;</a:t>
                      </a:r>
                      <a:endParaRPr sz="1800">
                        <a:latin typeface="Sitka Text" panose="02000505000000020004" pitchFamily="2" charset="0"/>
                        <a:cs typeface="Arial"/>
                      </a:endParaRPr>
                    </a:p>
                  </a:txBody>
                  <a:tcPr marL="0" marR="0" marT="53975" marB="0"/>
                </a:tc>
                <a:tc>
                  <a:txBody>
                    <a:bodyPr/>
                    <a:lstStyle/>
                    <a:p>
                      <a:pPr marL="47625" marR="445770">
                        <a:lnSpc>
                          <a:spcPct val="115199"/>
                        </a:lnSpc>
                        <a:spcBef>
                          <a:spcPts val="210"/>
                        </a:spcBef>
                      </a:pPr>
                      <a:r>
                        <a:rPr sz="1800" spc="-25" dirty="0"/>
                        <a:t>Two </a:t>
                      </a:r>
                      <a:r>
                        <a:rPr sz="1800" spc="-5" dirty="0"/>
                        <a:t>values are checked and </a:t>
                      </a:r>
                      <a:r>
                        <a:rPr sz="1800" dirty="0"/>
                        <a:t>if </a:t>
                      </a:r>
                      <a:r>
                        <a:rPr sz="1800" spc="-5" dirty="0"/>
                        <a:t>the value on </a:t>
                      </a:r>
                      <a:r>
                        <a:rPr sz="1800" dirty="0"/>
                        <a:t>the left </a:t>
                      </a:r>
                      <a:r>
                        <a:rPr sz="1800" spc="-5" dirty="0"/>
                        <a:t>is greater </a:t>
                      </a:r>
                      <a:r>
                        <a:rPr sz="1800" dirty="0"/>
                        <a:t>than the  </a:t>
                      </a:r>
                      <a:r>
                        <a:rPr sz="1800" spc="-5" dirty="0"/>
                        <a:t>value on </a:t>
                      </a:r>
                      <a:r>
                        <a:rPr sz="1800" dirty="0"/>
                        <a:t>the </a:t>
                      </a:r>
                      <a:r>
                        <a:rPr sz="1800" spc="-5" dirty="0"/>
                        <a:t>right, then </a:t>
                      </a:r>
                      <a:r>
                        <a:rPr sz="1800" dirty="0"/>
                        <a:t>the </a:t>
                      </a:r>
                      <a:r>
                        <a:rPr sz="1800" spc="-5" dirty="0"/>
                        <a:t>condition </a:t>
                      </a:r>
                      <a:r>
                        <a:rPr sz="1800" dirty="0"/>
                        <a:t>becomes</a:t>
                      </a:r>
                      <a:r>
                        <a:rPr sz="1800" spc="-125" dirty="0"/>
                        <a:t> </a:t>
                      </a:r>
                      <a:r>
                        <a:rPr sz="1800" dirty="0"/>
                        <a:t>true.</a:t>
                      </a:r>
                      <a:endParaRPr sz="1800">
                        <a:latin typeface="Sitka Text" panose="02000505000000020004" pitchFamily="2" charset="0"/>
                        <a:cs typeface="Arial"/>
                      </a:endParaRPr>
                    </a:p>
                  </a:txBody>
                  <a:tcPr marL="0" marR="0" marT="26670" marB="0"/>
                </a:tc>
                <a:tc>
                  <a:txBody>
                    <a:bodyPr/>
                    <a:lstStyle/>
                    <a:p>
                      <a:pPr marL="2540" algn="ctr">
                        <a:lnSpc>
                          <a:spcPct val="100000"/>
                        </a:lnSpc>
                        <a:spcBef>
                          <a:spcPts val="425"/>
                        </a:spcBef>
                      </a:pPr>
                      <a:r>
                        <a:rPr sz="1800" dirty="0"/>
                        <a:t>(A &gt;</a:t>
                      </a:r>
                      <a:r>
                        <a:rPr sz="1800" spc="-75" dirty="0"/>
                        <a:t> </a:t>
                      </a:r>
                      <a:r>
                        <a:rPr sz="1800" dirty="0"/>
                        <a:t>B)</a:t>
                      </a:r>
                      <a:endParaRPr sz="1800">
                        <a:latin typeface="Sitka Text" panose="02000505000000020004" pitchFamily="2" charset="0"/>
                        <a:cs typeface="Arial"/>
                      </a:endParaRPr>
                    </a:p>
                  </a:txBody>
                  <a:tcPr marL="0" marR="0" marT="53975" marB="0"/>
                </a:tc>
                <a:extLst>
                  <a:ext uri="{0D108BD9-81ED-4DB2-BD59-A6C34878D82A}">
                    <a16:rowId xmlns:a16="http://schemas.microsoft.com/office/drawing/2014/main" xmlns="" val="10003"/>
                  </a:ext>
                </a:extLst>
              </a:tr>
              <a:tr h="673481">
                <a:tc>
                  <a:txBody>
                    <a:bodyPr/>
                    <a:lstStyle/>
                    <a:p>
                      <a:pPr algn="ctr">
                        <a:lnSpc>
                          <a:spcPct val="100000"/>
                        </a:lnSpc>
                        <a:spcBef>
                          <a:spcPts val="430"/>
                        </a:spcBef>
                      </a:pPr>
                      <a:r>
                        <a:rPr sz="1800" dirty="0"/>
                        <a:t>&lt;</a:t>
                      </a:r>
                      <a:endParaRPr sz="1800">
                        <a:latin typeface="Sitka Text" panose="02000505000000020004" pitchFamily="2" charset="0"/>
                        <a:cs typeface="Arial"/>
                      </a:endParaRPr>
                    </a:p>
                  </a:txBody>
                  <a:tcPr marL="0" marR="0" marT="54610" marB="0"/>
                </a:tc>
                <a:tc>
                  <a:txBody>
                    <a:bodyPr/>
                    <a:lstStyle/>
                    <a:p>
                      <a:pPr marL="47625" marR="252729">
                        <a:lnSpc>
                          <a:spcPct val="115199"/>
                        </a:lnSpc>
                        <a:spcBef>
                          <a:spcPts val="210"/>
                        </a:spcBef>
                      </a:pPr>
                      <a:r>
                        <a:rPr sz="1800" spc="-25" dirty="0"/>
                        <a:t>Two </a:t>
                      </a:r>
                      <a:r>
                        <a:rPr sz="1800" spc="-5" dirty="0"/>
                        <a:t>values are checked and </a:t>
                      </a:r>
                      <a:r>
                        <a:rPr sz="1800" dirty="0"/>
                        <a:t>if </a:t>
                      </a:r>
                      <a:r>
                        <a:rPr sz="1800" spc="-5" dirty="0"/>
                        <a:t>the value on </a:t>
                      </a:r>
                      <a:r>
                        <a:rPr sz="1800" dirty="0"/>
                        <a:t>the left </a:t>
                      </a:r>
                      <a:r>
                        <a:rPr sz="1800" spc="-5" dirty="0"/>
                        <a:t>is less </a:t>
                      </a:r>
                      <a:r>
                        <a:rPr sz="1800" dirty="0"/>
                        <a:t>than the </a:t>
                      </a:r>
                      <a:r>
                        <a:rPr sz="1800" spc="-5" dirty="0"/>
                        <a:t>value  on </a:t>
                      </a:r>
                      <a:r>
                        <a:rPr sz="1800" dirty="0"/>
                        <a:t>the </a:t>
                      </a:r>
                      <a:r>
                        <a:rPr sz="1800" spc="-5" dirty="0"/>
                        <a:t>right, then </a:t>
                      </a:r>
                      <a:r>
                        <a:rPr sz="1800" dirty="0"/>
                        <a:t>the </a:t>
                      </a:r>
                      <a:r>
                        <a:rPr sz="1800" spc="-5" dirty="0"/>
                        <a:t>condition becomes</a:t>
                      </a:r>
                      <a:r>
                        <a:rPr sz="1800" spc="-105" dirty="0"/>
                        <a:t> </a:t>
                      </a:r>
                      <a:r>
                        <a:rPr sz="1800" dirty="0"/>
                        <a:t>true</a:t>
                      </a:r>
                      <a:endParaRPr sz="1800">
                        <a:latin typeface="Sitka Text" panose="02000505000000020004" pitchFamily="2" charset="0"/>
                        <a:cs typeface="Arial"/>
                      </a:endParaRPr>
                    </a:p>
                  </a:txBody>
                  <a:tcPr marL="0" marR="0" marT="26670" marB="0"/>
                </a:tc>
                <a:tc>
                  <a:txBody>
                    <a:bodyPr/>
                    <a:lstStyle/>
                    <a:p>
                      <a:pPr marL="2540" algn="ctr">
                        <a:lnSpc>
                          <a:spcPct val="100000"/>
                        </a:lnSpc>
                        <a:spcBef>
                          <a:spcPts val="430"/>
                        </a:spcBef>
                      </a:pPr>
                      <a:r>
                        <a:rPr sz="1800" dirty="0"/>
                        <a:t>(A &lt;</a:t>
                      </a:r>
                      <a:r>
                        <a:rPr sz="1800" spc="-75" dirty="0"/>
                        <a:t> </a:t>
                      </a:r>
                      <a:r>
                        <a:rPr sz="1800" dirty="0"/>
                        <a:t>B)</a:t>
                      </a:r>
                      <a:endParaRPr sz="1800">
                        <a:latin typeface="Sitka Text" panose="02000505000000020004" pitchFamily="2" charset="0"/>
                        <a:cs typeface="Arial"/>
                      </a:endParaRPr>
                    </a:p>
                  </a:txBody>
                  <a:tcPr marL="0" marR="0" marT="54610" marB="0"/>
                </a:tc>
                <a:extLst>
                  <a:ext uri="{0D108BD9-81ED-4DB2-BD59-A6C34878D82A}">
                    <a16:rowId xmlns:a16="http://schemas.microsoft.com/office/drawing/2014/main" xmlns="" val="10004"/>
                  </a:ext>
                </a:extLst>
              </a:tr>
              <a:tr h="673354">
                <a:tc>
                  <a:txBody>
                    <a:bodyPr/>
                    <a:lstStyle/>
                    <a:p>
                      <a:pPr algn="ctr">
                        <a:lnSpc>
                          <a:spcPct val="100000"/>
                        </a:lnSpc>
                        <a:spcBef>
                          <a:spcPts val="430"/>
                        </a:spcBef>
                      </a:pPr>
                      <a:r>
                        <a:rPr sz="1800" spc="-5" dirty="0"/>
                        <a:t>&gt;=</a:t>
                      </a:r>
                      <a:endParaRPr sz="1800">
                        <a:latin typeface="Sitka Text" panose="02000505000000020004" pitchFamily="2" charset="0"/>
                        <a:cs typeface="Arial"/>
                      </a:endParaRPr>
                    </a:p>
                  </a:txBody>
                  <a:tcPr marL="0" marR="0" marT="54610" marB="0"/>
                </a:tc>
                <a:tc>
                  <a:txBody>
                    <a:bodyPr/>
                    <a:lstStyle/>
                    <a:p>
                      <a:pPr marL="47625" marR="118745">
                        <a:lnSpc>
                          <a:spcPct val="115199"/>
                        </a:lnSpc>
                        <a:spcBef>
                          <a:spcPts val="210"/>
                        </a:spcBef>
                      </a:pPr>
                      <a:r>
                        <a:rPr sz="1800" spc="-25" dirty="0"/>
                        <a:t>Two </a:t>
                      </a:r>
                      <a:r>
                        <a:rPr sz="1800" spc="-5" dirty="0"/>
                        <a:t>values are checked and </a:t>
                      </a:r>
                      <a:r>
                        <a:rPr sz="1800" dirty="0"/>
                        <a:t>if </a:t>
                      </a:r>
                      <a:r>
                        <a:rPr sz="1800" spc="-5" dirty="0"/>
                        <a:t>the value on </a:t>
                      </a:r>
                      <a:r>
                        <a:rPr sz="1800" dirty="0"/>
                        <a:t>the left </a:t>
                      </a:r>
                      <a:r>
                        <a:rPr sz="1800" spc="-5" dirty="0"/>
                        <a:t>is greater </a:t>
                      </a:r>
                      <a:r>
                        <a:rPr sz="1800" dirty="0"/>
                        <a:t>than </a:t>
                      </a:r>
                      <a:r>
                        <a:rPr sz="1800" spc="-5" dirty="0"/>
                        <a:t>equal </a:t>
                      </a:r>
                      <a:r>
                        <a:rPr sz="1800" dirty="0"/>
                        <a:t>to  the </a:t>
                      </a:r>
                      <a:r>
                        <a:rPr sz="1800" spc="-5" dirty="0"/>
                        <a:t>value on </a:t>
                      </a:r>
                      <a:r>
                        <a:rPr sz="1800" dirty="0"/>
                        <a:t>the </a:t>
                      </a:r>
                      <a:r>
                        <a:rPr sz="1800" spc="-5" dirty="0"/>
                        <a:t>right, then </a:t>
                      </a:r>
                      <a:r>
                        <a:rPr sz="1800" dirty="0"/>
                        <a:t>the </a:t>
                      </a:r>
                      <a:r>
                        <a:rPr sz="1800" spc="-5" dirty="0"/>
                        <a:t>condition becomes</a:t>
                      </a:r>
                      <a:r>
                        <a:rPr sz="1800" spc="-135" dirty="0"/>
                        <a:t> </a:t>
                      </a:r>
                      <a:r>
                        <a:rPr sz="1800" dirty="0"/>
                        <a:t>true</a:t>
                      </a:r>
                      <a:endParaRPr sz="1800">
                        <a:latin typeface="Sitka Text" panose="02000505000000020004" pitchFamily="2" charset="0"/>
                        <a:cs typeface="Arial"/>
                      </a:endParaRPr>
                    </a:p>
                  </a:txBody>
                  <a:tcPr marL="0" marR="0" marT="26670" marB="0"/>
                </a:tc>
                <a:tc>
                  <a:txBody>
                    <a:bodyPr/>
                    <a:lstStyle/>
                    <a:p>
                      <a:pPr marL="2540" algn="ctr">
                        <a:lnSpc>
                          <a:spcPct val="100000"/>
                        </a:lnSpc>
                        <a:spcBef>
                          <a:spcPts val="430"/>
                        </a:spcBef>
                      </a:pPr>
                      <a:r>
                        <a:rPr sz="1800" dirty="0"/>
                        <a:t>(A &gt;=</a:t>
                      </a:r>
                      <a:r>
                        <a:rPr sz="1800" spc="-85" dirty="0"/>
                        <a:t> </a:t>
                      </a:r>
                      <a:r>
                        <a:rPr sz="1800" dirty="0"/>
                        <a:t>B)</a:t>
                      </a:r>
                      <a:endParaRPr sz="1800">
                        <a:latin typeface="Sitka Text" panose="02000505000000020004" pitchFamily="2" charset="0"/>
                        <a:cs typeface="Arial"/>
                      </a:endParaRPr>
                    </a:p>
                  </a:txBody>
                  <a:tcPr marL="0" marR="0" marT="54610" marB="0"/>
                </a:tc>
                <a:extLst>
                  <a:ext uri="{0D108BD9-81ED-4DB2-BD59-A6C34878D82A}">
                    <a16:rowId xmlns:a16="http://schemas.microsoft.com/office/drawing/2014/main" xmlns="" val="10005"/>
                  </a:ext>
                </a:extLst>
              </a:tr>
              <a:tr h="673481">
                <a:tc>
                  <a:txBody>
                    <a:bodyPr/>
                    <a:lstStyle/>
                    <a:p>
                      <a:pPr algn="ctr">
                        <a:lnSpc>
                          <a:spcPct val="100000"/>
                        </a:lnSpc>
                        <a:spcBef>
                          <a:spcPts val="430"/>
                        </a:spcBef>
                      </a:pPr>
                      <a:r>
                        <a:rPr sz="1800" spc="-5" dirty="0"/>
                        <a:t>&lt;=</a:t>
                      </a:r>
                      <a:endParaRPr sz="1800">
                        <a:latin typeface="Sitka Text" panose="02000505000000020004" pitchFamily="2" charset="0"/>
                        <a:cs typeface="Arial"/>
                      </a:endParaRPr>
                    </a:p>
                  </a:txBody>
                  <a:tcPr marL="0" marR="0" marT="54610" marB="0"/>
                </a:tc>
                <a:tc>
                  <a:txBody>
                    <a:bodyPr/>
                    <a:lstStyle/>
                    <a:p>
                      <a:pPr marL="47625" marR="74930">
                        <a:lnSpc>
                          <a:spcPct val="115199"/>
                        </a:lnSpc>
                        <a:spcBef>
                          <a:spcPts val="215"/>
                        </a:spcBef>
                      </a:pPr>
                      <a:r>
                        <a:rPr sz="1800" spc="-25" dirty="0"/>
                        <a:t>Two </a:t>
                      </a:r>
                      <a:r>
                        <a:rPr sz="1800" spc="-5" dirty="0"/>
                        <a:t>values are checked and </a:t>
                      </a:r>
                      <a:r>
                        <a:rPr sz="1800" dirty="0"/>
                        <a:t>if </a:t>
                      </a:r>
                      <a:r>
                        <a:rPr sz="1800" spc="-5" dirty="0"/>
                        <a:t>the value on </a:t>
                      </a:r>
                      <a:r>
                        <a:rPr sz="1800" dirty="0"/>
                        <a:t>the left </a:t>
                      </a:r>
                      <a:r>
                        <a:rPr sz="1800" spc="-5" dirty="0"/>
                        <a:t>is less </a:t>
                      </a:r>
                      <a:r>
                        <a:rPr sz="1800" dirty="0"/>
                        <a:t>than </a:t>
                      </a:r>
                      <a:r>
                        <a:rPr sz="1800" spc="-5" dirty="0"/>
                        <a:t>equal </a:t>
                      </a:r>
                      <a:r>
                        <a:rPr sz="1800" dirty="0"/>
                        <a:t>to </a:t>
                      </a:r>
                      <a:r>
                        <a:rPr sz="1800" spc="-5" dirty="0"/>
                        <a:t>the  value on </a:t>
                      </a:r>
                      <a:r>
                        <a:rPr sz="1800" dirty="0"/>
                        <a:t>the </a:t>
                      </a:r>
                      <a:r>
                        <a:rPr sz="1800" spc="-5" dirty="0"/>
                        <a:t>right, then </a:t>
                      </a:r>
                      <a:r>
                        <a:rPr sz="1800" dirty="0"/>
                        <a:t>the </a:t>
                      </a:r>
                      <a:r>
                        <a:rPr sz="1800" spc="-5" dirty="0"/>
                        <a:t>condition </a:t>
                      </a:r>
                      <a:r>
                        <a:rPr sz="1800" dirty="0"/>
                        <a:t>becomes</a:t>
                      </a:r>
                      <a:r>
                        <a:rPr sz="1800" spc="-125" dirty="0"/>
                        <a:t> </a:t>
                      </a:r>
                      <a:r>
                        <a:rPr sz="1800" dirty="0"/>
                        <a:t>true</a:t>
                      </a:r>
                      <a:endParaRPr sz="1800" dirty="0">
                        <a:latin typeface="Sitka Text" panose="02000505000000020004" pitchFamily="2" charset="0"/>
                        <a:cs typeface="Arial"/>
                      </a:endParaRPr>
                    </a:p>
                  </a:txBody>
                  <a:tcPr marL="0" marR="0" marT="27305" marB="0"/>
                </a:tc>
                <a:tc>
                  <a:txBody>
                    <a:bodyPr/>
                    <a:lstStyle/>
                    <a:p>
                      <a:pPr marL="2540" algn="ctr">
                        <a:lnSpc>
                          <a:spcPct val="100000"/>
                        </a:lnSpc>
                        <a:spcBef>
                          <a:spcPts val="430"/>
                        </a:spcBef>
                      </a:pPr>
                      <a:r>
                        <a:rPr sz="1800" dirty="0"/>
                        <a:t>(A &lt;=</a:t>
                      </a:r>
                      <a:r>
                        <a:rPr sz="1800" spc="-85" dirty="0"/>
                        <a:t> </a:t>
                      </a:r>
                      <a:r>
                        <a:rPr sz="1800" dirty="0"/>
                        <a:t>B)</a:t>
                      </a:r>
                      <a:endParaRPr sz="1800" dirty="0">
                        <a:latin typeface="Sitka Text" panose="02000505000000020004" pitchFamily="2" charset="0"/>
                        <a:cs typeface="Arial"/>
                      </a:endParaRPr>
                    </a:p>
                  </a:txBody>
                  <a:tcPr marL="0" marR="0" marT="5461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0596639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886200" y="876993"/>
            <a:ext cx="525780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165609" y="234087"/>
            <a:ext cx="453361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Try it and Tell me</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xmlns="" id="{23DF47C5-7061-436B-84F2-0B88AFF2AEFE}"/>
              </a:ext>
            </a:extLst>
          </p:cNvPr>
          <p:cNvSpPr txBox="1"/>
          <p:nvPr/>
        </p:nvSpPr>
        <p:spPr>
          <a:xfrm>
            <a:off x="459145" y="925944"/>
            <a:ext cx="6854110" cy="5346079"/>
          </a:xfrm>
          <a:prstGeom prst="rect">
            <a:avLst/>
          </a:prstGeom>
          <a:noFill/>
        </p:spPr>
        <p:txBody>
          <a:bodyPr wrap="square">
            <a:spAutoFit/>
          </a:bodyPr>
          <a:lstStyle/>
          <a:p>
            <a:pPr marL="303530">
              <a:lnSpc>
                <a:spcPct val="100000"/>
              </a:lnSpc>
              <a:spcBef>
                <a:spcPts val="1885"/>
              </a:spcBef>
            </a:pPr>
            <a:r>
              <a:rPr lang="en-US" sz="2400" dirty="0">
                <a:latin typeface="Times New Roman"/>
                <a:cs typeface="Times New Roman"/>
              </a:rPr>
              <a:t>class</a:t>
            </a:r>
            <a:r>
              <a:rPr lang="en-US" sz="2400" spc="-15" dirty="0">
                <a:latin typeface="Times New Roman"/>
                <a:cs typeface="Times New Roman"/>
              </a:rPr>
              <a:t> </a:t>
            </a:r>
            <a:r>
              <a:rPr lang="en-US" sz="2400" spc="-5" dirty="0">
                <a:latin typeface="Times New Roman"/>
                <a:cs typeface="Times New Roman"/>
              </a:rPr>
              <a:t>Sample{</a:t>
            </a:r>
            <a:endParaRPr lang="en-US" sz="2400" dirty="0">
              <a:latin typeface="Times New Roman"/>
              <a:cs typeface="Times New Roman"/>
            </a:endParaRPr>
          </a:p>
          <a:p>
            <a:pPr marL="927100" marR="1367155" indent="-457200">
              <a:lnSpc>
                <a:spcPct val="120000"/>
              </a:lnSpc>
            </a:pPr>
            <a:r>
              <a:rPr lang="en-US" sz="2400" dirty="0">
                <a:latin typeface="Times New Roman"/>
                <a:cs typeface="Times New Roman"/>
              </a:rPr>
              <a:t>public static void </a:t>
            </a:r>
            <a:r>
              <a:rPr lang="en-US" sz="2400" spc="-5" dirty="0">
                <a:latin typeface="Times New Roman"/>
                <a:cs typeface="Times New Roman"/>
              </a:rPr>
              <a:t>main(String[]</a:t>
            </a:r>
            <a:r>
              <a:rPr lang="en-US" sz="2400" spc="-90" dirty="0">
                <a:latin typeface="Times New Roman"/>
                <a:cs typeface="Times New Roman"/>
              </a:rPr>
              <a:t> </a:t>
            </a:r>
            <a:r>
              <a:rPr lang="en-US" sz="2400" spc="-10" dirty="0" err="1">
                <a:latin typeface="Times New Roman"/>
                <a:cs typeface="Times New Roman"/>
              </a:rPr>
              <a:t>args</a:t>
            </a:r>
            <a:r>
              <a:rPr lang="en-US" sz="2400" spc="-10" dirty="0">
                <a:latin typeface="Times New Roman"/>
                <a:cs typeface="Times New Roman"/>
              </a:rPr>
              <a:t>){  </a:t>
            </a:r>
          </a:p>
          <a:p>
            <a:pPr marL="927100" marR="1367155" indent="-457200">
              <a:lnSpc>
                <a:spcPct val="120000"/>
              </a:lnSpc>
            </a:pPr>
            <a:r>
              <a:rPr lang="en-US" sz="2400" spc="-10" dirty="0">
                <a:latin typeface="Times New Roman"/>
                <a:cs typeface="Times New Roman"/>
              </a:rPr>
              <a:t>	</a:t>
            </a:r>
            <a:r>
              <a:rPr lang="en-US" sz="2400" dirty="0">
                <a:latin typeface="Times New Roman"/>
                <a:cs typeface="Times New Roman"/>
              </a:rPr>
              <a:t>int a =</a:t>
            </a:r>
            <a:r>
              <a:rPr lang="en-US" sz="2400" spc="-45" dirty="0">
                <a:latin typeface="Times New Roman"/>
                <a:cs typeface="Times New Roman"/>
              </a:rPr>
              <a:t> </a:t>
            </a:r>
            <a:r>
              <a:rPr lang="en-US" sz="2400" dirty="0">
                <a:latin typeface="Times New Roman"/>
                <a:cs typeface="Times New Roman"/>
              </a:rPr>
              <a:t>10;</a:t>
            </a:r>
          </a:p>
          <a:p>
            <a:pPr marL="927100">
              <a:lnSpc>
                <a:spcPct val="100000"/>
              </a:lnSpc>
              <a:spcBef>
                <a:spcPts val="580"/>
              </a:spcBef>
            </a:pPr>
            <a:r>
              <a:rPr lang="en-US" sz="2400" dirty="0">
                <a:latin typeface="Times New Roman"/>
                <a:cs typeface="Times New Roman"/>
              </a:rPr>
              <a:t>int b =</a:t>
            </a:r>
            <a:r>
              <a:rPr lang="en-US" sz="2400" spc="-114" dirty="0">
                <a:latin typeface="Times New Roman"/>
                <a:cs typeface="Times New Roman"/>
              </a:rPr>
              <a:t> </a:t>
            </a:r>
            <a:r>
              <a:rPr lang="en-US" sz="2400" dirty="0">
                <a:latin typeface="Times New Roman"/>
                <a:cs typeface="Times New Roman"/>
              </a:rPr>
              <a:t>20;</a:t>
            </a:r>
          </a:p>
          <a:p>
            <a:pPr marL="927100" marR="5080">
              <a:lnSpc>
                <a:spcPct val="120000"/>
              </a:lnSpc>
            </a:pPr>
            <a:r>
              <a:rPr lang="en-US" sz="2400" spc="-5" dirty="0" err="1">
                <a:latin typeface="Times New Roman"/>
                <a:cs typeface="Times New Roman"/>
              </a:rPr>
              <a:t>System.</a:t>
            </a:r>
            <a:r>
              <a:rPr lang="en-US" sz="2400" i="1" spc="-5" dirty="0" err="1">
                <a:latin typeface="Times New Roman"/>
                <a:cs typeface="Times New Roman"/>
              </a:rPr>
              <a:t>out.println</a:t>
            </a:r>
            <a:r>
              <a:rPr lang="en-US" sz="2400" i="1" spc="-5" dirty="0">
                <a:latin typeface="Times New Roman"/>
                <a:cs typeface="Times New Roman"/>
              </a:rPr>
              <a:t>("a </a:t>
            </a:r>
            <a:r>
              <a:rPr lang="en-US" sz="2400" i="1" dirty="0">
                <a:latin typeface="Times New Roman"/>
                <a:cs typeface="Times New Roman"/>
              </a:rPr>
              <a:t>== b = " + (a == b) </a:t>
            </a:r>
            <a:r>
              <a:rPr lang="en-US" sz="2400" i="1" spc="-10" dirty="0">
                <a:latin typeface="Times New Roman"/>
                <a:cs typeface="Times New Roman"/>
              </a:rPr>
              <a:t>);  </a:t>
            </a:r>
            <a:r>
              <a:rPr lang="en-US" sz="2400" dirty="0" err="1">
                <a:latin typeface="Times New Roman"/>
                <a:cs typeface="Times New Roman"/>
              </a:rPr>
              <a:t>System.</a:t>
            </a:r>
            <a:r>
              <a:rPr lang="en-US" sz="2400" i="1" dirty="0" err="1">
                <a:latin typeface="Times New Roman"/>
                <a:cs typeface="Times New Roman"/>
              </a:rPr>
              <a:t>out.println</a:t>
            </a:r>
            <a:r>
              <a:rPr lang="en-US" sz="2400" i="1" dirty="0">
                <a:latin typeface="Times New Roman"/>
                <a:cs typeface="Times New Roman"/>
              </a:rPr>
              <a:t>("a != b = " + (a != b) </a:t>
            </a:r>
            <a:r>
              <a:rPr lang="en-US" sz="2400" i="1" spc="-10" dirty="0">
                <a:latin typeface="Times New Roman"/>
                <a:cs typeface="Times New Roman"/>
              </a:rPr>
              <a:t>);  </a:t>
            </a:r>
            <a:r>
              <a:rPr lang="en-US" sz="2400" spc="-5" dirty="0" err="1">
                <a:latin typeface="Times New Roman"/>
                <a:cs typeface="Times New Roman"/>
              </a:rPr>
              <a:t>System.</a:t>
            </a:r>
            <a:r>
              <a:rPr lang="en-US" sz="2400" i="1" spc="-5" dirty="0" err="1">
                <a:latin typeface="Times New Roman"/>
                <a:cs typeface="Times New Roman"/>
              </a:rPr>
              <a:t>out.println</a:t>
            </a:r>
            <a:r>
              <a:rPr lang="en-US" sz="2400" i="1" spc="-5" dirty="0">
                <a:latin typeface="Times New Roman"/>
                <a:cs typeface="Times New Roman"/>
              </a:rPr>
              <a:t>("a </a:t>
            </a:r>
            <a:r>
              <a:rPr lang="en-US" sz="2400" i="1" dirty="0">
                <a:latin typeface="Times New Roman"/>
                <a:cs typeface="Times New Roman"/>
              </a:rPr>
              <a:t>&gt; b = " + </a:t>
            </a:r>
            <a:r>
              <a:rPr lang="en-US" sz="2400" i="1" spc="-5" dirty="0">
                <a:latin typeface="Times New Roman"/>
                <a:cs typeface="Times New Roman"/>
              </a:rPr>
              <a:t>(a </a:t>
            </a:r>
            <a:r>
              <a:rPr lang="en-US" sz="2400" i="1" dirty="0">
                <a:latin typeface="Times New Roman"/>
                <a:cs typeface="Times New Roman"/>
              </a:rPr>
              <a:t>&gt; b) </a:t>
            </a:r>
            <a:r>
              <a:rPr lang="en-US" sz="2400" i="1" spc="-10" dirty="0">
                <a:latin typeface="Times New Roman"/>
                <a:cs typeface="Times New Roman"/>
              </a:rPr>
              <a:t>);  </a:t>
            </a:r>
          </a:p>
          <a:p>
            <a:pPr marL="927100" marR="5080">
              <a:lnSpc>
                <a:spcPct val="120000"/>
              </a:lnSpc>
            </a:pPr>
            <a:r>
              <a:rPr lang="en-US" sz="2400" spc="-5" dirty="0" err="1">
                <a:latin typeface="Times New Roman"/>
                <a:cs typeface="Times New Roman"/>
              </a:rPr>
              <a:t>System.</a:t>
            </a:r>
            <a:r>
              <a:rPr lang="en-US" sz="2400" i="1" spc="-5" dirty="0" err="1">
                <a:latin typeface="Times New Roman"/>
                <a:cs typeface="Times New Roman"/>
              </a:rPr>
              <a:t>out.println</a:t>
            </a:r>
            <a:r>
              <a:rPr lang="en-US" sz="2400" i="1" spc="-5" dirty="0">
                <a:latin typeface="Times New Roman"/>
                <a:cs typeface="Times New Roman"/>
              </a:rPr>
              <a:t>("a </a:t>
            </a:r>
            <a:r>
              <a:rPr lang="en-US" sz="2400" i="1" dirty="0">
                <a:latin typeface="Times New Roman"/>
                <a:cs typeface="Times New Roman"/>
              </a:rPr>
              <a:t>&lt; b = " + </a:t>
            </a:r>
            <a:r>
              <a:rPr lang="en-US" sz="2400" i="1" spc="-5" dirty="0">
                <a:latin typeface="Times New Roman"/>
                <a:cs typeface="Times New Roman"/>
              </a:rPr>
              <a:t>(a </a:t>
            </a:r>
            <a:r>
              <a:rPr lang="en-US" sz="2400" i="1" dirty="0">
                <a:latin typeface="Times New Roman"/>
                <a:cs typeface="Times New Roman"/>
              </a:rPr>
              <a:t>&lt; b) </a:t>
            </a:r>
            <a:r>
              <a:rPr lang="en-US" sz="2400" i="1" spc="-10" dirty="0">
                <a:latin typeface="Times New Roman"/>
                <a:cs typeface="Times New Roman"/>
              </a:rPr>
              <a:t>);  </a:t>
            </a:r>
          </a:p>
          <a:p>
            <a:pPr marL="927100" marR="5080">
              <a:lnSpc>
                <a:spcPct val="120000"/>
              </a:lnSpc>
            </a:pPr>
            <a:r>
              <a:rPr lang="en-US" sz="2400" dirty="0" err="1">
                <a:latin typeface="Times New Roman"/>
                <a:cs typeface="Times New Roman"/>
              </a:rPr>
              <a:t>System.</a:t>
            </a:r>
            <a:r>
              <a:rPr lang="en-US" sz="2400" i="1" dirty="0" err="1">
                <a:latin typeface="Times New Roman"/>
                <a:cs typeface="Times New Roman"/>
              </a:rPr>
              <a:t>out.println</a:t>
            </a:r>
            <a:r>
              <a:rPr lang="en-US" sz="2400" i="1" dirty="0">
                <a:latin typeface="Times New Roman"/>
                <a:cs typeface="Times New Roman"/>
              </a:rPr>
              <a:t>("b &gt;= a = " + </a:t>
            </a:r>
            <a:r>
              <a:rPr lang="en-US" sz="2400" i="1" spc="-5" dirty="0">
                <a:latin typeface="Times New Roman"/>
                <a:cs typeface="Times New Roman"/>
              </a:rPr>
              <a:t>(b </a:t>
            </a:r>
            <a:r>
              <a:rPr lang="en-US" sz="2400" i="1" dirty="0">
                <a:latin typeface="Times New Roman"/>
                <a:cs typeface="Times New Roman"/>
              </a:rPr>
              <a:t>&gt;= a)</a:t>
            </a:r>
            <a:r>
              <a:rPr lang="en-US" sz="2400" i="1" spc="-85" dirty="0">
                <a:latin typeface="Times New Roman"/>
                <a:cs typeface="Times New Roman"/>
              </a:rPr>
              <a:t> </a:t>
            </a:r>
            <a:r>
              <a:rPr lang="en-US" sz="2400" i="1" spc="-10" dirty="0">
                <a:latin typeface="Times New Roman"/>
                <a:cs typeface="Times New Roman"/>
              </a:rPr>
              <a:t>);  </a:t>
            </a:r>
            <a:r>
              <a:rPr lang="en-US" sz="2400" spc="-5" dirty="0" err="1">
                <a:latin typeface="Times New Roman"/>
                <a:cs typeface="Times New Roman"/>
              </a:rPr>
              <a:t>System.</a:t>
            </a:r>
            <a:r>
              <a:rPr lang="en-US" sz="2400" i="1" spc="-5" dirty="0" err="1">
                <a:latin typeface="Times New Roman"/>
                <a:cs typeface="Times New Roman"/>
              </a:rPr>
              <a:t>out.println</a:t>
            </a:r>
            <a:r>
              <a:rPr lang="en-US" sz="2400" i="1" spc="-5" dirty="0">
                <a:latin typeface="Times New Roman"/>
                <a:cs typeface="Times New Roman"/>
              </a:rPr>
              <a:t>("b </a:t>
            </a:r>
            <a:r>
              <a:rPr lang="en-US" sz="2400" i="1" dirty="0">
                <a:latin typeface="Times New Roman"/>
                <a:cs typeface="Times New Roman"/>
              </a:rPr>
              <a:t>&lt;= a = " + (b &lt;= a) </a:t>
            </a:r>
            <a:r>
              <a:rPr lang="en-US" sz="2400" i="1" spc="-10" dirty="0">
                <a:latin typeface="Times New Roman"/>
                <a:cs typeface="Times New Roman"/>
              </a:rPr>
              <a:t>);</a:t>
            </a:r>
            <a:endParaRPr lang="en-US" sz="2400" dirty="0">
              <a:latin typeface="Times New Roman"/>
              <a:cs typeface="Times New Roman"/>
            </a:endParaRPr>
          </a:p>
          <a:p>
            <a:pPr marL="469900">
              <a:lnSpc>
                <a:spcPct val="100000"/>
              </a:lnSpc>
              <a:spcBef>
                <a:spcPts val="575"/>
              </a:spcBef>
            </a:pPr>
            <a:r>
              <a:rPr lang="en-US" sz="2400" dirty="0" smtClean="0">
                <a:latin typeface="Times New Roman"/>
                <a:cs typeface="Times New Roman"/>
              </a:rPr>
              <a:t>  }</a:t>
            </a:r>
          </a:p>
          <a:p>
            <a:pPr marL="469900">
              <a:lnSpc>
                <a:spcPct val="100000"/>
              </a:lnSpc>
              <a:spcBef>
                <a:spcPts val="575"/>
              </a:spcBef>
            </a:pPr>
            <a:r>
              <a:rPr lang="en-US" sz="2400" dirty="0" smtClean="0">
                <a:latin typeface="Times New Roman"/>
                <a:cs typeface="Times New Roman"/>
              </a:rPr>
              <a:t>}</a:t>
            </a:r>
            <a:endParaRPr lang="en-US" sz="2400" dirty="0">
              <a:latin typeface="Times New Roman"/>
              <a:cs typeface="Times New Roman"/>
            </a:endParaRPr>
          </a:p>
        </p:txBody>
      </p:sp>
    </p:spTree>
    <p:extLst>
      <p:ext uri="{BB962C8B-B14F-4D97-AF65-F5344CB8AC3E}">
        <p14:creationId xmlns:p14="http://schemas.microsoft.com/office/powerpoint/2010/main" val="40497213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821500" y="876993"/>
            <a:ext cx="532250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98282" y="305651"/>
            <a:ext cx="4479752" cy="769441"/>
          </a:xfrm>
          <a:prstGeom prst="rect">
            <a:avLst/>
          </a:prstGeom>
          <a:noFill/>
        </p:spPr>
        <p:txBody>
          <a:bodyPr wrap="none" lIns="91440" tIns="45720" rIns="91440" bIns="45720">
            <a:spAutoFit/>
          </a:bodyPr>
          <a:lstStyle/>
          <a:p>
            <a:pPr algn="ctr"/>
            <a:r>
              <a:rPr lang="en-US" sz="4400" spc="-5" dirty="0">
                <a:latin typeface="Sitka Heading Semibold" pitchFamily="2" charset="0"/>
              </a:rPr>
              <a:t>Logical</a:t>
            </a:r>
            <a:r>
              <a:rPr lang="en-US" sz="4400" spc="-15" dirty="0">
                <a:latin typeface="Sitka Heading Semibold" pitchFamily="2" charset="0"/>
              </a:rPr>
              <a:t> </a:t>
            </a:r>
            <a:r>
              <a:rPr lang="en-US" sz="4400" spc="-5" dirty="0">
                <a:latin typeface="Sitka Heading Semibold" pitchFamily="2" charset="0"/>
              </a:rPr>
              <a:t>Operators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graphicFrame>
        <p:nvGraphicFramePr>
          <p:cNvPr id="9" name="object 3">
            <a:extLst>
              <a:ext uri="{FF2B5EF4-FFF2-40B4-BE49-F238E27FC236}">
                <a16:creationId xmlns:a16="http://schemas.microsoft.com/office/drawing/2014/main" xmlns="" id="{0036A533-B7F1-4191-B7A3-E2A12DFBF997}"/>
              </a:ext>
            </a:extLst>
          </p:cNvPr>
          <p:cNvGraphicFramePr>
            <a:graphicFrameLocks noGrp="1"/>
          </p:cNvGraphicFramePr>
          <p:nvPr>
            <p:extLst>
              <p:ext uri="{D42A27DB-BD31-4B8C-83A1-F6EECF244321}">
                <p14:modId xmlns:p14="http://schemas.microsoft.com/office/powerpoint/2010/main" val="4291449883"/>
              </p:ext>
            </p:extLst>
          </p:nvPr>
        </p:nvGraphicFramePr>
        <p:xfrm>
          <a:off x="591636" y="1578868"/>
          <a:ext cx="7985833" cy="4179203"/>
        </p:xfrm>
        <a:graphic>
          <a:graphicData uri="http://schemas.openxmlformats.org/drawingml/2006/table">
            <a:tbl>
              <a:tblPr firstRow="1" bandRow="1">
                <a:tableStyleId>{EB344D84-9AFB-497E-A393-DC336BA19D2E}</a:tableStyleId>
              </a:tblPr>
              <a:tblGrid>
                <a:gridCol w="1059151">
                  <a:extLst>
                    <a:ext uri="{9D8B030D-6E8A-4147-A177-3AD203B41FA5}">
                      <a16:colId xmlns:a16="http://schemas.microsoft.com/office/drawing/2014/main" xmlns="" val="20000"/>
                    </a:ext>
                  </a:extLst>
                </a:gridCol>
                <a:gridCol w="5072092">
                  <a:extLst>
                    <a:ext uri="{9D8B030D-6E8A-4147-A177-3AD203B41FA5}">
                      <a16:colId xmlns:a16="http://schemas.microsoft.com/office/drawing/2014/main" xmlns="" val="20001"/>
                    </a:ext>
                  </a:extLst>
                </a:gridCol>
                <a:gridCol w="1854590">
                  <a:extLst>
                    <a:ext uri="{9D8B030D-6E8A-4147-A177-3AD203B41FA5}">
                      <a16:colId xmlns:a16="http://schemas.microsoft.com/office/drawing/2014/main" xmlns="" val="20002"/>
                    </a:ext>
                  </a:extLst>
                </a:gridCol>
              </a:tblGrid>
              <a:tr h="623490">
                <a:tc>
                  <a:txBody>
                    <a:bodyPr/>
                    <a:lstStyle/>
                    <a:p>
                      <a:pPr marL="46990">
                        <a:lnSpc>
                          <a:spcPct val="100000"/>
                        </a:lnSpc>
                        <a:spcBef>
                          <a:spcPts val="1200"/>
                        </a:spcBef>
                      </a:pPr>
                      <a:r>
                        <a:rPr sz="2000" b="1" spc="-5" dirty="0">
                          <a:solidFill>
                            <a:srgbClr val="FFFFFF"/>
                          </a:solidFill>
                        </a:rPr>
                        <a:t>Operator</a:t>
                      </a:r>
                      <a:endParaRPr sz="2000">
                        <a:latin typeface="Sitka Text" panose="02000505000000020004" pitchFamily="2" charset="0"/>
                        <a:cs typeface="Arial"/>
                      </a:endParaRPr>
                    </a:p>
                  </a:txBody>
                  <a:tcPr marL="0" marR="0" marT="43180" marB="0"/>
                </a:tc>
                <a:tc>
                  <a:txBody>
                    <a:bodyPr/>
                    <a:lstStyle/>
                    <a:p>
                      <a:pPr marL="47625">
                        <a:lnSpc>
                          <a:spcPct val="100000"/>
                        </a:lnSpc>
                        <a:spcBef>
                          <a:spcPts val="1200"/>
                        </a:spcBef>
                      </a:pPr>
                      <a:r>
                        <a:rPr sz="2000" b="1" dirty="0">
                          <a:solidFill>
                            <a:srgbClr val="FFFFFF"/>
                          </a:solidFill>
                        </a:rPr>
                        <a:t>Description</a:t>
                      </a:r>
                      <a:endParaRPr sz="2000" dirty="0">
                        <a:latin typeface="Sitka Text" panose="02000505000000020004" pitchFamily="2" charset="0"/>
                        <a:cs typeface="Arial"/>
                      </a:endParaRPr>
                    </a:p>
                  </a:txBody>
                  <a:tcPr marL="0" marR="0" marT="43180" marB="0"/>
                </a:tc>
                <a:tc>
                  <a:txBody>
                    <a:bodyPr/>
                    <a:lstStyle/>
                    <a:p>
                      <a:pPr marL="0" algn="ctr">
                        <a:lnSpc>
                          <a:spcPct val="100000"/>
                        </a:lnSpc>
                        <a:spcBef>
                          <a:spcPts val="1200"/>
                        </a:spcBef>
                      </a:pPr>
                      <a:r>
                        <a:rPr sz="2000" b="1" spc="-5" dirty="0">
                          <a:solidFill>
                            <a:srgbClr val="FFFFFF"/>
                          </a:solidFill>
                        </a:rPr>
                        <a:t>Example</a:t>
                      </a:r>
                      <a:endParaRPr sz="2000" dirty="0">
                        <a:latin typeface="Sitka Text" panose="02000505000000020004" pitchFamily="2" charset="0"/>
                        <a:cs typeface="Arial"/>
                      </a:endParaRPr>
                    </a:p>
                  </a:txBody>
                  <a:tcPr marL="0" marR="0" marT="43180" marB="0"/>
                </a:tc>
                <a:extLst>
                  <a:ext uri="{0D108BD9-81ED-4DB2-BD59-A6C34878D82A}">
                    <a16:rowId xmlns:a16="http://schemas.microsoft.com/office/drawing/2014/main" xmlns="" val="10000"/>
                  </a:ext>
                </a:extLst>
              </a:tr>
              <a:tr h="1313333">
                <a:tc>
                  <a:txBody>
                    <a:bodyPr/>
                    <a:lstStyle/>
                    <a:p>
                      <a:pPr algn="ctr">
                        <a:lnSpc>
                          <a:spcPct val="100000"/>
                        </a:lnSpc>
                        <a:spcBef>
                          <a:spcPts val="1200"/>
                        </a:spcBef>
                      </a:pPr>
                      <a:r>
                        <a:rPr sz="2000" spc="-5" dirty="0"/>
                        <a:t>&amp;&amp;</a:t>
                      </a:r>
                      <a:endParaRPr sz="2000">
                        <a:latin typeface="Sitka Text" panose="02000505000000020004" pitchFamily="2" charset="0"/>
                        <a:cs typeface="Arial"/>
                      </a:endParaRPr>
                    </a:p>
                  </a:txBody>
                  <a:tcPr marL="0" marR="0" marT="29845" marB="0"/>
                </a:tc>
                <a:tc>
                  <a:txBody>
                    <a:bodyPr/>
                    <a:lstStyle/>
                    <a:p>
                      <a:pPr marL="47625" marR="70485">
                        <a:lnSpc>
                          <a:spcPct val="100000"/>
                        </a:lnSpc>
                        <a:spcBef>
                          <a:spcPts val="1200"/>
                        </a:spcBef>
                      </a:pPr>
                      <a:r>
                        <a:rPr sz="2000" spc="-5" dirty="0"/>
                        <a:t>This is known </a:t>
                      </a:r>
                      <a:r>
                        <a:rPr sz="2000" dirty="0"/>
                        <a:t>as Logical </a:t>
                      </a:r>
                      <a:r>
                        <a:rPr sz="2000" spc="-5" dirty="0"/>
                        <a:t>AND </a:t>
                      </a:r>
                      <a:r>
                        <a:rPr sz="2000" dirty="0"/>
                        <a:t>&amp; it combines </a:t>
                      </a:r>
                      <a:r>
                        <a:rPr sz="2000" spc="-10" dirty="0"/>
                        <a:t>two </a:t>
                      </a:r>
                      <a:r>
                        <a:rPr sz="2000" spc="-5" dirty="0"/>
                        <a:t>variables or  expressions and </a:t>
                      </a:r>
                      <a:r>
                        <a:rPr sz="2000" dirty="0"/>
                        <a:t>if </a:t>
                      </a:r>
                      <a:r>
                        <a:rPr sz="2000" spc="-5" dirty="0"/>
                        <a:t>and only </a:t>
                      </a:r>
                      <a:r>
                        <a:rPr sz="2000" dirty="0"/>
                        <a:t>if </a:t>
                      </a:r>
                      <a:r>
                        <a:rPr sz="2000" spc="-5" dirty="0"/>
                        <a:t>both </a:t>
                      </a:r>
                      <a:r>
                        <a:rPr sz="2000" dirty="0"/>
                        <a:t>the operands </a:t>
                      </a:r>
                      <a:r>
                        <a:rPr sz="2000" spc="-5" dirty="0"/>
                        <a:t>are </a:t>
                      </a:r>
                      <a:r>
                        <a:rPr sz="2000" dirty="0"/>
                        <a:t>true,  then it </a:t>
                      </a:r>
                      <a:r>
                        <a:rPr sz="2000" spc="-5" dirty="0"/>
                        <a:t>will </a:t>
                      </a:r>
                      <a:r>
                        <a:rPr sz="2000" dirty="0"/>
                        <a:t>return</a:t>
                      </a:r>
                      <a:r>
                        <a:rPr sz="2000" spc="-25" dirty="0"/>
                        <a:t> </a:t>
                      </a:r>
                      <a:r>
                        <a:rPr sz="2000" dirty="0"/>
                        <a:t>true</a:t>
                      </a:r>
                      <a:endParaRPr sz="2000" dirty="0">
                        <a:latin typeface="Sitka Text" panose="02000505000000020004" pitchFamily="2" charset="0"/>
                        <a:cs typeface="Arial"/>
                      </a:endParaRPr>
                    </a:p>
                  </a:txBody>
                  <a:tcPr marL="0" marR="0" marT="29845" marB="0"/>
                </a:tc>
                <a:tc>
                  <a:txBody>
                    <a:bodyPr/>
                    <a:lstStyle/>
                    <a:p>
                      <a:pPr marL="0" marR="259079" algn="ctr">
                        <a:lnSpc>
                          <a:spcPct val="100000"/>
                        </a:lnSpc>
                        <a:spcBef>
                          <a:spcPts val="1200"/>
                        </a:spcBef>
                      </a:pPr>
                      <a:r>
                        <a:rPr sz="2000" dirty="0"/>
                        <a:t>(A </a:t>
                      </a:r>
                      <a:r>
                        <a:rPr sz="2000" spc="-5" dirty="0"/>
                        <a:t>&amp;&amp; </a:t>
                      </a:r>
                      <a:r>
                        <a:rPr sz="2000" dirty="0"/>
                        <a:t>B) </a:t>
                      </a:r>
                      <a:r>
                        <a:rPr sz="2000" spc="-5" dirty="0"/>
                        <a:t>is</a:t>
                      </a:r>
                      <a:r>
                        <a:rPr sz="2000" spc="-175" dirty="0"/>
                        <a:t> </a:t>
                      </a:r>
                      <a:r>
                        <a:rPr sz="2000" dirty="0"/>
                        <a:t>false</a:t>
                      </a:r>
                      <a:endParaRPr sz="2000" dirty="0">
                        <a:latin typeface="Sitka Text" panose="02000505000000020004" pitchFamily="2" charset="0"/>
                        <a:cs typeface="Arial"/>
                      </a:endParaRPr>
                    </a:p>
                  </a:txBody>
                  <a:tcPr marL="0" marR="0" marT="29845" marB="0"/>
                </a:tc>
                <a:extLst>
                  <a:ext uri="{0D108BD9-81ED-4DB2-BD59-A6C34878D82A}">
                    <a16:rowId xmlns:a16="http://schemas.microsoft.com/office/drawing/2014/main" xmlns="" val="10001"/>
                  </a:ext>
                </a:extLst>
              </a:tr>
              <a:tr h="1313477">
                <a:tc>
                  <a:txBody>
                    <a:bodyPr/>
                    <a:lstStyle/>
                    <a:p>
                      <a:pPr algn="ctr">
                        <a:lnSpc>
                          <a:spcPct val="100000"/>
                        </a:lnSpc>
                        <a:spcBef>
                          <a:spcPts val="1200"/>
                        </a:spcBef>
                      </a:pPr>
                      <a:r>
                        <a:rPr sz="2000" spc="-20" dirty="0"/>
                        <a:t>||</a:t>
                      </a:r>
                      <a:endParaRPr sz="2000">
                        <a:latin typeface="Sitka Text" panose="02000505000000020004" pitchFamily="2" charset="0"/>
                        <a:cs typeface="Arial"/>
                      </a:endParaRPr>
                    </a:p>
                  </a:txBody>
                  <a:tcPr marL="0" marR="0" marT="29845" marB="0"/>
                </a:tc>
                <a:tc>
                  <a:txBody>
                    <a:bodyPr/>
                    <a:lstStyle/>
                    <a:p>
                      <a:pPr marL="47625" marR="183515">
                        <a:lnSpc>
                          <a:spcPct val="100000"/>
                        </a:lnSpc>
                        <a:spcBef>
                          <a:spcPts val="1200"/>
                        </a:spcBef>
                      </a:pPr>
                      <a:r>
                        <a:rPr sz="2000" spc="-5" dirty="0"/>
                        <a:t>This is known </a:t>
                      </a:r>
                      <a:r>
                        <a:rPr sz="2000" dirty="0"/>
                        <a:t>as Logical OR &amp; it combines </a:t>
                      </a:r>
                      <a:r>
                        <a:rPr sz="2000" spc="-10" dirty="0"/>
                        <a:t>two </a:t>
                      </a:r>
                      <a:r>
                        <a:rPr sz="2000" spc="-5" dirty="0"/>
                        <a:t>variables </a:t>
                      </a:r>
                      <a:r>
                        <a:rPr sz="2000" dirty="0"/>
                        <a:t>or  </a:t>
                      </a:r>
                      <a:r>
                        <a:rPr sz="2000" spc="-5" dirty="0"/>
                        <a:t>expressions </a:t>
                      </a:r>
                      <a:r>
                        <a:rPr sz="2000" dirty="0"/>
                        <a:t>and if </a:t>
                      </a:r>
                      <a:r>
                        <a:rPr sz="2000" spc="-5" dirty="0"/>
                        <a:t>either one is </a:t>
                      </a:r>
                      <a:r>
                        <a:rPr sz="2000" dirty="0"/>
                        <a:t>true </a:t>
                      </a:r>
                      <a:r>
                        <a:rPr sz="2000" spc="-5" dirty="0"/>
                        <a:t>or both </a:t>
                      </a:r>
                      <a:r>
                        <a:rPr sz="2000" dirty="0"/>
                        <a:t>the operands  </a:t>
                      </a:r>
                      <a:r>
                        <a:rPr sz="2000" spc="-5" dirty="0"/>
                        <a:t>are </a:t>
                      </a:r>
                      <a:r>
                        <a:rPr sz="2000" dirty="0"/>
                        <a:t>true, then it </a:t>
                      </a:r>
                      <a:r>
                        <a:rPr sz="2000" spc="-5" dirty="0"/>
                        <a:t>will </a:t>
                      </a:r>
                      <a:r>
                        <a:rPr sz="2000" dirty="0"/>
                        <a:t>return</a:t>
                      </a:r>
                      <a:r>
                        <a:rPr sz="2000" spc="-50" dirty="0"/>
                        <a:t> </a:t>
                      </a:r>
                      <a:r>
                        <a:rPr sz="2000" dirty="0"/>
                        <a:t>true</a:t>
                      </a:r>
                      <a:endParaRPr sz="2000">
                        <a:latin typeface="Sitka Text" panose="02000505000000020004" pitchFamily="2" charset="0"/>
                        <a:cs typeface="Arial"/>
                      </a:endParaRPr>
                    </a:p>
                  </a:txBody>
                  <a:tcPr marL="0" marR="0" marT="29845" marB="0"/>
                </a:tc>
                <a:tc>
                  <a:txBody>
                    <a:bodyPr/>
                    <a:lstStyle/>
                    <a:p>
                      <a:pPr marL="0" algn="ctr">
                        <a:lnSpc>
                          <a:spcPct val="100000"/>
                        </a:lnSpc>
                        <a:spcBef>
                          <a:spcPts val="1200"/>
                        </a:spcBef>
                      </a:pPr>
                      <a:r>
                        <a:rPr sz="2000" dirty="0"/>
                        <a:t>(A </a:t>
                      </a:r>
                      <a:r>
                        <a:rPr sz="2000" spc="-10" dirty="0"/>
                        <a:t>|| </a:t>
                      </a:r>
                      <a:r>
                        <a:rPr sz="2000" dirty="0"/>
                        <a:t>B) </a:t>
                      </a:r>
                      <a:r>
                        <a:rPr sz="2000" spc="-5" dirty="0"/>
                        <a:t>is</a:t>
                      </a:r>
                      <a:r>
                        <a:rPr sz="2000" spc="-110" dirty="0"/>
                        <a:t> </a:t>
                      </a:r>
                      <a:r>
                        <a:rPr sz="2000" dirty="0"/>
                        <a:t>true</a:t>
                      </a:r>
                      <a:endParaRPr sz="2000" dirty="0">
                        <a:latin typeface="Sitka Text" panose="02000505000000020004" pitchFamily="2" charset="0"/>
                        <a:cs typeface="Arial"/>
                      </a:endParaRPr>
                    </a:p>
                  </a:txBody>
                  <a:tcPr marL="0" marR="0" marT="29845" marB="0"/>
                </a:tc>
                <a:extLst>
                  <a:ext uri="{0D108BD9-81ED-4DB2-BD59-A6C34878D82A}">
                    <a16:rowId xmlns:a16="http://schemas.microsoft.com/office/drawing/2014/main" xmlns="" val="10002"/>
                  </a:ext>
                </a:extLst>
              </a:tr>
              <a:tr h="928903">
                <a:tc>
                  <a:txBody>
                    <a:bodyPr/>
                    <a:lstStyle/>
                    <a:p>
                      <a:pPr marL="2540" algn="ctr">
                        <a:lnSpc>
                          <a:spcPct val="100000"/>
                        </a:lnSpc>
                        <a:spcBef>
                          <a:spcPts val="1200"/>
                        </a:spcBef>
                      </a:pPr>
                      <a:r>
                        <a:rPr sz="2000" dirty="0"/>
                        <a:t>!</a:t>
                      </a:r>
                      <a:endParaRPr sz="2000">
                        <a:latin typeface="Sitka Text" panose="02000505000000020004" pitchFamily="2" charset="0"/>
                        <a:cs typeface="Arial"/>
                      </a:endParaRPr>
                    </a:p>
                  </a:txBody>
                  <a:tcPr marL="0" marR="0" marT="30480" marB="0"/>
                </a:tc>
                <a:tc>
                  <a:txBody>
                    <a:bodyPr/>
                    <a:lstStyle/>
                    <a:p>
                      <a:pPr marL="47625" marR="536575">
                        <a:lnSpc>
                          <a:spcPct val="100000"/>
                        </a:lnSpc>
                        <a:spcBef>
                          <a:spcPts val="1200"/>
                        </a:spcBef>
                      </a:pPr>
                      <a:r>
                        <a:rPr sz="2000" dirty="0"/>
                        <a:t>Called Logical </a:t>
                      </a:r>
                      <a:r>
                        <a:rPr sz="2000" spc="-5" dirty="0"/>
                        <a:t>NOT </a:t>
                      </a:r>
                      <a:r>
                        <a:rPr sz="2000" spc="-10" dirty="0"/>
                        <a:t>Operator. </a:t>
                      </a:r>
                      <a:r>
                        <a:rPr sz="2000" dirty="0"/>
                        <a:t>It </a:t>
                      </a:r>
                      <a:r>
                        <a:rPr sz="2000" spc="-5" dirty="0"/>
                        <a:t>reverses </a:t>
                      </a:r>
                      <a:r>
                        <a:rPr sz="2000" dirty="0"/>
                        <a:t>the </a:t>
                      </a:r>
                      <a:r>
                        <a:rPr sz="2000" spc="-5" dirty="0"/>
                        <a:t>value </a:t>
                      </a:r>
                      <a:r>
                        <a:rPr sz="2000" dirty="0"/>
                        <a:t>of</a:t>
                      </a:r>
                      <a:r>
                        <a:rPr sz="2000" spc="-110" dirty="0"/>
                        <a:t> </a:t>
                      </a:r>
                      <a:r>
                        <a:rPr sz="2000" spc="-5" dirty="0"/>
                        <a:t>a  Boolean</a:t>
                      </a:r>
                      <a:r>
                        <a:rPr sz="2000" spc="-10" dirty="0"/>
                        <a:t> </a:t>
                      </a:r>
                      <a:r>
                        <a:rPr sz="2000" spc="-5" dirty="0"/>
                        <a:t>expression</a:t>
                      </a:r>
                      <a:endParaRPr sz="2000">
                        <a:latin typeface="Sitka Text" panose="02000505000000020004" pitchFamily="2" charset="0"/>
                        <a:cs typeface="Arial"/>
                      </a:endParaRPr>
                    </a:p>
                  </a:txBody>
                  <a:tcPr marL="0" marR="0" marT="30480" marB="0"/>
                </a:tc>
                <a:tc>
                  <a:txBody>
                    <a:bodyPr/>
                    <a:lstStyle/>
                    <a:p>
                      <a:pPr marL="0" marR="269875" algn="ctr">
                        <a:lnSpc>
                          <a:spcPct val="100000"/>
                        </a:lnSpc>
                        <a:spcBef>
                          <a:spcPts val="1200"/>
                        </a:spcBef>
                      </a:pPr>
                      <a:r>
                        <a:rPr sz="2000" spc="-15" dirty="0"/>
                        <a:t>!(A </a:t>
                      </a:r>
                      <a:r>
                        <a:rPr sz="2000" spc="-5" dirty="0"/>
                        <a:t>&amp;&amp; </a:t>
                      </a:r>
                      <a:r>
                        <a:rPr sz="2000" dirty="0"/>
                        <a:t>B) </a:t>
                      </a:r>
                      <a:r>
                        <a:rPr sz="2000" spc="-5" dirty="0"/>
                        <a:t>is</a:t>
                      </a:r>
                      <a:r>
                        <a:rPr sz="2000" spc="-130" dirty="0"/>
                        <a:t> </a:t>
                      </a:r>
                      <a:r>
                        <a:rPr sz="2000" dirty="0"/>
                        <a:t>true</a:t>
                      </a:r>
                      <a:endParaRPr sz="2000" dirty="0">
                        <a:latin typeface="Sitka Text" panose="02000505000000020004" pitchFamily="2" charset="0"/>
                        <a:cs typeface="Arial"/>
                      </a:endParaRPr>
                    </a:p>
                  </a:txBody>
                  <a:tcPr marL="0" marR="0" marT="3048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6829249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886200" y="876993"/>
            <a:ext cx="525780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165609" y="234087"/>
            <a:ext cx="453361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Try it and Tell me</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xmlns="" id="{23DF47C5-7061-436B-84F2-0B88AFF2AEFE}"/>
              </a:ext>
            </a:extLst>
          </p:cNvPr>
          <p:cNvSpPr txBox="1"/>
          <p:nvPr/>
        </p:nvSpPr>
        <p:spPr>
          <a:xfrm>
            <a:off x="480606" y="1315381"/>
            <a:ext cx="8206194" cy="4401205"/>
          </a:xfrm>
          <a:prstGeom prst="rect">
            <a:avLst/>
          </a:prstGeom>
          <a:noFill/>
        </p:spPr>
        <p:txBody>
          <a:bodyPr wrap="square">
            <a:spAutoFit/>
          </a:bodyPr>
          <a:lstStyle/>
          <a:p>
            <a:pPr marL="12700">
              <a:lnSpc>
                <a:spcPct val="100000"/>
              </a:lnSpc>
              <a:spcBef>
                <a:spcPts val="600"/>
              </a:spcBef>
            </a:pPr>
            <a:r>
              <a:rPr lang="en-US" sz="2400" dirty="0">
                <a:latin typeface="Sitka Text" panose="02000505000000020004" pitchFamily="2" charset="0"/>
                <a:cs typeface="Times New Roman"/>
              </a:rPr>
              <a:t>class Sample{</a:t>
            </a:r>
          </a:p>
          <a:p>
            <a:pPr marL="243840" marR="1438275" indent="-3175">
              <a:lnSpc>
                <a:spcPct val="120000"/>
              </a:lnSpc>
              <a:spcBef>
                <a:spcPts val="600"/>
              </a:spcBef>
            </a:pPr>
            <a:r>
              <a:rPr lang="en-US" sz="2400" dirty="0">
                <a:latin typeface="Sitka Text" panose="02000505000000020004" pitchFamily="2" charset="0"/>
                <a:cs typeface="Times New Roman"/>
              </a:rPr>
              <a:t>public static void main(String[] </a:t>
            </a:r>
            <a:r>
              <a:rPr lang="en-US" sz="2400" dirty="0" err="1">
                <a:latin typeface="Sitka Text" panose="02000505000000020004" pitchFamily="2" charset="0"/>
                <a:cs typeface="Times New Roman"/>
              </a:rPr>
              <a:t>args</a:t>
            </a:r>
            <a:r>
              <a:rPr lang="en-US" sz="2400" dirty="0">
                <a:latin typeface="Sitka Text" panose="02000505000000020004" pitchFamily="2" charset="0"/>
                <a:cs typeface="Times New Roman"/>
              </a:rPr>
              <a:t>){  </a:t>
            </a:r>
          </a:p>
          <a:p>
            <a:pPr marL="243840" marR="1438275" indent="-3175">
              <a:lnSpc>
                <a:spcPct val="120000"/>
              </a:lnSpc>
              <a:spcBef>
                <a:spcPts val="600"/>
              </a:spcBef>
            </a:pPr>
            <a:r>
              <a:rPr lang="en-US" sz="2400" dirty="0">
                <a:latin typeface="Sitka Text" panose="02000505000000020004" pitchFamily="2" charset="0"/>
                <a:cs typeface="Times New Roman"/>
              </a:rPr>
              <a:t>	</a:t>
            </a:r>
            <a:r>
              <a:rPr lang="en-US" sz="2400" dirty="0" err="1">
                <a:latin typeface="Sitka Text" panose="02000505000000020004" pitchFamily="2" charset="0"/>
                <a:cs typeface="Times New Roman"/>
              </a:rPr>
              <a:t>boolean</a:t>
            </a:r>
            <a:r>
              <a:rPr lang="en-US" sz="2400" dirty="0">
                <a:latin typeface="Sitka Text" panose="02000505000000020004" pitchFamily="2" charset="0"/>
                <a:cs typeface="Times New Roman"/>
              </a:rPr>
              <a:t> a = true;</a:t>
            </a:r>
          </a:p>
          <a:p>
            <a:pPr marL="243840">
              <a:lnSpc>
                <a:spcPct val="100000"/>
              </a:lnSpc>
              <a:spcBef>
                <a:spcPts val="600"/>
              </a:spcBef>
            </a:pPr>
            <a:r>
              <a:rPr lang="en-US" sz="2400" dirty="0" err="1">
                <a:latin typeface="Sitka Text" panose="02000505000000020004" pitchFamily="2" charset="0"/>
                <a:cs typeface="Times New Roman"/>
              </a:rPr>
              <a:t>boolean</a:t>
            </a:r>
            <a:r>
              <a:rPr lang="en-US" sz="2400" dirty="0">
                <a:latin typeface="Sitka Text" panose="02000505000000020004" pitchFamily="2" charset="0"/>
                <a:cs typeface="Times New Roman"/>
              </a:rPr>
              <a:t> b = false;</a:t>
            </a:r>
          </a:p>
          <a:p>
            <a:pPr marL="243840" marR="5080">
              <a:lnSpc>
                <a:spcPct val="120000"/>
              </a:lnSpc>
              <a:spcBef>
                <a:spcPts val="600"/>
              </a:spcBef>
            </a:pPr>
            <a:r>
              <a:rPr lang="en-US" sz="2400" dirty="0" err="1">
                <a:latin typeface="Sitka Text" panose="02000505000000020004" pitchFamily="2" charset="0"/>
                <a:cs typeface="Times New Roman"/>
              </a:rPr>
              <a:t>System.</a:t>
            </a:r>
            <a:r>
              <a:rPr lang="en-US" sz="2400" i="1" dirty="0" err="1">
                <a:latin typeface="Sitka Text" panose="02000505000000020004" pitchFamily="2" charset="0"/>
                <a:cs typeface="Times New Roman"/>
              </a:rPr>
              <a:t>out.println</a:t>
            </a:r>
            <a:r>
              <a:rPr lang="en-US" sz="2400" i="1" dirty="0">
                <a:latin typeface="Sitka Text" panose="02000505000000020004" pitchFamily="2" charset="0"/>
                <a:cs typeface="Times New Roman"/>
              </a:rPr>
              <a:t>("a &amp;&amp; b = " + (a&amp;&amp;b) );  </a:t>
            </a:r>
          </a:p>
          <a:p>
            <a:pPr marL="243840" marR="5080">
              <a:lnSpc>
                <a:spcPct val="120000"/>
              </a:lnSpc>
              <a:spcBef>
                <a:spcPts val="600"/>
              </a:spcBef>
            </a:pPr>
            <a:r>
              <a:rPr lang="en-US" sz="2400" dirty="0" err="1">
                <a:latin typeface="Sitka Text" panose="02000505000000020004" pitchFamily="2" charset="0"/>
                <a:cs typeface="Times New Roman"/>
              </a:rPr>
              <a:t>System.</a:t>
            </a:r>
            <a:r>
              <a:rPr lang="en-US" sz="2400" i="1" dirty="0" err="1">
                <a:latin typeface="Sitka Text" panose="02000505000000020004" pitchFamily="2" charset="0"/>
                <a:cs typeface="Times New Roman"/>
              </a:rPr>
              <a:t>out.println</a:t>
            </a:r>
            <a:r>
              <a:rPr lang="en-US" sz="2400" i="1" dirty="0">
                <a:latin typeface="Sitka Text" panose="02000505000000020004" pitchFamily="2" charset="0"/>
                <a:cs typeface="Times New Roman"/>
              </a:rPr>
              <a:t>("a || b = " + (a||b) );  </a:t>
            </a:r>
          </a:p>
          <a:p>
            <a:pPr marL="243840" marR="5080">
              <a:lnSpc>
                <a:spcPct val="120000"/>
              </a:lnSpc>
              <a:spcBef>
                <a:spcPts val="600"/>
              </a:spcBef>
            </a:pPr>
            <a:r>
              <a:rPr lang="en-US" sz="2400" dirty="0" err="1">
                <a:latin typeface="Sitka Text" panose="02000505000000020004" pitchFamily="2" charset="0"/>
                <a:cs typeface="Times New Roman"/>
              </a:rPr>
              <a:t>System.</a:t>
            </a:r>
            <a:r>
              <a:rPr lang="en-US" sz="2400" i="1" dirty="0" err="1">
                <a:latin typeface="Sitka Text" panose="02000505000000020004" pitchFamily="2" charset="0"/>
                <a:cs typeface="Times New Roman"/>
              </a:rPr>
              <a:t>out.println</a:t>
            </a:r>
            <a:r>
              <a:rPr lang="en-US" sz="2400" i="1" dirty="0">
                <a:latin typeface="Sitka Text" panose="02000505000000020004" pitchFamily="2" charset="0"/>
                <a:cs typeface="Times New Roman"/>
              </a:rPr>
              <a:t>("!(a &amp;&amp; b) = " + !(a &amp;&amp; b) );</a:t>
            </a:r>
            <a:endParaRPr lang="en-US" sz="2400" dirty="0">
              <a:latin typeface="Sitka Text" panose="02000505000000020004" pitchFamily="2" charset="0"/>
              <a:cs typeface="Times New Roman"/>
            </a:endParaRPr>
          </a:p>
          <a:p>
            <a:pPr marL="243840">
              <a:lnSpc>
                <a:spcPct val="100000"/>
              </a:lnSpc>
              <a:spcBef>
                <a:spcPts val="600"/>
              </a:spcBef>
            </a:pPr>
            <a:r>
              <a:rPr lang="en-US" sz="2400" dirty="0">
                <a:latin typeface="Sitka Text" panose="02000505000000020004" pitchFamily="2" charset="0"/>
                <a:cs typeface="Times New Roman"/>
              </a:rPr>
              <a:t>}</a:t>
            </a:r>
          </a:p>
          <a:p>
            <a:pPr marL="12700">
              <a:lnSpc>
                <a:spcPct val="100000"/>
              </a:lnSpc>
              <a:spcBef>
                <a:spcPts val="600"/>
              </a:spcBef>
            </a:pPr>
            <a:r>
              <a:rPr lang="en-US" sz="2400" dirty="0">
                <a:latin typeface="Sitka Text" panose="02000505000000020004" pitchFamily="2" charset="0"/>
                <a:cs typeface="Times New Roman"/>
              </a:rPr>
              <a:t>}</a:t>
            </a:r>
          </a:p>
        </p:txBody>
      </p:sp>
    </p:spTree>
    <p:extLst>
      <p:ext uri="{BB962C8B-B14F-4D97-AF65-F5344CB8AC3E}">
        <p14:creationId xmlns:p14="http://schemas.microsoft.com/office/powerpoint/2010/main" val="21685540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5354332" y="876993"/>
            <a:ext cx="378966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76200" y="329199"/>
            <a:ext cx="6781800" cy="769441"/>
          </a:xfrm>
          <a:prstGeom prst="rect">
            <a:avLst/>
          </a:prstGeom>
          <a:noFill/>
        </p:spPr>
        <p:txBody>
          <a:bodyPr wrap="square" lIns="91440" tIns="45720" rIns="91440" bIns="45720">
            <a:spAutoFit/>
          </a:bodyPr>
          <a:lstStyle/>
          <a:p>
            <a:pPr algn="ctr"/>
            <a:r>
              <a:rPr lang="en-US" sz="4400" dirty="0">
                <a:latin typeface="Sitka Heading Semibold" pitchFamily="2" charset="0"/>
              </a:rPr>
              <a:t>Shift</a:t>
            </a:r>
            <a:r>
              <a:rPr lang="en-US" sz="4400" spc="10" dirty="0">
                <a:latin typeface="Sitka Heading Semibold" pitchFamily="2" charset="0"/>
              </a:rPr>
              <a:t> </a:t>
            </a:r>
            <a:r>
              <a:rPr lang="en-US" sz="4400" spc="-5" dirty="0">
                <a:latin typeface="Sitka Heading Semibold" pitchFamily="2" charset="0"/>
              </a:rPr>
              <a:t>Operators</a:t>
            </a:r>
            <a:r>
              <a:rPr lang="en-US" sz="4400" spc="10" dirty="0">
                <a:latin typeface="Sitka Heading Semibold" pitchFamily="2" charset="0"/>
              </a:rPr>
              <a:t> </a:t>
            </a:r>
            <a:r>
              <a:rPr lang="en-US" sz="4400" dirty="0">
                <a:latin typeface="Sitka Heading Semibold" pitchFamily="2" charset="0"/>
              </a:rPr>
              <a:t>&lt;&lt;	and</a:t>
            </a:r>
            <a:r>
              <a:rPr lang="en-US" sz="4400" spc="-85" dirty="0">
                <a:latin typeface="Sitka Heading Semibold" pitchFamily="2" charset="0"/>
              </a:rPr>
              <a:t> </a:t>
            </a:r>
            <a:r>
              <a:rPr lang="en-US" sz="4400" dirty="0">
                <a:latin typeface="Sitka Heading Semibold" pitchFamily="2" charset="0"/>
              </a:rPr>
              <a:t>&gt;&gt;</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xmlns="" id="{FFF4B09B-79A5-49C2-8975-D7497C362FFC}"/>
              </a:ext>
            </a:extLst>
          </p:cNvPr>
          <p:cNvSpPr txBox="1"/>
          <p:nvPr/>
        </p:nvSpPr>
        <p:spPr>
          <a:xfrm>
            <a:off x="748963" y="1527162"/>
            <a:ext cx="7838447" cy="4339650"/>
          </a:xfrm>
          <a:prstGeom prst="rect">
            <a:avLst/>
          </a:prstGeom>
          <a:noFill/>
        </p:spPr>
        <p:txBody>
          <a:bodyPr wrap="square">
            <a:spAutoFit/>
          </a:bodyPr>
          <a:lstStyle/>
          <a:p>
            <a:pPr marL="355600" marR="168275" indent="-342900">
              <a:lnSpc>
                <a:spcPct val="100000"/>
              </a:lnSpc>
              <a:spcBef>
                <a:spcPts val="1200"/>
              </a:spcBef>
              <a:spcAft>
                <a:spcPts val="1200"/>
              </a:spcAft>
              <a:buFont typeface="Arial" panose="020B0604020202020204" pitchFamily="34" charset="0"/>
              <a:buChar char="•"/>
            </a:pPr>
            <a:r>
              <a:rPr lang="en-US" sz="2400" dirty="0">
                <a:latin typeface="Sitka Text" panose="02000505000000020004" pitchFamily="2" charset="0"/>
                <a:cs typeface="Arial"/>
              </a:rPr>
              <a:t>The shift operators(&lt;&lt; and &gt;&gt;) shift the bits of a  number to the left or right, resulting in a new  number.</a:t>
            </a:r>
          </a:p>
          <a:p>
            <a:pPr marL="355600" marR="5080" indent="-342900">
              <a:lnSpc>
                <a:spcPct val="100000"/>
              </a:lnSpc>
              <a:spcBef>
                <a:spcPts val="1200"/>
              </a:spcBef>
              <a:spcAft>
                <a:spcPts val="1200"/>
              </a:spcAft>
              <a:buFont typeface="Arial" panose="020B0604020202020204" pitchFamily="34" charset="0"/>
              <a:buChar char="•"/>
            </a:pPr>
            <a:r>
              <a:rPr lang="en-US" sz="2400" dirty="0">
                <a:latin typeface="Sitka Text" panose="02000505000000020004" pitchFamily="2" charset="0"/>
                <a:cs typeface="Arial"/>
              </a:rPr>
              <a:t>They are used only on integral numbers( and not  on floating point numbers, i.e. decimals).</a:t>
            </a:r>
          </a:p>
          <a:p>
            <a:pPr marL="355600" marR="203835" indent="-342900">
              <a:lnSpc>
                <a:spcPct val="100000"/>
              </a:lnSpc>
              <a:spcBef>
                <a:spcPts val="1200"/>
              </a:spcBef>
              <a:spcAft>
                <a:spcPts val="1200"/>
              </a:spcAft>
              <a:buFont typeface="Arial" panose="020B0604020202020204" pitchFamily="34" charset="0"/>
              <a:buChar char="•"/>
            </a:pPr>
            <a:r>
              <a:rPr lang="en-US" sz="2400" dirty="0">
                <a:latin typeface="Sitka Text" panose="02000505000000020004" pitchFamily="2" charset="0"/>
                <a:cs typeface="Arial"/>
              </a:rPr>
              <a:t>The right shift operator(&gt;&gt;) is used to divide a  number in the multiples of 2. </a:t>
            </a:r>
          </a:p>
          <a:p>
            <a:pPr marL="355600" marR="203835" indent="-342900">
              <a:lnSpc>
                <a:spcPct val="100000"/>
              </a:lnSpc>
              <a:spcBef>
                <a:spcPts val="1200"/>
              </a:spcBef>
              <a:spcAft>
                <a:spcPts val="1200"/>
              </a:spcAft>
              <a:buFont typeface="Arial" panose="020B0604020202020204" pitchFamily="34" charset="0"/>
              <a:buChar char="•"/>
            </a:pPr>
            <a:r>
              <a:rPr lang="en-US" sz="2400" dirty="0">
                <a:latin typeface="Sitka Text" panose="02000505000000020004" pitchFamily="2" charset="0"/>
                <a:cs typeface="Arial"/>
              </a:rPr>
              <a:t>The left shift  operator(&lt;&lt;) is used to multiply a number in the  multiples of 2.</a:t>
            </a:r>
          </a:p>
        </p:txBody>
      </p:sp>
    </p:spTree>
    <p:extLst>
      <p:ext uri="{BB962C8B-B14F-4D97-AF65-F5344CB8AC3E}">
        <p14:creationId xmlns:p14="http://schemas.microsoft.com/office/powerpoint/2010/main" val="27619808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4877497" y="876993"/>
            <a:ext cx="4266503"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380999" y="331887"/>
            <a:ext cx="6022797" cy="769441"/>
          </a:xfrm>
          <a:prstGeom prst="rect">
            <a:avLst/>
          </a:prstGeom>
          <a:noFill/>
        </p:spPr>
        <p:txBody>
          <a:bodyPr wrap="square" lIns="91440" tIns="45720" rIns="91440" bIns="45720">
            <a:spAutoFit/>
          </a:bodyPr>
          <a:lstStyle/>
          <a:p>
            <a:pPr algn="ctr"/>
            <a:r>
              <a:rPr lang="en-US" sz="4400" spc="-5" dirty="0">
                <a:latin typeface="Sitka Heading Semibold" pitchFamily="2" charset="0"/>
              </a:rPr>
              <a:t>Right </a:t>
            </a:r>
            <a:r>
              <a:rPr lang="en-US" sz="4400" dirty="0">
                <a:latin typeface="Sitka Heading Semibold" pitchFamily="2" charset="0"/>
              </a:rPr>
              <a:t>Shift </a:t>
            </a:r>
            <a:r>
              <a:rPr lang="en-US" sz="4400" spc="-5" dirty="0">
                <a:latin typeface="Sitka Heading Semibold" pitchFamily="2" charset="0"/>
              </a:rPr>
              <a:t>Operator</a:t>
            </a:r>
            <a:r>
              <a:rPr lang="en-US" sz="4400" spc="-25" dirty="0">
                <a:latin typeface="Sitka Heading Semibold" pitchFamily="2" charset="0"/>
              </a:rPr>
              <a:t> </a:t>
            </a:r>
            <a:r>
              <a:rPr lang="en-US" sz="4400" spc="-5" dirty="0">
                <a:latin typeface="Sitka Heading Semibold" pitchFamily="2" charset="0"/>
              </a:rPr>
              <a:t>&gt;&gt;</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xmlns="" id="{FFF4B09B-79A5-49C2-8975-D7497C362FFC}"/>
              </a:ext>
            </a:extLst>
          </p:cNvPr>
          <p:cNvSpPr txBox="1"/>
          <p:nvPr/>
        </p:nvSpPr>
        <p:spPr>
          <a:xfrm>
            <a:off x="748963" y="1527162"/>
            <a:ext cx="7838447" cy="4185761"/>
          </a:xfrm>
          <a:prstGeom prst="rect">
            <a:avLst/>
          </a:prstGeom>
          <a:noFill/>
        </p:spPr>
        <p:txBody>
          <a:bodyPr wrap="square">
            <a:spAutoFit/>
          </a:bodyPr>
          <a:lstStyle/>
          <a:p>
            <a:pPr marL="355600" marR="168275" indent="-342900">
              <a:lnSpc>
                <a:spcPct val="100000"/>
              </a:lnSpc>
              <a:spcBef>
                <a:spcPts val="600"/>
              </a:spcBef>
              <a:spcAft>
                <a:spcPts val="600"/>
              </a:spcAft>
              <a:buFont typeface="Arial" panose="020B0604020202020204" pitchFamily="34" charset="0"/>
              <a:buChar char="•"/>
            </a:pPr>
            <a:r>
              <a:rPr lang="en-US" sz="2400" dirty="0">
                <a:latin typeface="Sitka Text" panose="02000505000000020004" pitchFamily="2" charset="0"/>
                <a:cs typeface="Arial"/>
              </a:rPr>
              <a:t>When we </a:t>
            </a:r>
            <a:r>
              <a:rPr lang="en-US" sz="2400" spc="-5" dirty="0">
                <a:latin typeface="Sitka Text" panose="02000505000000020004" pitchFamily="2" charset="0"/>
                <a:cs typeface="Arial"/>
              </a:rPr>
              <a:t>apply </a:t>
            </a:r>
            <a:r>
              <a:rPr lang="en-US" sz="2400" dirty="0">
                <a:latin typeface="Sitka Text" panose="02000505000000020004" pitchFamily="2" charset="0"/>
                <a:cs typeface="Arial"/>
              </a:rPr>
              <a:t>the </a:t>
            </a:r>
            <a:r>
              <a:rPr lang="en-US" sz="2400" spc="-5" dirty="0">
                <a:latin typeface="Sitka Text" panose="02000505000000020004" pitchFamily="2" charset="0"/>
                <a:cs typeface="Arial"/>
              </a:rPr>
              <a:t>right shift operator </a:t>
            </a:r>
            <a:r>
              <a:rPr lang="en-US" sz="2400" dirty="0">
                <a:latin typeface="Sitka Text" panose="02000505000000020004" pitchFamily="2" charset="0"/>
                <a:cs typeface="Arial"/>
              </a:rPr>
              <a:t>&gt;&gt;, the </a:t>
            </a:r>
            <a:r>
              <a:rPr lang="en-US" sz="2400" spc="-5" dirty="0">
                <a:latin typeface="Sitka Text" panose="02000505000000020004" pitchFamily="2" charset="0"/>
                <a:cs typeface="Arial"/>
              </a:rPr>
              <a:t>value gets  divided by 2 </a:t>
            </a:r>
            <a:r>
              <a:rPr lang="en-US" sz="2400" dirty="0">
                <a:latin typeface="Sitka Text" panose="02000505000000020004" pitchFamily="2" charset="0"/>
                <a:cs typeface="Arial"/>
              </a:rPr>
              <a:t>to the </a:t>
            </a:r>
            <a:r>
              <a:rPr lang="en-US" sz="2400" spc="-5" dirty="0">
                <a:latin typeface="Sitka Text" panose="02000505000000020004" pitchFamily="2" charset="0"/>
                <a:cs typeface="Arial"/>
              </a:rPr>
              <a:t>power </a:t>
            </a:r>
            <a:r>
              <a:rPr lang="en-US" sz="2400" dirty="0">
                <a:latin typeface="Sitka Text" panose="02000505000000020004" pitchFamily="2" charset="0"/>
                <a:cs typeface="Arial"/>
              </a:rPr>
              <a:t>of </a:t>
            </a:r>
            <a:r>
              <a:rPr lang="en-US" sz="2400" spc="-5" dirty="0">
                <a:latin typeface="Sitka Text" panose="02000505000000020004" pitchFamily="2" charset="0"/>
                <a:cs typeface="Arial"/>
              </a:rPr>
              <a:t>number specified </a:t>
            </a:r>
            <a:r>
              <a:rPr lang="en-US" sz="2400" dirty="0">
                <a:latin typeface="Sitka Text" panose="02000505000000020004" pitchFamily="2" charset="0"/>
                <a:cs typeface="Arial"/>
              </a:rPr>
              <a:t>after the  </a:t>
            </a:r>
            <a:r>
              <a:rPr lang="en-US" sz="2400" spc="-20" dirty="0">
                <a:latin typeface="Sitka Text" panose="02000505000000020004" pitchFamily="2" charset="0"/>
                <a:cs typeface="Arial"/>
              </a:rPr>
              <a:t>operator.</a:t>
            </a:r>
          </a:p>
          <a:p>
            <a:pPr marL="355600" marR="168275" indent="-342900">
              <a:spcBef>
                <a:spcPts val="600"/>
              </a:spcBef>
              <a:spcAft>
                <a:spcPts val="600"/>
              </a:spcAft>
              <a:buFont typeface="Arial" panose="020B0604020202020204" pitchFamily="34" charset="0"/>
              <a:buChar char="•"/>
            </a:pPr>
            <a:r>
              <a:rPr lang="en-US" sz="2400" spc="-5" dirty="0">
                <a:latin typeface="Sitka Text" panose="02000505000000020004" pitchFamily="2" charset="0"/>
                <a:cs typeface="Arial"/>
              </a:rPr>
              <a:t>int </a:t>
            </a:r>
            <a:r>
              <a:rPr lang="en-US" sz="2400" dirty="0">
                <a:latin typeface="Sitka Text" panose="02000505000000020004" pitchFamily="2" charset="0"/>
                <a:cs typeface="Arial"/>
              </a:rPr>
              <a:t>x = </a:t>
            </a:r>
            <a:r>
              <a:rPr lang="en-US" sz="2400" spc="-5" dirty="0">
                <a:latin typeface="Sitka Text" panose="02000505000000020004" pitchFamily="2" charset="0"/>
                <a:cs typeface="Arial"/>
              </a:rPr>
              <a:t>16;  </a:t>
            </a:r>
          </a:p>
          <a:p>
            <a:pPr marL="355600" marR="168275" indent="-342900">
              <a:spcBef>
                <a:spcPts val="600"/>
              </a:spcBef>
              <a:spcAft>
                <a:spcPts val="600"/>
              </a:spcAft>
              <a:buFont typeface="Arial" panose="020B0604020202020204" pitchFamily="34" charset="0"/>
              <a:buChar char="•"/>
            </a:pPr>
            <a:r>
              <a:rPr lang="en-US" sz="2400" dirty="0">
                <a:latin typeface="Sitka Text" panose="02000505000000020004" pitchFamily="2" charset="0"/>
                <a:cs typeface="Arial"/>
              </a:rPr>
              <a:t>x = x &gt;&gt;</a:t>
            </a:r>
            <a:r>
              <a:rPr lang="en-US" sz="2400" spc="-130" dirty="0">
                <a:latin typeface="Sitka Text" panose="02000505000000020004" pitchFamily="2" charset="0"/>
                <a:cs typeface="Arial"/>
              </a:rPr>
              <a:t> </a:t>
            </a:r>
            <a:r>
              <a:rPr lang="en-US" sz="2400" spc="-5" dirty="0">
                <a:latin typeface="Sitka Text" panose="02000505000000020004" pitchFamily="2" charset="0"/>
                <a:cs typeface="Arial"/>
              </a:rPr>
              <a:t>3;</a:t>
            </a:r>
            <a:endParaRPr lang="en-US" sz="2400" dirty="0">
              <a:latin typeface="Sitka Text" panose="02000505000000020004" pitchFamily="2" charset="0"/>
              <a:cs typeface="Arial"/>
            </a:endParaRPr>
          </a:p>
          <a:p>
            <a:pPr marL="355600" marR="168275" indent="-342900">
              <a:spcBef>
                <a:spcPts val="600"/>
              </a:spcBef>
              <a:spcAft>
                <a:spcPts val="600"/>
              </a:spcAft>
              <a:buFont typeface="Arial" panose="020B0604020202020204" pitchFamily="34" charset="0"/>
              <a:buChar char="•"/>
            </a:pPr>
            <a:r>
              <a:rPr lang="en-US" sz="2400" spc="-10" dirty="0">
                <a:latin typeface="Sitka Text" panose="02000505000000020004" pitchFamily="2" charset="0"/>
                <a:cs typeface="Arial"/>
              </a:rPr>
              <a:t>16 </a:t>
            </a:r>
            <a:r>
              <a:rPr lang="en-US" sz="2400" spc="-5" dirty="0">
                <a:latin typeface="Sitka Text" panose="02000505000000020004" pitchFamily="2" charset="0"/>
                <a:cs typeface="Arial"/>
              </a:rPr>
              <a:t>will be divided by the value 2 </a:t>
            </a:r>
            <a:r>
              <a:rPr lang="en-US" sz="2400" dirty="0">
                <a:latin typeface="Sitka Text" panose="02000505000000020004" pitchFamily="2" charset="0"/>
                <a:cs typeface="Arial"/>
              </a:rPr>
              <a:t>to  the </a:t>
            </a:r>
            <a:r>
              <a:rPr lang="en-US" sz="2400" spc="-5" dirty="0">
                <a:latin typeface="Sitka Text" panose="02000505000000020004" pitchFamily="2" charset="0"/>
                <a:cs typeface="Arial"/>
              </a:rPr>
              <a:t>power </a:t>
            </a:r>
            <a:r>
              <a:rPr lang="en-US" sz="2400" dirty="0">
                <a:latin typeface="Sitka Text" panose="02000505000000020004" pitchFamily="2" charset="0"/>
                <a:cs typeface="Arial"/>
              </a:rPr>
              <a:t>of </a:t>
            </a:r>
            <a:r>
              <a:rPr lang="en-US" sz="2400" spc="-5" dirty="0">
                <a:latin typeface="Sitka Text" panose="02000505000000020004" pitchFamily="2" charset="0"/>
                <a:cs typeface="Arial"/>
              </a:rPr>
              <a:t>3, which is</a:t>
            </a:r>
            <a:r>
              <a:rPr lang="en-US" sz="2400" spc="40" dirty="0">
                <a:latin typeface="Sitka Text" panose="02000505000000020004" pitchFamily="2" charset="0"/>
                <a:cs typeface="Arial"/>
              </a:rPr>
              <a:t> </a:t>
            </a:r>
            <a:r>
              <a:rPr lang="en-US" sz="2400" dirty="0">
                <a:latin typeface="Sitka Text" panose="02000505000000020004" pitchFamily="2" charset="0"/>
                <a:cs typeface="Arial"/>
              </a:rPr>
              <a:t>8.</a:t>
            </a:r>
          </a:p>
          <a:p>
            <a:pPr marL="355600" marR="168275" indent="-342900">
              <a:spcBef>
                <a:spcPts val="600"/>
              </a:spcBef>
              <a:spcAft>
                <a:spcPts val="600"/>
              </a:spcAft>
              <a:buFont typeface="Arial" panose="020B0604020202020204" pitchFamily="34" charset="0"/>
              <a:buChar char="•"/>
            </a:pPr>
            <a:r>
              <a:rPr lang="en-US" sz="2400" spc="-5" dirty="0">
                <a:latin typeface="Sitka Text" panose="02000505000000020004" pitchFamily="2" charset="0"/>
                <a:cs typeface="Arial"/>
              </a:rPr>
              <a:t>The result is</a:t>
            </a:r>
            <a:r>
              <a:rPr lang="en-US" sz="2400" dirty="0">
                <a:latin typeface="Sitka Text" panose="02000505000000020004" pitchFamily="2" charset="0"/>
                <a:cs typeface="Arial"/>
              </a:rPr>
              <a:t> 2.</a:t>
            </a:r>
          </a:p>
          <a:p>
            <a:pPr marL="355600" marR="168275" indent="-342900">
              <a:lnSpc>
                <a:spcPct val="100000"/>
              </a:lnSpc>
              <a:spcBef>
                <a:spcPts val="600"/>
              </a:spcBef>
              <a:spcAft>
                <a:spcPts val="600"/>
              </a:spcAft>
              <a:buFont typeface="Arial" panose="020B0604020202020204" pitchFamily="34" charset="0"/>
              <a:buChar char="•"/>
            </a:pPr>
            <a:endParaRPr lang="en-US" sz="2400" dirty="0">
              <a:latin typeface="Sitka Text" panose="02000505000000020004" pitchFamily="2" charset="0"/>
              <a:cs typeface="Arial"/>
            </a:endParaRPr>
          </a:p>
        </p:txBody>
      </p:sp>
      <p:graphicFrame>
        <p:nvGraphicFramePr>
          <p:cNvPr id="9" name="object 103">
            <a:extLst>
              <a:ext uri="{FF2B5EF4-FFF2-40B4-BE49-F238E27FC236}">
                <a16:creationId xmlns:a16="http://schemas.microsoft.com/office/drawing/2014/main" xmlns="" id="{313C8945-8D7F-4E2E-9EE5-A30CC17C1294}"/>
              </a:ext>
            </a:extLst>
          </p:cNvPr>
          <p:cNvGraphicFramePr>
            <a:graphicFrameLocks noGrp="1"/>
          </p:cNvGraphicFramePr>
          <p:nvPr>
            <p:extLst>
              <p:ext uri="{D42A27DB-BD31-4B8C-83A1-F6EECF244321}">
                <p14:modId xmlns:p14="http://schemas.microsoft.com/office/powerpoint/2010/main" val="2412231439"/>
              </p:ext>
            </p:extLst>
          </p:nvPr>
        </p:nvGraphicFramePr>
        <p:xfrm>
          <a:off x="914400" y="4572000"/>
          <a:ext cx="6172192" cy="277495"/>
        </p:xfrm>
        <a:graphic>
          <a:graphicData uri="http://schemas.openxmlformats.org/drawingml/2006/table">
            <a:tbl>
              <a:tblPr firstRow="1" bandRow="1">
                <a:tableStyleId>{2D5ABB26-0587-4C30-8999-92F81FD0307C}</a:tableStyleId>
              </a:tblPr>
              <a:tblGrid>
                <a:gridCol w="192881">
                  <a:extLst>
                    <a:ext uri="{9D8B030D-6E8A-4147-A177-3AD203B41FA5}">
                      <a16:colId xmlns:a16="http://schemas.microsoft.com/office/drawing/2014/main" xmlns="" val="20000"/>
                    </a:ext>
                  </a:extLst>
                </a:gridCol>
                <a:gridCol w="192881">
                  <a:extLst>
                    <a:ext uri="{9D8B030D-6E8A-4147-A177-3AD203B41FA5}">
                      <a16:colId xmlns:a16="http://schemas.microsoft.com/office/drawing/2014/main" xmlns="" val="20001"/>
                    </a:ext>
                  </a:extLst>
                </a:gridCol>
                <a:gridCol w="192881">
                  <a:extLst>
                    <a:ext uri="{9D8B030D-6E8A-4147-A177-3AD203B41FA5}">
                      <a16:colId xmlns:a16="http://schemas.microsoft.com/office/drawing/2014/main" xmlns="" val="20002"/>
                    </a:ext>
                  </a:extLst>
                </a:gridCol>
                <a:gridCol w="192881">
                  <a:extLst>
                    <a:ext uri="{9D8B030D-6E8A-4147-A177-3AD203B41FA5}">
                      <a16:colId xmlns:a16="http://schemas.microsoft.com/office/drawing/2014/main" xmlns="" val="20003"/>
                    </a:ext>
                  </a:extLst>
                </a:gridCol>
                <a:gridCol w="192881">
                  <a:extLst>
                    <a:ext uri="{9D8B030D-6E8A-4147-A177-3AD203B41FA5}">
                      <a16:colId xmlns:a16="http://schemas.microsoft.com/office/drawing/2014/main" xmlns="" val="20004"/>
                    </a:ext>
                  </a:extLst>
                </a:gridCol>
                <a:gridCol w="192881">
                  <a:extLst>
                    <a:ext uri="{9D8B030D-6E8A-4147-A177-3AD203B41FA5}">
                      <a16:colId xmlns:a16="http://schemas.microsoft.com/office/drawing/2014/main" xmlns="" val="20005"/>
                    </a:ext>
                  </a:extLst>
                </a:gridCol>
                <a:gridCol w="192881">
                  <a:extLst>
                    <a:ext uri="{9D8B030D-6E8A-4147-A177-3AD203B41FA5}">
                      <a16:colId xmlns:a16="http://schemas.microsoft.com/office/drawing/2014/main" xmlns="" val="20006"/>
                    </a:ext>
                  </a:extLst>
                </a:gridCol>
                <a:gridCol w="192881">
                  <a:extLst>
                    <a:ext uri="{9D8B030D-6E8A-4147-A177-3AD203B41FA5}">
                      <a16:colId xmlns:a16="http://schemas.microsoft.com/office/drawing/2014/main" xmlns="" val="20007"/>
                    </a:ext>
                  </a:extLst>
                </a:gridCol>
                <a:gridCol w="192881">
                  <a:extLst>
                    <a:ext uri="{9D8B030D-6E8A-4147-A177-3AD203B41FA5}">
                      <a16:colId xmlns:a16="http://schemas.microsoft.com/office/drawing/2014/main" xmlns="" val="20008"/>
                    </a:ext>
                  </a:extLst>
                </a:gridCol>
                <a:gridCol w="192881">
                  <a:extLst>
                    <a:ext uri="{9D8B030D-6E8A-4147-A177-3AD203B41FA5}">
                      <a16:colId xmlns:a16="http://schemas.microsoft.com/office/drawing/2014/main" xmlns="" val="20009"/>
                    </a:ext>
                  </a:extLst>
                </a:gridCol>
                <a:gridCol w="192881">
                  <a:extLst>
                    <a:ext uri="{9D8B030D-6E8A-4147-A177-3AD203B41FA5}">
                      <a16:colId xmlns:a16="http://schemas.microsoft.com/office/drawing/2014/main" xmlns="" val="20010"/>
                    </a:ext>
                  </a:extLst>
                </a:gridCol>
                <a:gridCol w="134284">
                  <a:extLst>
                    <a:ext uri="{9D8B030D-6E8A-4147-A177-3AD203B41FA5}">
                      <a16:colId xmlns:a16="http://schemas.microsoft.com/office/drawing/2014/main" xmlns="" val="20011"/>
                    </a:ext>
                  </a:extLst>
                </a:gridCol>
                <a:gridCol w="251478">
                  <a:extLst>
                    <a:ext uri="{9D8B030D-6E8A-4147-A177-3AD203B41FA5}">
                      <a16:colId xmlns:a16="http://schemas.microsoft.com/office/drawing/2014/main" xmlns="" val="20012"/>
                    </a:ext>
                  </a:extLst>
                </a:gridCol>
                <a:gridCol w="192881">
                  <a:extLst>
                    <a:ext uri="{9D8B030D-6E8A-4147-A177-3AD203B41FA5}">
                      <a16:colId xmlns:a16="http://schemas.microsoft.com/office/drawing/2014/main" xmlns="" val="20013"/>
                    </a:ext>
                  </a:extLst>
                </a:gridCol>
                <a:gridCol w="192881">
                  <a:extLst>
                    <a:ext uri="{9D8B030D-6E8A-4147-A177-3AD203B41FA5}">
                      <a16:colId xmlns:a16="http://schemas.microsoft.com/office/drawing/2014/main" xmlns="" val="20014"/>
                    </a:ext>
                  </a:extLst>
                </a:gridCol>
                <a:gridCol w="200960">
                  <a:extLst>
                    <a:ext uri="{9D8B030D-6E8A-4147-A177-3AD203B41FA5}">
                      <a16:colId xmlns:a16="http://schemas.microsoft.com/office/drawing/2014/main" xmlns="" val="20015"/>
                    </a:ext>
                  </a:extLst>
                </a:gridCol>
                <a:gridCol w="228600">
                  <a:extLst>
                    <a:ext uri="{9D8B030D-6E8A-4147-A177-3AD203B41FA5}">
                      <a16:colId xmlns:a16="http://schemas.microsoft.com/office/drawing/2014/main" xmlns="" val="20016"/>
                    </a:ext>
                  </a:extLst>
                </a:gridCol>
                <a:gridCol w="149083">
                  <a:extLst>
                    <a:ext uri="{9D8B030D-6E8A-4147-A177-3AD203B41FA5}">
                      <a16:colId xmlns:a16="http://schemas.microsoft.com/office/drawing/2014/main" xmlns="" val="20017"/>
                    </a:ext>
                  </a:extLst>
                </a:gridCol>
                <a:gridCol w="192881">
                  <a:extLst>
                    <a:ext uri="{9D8B030D-6E8A-4147-A177-3AD203B41FA5}">
                      <a16:colId xmlns:a16="http://schemas.microsoft.com/office/drawing/2014/main" xmlns="" val="20018"/>
                    </a:ext>
                  </a:extLst>
                </a:gridCol>
                <a:gridCol w="192881">
                  <a:extLst>
                    <a:ext uri="{9D8B030D-6E8A-4147-A177-3AD203B41FA5}">
                      <a16:colId xmlns:a16="http://schemas.microsoft.com/office/drawing/2014/main" xmlns="" val="20019"/>
                    </a:ext>
                  </a:extLst>
                </a:gridCol>
                <a:gridCol w="192881">
                  <a:extLst>
                    <a:ext uri="{9D8B030D-6E8A-4147-A177-3AD203B41FA5}">
                      <a16:colId xmlns:a16="http://schemas.microsoft.com/office/drawing/2014/main" xmlns="" val="20020"/>
                    </a:ext>
                  </a:extLst>
                </a:gridCol>
                <a:gridCol w="192881">
                  <a:extLst>
                    <a:ext uri="{9D8B030D-6E8A-4147-A177-3AD203B41FA5}">
                      <a16:colId xmlns:a16="http://schemas.microsoft.com/office/drawing/2014/main" xmlns="" val="20021"/>
                    </a:ext>
                  </a:extLst>
                </a:gridCol>
                <a:gridCol w="192881">
                  <a:extLst>
                    <a:ext uri="{9D8B030D-6E8A-4147-A177-3AD203B41FA5}">
                      <a16:colId xmlns:a16="http://schemas.microsoft.com/office/drawing/2014/main" xmlns="" val="20022"/>
                    </a:ext>
                  </a:extLst>
                </a:gridCol>
                <a:gridCol w="192881">
                  <a:extLst>
                    <a:ext uri="{9D8B030D-6E8A-4147-A177-3AD203B41FA5}">
                      <a16:colId xmlns:a16="http://schemas.microsoft.com/office/drawing/2014/main" xmlns="" val="20023"/>
                    </a:ext>
                  </a:extLst>
                </a:gridCol>
                <a:gridCol w="192881">
                  <a:extLst>
                    <a:ext uri="{9D8B030D-6E8A-4147-A177-3AD203B41FA5}">
                      <a16:colId xmlns:a16="http://schemas.microsoft.com/office/drawing/2014/main" xmlns="" val="20024"/>
                    </a:ext>
                  </a:extLst>
                </a:gridCol>
                <a:gridCol w="192881">
                  <a:extLst>
                    <a:ext uri="{9D8B030D-6E8A-4147-A177-3AD203B41FA5}">
                      <a16:colId xmlns:a16="http://schemas.microsoft.com/office/drawing/2014/main" xmlns="" val="20025"/>
                    </a:ext>
                  </a:extLst>
                </a:gridCol>
                <a:gridCol w="192881">
                  <a:extLst>
                    <a:ext uri="{9D8B030D-6E8A-4147-A177-3AD203B41FA5}">
                      <a16:colId xmlns:a16="http://schemas.microsoft.com/office/drawing/2014/main" xmlns="" val="20026"/>
                    </a:ext>
                  </a:extLst>
                </a:gridCol>
                <a:gridCol w="192881">
                  <a:extLst>
                    <a:ext uri="{9D8B030D-6E8A-4147-A177-3AD203B41FA5}">
                      <a16:colId xmlns:a16="http://schemas.microsoft.com/office/drawing/2014/main" xmlns="" val="20027"/>
                    </a:ext>
                  </a:extLst>
                </a:gridCol>
                <a:gridCol w="192881">
                  <a:extLst>
                    <a:ext uri="{9D8B030D-6E8A-4147-A177-3AD203B41FA5}">
                      <a16:colId xmlns:a16="http://schemas.microsoft.com/office/drawing/2014/main" xmlns="" val="20028"/>
                    </a:ext>
                  </a:extLst>
                </a:gridCol>
                <a:gridCol w="192881">
                  <a:extLst>
                    <a:ext uri="{9D8B030D-6E8A-4147-A177-3AD203B41FA5}">
                      <a16:colId xmlns:a16="http://schemas.microsoft.com/office/drawing/2014/main" xmlns="" val="20029"/>
                    </a:ext>
                  </a:extLst>
                </a:gridCol>
                <a:gridCol w="192881">
                  <a:extLst>
                    <a:ext uri="{9D8B030D-6E8A-4147-A177-3AD203B41FA5}">
                      <a16:colId xmlns:a16="http://schemas.microsoft.com/office/drawing/2014/main" xmlns="" val="20030"/>
                    </a:ext>
                  </a:extLst>
                </a:gridCol>
                <a:gridCol w="192881">
                  <a:extLst>
                    <a:ext uri="{9D8B030D-6E8A-4147-A177-3AD203B41FA5}">
                      <a16:colId xmlns:a16="http://schemas.microsoft.com/office/drawing/2014/main" xmlns="" val="20031"/>
                    </a:ext>
                  </a:extLst>
                </a:gridCol>
              </a:tblGrid>
              <a:tr h="0">
                <a:tc>
                  <a:txBody>
                    <a:bodyPr/>
                    <a:lstStyle/>
                    <a:p>
                      <a:pPr marL="64769">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4769">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4769">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ts val="2130"/>
                        </a:lnSpc>
                        <a:spcBef>
                          <a:spcPts val="85"/>
                        </a:spcBef>
                      </a:pPr>
                      <a:r>
                        <a:rPr sz="1800" dirty="0">
                          <a:latin typeface="Arial"/>
                          <a:cs typeface="Arial"/>
                        </a:rPr>
                        <a:t>1</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675">
                        <a:lnSpc>
                          <a:spcPts val="2130"/>
                        </a:lnSpc>
                        <a:spcBef>
                          <a:spcPts val="85"/>
                        </a:spcBef>
                      </a:pPr>
                      <a:r>
                        <a:rPr sz="1800" dirty="0">
                          <a:latin typeface="Arial"/>
                          <a:cs typeface="Arial"/>
                        </a:rPr>
                        <a:t>0</a:t>
                      </a: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extLst>
                  <a:ext uri="{0D108BD9-81ED-4DB2-BD59-A6C34878D82A}">
                    <a16:rowId xmlns:a16="http://schemas.microsoft.com/office/drawing/2014/main" xmlns="" val="10000"/>
                  </a:ext>
                </a:extLst>
              </a:tr>
            </a:tbl>
          </a:graphicData>
        </a:graphic>
      </p:graphicFrame>
      <p:graphicFrame>
        <p:nvGraphicFramePr>
          <p:cNvPr id="10" name="object 102">
            <a:extLst>
              <a:ext uri="{FF2B5EF4-FFF2-40B4-BE49-F238E27FC236}">
                <a16:creationId xmlns:a16="http://schemas.microsoft.com/office/drawing/2014/main" xmlns="" id="{C7FD005C-BCB8-4FE7-AE1D-183F7C3B3836}"/>
              </a:ext>
            </a:extLst>
          </p:cNvPr>
          <p:cNvGraphicFramePr>
            <a:graphicFrameLocks noGrp="1"/>
          </p:cNvGraphicFramePr>
          <p:nvPr>
            <p:extLst>
              <p:ext uri="{D42A27DB-BD31-4B8C-83A1-F6EECF244321}">
                <p14:modId xmlns:p14="http://schemas.microsoft.com/office/powerpoint/2010/main" val="3496222192"/>
              </p:ext>
            </p:extLst>
          </p:nvPr>
        </p:nvGraphicFramePr>
        <p:xfrm>
          <a:off x="944425" y="5473997"/>
          <a:ext cx="6204591" cy="300863"/>
        </p:xfrm>
        <a:graphic>
          <a:graphicData uri="http://schemas.openxmlformats.org/drawingml/2006/table">
            <a:tbl>
              <a:tblPr firstRow="1" bandRow="1">
                <a:tableStyleId>{2D5ABB26-0587-4C30-8999-92F81FD0307C}</a:tableStyleId>
              </a:tblPr>
              <a:tblGrid>
                <a:gridCol w="199073">
                  <a:extLst>
                    <a:ext uri="{9D8B030D-6E8A-4147-A177-3AD203B41FA5}">
                      <a16:colId xmlns:a16="http://schemas.microsoft.com/office/drawing/2014/main" xmlns="" val="20000"/>
                    </a:ext>
                  </a:extLst>
                </a:gridCol>
                <a:gridCol w="193358">
                  <a:extLst>
                    <a:ext uri="{9D8B030D-6E8A-4147-A177-3AD203B41FA5}">
                      <a16:colId xmlns:a16="http://schemas.microsoft.com/office/drawing/2014/main" xmlns="" val="20001"/>
                    </a:ext>
                  </a:extLst>
                </a:gridCol>
                <a:gridCol w="193357">
                  <a:extLst>
                    <a:ext uri="{9D8B030D-6E8A-4147-A177-3AD203B41FA5}">
                      <a16:colId xmlns:a16="http://schemas.microsoft.com/office/drawing/2014/main" xmlns="" val="20002"/>
                    </a:ext>
                  </a:extLst>
                </a:gridCol>
                <a:gridCol w="193357">
                  <a:extLst>
                    <a:ext uri="{9D8B030D-6E8A-4147-A177-3AD203B41FA5}">
                      <a16:colId xmlns:a16="http://schemas.microsoft.com/office/drawing/2014/main" xmlns="" val="20003"/>
                    </a:ext>
                  </a:extLst>
                </a:gridCol>
                <a:gridCol w="193357">
                  <a:extLst>
                    <a:ext uri="{9D8B030D-6E8A-4147-A177-3AD203B41FA5}">
                      <a16:colId xmlns:a16="http://schemas.microsoft.com/office/drawing/2014/main" xmlns="" val="20004"/>
                    </a:ext>
                  </a:extLst>
                </a:gridCol>
                <a:gridCol w="193357">
                  <a:extLst>
                    <a:ext uri="{9D8B030D-6E8A-4147-A177-3AD203B41FA5}">
                      <a16:colId xmlns:a16="http://schemas.microsoft.com/office/drawing/2014/main" xmlns="" val="20005"/>
                    </a:ext>
                  </a:extLst>
                </a:gridCol>
                <a:gridCol w="193357">
                  <a:extLst>
                    <a:ext uri="{9D8B030D-6E8A-4147-A177-3AD203B41FA5}">
                      <a16:colId xmlns:a16="http://schemas.microsoft.com/office/drawing/2014/main" xmlns="" val="20006"/>
                    </a:ext>
                  </a:extLst>
                </a:gridCol>
                <a:gridCol w="193358">
                  <a:extLst>
                    <a:ext uri="{9D8B030D-6E8A-4147-A177-3AD203B41FA5}">
                      <a16:colId xmlns:a16="http://schemas.microsoft.com/office/drawing/2014/main" xmlns="" val="20007"/>
                    </a:ext>
                  </a:extLst>
                </a:gridCol>
                <a:gridCol w="193358">
                  <a:extLst>
                    <a:ext uri="{9D8B030D-6E8A-4147-A177-3AD203B41FA5}">
                      <a16:colId xmlns:a16="http://schemas.microsoft.com/office/drawing/2014/main" xmlns="" val="20008"/>
                    </a:ext>
                  </a:extLst>
                </a:gridCol>
                <a:gridCol w="193358">
                  <a:extLst>
                    <a:ext uri="{9D8B030D-6E8A-4147-A177-3AD203B41FA5}">
                      <a16:colId xmlns:a16="http://schemas.microsoft.com/office/drawing/2014/main" xmlns="" val="20009"/>
                    </a:ext>
                  </a:extLst>
                </a:gridCol>
                <a:gridCol w="193358">
                  <a:extLst>
                    <a:ext uri="{9D8B030D-6E8A-4147-A177-3AD203B41FA5}">
                      <a16:colId xmlns:a16="http://schemas.microsoft.com/office/drawing/2014/main" xmlns="" val="20010"/>
                    </a:ext>
                  </a:extLst>
                </a:gridCol>
                <a:gridCol w="193358">
                  <a:extLst>
                    <a:ext uri="{9D8B030D-6E8A-4147-A177-3AD203B41FA5}">
                      <a16:colId xmlns:a16="http://schemas.microsoft.com/office/drawing/2014/main" xmlns="" val="20011"/>
                    </a:ext>
                  </a:extLst>
                </a:gridCol>
                <a:gridCol w="193358">
                  <a:extLst>
                    <a:ext uri="{9D8B030D-6E8A-4147-A177-3AD203B41FA5}">
                      <a16:colId xmlns:a16="http://schemas.microsoft.com/office/drawing/2014/main" xmlns="" val="20012"/>
                    </a:ext>
                  </a:extLst>
                </a:gridCol>
                <a:gridCol w="193358">
                  <a:extLst>
                    <a:ext uri="{9D8B030D-6E8A-4147-A177-3AD203B41FA5}">
                      <a16:colId xmlns:a16="http://schemas.microsoft.com/office/drawing/2014/main" xmlns="" val="20013"/>
                    </a:ext>
                  </a:extLst>
                </a:gridCol>
                <a:gridCol w="193358">
                  <a:extLst>
                    <a:ext uri="{9D8B030D-6E8A-4147-A177-3AD203B41FA5}">
                      <a16:colId xmlns:a16="http://schemas.microsoft.com/office/drawing/2014/main" xmlns="" val="20014"/>
                    </a:ext>
                  </a:extLst>
                </a:gridCol>
                <a:gridCol w="193358">
                  <a:extLst>
                    <a:ext uri="{9D8B030D-6E8A-4147-A177-3AD203B41FA5}">
                      <a16:colId xmlns:a16="http://schemas.microsoft.com/office/drawing/2014/main" xmlns="" val="20015"/>
                    </a:ext>
                  </a:extLst>
                </a:gridCol>
                <a:gridCol w="193358">
                  <a:extLst>
                    <a:ext uri="{9D8B030D-6E8A-4147-A177-3AD203B41FA5}">
                      <a16:colId xmlns:a16="http://schemas.microsoft.com/office/drawing/2014/main" xmlns="" val="20016"/>
                    </a:ext>
                  </a:extLst>
                </a:gridCol>
                <a:gridCol w="193358">
                  <a:extLst>
                    <a:ext uri="{9D8B030D-6E8A-4147-A177-3AD203B41FA5}">
                      <a16:colId xmlns:a16="http://schemas.microsoft.com/office/drawing/2014/main" xmlns="" val="20017"/>
                    </a:ext>
                  </a:extLst>
                </a:gridCol>
                <a:gridCol w="193358">
                  <a:extLst>
                    <a:ext uri="{9D8B030D-6E8A-4147-A177-3AD203B41FA5}">
                      <a16:colId xmlns:a16="http://schemas.microsoft.com/office/drawing/2014/main" xmlns="" val="20018"/>
                    </a:ext>
                  </a:extLst>
                </a:gridCol>
                <a:gridCol w="193358">
                  <a:extLst>
                    <a:ext uri="{9D8B030D-6E8A-4147-A177-3AD203B41FA5}">
                      <a16:colId xmlns:a16="http://schemas.microsoft.com/office/drawing/2014/main" xmlns="" val="20019"/>
                    </a:ext>
                  </a:extLst>
                </a:gridCol>
                <a:gridCol w="193358">
                  <a:extLst>
                    <a:ext uri="{9D8B030D-6E8A-4147-A177-3AD203B41FA5}">
                      <a16:colId xmlns:a16="http://schemas.microsoft.com/office/drawing/2014/main" xmlns="" val="20020"/>
                    </a:ext>
                  </a:extLst>
                </a:gridCol>
                <a:gridCol w="193358">
                  <a:extLst>
                    <a:ext uri="{9D8B030D-6E8A-4147-A177-3AD203B41FA5}">
                      <a16:colId xmlns:a16="http://schemas.microsoft.com/office/drawing/2014/main" xmlns="" val="20021"/>
                    </a:ext>
                  </a:extLst>
                </a:gridCol>
                <a:gridCol w="193358">
                  <a:extLst>
                    <a:ext uri="{9D8B030D-6E8A-4147-A177-3AD203B41FA5}">
                      <a16:colId xmlns:a16="http://schemas.microsoft.com/office/drawing/2014/main" xmlns="" val="20022"/>
                    </a:ext>
                  </a:extLst>
                </a:gridCol>
                <a:gridCol w="193358">
                  <a:extLst>
                    <a:ext uri="{9D8B030D-6E8A-4147-A177-3AD203B41FA5}">
                      <a16:colId xmlns:a16="http://schemas.microsoft.com/office/drawing/2014/main" xmlns="" val="20023"/>
                    </a:ext>
                  </a:extLst>
                </a:gridCol>
                <a:gridCol w="193358">
                  <a:extLst>
                    <a:ext uri="{9D8B030D-6E8A-4147-A177-3AD203B41FA5}">
                      <a16:colId xmlns:a16="http://schemas.microsoft.com/office/drawing/2014/main" xmlns="" val="20024"/>
                    </a:ext>
                  </a:extLst>
                </a:gridCol>
                <a:gridCol w="193358">
                  <a:extLst>
                    <a:ext uri="{9D8B030D-6E8A-4147-A177-3AD203B41FA5}">
                      <a16:colId xmlns:a16="http://schemas.microsoft.com/office/drawing/2014/main" xmlns="" val="20025"/>
                    </a:ext>
                  </a:extLst>
                </a:gridCol>
                <a:gridCol w="193357">
                  <a:extLst>
                    <a:ext uri="{9D8B030D-6E8A-4147-A177-3AD203B41FA5}">
                      <a16:colId xmlns:a16="http://schemas.microsoft.com/office/drawing/2014/main" xmlns="" val="20026"/>
                    </a:ext>
                  </a:extLst>
                </a:gridCol>
                <a:gridCol w="193357">
                  <a:extLst>
                    <a:ext uri="{9D8B030D-6E8A-4147-A177-3AD203B41FA5}">
                      <a16:colId xmlns:a16="http://schemas.microsoft.com/office/drawing/2014/main" xmlns="" val="20027"/>
                    </a:ext>
                  </a:extLst>
                </a:gridCol>
                <a:gridCol w="193357">
                  <a:extLst>
                    <a:ext uri="{9D8B030D-6E8A-4147-A177-3AD203B41FA5}">
                      <a16:colId xmlns:a16="http://schemas.microsoft.com/office/drawing/2014/main" xmlns="" val="20028"/>
                    </a:ext>
                  </a:extLst>
                </a:gridCol>
                <a:gridCol w="193357">
                  <a:extLst>
                    <a:ext uri="{9D8B030D-6E8A-4147-A177-3AD203B41FA5}">
                      <a16:colId xmlns:a16="http://schemas.microsoft.com/office/drawing/2014/main" xmlns="" val="20029"/>
                    </a:ext>
                  </a:extLst>
                </a:gridCol>
                <a:gridCol w="193357">
                  <a:extLst>
                    <a:ext uri="{9D8B030D-6E8A-4147-A177-3AD203B41FA5}">
                      <a16:colId xmlns:a16="http://schemas.microsoft.com/office/drawing/2014/main" xmlns="" val="20030"/>
                    </a:ext>
                  </a:extLst>
                </a:gridCol>
                <a:gridCol w="204788">
                  <a:extLst>
                    <a:ext uri="{9D8B030D-6E8A-4147-A177-3AD203B41FA5}">
                      <a16:colId xmlns:a16="http://schemas.microsoft.com/office/drawing/2014/main" xmlns="" val="20031"/>
                    </a:ext>
                  </a:extLst>
                </a:gridCol>
              </a:tblGrid>
              <a:tr h="300863">
                <a:tc>
                  <a:txBody>
                    <a:bodyPr/>
                    <a:lstStyle/>
                    <a:p>
                      <a:pPr marL="73025">
                        <a:lnSpc>
                          <a:spcPct val="100000"/>
                        </a:lnSpc>
                        <a:spcBef>
                          <a:spcPts val="85"/>
                        </a:spcBef>
                      </a:pPr>
                      <a:r>
                        <a:rPr sz="1800" dirty="0">
                          <a:latin typeface="Arial"/>
                          <a:cs typeface="Arial"/>
                        </a:rPr>
                        <a:t>0</a:t>
                      </a: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E7F1FB"/>
                    </a:solidFill>
                  </a:tcPr>
                </a:tc>
                <a:tc>
                  <a:txBody>
                    <a:bodyPr/>
                    <a:lstStyle/>
                    <a:p>
                      <a:pPr marL="64769">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4769">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ct val="100000"/>
                        </a:lnSpc>
                        <a:spcBef>
                          <a:spcPts val="85"/>
                        </a:spcBef>
                      </a:pPr>
                      <a:r>
                        <a:rPr sz="1800" dirty="0">
                          <a:latin typeface="Arial"/>
                          <a:cs typeface="Arial"/>
                        </a:rPr>
                        <a:t>0</a:t>
                      </a: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ct val="10000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ct val="100000"/>
                        </a:lnSpc>
                        <a:spcBef>
                          <a:spcPts val="85"/>
                        </a:spcBef>
                      </a:pPr>
                      <a:r>
                        <a:rPr sz="1800" dirty="0">
                          <a:latin typeface="Arial"/>
                          <a:cs typeface="Arial"/>
                        </a:rPr>
                        <a:t>1</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675">
                        <a:lnSpc>
                          <a:spcPct val="100000"/>
                        </a:lnSpc>
                        <a:spcBef>
                          <a:spcPts val="85"/>
                        </a:spcBef>
                      </a:pPr>
                      <a:r>
                        <a:rPr sz="1800" dirty="0">
                          <a:latin typeface="Arial"/>
                          <a:cs typeface="Arial"/>
                        </a:rPr>
                        <a:t>0</a:t>
                      </a: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extLst>
                  <a:ext uri="{0D108BD9-81ED-4DB2-BD59-A6C34878D82A}">
                    <a16:rowId xmlns:a16="http://schemas.microsoft.com/office/drawing/2014/main" xmlns="" val="10000"/>
                  </a:ext>
                </a:extLst>
              </a:tr>
            </a:tbl>
          </a:graphicData>
        </a:graphic>
      </p:graphicFrame>
      <p:grpSp>
        <p:nvGrpSpPr>
          <p:cNvPr id="11" name="object 104">
            <a:extLst>
              <a:ext uri="{FF2B5EF4-FFF2-40B4-BE49-F238E27FC236}">
                <a16:creationId xmlns:a16="http://schemas.microsoft.com/office/drawing/2014/main" xmlns="" id="{514BA40F-124A-4551-AC4A-1EBB81612B35}"/>
              </a:ext>
            </a:extLst>
          </p:cNvPr>
          <p:cNvGrpSpPr/>
          <p:nvPr/>
        </p:nvGrpSpPr>
        <p:grpSpPr>
          <a:xfrm>
            <a:off x="6136240" y="5688355"/>
            <a:ext cx="842486" cy="565785"/>
            <a:chOff x="7402068" y="5013959"/>
            <a:chExt cx="1123315" cy="565785"/>
          </a:xfrm>
        </p:grpSpPr>
        <p:sp>
          <p:nvSpPr>
            <p:cNvPr id="12" name="object 105">
              <a:extLst>
                <a:ext uri="{FF2B5EF4-FFF2-40B4-BE49-F238E27FC236}">
                  <a16:creationId xmlns:a16="http://schemas.microsoft.com/office/drawing/2014/main" xmlns="" id="{2FA3FE90-B3BC-40E2-B866-76A19316653E}"/>
                </a:ext>
              </a:extLst>
            </p:cNvPr>
            <p:cNvSpPr/>
            <p:nvPr/>
          </p:nvSpPr>
          <p:spPr>
            <a:xfrm>
              <a:off x="7402068" y="5013959"/>
              <a:ext cx="315468" cy="565404"/>
            </a:xfrm>
            <a:prstGeom prst="rect">
              <a:avLst/>
            </a:prstGeom>
            <a:blipFill>
              <a:blip r:embed="rId2" cstate="print"/>
              <a:stretch>
                <a:fillRect/>
              </a:stretch>
            </a:blipFill>
          </p:spPr>
          <p:txBody>
            <a:bodyPr wrap="square" lIns="0" tIns="0" rIns="0" bIns="0" rtlCol="0"/>
            <a:lstStyle/>
            <a:p>
              <a:endParaRPr/>
            </a:p>
          </p:txBody>
        </p:sp>
        <p:sp>
          <p:nvSpPr>
            <p:cNvPr id="13" name="object 106">
              <a:extLst>
                <a:ext uri="{FF2B5EF4-FFF2-40B4-BE49-F238E27FC236}">
                  <a16:creationId xmlns:a16="http://schemas.microsoft.com/office/drawing/2014/main" xmlns="" id="{A8981A4E-E768-4D07-84E5-76F170AB1E70}"/>
                </a:ext>
              </a:extLst>
            </p:cNvPr>
            <p:cNvSpPr/>
            <p:nvPr/>
          </p:nvSpPr>
          <p:spPr>
            <a:xfrm>
              <a:off x="7499604" y="5151881"/>
              <a:ext cx="120650" cy="365125"/>
            </a:xfrm>
            <a:custGeom>
              <a:avLst/>
              <a:gdLst/>
              <a:ahLst/>
              <a:cxnLst/>
              <a:rect l="l" t="t" r="r" b="b"/>
              <a:pathLst>
                <a:path w="120650" h="365125">
                  <a:moveTo>
                    <a:pt x="60198" y="51289"/>
                  </a:moveTo>
                  <a:lnTo>
                    <a:pt x="47244" y="73496"/>
                  </a:lnTo>
                  <a:lnTo>
                    <a:pt x="47244" y="365125"/>
                  </a:lnTo>
                  <a:lnTo>
                    <a:pt x="73151" y="365125"/>
                  </a:lnTo>
                  <a:lnTo>
                    <a:pt x="73151" y="73496"/>
                  </a:lnTo>
                  <a:lnTo>
                    <a:pt x="60198" y="51289"/>
                  </a:lnTo>
                  <a:close/>
                </a:path>
                <a:path w="120650" h="365125">
                  <a:moveTo>
                    <a:pt x="60198" y="0"/>
                  </a:moveTo>
                  <a:lnTo>
                    <a:pt x="3682" y="96901"/>
                  </a:lnTo>
                  <a:lnTo>
                    <a:pt x="0" y="102997"/>
                  </a:lnTo>
                  <a:lnTo>
                    <a:pt x="2159" y="110998"/>
                  </a:lnTo>
                  <a:lnTo>
                    <a:pt x="8381" y="114554"/>
                  </a:lnTo>
                  <a:lnTo>
                    <a:pt x="14477" y="118110"/>
                  </a:lnTo>
                  <a:lnTo>
                    <a:pt x="22478" y="116078"/>
                  </a:lnTo>
                  <a:lnTo>
                    <a:pt x="26035" y="109855"/>
                  </a:lnTo>
                  <a:lnTo>
                    <a:pt x="47244" y="73496"/>
                  </a:lnTo>
                  <a:lnTo>
                    <a:pt x="47244" y="25654"/>
                  </a:lnTo>
                  <a:lnTo>
                    <a:pt x="75160" y="25654"/>
                  </a:lnTo>
                  <a:lnTo>
                    <a:pt x="60198" y="0"/>
                  </a:lnTo>
                  <a:close/>
                </a:path>
                <a:path w="120650" h="365125">
                  <a:moveTo>
                    <a:pt x="75160" y="25654"/>
                  </a:moveTo>
                  <a:lnTo>
                    <a:pt x="73151" y="25654"/>
                  </a:lnTo>
                  <a:lnTo>
                    <a:pt x="73151" y="73496"/>
                  </a:lnTo>
                  <a:lnTo>
                    <a:pt x="94361" y="109855"/>
                  </a:lnTo>
                  <a:lnTo>
                    <a:pt x="97917" y="116078"/>
                  </a:lnTo>
                  <a:lnTo>
                    <a:pt x="105918" y="118110"/>
                  </a:lnTo>
                  <a:lnTo>
                    <a:pt x="112014" y="114554"/>
                  </a:lnTo>
                  <a:lnTo>
                    <a:pt x="118237" y="110998"/>
                  </a:lnTo>
                  <a:lnTo>
                    <a:pt x="120269" y="102997"/>
                  </a:lnTo>
                  <a:lnTo>
                    <a:pt x="75160" y="25654"/>
                  </a:lnTo>
                  <a:close/>
                </a:path>
                <a:path w="120650" h="365125">
                  <a:moveTo>
                    <a:pt x="73151" y="25654"/>
                  </a:moveTo>
                  <a:lnTo>
                    <a:pt x="47244" y="25654"/>
                  </a:lnTo>
                  <a:lnTo>
                    <a:pt x="47244" y="73496"/>
                  </a:lnTo>
                  <a:lnTo>
                    <a:pt x="60198" y="51289"/>
                  </a:lnTo>
                  <a:lnTo>
                    <a:pt x="49022" y="32131"/>
                  </a:lnTo>
                  <a:lnTo>
                    <a:pt x="73151" y="32131"/>
                  </a:lnTo>
                  <a:lnTo>
                    <a:pt x="73151" y="25654"/>
                  </a:lnTo>
                  <a:close/>
                </a:path>
                <a:path w="120650" h="365125">
                  <a:moveTo>
                    <a:pt x="73151" y="32131"/>
                  </a:moveTo>
                  <a:lnTo>
                    <a:pt x="71374" y="32131"/>
                  </a:lnTo>
                  <a:lnTo>
                    <a:pt x="60198" y="51289"/>
                  </a:lnTo>
                  <a:lnTo>
                    <a:pt x="73151" y="73496"/>
                  </a:lnTo>
                  <a:lnTo>
                    <a:pt x="73151" y="32131"/>
                  </a:lnTo>
                  <a:close/>
                </a:path>
                <a:path w="120650" h="365125">
                  <a:moveTo>
                    <a:pt x="71374" y="32131"/>
                  </a:moveTo>
                  <a:lnTo>
                    <a:pt x="49022" y="32131"/>
                  </a:lnTo>
                  <a:lnTo>
                    <a:pt x="60198" y="51289"/>
                  </a:lnTo>
                  <a:lnTo>
                    <a:pt x="71374" y="32131"/>
                  </a:lnTo>
                  <a:close/>
                </a:path>
              </a:pathLst>
            </a:custGeom>
            <a:solidFill>
              <a:srgbClr val="FF0000"/>
            </a:solidFill>
          </p:spPr>
          <p:txBody>
            <a:bodyPr wrap="square" lIns="0" tIns="0" rIns="0" bIns="0" rtlCol="0"/>
            <a:lstStyle/>
            <a:p>
              <a:endParaRPr/>
            </a:p>
          </p:txBody>
        </p:sp>
        <p:sp>
          <p:nvSpPr>
            <p:cNvPr id="14" name="object 107">
              <a:extLst>
                <a:ext uri="{FF2B5EF4-FFF2-40B4-BE49-F238E27FC236}">
                  <a16:creationId xmlns:a16="http://schemas.microsoft.com/office/drawing/2014/main" xmlns="" id="{565B4732-D47C-408B-B211-C58195C0A75A}"/>
                </a:ext>
              </a:extLst>
            </p:cNvPr>
            <p:cNvSpPr/>
            <p:nvPr/>
          </p:nvSpPr>
          <p:spPr>
            <a:xfrm>
              <a:off x="7661148" y="5013959"/>
              <a:ext cx="315468" cy="565404"/>
            </a:xfrm>
            <a:prstGeom prst="rect">
              <a:avLst/>
            </a:prstGeom>
            <a:blipFill>
              <a:blip r:embed="rId2" cstate="print"/>
              <a:stretch>
                <a:fillRect/>
              </a:stretch>
            </a:blipFill>
          </p:spPr>
          <p:txBody>
            <a:bodyPr wrap="square" lIns="0" tIns="0" rIns="0" bIns="0" rtlCol="0"/>
            <a:lstStyle/>
            <a:p>
              <a:endParaRPr/>
            </a:p>
          </p:txBody>
        </p:sp>
        <p:sp>
          <p:nvSpPr>
            <p:cNvPr id="18" name="object 108">
              <a:extLst>
                <a:ext uri="{FF2B5EF4-FFF2-40B4-BE49-F238E27FC236}">
                  <a16:creationId xmlns:a16="http://schemas.microsoft.com/office/drawing/2014/main" xmlns="" id="{88C55077-BA95-40CE-8AC0-C1271748FF10}"/>
                </a:ext>
              </a:extLst>
            </p:cNvPr>
            <p:cNvSpPr/>
            <p:nvPr/>
          </p:nvSpPr>
          <p:spPr>
            <a:xfrm>
              <a:off x="7758811" y="5151881"/>
              <a:ext cx="120650" cy="365125"/>
            </a:xfrm>
            <a:custGeom>
              <a:avLst/>
              <a:gdLst/>
              <a:ahLst/>
              <a:cxnLst/>
              <a:rect l="l" t="t" r="r" b="b"/>
              <a:pathLst>
                <a:path w="120650" h="365125">
                  <a:moveTo>
                    <a:pt x="60071" y="51289"/>
                  </a:moveTo>
                  <a:lnTo>
                    <a:pt x="47117" y="73496"/>
                  </a:lnTo>
                  <a:lnTo>
                    <a:pt x="47117" y="365125"/>
                  </a:lnTo>
                  <a:lnTo>
                    <a:pt x="73025" y="365125"/>
                  </a:lnTo>
                  <a:lnTo>
                    <a:pt x="73025" y="73496"/>
                  </a:lnTo>
                  <a:lnTo>
                    <a:pt x="60071" y="51289"/>
                  </a:lnTo>
                  <a:close/>
                </a:path>
                <a:path w="120650" h="365125">
                  <a:moveTo>
                    <a:pt x="60071" y="0"/>
                  </a:moveTo>
                  <a:lnTo>
                    <a:pt x="0" y="102997"/>
                  </a:lnTo>
                  <a:lnTo>
                    <a:pt x="2032" y="110998"/>
                  </a:lnTo>
                  <a:lnTo>
                    <a:pt x="8255" y="114554"/>
                  </a:lnTo>
                  <a:lnTo>
                    <a:pt x="14350" y="118110"/>
                  </a:lnTo>
                  <a:lnTo>
                    <a:pt x="22352" y="116078"/>
                  </a:lnTo>
                  <a:lnTo>
                    <a:pt x="25908" y="109855"/>
                  </a:lnTo>
                  <a:lnTo>
                    <a:pt x="47117" y="73496"/>
                  </a:lnTo>
                  <a:lnTo>
                    <a:pt x="47117" y="25654"/>
                  </a:lnTo>
                  <a:lnTo>
                    <a:pt x="75033" y="25654"/>
                  </a:lnTo>
                  <a:lnTo>
                    <a:pt x="60071" y="0"/>
                  </a:lnTo>
                  <a:close/>
                </a:path>
                <a:path w="120650" h="365125">
                  <a:moveTo>
                    <a:pt x="75033" y="25654"/>
                  </a:moveTo>
                  <a:lnTo>
                    <a:pt x="73025" y="25654"/>
                  </a:lnTo>
                  <a:lnTo>
                    <a:pt x="73025" y="73496"/>
                  </a:lnTo>
                  <a:lnTo>
                    <a:pt x="94234" y="109855"/>
                  </a:lnTo>
                  <a:lnTo>
                    <a:pt x="97790" y="116078"/>
                  </a:lnTo>
                  <a:lnTo>
                    <a:pt x="105791" y="118110"/>
                  </a:lnTo>
                  <a:lnTo>
                    <a:pt x="111887" y="114554"/>
                  </a:lnTo>
                  <a:lnTo>
                    <a:pt x="118110" y="110998"/>
                  </a:lnTo>
                  <a:lnTo>
                    <a:pt x="120142" y="102997"/>
                  </a:lnTo>
                  <a:lnTo>
                    <a:pt x="75033" y="25654"/>
                  </a:lnTo>
                  <a:close/>
                </a:path>
                <a:path w="120650" h="365125">
                  <a:moveTo>
                    <a:pt x="73025" y="25654"/>
                  </a:moveTo>
                  <a:lnTo>
                    <a:pt x="47117" y="25654"/>
                  </a:lnTo>
                  <a:lnTo>
                    <a:pt x="47117" y="73496"/>
                  </a:lnTo>
                  <a:lnTo>
                    <a:pt x="60071" y="51289"/>
                  </a:lnTo>
                  <a:lnTo>
                    <a:pt x="48895" y="32131"/>
                  </a:lnTo>
                  <a:lnTo>
                    <a:pt x="73025" y="32131"/>
                  </a:lnTo>
                  <a:lnTo>
                    <a:pt x="73025" y="25654"/>
                  </a:lnTo>
                  <a:close/>
                </a:path>
                <a:path w="120650" h="365125">
                  <a:moveTo>
                    <a:pt x="73025" y="32131"/>
                  </a:moveTo>
                  <a:lnTo>
                    <a:pt x="71247" y="32131"/>
                  </a:lnTo>
                  <a:lnTo>
                    <a:pt x="60071" y="51289"/>
                  </a:lnTo>
                  <a:lnTo>
                    <a:pt x="73025" y="73496"/>
                  </a:lnTo>
                  <a:lnTo>
                    <a:pt x="73025" y="32131"/>
                  </a:lnTo>
                  <a:close/>
                </a:path>
                <a:path w="120650" h="365125">
                  <a:moveTo>
                    <a:pt x="71247" y="32131"/>
                  </a:moveTo>
                  <a:lnTo>
                    <a:pt x="48895" y="32131"/>
                  </a:lnTo>
                  <a:lnTo>
                    <a:pt x="60071" y="51289"/>
                  </a:lnTo>
                  <a:lnTo>
                    <a:pt x="71247" y="32131"/>
                  </a:lnTo>
                  <a:close/>
                </a:path>
              </a:pathLst>
            </a:custGeom>
            <a:solidFill>
              <a:srgbClr val="FF0000"/>
            </a:solidFill>
          </p:spPr>
          <p:txBody>
            <a:bodyPr wrap="square" lIns="0" tIns="0" rIns="0" bIns="0" rtlCol="0"/>
            <a:lstStyle/>
            <a:p>
              <a:endParaRPr/>
            </a:p>
          </p:txBody>
        </p:sp>
        <p:sp>
          <p:nvSpPr>
            <p:cNvPr id="19" name="object 109">
              <a:extLst>
                <a:ext uri="{FF2B5EF4-FFF2-40B4-BE49-F238E27FC236}">
                  <a16:creationId xmlns:a16="http://schemas.microsoft.com/office/drawing/2014/main" xmlns="" id="{F94A24A8-A246-4A43-83BC-0F6C61ABC3CC}"/>
                </a:ext>
              </a:extLst>
            </p:cNvPr>
            <p:cNvSpPr/>
            <p:nvPr/>
          </p:nvSpPr>
          <p:spPr>
            <a:xfrm>
              <a:off x="7935468" y="5013959"/>
              <a:ext cx="315468" cy="565404"/>
            </a:xfrm>
            <a:prstGeom prst="rect">
              <a:avLst/>
            </a:prstGeom>
            <a:blipFill>
              <a:blip r:embed="rId2" cstate="print"/>
              <a:stretch>
                <a:fillRect/>
              </a:stretch>
            </a:blipFill>
          </p:spPr>
          <p:txBody>
            <a:bodyPr wrap="square" lIns="0" tIns="0" rIns="0" bIns="0" rtlCol="0"/>
            <a:lstStyle/>
            <a:p>
              <a:endParaRPr/>
            </a:p>
          </p:txBody>
        </p:sp>
        <p:sp>
          <p:nvSpPr>
            <p:cNvPr id="20" name="object 110">
              <a:extLst>
                <a:ext uri="{FF2B5EF4-FFF2-40B4-BE49-F238E27FC236}">
                  <a16:creationId xmlns:a16="http://schemas.microsoft.com/office/drawing/2014/main" xmlns="" id="{0F98E86B-4E56-44B9-B607-2C914C60916B}"/>
                </a:ext>
              </a:extLst>
            </p:cNvPr>
            <p:cNvSpPr/>
            <p:nvPr/>
          </p:nvSpPr>
          <p:spPr>
            <a:xfrm>
              <a:off x="8033004" y="5151881"/>
              <a:ext cx="120650" cy="365125"/>
            </a:xfrm>
            <a:custGeom>
              <a:avLst/>
              <a:gdLst/>
              <a:ahLst/>
              <a:cxnLst/>
              <a:rect l="l" t="t" r="r" b="b"/>
              <a:pathLst>
                <a:path w="120650" h="365125">
                  <a:moveTo>
                    <a:pt x="60198" y="51289"/>
                  </a:moveTo>
                  <a:lnTo>
                    <a:pt x="47244" y="73496"/>
                  </a:lnTo>
                  <a:lnTo>
                    <a:pt x="47244" y="365125"/>
                  </a:lnTo>
                  <a:lnTo>
                    <a:pt x="73151" y="365125"/>
                  </a:lnTo>
                  <a:lnTo>
                    <a:pt x="73151" y="73496"/>
                  </a:lnTo>
                  <a:lnTo>
                    <a:pt x="60198" y="51289"/>
                  </a:lnTo>
                  <a:close/>
                </a:path>
                <a:path w="120650" h="365125">
                  <a:moveTo>
                    <a:pt x="60198" y="0"/>
                  </a:moveTo>
                  <a:lnTo>
                    <a:pt x="3682" y="96901"/>
                  </a:lnTo>
                  <a:lnTo>
                    <a:pt x="0" y="102997"/>
                  </a:lnTo>
                  <a:lnTo>
                    <a:pt x="2159" y="110998"/>
                  </a:lnTo>
                  <a:lnTo>
                    <a:pt x="8381" y="114554"/>
                  </a:lnTo>
                  <a:lnTo>
                    <a:pt x="14477" y="118110"/>
                  </a:lnTo>
                  <a:lnTo>
                    <a:pt x="22478" y="116078"/>
                  </a:lnTo>
                  <a:lnTo>
                    <a:pt x="26035" y="109855"/>
                  </a:lnTo>
                  <a:lnTo>
                    <a:pt x="47244" y="73496"/>
                  </a:lnTo>
                  <a:lnTo>
                    <a:pt x="47244" y="25654"/>
                  </a:lnTo>
                  <a:lnTo>
                    <a:pt x="75160" y="25654"/>
                  </a:lnTo>
                  <a:lnTo>
                    <a:pt x="60198" y="0"/>
                  </a:lnTo>
                  <a:close/>
                </a:path>
                <a:path w="120650" h="365125">
                  <a:moveTo>
                    <a:pt x="75160" y="25654"/>
                  </a:moveTo>
                  <a:lnTo>
                    <a:pt x="73151" y="25654"/>
                  </a:lnTo>
                  <a:lnTo>
                    <a:pt x="73151" y="73496"/>
                  </a:lnTo>
                  <a:lnTo>
                    <a:pt x="94361" y="109855"/>
                  </a:lnTo>
                  <a:lnTo>
                    <a:pt x="97917" y="116078"/>
                  </a:lnTo>
                  <a:lnTo>
                    <a:pt x="105918" y="118110"/>
                  </a:lnTo>
                  <a:lnTo>
                    <a:pt x="112014" y="114554"/>
                  </a:lnTo>
                  <a:lnTo>
                    <a:pt x="118237" y="110998"/>
                  </a:lnTo>
                  <a:lnTo>
                    <a:pt x="120269" y="102997"/>
                  </a:lnTo>
                  <a:lnTo>
                    <a:pt x="75160" y="25654"/>
                  </a:lnTo>
                  <a:close/>
                </a:path>
                <a:path w="120650" h="365125">
                  <a:moveTo>
                    <a:pt x="73151" y="25654"/>
                  </a:moveTo>
                  <a:lnTo>
                    <a:pt x="47244" y="25654"/>
                  </a:lnTo>
                  <a:lnTo>
                    <a:pt x="47244" y="73496"/>
                  </a:lnTo>
                  <a:lnTo>
                    <a:pt x="60198" y="51289"/>
                  </a:lnTo>
                  <a:lnTo>
                    <a:pt x="49022" y="32131"/>
                  </a:lnTo>
                  <a:lnTo>
                    <a:pt x="73151" y="32131"/>
                  </a:lnTo>
                  <a:lnTo>
                    <a:pt x="73151" y="25654"/>
                  </a:lnTo>
                  <a:close/>
                </a:path>
                <a:path w="120650" h="365125">
                  <a:moveTo>
                    <a:pt x="73151" y="32131"/>
                  </a:moveTo>
                  <a:lnTo>
                    <a:pt x="71374" y="32131"/>
                  </a:lnTo>
                  <a:lnTo>
                    <a:pt x="60198" y="51289"/>
                  </a:lnTo>
                  <a:lnTo>
                    <a:pt x="73151" y="73496"/>
                  </a:lnTo>
                  <a:lnTo>
                    <a:pt x="73151" y="32131"/>
                  </a:lnTo>
                  <a:close/>
                </a:path>
                <a:path w="120650" h="365125">
                  <a:moveTo>
                    <a:pt x="71374" y="32131"/>
                  </a:moveTo>
                  <a:lnTo>
                    <a:pt x="49022" y="32131"/>
                  </a:lnTo>
                  <a:lnTo>
                    <a:pt x="60198" y="51289"/>
                  </a:lnTo>
                  <a:lnTo>
                    <a:pt x="71374" y="32131"/>
                  </a:lnTo>
                  <a:close/>
                </a:path>
              </a:pathLst>
            </a:custGeom>
            <a:solidFill>
              <a:srgbClr val="FF0000"/>
            </a:solidFill>
          </p:spPr>
          <p:txBody>
            <a:bodyPr wrap="square" lIns="0" tIns="0" rIns="0" bIns="0" rtlCol="0"/>
            <a:lstStyle/>
            <a:p>
              <a:endParaRPr/>
            </a:p>
          </p:txBody>
        </p:sp>
        <p:sp>
          <p:nvSpPr>
            <p:cNvPr id="21" name="object 111">
              <a:extLst>
                <a:ext uri="{FF2B5EF4-FFF2-40B4-BE49-F238E27FC236}">
                  <a16:creationId xmlns:a16="http://schemas.microsoft.com/office/drawing/2014/main" xmlns="" id="{9E93E557-12CE-4E40-A3CC-AB69AB765F21}"/>
                </a:ext>
              </a:extLst>
            </p:cNvPr>
            <p:cNvSpPr/>
            <p:nvPr/>
          </p:nvSpPr>
          <p:spPr>
            <a:xfrm>
              <a:off x="8209788" y="5013959"/>
              <a:ext cx="315468" cy="565404"/>
            </a:xfrm>
            <a:prstGeom prst="rect">
              <a:avLst/>
            </a:prstGeom>
            <a:blipFill>
              <a:blip r:embed="rId2" cstate="print"/>
              <a:stretch>
                <a:fillRect/>
              </a:stretch>
            </a:blipFill>
          </p:spPr>
          <p:txBody>
            <a:bodyPr wrap="square" lIns="0" tIns="0" rIns="0" bIns="0" rtlCol="0"/>
            <a:lstStyle/>
            <a:p>
              <a:endParaRPr/>
            </a:p>
          </p:txBody>
        </p:sp>
        <p:sp>
          <p:nvSpPr>
            <p:cNvPr id="22" name="object 112">
              <a:extLst>
                <a:ext uri="{FF2B5EF4-FFF2-40B4-BE49-F238E27FC236}">
                  <a16:creationId xmlns:a16="http://schemas.microsoft.com/office/drawing/2014/main" xmlns="" id="{D376546F-21D2-42A3-9CEC-50A59A48FDB3}"/>
                </a:ext>
              </a:extLst>
            </p:cNvPr>
            <p:cNvSpPr/>
            <p:nvPr/>
          </p:nvSpPr>
          <p:spPr>
            <a:xfrm>
              <a:off x="8307324" y="5151881"/>
              <a:ext cx="120650" cy="365125"/>
            </a:xfrm>
            <a:custGeom>
              <a:avLst/>
              <a:gdLst/>
              <a:ahLst/>
              <a:cxnLst/>
              <a:rect l="l" t="t" r="r" b="b"/>
              <a:pathLst>
                <a:path w="120650" h="365125">
                  <a:moveTo>
                    <a:pt x="60198" y="51289"/>
                  </a:moveTo>
                  <a:lnTo>
                    <a:pt x="47244" y="73496"/>
                  </a:lnTo>
                  <a:lnTo>
                    <a:pt x="47244" y="365125"/>
                  </a:lnTo>
                  <a:lnTo>
                    <a:pt x="73151" y="365125"/>
                  </a:lnTo>
                  <a:lnTo>
                    <a:pt x="73151" y="73496"/>
                  </a:lnTo>
                  <a:lnTo>
                    <a:pt x="60198" y="51289"/>
                  </a:lnTo>
                  <a:close/>
                </a:path>
                <a:path w="120650" h="365125">
                  <a:moveTo>
                    <a:pt x="60198" y="0"/>
                  </a:moveTo>
                  <a:lnTo>
                    <a:pt x="3682" y="96901"/>
                  </a:lnTo>
                  <a:lnTo>
                    <a:pt x="0" y="102997"/>
                  </a:lnTo>
                  <a:lnTo>
                    <a:pt x="2158" y="110998"/>
                  </a:lnTo>
                  <a:lnTo>
                    <a:pt x="8381" y="114554"/>
                  </a:lnTo>
                  <a:lnTo>
                    <a:pt x="14477" y="118110"/>
                  </a:lnTo>
                  <a:lnTo>
                    <a:pt x="22478" y="116078"/>
                  </a:lnTo>
                  <a:lnTo>
                    <a:pt x="26034" y="109855"/>
                  </a:lnTo>
                  <a:lnTo>
                    <a:pt x="47244" y="73496"/>
                  </a:lnTo>
                  <a:lnTo>
                    <a:pt x="47244" y="25654"/>
                  </a:lnTo>
                  <a:lnTo>
                    <a:pt x="75160" y="25654"/>
                  </a:lnTo>
                  <a:lnTo>
                    <a:pt x="60198" y="0"/>
                  </a:lnTo>
                  <a:close/>
                </a:path>
                <a:path w="120650" h="365125">
                  <a:moveTo>
                    <a:pt x="75160" y="25654"/>
                  </a:moveTo>
                  <a:lnTo>
                    <a:pt x="73151" y="25654"/>
                  </a:lnTo>
                  <a:lnTo>
                    <a:pt x="73151" y="73496"/>
                  </a:lnTo>
                  <a:lnTo>
                    <a:pt x="94360" y="109855"/>
                  </a:lnTo>
                  <a:lnTo>
                    <a:pt x="97917" y="116078"/>
                  </a:lnTo>
                  <a:lnTo>
                    <a:pt x="105918" y="118110"/>
                  </a:lnTo>
                  <a:lnTo>
                    <a:pt x="112014" y="114554"/>
                  </a:lnTo>
                  <a:lnTo>
                    <a:pt x="118236" y="110998"/>
                  </a:lnTo>
                  <a:lnTo>
                    <a:pt x="120269" y="102997"/>
                  </a:lnTo>
                  <a:lnTo>
                    <a:pt x="75160" y="25654"/>
                  </a:lnTo>
                  <a:close/>
                </a:path>
                <a:path w="120650" h="365125">
                  <a:moveTo>
                    <a:pt x="73151" y="25654"/>
                  </a:moveTo>
                  <a:lnTo>
                    <a:pt x="47244" y="25654"/>
                  </a:lnTo>
                  <a:lnTo>
                    <a:pt x="47244" y="73496"/>
                  </a:lnTo>
                  <a:lnTo>
                    <a:pt x="60198" y="51289"/>
                  </a:lnTo>
                  <a:lnTo>
                    <a:pt x="49022" y="32131"/>
                  </a:lnTo>
                  <a:lnTo>
                    <a:pt x="73151" y="32131"/>
                  </a:lnTo>
                  <a:lnTo>
                    <a:pt x="73151" y="25654"/>
                  </a:lnTo>
                  <a:close/>
                </a:path>
                <a:path w="120650" h="365125">
                  <a:moveTo>
                    <a:pt x="73151" y="32131"/>
                  </a:moveTo>
                  <a:lnTo>
                    <a:pt x="71374" y="32131"/>
                  </a:lnTo>
                  <a:lnTo>
                    <a:pt x="60198" y="51289"/>
                  </a:lnTo>
                  <a:lnTo>
                    <a:pt x="73151" y="73496"/>
                  </a:lnTo>
                  <a:lnTo>
                    <a:pt x="73151" y="32131"/>
                  </a:lnTo>
                  <a:close/>
                </a:path>
                <a:path w="120650" h="365125">
                  <a:moveTo>
                    <a:pt x="71374" y="32131"/>
                  </a:moveTo>
                  <a:lnTo>
                    <a:pt x="49022" y="32131"/>
                  </a:lnTo>
                  <a:lnTo>
                    <a:pt x="60198" y="51289"/>
                  </a:lnTo>
                  <a:lnTo>
                    <a:pt x="71374" y="32131"/>
                  </a:lnTo>
                  <a:close/>
                </a:path>
              </a:pathLst>
            </a:custGeom>
            <a:solidFill>
              <a:srgbClr val="FF0000"/>
            </a:solidFill>
          </p:spPr>
          <p:txBody>
            <a:bodyPr wrap="square" lIns="0" tIns="0" rIns="0" bIns="0" rtlCol="0"/>
            <a:lstStyle/>
            <a:p>
              <a:endParaRPr/>
            </a:p>
          </p:txBody>
        </p:sp>
      </p:grpSp>
    </p:spTree>
    <p:extLst>
      <p:ext uri="{BB962C8B-B14F-4D97-AF65-F5344CB8AC3E}">
        <p14:creationId xmlns:p14="http://schemas.microsoft.com/office/powerpoint/2010/main" val="30390562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4877497" y="876993"/>
            <a:ext cx="4266503"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179295" y="331887"/>
            <a:ext cx="6629840" cy="769441"/>
          </a:xfrm>
          <a:prstGeom prst="rect">
            <a:avLst/>
          </a:prstGeom>
          <a:noFill/>
        </p:spPr>
        <p:txBody>
          <a:bodyPr wrap="square" lIns="91440" tIns="45720" rIns="91440" bIns="45720">
            <a:spAutoFit/>
          </a:bodyPr>
          <a:lstStyle/>
          <a:p>
            <a:pPr algn="ctr"/>
            <a:r>
              <a:rPr lang="en-US" sz="4400" spc="-5" dirty="0">
                <a:latin typeface="Sitka Heading Semibold" pitchFamily="2" charset="0"/>
              </a:rPr>
              <a:t>Left Shift Operator</a:t>
            </a:r>
            <a:r>
              <a:rPr lang="en-US" sz="4400" dirty="0">
                <a:latin typeface="Sitka Heading Semibold" pitchFamily="2" charset="0"/>
              </a:rPr>
              <a:t> </a:t>
            </a:r>
            <a:r>
              <a:rPr lang="en-US" sz="4400" spc="-5" dirty="0">
                <a:latin typeface="Sitka Heading Semibold" pitchFamily="2" charset="0"/>
              </a:rPr>
              <a:t>&lt;&lt;</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xmlns="" id="{FFF4B09B-79A5-49C2-8975-D7497C362FFC}"/>
              </a:ext>
            </a:extLst>
          </p:cNvPr>
          <p:cNvSpPr txBox="1"/>
          <p:nvPr/>
        </p:nvSpPr>
        <p:spPr>
          <a:xfrm>
            <a:off x="748963" y="1527163"/>
            <a:ext cx="7838447" cy="3954929"/>
          </a:xfrm>
          <a:prstGeom prst="rect">
            <a:avLst/>
          </a:prstGeom>
          <a:noFill/>
        </p:spPr>
        <p:txBody>
          <a:bodyPr wrap="square">
            <a:spAutoFit/>
          </a:bodyPr>
          <a:lstStyle/>
          <a:p>
            <a:pPr marL="355600" marR="168275" indent="-342900">
              <a:lnSpc>
                <a:spcPct val="100000"/>
              </a:lnSpc>
              <a:spcBef>
                <a:spcPts val="600"/>
              </a:spcBef>
              <a:spcAft>
                <a:spcPts val="600"/>
              </a:spcAft>
              <a:buFont typeface="Arial" panose="020B0604020202020204" pitchFamily="34" charset="0"/>
              <a:buChar char="•"/>
            </a:pPr>
            <a:r>
              <a:rPr lang="en-US" sz="2400" dirty="0">
                <a:latin typeface="Sitka Text" panose="02000505000000020004" pitchFamily="2" charset="0"/>
                <a:cs typeface="Arial"/>
              </a:rPr>
              <a:t>When we </a:t>
            </a:r>
            <a:r>
              <a:rPr lang="en-US" sz="2400" spc="-5" dirty="0">
                <a:latin typeface="Sitka Text" panose="02000505000000020004" pitchFamily="2" charset="0"/>
                <a:cs typeface="Arial"/>
              </a:rPr>
              <a:t>apply </a:t>
            </a:r>
            <a:r>
              <a:rPr lang="en-US" sz="2400" dirty="0">
                <a:latin typeface="Sitka Text" panose="02000505000000020004" pitchFamily="2" charset="0"/>
                <a:cs typeface="Arial"/>
              </a:rPr>
              <a:t>the </a:t>
            </a:r>
            <a:r>
              <a:rPr lang="en-US" sz="2400" spc="-5" dirty="0">
                <a:latin typeface="Sitka Text" panose="02000505000000020004" pitchFamily="2" charset="0"/>
                <a:cs typeface="Arial"/>
              </a:rPr>
              <a:t>left shift operator </a:t>
            </a:r>
            <a:r>
              <a:rPr lang="en-US" sz="2400" dirty="0">
                <a:latin typeface="Sitka Text" panose="02000505000000020004" pitchFamily="2" charset="0"/>
                <a:cs typeface="Arial"/>
              </a:rPr>
              <a:t>&lt;&lt;, the </a:t>
            </a:r>
            <a:r>
              <a:rPr lang="en-US" sz="2400" spc="-5" dirty="0">
                <a:latin typeface="Sitka Text" panose="02000505000000020004" pitchFamily="2" charset="0"/>
                <a:cs typeface="Arial"/>
              </a:rPr>
              <a:t>value gets  multiplied by 2 </a:t>
            </a:r>
            <a:r>
              <a:rPr lang="en-US" sz="2400" dirty="0">
                <a:latin typeface="Sitka Text" panose="02000505000000020004" pitchFamily="2" charset="0"/>
                <a:cs typeface="Arial"/>
              </a:rPr>
              <a:t>to the </a:t>
            </a:r>
            <a:r>
              <a:rPr lang="en-US" sz="2400" spc="-5" dirty="0">
                <a:latin typeface="Sitka Text" panose="02000505000000020004" pitchFamily="2" charset="0"/>
                <a:cs typeface="Arial"/>
              </a:rPr>
              <a:t>power </a:t>
            </a:r>
            <a:r>
              <a:rPr lang="en-US" sz="2400" dirty="0">
                <a:latin typeface="Sitka Text" panose="02000505000000020004" pitchFamily="2" charset="0"/>
                <a:cs typeface="Arial"/>
              </a:rPr>
              <a:t>of </a:t>
            </a:r>
            <a:r>
              <a:rPr lang="en-US" sz="2400" spc="-5" dirty="0">
                <a:latin typeface="Sitka Text" panose="02000505000000020004" pitchFamily="2" charset="0"/>
                <a:cs typeface="Arial"/>
              </a:rPr>
              <a:t>number specified </a:t>
            </a:r>
            <a:r>
              <a:rPr lang="en-US" sz="2400" dirty="0">
                <a:latin typeface="Sitka Text" panose="02000505000000020004" pitchFamily="2" charset="0"/>
                <a:cs typeface="Arial"/>
              </a:rPr>
              <a:t>after the  </a:t>
            </a:r>
            <a:r>
              <a:rPr lang="en-US" sz="2400" spc="-20" dirty="0">
                <a:latin typeface="Sitka Text" panose="02000505000000020004" pitchFamily="2" charset="0"/>
                <a:cs typeface="Arial"/>
              </a:rPr>
              <a:t>operator.</a:t>
            </a:r>
          </a:p>
          <a:p>
            <a:pPr marL="469900">
              <a:lnSpc>
                <a:spcPct val="100000"/>
              </a:lnSpc>
            </a:pPr>
            <a:r>
              <a:rPr lang="en-US" sz="2400" spc="-5" dirty="0">
                <a:latin typeface="Sitka Text" panose="02000505000000020004" pitchFamily="2" charset="0"/>
                <a:cs typeface="Arial"/>
              </a:rPr>
              <a:t>int </a:t>
            </a:r>
            <a:r>
              <a:rPr lang="en-US" sz="2400" dirty="0">
                <a:latin typeface="Sitka Text" panose="02000505000000020004" pitchFamily="2" charset="0"/>
                <a:cs typeface="Arial"/>
              </a:rPr>
              <a:t>x =</a:t>
            </a:r>
            <a:r>
              <a:rPr lang="en-US" sz="2400" spc="-5" dirty="0">
                <a:latin typeface="Sitka Text" panose="02000505000000020004" pitchFamily="2" charset="0"/>
                <a:cs typeface="Arial"/>
              </a:rPr>
              <a:t> 8;</a:t>
            </a:r>
            <a:endParaRPr lang="en-US" sz="2400" dirty="0">
              <a:latin typeface="Sitka Text" panose="02000505000000020004" pitchFamily="2" charset="0"/>
              <a:cs typeface="Arial"/>
            </a:endParaRPr>
          </a:p>
          <a:p>
            <a:pPr marL="469900">
              <a:lnSpc>
                <a:spcPct val="100000"/>
              </a:lnSpc>
              <a:spcBef>
                <a:spcPts val="575"/>
              </a:spcBef>
            </a:pPr>
            <a:r>
              <a:rPr lang="en-US" sz="2400" dirty="0">
                <a:latin typeface="Sitka Text" panose="02000505000000020004" pitchFamily="2" charset="0"/>
                <a:cs typeface="Arial"/>
              </a:rPr>
              <a:t>x = x &lt;&lt;</a:t>
            </a:r>
            <a:r>
              <a:rPr lang="en-US" sz="2400" spc="-40" dirty="0">
                <a:latin typeface="Sitka Text" panose="02000505000000020004" pitchFamily="2" charset="0"/>
                <a:cs typeface="Arial"/>
              </a:rPr>
              <a:t> </a:t>
            </a:r>
            <a:r>
              <a:rPr lang="en-US" sz="2400" spc="-5" dirty="0">
                <a:latin typeface="Sitka Text" panose="02000505000000020004" pitchFamily="2" charset="0"/>
                <a:cs typeface="Arial"/>
              </a:rPr>
              <a:t>4;</a:t>
            </a:r>
            <a:endParaRPr lang="en-US" sz="2400" dirty="0">
              <a:latin typeface="Sitka Text" panose="02000505000000020004" pitchFamily="2" charset="0"/>
              <a:cs typeface="Arial"/>
            </a:endParaRPr>
          </a:p>
          <a:p>
            <a:pPr marL="355600" marR="168275" indent="-342900">
              <a:spcBef>
                <a:spcPts val="600"/>
              </a:spcBef>
              <a:spcAft>
                <a:spcPts val="600"/>
              </a:spcAft>
              <a:buFont typeface="Arial" panose="020B0604020202020204" pitchFamily="34" charset="0"/>
              <a:buChar char="•"/>
            </a:pPr>
            <a:r>
              <a:rPr lang="en-US" sz="2400" spc="-5" dirty="0">
                <a:latin typeface="Sitka Text" panose="02000505000000020004" pitchFamily="2" charset="0"/>
                <a:cs typeface="Arial"/>
              </a:rPr>
              <a:t>8 will be multiplied by </a:t>
            </a:r>
            <a:r>
              <a:rPr lang="en-US" sz="2400" dirty="0">
                <a:latin typeface="Sitka Text" panose="02000505000000020004" pitchFamily="2" charset="0"/>
                <a:cs typeface="Arial"/>
              </a:rPr>
              <a:t>the </a:t>
            </a:r>
            <a:r>
              <a:rPr lang="en-US" sz="2400" spc="-5" dirty="0">
                <a:latin typeface="Sitka Text" panose="02000505000000020004" pitchFamily="2" charset="0"/>
                <a:cs typeface="Arial"/>
              </a:rPr>
              <a:t>value 2 </a:t>
            </a:r>
            <a:r>
              <a:rPr lang="en-US" sz="2400" dirty="0">
                <a:latin typeface="Sitka Text" panose="02000505000000020004" pitchFamily="2" charset="0"/>
                <a:cs typeface="Arial"/>
              </a:rPr>
              <a:t>to the  </a:t>
            </a:r>
            <a:r>
              <a:rPr lang="en-US" sz="2400" spc="-5" dirty="0">
                <a:latin typeface="Sitka Text" panose="02000505000000020004" pitchFamily="2" charset="0"/>
                <a:cs typeface="Arial"/>
              </a:rPr>
              <a:t>power </a:t>
            </a:r>
            <a:r>
              <a:rPr lang="en-US" sz="2400" dirty="0">
                <a:latin typeface="Sitka Text" panose="02000505000000020004" pitchFamily="2" charset="0"/>
                <a:cs typeface="Arial"/>
              </a:rPr>
              <a:t>of </a:t>
            </a:r>
            <a:r>
              <a:rPr lang="en-US" sz="2400" spc="-5" dirty="0">
                <a:latin typeface="Sitka Text" panose="02000505000000020004" pitchFamily="2" charset="0"/>
                <a:cs typeface="Arial"/>
              </a:rPr>
              <a:t>4, which is</a:t>
            </a:r>
            <a:r>
              <a:rPr lang="en-US" sz="2400" spc="40" dirty="0">
                <a:latin typeface="Sitka Text" panose="02000505000000020004" pitchFamily="2" charset="0"/>
                <a:cs typeface="Arial"/>
              </a:rPr>
              <a:t> </a:t>
            </a:r>
            <a:r>
              <a:rPr lang="en-US" sz="2400" dirty="0">
                <a:latin typeface="Sitka Text" panose="02000505000000020004" pitchFamily="2" charset="0"/>
                <a:cs typeface="Arial"/>
              </a:rPr>
              <a:t>16.</a:t>
            </a:r>
          </a:p>
          <a:p>
            <a:pPr marL="355600" marR="168275" indent="-342900">
              <a:spcBef>
                <a:spcPts val="600"/>
              </a:spcBef>
              <a:spcAft>
                <a:spcPts val="600"/>
              </a:spcAft>
              <a:buFont typeface="Arial" panose="020B0604020202020204" pitchFamily="34" charset="0"/>
              <a:buChar char="•"/>
            </a:pPr>
            <a:r>
              <a:rPr lang="en-US" sz="2400" spc="-5" dirty="0">
                <a:latin typeface="Sitka Text" panose="02000505000000020004" pitchFamily="2" charset="0"/>
                <a:cs typeface="Arial"/>
              </a:rPr>
              <a:t>The result is</a:t>
            </a:r>
            <a:r>
              <a:rPr lang="en-US" sz="2400" dirty="0">
                <a:latin typeface="Sitka Text" panose="02000505000000020004" pitchFamily="2" charset="0"/>
                <a:cs typeface="Arial"/>
              </a:rPr>
              <a:t> </a:t>
            </a:r>
            <a:r>
              <a:rPr lang="en-US" sz="2400" spc="-5" dirty="0">
                <a:latin typeface="Sitka Text" panose="02000505000000020004" pitchFamily="2" charset="0"/>
                <a:cs typeface="Arial"/>
              </a:rPr>
              <a:t>128.</a:t>
            </a:r>
            <a:endParaRPr lang="en-US" sz="2400" dirty="0">
              <a:latin typeface="Sitka Text" panose="02000505000000020004" pitchFamily="2" charset="0"/>
              <a:cs typeface="Arial"/>
            </a:endParaRPr>
          </a:p>
          <a:p>
            <a:pPr marL="355600" marR="168275" indent="-342900">
              <a:lnSpc>
                <a:spcPct val="100000"/>
              </a:lnSpc>
              <a:spcBef>
                <a:spcPts val="600"/>
              </a:spcBef>
              <a:spcAft>
                <a:spcPts val="600"/>
              </a:spcAft>
              <a:buFont typeface="Arial" panose="020B0604020202020204" pitchFamily="34" charset="0"/>
              <a:buChar char="•"/>
            </a:pPr>
            <a:endParaRPr lang="en-US" sz="2400" dirty="0">
              <a:latin typeface="Sitka Text" panose="02000505000000020004" pitchFamily="2" charset="0"/>
              <a:cs typeface="Arial"/>
            </a:endParaRPr>
          </a:p>
        </p:txBody>
      </p:sp>
      <p:graphicFrame>
        <p:nvGraphicFramePr>
          <p:cNvPr id="23" name="object 135">
            <a:extLst>
              <a:ext uri="{FF2B5EF4-FFF2-40B4-BE49-F238E27FC236}">
                <a16:creationId xmlns:a16="http://schemas.microsoft.com/office/drawing/2014/main" xmlns="" id="{881FA21E-FF64-426B-A39F-F2DEDB820F33}"/>
              </a:ext>
            </a:extLst>
          </p:cNvPr>
          <p:cNvGraphicFramePr>
            <a:graphicFrameLocks noGrp="1"/>
          </p:cNvGraphicFramePr>
          <p:nvPr>
            <p:extLst>
              <p:ext uri="{D42A27DB-BD31-4B8C-83A1-F6EECF244321}">
                <p14:modId xmlns:p14="http://schemas.microsoft.com/office/powerpoint/2010/main" val="3802697914"/>
              </p:ext>
            </p:extLst>
          </p:nvPr>
        </p:nvGraphicFramePr>
        <p:xfrm>
          <a:off x="1081606" y="4449803"/>
          <a:ext cx="6172192" cy="293624"/>
        </p:xfrm>
        <a:graphic>
          <a:graphicData uri="http://schemas.openxmlformats.org/drawingml/2006/table">
            <a:tbl>
              <a:tblPr firstRow="1" bandRow="1">
                <a:tableStyleId>{2D5ABB26-0587-4C30-8999-92F81FD0307C}</a:tableStyleId>
              </a:tblPr>
              <a:tblGrid>
                <a:gridCol w="192881">
                  <a:extLst>
                    <a:ext uri="{9D8B030D-6E8A-4147-A177-3AD203B41FA5}">
                      <a16:colId xmlns:a16="http://schemas.microsoft.com/office/drawing/2014/main" xmlns="" val="20000"/>
                    </a:ext>
                  </a:extLst>
                </a:gridCol>
                <a:gridCol w="192881">
                  <a:extLst>
                    <a:ext uri="{9D8B030D-6E8A-4147-A177-3AD203B41FA5}">
                      <a16:colId xmlns:a16="http://schemas.microsoft.com/office/drawing/2014/main" xmlns="" val="20001"/>
                    </a:ext>
                  </a:extLst>
                </a:gridCol>
                <a:gridCol w="192881">
                  <a:extLst>
                    <a:ext uri="{9D8B030D-6E8A-4147-A177-3AD203B41FA5}">
                      <a16:colId xmlns:a16="http://schemas.microsoft.com/office/drawing/2014/main" xmlns="" val="20002"/>
                    </a:ext>
                  </a:extLst>
                </a:gridCol>
                <a:gridCol w="192881">
                  <a:extLst>
                    <a:ext uri="{9D8B030D-6E8A-4147-A177-3AD203B41FA5}">
                      <a16:colId xmlns:a16="http://schemas.microsoft.com/office/drawing/2014/main" xmlns="" val="20003"/>
                    </a:ext>
                  </a:extLst>
                </a:gridCol>
                <a:gridCol w="192881">
                  <a:extLst>
                    <a:ext uri="{9D8B030D-6E8A-4147-A177-3AD203B41FA5}">
                      <a16:colId xmlns:a16="http://schemas.microsoft.com/office/drawing/2014/main" xmlns="" val="20004"/>
                    </a:ext>
                  </a:extLst>
                </a:gridCol>
                <a:gridCol w="192881">
                  <a:extLst>
                    <a:ext uri="{9D8B030D-6E8A-4147-A177-3AD203B41FA5}">
                      <a16:colId xmlns:a16="http://schemas.microsoft.com/office/drawing/2014/main" xmlns="" val="20005"/>
                    </a:ext>
                  </a:extLst>
                </a:gridCol>
                <a:gridCol w="192881">
                  <a:extLst>
                    <a:ext uri="{9D8B030D-6E8A-4147-A177-3AD203B41FA5}">
                      <a16:colId xmlns:a16="http://schemas.microsoft.com/office/drawing/2014/main" xmlns="" val="20006"/>
                    </a:ext>
                  </a:extLst>
                </a:gridCol>
                <a:gridCol w="192881">
                  <a:extLst>
                    <a:ext uri="{9D8B030D-6E8A-4147-A177-3AD203B41FA5}">
                      <a16:colId xmlns:a16="http://schemas.microsoft.com/office/drawing/2014/main" xmlns="" val="20007"/>
                    </a:ext>
                  </a:extLst>
                </a:gridCol>
                <a:gridCol w="192881">
                  <a:extLst>
                    <a:ext uri="{9D8B030D-6E8A-4147-A177-3AD203B41FA5}">
                      <a16:colId xmlns:a16="http://schemas.microsoft.com/office/drawing/2014/main" xmlns="" val="20008"/>
                    </a:ext>
                  </a:extLst>
                </a:gridCol>
                <a:gridCol w="192881">
                  <a:extLst>
                    <a:ext uri="{9D8B030D-6E8A-4147-A177-3AD203B41FA5}">
                      <a16:colId xmlns:a16="http://schemas.microsoft.com/office/drawing/2014/main" xmlns="" val="20009"/>
                    </a:ext>
                  </a:extLst>
                </a:gridCol>
                <a:gridCol w="192881">
                  <a:extLst>
                    <a:ext uri="{9D8B030D-6E8A-4147-A177-3AD203B41FA5}">
                      <a16:colId xmlns:a16="http://schemas.microsoft.com/office/drawing/2014/main" xmlns="" val="20010"/>
                    </a:ext>
                  </a:extLst>
                </a:gridCol>
                <a:gridCol w="192881">
                  <a:extLst>
                    <a:ext uri="{9D8B030D-6E8A-4147-A177-3AD203B41FA5}">
                      <a16:colId xmlns:a16="http://schemas.microsoft.com/office/drawing/2014/main" xmlns="" val="20011"/>
                    </a:ext>
                  </a:extLst>
                </a:gridCol>
                <a:gridCol w="192881">
                  <a:extLst>
                    <a:ext uri="{9D8B030D-6E8A-4147-A177-3AD203B41FA5}">
                      <a16:colId xmlns:a16="http://schemas.microsoft.com/office/drawing/2014/main" xmlns="" val="20012"/>
                    </a:ext>
                  </a:extLst>
                </a:gridCol>
                <a:gridCol w="192881">
                  <a:extLst>
                    <a:ext uri="{9D8B030D-6E8A-4147-A177-3AD203B41FA5}">
                      <a16:colId xmlns:a16="http://schemas.microsoft.com/office/drawing/2014/main" xmlns="" val="20013"/>
                    </a:ext>
                  </a:extLst>
                </a:gridCol>
                <a:gridCol w="192881">
                  <a:extLst>
                    <a:ext uri="{9D8B030D-6E8A-4147-A177-3AD203B41FA5}">
                      <a16:colId xmlns:a16="http://schemas.microsoft.com/office/drawing/2014/main" xmlns="" val="20014"/>
                    </a:ext>
                  </a:extLst>
                </a:gridCol>
                <a:gridCol w="192881">
                  <a:extLst>
                    <a:ext uri="{9D8B030D-6E8A-4147-A177-3AD203B41FA5}">
                      <a16:colId xmlns:a16="http://schemas.microsoft.com/office/drawing/2014/main" xmlns="" val="20015"/>
                    </a:ext>
                  </a:extLst>
                </a:gridCol>
                <a:gridCol w="192881">
                  <a:extLst>
                    <a:ext uri="{9D8B030D-6E8A-4147-A177-3AD203B41FA5}">
                      <a16:colId xmlns:a16="http://schemas.microsoft.com/office/drawing/2014/main" xmlns="" val="20016"/>
                    </a:ext>
                  </a:extLst>
                </a:gridCol>
                <a:gridCol w="192881">
                  <a:extLst>
                    <a:ext uri="{9D8B030D-6E8A-4147-A177-3AD203B41FA5}">
                      <a16:colId xmlns:a16="http://schemas.microsoft.com/office/drawing/2014/main" xmlns="" val="20017"/>
                    </a:ext>
                  </a:extLst>
                </a:gridCol>
                <a:gridCol w="192881">
                  <a:extLst>
                    <a:ext uri="{9D8B030D-6E8A-4147-A177-3AD203B41FA5}">
                      <a16:colId xmlns:a16="http://schemas.microsoft.com/office/drawing/2014/main" xmlns="" val="20018"/>
                    </a:ext>
                  </a:extLst>
                </a:gridCol>
                <a:gridCol w="192881">
                  <a:extLst>
                    <a:ext uri="{9D8B030D-6E8A-4147-A177-3AD203B41FA5}">
                      <a16:colId xmlns:a16="http://schemas.microsoft.com/office/drawing/2014/main" xmlns="" val="20019"/>
                    </a:ext>
                  </a:extLst>
                </a:gridCol>
                <a:gridCol w="192881">
                  <a:extLst>
                    <a:ext uri="{9D8B030D-6E8A-4147-A177-3AD203B41FA5}">
                      <a16:colId xmlns:a16="http://schemas.microsoft.com/office/drawing/2014/main" xmlns="" val="20020"/>
                    </a:ext>
                  </a:extLst>
                </a:gridCol>
                <a:gridCol w="192881">
                  <a:extLst>
                    <a:ext uri="{9D8B030D-6E8A-4147-A177-3AD203B41FA5}">
                      <a16:colId xmlns:a16="http://schemas.microsoft.com/office/drawing/2014/main" xmlns="" val="20021"/>
                    </a:ext>
                  </a:extLst>
                </a:gridCol>
                <a:gridCol w="192881">
                  <a:extLst>
                    <a:ext uri="{9D8B030D-6E8A-4147-A177-3AD203B41FA5}">
                      <a16:colId xmlns:a16="http://schemas.microsoft.com/office/drawing/2014/main" xmlns="" val="20022"/>
                    </a:ext>
                  </a:extLst>
                </a:gridCol>
                <a:gridCol w="192881">
                  <a:extLst>
                    <a:ext uri="{9D8B030D-6E8A-4147-A177-3AD203B41FA5}">
                      <a16:colId xmlns:a16="http://schemas.microsoft.com/office/drawing/2014/main" xmlns="" val="20023"/>
                    </a:ext>
                  </a:extLst>
                </a:gridCol>
                <a:gridCol w="192881">
                  <a:extLst>
                    <a:ext uri="{9D8B030D-6E8A-4147-A177-3AD203B41FA5}">
                      <a16:colId xmlns:a16="http://schemas.microsoft.com/office/drawing/2014/main" xmlns="" val="20024"/>
                    </a:ext>
                  </a:extLst>
                </a:gridCol>
                <a:gridCol w="192881">
                  <a:extLst>
                    <a:ext uri="{9D8B030D-6E8A-4147-A177-3AD203B41FA5}">
                      <a16:colId xmlns:a16="http://schemas.microsoft.com/office/drawing/2014/main" xmlns="" val="20025"/>
                    </a:ext>
                  </a:extLst>
                </a:gridCol>
                <a:gridCol w="192881">
                  <a:extLst>
                    <a:ext uri="{9D8B030D-6E8A-4147-A177-3AD203B41FA5}">
                      <a16:colId xmlns:a16="http://schemas.microsoft.com/office/drawing/2014/main" xmlns="" val="20026"/>
                    </a:ext>
                  </a:extLst>
                </a:gridCol>
                <a:gridCol w="192881">
                  <a:extLst>
                    <a:ext uri="{9D8B030D-6E8A-4147-A177-3AD203B41FA5}">
                      <a16:colId xmlns:a16="http://schemas.microsoft.com/office/drawing/2014/main" xmlns="" val="20027"/>
                    </a:ext>
                  </a:extLst>
                </a:gridCol>
                <a:gridCol w="192881">
                  <a:extLst>
                    <a:ext uri="{9D8B030D-6E8A-4147-A177-3AD203B41FA5}">
                      <a16:colId xmlns:a16="http://schemas.microsoft.com/office/drawing/2014/main" xmlns="" val="20028"/>
                    </a:ext>
                  </a:extLst>
                </a:gridCol>
                <a:gridCol w="192881">
                  <a:extLst>
                    <a:ext uri="{9D8B030D-6E8A-4147-A177-3AD203B41FA5}">
                      <a16:colId xmlns:a16="http://schemas.microsoft.com/office/drawing/2014/main" xmlns="" val="20029"/>
                    </a:ext>
                  </a:extLst>
                </a:gridCol>
                <a:gridCol w="192881">
                  <a:extLst>
                    <a:ext uri="{9D8B030D-6E8A-4147-A177-3AD203B41FA5}">
                      <a16:colId xmlns:a16="http://schemas.microsoft.com/office/drawing/2014/main" xmlns="" val="20030"/>
                    </a:ext>
                  </a:extLst>
                </a:gridCol>
                <a:gridCol w="192881">
                  <a:extLst>
                    <a:ext uri="{9D8B030D-6E8A-4147-A177-3AD203B41FA5}">
                      <a16:colId xmlns:a16="http://schemas.microsoft.com/office/drawing/2014/main" xmlns="" val="20031"/>
                    </a:ext>
                  </a:extLst>
                </a:gridCol>
              </a:tblGrid>
              <a:tr h="293624">
                <a:tc>
                  <a:txBody>
                    <a:bodyPr/>
                    <a:lstStyle/>
                    <a:p>
                      <a:pPr marL="64769">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4769">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4769">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540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ts val="2130"/>
                        </a:lnSpc>
                        <a:spcBef>
                          <a:spcPts val="85"/>
                        </a:spcBef>
                      </a:pPr>
                      <a:r>
                        <a:rPr sz="1800" dirty="0">
                          <a:latin typeface="Arial"/>
                          <a:cs typeface="Arial"/>
                        </a:rPr>
                        <a:t>1</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040">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675">
                        <a:lnSpc>
                          <a:spcPts val="2130"/>
                        </a:lnSpc>
                        <a:spcBef>
                          <a:spcPts val="85"/>
                        </a:spcBef>
                      </a:pPr>
                      <a:r>
                        <a:rPr sz="1800" dirty="0">
                          <a:latin typeface="Arial"/>
                          <a:cs typeface="Arial"/>
                        </a:rPr>
                        <a:t>0</a:t>
                      </a:r>
                      <a:endParaRPr sz="180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tc>
                  <a:txBody>
                    <a:bodyPr/>
                    <a:lstStyle/>
                    <a:p>
                      <a:pPr marL="66675">
                        <a:lnSpc>
                          <a:spcPts val="2130"/>
                        </a:lnSpc>
                        <a:spcBef>
                          <a:spcPts val="85"/>
                        </a:spcBef>
                      </a:pPr>
                      <a:r>
                        <a:rPr sz="1800" dirty="0">
                          <a:latin typeface="Arial"/>
                          <a:cs typeface="Arial"/>
                        </a:rPr>
                        <a:t>0</a:t>
                      </a: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B"/>
                    </a:solidFill>
                  </a:tcPr>
                </a:tc>
                <a:extLst>
                  <a:ext uri="{0D108BD9-81ED-4DB2-BD59-A6C34878D82A}">
                    <a16:rowId xmlns:a16="http://schemas.microsoft.com/office/drawing/2014/main" xmlns="" val="10000"/>
                  </a:ext>
                </a:extLst>
              </a:tr>
            </a:tbl>
          </a:graphicData>
        </a:graphic>
      </p:graphicFrame>
      <p:graphicFrame>
        <p:nvGraphicFramePr>
          <p:cNvPr id="24" name="object 134">
            <a:extLst>
              <a:ext uri="{FF2B5EF4-FFF2-40B4-BE49-F238E27FC236}">
                <a16:creationId xmlns:a16="http://schemas.microsoft.com/office/drawing/2014/main" xmlns="" id="{C2A9265B-5928-46FA-98F8-77967979093D}"/>
              </a:ext>
            </a:extLst>
          </p:cNvPr>
          <p:cNvGraphicFramePr>
            <a:graphicFrameLocks noGrp="1"/>
          </p:cNvGraphicFramePr>
          <p:nvPr>
            <p:extLst>
              <p:ext uri="{D42A27DB-BD31-4B8C-83A1-F6EECF244321}">
                <p14:modId xmlns:p14="http://schemas.microsoft.com/office/powerpoint/2010/main" val="4160331604"/>
              </p:ext>
            </p:extLst>
          </p:nvPr>
        </p:nvGraphicFramePr>
        <p:xfrm>
          <a:off x="1081606" y="5266637"/>
          <a:ext cx="6183622" cy="300418"/>
        </p:xfrm>
        <a:graphic>
          <a:graphicData uri="http://schemas.openxmlformats.org/drawingml/2006/table">
            <a:tbl>
              <a:tblPr firstRow="1" bandRow="1">
                <a:tableStyleId>{2D5ABB26-0587-4C30-8999-92F81FD0307C}</a:tableStyleId>
              </a:tblPr>
              <a:tblGrid>
                <a:gridCol w="201454">
                  <a:extLst>
                    <a:ext uri="{9D8B030D-6E8A-4147-A177-3AD203B41FA5}">
                      <a16:colId xmlns:a16="http://schemas.microsoft.com/office/drawing/2014/main" xmlns="" val="20000"/>
                    </a:ext>
                  </a:extLst>
                </a:gridCol>
                <a:gridCol w="192881">
                  <a:extLst>
                    <a:ext uri="{9D8B030D-6E8A-4147-A177-3AD203B41FA5}">
                      <a16:colId xmlns:a16="http://schemas.microsoft.com/office/drawing/2014/main" xmlns="" val="20001"/>
                    </a:ext>
                  </a:extLst>
                </a:gridCol>
                <a:gridCol w="192881">
                  <a:extLst>
                    <a:ext uri="{9D8B030D-6E8A-4147-A177-3AD203B41FA5}">
                      <a16:colId xmlns:a16="http://schemas.microsoft.com/office/drawing/2014/main" xmlns="" val="20002"/>
                    </a:ext>
                  </a:extLst>
                </a:gridCol>
                <a:gridCol w="192881">
                  <a:extLst>
                    <a:ext uri="{9D8B030D-6E8A-4147-A177-3AD203B41FA5}">
                      <a16:colId xmlns:a16="http://schemas.microsoft.com/office/drawing/2014/main" xmlns="" val="20003"/>
                    </a:ext>
                  </a:extLst>
                </a:gridCol>
                <a:gridCol w="192881">
                  <a:extLst>
                    <a:ext uri="{9D8B030D-6E8A-4147-A177-3AD203B41FA5}">
                      <a16:colId xmlns:a16="http://schemas.microsoft.com/office/drawing/2014/main" xmlns="" val="20004"/>
                    </a:ext>
                  </a:extLst>
                </a:gridCol>
                <a:gridCol w="192881">
                  <a:extLst>
                    <a:ext uri="{9D8B030D-6E8A-4147-A177-3AD203B41FA5}">
                      <a16:colId xmlns:a16="http://schemas.microsoft.com/office/drawing/2014/main" xmlns="" val="20005"/>
                    </a:ext>
                  </a:extLst>
                </a:gridCol>
                <a:gridCol w="192881">
                  <a:extLst>
                    <a:ext uri="{9D8B030D-6E8A-4147-A177-3AD203B41FA5}">
                      <a16:colId xmlns:a16="http://schemas.microsoft.com/office/drawing/2014/main" xmlns="" val="20006"/>
                    </a:ext>
                  </a:extLst>
                </a:gridCol>
                <a:gridCol w="192881">
                  <a:extLst>
                    <a:ext uri="{9D8B030D-6E8A-4147-A177-3AD203B41FA5}">
                      <a16:colId xmlns:a16="http://schemas.microsoft.com/office/drawing/2014/main" xmlns="" val="20007"/>
                    </a:ext>
                  </a:extLst>
                </a:gridCol>
                <a:gridCol w="192881">
                  <a:extLst>
                    <a:ext uri="{9D8B030D-6E8A-4147-A177-3AD203B41FA5}">
                      <a16:colId xmlns:a16="http://schemas.microsoft.com/office/drawing/2014/main" xmlns="" val="20008"/>
                    </a:ext>
                  </a:extLst>
                </a:gridCol>
                <a:gridCol w="192881">
                  <a:extLst>
                    <a:ext uri="{9D8B030D-6E8A-4147-A177-3AD203B41FA5}">
                      <a16:colId xmlns:a16="http://schemas.microsoft.com/office/drawing/2014/main" xmlns="" val="20009"/>
                    </a:ext>
                  </a:extLst>
                </a:gridCol>
                <a:gridCol w="192881">
                  <a:extLst>
                    <a:ext uri="{9D8B030D-6E8A-4147-A177-3AD203B41FA5}">
                      <a16:colId xmlns:a16="http://schemas.microsoft.com/office/drawing/2014/main" xmlns="" val="20010"/>
                    </a:ext>
                  </a:extLst>
                </a:gridCol>
                <a:gridCol w="192881">
                  <a:extLst>
                    <a:ext uri="{9D8B030D-6E8A-4147-A177-3AD203B41FA5}">
                      <a16:colId xmlns:a16="http://schemas.microsoft.com/office/drawing/2014/main" xmlns="" val="20011"/>
                    </a:ext>
                  </a:extLst>
                </a:gridCol>
                <a:gridCol w="192881">
                  <a:extLst>
                    <a:ext uri="{9D8B030D-6E8A-4147-A177-3AD203B41FA5}">
                      <a16:colId xmlns:a16="http://schemas.microsoft.com/office/drawing/2014/main" xmlns="" val="20012"/>
                    </a:ext>
                  </a:extLst>
                </a:gridCol>
                <a:gridCol w="192881">
                  <a:extLst>
                    <a:ext uri="{9D8B030D-6E8A-4147-A177-3AD203B41FA5}">
                      <a16:colId xmlns:a16="http://schemas.microsoft.com/office/drawing/2014/main" xmlns="" val="20013"/>
                    </a:ext>
                  </a:extLst>
                </a:gridCol>
                <a:gridCol w="192881">
                  <a:extLst>
                    <a:ext uri="{9D8B030D-6E8A-4147-A177-3AD203B41FA5}">
                      <a16:colId xmlns:a16="http://schemas.microsoft.com/office/drawing/2014/main" xmlns="" val="20014"/>
                    </a:ext>
                  </a:extLst>
                </a:gridCol>
                <a:gridCol w="192881">
                  <a:extLst>
                    <a:ext uri="{9D8B030D-6E8A-4147-A177-3AD203B41FA5}">
                      <a16:colId xmlns:a16="http://schemas.microsoft.com/office/drawing/2014/main" xmlns="" val="20015"/>
                    </a:ext>
                  </a:extLst>
                </a:gridCol>
                <a:gridCol w="192881">
                  <a:extLst>
                    <a:ext uri="{9D8B030D-6E8A-4147-A177-3AD203B41FA5}">
                      <a16:colId xmlns:a16="http://schemas.microsoft.com/office/drawing/2014/main" xmlns="" val="20016"/>
                    </a:ext>
                  </a:extLst>
                </a:gridCol>
                <a:gridCol w="192881">
                  <a:extLst>
                    <a:ext uri="{9D8B030D-6E8A-4147-A177-3AD203B41FA5}">
                      <a16:colId xmlns:a16="http://schemas.microsoft.com/office/drawing/2014/main" xmlns="" val="20017"/>
                    </a:ext>
                  </a:extLst>
                </a:gridCol>
                <a:gridCol w="192881">
                  <a:extLst>
                    <a:ext uri="{9D8B030D-6E8A-4147-A177-3AD203B41FA5}">
                      <a16:colId xmlns:a16="http://schemas.microsoft.com/office/drawing/2014/main" xmlns="" val="20018"/>
                    </a:ext>
                  </a:extLst>
                </a:gridCol>
                <a:gridCol w="192881">
                  <a:extLst>
                    <a:ext uri="{9D8B030D-6E8A-4147-A177-3AD203B41FA5}">
                      <a16:colId xmlns:a16="http://schemas.microsoft.com/office/drawing/2014/main" xmlns="" val="20019"/>
                    </a:ext>
                  </a:extLst>
                </a:gridCol>
                <a:gridCol w="192881">
                  <a:extLst>
                    <a:ext uri="{9D8B030D-6E8A-4147-A177-3AD203B41FA5}">
                      <a16:colId xmlns:a16="http://schemas.microsoft.com/office/drawing/2014/main" xmlns="" val="20020"/>
                    </a:ext>
                  </a:extLst>
                </a:gridCol>
                <a:gridCol w="192881">
                  <a:extLst>
                    <a:ext uri="{9D8B030D-6E8A-4147-A177-3AD203B41FA5}">
                      <a16:colId xmlns:a16="http://schemas.microsoft.com/office/drawing/2014/main" xmlns="" val="20021"/>
                    </a:ext>
                  </a:extLst>
                </a:gridCol>
                <a:gridCol w="192881">
                  <a:extLst>
                    <a:ext uri="{9D8B030D-6E8A-4147-A177-3AD203B41FA5}">
                      <a16:colId xmlns:a16="http://schemas.microsoft.com/office/drawing/2014/main" xmlns="" val="20022"/>
                    </a:ext>
                  </a:extLst>
                </a:gridCol>
                <a:gridCol w="192881">
                  <a:extLst>
                    <a:ext uri="{9D8B030D-6E8A-4147-A177-3AD203B41FA5}">
                      <a16:colId xmlns:a16="http://schemas.microsoft.com/office/drawing/2014/main" xmlns="" val="20023"/>
                    </a:ext>
                  </a:extLst>
                </a:gridCol>
                <a:gridCol w="192881">
                  <a:extLst>
                    <a:ext uri="{9D8B030D-6E8A-4147-A177-3AD203B41FA5}">
                      <a16:colId xmlns:a16="http://schemas.microsoft.com/office/drawing/2014/main" xmlns="" val="20024"/>
                    </a:ext>
                  </a:extLst>
                </a:gridCol>
                <a:gridCol w="192881">
                  <a:extLst>
                    <a:ext uri="{9D8B030D-6E8A-4147-A177-3AD203B41FA5}">
                      <a16:colId xmlns:a16="http://schemas.microsoft.com/office/drawing/2014/main" xmlns="" val="20025"/>
                    </a:ext>
                  </a:extLst>
                </a:gridCol>
                <a:gridCol w="192881">
                  <a:extLst>
                    <a:ext uri="{9D8B030D-6E8A-4147-A177-3AD203B41FA5}">
                      <a16:colId xmlns:a16="http://schemas.microsoft.com/office/drawing/2014/main" xmlns="" val="20026"/>
                    </a:ext>
                  </a:extLst>
                </a:gridCol>
                <a:gridCol w="192881">
                  <a:extLst>
                    <a:ext uri="{9D8B030D-6E8A-4147-A177-3AD203B41FA5}">
                      <a16:colId xmlns:a16="http://schemas.microsoft.com/office/drawing/2014/main" xmlns="" val="20027"/>
                    </a:ext>
                  </a:extLst>
                </a:gridCol>
                <a:gridCol w="192881">
                  <a:extLst>
                    <a:ext uri="{9D8B030D-6E8A-4147-A177-3AD203B41FA5}">
                      <a16:colId xmlns:a16="http://schemas.microsoft.com/office/drawing/2014/main" xmlns="" val="20028"/>
                    </a:ext>
                  </a:extLst>
                </a:gridCol>
                <a:gridCol w="192881">
                  <a:extLst>
                    <a:ext uri="{9D8B030D-6E8A-4147-A177-3AD203B41FA5}">
                      <a16:colId xmlns:a16="http://schemas.microsoft.com/office/drawing/2014/main" xmlns="" val="20029"/>
                    </a:ext>
                  </a:extLst>
                </a:gridCol>
                <a:gridCol w="192881">
                  <a:extLst>
                    <a:ext uri="{9D8B030D-6E8A-4147-A177-3AD203B41FA5}">
                      <a16:colId xmlns:a16="http://schemas.microsoft.com/office/drawing/2014/main" xmlns="" val="20030"/>
                    </a:ext>
                  </a:extLst>
                </a:gridCol>
                <a:gridCol w="195738">
                  <a:extLst>
                    <a:ext uri="{9D8B030D-6E8A-4147-A177-3AD203B41FA5}">
                      <a16:colId xmlns:a16="http://schemas.microsoft.com/office/drawing/2014/main" xmlns="" val="20031"/>
                    </a:ext>
                  </a:extLst>
                </a:gridCol>
              </a:tblGrid>
              <a:tr h="300418">
                <a:tc>
                  <a:txBody>
                    <a:bodyPr/>
                    <a:lstStyle/>
                    <a:p>
                      <a:pPr marL="76200">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4769">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4769">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5405">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5405">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5405">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5405">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4769">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5405">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5405">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5405">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5405">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5405">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5405">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5405">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5405">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5405">
                        <a:lnSpc>
                          <a:spcPts val="2130"/>
                        </a:lnSpc>
                        <a:spcBef>
                          <a:spcPts val="135"/>
                        </a:spcBef>
                      </a:pPr>
                      <a:r>
                        <a:rPr sz="1800" dirty="0">
                          <a:latin typeface="Arial"/>
                          <a:cs typeface="Arial"/>
                        </a:rPr>
                        <a:t>0</a:t>
                      </a: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5405">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5405">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5405">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6040">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6040">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6040">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6040">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6040">
                        <a:lnSpc>
                          <a:spcPts val="2130"/>
                        </a:lnSpc>
                        <a:spcBef>
                          <a:spcPts val="135"/>
                        </a:spcBef>
                      </a:pPr>
                      <a:r>
                        <a:rPr sz="1800" dirty="0">
                          <a:latin typeface="Arial"/>
                          <a:cs typeface="Arial"/>
                        </a:rPr>
                        <a:t>1</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6040">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6040">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6040">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6040">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6040">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6040">
                        <a:lnSpc>
                          <a:spcPts val="2130"/>
                        </a:lnSpc>
                        <a:spcBef>
                          <a:spcPts val="135"/>
                        </a:spcBef>
                      </a:pPr>
                      <a:r>
                        <a:rPr sz="1800" dirty="0">
                          <a:latin typeface="Arial"/>
                          <a:cs typeface="Arial"/>
                        </a:rPr>
                        <a:t>0</a:t>
                      </a:r>
                      <a:endParaRPr sz="1800">
                        <a:latin typeface="Arial"/>
                        <a:cs typeface="Arial"/>
                      </a:endParaRPr>
                    </a:p>
                  </a:txBody>
                  <a:tcPr marL="0" marR="0" marT="17145" marB="0">
                    <a:lnL w="12700">
                      <a:solidFill>
                        <a:srgbClr val="FFFFFF"/>
                      </a:solidFill>
                      <a:prstDash val="solid"/>
                    </a:lnL>
                    <a:lnR w="12700">
                      <a:solidFill>
                        <a:srgbClr val="FFFFFF"/>
                      </a:solidFill>
                      <a:prstDash val="solid"/>
                    </a:lnR>
                    <a:lnT w="28575">
                      <a:solidFill>
                        <a:srgbClr val="FFFFFF"/>
                      </a:solidFill>
                      <a:prstDash val="solid"/>
                    </a:lnT>
                    <a:lnB w="19050">
                      <a:solidFill>
                        <a:srgbClr val="FFFFFF"/>
                      </a:solidFill>
                      <a:prstDash val="solid"/>
                    </a:lnB>
                    <a:solidFill>
                      <a:srgbClr val="E7F1FB"/>
                    </a:solidFill>
                  </a:tcPr>
                </a:tc>
                <a:tc>
                  <a:txBody>
                    <a:bodyPr/>
                    <a:lstStyle/>
                    <a:p>
                      <a:pPr marL="66675">
                        <a:lnSpc>
                          <a:spcPts val="2130"/>
                        </a:lnSpc>
                        <a:spcBef>
                          <a:spcPts val="135"/>
                        </a:spcBef>
                      </a:pPr>
                      <a:r>
                        <a:rPr sz="1800" dirty="0">
                          <a:latin typeface="Arial"/>
                          <a:cs typeface="Arial"/>
                        </a:rPr>
                        <a:t>0</a:t>
                      </a:r>
                    </a:p>
                  </a:txBody>
                  <a:tcPr marL="0" marR="0" marT="17145" marB="0">
                    <a:lnL w="12700">
                      <a:solidFill>
                        <a:srgbClr val="FFFFFF"/>
                      </a:solidFill>
                      <a:prstDash val="solid"/>
                    </a:lnL>
                    <a:lnR w="28575">
                      <a:solidFill>
                        <a:srgbClr val="FFFFFF"/>
                      </a:solidFill>
                      <a:prstDash val="solid"/>
                    </a:lnR>
                    <a:lnT w="28575">
                      <a:solidFill>
                        <a:srgbClr val="FFFFFF"/>
                      </a:solidFill>
                      <a:prstDash val="solid"/>
                    </a:lnT>
                    <a:lnB w="19050">
                      <a:solidFill>
                        <a:srgbClr val="FFFFFF"/>
                      </a:solidFill>
                      <a:prstDash val="solid"/>
                    </a:lnB>
                    <a:solidFill>
                      <a:srgbClr val="E7F1FB"/>
                    </a:solidFill>
                  </a:tcPr>
                </a:tc>
                <a:extLst>
                  <a:ext uri="{0D108BD9-81ED-4DB2-BD59-A6C34878D82A}">
                    <a16:rowId xmlns:a16="http://schemas.microsoft.com/office/drawing/2014/main" xmlns="" val="10000"/>
                  </a:ext>
                </a:extLst>
              </a:tr>
            </a:tbl>
          </a:graphicData>
        </a:graphic>
      </p:graphicFrame>
      <p:grpSp>
        <p:nvGrpSpPr>
          <p:cNvPr id="25" name="object 136">
            <a:extLst>
              <a:ext uri="{FF2B5EF4-FFF2-40B4-BE49-F238E27FC236}">
                <a16:creationId xmlns:a16="http://schemas.microsoft.com/office/drawing/2014/main" xmlns="" id="{47224A99-8402-4BC6-894D-36AD1B7E1224}"/>
              </a:ext>
            </a:extLst>
          </p:cNvPr>
          <p:cNvGrpSpPr/>
          <p:nvPr/>
        </p:nvGrpSpPr>
        <p:grpSpPr>
          <a:xfrm>
            <a:off x="5696165" y="5567056"/>
            <a:ext cx="991076" cy="567055"/>
            <a:chOff x="6746747" y="5029200"/>
            <a:chExt cx="1321435" cy="567055"/>
          </a:xfrm>
        </p:grpSpPr>
        <p:sp>
          <p:nvSpPr>
            <p:cNvPr id="26" name="object 137">
              <a:extLst>
                <a:ext uri="{FF2B5EF4-FFF2-40B4-BE49-F238E27FC236}">
                  <a16:creationId xmlns:a16="http://schemas.microsoft.com/office/drawing/2014/main" xmlns="" id="{733ADFFC-DA4F-40B0-8B58-CF82501194A0}"/>
                </a:ext>
              </a:extLst>
            </p:cNvPr>
            <p:cNvSpPr/>
            <p:nvPr/>
          </p:nvSpPr>
          <p:spPr>
            <a:xfrm>
              <a:off x="6746747" y="5029200"/>
              <a:ext cx="315468" cy="566928"/>
            </a:xfrm>
            <a:prstGeom prst="rect">
              <a:avLst/>
            </a:prstGeom>
            <a:blipFill>
              <a:blip r:embed="rId2" cstate="print"/>
              <a:stretch>
                <a:fillRect/>
              </a:stretch>
            </a:blipFill>
          </p:spPr>
          <p:txBody>
            <a:bodyPr wrap="square" lIns="0" tIns="0" rIns="0" bIns="0" rtlCol="0"/>
            <a:lstStyle/>
            <a:p>
              <a:endParaRPr/>
            </a:p>
          </p:txBody>
        </p:sp>
        <p:sp>
          <p:nvSpPr>
            <p:cNvPr id="27" name="object 138">
              <a:extLst>
                <a:ext uri="{FF2B5EF4-FFF2-40B4-BE49-F238E27FC236}">
                  <a16:creationId xmlns:a16="http://schemas.microsoft.com/office/drawing/2014/main" xmlns="" id="{569C5A8B-CD09-408D-8011-2EC33A382BE7}"/>
                </a:ext>
              </a:extLst>
            </p:cNvPr>
            <p:cNvSpPr/>
            <p:nvPr/>
          </p:nvSpPr>
          <p:spPr>
            <a:xfrm>
              <a:off x="6844283" y="5167121"/>
              <a:ext cx="120650" cy="367030"/>
            </a:xfrm>
            <a:custGeom>
              <a:avLst/>
              <a:gdLst/>
              <a:ahLst/>
              <a:cxnLst/>
              <a:rect l="l" t="t" r="r" b="b"/>
              <a:pathLst>
                <a:path w="120650" h="367029">
                  <a:moveTo>
                    <a:pt x="60198" y="51289"/>
                  </a:moveTo>
                  <a:lnTo>
                    <a:pt x="47244" y="73496"/>
                  </a:lnTo>
                  <a:lnTo>
                    <a:pt x="47244" y="366775"/>
                  </a:lnTo>
                  <a:lnTo>
                    <a:pt x="73151" y="366775"/>
                  </a:lnTo>
                  <a:lnTo>
                    <a:pt x="73151" y="73496"/>
                  </a:lnTo>
                  <a:lnTo>
                    <a:pt x="60198" y="51289"/>
                  </a:lnTo>
                  <a:close/>
                </a:path>
                <a:path w="120650" h="367029">
                  <a:moveTo>
                    <a:pt x="60198" y="0"/>
                  </a:moveTo>
                  <a:lnTo>
                    <a:pt x="3683" y="96900"/>
                  </a:lnTo>
                  <a:lnTo>
                    <a:pt x="0" y="102996"/>
                  </a:lnTo>
                  <a:lnTo>
                    <a:pt x="2159" y="110997"/>
                  </a:lnTo>
                  <a:lnTo>
                    <a:pt x="8382" y="114553"/>
                  </a:lnTo>
                  <a:lnTo>
                    <a:pt x="14477" y="118109"/>
                  </a:lnTo>
                  <a:lnTo>
                    <a:pt x="22479" y="116077"/>
                  </a:lnTo>
                  <a:lnTo>
                    <a:pt x="26035" y="109854"/>
                  </a:lnTo>
                  <a:lnTo>
                    <a:pt x="47244" y="73496"/>
                  </a:lnTo>
                  <a:lnTo>
                    <a:pt x="47244" y="25653"/>
                  </a:lnTo>
                  <a:lnTo>
                    <a:pt x="75160" y="25653"/>
                  </a:lnTo>
                  <a:lnTo>
                    <a:pt x="60198" y="0"/>
                  </a:lnTo>
                  <a:close/>
                </a:path>
                <a:path w="120650" h="367029">
                  <a:moveTo>
                    <a:pt x="75160" y="25653"/>
                  </a:moveTo>
                  <a:lnTo>
                    <a:pt x="73151" y="25653"/>
                  </a:lnTo>
                  <a:lnTo>
                    <a:pt x="73152" y="73496"/>
                  </a:lnTo>
                  <a:lnTo>
                    <a:pt x="94361" y="109854"/>
                  </a:lnTo>
                  <a:lnTo>
                    <a:pt x="97917" y="116077"/>
                  </a:lnTo>
                  <a:lnTo>
                    <a:pt x="105918" y="118109"/>
                  </a:lnTo>
                  <a:lnTo>
                    <a:pt x="112014" y="114553"/>
                  </a:lnTo>
                  <a:lnTo>
                    <a:pt x="118237" y="110997"/>
                  </a:lnTo>
                  <a:lnTo>
                    <a:pt x="120269" y="102996"/>
                  </a:lnTo>
                  <a:lnTo>
                    <a:pt x="75160" y="25653"/>
                  </a:lnTo>
                  <a:close/>
                </a:path>
                <a:path w="120650" h="367029">
                  <a:moveTo>
                    <a:pt x="73151" y="25653"/>
                  </a:moveTo>
                  <a:lnTo>
                    <a:pt x="47244" y="25653"/>
                  </a:lnTo>
                  <a:lnTo>
                    <a:pt x="47244" y="73496"/>
                  </a:lnTo>
                  <a:lnTo>
                    <a:pt x="60198" y="51289"/>
                  </a:lnTo>
                  <a:lnTo>
                    <a:pt x="49022" y="32130"/>
                  </a:lnTo>
                  <a:lnTo>
                    <a:pt x="73151" y="32130"/>
                  </a:lnTo>
                  <a:lnTo>
                    <a:pt x="73151" y="25653"/>
                  </a:lnTo>
                  <a:close/>
                </a:path>
                <a:path w="120650" h="367029">
                  <a:moveTo>
                    <a:pt x="73151" y="32130"/>
                  </a:moveTo>
                  <a:lnTo>
                    <a:pt x="71374" y="32130"/>
                  </a:lnTo>
                  <a:lnTo>
                    <a:pt x="60198" y="51289"/>
                  </a:lnTo>
                  <a:lnTo>
                    <a:pt x="73152" y="73496"/>
                  </a:lnTo>
                  <a:lnTo>
                    <a:pt x="73151" y="32130"/>
                  </a:lnTo>
                  <a:close/>
                </a:path>
                <a:path w="120650" h="367029">
                  <a:moveTo>
                    <a:pt x="71374" y="32130"/>
                  </a:moveTo>
                  <a:lnTo>
                    <a:pt x="49022" y="32130"/>
                  </a:lnTo>
                  <a:lnTo>
                    <a:pt x="60198" y="51289"/>
                  </a:lnTo>
                  <a:lnTo>
                    <a:pt x="71374" y="32130"/>
                  </a:lnTo>
                  <a:close/>
                </a:path>
              </a:pathLst>
            </a:custGeom>
            <a:solidFill>
              <a:srgbClr val="FF0000"/>
            </a:solidFill>
          </p:spPr>
          <p:txBody>
            <a:bodyPr wrap="square" lIns="0" tIns="0" rIns="0" bIns="0" rtlCol="0"/>
            <a:lstStyle/>
            <a:p>
              <a:endParaRPr/>
            </a:p>
          </p:txBody>
        </p:sp>
        <p:sp>
          <p:nvSpPr>
            <p:cNvPr id="28" name="object 139">
              <a:extLst>
                <a:ext uri="{FF2B5EF4-FFF2-40B4-BE49-F238E27FC236}">
                  <a16:creationId xmlns:a16="http://schemas.microsoft.com/office/drawing/2014/main" xmlns="" id="{5317A5B6-E04B-46B9-92F9-6A0A4A0FA1C6}"/>
                </a:ext>
              </a:extLst>
            </p:cNvPr>
            <p:cNvSpPr/>
            <p:nvPr/>
          </p:nvSpPr>
          <p:spPr>
            <a:xfrm>
              <a:off x="6990587" y="5029200"/>
              <a:ext cx="315468" cy="566928"/>
            </a:xfrm>
            <a:prstGeom prst="rect">
              <a:avLst/>
            </a:prstGeom>
            <a:blipFill>
              <a:blip r:embed="rId2" cstate="print"/>
              <a:stretch>
                <a:fillRect/>
              </a:stretch>
            </a:blipFill>
          </p:spPr>
          <p:txBody>
            <a:bodyPr wrap="square" lIns="0" tIns="0" rIns="0" bIns="0" rtlCol="0"/>
            <a:lstStyle/>
            <a:p>
              <a:endParaRPr/>
            </a:p>
          </p:txBody>
        </p:sp>
        <p:sp>
          <p:nvSpPr>
            <p:cNvPr id="29" name="object 140">
              <a:extLst>
                <a:ext uri="{FF2B5EF4-FFF2-40B4-BE49-F238E27FC236}">
                  <a16:creationId xmlns:a16="http://schemas.microsoft.com/office/drawing/2014/main" xmlns="" id="{9A672AC3-BB3A-4E39-870D-B499969F2CBC}"/>
                </a:ext>
              </a:extLst>
            </p:cNvPr>
            <p:cNvSpPr/>
            <p:nvPr/>
          </p:nvSpPr>
          <p:spPr>
            <a:xfrm>
              <a:off x="7088250" y="5167121"/>
              <a:ext cx="120650" cy="367030"/>
            </a:xfrm>
            <a:custGeom>
              <a:avLst/>
              <a:gdLst/>
              <a:ahLst/>
              <a:cxnLst/>
              <a:rect l="l" t="t" r="r" b="b"/>
              <a:pathLst>
                <a:path w="120650" h="367029">
                  <a:moveTo>
                    <a:pt x="60071" y="51289"/>
                  </a:moveTo>
                  <a:lnTo>
                    <a:pt x="47117" y="73496"/>
                  </a:lnTo>
                  <a:lnTo>
                    <a:pt x="47117" y="366775"/>
                  </a:lnTo>
                  <a:lnTo>
                    <a:pt x="73025" y="366775"/>
                  </a:lnTo>
                  <a:lnTo>
                    <a:pt x="73025" y="73496"/>
                  </a:lnTo>
                  <a:lnTo>
                    <a:pt x="60071" y="51289"/>
                  </a:lnTo>
                  <a:close/>
                </a:path>
                <a:path w="120650" h="367029">
                  <a:moveTo>
                    <a:pt x="60071" y="0"/>
                  </a:moveTo>
                  <a:lnTo>
                    <a:pt x="0" y="102996"/>
                  </a:lnTo>
                  <a:lnTo>
                    <a:pt x="2031" y="110997"/>
                  </a:lnTo>
                  <a:lnTo>
                    <a:pt x="8254" y="114553"/>
                  </a:lnTo>
                  <a:lnTo>
                    <a:pt x="14350" y="118109"/>
                  </a:lnTo>
                  <a:lnTo>
                    <a:pt x="22351" y="116077"/>
                  </a:lnTo>
                  <a:lnTo>
                    <a:pt x="25907" y="109854"/>
                  </a:lnTo>
                  <a:lnTo>
                    <a:pt x="47116" y="73496"/>
                  </a:lnTo>
                  <a:lnTo>
                    <a:pt x="47117" y="25653"/>
                  </a:lnTo>
                  <a:lnTo>
                    <a:pt x="75033" y="25653"/>
                  </a:lnTo>
                  <a:lnTo>
                    <a:pt x="60071" y="0"/>
                  </a:lnTo>
                  <a:close/>
                </a:path>
                <a:path w="120650" h="367029">
                  <a:moveTo>
                    <a:pt x="75033" y="25653"/>
                  </a:moveTo>
                  <a:lnTo>
                    <a:pt x="73025" y="25653"/>
                  </a:lnTo>
                  <a:lnTo>
                    <a:pt x="73025" y="73496"/>
                  </a:lnTo>
                  <a:lnTo>
                    <a:pt x="94233" y="109854"/>
                  </a:lnTo>
                  <a:lnTo>
                    <a:pt x="97790" y="116077"/>
                  </a:lnTo>
                  <a:lnTo>
                    <a:pt x="105791" y="118109"/>
                  </a:lnTo>
                  <a:lnTo>
                    <a:pt x="111887" y="114553"/>
                  </a:lnTo>
                  <a:lnTo>
                    <a:pt x="118109" y="110997"/>
                  </a:lnTo>
                  <a:lnTo>
                    <a:pt x="120142" y="102996"/>
                  </a:lnTo>
                  <a:lnTo>
                    <a:pt x="75033" y="25653"/>
                  </a:lnTo>
                  <a:close/>
                </a:path>
                <a:path w="120650" h="367029">
                  <a:moveTo>
                    <a:pt x="73025" y="25653"/>
                  </a:moveTo>
                  <a:lnTo>
                    <a:pt x="47117" y="25653"/>
                  </a:lnTo>
                  <a:lnTo>
                    <a:pt x="47117" y="73496"/>
                  </a:lnTo>
                  <a:lnTo>
                    <a:pt x="60071" y="51289"/>
                  </a:lnTo>
                  <a:lnTo>
                    <a:pt x="48895" y="32130"/>
                  </a:lnTo>
                  <a:lnTo>
                    <a:pt x="73025" y="32130"/>
                  </a:lnTo>
                  <a:lnTo>
                    <a:pt x="73025" y="25653"/>
                  </a:lnTo>
                  <a:close/>
                </a:path>
                <a:path w="120650" h="367029">
                  <a:moveTo>
                    <a:pt x="73025" y="32130"/>
                  </a:moveTo>
                  <a:lnTo>
                    <a:pt x="71247" y="32130"/>
                  </a:lnTo>
                  <a:lnTo>
                    <a:pt x="60071" y="51289"/>
                  </a:lnTo>
                  <a:lnTo>
                    <a:pt x="73025" y="73496"/>
                  </a:lnTo>
                  <a:lnTo>
                    <a:pt x="73025" y="32130"/>
                  </a:lnTo>
                  <a:close/>
                </a:path>
                <a:path w="120650" h="367029">
                  <a:moveTo>
                    <a:pt x="71247" y="32130"/>
                  </a:moveTo>
                  <a:lnTo>
                    <a:pt x="48895" y="32130"/>
                  </a:lnTo>
                  <a:lnTo>
                    <a:pt x="60071" y="51289"/>
                  </a:lnTo>
                  <a:lnTo>
                    <a:pt x="71247" y="32130"/>
                  </a:lnTo>
                  <a:close/>
                </a:path>
              </a:pathLst>
            </a:custGeom>
            <a:solidFill>
              <a:srgbClr val="FF0000"/>
            </a:solidFill>
          </p:spPr>
          <p:txBody>
            <a:bodyPr wrap="square" lIns="0" tIns="0" rIns="0" bIns="0" rtlCol="0"/>
            <a:lstStyle/>
            <a:p>
              <a:endParaRPr/>
            </a:p>
          </p:txBody>
        </p:sp>
        <p:sp>
          <p:nvSpPr>
            <p:cNvPr id="30" name="object 141">
              <a:extLst>
                <a:ext uri="{FF2B5EF4-FFF2-40B4-BE49-F238E27FC236}">
                  <a16:creationId xmlns:a16="http://schemas.microsoft.com/office/drawing/2014/main" xmlns="" id="{D2E3A594-8345-44FC-A8EC-1BED29B3C16F}"/>
                </a:ext>
              </a:extLst>
            </p:cNvPr>
            <p:cNvSpPr/>
            <p:nvPr/>
          </p:nvSpPr>
          <p:spPr>
            <a:xfrm>
              <a:off x="7249667" y="5029200"/>
              <a:ext cx="315468" cy="566928"/>
            </a:xfrm>
            <a:prstGeom prst="rect">
              <a:avLst/>
            </a:prstGeom>
            <a:blipFill>
              <a:blip r:embed="rId2" cstate="print"/>
              <a:stretch>
                <a:fillRect/>
              </a:stretch>
            </a:blipFill>
          </p:spPr>
          <p:txBody>
            <a:bodyPr wrap="square" lIns="0" tIns="0" rIns="0" bIns="0" rtlCol="0"/>
            <a:lstStyle/>
            <a:p>
              <a:endParaRPr/>
            </a:p>
          </p:txBody>
        </p:sp>
        <p:sp>
          <p:nvSpPr>
            <p:cNvPr id="31" name="object 142">
              <a:extLst>
                <a:ext uri="{FF2B5EF4-FFF2-40B4-BE49-F238E27FC236}">
                  <a16:creationId xmlns:a16="http://schemas.microsoft.com/office/drawing/2014/main" xmlns="" id="{78D1114D-B4B4-4447-A068-4C8769A13CAB}"/>
                </a:ext>
              </a:extLst>
            </p:cNvPr>
            <p:cNvSpPr/>
            <p:nvPr/>
          </p:nvSpPr>
          <p:spPr>
            <a:xfrm>
              <a:off x="7347203" y="5167121"/>
              <a:ext cx="120650" cy="367030"/>
            </a:xfrm>
            <a:custGeom>
              <a:avLst/>
              <a:gdLst/>
              <a:ahLst/>
              <a:cxnLst/>
              <a:rect l="l" t="t" r="r" b="b"/>
              <a:pathLst>
                <a:path w="120650" h="367029">
                  <a:moveTo>
                    <a:pt x="60198" y="51289"/>
                  </a:moveTo>
                  <a:lnTo>
                    <a:pt x="47244" y="73496"/>
                  </a:lnTo>
                  <a:lnTo>
                    <a:pt x="47244" y="366775"/>
                  </a:lnTo>
                  <a:lnTo>
                    <a:pt x="73151" y="366775"/>
                  </a:lnTo>
                  <a:lnTo>
                    <a:pt x="73151" y="73496"/>
                  </a:lnTo>
                  <a:lnTo>
                    <a:pt x="60198" y="51289"/>
                  </a:lnTo>
                  <a:close/>
                </a:path>
                <a:path w="120650" h="367029">
                  <a:moveTo>
                    <a:pt x="60198" y="0"/>
                  </a:moveTo>
                  <a:lnTo>
                    <a:pt x="3682" y="96900"/>
                  </a:lnTo>
                  <a:lnTo>
                    <a:pt x="0" y="102996"/>
                  </a:lnTo>
                  <a:lnTo>
                    <a:pt x="2159" y="110997"/>
                  </a:lnTo>
                  <a:lnTo>
                    <a:pt x="8381" y="114553"/>
                  </a:lnTo>
                  <a:lnTo>
                    <a:pt x="14477" y="118109"/>
                  </a:lnTo>
                  <a:lnTo>
                    <a:pt x="22478" y="116077"/>
                  </a:lnTo>
                  <a:lnTo>
                    <a:pt x="26035" y="109854"/>
                  </a:lnTo>
                  <a:lnTo>
                    <a:pt x="47244" y="73496"/>
                  </a:lnTo>
                  <a:lnTo>
                    <a:pt x="47244" y="25653"/>
                  </a:lnTo>
                  <a:lnTo>
                    <a:pt x="75160" y="25653"/>
                  </a:lnTo>
                  <a:lnTo>
                    <a:pt x="60198" y="0"/>
                  </a:lnTo>
                  <a:close/>
                </a:path>
                <a:path w="120650" h="367029">
                  <a:moveTo>
                    <a:pt x="75160" y="25653"/>
                  </a:moveTo>
                  <a:lnTo>
                    <a:pt x="73151" y="25653"/>
                  </a:lnTo>
                  <a:lnTo>
                    <a:pt x="73152" y="73496"/>
                  </a:lnTo>
                  <a:lnTo>
                    <a:pt x="94361" y="109854"/>
                  </a:lnTo>
                  <a:lnTo>
                    <a:pt x="97917" y="116077"/>
                  </a:lnTo>
                  <a:lnTo>
                    <a:pt x="105918" y="118109"/>
                  </a:lnTo>
                  <a:lnTo>
                    <a:pt x="112014" y="114553"/>
                  </a:lnTo>
                  <a:lnTo>
                    <a:pt x="118237" y="110997"/>
                  </a:lnTo>
                  <a:lnTo>
                    <a:pt x="120269" y="102996"/>
                  </a:lnTo>
                  <a:lnTo>
                    <a:pt x="75160" y="25653"/>
                  </a:lnTo>
                  <a:close/>
                </a:path>
                <a:path w="120650" h="367029">
                  <a:moveTo>
                    <a:pt x="73151" y="25653"/>
                  </a:moveTo>
                  <a:lnTo>
                    <a:pt x="47244" y="25653"/>
                  </a:lnTo>
                  <a:lnTo>
                    <a:pt x="47244" y="73496"/>
                  </a:lnTo>
                  <a:lnTo>
                    <a:pt x="60198" y="51289"/>
                  </a:lnTo>
                  <a:lnTo>
                    <a:pt x="49022" y="32130"/>
                  </a:lnTo>
                  <a:lnTo>
                    <a:pt x="73151" y="32130"/>
                  </a:lnTo>
                  <a:lnTo>
                    <a:pt x="73151" y="25653"/>
                  </a:lnTo>
                  <a:close/>
                </a:path>
                <a:path w="120650" h="367029">
                  <a:moveTo>
                    <a:pt x="73151" y="32130"/>
                  </a:moveTo>
                  <a:lnTo>
                    <a:pt x="71374" y="32130"/>
                  </a:lnTo>
                  <a:lnTo>
                    <a:pt x="60198" y="51289"/>
                  </a:lnTo>
                  <a:lnTo>
                    <a:pt x="73152" y="73496"/>
                  </a:lnTo>
                  <a:lnTo>
                    <a:pt x="73151" y="32130"/>
                  </a:lnTo>
                  <a:close/>
                </a:path>
                <a:path w="120650" h="367029">
                  <a:moveTo>
                    <a:pt x="71374" y="32130"/>
                  </a:moveTo>
                  <a:lnTo>
                    <a:pt x="49022" y="32130"/>
                  </a:lnTo>
                  <a:lnTo>
                    <a:pt x="60198" y="51289"/>
                  </a:lnTo>
                  <a:lnTo>
                    <a:pt x="71374" y="32130"/>
                  </a:lnTo>
                  <a:close/>
                </a:path>
              </a:pathLst>
            </a:custGeom>
            <a:solidFill>
              <a:srgbClr val="FF0000"/>
            </a:solidFill>
          </p:spPr>
          <p:txBody>
            <a:bodyPr wrap="square" lIns="0" tIns="0" rIns="0" bIns="0" rtlCol="0"/>
            <a:lstStyle/>
            <a:p>
              <a:endParaRPr/>
            </a:p>
          </p:txBody>
        </p:sp>
        <p:sp>
          <p:nvSpPr>
            <p:cNvPr id="32" name="object 143">
              <a:extLst>
                <a:ext uri="{FF2B5EF4-FFF2-40B4-BE49-F238E27FC236}">
                  <a16:creationId xmlns:a16="http://schemas.microsoft.com/office/drawing/2014/main" xmlns="" id="{2BB8DA94-0ED7-4AF8-B9A9-2339B6E59AAD}"/>
                </a:ext>
              </a:extLst>
            </p:cNvPr>
            <p:cNvSpPr/>
            <p:nvPr/>
          </p:nvSpPr>
          <p:spPr>
            <a:xfrm>
              <a:off x="7493507" y="5029200"/>
              <a:ext cx="315468" cy="566928"/>
            </a:xfrm>
            <a:prstGeom prst="rect">
              <a:avLst/>
            </a:prstGeom>
            <a:blipFill>
              <a:blip r:embed="rId2" cstate="print"/>
              <a:stretch>
                <a:fillRect/>
              </a:stretch>
            </a:blipFill>
          </p:spPr>
          <p:txBody>
            <a:bodyPr wrap="square" lIns="0" tIns="0" rIns="0" bIns="0" rtlCol="0"/>
            <a:lstStyle/>
            <a:p>
              <a:endParaRPr/>
            </a:p>
          </p:txBody>
        </p:sp>
        <p:sp>
          <p:nvSpPr>
            <p:cNvPr id="33" name="object 144">
              <a:extLst>
                <a:ext uri="{FF2B5EF4-FFF2-40B4-BE49-F238E27FC236}">
                  <a16:creationId xmlns:a16="http://schemas.microsoft.com/office/drawing/2014/main" xmlns="" id="{2048582F-0E5C-41A5-B888-69200F59A45E}"/>
                </a:ext>
              </a:extLst>
            </p:cNvPr>
            <p:cNvSpPr/>
            <p:nvPr/>
          </p:nvSpPr>
          <p:spPr>
            <a:xfrm>
              <a:off x="7591043" y="5167121"/>
              <a:ext cx="120650" cy="367030"/>
            </a:xfrm>
            <a:custGeom>
              <a:avLst/>
              <a:gdLst/>
              <a:ahLst/>
              <a:cxnLst/>
              <a:rect l="l" t="t" r="r" b="b"/>
              <a:pathLst>
                <a:path w="120650" h="367029">
                  <a:moveTo>
                    <a:pt x="60198" y="51289"/>
                  </a:moveTo>
                  <a:lnTo>
                    <a:pt x="47244" y="73496"/>
                  </a:lnTo>
                  <a:lnTo>
                    <a:pt x="47244" y="366775"/>
                  </a:lnTo>
                  <a:lnTo>
                    <a:pt x="73151" y="366775"/>
                  </a:lnTo>
                  <a:lnTo>
                    <a:pt x="73151" y="73496"/>
                  </a:lnTo>
                  <a:lnTo>
                    <a:pt x="60198" y="51289"/>
                  </a:lnTo>
                  <a:close/>
                </a:path>
                <a:path w="120650" h="367029">
                  <a:moveTo>
                    <a:pt x="60198" y="0"/>
                  </a:moveTo>
                  <a:lnTo>
                    <a:pt x="3682" y="96900"/>
                  </a:lnTo>
                  <a:lnTo>
                    <a:pt x="0" y="102996"/>
                  </a:lnTo>
                  <a:lnTo>
                    <a:pt x="2158" y="110997"/>
                  </a:lnTo>
                  <a:lnTo>
                    <a:pt x="8381" y="114553"/>
                  </a:lnTo>
                  <a:lnTo>
                    <a:pt x="14477" y="118109"/>
                  </a:lnTo>
                  <a:lnTo>
                    <a:pt x="22478" y="116077"/>
                  </a:lnTo>
                  <a:lnTo>
                    <a:pt x="26034" y="109854"/>
                  </a:lnTo>
                  <a:lnTo>
                    <a:pt x="47243" y="73496"/>
                  </a:lnTo>
                  <a:lnTo>
                    <a:pt x="47244" y="25653"/>
                  </a:lnTo>
                  <a:lnTo>
                    <a:pt x="75160" y="25653"/>
                  </a:lnTo>
                  <a:lnTo>
                    <a:pt x="60198" y="0"/>
                  </a:lnTo>
                  <a:close/>
                </a:path>
                <a:path w="120650" h="367029">
                  <a:moveTo>
                    <a:pt x="75160" y="25653"/>
                  </a:moveTo>
                  <a:lnTo>
                    <a:pt x="73151" y="25653"/>
                  </a:lnTo>
                  <a:lnTo>
                    <a:pt x="73151" y="73496"/>
                  </a:lnTo>
                  <a:lnTo>
                    <a:pt x="94360" y="109854"/>
                  </a:lnTo>
                  <a:lnTo>
                    <a:pt x="97916" y="116077"/>
                  </a:lnTo>
                  <a:lnTo>
                    <a:pt x="105917" y="118109"/>
                  </a:lnTo>
                  <a:lnTo>
                    <a:pt x="112013" y="114553"/>
                  </a:lnTo>
                  <a:lnTo>
                    <a:pt x="118236" y="110997"/>
                  </a:lnTo>
                  <a:lnTo>
                    <a:pt x="120269" y="102996"/>
                  </a:lnTo>
                  <a:lnTo>
                    <a:pt x="75160" y="25653"/>
                  </a:lnTo>
                  <a:close/>
                </a:path>
                <a:path w="120650" h="367029">
                  <a:moveTo>
                    <a:pt x="73151" y="25653"/>
                  </a:moveTo>
                  <a:lnTo>
                    <a:pt x="47244" y="25653"/>
                  </a:lnTo>
                  <a:lnTo>
                    <a:pt x="47244" y="73496"/>
                  </a:lnTo>
                  <a:lnTo>
                    <a:pt x="60198" y="51289"/>
                  </a:lnTo>
                  <a:lnTo>
                    <a:pt x="49022" y="32130"/>
                  </a:lnTo>
                  <a:lnTo>
                    <a:pt x="73151" y="32130"/>
                  </a:lnTo>
                  <a:lnTo>
                    <a:pt x="73151" y="25653"/>
                  </a:lnTo>
                  <a:close/>
                </a:path>
                <a:path w="120650" h="367029">
                  <a:moveTo>
                    <a:pt x="73151" y="32130"/>
                  </a:moveTo>
                  <a:lnTo>
                    <a:pt x="71374" y="32130"/>
                  </a:lnTo>
                  <a:lnTo>
                    <a:pt x="60198" y="51289"/>
                  </a:lnTo>
                  <a:lnTo>
                    <a:pt x="73151" y="73496"/>
                  </a:lnTo>
                  <a:lnTo>
                    <a:pt x="73151" y="32130"/>
                  </a:lnTo>
                  <a:close/>
                </a:path>
                <a:path w="120650" h="367029">
                  <a:moveTo>
                    <a:pt x="71374" y="32130"/>
                  </a:moveTo>
                  <a:lnTo>
                    <a:pt x="49022" y="32130"/>
                  </a:lnTo>
                  <a:lnTo>
                    <a:pt x="60198" y="51289"/>
                  </a:lnTo>
                  <a:lnTo>
                    <a:pt x="71374" y="32130"/>
                  </a:lnTo>
                  <a:close/>
                </a:path>
              </a:pathLst>
            </a:custGeom>
            <a:solidFill>
              <a:srgbClr val="FF0000"/>
            </a:solidFill>
          </p:spPr>
          <p:txBody>
            <a:bodyPr wrap="square" lIns="0" tIns="0" rIns="0" bIns="0" rtlCol="0"/>
            <a:lstStyle/>
            <a:p>
              <a:endParaRPr/>
            </a:p>
          </p:txBody>
        </p:sp>
        <p:sp>
          <p:nvSpPr>
            <p:cNvPr id="34" name="object 145">
              <a:extLst>
                <a:ext uri="{FF2B5EF4-FFF2-40B4-BE49-F238E27FC236}">
                  <a16:creationId xmlns:a16="http://schemas.microsoft.com/office/drawing/2014/main" xmlns="" id="{49BE7D90-33EA-433F-B7F5-788B3E11E841}"/>
                </a:ext>
              </a:extLst>
            </p:cNvPr>
            <p:cNvSpPr/>
            <p:nvPr/>
          </p:nvSpPr>
          <p:spPr>
            <a:xfrm>
              <a:off x="7752587" y="5029200"/>
              <a:ext cx="315468" cy="566928"/>
            </a:xfrm>
            <a:prstGeom prst="rect">
              <a:avLst/>
            </a:prstGeom>
            <a:blipFill>
              <a:blip r:embed="rId2" cstate="print"/>
              <a:stretch>
                <a:fillRect/>
              </a:stretch>
            </a:blipFill>
          </p:spPr>
          <p:txBody>
            <a:bodyPr wrap="square" lIns="0" tIns="0" rIns="0" bIns="0" rtlCol="0"/>
            <a:lstStyle/>
            <a:p>
              <a:endParaRPr/>
            </a:p>
          </p:txBody>
        </p:sp>
        <p:sp>
          <p:nvSpPr>
            <p:cNvPr id="35" name="object 146">
              <a:extLst>
                <a:ext uri="{FF2B5EF4-FFF2-40B4-BE49-F238E27FC236}">
                  <a16:creationId xmlns:a16="http://schemas.microsoft.com/office/drawing/2014/main" xmlns="" id="{EF08D1FB-D400-41A2-9C4F-4F9CD005F7A5}"/>
                </a:ext>
              </a:extLst>
            </p:cNvPr>
            <p:cNvSpPr/>
            <p:nvPr/>
          </p:nvSpPr>
          <p:spPr>
            <a:xfrm>
              <a:off x="7850250" y="5167121"/>
              <a:ext cx="120650" cy="367030"/>
            </a:xfrm>
            <a:custGeom>
              <a:avLst/>
              <a:gdLst/>
              <a:ahLst/>
              <a:cxnLst/>
              <a:rect l="l" t="t" r="r" b="b"/>
              <a:pathLst>
                <a:path w="120650" h="367029">
                  <a:moveTo>
                    <a:pt x="60071" y="51289"/>
                  </a:moveTo>
                  <a:lnTo>
                    <a:pt x="47117" y="73496"/>
                  </a:lnTo>
                  <a:lnTo>
                    <a:pt x="47117" y="366775"/>
                  </a:lnTo>
                  <a:lnTo>
                    <a:pt x="73025" y="366775"/>
                  </a:lnTo>
                  <a:lnTo>
                    <a:pt x="73025" y="73496"/>
                  </a:lnTo>
                  <a:lnTo>
                    <a:pt x="60071" y="51289"/>
                  </a:lnTo>
                  <a:close/>
                </a:path>
                <a:path w="120650" h="367029">
                  <a:moveTo>
                    <a:pt x="60071" y="0"/>
                  </a:moveTo>
                  <a:lnTo>
                    <a:pt x="0" y="102996"/>
                  </a:lnTo>
                  <a:lnTo>
                    <a:pt x="2031" y="110997"/>
                  </a:lnTo>
                  <a:lnTo>
                    <a:pt x="8254" y="114553"/>
                  </a:lnTo>
                  <a:lnTo>
                    <a:pt x="14350" y="118109"/>
                  </a:lnTo>
                  <a:lnTo>
                    <a:pt x="22351" y="116077"/>
                  </a:lnTo>
                  <a:lnTo>
                    <a:pt x="25907" y="109854"/>
                  </a:lnTo>
                  <a:lnTo>
                    <a:pt x="47116" y="73496"/>
                  </a:lnTo>
                  <a:lnTo>
                    <a:pt x="47117" y="25653"/>
                  </a:lnTo>
                  <a:lnTo>
                    <a:pt x="75033" y="25653"/>
                  </a:lnTo>
                  <a:lnTo>
                    <a:pt x="60071" y="0"/>
                  </a:lnTo>
                  <a:close/>
                </a:path>
                <a:path w="120650" h="367029">
                  <a:moveTo>
                    <a:pt x="75033" y="25653"/>
                  </a:moveTo>
                  <a:lnTo>
                    <a:pt x="73025" y="25653"/>
                  </a:lnTo>
                  <a:lnTo>
                    <a:pt x="73025" y="73496"/>
                  </a:lnTo>
                  <a:lnTo>
                    <a:pt x="94233" y="109854"/>
                  </a:lnTo>
                  <a:lnTo>
                    <a:pt x="97790" y="116077"/>
                  </a:lnTo>
                  <a:lnTo>
                    <a:pt x="105791" y="118109"/>
                  </a:lnTo>
                  <a:lnTo>
                    <a:pt x="111887" y="114553"/>
                  </a:lnTo>
                  <a:lnTo>
                    <a:pt x="118109" y="110997"/>
                  </a:lnTo>
                  <a:lnTo>
                    <a:pt x="120142" y="102996"/>
                  </a:lnTo>
                  <a:lnTo>
                    <a:pt x="75033" y="25653"/>
                  </a:lnTo>
                  <a:close/>
                </a:path>
                <a:path w="120650" h="367029">
                  <a:moveTo>
                    <a:pt x="73025" y="25653"/>
                  </a:moveTo>
                  <a:lnTo>
                    <a:pt x="47117" y="25653"/>
                  </a:lnTo>
                  <a:lnTo>
                    <a:pt x="47117" y="73496"/>
                  </a:lnTo>
                  <a:lnTo>
                    <a:pt x="60071" y="51289"/>
                  </a:lnTo>
                  <a:lnTo>
                    <a:pt x="48895" y="32130"/>
                  </a:lnTo>
                  <a:lnTo>
                    <a:pt x="73025" y="32130"/>
                  </a:lnTo>
                  <a:lnTo>
                    <a:pt x="73025" y="25653"/>
                  </a:lnTo>
                  <a:close/>
                </a:path>
                <a:path w="120650" h="367029">
                  <a:moveTo>
                    <a:pt x="73025" y="32130"/>
                  </a:moveTo>
                  <a:lnTo>
                    <a:pt x="71247" y="32130"/>
                  </a:lnTo>
                  <a:lnTo>
                    <a:pt x="60071" y="51289"/>
                  </a:lnTo>
                  <a:lnTo>
                    <a:pt x="73025" y="73496"/>
                  </a:lnTo>
                  <a:lnTo>
                    <a:pt x="73025" y="32130"/>
                  </a:lnTo>
                  <a:close/>
                </a:path>
                <a:path w="120650" h="367029">
                  <a:moveTo>
                    <a:pt x="71247" y="32130"/>
                  </a:moveTo>
                  <a:lnTo>
                    <a:pt x="48895" y="32130"/>
                  </a:lnTo>
                  <a:lnTo>
                    <a:pt x="60071" y="51289"/>
                  </a:lnTo>
                  <a:lnTo>
                    <a:pt x="71247" y="32130"/>
                  </a:lnTo>
                  <a:close/>
                </a:path>
              </a:pathLst>
            </a:custGeom>
            <a:solidFill>
              <a:srgbClr val="FF0000"/>
            </a:solidFill>
          </p:spPr>
          <p:txBody>
            <a:bodyPr wrap="square" lIns="0" tIns="0" rIns="0" bIns="0" rtlCol="0"/>
            <a:lstStyle/>
            <a:p>
              <a:endParaRPr/>
            </a:p>
          </p:txBody>
        </p:sp>
      </p:grpSp>
    </p:spTree>
    <p:extLst>
      <p:ext uri="{BB962C8B-B14F-4D97-AF65-F5344CB8AC3E}">
        <p14:creationId xmlns:p14="http://schemas.microsoft.com/office/powerpoint/2010/main" val="14026839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144129" y="876993"/>
            <a:ext cx="5999871"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42779" y="276532"/>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xmlns="" id="{14056E71-7C61-4286-BB3A-84DDF4274C29}"/>
              </a:ext>
            </a:extLst>
          </p:cNvPr>
          <p:cNvSpPr txBox="1"/>
          <p:nvPr/>
        </p:nvSpPr>
        <p:spPr>
          <a:xfrm>
            <a:off x="401092" y="1226642"/>
            <a:ext cx="7980908" cy="2769989"/>
          </a:xfrm>
          <a:prstGeom prst="rect">
            <a:avLst/>
          </a:prstGeom>
          <a:noFill/>
        </p:spPr>
        <p:txBody>
          <a:bodyPr wrap="square">
            <a:spAutoFit/>
          </a:bodyPr>
          <a:lstStyle/>
          <a:p>
            <a:pPr marL="12700">
              <a:lnSpc>
                <a:spcPct val="100000"/>
              </a:lnSpc>
              <a:spcBef>
                <a:spcPts val="600"/>
              </a:spcBef>
              <a:spcAft>
                <a:spcPts val="600"/>
              </a:spcAft>
            </a:pPr>
            <a:r>
              <a:rPr lang="en-US" sz="2400" i="1" dirty="0">
                <a:latin typeface="Sitka Text" panose="02000505000000020004" pitchFamily="2" charset="0"/>
                <a:cs typeface="Arial"/>
              </a:rPr>
              <a:t>Write a program to accept two numbers.</a:t>
            </a:r>
          </a:p>
          <a:p>
            <a:pPr marL="12700">
              <a:lnSpc>
                <a:spcPct val="100000"/>
              </a:lnSpc>
              <a:spcBef>
                <a:spcPts val="600"/>
              </a:spcBef>
              <a:spcAft>
                <a:spcPts val="600"/>
              </a:spcAft>
            </a:pPr>
            <a:r>
              <a:rPr lang="en-US" sz="2400" i="1" dirty="0">
                <a:latin typeface="Sitka Text" panose="02000505000000020004" pitchFamily="2" charset="0"/>
                <a:cs typeface="Arial"/>
              </a:rPr>
              <a:t>Perform the following operations</a:t>
            </a:r>
          </a:p>
          <a:p>
            <a:pPr marL="469900" indent="-457200">
              <a:lnSpc>
                <a:spcPct val="100000"/>
              </a:lnSpc>
              <a:spcBef>
                <a:spcPts val="600"/>
              </a:spcBef>
              <a:spcAft>
                <a:spcPts val="600"/>
              </a:spcAft>
              <a:buAutoNum type="arabicPeriod"/>
            </a:pPr>
            <a:r>
              <a:rPr lang="en-US" sz="2400" i="1" dirty="0">
                <a:latin typeface="Sitka Text" panose="02000505000000020004" pitchFamily="2" charset="0"/>
                <a:cs typeface="Arial"/>
              </a:rPr>
              <a:t>Left shift the First number by second number of times</a:t>
            </a:r>
          </a:p>
          <a:p>
            <a:pPr marL="469900" indent="-457200">
              <a:lnSpc>
                <a:spcPct val="100000"/>
              </a:lnSpc>
              <a:spcBef>
                <a:spcPts val="600"/>
              </a:spcBef>
              <a:spcAft>
                <a:spcPts val="600"/>
              </a:spcAft>
              <a:buAutoNum type="arabicPeriod"/>
            </a:pPr>
            <a:r>
              <a:rPr lang="en-US" sz="2400" i="1" dirty="0">
                <a:latin typeface="Sitka Text" panose="02000505000000020004" pitchFamily="2" charset="0"/>
                <a:cs typeface="Arial"/>
              </a:rPr>
              <a:t>Right Shift the first number by second number of times</a:t>
            </a:r>
            <a:endParaRPr lang="en-US" sz="2400" dirty="0">
              <a:latin typeface="Sitka Text" panose="02000505000000020004" pitchFamily="2" charset="0"/>
              <a:cs typeface="Arial"/>
            </a:endParaRPr>
          </a:p>
        </p:txBody>
      </p:sp>
    </p:spTree>
    <p:extLst>
      <p:ext uri="{BB962C8B-B14F-4D97-AF65-F5344CB8AC3E}">
        <p14:creationId xmlns:p14="http://schemas.microsoft.com/office/powerpoint/2010/main" val="37079648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4084983" y="876993"/>
            <a:ext cx="505901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18978" y="301557"/>
            <a:ext cx="4552208" cy="769441"/>
          </a:xfrm>
          <a:prstGeom prst="rect">
            <a:avLst/>
          </a:prstGeom>
          <a:noFill/>
        </p:spPr>
        <p:txBody>
          <a:bodyPr wrap="none" lIns="91440" tIns="45720" rIns="91440" bIns="45720">
            <a:spAutoFit/>
          </a:bodyPr>
          <a:lstStyle/>
          <a:p>
            <a:pPr algn="ctr"/>
            <a:r>
              <a:rPr lang="en-US" sz="4400" spc="-5" dirty="0">
                <a:latin typeface="Sitka Heading Semibold" pitchFamily="2" charset="0"/>
              </a:rPr>
              <a:t>Bitwise</a:t>
            </a:r>
            <a:r>
              <a:rPr lang="en-US" sz="4400" spc="-25" dirty="0">
                <a:latin typeface="Sitka Heading Semibold" pitchFamily="2" charset="0"/>
              </a:rPr>
              <a:t> </a:t>
            </a:r>
            <a:r>
              <a:rPr lang="en-US" sz="4400" spc="-5" dirty="0">
                <a:latin typeface="Sitka Heading Semibold" pitchFamily="2" charset="0"/>
              </a:rPr>
              <a:t>Operators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xmlns="" id="{FFF4B09B-79A5-49C2-8975-D7497C362FFC}"/>
              </a:ext>
            </a:extLst>
          </p:cNvPr>
          <p:cNvSpPr txBox="1"/>
          <p:nvPr/>
        </p:nvSpPr>
        <p:spPr>
          <a:xfrm>
            <a:off x="748963" y="1527163"/>
            <a:ext cx="7838447" cy="3970318"/>
          </a:xfrm>
          <a:prstGeom prst="rect">
            <a:avLst/>
          </a:prstGeom>
          <a:noFill/>
        </p:spPr>
        <p:txBody>
          <a:bodyPr wrap="square">
            <a:spAutoFit/>
          </a:bodyPr>
          <a:lstStyle/>
          <a:p>
            <a:pPr marL="12700" marR="5080">
              <a:lnSpc>
                <a:spcPct val="100000"/>
              </a:lnSpc>
              <a:spcBef>
                <a:spcPts val="95"/>
              </a:spcBef>
            </a:pPr>
            <a:r>
              <a:rPr lang="en-US" sz="2400" dirty="0">
                <a:latin typeface="Sitka Text" panose="02000505000000020004" pitchFamily="2" charset="0"/>
                <a:cs typeface="Arial"/>
              </a:rPr>
              <a:t>The bitwise operators take two bit numbers, use  OR/AND to determine the result on a bit by bit  basis.</a:t>
            </a:r>
          </a:p>
          <a:p>
            <a:pPr marL="12700">
              <a:lnSpc>
                <a:spcPct val="100000"/>
              </a:lnSpc>
              <a:spcBef>
                <a:spcPts val="2405"/>
              </a:spcBef>
            </a:pPr>
            <a:r>
              <a:rPr lang="en-US" sz="2400" dirty="0">
                <a:latin typeface="Sitka Text" panose="02000505000000020004" pitchFamily="2" charset="0"/>
                <a:cs typeface="Arial"/>
              </a:rPr>
              <a:t>The 3 bitwise operators are :</a:t>
            </a:r>
          </a:p>
          <a:p>
            <a:pPr>
              <a:lnSpc>
                <a:spcPct val="100000"/>
              </a:lnSpc>
              <a:spcBef>
                <a:spcPts val="5"/>
              </a:spcBef>
            </a:pPr>
            <a:endParaRPr lang="en-US" sz="2400" dirty="0">
              <a:latin typeface="Sitka Text" panose="02000505000000020004" pitchFamily="2" charset="0"/>
              <a:cs typeface="Arial"/>
            </a:endParaRPr>
          </a:p>
          <a:p>
            <a:pPr marL="243840" indent="-231775">
              <a:lnSpc>
                <a:spcPct val="100000"/>
              </a:lnSpc>
              <a:spcBef>
                <a:spcPts val="5"/>
              </a:spcBef>
              <a:buChar char="•"/>
              <a:tabLst>
                <a:tab pos="244475" algn="l"/>
              </a:tabLst>
            </a:pPr>
            <a:r>
              <a:rPr lang="en-US" sz="2400" dirty="0">
                <a:latin typeface="Sitka Text" panose="02000505000000020004" pitchFamily="2" charset="0"/>
                <a:cs typeface="Arial"/>
              </a:rPr>
              <a:t>&amp; (which is the bitwise AND)</a:t>
            </a:r>
          </a:p>
          <a:p>
            <a:pPr marL="243840" indent="-231775">
              <a:lnSpc>
                <a:spcPct val="100000"/>
              </a:lnSpc>
              <a:spcBef>
                <a:spcPts val="2355"/>
              </a:spcBef>
              <a:buChar char="•"/>
              <a:tabLst>
                <a:tab pos="244475" algn="l"/>
                <a:tab pos="534035" algn="l"/>
              </a:tabLst>
            </a:pPr>
            <a:r>
              <a:rPr lang="en-US" sz="2400" dirty="0">
                <a:latin typeface="Sitka Text" panose="02000505000000020004" pitchFamily="2" charset="0"/>
                <a:cs typeface="Arial"/>
              </a:rPr>
              <a:t>|	(which is the bitwise inclusive OR)</a:t>
            </a:r>
          </a:p>
          <a:p>
            <a:pPr marL="243840" indent="-231775">
              <a:lnSpc>
                <a:spcPct val="100000"/>
              </a:lnSpc>
              <a:spcBef>
                <a:spcPts val="2350"/>
              </a:spcBef>
              <a:buChar char="•"/>
              <a:tabLst>
                <a:tab pos="244475" algn="l"/>
              </a:tabLst>
            </a:pPr>
            <a:r>
              <a:rPr lang="en-US" sz="2400" dirty="0">
                <a:latin typeface="Sitka Text" panose="02000505000000020004" pitchFamily="2" charset="0"/>
                <a:cs typeface="Arial"/>
              </a:rPr>
              <a:t>^ (which is the bitwise exclusive OR)</a:t>
            </a:r>
          </a:p>
        </p:txBody>
      </p:sp>
    </p:spTree>
    <p:extLst>
      <p:ext uri="{BB962C8B-B14F-4D97-AF65-F5344CB8AC3E}">
        <p14:creationId xmlns:p14="http://schemas.microsoft.com/office/powerpoint/2010/main" val="3159470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92500" lnSpcReduction="10000"/>
          </a:bodyPr>
          <a:lstStyle/>
          <a:p>
            <a:pPr marL="0" indent="0">
              <a:buNone/>
            </a:pPr>
            <a:r>
              <a:rPr lang="en-IN" dirty="0"/>
              <a:t>Object</a:t>
            </a:r>
            <a:endParaRPr lang="en-US" dirty="0"/>
          </a:p>
          <a:p>
            <a:r>
              <a:rPr lang="en-IN" dirty="0"/>
              <a:t>Any entity that has state and behaviour is known as an object. For example, a chair, pen, table, keyboard, bike, etc. It can be physical or logical.</a:t>
            </a:r>
            <a:endParaRPr lang="en-US" dirty="0"/>
          </a:p>
          <a:p>
            <a:endParaRPr lang="en-IN" dirty="0" smtClean="0"/>
          </a:p>
          <a:p>
            <a:endParaRPr lang="en-IN" dirty="0"/>
          </a:p>
          <a:p>
            <a:endParaRPr lang="en-IN" dirty="0" smtClean="0"/>
          </a:p>
          <a:p>
            <a:r>
              <a:rPr lang="en-IN" dirty="0" smtClean="0"/>
              <a:t>An </a:t>
            </a:r>
            <a:r>
              <a:rPr lang="en-IN" dirty="0"/>
              <a:t>Object can be defined as an instance of a class. An object contains an address and takes up some space in memory</a:t>
            </a:r>
            <a:r>
              <a:rPr lang="en-IN" dirty="0" smtClean="0"/>
              <a:t>.</a:t>
            </a:r>
          </a:p>
          <a:p>
            <a:r>
              <a:rPr lang="en-IN" dirty="0"/>
              <a:t>Example: A dog is an object because it has states like </a:t>
            </a:r>
            <a:r>
              <a:rPr lang="en-IN" dirty="0" err="1"/>
              <a:t>color</a:t>
            </a:r>
            <a:r>
              <a:rPr lang="en-IN" dirty="0"/>
              <a:t>, name, breed, etc. as well as behaviours like wagging the tail, barking, eating, etc</a:t>
            </a:r>
            <a:r>
              <a:rPr lang="en-IN" dirty="0" smtClean="0"/>
              <a:t>.</a:t>
            </a:r>
          </a:p>
          <a:p>
            <a:endParaRPr lang="en-IN" dirty="0" smtClean="0"/>
          </a:p>
          <a:p>
            <a:endParaRPr lang="en-IN" dirty="0" smtClean="0"/>
          </a:p>
          <a:p>
            <a:endParaRPr lang="en-US" dirty="0"/>
          </a:p>
          <a:p>
            <a:endParaRPr lang="en-US" dirty="0"/>
          </a:p>
        </p:txBody>
      </p:sp>
      <p:pic>
        <p:nvPicPr>
          <p:cNvPr id="4" name="Picture 3" descr="Java Obje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1981200"/>
            <a:ext cx="1828800" cy="1510665"/>
          </a:xfrm>
          <a:prstGeom prst="rect">
            <a:avLst/>
          </a:prstGeom>
          <a:noFill/>
          <a:ln>
            <a:noFill/>
          </a:ln>
        </p:spPr>
      </p:pic>
    </p:spTree>
    <p:extLst>
      <p:ext uri="{BB962C8B-B14F-4D97-AF65-F5344CB8AC3E}">
        <p14:creationId xmlns:p14="http://schemas.microsoft.com/office/powerpoint/2010/main" val="16831596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4084983" y="876993"/>
            <a:ext cx="505901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241510" y="301557"/>
            <a:ext cx="6337510" cy="769441"/>
          </a:xfrm>
          <a:prstGeom prst="rect">
            <a:avLst/>
          </a:prstGeom>
          <a:noFill/>
        </p:spPr>
        <p:txBody>
          <a:bodyPr wrap="square" lIns="91440" tIns="45720" rIns="91440" bIns="45720">
            <a:spAutoFit/>
          </a:bodyPr>
          <a:lstStyle/>
          <a:p>
            <a:pPr algn="ctr"/>
            <a:r>
              <a:rPr lang="en-US" sz="4400" spc="-5" dirty="0">
                <a:latin typeface="Sitka Heading Semibold" pitchFamily="2" charset="0"/>
              </a:rPr>
              <a:t>Bitwise</a:t>
            </a:r>
            <a:r>
              <a:rPr lang="en-US" sz="4400" spc="-25" dirty="0">
                <a:latin typeface="Sitka Heading Semibold" pitchFamily="2" charset="0"/>
              </a:rPr>
              <a:t> &amp; </a:t>
            </a:r>
            <a:r>
              <a:rPr lang="en-US" sz="4400" spc="-5" dirty="0">
                <a:latin typeface="Sitka Heading Semibold" pitchFamily="2" charset="0"/>
              </a:rPr>
              <a:t>Operators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xmlns="" id="{FFF4B09B-79A5-49C2-8975-D7497C362FFC}"/>
              </a:ext>
            </a:extLst>
          </p:cNvPr>
          <p:cNvSpPr txBox="1"/>
          <p:nvPr/>
        </p:nvSpPr>
        <p:spPr>
          <a:xfrm>
            <a:off x="748963" y="1527162"/>
            <a:ext cx="7838447" cy="4419671"/>
          </a:xfrm>
          <a:prstGeom prst="rect">
            <a:avLst/>
          </a:prstGeom>
          <a:noFill/>
        </p:spPr>
        <p:txBody>
          <a:bodyPr wrap="square">
            <a:spAutoFit/>
          </a:bodyPr>
          <a:lstStyle/>
          <a:p>
            <a:pPr marL="12700">
              <a:lnSpc>
                <a:spcPct val="100000"/>
              </a:lnSpc>
              <a:spcBef>
                <a:spcPts val="600"/>
              </a:spcBef>
              <a:spcAft>
                <a:spcPts val="600"/>
              </a:spcAft>
            </a:pPr>
            <a:r>
              <a:rPr lang="en-US" sz="2400" dirty="0">
                <a:latin typeface="Sitka Text" panose="02000505000000020004" pitchFamily="2" charset="0"/>
                <a:cs typeface="Arial"/>
              </a:rPr>
              <a:t>class BitwiseExample1 {</a:t>
            </a:r>
          </a:p>
          <a:p>
            <a:pPr marL="469900" marR="5080" indent="-226060">
              <a:lnSpc>
                <a:spcPct val="120000"/>
              </a:lnSpc>
              <a:spcBef>
                <a:spcPts val="600"/>
              </a:spcBef>
              <a:spcAft>
                <a:spcPts val="600"/>
              </a:spcAft>
            </a:pPr>
            <a:r>
              <a:rPr lang="en-US" sz="2400" dirty="0">
                <a:latin typeface="Sitka Text" panose="02000505000000020004" pitchFamily="2" charset="0"/>
                <a:cs typeface="Arial"/>
              </a:rPr>
              <a:t>public static void main(String[] </a:t>
            </a:r>
            <a:r>
              <a:rPr lang="en-US" sz="2400" dirty="0" err="1">
                <a:latin typeface="Sitka Text" panose="02000505000000020004" pitchFamily="2" charset="0"/>
                <a:cs typeface="Arial"/>
              </a:rPr>
              <a:t>args</a:t>
            </a:r>
            <a:r>
              <a:rPr lang="en-US" sz="2400" dirty="0">
                <a:latin typeface="Sitka Text" panose="02000505000000020004" pitchFamily="2" charset="0"/>
                <a:cs typeface="Arial"/>
              </a:rPr>
              <a:t>) {  </a:t>
            </a:r>
          </a:p>
          <a:p>
            <a:pPr marL="469900" marR="5080" indent="-226060">
              <a:lnSpc>
                <a:spcPct val="120000"/>
              </a:lnSpc>
              <a:spcBef>
                <a:spcPts val="600"/>
              </a:spcBef>
              <a:spcAft>
                <a:spcPts val="600"/>
              </a:spcAft>
            </a:pPr>
            <a:r>
              <a:rPr lang="en-US" sz="2400" dirty="0">
                <a:latin typeface="Sitka Text" panose="02000505000000020004" pitchFamily="2" charset="0"/>
                <a:cs typeface="Arial"/>
              </a:rPr>
              <a:t>	int x = 7;</a:t>
            </a:r>
          </a:p>
          <a:p>
            <a:pPr marL="469900">
              <a:lnSpc>
                <a:spcPct val="100000"/>
              </a:lnSpc>
              <a:spcBef>
                <a:spcPts val="600"/>
              </a:spcBef>
              <a:spcAft>
                <a:spcPts val="600"/>
              </a:spcAft>
            </a:pPr>
            <a:r>
              <a:rPr lang="en-US" sz="2400" dirty="0">
                <a:latin typeface="Sitka Text" panose="02000505000000020004" pitchFamily="2" charset="0"/>
                <a:cs typeface="Arial"/>
              </a:rPr>
              <a:t>int y = 9;</a:t>
            </a:r>
          </a:p>
          <a:p>
            <a:pPr marL="469900" marR="1017905">
              <a:lnSpc>
                <a:spcPct val="120000"/>
              </a:lnSpc>
              <a:spcBef>
                <a:spcPts val="600"/>
              </a:spcBef>
              <a:spcAft>
                <a:spcPts val="600"/>
              </a:spcAft>
            </a:pPr>
            <a:r>
              <a:rPr lang="en-US" sz="2400" dirty="0">
                <a:latin typeface="Sitka Text" panose="02000505000000020004" pitchFamily="2" charset="0"/>
                <a:cs typeface="Arial"/>
              </a:rPr>
              <a:t>int z = x &amp; y;  </a:t>
            </a:r>
          </a:p>
          <a:p>
            <a:pPr marL="469900" marR="1017905">
              <a:lnSpc>
                <a:spcPct val="120000"/>
              </a:lnSpc>
              <a:spcBef>
                <a:spcPts val="600"/>
              </a:spcBef>
              <a:spcAft>
                <a:spcPts val="600"/>
              </a:spcAft>
            </a:pPr>
            <a:r>
              <a:rPr lang="en-US" sz="2400" dirty="0" err="1">
                <a:latin typeface="Sitka Text" panose="02000505000000020004" pitchFamily="2" charset="0"/>
                <a:cs typeface="Arial"/>
              </a:rPr>
              <a:t>System.out.println</a:t>
            </a:r>
            <a:r>
              <a:rPr lang="en-US" sz="2400" dirty="0">
                <a:latin typeface="Sitka Text" panose="02000505000000020004" pitchFamily="2" charset="0"/>
                <a:cs typeface="Arial"/>
              </a:rPr>
              <a:t>("z = "+z);</a:t>
            </a:r>
          </a:p>
          <a:p>
            <a:pPr marL="243840">
              <a:lnSpc>
                <a:spcPct val="100000"/>
              </a:lnSpc>
              <a:spcBef>
                <a:spcPts val="600"/>
              </a:spcBef>
              <a:spcAft>
                <a:spcPts val="600"/>
              </a:spcAft>
            </a:pPr>
            <a:r>
              <a:rPr lang="en-US" sz="2400" dirty="0">
                <a:latin typeface="Sitka Text" panose="02000505000000020004" pitchFamily="2" charset="0"/>
                <a:cs typeface="Arial"/>
              </a:rPr>
              <a:t>}</a:t>
            </a:r>
          </a:p>
          <a:p>
            <a:pPr marL="12700">
              <a:lnSpc>
                <a:spcPct val="100000"/>
              </a:lnSpc>
              <a:spcBef>
                <a:spcPts val="600"/>
              </a:spcBef>
              <a:spcAft>
                <a:spcPts val="600"/>
              </a:spcAft>
            </a:pPr>
            <a:r>
              <a:rPr lang="en-US" sz="2400" dirty="0">
                <a:latin typeface="Sitka Text" panose="02000505000000020004" pitchFamily="2" charset="0"/>
                <a:cs typeface="Arial"/>
              </a:rPr>
              <a:t>}</a:t>
            </a:r>
          </a:p>
        </p:txBody>
      </p:sp>
      <p:graphicFrame>
        <p:nvGraphicFramePr>
          <p:cNvPr id="7" name="object 4">
            <a:extLst>
              <a:ext uri="{FF2B5EF4-FFF2-40B4-BE49-F238E27FC236}">
                <a16:creationId xmlns:a16="http://schemas.microsoft.com/office/drawing/2014/main" xmlns="" id="{4FEA2B9C-643F-4A13-A852-5BF4B6D88E25}"/>
              </a:ext>
            </a:extLst>
          </p:cNvPr>
          <p:cNvGraphicFramePr>
            <a:graphicFrameLocks noGrp="1"/>
          </p:cNvGraphicFramePr>
          <p:nvPr>
            <p:extLst>
              <p:ext uri="{D42A27DB-BD31-4B8C-83A1-F6EECF244321}">
                <p14:modId xmlns:p14="http://schemas.microsoft.com/office/powerpoint/2010/main" val="2903365236"/>
              </p:ext>
            </p:extLst>
          </p:nvPr>
        </p:nvGraphicFramePr>
        <p:xfrm>
          <a:off x="5943600" y="2895600"/>
          <a:ext cx="2061210" cy="2514600"/>
        </p:xfrm>
        <a:graphic>
          <a:graphicData uri="http://schemas.openxmlformats.org/drawingml/2006/table">
            <a:tbl>
              <a:tblPr firstRow="1" bandRow="1">
                <a:tableStyleId>{2D5ABB26-0587-4C30-8999-92F81FD0307C}</a:tableStyleId>
              </a:tblPr>
              <a:tblGrid>
                <a:gridCol w="835667">
                  <a:extLst>
                    <a:ext uri="{9D8B030D-6E8A-4147-A177-3AD203B41FA5}">
                      <a16:colId xmlns:a16="http://schemas.microsoft.com/office/drawing/2014/main" xmlns="" val="20000"/>
                    </a:ext>
                  </a:extLst>
                </a:gridCol>
                <a:gridCol w="1225543">
                  <a:extLst>
                    <a:ext uri="{9D8B030D-6E8A-4147-A177-3AD203B41FA5}">
                      <a16:colId xmlns:a16="http://schemas.microsoft.com/office/drawing/2014/main" xmlns="" val="20001"/>
                    </a:ext>
                  </a:extLst>
                </a:gridCol>
              </a:tblGrid>
              <a:tr h="730241">
                <a:tc>
                  <a:txBody>
                    <a:bodyPr/>
                    <a:lstStyle/>
                    <a:p>
                      <a:pPr>
                        <a:lnSpc>
                          <a:spcPts val="2655"/>
                        </a:lnSpc>
                      </a:pPr>
                      <a:r>
                        <a:rPr sz="2400" spc="-5" dirty="0">
                          <a:latin typeface="Sitka Text" panose="02000505000000020004" pitchFamily="2" charset="0"/>
                          <a:cs typeface="Arial"/>
                        </a:rPr>
                        <a:t>7 </a:t>
                      </a:r>
                      <a:r>
                        <a:rPr sz="2400" dirty="0">
                          <a:latin typeface="Sitka Text" panose="02000505000000020004" pitchFamily="2" charset="0"/>
                          <a:cs typeface="Arial"/>
                        </a:rPr>
                        <a:t>-</a:t>
                      </a:r>
                      <a:r>
                        <a:rPr sz="2400" spc="-65" dirty="0">
                          <a:latin typeface="Sitka Text" panose="02000505000000020004" pitchFamily="2" charset="0"/>
                          <a:cs typeface="Arial"/>
                        </a:rPr>
                        <a:t> </a:t>
                      </a:r>
                      <a:r>
                        <a:rPr sz="2400" dirty="0">
                          <a:latin typeface="Sitka Text" panose="02000505000000020004" pitchFamily="2" charset="0"/>
                          <a:cs typeface="Arial"/>
                        </a:rPr>
                        <a:t>&gt;</a:t>
                      </a:r>
                    </a:p>
                  </a:txBody>
                  <a:tcPr marL="0" marR="0"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R="6985" algn="r">
                        <a:lnSpc>
                          <a:spcPts val="2655"/>
                        </a:lnSpc>
                      </a:pPr>
                      <a:r>
                        <a:rPr sz="2400" spc="-5" dirty="0">
                          <a:latin typeface="Sitka Text" panose="02000505000000020004" pitchFamily="2" charset="0"/>
                          <a:cs typeface="Arial"/>
                        </a:rPr>
                        <a:t>0 1 1</a:t>
                      </a:r>
                      <a:r>
                        <a:rPr sz="2400" spc="-85" dirty="0">
                          <a:latin typeface="Sitka Text" panose="02000505000000020004" pitchFamily="2" charset="0"/>
                          <a:cs typeface="Arial"/>
                        </a:rPr>
                        <a:t> </a:t>
                      </a:r>
                      <a:r>
                        <a:rPr sz="2400" spc="-5" dirty="0">
                          <a:latin typeface="Sitka Text" panose="02000505000000020004" pitchFamily="2" charset="0"/>
                          <a:cs typeface="Arial"/>
                        </a:rPr>
                        <a:t>1</a:t>
                      </a:r>
                      <a:endParaRPr sz="2400" dirty="0">
                        <a:latin typeface="Sitka Text" panose="02000505000000020004" pitchFamily="2" charset="0"/>
                        <a:cs typeface="Arial"/>
                      </a:endParaRPr>
                    </a:p>
                  </a:txBody>
                  <a:tcPr marL="0" marR="0"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xmlns="" val="10000"/>
                  </a:ext>
                </a:extLst>
              </a:tr>
              <a:tr h="800561">
                <a:tc>
                  <a:txBody>
                    <a:bodyPr/>
                    <a:lstStyle/>
                    <a:p>
                      <a:pPr>
                        <a:lnSpc>
                          <a:spcPct val="100000"/>
                        </a:lnSpc>
                        <a:spcBef>
                          <a:spcPts val="160"/>
                        </a:spcBef>
                      </a:pPr>
                      <a:r>
                        <a:rPr sz="2400" spc="-5" dirty="0">
                          <a:latin typeface="Sitka Text" panose="02000505000000020004" pitchFamily="2" charset="0"/>
                          <a:cs typeface="Arial"/>
                        </a:rPr>
                        <a:t>9 </a:t>
                      </a:r>
                      <a:r>
                        <a:rPr sz="2400" dirty="0">
                          <a:latin typeface="Sitka Text" panose="02000505000000020004" pitchFamily="2" charset="0"/>
                          <a:cs typeface="Arial"/>
                        </a:rPr>
                        <a:t>-</a:t>
                      </a:r>
                      <a:r>
                        <a:rPr sz="2400" spc="-65" dirty="0">
                          <a:latin typeface="Sitka Text" panose="02000505000000020004" pitchFamily="2" charset="0"/>
                          <a:cs typeface="Arial"/>
                        </a:rPr>
                        <a:t> </a:t>
                      </a:r>
                      <a:r>
                        <a:rPr sz="2400" dirty="0">
                          <a:latin typeface="Sitka Text" panose="02000505000000020004" pitchFamily="2" charset="0"/>
                          <a:cs typeface="Arial"/>
                        </a:rPr>
                        <a:t>&gt;</a:t>
                      </a:r>
                      <a:endParaRPr sz="2400">
                        <a:latin typeface="Sitka Text" panose="02000505000000020004" pitchFamily="2" charset="0"/>
                        <a:cs typeface="Arial"/>
                      </a:endParaRPr>
                    </a:p>
                  </a:txBody>
                  <a:tcPr marL="0" marR="0" marT="20320" marB="0">
                    <a:lnL w="12700" cap="flat" cmpd="sng" algn="ctr">
                      <a:noFill/>
                      <a:prstDash val="solid"/>
                      <a:round/>
                      <a:headEnd type="none" w="med" len="med"/>
                      <a:tailEnd type="none" w="med" len="med"/>
                    </a:lnL>
                    <a:lnB w="28575">
                      <a:solidFill>
                        <a:srgbClr val="000000"/>
                      </a:solidFill>
                      <a:prstDash val="solid"/>
                    </a:lnB>
                  </a:tcPr>
                </a:tc>
                <a:tc>
                  <a:txBody>
                    <a:bodyPr/>
                    <a:lstStyle/>
                    <a:p>
                      <a:pPr marR="6985" algn="r">
                        <a:lnSpc>
                          <a:spcPct val="100000"/>
                        </a:lnSpc>
                        <a:spcBef>
                          <a:spcPts val="160"/>
                        </a:spcBef>
                      </a:pPr>
                      <a:r>
                        <a:rPr sz="2400" spc="-5" dirty="0">
                          <a:latin typeface="Sitka Text" panose="02000505000000020004" pitchFamily="2" charset="0"/>
                          <a:cs typeface="Arial"/>
                        </a:rPr>
                        <a:t>1 0 0</a:t>
                      </a:r>
                      <a:r>
                        <a:rPr sz="2400" spc="-85" dirty="0">
                          <a:latin typeface="Sitka Text" panose="02000505000000020004" pitchFamily="2" charset="0"/>
                          <a:cs typeface="Arial"/>
                        </a:rPr>
                        <a:t> </a:t>
                      </a:r>
                      <a:r>
                        <a:rPr sz="2400" spc="-5" dirty="0">
                          <a:latin typeface="Sitka Text" panose="02000505000000020004" pitchFamily="2" charset="0"/>
                          <a:cs typeface="Arial"/>
                        </a:rPr>
                        <a:t>1</a:t>
                      </a:r>
                      <a:endParaRPr sz="2400">
                        <a:latin typeface="Sitka Text" panose="02000505000000020004" pitchFamily="2" charset="0"/>
                        <a:cs typeface="Arial"/>
                      </a:endParaRPr>
                    </a:p>
                  </a:txBody>
                  <a:tcPr marL="0" marR="0" marT="20320" marB="0">
                    <a:lnR w="12700" cap="flat" cmpd="sng" algn="ctr">
                      <a:noFill/>
                      <a:prstDash val="solid"/>
                      <a:round/>
                      <a:headEnd type="none" w="med" len="med"/>
                      <a:tailEnd type="none" w="med" len="med"/>
                    </a:lnR>
                    <a:lnB w="28575">
                      <a:solidFill>
                        <a:srgbClr val="000000"/>
                      </a:solidFill>
                      <a:prstDash val="solid"/>
                    </a:lnB>
                  </a:tcPr>
                </a:tc>
                <a:extLst>
                  <a:ext uri="{0D108BD9-81ED-4DB2-BD59-A6C34878D82A}">
                    <a16:rowId xmlns:a16="http://schemas.microsoft.com/office/drawing/2014/main" xmlns="" val="10001"/>
                  </a:ext>
                </a:extLst>
              </a:tr>
              <a:tr h="983798">
                <a:tc>
                  <a:txBody>
                    <a:bodyPr/>
                    <a:lstStyle/>
                    <a:p>
                      <a:pPr>
                        <a:lnSpc>
                          <a:spcPct val="100000"/>
                        </a:lnSpc>
                      </a:pPr>
                      <a:endParaRPr sz="2400">
                        <a:latin typeface="Sitka Text" panose="02000505000000020004" pitchFamily="2" charset="0"/>
                        <a:cs typeface="Times New Roman"/>
                      </a:endParaRPr>
                    </a:p>
                  </a:txBody>
                  <a:tcPr marL="0" marR="0" marT="0" marB="0">
                    <a:lnL w="12700" cap="flat" cmpd="sng" algn="ctr">
                      <a:noFill/>
                      <a:prstDash val="solid"/>
                      <a:round/>
                      <a:headEnd type="none" w="med" len="med"/>
                      <a:tailEnd type="none" w="med" len="med"/>
                    </a:lnL>
                    <a:lnT w="28575">
                      <a:solidFill>
                        <a:srgbClr val="000000"/>
                      </a:solidFill>
                      <a:prstDash val="solid"/>
                    </a:lnT>
                    <a:lnB w="12700" cap="flat" cmpd="sng" algn="ctr">
                      <a:noFill/>
                      <a:prstDash val="solid"/>
                      <a:round/>
                      <a:headEnd type="none" w="med" len="med"/>
                      <a:tailEnd type="none" w="med" len="med"/>
                    </a:lnB>
                  </a:tcPr>
                </a:tc>
                <a:tc>
                  <a:txBody>
                    <a:bodyPr/>
                    <a:lstStyle/>
                    <a:p>
                      <a:pPr algn="r">
                        <a:lnSpc>
                          <a:spcPts val="2810"/>
                        </a:lnSpc>
                        <a:spcBef>
                          <a:spcPts val="1675"/>
                        </a:spcBef>
                      </a:pPr>
                      <a:r>
                        <a:rPr sz="2400" spc="-5" dirty="0">
                          <a:latin typeface="Sitka Text" panose="02000505000000020004" pitchFamily="2" charset="0"/>
                          <a:cs typeface="Arial"/>
                        </a:rPr>
                        <a:t>0 0 0</a:t>
                      </a:r>
                      <a:r>
                        <a:rPr sz="2400" spc="-100" dirty="0">
                          <a:latin typeface="Sitka Text" panose="02000505000000020004" pitchFamily="2" charset="0"/>
                          <a:cs typeface="Arial"/>
                        </a:rPr>
                        <a:t> </a:t>
                      </a:r>
                      <a:r>
                        <a:rPr sz="2400" spc="-5" dirty="0">
                          <a:latin typeface="Sitka Text" panose="02000505000000020004" pitchFamily="2" charset="0"/>
                          <a:cs typeface="Arial"/>
                        </a:rPr>
                        <a:t>1</a:t>
                      </a:r>
                      <a:endParaRPr sz="2400" dirty="0">
                        <a:latin typeface="Sitka Text" panose="02000505000000020004" pitchFamily="2" charset="0"/>
                        <a:cs typeface="Arial"/>
                      </a:endParaRPr>
                    </a:p>
                  </a:txBody>
                  <a:tcPr marL="0" marR="0" marT="212725" marB="0">
                    <a:lnR w="12700" cap="flat" cmpd="sng" algn="ctr">
                      <a:noFill/>
                      <a:prstDash val="solid"/>
                      <a:round/>
                      <a:headEnd type="none" w="med" len="med"/>
                      <a:tailEnd type="none" w="med" len="med"/>
                    </a:lnR>
                    <a:lnT w="28575">
                      <a:solidFill>
                        <a:srgbClr val="000000"/>
                      </a:solidFill>
                      <a:prstDash val="solid"/>
                    </a:lnT>
                    <a:lnB w="12700" cap="flat" cmpd="sng" algn="ctr">
                      <a:no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57085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4084983" y="876993"/>
            <a:ext cx="505901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170175" y="301557"/>
            <a:ext cx="6494775" cy="769441"/>
          </a:xfrm>
          <a:prstGeom prst="rect">
            <a:avLst/>
          </a:prstGeom>
          <a:noFill/>
        </p:spPr>
        <p:txBody>
          <a:bodyPr wrap="square" lIns="91440" tIns="45720" rIns="91440" bIns="45720">
            <a:spAutoFit/>
          </a:bodyPr>
          <a:lstStyle/>
          <a:p>
            <a:pPr algn="ctr"/>
            <a:r>
              <a:rPr lang="en-US" sz="4400" spc="-5" dirty="0">
                <a:latin typeface="Sitka Heading Semibold" pitchFamily="2" charset="0"/>
              </a:rPr>
              <a:t>Bitwise</a:t>
            </a:r>
            <a:r>
              <a:rPr lang="en-US" sz="4400" spc="-25" dirty="0">
                <a:latin typeface="Sitka Heading Semibold" pitchFamily="2" charset="0"/>
              </a:rPr>
              <a:t> | </a:t>
            </a:r>
            <a:r>
              <a:rPr lang="en-US" sz="4400" spc="-5" dirty="0">
                <a:latin typeface="Sitka Heading Semibold" pitchFamily="2" charset="0"/>
              </a:rPr>
              <a:t>Operators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xmlns="" id="{FFF4B09B-79A5-49C2-8975-D7497C362FFC}"/>
              </a:ext>
            </a:extLst>
          </p:cNvPr>
          <p:cNvSpPr txBox="1"/>
          <p:nvPr/>
        </p:nvSpPr>
        <p:spPr>
          <a:xfrm>
            <a:off x="748963" y="1527162"/>
            <a:ext cx="7838447" cy="4419671"/>
          </a:xfrm>
          <a:prstGeom prst="rect">
            <a:avLst/>
          </a:prstGeom>
          <a:noFill/>
        </p:spPr>
        <p:txBody>
          <a:bodyPr wrap="square">
            <a:spAutoFit/>
          </a:bodyPr>
          <a:lstStyle/>
          <a:p>
            <a:pPr marL="12700">
              <a:lnSpc>
                <a:spcPct val="100000"/>
              </a:lnSpc>
              <a:spcBef>
                <a:spcPts val="1200"/>
              </a:spcBef>
            </a:pPr>
            <a:r>
              <a:rPr lang="en-US" sz="2400" dirty="0">
                <a:latin typeface="Sitka Text" panose="02000505000000020004" pitchFamily="2" charset="0"/>
                <a:cs typeface="Arial"/>
              </a:rPr>
              <a:t>class BitwiseExample2 {</a:t>
            </a:r>
          </a:p>
          <a:p>
            <a:pPr marL="469900" marR="5080" indent="-226060">
              <a:lnSpc>
                <a:spcPct val="120000"/>
              </a:lnSpc>
              <a:spcBef>
                <a:spcPts val="1200"/>
              </a:spcBef>
            </a:pPr>
            <a:r>
              <a:rPr lang="en-US" sz="2400" dirty="0">
                <a:latin typeface="Sitka Text" panose="02000505000000020004" pitchFamily="2" charset="0"/>
                <a:cs typeface="Arial"/>
              </a:rPr>
              <a:t>public static void main(String[] </a:t>
            </a:r>
            <a:r>
              <a:rPr lang="en-US" sz="2400" dirty="0" err="1">
                <a:latin typeface="Sitka Text" panose="02000505000000020004" pitchFamily="2" charset="0"/>
                <a:cs typeface="Arial"/>
              </a:rPr>
              <a:t>args</a:t>
            </a:r>
            <a:r>
              <a:rPr lang="en-US" sz="2400" dirty="0">
                <a:latin typeface="Sitka Text" panose="02000505000000020004" pitchFamily="2" charset="0"/>
                <a:cs typeface="Arial"/>
              </a:rPr>
              <a:t>) {  </a:t>
            </a:r>
          </a:p>
          <a:p>
            <a:pPr marL="469900" marR="5080" indent="-226060">
              <a:lnSpc>
                <a:spcPct val="120000"/>
              </a:lnSpc>
              <a:spcBef>
                <a:spcPts val="1200"/>
              </a:spcBef>
            </a:pPr>
            <a:r>
              <a:rPr lang="en-US" sz="2400" dirty="0">
                <a:latin typeface="Sitka Text" panose="02000505000000020004" pitchFamily="2" charset="0"/>
                <a:cs typeface="Arial"/>
              </a:rPr>
              <a:t>	int x = 5;</a:t>
            </a:r>
          </a:p>
          <a:p>
            <a:pPr marL="469900">
              <a:lnSpc>
                <a:spcPct val="100000"/>
              </a:lnSpc>
              <a:spcBef>
                <a:spcPts val="1200"/>
              </a:spcBef>
            </a:pPr>
            <a:r>
              <a:rPr lang="en-US" sz="2400" dirty="0">
                <a:latin typeface="Sitka Text" panose="02000505000000020004" pitchFamily="2" charset="0"/>
                <a:cs typeface="Arial"/>
              </a:rPr>
              <a:t>int y = 9;</a:t>
            </a:r>
          </a:p>
          <a:p>
            <a:pPr marL="469900" marR="1017905">
              <a:lnSpc>
                <a:spcPct val="120000"/>
              </a:lnSpc>
              <a:spcBef>
                <a:spcPts val="1200"/>
              </a:spcBef>
            </a:pPr>
            <a:r>
              <a:rPr lang="en-US" sz="2400" dirty="0">
                <a:latin typeface="Sitka Text" panose="02000505000000020004" pitchFamily="2" charset="0"/>
                <a:cs typeface="Arial"/>
              </a:rPr>
              <a:t>int z = x | y;  </a:t>
            </a:r>
          </a:p>
          <a:p>
            <a:pPr marL="469900" marR="1017905">
              <a:lnSpc>
                <a:spcPct val="120000"/>
              </a:lnSpc>
              <a:spcBef>
                <a:spcPts val="1200"/>
              </a:spcBef>
            </a:pPr>
            <a:r>
              <a:rPr lang="en-US" sz="2400" dirty="0" err="1">
                <a:latin typeface="Sitka Text" panose="02000505000000020004" pitchFamily="2" charset="0"/>
                <a:cs typeface="Arial"/>
              </a:rPr>
              <a:t>System.out.println</a:t>
            </a:r>
            <a:r>
              <a:rPr lang="en-US" sz="2400" dirty="0">
                <a:latin typeface="Sitka Text" panose="02000505000000020004" pitchFamily="2" charset="0"/>
                <a:cs typeface="Arial"/>
              </a:rPr>
              <a:t>("z = "+z);</a:t>
            </a:r>
          </a:p>
          <a:p>
            <a:pPr marL="243840">
              <a:lnSpc>
                <a:spcPct val="100000"/>
              </a:lnSpc>
              <a:spcBef>
                <a:spcPts val="1200"/>
              </a:spcBef>
            </a:pPr>
            <a:r>
              <a:rPr lang="en-US" sz="2400" dirty="0">
                <a:latin typeface="Sitka Text" panose="02000505000000020004" pitchFamily="2" charset="0"/>
                <a:cs typeface="Arial"/>
              </a:rPr>
              <a:t>}</a:t>
            </a:r>
          </a:p>
          <a:p>
            <a:pPr marL="12700">
              <a:lnSpc>
                <a:spcPct val="100000"/>
              </a:lnSpc>
              <a:spcBef>
                <a:spcPts val="1200"/>
              </a:spcBef>
            </a:pPr>
            <a:r>
              <a:rPr lang="en-US" sz="2400" dirty="0">
                <a:latin typeface="Sitka Text" panose="02000505000000020004" pitchFamily="2" charset="0"/>
                <a:cs typeface="Arial"/>
              </a:rPr>
              <a:t>}</a:t>
            </a:r>
          </a:p>
        </p:txBody>
      </p:sp>
      <p:graphicFrame>
        <p:nvGraphicFramePr>
          <p:cNvPr id="9" name="object 4">
            <a:extLst>
              <a:ext uri="{FF2B5EF4-FFF2-40B4-BE49-F238E27FC236}">
                <a16:creationId xmlns:a16="http://schemas.microsoft.com/office/drawing/2014/main" xmlns="" id="{C17D835B-7BE9-43FE-8B41-D34A7B812BE3}"/>
              </a:ext>
            </a:extLst>
          </p:cNvPr>
          <p:cNvGraphicFramePr>
            <a:graphicFrameLocks noGrp="1"/>
          </p:cNvGraphicFramePr>
          <p:nvPr>
            <p:extLst>
              <p:ext uri="{D42A27DB-BD31-4B8C-83A1-F6EECF244321}">
                <p14:modId xmlns:p14="http://schemas.microsoft.com/office/powerpoint/2010/main" val="3690911307"/>
              </p:ext>
            </p:extLst>
          </p:nvPr>
        </p:nvGraphicFramePr>
        <p:xfrm>
          <a:off x="6248400" y="3121476"/>
          <a:ext cx="1665777" cy="2517323"/>
        </p:xfrm>
        <a:graphic>
          <a:graphicData uri="http://schemas.openxmlformats.org/drawingml/2006/table">
            <a:tbl>
              <a:tblPr firstRow="1" bandRow="1">
                <a:tableStyleId>{2D5ABB26-0587-4C30-8999-92F81FD0307C}</a:tableStyleId>
              </a:tblPr>
              <a:tblGrid>
                <a:gridCol w="675101">
                  <a:extLst>
                    <a:ext uri="{9D8B030D-6E8A-4147-A177-3AD203B41FA5}">
                      <a16:colId xmlns:a16="http://schemas.microsoft.com/office/drawing/2014/main" xmlns="" val="20000"/>
                    </a:ext>
                  </a:extLst>
                </a:gridCol>
                <a:gridCol w="990676">
                  <a:extLst>
                    <a:ext uri="{9D8B030D-6E8A-4147-A177-3AD203B41FA5}">
                      <a16:colId xmlns:a16="http://schemas.microsoft.com/office/drawing/2014/main" xmlns="" val="20001"/>
                    </a:ext>
                  </a:extLst>
                </a:gridCol>
              </a:tblGrid>
              <a:tr h="730836">
                <a:tc>
                  <a:txBody>
                    <a:bodyPr/>
                    <a:lstStyle/>
                    <a:p>
                      <a:pPr>
                        <a:lnSpc>
                          <a:spcPts val="2655"/>
                        </a:lnSpc>
                      </a:pPr>
                      <a:r>
                        <a:rPr sz="2400" spc="-5" dirty="0">
                          <a:latin typeface="Sitka Text" panose="02000505000000020004" pitchFamily="2" charset="0"/>
                          <a:cs typeface="Arial"/>
                        </a:rPr>
                        <a:t>5 </a:t>
                      </a:r>
                      <a:r>
                        <a:rPr sz="2400" dirty="0">
                          <a:latin typeface="Sitka Text" panose="02000505000000020004" pitchFamily="2" charset="0"/>
                          <a:cs typeface="Arial"/>
                        </a:rPr>
                        <a:t>-</a:t>
                      </a:r>
                      <a:r>
                        <a:rPr sz="2400" spc="-65" dirty="0">
                          <a:latin typeface="Sitka Text" panose="02000505000000020004" pitchFamily="2" charset="0"/>
                          <a:cs typeface="Arial"/>
                        </a:rPr>
                        <a:t> </a:t>
                      </a:r>
                      <a:r>
                        <a:rPr sz="2400" dirty="0">
                          <a:latin typeface="Sitka Text" panose="02000505000000020004" pitchFamily="2" charset="0"/>
                          <a:cs typeface="Arial"/>
                        </a:rPr>
                        <a:t>&gt;</a:t>
                      </a:r>
                    </a:p>
                  </a:txBody>
                  <a:tcPr marL="0" marR="0" marT="0" marB="0"/>
                </a:tc>
                <a:tc>
                  <a:txBody>
                    <a:bodyPr/>
                    <a:lstStyle/>
                    <a:p>
                      <a:pPr marR="7620" algn="r">
                        <a:lnSpc>
                          <a:spcPts val="2655"/>
                        </a:lnSpc>
                      </a:pPr>
                      <a:r>
                        <a:rPr sz="2400" spc="-5" dirty="0">
                          <a:latin typeface="Sitka Text" panose="02000505000000020004" pitchFamily="2" charset="0"/>
                          <a:cs typeface="Arial"/>
                        </a:rPr>
                        <a:t>0 1 0</a:t>
                      </a:r>
                      <a:r>
                        <a:rPr sz="2400" spc="-85" dirty="0">
                          <a:latin typeface="Sitka Text" panose="02000505000000020004" pitchFamily="2" charset="0"/>
                          <a:cs typeface="Arial"/>
                        </a:rPr>
                        <a:t> </a:t>
                      </a:r>
                      <a:r>
                        <a:rPr sz="2400" spc="-5" dirty="0">
                          <a:latin typeface="Sitka Text" panose="02000505000000020004" pitchFamily="2" charset="0"/>
                          <a:cs typeface="Arial"/>
                        </a:rPr>
                        <a:t>1</a:t>
                      </a:r>
                      <a:endParaRPr sz="2400" dirty="0">
                        <a:latin typeface="Sitka Text" panose="02000505000000020004" pitchFamily="2" charset="0"/>
                        <a:cs typeface="Arial"/>
                      </a:endParaRPr>
                    </a:p>
                  </a:txBody>
                  <a:tcPr marL="0" marR="0" marT="0" marB="0"/>
                </a:tc>
                <a:extLst>
                  <a:ext uri="{0D108BD9-81ED-4DB2-BD59-A6C34878D82A}">
                    <a16:rowId xmlns:a16="http://schemas.microsoft.com/office/drawing/2014/main" xmlns="" val="10000"/>
                  </a:ext>
                </a:extLst>
              </a:tr>
              <a:tr h="801212">
                <a:tc>
                  <a:txBody>
                    <a:bodyPr/>
                    <a:lstStyle/>
                    <a:p>
                      <a:pPr>
                        <a:lnSpc>
                          <a:spcPct val="100000"/>
                        </a:lnSpc>
                        <a:spcBef>
                          <a:spcPts val="160"/>
                        </a:spcBef>
                      </a:pPr>
                      <a:r>
                        <a:rPr sz="2400" spc="-5" dirty="0">
                          <a:latin typeface="Sitka Text" panose="02000505000000020004" pitchFamily="2" charset="0"/>
                          <a:cs typeface="Arial"/>
                        </a:rPr>
                        <a:t>9 </a:t>
                      </a:r>
                      <a:r>
                        <a:rPr sz="2400" dirty="0">
                          <a:latin typeface="Sitka Text" panose="02000505000000020004" pitchFamily="2" charset="0"/>
                          <a:cs typeface="Arial"/>
                        </a:rPr>
                        <a:t>-</a:t>
                      </a:r>
                      <a:r>
                        <a:rPr sz="2400" spc="-65" dirty="0">
                          <a:latin typeface="Sitka Text" panose="02000505000000020004" pitchFamily="2" charset="0"/>
                          <a:cs typeface="Arial"/>
                        </a:rPr>
                        <a:t> </a:t>
                      </a:r>
                      <a:r>
                        <a:rPr sz="2400" dirty="0">
                          <a:latin typeface="Sitka Text" panose="02000505000000020004" pitchFamily="2" charset="0"/>
                          <a:cs typeface="Arial"/>
                        </a:rPr>
                        <a:t>&gt;</a:t>
                      </a:r>
                      <a:endParaRPr sz="2400">
                        <a:latin typeface="Sitka Text" panose="02000505000000020004" pitchFamily="2" charset="0"/>
                        <a:cs typeface="Arial"/>
                      </a:endParaRPr>
                    </a:p>
                  </a:txBody>
                  <a:tcPr marL="0" marR="0" marT="20320" marB="0">
                    <a:lnB w="28575">
                      <a:solidFill>
                        <a:srgbClr val="000000"/>
                      </a:solidFill>
                      <a:prstDash val="solid"/>
                    </a:lnB>
                  </a:tcPr>
                </a:tc>
                <a:tc>
                  <a:txBody>
                    <a:bodyPr/>
                    <a:lstStyle/>
                    <a:p>
                      <a:pPr marR="6985" algn="r">
                        <a:lnSpc>
                          <a:spcPct val="100000"/>
                        </a:lnSpc>
                        <a:spcBef>
                          <a:spcPts val="160"/>
                        </a:spcBef>
                      </a:pPr>
                      <a:r>
                        <a:rPr sz="2400" spc="-5" dirty="0">
                          <a:latin typeface="Sitka Text" panose="02000505000000020004" pitchFamily="2" charset="0"/>
                          <a:cs typeface="Arial"/>
                        </a:rPr>
                        <a:t>1 0 0</a:t>
                      </a:r>
                      <a:r>
                        <a:rPr sz="2400" spc="-80" dirty="0">
                          <a:latin typeface="Sitka Text" panose="02000505000000020004" pitchFamily="2" charset="0"/>
                          <a:cs typeface="Arial"/>
                        </a:rPr>
                        <a:t> </a:t>
                      </a:r>
                      <a:r>
                        <a:rPr sz="2400" spc="-5" dirty="0">
                          <a:latin typeface="Sitka Text" panose="02000505000000020004" pitchFamily="2" charset="0"/>
                          <a:cs typeface="Arial"/>
                        </a:rPr>
                        <a:t>1</a:t>
                      </a:r>
                      <a:endParaRPr sz="2400" dirty="0">
                        <a:latin typeface="Sitka Text" panose="02000505000000020004" pitchFamily="2" charset="0"/>
                        <a:cs typeface="Arial"/>
                      </a:endParaRPr>
                    </a:p>
                  </a:txBody>
                  <a:tcPr marL="0" marR="0" marT="20320" marB="0">
                    <a:lnB w="28575">
                      <a:solidFill>
                        <a:srgbClr val="000000"/>
                      </a:solidFill>
                      <a:prstDash val="solid"/>
                    </a:lnB>
                  </a:tcPr>
                </a:tc>
                <a:extLst>
                  <a:ext uri="{0D108BD9-81ED-4DB2-BD59-A6C34878D82A}">
                    <a16:rowId xmlns:a16="http://schemas.microsoft.com/office/drawing/2014/main" xmlns="" val="10001"/>
                  </a:ext>
                </a:extLst>
              </a:tr>
              <a:tr h="985275">
                <a:tc>
                  <a:txBody>
                    <a:bodyPr/>
                    <a:lstStyle/>
                    <a:p>
                      <a:pPr>
                        <a:lnSpc>
                          <a:spcPct val="100000"/>
                        </a:lnSpc>
                      </a:pPr>
                      <a:endParaRPr sz="2200">
                        <a:latin typeface="Sitka Text" panose="02000505000000020004" pitchFamily="2" charset="0"/>
                        <a:cs typeface="Times New Roman"/>
                      </a:endParaRPr>
                    </a:p>
                  </a:txBody>
                  <a:tcPr marL="0" marR="0" marT="0" marB="0">
                    <a:lnT w="28575">
                      <a:solidFill>
                        <a:srgbClr val="000000"/>
                      </a:solidFill>
                      <a:prstDash val="solid"/>
                    </a:lnT>
                  </a:tcPr>
                </a:tc>
                <a:tc>
                  <a:txBody>
                    <a:bodyPr/>
                    <a:lstStyle/>
                    <a:p>
                      <a:pPr algn="r">
                        <a:lnSpc>
                          <a:spcPts val="2810"/>
                        </a:lnSpc>
                        <a:spcBef>
                          <a:spcPts val="1680"/>
                        </a:spcBef>
                      </a:pPr>
                      <a:r>
                        <a:rPr sz="2400" spc="-5" dirty="0">
                          <a:latin typeface="Sitka Text" panose="02000505000000020004" pitchFamily="2" charset="0"/>
                          <a:cs typeface="Arial"/>
                        </a:rPr>
                        <a:t>1 1 0</a:t>
                      </a:r>
                      <a:r>
                        <a:rPr sz="2400" spc="-100" dirty="0">
                          <a:latin typeface="Sitka Text" panose="02000505000000020004" pitchFamily="2" charset="0"/>
                          <a:cs typeface="Arial"/>
                        </a:rPr>
                        <a:t> </a:t>
                      </a:r>
                      <a:r>
                        <a:rPr sz="2400" spc="-5" dirty="0">
                          <a:latin typeface="Sitka Text" panose="02000505000000020004" pitchFamily="2" charset="0"/>
                          <a:cs typeface="Arial"/>
                        </a:rPr>
                        <a:t>1</a:t>
                      </a:r>
                      <a:endParaRPr sz="2400" dirty="0">
                        <a:latin typeface="Sitka Text" panose="02000505000000020004" pitchFamily="2" charset="0"/>
                        <a:cs typeface="Arial"/>
                      </a:endParaRPr>
                    </a:p>
                  </a:txBody>
                  <a:tcPr marL="0" marR="0" marT="213360" marB="0">
                    <a:lnT w="28575">
                      <a:solidFill>
                        <a:srgbClr val="000000"/>
                      </a:solidFill>
                      <a:prstDash val="solid"/>
                    </a:lnT>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5575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4084983" y="876993"/>
            <a:ext cx="505901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228846" y="301557"/>
            <a:ext cx="5562846" cy="769441"/>
          </a:xfrm>
          <a:prstGeom prst="rect">
            <a:avLst/>
          </a:prstGeom>
          <a:noFill/>
        </p:spPr>
        <p:txBody>
          <a:bodyPr wrap="square" lIns="91440" tIns="45720" rIns="91440" bIns="45720">
            <a:spAutoFit/>
          </a:bodyPr>
          <a:lstStyle/>
          <a:p>
            <a:pPr algn="ctr"/>
            <a:r>
              <a:rPr lang="en-US" sz="4400" spc="-5" dirty="0">
                <a:latin typeface="Sitka Heading Semibold" pitchFamily="2" charset="0"/>
              </a:rPr>
              <a:t>Bitwise ^</a:t>
            </a:r>
            <a:r>
              <a:rPr lang="en-US" sz="4400" spc="-25" dirty="0">
                <a:latin typeface="Sitka Heading Semibold" pitchFamily="2" charset="0"/>
              </a:rPr>
              <a:t> </a:t>
            </a:r>
            <a:r>
              <a:rPr lang="en-US" sz="4400" spc="-5" dirty="0">
                <a:latin typeface="Sitka Heading Semibold" pitchFamily="2" charset="0"/>
              </a:rPr>
              <a:t>Operators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xmlns="" id="{FFF4B09B-79A5-49C2-8975-D7497C362FFC}"/>
              </a:ext>
            </a:extLst>
          </p:cNvPr>
          <p:cNvSpPr txBox="1"/>
          <p:nvPr/>
        </p:nvSpPr>
        <p:spPr>
          <a:xfrm>
            <a:off x="748963" y="1527162"/>
            <a:ext cx="7838447" cy="3881062"/>
          </a:xfrm>
          <a:prstGeom prst="rect">
            <a:avLst/>
          </a:prstGeom>
          <a:noFill/>
        </p:spPr>
        <p:txBody>
          <a:bodyPr wrap="square">
            <a:spAutoFit/>
          </a:bodyPr>
          <a:lstStyle/>
          <a:p>
            <a:pPr marL="12700">
              <a:lnSpc>
                <a:spcPct val="100000"/>
              </a:lnSpc>
              <a:spcBef>
                <a:spcPts val="600"/>
              </a:spcBef>
            </a:pPr>
            <a:r>
              <a:rPr lang="en-US" sz="2400" dirty="0">
                <a:latin typeface="Sitka Text" panose="02000505000000020004" pitchFamily="2" charset="0"/>
                <a:cs typeface="Arial"/>
              </a:rPr>
              <a:t>class BitwiseExample3 {</a:t>
            </a:r>
          </a:p>
          <a:p>
            <a:pPr marL="469900" marR="5080" indent="-226060">
              <a:lnSpc>
                <a:spcPct val="120000"/>
              </a:lnSpc>
              <a:spcBef>
                <a:spcPts val="600"/>
              </a:spcBef>
            </a:pPr>
            <a:r>
              <a:rPr lang="en-US" sz="2400" dirty="0">
                <a:latin typeface="Sitka Text" panose="02000505000000020004" pitchFamily="2" charset="0"/>
                <a:cs typeface="Arial"/>
              </a:rPr>
              <a:t>public static void main(String[] </a:t>
            </a:r>
            <a:r>
              <a:rPr lang="en-US" sz="2400" dirty="0" err="1">
                <a:latin typeface="Sitka Text" panose="02000505000000020004" pitchFamily="2" charset="0"/>
                <a:cs typeface="Arial"/>
              </a:rPr>
              <a:t>args</a:t>
            </a:r>
            <a:r>
              <a:rPr lang="en-US" sz="2400" dirty="0">
                <a:latin typeface="Sitka Text" panose="02000505000000020004" pitchFamily="2" charset="0"/>
                <a:cs typeface="Arial"/>
              </a:rPr>
              <a:t>) {  </a:t>
            </a:r>
          </a:p>
          <a:p>
            <a:pPr marL="469900" marR="5080" indent="-226060">
              <a:lnSpc>
                <a:spcPct val="120000"/>
              </a:lnSpc>
              <a:spcBef>
                <a:spcPts val="600"/>
              </a:spcBef>
            </a:pPr>
            <a:r>
              <a:rPr lang="en-US" sz="2400" dirty="0">
                <a:latin typeface="Sitka Text" panose="02000505000000020004" pitchFamily="2" charset="0"/>
                <a:cs typeface="Arial"/>
              </a:rPr>
              <a:t>	int x = 5;</a:t>
            </a:r>
          </a:p>
          <a:p>
            <a:pPr marL="469900">
              <a:lnSpc>
                <a:spcPct val="100000"/>
              </a:lnSpc>
              <a:spcBef>
                <a:spcPts val="600"/>
              </a:spcBef>
            </a:pPr>
            <a:r>
              <a:rPr lang="en-US" sz="2400" dirty="0">
                <a:latin typeface="Sitka Text" panose="02000505000000020004" pitchFamily="2" charset="0"/>
                <a:cs typeface="Arial"/>
              </a:rPr>
              <a:t>int y = 9;</a:t>
            </a:r>
          </a:p>
          <a:p>
            <a:pPr marL="469900" marR="1022350">
              <a:lnSpc>
                <a:spcPct val="120000"/>
              </a:lnSpc>
              <a:spcBef>
                <a:spcPts val="600"/>
              </a:spcBef>
            </a:pPr>
            <a:r>
              <a:rPr lang="en-US" sz="2400" dirty="0">
                <a:latin typeface="Sitka Text" panose="02000505000000020004" pitchFamily="2" charset="0"/>
                <a:cs typeface="Arial"/>
              </a:rPr>
              <a:t>int z = x ^ y;  </a:t>
            </a:r>
          </a:p>
          <a:p>
            <a:pPr marL="469900" marR="1022350">
              <a:lnSpc>
                <a:spcPct val="120000"/>
              </a:lnSpc>
              <a:spcBef>
                <a:spcPts val="600"/>
              </a:spcBef>
            </a:pPr>
            <a:r>
              <a:rPr lang="en-US" sz="2400" dirty="0" err="1">
                <a:latin typeface="Sitka Text" panose="02000505000000020004" pitchFamily="2" charset="0"/>
                <a:cs typeface="Arial"/>
              </a:rPr>
              <a:t>System.out.println</a:t>
            </a:r>
            <a:r>
              <a:rPr lang="en-US" sz="2400" dirty="0">
                <a:latin typeface="Sitka Text" panose="02000505000000020004" pitchFamily="2" charset="0"/>
                <a:cs typeface="Arial"/>
              </a:rPr>
              <a:t>("z = "+z);</a:t>
            </a:r>
          </a:p>
          <a:p>
            <a:pPr marL="244475">
              <a:lnSpc>
                <a:spcPct val="100000"/>
              </a:lnSpc>
              <a:spcBef>
                <a:spcPts val="600"/>
              </a:spcBef>
            </a:pPr>
            <a:r>
              <a:rPr lang="en-US" sz="2400" dirty="0">
                <a:latin typeface="Sitka Text" panose="02000505000000020004" pitchFamily="2" charset="0"/>
                <a:cs typeface="Arial"/>
              </a:rPr>
              <a:t>}</a:t>
            </a:r>
          </a:p>
          <a:p>
            <a:pPr marL="12700">
              <a:lnSpc>
                <a:spcPct val="100000"/>
              </a:lnSpc>
              <a:spcBef>
                <a:spcPts val="600"/>
              </a:spcBef>
            </a:pPr>
            <a:r>
              <a:rPr lang="en-US" sz="2400" dirty="0">
                <a:latin typeface="Sitka Text" panose="02000505000000020004" pitchFamily="2" charset="0"/>
                <a:cs typeface="Arial"/>
              </a:rPr>
              <a:t>}</a:t>
            </a:r>
          </a:p>
        </p:txBody>
      </p:sp>
      <p:graphicFrame>
        <p:nvGraphicFramePr>
          <p:cNvPr id="10" name="object 4">
            <a:extLst>
              <a:ext uri="{FF2B5EF4-FFF2-40B4-BE49-F238E27FC236}">
                <a16:creationId xmlns:a16="http://schemas.microsoft.com/office/drawing/2014/main" xmlns="" id="{DBED4D71-C343-4FD3-BEBB-04B90D87976B}"/>
              </a:ext>
            </a:extLst>
          </p:cNvPr>
          <p:cNvGraphicFramePr>
            <a:graphicFrameLocks noGrp="1"/>
          </p:cNvGraphicFramePr>
          <p:nvPr>
            <p:extLst>
              <p:ext uri="{D42A27DB-BD31-4B8C-83A1-F6EECF244321}">
                <p14:modId xmlns:p14="http://schemas.microsoft.com/office/powerpoint/2010/main" val="2046392056"/>
              </p:ext>
            </p:extLst>
          </p:nvPr>
        </p:nvGraphicFramePr>
        <p:xfrm>
          <a:off x="6487910" y="2996907"/>
          <a:ext cx="1658802" cy="2411317"/>
        </p:xfrm>
        <a:graphic>
          <a:graphicData uri="http://schemas.openxmlformats.org/drawingml/2006/table">
            <a:tbl>
              <a:tblPr firstRow="1" bandRow="1">
                <a:tableStyleId>{2D5ABB26-0587-4C30-8999-92F81FD0307C}</a:tableStyleId>
              </a:tblPr>
              <a:tblGrid>
                <a:gridCol w="672274">
                  <a:extLst>
                    <a:ext uri="{9D8B030D-6E8A-4147-A177-3AD203B41FA5}">
                      <a16:colId xmlns:a16="http://schemas.microsoft.com/office/drawing/2014/main" xmlns="" val="20000"/>
                    </a:ext>
                  </a:extLst>
                </a:gridCol>
                <a:gridCol w="986528">
                  <a:extLst>
                    <a:ext uri="{9D8B030D-6E8A-4147-A177-3AD203B41FA5}">
                      <a16:colId xmlns:a16="http://schemas.microsoft.com/office/drawing/2014/main" xmlns="" val="20001"/>
                    </a:ext>
                  </a:extLst>
                </a:gridCol>
              </a:tblGrid>
              <a:tr h="700248">
                <a:tc>
                  <a:txBody>
                    <a:bodyPr/>
                    <a:lstStyle/>
                    <a:p>
                      <a:pPr>
                        <a:lnSpc>
                          <a:spcPts val="2655"/>
                        </a:lnSpc>
                      </a:pPr>
                      <a:r>
                        <a:rPr sz="2400" spc="-5" dirty="0">
                          <a:latin typeface="Sitka Text" panose="02000505000000020004" pitchFamily="2" charset="0"/>
                          <a:cs typeface="Arial"/>
                        </a:rPr>
                        <a:t>5 </a:t>
                      </a:r>
                      <a:r>
                        <a:rPr sz="2400" dirty="0">
                          <a:latin typeface="Sitka Text" panose="02000505000000020004" pitchFamily="2" charset="0"/>
                          <a:cs typeface="Arial"/>
                        </a:rPr>
                        <a:t>-</a:t>
                      </a:r>
                      <a:r>
                        <a:rPr sz="2400" spc="-65" dirty="0">
                          <a:latin typeface="Sitka Text" panose="02000505000000020004" pitchFamily="2" charset="0"/>
                          <a:cs typeface="Arial"/>
                        </a:rPr>
                        <a:t> </a:t>
                      </a:r>
                      <a:r>
                        <a:rPr sz="2400" dirty="0">
                          <a:latin typeface="Sitka Text" panose="02000505000000020004" pitchFamily="2" charset="0"/>
                          <a:cs typeface="Arial"/>
                        </a:rPr>
                        <a:t>&gt;</a:t>
                      </a:r>
                    </a:p>
                  </a:txBody>
                  <a:tcPr marL="0" marR="0" marT="0" marB="0"/>
                </a:tc>
                <a:tc>
                  <a:txBody>
                    <a:bodyPr/>
                    <a:lstStyle/>
                    <a:p>
                      <a:pPr marR="7620" algn="r">
                        <a:lnSpc>
                          <a:spcPts val="2655"/>
                        </a:lnSpc>
                      </a:pPr>
                      <a:r>
                        <a:rPr sz="2400" spc="-5" dirty="0">
                          <a:latin typeface="Sitka Text" panose="02000505000000020004" pitchFamily="2" charset="0"/>
                          <a:cs typeface="Arial"/>
                        </a:rPr>
                        <a:t>0 1 0</a:t>
                      </a:r>
                      <a:r>
                        <a:rPr sz="2400" spc="-85" dirty="0">
                          <a:latin typeface="Sitka Text" panose="02000505000000020004" pitchFamily="2" charset="0"/>
                          <a:cs typeface="Arial"/>
                        </a:rPr>
                        <a:t> </a:t>
                      </a:r>
                      <a:r>
                        <a:rPr sz="2400" spc="-5" dirty="0">
                          <a:latin typeface="Sitka Text" panose="02000505000000020004" pitchFamily="2" charset="0"/>
                          <a:cs typeface="Arial"/>
                        </a:rPr>
                        <a:t>1</a:t>
                      </a:r>
                      <a:endParaRPr sz="2400">
                        <a:latin typeface="Sitka Text" panose="02000505000000020004" pitchFamily="2" charset="0"/>
                        <a:cs typeface="Arial"/>
                      </a:endParaRPr>
                    </a:p>
                  </a:txBody>
                  <a:tcPr marL="0" marR="0" marT="0" marB="0"/>
                </a:tc>
                <a:extLst>
                  <a:ext uri="{0D108BD9-81ED-4DB2-BD59-A6C34878D82A}">
                    <a16:rowId xmlns:a16="http://schemas.microsoft.com/office/drawing/2014/main" xmlns="" val="10000"/>
                  </a:ext>
                </a:extLst>
              </a:tr>
              <a:tr h="767679">
                <a:tc>
                  <a:txBody>
                    <a:bodyPr/>
                    <a:lstStyle/>
                    <a:p>
                      <a:pPr>
                        <a:lnSpc>
                          <a:spcPct val="100000"/>
                        </a:lnSpc>
                        <a:spcBef>
                          <a:spcPts val="160"/>
                        </a:spcBef>
                      </a:pPr>
                      <a:r>
                        <a:rPr sz="2400" spc="-5" dirty="0">
                          <a:latin typeface="Sitka Text" panose="02000505000000020004" pitchFamily="2" charset="0"/>
                          <a:cs typeface="Arial"/>
                        </a:rPr>
                        <a:t>9 </a:t>
                      </a:r>
                      <a:r>
                        <a:rPr sz="2400" dirty="0">
                          <a:latin typeface="Sitka Text" panose="02000505000000020004" pitchFamily="2" charset="0"/>
                          <a:cs typeface="Arial"/>
                        </a:rPr>
                        <a:t>-</a:t>
                      </a:r>
                      <a:r>
                        <a:rPr sz="2400" spc="-65" dirty="0">
                          <a:latin typeface="Sitka Text" panose="02000505000000020004" pitchFamily="2" charset="0"/>
                          <a:cs typeface="Arial"/>
                        </a:rPr>
                        <a:t> </a:t>
                      </a:r>
                      <a:r>
                        <a:rPr sz="2400" dirty="0">
                          <a:latin typeface="Sitka Text" panose="02000505000000020004" pitchFamily="2" charset="0"/>
                          <a:cs typeface="Arial"/>
                        </a:rPr>
                        <a:t>&gt;</a:t>
                      </a:r>
                      <a:endParaRPr sz="2400">
                        <a:latin typeface="Sitka Text" panose="02000505000000020004" pitchFamily="2" charset="0"/>
                        <a:cs typeface="Arial"/>
                      </a:endParaRPr>
                    </a:p>
                  </a:txBody>
                  <a:tcPr marL="0" marR="0" marT="20320" marB="0">
                    <a:lnB w="28575">
                      <a:solidFill>
                        <a:srgbClr val="000000"/>
                      </a:solidFill>
                      <a:prstDash val="solid"/>
                    </a:lnB>
                  </a:tcPr>
                </a:tc>
                <a:tc>
                  <a:txBody>
                    <a:bodyPr/>
                    <a:lstStyle/>
                    <a:p>
                      <a:pPr marR="6985" algn="r">
                        <a:lnSpc>
                          <a:spcPct val="100000"/>
                        </a:lnSpc>
                        <a:spcBef>
                          <a:spcPts val="160"/>
                        </a:spcBef>
                      </a:pPr>
                      <a:r>
                        <a:rPr sz="2400" spc="-5" dirty="0">
                          <a:latin typeface="Sitka Text" panose="02000505000000020004" pitchFamily="2" charset="0"/>
                          <a:cs typeface="Arial"/>
                        </a:rPr>
                        <a:t>1 0 0</a:t>
                      </a:r>
                      <a:r>
                        <a:rPr sz="2400" spc="-80" dirty="0">
                          <a:latin typeface="Sitka Text" panose="02000505000000020004" pitchFamily="2" charset="0"/>
                          <a:cs typeface="Arial"/>
                        </a:rPr>
                        <a:t> </a:t>
                      </a:r>
                      <a:r>
                        <a:rPr sz="2400" spc="-5" dirty="0">
                          <a:latin typeface="Sitka Text" panose="02000505000000020004" pitchFamily="2" charset="0"/>
                          <a:cs typeface="Arial"/>
                        </a:rPr>
                        <a:t>1</a:t>
                      </a:r>
                      <a:endParaRPr sz="2400" dirty="0">
                        <a:latin typeface="Sitka Text" panose="02000505000000020004" pitchFamily="2" charset="0"/>
                        <a:cs typeface="Arial"/>
                      </a:endParaRPr>
                    </a:p>
                  </a:txBody>
                  <a:tcPr marL="0" marR="0" marT="20320" marB="0">
                    <a:lnB w="28575">
                      <a:solidFill>
                        <a:srgbClr val="000000"/>
                      </a:solidFill>
                      <a:prstDash val="solid"/>
                    </a:lnB>
                  </a:tcPr>
                </a:tc>
                <a:extLst>
                  <a:ext uri="{0D108BD9-81ED-4DB2-BD59-A6C34878D82A}">
                    <a16:rowId xmlns:a16="http://schemas.microsoft.com/office/drawing/2014/main" xmlns="" val="10001"/>
                  </a:ext>
                </a:extLst>
              </a:tr>
              <a:tr h="943390">
                <a:tc>
                  <a:txBody>
                    <a:bodyPr/>
                    <a:lstStyle/>
                    <a:p>
                      <a:pPr>
                        <a:lnSpc>
                          <a:spcPct val="100000"/>
                        </a:lnSpc>
                      </a:pPr>
                      <a:endParaRPr sz="2200">
                        <a:latin typeface="Sitka Text" panose="02000505000000020004" pitchFamily="2" charset="0"/>
                        <a:cs typeface="Times New Roman"/>
                      </a:endParaRPr>
                    </a:p>
                  </a:txBody>
                  <a:tcPr marL="0" marR="0" marT="0" marB="0">
                    <a:lnT w="28575">
                      <a:solidFill>
                        <a:srgbClr val="000000"/>
                      </a:solidFill>
                      <a:prstDash val="solid"/>
                    </a:lnT>
                  </a:tcPr>
                </a:tc>
                <a:tc>
                  <a:txBody>
                    <a:bodyPr/>
                    <a:lstStyle/>
                    <a:p>
                      <a:pPr algn="r">
                        <a:lnSpc>
                          <a:spcPts val="2810"/>
                        </a:lnSpc>
                        <a:spcBef>
                          <a:spcPts val="1675"/>
                        </a:spcBef>
                      </a:pPr>
                      <a:r>
                        <a:rPr sz="2400" spc="-5" dirty="0">
                          <a:latin typeface="Sitka Text" panose="02000505000000020004" pitchFamily="2" charset="0"/>
                          <a:cs typeface="Arial"/>
                        </a:rPr>
                        <a:t>1 1 0</a:t>
                      </a:r>
                      <a:r>
                        <a:rPr sz="2400" spc="-100" dirty="0">
                          <a:latin typeface="Sitka Text" panose="02000505000000020004" pitchFamily="2" charset="0"/>
                          <a:cs typeface="Arial"/>
                        </a:rPr>
                        <a:t> </a:t>
                      </a:r>
                      <a:r>
                        <a:rPr sz="2400" spc="-5" dirty="0">
                          <a:latin typeface="Sitka Text" panose="02000505000000020004" pitchFamily="2" charset="0"/>
                          <a:cs typeface="Arial"/>
                        </a:rPr>
                        <a:t>0</a:t>
                      </a:r>
                      <a:endParaRPr sz="2400" dirty="0">
                        <a:latin typeface="Sitka Text" panose="02000505000000020004" pitchFamily="2" charset="0"/>
                        <a:cs typeface="Arial"/>
                      </a:endParaRPr>
                    </a:p>
                  </a:txBody>
                  <a:tcPr marL="0" marR="0" marT="212725" marB="0">
                    <a:lnT w="28575">
                      <a:solidFill>
                        <a:srgbClr val="000000"/>
                      </a:solidFill>
                      <a:prstDash val="solid"/>
                    </a:lnT>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93828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144129" y="876993"/>
            <a:ext cx="5999871"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42779" y="276532"/>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xmlns="" id="{14056E71-7C61-4286-BB3A-84DDF4274C29}"/>
              </a:ext>
            </a:extLst>
          </p:cNvPr>
          <p:cNvSpPr txBox="1"/>
          <p:nvPr/>
        </p:nvSpPr>
        <p:spPr>
          <a:xfrm>
            <a:off x="401092" y="1226641"/>
            <a:ext cx="7599908" cy="3600986"/>
          </a:xfrm>
          <a:prstGeom prst="rect">
            <a:avLst/>
          </a:prstGeom>
          <a:noFill/>
        </p:spPr>
        <p:txBody>
          <a:bodyPr wrap="square">
            <a:spAutoFit/>
          </a:bodyPr>
          <a:lstStyle/>
          <a:p>
            <a:pPr marL="12700">
              <a:lnSpc>
                <a:spcPct val="100000"/>
              </a:lnSpc>
              <a:spcBef>
                <a:spcPts val="600"/>
              </a:spcBef>
              <a:spcAft>
                <a:spcPts val="600"/>
              </a:spcAft>
            </a:pPr>
            <a:r>
              <a:rPr lang="en-US" sz="2400" i="1" dirty="0">
                <a:latin typeface="Sitka Text" panose="02000505000000020004" pitchFamily="2" charset="0"/>
                <a:cs typeface="Arial"/>
              </a:rPr>
              <a:t>Write a program to accept two numbers.</a:t>
            </a:r>
          </a:p>
          <a:p>
            <a:pPr marL="12700">
              <a:lnSpc>
                <a:spcPct val="100000"/>
              </a:lnSpc>
              <a:spcBef>
                <a:spcPts val="600"/>
              </a:spcBef>
              <a:spcAft>
                <a:spcPts val="600"/>
              </a:spcAft>
            </a:pPr>
            <a:r>
              <a:rPr lang="en-US" sz="2400" i="1" dirty="0">
                <a:latin typeface="Sitka Text" panose="02000505000000020004" pitchFamily="2" charset="0"/>
                <a:cs typeface="Arial"/>
              </a:rPr>
              <a:t>Perform the following operations</a:t>
            </a:r>
          </a:p>
          <a:p>
            <a:pPr marL="469900" indent="-457200">
              <a:lnSpc>
                <a:spcPct val="100000"/>
              </a:lnSpc>
              <a:spcBef>
                <a:spcPts val="600"/>
              </a:spcBef>
              <a:spcAft>
                <a:spcPts val="600"/>
              </a:spcAft>
              <a:buAutoNum type="arabicPeriod"/>
            </a:pPr>
            <a:r>
              <a:rPr lang="en-US" sz="2400" i="1" dirty="0">
                <a:latin typeface="Sitka Text" panose="02000505000000020004" pitchFamily="2" charset="0"/>
                <a:cs typeface="Arial"/>
              </a:rPr>
              <a:t>Bitwise AND operation on a and b</a:t>
            </a:r>
          </a:p>
          <a:p>
            <a:pPr marL="469900" indent="-457200">
              <a:spcBef>
                <a:spcPts val="600"/>
              </a:spcBef>
              <a:spcAft>
                <a:spcPts val="600"/>
              </a:spcAft>
              <a:buFontTx/>
              <a:buAutoNum type="arabicPeriod"/>
            </a:pPr>
            <a:r>
              <a:rPr lang="en-US" sz="2400" i="1" dirty="0">
                <a:latin typeface="Sitka Text" panose="02000505000000020004" pitchFamily="2" charset="0"/>
                <a:cs typeface="Arial"/>
              </a:rPr>
              <a:t>Bitwise OR operation on a and b</a:t>
            </a:r>
          </a:p>
          <a:p>
            <a:pPr marL="469900" indent="-457200">
              <a:spcBef>
                <a:spcPts val="600"/>
              </a:spcBef>
              <a:spcAft>
                <a:spcPts val="600"/>
              </a:spcAft>
              <a:buFontTx/>
              <a:buAutoNum type="arabicPeriod"/>
            </a:pPr>
            <a:r>
              <a:rPr lang="en-US" sz="2400" i="1" dirty="0">
                <a:latin typeface="Sitka Text" panose="02000505000000020004" pitchFamily="2" charset="0"/>
                <a:cs typeface="Arial"/>
              </a:rPr>
              <a:t>Bitwise </a:t>
            </a:r>
            <a:r>
              <a:rPr lang="en-US" sz="2400" i="1" dirty="0" smtClean="0">
                <a:latin typeface="Sitka Text" panose="02000505000000020004" pitchFamily="2" charset="0"/>
                <a:cs typeface="Arial"/>
              </a:rPr>
              <a:t>XOR </a:t>
            </a:r>
            <a:r>
              <a:rPr lang="en-US" sz="2400" i="1" dirty="0">
                <a:latin typeface="Sitka Text" panose="02000505000000020004" pitchFamily="2" charset="0"/>
                <a:cs typeface="Arial"/>
              </a:rPr>
              <a:t>operation on a and b</a:t>
            </a:r>
          </a:p>
          <a:p>
            <a:pPr marL="469900" indent="-457200">
              <a:spcBef>
                <a:spcPts val="600"/>
              </a:spcBef>
              <a:spcAft>
                <a:spcPts val="600"/>
              </a:spcAft>
              <a:buFontTx/>
              <a:buAutoNum type="arabicPeriod"/>
            </a:pPr>
            <a:endParaRPr lang="en-US" sz="2400" i="1" dirty="0">
              <a:latin typeface="Sitka Text" panose="02000505000000020004" pitchFamily="2" charset="0"/>
              <a:cs typeface="Arial"/>
            </a:endParaRPr>
          </a:p>
          <a:p>
            <a:pPr marL="469900" indent="-457200">
              <a:lnSpc>
                <a:spcPct val="100000"/>
              </a:lnSpc>
              <a:spcBef>
                <a:spcPts val="600"/>
              </a:spcBef>
              <a:spcAft>
                <a:spcPts val="600"/>
              </a:spcAft>
              <a:buAutoNum type="arabicPeriod"/>
            </a:pPr>
            <a:endParaRPr lang="en-US" sz="2400" i="1" dirty="0">
              <a:latin typeface="Sitka Text" panose="02000505000000020004" pitchFamily="2" charset="0"/>
              <a:cs typeface="Arial"/>
            </a:endParaRPr>
          </a:p>
        </p:txBody>
      </p:sp>
    </p:spTree>
    <p:extLst>
      <p:ext uri="{BB962C8B-B14F-4D97-AF65-F5344CB8AC3E}">
        <p14:creationId xmlns:p14="http://schemas.microsoft.com/office/powerpoint/2010/main" val="34159881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JAVA </a:t>
            </a:r>
            <a:r>
              <a:rPr lang="en-US" dirty="0" smtClean="0">
                <a:solidFill>
                  <a:srgbClr val="FF0000"/>
                </a:solidFill>
              </a:rPr>
              <a:t>STATEMENTS</a:t>
            </a:r>
            <a:endParaRPr lang="en-US" dirty="0">
              <a:solidFill>
                <a:srgbClr val="FF0000"/>
              </a:solidFill>
            </a:endParaRPr>
          </a:p>
        </p:txBody>
      </p:sp>
      <p:sp>
        <p:nvSpPr>
          <p:cNvPr id="3" name="Content Placeholder 2"/>
          <p:cNvSpPr>
            <a:spLocks noGrp="1"/>
          </p:cNvSpPr>
          <p:nvPr>
            <p:ph idx="1"/>
          </p:nvPr>
        </p:nvSpPr>
        <p:spPr>
          <a:xfrm>
            <a:off x="457200" y="1600200"/>
            <a:ext cx="8534400" cy="4525963"/>
          </a:xfrm>
        </p:spPr>
        <p:txBody>
          <a:bodyPr>
            <a:normAutofit lnSpcReduction="10000"/>
          </a:bodyPr>
          <a:lstStyle/>
          <a:p>
            <a:r>
              <a:rPr lang="en-US" dirty="0" smtClean="0"/>
              <a:t>A </a:t>
            </a:r>
            <a:r>
              <a:rPr lang="en-US" dirty="0"/>
              <a:t>statement specifies an action in a Java program. </a:t>
            </a:r>
            <a:endParaRPr lang="en-US" dirty="0" smtClean="0"/>
          </a:p>
          <a:p>
            <a:r>
              <a:rPr lang="en-US" dirty="0" smtClean="0"/>
              <a:t>Java </a:t>
            </a:r>
            <a:r>
              <a:rPr lang="en-US" dirty="0"/>
              <a:t>statements can be broadly classified into three categories: </a:t>
            </a:r>
            <a:endParaRPr lang="en-US" dirty="0" smtClean="0"/>
          </a:p>
          <a:p>
            <a:pPr lvl="1"/>
            <a:r>
              <a:rPr lang="en-US" dirty="0" smtClean="0"/>
              <a:t>Declaration </a:t>
            </a:r>
            <a:r>
              <a:rPr lang="en-US" dirty="0"/>
              <a:t>statement </a:t>
            </a:r>
            <a:endParaRPr lang="en-US" dirty="0" smtClean="0"/>
          </a:p>
          <a:p>
            <a:pPr lvl="1"/>
            <a:r>
              <a:rPr lang="en-US" dirty="0" smtClean="0"/>
              <a:t>Expression </a:t>
            </a:r>
            <a:r>
              <a:rPr lang="en-US" dirty="0"/>
              <a:t>statement </a:t>
            </a:r>
            <a:endParaRPr lang="en-US" dirty="0" smtClean="0"/>
          </a:p>
          <a:p>
            <a:pPr lvl="1"/>
            <a:r>
              <a:rPr lang="en-US" dirty="0" smtClean="0"/>
              <a:t>Control </a:t>
            </a:r>
            <a:r>
              <a:rPr lang="en-US" dirty="0"/>
              <a:t>flow statement </a:t>
            </a:r>
            <a:endParaRPr lang="en-US" dirty="0" smtClean="0"/>
          </a:p>
          <a:p>
            <a:pPr lvl="1"/>
            <a:r>
              <a:rPr lang="en-US" dirty="0" smtClean="0"/>
              <a:t>Synchronization statement</a:t>
            </a:r>
          </a:p>
          <a:p>
            <a:pPr lvl="1"/>
            <a:r>
              <a:rPr lang="en-US" dirty="0" smtClean="0"/>
              <a:t>Guarding statement </a:t>
            </a:r>
          </a:p>
        </p:txBody>
      </p:sp>
    </p:spTree>
    <p:extLst>
      <p:ext uri="{BB962C8B-B14F-4D97-AF65-F5344CB8AC3E}">
        <p14:creationId xmlns:p14="http://schemas.microsoft.com/office/powerpoint/2010/main" val="598707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r>
              <a:rPr lang="en-US" b="1" dirty="0" smtClean="0"/>
              <a:t>Java </a:t>
            </a:r>
            <a:r>
              <a:rPr lang="en-US" b="1" dirty="0"/>
              <a:t>Declaration Statement: </a:t>
            </a:r>
            <a:endParaRPr lang="en-US" b="1" dirty="0" smtClean="0"/>
          </a:p>
          <a:p>
            <a:r>
              <a:rPr lang="en-US" dirty="0" smtClean="0"/>
              <a:t>A </a:t>
            </a:r>
            <a:r>
              <a:rPr lang="en-US" dirty="0"/>
              <a:t>declaration statement is used to declare a variable. </a:t>
            </a:r>
            <a:endParaRPr lang="en-US" dirty="0" smtClean="0"/>
          </a:p>
          <a:p>
            <a:r>
              <a:rPr lang="en-US" dirty="0" smtClean="0"/>
              <a:t>For </a:t>
            </a:r>
            <a:r>
              <a:rPr lang="en-US" dirty="0"/>
              <a:t>example, </a:t>
            </a:r>
            <a:endParaRPr lang="en-US" dirty="0" smtClean="0"/>
          </a:p>
          <a:p>
            <a:pPr lvl="1"/>
            <a:r>
              <a:rPr lang="en-US" dirty="0" err="1" smtClean="0"/>
              <a:t>int</a:t>
            </a:r>
            <a:r>
              <a:rPr lang="en-US" dirty="0" smtClean="0"/>
              <a:t> </a:t>
            </a:r>
            <a:r>
              <a:rPr lang="en-US" dirty="0" err="1"/>
              <a:t>num</a:t>
            </a:r>
            <a:r>
              <a:rPr lang="en-US" dirty="0"/>
              <a:t>; </a:t>
            </a:r>
            <a:endParaRPr lang="en-US" dirty="0" smtClean="0"/>
          </a:p>
          <a:p>
            <a:pPr lvl="1"/>
            <a:r>
              <a:rPr lang="en-US" dirty="0" err="1" smtClean="0"/>
              <a:t>int</a:t>
            </a:r>
            <a:r>
              <a:rPr lang="en-US" dirty="0" smtClean="0"/>
              <a:t> </a:t>
            </a:r>
            <a:r>
              <a:rPr lang="en-US" dirty="0"/>
              <a:t>num2 = 100; </a:t>
            </a:r>
            <a:endParaRPr lang="en-US" dirty="0" smtClean="0"/>
          </a:p>
          <a:p>
            <a:pPr lvl="1"/>
            <a:r>
              <a:rPr lang="en-US" dirty="0" smtClean="0"/>
              <a:t>String </a:t>
            </a:r>
            <a:r>
              <a:rPr lang="en-US" dirty="0" err="1"/>
              <a:t>str</a:t>
            </a:r>
            <a:r>
              <a:rPr lang="en-US" dirty="0"/>
              <a:t>; </a:t>
            </a:r>
          </a:p>
          <a:p>
            <a:endParaRPr lang="en-US" dirty="0"/>
          </a:p>
        </p:txBody>
      </p:sp>
    </p:spTree>
    <p:extLst>
      <p:ext uri="{BB962C8B-B14F-4D97-AF65-F5344CB8AC3E}">
        <p14:creationId xmlns:p14="http://schemas.microsoft.com/office/powerpoint/2010/main" val="11926865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85000" lnSpcReduction="20000"/>
          </a:bodyPr>
          <a:lstStyle/>
          <a:p>
            <a:pPr marL="0" indent="0">
              <a:buNone/>
            </a:pPr>
            <a:r>
              <a:rPr lang="en-US" b="1" dirty="0"/>
              <a:t>Java Expression Statement: </a:t>
            </a:r>
            <a:endParaRPr lang="en-US" b="1" dirty="0" smtClean="0"/>
          </a:p>
          <a:p>
            <a:r>
              <a:rPr lang="en-US" dirty="0" smtClean="0"/>
              <a:t>An </a:t>
            </a:r>
            <a:r>
              <a:rPr lang="en-US" dirty="0"/>
              <a:t>expression with a semicolon at the end is called an expression statement. </a:t>
            </a:r>
            <a:endParaRPr lang="en-US" dirty="0" smtClean="0"/>
          </a:p>
          <a:p>
            <a:r>
              <a:rPr lang="en-US" dirty="0" smtClean="0"/>
              <a:t>For </a:t>
            </a:r>
            <a:r>
              <a:rPr lang="en-US" dirty="0"/>
              <a:t>example, </a:t>
            </a:r>
            <a:endParaRPr lang="en-US" dirty="0" smtClean="0"/>
          </a:p>
          <a:p>
            <a:pPr marL="400050" lvl="1" indent="0">
              <a:buNone/>
            </a:pPr>
            <a:r>
              <a:rPr lang="en-US" dirty="0" smtClean="0"/>
              <a:t>//Increment </a:t>
            </a:r>
            <a:r>
              <a:rPr lang="en-US" dirty="0"/>
              <a:t>and decrement </a:t>
            </a:r>
            <a:r>
              <a:rPr lang="en-US" dirty="0" smtClean="0"/>
              <a:t>expressions</a:t>
            </a:r>
          </a:p>
          <a:p>
            <a:pPr marL="400050" lvl="1" indent="0">
              <a:buNone/>
            </a:pPr>
            <a:r>
              <a:rPr lang="en-US" dirty="0" smtClean="0"/>
              <a:t> </a:t>
            </a:r>
            <a:r>
              <a:rPr lang="en-US" dirty="0" err="1"/>
              <a:t>num</a:t>
            </a:r>
            <a:r>
              <a:rPr lang="en-US" dirty="0"/>
              <a:t>++; </a:t>
            </a:r>
            <a:endParaRPr lang="en-US" dirty="0" smtClean="0"/>
          </a:p>
          <a:p>
            <a:pPr marL="400050" lvl="1" indent="0">
              <a:buNone/>
            </a:pPr>
            <a:r>
              <a:rPr lang="en-US" dirty="0" smtClean="0"/>
              <a:t>++</a:t>
            </a:r>
            <a:r>
              <a:rPr lang="en-US" dirty="0" err="1"/>
              <a:t>num</a:t>
            </a:r>
            <a:r>
              <a:rPr lang="en-US" dirty="0"/>
              <a:t>; </a:t>
            </a:r>
            <a:endParaRPr lang="en-US" dirty="0" smtClean="0"/>
          </a:p>
          <a:p>
            <a:pPr marL="400050" lvl="1" indent="0">
              <a:buNone/>
            </a:pPr>
            <a:r>
              <a:rPr lang="en-US" dirty="0" err="1" smtClean="0"/>
              <a:t>num</a:t>
            </a:r>
            <a:r>
              <a:rPr lang="en-US" dirty="0" smtClean="0"/>
              <a:t>-</a:t>
            </a:r>
            <a:r>
              <a:rPr lang="en-US" dirty="0"/>
              <a:t>-; </a:t>
            </a:r>
            <a:endParaRPr lang="en-US" dirty="0" smtClean="0"/>
          </a:p>
          <a:p>
            <a:pPr marL="400050" lvl="1" indent="0">
              <a:buNone/>
            </a:pPr>
            <a:r>
              <a:rPr lang="en-US" dirty="0" smtClean="0"/>
              <a:t>--</a:t>
            </a:r>
            <a:r>
              <a:rPr lang="en-US" dirty="0" err="1"/>
              <a:t>num</a:t>
            </a:r>
            <a:r>
              <a:rPr lang="en-US" dirty="0"/>
              <a:t>; </a:t>
            </a:r>
            <a:endParaRPr lang="en-US" dirty="0" smtClean="0"/>
          </a:p>
          <a:p>
            <a:pPr marL="400050" lvl="1" indent="0">
              <a:buNone/>
            </a:pPr>
            <a:endParaRPr lang="en-US" dirty="0" smtClean="0"/>
          </a:p>
          <a:p>
            <a:pPr marL="400050" lvl="1" indent="0">
              <a:buNone/>
            </a:pPr>
            <a:r>
              <a:rPr lang="en-US" dirty="0" smtClean="0"/>
              <a:t>//</a:t>
            </a:r>
            <a:r>
              <a:rPr lang="en-US" dirty="0"/>
              <a:t>Assignment expressions </a:t>
            </a:r>
            <a:endParaRPr lang="en-US" dirty="0" smtClean="0"/>
          </a:p>
          <a:p>
            <a:pPr marL="400050" lvl="1" indent="0">
              <a:buNone/>
            </a:pPr>
            <a:r>
              <a:rPr lang="en-US" dirty="0" err="1" smtClean="0"/>
              <a:t>num</a:t>
            </a:r>
            <a:r>
              <a:rPr lang="en-US" dirty="0" smtClean="0"/>
              <a:t> </a:t>
            </a:r>
            <a:r>
              <a:rPr lang="en-US" dirty="0"/>
              <a:t>= 100; </a:t>
            </a:r>
            <a:endParaRPr lang="en-US" dirty="0" smtClean="0"/>
          </a:p>
          <a:p>
            <a:pPr marL="400050" lvl="1" indent="0">
              <a:buNone/>
            </a:pPr>
            <a:r>
              <a:rPr lang="en-US" dirty="0" err="1" smtClean="0"/>
              <a:t>num</a:t>
            </a:r>
            <a:r>
              <a:rPr lang="en-US" dirty="0" smtClean="0"/>
              <a:t> </a:t>
            </a:r>
            <a:r>
              <a:rPr lang="en-US" dirty="0"/>
              <a:t>*= 10; </a:t>
            </a:r>
            <a:endParaRPr lang="en-US" dirty="0" smtClean="0"/>
          </a:p>
          <a:p>
            <a:pPr marL="400050" lvl="1" indent="0">
              <a:buNone/>
            </a:pPr>
            <a:endParaRPr lang="en-US" dirty="0" smtClean="0"/>
          </a:p>
          <a:p>
            <a:pPr marL="400050" lvl="1" indent="0">
              <a:buNone/>
            </a:pPr>
            <a:r>
              <a:rPr lang="en-US" dirty="0" smtClean="0"/>
              <a:t>//</a:t>
            </a:r>
            <a:r>
              <a:rPr lang="en-US" dirty="0"/>
              <a:t>Method invocation expressions </a:t>
            </a:r>
            <a:endParaRPr lang="en-US" dirty="0" smtClean="0"/>
          </a:p>
          <a:p>
            <a:pPr marL="400050" lvl="1" indent="0">
              <a:buNone/>
            </a:pPr>
            <a:r>
              <a:rPr lang="en-US" dirty="0" err="1" smtClean="0"/>
              <a:t>System.out.println</a:t>
            </a:r>
            <a:r>
              <a:rPr lang="en-US" dirty="0"/>
              <a:t>("This is a statement"); </a:t>
            </a:r>
            <a:endParaRPr lang="en-US" dirty="0" smtClean="0"/>
          </a:p>
          <a:p>
            <a:pPr marL="400050" lvl="1" indent="0">
              <a:buNone/>
            </a:pPr>
            <a:r>
              <a:rPr lang="en-US" dirty="0" err="1" smtClean="0"/>
              <a:t>someMethod</a:t>
            </a:r>
            <a:r>
              <a:rPr lang="en-US" dirty="0" smtClean="0"/>
              <a:t>(param1</a:t>
            </a:r>
            <a:r>
              <a:rPr lang="en-US" dirty="0"/>
              <a:t>, param2);</a:t>
            </a:r>
          </a:p>
        </p:txBody>
      </p:sp>
    </p:spTree>
    <p:extLst>
      <p:ext uri="{BB962C8B-B14F-4D97-AF65-F5344CB8AC3E}">
        <p14:creationId xmlns:p14="http://schemas.microsoft.com/office/powerpoint/2010/main" val="27585345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pPr marL="0" indent="0">
              <a:buNone/>
            </a:pPr>
            <a:r>
              <a:rPr lang="en-US" b="1" dirty="0"/>
              <a:t>Java Flow Control Statement </a:t>
            </a:r>
            <a:endParaRPr lang="en-US" b="1" dirty="0" smtClean="0"/>
          </a:p>
          <a:p>
            <a:r>
              <a:rPr lang="en-US" dirty="0" smtClean="0"/>
              <a:t>By default</a:t>
            </a:r>
            <a:r>
              <a:rPr lang="en-US" dirty="0"/>
              <a:t>, all statements in a Java program are executed in the order they appear in the program. </a:t>
            </a:r>
            <a:endParaRPr lang="en-US" dirty="0" smtClean="0"/>
          </a:p>
          <a:p>
            <a:r>
              <a:rPr lang="en-US" dirty="0" smtClean="0"/>
              <a:t>Sometimes </a:t>
            </a:r>
            <a:r>
              <a:rPr lang="en-US" dirty="0"/>
              <a:t>you may want to execute a set of statements repeatedly for a number of times or as long as a particular condition is true</a:t>
            </a:r>
            <a:r>
              <a:rPr lang="en-US" dirty="0" smtClean="0"/>
              <a:t>.</a:t>
            </a:r>
          </a:p>
          <a:p>
            <a:r>
              <a:rPr lang="en-US" dirty="0" smtClean="0"/>
              <a:t> </a:t>
            </a:r>
            <a:r>
              <a:rPr lang="en-US" dirty="0"/>
              <a:t>All of these are possible in Java using flow control statements. </a:t>
            </a:r>
            <a:endParaRPr lang="en-US" dirty="0" smtClean="0"/>
          </a:p>
          <a:p>
            <a:r>
              <a:rPr lang="en-US" dirty="0" smtClean="0"/>
              <a:t>The </a:t>
            </a:r>
            <a:r>
              <a:rPr lang="en-US" dirty="0"/>
              <a:t>if statement, while loop statement and for loop statement are examples of control flow statements. </a:t>
            </a:r>
          </a:p>
        </p:txBody>
      </p:sp>
    </p:spTree>
    <p:extLst>
      <p:ext uri="{BB962C8B-B14F-4D97-AF65-F5344CB8AC3E}">
        <p14:creationId xmlns:p14="http://schemas.microsoft.com/office/powerpoint/2010/main" val="27160893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ESCAPE SEQUENCE CHARACTERS</a:t>
            </a:r>
          </a:p>
        </p:txBody>
      </p:sp>
      <p:sp>
        <p:nvSpPr>
          <p:cNvPr id="3" name="Content Placeholder 2"/>
          <p:cNvSpPr>
            <a:spLocks noGrp="1"/>
          </p:cNvSpPr>
          <p:nvPr>
            <p:ph idx="1"/>
          </p:nvPr>
        </p:nvSpPr>
        <p:spPr>
          <a:xfrm>
            <a:off x="457200" y="1219200"/>
            <a:ext cx="8229600" cy="4906963"/>
          </a:xfrm>
        </p:spPr>
        <p:txBody>
          <a:bodyPr/>
          <a:lstStyle/>
          <a:p>
            <a:r>
              <a:rPr lang="en-US" dirty="0" smtClean="0"/>
              <a:t>A </a:t>
            </a:r>
            <a:r>
              <a:rPr lang="en-US" dirty="0"/>
              <a:t>character preceded by a backslash (\) is an escape sequence and has a special meaning to the compiler</a:t>
            </a:r>
            <a:r>
              <a:rPr lang="en-US" dirty="0" smtClean="0"/>
              <a:t>.</a:t>
            </a:r>
            <a:endParaRPr lang="en-US" dirty="0"/>
          </a:p>
        </p:txBody>
      </p:sp>
    </p:spTree>
    <p:extLst>
      <p:ext uri="{BB962C8B-B14F-4D97-AF65-F5344CB8AC3E}">
        <p14:creationId xmlns:p14="http://schemas.microsoft.com/office/powerpoint/2010/main" val="14731322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08" t="21212" r="28154" b="27273"/>
          <a:stretch/>
        </p:blipFill>
        <p:spPr bwMode="auto">
          <a:xfrm>
            <a:off x="685800" y="612439"/>
            <a:ext cx="7924800" cy="563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179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IN" dirty="0"/>
              <a:t>Class</a:t>
            </a:r>
            <a:endParaRPr lang="en-US" dirty="0"/>
          </a:p>
          <a:p>
            <a:r>
              <a:rPr lang="en-IN" dirty="0"/>
              <a:t>Collection of objects is called class. It is a logical entity.</a:t>
            </a:r>
            <a:endParaRPr lang="en-US" dirty="0"/>
          </a:p>
          <a:p>
            <a:r>
              <a:rPr lang="en-IN" dirty="0"/>
              <a:t>A class can also be defined as a blueprint from which you can create an individual object. Class doesn't consume any space.</a:t>
            </a:r>
            <a:endParaRPr lang="en-US" dirty="0"/>
          </a:p>
          <a:p>
            <a:endParaRPr lang="en-US" dirty="0"/>
          </a:p>
        </p:txBody>
      </p:sp>
    </p:spTree>
    <p:extLst>
      <p:ext uri="{BB962C8B-B14F-4D97-AF65-F5344CB8AC3E}">
        <p14:creationId xmlns:p14="http://schemas.microsoft.com/office/powerpoint/2010/main" val="2336820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914399" y="329820"/>
            <a:ext cx="7086601" cy="769441"/>
          </a:xfrm>
          <a:prstGeom prst="rect">
            <a:avLst/>
          </a:prstGeom>
          <a:noFill/>
        </p:spPr>
        <p:txBody>
          <a:bodyPr wrap="square" lIns="91440" tIns="45720" rIns="91440" bIns="45720">
            <a:spAutoFit/>
          </a:bodyPr>
          <a:lstStyle/>
          <a:p>
            <a:pPr algn="ctr"/>
            <a:r>
              <a:rPr lang="en-US" sz="4400" spc="-5" dirty="0">
                <a:latin typeface="Sitka Heading Semibold" pitchFamily="2" charset="0"/>
              </a:rPr>
              <a:t>Command line</a:t>
            </a:r>
            <a:r>
              <a:rPr lang="en-US" sz="4400" spc="30" dirty="0">
                <a:latin typeface="Sitka Heading Semibold" pitchFamily="2" charset="0"/>
              </a:rPr>
              <a:t> </a:t>
            </a:r>
            <a:r>
              <a:rPr lang="en-US" sz="4400" spc="-5" dirty="0">
                <a:latin typeface="Sitka Heading Semibold" pitchFamily="2" charset="0"/>
              </a:rPr>
              <a:t>arguments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xmlns="" id="{14056E71-7C61-4286-BB3A-84DDF4274C29}"/>
              </a:ext>
            </a:extLst>
          </p:cNvPr>
          <p:cNvSpPr txBox="1"/>
          <p:nvPr/>
        </p:nvSpPr>
        <p:spPr>
          <a:xfrm>
            <a:off x="228600" y="1648414"/>
            <a:ext cx="8610601" cy="4339650"/>
          </a:xfrm>
          <a:prstGeom prst="rect">
            <a:avLst/>
          </a:prstGeom>
          <a:noFill/>
        </p:spPr>
        <p:txBody>
          <a:bodyPr wrap="square">
            <a:spAutoFit/>
          </a:bodyPr>
          <a:lstStyle/>
          <a:p>
            <a:pPr marL="243840" marR="609600" indent="-231775">
              <a:lnSpc>
                <a:spcPct val="100000"/>
              </a:lnSpc>
              <a:spcBef>
                <a:spcPts val="1200"/>
              </a:spcBef>
              <a:spcAft>
                <a:spcPts val="600"/>
              </a:spcAft>
              <a:tabLst>
                <a:tab pos="3211830" algn="l"/>
              </a:tabLst>
            </a:pPr>
            <a:r>
              <a:rPr lang="en-US" sz="2400" dirty="0">
                <a:latin typeface="Sitka Text" panose="02000505000000020004" pitchFamily="2" charset="0"/>
                <a:cs typeface="Arial"/>
              </a:rPr>
              <a:t>While executing</a:t>
            </a:r>
            <a:r>
              <a:rPr lang="en-US" sz="2400" spc="-10" dirty="0">
                <a:latin typeface="Sitka Text" panose="02000505000000020004" pitchFamily="2" charset="0"/>
                <a:cs typeface="Arial"/>
              </a:rPr>
              <a:t> </a:t>
            </a:r>
            <a:r>
              <a:rPr lang="en-US" sz="2400" dirty="0">
                <a:latin typeface="Sitka Text" panose="02000505000000020004" pitchFamily="2" charset="0"/>
                <a:cs typeface="Arial"/>
              </a:rPr>
              <a:t>a java program, </a:t>
            </a:r>
            <a:r>
              <a:rPr lang="en-US" sz="2400" spc="5" dirty="0">
                <a:latin typeface="Sitka Text" panose="02000505000000020004" pitchFamily="2" charset="0"/>
                <a:cs typeface="Arial"/>
              </a:rPr>
              <a:t>command </a:t>
            </a:r>
            <a:r>
              <a:rPr lang="en-US" sz="2400" dirty="0">
                <a:latin typeface="Sitka Text" panose="02000505000000020004" pitchFamily="2" charset="0"/>
                <a:cs typeface="Arial"/>
              </a:rPr>
              <a:t>line arguments can be passed by</a:t>
            </a:r>
          </a:p>
          <a:p>
            <a:pPr marL="243840" marR="609600" indent="-231775">
              <a:spcBef>
                <a:spcPts val="1200"/>
              </a:spcBef>
              <a:spcAft>
                <a:spcPts val="600"/>
              </a:spcAft>
              <a:tabLst>
                <a:tab pos="3211830" algn="l"/>
              </a:tabLst>
            </a:pPr>
            <a:r>
              <a:rPr lang="en-US" sz="2400" spc="-5" dirty="0">
                <a:latin typeface="Sitka Text" panose="02000505000000020004" pitchFamily="2" charset="0"/>
                <a:cs typeface="Arial"/>
              </a:rPr>
              <a:t>java Simple </a:t>
            </a:r>
            <a:r>
              <a:rPr lang="en-US" sz="2400" dirty="0">
                <a:solidFill>
                  <a:srgbClr val="C00000"/>
                </a:solidFill>
                <a:latin typeface="Sitka Text" panose="02000505000000020004" pitchFamily="2" charset="0"/>
                <a:cs typeface="Arial"/>
              </a:rPr>
              <a:t>&lt;argument1&gt;</a:t>
            </a:r>
            <a:r>
              <a:rPr lang="en-US" sz="2400" spc="-25" dirty="0">
                <a:solidFill>
                  <a:srgbClr val="C00000"/>
                </a:solidFill>
                <a:latin typeface="Sitka Text" panose="02000505000000020004" pitchFamily="2" charset="0"/>
                <a:cs typeface="Arial"/>
              </a:rPr>
              <a:t> </a:t>
            </a:r>
            <a:r>
              <a:rPr lang="en-US" sz="2400" dirty="0">
                <a:solidFill>
                  <a:srgbClr val="C00000"/>
                </a:solidFill>
                <a:latin typeface="Sitka Text" panose="02000505000000020004" pitchFamily="2" charset="0"/>
                <a:cs typeface="Arial"/>
              </a:rPr>
              <a:t>&lt;argument2</a:t>
            </a:r>
            <a:r>
              <a:rPr lang="en-US" sz="2400" dirty="0" smtClean="0">
                <a:solidFill>
                  <a:srgbClr val="C00000"/>
                </a:solidFill>
                <a:latin typeface="Sitka Text" panose="02000505000000020004" pitchFamily="2" charset="0"/>
                <a:cs typeface="Arial"/>
              </a:rPr>
              <a:t>&gt;..&lt;argument-n&gt;</a:t>
            </a:r>
            <a:endParaRPr lang="en-US" sz="2400" dirty="0">
              <a:latin typeface="Sitka Text" panose="02000505000000020004" pitchFamily="2" charset="0"/>
              <a:cs typeface="Arial"/>
            </a:endParaRPr>
          </a:p>
          <a:p>
            <a:pPr marL="243840" marR="609600" indent="-231775">
              <a:spcBef>
                <a:spcPts val="1200"/>
              </a:spcBef>
              <a:spcAft>
                <a:spcPts val="600"/>
              </a:spcAft>
              <a:tabLst>
                <a:tab pos="3211830" algn="l"/>
              </a:tabLst>
            </a:pPr>
            <a:endParaRPr lang="en-US" sz="2400" spc="-75" dirty="0">
              <a:latin typeface="Sitka Text" panose="02000505000000020004" pitchFamily="2" charset="0"/>
              <a:cs typeface="Arial"/>
            </a:endParaRPr>
          </a:p>
          <a:p>
            <a:pPr marL="243840" marR="609600" indent="-231775">
              <a:spcBef>
                <a:spcPts val="1200"/>
              </a:spcBef>
              <a:spcAft>
                <a:spcPts val="600"/>
              </a:spcAft>
              <a:tabLst>
                <a:tab pos="3211830" algn="l"/>
              </a:tabLst>
            </a:pPr>
            <a:r>
              <a:rPr lang="en-US" sz="2400" spc="-75" dirty="0">
                <a:latin typeface="Sitka Text" panose="02000505000000020004" pitchFamily="2" charset="0"/>
                <a:cs typeface="Arial"/>
              </a:rPr>
              <a:t>You </a:t>
            </a:r>
            <a:r>
              <a:rPr lang="en-US" sz="2400" dirty="0">
                <a:latin typeface="Sitka Text" panose="02000505000000020004" pitchFamily="2" charset="0"/>
                <a:cs typeface="Arial"/>
              </a:rPr>
              <a:t>can </a:t>
            </a:r>
            <a:r>
              <a:rPr lang="en-US" sz="2400" spc="-5" dirty="0">
                <a:latin typeface="Sitka Text" panose="02000505000000020004" pitchFamily="2" charset="0"/>
                <a:cs typeface="Arial"/>
              </a:rPr>
              <a:t>access </a:t>
            </a:r>
            <a:r>
              <a:rPr lang="en-US" sz="2400" dirty="0">
                <a:latin typeface="Sitka Text" panose="02000505000000020004" pitchFamily="2" charset="0"/>
                <a:cs typeface="Arial"/>
              </a:rPr>
              <a:t>these arguments in </a:t>
            </a:r>
            <a:r>
              <a:rPr lang="en-US" sz="2400" spc="-5" dirty="0">
                <a:latin typeface="Sitka Text" panose="02000505000000020004" pitchFamily="2" charset="0"/>
                <a:cs typeface="Arial"/>
              </a:rPr>
              <a:t>your program, using  the String </a:t>
            </a:r>
            <a:r>
              <a:rPr lang="en-US" sz="2400" dirty="0">
                <a:latin typeface="Sitka Text" panose="02000505000000020004" pitchFamily="2" charset="0"/>
                <a:cs typeface="Arial"/>
              </a:rPr>
              <a:t>array that </a:t>
            </a:r>
            <a:r>
              <a:rPr lang="en-US" sz="2400" spc="-5" dirty="0">
                <a:latin typeface="Sitka Text" panose="02000505000000020004" pitchFamily="2" charset="0"/>
                <a:cs typeface="Arial"/>
              </a:rPr>
              <a:t>you have </a:t>
            </a:r>
            <a:r>
              <a:rPr lang="en-US" sz="2400" dirty="0">
                <a:latin typeface="Sitka Text" panose="02000505000000020004" pitchFamily="2" charset="0"/>
                <a:cs typeface="Arial"/>
              </a:rPr>
              <a:t>passed </a:t>
            </a:r>
            <a:r>
              <a:rPr lang="en-US" sz="2400" spc="-5" dirty="0">
                <a:latin typeface="Sitka Text" panose="02000505000000020004" pitchFamily="2" charset="0"/>
                <a:cs typeface="Arial"/>
              </a:rPr>
              <a:t>as an </a:t>
            </a:r>
            <a:r>
              <a:rPr lang="en-US" sz="2400" dirty="0">
                <a:latin typeface="Sitka Text" panose="02000505000000020004" pitchFamily="2" charset="0"/>
                <a:cs typeface="Arial"/>
              </a:rPr>
              <a:t>argument to  the </a:t>
            </a:r>
            <a:r>
              <a:rPr lang="en-US" sz="2400" spc="-5" dirty="0">
                <a:latin typeface="Sitka Text" panose="02000505000000020004" pitchFamily="2" charset="0"/>
                <a:cs typeface="Arial"/>
              </a:rPr>
              <a:t>main method.</a:t>
            </a:r>
            <a:r>
              <a:rPr lang="en-US" sz="2400" dirty="0">
                <a:latin typeface="Sitka Text" panose="02000505000000020004" pitchFamily="2" charset="0"/>
                <a:cs typeface="Arial"/>
              </a:rPr>
              <a:t> </a:t>
            </a:r>
          </a:p>
          <a:p>
            <a:pPr marL="243840" marR="609600" indent="-231775">
              <a:spcBef>
                <a:spcPts val="1200"/>
              </a:spcBef>
              <a:spcAft>
                <a:spcPts val="600"/>
              </a:spcAft>
              <a:tabLst>
                <a:tab pos="3211830" algn="l"/>
              </a:tabLst>
            </a:pPr>
            <a:r>
              <a:rPr lang="en-US" sz="2400" dirty="0">
                <a:latin typeface="Sitka Text" panose="02000505000000020004" pitchFamily="2" charset="0"/>
                <a:cs typeface="Arial"/>
              </a:rPr>
              <a:t>String[]</a:t>
            </a:r>
            <a:r>
              <a:rPr lang="en-US" sz="2400" spc="-5" dirty="0">
                <a:latin typeface="Sitka Text" panose="02000505000000020004" pitchFamily="2" charset="0"/>
                <a:cs typeface="Arial"/>
              </a:rPr>
              <a:t> </a:t>
            </a:r>
            <a:r>
              <a:rPr lang="en-US" sz="2400" spc="-5" dirty="0" err="1">
                <a:latin typeface="Sitka Text" panose="02000505000000020004" pitchFamily="2" charset="0"/>
                <a:cs typeface="Arial"/>
              </a:rPr>
              <a:t>args</a:t>
            </a:r>
            <a:endParaRPr lang="en-US" sz="2400" dirty="0">
              <a:latin typeface="Sitka Text" panose="02000505000000020004" pitchFamily="2" charset="0"/>
              <a:cs typeface="Arial"/>
            </a:endParaRPr>
          </a:p>
        </p:txBody>
      </p:sp>
      <p:sp>
        <p:nvSpPr>
          <p:cNvPr id="10" name="object 7">
            <a:extLst>
              <a:ext uri="{FF2B5EF4-FFF2-40B4-BE49-F238E27FC236}">
                <a16:creationId xmlns:a16="http://schemas.microsoft.com/office/drawing/2014/main" xmlns="" id="{9C8B8CB8-F5EE-408D-8A26-C6F2F1D5E722}"/>
              </a:ext>
            </a:extLst>
          </p:cNvPr>
          <p:cNvSpPr txBox="1"/>
          <p:nvPr/>
        </p:nvSpPr>
        <p:spPr>
          <a:xfrm>
            <a:off x="2258810" y="2971805"/>
            <a:ext cx="1398790" cy="364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86360" rIns="0" bIns="0" rtlCol="0">
            <a:spAutoFit/>
          </a:bodyPr>
          <a:lstStyle/>
          <a:p>
            <a:pPr marL="381635">
              <a:lnSpc>
                <a:spcPct val="100000"/>
              </a:lnSpc>
              <a:spcBef>
                <a:spcPts val="680"/>
              </a:spcBef>
            </a:pPr>
            <a:r>
              <a:rPr sz="1800" spc="-5" dirty="0">
                <a:solidFill>
                  <a:schemeClr val="tx1">
                    <a:lumMod val="95000"/>
                    <a:lumOff val="5000"/>
                  </a:schemeClr>
                </a:solidFill>
                <a:latin typeface="Sitka Text" panose="02000505000000020004" pitchFamily="2" charset="0"/>
                <a:cs typeface="Arial"/>
              </a:rPr>
              <a:t>args[0]</a:t>
            </a:r>
            <a:endParaRPr sz="1800" dirty="0">
              <a:solidFill>
                <a:schemeClr val="tx1">
                  <a:lumMod val="95000"/>
                  <a:lumOff val="5000"/>
                </a:schemeClr>
              </a:solidFill>
              <a:latin typeface="Sitka Text" panose="02000505000000020004" pitchFamily="2" charset="0"/>
              <a:cs typeface="Arial"/>
            </a:endParaRPr>
          </a:p>
        </p:txBody>
      </p:sp>
      <p:sp>
        <p:nvSpPr>
          <p:cNvPr id="13" name="object 7">
            <a:extLst>
              <a:ext uri="{FF2B5EF4-FFF2-40B4-BE49-F238E27FC236}">
                <a16:creationId xmlns:a16="http://schemas.microsoft.com/office/drawing/2014/main" xmlns="" id="{B0B30D53-D294-478D-B97F-E964C89BA6AB}"/>
              </a:ext>
            </a:extLst>
          </p:cNvPr>
          <p:cNvSpPr txBox="1"/>
          <p:nvPr/>
        </p:nvSpPr>
        <p:spPr>
          <a:xfrm>
            <a:off x="4168818" y="3056132"/>
            <a:ext cx="1143000" cy="364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86360" rIns="0" bIns="0" rtlCol="0">
            <a:spAutoFit/>
          </a:bodyPr>
          <a:lstStyle/>
          <a:p>
            <a:pPr marL="381635">
              <a:lnSpc>
                <a:spcPct val="100000"/>
              </a:lnSpc>
              <a:spcBef>
                <a:spcPts val="680"/>
              </a:spcBef>
            </a:pPr>
            <a:r>
              <a:rPr sz="1800" spc="-5" dirty="0" err="1">
                <a:solidFill>
                  <a:schemeClr val="tx1">
                    <a:lumMod val="95000"/>
                    <a:lumOff val="5000"/>
                  </a:schemeClr>
                </a:solidFill>
                <a:latin typeface="Sitka Text" panose="02000505000000020004" pitchFamily="2" charset="0"/>
                <a:cs typeface="Arial"/>
              </a:rPr>
              <a:t>args</a:t>
            </a:r>
            <a:r>
              <a:rPr sz="1800" spc="-5" dirty="0">
                <a:solidFill>
                  <a:schemeClr val="tx1">
                    <a:lumMod val="95000"/>
                    <a:lumOff val="5000"/>
                  </a:schemeClr>
                </a:solidFill>
                <a:latin typeface="Sitka Text" panose="02000505000000020004" pitchFamily="2" charset="0"/>
                <a:cs typeface="Arial"/>
              </a:rPr>
              <a:t>[</a:t>
            </a:r>
            <a:r>
              <a:rPr lang="en-US" sz="1800" spc="-5" dirty="0">
                <a:solidFill>
                  <a:schemeClr val="tx1">
                    <a:lumMod val="95000"/>
                    <a:lumOff val="5000"/>
                  </a:schemeClr>
                </a:solidFill>
                <a:latin typeface="Sitka Text" panose="02000505000000020004" pitchFamily="2" charset="0"/>
                <a:cs typeface="Arial"/>
              </a:rPr>
              <a:t>1</a:t>
            </a:r>
            <a:r>
              <a:rPr sz="1800" spc="-5" dirty="0">
                <a:solidFill>
                  <a:schemeClr val="tx1">
                    <a:lumMod val="95000"/>
                    <a:lumOff val="5000"/>
                  </a:schemeClr>
                </a:solidFill>
                <a:latin typeface="Sitka Text" panose="02000505000000020004" pitchFamily="2" charset="0"/>
                <a:cs typeface="Arial"/>
              </a:rPr>
              <a:t>]</a:t>
            </a:r>
            <a:endParaRPr sz="1800" dirty="0">
              <a:solidFill>
                <a:schemeClr val="tx1">
                  <a:lumMod val="95000"/>
                  <a:lumOff val="5000"/>
                </a:schemeClr>
              </a:solidFill>
              <a:latin typeface="Sitka Text" panose="02000505000000020004" pitchFamily="2" charset="0"/>
              <a:cs typeface="Arial"/>
            </a:endParaRPr>
          </a:p>
        </p:txBody>
      </p:sp>
      <p:sp>
        <p:nvSpPr>
          <p:cNvPr id="14" name="object 7">
            <a:extLst>
              <a:ext uri="{FF2B5EF4-FFF2-40B4-BE49-F238E27FC236}">
                <a16:creationId xmlns:a16="http://schemas.microsoft.com/office/drawing/2014/main" xmlns="" id="{D3BA307D-AF01-416A-B754-DFBE7D5302E3}"/>
              </a:ext>
            </a:extLst>
          </p:cNvPr>
          <p:cNvSpPr txBox="1"/>
          <p:nvPr/>
        </p:nvSpPr>
        <p:spPr>
          <a:xfrm>
            <a:off x="6619322" y="2971804"/>
            <a:ext cx="1381678" cy="364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86360" rIns="0" bIns="0" rtlCol="0">
            <a:spAutoFit/>
          </a:bodyPr>
          <a:lstStyle/>
          <a:p>
            <a:pPr marL="381635">
              <a:lnSpc>
                <a:spcPct val="100000"/>
              </a:lnSpc>
              <a:spcBef>
                <a:spcPts val="680"/>
              </a:spcBef>
            </a:pPr>
            <a:r>
              <a:rPr sz="1800" spc="-5" dirty="0" err="1" smtClean="0">
                <a:solidFill>
                  <a:schemeClr val="tx1">
                    <a:lumMod val="95000"/>
                    <a:lumOff val="5000"/>
                  </a:schemeClr>
                </a:solidFill>
                <a:latin typeface="Sitka Text" panose="02000505000000020004" pitchFamily="2" charset="0"/>
                <a:cs typeface="Arial"/>
              </a:rPr>
              <a:t>args</a:t>
            </a:r>
            <a:r>
              <a:rPr sz="1800" spc="-5" dirty="0" smtClean="0">
                <a:solidFill>
                  <a:schemeClr val="tx1">
                    <a:lumMod val="95000"/>
                    <a:lumOff val="5000"/>
                  </a:schemeClr>
                </a:solidFill>
                <a:latin typeface="Sitka Text" panose="02000505000000020004" pitchFamily="2" charset="0"/>
                <a:cs typeface="Arial"/>
              </a:rPr>
              <a:t>[</a:t>
            </a:r>
            <a:r>
              <a:rPr lang="en-US" sz="1800" spc="-5" dirty="0" smtClean="0">
                <a:solidFill>
                  <a:schemeClr val="tx1">
                    <a:lumMod val="95000"/>
                    <a:lumOff val="5000"/>
                  </a:schemeClr>
                </a:solidFill>
                <a:latin typeface="Sitka Text" panose="02000505000000020004" pitchFamily="2" charset="0"/>
                <a:cs typeface="Arial"/>
              </a:rPr>
              <a:t>n-1</a:t>
            </a:r>
            <a:r>
              <a:rPr sz="1800" spc="-5" dirty="0" smtClean="0">
                <a:solidFill>
                  <a:schemeClr val="tx1">
                    <a:lumMod val="95000"/>
                    <a:lumOff val="5000"/>
                  </a:schemeClr>
                </a:solidFill>
                <a:latin typeface="Sitka Text" panose="02000505000000020004" pitchFamily="2" charset="0"/>
                <a:cs typeface="Arial"/>
              </a:rPr>
              <a:t>]</a:t>
            </a:r>
            <a:endParaRPr sz="1800" dirty="0">
              <a:solidFill>
                <a:schemeClr val="tx1">
                  <a:lumMod val="95000"/>
                  <a:lumOff val="5000"/>
                </a:schemeClr>
              </a:solidFill>
              <a:latin typeface="Sitka Text" panose="02000505000000020004" pitchFamily="2" charset="0"/>
              <a:cs typeface="Arial"/>
            </a:endParaRPr>
          </a:p>
        </p:txBody>
      </p:sp>
    </p:spTree>
    <p:extLst>
      <p:ext uri="{BB962C8B-B14F-4D97-AF65-F5344CB8AC3E}">
        <p14:creationId xmlns:p14="http://schemas.microsoft.com/office/powerpoint/2010/main" val="22213323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5107501" y="876993"/>
            <a:ext cx="4036499"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546772" y="329820"/>
            <a:ext cx="8090571" cy="769441"/>
          </a:xfrm>
          <a:prstGeom prst="rect">
            <a:avLst/>
          </a:prstGeom>
          <a:noFill/>
        </p:spPr>
        <p:txBody>
          <a:bodyPr wrap="square" lIns="91440" tIns="45720" rIns="91440" bIns="45720">
            <a:spAutoFit/>
          </a:bodyPr>
          <a:lstStyle/>
          <a:p>
            <a:pPr algn="ctr"/>
            <a:r>
              <a:rPr lang="en-US" sz="4400" spc="-5" dirty="0">
                <a:latin typeface="Sitka Heading Semibold" pitchFamily="2" charset="0"/>
              </a:rPr>
              <a:t>Command line</a:t>
            </a:r>
            <a:r>
              <a:rPr lang="en-US" sz="4400" spc="30" dirty="0">
                <a:latin typeface="Sitka Heading Semibold" pitchFamily="2" charset="0"/>
              </a:rPr>
              <a:t> </a:t>
            </a:r>
            <a:r>
              <a:rPr lang="en-US" sz="4400" spc="-5" dirty="0">
                <a:latin typeface="Sitka Heading Semibold" pitchFamily="2" charset="0"/>
              </a:rPr>
              <a:t>arguments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xmlns="" id="{14056E71-7C61-4286-BB3A-84DDF4274C29}"/>
              </a:ext>
            </a:extLst>
          </p:cNvPr>
          <p:cNvSpPr txBox="1"/>
          <p:nvPr/>
        </p:nvSpPr>
        <p:spPr>
          <a:xfrm>
            <a:off x="541607" y="1678797"/>
            <a:ext cx="8060787" cy="3667671"/>
          </a:xfrm>
          <a:prstGeom prst="rect">
            <a:avLst/>
          </a:prstGeom>
          <a:noFill/>
        </p:spPr>
        <p:txBody>
          <a:bodyPr wrap="square">
            <a:spAutoFit/>
          </a:bodyPr>
          <a:lstStyle/>
          <a:p>
            <a:pPr marL="12700">
              <a:lnSpc>
                <a:spcPct val="100000"/>
              </a:lnSpc>
              <a:spcBef>
                <a:spcPts val="720"/>
              </a:spcBef>
            </a:pPr>
            <a:r>
              <a:rPr lang="en-US" sz="2400" i="1" dirty="0">
                <a:latin typeface="Sitka Text" panose="02000505000000020004" pitchFamily="2" charset="0"/>
                <a:cs typeface="Arial"/>
              </a:rPr>
              <a:t>class Argument</a:t>
            </a:r>
            <a:r>
              <a:rPr lang="en-US" sz="2400" i="1" spc="-5" dirty="0">
                <a:latin typeface="Sitka Text" panose="02000505000000020004" pitchFamily="2" charset="0"/>
                <a:cs typeface="Arial"/>
              </a:rPr>
              <a:t> </a:t>
            </a:r>
            <a:r>
              <a:rPr lang="en-US" sz="2400" i="1" dirty="0">
                <a:latin typeface="Sitka Text" panose="02000505000000020004" pitchFamily="2" charset="0"/>
                <a:cs typeface="Arial"/>
              </a:rPr>
              <a:t>{</a:t>
            </a:r>
          </a:p>
          <a:p>
            <a:pPr marL="469900" marR="1410970" indent="-226060">
              <a:lnSpc>
                <a:spcPts val="3750"/>
              </a:lnSpc>
              <a:spcBef>
                <a:spcPts val="225"/>
              </a:spcBef>
            </a:pPr>
            <a:r>
              <a:rPr lang="en-US" sz="2400" i="1" dirty="0">
                <a:latin typeface="Sitka Text" panose="02000505000000020004" pitchFamily="2" charset="0"/>
                <a:cs typeface="Arial"/>
              </a:rPr>
              <a:t>public static void main(String[] </a:t>
            </a:r>
            <a:r>
              <a:rPr lang="en-US" sz="2400" i="1" dirty="0" err="1">
                <a:latin typeface="Sitka Text" panose="02000505000000020004" pitchFamily="2" charset="0"/>
                <a:cs typeface="Arial"/>
              </a:rPr>
              <a:t>args</a:t>
            </a:r>
            <a:r>
              <a:rPr lang="en-US" sz="2400" i="1" dirty="0">
                <a:latin typeface="Sitka Text" panose="02000505000000020004" pitchFamily="2" charset="0"/>
                <a:cs typeface="Arial"/>
              </a:rPr>
              <a:t>)</a:t>
            </a:r>
            <a:r>
              <a:rPr lang="en-US" sz="2400" i="1" spc="-80" dirty="0">
                <a:latin typeface="Sitka Text" panose="02000505000000020004" pitchFamily="2" charset="0"/>
                <a:cs typeface="Arial"/>
              </a:rPr>
              <a:t> </a:t>
            </a:r>
            <a:r>
              <a:rPr lang="en-US" sz="2400" i="1" dirty="0">
                <a:latin typeface="Sitka Text" panose="02000505000000020004" pitchFamily="2" charset="0"/>
                <a:cs typeface="Arial"/>
              </a:rPr>
              <a:t>{  </a:t>
            </a:r>
            <a:r>
              <a:rPr lang="en-US" sz="2400" i="1" dirty="0" err="1">
                <a:latin typeface="Sitka Text" panose="02000505000000020004" pitchFamily="2" charset="0"/>
                <a:cs typeface="Arial"/>
              </a:rPr>
              <a:t>System.out.println</a:t>
            </a:r>
            <a:r>
              <a:rPr lang="en-US" sz="2400" i="1" dirty="0">
                <a:latin typeface="Sitka Text" panose="02000505000000020004" pitchFamily="2" charset="0"/>
                <a:cs typeface="Arial"/>
              </a:rPr>
              <a:t>(</a:t>
            </a:r>
            <a:r>
              <a:rPr lang="en-US" sz="2400" i="1" dirty="0" err="1">
                <a:latin typeface="Sitka Text" panose="02000505000000020004" pitchFamily="2" charset="0"/>
                <a:cs typeface="Arial"/>
              </a:rPr>
              <a:t>args</a:t>
            </a:r>
            <a:r>
              <a:rPr lang="en-US" sz="2400" i="1" dirty="0">
                <a:latin typeface="Sitka Text" panose="02000505000000020004" pitchFamily="2" charset="0"/>
                <a:cs typeface="Arial"/>
              </a:rPr>
              <a:t>[0]);</a:t>
            </a:r>
          </a:p>
          <a:p>
            <a:pPr marL="243840">
              <a:lnSpc>
                <a:spcPct val="100000"/>
              </a:lnSpc>
              <a:spcBef>
                <a:spcPts val="390"/>
              </a:spcBef>
            </a:pPr>
            <a:r>
              <a:rPr lang="en-US" sz="2400" i="1" dirty="0">
                <a:latin typeface="Sitka Text" panose="02000505000000020004" pitchFamily="2" charset="0"/>
                <a:cs typeface="Arial"/>
              </a:rPr>
              <a:t>}</a:t>
            </a:r>
          </a:p>
          <a:p>
            <a:pPr marL="12700">
              <a:lnSpc>
                <a:spcPct val="100000"/>
              </a:lnSpc>
              <a:spcBef>
                <a:spcPts val="625"/>
              </a:spcBef>
            </a:pPr>
            <a:r>
              <a:rPr lang="en-US" sz="2400" i="1" dirty="0">
                <a:latin typeface="Sitka Text" panose="02000505000000020004" pitchFamily="2" charset="0"/>
                <a:cs typeface="Arial"/>
              </a:rPr>
              <a:t>}</a:t>
            </a:r>
          </a:p>
          <a:p>
            <a:pPr marL="12700">
              <a:lnSpc>
                <a:spcPct val="100000"/>
              </a:lnSpc>
              <a:spcBef>
                <a:spcPts val="625"/>
              </a:spcBef>
            </a:pPr>
            <a:endParaRPr lang="en-US" sz="2400" i="1" dirty="0">
              <a:latin typeface="Sitka Text" panose="02000505000000020004" pitchFamily="2" charset="0"/>
              <a:cs typeface="Arial"/>
            </a:endParaRPr>
          </a:p>
          <a:p>
            <a:pPr marL="12700">
              <a:lnSpc>
                <a:spcPct val="100000"/>
              </a:lnSpc>
              <a:spcBef>
                <a:spcPts val="625"/>
              </a:spcBef>
            </a:pPr>
            <a:r>
              <a:rPr lang="en-US" sz="2400" i="1" dirty="0">
                <a:latin typeface="Sitka Text" panose="02000505000000020004" pitchFamily="2" charset="0"/>
                <a:cs typeface="Arial"/>
              </a:rPr>
              <a:t>If we run </a:t>
            </a:r>
            <a:r>
              <a:rPr lang="en-US" sz="2400" b="1" i="1" dirty="0">
                <a:latin typeface="Sitka Text" panose="02000505000000020004" pitchFamily="2" charset="0"/>
                <a:cs typeface="Arial"/>
              </a:rPr>
              <a:t>java Argument Welcome</a:t>
            </a:r>
          </a:p>
          <a:p>
            <a:pPr marL="12700">
              <a:lnSpc>
                <a:spcPct val="100000"/>
              </a:lnSpc>
              <a:spcBef>
                <a:spcPts val="625"/>
              </a:spcBef>
            </a:pPr>
            <a:r>
              <a:rPr lang="en-US" sz="2400" i="1" dirty="0">
                <a:latin typeface="Sitka Text" panose="02000505000000020004" pitchFamily="2" charset="0"/>
                <a:cs typeface="Arial"/>
              </a:rPr>
              <a:t>What will be the output</a:t>
            </a:r>
          </a:p>
        </p:txBody>
      </p:sp>
    </p:spTree>
    <p:extLst>
      <p:ext uri="{BB962C8B-B14F-4D97-AF65-F5344CB8AC3E}">
        <p14:creationId xmlns:p14="http://schemas.microsoft.com/office/powerpoint/2010/main" val="24722003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111394" y="876993"/>
            <a:ext cx="6032606"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4294" y="293927"/>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xmlns="" id="{14056E71-7C61-4286-BB3A-84DDF4274C29}"/>
              </a:ext>
            </a:extLst>
          </p:cNvPr>
          <p:cNvSpPr txBox="1"/>
          <p:nvPr/>
        </p:nvSpPr>
        <p:spPr>
          <a:xfrm>
            <a:off x="448165" y="1646434"/>
            <a:ext cx="7879583" cy="3386696"/>
          </a:xfrm>
          <a:prstGeom prst="rect">
            <a:avLst/>
          </a:prstGeom>
          <a:noFill/>
        </p:spPr>
        <p:txBody>
          <a:bodyPr wrap="square">
            <a:spAutoFit/>
          </a:bodyPr>
          <a:lstStyle/>
          <a:p>
            <a:pPr marL="0" marR="0">
              <a:lnSpc>
                <a:spcPct val="107000"/>
              </a:lnSpc>
              <a:spcBef>
                <a:spcPts val="1200"/>
              </a:spcBef>
              <a:spcAft>
                <a:spcPts val="1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Program to accept a String as a Command line argument and the program should print a Welcome message.</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1200"/>
              </a:spcBef>
              <a:spcAft>
                <a:spcPts val="1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Example :</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1200"/>
              </a:spcBef>
              <a:spcAft>
                <a:spcPts val="1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C:\&gt; java Message John    </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1200"/>
              </a:spcBef>
              <a:spcAft>
                <a:spcPts val="1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O/P Expected : Welcome John</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p:txBody>
      </p:sp>
    </p:spTree>
    <p:extLst>
      <p:ext uri="{BB962C8B-B14F-4D97-AF65-F5344CB8AC3E}">
        <p14:creationId xmlns:p14="http://schemas.microsoft.com/office/powerpoint/2010/main" val="7324886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5107501" y="876993"/>
            <a:ext cx="4036499"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546772" y="329820"/>
            <a:ext cx="7480972" cy="769441"/>
          </a:xfrm>
          <a:prstGeom prst="rect">
            <a:avLst/>
          </a:prstGeom>
          <a:noFill/>
        </p:spPr>
        <p:txBody>
          <a:bodyPr wrap="square" lIns="91440" tIns="45720" rIns="91440" bIns="45720">
            <a:spAutoFit/>
          </a:bodyPr>
          <a:lstStyle/>
          <a:p>
            <a:pPr algn="ctr"/>
            <a:r>
              <a:rPr lang="en-US" sz="4400" spc="-5" dirty="0">
                <a:latin typeface="Sitka Heading Semibold" pitchFamily="2" charset="0"/>
              </a:rPr>
              <a:t>Command line</a:t>
            </a:r>
            <a:r>
              <a:rPr lang="en-US" sz="4400" spc="30" dirty="0">
                <a:latin typeface="Sitka Heading Semibold" pitchFamily="2" charset="0"/>
              </a:rPr>
              <a:t> </a:t>
            </a:r>
            <a:r>
              <a:rPr lang="en-US" sz="4400" spc="-5" dirty="0">
                <a:latin typeface="Sitka Heading Semibold" pitchFamily="2" charset="0"/>
              </a:rPr>
              <a:t>arguments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xmlns="" id="{14056E71-7C61-4286-BB3A-84DDF4274C29}"/>
              </a:ext>
            </a:extLst>
          </p:cNvPr>
          <p:cNvSpPr txBox="1"/>
          <p:nvPr/>
        </p:nvSpPr>
        <p:spPr>
          <a:xfrm>
            <a:off x="541607" y="1613331"/>
            <a:ext cx="8060787" cy="4180632"/>
          </a:xfrm>
          <a:prstGeom prst="rect">
            <a:avLst/>
          </a:prstGeom>
          <a:noFill/>
        </p:spPr>
        <p:txBody>
          <a:bodyPr wrap="square">
            <a:spAutoFit/>
          </a:bodyPr>
          <a:lstStyle/>
          <a:p>
            <a:pPr marL="12700">
              <a:lnSpc>
                <a:spcPct val="100000"/>
              </a:lnSpc>
              <a:spcBef>
                <a:spcPts val="720"/>
              </a:spcBef>
            </a:pPr>
            <a:r>
              <a:rPr lang="en-US" sz="2400" i="1" dirty="0">
                <a:latin typeface="Sitka Text" panose="02000505000000020004" pitchFamily="2" charset="0"/>
                <a:cs typeface="Arial"/>
              </a:rPr>
              <a:t>class Arguments</a:t>
            </a:r>
            <a:r>
              <a:rPr lang="en-US" sz="2400" i="1" spc="-5" dirty="0">
                <a:latin typeface="Sitka Text" panose="02000505000000020004" pitchFamily="2" charset="0"/>
                <a:cs typeface="Arial"/>
              </a:rPr>
              <a:t> </a:t>
            </a:r>
            <a:r>
              <a:rPr lang="en-US" sz="2400" i="1" dirty="0">
                <a:latin typeface="Sitka Text" panose="02000505000000020004" pitchFamily="2" charset="0"/>
                <a:cs typeface="Arial"/>
              </a:rPr>
              <a:t>{</a:t>
            </a:r>
          </a:p>
          <a:p>
            <a:pPr marL="469900" marR="1410970" indent="-226060">
              <a:lnSpc>
                <a:spcPts val="3750"/>
              </a:lnSpc>
              <a:spcBef>
                <a:spcPts val="225"/>
              </a:spcBef>
            </a:pPr>
            <a:r>
              <a:rPr lang="en-US" sz="2400" i="1" dirty="0">
                <a:latin typeface="Sitka Text" panose="02000505000000020004" pitchFamily="2" charset="0"/>
                <a:cs typeface="Arial"/>
              </a:rPr>
              <a:t>public static void main(String[] </a:t>
            </a:r>
            <a:r>
              <a:rPr lang="en-US" sz="2400" i="1" dirty="0" err="1">
                <a:latin typeface="Sitka Text" panose="02000505000000020004" pitchFamily="2" charset="0"/>
                <a:cs typeface="Arial"/>
              </a:rPr>
              <a:t>args</a:t>
            </a:r>
            <a:r>
              <a:rPr lang="en-US" sz="2400" i="1" dirty="0">
                <a:latin typeface="Sitka Text" panose="02000505000000020004" pitchFamily="2" charset="0"/>
                <a:cs typeface="Arial"/>
              </a:rPr>
              <a:t>)</a:t>
            </a:r>
            <a:r>
              <a:rPr lang="en-US" sz="2400" i="1" spc="-80" dirty="0">
                <a:latin typeface="Sitka Text" panose="02000505000000020004" pitchFamily="2" charset="0"/>
                <a:cs typeface="Arial"/>
              </a:rPr>
              <a:t> </a:t>
            </a:r>
            <a:r>
              <a:rPr lang="en-US" sz="2400" i="1" dirty="0">
                <a:latin typeface="Sitka Text" panose="02000505000000020004" pitchFamily="2" charset="0"/>
                <a:cs typeface="Arial"/>
              </a:rPr>
              <a:t>{  </a:t>
            </a:r>
            <a:r>
              <a:rPr lang="en-US" sz="2400" i="1" dirty="0" err="1">
                <a:latin typeface="Sitka Text" panose="02000505000000020004" pitchFamily="2" charset="0"/>
                <a:cs typeface="Arial"/>
              </a:rPr>
              <a:t>System.out.println</a:t>
            </a:r>
            <a:r>
              <a:rPr lang="en-US" sz="2400" i="1" dirty="0">
                <a:latin typeface="Sitka Text" panose="02000505000000020004" pitchFamily="2" charset="0"/>
                <a:cs typeface="Arial"/>
              </a:rPr>
              <a:t>(</a:t>
            </a:r>
            <a:r>
              <a:rPr lang="en-US" sz="2400" i="1" dirty="0" err="1">
                <a:latin typeface="Sitka Text" panose="02000505000000020004" pitchFamily="2" charset="0"/>
                <a:cs typeface="Arial"/>
              </a:rPr>
              <a:t>args</a:t>
            </a:r>
            <a:r>
              <a:rPr lang="en-US" sz="2400" i="1" dirty="0">
                <a:latin typeface="Sitka Text" panose="02000505000000020004" pitchFamily="2" charset="0"/>
                <a:cs typeface="Arial"/>
              </a:rPr>
              <a:t>[0]);</a:t>
            </a:r>
          </a:p>
          <a:p>
            <a:pPr marL="469900" marR="1410970" indent="-226060">
              <a:lnSpc>
                <a:spcPts val="3750"/>
              </a:lnSpc>
              <a:spcBef>
                <a:spcPts val="225"/>
              </a:spcBef>
            </a:pPr>
            <a:r>
              <a:rPr lang="en-US" sz="2400" i="1" dirty="0">
                <a:latin typeface="Sitka Text" panose="02000505000000020004" pitchFamily="2" charset="0"/>
                <a:cs typeface="Arial"/>
              </a:rPr>
              <a:t>	</a:t>
            </a:r>
            <a:r>
              <a:rPr lang="en-US" sz="2400" i="1" dirty="0" err="1">
                <a:latin typeface="Sitka Text" panose="02000505000000020004" pitchFamily="2" charset="0"/>
                <a:cs typeface="Arial"/>
              </a:rPr>
              <a:t>System.out.println</a:t>
            </a:r>
            <a:r>
              <a:rPr lang="en-US" sz="2400" i="1" dirty="0">
                <a:latin typeface="Sitka Text" panose="02000505000000020004" pitchFamily="2" charset="0"/>
                <a:cs typeface="Arial"/>
              </a:rPr>
              <a:t>(</a:t>
            </a:r>
            <a:r>
              <a:rPr lang="en-US" sz="2400" i="1" dirty="0" err="1">
                <a:latin typeface="Sitka Text" panose="02000505000000020004" pitchFamily="2" charset="0"/>
                <a:cs typeface="Arial"/>
              </a:rPr>
              <a:t>args</a:t>
            </a:r>
            <a:r>
              <a:rPr lang="en-US" sz="2400" i="1" dirty="0">
                <a:latin typeface="Sitka Text" panose="02000505000000020004" pitchFamily="2" charset="0"/>
                <a:cs typeface="Arial"/>
              </a:rPr>
              <a:t>[1]);</a:t>
            </a:r>
          </a:p>
          <a:p>
            <a:pPr marL="243840">
              <a:lnSpc>
                <a:spcPct val="100000"/>
              </a:lnSpc>
              <a:spcBef>
                <a:spcPts val="390"/>
              </a:spcBef>
            </a:pPr>
            <a:r>
              <a:rPr lang="en-US" sz="2400" i="1" dirty="0">
                <a:latin typeface="Sitka Text" panose="02000505000000020004" pitchFamily="2" charset="0"/>
                <a:cs typeface="Arial"/>
              </a:rPr>
              <a:t>}</a:t>
            </a:r>
          </a:p>
          <a:p>
            <a:pPr marL="12700">
              <a:lnSpc>
                <a:spcPct val="100000"/>
              </a:lnSpc>
              <a:spcBef>
                <a:spcPts val="625"/>
              </a:spcBef>
            </a:pPr>
            <a:r>
              <a:rPr lang="en-US" sz="2400" i="1" dirty="0">
                <a:latin typeface="Sitka Text" panose="02000505000000020004" pitchFamily="2" charset="0"/>
                <a:cs typeface="Arial"/>
              </a:rPr>
              <a:t>}</a:t>
            </a:r>
          </a:p>
          <a:p>
            <a:pPr marL="12700">
              <a:lnSpc>
                <a:spcPct val="100000"/>
              </a:lnSpc>
              <a:spcBef>
                <a:spcPts val="625"/>
              </a:spcBef>
            </a:pPr>
            <a:endParaRPr lang="en-US" sz="2400" i="1" dirty="0">
              <a:latin typeface="Sitka Text" panose="02000505000000020004" pitchFamily="2" charset="0"/>
              <a:cs typeface="Arial"/>
            </a:endParaRPr>
          </a:p>
          <a:p>
            <a:pPr marL="12700">
              <a:lnSpc>
                <a:spcPct val="100000"/>
              </a:lnSpc>
              <a:spcBef>
                <a:spcPts val="625"/>
              </a:spcBef>
            </a:pPr>
            <a:r>
              <a:rPr lang="en-US" sz="2400" i="1" dirty="0">
                <a:latin typeface="Sitka Text" panose="02000505000000020004" pitchFamily="2" charset="0"/>
                <a:cs typeface="Arial"/>
              </a:rPr>
              <a:t>If we run </a:t>
            </a:r>
            <a:r>
              <a:rPr lang="en-US" sz="2400" b="1" i="1" dirty="0">
                <a:latin typeface="Sitka Text" panose="02000505000000020004" pitchFamily="2" charset="0"/>
                <a:cs typeface="Arial"/>
              </a:rPr>
              <a:t>java Arguments </a:t>
            </a:r>
            <a:r>
              <a:rPr lang="en-US" sz="2400" b="1" i="1" dirty="0" smtClean="0">
                <a:latin typeface="Sitka Text" panose="02000505000000020004" pitchFamily="2" charset="0"/>
                <a:cs typeface="Arial"/>
              </a:rPr>
              <a:t>PVPIT College</a:t>
            </a:r>
            <a:endParaRPr lang="en-US" sz="2400" b="1" i="1" dirty="0">
              <a:latin typeface="Sitka Text" panose="02000505000000020004" pitchFamily="2" charset="0"/>
              <a:cs typeface="Arial"/>
            </a:endParaRPr>
          </a:p>
          <a:p>
            <a:pPr marL="12700">
              <a:lnSpc>
                <a:spcPct val="100000"/>
              </a:lnSpc>
              <a:spcBef>
                <a:spcPts val="625"/>
              </a:spcBef>
            </a:pPr>
            <a:r>
              <a:rPr lang="en-US" sz="2400" i="1" dirty="0">
                <a:latin typeface="Sitka Text" panose="02000505000000020004" pitchFamily="2" charset="0"/>
                <a:cs typeface="Arial"/>
              </a:rPr>
              <a:t>What will be the output</a:t>
            </a:r>
          </a:p>
        </p:txBody>
      </p:sp>
    </p:spTree>
    <p:extLst>
      <p:ext uri="{BB962C8B-B14F-4D97-AF65-F5344CB8AC3E}">
        <p14:creationId xmlns:p14="http://schemas.microsoft.com/office/powerpoint/2010/main" val="960569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111394" y="876993"/>
            <a:ext cx="6032606"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4294" y="293927"/>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xmlns="" id="{14056E71-7C61-4286-BB3A-84DDF4274C29}"/>
              </a:ext>
            </a:extLst>
          </p:cNvPr>
          <p:cNvSpPr txBox="1"/>
          <p:nvPr/>
        </p:nvSpPr>
        <p:spPr>
          <a:xfrm>
            <a:off x="448165" y="1316014"/>
            <a:ext cx="7879583" cy="6065507"/>
          </a:xfrm>
          <a:prstGeom prst="rect">
            <a:avLst/>
          </a:prstGeom>
          <a:noFill/>
        </p:spPr>
        <p:txBody>
          <a:bodyPr wrap="square">
            <a:spAutoFit/>
          </a:bodyPr>
          <a:lstStyle/>
          <a:p>
            <a:pPr marL="0" marR="0">
              <a:lnSpc>
                <a:spcPct val="107000"/>
              </a:lnSpc>
              <a:spcBef>
                <a:spcPts val="1200"/>
              </a:spcBef>
              <a:spcAft>
                <a:spcPts val="1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Program that accepts two Strings as command line arguments and generate the output in a specific way as given below.</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1200"/>
              </a:spcBef>
              <a:spcAft>
                <a:spcPts val="1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Example:</a:t>
            </a:r>
            <a:endParaRPr lang="en-US" sz="2400" b="1"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1200"/>
              </a:spcBef>
              <a:spcAft>
                <a:spcPts val="1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If the two command line arguments are </a:t>
            </a:r>
            <a:r>
              <a:rPr lang="en-US" sz="2400" b="1"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Wipro </a:t>
            </a: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and </a:t>
            </a:r>
            <a:r>
              <a:rPr lang="en-US" sz="2400" b="1"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Bangalore </a:t>
            </a: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then the output generated should be </a:t>
            </a:r>
            <a:r>
              <a:rPr lang="en-US" sz="2400" b="1"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Wipro Technologies, Bangalore, India.</a:t>
            </a:r>
            <a:endParaRPr lang="en-US" sz="2400" b="1" i="1"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1200"/>
              </a:spcBef>
              <a:spcAft>
                <a:spcPts val="1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If the command line arguments are </a:t>
            </a:r>
            <a:r>
              <a:rPr lang="en-US" sz="2400" b="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ABC </a:t>
            </a: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and Mumbai then the output generated should be </a:t>
            </a:r>
            <a:r>
              <a:rPr lang="en-US" sz="2400" b="1"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ABC Technologies, Mumbai, India</a:t>
            </a: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1200"/>
              </a:spcBef>
              <a:spcAft>
                <a:spcPts val="1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[Note: It is mandatory to pass two arguments in command line]</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p:txBody>
      </p:sp>
    </p:spTree>
    <p:extLst>
      <p:ext uri="{BB962C8B-B14F-4D97-AF65-F5344CB8AC3E}">
        <p14:creationId xmlns:p14="http://schemas.microsoft.com/office/powerpoint/2010/main" val="37005051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5107501" y="876993"/>
            <a:ext cx="4036499"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615220" y="329820"/>
            <a:ext cx="8311419" cy="769441"/>
          </a:xfrm>
          <a:prstGeom prst="rect">
            <a:avLst/>
          </a:prstGeom>
          <a:noFill/>
        </p:spPr>
        <p:txBody>
          <a:bodyPr wrap="square" lIns="91440" tIns="45720" rIns="91440" bIns="45720">
            <a:spAutoFit/>
          </a:bodyPr>
          <a:lstStyle/>
          <a:p>
            <a:pPr algn="ctr"/>
            <a:r>
              <a:rPr lang="en-US" sz="4400" dirty="0">
                <a:latin typeface="Sitka Heading Semibold" pitchFamily="2" charset="0"/>
              </a:rPr>
              <a:t>Finding length of </a:t>
            </a:r>
            <a:r>
              <a:rPr lang="en-US" sz="4400" spc="-5" dirty="0">
                <a:latin typeface="Sitka Heading Semibold" pitchFamily="2" charset="0"/>
              </a:rPr>
              <a:t>an</a:t>
            </a:r>
            <a:r>
              <a:rPr lang="en-US" sz="4400" spc="-135" dirty="0">
                <a:latin typeface="Sitka Heading Semibold" pitchFamily="2" charset="0"/>
              </a:rPr>
              <a:t> </a:t>
            </a:r>
            <a:r>
              <a:rPr lang="en-US" sz="4400" spc="-5" dirty="0">
                <a:latin typeface="Sitka Heading Semibold" pitchFamily="2" charset="0"/>
              </a:rPr>
              <a:t>Array</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xmlns="" id="{14056E71-7C61-4286-BB3A-84DDF4274C29}"/>
              </a:ext>
            </a:extLst>
          </p:cNvPr>
          <p:cNvSpPr txBox="1"/>
          <p:nvPr/>
        </p:nvSpPr>
        <p:spPr>
          <a:xfrm>
            <a:off x="541607" y="1613332"/>
            <a:ext cx="8060787" cy="3508653"/>
          </a:xfrm>
          <a:prstGeom prst="rect">
            <a:avLst/>
          </a:prstGeom>
          <a:noFill/>
        </p:spPr>
        <p:txBody>
          <a:bodyPr wrap="square">
            <a:spAutoFit/>
          </a:bodyPr>
          <a:lstStyle/>
          <a:p>
            <a:pPr marL="12700">
              <a:lnSpc>
                <a:spcPct val="100000"/>
              </a:lnSpc>
              <a:spcBef>
                <a:spcPts val="1200"/>
              </a:spcBef>
            </a:pPr>
            <a:r>
              <a:rPr lang="en-US" sz="2400" dirty="0">
                <a:latin typeface="Sitka Text" panose="02000505000000020004" pitchFamily="2" charset="0"/>
                <a:cs typeface="Arial"/>
              </a:rPr>
              <a:t>To find the number of command line arguments  that a user may pass while executing a java  program.</a:t>
            </a:r>
          </a:p>
          <a:p>
            <a:pPr marL="12700">
              <a:lnSpc>
                <a:spcPct val="100000"/>
              </a:lnSpc>
              <a:spcBef>
                <a:spcPts val="1200"/>
              </a:spcBef>
            </a:pPr>
            <a:r>
              <a:rPr lang="en-US" sz="2400" dirty="0">
                <a:latin typeface="Sitka Text" panose="02000505000000020004" pitchFamily="2" charset="0"/>
                <a:cs typeface="Arial"/>
              </a:rPr>
              <a:t>	</a:t>
            </a:r>
            <a:r>
              <a:rPr lang="en-US" sz="2400" dirty="0" err="1">
                <a:latin typeface="Sitka Text" panose="02000505000000020004" pitchFamily="2" charset="0"/>
                <a:cs typeface="Arial"/>
              </a:rPr>
              <a:t>args.length</a:t>
            </a:r>
            <a:r>
              <a:rPr lang="en-US" sz="2400" dirty="0">
                <a:latin typeface="Sitka Text" panose="02000505000000020004" pitchFamily="2" charset="0"/>
                <a:cs typeface="Arial"/>
              </a:rPr>
              <a:t/>
            </a:r>
            <a:br>
              <a:rPr lang="en-US" sz="2400" dirty="0">
                <a:latin typeface="Sitka Text" panose="02000505000000020004" pitchFamily="2" charset="0"/>
                <a:cs typeface="Arial"/>
              </a:rPr>
            </a:br>
            <a:endParaRPr lang="en-US" sz="2400" dirty="0">
              <a:latin typeface="Sitka Text" panose="02000505000000020004" pitchFamily="2" charset="0"/>
              <a:cs typeface="Arial"/>
            </a:endParaRPr>
          </a:p>
          <a:p>
            <a:pPr marL="12700">
              <a:lnSpc>
                <a:spcPct val="100000"/>
              </a:lnSpc>
              <a:spcBef>
                <a:spcPts val="1200"/>
              </a:spcBef>
            </a:pPr>
            <a:r>
              <a:rPr lang="en-US" sz="2400" dirty="0">
                <a:latin typeface="Sitka Text" panose="02000505000000020004" pitchFamily="2" charset="0"/>
                <a:cs typeface="Arial"/>
              </a:rPr>
              <a:t>where </a:t>
            </a:r>
            <a:r>
              <a:rPr lang="en-US" sz="2400" dirty="0" err="1">
                <a:latin typeface="Sitka Text" panose="02000505000000020004" pitchFamily="2" charset="0"/>
                <a:cs typeface="Arial"/>
              </a:rPr>
              <a:t>args</a:t>
            </a:r>
            <a:r>
              <a:rPr lang="en-US" sz="2400" dirty="0">
                <a:latin typeface="Sitka Text" panose="02000505000000020004" pitchFamily="2" charset="0"/>
                <a:cs typeface="Arial"/>
              </a:rPr>
              <a:t> is the String array that we pass to the  main method and length is the property of the Array  Object</a:t>
            </a:r>
          </a:p>
          <a:p>
            <a:pPr marL="12700">
              <a:lnSpc>
                <a:spcPct val="100000"/>
              </a:lnSpc>
              <a:spcBef>
                <a:spcPts val="1200"/>
              </a:spcBef>
            </a:pPr>
            <a:endParaRPr lang="en-US" sz="2400" i="1" dirty="0">
              <a:latin typeface="Sitka Text" panose="02000505000000020004" pitchFamily="2" charset="0"/>
              <a:cs typeface="Arial"/>
            </a:endParaRPr>
          </a:p>
        </p:txBody>
      </p:sp>
    </p:spTree>
    <p:extLst>
      <p:ext uri="{BB962C8B-B14F-4D97-AF65-F5344CB8AC3E}">
        <p14:creationId xmlns:p14="http://schemas.microsoft.com/office/powerpoint/2010/main" val="23537696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886200" y="876993"/>
            <a:ext cx="525780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165609" y="234087"/>
            <a:ext cx="5652009" cy="769441"/>
          </a:xfrm>
          <a:prstGeom prst="rect">
            <a:avLst/>
          </a:prstGeom>
          <a:noFill/>
        </p:spPr>
        <p:txBody>
          <a:bodyPr wrap="squar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Try it and Tell me</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xmlns="" id="{14056E71-7C61-4286-BB3A-84DDF4274C29}"/>
              </a:ext>
            </a:extLst>
          </p:cNvPr>
          <p:cNvSpPr txBox="1"/>
          <p:nvPr/>
        </p:nvSpPr>
        <p:spPr>
          <a:xfrm>
            <a:off x="401092" y="1103620"/>
            <a:ext cx="8468171" cy="4918269"/>
          </a:xfrm>
          <a:prstGeom prst="rect">
            <a:avLst/>
          </a:prstGeom>
          <a:noFill/>
        </p:spPr>
        <p:txBody>
          <a:bodyPr wrap="square">
            <a:spAutoFit/>
          </a:bodyPr>
          <a:lstStyle/>
          <a:p>
            <a:pPr marL="12700">
              <a:lnSpc>
                <a:spcPct val="100000"/>
              </a:lnSpc>
              <a:spcBef>
                <a:spcPts val="670"/>
              </a:spcBef>
            </a:pPr>
            <a:r>
              <a:rPr lang="en-US" sz="2400" spc="-5" dirty="0">
                <a:latin typeface="Sitka Text" panose="02000505000000020004" pitchFamily="2" charset="0"/>
                <a:cs typeface="Arial"/>
              </a:rPr>
              <a:t>class </a:t>
            </a:r>
            <a:r>
              <a:rPr lang="en-US" sz="2400" spc="-5" dirty="0" err="1">
                <a:latin typeface="Sitka Text" panose="02000505000000020004" pitchFamily="2" charset="0"/>
                <a:cs typeface="Arial"/>
              </a:rPr>
              <a:t>FindLength</a:t>
            </a:r>
            <a:r>
              <a:rPr lang="en-US" sz="2400" spc="-5" dirty="0">
                <a:latin typeface="Sitka Text" panose="02000505000000020004" pitchFamily="2" charset="0"/>
                <a:cs typeface="Arial"/>
              </a:rPr>
              <a:t>{</a:t>
            </a:r>
            <a:endParaRPr lang="en-US" sz="2400" dirty="0">
              <a:latin typeface="Sitka Text" panose="02000505000000020004" pitchFamily="2" charset="0"/>
              <a:cs typeface="Arial"/>
            </a:endParaRPr>
          </a:p>
          <a:p>
            <a:pPr marL="469900">
              <a:lnSpc>
                <a:spcPct val="100000"/>
              </a:lnSpc>
              <a:spcBef>
                <a:spcPts val="580"/>
              </a:spcBef>
            </a:pPr>
            <a:r>
              <a:rPr lang="en-US" sz="2400" spc="-5" dirty="0">
                <a:latin typeface="Sitka Text" panose="02000505000000020004" pitchFamily="2" charset="0"/>
                <a:cs typeface="Arial"/>
              </a:rPr>
              <a:t>public </a:t>
            </a:r>
            <a:r>
              <a:rPr lang="en-US" sz="2400" dirty="0">
                <a:latin typeface="Sitka Text" panose="02000505000000020004" pitchFamily="2" charset="0"/>
                <a:cs typeface="Arial"/>
              </a:rPr>
              <a:t>static </a:t>
            </a:r>
            <a:r>
              <a:rPr lang="en-US" sz="2400" spc="-5" dirty="0">
                <a:latin typeface="Sitka Text" panose="02000505000000020004" pitchFamily="2" charset="0"/>
                <a:cs typeface="Arial"/>
              </a:rPr>
              <a:t>void </a:t>
            </a:r>
            <a:r>
              <a:rPr lang="en-US" sz="2400" dirty="0">
                <a:latin typeface="Sitka Text" panose="02000505000000020004" pitchFamily="2" charset="0"/>
                <a:cs typeface="Arial"/>
              </a:rPr>
              <a:t>main(String[ ] </a:t>
            </a:r>
            <a:r>
              <a:rPr lang="en-US" sz="2400" spc="-5" dirty="0" err="1">
                <a:latin typeface="Sitka Text" panose="02000505000000020004" pitchFamily="2" charset="0"/>
                <a:cs typeface="Arial"/>
              </a:rPr>
              <a:t>args</a:t>
            </a:r>
            <a:r>
              <a:rPr lang="en-US" sz="2400" spc="-5" dirty="0">
                <a:latin typeface="Sitka Text" panose="02000505000000020004" pitchFamily="2" charset="0"/>
                <a:cs typeface="Arial"/>
              </a:rPr>
              <a:t>)</a:t>
            </a:r>
            <a:r>
              <a:rPr lang="en-US" sz="2400" spc="-60" dirty="0">
                <a:latin typeface="Sitka Text" panose="02000505000000020004" pitchFamily="2" charset="0"/>
                <a:cs typeface="Arial"/>
              </a:rPr>
              <a:t> </a:t>
            </a:r>
            <a:r>
              <a:rPr lang="en-US" sz="2400" dirty="0">
                <a:latin typeface="Sitka Text" panose="02000505000000020004" pitchFamily="2" charset="0"/>
                <a:cs typeface="Arial"/>
              </a:rPr>
              <a:t>{</a:t>
            </a:r>
          </a:p>
          <a:p>
            <a:pPr marL="927100" marR="3429635">
              <a:lnSpc>
                <a:spcPct val="120000"/>
              </a:lnSpc>
            </a:pPr>
            <a:r>
              <a:rPr lang="en-US" sz="2400" dirty="0">
                <a:latin typeface="Sitka Text" panose="02000505000000020004" pitchFamily="2" charset="0"/>
                <a:cs typeface="Arial"/>
              </a:rPr>
              <a:t>int </a:t>
            </a:r>
            <a:r>
              <a:rPr lang="en-US" sz="2400" dirty="0" err="1">
                <a:latin typeface="Sitka Text" panose="02000505000000020004" pitchFamily="2" charset="0"/>
                <a:cs typeface="Arial"/>
              </a:rPr>
              <a:t>len</a:t>
            </a:r>
            <a:r>
              <a:rPr lang="en-US" sz="2400" dirty="0">
                <a:latin typeface="Sitka Text" panose="02000505000000020004" pitchFamily="2" charset="0"/>
                <a:cs typeface="Arial"/>
              </a:rPr>
              <a:t> = </a:t>
            </a:r>
            <a:r>
              <a:rPr lang="en-US" sz="2400" spc="-5" dirty="0" err="1">
                <a:latin typeface="Sitka Text" panose="02000505000000020004" pitchFamily="2" charset="0"/>
                <a:cs typeface="Arial"/>
              </a:rPr>
              <a:t>args.length</a:t>
            </a:r>
            <a:r>
              <a:rPr lang="en-US" sz="2400" spc="-5" dirty="0">
                <a:latin typeface="Sitka Text" panose="02000505000000020004" pitchFamily="2" charset="0"/>
                <a:cs typeface="Arial"/>
              </a:rPr>
              <a:t>;  </a:t>
            </a:r>
          </a:p>
          <a:p>
            <a:pPr marL="927100" marR="3429635">
              <a:lnSpc>
                <a:spcPct val="120000"/>
              </a:lnSpc>
            </a:pPr>
            <a:r>
              <a:rPr lang="en-US" sz="2400" spc="-5" dirty="0" err="1">
                <a:latin typeface="Sitka Text" panose="02000505000000020004" pitchFamily="2" charset="0"/>
                <a:cs typeface="Arial"/>
              </a:rPr>
              <a:t>System.out.println</a:t>
            </a:r>
            <a:r>
              <a:rPr lang="en-US" sz="2400" spc="-5" dirty="0">
                <a:latin typeface="Sitka Text" panose="02000505000000020004" pitchFamily="2" charset="0"/>
                <a:cs typeface="Arial"/>
              </a:rPr>
              <a:t>(</a:t>
            </a:r>
            <a:r>
              <a:rPr lang="en-US" sz="2400" spc="-5" dirty="0" err="1">
                <a:latin typeface="Sitka Text" panose="02000505000000020004" pitchFamily="2" charset="0"/>
                <a:cs typeface="Arial"/>
              </a:rPr>
              <a:t>len</a:t>
            </a:r>
            <a:r>
              <a:rPr lang="en-US" sz="2400" spc="-5" dirty="0">
                <a:latin typeface="Sitka Text" panose="02000505000000020004" pitchFamily="2" charset="0"/>
                <a:cs typeface="Arial"/>
              </a:rPr>
              <a:t>);</a:t>
            </a:r>
            <a:endParaRPr lang="en-US" sz="2400" dirty="0">
              <a:latin typeface="Sitka Text" panose="02000505000000020004" pitchFamily="2" charset="0"/>
              <a:cs typeface="Arial"/>
            </a:endParaRPr>
          </a:p>
          <a:p>
            <a:pPr marL="469900">
              <a:lnSpc>
                <a:spcPct val="100000"/>
              </a:lnSpc>
              <a:spcBef>
                <a:spcPts val="575"/>
              </a:spcBef>
            </a:pPr>
            <a:r>
              <a:rPr lang="en-US" sz="2400" dirty="0">
                <a:latin typeface="Sitka Text" panose="02000505000000020004" pitchFamily="2" charset="0"/>
                <a:cs typeface="Arial"/>
              </a:rPr>
              <a:t>}</a:t>
            </a:r>
          </a:p>
          <a:p>
            <a:pPr marL="12700">
              <a:lnSpc>
                <a:spcPct val="100000"/>
              </a:lnSpc>
              <a:spcBef>
                <a:spcPts val="580"/>
              </a:spcBef>
            </a:pPr>
            <a:r>
              <a:rPr lang="en-US" sz="2400" spc="-5" dirty="0">
                <a:latin typeface="Sitka Text" panose="02000505000000020004" pitchFamily="2" charset="0"/>
                <a:cs typeface="Arial"/>
              </a:rPr>
              <a:t>}</a:t>
            </a:r>
          </a:p>
          <a:p>
            <a:pPr marL="12700">
              <a:lnSpc>
                <a:spcPct val="100000"/>
              </a:lnSpc>
              <a:spcBef>
                <a:spcPts val="580"/>
              </a:spcBef>
            </a:pPr>
            <a:endParaRPr lang="en-US" sz="2400" spc="-5" dirty="0">
              <a:latin typeface="Sitka Text" panose="02000505000000020004" pitchFamily="2" charset="0"/>
              <a:cs typeface="Arial"/>
            </a:endParaRPr>
          </a:p>
          <a:p>
            <a:pPr marL="12700">
              <a:lnSpc>
                <a:spcPct val="100000"/>
              </a:lnSpc>
              <a:spcBef>
                <a:spcPts val="580"/>
              </a:spcBef>
            </a:pPr>
            <a:r>
              <a:rPr lang="en-US" sz="2400" b="1" spc="-5" dirty="0">
                <a:latin typeface="Sitka Text" panose="02000505000000020004" pitchFamily="2" charset="0"/>
                <a:cs typeface="Arial"/>
              </a:rPr>
              <a:t>What will be the output of following Executions</a:t>
            </a:r>
          </a:p>
          <a:p>
            <a:pPr marL="12700">
              <a:lnSpc>
                <a:spcPct val="100000"/>
              </a:lnSpc>
              <a:spcBef>
                <a:spcPts val="580"/>
              </a:spcBef>
            </a:pPr>
            <a:r>
              <a:rPr lang="pt-BR" sz="2400" i="1" dirty="0">
                <a:latin typeface="Sitka Text" panose="02000505000000020004" pitchFamily="2" charset="0"/>
                <a:cs typeface="Arial"/>
              </a:rPr>
              <a:t>java </a:t>
            </a:r>
            <a:r>
              <a:rPr lang="pt-BR" sz="2400" i="1" spc="-5" dirty="0">
                <a:latin typeface="Sitka Text" panose="02000505000000020004" pitchFamily="2" charset="0"/>
                <a:cs typeface="Arial"/>
              </a:rPr>
              <a:t>FindLength 1 2 3 4 5 6 7</a:t>
            </a:r>
            <a:endParaRPr lang="en-US" sz="2400" i="1" spc="-5" dirty="0">
              <a:latin typeface="Sitka Text" panose="02000505000000020004" pitchFamily="2" charset="0"/>
              <a:cs typeface="Arial"/>
            </a:endParaRPr>
          </a:p>
          <a:p>
            <a:pPr marL="12700">
              <a:lnSpc>
                <a:spcPct val="100000"/>
              </a:lnSpc>
              <a:spcBef>
                <a:spcPts val="580"/>
              </a:spcBef>
            </a:pPr>
            <a:endParaRPr lang="en-US" sz="2400" spc="-5" dirty="0">
              <a:latin typeface="Sitka Text" panose="02000505000000020004" pitchFamily="2" charset="0"/>
              <a:cs typeface="Arial"/>
            </a:endParaRPr>
          </a:p>
          <a:p>
            <a:pPr marL="12700">
              <a:lnSpc>
                <a:spcPct val="100000"/>
              </a:lnSpc>
              <a:spcBef>
                <a:spcPts val="580"/>
              </a:spcBef>
            </a:pPr>
            <a:r>
              <a:rPr lang="en-US" sz="2400" i="1" dirty="0">
                <a:latin typeface="Sitka Text" panose="02000505000000020004" pitchFamily="2" charset="0"/>
                <a:cs typeface="Arial"/>
              </a:rPr>
              <a:t>java </a:t>
            </a:r>
            <a:r>
              <a:rPr lang="en-US" sz="2400" i="1" spc="-5" dirty="0" err="1">
                <a:latin typeface="Sitka Text" panose="02000505000000020004" pitchFamily="2" charset="0"/>
                <a:cs typeface="Arial"/>
              </a:rPr>
              <a:t>FindLength</a:t>
            </a:r>
            <a:r>
              <a:rPr lang="en-US" sz="2400" i="1" spc="-5" dirty="0">
                <a:latin typeface="Sitka Text" panose="02000505000000020004" pitchFamily="2" charset="0"/>
                <a:cs typeface="Arial"/>
              </a:rPr>
              <a:t> </a:t>
            </a:r>
            <a:r>
              <a:rPr lang="en-US" sz="2400" i="1" spc="-90" dirty="0">
                <a:latin typeface="Sitka Text" panose="02000505000000020004" pitchFamily="2" charset="0"/>
                <a:cs typeface="Arial"/>
              </a:rPr>
              <a:t>Tom </a:t>
            </a:r>
            <a:r>
              <a:rPr lang="en-US" sz="2400" i="1" spc="-5" dirty="0">
                <a:latin typeface="Sitka Text" panose="02000505000000020004" pitchFamily="2" charset="0"/>
                <a:cs typeface="Arial"/>
              </a:rPr>
              <a:t>John Lee</a:t>
            </a:r>
            <a:endParaRPr lang="en-US" sz="2400" i="1" dirty="0">
              <a:latin typeface="Sitka Text" panose="02000505000000020004" pitchFamily="2" charset="0"/>
              <a:cs typeface="Arial"/>
            </a:endParaRPr>
          </a:p>
        </p:txBody>
      </p:sp>
    </p:spTree>
    <p:extLst>
      <p:ext uri="{BB962C8B-B14F-4D97-AF65-F5344CB8AC3E}">
        <p14:creationId xmlns:p14="http://schemas.microsoft.com/office/powerpoint/2010/main" val="31958408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144129" y="876993"/>
            <a:ext cx="5999871"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42779" y="276532"/>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xmlns="" id="{14056E71-7C61-4286-BB3A-84DDF4274C29}"/>
              </a:ext>
            </a:extLst>
          </p:cNvPr>
          <p:cNvSpPr txBox="1"/>
          <p:nvPr/>
        </p:nvSpPr>
        <p:spPr>
          <a:xfrm>
            <a:off x="430904" y="1319406"/>
            <a:ext cx="8282192" cy="3447098"/>
          </a:xfrm>
          <a:prstGeom prst="rect">
            <a:avLst/>
          </a:prstGeom>
          <a:noFill/>
        </p:spPr>
        <p:txBody>
          <a:bodyPr wrap="square">
            <a:spAutoFit/>
          </a:bodyPr>
          <a:lstStyle/>
          <a:p>
            <a:pPr marL="12700">
              <a:lnSpc>
                <a:spcPct val="100000"/>
              </a:lnSpc>
              <a:spcBef>
                <a:spcPts val="600"/>
              </a:spcBef>
              <a:spcAft>
                <a:spcPts val="600"/>
              </a:spcAft>
            </a:pPr>
            <a:r>
              <a:rPr lang="en-US" sz="2400" i="1" dirty="0">
                <a:latin typeface="Sitka Text" panose="02000505000000020004" pitchFamily="2" charset="0"/>
                <a:cs typeface="Arial"/>
              </a:rPr>
              <a:t>Write a program to print all the arguments passed to a </a:t>
            </a:r>
            <a:r>
              <a:rPr lang="en-US" sz="2400" b="1" i="1" dirty="0">
                <a:latin typeface="Sitka Text" panose="02000505000000020004" pitchFamily="2" charset="0"/>
                <a:cs typeface="Arial"/>
              </a:rPr>
              <a:t>FindArguments.java </a:t>
            </a:r>
            <a:r>
              <a:rPr lang="en-US" sz="2400" i="1" dirty="0">
                <a:latin typeface="Sitka Text" panose="02000505000000020004" pitchFamily="2" charset="0"/>
                <a:cs typeface="Arial"/>
              </a:rPr>
              <a:t>program.</a:t>
            </a:r>
          </a:p>
          <a:p>
            <a:pPr marL="12700">
              <a:lnSpc>
                <a:spcPct val="100000"/>
              </a:lnSpc>
              <a:spcBef>
                <a:spcPts val="600"/>
              </a:spcBef>
              <a:spcAft>
                <a:spcPts val="600"/>
              </a:spcAft>
            </a:pPr>
            <a:r>
              <a:rPr lang="en-US" sz="2400" b="1" i="1" dirty="0">
                <a:latin typeface="Sitka Text" panose="02000505000000020004" pitchFamily="2" charset="0"/>
                <a:cs typeface="Arial"/>
              </a:rPr>
              <a:t>Input:</a:t>
            </a:r>
            <a:r>
              <a:rPr lang="en-US" sz="2400" i="1" dirty="0">
                <a:latin typeface="Sitka Text" panose="02000505000000020004" pitchFamily="2" charset="0"/>
                <a:cs typeface="Arial"/>
              </a:rPr>
              <a:t> Number of arguments can be 0 to 12</a:t>
            </a:r>
          </a:p>
          <a:p>
            <a:pPr marL="12700">
              <a:lnSpc>
                <a:spcPct val="100000"/>
              </a:lnSpc>
              <a:spcBef>
                <a:spcPts val="600"/>
              </a:spcBef>
              <a:spcAft>
                <a:spcPts val="600"/>
              </a:spcAft>
            </a:pPr>
            <a:r>
              <a:rPr lang="en-US" sz="2400" b="1" i="1" dirty="0">
                <a:latin typeface="Sitka Text" panose="02000505000000020004" pitchFamily="2" charset="0"/>
                <a:cs typeface="Arial"/>
              </a:rPr>
              <a:t>Output Format:</a:t>
            </a:r>
          </a:p>
          <a:p>
            <a:pPr marL="12700">
              <a:lnSpc>
                <a:spcPct val="100000"/>
              </a:lnSpc>
              <a:spcBef>
                <a:spcPts val="600"/>
              </a:spcBef>
              <a:spcAft>
                <a:spcPts val="600"/>
              </a:spcAft>
            </a:pPr>
            <a:r>
              <a:rPr lang="en-US" sz="2400" i="1" dirty="0">
                <a:latin typeface="Sitka Text" panose="02000505000000020004" pitchFamily="2" charset="0"/>
                <a:cs typeface="Arial"/>
              </a:rPr>
              <a:t>The Number of Arguments are :</a:t>
            </a:r>
          </a:p>
          <a:p>
            <a:pPr marL="12700">
              <a:lnSpc>
                <a:spcPct val="100000"/>
              </a:lnSpc>
              <a:spcBef>
                <a:spcPts val="600"/>
              </a:spcBef>
              <a:spcAft>
                <a:spcPts val="600"/>
              </a:spcAft>
            </a:pPr>
            <a:r>
              <a:rPr lang="en-US" sz="2400" i="1" dirty="0">
                <a:latin typeface="Sitka Text" panose="02000505000000020004" pitchFamily="2" charset="0"/>
                <a:cs typeface="Arial"/>
              </a:rPr>
              <a:t>The Following are the Arguments:</a:t>
            </a:r>
          </a:p>
          <a:p>
            <a:pPr marL="12700">
              <a:lnSpc>
                <a:spcPct val="100000"/>
              </a:lnSpc>
              <a:spcBef>
                <a:spcPts val="600"/>
              </a:spcBef>
              <a:spcAft>
                <a:spcPts val="600"/>
              </a:spcAft>
            </a:pPr>
            <a:endParaRPr lang="en-US" sz="2400" dirty="0">
              <a:latin typeface="Sitka Text" panose="02000505000000020004" pitchFamily="2" charset="0"/>
              <a:cs typeface="Arial"/>
            </a:endParaRPr>
          </a:p>
        </p:txBody>
      </p:sp>
      <p:sp>
        <p:nvSpPr>
          <p:cNvPr id="11" name="TextBox 10">
            <a:extLst>
              <a:ext uri="{FF2B5EF4-FFF2-40B4-BE49-F238E27FC236}">
                <a16:creationId xmlns:a16="http://schemas.microsoft.com/office/drawing/2014/main" xmlns="" id="{03C51EFC-872F-45FA-B329-E9CD714FEFA4}"/>
              </a:ext>
            </a:extLst>
          </p:cNvPr>
          <p:cNvSpPr txBox="1"/>
          <p:nvPr/>
        </p:nvSpPr>
        <p:spPr>
          <a:xfrm>
            <a:off x="4572000" y="3611884"/>
            <a:ext cx="4498145" cy="276998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12700">
              <a:lnSpc>
                <a:spcPct val="100000"/>
              </a:lnSpc>
              <a:spcBef>
                <a:spcPts val="600"/>
              </a:spcBef>
            </a:pPr>
            <a:r>
              <a:rPr lang="en-US" sz="1800" b="1" i="1" dirty="0">
                <a:latin typeface="Sitka Text" panose="02000505000000020004" pitchFamily="2" charset="0"/>
                <a:cs typeface="Arial"/>
              </a:rPr>
              <a:t>Example: </a:t>
            </a:r>
            <a:r>
              <a:rPr lang="en-US" sz="1800" i="1" dirty="0">
                <a:latin typeface="Sitka Text" panose="02000505000000020004" pitchFamily="2" charset="0"/>
                <a:cs typeface="Arial"/>
              </a:rPr>
              <a:t>java </a:t>
            </a:r>
            <a:r>
              <a:rPr lang="en-US" sz="1800" i="1" dirty="0" err="1">
                <a:latin typeface="Sitka Text" panose="02000505000000020004" pitchFamily="2" charset="0"/>
                <a:cs typeface="Arial"/>
              </a:rPr>
              <a:t>FindArguments</a:t>
            </a:r>
            <a:r>
              <a:rPr lang="en-US" sz="1800" i="1" dirty="0">
                <a:latin typeface="Sitka Text" panose="02000505000000020004" pitchFamily="2" charset="0"/>
                <a:cs typeface="Arial"/>
              </a:rPr>
              <a:t> Hi </a:t>
            </a:r>
            <a:r>
              <a:rPr lang="en-US" sz="1800" i="1" dirty="0" smtClean="0">
                <a:latin typeface="Sitka Text" panose="02000505000000020004" pitchFamily="2" charset="0"/>
                <a:cs typeface="Arial"/>
              </a:rPr>
              <a:t>every one</a:t>
            </a:r>
            <a:endParaRPr lang="en-US" sz="1800" i="1" dirty="0">
              <a:latin typeface="Sitka Text" panose="02000505000000020004" pitchFamily="2" charset="0"/>
              <a:cs typeface="Arial"/>
            </a:endParaRPr>
          </a:p>
          <a:p>
            <a:pPr marL="12700">
              <a:lnSpc>
                <a:spcPct val="100000"/>
              </a:lnSpc>
              <a:spcBef>
                <a:spcPts val="600"/>
              </a:spcBef>
            </a:pPr>
            <a:r>
              <a:rPr lang="en-US" sz="1800" b="1" i="1" dirty="0">
                <a:latin typeface="Sitka Text" panose="02000505000000020004" pitchFamily="2" charset="0"/>
                <a:cs typeface="Arial"/>
              </a:rPr>
              <a:t>Output:</a:t>
            </a:r>
          </a:p>
          <a:p>
            <a:pPr marL="12700">
              <a:lnSpc>
                <a:spcPct val="100000"/>
              </a:lnSpc>
              <a:spcBef>
                <a:spcPts val="600"/>
              </a:spcBef>
            </a:pPr>
            <a:r>
              <a:rPr lang="en-US" sz="1800" dirty="0">
                <a:latin typeface="Sitka Text" panose="02000505000000020004" pitchFamily="2" charset="0"/>
                <a:cs typeface="Arial"/>
              </a:rPr>
              <a:t>The Number of Arguments are : 3</a:t>
            </a:r>
          </a:p>
          <a:p>
            <a:pPr marL="12700">
              <a:lnSpc>
                <a:spcPct val="100000"/>
              </a:lnSpc>
              <a:spcBef>
                <a:spcPts val="600"/>
              </a:spcBef>
            </a:pPr>
            <a:r>
              <a:rPr lang="en-US" sz="1800" dirty="0">
                <a:latin typeface="Sitka Text" panose="02000505000000020004" pitchFamily="2" charset="0"/>
                <a:cs typeface="Arial"/>
              </a:rPr>
              <a:t>The Following are the Arguments:</a:t>
            </a:r>
          </a:p>
          <a:p>
            <a:pPr marL="12700">
              <a:lnSpc>
                <a:spcPct val="100000"/>
              </a:lnSpc>
              <a:spcBef>
                <a:spcPts val="600"/>
              </a:spcBef>
            </a:pPr>
            <a:r>
              <a:rPr lang="en-US" sz="1800" dirty="0">
                <a:latin typeface="Sitka Text" panose="02000505000000020004" pitchFamily="2" charset="0"/>
                <a:cs typeface="Arial"/>
              </a:rPr>
              <a:t>1 Hi</a:t>
            </a:r>
          </a:p>
          <a:p>
            <a:pPr marL="12700">
              <a:lnSpc>
                <a:spcPct val="100000"/>
              </a:lnSpc>
              <a:spcBef>
                <a:spcPts val="600"/>
              </a:spcBef>
            </a:pPr>
            <a:r>
              <a:rPr lang="en-US" sz="1800" dirty="0">
                <a:latin typeface="Sitka Text" panose="02000505000000020004" pitchFamily="2" charset="0"/>
                <a:cs typeface="Arial"/>
              </a:rPr>
              <a:t>2 </a:t>
            </a:r>
            <a:r>
              <a:rPr lang="en-US" dirty="0" smtClean="0">
                <a:latin typeface="Sitka Text" panose="02000505000000020004" pitchFamily="2" charset="0"/>
                <a:cs typeface="Arial"/>
              </a:rPr>
              <a:t>every</a:t>
            </a:r>
            <a:endParaRPr lang="en-US" sz="1800" dirty="0">
              <a:latin typeface="Sitka Text" panose="02000505000000020004" pitchFamily="2" charset="0"/>
              <a:cs typeface="Arial"/>
            </a:endParaRPr>
          </a:p>
          <a:p>
            <a:pPr marL="12700">
              <a:lnSpc>
                <a:spcPct val="100000"/>
              </a:lnSpc>
              <a:spcBef>
                <a:spcPts val="600"/>
              </a:spcBef>
            </a:pPr>
            <a:r>
              <a:rPr lang="en-US" sz="1800" dirty="0">
                <a:latin typeface="Sitka Text" panose="02000505000000020004" pitchFamily="2" charset="0"/>
                <a:cs typeface="Arial"/>
              </a:rPr>
              <a:t>3 </a:t>
            </a:r>
            <a:r>
              <a:rPr lang="en-US" dirty="0" smtClean="0">
                <a:latin typeface="Sitka Text" panose="02000505000000020004" pitchFamily="2" charset="0"/>
                <a:cs typeface="Arial"/>
              </a:rPr>
              <a:t>one</a:t>
            </a:r>
            <a:endParaRPr lang="en-US" dirty="0"/>
          </a:p>
        </p:txBody>
      </p:sp>
    </p:spTree>
    <p:extLst>
      <p:ext uri="{BB962C8B-B14F-4D97-AF65-F5344CB8AC3E}">
        <p14:creationId xmlns:p14="http://schemas.microsoft.com/office/powerpoint/2010/main" val="20876484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4294164" y="876992"/>
            <a:ext cx="4849837"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441748" y="329465"/>
            <a:ext cx="5932650" cy="769441"/>
          </a:xfrm>
          <a:prstGeom prst="rect">
            <a:avLst/>
          </a:prstGeom>
          <a:noFill/>
        </p:spPr>
        <p:txBody>
          <a:bodyPr wrap="none" lIns="91440" tIns="45720" rIns="91440" bIns="45720">
            <a:spAutoFit/>
          </a:bodyPr>
          <a:lstStyle/>
          <a:p>
            <a:pPr algn="l" fontAlgn="base"/>
            <a:r>
              <a:rPr lang="en-US" sz="4400" b="1" i="0">
                <a:solidFill>
                  <a:srgbClr val="273239"/>
                </a:solidFill>
                <a:effectLst/>
                <a:latin typeface="sofia-pro"/>
              </a:rPr>
              <a:t>READ INPUT IN JAVA</a:t>
            </a:r>
          </a:p>
        </p:txBody>
      </p:sp>
      <p:sp>
        <p:nvSpPr>
          <p:cNvPr id="8" name="TextBox 7">
            <a:extLst>
              <a:ext uri="{FF2B5EF4-FFF2-40B4-BE49-F238E27FC236}">
                <a16:creationId xmlns:a16="http://schemas.microsoft.com/office/drawing/2014/main" xmlns="" id="{5840126E-871D-4F87-87A9-C894EE3B3D22}"/>
              </a:ext>
            </a:extLst>
          </p:cNvPr>
          <p:cNvSpPr txBox="1"/>
          <p:nvPr/>
        </p:nvSpPr>
        <p:spPr>
          <a:xfrm>
            <a:off x="558751" y="1520280"/>
            <a:ext cx="8026498" cy="3231654"/>
          </a:xfrm>
          <a:prstGeom prst="rect">
            <a:avLst/>
          </a:prstGeom>
          <a:noFill/>
        </p:spPr>
        <p:txBody>
          <a:bodyPr wrap="square">
            <a:spAutoFit/>
          </a:bodyPr>
          <a:lstStyle/>
          <a:p>
            <a:pPr marL="243840" indent="-231775">
              <a:spcBef>
                <a:spcPts val="1200"/>
              </a:spcBef>
              <a:spcAft>
                <a:spcPts val="1200"/>
              </a:spcAft>
              <a:buChar char="•"/>
              <a:tabLst>
                <a:tab pos="243840" algn="l"/>
                <a:tab pos="244475" algn="l"/>
              </a:tabLst>
            </a:pPr>
            <a:r>
              <a:rPr lang="en-US" sz="2400" b="0" i="0">
                <a:solidFill>
                  <a:srgbClr val="273239"/>
                </a:solidFill>
                <a:effectLst/>
                <a:latin typeface="Sitka Text" panose="02000505000000020004" pitchFamily="2" charset="0"/>
              </a:rPr>
              <a:t>In Java, apart from Command Line arguments, there are Three different ways for reading input from the user in the command line environment(console). </a:t>
            </a:r>
          </a:p>
          <a:p>
            <a:pPr marL="243840" indent="-231775">
              <a:spcBef>
                <a:spcPts val="1200"/>
              </a:spcBef>
              <a:spcAft>
                <a:spcPts val="1200"/>
              </a:spcAft>
              <a:buChar char="•"/>
              <a:tabLst>
                <a:tab pos="243840" algn="l"/>
                <a:tab pos="244475" algn="l"/>
              </a:tabLst>
            </a:pPr>
            <a:r>
              <a:rPr lang="en-US" sz="2400" b="1" i="0">
                <a:solidFill>
                  <a:srgbClr val="273239"/>
                </a:solidFill>
                <a:effectLst/>
                <a:latin typeface="Sitka Text" panose="02000505000000020004" pitchFamily="2" charset="0"/>
              </a:rPr>
              <a:t>Using Buffered Reader Class</a:t>
            </a:r>
          </a:p>
          <a:p>
            <a:pPr marL="243840" indent="-231775">
              <a:spcBef>
                <a:spcPts val="1200"/>
              </a:spcBef>
              <a:spcAft>
                <a:spcPts val="1200"/>
              </a:spcAft>
              <a:buChar char="•"/>
              <a:tabLst>
                <a:tab pos="243840" algn="l"/>
                <a:tab pos="244475" algn="l"/>
              </a:tabLst>
            </a:pPr>
            <a:r>
              <a:rPr lang="en-US" sz="2400" b="1" i="0">
                <a:solidFill>
                  <a:srgbClr val="273239"/>
                </a:solidFill>
                <a:effectLst/>
                <a:latin typeface="Sitka Text" panose="02000505000000020004" pitchFamily="2" charset="0"/>
              </a:rPr>
              <a:t>Using Scanner Class</a:t>
            </a:r>
            <a:endParaRPr lang="en-US" sz="2400" b="1">
              <a:solidFill>
                <a:srgbClr val="273239"/>
              </a:solidFill>
              <a:latin typeface="Sitka Text" panose="02000505000000020004" pitchFamily="2" charset="0"/>
            </a:endParaRPr>
          </a:p>
          <a:p>
            <a:pPr marL="243840" indent="-231775">
              <a:spcBef>
                <a:spcPts val="1200"/>
              </a:spcBef>
              <a:spcAft>
                <a:spcPts val="1200"/>
              </a:spcAft>
              <a:buChar char="•"/>
              <a:tabLst>
                <a:tab pos="243840" algn="l"/>
                <a:tab pos="244475" algn="l"/>
              </a:tabLst>
            </a:pPr>
            <a:r>
              <a:rPr lang="en-US" sz="2400" b="1" i="0">
                <a:solidFill>
                  <a:srgbClr val="273239"/>
                </a:solidFill>
                <a:effectLst/>
                <a:latin typeface="Sitka Text" panose="02000505000000020004" pitchFamily="2" charset="0"/>
              </a:rPr>
              <a:t>Using Console Class</a:t>
            </a:r>
            <a:endParaRPr lang="en-US" sz="2400">
              <a:latin typeface="Sitka Text" panose="02000505000000020004" pitchFamily="2" charset="0"/>
              <a:cs typeface="Arial"/>
            </a:endParaRPr>
          </a:p>
        </p:txBody>
      </p:sp>
    </p:spTree>
    <p:extLst>
      <p:ext uri="{BB962C8B-B14F-4D97-AF65-F5344CB8AC3E}">
        <p14:creationId xmlns:p14="http://schemas.microsoft.com/office/powerpoint/2010/main" val="977953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6066693" y="876992"/>
            <a:ext cx="307730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441748" y="329464"/>
            <a:ext cx="7410362" cy="707886"/>
          </a:xfrm>
          <a:prstGeom prst="rect">
            <a:avLst/>
          </a:prstGeom>
          <a:noFill/>
        </p:spPr>
        <p:txBody>
          <a:bodyPr wrap="none" lIns="91440" tIns="45720" rIns="91440" bIns="45720">
            <a:spAutoFit/>
          </a:bodyPr>
          <a:lstStyle/>
          <a:p>
            <a:pPr marL="12065">
              <a:spcBef>
                <a:spcPts val="1200"/>
              </a:spcBef>
              <a:spcAft>
                <a:spcPts val="1200"/>
              </a:spcAft>
              <a:tabLst>
                <a:tab pos="243840" algn="l"/>
                <a:tab pos="244475" algn="l"/>
              </a:tabLst>
            </a:pPr>
            <a:r>
              <a:rPr lang="en-US" sz="4000" b="1" i="0">
                <a:solidFill>
                  <a:srgbClr val="273239"/>
                </a:solidFill>
                <a:effectLst/>
                <a:latin typeface="Sitka Text" panose="02000505000000020004" pitchFamily="2" charset="0"/>
              </a:rPr>
              <a:t>Using Buffered Reader Class</a:t>
            </a:r>
          </a:p>
        </p:txBody>
      </p:sp>
      <p:sp>
        <p:nvSpPr>
          <p:cNvPr id="8" name="TextBox 7">
            <a:extLst>
              <a:ext uri="{FF2B5EF4-FFF2-40B4-BE49-F238E27FC236}">
                <a16:creationId xmlns:a16="http://schemas.microsoft.com/office/drawing/2014/main" xmlns="" id="{5840126E-871D-4F87-87A9-C894EE3B3D22}"/>
              </a:ext>
            </a:extLst>
          </p:cNvPr>
          <p:cNvSpPr txBox="1"/>
          <p:nvPr/>
        </p:nvSpPr>
        <p:spPr>
          <a:xfrm>
            <a:off x="558751" y="906556"/>
            <a:ext cx="8026498" cy="5401479"/>
          </a:xfrm>
          <a:prstGeom prst="rect">
            <a:avLst/>
          </a:prstGeom>
          <a:noFill/>
        </p:spPr>
        <p:txBody>
          <a:bodyPr wrap="square">
            <a:spAutoFit/>
          </a:bodyPr>
          <a:lstStyle/>
          <a:p>
            <a:pPr marL="342900" indent="-342900" algn="just" fontAlgn="base">
              <a:spcBef>
                <a:spcPts val="1200"/>
              </a:spcBef>
              <a:spcAft>
                <a:spcPts val="600"/>
              </a:spcAft>
              <a:buFont typeface="Arial" panose="020B0604020202020204" pitchFamily="34" charset="0"/>
              <a:buChar char="•"/>
            </a:pPr>
            <a:r>
              <a:rPr lang="en-US" sz="2400" b="0" i="0" dirty="0">
                <a:solidFill>
                  <a:srgbClr val="273239"/>
                </a:solidFill>
                <a:effectLst/>
                <a:latin typeface="Sitka Text" panose="02000505000000020004" pitchFamily="2" charset="0"/>
              </a:rPr>
              <a:t>This is the Java classical method to take input, Introduced in JDK1.0. </a:t>
            </a:r>
          </a:p>
          <a:p>
            <a:pPr marL="342900" indent="-342900" algn="just" fontAlgn="base">
              <a:spcBef>
                <a:spcPts val="1200"/>
              </a:spcBef>
              <a:spcAft>
                <a:spcPts val="600"/>
              </a:spcAft>
              <a:buFont typeface="Arial" panose="020B0604020202020204" pitchFamily="34" charset="0"/>
              <a:buChar char="•"/>
            </a:pPr>
            <a:r>
              <a:rPr lang="en-US" sz="2400" b="0" i="0" dirty="0">
                <a:solidFill>
                  <a:srgbClr val="273239"/>
                </a:solidFill>
                <a:effectLst/>
                <a:latin typeface="Sitka Text" panose="02000505000000020004" pitchFamily="2" charset="0"/>
              </a:rPr>
              <a:t>This method is used by wrapping the </a:t>
            </a:r>
          </a:p>
          <a:p>
            <a:pPr marL="800100" lvl="1" indent="-342900" algn="just" fontAlgn="base">
              <a:spcBef>
                <a:spcPts val="1200"/>
              </a:spcBef>
              <a:spcAft>
                <a:spcPts val="600"/>
              </a:spcAft>
              <a:buFont typeface="Arial" panose="020B0604020202020204" pitchFamily="34" charset="0"/>
              <a:buChar char="•"/>
            </a:pPr>
            <a:r>
              <a:rPr lang="en-US" sz="2400" b="1" i="0" dirty="0">
                <a:solidFill>
                  <a:srgbClr val="273239"/>
                </a:solidFill>
                <a:effectLst/>
                <a:latin typeface="Sitka Text" panose="02000505000000020004" pitchFamily="2" charset="0"/>
              </a:rPr>
              <a:t>System.in </a:t>
            </a:r>
            <a:r>
              <a:rPr lang="en-US" sz="2400" b="0" i="0" dirty="0">
                <a:solidFill>
                  <a:srgbClr val="273239"/>
                </a:solidFill>
                <a:effectLst/>
                <a:latin typeface="Sitka Text" panose="02000505000000020004" pitchFamily="2" charset="0"/>
              </a:rPr>
              <a:t>(standard input stream) </a:t>
            </a:r>
          </a:p>
          <a:p>
            <a:pPr marL="800100" lvl="1" indent="-342900" algn="just" fontAlgn="base">
              <a:spcBef>
                <a:spcPts val="1200"/>
              </a:spcBef>
              <a:spcAft>
                <a:spcPts val="600"/>
              </a:spcAft>
              <a:buFont typeface="Arial" panose="020B0604020202020204" pitchFamily="34" charset="0"/>
              <a:buChar char="•"/>
            </a:pPr>
            <a:r>
              <a:rPr lang="en-US" sz="2400" b="0" i="0" dirty="0">
                <a:solidFill>
                  <a:srgbClr val="273239"/>
                </a:solidFill>
                <a:effectLst/>
                <a:latin typeface="Sitka Text" panose="02000505000000020004" pitchFamily="2" charset="0"/>
              </a:rPr>
              <a:t>in an </a:t>
            </a:r>
            <a:r>
              <a:rPr lang="en-US" sz="2400" b="1" i="0" dirty="0" err="1">
                <a:solidFill>
                  <a:srgbClr val="273239"/>
                </a:solidFill>
                <a:effectLst/>
                <a:latin typeface="Sitka Text" panose="02000505000000020004" pitchFamily="2" charset="0"/>
              </a:rPr>
              <a:t>InputStreamReader</a:t>
            </a:r>
            <a:r>
              <a:rPr lang="en-US" sz="2400" b="0" i="0" dirty="0">
                <a:solidFill>
                  <a:srgbClr val="273239"/>
                </a:solidFill>
                <a:effectLst/>
                <a:latin typeface="Sitka Text" panose="02000505000000020004" pitchFamily="2" charset="0"/>
              </a:rPr>
              <a:t> </a:t>
            </a:r>
          </a:p>
          <a:p>
            <a:pPr marL="800100" lvl="1" indent="-342900" algn="just" fontAlgn="base">
              <a:spcBef>
                <a:spcPts val="1200"/>
              </a:spcBef>
              <a:spcAft>
                <a:spcPts val="600"/>
              </a:spcAft>
              <a:buFont typeface="Arial" panose="020B0604020202020204" pitchFamily="34" charset="0"/>
              <a:buChar char="•"/>
            </a:pPr>
            <a:r>
              <a:rPr lang="en-US" sz="2400" b="0" i="0" dirty="0">
                <a:solidFill>
                  <a:srgbClr val="273239"/>
                </a:solidFill>
                <a:effectLst/>
                <a:latin typeface="Sitka Text" panose="02000505000000020004" pitchFamily="2" charset="0"/>
              </a:rPr>
              <a:t>which is wrapped in a </a:t>
            </a:r>
            <a:r>
              <a:rPr lang="en-US" sz="2400" b="1" i="0" dirty="0" err="1">
                <a:solidFill>
                  <a:srgbClr val="273239"/>
                </a:solidFill>
                <a:effectLst/>
                <a:latin typeface="Sitka Text" panose="02000505000000020004" pitchFamily="2" charset="0"/>
              </a:rPr>
              <a:t>BufferedReader</a:t>
            </a:r>
            <a:r>
              <a:rPr lang="en-US" sz="2400" b="1" i="0" dirty="0">
                <a:solidFill>
                  <a:srgbClr val="273239"/>
                </a:solidFill>
                <a:effectLst/>
                <a:latin typeface="Sitka Text" panose="02000505000000020004" pitchFamily="2" charset="0"/>
              </a:rPr>
              <a:t>, </a:t>
            </a:r>
          </a:p>
          <a:p>
            <a:pPr marL="800100" lvl="1" indent="-342900" algn="just" fontAlgn="base">
              <a:spcBef>
                <a:spcPts val="1200"/>
              </a:spcBef>
              <a:spcAft>
                <a:spcPts val="600"/>
              </a:spcAft>
              <a:buFont typeface="Arial" panose="020B0604020202020204" pitchFamily="34" charset="0"/>
              <a:buChar char="•"/>
            </a:pPr>
            <a:r>
              <a:rPr lang="en-US" sz="2400" b="0" i="0" dirty="0">
                <a:solidFill>
                  <a:srgbClr val="273239"/>
                </a:solidFill>
                <a:effectLst/>
                <a:latin typeface="Sitka Text" panose="02000505000000020004" pitchFamily="2" charset="0"/>
              </a:rPr>
              <a:t>we can read input from the user in the command line. </a:t>
            </a:r>
          </a:p>
          <a:p>
            <a:pPr algn="just" fontAlgn="base">
              <a:spcBef>
                <a:spcPts val="1200"/>
              </a:spcBef>
              <a:spcAft>
                <a:spcPts val="600"/>
              </a:spcAft>
              <a:buFont typeface="Arial" panose="020B0604020202020204" pitchFamily="34" charset="0"/>
              <a:buChar char="•"/>
            </a:pPr>
            <a:r>
              <a:rPr lang="en-US" sz="2400" b="0" i="0" dirty="0">
                <a:solidFill>
                  <a:srgbClr val="273239"/>
                </a:solidFill>
                <a:effectLst/>
                <a:latin typeface="Sitka Text" panose="02000505000000020004" pitchFamily="2" charset="0"/>
              </a:rPr>
              <a:t>The input is buffered for efficient reading.</a:t>
            </a:r>
          </a:p>
          <a:p>
            <a:pPr algn="just" fontAlgn="base">
              <a:spcBef>
                <a:spcPts val="1200"/>
              </a:spcBef>
              <a:spcAft>
                <a:spcPts val="600"/>
              </a:spcAft>
              <a:buFont typeface="Arial" panose="020B0604020202020204" pitchFamily="34" charset="0"/>
              <a:buChar char="•"/>
            </a:pPr>
            <a:r>
              <a:rPr lang="en-US" sz="2400" b="0" i="0" dirty="0">
                <a:solidFill>
                  <a:srgbClr val="273239"/>
                </a:solidFill>
                <a:effectLst/>
                <a:latin typeface="Sitka Text" panose="02000505000000020004" pitchFamily="2" charset="0"/>
              </a:rPr>
              <a:t>The wrapping code is hard to remember.</a:t>
            </a:r>
          </a:p>
        </p:txBody>
      </p:sp>
    </p:spTree>
    <p:extLst>
      <p:ext uri="{BB962C8B-B14F-4D97-AF65-F5344CB8AC3E}">
        <p14:creationId xmlns:p14="http://schemas.microsoft.com/office/powerpoint/2010/main" val="3643662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fontScale="92500" lnSpcReduction="20000"/>
          </a:bodyPr>
          <a:lstStyle/>
          <a:p>
            <a:pPr marL="0" indent="0">
              <a:buNone/>
            </a:pPr>
            <a:r>
              <a:rPr lang="en-IN" dirty="0"/>
              <a:t>Inheritance</a:t>
            </a:r>
            <a:endParaRPr lang="en-US" dirty="0"/>
          </a:p>
          <a:p>
            <a:r>
              <a:rPr lang="en-IN" dirty="0"/>
              <a:t>When one object acquires all the properties and behaviours of a parent object, it is known as inheritance. It provides code reusability. It is used to achieve runtime polymorphism.</a:t>
            </a:r>
            <a:endParaRPr lang="en-US" dirty="0"/>
          </a:p>
          <a:p>
            <a:pPr marL="0" indent="0">
              <a:buNone/>
            </a:pPr>
            <a:r>
              <a:rPr lang="en-IN" dirty="0"/>
              <a:t>Polymorphism</a:t>
            </a:r>
            <a:endParaRPr lang="en-US" dirty="0"/>
          </a:p>
          <a:p>
            <a:r>
              <a:rPr lang="en-IN" dirty="0"/>
              <a:t>If one task is performed in different ways, it is known as polymorphism. For example: to convince the customer differently, to draw something, for example, shape, triangle, rectangle, etc.</a:t>
            </a:r>
            <a:endParaRPr lang="en-US" dirty="0"/>
          </a:p>
          <a:p>
            <a:r>
              <a:rPr lang="en-IN" dirty="0"/>
              <a:t>In Java, we use method overloading and method overriding to achieve polymorphism.</a:t>
            </a:r>
            <a:endParaRPr lang="en-US" dirty="0"/>
          </a:p>
          <a:p>
            <a:r>
              <a:rPr lang="en-IN" dirty="0"/>
              <a:t>Another example can be to speak something; for example, a cat speaks meow, dog barks woof, etc.</a:t>
            </a:r>
            <a:endParaRPr lang="en-US" dirty="0"/>
          </a:p>
          <a:p>
            <a:endParaRPr lang="en-US" dirty="0"/>
          </a:p>
        </p:txBody>
      </p:sp>
    </p:spTree>
    <p:extLst>
      <p:ext uri="{BB962C8B-B14F-4D97-AF65-F5344CB8AC3E}">
        <p14:creationId xmlns:p14="http://schemas.microsoft.com/office/powerpoint/2010/main" val="23731987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6066693" y="876992"/>
            <a:ext cx="307730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441748" y="329464"/>
            <a:ext cx="7410362" cy="707886"/>
          </a:xfrm>
          <a:prstGeom prst="rect">
            <a:avLst/>
          </a:prstGeom>
          <a:noFill/>
        </p:spPr>
        <p:txBody>
          <a:bodyPr wrap="none" lIns="91440" tIns="45720" rIns="91440" bIns="45720">
            <a:spAutoFit/>
          </a:bodyPr>
          <a:lstStyle/>
          <a:p>
            <a:pPr marL="12065">
              <a:spcBef>
                <a:spcPts val="1200"/>
              </a:spcBef>
              <a:spcAft>
                <a:spcPts val="1200"/>
              </a:spcAft>
              <a:tabLst>
                <a:tab pos="243840" algn="l"/>
                <a:tab pos="244475" algn="l"/>
              </a:tabLst>
            </a:pPr>
            <a:r>
              <a:rPr lang="en-US" sz="4000" b="1" i="0">
                <a:solidFill>
                  <a:srgbClr val="273239"/>
                </a:solidFill>
                <a:effectLst/>
                <a:latin typeface="Sitka Text" panose="02000505000000020004" pitchFamily="2" charset="0"/>
              </a:rPr>
              <a:t>Using Buffered Reader Class</a:t>
            </a:r>
          </a:p>
        </p:txBody>
      </p:sp>
      <p:sp>
        <p:nvSpPr>
          <p:cNvPr id="8" name="TextBox 7">
            <a:extLst>
              <a:ext uri="{FF2B5EF4-FFF2-40B4-BE49-F238E27FC236}">
                <a16:creationId xmlns:a16="http://schemas.microsoft.com/office/drawing/2014/main" xmlns="" id="{5840126E-871D-4F87-87A9-C894EE3B3D22}"/>
              </a:ext>
            </a:extLst>
          </p:cNvPr>
          <p:cNvSpPr txBox="1"/>
          <p:nvPr/>
        </p:nvSpPr>
        <p:spPr>
          <a:xfrm>
            <a:off x="558751" y="1421463"/>
            <a:ext cx="8026498" cy="3462486"/>
          </a:xfrm>
          <a:prstGeom prst="rect">
            <a:avLst/>
          </a:prstGeom>
          <a:noFill/>
        </p:spPr>
        <p:txBody>
          <a:bodyPr wrap="square">
            <a:spAutoFit/>
          </a:bodyPr>
          <a:lstStyle/>
          <a:p>
            <a:pPr algn="just" fontAlgn="base">
              <a:spcBef>
                <a:spcPts val="1200"/>
              </a:spcBef>
              <a:spcAft>
                <a:spcPts val="600"/>
              </a:spcAft>
            </a:pPr>
            <a:r>
              <a:rPr lang="en-US" sz="2400" b="0" i="0">
                <a:solidFill>
                  <a:srgbClr val="273239"/>
                </a:solidFill>
                <a:effectLst/>
                <a:latin typeface="Sitka Text" panose="02000505000000020004" pitchFamily="2" charset="0"/>
              </a:rPr>
              <a:t> // Enter data using </a:t>
            </a:r>
            <a:r>
              <a:rPr lang="en-US" sz="2400" b="0" i="0" err="1">
                <a:solidFill>
                  <a:srgbClr val="273239"/>
                </a:solidFill>
                <a:effectLst/>
                <a:latin typeface="Sitka Text" panose="02000505000000020004" pitchFamily="2" charset="0"/>
              </a:rPr>
              <a:t>BufferReader</a:t>
            </a:r>
            <a:endParaRPr lang="en-US" sz="2400" b="0" i="0">
              <a:solidFill>
                <a:srgbClr val="273239"/>
              </a:solidFill>
              <a:effectLst/>
              <a:latin typeface="Sitka Text" panose="02000505000000020004" pitchFamily="2" charset="0"/>
            </a:endParaRPr>
          </a:p>
          <a:p>
            <a:pPr algn="just" fontAlgn="base">
              <a:spcBef>
                <a:spcPts val="1200"/>
              </a:spcBef>
              <a:spcAft>
                <a:spcPts val="600"/>
              </a:spcAft>
            </a:pPr>
            <a:r>
              <a:rPr lang="en-US" sz="2400" b="0" i="0">
                <a:solidFill>
                  <a:srgbClr val="273239"/>
                </a:solidFill>
                <a:effectLst/>
                <a:latin typeface="Sitka Text" panose="02000505000000020004" pitchFamily="2" charset="0"/>
              </a:rPr>
              <a:t>        </a:t>
            </a:r>
            <a:r>
              <a:rPr lang="en-US" sz="2400" b="0" i="0" err="1">
                <a:solidFill>
                  <a:srgbClr val="273239"/>
                </a:solidFill>
                <a:effectLst/>
                <a:latin typeface="Sitka Text" panose="02000505000000020004" pitchFamily="2" charset="0"/>
              </a:rPr>
              <a:t>BufferedReader</a:t>
            </a:r>
            <a:r>
              <a:rPr lang="en-US" sz="2400" b="0" i="0">
                <a:solidFill>
                  <a:srgbClr val="273239"/>
                </a:solidFill>
                <a:effectLst/>
                <a:latin typeface="Sitka Text" panose="02000505000000020004" pitchFamily="2" charset="0"/>
              </a:rPr>
              <a:t> reader = new </a:t>
            </a:r>
            <a:r>
              <a:rPr lang="en-US" sz="2400" b="0" i="0" err="1">
                <a:solidFill>
                  <a:srgbClr val="002060"/>
                </a:solidFill>
                <a:effectLst/>
                <a:latin typeface="Sitka Text" panose="02000505000000020004" pitchFamily="2" charset="0"/>
              </a:rPr>
              <a:t>BufferedReader</a:t>
            </a:r>
            <a:r>
              <a:rPr lang="en-US" sz="2400" b="0" i="0">
                <a:solidFill>
                  <a:srgbClr val="273239"/>
                </a:solidFill>
                <a:effectLst/>
                <a:latin typeface="Sitka Text" panose="02000505000000020004" pitchFamily="2" charset="0"/>
              </a:rPr>
              <a:t>(</a:t>
            </a:r>
          </a:p>
          <a:p>
            <a:pPr algn="just" fontAlgn="base">
              <a:spcBef>
                <a:spcPts val="1200"/>
              </a:spcBef>
              <a:spcAft>
                <a:spcPts val="600"/>
              </a:spcAft>
            </a:pPr>
            <a:r>
              <a:rPr lang="en-US" sz="2400" b="0" i="0">
                <a:solidFill>
                  <a:srgbClr val="273239"/>
                </a:solidFill>
                <a:effectLst/>
                <a:latin typeface="Sitka Text" panose="02000505000000020004" pitchFamily="2" charset="0"/>
              </a:rPr>
              <a:t>            new </a:t>
            </a:r>
            <a:r>
              <a:rPr lang="en-US" sz="2400" b="0" i="0" err="1">
                <a:solidFill>
                  <a:srgbClr val="00B050"/>
                </a:solidFill>
                <a:effectLst/>
                <a:latin typeface="Sitka Text" panose="02000505000000020004" pitchFamily="2" charset="0"/>
              </a:rPr>
              <a:t>InputStreamReader</a:t>
            </a:r>
            <a:r>
              <a:rPr lang="en-US" sz="2400" b="0" i="0">
                <a:solidFill>
                  <a:srgbClr val="273239"/>
                </a:solidFill>
                <a:effectLst/>
                <a:latin typeface="Sitka Text" panose="02000505000000020004" pitchFamily="2" charset="0"/>
              </a:rPr>
              <a:t>(</a:t>
            </a:r>
            <a:r>
              <a:rPr lang="en-US" sz="2400" b="0" i="0">
                <a:solidFill>
                  <a:srgbClr val="FF0000"/>
                </a:solidFill>
                <a:effectLst/>
                <a:latin typeface="Sitka Text" panose="02000505000000020004" pitchFamily="2" charset="0"/>
              </a:rPr>
              <a:t>System.in</a:t>
            </a:r>
            <a:r>
              <a:rPr lang="en-US" sz="2400" b="0" i="0">
                <a:solidFill>
                  <a:srgbClr val="273239"/>
                </a:solidFill>
                <a:effectLst/>
                <a:latin typeface="Sitka Text" panose="02000505000000020004" pitchFamily="2" charset="0"/>
              </a:rPr>
              <a:t>));</a:t>
            </a:r>
          </a:p>
          <a:p>
            <a:pPr algn="just" fontAlgn="base">
              <a:spcBef>
                <a:spcPts val="1200"/>
              </a:spcBef>
              <a:spcAft>
                <a:spcPts val="600"/>
              </a:spcAft>
            </a:pPr>
            <a:r>
              <a:rPr lang="en-US" sz="2400" b="0" i="0">
                <a:solidFill>
                  <a:srgbClr val="273239"/>
                </a:solidFill>
                <a:effectLst/>
                <a:latin typeface="Sitka Text" panose="02000505000000020004" pitchFamily="2" charset="0"/>
              </a:rPr>
              <a:t> </a:t>
            </a:r>
          </a:p>
          <a:p>
            <a:pPr algn="just" fontAlgn="base">
              <a:spcBef>
                <a:spcPts val="1200"/>
              </a:spcBef>
              <a:spcAft>
                <a:spcPts val="600"/>
              </a:spcAft>
            </a:pPr>
            <a:r>
              <a:rPr lang="en-US" sz="2400" b="0" i="0">
                <a:solidFill>
                  <a:srgbClr val="273239"/>
                </a:solidFill>
                <a:effectLst/>
                <a:latin typeface="Sitka Text" panose="02000505000000020004" pitchFamily="2" charset="0"/>
              </a:rPr>
              <a:t>        // Reading data using </a:t>
            </a:r>
            <a:r>
              <a:rPr lang="en-US" sz="2400" b="0" i="0" err="1">
                <a:solidFill>
                  <a:srgbClr val="273239"/>
                </a:solidFill>
                <a:effectLst/>
                <a:latin typeface="Sitka Text" panose="02000505000000020004" pitchFamily="2" charset="0"/>
              </a:rPr>
              <a:t>readLine</a:t>
            </a:r>
            <a:endParaRPr lang="en-US" sz="2400" b="0" i="0">
              <a:solidFill>
                <a:srgbClr val="273239"/>
              </a:solidFill>
              <a:effectLst/>
              <a:latin typeface="Sitka Text" panose="02000505000000020004" pitchFamily="2" charset="0"/>
            </a:endParaRPr>
          </a:p>
          <a:p>
            <a:pPr algn="just" fontAlgn="base">
              <a:spcBef>
                <a:spcPts val="1200"/>
              </a:spcBef>
              <a:spcAft>
                <a:spcPts val="600"/>
              </a:spcAft>
            </a:pPr>
            <a:r>
              <a:rPr lang="en-US" sz="2400" b="0" i="0">
                <a:solidFill>
                  <a:srgbClr val="273239"/>
                </a:solidFill>
                <a:effectLst/>
                <a:latin typeface="Sitka Text" panose="02000505000000020004" pitchFamily="2" charset="0"/>
              </a:rPr>
              <a:t>        String name = </a:t>
            </a:r>
            <a:r>
              <a:rPr lang="en-US" sz="2400" b="0" i="0" err="1">
                <a:solidFill>
                  <a:srgbClr val="002060"/>
                </a:solidFill>
                <a:effectLst/>
                <a:latin typeface="Sitka Text" panose="02000505000000020004" pitchFamily="2" charset="0"/>
              </a:rPr>
              <a:t>reader.readLine</a:t>
            </a:r>
            <a:r>
              <a:rPr lang="en-US" sz="2400" b="0" i="0">
                <a:solidFill>
                  <a:srgbClr val="273239"/>
                </a:solidFill>
                <a:effectLst/>
                <a:latin typeface="Sitka Text" panose="02000505000000020004" pitchFamily="2" charset="0"/>
              </a:rPr>
              <a:t>();</a:t>
            </a:r>
          </a:p>
        </p:txBody>
      </p:sp>
    </p:spTree>
    <p:extLst>
      <p:ext uri="{BB962C8B-B14F-4D97-AF65-F5344CB8AC3E}">
        <p14:creationId xmlns:p14="http://schemas.microsoft.com/office/powerpoint/2010/main" val="20474981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6066693" y="876992"/>
            <a:ext cx="307730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441748" y="329464"/>
            <a:ext cx="7410362" cy="707886"/>
          </a:xfrm>
          <a:prstGeom prst="rect">
            <a:avLst/>
          </a:prstGeom>
          <a:noFill/>
        </p:spPr>
        <p:txBody>
          <a:bodyPr wrap="none" lIns="91440" tIns="45720" rIns="91440" bIns="45720">
            <a:spAutoFit/>
          </a:bodyPr>
          <a:lstStyle/>
          <a:p>
            <a:pPr marL="12065">
              <a:spcBef>
                <a:spcPts val="1200"/>
              </a:spcBef>
              <a:spcAft>
                <a:spcPts val="1200"/>
              </a:spcAft>
              <a:tabLst>
                <a:tab pos="243840" algn="l"/>
                <a:tab pos="244475" algn="l"/>
              </a:tabLst>
            </a:pPr>
            <a:r>
              <a:rPr lang="en-US" sz="4000" b="1" i="0">
                <a:solidFill>
                  <a:srgbClr val="273239"/>
                </a:solidFill>
                <a:effectLst/>
                <a:latin typeface="Sitka Text" panose="02000505000000020004" pitchFamily="2" charset="0"/>
              </a:rPr>
              <a:t>Using Buffered Reader Class</a:t>
            </a:r>
          </a:p>
        </p:txBody>
      </p:sp>
      <p:sp>
        <p:nvSpPr>
          <p:cNvPr id="8" name="TextBox 7">
            <a:extLst>
              <a:ext uri="{FF2B5EF4-FFF2-40B4-BE49-F238E27FC236}">
                <a16:creationId xmlns:a16="http://schemas.microsoft.com/office/drawing/2014/main" xmlns="" id="{5840126E-871D-4F87-87A9-C894EE3B3D22}"/>
              </a:ext>
            </a:extLst>
          </p:cNvPr>
          <p:cNvSpPr txBox="1"/>
          <p:nvPr/>
        </p:nvSpPr>
        <p:spPr>
          <a:xfrm>
            <a:off x="304800" y="1421463"/>
            <a:ext cx="8686799" cy="3231654"/>
          </a:xfrm>
          <a:prstGeom prst="rect">
            <a:avLst/>
          </a:prstGeom>
          <a:noFill/>
        </p:spPr>
        <p:txBody>
          <a:bodyPr wrap="square">
            <a:spAutoFit/>
          </a:bodyPr>
          <a:lstStyle/>
          <a:p>
            <a:pPr algn="just" fontAlgn="base">
              <a:spcBef>
                <a:spcPts val="1200"/>
              </a:spcBef>
              <a:spcAft>
                <a:spcPts val="600"/>
              </a:spcAft>
            </a:pPr>
            <a:r>
              <a:rPr lang="en-US" sz="2400" b="0" i="0" dirty="0">
                <a:solidFill>
                  <a:srgbClr val="273239"/>
                </a:solidFill>
                <a:effectLst/>
                <a:latin typeface="Sitka Text" panose="02000505000000020004" pitchFamily="2" charset="0"/>
              </a:rPr>
              <a:t>import </a:t>
            </a:r>
            <a:r>
              <a:rPr lang="en-US" sz="2400" b="0" i="0" dirty="0" err="1">
                <a:solidFill>
                  <a:srgbClr val="273239"/>
                </a:solidFill>
                <a:effectLst/>
                <a:latin typeface="Sitka Text" panose="02000505000000020004" pitchFamily="2" charset="0"/>
              </a:rPr>
              <a:t>java.io.BufferedReader</a:t>
            </a:r>
            <a:r>
              <a:rPr lang="en-US" sz="2400" b="0" i="0" dirty="0">
                <a:solidFill>
                  <a:srgbClr val="273239"/>
                </a:solidFill>
                <a:effectLst/>
                <a:latin typeface="Sitka Text" panose="02000505000000020004" pitchFamily="2" charset="0"/>
              </a:rPr>
              <a:t>;</a:t>
            </a:r>
          </a:p>
          <a:p>
            <a:pPr algn="just" fontAlgn="base">
              <a:spcBef>
                <a:spcPts val="1200"/>
              </a:spcBef>
              <a:spcAft>
                <a:spcPts val="600"/>
              </a:spcAft>
            </a:pPr>
            <a:r>
              <a:rPr lang="en-US" sz="2400" b="0" i="0" dirty="0">
                <a:solidFill>
                  <a:srgbClr val="273239"/>
                </a:solidFill>
                <a:effectLst/>
                <a:latin typeface="Sitka Text" panose="02000505000000020004" pitchFamily="2" charset="0"/>
              </a:rPr>
              <a:t>import </a:t>
            </a:r>
            <a:r>
              <a:rPr lang="en-US" sz="2400" b="0" i="0" dirty="0" err="1">
                <a:solidFill>
                  <a:srgbClr val="273239"/>
                </a:solidFill>
                <a:effectLst/>
                <a:latin typeface="Sitka Text" panose="02000505000000020004" pitchFamily="2" charset="0"/>
              </a:rPr>
              <a:t>java.io.IOException</a:t>
            </a:r>
            <a:r>
              <a:rPr lang="en-US" sz="2400" b="0" i="0" dirty="0">
                <a:solidFill>
                  <a:srgbClr val="273239"/>
                </a:solidFill>
                <a:effectLst/>
                <a:latin typeface="Sitka Text" panose="02000505000000020004" pitchFamily="2" charset="0"/>
              </a:rPr>
              <a:t>;</a:t>
            </a:r>
          </a:p>
          <a:p>
            <a:pPr algn="just" fontAlgn="base">
              <a:spcBef>
                <a:spcPts val="1200"/>
              </a:spcBef>
              <a:spcAft>
                <a:spcPts val="600"/>
              </a:spcAft>
            </a:pPr>
            <a:r>
              <a:rPr lang="en-US" sz="2400" b="0" i="0" dirty="0">
                <a:solidFill>
                  <a:srgbClr val="273239"/>
                </a:solidFill>
                <a:effectLst/>
                <a:latin typeface="Sitka Text" panose="02000505000000020004" pitchFamily="2" charset="0"/>
              </a:rPr>
              <a:t>import </a:t>
            </a:r>
            <a:r>
              <a:rPr lang="en-US" sz="2400" b="0" i="0" dirty="0" err="1">
                <a:solidFill>
                  <a:srgbClr val="273239"/>
                </a:solidFill>
                <a:effectLst/>
                <a:latin typeface="Sitka Text" panose="02000505000000020004" pitchFamily="2" charset="0"/>
              </a:rPr>
              <a:t>java.io.InputStreamReader</a:t>
            </a:r>
            <a:r>
              <a:rPr lang="en-US" sz="2400" b="0" i="0" dirty="0">
                <a:solidFill>
                  <a:srgbClr val="273239"/>
                </a:solidFill>
                <a:effectLst/>
                <a:latin typeface="Sitka Text" panose="02000505000000020004" pitchFamily="2" charset="0"/>
              </a:rPr>
              <a:t>;</a:t>
            </a:r>
          </a:p>
          <a:p>
            <a:pPr algn="just" fontAlgn="base">
              <a:spcBef>
                <a:spcPts val="1200"/>
              </a:spcBef>
              <a:spcAft>
                <a:spcPts val="600"/>
              </a:spcAft>
            </a:pPr>
            <a:r>
              <a:rPr lang="en-US" sz="2400" b="0" i="0" dirty="0">
                <a:solidFill>
                  <a:srgbClr val="273239"/>
                </a:solidFill>
                <a:effectLst/>
                <a:latin typeface="Sitka Text" panose="02000505000000020004" pitchFamily="2" charset="0"/>
              </a:rPr>
              <a:t>public class Test {</a:t>
            </a:r>
          </a:p>
          <a:p>
            <a:pPr algn="just" fontAlgn="base">
              <a:spcBef>
                <a:spcPts val="1200"/>
              </a:spcBef>
              <a:spcAft>
                <a:spcPts val="600"/>
              </a:spcAft>
              <a:tabLst>
                <a:tab pos="7315200" algn="l"/>
              </a:tabLst>
            </a:pPr>
            <a:r>
              <a:rPr lang="en-US" sz="2400" b="0" i="0" dirty="0">
                <a:solidFill>
                  <a:srgbClr val="273239"/>
                </a:solidFill>
                <a:effectLst/>
                <a:latin typeface="Sitka Text" panose="02000505000000020004" pitchFamily="2" charset="0"/>
              </a:rPr>
              <a:t>    public static void main(String[] </a:t>
            </a:r>
            <a:r>
              <a:rPr lang="en-US" sz="2400" b="0" i="0" dirty="0" err="1" smtClean="0">
                <a:solidFill>
                  <a:srgbClr val="273239"/>
                </a:solidFill>
                <a:effectLst/>
                <a:latin typeface="Sitka Text" panose="02000505000000020004" pitchFamily="2" charset="0"/>
              </a:rPr>
              <a:t>args</a:t>
            </a:r>
            <a:r>
              <a:rPr lang="en-US" sz="2400" b="0" i="0" dirty="0" smtClean="0">
                <a:solidFill>
                  <a:srgbClr val="273239"/>
                </a:solidFill>
                <a:effectLst/>
                <a:latin typeface="Sitka Text" panose="02000505000000020004" pitchFamily="2" charset="0"/>
              </a:rPr>
              <a:t>)       throws </a:t>
            </a:r>
            <a:r>
              <a:rPr lang="en-US" sz="2400" b="0" i="0" dirty="0" err="1">
                <a:solidFill>
                  <a:srgbClr val="273239"/>
                </a:solidFill>
                <a:effectLst/>
                <a:latin typeface="Sitka Text" panose="02000505000000020004" pitchFamily="2" charset="0"/>
              </a:rPr>
              <a:t>IOException</a:t>
            </a:r>
            <a:endParaRPr lang="en-US" sz="2400" b="0" i="0" dirty="0">
              <a:solidFill>
                <a:srgbClr val="273239"/>
              </a:solidFill>
              <a:effectLst/>
              <a:latin typeface="Sitka Text" panose="02000505000000020004" pitchFamily="2" charset="0"/>
            </a:endParaRPr>
          </a:p>
        </p:txBody>
      </p:sp>
    </p:spTree>
    <p:extLst>
      <p:ext uri="{BB962C8B-B14F-4D97-AF65-F5344CB8AC3E}">
        <p14:creationId xmlns:p14="http://schemas.microsoft.com/office/powerpoint/2010/main" val="15987910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6066693" y="876992"/>
            <a:ext cx="307730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441748" y="329464"/>
            <a:ext cx="7410362" cy="707886"/>
          </a:xfrm>
          <a:prstGeom prst="rect">
            <a:avLst/>
          </a:prstGeom>
          <a:noFill/>
        </p:spPr>
        <p:txBody>
          <a:bodyPr wrap="none" lIns="91440" tIns="45720" rIns="91440" bIns="45720">
            <a:spAutoFit/>
          </a:bodyPr>
          <a:lstStyle/>
          <a:p>
            <a:pPr marL="12065">
              <a:spcBef>
                <a:spcPts val="1200"/>
              </a:spcBef>
              <a:spcAft>
                <a:spcPts val="1200"/>
              </a:spcAft>
              <a:tabLst>
                <a:tab pos="243840" algn="l"/>
                <a:tab pos="244475" algn="l"/>
              </a:tabLst>
            </a:pPr>
            <a:r>
              <a:rPr lang="en-US" sz="4000" b="1" i="0">
                <a:solidFill>
                  <a:srgbClr val="273239"/>
                </a:solidFill>
                <a:effectLst/>
                <a:latin typeface="Sitka Text" panose="02000505000000020004" pitchFamily="2" charset="0"/>
              </a:rPr>
              <a:t>Using Buffered Reader Class</a:t>
            </a:r>
          </a:p>
        </p:txBody>
      </p:sp>
      <p:sp>
        <p:nvSpPr>
          <p:cNvPr id="8" name="TextBox 7">
            <a:extLst>
              <a:ext uri="{FF2B5EF4-FFF2-40B4-BE49-F238E27FC236}">
                <a16:creationId xmlns:a16="http://schemas.microsoft.com/office/drawing/2014/main" xmlns="" id="{5840126E-871D-4F87-87A9-C894EE3B3D22}"/>
              </a:ext>
            </a:extLst>
          </p:cNvPr>
          <p:cNvSpPr txBox="1"/>
          <p:nvPr/>
        </p:nvSpPr>
        <p:spPr>
          <a:xfrm>
            <a:off x="444451" y="1295264"/>
            <a:ext cx="8026498" cy="5139869"/>
          </a:xfrm>
          <a:prstGeom prst="rect">
            <a:avLst/>
          </a:prstGeom>
          <a:noFill/>
        </p:spPr>
        <p:txBody>
          <a:bodyPr wrap="square">
            <a:spAutoFit/>
          </a:bodyPr>
          <a:lstStyle/>
          <a:p>
            <a:pPr algn="just" fontAlgn="base">
              <a:spcBef>
                <a:spcPts val="600"/>
              </a:spcBef>
              <a:spcAft>
                <a:spcPts val="600"/>
              </a:spcAft>
            </a:pPr>
            <a:r>
              <a:rPr lang="en-US" sz="1900" b="0" i="0" dirty="0">
                <a:solidFill>
                  <a:schemeClr val="tx1">
                    <a:lumMod val="95000"/>
                    <a:lumOff val="5000"/>
                  </a:schemeClr>
                </a:solidFill>
                <a:effectLst/>
                <a:latin typeface="Sitka Text" panose="02000505000000020004" pitchFamily="2" charset="0"/>
              </a:rPr>
              <a:t>import </a:t>
            </a:r>
            <a:r>
              <a:rPr lang="en-US" sz="1900" b="0" i="0" dirty="0" err="1">
                <a:solidFill>
                  <a:schemeClr val="tx1">
                    <a:lumMod val="95000"/>
                    <a:lumOff val="5000"/>
                  </a:schemeClr>
                </a:solidFill>
                <a:effectLst/>
                <a:latin typeface="Sitka Text" panose="02000505000000020004" pitchFamily="2" charset="0"/>
              </a:rPr>
              <a:t>java.io.BufferedReader</a:t>
            </a:r>
            <a:r>
              <a:rPr lang="en-US" sz="1900" b="0" i="0" dirty="0">
                <a:solidFill>
                  <a:schemeClr val="tx1">
                    <a:lumMod val="95000"/>
                    <a:lumOff val="5000"/>
                  </a:schemeClr>
                </a:solidFill>
                <a:effectLst/>
                <a:latin typeface="Sitka Text" panose="02000505000000020004" pitchFamily="2" charset="0"/>
              </a:rPr>
              <a:t>;</a:t>
            </a:r>
          </a:p>
          <a:p>
            <a:pPr algn="just" fontAlgn="base">
              <a:spcBef>
                <a:spcPts val="600"/>
              </a:spcBef>
              <a:spcAft>
                <a:spcPts val="600"/>
              </a:spcAft>
            </a:pPr>
            <a:r>
              <a:rPr lang="en-US" sz="1900" b="0" i="0" dirty="0">
                <a:solidFill>
                  <a:schemeClr val="tx1">
                    <a:lumMod val="95000"/>
                    <a:lumOff val="5000"/>
                  </a:schemeClr>
                </a:solidFill>
                <a:effectLst/>
                <a:latin typeface="Sitka Text" panose="02000505000000020004" pitchFamily="2" charset="0"/>
              </a:rPr>
              <a:t>import </a:t>
            </a:r>
            <a:r>
              <a:rPr lang="en-US" sz="1900" b="0" i="0" dirty="0" err="1">
                <a:solidFill>
                  <a:schemeClr val="tx1">
                    <a:lumMod val="95000"/>
                    <a:lumOff val="5000"/>
                  </a:schemeClr>
                </a:solidFill>
                <a:effectLst/>
                <a:latin typeface="Sitka Text" panose="02000505000000020004" pitchFamily="2" charset="0"/>
              </a:rPr>
              <a:t>java.io.IOException</a:t>
            </a:r>
            <a:r>
              <a:rPr lang="en-US" sz="1900" b="0" i="0" dirty="0">
                <a:solidFill>
                  <a:schemeClr val="tx1">
                    <a:lumMod val="95000"/>
                    <a:lumOff val="5000"/>
                  </a:schemeClr>
                </a:solidFill>
                <a:effectLst/>
                <a:latin typeface="Sitka Text" panose="02000505000000020004" pitchFamily="2" charset="0"/>
              </a:rPr>
              <a:t>;</a:t>
            </a:r>
          </a:p>
          <a:p>
            <a:pPr algn="just" fontAlgn="base">
              <a:spcBef>
                <a:spcPts val="600"/>
              </a:spcBef>
              <a:spcAft>
                <a:spcPts val="600"/>
              </a:spcAft>
            </a:pPr>
            <a:r>
              <a:rPr lang="en-US" sz="1900" b="0" i="0" dirty="0">
                <a:solidFill>
                  <a:schemeClr val="tx1">
                    <a:lumMod val="95000"/>
                    <a:lumOff val="5000"/>
                  </a:schemeClr>
                </a:solidFill>
                <a:effectLst/>
                <a:latin typeface="Sitka Text" panose="02000505000000020004" pitchFamily="2" charset="0"/>
              </a:rPr>
              <a:t>import </a:t>
            </a:r>
            <a:r>
              <a:rPr lang="en-US" sz="1900" b="0" i="0" dirty="0" err="1">
                <a:solidFill>
                  <a:schemeClr val="tx1">
                    <a:lumMod val="95000"/>
                    <a:lumOff val="5000"/>
                  </a:schemeClr>
                </a:solidFill>
                <a:effectLst/>
                <a:latin typeface="Sitka Text" panose="02000505000000020004" pitchFamily="2" charset="0"/>
              </a:rPr>
              <a:t>java.io.InputStreamReader</a:t>
            </a:r>
            <a:r>
              <a:rPr lang="en-US" sz="1900" b="0" i="0" dirty="0">
                <a:solidFill>
                  <a:schemeClr val="tx1">
                    <a:lumMod val="95000"/>
                    <a:lumOff val="5000"/>
                  </a:schemeClr>
                </a:solidFill>
                <a:effectLst/>
                <a:latin typeface="Sitka Text" panose="02000505000000020004" pitchFamily="2" charset="0"/>
              </a:rPr>
              <a:t>;</a:t>
            </a:r>
          </a:p>
          <a:p>
            <a:pPr algn="just" fontAlgn="base">
              <a:spcBef>
                <a:spcPts val="600"/>
              </a:spcBef>
              <a:spcAft>
                <a:spcPts val="600"/>
              </a:spcAft>
            </a:pPr>
            <a:r>
              <a:rPr lang="en-US" sz="1900" b="0" i="0" dirty="0">
                <a:solidFill>
                  <a:schemeClr val="tx1">
                    <a:lumMod val="95000"/>
                    <a:lumOff val="5000"/>
                  </a:schemeClr>
                </a:solidFill>
                <a:effectLst/>
                <a:latin typeface="Sitka Text" panose="02000505000000020004" pitchFamily="2" charset="0"/>
              </a:rPr>
              <a:t>public class Test {</a:t>
            </a:r>
          </a:p>
          <a:p>
            <a:pPr algn="just" fontAlgn="base">
              <a:spcBef>
                <a:spcPts val="600"/>
              </a:spcBef>
              <a:spcAft>
                <a:spcPts val="600"/>
              </a:spcAft>
            </a:pPr>
            <a:r>
              <a:rPr lang="en-US" sz="1900" b="0" i="0" dirty="0">
                <a:solidFill>
                  <a:schemeClr val="tx1">
                    <a:lumMod val="95000"/>
                    <a:lumOff val="5000"/>
                  </a:schemeClr>
                </a:solidFill>
                <a:effectLst/>
                <a:latin typeface="Sitka Text" panose="02000505000000020004" pitchFamily="2" charset="0"/>
              </a:rPr>
              <a:t>    public static void main(String[] </a:t>
            </a:r>
            <a:r>
              <a:rPr lang="en-US" sz="1900" b="0" i="0" dirty="0" err="1">
                <a:solidFill>
                  <a:schemeClr val="tx1">
                    <a:lumMod val="95000"/>
                    <a:lumOff val="5000"/>
                  </a:schemeClr>
                </a:solidFill>
                <a:effectLst/>
                <a:latin typeface="Sitka Text" panose="02000505000000020004" pitchFamily="2" charset="0"/>
              </a:rPr>
              <a:t>args</a:t>
            </a:r>
            <a:r>
              <a:rPr lang="en-US" sz="1900" b="0" i="0" dirty="0">
                <a:solidFill>
                  <a:schemeClr val="tx1">
                    <a:lumMod val="95000"/>
                    <a:lumOff val="5000"/>
                  </a:schemeClr>
                </a:solidFill>
                <a:effectLst/>
                <a:latin typeface="Sitka Text" panose="02000505000000020004" pitchFamily="2" charset="0"/>
              </a:rPr>
              <a:t>) throws </a:t>
            </a:r>
            <a:r>
              <a:rPr lang="en-US" sz="1900" b="0" i="0" dirty="0" err="1">
                <a:solidFill>
                  <a:schemeClr val="tx1">
                    <a:lumMod val="95000"/>
                    <a:lumOff val="5000"/>
                  </a:schemeClr>
                </a:solidFill>
                <a:effectLst/>
                <a:latin typeface="Sitka Text" panose="02000505000000020004" pitchFamily="2" charset="0"/>
              </a:rPr>
              <a:t>IOException</a:t>
            </a:r>
            <a:endParaRPr lang="en-US" sz="1900" b="0" i="0" dirty="0">
              <a:solidFill>
                <a:schemeClr val="tx1">
                  <a:lumMod val="95000"/>
                  <a:lumOff val="5000"/>
                </a:schemeClr>
              </a:solidFill>
              <a:effectLst/>
              <a:latin typeface="Sitka Text" panose="02000505000000020004" pitchFamily="2" charset="0"/>
            </a:endParaRPr>
          </a:p>
          <a:p>
            <a:pPr algn="just" fontAlgn="base">
              <a:spcBef>
                <a:spcPts val="600"/>
              </a:spcBef>
              <a:spcAft>
                <a:spcPts val="600"/>
              </a:spcAft>
            </a:pPr>
            <a:r>
              <a:rPr lang="en-US" sz="1900" b="0" i="0" dirty="0">
                <a:solidFill>
                  <a:schemeClr val="tx1">
                    <a:lumMod val="95000"/>
                    <a:lumOff val="5000"/>
                  </a:schemeClr>
                </a:solidFill>
                <a:effectLst/>
                <a:latin typeface="Sitka Text" panose="02000505000000020004" pitchFamily="2" charset="0"/>
              </a:rPr>
              <a:t>    {</a:t>
            </a:r>
          </a:p>
          <a:p>
            <a:pPr algn="just" fontAlgn="base">
              <a:spcBef>
                <a:spcPts val="600"/>
              </a:spcBef>
              <a:spcAft>
                <a:spcPts val="600"/>
              </a:spcAft>
            </a:pPr>
            <a:r>
              <a:rPr lang="en-US" sz="1900" b="0" i="0" dirty="0">
                <a:solidFill>
                  <a:schemeClr val="tx1">
                    <a:lumMod val="95000"/>
                    <a:lumOff val="5000"/>
                  </a:schemeClr>
                </a:solidFill>
                <a:effectLst/>
                <a:latin typeface="Sitka Text" panose="02000505000000020004" pitchFamily="2" charset="0"/>
              </a:rPr>
              <a:t>        </a:t>
            </a:r>
            <a:r>
              <a:rPr lang="en-US" sz="1900" b="0" i="0" dirty="0" err="1">
                <a:solidFill>
                  <a:schemeClr val="tx1">
                    <a:lumMod val="95000"/>
                    <a:lumOff val="5000"/>
                  </a:schemeClr>
                </a:solidFill>
                <a:effectLst/>
                <a:latin typeface="Sitka Text" panose="02000505000000020004" pitchFamily="2" charset="0"/>
              </a:rPr>
              <a:t>BufferedReader</a:t>
            </a:r>
            <a:r>
              <a:rPr lang="en-US" sz="1900" b="0" i="0" dirty="0">
                <a:solidFill>
                  <a:schemeClr val="tx1">
                    <a:lumMod val="95000"/>
                    <a:lumOff val="5000"/>
                  </a:schemeClr>
                </a:solidFill>
                <a:effectLst/>
                <a:latin typeface="Sitka Text" panose="02000505000000020004" pitchFamily="2" charset="0"/>
              </a:rPr>
              <a:t> reader = new </a:t>
            </a:r>
            <a:r>
              <a:rPr lang="en-US" sz="1900" b="0" i="0" dirty="0" err="1">
                <a:solidFill>
                  <a:schemeClr val="tx1">
                    <a:lumMod val="95000"/>
                    <a:lumOff val="5000"/>
                  </a:schemeClr>
                </a:solidFill>
                <a:effectLst/>
                <a:latin typeface="Sitka Text" panose="02000505000000020004" pitchFamily="2" charset="0"/>
              </a:rPr>
              <a:t>BufferedReader</a:t>
            </a:r>
            <a:r>
              <a:rPr lang="en-US" sz="1900" b="0" i="0" dirty="0">
                <a:solidFill>
                  <a:schemeClr val="tx1">
                    <a:lumMod val="95000"/>
                    <a:lumOff val="5000"/>
                  </a:schemeClr>
                </a:solidFill>
                <a:effectLst/>
                <a:latin typeface="Sitka Text" panose="02000505000000020004" pitchFamily="2" charset="0"/>
              </a:rPr>
              <a:t>(new </a:t>
            </a:r>
            <a:r>
              <a:rPr lang="en-US" sz="1900" b="0" i="0" dirty="0" err="1">
                <a:solidFill>
                  <a:schemeClr val="tx1">
                    <a:lumMod val="95000"/>
                    <a:lumOff val="5000"/>
                  </a:schemeClr>
                </a:solidFill>
                <a:effectLst/>
                <a:latin typeface="Sitka Text" panose="02000505000000020004" pitchFamily="2" charset="0"/>
              </a:rPr>
              <a:t>InputStreamReader</a:t>
            </a:r>
            <a:r>
              <a:rPr lang="en-US" sz="1900" b="0" i="0" dirty="0">
                <a:solidFill>
                  <a:schemeClr val="tx1">
                    <a:lumMod val="95000"/>
                    <a:lumOff val="5000"/>
                  </a:schemeClr>
                </a:solidFill>
                <a:effectLst/>
                <a:latin typeface="Sitka Text" panose="02000505000000020004" pitchFamily="2" charset="0"/>
              </a:rPr>
              <a:t>(System.in));</a:t>
            </a:r>
          </a:p>
          <a:p>
            <a:pPr algn="just" fontAlgn="base">
              <a:spcBef>
                <a:spcPts val="600"/>
              </a:spcBef>
              <a:spcAft>
                <a:spcPts val="600"/>
              </a:spcAft>
            </a:pPr>
            <a:r>
              <a:rPr lang="en-US" sz="1900" dirty="0">
                <a:solidFill>
                  <a:schemeClr val="tx1">
                    <a:lumMod val="95000"/>
                    <a:lumOff val="5000"/>
                  </a:schemeClr>
                </a:solidFill>
                <a:latin typeface="Sitka Text" panose="02000505000000020004" pitchFamily="2" charset="0"/>
              </a:rPr>
              <a:t>        </a:t>
            </a:r>
            <a:r>
              <a:rPr lang="en-US" sz="1900" b="0" i="0" dirty="0">
                <a:solidFill>
                  <a:schemeClr val="tx1">
                    <a:lumMod val="95000"/>
                    <a:lumOff val="5000"/>
                  </a:schemeClr>
                </a:solidFill>
                <a:effectLst/>
                <a:latin typeface="Sitka Text" panose="02000505000000020004" pitchFamily="2" charset="0"/>
              </a:rPr>
              <a:t>String name = </a:t>
            </a:r>
            <a:r>
              <a:rPr lang="en-US" sz="1900" b="0" i="0" dirty="0" err="1">
                <a:solidFill>
                  <a:schemeClr val="tx1">
                    <a:lumMod val="95000"/>
                    <a:lumOff val="5000"/>
                  </a:schemeClr>
                </a:solidFill>
                <a:effectLst/>
                <a:latin typeface="Sitka Text" panose="02000505000000020004" pitchFamily="2" charset="0"/>
              </a:rPr>
              <a:t>reader.readLine</a:t>
            </a:r>
            <a:r>
              <a:rPr lang="en-US" sz="1900" b="0" i="0" dirty="0">
                <a:solidFill>
                  <a:schemeClr val="tx1">
                    <a:lumMod val="95000"/>
                    <a:lumOff val="5000"/>
                  </a:schemeClr>
                </a:solidFill>
                <a:effectLst/>
                <a:latin typeface="Sitka Text" panose="02000505000000020004" pitchFamily="2" charset="0"/>
              </a:rPr>
              <a:t>();</a:t>
            </a:r>
          </a:p>
          <a:p>
            <a:pPr algn="just" fontAlgn="base">
              <a:spcBef>
                <a:spcPts val="600"/>
              </a:spcBef>
              <a:spcAft>
                <a:spcPts val="600"/>
              </a:spcAft>
            </a:pPr>
            <a:r>
              <a:rPr lang="en-US" sz="1900" dirty="0">
                <a:solidFill>
                  <a:schemeClr val="tx1">
                    <a:lumMod val="95000"/>
                    <a:lumOff val="5000"/>
                  </a:schemeClr>
                </a:solidFill>
                <a:latin typeface="Sitka Text" panose="02000505000000020004" pitchFamily="2" charset="0"/>
              </a:rPr>
              <a:t>        </a:t>
            </a:r>
            <a:r>
              <a:rPr lang="en-US" sz="1900" b="0" i="0" dirty="0" err="1">
                <a:solidFill>
                  <a:schemeClr val="tx1">
                    <a:lumMod val="95000"/>
                    <a:lumOff val="5000"/>
                  </a:schemeClr>
                </a:solidFill>
                <a:effectLst/>
                <a:latin typeface="Sitka Text" panose="02000505000000020004" pitchFamily="2" charset="0"/>
              </a:rPr>
              <a:t>System.out.println</a:t>
            </a:r>
            <a:r>
              <a:rPr lang="en-US" sz="1900" b="0" i="0" dirty="0">
                <a:solidFill>
                  <a:schemeClr val="tx1">
                    <a:lumMod val="95000"/>
                    <a:lumOff val="5000"/>
                  </a:schemeClr>
                </a:solidFill>
                <a:effectLst/>
                <a:latin typeface="Sitka Text" panose="02000505000000020004" pitchFamily="2" charset="0"/>
              </a:rPr>
              <a:t>(name);</a:t>
            </a:r>
          </a:p>
          <a:p>
            <a:pPr algn="just" fontAlgn="base">
              <a:spcBef>
                <a:spcPts val="600"/>
              </a:spcBef>
              <a:spcAft>
                <a:spcPts val="600"/>
              </a:spcAft>
            </a:pPr>
            <a:r>
              <a:rPr lang="en-US" sz="1900" b="0" i="0" dirty="0">
                <a:solidFill>
                  <a:schemeClr val="tx1">
                    <a:lumMod val="95000"/>
                    <a:lumOff val="5000"/>
                  </a:schemeClr>
                </a:solidFill>
                <a:effectLst/>
                <a:latin typeface="Sitka Text" panose="02000505000000020004" pitchFamily="2" charset="0"/>
              </a:rPr>
              <a:t>    }</a:t>
            </a:r>
          </a:p>
          <a:p>
            <a:pPr algn="just" fontAlgn="base">
              <a:spcBef>
                <a:spcPts val="600"/>
              </a:spcBef>
              <a:spcAft>
                <a:spcPts val="600"/>
              </a:spcAft>
            </a:pPr>
            <a:r>
              <a:rPr lang="en-US" sz="1900" b="0" i="0" dirty="0">
                <a:solidFill>
                  <a:schemeClr val="tx1">
                    <a:lumMod val="95000"/>
                    <a:lumOff val="5000"/>
                  </a:schemeClr>
                </a:solidFill>
                <a:effectLst/>
                <a:latin typeface="Sitka Text" panose="02000505000000020004" pitchFamily="2" charset="0"/>
              </a:rPr>
              <a:t>}</a:t>
            </a:r>
          </a:p>
        </p:txBody>
      </p:sp>
    </p:spTree>
    <p:extLst>
      <p:ext uri="{BB962C8B-B14F-4D97-AF65-F5344CB8AC3E}">
        <p14:creationId xmlns:p14="http://schemas.microsoft.com/office/powerpoint/2010/main" val="21829391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722598" y="876992"/>
            <a:ext cx="542140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441748" y="329464"/>
            <a:ext cx="5315238" cy="707886"/>
          </a:xfrm>
          <a:prstGeom prst="rect">
            <a:avLst/>
          </a:prstGeom>
          <a:noFill/>
        </p:spPr>
        <p:txBody>
          <a:bodyPr wrap="none" lIns="91440" tIns="45720" rIns="91440" bIns="45720">
            <a:spAutoFit/>
          </a:bodyPr>
          <a:lstStyle/>
          <a:p>
            <a:pPr marL="12065">
              <a:spcBef>
                <a:spcPts val="1200"/>
              </a:spcBef>
              <a:spcAft>
                <a:spcPts val="1200"/>
              </a:spcAft>
              <a:tabLst>
                <a:tab pos="243840" algn="l"/>
                <a:tab pos="244475" algn="l"/>
              </a:tabLst>
            </a:pPr>
            <a:r>
              <a:rPr lang="en-US" sz="4000" b="1" i="0">
                <a:solidFill>
                  <a:srgbClr val="273239"/>
                </a:solidFill>
                <a:effectLst>
                  <a:outerShdw blurRad="38100" dist="38100" dir="2700000" algn="tl">
                    <a:srgbClr val="000000">
                      <a:alpha val="43137"/>
                    </a:srgbClr>
                  </a:outerShdw>
                </a:effectLst>
                <a:latin typeface="Sitka Text" panose="02000505000000020004" pitchFamily="2" charset="0"/>
              </a:rPr>
              <a:t>Using Scanner Class</a:t>
            </a:r>
          </a:p>
        </p:txBody>
      </p:sp>
      <p:sp>
        <p:nvSpPr>
          <p:cNvPr id="8" name="TextBox 7">
            <a:extLst>
              <a:ext uri="{FF2B5EF4-FFF2-40B4-BE49-F238E27FC236}">
                <a16:creationId xmlns:a16="http://schemas.microsoft.com/office/drawing/2014/main" xmlns="" id="{5840126E-871D-4F87-87A9-C894EE3B3D22}"/>
              </a:ext>
            </a:extLst>
          </p:cNvPr>
          <p:cNvSpPr txBox="1"/>
          <p:nvPr/>
        </p:nvSpPr>
        <p:spPr>
          <a:xfrm>
            <a:off x="558751" y="1584878"/>
            <a:ext cx="8026498" cy="3600986"/>
          </a:xfrm>
          <a:prstGeom prst="rect">
            <a:avLst/>
          </a:prstGeom>
          <a:noFill/>
        </p:spPr>
        <p:txBody>
          <a:bodyPr wrap="square">
            <a:spAutoFit/>
          </a:bodyPr>
          <a:lstStyle/>
          <a:p>
            <a:pPr algn="just" fontAlgn="base">
              <a:spcBef>
                <a:spcPts val="1200"/>
              </a:spcBef>
              <a:spcAft>
                <a:spcPts val="1200"/>
              </a:spcAft>
            </a:pPr>
            <a:r>
              <a:rPr lang="en-US" sz="2400" b="0" i="0">
                <a:solidFill>
                  <a:schemeClr val="tx1">
                    <a:lumMod val="95000"/>
                    <a:lumOff val="5000"/>
                  </a:schemeClr>
                </a:solidFill>
                <a:effectLst/>
                <a:latin typeface="Sitka Text" panose="02000505000000020004" pitchFamily="2" charset="0"/>
              </a:rPr>
              <a:t>This is probably the most preferred method to take input. The main purpose of the Scanner class is to parse primitive types and strings using regular expressions.</a:t>
            </a:r>
          </a:p>
          <a:p>
            <a:pPr algn="just" fontAlgn="base">
              <a:spcBef>
                <a:spcPts val="1200"/>
              </a:spcBef>
              <a:spcAft>
                <a:spcPts val="1200"/>
              </a:spcAft>
            </a:pPr>
            <a:r>
              <a:rPr lang="en-US" sz="2400" b="0" i="0">
                <a:solidFill>
                  <a:schemeClr val="tx1">
                    <a:lumMod val="95000"/>
                    <a:lumOff val="5000"/>
                  </a:schemeClr>
                </a:solidFill>
                <a:effectLst/>
                <a:latin typeface="Sitka Text" panose="02000505000000020004" pitchFamily="2" charset="0"/>
              </a:rPr>
              <a:t>import </a:t>
            </a:r>
            <a:r>
              <a:rPr lang="en-US" sz="2400" b="0" i="0" err="1">
                <a:solidFill>
                  <a:schemeClr val="tx1">
                    <a:lumMod val="95000"/>
                    <a:lumOff val="5000"/>
                  </a:schemeClr>
                </a:solidFill>
                <a:effectLst/>
                <a:latin typeface="Sitka Text" panose="02000505000000020004" pitchFamily="2" charset="0"/>
              </a:rPr>
              <a:t>java.util.Scanner</a:t>
            </a:r>
            <a:r>
              <a:rPr lang="en-US" sz="2400" b="0" i="0">
                <a:solidFill>
                  <a:schemeClr val="tx1">
                    <a:lumMod val="95000"/>
                    <a:lumOff val="5000"/>
                  </a:schemeClr>
                </a:solidFill>
                <a:effectLst/>
                <a:latin typeface="Sitka Text" panose="02000505000000020004" pitchFamily="2" charset="0"/>
              </a:rPr>
              <a:t>;</a:t>
            </a:r>
          </a:p>
          <a:p>
            <a:pPr algn="just" fontAlgn="base">
              <a:spcBef>
                <a:spcPts val="1200"/>
              </a:spcBef>
              <a:spcAft>
                <a:spcPts val="1200"/>
              </a:spcAft>
            </a:pPr>
            <a:r>
              <a:rPr lang="en-US" sz="2400" b="0" i="0">
                <a:solidFill>
                  <a:schemeClr val="tx1">
                    <a:lumMod val="95000"/>
                    <a:lumOff val="5000"/>
                  </a:schemeClr>
                </a:solidFill>
                <a:effectLst/>
                <a:latin typeface="Sitka Text" panose="02000505000000020004" pitchFamily="2" charset="0"/>
              </a:rPr>
              <a:t>Scanner </a:t>
            </a:r>
            <a:r>
              <a:rPr lang="en-US" sz="2400" b="0" i="0" err="1">
                <a:solidFill>
                  <a:schemeClr val="tx1">
                    <a:lumMod val="95000"/>
                    <a:lumOff val="5000"/>
                  </a:schemeClr>
                </a:solidFill>
                <a:effectLst/>
                <a:latin typeface="Sitka Text" panose="02000505000000020004" pitchFamily="2" charset="0"/>
              </a:rPr>
              <a:t>myObj</a:t>
            </a:r>
            <a:r>
              <a:rPr lang="en-US" sz="2400" b="0" i="0">
                <a:solidFill>
                  <a:schemeClr val="tx1">
                    <a:lumMod val="95000"/>
                    <a:lumOff val="5000"/>
                  </a:schemeClr>
                </a:solidFill>
                <a:effectLst/>
                <a:latin typeface="Sitka Text" panose="02000505000000020004" pitchFamily="2" charset="0"/>
              </a:rPr>
              <a:t> = new Scanner(System.in);</a:t>
            </a:r>
          </a:p>
          <a:p>
            <a:pPr algn="just" fontAlgn="base">
              <a:spcBef>
                <a:spcPts val="1200"/>
              </a:spcBef>
              <a:spcAft>
                <a:spcPts val="1200"/>
              </a:spcAft>
            </a:pPr>
            <a:r>
              <a:rPr lang="en-US" sz="2400" b="0" i="0">
                <a:solidFill>
                  <a:schemeClr val="tx1">
                    <a:lumMod val="95000"/>
                    <a:lumOff val="5000"/>
                  </a:schemeClr>
                </a:solidFill>
                <a:effectLst/>
                <a:latin typeface="Sitka Text" panose="02000505000000020004" pitchFamily="2" charset="0"/>
              </a:rPr>
              <a:t> String </a:t>
            </a:r>
            <a:r>
              <a:rPr lang="en-US" sz="2400" b="0" i="0" err="1">
                <a:solidFill>
                  <a:schemeClr val="tx1">
                    <a:lumMod val="95000"/>
                    <a:lumOff val="5000"/>
                  </a:schemeClr>
                </a:solidFill>
                <a:effectLst/>
                <a:latin typeface="Sitka Text" panose="02000505000000020004" pitchFamily="2" charset="0"/>
              </a:rPr>
              <a:t>userName</a:t>
            </a:r>
            <a:r>
              <a:rPr lang="en-US" sz="2400" b="0" i="0">
                <a:solidFill>
                  <a:schemeClr val="tx1">
                    <a:lumMod val="95000"/>
                    <a:lumOff val="5000"/>
                  </a:schemeClr>
                </a:solidFill>
                <a:effectLst/>
                <a:latin typeface="Sitka Text" panose="02000505000000020004" pitchFamily="2" charset="0"/>
              </a:rPr>
              <a:t> = </a:t>
            </a:r>
            <a:r>
              <a:rPr lang="en-US" sz="2400" b="0" i="0" err="1">
                <a:solidFill>
                  <a:schemeClr val="tx1">
                    <a:lumMod val="95000"/>
                    <a:lumOff val="5000"/>
                  </a:schemeClr>
                </a:solidFill>
                <a:effectLst/>
                <a:latin typeface="Sitka Text" panose="02000505000000020004" pitchFamily="2" charset="0"/>
              </a:rPr>
              <a:t>myObj.nextLine</a:t>
            </a:r>
            <a:r>
              <a:rPr lang="en-US" sz="2400" b="0" i="0">
                <a:solidFill>
                  <a:schemeClr val="tx1">
                    <a:lumMod val="95000"/>
                    <a:lumOff val="5000"/>
                  </a:schemeClr>
                </a:solidFill>
                <a:effectLst/>
                <a:latin typeface="Sitka Text" panose="02000505000000020004" pitchFamily="2" charset="0"/>
              </a:rPr>
              <a:t>();</a:t>
            </a:r>
          </a:p>
        </p:txBody>
      </p:sp>
    </p:spTree>
    <p:extLst>
      <p:ext uri="{BB962C8B-B14F-4D97-AF65-F5344CB8AC3E}">
        <p14:creationId xmlns:p14="http://schemas.microsoft.com/office/powerpoint/2010/main" val="27030191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722598" y="876992"/>
            <a:ext cx="542140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441748" y="329464"/>
            <a:ext cx="5315238" cy="707886"/>
          </a:xfrm>
          <a:prstGeom prst="rect">
            <a:avLst/>
          </a:prstGeom>
          <a:noFill/>
        </p:spPr>
        <p:txBody>
          <a:bodyPr wrap="none" lIns="91440" tIns="45720" rIns="91440" bIns="45720">
            <a:spAutoFit/>
          </a:bodyPr>
          <a:lstStyle/>
          <a:p>
            <a:pPr marL="12065">
              <a:spcBef>
                <a:spcPts val="1200"/>
              </a:spcBef>
              <a:spcAft>
                <a:spcPts val="1200"/>
              </a:spcAft>
              <a:tabLst>
                <a:tab pos="243840" algn="l"/>
                <a:tab pos="244475" algn="l"/>
              </a:tabLst>
            </a:pPr>
            <a:r>
              <a:rPr lang="en-US" sz="4000" b="1" i="0">
                <a:solidFill>
                  <a:srgbClr val="273239"/>
                </a:solidFill>
                <a:effectLst>
                  <a:outerShdw blurRad="38100" dist="38100" dir="2700000" algn="tl">
                    <a:srgbClr val="000000">
                      <a:alpha val="43137"/>
                    </a:srgbClr>
                  </a:outerShdw>
                </a:effectLst>
                <a:latin typeface="Sitka Text" panose="02000505000000020004" pitchFamily="2" charset="0"/>
              </a:rPr>
              <a:t>Using Scanner Class</a:t>
            </a:r>
          </a:p>
        </p:txBody>
      </p:sp>
      <p:graphicFrame>
        <p:nvGraphicFramePr>
          <p:cNvPr id="2" name="Table 1">
            <a:extLst>
              <a:ext uri="{FF2B5EF4-FFF2-40B4-BE49-F238E27FC236}">
                <a16:creationId xmlns:a16="http://schemas.microsoft.com/office/drawing/2014/main" xmlns="" id="{FD06FD08-0F49-44D3-A443-17AE91771693}"/>
              </a:ext>
            </a:extLst>
          </p:cNvPr>
          <p:cNvGraphicFramePr>
            <a:graphicFrameLocks noGrp="1"/>
          </p:cNvGraphicFramePr>
          <p:nvPr>
            <p:extLst>
              <p:ext uri="{D42A27DB-BD31-4B8C-83A1-F6EECF244321}">
                <p14:modId xmlns:p14="http://schemas.microsoft.com/office/powerpoint/2010/main" val="4018359958"/>
              </p:ext>
            </p:extLst>
          </p:nvPr>
        </p:nvGraphicFramePr>
        <p:xfrm>
          <a:off x="854612" y="1317568"/>
          <a:ext cx="7755988" cy="4663440"/>
        </p:xfrm>
        <a:graphic>
          <a:graphicData uri="http://schemas.openxmlformats.org/drawingml/2006/table">
            <a:tbl>
              <a:tblPr firstRow="1" bandRow="1">
                <a:tableStyleId>{1FECB4D8-DB02-4DC6-A0A2-4F2EBAE1DC90}</a:tableStyleId>
              </a:tblPr>
              <a:tblGrid>
                <a:gridCol w="2040988">
                  <a:extLst>
                    <a:ext uri="{9D8B030D-6E8A-4147-A177-3AD203B41FA5}">
                      <a16:colId xmlns:a16="http://schemas.microsoft.com/office/drawing/2014/main" xmlns="" val="365379976"/>
                    </a:ext>
                  </a:extLst>
                </a:gridCol>
                <a:gridCol w="5715000">
                  <a:extLst>
                    <a:ext uri="{9D8B030D-6E8A-4147-A177-3AD203B41FA5}">
                      <a16:colId xmlns:a16="http://schemas.microsoft.com/office/drawing/2014/main" xmlns="" val="35867902"/>
                    </a:ext>
                  </a:extLst>
                </a:gridCol>
              </a:tblGrid>
              <a:tr h="0">
                <a:tc>
                  <a:txBody>
                    <a:bodyPr/>
                    <a:lstStyle/>
                    <a:p>
                      <a:pPr algn="l" fontAlgn="t"/>
                      <a:r>
                        <a:rPr lang="en-US" sz="2400" b="1" dirty="0">
                          <a:effectLst/>
                        </a:rPr>
                        <a:t>Method</a:t>
                      </a:r>
                      <a:endParaRPr lang="en-US" sz="2400" b="1" dirty="0">
                        <a:effectLst/>
                        <a:latin typeface="Sitka Text" panose="02000505000000020004" pitchFamily="2" charset="0"/>
                      </a:endParaRPr>
                    </a:p>
                  </a:txBody>
                  <a:tcPr marL="114300" marR="57150" marT="76200" marB="76200"/>
                </a:tc>
                <a:tc>
                  <a:txBody>
                    <a:bodyPr/>
                    <a:lstStyle/>
                    <a:p>
                      <a:pPr algn="l" fontAlgn="t"/>
                      <a:r>
                        <a:rPr lang="en-US" sz="2400" b="1">
                          <a:effectLst/>
                        </a:rPr>
                        <a:t>Description</a:t>
                      </a:r>
                      <a:endParaRPr lang="en-US" sz="2400" b="1">
                        <a:effectLst/>
                        <a:latin typeface="Sitka Text" panose="02000505000000020004" pitchFamily="2" charset="0"/>
                      </a:endParaRPr>
                    </a:p>
                  </a:txBody>
                  <a:tcPr marL="57150" marR="57150" marT="76200" marB="76200"/>
                </a:tc>
                <a:extLst>
                  <a:ext uri="{0D108BD9-81ED-4DB2-BD59-A6C34878D82A}">
                    <a16:rowId xmlns:a16="http://schemas.microsoft.com/office/drawing/2014/main" xmlns="" val="3602024890"/>
                  </a:ext>
                </a:extLst>
              </a:tr>
              <a:tr h="0">
                <a:tc>
                  <a:txBody>
                    <a:bodyPr/>
                    <a:lstStyle/>
                    <a:p>
                      <a:pPr algn="l" fontAlgn="t"/>
                      <a:r>
                        <a:rPr lang="en-US" sz="2400" err="1">
                          <a:effectLst/>
                        </a:rPr>
                        <a:t>nextBoolean</a:t>
                      </a:r>
                      <a:r>
                        <a:rPr lang="en-US" sz="2400">
                          <a:effectLst/>
                        </a:rPr>
                        <a:t>()</a:t>
                      </a:r>
                      <a:endParaRPr lang="en-US" sz="2400">
                        <a:effectLst/>
                        <a:latin typeface="Sitka Text" panose="02000505000000020004" pitchFamily="2" charset="0"/>
                      </a:endParaRPr>
                    </a:p>
                  </a:txBody>
                  <a:tcPr marL="114300" marR="57150" marT="76200" marB="76200"/>
                </a:tc>
                <a:tc>
                  <a:txBody>
                    <a:bodyPr/>
                    <a:lstStyle/>
                    <a:p>
                      <a:pPr algn="l" fontAlgn="t"/>
                      <a:r>
                        <a:rPr lang="en-US" sz="2400" dirty="0">
                          <a:effectLst/>
                        </a:rPr>
                        <a:t>Reads a </a:t>
                      </a:r>
                      <a:r>
                        <a:rPr lang="en-US" sz="2400" dirty="0" err="1">
                          <a:effectLst/>
                        </a:rPr>
                        <a:t>boolean</a:t>
                      </a:r>
                      <a:r>
                        <a:rPr lang="en-US" sz="2400" dirty="0">
                          <a:effectLst/>
                        </a:rPr>
                        <a:t> value from the user</a:t>
                      </a:r>
                      <a:endParaRPr lang="en-US" sz="2400" dirty="0">
                        <a:effectLst/>
                        <a:latin typeface="Sitka Text" panose="02000505000000020004" pitchFamily="2" charset="0"/>
                      </a:endParaRPr>
                    </a:p>
                  </a:txBody>
                  <a:tcPr marL="57150" marR="57150" marT="76200" marB="76200"/>
                </a:tc>
                <a:extLst>
                  <a:ext uri="{0D108BD9-81ED-4DB2-BD59-A6C34878D82A}">
                    <a16:rowId xmlns:a16="http://schemas.microsoft.com/office/drawing/2014/main" xmlns="" val="713553579"/>
                  </a:ext>
                </a:extLst>
              </a:tr>
              <a:tr h="0">
                <a:tc>
                  <a:txBody>
                    <a:bodyPr/>
                    <a:lstStyle/>
                    <a:p>
                      <a:pPr algn="l" fontAlgn="t"/>
                      <a:r>
                        <a:rPr lang="en-US" sz="2400" err="1">
                          <a:effectLst/>
                        </a:rPr>
                        <a:t>nextByte</a:t>
                      </a:r>
                      <a:r>
                        <a:rPr lang="en-US" sz="2400">
                          <a:effectLst/>
                        </a:rPr>
                        <a:t>()</a:t>
                      </a:r>
                      <a:endParaRPr lang="en-US" sz="2400">
                        <a:effectLst/>
                        <a:latin typeface="Sitka Text" panose="02000505000000020004" pitchFamily="2" charset="0"/>
                      </a:endParaRPr>
                    </a:p>
                  </a:txBody>
                  <a:tcPr marL="114300" marR="57150" marT="76200" marB="76200"/>
                </a:tc>
                <a:tc>
                  <a:txBody>
                    <a:bodyPr/>
                    <a:lstStyle/>
                    <a:p>
                      <a:pPr algn="l" fontAlgn="t"/>
                      <a:r>
                        <a:rPr lang="en-US" sz="2400">
                          <a:effectLst/>
                        </a:rPr>
                        <a:t>Reads a byte value from the user</a:t>
                      </a:r>
                      <a:endParaRPr lang="en-US" sz="2400">
                        <a:effectLst/>
                        <a:latin typeface="Sitka Text" panose="02000505000000020004" pitchFamily="2" charset="0"/>
                      </a:endParaRPr>
                    </a:p>
                  </a:txBody>
                  <a:tcPr marL="57150" marR="57150" marT="76200" marB="76200"/>
                </a:tc>
                <a:extLst>
                  <a:ext uri="{0D108BD9-81ED-4DB2-BD59-A6C34878D82A}">
                    <a16:rowId xmlns:a16="http://schemas.microsoft.com/office/drawing/2014/main" xmlns="" val="3182241831"/>
                  </a:ext>
                </a:extLst>
              </a:tr>
              <a:tr h="0">
                <a:tc>
                  <a:txBody>
                    <a:bodyPr/>
                    <a:lstStyle/>
                    <a:p>
                      <a:pPr algn="l" fontAlgn="t"/>
                      <a:r>
                        <a:rPr lang="en-US" sz="2400" err="1">
                          <a:effectLst/>
                        </a:rPr>
                        <a:t>nextDouble</a:t>
                      </a:r>
                      <a:r>
                        <a:rPr lang="en-US" sz="2400">
                          <a:effectLst/>
                        </a:rPr>
                        <a:t>()</a:t>
                      </a:r>
                      <a:endParaRPr lang="en-US" sz="2400">
                        <a:effectLst/>
                        <a:latin typeface="Sitka Text" panose="02000505000000020004" pitchFamily="2" charset="0"/>
                      </a:endParaRPr>
                    </a:p>
                  </a:txBody>
                  <a:tcPr marL="114300" marR="57150" marT="76200" marB="76200"/>
                </a:tc>
                <a:tc>
                  <a:txBody>
                    <a:bodyPr/>
                    <a:lstStyle/>
                    <a:p>
                      <a:pPr algn="l" fontAlgn="t"/>
                      <a:r>
                        <a:rPr lang="en-US" sz="2400">
                          <a:effectLst/>
                        </a:rPr>
                        <a:t>Reads a double value from the user</a:t>
                      </a:r>
                      <a:endParaRPr lang="en-US" sz="2400">
                        <a:effectLst/>
                        <a:latin typeface="Sitka Text" panose="02000505000000020004" pitchFamily="2" charset="0"/>
                      </a:endParaRPr>
                    </a:p>
                  </a:txBody>
                  <a:tcPr marL="57150" marR="57150" marT="76200" marB="76200"/>
                </a:tc>
                <a:extLst>
                  <a:ext uri="{0D108BD9-81ED-4DB2-BD59-A6C34878D82A}">
                    <a16:rowId xmlns:a16="http://schemas.microsoft.com/office/drawing/2014/main" xmlns="" val="2233971453"/>
                  </a:ext>
                </a:extLst>
              </a:tr>
              <a:tr h="0">
                <a:tc>
                  <a:txBody>
                    <a:bodyPr/>
                    <a:lstStyle/>
                    <a:p>
                      <a:pPr algn="l" fontAlgn="t"/>
                      <a:r>
                        <a:rPr lang="en-US" sz="2400" err="1">
                          <a:effectLst/>
                        </a:rPr>
                        <a:t>nextFloat</a:t>
                      </a:r>
                      <a:r>
                        <a:rPr lang="en-US" sz="2400">
                          <a:effectLst/>
                        </a:rPr>
                        <a:t>()</a:t>
                      </a:r>
                      <a:endParaRPr lang="en-US" sz="2400">
                        <a:effectLst/>
                        <a:latin typeface="Sitka Text" panose="02000505000000020004" pitchFamily="2" charset="0"/>
                      </a:endParaRPr>
                    </a:p>
                  </a:txBody>
                  <a:tcPr marL="114300" marR="57150" marT="76200" marB="76200"/>
                </a:tc>
                <a:tc>
                  <a:txBody>
                    <a:bodyPr/>
                    <a:lstStyle/>
                    <a:p>
                      <a:pPr algn="l" fontAlgn="t"/>
                      <a:r>
                        <a:rPr lang="en-US" sz="2400">
                          <a:effectLst/>
                        </a:rPr>
                        <a:t>Reads a float value from the user</a:t>
                      </a:r>
                      <a:endParaRPr lang="en-US" sz="2400">
                        <a:effectLst/>
                        <a:latin typeface="Sitka Text" panose="02000505000000020004" pitchFamily="2" charset="0"/>
                      </a:endParaRPr>
                    </a:p>
                  </a:txBody>
                  <a:tcPr marL="57150" marR="57150" marT="76200" marB="76200"/>
                </a:tc>
                <a:extLst>
                  <a:ext uri="{0D108BD9-81ED-4DB2-BD59-A6C34878D82A}">
                    <a16:rowId xmlns:a16="http://schemas.microsoft.com/office/drawing/2014/main" xmlns="" val="3164123427"/>
                  </a:ext>
                </a:extLst>
              </a:tr>
              <a:tr h="0">
                <a:tc>
                  <a:txBody>
                    <a:bodyPr/>
                    <a:lstStyle/>
                    <a:p>
                      <a:pPr algn="l" fontAlgn="t"/>
                      <a:r>
                        <a:rPr lang="en-US" sz="2400" dirty="0" err="1">
                          <a:effectLst/>
                        </a:rPr>
                        <a:t>nextInt</a:t>
                      </a:r>
                      <a:r>
                        <a:rPr lang="en-US" sz="2400" dirty="0" smtClean="0">
                          <a:effectLst/>
                        </a:rPr>
                        <a:t>()</a:t>
                      </a:r>
                      <a:endParaRPr lang="en-US" sz="2400" dirty="0">
                        <a:effectLst/>
                        <a:latin typeface="Sitka Text" panose="02000505000000020004" pitchFamily="2" charset="0"/>
                      </a:endParaRPr>
                    </a:p>
                  </a:txBody>
                  <a:tcPr marL="114300" marR="57150" marT="76200" marB="76200"/>
                </a:tc>
                <a:tc>
                  <a:txBody>
                    <a:bodyPr/>
                    <a:lstStyle/>
                    <a:p>
                      <a:pPr algn="l" fontAlgn="t"/>
                      <a:r>
                        <a:rPr lang="en-US" sz="2400">
                          <a:effectLst/>
                        </a:rPr>
                        <a:t>Reads a int value from the user</a:t>
                      </a:r>
                      <a:endParaRPr lang="en-US" sz="2400">
                        <a:effectLst/>
                        <a:latin typeface="Sitka Text" panose="02000505000000020004" pitchFamily="2" charset="0"/>
                      </a:endParaRPr>
                    </a:p>
                  </a:txBody>
                  <a:tcPr marL="57150" marR="57150" marT="76200" marB="76200"/>
                </a:tc>
                <a:extLst>
                  <a:ext uri="{0D108BD9-81ED-4DB2-BD59-A6C34878D82A}">
                    <a16:rowId xmlns:a16="http://schemas.microsoft.com/office/drawing/2014/main" xmlns="" val="55956774"/>
                  </a:ext>
                </a:extLst>
              </a:tr>
              <a:tr h="0">
                <a:tc>
                  <a:txBody>
                    <a:bodyPr/>
                    <a:lstStyle/>
                    <a:p>
                      <a:pPr algn="l" fontAlgn="t"/>
                      <a:r>
                        <a:rPr lang="en-US" sz="2400" err="1">
                          <a:effectLst/>
                        </a:rPr>
                        <a:t>nextLine</a:t>
                      </a:r>
                      <a:r>
                        <a:rPr lang="en-US" sz="2400">
                          <a:effectLst/>
                        </a:rPr>
                        <a:t>()</a:t>
                      </a:r>
                      <a:endParaRPr lang="en-US" sz="2400">
                        <a:effectLst/>
                        <a:latin typeface="Sitka Text" panose="02000505000000020004" pitchFamily="2" charset="0"/>
                      </a:endParaRPr>
                    </a:p>
                  </a:txBody>
                  <a:tcPr marL="114300" marR="57150" marT="76200" marB="76200"/>
                </a:tc>
                <a:tc>
                  <a:txBody>
                    <a:bodyPr/>
                    <a:lstStyle/>
                    <a:p>
                      <a:pPr algn="l" fontAlgn="t"/>
                      <a:r>
                        <a:rPr lang="en-US" sz="2400">
                          <a:effectLst/>
                        </a:rPr>
                        <a:t>Reads a String value from the user</a:t>
                      </a:r>
                      <a:endParaRPr lang="en-US" sz="2400">
                        <a:effectLst/>
                        <a:latin typeface="Sitka Text" panose="02000505000000020004" pitchFamily="2" charset="0"/>
                      </a:endParaRPr>
                    </a:p>
                  </a:txBody>
                  <a:tcPr marL="57150" marR="57150" marT="76200" marB="76200"/>
                </a:tc>
                <a:extLst>
                  <a:ext uri="{0D108BD9-81ED-4DB2-BD59-A6C34878D82A}">
                    <a16:rowId xmlns:a16="http://schemas.microsoft.com/office/drawing/2014/main" xmlns="" val="1138609308"/>
                  </a:ext>
                </a:extLst>
              </a:tr>
              <a:tr h="0">
                <a:tc>
                  <a:txBody>
                    <a:bodyPr/>
                    <a:lstStyle/>
                    <a:p>
                      <a:pPr algn="l" fontAlgn="t"/>
                      <a:r>
                        <a:rPr lang="en-US" sz="2400" err="1">
                          <a:effectLst/>
                        </a:rPr>
                        <a:t>nextLong</a:t>
                      </a:r>
                      <a:r>
                        <a:rPr lang="en-US" sz="2400">
                          <a:effectLst/>
                        </a:rPr>
                        <a:t>()</a:t>
                      </a:r>
                      <a:endParaRPr lang="en-US" sz="2400">
                        <a:effectLst/>
                        <a:latin typeface="Sitka Text" panose="02000505000000020004" pitchFamily="2" charset="0"/>
                      </a:endParaRPr>
                    </a:p>
                  </a:txBody>
                  <a:tcPr marL="114300" marR="57150" marT="76200" marB="76200"/>
                </a:tc>
                <a:tc>
                  <a:txBody>
                    <a:bodyPr/>
                    <a:lstStyle/>
                    <a:p>
                      <a:pPr algn="l" fontAlgn="t"/>
                      <a:r>
                        <a:rPr lang="en-US" sz="2400">
                          <a:effectLst/>
                        </a:rPr>
                        <a:t>Reads a long value from the user</a:t>
                      </a:r>
                      <a:endParaRPr lang="en-US" sz="2400">
                        <a:effectLst/>
                        <a:latin typeface="Sitka Text" panose="02000505000000020004" pitchFamily="2" charset="0"/>
                      </a:endParaRPr>
                    </a:p>
                  </a:txBody>
                  <a:tcPr marL="57150" marR="57150" marT="76200" marB="76200"/>
                </a:tc>
                <a:extLst>
                  <a:ext uri="{0D108BD9-81ED-4DB2-BD59-A6C34878D82A}">
                    <a16:rowId xmlns:a16="http://schemas.microsoft.com/office/drawing/2014/main" xmlns="" val="1100046292"/>
                  </a:ext>
                </a:extLst>
              </a:tr>
              <a:tr h="0">
                <a:tc>
                  <a:txBody>
                    <a:bodyPr/>
                    <a:lstStyle/>
                    <a:p>
                      <a:pPr algn="l" fontAlgn="t"/>
                      <a:r>
                        <a:rPr lang="en-US" sz="2400" err="1">
                          <a:effectLst/>
                        </a:rPr>
                        <a:t>nextShort</a:t>
                      </a:r>
                      <a:r>
                        <a:rPr lang="en-US" sz="2400">
                          <a:effectLst/>
                        </a:rPr>
                        <a:t>()</a:t>
                      </a:r>
                      <a:endParaRPr lang="en-US" sz="2400">
                        <a:effectLst/>
                        <a:latin typeface="Sitka Text" panose="02000505000000020004" pitchFamily="2" charset="0"/>
                      </a:endParaRPr>
                    </a:p>
                  </a:txBody>
                  <a:tcPr marL="114300" marR="57150" marT="76200" marB="76200"/>
                </a:tc>
                <a:tc>
                  <a:txBody>
                    <a:bodyPr/>
                    <a:lstStyle/>
                    <a:p>
                      <a:pPr algn="l" fontAlgn="t"/>
                      <a:r>
                        <a:rPr lang="en-US" sz="2400">
                          <a:effectLst/>
                        </a:rPr>
                        <a:t>Reads a short value from the user</a:t>
                      </a:r>
                      <a:endParaRPr lang="en-US" sz="2400">
                        <a:effectLst/>
                        <a:latin typeface="Sitka Text" panose="02000505000000020004" pitchFamily="2" charset="0"/>
                      </a:endParaRPr>
                    </a:p>
                  </a:txBody>
                  <a:tcPr marL="57150" marR="57150" marT="76200" marB="76200"/>
                </a:tc>
                <a:extLst>
                  <a:ext uri="{0D108BD9-81ED-4DB2-BD59-A6C34878D82A}">
                    <a16:rowId xmlns:a16="http://schemas.microsoft.com/office/drawing/2014/main" xmlns="" val="361706457"/>
                  </a:ext>
                </a:extLst>
              </a:tr>
            </a:tbl>
          </a:graphicData>
        </a:graphic>
      </p:graphicFrame>
    </p:spTree>
    <p:extLst>
      <p:ext uri="{BB962C8B-B14F-4D97-AF65-F5344CB8AC3E}">
        <p14:creationId xmlns:p14="http://schemas.microsoft.com/office/powerpoint/2010/main" val="23763487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722598" y="876992"/>
            <a:ext cx="542140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441748" y="329464"/>
            <a:ext cx="5315238" cy="707886"/>
          </a:xfrm>
          <a:prstGeom prst="rect">
            <a:avLst/>
          </a:prstGeom>
          <a:noFill/>
        </p:spPr>
        <p:txBody>
          <a:bodyPr wrap="none" lIns="91440" tIns="45720" rIns="91440" bIns="45720">
            <a:spAutoFit/>
          </a:bodyPr>
          <a:lstStyle/>
          <a:p>
            <a:pPr marL="12065">
              <a:spcBef>
                <a:spcPts val="1200"/>
              </a:spcBef>
              <a:spcAft>
                <a:spcPts val="1200"/>
              </a:spcAft>
              <a:tabLst>
                <a:tab pos="243840" algn="l"/>
                <a:tab pos="244475" algn="l"/>
              </a:tabLst>
            </a:pPr>
            <a:r>
              <a:rPr lang="en-US" sz="4000" b="1" i="0">
                <a:solidFill>
                  <a:srgbClr val="273239"/>
                </a:solidFill>
                <a:effectLst>
                  <a:outerShdw blurRad="38100" dist="38100" dir="2700000" algn="tl">
                    <a:srgbClr val="000000">
                      <a:alpha val="43137"/>
                    </a:srgbClr>
                  </a:outerShdw>
                </a:effectLst>
                <a:latin typeface="Sitka Text" panose="02000505000000020004" pitchFamily="2" charset="0"/>
              </a:rPr>
              <a:t>Using Scanner Class</a:t>
            </a:r>
          </a:p>
        </p:txBody>
      </p:sp>
      <p:sp>
        <p:nvSpPr>
          <p:cNvPr id="9" name="TextBox 8">
            <a:extLst>
              <a:ext uri="{FF2B5EF4-FFF2-40B4-BE49-F238E27FC236}">
                <a16:creationId xmlns:a16="http://schemas.microsoft.com/office/drawing/2014/main" xmlns="" id="{2C92B89D-C605-4158-9FF7-0555C3B110C3}"/>
              </a:ext>
            </a:extLst>
          </p:cNvPr>
          <p:cNvSpPr txBox="1"/>
          <p:nvPr/>
        </p:nvSpPr>
        <p:spPr>
          <a:xfrm>
            <a:off x="633046" y="1581589"/>
            <a:ext cx="6952957" cy="4154984"/>
          </a:xfrm>
          <a:prstGeom prst="rect">
            <a:avLst/>
          </a:prstGeom>
          <a:noFill/>
        </p:spPr>
        <p:txBody>
          <a:bodyPr wrap="square" lIns="91440" tIns="45720" rIns="91440" bIns="45720" anchor="t">
            <a:spAutoFit/>
          </a:bodyPr>
          <a:lstStyle/>
          <a:p>
            <a:r>
              <a:rPr lang="en-US" sz="2400">
                <a:latin typeface="Sitka Text"/>
              </a:rPr>
              <a:t>Scanner </a:t>
            </a:r>
            <a:r>
              <a:rPr lang="en-US" sz="2400" err="1">
                <a:latin typeface="Sitka Text"/>
              </a:rPr>
              <a:t>myObj</a:t>
            </a:r>
            <a:r>
              <a:rPr lang="en-US" sz="2400">
                <a:latin typeface="Sitka Text"/>
              </a:rPr>
              <a:t> = new Scanner(System.in);</a:t>
            </a:r>
          </a:p>
          <a:p>
            <a:endParaRPr lang="en-US" sz="2400">
              <a:latin typeface="Sitka Text" panose="02000505000000020004" pitchFamily="2" charset="0"/>
            </a:endParaRPr>
          </a:p>
          <a:p>
            <a:r>
              <a:rPr lang="en-US" sz="2400">
                <a:latin typeface="Sitka Text"/>
              </a:rPr>
              <a:t>    </a:t>
            </a:r>
            <a:r>
              <a:rPr lang="en-US" sz="2400" err="1">
                <a:latin typeface="Sitka Text"/>
              </a:rPr>
              <a:t>System.out.println</a:t>
            </a:r>
            <a:r>
              <a:rPr lang="en-US" sz="2400">
                <a:latin typeface="Sitka Text"/>
              </a:rPr>
              <a:t>("Enter name, age and salary:");</a:t>
            </a:r>
          </a:p>
          <a:p>
            <a:endParaRPr lang="en-US" sz="2400">
              <a:latin typeface="Sitka Text" panose="02000505000000020004" pitchFamily="2" charset="0"/>
            </a:endParaRPr>
          </a:p>
          <a:p>
            <a:r>
              <a:rPr lang="en-US" sz="2400">
                <a:latin typeface="Sitka Text"/>
              </a:rPr>
              <a:t>    // String input</a:t>
            </a:r>
          </a:p>
          <a:p>
            <a:r>
              <a:rPr lang="en-US" sz="2400">
                <a:latin typeface="Sitka Text"/>
              </a:rPr>
              <a:t>    String name = </a:t>
            </a:r>
            <a:r>
              <a:rPr lang="en-US" sz="2400" err="1">
                <a:latin typeface="Sitka Text"/>
              </a:rPr>
              <a:t>myObj.nextLine</a:t>
            </a:r>
            <a:r>
              <a:rPr lang="en-US" sz="2400">
                <a:latin typeface="Sitka Text"/>
              </a:rPr>
              <a:t>();</a:t>
            </a:r>
          </a:p>
          <a:p>
            <a:endParaRPr lang="en-US" sz="2400">
              <a:latin typeface="Sitka Text" panose="02000505000000020004" pitchFamily="2" charset="0"/>
            </a:endParaRPr>
          </a:p>
          <a:p>
            <a:r>
              <a:rPr lang="en-US" sz="2400">
                <a:latin typeface="Sitka Text"/>
              </a:rPr>
              <a:t>    // Numerical input</a:t>
            </a:r>
          </a:p>
          <a:p>
            <a:r>
              <a:rPr lang="en-US" sz="2400">
                <a:latin typeface="Sitka Text"/>
              </a:rPr>
              <a:t>    int age = </a:t>
            </a:r>
            <a:r>
              <a:rPr lang="en-US" sz="2400" err="1">
                <a:latin typeface="Sitka Text"/>
              </a:rPr>
              <a:t>myObj.nextInt</a:t>
            </a:r>
            <a:r>
              <a:rPr lang="en-US" sz="2400">
                <a:latin typeface="Sitka Text"/>
              </a:rPr>
              <a:t>();</a:t>
            </a:r>
          </a:p>
          <a:p>
            <a:r>
              <a:rPr lang="en-US" sz="2400">
                <a:latin typeface="Sitka Text"/>
              </a:rPr>
              <a:t>    double salary = </a:t>
            </a:r>
            <a:r>
              <a:rPr lang="en-US" sz="2400" err="1">
                <a:latin typeface="Sitka Text"/>
              </a:rPr>
              <a:t>myObj.nextDouble</a:t>
            </a:r>
            <a:r>
              <a:rPr lang="en-US" sz="2400">
                <a:latin typeface="Sitka Text"/>
              </a:rPr>
              <a:t>();</a:t>
            </a:r>
          </a:p>
        </p:txBody>
      </p:sp>
    </p:spTree>
    <p:extLst>
      <p:ext uri="{BB962C8B-B14F-4D97-AF65-F5344CB8AC3E}">
        <p14:creationId xmlns:p14="http://schemas.microsoft.com/office/powerpoint/2010/main" val="27406975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722598" y="876992"/>
            <a:ext cx="542140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441748" y="329464"/>
            <a:ext cx="5315238" cy="707886"/>
          </a:xfrm>
          <a:prstGeom prst="rect">
            <a:avLst/>
          </a:prstGeom>
          <a:noFill/>
        </p:spPr>
        <p:txBody>
          <a:bodyPr wrap="none" lIns="91440" tIns="45720" rIns="91440" bIns="45720">
            <a:spAutoFit/>
          </a:bodyPr>
          <a:lstStyle/>
          <a:p>
            <a:pPr marL="12065">
              <a:spcBef>
                <a:spcPts val="1200"/>
              </a:spcBef>
              <a:spcAft>
                <a:spcPts val="1200"/>
              </a:spcAft>
              <a:tabLst>
                <a:tab pos="243840" algn="l"/>
                <a:tab pos="244475" algn="l"/>
              </a:tabLst>
            </a:pPr>
            <a:r>
              <a:rPr lang="en-US" sz="4000" b="1" i="0">
                <a:solidFill>
                  <a:srgbClr val="273239"/>
                </a:solidFill>
                <a:effectLst>
                  <a:outerShdw blurRad="38100" dist="38100" dir="2700000" algn="tl">
                    <a:srgbClr val="000000">
                      <a:alpha val="43137"/>
                    </a:srgbClr>
                  </a:outerShdw>
                </a:effectLst>
                <a:latin typeface="Sitka Text" panose="02000505000000020004" pitchFamily="2" charset="0"/>
              </a:rPr>
              <a:t>Using Scanner Class</a:t>
            </a:r>
          </a:p>
        </p:txBody>
      </p:sp>
      <p:sp>
        <p:nvSpPr>
          <p:cNvPr id="9" name="TextBox 8">
            <a:extLst>
              <a:ext uri="{FF2B5EF4-FFF2-40B4-BE49-F238E27FC236}">
                <a16:creationId xmlns:a16="http://schemas.microsoft.com/office/drawing/2014/main" xmlns="" id="{2C92B89D-C605-4158-9FF7-0555C3B110C3}"/>
              </a:ext>
            </a:extLst>
          </p:cNvPr>
          <p:cNvSpPr txBox="1"/>
          <p:nvPr/>
        </p:nvSpPr>
        <p:spPr>
          <a:xfrm>
            <a:off x="633047" y="1148984"/>
            <a:ext cx="6952957" cy="5016758"/>
          </a:xfrm>
          <a:prstGeom prst="rect">
            <a:avLst/>
          </a:prstGeom>
          <a:noFill/>
        </p:spPr>
        <p:txBody>
          <a:bodyPr wrap="square" lIns="91440" tIns="45720" rIns="91440" bIns="45720" anchor="t">
            <a:spAutoFit/>
          </a:bodyPr>
          <a:lstStyle/>
          <a:p>
            <a:pPr>
              <a:spcBef>
                <a:spcPts val="600"/>
              </a:spcBef>
            </a:pPr>
            <a:r>
              <a:rPr lang="en-US" sz="2000">
                <a:latin typeface="Sitka Text"/>
              </a:rPr>
              <a:t>import </a:t>
            </a:r>
            <a:r>
              <a:rPr lang="en-US" sz="2000" err="1">
                <a:latin typeface="Sitka Text"/>
              </a:rPr>
              <a:t>java.util.Scanner</a:t>
            </a:r>
            <a:r>
              <a:rPr lang="en-US" sz="2000">
                <a:latin typeface="Sitka Text"/>
              </a:rPr>
              <a:t>;</a:t>
            </a:r>
          </a:p>
          <a:p>
            <a:pPr>
              <a:spcBef>
                <a:spcPts val="600"/>
              </a:spcBef>
            </a:pPr>
            <a:r>
              <a:rPr lang="en-US" sz="2000">
                <a:latin typeface="Sitka Text"/>
              </a:rPr>
              <a:t>class Main {</a:t>
            </a:r>
          </a:p>
          <a:p>
            <a:pPr>
              <a:spcBef>
                <a:spcPts val="600"/>
              </a:spcBef>
            </a:pPr>
            <a:r>
              <a:rPr lang="en-US" sz="2000">
                <a:latin typeface="Sitka Text"/>
              </a:rPr>
              <a:t>  public static void main(String[] </a:t>
            </a:r>
            <a:r>
              <a:rPr lang="en-US" sz="2000" err="1">
                <a:latin typeface="Sitka Text"/>
              </a:rPr>
              <a:t>args</a:t>
            </a:r>
            <a:r>
              <a:rPr lang="en-US" sz="2000">
                <a:latin typeface="Sitka Text"/>
              </a:rPr>
              <a:t>) {</a:t>
            </a:r>
            <a:endParaRPr lang="en-US" sz="2000">
              <a:latin typeface="Sitka Text" panose="02000505000000020004" pitchFamily="2" charset="0"/>
            </a:endParaRPr>
          </a:p>
          <a:p>
            <a:pPr>
              <a:spcBef>
                <a:spcPts val="600"/>
              </a:spcBef>
            </a:pPr>
            <a:r>
              <a:rPr lang="en-US" sz="2000">
                <a:latin typeface="Sitka Text"/>
              </a:rPr>
              <a:t>    Scanner </a:t>
            </a:r>
            <a:r>
              <a:rPr lang="en-US" sz="2000" err="1">
                <a:latin typeface="Sitka Text"/>
              </a:rPr>
              <a:t>myObj</a:t>
            </a:r>
            <a:r>
              <a:rPr lang="en-US" sz="2000">
                <a:latin typeface="Sitka Text"/>
              </a:rPr>
              <a:t> = new Scanner(System.in);</a:t>
            </a:r>
          </a:p>
          <a:p>
            <a:pPr>
              <a:spcBef>
                <a:spcPts val="600"/>
              </a:spcBef>
            </a:pPr>
            <a:r>
              <a:rPr lang="en-US" sz="2000">
                <a:latin typeface="Sitka Text"/>
              </a:rPr>
              <a:t>    </a:t>
            </a:r>
            <a:r>
              <a:rPr lang="en-US" sz="2000" err="1">
                <a:latin typeface="Sitka Text"/>
              </a:rPr>
              <a:t>System.out.println</a:t>
            </a:r>
            <a:r>
              <a:rPr lang="en-US" sz="2000">
                <a:latin typeface="Sitka Text"/>
              </a:rPr>
              <a:t>("Enter name, age and salary:");</a:t>
            </a:r>
          </a:p>
          <a:p>
            <a:pPr>
              <a:spcBef>
                <a:spcPts val="600"/>
              </a:spcBef>
            </a:pPr>
            <a:r>
              <a:rPr lang="en-US" sz="2000">
                <a:latin typeface="Sitka Text"/>
              </a:rPr>
              <a:t>    String name = </a:t>
            </a:r>
            <a:r>
              <a:rPr lang="en-US" sz="2000" err="1">
                <a:latin typeface="Sitka Text"/>
              </a:rPr>
              <a:t>myObj.nextLine</a:t>
            </a:r>
            <a:r>
              <a:rPr lang="en-US" sz="2000">
                <a:latin typeface="Sitka Text"/>
              </a:rPr>
              <a:t>();</a:t>
            </a:r>
          </a:p>
          <a:p>
            <a:pPr>
              <a:spcBef>
                <a:spcPts val="600"/>
              </a:spcBef>
            </a:pPr>
            <a:r>
              <a:rPr lang="en-US" sz="2000">
                <a:latin typeface="Sitka Text"/>
              </a:rPr>
              <a:t>    int age = </a:t>
            </a:r>
            <a:r>
              <a:rPr lang="en-US" sz="2000" err="1">
                <a:latin typeface="Sitka Text"/>
              </a:rPr>
              <a:t>myObj.nextInt</a:t>
            </a:r>
            <a:r>
              <a:rPr lang="en-US" sz="2000">
                <a:latin typeface="Sitka Text"/>
              </a:rPr>
              <a:t>();</a:t>
            </a:r>
          </a:p>
          <a:p>
            <a:pPr>
              <a:spcBef>
                <a:spcPts val="600"/>
              </a:spcBef>
            </a:pPr>
            <a:r>
              <a:rPr lang="en-US" sz="2000">
                <a:latin typeface="Sitka Text"/>
              </a:rPr>
              <a:t>    double salary = </a:t>
            </a:r>
            <a:r>
              <a:rPr lang="en-US" sz="2000" err="1">
                <a:latin typeface="Sitka Text"/>
              </a:rPr>
              <a:t>myObj.nextDouble</a:t>
            </a:r>
            <a:r>
              <a:rPr lang="en-US" sz="2000">
                <a:latin typeface="Sitka Text"/>
              </a:rPr>
              <a:t>();</a:t>
            </a:r>
          </a:p>
          <a:p>
            <a:pPr>
              <a:spcBef>
                <a:spcPts val="600"/>
              </a:spcBef>
            </a:pPr>
            <a:r>
              <a:rPr lang="en-US" sz="2000">
                <a:latin typeface="Sitka Text"/>
              </a:rPr>
              <a:t>    </a:t>
            </a:r>
            <a:r>
              <a:rPr lang="en-US" sz="2000" err="1">
                <a:latin typeface="Sitka Text"/>
              </a:rPr>
              <a:t>System.out.println</a:t>
            </a:r>
            <a:r>
              <a:rPr lang="en-US" sz="2000">
                <a:latin typeface="Sitka Text"/>
              </a:rPr>
              <a:t>("Name: " + name);</a:t>
            </a:r>
          </a:p>
          <a:p>
            <a:pPr>
              <a:spcBef>
                <a:spcPts val="600"/>
              </a:spcBef>
            </a:pPr>
            <a:r>
              <a:rPr lang="en-US" sz="2000">
                <a:latin typeface="Sitka Text"/>
              </a:rPr>
              <a:t>    </a:t>
            </a:r>
            <a:r>
              <a:rPr lang="en-US" sz="2000" err="1">
                <a:latin typeface="Sitka Text"/>
              </a:rPr>
              <a:t>System.out.println</a:t>
            </a:r>
            <a:r>
              <a:rPr lang="en-US" sz="2000">
                <a:latin typeface="Sitka Text"/>
              </a:rPr>
              <a:t>("Age: " + age);</a:t>
            </a:r>
          </a:p>
          <a:p>
            <a:pPr>
              <a:spcBef>
                <a:spcPts val="600"/>
              </a:spcBef>
            </a:pPr>
            <a:r>
              <a:rPr lang="en-US" sz="2000">
                <a:latin typeface="Sitka Text"/>
              </a:rPr>
              <a:t>    </a:t>
            </a:r>
            <a:r>
              <a:rPr lang="en-US" sz="2000" err="1">
                <a:latin typeface="Sitka Text"/>
              </a:rPr>
              <a:t>System.out.println</a:t>
            </a:r>
            <a:r>
              <a:rPr lang="en-US" sz="2000">
                <a:latin typeface="Sitka Text"/>
              </a:rPr>
              <a:t>("Salary: " + salary);</a:t>
            </a:r>
          </a:p>
          <a:p>
            <a:pPr>
              <a:spcBef>
                <a:spcPts val="600"/>
              </a:spcBef>
            </a:pPr>
            <a:r>
              <a:rPr lang="en-US" sz="2000">
                <a:latin typeface="Sitka Text"/>
              </a:rPr>
              <a:t>  }</a:t>
            </a:r>
          </a:p>
          <a:p>
            <a:pPr>
              <a:spcBef>
                <a:spcPts val="600"/>
              </a:spcBef>
            </a:pPr>
            <a:r>
              <a:rPr lang="en-US" sz="2000">
                <a:latin typeface="Sitka Text"/>
              </a:rPr>
              <a:t>}</a:t>
            </a:r>
          </a:p>
        </p:txBody>
      </p:sp>
    </p:spTree>
    <p:extLst>
      <p:ext uri="{BB962C8B-B14F-4D97-AF65-F5344CB8AC3E}">
        <p14:creationId xmlns:p14="http://schemas.microsoft.com/office/powerpoint/2010/main" val="12324821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4383692" y="876992"/>
            <a:ext cx="476030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441748" y="329464"/>
            <a:ext cx="5255926" cy="707886"/>
          </a:xfrm>
          <a:prstGeom prst="rect">
            <a:avLst/>
          </a:prstGeom>
          <a:noFill/>
        </p:spPr>
        <p:txBody>
          <a:bodyPr wrap="none" lIns="91440" tIns="45720" rIns="91440" bIns="45720">
            <a:spAutoFit/>
          </a:bodyPr>
          <a:lstStyle/>
          <a:p>
            <a:pPr marL="12065">
              <a:spcBef>
                <a:spcPts val="1200"/>
              </a:spcBef>
              <a:spcAft>
                <a:spcPts val="1200"/>
              </a:spcAft>
              <a:tabLst>
                <a:tab pos="243840" algn="l"/>
                <a:tab pos="244475" algn="l"/>
              </a:tabLst>
            </a:pPr>
            <a:r>
              <a:rPr lang="en-US" sz="4000" b="1" i="0">
                <a:solidFill>
                  <a:schemeClr val="tx1">
                    <a:lumMod val="95000"/>
                    <a:lumOff val="5000"/>
                  </a:schemeClr>
                </a:solidFill>
                <a:effectLst>
                  <a:outerShdw blurRad="38100" dist="38100" dir="2700000" algn="tl">
                    <a:srgbClr val="000000">
                      <a:alpha val="43137"/>
                    </a:srgbClr>
                  </a:outerShdw>
                </a:effectLst>
                <a:latin typeface="Sitka Text" panose="02000505000000020004" pitchFamily="2" charset="0"/>
              </a:rPr>
              <a:t>Using Console Class</a:t>
            </a:r>
          </a:p>
        </p:txBody>
      </p:sp>
      <p:sp>
        <p:nvSpPr>
          <p:cNvPr id="9" name="TextBox 8">
            <a:extLst>
              <a:ext uri="{FF2B5EF4-FFF2-40B4-BE49-F238E27FC236}">
                <a16:creationId xmlns:a16="http://schemas.microsoft.com/office/drawing/2014/main" xmlns="" id="{2C92B89D-C605-4158-9FF7-0555C3B110C3}"/>
              </a:ext>
            </a:extLst>
          </p:cNvPr>
          <p:cNvSpPr txBox="1"/>
          <p:nvPr/>
        </p:nvSpPr>
        <p:spPr>
          <a:xfrm>
            <a:off x="589085" y="1424521"/>
            <a:ext cx="7965830" cy="3600986"/>
          </a:xfrm>
          <a:prstGeom prst="rect">
            <a:avLst/>
          </a:prstGeom>
          <a:noFill/>
        </p:spPr>
        <p:txBody>
          <a:bodyPr wrap="square" lIns="91440" tIns="45720" rIns="91440" bIns="45720" anchor="t">
            <a:spAutoFit/>
          </a:bodyPr>
          <a:lstStyle/>
          <a:p>
            <a:pPr>
              <a:spcBef>
                <a:spcPts val="1200"/>
              </a:spcBef>
              <a:spcAft>
                <a:spcPts val="1200"/>
              </a:spcAft>
            </a:pPr>
            <a:r>
              <a:rPr lang="en-US" sz="2400" b="0" i="0">
                <a:solidFill>
                  <a:schemeClr val="tx1">
                    <a:lumMod val="95000"/>
                    <a:lumOff val="5000"/>
                  </a:schemeClr>
                </a:solidFill>
                <a:effectLst/>
                <a:latin typeface="Sitka Text"/>
              </a:rPr>
              <a:t>It has been becoming a preferred way for reading user’s input from the command line.</a:t>
            </a:r>
            <a:r>
              <a:rPr lang="en-US" sz="2400">
                <a:solidFill>
                  <a:schemeClr val="tx1">
                    <a:lumMod val="95000"/>
                    <a:lumOff val="5000"/>
                  </a:schemeClr>
                </a:solidFill>
                <a:latin typeface="Sitka Text"/>
              </a:rPr>
              <a:t> </a:t>
            </a:r>
            <a:endParaRPr lang="en-US" sz="2400" b="0" i="0">
              <a:solidFill>
                <a:schemeClr val="tx1">
                  <a:lumMod val="95000"/>
                  <a:lumOff val="5000"/>
                </a:schemeClr>
              </a:solidFill>
              <a:effectLst/>
              <a:latin typeface="Sitka Text" panose="02000505000000020004" pitchFamily="2" charset="0"/>
            </a:endParaRPr>
          </a:p>
          <a:p>
            <a:pPr>
              <a:spcBef>
                <a:spcPts val="1200"/>
              </a:spcBef>
              <a:spcAft>
                <a:spcPts val="1200"/>
              </a:spcAft>
            </a:pPr>
            <a:r>
              <a:rPr lang="en-US" sz="2400" b="0" i="0">
                <a:solidFill>
                  <a:schemeClr val="tx1">
                    <a:lumMod val="95000"/>
                    <a:lumOff val="5000"/>
                  </a:schemeClr>
                </a:solidFill>
                <a:effectLst/>
                <a:latin typeface="Sitka Text"/>
              </a:rPr>
              <a:t>In addition, it can be used for reading password-like input without echoing the characters entered by the user</a:t>
            </a:r>
          </a:p>
          <a:p>
            <a:pPr>
              <a:spcBef>
                <a:spcPts val="1200"/>
              </a:spcBef>
              <a:spcAft>
                <a:spcPts val="1200"/>
              </a:spcAft>
            </a:pPr>
            <a:r>
              <a:rPr lang="en-US" sz="2400">
                <a:solidFill>
                  <a:schemeClr val="tx1">
                    <a:lumMod val="95000"/>
                    <a:lumOff val="5000"/>
                  </a:schemeClr>
                </a:solidFill>
                <a:latin typeface="Sitka Text"/>
              </a:rPr>
              <a:t> String name = </a:t>
            </a:r>
            <a:r>
              <a:rPr lang="en-US" sz="2400" err="1">
                <a:solidFill>
                  <a:schemeClr val="tx1">
                    <a:lumMod val="95000"/>
                    <a:lumOff val="5000"/>
                  </a:schemeClr>
                </a:solidFill>
                <a:latin typeface="Sitka Text"/>
              </a:rPr>
              <a:t>System.console</a:t>
            </a:r>
            <a:r>
              <a:rPr lang="en-US" sz="2400">
                <a:solidFill>
                  <a:schemeClr val="tx1">
                    <a:lumMod val="95000"/>
                    <a:lumOff val="5000"/>
                  </a:schemeClr>
                </a:solidFill>
                <a:latin typeface="Sitka Text"/>
              </a:rPr>
              <a:t>().</a:t>
            </a:r>
            <a:r>
              <a:rPr lang="en-US" sz="2400" err="1">
                <a:solidFill>
                  <a:schemeClr val="tx1">
                    <a:lumMod val="95000"/>
                    <a:lumOff val="5000"/>
                  </a:schemeClr>
                </a:solidFill>
                <a:latin typeface="Sitka Text"/>
              </a:rPr>
              <a:t>readLine</a:t>
            </a:r>
            <a:r>
              <a:rPr lang="en-US" sz="2400">
                <a:solidFill>
                  <a:schemeClr val="tx1">
                    <a:lumMod val="95000"/>
                    <a:lumOff val="5000"/>
                  </a:schemeClr>
                </a:solidFill>
                <a:latin typeface="Sitka Text"/>
              </a:rPr>
              <a:t>();</a:t>
            </a:r>
          </a:p>
          <a:p>
            <a:pPr>
              <a:spcBef>
                <a:spcPts val="1200"/>
              </a:spcBef>
              <a:spcAft>
                <a:spcPts val="1200"/>
              </a:spcAft>
            </a:pPr>
            <a:r>
              <a:rPr lang="en-US" sz="2400">
                <a:solidFill>
                  <a:schemeClr val="tx1">
                    <a:lumMod val="95000"/>
                    <a:lumOff val="5000"/>
                  </a:schemeClr>
                </a:solidFill>
                <a:latin typeface="Sitka Text"/>
              </a:rPr>
              <a:t> char[] name = System.console().</a:t>
            </a:r>
            <a:r>
              <a:rPr lang="en-US" sz="2400" b="0" i="0">
                <a:solidFill>
                  <a:srgbClr val="333333"/>
                </a:solidFill>
                <a:effectLst/>
                <a:latin typeface="Sitka Text"/>
              </a:rPr>
              <a:t>readPassword()</a:t>
            </a:r>
            <a:endParaRPr lang="en-US" sz="2400">
              <a:solidFill>
                <a:schemeClr val="tx1">
                  <a:lumMod val="95000"/>
                  <a:lumOff val="5000"/>
                </a:schemeClr>
              </a:solidFill>
              <a:latin typeface="Sitka Text"/>
            </a:endParaRPr>
          </a:p>
        </p:txBody>
      </p:sp>
    </p:spTree>
    <p:extLst>
      <p:ext uri="{BB962C8B-B14F-4D97-AF65-F5344CB8AC3E}">
        <p14:creationId xmlns:p14="http://schemas.microsoft.com/office/powerpoint/2010/main" val="30142785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4383692" y="876992"/>
            <a:ext cx="476030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441748" y="329464"/>
            <a:ext cx="5255926" cy="707886"/>
          </a:xfrm>
          <a:prstGeom prst="rect">
            <a:avLst/>
          </a:prstGeom>
          <a:noFill/>
        </p:spPr>
        <p:txBody>
          <a:bodyPr wrap="none" lIns="91440" tIns="45720" rIns="91440" bIns="45720">
            <a:spAutoFit/>
          </a:bodyPr>
          <a:lstStyle/>
          <a:p>
            <a:pPr marL="12065">
              <a:spcBef>
                <a:spcPts val="1200"/>
              </a:spcBef>
              <a:spcAft>
                <a:spcPts val="1200"/>
              </a:spcAft>
              <a:tabLst>
                <a:tab pos="243840" algn="l"/>
                <a:tab pos="244475" algn="l"/>
              </a:tabLst>
            </a:pPr>
            <a:r>
              <a:rPr lang="en-US" sz="4000" b="1" i="0">
                <a:solidFill>
                  <a:schemeClr val="tx1">
                    <a:lumMod val="95000"/>
                    <a:lumOff val="5000"/>
                  </a:schemeClr>
                </a:solidFill>
                <a:effectLst>
                  <a:outerShdw blurRad="38100" dist="38100" dir="2700000" algn="tl">
                    <a:srgbClr val="000000">
                      <a:alpha val="43137"/>
                    </a:srgbClr>
                  </a:outerShdw>
                </a:effectLst>
                <a:latin typeface="Sitka Text" panose="02000505000000020004" pitchFamily="2" charset="0"/>
              </a:rPr>
              <a:t>Using Console Class</a:t>
            </a:r>
          </a:p>
        </p:txBody>
      </p:sp>
      <p:sp>
        <p:nvSpPr>
          <p:cNvPr id="9" name="TextBox 8">
            <a:extLst>
              <a:ext uri="{FF2B5EF4-FFF2-40B4-BE49-F238E27FC236}">
                <a16:creationId xmlns:a16="http://schemas.microsoft.com/office/drawing/2014/main" xmlns="" id="{2C92B89D-C605-4158-9FF7-0555C3B110C3}"/>
              </a:ext>
            </a:extLst>
          </p:cNvPr>
          <p:cNvSpPr txBox="1"/>
          <p:nvPr/>
        </p:nvSpPr>
        <p:spPr>
          <a:xfrm>
            <a:off x="228600" y="1703700"/>
            <a:ext cx="8326315" cy="4124206"/>
          </a:xfrm>
          <a:prstGeom prst="rect">
            <a:avLst/>
          </a:prstGeom>
          <a:noFill/>
        </p:spPr>
        <p:txBody>
          <a:bodyPr wrap="square">
            <a:spAutoFit/>
          </a:bodyPr>
          <a:lstStyle/>
          <a:p>
            <a:pPr>
              <a:spcBef>
                <a:spcPts val="600"/>
              </a:spcBef>
              <a:spcAft>
                <a:spcPts val="600"/>
              </a:spcAft>
            </a:pPr>
            <a:r>
              <a:rPr lang="en-US" sz="2400" b="0" i="0" dirty="0">
                <a:solidFill>
                  <a:schemeClr val="tx1">
                    <a:lumMod val="95000"/>
                    <a:lumOff val="5000"/>
                  </a:schemeClr>
                </a:solidFill>
                <a:effectLst/>
                <a:latin typeface="Sitka Text" panose="02000505000000020004" pitchFamily="2" charset="0"/>
              </a:rPr>
              <a:t>class Test</a:t>
            </a:r>
          </a:p>
          <a:p>
            <a:pPr>
              <a:spcBef>
                <a:spcPts val="600"/>
              </a:spcBef>
              <a:spcAft>
                <a:spcPts val="600"/>
              </a:spcAft>
            </a:pPr>
            <a:r>
              <a:rPr lang="en-US" sz="2400" b="0" i="0" dirty="0">
                <a:solidFill>
                  <a:schemeClr val="tx1">
                    <a:lumMod val="95000"/>
                    <a:lumOff val="5000"/>
                  </a:schemeClr>
                </a:solidFill>
                <a:effectLst/>
                <a:latin typeface="Sitka Text" panose="02000505000000020004" pitchFamily="2" charset="0"/>
              </a:rPr>
              <a:t>  {</a:t>
            </a:r>
          </a:p>
          <a:p>
            <a:pPr>
              <a:spcBef>
                <a:spcPts val="600"/>
              </a:spcBef>
              <a:spcAft>
                <a:spcPts val="600"/>
              </a:spcAft>
            </a:pPr>
            <a:r>
              <a:rPr lang="en-US" sz="2400" b="0" i="0" dirty="0">
                <a:solidFill>
                  <a:schemeClr val="tx1">
                    <a:lumMod val="95000"/>
                    <a:lumOff val="5000"/>
                  </a:schemeClr>
                </a:solidFill>
                <a:effectLst/>
                <a:latin typeface="Sitka Text" panose="02000505000000020004" pitchFamily="2" charset="0"/>
              </a:rPr>
              <a:t>     public static void main(String </a:t>
            </a:r>
            <a:r>
              <a:rPr lang="en-US" sz="2400" b="0" i="0" dirty="0" err="1">
                <a:solidFill>
                  <a:schemeClr val="tx1">
                    <a:lumMod val="95000"/>
                    <a:lumOff val="5000"/>
                  </a:schemeClr>
                </a:solidFill>
                <a:effectLst/>
                <a:latin typeface="Sitka Text" panose="02000505000000020004" pitchFamily="2" charset="0"/>
              </a:rPr>
              <a:t>args</a:t>
            </a:r>
            <a:r>
              <a:rPr lang="en-US" sz="2400" b="0" i="0" dirty="0">
                <a:solidFill>
                  <a:schemeClr val="tx1">
                    <a:lumMod val="95000"/>
                    <a:lumOff val="5000"/>
                  </a:schemeClr>
                </a:solidFill>
                <a:effectLst/>
                <a:latin typeface="Sitka Text" panose="02000505000000020004" pitchFamily="2" charset="0"/>
              </a:rPr>
              <a:t>[])</a:t>
            </a:r>
          </a:p>
          <a:p>
            <a:pPr>
              <a:spcBef>
                <a:spcPts val="600"/>
              </a:spcBef>
              <a:spcAft>
                <a:spcPts val="600"/>
              </a:spcAft>
            </a:pPr>
            <a:r>
              <a:rPr lang="en-US" sz="2400" b="0" i="0" dirty="0">
                <a:solidFill>
                  <a:schemeClr val="tx1">
                    <a:lumMod val="95000"/>
                    <a:lumOff val="5000"/>
                  </a:schemeClr>
                </a:solidFill>
                <a:effectLst/>
                <a:latin typeface="Sitka Text" panose="02000505000000020004" pitchFamily="2" charset="0"/>
              </a:rPr>
              <a:t>      {</a:t>
            </a:r>
          </a:p>
          <a:p>
            <a:pPr>
              <a:spcBef>
                <a:spcPts val="600"/>
              </a:spcBef>
              <a:spcAft>
                <a:spcPts val="600"/>
              </a:spcAft>
            </a:pPr>
            <a:r>
              <a:rPr lang="en-US" sz="2400" b="0" i="0" dirty="0">
                <a:solidFill>
                  <a:schemeClr val="tx1">
                    <a:lumMod val="95000"/>
                    <a:lumOff val="5000"/>
                  </a:schemeClr>
                </a:solidFill>
                <a:effectLst/>
                <a:latin typeface="Sitka Text" panose="02000505000000020004" pitchFamily="2" charset="0"/>
              </a:rPr>
              <a:t>	char[] name=</a:t>
            </a:r>
            <a:r>
              <a:rPr lang="en-US" sz="2400" b="0" i="0" dirty="0" err="1">
                <a:solidFill>
                  <a:schemeClr val="tx1">
                    <a:lumMod val="95000"/>
                    <a:lumOff val="5000"/>
                  </a:schemeClr>
                </a:solidFill>
                <a:effectLst/>
                <a:latin typeface="Sitka Text" panose="02000505000000020004" pitchFamily="2" charset="0"/>
              </a:rPr>
              <a:t>System.console</a:t>
            </a:r>
            <a:r>
              <a:rPr lang="en-US" sz="2400" b="0" i="0" dirty="0">
                <a:solidFill>
                  <a:schemeClr val="tx1">
                    <a:lumMod val="95000"/>
                    <a:lumOff val="5000"/>
                  </a:schemeClr>
                </a:solidFill>
                <a:effectLst/>
                <a:latin typeface="Sitka Text" panose="02000505000000020004" pitchFamily="2" charset="0"/>
              </a:rPr>
              <a:t>().</a:t>
            </a:r>
            <a:r>
              <a:rPr lang="en-US" sz="2400" b="0" i="0" dirty="0" err="1">
                <a:solidFill>
                  <a:schemeClr val="tx1">
                    <a:lumMod val="95000"/>
                    <a:lumOff val="5000"/>
                  </a:schemeClr>
                </a:solidFill>
                <a:effectLst/>
                <a:latin typeface="Sitka Text" panose="02000505000000020004" pitchFamily="2" charset="0"/>
              </a:rPr>
              <a:t>readPassword</a:t>
            </a:r>
            <a:r>
              <a:rPr lang="en-US" sz="2400" b="0" i="0" dirty="0">
                <a:solidFill>
                  <a:schemeClr val="tx1">
                    <a:lumMod val="95000"/>
                    <a:lumOff val="5000"/>
                  </a:schemeClr>
                </a:solidFill>
                <a:effectLst/>
                <a:latin typeface="Sitka Text" panose="02000505000000020004" pitchFamily="2" charset="0"/>
              </a:rPr>
              <a:t>();</a:t>
            </a:r>
          </a:p>
          <a:p>
            <a:pPr>
              <a:spcBef>
                <a:spcPts val="600"/>
              </a:spcBef>
              <a:spcAft>
                <a:spcPts val="600"/>
              </a:spcAft>
            </a:pPr>
            <a:r>
              <a:rPr lang="en-US" sz="2400" b="0" i="0" dirty="0">
                <a:solidFill>
                  <a:schemeClr val="tx1">
                    <a:lumMod val="95000"/>
                    <a:lumOff val="5000"/>
                  </a:schemeClr>
                </a:solidFill>
                <a:effectLst/>
                <a:latin typeface="Sitka Text" panose="02000505000000020004" pitchFamily="2" charset="0"/>
              </a:rPr>
              <a:t>	</a:t>
            </a:r>
            <a:r>
              <a:rPr lang="en-US" sz="2400" b="0" i="0" dirty="0" err="1">
                <a:solidFill>
                  <a:schemeClr val="tx1">
                    <a:lumMod val="95000"/>
                    <a:lumOff val="5000"/>
                  </a:schemeClr>
                </a:solidFill>
                <a:effectLst/>
                <a:latin typeface="Sitka Text" panose="02000505000000020004" pitchFamily="2" charset="0"/>
              </a:rPr>
              <a:t>System.out.println</a:t>
            </a:r>
            <a:r>
              <a:rPr lang="en-US" sz="2400" b="0" i="0" dirty="0">
                <a:solidFill>
                  <a:schemeClr val="tx1">
                    <a:lumMod val="95000"/>
                    <a:lumOff val="5000"/>
                  </a:schemeClr>
                </a:solidFill>
                <a:effectLst/>
                <a:latin typeface="Sitka Text" panose="02000505000000020004" pitchFamily="2" charset="0"/>
              </a:rPr>
              <a:t>(name);</a:t>
            </a:r>
          </a:p>
          <a:p>
            <a:pPr>
              <a:spcBef>
                <a:spcPts val="600"/>
              </a:spcBef>
              <a:spcAft>
                <a:spcPts val="600"/>
              </a:spcAft>
            </a:pPr>
            <a:r>
              <a:rPr lang="en-US" sz="2400" b="0" i="0" dirty="0">
                <a:solidFill>
                  <a:schemeClr val="tx1">
                    <a:lumMod val="95000"/>
                    <a:lumOff val="5000"/>
                  </a:schemeClr>
                </a:solidFill>
                <a:effectLst/>
                <a:latin typeface="Sitka Text" panose="02000505000000020004" pitchFamily="2" charset="0"/>
              </a:rPr>
              <a:t>      }</a:t>
            </a:r>
          </a:p>
          <a:p>
            <a:pPr>
              <a:spcBef>
                <a:spcPts val="600"/>
              </a:spcBef>
              <a:spcAft>
                <a:spcPts val="600"/>
              </a:spcAft>
            </a:pPr>
            <a:r>
              <a:rPr lang="en-US" sz="2400" b="0" i="0" dirty="0">
                <a:solidFill>
                  <a:schemeClr val="tx1">
                    <a:lumMod val="95000"/>
                    <a:lumOff val="5000"/>
                  </a:schemeClr>
                </a:solidFill>
                <a:effectLst/>
                <a:latin typeface="Sitka Text" panose="02000505000000020004" pitchFamily="2" charset="0"/>
              </a:rPr>
              <a:t>  }</a:t>
            </a:r>
            <a:endParaRPr lang="en-US" sz="2400" dirty="0">
              <a:solidFill>
                <a:schemeClr val="tx1">
                  <a:lumMod val="95000"/>
                  <a:lumOff val="5000"/>
                </a:schemeClr>
              </a:solidFill>
              <a:latin typeface="Sitka Text" panose="02000505000000020004" pitchFamily="2" charset="0"/>
            </a:endParaRPr>
          </a:p>
        </p:txBody>
      </p:sp>
    </p:spTree>
    <p:extLst>
      <p:ext uri="{BB962C8B-B14F-4D97-AF65-F5344CB8AC3E}">
        <p14:creationId xmlns:p14="http://schemas.microsoft.com/office/powerpoint/2010/main" val="26797968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144129" y="876993"/>
            <a:ext cx="5999871"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42779" y="276532"/>
            <a:ext cx="3550973" cy="769441"/>
          </a:xfrm>
          <a:prstGeom prst="rect">
            <a:avLst/>
          </a:prstGeom>
          <a:noFill/>
        </p:spPr>
        <p:txBody>
          <a:bodyPr wrap="none" lIns="91440" tIns="45720" rIns="91440" bIns="45720">
            <a:spAutoFit/>
          </a:bodyPr>
          <a:lstStyle/>
          <a:p>
            <a:pPr algn="ctr"/>
            <a:r>
              <a:rPr lang="en-US" sz="440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10" name="TextBox 9">
            <a:extLst>
              <a:ext uri="{FF2B5EF4-FFF2-40B4-BE49-F238E27FC236}">
                <a16:creationId xmlns:a16="http://schemas.microsoft.com/office/drawing/2014/main" xmlns="" id="{B31E3719-9864-4145-BF88-FA9B2595BF15}"/>
              </a:ext>
            </a:extLst>
          </p:cNvPr>
          <p:cNvSpPr txBox="1"/>
          <p:nvPr/>
        </p:nvSpPr>
        <p:spPr>
          <a:xfrm>
            <a:off x="401092" y="1354640"/>
            <a:ext cx="5380730" cy="941796"/>
          </a:xfrm>
          <a:prstGeom prst="rect">
            <a:avLst/>
          </a:prstGeom>
          <a:noFill/>
        </p:spPr>
        <p:txBody>
          <a:bodyPr wrap="square">
            <a:spAutoFit/>
          </a:bodyPr>
          <a:lstStyle/>
          <a:p>
            <a:pPr marR="0" lvl="0">
              <a:lnSpc>
                <a:spcPct val="115000"/>
              </a:lnSpc>
              <a:spcBef>
                <a:spcPts val="0"/>
              </a:spcBef>
              <a:spcAft>
                <a:spcPts val="0"/>
              </a:spcAft>
            </a:pPr>
            <a:r>
              <a:rPr lang="en-IN" sz="2400">
                <a:effectLst/>
                <a:latin typeface="Sitka Text" panose="02000505000000020004" pitchFamily="2" charset="0"/>
                <a:ea typeface="Calibri" panose="020F0502020204030204" pitchFamily="34" charset="0"/>
                <a:cs typeface="Times New Roman" panose="02020603050405020304" pitchFamily="18" charset="0"/>
              </a:rPr>
              <a:t>Write a program to read and print elements of array</a:t>
            </a:r>
            <a:endParaRPr lang="en-US" sz="2400">
              <a:effectLst/>
              <a:latin typeface="Calibri" panose="020F0502020204030204" pitchFamily="34" charset="0"/>
              <a:ea typeface="Calibri" panose="020F0502020204030204" pitchFamily="34" charset="0"/>
              <a:cs typeface="Gautami" panose="020B0502040204020203" pitchFamily="34" charset="0"/>
            </a:endParaRPr>
          </a:p>
        </p:txBody>
      </p:sp>
    </p:spTree>
    <p:extLst>
      <p:ext uri="{BB962C8B-B14F-4D97-AF65-F5344CB8AC3E}">
        <p14:creationId xmlns:p14="http://schemas.microsoft.com/office/powerpoint/2010/main" val="2844892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85000" lnSpcReduction="20000"/>
          </a:bodyPr>
          <a:lstStyle/>
          <a:p>
            <a:pPr marL="0" indent="0">
              <a:buNone/>
            </a:pPr>
            <a:r>
              <a:rPr lang="en-IN" dirty="0"/>
              <a:t>Abstraction</a:t>
            </a:r>
            <a:endParaRPr lang="en-US" dirty="0"/>
          </a:p>
          <a:p>
            <a:r>
              <a:rPr lang="en-IN" dirty="0"/>
              <a:t>Hiding internal details and showing functionality is known as abstraction. For example phone call, we don't know the internal processing.</a:t>
            </a:r>
            <a:endParaRPr lang="en-US" dirty="0"/>
          </a:p>
          <a:p>
            <a:r>
              <a:rPr lang="en-IN" dirty="0"/>
              <a:t>In Java, we use abstract class and interface to achieve abstraction.</a:t>
            </a:r>
            <a:endParaRPr lang="en-US" dirty="0"/>
          </a:p>
          <a:p>
            <a:pPr marL="0" indent="0">
              <a:buNone/>
            </a:pPr>
            <a:r>
              <a:rPr lang="en-IN" dirty="0"/>
              <a:t>Encapsulation</a:t>
            </a:r>
            <a:endParaRPr lang="en-US" dirty="0"/>
          </a:p>
          <a:p>
            <a:r>
              <a:rPr lang="en-IN" dirty="0"/>
              <a:t>Binding (or wrapping) code and data together into a single unit are known as encapsulation. For example, a capsule, it is wrapped with different medicines</a:t>
            </a:r>
            <a:r>
              <a:rPr lang="en-IN" dirty="0" smtClean="0"/>
              <a:t>.</a:t>
            </a:r>
          </a:p>
          <a:p>
            <a:endParaRPr lang="en-US" dirty="0"/>
          </a:p>
          <a:p>
            <a:endParaRPr lang="en-IN" dirty="0" smtClean="0"/>
          </a:p>
          <a:p>
            <a:r>
              <a:rPr lang="en-IN" dirty="0" smtClean="0"/>
              <a:t>A </a:t>
            </a:r>
            <a:r>
              <a:rPr lang="en-IN" dirty="0"/>
              <a:t>java class is the example of encapsulation. Java bean is the fully encapsulated class because all the data members are private here</a:t>
            </a:r>
            <a:r>
              <a:rPr lang="en-IN" dirty="0" smtClean="0"/>
              <a:t>.</a:t>
            </a:r>
          </a:p>
          <a:p>
            <a:endParaRPr lang="en-US" dirty="0"/>
          </a:p>
          <a:p>
            <a:endParaRPr lang="en-US" dirty="0"/>
          </a:p>
        </p:txBody>
      </p:sp>
      <p:pic>
        <p:nvPicPr>
          <p:cNvPr id="4" name="Picture 3" descr="Encapsulation in Java OOPs Concepts"/>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114800"/>
            <a:ext cx="1466850" cy="733425"/>
          </a:xfrm>
          <a:prstGeom prst="rect">
            <a:avLst/>
          </a:prstGeom>
          <a:noFill/>
          <a:ln>
            <a:noFill/>
          </a:ln>
        </p:spPr>
      </p:pic>
    </p:spTree>
    <p:extLst>
      <p:ext uri="{BB962C8B-B14F-4D97-AF65-F5344CB8AC3E}">
        <p14:creationId xmlns:p14="http://schemas.microsoft.com/office/powerpoint/2010/main" val="30326601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 Style</a:t>
            </a:r>
          </a:p>
        </p:txBody>
      </p:sp>
      <p:sp>
        <p:nvSpPr>
          <p:cNvPr id="3" name="Content Placeholder 2"/>
          <p:cNvSpPr>
            <a:spLocks noGrp="1"/>
          </p:cNvSpPr>
          <p:nvPr>
            <p:ph idx="1"/>
          </p:nvPr>
        </p:nvSpPr>
        <p:spPr>
          <a:xfrm>
            <a:off x="457200" y="1143000"/>
            <a:ext cx="8229600" cy="5334000"/>
          </a:xfrm>
        </p:spPr>
        <p:txBody>
          <a:bodyPr>
            <a:normAutofit fontScale="70000" lnSpcReduction="20000"/>
          </a:bodyPr>
          <a:lstStyle/>
          <a:p>
            <a:r>
              <a:rPr lang="en-US" dirty="0" smtClean="0"/>
              <a:t>Java </a:t>
            </a:r>
            <a:r>
              <a:rPr lang="en-US" dirty="0"/>
              <a:t>is a free form language. </a:t>
            </a:r>
            <a:endParaRPr lang="en-US" dirty="0" smtClean="0"/>
          </a:p>
          <a:p>
            <a:r>
              <a:rPr lang="en-US" dirty="0" smtClean="0"/>
              <a:t>We </a:t>
            </a:r>
            <a:r>
              <a:rPr lang="en-US" dirty="0"/>
              <a:t>need not have to indent any lines to make the program work properly. </a:t>
            </a:r>
            <a:endParaRPr lang="en-US" dirty="0" smtClean="0"/>
          </a:p>
          <a:p>
            <a:r>
              <a:rPr lang="en-US" dirty="0" smtClean="0"/>
              <a:t>Java </a:t>
            </a:r>
            <a:r>
              <a:rPr lang="en-US" dirty="0"/>
              <a:t>system does not care when on the line we begin typing. </a:t>
            </a:r>
            <a:endParaRPr lang="en-US" dirty="0" smtClean="0"/>
          </a:p>
          <a:p>
            <a:r>
              <a:rPr lang="en-US" dirty="0" smtClean="0"/>
              <a:t>While </a:t>
            </a:r>
            <a:r>
              <a:rPr lang="en-US" dirty="0"/>
              <a:t>this may be a license for bad programming style</a:t>
            </a:r>
            <a:r>
              <a:rPr lang="en-US" dirty="0" smtClean="0"/>
              <a:t>.</a:t>
            </a:r>
          </a:p>
          <a:p>
            <a:r>
              <a:rPr lang="en-US" dirty="0" smtClean="0"/>
              <a:t> </a:t>
            </a:r>
            <a:r>
              <a:rPr lang="en-US" dirty="0"/>
              <a:t>We should try to use this fact to our advantage for producing readable programs. </a:t>
            </a:r>
            <a:endParaRPr lang="en-US" dirty="0" smtClean="0"/>
          </a:p>
          <a:p>
            <a:r>
              <a:rPr lang="en-US" dirty="0" smtClean="0"/>
              <a:t>Although </a:t>
            </a:r>
            <a:r>
              <a:rPr lang="en-US" dirty="0"/>
              <a:t>several alternate styles are possible, we should select one and try to use it with total consistency. </a:t>
            </a:r>
            <a:endParaRPr lang="en-US" dirty="0" smtClean="0"/>
          </a:p>
          <a:p>
            <a:r>
              <a:rPr lang="en-US" dirty="0" smtClean="0"/>
              <a:t>For </a:t>
            </a:r>
            <a:r>
              <a:rPr lang="en-US" dirty="0"/>
              <a:t>example, the statement </a:t>
            </a:r>
            <a:endParaRPr lang="en-US" dirty="0" smtClean="0"/>
          </a:p>
          <a:p>
            <a:pPr lvl="1"/>
            <a:r>
              <a:rPr lang="en-US" dirty="0" err="1" smtClean="0"/>
              <a:t>System.out.println</a:t>
            </a:r>
            <a:r>
              <a:rPr lang="en-US" dirty="0"/>
              <a:t>(“Java is Wonderful!”); </a:t>
            </a:r>
            <a:endParaRPr lang="en-US" dirty="0" smtClean="0"/>
          </a:p>
          <a:p>
            <a:pPr marL="457200" lvl="1" indent="0">
              <a:buNone/>
            </a:pPr>
            <a:r>
              <a:rPr lang="en-US" dirty="0" smtClean="0"/>
              <a:t>can </a:t>
            </a:r>
            <a:r>
              <a:rPr lang="en-US" dirty="0"/>
              <a:t>be written as </a:t>
            </a:r>
            <a:endParaRPr lang="en-US" dirty="0" smtClean="0"/>
          </a:p>
          <a:p>
            <a:pPr lvl="1"/>
            <a:r>
              <a:rPr lang="en-US" dirty="0" err="1" smtClean="0"/>
              <a:t>System.out.println</a:t>
            </a:r>
            <a:r>
              <a:rPr lang="en-US" dirty="0" smtClean="0"/>
              <a:t> </a:t>
            </a:r>
          </a:p>
          <a:p>
            <a:pPr lvl="1"/>
            <a:r>
              <a:rPr lang="en-US" dirty="0" smtClean="0"/>
              <a:t>(“</a:t>
            </a:r>
            <a:r>
              <a:rPr lang="en-US" dirty="0"/>
              <a:t>Java is Wonderful!”); </a:t>
            </a:r>
            <a:endParaRPr lang="en-US" dirty="0" smtClean="0"/>
          </a:p>
          <a:p>
            <a:pPr marL="457200" lvl="1" indent="0">
              <a:buNone/>
            </a:pPr>
            <a:r>
              <a:rPr lang="en-US" dirty="0" smtClean="0"/>
              <a:t>or</a:t>
            </a:r>
            <a:r>
              <a:rPr lang="en-US" dirty="0"/>
              <a:t>, even as </a:t>
            </a:r>
            <a:endParaRPr lang="en-US" dirty="0" smtClean="0"/>
          </a:p>
          <a:p>
            <a:pPr lvl="1"/>
            <a:r>
              <a:rPr lang="en-US" dirty="0" smtClean="0"/>
              <a:t>System.</a:t>
            </a:r>
          </a:p>
          <a:p>
            <a:pPr lvl="1"/>
            <a:r>
              <a:rPr lang="en-US" dirty="0" smtClean="0"/>
              <a:t> </a:t>
            </a:r>
            <a:r>
              <a:rPr lang="en-US" dirty="0" err="1"/>
              <a:t>out.println</a:t>
            </a:r>
            <a:r>
              <a:rPr lang="en-US" dirty="0"/>
              <a:t> (“Java is </a:t>
            </a:r>
            <a:r>
              <a:rPr lang="en-US" dirty="0" smtClean="0"/>
              <a:t> Wonderful</a:t>
            </a:r>
            <a:r>
              <a:rPr lang="en-US" dirty="0"/>
              <a:t>!” ); </a:t>
            </a:r>
          </a:p>
        </p:txBody>
      </p:sp>
    </p:spTree>
    <p:extLst>
      <p:ext uri="{BB962C8B-B14F-4D97-AF65-F5344CB8AC3E}">
        <p14:creationId xmlns:p14="http://schemas.microsoft.com/office/powerpoint/2010/main" val="13844055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buNone/>
            </a:pPr>
            <a:r>
              <a:rPr lang="en-US" dirty="0" smtClean="0"/>
              <a:t>Practice </a:t>
            </a:r>
            <a:r>
              <a:rPr lang="en-US" dirty="0"/>
              <a:t>for good programming style: </a:t>
            </a:r>
            <a:endParaRPr lang="en-US" dirty="0" smtClean="0"/>
          </a:p>
          <a:p>
            <a:pPr marL="400050" lvl="1" indent="0">
              <a:buNone/>
            </a:pPr>
            <a:r>
              <a:rPr lang="en-US" dirty="0" smtClean="0"/>
              <a:t>✓ </a:t>
            </a:r>
            <a:r>
              <a:rPr lang="en-US" dirty="0"/>
              <a:t>Appropriate comments </a:t>
            </a:r>
            <a:endParaRPr lang="en-US" dirty="0" smtClean="0"/>
          </a:p>
          <a:p>
            <a:pPr marL="400050" lvl="1" indent="0">
              <a:buNone/>
            </a:pPr>
            <a:r>
              <a:rPr lang="en-US" dirty="0" smtClean="0"/>
              <a:t>✓ </a:t>
            </a:r>
            <a:r>
              <a:rPr lang="en-US" dirty="0"/>
              <a:t>Naming conventions </a:t>
            </a:r>
            <a:endParaRPr lang="en-US" dirty="0" smtClean="0"/>
          </a:p>
          <a:p>
            <a:pPr marL="400050" lvl="1" indent="0">
              <a:buNone/>
            </a:pPr>
            <a:r>
              <a:rPr lang="en-US" dirty="0" smtClean="0"/>
              <a:t>✓ </a:t>
            </a:r>
            <a:r>
              <a:rPr lang="en-US" dirty="0"/>
              <a:t>Proper indentation and spacing lines </a:t>
            </a:r>
            <a:endParaRPr lang="en-US" dirty="0" smtClean="0"/>
          </a:p>
          <a:p>
            <a:pPr marL="400050" lvl="1" indent="0">
              <a:buNone/>
            </a:pPr>
            <a:r>
              <a:rPr lang="en-US" dirty="0" smtClean="0"/>
              <a:t>✓ </a:t>
            </a:r>
            <a:r>
              <a:rPr lang="en-US" dirty="0"/>
              <a:t>Block styles</a:t>
            </a:r>
          </a:p>
        </p:txBody>
      </p:sp>
    </p:spTree>
    <p:extLst>
      <p:ext uri="{BB962C8B-B14F-4D97-AF65-F5344CB8AC3E}">
        <p14:creationId xmlns:p14="http://schemas.microsoft.com/office/powerpoint/2010/main" val="30848778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Datatypes</a:t>
            </a:r>
            <a:endParaRPr lang="en-US" dirty="0"/>
          </a:p>
        </p:txBody>
      </p:sp>
      <p:sp>
        <p:nvSpPr>
          <p:cNvPr id="3" name="Content Placeholder 2"/>
          <p:cNvSpPr>
            <a:spLocks noGrp="1"/>
          </p:cNvSpPr>
          <p:nvPr>
            <p:ph idx="1"/>
          </p:nvPr>
        </p:nvSpPr>
        <p:spPr/>
        <p:txBody>
          <a:bodyPr/>
          <a:lstStyle/>
          <a:p>
            <a:r>
              <a:rPr lang="en-US" dirty="0"/>
              <a:t>Datatype specifies the size and types of values that a variable hold. Java is rich in it’s data types.</a:t>
            </a:r>
          </a:p>
        </p:txBody>
      </p:sp>
    </p:spTree>
    <p:extLst>
      <p:ext uri="{BB962C8B-B14F-4D97-AF65-F5344CB8AC3E}">
        <p14:creationId xmlns:p14="http://schemas.microsoft.com/office/powerpoint/2010/main" val="29053175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99"/>
          <a:stretch/>
        </p:blipFill>
        <p:spPr bwMode="auto">
          <a:xfrm>
            <a:off x="304800" y="564140"/>
            <a:ext cx="8610600" cy="590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321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4306140" y="876993"/>
            <a:ext cx="4837861"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282136" y="116955"/>
            <a:ext cx="6073335" cy="769441"/>
          </a:xfrm>
          <a:prstGeom prst="rect">
            <a:avLst/>
          </a:prstGeom>
          <a:noFill/>
        </p:spPr>
        <p:txBody>
          <a:bodyPr wrap="square" lIns="91440" tIns="45720" rIns="91440" bIns="45720">
            <a:spAutoFit/>
          </a:bodyPr>
          <a:lstStyle/>
          <a:p>
            <a:pPr algn="ctr"/>
            <a:r>
              <a:rPr lang="en-US" sz="4400" spc="-5" dirty="0">
                <a:latin typeface="Sitka Heading Semibold" pitchFamily="2" charset="0"/>
              </a:rPr>
              <a:t>Primitive </a:t>
            </a:r>
            <a:r>
              <a:rPr lang="en-US" sz="4400" dirty="0">
                <a:latin typeface="Sitka Heading Semibold" pitchFamily="2" charset="0"/>
              </a:rPr>
              <a:t>Data</a:t>
            </a:r>
            <a:r>
              <a:rPr lang="en-US" sz="4400" spc="-75" dirty="0">
                <a:latin typeface="Sitka Heading Semibold" pitchFamily="2" charset="0"/>
              </a:rPr>
              <a:t> </a:t>
            </a:r>
            <a:r>
              <a:rPr lang="en-US" sz="4400" spc="-45" dirty="0">
                <a:latin typeface="Sitka Heading Semibold" pitchFamily="2" charset="0"/>
              </a:rPr>
              <a:t>Types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graphicFrame>
        <p:nvGraphicFramePr>
          <p:cNvPr id="8" name="object 3">
            <a:extLst>
              <a:ext uri="{FF2B5EF4-FFF2-40B4-BE49-F238E27FC236}">
                <a16:creationId xmlns:a16="http://schemas.microsoft.com/office/drawing/2014/main" xmlns="" id="{CBC600A4-0697-41D8-9B08-5A33AD8142B3}"/>
              </a:ext>
            </a:extLst>
          </p:cNvPr>
          <p:cNvGraphicFramePr>
            <a:graphicFrameLocks noGrp="1"/>
          </p:cNvGraphicFramePr>
          <p:nvPr>
            <p:extLst>
              <p:ext uri="{D42A27DB-BD31-4B8C-83A1-F6EECF244321}">
                <p14:modId xmlns:p14="http://schemas.microsoft.com/office/powerpoint/2010/main" val="91320381"/>
              </p:ext>
            </p:extLst>
          </p:nvPr>
        </p:nvGraphicFramePr>
        <p:xfrm>
          <a:off x="228600" y="825802"/>
          <a:ext cx="8610600" cy="5744716"/>
        </p:xfrm>
        <a:graphic>
          <a:graphicData uri="http://schemas.openxmlformats.org/drawingml/2006/table">
            <a:tbl>
              <a:tblPr firstRow="1" bandRow="1">
                <a:tableStyleId>{2D5ABB26-0587-4C30-8999-92F81FD0307C}</a:tableStyleId>
              </a:tblPr>
              <a:tblGrid>
                <a:gridCol w="948504">
                  <a:extLst>
                    <a:ext uri="{9D8B030D-6E8A-4147-A177-3AD203B41FA5}">
                      <a16:colId xmlns:a16="http://schemas.microsoft.com/office/drawing/2014/main" xmlns="" val="20000"/>
                    </a:ext>
                  </a:extLst>
                </a:gridCol>
                <a:gridCol w="1261296">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438400">
                  <a:extLst>
                    <a:ext uri="{9D8B030D-6E8A-4147-A177-3AD203B41FA5}">
                      <a16:colId xmlns:a16="http://schemas.microsoft.com/office/drawing/2014/main" xmlns="" val="20003"/>
                    </a:ext>
                  </a:extLst>
                </a:gridCol>
                <a:gridCol w="1676400">
                  <a:extLst>
                    <a:ext uri="{9D8B030D-6E8A-4147-A177-3AD203B41FA5}">
                      <a16:colId xmlns:a16="http://schemas.microsoft.com/office/drawing/2014/main" xmlns="" val="20004"/>
                    </a:ext>
                  </a:extLst>
                </a:gridCol>
              </a:tblGrid>
              <a:tr h="0">
                <a:tc>
                  <a:txBody>
                    <a:bodyPr/>
                    <a:lstStyle/>
                    <a:p>
                      <a:pPr marL="160020" marR="153035" indent="7620" algn="ctr">
                        <a:lnSpc>
                          <a:spcPct val="100000"/>
                        </a:lnSpc>
                        <a:spcBef>
                          <a:spcPts val="600"/>
                        </a:spcBef>
                      </a:pPr>
                      <a:r>
                        <a:rPr sz="2000" b="1" spc="0" baseline="0" dirty="0">
                          <a:latin typeface="Sitka Text" panose="02000505000000020004" pitchFamily="2" charset="0"/>
                          <a:cs typeface="Arial"/>
                        </a:rPr>
                        <a:t>Data  Type</a:t>
                      </a:r>
                      <a:endParaRPr sz="2000" spc="0" baseline="0" dirty="0">
                        <a:latin typeface="Sitka Text" panose="02000505000000020004" pitchFamily="2" charset="0"/>
                        <a:cs typeface="Arial"/>
                      </a:endParaRPr>
                    </a:p>
                  </a:txBody>
                  <a:tcPr marL="0" marR="0" marT="317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7D1F1"/>
                    </a:solidFill>
                  </a:tcPr>
                </a:tc>
                <a:tc>
                  <a:txBody>
                    <a:bodyPr/>
                    <a:lstStyle/>
                    <a:p>
                      <a:pPr marL="136525" marR="127000" indent="162560" algn="ctr">
                        <a:lnSpc>
                          <a:spcPct val="100000"/>
                        </a:lnSpc>
                        <a:spcBef>
                          <a:spcPts val="600"/>
                        </a:spcBef>
                      </a:pPr>
                      <a:r>
                        <a:rPr sz="2000" b="1" spc="0" baseline="0" dirty="0" smtClean="0">
                          <a:latin typeface="Sitka Text" panose="02000505000000020004" pitchFamily="2" charset="0"/>
                          <a:cs typeface="Arial"/>
                        </a:rPr>
                        <a:t>Siz</a:t>
                      </a:r>
                      <a:r>
                        <a:rPr lang="en-US" sz="2000" b="1" spc="0" baseline="0" dirty="0" smtClean="0">
                          <a:latin typeface="Sitka Text" panose="02000505000000020004" pitchFamily="2" charset="0"/>
                          <a:cs typeface="Arial"/>
                        </a:rPr>
                        <a:t>e</a:t>
                      </a:r>
                      <a:r>
                        <a:rPr sz="2000" b="1" spc="0" baseline="0" dirty="0" smtClean="0">
                          <a:latin typeface="Sitka Text" panose="02000505000000020004" pitchFamily="2" charset="0"/>
                          <a:cs typeface="Arial"/>
                        </a:rPr>
                        <a:t>(in </a:t>
                      </a:r>
                      <a:r>
                        <a:rPr sz="2000" b="1" spc="0" baseline="0" dirty="0">
                          <a:latin typeface="Sitka Text" panose="02000505000000020004" pitchFamily="2" charset="0"/>
                          <a:cs typeface="Arial"/>
                        </a:rPr>
                        <a:t>bits)</a:t>
                      </a:r>
                      <a:endParaRPr sz="2000" spc="0" baseline="0" dirty="0">
                        <a:latin typeface="Sitka Text" panose="02000505000000020004" pitchFamily="2" charset="0"/>
                        <a:cs typeface="Arial"/>
                      </a:endParaRPr>
                    </a:p>
                  </a:txBody>
                  <a:tcPr marL="0" marR="0" marT="317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7D1F1"/>
                    </a:solidFill>
                  </a:tcPr>
                </a:tc>
                <a:tc>
                  <a:txBody>
                    <a:bodyPr/>
                    <a:lstStyle/>
                    <a:p>
                      <a:pPr marL="496570" algn="ctr">
                        <a:lnSpc>
                          <a:spcPct val="100000"/>
                        </a:lnSpc>
                        <a:spcBef>
                          <a:spcPts val="600"/>
                        </a:spcBef>
                      </a:pPr>
                      <a:r>
                        <a:rPr lang="en-US" sz="2000" b="1" spc="0" baseline="0" dirty="0">
                          <a:latin typeface="Sitka Text" panose="02000505000000020004" pitchFamily="2" charset="0"/>
                          <a:cs typeface="Arial"/>
                        </a:rPr>
                        <a:t>M</a:t>
                      </a:r>
                      <a:r>
                        <a:rPr sz="2000" b="1" spc="0" baseline="0" dirty="0">
                          <a:latin typeface="Sitka Text" panose="02000505000000020004" pitchFamily="2" charset="0"/>
                          <a:cs typeface="Arial"/>
                        </a:rPr>
                        <a:t>inimum Range</a:t>
                      </a:r>
                      <a:endParaRPr sz="2000" spc="0" baseline="0" dirty="0">
                        <a:latin typeface="Sitka Text" panose="02000505000000020004" pitchFamily="2" charset="0"/>
                        <a:cs typeface="Arial"/>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7D1F1"/>
                    </a:solidFill>
                  </a:tcPr>
                </a:tc>
                <a:tc>
                  <a:txBody>
                    <a:bodyPr/>
                    <a:lstStyle/>
                    <a:p>
                      <a:pPr marL="462915" algn="ctr">
                        <a:lnSpc>
                          <a:spcPct val="100000"/>
                        </a:lnSpc>
                        <a:spcBef>
                          <a:spcPts val="600"/>
                        </a:spcBef>
                      </a:pPr>
                      <a:r>
                        <a:rPr sz="2000" b="1" spc="0" baseline="0" dirty="0">
                          <a:latin typeface="Sitka Text" panose="02000505000000020004" pitchFamily="2" charset="0"/>
                          <a:cs typeface="Arial"/>
                        </a:rPr>
                        <a:t>Maximum Range</a:t>
                      </a:r>
                      <a:endParaRPr sz="2000" spc="0" baseline="0" dirty="0">
                        <a:latin typeface="Sitka Text" panose="02000505000000020004" pitchFamily="2" charset="0"/>
                        <a:cs typeface="Arial"/>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7D1F1"/>
                    </a:solidFill>
                  </a:tcPr>
                </a:tc>
                <a:tc>
                  <a:txBody>
                    <a:bodyPr/>
                    <a:lstStyle/>
                    <a:p>
                      <a:pPr marL="172085" marR="19685" indent="-143510" algn="ctr">
                        <a:lnSpc>
                          <a:spcPct val="100000"/>
                        </a:lnSpc>
                        <a:spcBef>
                          <a:spcPts val="600"/>
                        </a:spcBef>
                      </a:pPr>
                      <a:r>
                        <a:rPr lang="en-US" sz="2000" b="1" spc="0" baseline="0" dirty="0">
                          <a:latin typeface="Sitka Text" panose="02000505000000020004" pitchFamily="2" charset="0"/>
                          <a:cs typeface="Arial"/>
                        </a:rPr>
                        <a:t>D</a:t>
                      </a:r>
                      <a:r>
                        <a:rPr sz="2000" b="1" spc="0" baseline="0" dirty="0">
                          <a:latin typeface="Sitka Text" panose="02000505000000020004" pitchFamily="2" charset="0"/>
                          <a:cs typeface="Arial"/>
                        </a:rPr>
                        <a:t>efault Value  (for fields)</a:t>
                      </a:r>
                      <a:endParaRPr sz="2000" spc="0" baseline="0" dirty="0">
                        <a:latin typeface="Sitka Text" panose="02000505000000020004" pitchFamily="2" charset="0"/>
                        <a:cs typeface="Arial"/>
                      </a:endParaRPr>
                    </a:p>
                  </a:txBody>
                  <a:tcPr marL="0" marR="0" marT="317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7D1F1"/>
                    </a:solidFill>
                  </a:tcPr>
                </a:tc>
                <a:extLst>
                  <a:ext uri="{0D108BD9-81ED-4DB2-BD59-A6C34878D82A}">
                    <a16:rowId xmlns:a16="http://schemas.microsoft.com/office/drawing/2014/main" xmlns="" val="10000"/>
                  </a:ext>
                </a:extLst>
              </a:tr>
              <a:tr h="412369">
                <a:tc>
                  <a:txBody>
                    <a:bodyPr/>
                    <a:lstStyle/>
                    <a:p>
                      <a:pPr marL="9525" algn="ctr">
                        <a:lnSpc>
                          <a:spcPct val="100000"/>
                        </a:lnSpc>
                        <a:spcBef>
                          <a:spcPts val="600"/>
                        </a:spcBef>
                      </a:pPr>
                      <a:r>
                        <a:rPr sz="2000" spc="0" baseline="0" dirty="0">
                          <a:latin typeface="Sitka Text" panose="02000505000000020004" pitchFamily="2" charset="0"/>
                          <a:cs typeface="Arial"/>
                        </a:rPr>
                        <a:t>byte</a:t>
                      </a:r>
                      <a:endParaRPr sz="2000" spc="0" baseline="0">
                        <a:latin typeface="Sitka Text" panose="02000505000000020004" pitchFamily="2" charset="0"/>
                        <a:cs typeface="Arial"/>
                      </a:endParaRPr>
                    </a:p>
                  </a:txBody>
                  <a:tcPr marL="0" marR="0" marT="10223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600"/>
                        </a:spcBef>
                      </a:pPr>
                      <a:r>
                        <a:rPr sz="2000" spc="0" baseline="0" dirty="0">
                          <a:latin typeface="Sitka Text" panose="02000505000000020004" pitchFamily="2" charset="0"/>
                          <a:cs typeface="Arial"/>
                        </a:rPr>
                        <a:t>8</a:t>
                      </a:r>
                      <a:endParaRPr sz="2000" spc="0" baseline="0">
                        <a:latin typeface="Sitka Text" panose="02000505000000020004" pitchFamily="2" charset="0"/>
                        <a:cs typeface="Arial"/>
                      </a:endParaRPr>
                    </a:p>
                  </a:txBody>
                  <a:tcPr marL="0" marR="0" marT="10223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8419" algn="ctr">
                        <a:lnSpc>
                          <a:spcPct val="100000"/>
                        </a:lnSpc>
                        <a:spcBef>
                          <a:spcPts val="600"/>
                        </a:spcBef>
                      </a:pPr>
                      <a:r>
                        <a:rPr sz="2000" spc="0" baseline="0" dirty="0">
                          <a:latin typeface="Sitka Text" panose="02000505000000020004" pitchFamily="2" charset="0"/>
                          <a:cs typeface="Arial"/>
                        </a:rPr>
                        <a:t>-128</a:t>
                      </a:r>
                      <a:endParaRPr sz="2000" spc="0" baseline="0">
                        <a:latin typeface="Sitka Text" panose="02000505000000020004" pitchFamily="2" charset="0"/>
                        <a:cs typeface="Arial"/>
                      </a:endParaRPr>
                    </a:p>
                  </a:txBody>
                  <a:tcPr marL="0" marR="0" marT="10223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8419" algn="ctr">
                        <a:lnSpc>
                          <a:spcPct val="100000"/>
                        </a:lnSpc>
                        <a:spcBef>
                          <a:spcPts val="600"/>
                        </a:spcBef>
                      </a:pPr>
                      <a:r>
                        <a:rPr sz="2000" spc="0" baseline="0" dirty="0">
                          <a:latin typeface="Sitka Text" panose="02000505000000020004" pitchFamily="2" charset="0"/>
                          <a:cs typeface="Arial"/>
                        </a:rPr>
                        <a:t>+127</a:t>
                      </a:r>
                      <a:endParaRPr sz="2000" spc="0" baseline="0">
                        <a:latin typeface="Sitka Text" panose="02000505000000020004" pitchFamily="2" charset="0"/>
                        <a:cs typeface="Arial"/>
                      </a:endParaRPr>
                    </a:p>
                  </a:txBody>
                  <a:tcPr marL="0" marR="0" marT="10223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2069" algn="ctr">
                        <a:lnSpc>
                          <a:spcPct val="100000"/>
                        </a:lnSpc>
                        <a:spcBef>
                          <a:spcPts val="600"/>
                        </a:spcBef>
                      </a:pPr>
                      <a:r>
                        <a:rPr sz="2000" spc="0" baseline="0" dirty="0">
                          <a:latin typeface="Sitka Text" panose="02000505000000020004" pitchFamily="2" charset="0"/>
                          <a:cs typeface="Arial"/>
                        </a:rPr>
                        <a:t>0</a:t>
                      </a:r>
                      <a:endParaRPr sz="2000" spc="0" baseline="0">
                        <a:latin typeface="Sitka Text" panose="02000505000000020004" pitchFamily="2" charset="0"/>
                        <a:cs typeface="Arial"/>
                      </a:endParaRPr>
                    </a:p>
                  </a:txBody>
                  <a:tcPr marL="0" marR="0" marT="10223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xmlns="" val="10001"/>
                  </a:ext>
                </a:extLst>
              </a:tr>
              <a:tr h="412495">
                <a:tc>
                  <a:txBody>
                    <a:bodyPr/>
                    <a:lstStyle/>
                    <a:p>
                      <a:pPr marL="9525" algn="ctr">
                        <a:lnSpc>
                          <a:spcPct val="100000"/>
                        </a:lnSpc>
                        <a:spcBef>
                          <a:spcPts val="600"/>
                        </a:spcBef>
                      </a:pPr>
                      <a:r>
                        <a:rPr sz="2000" spc="0" baseline="0" dirty="0">
                          <a:latin typeface="Sitka Text" panose="02000505000000020004" pitchFamily="2" charset="0"/>
                          <a:cs typeface="Arial"/>
                        </a:rPr>
                        <a:t>short</a:t>
                      </a:r>
                      <a:endParaRPr sz="2000" spc="0" baseline="0">
                        <a:latin typeface="Sitka Text" panose="02000505000000020004" pitchFamily="2" charset="0"/>
                        <a:cs typeface="Arial"/>
                      </a:endParaRPr>
                    </a:p>
                  </a:txBody>
                  <a:tcPr marL="0" marR="0" marT="10223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600"/>
                        </a:spcBef>
                      </a:pPr>
                      <a:r>
                        <a:rPr sz="2000" spc="0" baseline="0" dirty="0">
                          <a:latin typeface="Sitka Text" panose="02000505000000020004" pitchFamily="2" charset="0"/>
                          <a:cs typeface="Arial"/>
                        </a:rPr>
                        <a:t>16</a:t>
                      </a:r>
                      <a:endParaRPr sz="2000" spc="0" baseline="0">
                        <a:latin typeface="Sitka Text" panose="02000505000000020004" pitchFamily="2" charset="0"/>
                        <a:cs typeface="Arial"/>
                      </a:endParaRPr>
                    </a:p>
                  </a:txBody>
                  <a:tcPr marL="0" marR="0" marT="10223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8419" algn="ctr">
                        <a:lnSpc>
                          <a:spcPct val="100000"/>
                        </a:lnSpc>
                        <a:spcBef>
                          <a:spcPts val="600"/>
                        </a:spcBef>
                      </a:pPr>
                      <a:r>
                        <a:rPr sz="2000" spc="0" baseline="0" dirty="0">
                          <a:latin typeface="Sitka Text" panose="02000505000000020004" pitchFamily="2" charset="0"/>
                          <a:cs typeface="Arial"/>
                        </a:rPr>
                        <a:t>-32768</a:t>
                      </a:r>
                      <a:endParaRPr sz="2000" spc="0" baseline="0">
                        <a:latin typeface="Sitka Text" panose="02000505000000020004" pitchFamily="2" charset="0"/>
                        <a:cs typeface="Arial"/>
                      </a:endParaRPr>
                    </a:p>
                  </a:txBody>
                  <a:tcPr marL="0" marR="0" marT="10223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8419" algn="ctr">
                        <a:lnSpc>
                          <a:spcPct val="100000"/>
                        </a:lnSpc>
                        <a:spcBef>
                          <a:spcPts val="600"/>
                        </a:spcBef>
                      </a:pPr>
                      <a:r>
                        <a:rPr sz="2000" spc="0" baseline="0" dirty="0">
                          <a:latin typeface="Sitka Text" panose="02000505000000020004" pitchFamily="2" charset="0"/>
                          <a:cs typeface="Arial"/>
                        </a:rPr>
                        <a:t>+32767</a:t>
                      </a:r>
                      <a:endParaRPr sz="2000" spc="0" baseline="0">
                        <a:latin typeface="Sitka Text" panose="02000505000000020004" pitchFamily="2" charset="0"/>
                        <a:cs typeface="Arial"/>
                      </a:endParaRPr>
                    </a:p>
                  </a:txBody>
                  <a:tcPr marL="0" marR="0" marT="10223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2069" algn="ctr">
                        <a:lnSpc>
                          <a:spcPct val="100000"/>
                        </a:lnSpc>
                        <a:spcBef>
                          <a:spcPts val="600"/>
                        </a:spcBef>
                      </a:pPr>
                      <a:r>
                        <a:rPr sz="2000" spc="0" baseline="0" dirty="0">
                          <a:latin typeface="Sitka Text" panose="02000505000000020004" pitchFamily="2" charset="0"/>
                          <a:cs typeface="Arial"/>
                        </a:rPr>
                        <a:t>0</a:t>
                      </a:r>
                      <a:endParaRPr sz="2000" spc="0" baseline="0">
                        <a:latin typeface="Sitka Text" panose="02000505000000020004" pitchFamily="2" charset="0"/>
                        <a:cs typeface="Arial"/>
                      </a:endParaRPr>
                    </a:p>
                  </a:txBody>
                  <a:tcPr marL="0" marR="0" marT="10223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xmlns="" val="10002"/>
                  </a:ext>
                </a:extLst>
              </a:tr>
              <a:tr h="412496">
                <a:tc>
                  <a:txBody>
                    <a:bodyPr/>
                    <a:lstStyle/>
                    <a:p>
                      <a:pPr marL="9525" algn="ctr">
                        <a:lnSpc>
                          <a:spcPct val="100000"/>
                        </a:lnSpc>
                        <a:spcBef>
                          <a:spcPts val="600"/>
                        </a:spcBef>
                      </a:pPr>
                      <a:r>
                        <a:rPr sz="2000" spc="0" baseline="0" dirty="0">
                          <a:latin typeface="Sitka Text" panose="02000505000000020004" pitchFamily="2" charset="0"/>
                          <a:cs typeface="Arial"/>
                        </a:rPr>
                        <a:t>int</a:t>
                      </a:r>
                      <a:endParaRPr sz="2000" spc="0" baseline="0">
                        <a:latin typeface="Sitka Text" panose="02000505000000020004" pitchFamily="2" charset="0"/>
                        <a:cs typeface="Arial"/>
                      </a:endParaRPr>
                    </a:p>
                  </a:txBody>
                  <a:tcPr marL="0" marR="0" marT="10223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600"/>
                        </a:spcBef>
                      </a:pPr>
                      <a:r>
                        <a:rPr sz="2000" spc="0" baseline="0" dirty="0">
                          <a:latin typeface="Sitka Text" panose="02000505000000020004" pitchFamily="2" charset="0"/>
                          <a:cs typeface="Arial"/>
                        </a:rPr>
                        <a:t>32</a:t>
                      </a:r>
                      <a:endParaRPr sz="2000" spc="0" baseline="0">
                        <a:latin typeface="Sitka Text" panose="02000505000000020004" pitchFamily="2" charset="0"/>
                        <a:cs typeface="Arial"/>
                      </a:endParaRPr>
                    </a:p>
                  </a:txBody>
                  <a:tcPr marL="0" marR="0" marT="10223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8419" algn="ctr">
                        <a:lnSpc>
                          <a:spcPct val="100000"/>
                        </a:lnSpc>
                        <a:spcBef>
                          <a:spcPts val="600"/>
                        </a:spcBef>
                      </a:pPr>
                      <a:r>
                        <a:rPr sz="2000" spc="0" baseline="0" dirty="0">
                          <a:latin typeface="Sitka Text" panose="02000505000000020004" pitchFamily="2" charset="0"/>
                          <a:cs typeface="Arial"/>
                        </a:rPr>
                        <a:t>-2147483648</a:t>
                      </a:r>
                      <a:endParaRPr sz="2000" spc="0" baseline="0">
                        <a:latin typeface="Sitka Text" panose="02000505000000020004" pitchFamily="2" charset="0"/>
                        <a:cs typeface="Arial"/>
                      </a:endParaRPr>
                    </a:p>
                  </a:txBody>
                  <a:tcPr marL="0" marR="0" marT="10223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8419" algn="ctr">
                        <a:lnSpc>
                          <a:spcPct val="100000"/>
                        </a:lnSpc>
                        <a:spcBef>
                          <a:spcPts val="600"/>
                        </a:spcBef>
                      </a:pPr>
                      <a:r>
                        <a:rPr sz="2000" spc="0" baseline="0" dirty="0">
                          <a:latin typeface="Sitka Text" panose="02000505000000020004" pitchFamily="2" charset="0"/>
                          <a:cs typeface="Arial"/>
                        </a:rPr>
                        <a:t>+2147483647</a:t>
                      </a:r>
                      <a:endParaRPr sz="2000" spc="0" baseline="0">
                        <a:latin typeface="Sitka Text" panose="02000505000000020004" pitchFamily="2" charset="0"/>
                        <a:cs typeface="Arial"/>
                      </a:endParaRPr>
                    </a:p>
                  </a:txBody>
                  <a:tcPr marL="0" marR="0" marT="10223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2069" algn="ctr">
                        <a:lnSpc>
                          <a:spcPct val="100000"/>
                        </a:lnSpc>
                        <a:spcBef>
                          <a:spcPts val="600"/>
                        </a:spcBef>
                      </a:pPr>
                      <a:r>
                        <a:rPr sz="2000" spc="0" baseline="0" dirty="0">
                          <a:latin typeface="Sitka Text" panose="02000505000000020004" pitchFamily="2" charset="0"/>
                          <a:cs typeface="Arial"/>
                        </a:rPr>
                        <a:t>0</a:t>
                      </a:r>
                      <a:endParaRPr sz="2000" spc="0" baseline="0">
                        <a:latin typeface="Sitka Text" panose="02000505000000020004" pitchFamily="2" charset="0"/>
                        <a:cs typeface="Arial"/>
                      </a:endParaRPr>
                    </a:p>
                  </a:txBody>
                  <a:tcPr marL="0" marR="0" marT="10223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xmlns="" val="10003"/>
                  </a:ext>
                </a:extLst>
              </a:tr>
              <a:tr h="412495">
                <a:tc>
                  <a:txBody>
                    <a:bodyPr/>
                    <a:lstStyle/>
                    <a:p>
                      <a:pPr marL="9525" algn="ctr">
                        <a:lnSpc>
                          <a:spcPct val="100000"/>
                        </a:lnSpc>
                        <a:spcBef>
                          <a:spcPts val="600"/>
                        </a:spcBef>
                      </a:pPr>
                      <a:r>
                        <a:rPr sz="2000" spc="0" baseline="0" dirty="0">
                          <a:latin typeface="Sitka Text" panose="02000505000000020004" pitchFamily="2" charset="0"/>
                          <a:cs typeface="Arial"/>
                        </a:rPr>
                        <a:t>long</a:t>
                      </a:r>
                      <a:endParaRPr sz="2000" spc="0" baseline="0">
                        <a:latin typeface="Sitka Text" panose="02000505000000020004" pitchFamily="2" charset="0"/>
                        <a:cs typeface="Arial"/>
                      </a:endParaRPr>
                    </a:p>
                  </a:txBody>
                  <a:tcPr marL="0" marR="0" marT="10287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600"/>
                        </a:spcBef>
                      </a:pPr>
                      <a:r>
                        <a:rPr sz="2000" spc="0" baseline="0" dirty="0">
                          <a:latin typeface="Sitka Text" panose="02000505000000020004" pitchFamily="2" charset="0"/>
                          <a:cs typeface="Arial"/>
                        </a:rPr>
                        <a:t>64</a:t>
                      </a:r>
                      <a:endParaRPr sz="2000" spc="0" baseline="0">
                        <a:latin typeface="Sitka Text" panose="02000505000000020004" pitchFamily="2" charset="0"/>
                        <a:cs typeface="Arial"/>
                      </a:endParaRPr>
                    </a:p>
                  </a:txBody>
                  <a:tcPr marL="0" marR="0" marT="10287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8419" algn="ctr">
                        <a:lnSpc>
                          <a:spcPct val="100000"/>
                        </a:lnSpc>
                        <a:spcBef>
                          <a:spcPts val="600"/>
                        </a:spcBef>
                      </a:pPr>
                      <a:r>
                        <a:rPr sz="2000" spc="0" baseline="0" dirty="0">
                          <a:latin typeface="Sitka Text" panose="02000505000000020004" pitchFamily="2" charset="0"/>
                          <a:cs typeface="Arial"/>
                        </a:rPr>
                        <a:t>-9223372036854775808</a:t>
                      </a:r>
                      <a:endParaRPr sz="2000" spc="0" baseline="0">
                        <a:latin typeface="Sitka Text" panose="02000505000000020004" pitchFamily="2" charset="0"/>
                        <a:cs typeface="Arial"/>
                      </a:endParaRPr>
                    </a:p>
                  </a:txBody>
                  <a:tcPr marL="0" marR="0" marT="10287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8419" algn="ctr">
                        <a:lnSpc>
                          <a:spcPct val="100000"/>
                        </a:lnSpc>
                        <a:spcBef>
                          <a:spcPts val="600"/>
                        </a:spcBef>
                      </a:pPr>
                      <a:r>
                        <a:rPr sz="2000" spc="0" baseline="0" dirty="0">
                          <a:latin typeface="Sitka Text" panose="02000505000000020004" pitchFamily="2" charset="0"/>
                          <a:cs typeface="Arial"/>
                        </a:rPr>
                        <a:t>+9223372036854775807</a:t>
                      </a:r>
                    </a:p>
                  </a:txBody>
                  <a:tcPr marL="0" marR="0" marT="10287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165" algn="ctr">
                        <a:lnSpc>
                          <a:spcPct val="100000"/>
                        </a:lnSpc>
                        <a:spcBef>
                          <a:spcPts val="600"/>
                        </a:spcBef>
                      </a:pPr>
                      <a:r>
                        <a:rPr sz="2000" spc="0" baseline="0" dirty="0">
                          <a:latin typeface="Sitka Text" panose="02000505000000020004" pitchFamily="2" charset="0"/>
                          <a:cs typeface="Arial"/>
                        </a:rPr>
                        <a:t>0L</a:t>
                      </a:r>
                      <a:endParaRPr sz="2000" spc="0" baseline="0">
                        <a:latin typeface="Sitka Text" panose="02000505000000020004" pitchFamily="2" charset="0"/>
                        <a:cs typeface="Arial"/>
                      </a:endParaRPr>
                    </a:p>
                  </a:txBody>
                  <a:tcPr marL="0" marR="0" marT="10287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xmlns="" val="10004"/>
                  </a:ext>
                </a:extLst>
              </a:tr>
              <a:tr h="412496">
                <a:tc>
                  <a:txBody>
                    <a:bodyPr/>
                    <a:lstStyle/>
                    <a:p>
                      <a:pPr marL="9525" algn="ctr">
                        <a:lnSpc>
                          <a:spcPct val="100000"/>
                        </a:lnSpc>
                        <a:spcBef>
                          <a:spcPts val="600"/>
                        </a:spcBef>
                      </a:pPr>
                      <a:r>
                        <a:rPr sz="2000" spc="0" baseline="0" dirty="0">
                          <a:latin typeface="Sitka Text" panose="02000505000000020004" pitchFamily="2" charset="0"/>
                          <a:cs typeface="Arial"/>
                        </a:rPr>
                        <a:t>float</a:t>
                      </a:r>
                      <a:endParaRPr sz="2000" spc="0" baseline="0">
                        <a:latin typeface="Sitka Text" panose="02000505000000020004" pitchFamily="2" charset="0"/>
                        <a:cs typeface="Arial"/>
                      </a:endParaRPr>
                    </a:p>
                  </a:txBody>
                  <a:tcPr marL="0" marR="0" marT="10287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600"/>
                        </a:spcBef>
                      </a:pPr>
                      <a:r>
                        <a:rPr sz="2000" spc="0" baseline="0" dirty="0">
                          <a:latin typeface="Sitka Text" panose="02000505000000020004" pitchFamily="2" charset="0"/>
                          <a:cs typeface="Arial"/>
                        </a:rPr>
                        <a:t>32</a:t>
                      </a:r>
                      <a:endParaRPr sz="2000" spc="0" baseline="0">
                        <a:latin typeface="Sitka Text" panose="02000505000000020004" pitchFamily="2" charset="0"/>
                        <a:cs typeface="Arial"/>
                      </a:endParaRPr>
                    </a:p>
                  </a:txBody>
                  <a:tcPr marL="0" marR="0" marT="10287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gn="ctr">
                        <a:lnSpc>
                          <a:spcPct val="100000"/>
                        </a:lnSpc>
                        <a:spcBef>
                          <a:spcPts val="600"/>
                        </a:spcBef>
                      </a:pPr>
                      <a:r>
                        <a:rPr sz="2000" spc="0" baseline="0" dirty="0">
                          <a:latin typeface="Sitka Text" panose="02000505000000020004" pitchFamily="2" charset="0"/>
                          <a:cs typeface="Arial"/>
                        </a:rPr>
                        <a:t>1.40E-45</a:t>
                      </a:r>
                      <a:endParaRPr sz="2000" spc="0" baseline="0">
                        <a:latin typeface="Sitka Text" panose="02000505000000020004" pitchFamily="2" charset="0"/>
                        <a:cs typeface="Arial"/>
                      </a:endParaRPr>
                    </a:p>
                  </a:txBody>
                  <a:tcPr marL="0" marR="0" marT="10287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8419" algn="ctr">
                        <a:lnSpc>
                          <a:spcPct val="100000"/>
                        </a:lnSpc>
                        <a:spcBef>
                          <a:spcPts val="600"/>
                        </a:spcBef>
                      </a:pPr>
                      <a:r>
                        <a:rPr sz="2000" spc="0" baseline="0" dirty="0">
                          <a:latin typeface="Sitka Text" panose="02000505000000020004" pitchFamily="2" charset="0"/>
                          <a:cs typeface="Arial"/>
                        </a:rPr>
                        <a:t>3.40282346638528860e+38</a:t>
                      </a:r>
                      <a:endParaRPr sz="2000" spc="0" baseline="0">
                        <a:latin typeface="Sitka Text" panose="02000505000000020004" pitchFamily="2" charset="0"/>
                        <a:cs typeface="Arial"/>
                      </a:endParaRPr>
                    </a:p>
                  </a:txBody>
                  <a:tcPr marL="0" marR="0" marT="10287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9530" algn="ctr">
                        <a:lnSpc>
                          <a:spcPct val="100000"/>
                        </a:lnSpc>
                        <a:spcBef>
                          <a:spcPts val="600"/>
                        </a:spcBef>
                      </a:pPr>
                      <a:r>
                        <a:rPr sz="2000" spc="0" baseline="0" dirty="0">
                          <a:latin typeface="Sitka Text" panose="02000505000000020004" pitchFamily="2" charset="0"/>
                          <a:cs typeface="Arial"/>
                        </a:rPr>
                        <a:t>0.0f</a:t>
                      </a:r>
                      <a:endParaRPr sz="2000" spc="0" baseline="0">
                        <a:latin typeface="Sitka Text" panose="02000505000000020004" pitchFamily="2" charset="0"/>
                        <a:cs typeface="Arial"/>
                      </a:endParaRPr>
                    </a:p>
                  </a:txBody>
                  <a:tcPr marL="0" marR="0" marT="10287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xmlns="" val="10005"/>
                  </a:ext>
                </a:extLst>
              </a:tr>
              <a:tr h="804290">
                <a:tc>
                  <a:txBody>
                    <a:bodyPr/>
                    <a:lstStyle/>
                    <a:p>
                      <a:pPr algn="ctr">
                        <a:lnSpc>
                          <a:spcPct val="100000"/>
                        </a:lnSpc>
                        <a:spcBef>
                          <a:spcPts val="600"/>
                        </a:spcBef>
                      </a:pPr>
                      <a:endParaRPr sz="2000" spc="0" baseline="0">
                        <a:latin typeface="Sitka Text" panose="02000505000000020004" pitchFamily="2" charset="0"/>
                        <a:cs typeface="Times New Roman"/>
                      </a:endParaRPr>
                    </a:p>
                    <a:p>
                      <a:pPr marL="9525" algn="ctr">
                        <a:lnSpc>
                          <a:spcPct val="100000"/>
                        </a:lnSpc>
                        <a:spcBef>
                          <a:spcPts val="600"/>
                        </a:spcBef>
                      </a:pPr>
                      <a:r>
                        <a:rPr sz="2000" spc="0" baseline="0" dirty="0">
                          <a:latin typeface="Sitka Text" panose="02000505000000020004" pitchFamily="2" charset="0"/>
                          <a:cs typeface="Arial"/>
                        </a:rPr>
                        <a:t>double</a:t>
                      </a:r>
                      <a:endParaRPr sz="2000" spc="0" baseline="0">
                        <a:latin typeface="Sitka Text" panose="02000505000000020004" pitchFamily="2" charset="0"/>
                        <a:cs typeface="Arial"/>
                      </a:endParaRPr>
                    </a:p>
                  </a:txBody>
                  <a:tcPr marL="0" marR="0" marT="635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600"/>
                        </a:spcBef>
                      </a:pPr>
                      <a:endParaRPr sz="2000" spc="0" baseline="0">
                        <a:latin typeface="Sitka Text" panose="02000505000000020004" pitchFamily="2" charset="0"/>
                        <a:cs typeface="Times New Roman"/>
                      </a:endParaRPr>
                    </a:p>
                    <a:p>
                      <a:pPr algn="ctr">
                        <a:lnSpc>
                          <a:spcPct val="100000"/>
                        </a:lnSpc>
                        <a:spcBef>
                          <a:spcPts val="600"/>
                        </a:spcBef>
                      </a:pPr>
                      <a:r>
                        <a:rPr sz="2000" spc="0" baseline="0" dirty="0">
                          <a:latin typeface="Sitka Text" panose="02000505000000020004" pitchFamily="2" charset="0"/>
                          <a:cs typeface="Arial"/>
                        </a:rPr>
                        <a:t>64</a:t>
                      </a:r>
                      <a:endParaRPr sz="2000" spc="0" baseline="0">
                        <a:latin typeface="Sitka Text" panose="02000505000000020004" pitchFamily="2" charset="0"/>
                        <a:cs typeface="Arial"/>
                      </a:endParaRPr>
                    </a:p>
                  </a:txBody>
                  <a:tcPr marL="0" marR="0" marT="635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600"/>
                        </a:spcBef>
                      </a:pPr>
                      <a:endParaRPr sz="2000" spc="0" baseline="0">
                        <a:latin typeface="Sitka Text" panose="02000505000000020004" pitchFamily="2" charset="0"/>
                        <a:cs typeface="Times New Roman"/>
                      </a:endParaRPr>
                    </a:p>
                    <a:p>
                      <a:pPr marL="58419" algn="ctr">
                        <a:lnSpc>
                          <a:spcPct val="100000"/>
                        </a:lnSpc>
                        <a:spcBef>
                          <a:spcPts val="600"/>
                        </a:spcBef>
                      </a:pPr>
                      <a:r>
                        <a:rPr sz="2000" spc="0" baseline="0" dirty="0">
                          <a:latin typeface="Sitka Text" panose="02000505000000020004" pitchFamily="2" charset="0"/>
                          <a:cs typeface="Arial"/>
                        </a:rPr>
                        <a:t>4.94065645841246544e-324d</a:t>
                      </a:r>
                      <a:endParaRPr sz="2000" spc="0" baseline="0">
                        <a:latin typeface="Sitka Text" panose="02000505000000020004" pitchFamily="2" charset="0"/>
                        <a:cs typeface="Arial"/>
                      </a:endParaRPr>
                    </a:p>
                  </a:txBody>
                  <a:tcPr marL="0" marR="0" marT="635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600"/>
                        </a:spcBef>
                      </a:pPr>
                      <a:endParaRPr sz="2000" spc="0" baseline="0">
                        <a:latin typeface="Sitka Text" panose="02000505000000020004" pitchFamily="2" charset="0"/>
                        <a:cs typeface="Times New Roman"/>
                      </a:endParaRPr>
                    </a:p>
                    <a:p>
                      <a:pPr marL="58419" algn="ctr">
                        <a:lnSpc>
                          <a:spcPct val="100000"/>
                        </a:lnSpc>
                        <a:spcBef>
                          <a:spcPts val="600"/>
                        </a:spcBef>
                      </a:pPr>
                      <a:r>
                        <a:rPr sz="2000" spc="0" baseline="0" dirty="0">
                          <a:latin typeface="Sitka Text" panose="02000505000000020004" pitchFamily="2" charset="0"/>
                          <a:cs typeface="Arial"/>
                        </a:rPr>
                        <a:t>1.79769313486231570e+308d</a:t>
                      </a:r>
                      <a:endParaRPr sz="2000" spc="0" baseline="0">
                        <a:latin typeface="Sitka Text" panose="02000505000000020004" pitchFamily="2" charset="0"/>
                        <a:cs typeface="Arial"/>
                      </a:endParaRPr>
                    </a:p>
                  </a:txBody>
                  <a:tcPr marL="0" marR="0" marT="635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600"/>
                        </a:spcBef>
                      </a:pPr>
                      <a:endParaRPr sz="2000" spc="0" baseline="0">
                        <a:latin typeface="Sitka Text" panose="02000505000000020004" pitchFamily="2" charset="0"/>
                        <a:cs typeface="Times New Roman"/>
                      </a:endParaRPr>
                    </a:p>
                    <a:p>
                      <a:pPr marL="50165" algn="ctr">
                        <a:lnSpc>
                          <a:spcPct val="100000"/>
                        </a:lnSpc>
                        <a:spcBef>
                          <a:spcPts val="600"/>
                        </a:spcBef>
                      </a:pPr>
                      <a:r>
                        <a:rPr sz="2000" spc="0" baseline="0" dirty="0">
                          <a:latin typeface="Sitka Text" panose="02000505000000020004" pitchFamily="2" charset="0"/>
                          <a:cs typeface="Arial"/>
                        </a:rPr>
                        <a:t>0.0d</a:t>
                      </a:r>
                      <a:endParaRPr sz="2000" spc="0" baseline="0">
                        <a:latin typeface="Sitka Text" panose="02000505000000020004" pitchFamily="2" charset="0"/>
                        <a:cs typeface="Arial"/>
                      </a:endParaRPr>
                    </a:p>
                  </a:txBody>
                  <a:tcPr marL="0" marR="0" marT="635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xmlns="" val="10006"/>
                  </a:ext>
                </a:extLst>
              </a:tr>
              <a:tr h="412521">
                <a:tc>
                  <a:txBody>
                    <a:bodyPr/>
                    <a:lstStyle/>
                    <a:p>
                      <a:pPr marL="9525" algn="ctr">
                        <a:lnSpc>
                          <a:spcPct val="100000"/>
                        </a:lnSpc>
                        <a:spcBef>
                          <a:spcPts val="600"/>
                        </a:spcBef>
                      </a:pPr>
                      <a:r>
                        <a:rPr sz="2000" spc="0" baseline="0" dirty="0">
                          <a:latin typeface="Sitka Text" panose="02000505000000020004" pitchFamily="2" charset="0"/>
                          <a:cs typeface="Arial"/>
                        </a:rPr>
                        <a:t>char</a:t>
                      </a:r>
                      <a:endParaRPr sz="2000" spc="0" baseline="0">
                        <a:latin typeface="Sitka Text" panose="02000505000000020004" pitchFamily="2" charset="0"/>
                        <a:cs typeface="Arial"/>
                      </a:endParaRPr>
                    </a:p>
                  </a:txBody>
                  <a:tcPr marL="0" marR="0" marT="10287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600"/>
                        </a:spcBef>
                      </a:pPr>
                      <a:r>
                        <a:rPr sz="2000" spc="0" baseline="0" dirty="0">
                          <a:latin typeface="Sitka Text" panose="02000505000000020004" pitchFamily="2" charset="0"/>
                          <a:cs typeface="Arial"/>
                        </a:rPr>
                        <a:t>16</a:t>
                      </a:r>
                      <a:endParaRPr sz="2000" spc="0" baseline="0">
                        <a:latin typeface="Sitka Text" panose="02000505000000020004" pitchFamily="2" charset="0"/>
                        <a:cs typeface="Arial"/>
                      </a:endParaRPr>
                    </a:p>
                  </a:txBody>
                  <a:tcPr marL="0" marR="0" marT="10287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600"/>
                        </a:spcBef>
                      </a:pPr>
                      <a:endParaRPr sz="2000" spc="0" baseline="0">
                        <a:latin typeface="Sitka Text" panose="02000505000000020004" pitchFamily="2" charset="0"/>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8419" algn="ctr">
                        <a:lnSpc>
                          <a:spcPct val="100000"/>
                        </a:lnSpc>
                        <a:spcBef>
                          <a:spcPts val="600"/>
                        </a:spcBef>
                      </a:pPr>
                      <a:r>
                        <a:rPr sz="2000" spc="0" baseline="0" dirty="0">
                          <a:latin typeface="Sitka Text" panose="02000505000000020004" pitchFamily="2" charset="0"/>
                          <a:cs typeface="Arial"/>
                        </a:rPr>
                        <a:t>0 to 65,535</a:t>
                      </a:r>
                      <a:endParaRPr sz="2000" spc="0" baseline="0">
                        <a:latin typeface="Sitka Text" panose="02000505000000020004" pitchFamily="2" charset="0"/>
                        <a:cs typeface="Arial"/>
                      </a:endParaRPr>
                    </a:p>
                  </a:txBody>
                  <a:tcPr marL="0" marR="0" marT="10287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0" algn="ctr">
                        <a:lnSpc>
                          <a:spcPct val="100000"/>
                        </a:lnSpc>
                        <a:spcBef>
                          <a:spcPts val="600"/>
                        </a:spcBef>
                      </a:pPr>
                      <a:r>
                        <a:rPr sz="2000" spc="0" baseline="0" dirty="0">
                          <a:latin typeface="Sitka Text" panose="02000505000000020004" pitchFamily="2" charset="0"/>
                          <a:cs typeface="Arial"/>
                        </a:rPr>
                        <a:t>'\u0000'</a:t>
                      </a:r>
                      <a:endParaRPr sz="2000" spc="0" baseline="0">
                        <a:latin typeface="Sitka Text" panose="02000505000000020004" pitchFamily="2" charset="0"/>
                        <a:cs typeface="Arial"/>
                      </a:endParaRPr>
                    </a:p>
                  </a:txBody>
                  <a:tcPr marL="0" marR="0" marT="10287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xmlns="" val="10007"/>
                  </a:ext>
                </a:extLst>
              </a:tr>
              <a:tr h="450570">
                <a:tc>
                  <a:txBody>
                    <a:bodyPr/>
                    <a:lstStyle/>
                    <a:p>
                      <a:pPr marL="9525" algn="ctr">
                        <a:lnSpc>
                          <a:spcPct val="100000"/>
                        </a:lnSpc>
                        <a:spcBef>
                          <a:spcPts val="600"/>
                        </a:spcBef>
                      </a:pPr>
                      <a:r>
                        <a:rPr sz="2000" spc="0" baseline="0" dirty="0">
                          <a:latin typeface="Sitka Text" panose="02000505000000020004" pitchFamily="2" charset="0"/>
                          <a:cs typeface="Arial"/>
                        </a:rPr>
                        <a:t>boolean</a:t>
                      </a:r>
                      <a:endParaRPr sz="2000" spc="0" baseline="0">
                        <a:latin typeface="Sitka Text" panose="02000505000000020004" pitchFamily="2" charset="0"/>
                        <a:cs typeface="Arial"/>
                      </a:endParaRPr>
                    </a:p>
                  </a:txBody>
                  <a:tcPr marL="0" marR="0" marT="12192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600"/>
                        </a:spcBef>
                      </a:pPr>
                      <a:r>
                        <a:rPr sz="2000" spc="0" baseline="0" dirty="0">
                          <a:latin typeface="Sitka Text" panose="02000505000000020004" pitchFamily="2" charset="0"/>
                          <a:cs typeface="Arial"/>
                        </a:rPr>
                        <a:t>1</a:t>
                      </a:r>
                    </a:p>
                  </a:txBody>
                  <a:tcPr marL="0" marR="0" marT="12192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8419" algn="ctr">
                        <a:lnSpc>
                          <a:spcPct val="100000"/>
                        </a:lnSpc>
                        <a:spcBef>
                          <a:spcPts val="600"/>
                        </a:spcBef>
                      </a:pPr>
                      <a:r>
                        <a:rPr sz="2000" spc="0" baseline="0" dirty="0">
                          <a:latin typeface="Sitka Text" panose="02000505000000020004" pitchFamily="2" charset="0"/>
                          <a:cs typeface="Arial"/>
                        </a:rPr>
                        <a:t>NA</a:t>
                      </a:r>
                      <a:endParaRPr sz="2000" spc="0" baseline="0">
                        <a:latin typeface="Sitka Text" panose="02000505000000020004" pitchFamily="2" charset="0"/>
                        <a:cs typeface="Arial"/>
                      </a:endParaRPr>
                    </a:p>
                  </a:txBody>
                  <a:tcPr marL="0" marR="0" marT="12192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8419" algn="ctr">
                        <a:lnSpc>
                          <a:spcPct val="100000"/>
                        </a:lnSpc>
                        <a:spcBef>
                          <a:spcPts val="600"/>
                        </a:spcBef>
                      </a:pPr>
                      <a:r>
                        <a:rPr sz="2000" spc="0" baseline="0" dirty="0">
                          <a:latin typeface="Sitka Text" panose="02000505000000020004" pitchFamily="2" charset="0"/>
                          <a:cs typeface="Arial"/>
                        </a:rPr>
                        <a:t>NA</a:t>
                      </a:r>
                      <a:endParaRPr sz="2000" spc="0" baseline="0">
                        <a:latin typeface="Sitka Text" panose="02000505000000020004" pitchFamily="2" charset="0"/>
                        <a:cs typeface="Arial"/>
                      </a:endParaRPr>
                    </a:p>
                  </a:txBody>
                  <a:tcPr marL="0" marR="0" marT="12192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165" algn="ctr">
                        <a:lnSpc>
                          <a:spcPct val="100000"/>
                        </a:lnSpc>
                        <a:spcBef>
                          <a:spcPts val="600"/>
                        </a:spcBef>
                      </a:pPr>
                      <a:r>
                        <a:rPr sz="2000" spc="0" baseline="0" dirty="0">
                          <a:latin typeface="Sitka Text" panose="02000505000000020004" pitchFamily="2" charset="0"/>
                          <a:cs typeface="Arial"/>
                        </a:rPr>
                        <a:t>false</a:t>
                      </a:r>
                    </a:p>
                  </a:txBody>
                  <a:tcPr marL="0" marR="0" marT="12192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2077637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886200" y="876993"/>
            <a:ext cx="525780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165609" y="234087"/>
            <a:ext cx="5042409" cy="769441"/>
          </a:xfrm>
          <a:prstGeom prst="rect">
            <a:avLst/>
          </a:prstGeom>
          <a:noFill/>
        </p:spPr>
        <p:txBody>
          <a:bodyPr wrap="squar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Try it and Tell me</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xmlns="" id="{23DF47C5-7061-436B-84F2-0B88AFF2AEFE}"/>
              </a:ext>
            </a:extLst>
          </p:cNvPr>
          <p:cNvSpPr txBox="1"/>
          <p:nvPr/>
        </p:nvSpPr>
        <p:spPr>
          <a:xfrm>
            <a:off x="304800" y="1240688"/>
            <a:ext cx="8762999" cy="3911327"/>
          </a:xfrm>
          <a:prstGeom prst="rect">
            <a:avLst/>
          </a:prstGeom>
          <a:noFill/>
        </p:spPr>
        <p:txBody>
          <a:bodyPr wrap="square">
            <a:spAutoFit/>
          </a:bodyPr>
          <a:lstStyle/>
          <a:p>
            <a:pPr marL="12700" marR="5080">
              <a:lnSpc>
                <a:spcPct val="100000"/>
              </a:lnSpc>
              <a:spcBef>
                <a:spcPts val="100"/>
              </a:spcBef>
            </a:pPr>
            <a:r>
              <a:rPr lang="en-US" sz="2400" dirty="0">
                <a:latin typeface="Sitka Text" panose="02000505000000020004" pitchFamily="2" charset="0"/>
                <a:cs typeface="Times New Roman"/>
              </a:rPr>
              <a:t>What will be the result, if we try to compile and execute the following  code?</a:t>
            </a:r>
          </a:p>
          <a:p>
            <a:pPr marL="12700">
              <a:lnSpc>
                <a:spcPct val="100000"/>
              </a:lnSpc>
              <a:spcBef>
                <a:spcPts val="5"/>
              </a:spcBef>
            </a:pPr>
            <a:r>
              <a:rPr lang="en-US" sz="2400" dirty="0" smtClean="0">
                <a:latin typeface="Sitka Text" panose="02000505000000020004" pitchFamily="2" charset="0"/>
                <a:cs typeface="Times New Roman"/>
              </a:rPr>
              <a:t>class </a:t>
            </a:r>
            <a:r>
              <a:rPr lang="en-US" sz="2400" dirty="0">
                <a:latin typeface="Sitka Text" panose="02000505000000020004" pitchFamily="2" charset="0"/>
                <a:cs typeface="Times New Roman"/>
              </a:rPr>
              <a:t>Test {</a:t>
            </a:r>
          </a:p>
          <a:p>
            <a:pPr marL="927100" marR="2608580" indent="-457200">
              <a:lnSpc>
                <a:spcPts val="3460"/>
              </a:lnSpc>
              <a:spcBef>
                <a:spcPts val="204"/>
              </a:spcBef>
              <a:tabLst>
                <a:tab pos="4605020" algn="l"/>
              </a:tabLst>
            </a:pPr>
            <a:r>
              <a:rPr lang="en-US" sz="2400" dirty="0">
                <a:latin typeface="Sitka Text" panose="02000505000000020004" pitchFamily="2" charset="0"/>
                <a:cs typeface="Times New Roman"/>
              </a:rPr>
              <a:t>public static void </a:t>
            </a:r>
            <a:r>
              <a:rPr lang="en-US" sz="2400" dirty="0" smtClean="0">
                <a:latin typeface="Sitka Text" panose="02000505000000020004" pitchFamily="2" charset="0"/>
                <a:cs typeface="Times New Roman"/>
              </a:rPr>
              <a:t>main(String </a:t>
            </a:r>
            <a:r>
              <a:rPr lang="en-US" sz="2400" dirty="0" err="1" smtClean="0">
                <a:latin typeface="Sitka Text" panose="02000505000000020004" pitchFamily="2" charset="0"/>
                <a:cs typeface="Times New Roman"/>
              </a:rPr>
              <a:t>args</a:t>
            </a:r>
            <a:r>
              <a:rPr lang="en-US" sz="2400" dirty="0">
                <a:latin typeface="Sitka Text" panose="02000505000000020004" pitchFamily="2" charset="0"/>
                <a:cs typeface="Times New Roman"/>
              </a:rPr>
              <a:t>[]) { </a:t>
            </a:r>
          </a:p>
          <a:p>
            <a:pPr marL="927100" marR="2608580" indent="-457200">
              <a:lnSpc>
                <a:spcPts val="3460"/>
              </a:lnSpc>
              <a:spcBef>
                <a:spcPts val="204"/>
              </a:spcBef>
              <a:tabLst>
                <a:tab pos="4605020" algn="l"/>
              </a:tabLst>
            </a:pPr>
            <a:r>
              <a:rPr lang="en-US" sz="2400" dirty="0">
                <a:latin typeface="Sitka Text" panose="02000505000000020004" pitchFamily="2" charset="0"/>
                <a:cs typeface="Times New Roman"/>
              </a:rPr>
              <a:t>	byte b=128;</a:t>
            </a:r>
          </a:p>
          <a:p>
            <a:pPr marL="927100">
              <a:lnSpc>
                <a:spcPct val="100000"/>
              </a:lnSpc>
              <a:spcBef>
                <a:spcPts val="365"/>
              </a:spcBef>
            </a:pPr>
            <a:r>
              <a:rPr lang="en-US" sz="2400" dirty="0" err="1">
                <a:latin typeface="Sitka Text" panose="02000505000000020004" pitchFamily="2" charset="0"/>
                <a:cs typeface="Times New Roman"/>
              </a:rPr>
              <a:t>System.out.println</a:t>
            </a:r>
            <a:r>
              <a:rPr lang="en-US" sz="2400" dirty="0">
                <a:latin typeface="Sitka Text" panose="02000505000000020004" pitchFamily="2" charset="0"/>
                <a:cs typeface="Times New Roman"/>
              </a:rPr>
              <a:t>(b);</a:t>
            </a:r>
          </a:p>
          <a:p>
            <a:pPr marL="469900">
              <a:lnSpc>
                <a:spcPct val="100000"/>
              </a:lnSpc>
              <a:spcBef>
                <a:spcPts val="575"/>
              </a:spcBef>
            </a:pPr>
            <a:r>
              <a:rPr lang="en-US" sz="2400" dirty="0">
                <a:latin typeface="Sitka Text" panose="02000505000000020004" pitchFamily="2" charset="0"/>
                <a:cs typeface="Times New Roman"/>
              </a:rPr>
              <a:t>}</a:t>
            </a:r>
          </a:p>
          <a:p>
            <a:pPr marL="12700">
              <a:lnSpc>
                <a:spcPct val="100000"/>
              </a:lnSpc>
              <a:spcBef>
                <a:spcPts val="580"/>
              </a:spcBef>
            </a:pPr>
            <a:r>
              <a:rPr lang="en-US" sz="2400" dirty="0">
                <a:latin typeface="Sitka Text" panose="02000505000000020004" pitchFamily="2" charset="0"/>
                <a:cs typeface="Times New Roman"/>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45" y="5152015"/>
            <a:ext cx="878363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19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886200" y="876993"/>
            <a:ext cx="525780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165609" y="234087"/>
            <a:ext cx="5347209" cy="769441"/>
          </a:xfrm>
          <a:prstGeom prst="rect">
            <a:avLst/>
          </a:prstGeom>
          <a:noFill/>
        </p:spPr>
        <p:txBody>
          <a:bodyPr wrap="squar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Try it and Tell me</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xmlns="" id="{23DF47C5-7061-436B-84F2-0B88AFF2AEFE}"/>
              </a:ext>
            </a:extLst>
          </p:cNvPr>
          <p:cNvSpPr txBox="1"/>
          <p:nvPr/>
        </p:nvSpPr>
        <p:spPr>
          <a:xfrm>
            <a:off x="304800" y="876993"/>
            <a:ext cx="8686800" cy="5121402"/>
          </a:xfrm>
          <a:prstGeom prst="rect">
            <a:avLst/>
          </a:prstGeom>
          <a:noFill/>
        </p:spPr>
        <p:txBody>
          <a:bodyPr wrap="square">
            <a:spAutoFit/>
          </a:bodyPr>
          <a:lstStyle/>
          <a:p>
            <a:pPr marL="12700">
              <a:lnSpc>
                <a:spcPct val="100000"/>
              </a:lnSpc>
              <a:spcBef>
                <a:spcPts val="100"/>
              </a:spcBef>
            </a:pPr>
            <a:r>
              <a:rPr lang="en-US" sz="2400" dirty="0">
                <a:latin typeface="Sitka Text" panose="02000505000000020004" pitchFamily="2" charset="0"/>
                <a:cs typeface="Times New Roman"/>
              </a:rPr>
              <a:t>What will be the result, if we try to compile and execute the following code?</a:t>
            </a:r>
          </a:p>
          <a:p>
            <a:pPr>
              <a:lnSpc>
                <a:spcPct val="100000"/>
              </a:lnSpc>
              <a:spcBef>
                <a:spcPts val="45"/>
              </a:spcBef>
            </a:pPr>
            <a:endParaRPr lang="en-US" sz="2400" dirty="0">
              <a:latin typeface="Sitka Text" panose="02000505000000020004" pitchFamily="2" charset="0"/>
              <a:cs typeface="Times New Roman"/>
            </a:endParaRPr>
          </a:p>
          <a:p>
            <a:pPr marL="12700">
              <a:lnSpc>
                <a:spcPct val="100000"/>
              </a:lnSpc>
            </a:pPr>
            <a:r>
              <a:rPr lang="en-US" sz="2400" dirty="0">
                <a:latin typeface="Sitka Text" panose="02000505000000020004" pitchFamily="2" charset="0"/>
                <a:cs typeface="Times New Roman"/>
              </a:rPr>
              <a:t>class Test {</a:t>
            </a:r>
          </a:p>
          <a:p>
            <a:pPr marL="927100" marR="2839085" indent="-457200">
              <a:lnSpc>
                <a:spcPct val="120000"/>
              </a:lnSpc>
              <a:spcBef>
                <a:spcPts val="5"/>
              </a:spcBef>
            </a:pPr>
            <a:r>
              <a:rPr lang="en-US" sz="2400" dirty="0">
                <a:latin typeface="Sitka Text" panose="02000505000000020004" pitchFamily="2" charset="0"/>
                <a:cs typeface="Times New Roman"/>
              </a:rPr>
              <a:t>public static void main(String </a:t>
            </a:r>
            <a:r>
              <a:rPr lang="en-US" sz="2400" dirty="0" err="1">
                <a:latin typeface="Sitka Text" panose="02000505000000020004" pitchFamily="2" charset="0"/>
                <a:cs typeface="Times New Roman"/>
              </a:rPr>
              <a:t>ar</a:t>
            </a:r>
            <a:r>
              <a:rPr lang="en-US" sz="2400" dirty="0">
                <a:latin typeface="Sitka Text" panose="02000505000000020004" pitchFamily="2" charset="0"/>
                <a:cs typeface="Times New Roman"/>
              </a:rPr>
              <a:t>[]) {  </a:t>
            </a:r>
          </a:p>
          <a:p>
            <a:pPr marL="927100" marR="2839085" indent="-457200">
              <a:lnSpc>
                <a:spcPct val="120000"/>
              </a:lnSpc>
              <a:spcBef>
                <a:spcPts val="5"/>
              </a:spcBef>
            </a:pPr>
            <a:r>
              <a:rPr lang="en-US" sz="2400" dirty="0">
                <a:latin typeface="Sitka Text" panose="02000505000000020004" pitchFamily="2" charset="0"/>
                <a:cs typeface="Times New Roman"/>
              </a:rPr>
              <a:t> 	double f=1.2;</a:t>
            </a:r>
          </a:p>
          <a:p>
            <a:pPr marL="927100" marR="4152265">
              <a:lnSpc>
                <a:spcPct val="120000"/>
              </a:lnSpc>
            </a:pPr>
            <a:r>
              <a:rPr lang="en-US" sz="2400" dirty="0" err="1">
                <a:latin typeface="Sitka Text" panose="02000505000000020004" pitchFamily="2" charset="0"/>
                <a:cs typeface="Times New Roman"/>
              </a:rPr>
              <a:t>boolean</a:t>
            </a:r>
            <a:r>
              <a:rPr lang="en-US" sz="2400" dirty="0">
                <a:latin typeface="Sitka Text" panose="02000505000000020004" pitchFamily="2" charset="0"/>
                <a:cs typeface="Times New Roman"/>
              </a:rPr>
              <a:t> b=1;  </a:t>
            </a:r>
            <a:r>
              <a:rPr lang="en-US" sz="2400" dirty="0" err="1" smtClean="0">
                <a:latin typeface="Sitka Text" panose="02000505000000020004" pitchFamily="2" charset="0"/>
                <a:cs typeface="Times New Roman"/>
              </a:rPr>
              <a:t>System.out.prinln</a:t>
            </a:r>
            <a:r>
              <a:rPr lang="en-US" sz="2400" dirty="0" smtClean="0">
                <a:latin typeface="Sitka Text" panose="02000505000000020004" pitchFamily="2" charset="0"/>
                <a:cs typeface="Times New Roman"/>
              </a:rPr>
              <a:t>(f);  </a:t>
            </a:r>
            <a:r>
              <a:rPr lang="en-US" sz="2400" dirty="0" err="1">
                <a:latin typeface="Sitka Text" panose="02000505000000020004" pitchFamily="2" charset="0"/>
                <a:cs typeface="Times New Roman"/>
              </a:rPr>
              <a:t>System.out.println</a:t>
            </a:r>
            <a:r>
              <a:rPr lang="en-US" sz="2400" dirty="0">
                <a:latin typeface="Sitka Text" panose="02000505000000020004" pitchFamily="2" charset="0"/>
                <a:cs typeface="Times New Roman"/>
              </a:rPr>
              <a:t>(b</a:t>
            </a:r>
            <a:r>
              <a:rPr lang="en-US" sz="2400" dirty="0" smtClean="0">
                <a:latin typeface="Sitka Text" panose="02000505000000020004" pitchFamily="2" charset="0"/>
                <a:cs typeface="Times New Roman"/>
              </a:rPr>
              <a:t>);</a:t>
            </a:r>
            <a:endParaRPr lang="en-US" sz="2400" dirty="0">
              <a:latin typeface="Sitka Text" panose="02000505000000020004" pitchFamily="2" charset="0"/>
              <a:cs typeface="Times New Roman"/>
            </a:endParaRPr>
          </a:p>
          <a:p>
            <a:pPr marL="469900">
              <a:lnSpc>
                <a:spcPct val="100000"/>
              </a:lnSpc>
              <a:spcBef>
                <a:spcPts val="580"/>
              </a:spcBef>
            </a:pPr>
            <a:r>
              <a:rPr lang="en-US" sz="2400" dirty="0">
                <a:latin typeface="Sitka Text" panose="02000505000000020004" pitchFamily="2" charset="0"/>
                <a:cs typeface="Times New Roman"/>
              </a:rPr>
              <a:t>}</a:t>
            </a:r>
          </a:p>
          <a:p>
            <a:pPr marL="12700">
              <a:lnSpc>
                <a:spcPct val="100000"/>
              </a:lnSpc>
              <a:spcBef>
                <a:spcPts val="575"/>
              </a:spcBef>
            </a:pPr>
            <a:r>
              <a:rPr lang="en-US" sz="2400" dirty="0">
                <a:latin typeface="Sitka Text" panose="02000505000000020004" pitchFamily="2" charset="0"/>
                <a:cs typeface="Times New Roman"/>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59" y="5054323"/>
            <a:ext cx="5726113" cy="96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59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886200" y="876993"/>
            <a:ext cx="525780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165609" y="234087"/>
            <a:ext cx="5194809" cy="769441"/>
          </a:xfrm>
          <a:prstGeom prst="rect">
            <a:avLst/>
          </a:prstGeom>
          <a:noFill/>
        </p:spPr>
        <p:txBody>
          <a:bodyPr wrap="squar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Try it and Tell me</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xmlns="" id="{23DF47C5-7061-436B-84F2-0B88AFF2AEFE}"/>
              </a:ext>
            </a:extLst>
          </p:cNvPr>
          <p:cNvSpPr txBox="1"/>
          <p:nvPr/>
        </p:nvSpPr>
        <p:spPr>
          <a:xfrm>
            <a:off x="401092" y="1003528"/>
            <a:ext cx="8590508" cy="5269135"/>
          </a:xfrm>
          <a:prstGeom prst="rect">
            <a:avLst/>
          </a:prstGeom>
          <a:noFill/>
        </p:spPr>
        <p:txBody>
          <a:bodyPr wrap="square">
            <a:spAutoFit/>
          </a:bodyPr>
          <a:lstStyle/>
          <a:p>
            <a:pPr>
              <a:lnSpc>
                <a:spcPct val="100000"/>
              </a:lnSpc>
              <a:spcBef>
                <a:spcPts val="45"/>
              </a:spcBef>
            </a:pPr>
            <a:endParaRPr lang="en-US" sz="2400" dirty="0">
              <a:latin typeface="Sitka Text" panose="02000505000000020004" pitchFamily="2" charset="0"/>
              <a:cs typeface="Times New Roman"/>
            </a:endParaRPr>
          </a:p>
          <a:p>
            <a:pPr marL="12700">
              <a:lnSpc>
                <a:spcPct val="100000"/>
              </a:lnSpc>
            </a:pPr>
            <a:r>
              <a:rPr lang="en-US" sz="2400" dirty="0">
                <a:latin typeface="Sitka Text" panose="02000505000000020004" pitchFamily="2" charset="0"/>
                <a:cs typeface="Times New Roman"/>
              </a:rPr>
              <a:t>class Test {</a:t>
            </a:r>
          </a:p>
          <a:p>
            <a:pPr marL="927100" marR="2839085" indent="-457200">
              <a:lnSpc>
                <a:spcPct val="120000"/>
              </a:lnSpc>
              <a:spcBef>
                <a:spcPts val="5"/>
              </a:spcBef>
            </a:pPr>
            <a:r>
              <a:rPr lang="en-US" sz="2400" dirty="0">
                <a:latin typeface="Sitka Text" panose="02000505000000020004" pitchFamily="2" charset="0"/>
                <a:cs typeface="Times New Roman"/>
              </a:rPr>
              <a:t>public static void main(String </a:t>
            </a:r>
            <a:r>
              <a:rPr lang="en-US" sz="2400" dirty="0" err="1">
                <a:latin typeface="Sitka Text" panose="02000505000000020004" pitchFamily="2" charset="0"/>
                <a:cs typeface="Times New Roman"/>
              </a:rPr>
              <a:t>ar</a:t>
            </a:r>
            <a:r>
              <a:rPr lang="en-US" sz="2400" dirty="0">
                <a:latin typeface="Sitka Text" panose="02000505000000020004" pitchFamily="2" charset="0"/>
                <a:cs typeface="Times New Roman"/>
              </a:rPr>
              <a:t>[]) {  </a:t>
            </a:r>
          </a:p>
          <a:p>
            <a:pPr marL="927100" marR="2839085" indent="-457200">
              <a:lnSpc>
                <a:spcPct val="120000"/>
              </a:lnSpc>
              <a:spcBef>
                <a:spcPts val="5"/>
              </a:spcBef>
            </a:pPr>
            <a:r>
              <a:rPr lang="en-US" sz="2400" dirty="0">
                <a:latin typeface="Sitka Text" panose="02000505000000020004" pitchFamily="2" charset="0"/>
                <a:cs typeface="Times New Roman"/>
              </a:rPr>
              <a:t> 	float f=1;</a:t>
            </a:r>
          </a:p>
          <a:p>
            <a:pPr marL="927100" marR="2839085" indent="-457200">
              <a:lnSpc>
                <a:spcPct val="120000"/>
              </a:lnSpc>
              <a:spcBef>
                <a:spcPts val="5"/>
              </a:spcBef>
            </a:pPr>
            <a:r>
              <a:rPr lang="en-US" sz="2400" dirty="0">
                <a:latin typeface="Sitka Text" panose="02000505000000020004" pitchFamily="2" charset="0"/>
                <a:cs typeface="Times New Roman"/>
              </a:rPr>
              <a:t>	float b=1.2;</a:t>
            </a:r>
          </a:p>
          <a:p>
            <a:pPr marL="927100" marR="2839085" indent="-457200">
              <a:lnSpc>
                <a:spcPct val="120000"/>
              </a:lnSpc>
              <a:spcBef>
                <a:spcPts val="5"/>
              </a:spcBef>
            </a:pPr>
            <a:r>
              <a:rPr lang="en-US" sz="2400" dirty="0">
                <a:latin typeface="Sitka Text" panose="02000505000000020004" pitchFamily="2" charset="0"/>
                <a:cs typeface="Times New Roman"/>
              </a:rPr>
              <a:t>	float c=1.2323f;</a:t>
            </a:r>
          </a:p>
          <a:p>
            <a:pPr marL="927100" marR="2839085" indent="-457200">
              <a:lnSpc>
                <a:spcPct val="120000"/>
              </a:lnSpc>
              <a:spcBef>
                <a:spcPts val="5"/>
              </a:spcBef>
            </a:pPr>
            <a:r>
              <a:rPr lang="en-US" sz="2400" dirty="0">
                <a:latin typeface="Sitka Text" panose="02000505000000020004" pitchFamily="2" charset="0"/>
                <a:cs typeface="Times New Roman"/>
              </a:rPr>
              <a:t>	</a:t>
            </a:r>
            <a:r>
              <a:rPr lang="en-US" sz="2400" dirty="0" err="1">
                <a:latin typeface="Sitka Text" panose="02000505000000020004" pitchFamily="2" charset="0"/>
                <a:cs typeface="Times New Roman"/>
              </a:rPr>
              <a:t>System.out.println</a:t>
            </a:r>
            <a:r>
              <a:rPr lang="en-US" sz="2400" dirty="0">
                <a:latin typeface="Sitka Text" panose="02000505000000020004" pitchFamily="2" charset="0"/>
                <a:cs typeface="Times New Roman"/>
              </a:rPr>
              <a:t>(f);  </a:t>
            </a:r>
            <a:r>
              <a:rPr lang="en-US" sz="2400" dirty="0" err="1">
                <a:latin typeface="Sitka Text" panose="02000505000000020004" pitchFamily="2" charset="0"/>
                <a:cs typeface="Times New Roman"/>
              </a:rPr>
              <a:t>System.out.println</a:t>
            </a:r>
            <a:r>
              <a:rPr lang="en-US" sz="2400" dirty="0">
                <a:latin typeface="Sitka Text" panose="02000505000000020004" pitchFamily="2" charset="0"/>
                <a:cs typeface="Times New Roman"/>
              </a:rPr>
              <a:t>(b);</a:t>
            </a:r>
          </a:p>
          <a:p>
            <a:pPr marL="927100" marR="2839085" indent="-457200">
              <a:lnSpc>
                <a:spcPct val="120000"/>
              </a:lnSpc>
              <a:spcBef>
                <a:spcPts val="5"/>
              </a:spcBef>
            </a:pPr>
            <a:r>
              <a:rPr lang="en-US" sz="2400" dirty="0">
                <a:latin typeface="Sitka Text" panose="02000505000000020004" pitchFamily="2" charset="0"/>
                <a:cs typeface="Times New Roman"/>
              </a:rPr>
              <a:t>	</a:t>
            </a:r>
            <a:r>
              <a:rPr lang="en-US" sz="2400" dirty="0" err="1">
                <a:latin typeface="Sitka Text" panose="02000505000000020004" pitchFamily="2" charset="0"/>
                <a:cs typeface="Times New Roman"/>
              </a:rPr>
              <a:t>System.out.println</a:t>
            </a:r>
            <a:r>
              <a:rPr lang="en-US" sz="2400" dirty="0">
                <a:latin typeface="Sitka Text" panose="02000505000000020004" pitchFamily="2" charset="0"/>
                <a:cs typeface="Times New Roman"/>
              </a:rPr>
              <a:t>(c);</a:t>
            </a:r>
          </a:p>
          <a:p>
            <a:pPr marL="469900">
              <a:lnSpc>
                <a:spcPct val="100000"/>
              </a:lnSpc>
              <a:spcBef>
                <a:spcPts val="580"/>
              </a:spcBef>
            </a:pPr>
            <a:r>
              <a:rPr lang="en-US" sz="2400" dirty="0">
                <a:latin typeface="Sitka Text" panose="02000505000000020004" pitchFamily="2" charset="0"/>
                <a:cs typeface="Times New Roman"/>
              </a:rPr>
              <a:t>}</a:t>
            </a:r>
          </a:p>
          <a:p>
            <a:pPr marL="12700">
              <a:lnSpc>
                <a:spcPct val="100000"/>
              </a:lnSpc>
              <a:spcBef>
                <a:spcPts val="575"/>
              </a:spcBef>
            </a:pPr>
            <a:r>
              <a:rPr lang="en-US" sz="2400" dirty="0">
                <a:latin typeface="Sitka Text" panose="02000505000000020004" pitchFamily="2" charset="0"/>
                <a:cs typeface="Times New Roman"/>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423470"/>
            <a:ext cx="6629399" cy="820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59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886200" y="876993"/>
            <a:ext cx="525780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165609" y="234087"/>
            <a:ext cx="5347209" cy="769441"/>
          </a:xfrm>
          <a:prstGeom prst="rect">
            <a:avLst/>
          </a:prstGeom>
          <a:noFill/>
        </p:spPr>
        <p:txBody>
          <a:bodyPr wrap="squar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Try it and Tell me</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xmlns="" id="{23DF47C5-7061-436B-84F2-0B88AFF2AEFE}"/>
              </a:ext>
            </a:extLst>
          </p:cNvPr>
          <p:cNvSpPr txBox="1"/>
          <p:nvPr/>
        </p:nvSpPr>
        <p:spPr>
          <a:xfrm>
            <a:off x="530300" y="1137389"/>
            <a:ext cx="7589969" cy="5170646"/>
          </a:xfrm>
          <a:prstGeom prst="rect">
            <a:avLst/>
          </a:prstGeom>
          <a:noFill/>
        </p:spPr>
        <p:txBody>
          <a:bodyPr wrap="square">
            <a:spAutoFit/>
          </a:bodyPr>
          <a:lstStyle/>
          <a:p>
            <a:pPr algn="just">
              <a:spcBef>
                <a:spcPts val="600"/>
              </a:spcBef>
              <a:spcAft>
                <a:spcPts val="600"/>
              </a:spcAft>
            </a:pPr>
            <a:r>
              <a:rPr lang="en-US" sz="2400" dirty="0">
                <a:latin typeface="Sitka Text" panose="02000505000000020004" pitchFamily="2" charset="0"/>
              </a:rPr>
              <a:t>class </a:t>
            </a:r>
            <a:r>
              <a:rPr lang="en-US" sz="2400" dirty="0" err="1">
                <a:latin typeface="Sitka Text" panose="02000505000000020004" pitchFamily="2" charset="0"/>
              </a:rPr>
              <a:t>FloatExample</a:t>
            </a:r>
            <a:endParaRPr lang="en-US" sz="2400" dirty="0">
              <a:latin typeface="Sitka Text" panose="02000505000000020004" pitchFamily="2" charset="0"/>
            </a:endParaRPr>
          </a:p>
          <a:p>
            <a:pPr algn="just">
              <a:spcBef>
                <a:spcPts val="600"/>
              </a:spcBef>
              <a:spcAft>
                <a:spcPts val="600"/>
              </a:spcAft>
            </a:pPr>
            <a:r>
              <a:rPr lang="en-US" sz="2400" dirty="0">
                <a:latin typeface="Sitka Text" panose="02000505000000020004" pitchFamily="2" charset="0"/>
              </a:rPr>
              <a:t>{</a:t>
            </a:r>
          </a:p>
          <a:p>
            <a:pPr algn="just">
              <a:spcBef>
                <a:spcPts val="600"/>
              </a:spcBef>
              <a:spcAft>
                <a:spcPts val="600"/>
              </a:spcAft>
            </a:pPr>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a:t>
            </a:r>
          </a:p>
          <a:p>
            <a:pPr algn="just">
              <a:spcBef>
                <a:spcPts val="600"/>
              </a:spcBef>
              <a:spcAft>
                <a:spcPts val="600"/>
              </a:spcAft>
            </a:pPr>
            <a:r>
              <a:rPr lang="en-US" sz="2400" dirty="0">
                <a:latin typeface="Sitka Text" panose="02000505000000020004" pitchFamily="2" charset="0"/>
              </a:rPr>
              <a:t>   {</a:t>
            </a:r>
          </a:p>
          <a:p>
            <a:pPr algn="just">
              <a:spcBef>
                <a:spcPts val="600"/>
              </a:spcBef>
              <a:spcAft>
                <a:spcPts val="600"/>
              </a:spcAft>
            </a:pPr>
            <a:r>
              <a:rPr lang="en-US" sz="2400" dirty="0">
                <a:latin typeface="Sitka Text" panose="02000505000000020004" pitchFamily="2" charset="0"/>
              </a:rPr>
              <a:t>     float d=987654321.1234567f;</a:t>
            </a:r>
          </a:p>
          <a:p>
            <a:pPr algn="just">
              <a:spcBef>
                <a:spcPts val="600"/>
              </a:spcBef>
              <a:spcAft>
                <a:spcPts val="600"/>
              </a:spcAft>
            </a:pPr>
            <a:r>
              <a:rPr lang="en-US" sz="2400" dirty="0">
                <a:latin typeface="Sitka Text" panose="02000505000000020004" pitchFamily="2" charset="0"/>
              </a:rPr>
              <a:t>     float c=6.123456789f;</a:t>
            </a:r>
          </a:p>
          <a:p>
            <a:pPr algn="just">
              <a:spcBef>
                <a:spcPts val="600"/>
              </a:spcBef>
              <a:spcAft>
                <a:spcPts val="600"/>
              </a:spcAft>
            </a:pPr>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(d);</a:t>
            </a:r>
          </a:p>
          <a:p>
            <a:pPr algn="just">
              <a:spcBef>
                <a:spcPts val="600"/>
              </a:spcBef>
              <a:spcAft>
                <a:spcPts val="600"/>
              </a:spcAft>
            </a:pPr>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(c);</a:t>
            </a:r>
          </a:p>
          <a:p>
            <a:pPr algn="just">
              <a:spcBef>
                <a:spcPts val="600"/>
              </a:spcBef>
              <a:spcAft>
                <a:spcPts val="600"/>
              </a:spcAft>
            </a:pPr>
            <a:r>
              <a:rPr lang="en-US" sz="2400" dirty="0">
                <a:latin typeface="Sitka Text" panose="02000505000000020004" pitchFamily="2" charset="0"/>
              </a:rPr>
              <a:t>   }</a:t>
            </a:r>
          </a:p>
          <a:p>
            <a:pPr algn="just">
              <a:spcBef>
                <a:spcPts val="600"/>
              </a:spcBef>
              <a:spcAft>
                <a:spcPts val="600"/>
              </a:spcAft>
            </a:pPr>
            <a:r>
              <a:rPr lang="en-US" sz="2400" dirty="0">
                <a:latin typeface="Sitka Text" panose="02000505000000020004" pitchFamily="2" charset="0"/>
              </a:rPr>
              <a:t>}</a:t>
            </a:r>
          </a:p>
        </p:txBody>
      </p:sp>
    </p:spTree>
    <p:extLst>
      <p:ext uri="{BB962C8B-B14F-4D97-AF65-F5344CB8AC3E}">
        <p14:creationId xmlns:p14="http://schemas.microsoft.com/office/powerpoint/2010/main" val="18439758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886200" y="876993"/>
            <a:ext cx="525780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165609" y="234087"/>
            <a:ext cx="5194809" cy="769441"/>
          </a:xfrm>
          <a:prstGeom prst="rect">
            <a:avLst/>
          </a:prstGeom>
          <a:noFill/>
        </p:spPr>
        <p:txBody>
          <a:bodyPr wrap="squar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Try it and Tell me</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xmlns="" id="{23DF47C5-7061-436B-84F2-0B88AFF2AEFE}"/>
              </a:ext>
            </a:extLst>
          </p:cNvPr>
          <p:cNvSpPr txBox="1"/>
          <p:nvPr/>
        </p:nvSpPr>
        <p:spPr>
          <a:xfrm>
            <a:off x="523373" y="1003528"/>
            <a:ext cx="7589969" cy="4455066"/>
          </a:xfrm>
          <a:prstGeom prst="rect">
            <a:avLst/>
          </a:prstGeom>
          <a:noFill/>
        </p:spPr>
        <p:txBody>
          <a:bodyPr wrap="square">
            <a:spAutoFit/>
          </a:bodyPr>
          <a:lstStyle/>
          <a:p>
            <a:pPr marL="12700">
              <a:lnSpc>
                <a:spcPct val="100000"/>
              </a:lnSpc>
              <a:spcBef>
                <a:spcPts val="1200"/>
              </a:spcBef>
              <a:spcAft>
                <a:spcPts val="1200"/>
              </a:spcAft>
            </a:pPr>
            <a:r>
              <a:rPr lang="en-US" sz="2400" dirty="0">
                <a:latin typeface="Sitka Text" panose="02000505000000020004" pitchFamily="2" charset="0"/>
                <a:cs typeface="Times New Roman"/>
              </a:rPr>
              <a:t>class Test {</a:t>
            </a:r>
          </a:p>
          <a:p>
            <a:pPr marL="927100" marR="2684780" indent="-457200">
              <a:lnSpc>
                <a:spcPts val="3460"/>
              </a:lnSpc>
              <a:spcBef>
                <a:spcPts val="1200"/>
              </a:spcBef>
              <a:spcAft>
                <a:spcPts val="1200"/>
              </a:spcAft>
            </a:pPr>
            <a:r>
              <a:rPr lang="en-US" sz="2400" dirty="0">
                <a:latin typeface="Sitka Text" panose="02000505000000020004" pitchFamily="2" charset="0"/>
                <a:cs typeface="Times New Roman"/>
              </a:rPr>
              <a:t>public static void main(String [ ] </a:t>
            </a:r>
            <a:r>
              <a:rPr lang="en-US" sz="2400" dirty="0" err="1">
                <a:latin typeface="Sitka Text" panose="02000505000000020004" pitchFamily="2" charset="0"/>
                <a:cs typeface="Times New Roman"/>
              </a:rPr>
              <a:t>ar</a:t>
            </a:r>
            <a:r>
              <a:rPr lang="en-US" sz="2400" dirty="0">
                <a:latin typeface="Sitka Text" panose="02000505000000020004" pitchFamily="2" charset="0"/>
                <a:cs typeface="Times New Roman"/>
              </a:rPr>
              <a:t>) {  </a:t>
            </a:r>
          </a:p>
          <a:p>
            <a:pPr marL="927100" marR="2684780" indent="-457200">
              <a:lnSpc>
                <a:spcPts val="3460"/>
              </a:lnSpc>
              <a:spcBef>
                <a:spcPts val="1200"/>
              </a:spcBef>
              <a:spcAft>
                <a:spcPts val="1200"/>
              </a:spcAft>
            </a:pPr>
            <a:r>
              <a:rPr lang="en-US" sz="2400" dirty="0">
                <a:latin typeface="Sitka Text" panose="02000505000000020004" pitchFamily="2" charset="0"/>
                <a:cs typeface="Times New Roman"/>
              </a:rPr>
              <a:t>    int a=10,b=017,c=0X3A;</a:t>
            </a:r>
          </a:p>
          <a:p>
            <a:pPr marL="927100">
              <a:lnSpc>
                <a:spcPct val="100000"/>
              </a:lnSpc>
              <a:spcBef>
                <a:spcPts val="1200"/>
              </a:spcBef>
              <a:spcAft>
                <a:spcPts val="1200"/>
              </a:spcAft>
            </a:pPr>
            <a:r>
              <a:rPr lang="en-US" sz="2400" dirty="0" err="1">
                <a:latin typeface="Sitka Text" panose="02000505000000020004" pitchFamily="2" charset="0"/>
                <a:cs typeface="Times New Roman"/>
              </a:rPr>
              <a:t>System.out.println</a:t>
            </a:r>
            <a:r>
              <a:rPr lang="en-US" sz="2400" dirty="0">
                <a:latin typeface="Sitka Text" panose="02000505000000020004" pitchFamily="2" charset="0"/>
                <a:cs typeface="Times New Roman"/>
              </a:rPr>
              <a:t>(a+","+b+","+c);</a:t>
            </a:r>
          </a:p>
          <a:p>
            <a:pPr marL="469900">
              <a:lnSpc>
                <a:spcPct val="100000"/>
              </a:lnSpc>
              <a:spcBef>
                <a:spcPts val="1200"/>
              </a:spcBef>
              <a:spcAft>
                <a:spcPts val="1200"/>
              </a:spcAft>
            </a:pPr>
            <a:r>
              <a:rPr lang="en-US" sz="2400" dirty="0">
                <a:latin typeface="Sitka Text" panose="02000505000000020004" pitchFamily="2" charset="0"/>
                <a:cs typeface="Times New Roman"/>
              </a:rPr>
              <a:t>}</a:t>
            </a:r>
          </a:p>
          <a:p>
            <a:pPr marL="12700">
              <a:lnSpc>
                <a:spcPct val="100000"/>
              </a:lnSpc>
              <a:spcBef>
                <a:spcPts val="1200"/>
              </a:spcBef>
              <a:spcAft>
                <a:spcPts val="1200"/>
              </a:spcAft>
            </a:pPr>
            <a:r>
              <a:rPr lang="en-US" sz="2400" dirty="0">
                <a:latin typeface="Sitka Text" panose="02000505000000020004" pitchFamily="2" charset="0"/>
                <a:cs typeface="Times New Roman"/>
              </a:rPr>
              <a:t>}</a:t>
            </a:r>
            <a:endParaRPr lang="en-US" sz="2400" dirty="0">
              <a:latin typeface="Sitka Text" panose="02000505000000020004" pitchFamily="2" charset="0"/>
            </a:endParaRPr>
          </a:p>
        </p:txBody>
      </p:sp>
      <p:sp>
        <p:nvSpPr>
          <p:cNvPr id="9" name="TextBox 8">
            <a:extLst>
              <a:ext uri="{FF2B5EF4-FFF2-40B4-BE49-F238E27FC236}">
                <a16:creationId xmlns:a16="http://schemas.microsoft.com/office/drawing/2014/main" xmlns="" id="{2ADC24B0-ED8E-4094-A56D-8BFC083EAC35}"/>
              </a:ext>
            </a:extLst>
          </p:cNvPr>
          <p:cNvSpPr txBox="1"/>
          <p:nvPr/>
        </p:nvSpPr>
        <p:spPr>
          <a:xfrm>
            <a:off x="331516" y="5121160"/>
            <a:ext cx="7987535" cy="1631216"/>
          </a:xfrm>
          <a:prstGeom prst="rect">
            <a:avLst/>
          </a:prstGeom>
          <a:noFill/>
        </p:spPr>
        <p:txBody>
          <a:bodyPr wrap="square">
            <a:spAutoFit/>
          </a:bodyPr>
          <a:lstStyle/>
          <a:p>
            <a:r>
              <a:rPr lang="en-US" sz="2000" b="0" i="0" dirty="0">
                <a:solidFill>
                  <a:srgbClr val="242729"/>
                </a:solidFill>
                <a:effectLst/>
                <a:latin typeface="Sitka Text" panose="02000505000000020004" pitchFamily="2" charset="0"/>
              </a:rPr>
              <a:t>Basically if an assigned integer value begins with 0,it is considered to be an octal value. </a:t>
            </a:r>
          </a:p>
          <a:p>
            <a:r>
              <a:rPr lang="en-US" sz="2000" dirty="0">
                <a:solidFill>
                  <a:srgbClr val="242729"/>
                </a:solidFill>
                <a:latin typeface="Sitka Text" panose="02000505000000020004" pitchFamily="2" charset="0"/>
              </a:rPr>
              <a:t>I</a:t>
            </a:r>
            <a:r>
              <a:rPr lang="en-US" sz="2000" b="0" i="0" dirty="0">
                <a:solidFill>
                  <a:srgbClr val="242729"/>
                </a:solidFill>
                <a:effectLst/>
                <a:latin typeface="Sitka Text" panose="02000505000000020004" pitchFamily="2" charset="0"/>
              </a:rPr>
              <a:t>f the assigned integer value begins with 0x it is taken as hexadecimal value. </a:t>
            </a:r>
          </a:p>
          <a:p>
            <a:endParaRPr lang="en-US" sz="2000" dirty="0">
              <a:latin typeface="Sitka Text" panose="02000505000000020004" pitchFamily="2" charset="0"/>
            </a:endParaRPr>
          </a:p>
        </p:txBody>
      </p:sp>
    </p:spTree>
    <p:extLst>
      <p:ext uri="{BB962C8B-B14F-4D97-AF65-F5344CB8AC3E}">
        <p14:creationId xmlns:p14="http://schemas.microsoft.com/office/powerpoint/2010/main" val="110765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rgbClr val="FF0000"/>
                </a:solidFill>
              </a:rPr>
              <a:t>The history of Java</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914400"/>
            <a:ext cx="8229600" cy="5791200"/>
          </a:xfrm>
        </p:spPr>
        <p:txBody>
          <a:bodyPr>
            <a:normAutofit fontScale="70000" lnSpcReduction="20000"/>
          </a:bodyPr>
          <a:lstStyle/>
          <a:p>
            <a:r>
              <a:rPr lang="en-IN" b="1" dirty="0"/>
              <a:t>Java is invented by James Gosling, Patrick Naughton, Chris </a:t>
            </a:r>
            <a:r>
              <a:rPr lang="en-IN" b="1" dirty="0" err="1"/>
              <a:t>Warth</a:t>
            </a:r>
            <a:r>
              <a:rPr lang="en-IN" b="1" dirty="0"/>
              <a:t>, Ed Frank, and Mike Sheridan at Sun Microsystems, Inc. in 1991.</a:t>
            </a:r>
            <a:endParaRPr lang="en-US" dirty="0"/>
          </a:p>
          <a:p>
            <a:r>
              <a:rPr lang="en-IN" dirty="0"/>
              <a:t>Java is related to C++, which is inherited from the language C. </a:t>
            </a:r>
            <a:endParaRPr lang="en-US" dirty="0"/>
          </a:p>
          <a:p>
            <a:r>
              <a:rPr lang="en-IN" dirty="0"/>
              <a:t>The characters of Java is inherited from C and C++ language. </a:t>
            </a:r>
            <a:endParaRPr lang="en-US" dirty="0"/>
          </a:p>
          <a:p>
            <a:r>
              <a:rPr lang="en-IN" dirty="0"/>
              <a:t>It took approx. Eighteen months to develop the first working version. It was first named as “Oak” but was renamed as “Java” in 1995. It is publicly announced in the spring of 1995.</a:t>
            </a:r>
            <a:endParaRPr lang="en-US" dirty="0"/>
          </a:p>
          <a:p>
            <a:r>
              <a:rPr lang="en-IN" dirty="0"/>
              <a:t>The basic idea behind creating this language is to create a platform-independent language that is used to develop software for consumer electronic devices such as microwave ovens, remote controls, etc. Initially, it was not designed for Internet applications.</a:t>
            </a:r>
            <a:endParaRPr lang="en-US" dirty="0"/>
          </a:p>
          <a:p>
            <a:r>
              <a:rPr lang="en-IN" dirty="0"/>
              <a:t>Other languages have the problem that they are designed to compile the code for a specific platform</a:t>
            </a:r>
            <a:r>
              <a:rPr lang="en-IN" dirty="0" smtClean="0"/>
              <a:t>.</a:t>
            </a:r>
          </a:p>
          <a:p>
            <a:r>
              <a:rPr lang="en-IN" dirty="0"/>
              <a:t>Java solves the Security and the portability issue of the other language that is being used. The key that allows doing so is the Byte code. </a:t>
            </a:r>
            <a:endParaRPr lang="en-US" dirty="0"/>
          </a:p>
          <a:p>
            <a:r>
              <a:rPr lang="en-IN" dirty="0"/>
              <a:t>Byte code is a highly optimized set of instruction that is designed to be executed by the Java Virtual Machine (JVM).</a:t>
            </a:r>
            <a:endParaRPr lang="en-US" dirty="0"/>
          </a:p>
        </p:txBody>
      </p:sp>
    </p:spTree>
    <p:extLst>
      <p:ext uri="{BB962C8B-B14F-4D97-AF65-F5344CB8AC3E}">
        <p14:creationId xmlns:p14="http://schemas.microsoft.com/office/powerpoint/2010/main" val="17880058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a:extLst>
              <a:ext uri="{FF2B5EF4-FFF2-40B4-BE49-F238E27FC236}">
                <a16:creationId xmlns:a16="http://schemas.microsoft.com/office/drawing/2014/main" xmlns="" id="{84248F59-7623-4947-A474-9BC141A6409E}"/>
              </a:ext>
            </a:extLst>
          </p:cNvPr>
          <p:cNvSpPr>
            <a:spLocks noChangeArrowheads="1"/>
          </p:cNvSpPr>
          <p:nvPr/>
        </p:nvSpPr>
        <p:spPr bwMode="auto">
          <a:xfrm>
            <a:off x="1052506" y="5020848"/>
            <a:ext cx="6487910" cy="19389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Sitka Text" panose="02000505000000020004" pitchFamily="2"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DC143C"/>
                </a:solidFill>
                <a:effectLst/>
                <a:latin typeface="Sitka Text" panose="02000505000000020004" pitchFamily="2" charset="0"/>
              </a:rPr>
              <a:t>double</a:t>
            </a:r>
            <a:r>
              <a:rPr kumimoji="0" lang="en-US" altLang="en-US" sz="2400" b="0" i="0" u="none" strike="noStrike" cap="none" normalizeH="0" baseline="0" dirty="0">
                <a:ln>
                  <a:noFill/>
                </a:ln>
                <a:solidFill>
                  <a:srgbClr val="000000"/>
                </a:solidFill>
                <a:effectLst/>
                <a:latin typeface="Sitka Text" panose="02000505000000020004" pitchFamily="2" charset="0"/>
              </a:rPr>
              <a:t> -&gt; </a:t>
            </a:r>
            <a:r>
              <a:rPr kumimoji="0" lang="en-US" altLang="en-US" sz="2400" b="0" i="0" u="none" strike="noStrike" cap="none" normalizeH="0" baseline="0" dirty="0">
                <a:ln>
                  <a:noFill/>
                </a:ln>
                <a:solidFill>
                  <a:srgbClr val="DC143C"/>
                </a:solidFill>
                <a:effectLst/>
                <a:latin typeface="Sitka Text" panose="02000505000000020004" pitchFamily="2" charset="0"/>
              </a:rPr>
              <a:t>float</a:t>
            </a:r>
            <a:r>
              <a:rPr kumimoji="0" lang="en-US" altLang="en-US" sz="2400" b="0" i="0" u="none" strike="noStrike" cap="none" normalizeH="0" baseline="0" dirty="0">
                <a:ln>
                  <a:noFill/>
                </a:ln>
                <a:solidFill>
                  <a:srgbClr val="000000"/>
                </a:solidFill>
                <a:effectLst/>
                <a:latin typeface="Sitka Text" panose="02000505000000020004" pitchFamily="2" charset="0"/>
              </a:rPr>
              <a:t> -&gt; </a:t>
            </a:r>
            <a:r>
              <a:rPr kumimoji="0" lang="en-US" altLang="en-US" sz="2400" b="0" i="0" u="none" strike="noStrike" cap="none" normalizeH="0" baseline="0" dirty="0">
                <a:ln>
                  <a:noFill/>
                </a:ln>
                <a:solidFill>
                  <a:srgbClr val="DC143C"/>
                </a:solidFill>
                <a:effectLst/>
                <a:latin typeface="Sitka Text" panose="02000505000000020004" pitchFamily="2" charset="0"/>
              </a:rPr>
              <a:t>long</a:t>
            </a:r>
            <a:r>
              <a:rPr kumimoji="0" lang="en-US" altLang="en-US" sz="2400" b="0" i="0" u="none" strike="noStrike" cap="none" normalizeH="0" baseline="0" dirty="0">
                <a:ln>
                  <a:noFill/>
                </a:ln>
                <a:solidFill>
                  <a:srgbClr val="000000"/>
                </a:solidFill>
                <a:effectLst/>
                <a:latin typeface="Sitka Text" panose="02000505000000020004" pitchFamily="2" charset="0"/>
              </a:rPr>
              <a:t> -&gt; </a:t>
            </a:r>
            <a:r>
              <a:rPr kumimoji="0" lang="en-US" altLang="en-US" sz="2400" b="0" i="0" u="none" strike="noStrike" cap="none" normalizeH="0" baseline="0" dirty="0">
                <a:ln>
                  <a:noFill/>
                </a:ln>
                <a:solidFill>
                  <a:srgbClr val="DC143C"/>
                </a:solidFill>
                <a:effectLst/>
                <a:latin typeface="Sitka Text" panose="02000505000000020004" pitchFamily="2" charset="0"/>
              </a:rPr>
              <a:t>int</a:t>
            </a:r>
            <a:r>
              <a:rPr kumimoji="0" lang="en-US" altLang="en-US" sz="2400" b="0" i="0" u="none" strike="noStrike" cap="none" normalizeH="0" baseline="0" dirty="0">
                <a:ln>
                  <a:noFill/>
                </a:ln>
                <a:solidFill>
                  <a:srgbClr val="000000"/>
                </a:solidFill>
                <a:effectLst/>
                <a:latin typeface="Sitka Text" panose="02000505000000020004" pitchFamily="2" charset="0"/>
              </a:rPr>
              <a:t> -&gt; </a:t>
            </a:r>
            <a:r>
              <a:rPr kumimoji="0" lang="en-US" altLang="en-US" sz="2400" b="0" i="0" u="none" strike="noStrike" cap="none" normalizeH="0" baseline="0" dirty="0">
                <a:ln>
                  <a:noFill/>
                </a:ln>
                <a:solidFill>
                  <a:srgbClr val="DC143C"/>
                </a:solidFill>
                <a:effectLst/>
                <a:latin typeface="Sitka Text" panose="02000505000000020004" pitchFamily="2" charset="0"/>
              </a:rPr>
              <a:t>char</a:t>
            </a:r>
            <a:r>
              <a:rPr kumimoji="0" lang="en-US" altLang="en-US" sz="2400" b="0" i="0" u="none" strike="noStrike" cap="none" normalizeH="0" baseline="0" dirty="0">
                <a:ln>
                  <a:noFill/>
                </a:ln>
                <a:solidFill>
                  <a:srgbClr val="000000"/>
                </a:solidFill>
                <a:effectLst/>
                <a:latin typeface="Sitka Text" panose="02000505000000020004" pitchFamily="2" charset="0"/>
              </a:rPr>
              <a:t> -&gt; </a:t>
            </a:r>
            <a:r>
              <a:rPr kumimoji="0" lang="en-US" altLang="en-US" sz="2400" b="0" i="0" u="none" strike="noStrike" cap="none" normalizeH="0" baseline="0" dirty="0">
                <a:ln>
                  <a:noFill/>
                </a:ln>
                <a:solidFill>
                  <a:srgbClr val="DC143C"/>
                </a:solidFill>
                <a:effectLst/>
                <a:latin typeface="Sitka Text" panose="02000505000000020004" pitchFamily="2" charset="0"/>
              </a:rPr>
              <a:t>short</a:t>
            </a:r>
            <a:r>
              <a:rPr kumimoji="0" lang="en-US" altLang="en-US" sz="2400" b="0" i="0" u="none" strike="noStrike" cap="none" normalizeH="0" baseline="0" dirty="0">
                <a:ln>
                  <a:noFill/>
                </a:ln>
                <a:solidFill>
                  <a:srgbClr val="000000"/>
                </a:solidFill>
                <a:effectLst/>
                <a:latin typeface="Sitka Text" panose="02000505000000020004" pitchFamily="2" charset="0"/>
              </a:rPr>
              <a:t> -&gt; </a:t>
            </a:r>
            <a:r>
              <a:rPr kumimoji="0" lang="en-US" altLang="en-US" sz="2400" b="0" i="0" u="none" strike="noStrike" cap="none" normalizeH="0" baseline="0" dirty="0">
                <a:ln>
                  <a:noFill/>
                </a:ln>
                <a:solidFill>
                  <a:srgbClr val="DC143C"/>
                </a:solidFill>
                <a:effectLst/>
                <a:latin typeface="Sitka Text" panose="02000505000000020004" pitchFamily="2" charset="0"/>
              </a:rPr>
              <a:t>byte</a:t>
            </a:r>
            <a:endParaRPr kumimoji="0" lang="en-US" altLang="en-US" sz="2400" b="0" i="0" u="none" strike="noStrike" cap="none" normalizeH="0" baseline="0" dirty="0">
              <a:ln>
                <a:noFill/>
              </a:ln>
              <a:solidFill>
                <a:srgbClr val="000000"/>
              </a:solidFill>
              <a:effectLst/>
              <a:latin typeface="Sitka Text" panose="02000505000000020004"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Sitka Text" panose="02000505000000020004" pitchFamily="2" charset="0"/>
              </a:rPr>
              <a:t/>
            </a:r>
            <a:br>
              <a:rPr kumimoji="0" lang="en-US" altLang="en-US" sz="2400" b="0" i="0" u="none" strike="noStrike" cap="none" normalizeH="0" baseline="0" dirty="0">
                <a:ln>
                  <a:noFill/>
                </a:ln>
                <a:solidFill>
                  <a:schemeClr val="tx1"/>
                </a:solidFill>
                <a:effectLst/>
                <a:latin typeface="Sitka Text" panose="02000505000000020004" pitchFamily="2" charset="0"/>
              </a:rPr>
            </a:br>
            <a:endParaRPr kumimoji="0" lang="en-US" altLang="en-US" sz="2400" b="0" i="0" u="none" strike="noStrike" cap="none" normalizeH="0" baseline="0" dirty="0">
              <a:ln>
                <a:noFill/>
              </a:ln>
              <a:solidFill>
                <a:schemeClr val="tx1"/>
              </a:solidFill>
              <a:effectLst/>
              <a:latin typeface="Sitka Text" panose="02000505000000020004" pitchFamily="2" charset="0"/>
            </a:endParaRPr>
          </a:p>
        </p:txBody>
      </p:sp>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031435" y="876993"/>
            <a:ext cx="6112565"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25613" y="154981"/>
            <a:ext cx="3336171"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Type Casting</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7" name="Rectangle 3">
            <a:extLst>
              <a:ext uri="{FF2B5EF4-FFF2-40B4-BE49-F238E27FC236}">
                <a16:creationId xmlns:a16="http://schemas.microsoft.com/office/drawing/2014/main" xmlns="" id="{A1212A36-0640-4DBD-B494-937B13992FC3}"/>
              </a:ext>
            </a:extLst>
          </p:cNvPr>
          <p:cNvSpPr>
            <a:spLocks noChangeArrowheads="1"/>
          </p:cNvSpPr>
          <p:nvPr/>
        </p:nvSpPr>
        <p:spPr bwMode="auto">
          <a:xfrm>
            <a:off x="1052506" y="3318601"/>
            <a:ext cx="61235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DC143C"/>
                </a:solidFill>
                <a:effectLst/>
                <a:latin typeface="Sitka Text" panose="02000505000000020004" pitchFamily="2" charset="0"/>
              </a:rPr>
              <a:t>byte</a:t>
            </a:r>
            <a:r>
              <a:rPr kumimoji="0" lang="en-US" altLang="en-US" sz="2400" b="0" i="0" u="none" strike="noStrike" cap="none" normalizeH="0" baseline="0" dirty="0">
                <a:ln>
                  <a:noFill/>
                </a:ln>
                <a:solidFill>
                  <a:srgbClr val="000000"/>
                </a:solidFill>
                <a:effectLst/>
                <a:latin typeface="Sitka Text" panose="02000505000000020004" pitchFamily="2" charset="0"/>
              </a:rPr>
              <a:t> -&gt; </a:t>
            </a:r>
            <a:r>
              <a:rPr kumimoji="0" lang="en-US" altLang="en-US" sz="2400" b="0" i="0" u="none" strike="noStrike" cap="none" normalizeH="0" baseline="0" dirty="0">
                <a:ln>
                  <a:noFill/>
                </a:ln>
                <a:solidFill>
                  <a:srgbClr val="DC143C"/>
                </a:solidFill>
                <a:effectLst/>
                <a:latin typeface="Sitka Text" panose="02000505000000020004" pitchFamily="2" charset="0"/>
              </a:rPr>
              <a:t>short</a:t>
            </a:r>
            <a:r>
              <a:rPr kumimoji="0" lang="en-US" altLang="en-US" sz="2400" b="0" i="0" u="none" strike="noStrike" cap="none" normalizeH="0" baseline="0" dirty="0">
                <a:ln>
                  <a:noFill/>
                </a:ln>
                <a:solidFill>
                  <a:srgbClr val="000000"/>
                </a:solidFill>
                <a:effectLst/>
                <a:latin typeface="Sitka Text" panose="02000505000000020004" pitchFamily="2" charset="0"/>
              </a:rPr>
              <a:t> -&gt; </a:t>
            </a:r>
            <a:r>
              <a:rPr kumimoji="0" lang="en-US" altLang="en-US" sz="2400" b="0" i="0" u="none" strike="noStrike" cap="none" normalizeH="0" baseline="0" dirty="0">
                <a:ln>
                  <a:noFill/>
                </a:ln>
                <a:solidFill>
                  <a:srgbClr val="DC143C"/>
                </a:solidFill>
                <a:effectLst/>
                <a:latin typeface="Sitka Text" panose="02000505000000020004" pitchFamily="2" charset="0"/>
              </a:rPr>
              <a:t>char</a:t>
            </a:r>
            <a:r>
              <a:rPr kumimoji="0" lang="en-US" altLang="en-US" sz="2400" b="0" i="0" u="none" strike="noStrike" cap="none" normalizeH="0" baseline="0" dirty="0">
                <a:ln>
                  <a:noFill/>
                </a:ln>
                <a:solidFill>
                  <a:srgbClr val="000000"/>
                </a:solidFill>
                <a:effectLst/>
                <a:latin typeface="Sitka Text" panose="02000505000000020004" pitchFamily="2" charset="0"/>
              </a:rPr>
              <a:t> -&gt; </a:t>
            </a:r>
            <a:r>
              <a:rPr kumimoji="0" lang="en-US" altLang="en-US" sz="2400" b="0" i="0" u="none" strike="noStrike" cap="none" normalizeH="0" baseline="0" dirty="0">
                <a:ln>
                  <a:noFill/>
                </a:ln>
                <a:solidFill>
                  <a:srgbClr val="DC143C"/>
                </a:solidFill>
                <a:effectLst/>
                <a:latin typeface="Sitka Text" panose="02000505000000020004" pitchFamily="2" charset="0"/>
              </a:rPr>
              <a:t>int</a:t>
            </a:r>
            <a:r>
              <a:rPr kumimoji="0" lang="en-US" altLang="en-US" sz="2400" b="0" i="0" u="none" strike="noStrike" cap="none" normalizeH="0" baseline="0" dirty="0">
                <a:ln>
                  <a:noFill/>
                </a:ln>
                <a:solidFill>
                  <a:srgbClr val="000000"/>
                </a:solidFill>
                <a:effectLst/>
                <a:latin typeface="Sitka Text" panose="02000505000000020004" pitchFamily="2" charset="0"/>
              </a:rPr>
              <a:t> -&gt; </a:t>
            </a:r>
            <a:r>
              <a:rPr kumimoji="0" lang="en-US" altLang="en-US" sz="2400" b="0" i="0" u="none" strike="noStrike" cap="none" normalizeH="0" baseline="0" dirty="0">
                <a:ln>
                  <a:noFill/>
                </a:ln>
                <a:solidFill>
                  <a:srgbClr val="DC143C"/>
                </a:solidFill>
                <a:effectLst/>
                <a:latin typeface="Sitka Text" panose="02000505000000020004" pitchFamily="2" charset="0"/>
              </a:rPr>
              <a:t>long</a:t>
            </a:r>
            <a:r>
              <a:rPr kumimoji="0" lang="en-US" altLang="en-US" sz="2400" b="0" i="0" u="none" strike="noStrike" cap="none" normalizeH="0" baseline="0" dirty="0">
                <a:ln>
                  <a:noFill/>
                </a:ln>
                <a:solidFill>
                  <a:srgbClr val="000000"/>
                </a:solidFill>
                <a:effectLst/>
                <a:latin typeface="Sitka Text" panose="02000505000000020004" pitchFamily="2" charset="0"/>
              </a:rPr>
              <a:t> -&gt; </a:t>
            </a:r>
            <a:r>
              <a:rPr kumimoji="0" lang="en-US" altLang="en-US" sz="2400" b="0" i="0" u="none" strike="noStrike" cap="none" normalizeH="0" baseline="0" dirty="0">
                <a:ln>
                  <a:noFill/>
                </a:ln>
                <a:solidFill>
                  <a:srgbClr val="DC143C"/>
                </a:solidFill>
                <a:effectLst/>
                <a:latin typeface="Sitka Text" panose="02000505000000020004" pitchFamily="2" charset="0"/>
              </a:rPr>
              <a:t>float</a:t>
            </a:r>
            <a:r>
              <a:rPr kumimoji="0" lang="en-US" altLang="en-US" sz="2400" b="0" i="0" u="none" strike="noStrike" cap="none" normalizeH="0" baseline="0" dirty="0">
                <a:ln>
                  <a:noFill/>
                </a:ln>
                <a:solidFill>
                  <a:srgbClr val="000000"/>
                </a:solidFill>
                <a:effectLst/>
                <a:latin typeface="Sitka Text" panose="02000505000000020004" pitchFamily="2" charset="0"/>
              </a:rPr>
              <a:t> -&gt; </a:t>
            </a:r>
            <a:r>
              <a:rPr kumimoji="0" lang="en-US" altLang="en-US" sz="2400" b="0" i="0" u="none" strike="noStrike" cap="none" normalizeH="0" baseline="0" dirty="0">
                <a:ln>
                  <a:noFill/>
                </a:ln>
                <a:solidFill>
                  <a:srgbClr val="DC143C"/>
                </a:solidFill>
                <a:effectLst/>
                <a:latin typeface="Sitka Text" panose="02000505000000020004" pitchFamily="2" charset="0"/>
              </a:rPr>
              <a:t>double</a:t>
            </a:r>
            <a:r>
              <a:rPr kumimoji="0" lang="en-US" altLang="en-US" sz="2400" b="0" i="0" u="none" strike="noStrike" cap="none" normalizeH="0" baseline="0" dirty="0">
                <a:ln>
                  <a:noFill/>
                </a:ln>
                <a:solidFill>
                  <a:schemeClr val="tx1"/>
                </a:solidFill>
                <a:effectLst/>
                <a:latin typeface="Sitka Text" panose="02000505000000020004" pitchFamily="2" charset="0"/>
              </a:rPr>
              <a:t/>
            </a:r>
            <a:br>
              <a:rPr kumimoji="0" lang="en-US" altLang="en-US" sz="2400" b="0" i="0" u="none" strike="noStrike" cap="none" normalizeH="0" baseline="0" dirty="0">
                <a:ln>
                  <a:noFill/>
                </a:ln>
                <a:solidFill>
                  <a:schemeClr val="tx1"/>
                </a:solidFill>
                <a:effectLst/>
                <a:latin typeface="Sitka Text" panose="02000505000000020004" pitchFamily="2" charset="0"/>
              </a:rPr>
            </a:br>
            <a:endParaRPr kumimoji="0" lang="en-US" altLang="en-US" sz="2400" b="0" i="0" u="none" strike="noStrike" cap="none" normalizeH="0" baseline="0" dirty="0">
              <a:ln>
                <a:noFill/>
              </a:ln>
              <a:solidFill>
                <a:schemeClr val="tx1"/>
              </a:solidFill>
              <a:effectLst/>
              <a:latin typeface="Sitka Text" panose="02000505000000020004" pitchFamily="2" charset="0"/>
            </a:endParaRPr>
          </a:p>
        </p:txBody>
      </p:sp>
      <p:sp>
        <p:nvSpPr>
          <p:cNvPr id="18" name="TextBox 17">
            <a:extLst>
              <a:ext uri="{FF2B5EF4-FFF2-40B4-BE49-F238E27FC236}">
                <a16:creationId xmlns:a16="http://schemas.microsoft.com/office/drawing/2014/main" xmlns="" id="{ADEA6D0B-0030-433E-89F7-620392EEB70E}"/>
              </a:ext>
            </a:extLst>
          </p:cNvPr>
          <p:cNvSpPr txBox="1"/>
          <p:nvPr/>
        </p:nvSpPr>
        <p:spPr>
          <a:xfrm>
            <a:off x="534028" y="1410952"/>
            <a:ext cx="8075945" cy="4693593"/>
          </a:xfrm>
          <a:prstGeom prst="rect">
            <a:avLst/>
          </a:prstGeom>
          <a:noFill/>
        </p:spPr>
        <p:txBody>
          <a:bodyPr wrap="square">
            <a:spAutoFit/>
          </a:bodyPr>
          <a:lstStyle/>
          <a:p>
            <a:pPr marL="12700">
              <a:lnSpc>
                <a:spcPct val="100000"/>
              </a:lnSpc>
              <a:spcBef>
                <a:spcPts val="580"/>
              </a:spcBef>
            </a:pPr>
            <a:r>
              <a:rPr lang="en-US" sz="2400" dirty="0">
                <a:latin typeface="Sitka Text" panose="02000505000000020004" pitchFamily="2" charset="0"/>
              </a:rPr>
              <a:t>Type casting is when you assign a value of one primitive data type to another type.</a:t>
            </a:r>
          </a:p>
          <a:p>
            <a:pPr marL="12700">
              <a:lnSpc>
                <a:spcPct val="100000"/>
              </a:lnSpc>
              <a:spcBef>
                <a:spcPts val="580"/>
              </a:spcBef>
            </a:pPr>
            <a:r>
              <a:rPr lang="en-US" sz="2400" b="1" dirty="0">
                <a:latin typeface="Sitka Text" panose="02000505000000020004" pitchFamily="2" charset="0"/>
              </a:rPr>
              <a:t>Widening Casting</a:t>
            </a:r>
            <a:r>
              <a:rPr lang="en-US" sz="2400" dirty="0">
                <a:latin typeface="Sitka Text" panose="02000505000000020004" pitchFamily="2" charset="0"/>
              </a:rPr>
              <a:t> (automatically) - converting a smaller type to a larger type size</a:t>
            </a:r>
          </a:p>
          <a:p>
            <a:pPr marL="12700">
              <a:lnSpc>
                <a:spcPct val="100000"/>
              </a:lnSpc>
              <a:spcBef>
                <a:spcPts val="580"/>
              </a:spcBef>
            </a:pPr>
            <a:endParaRPr lang="en-US" sz="2400" dirty="0">
              <a:latin typeface="Sitka Text" panose="02000505000000020004" pitchFamily="2" charset="0"/>
            </a:endParaRPr>
          </a:p>
          <a:p>
            <a:pPr marL="12700">
              <a:lnSpc>
                <a:spcPct val="100000"/>
              </a:lnSpc>
              <a:spcBef>
                <a:spcPts val="580"/>
              </a:spcBef>
            </a:pPr>
            <a:endParaRPr lang="en-US" sz="2400" dirty="0">
              <a:latin typeface="Sitka Text" panose="02000505000000020004" pitchFamily="2" charset="0"/>
            </a:endParaRPr>
          </a:p>
          <a:p>
            <a:pPr marL="12700">
              <a:lnSpc>
                <a:spcPct val="100000"/>
              </a:lnSpc>
              <a:spcBef>
                <a:spcPts val="580"/>
              </a:spcBef>
            </a:pPr>
            <a:endParaRPr lang="en-US" sz="2400" dirty="0">
              <a:latin typeface="Sitka Text" panose="02000505000000020004" pitchFamily="2" charset="0"/>
            </a:endParaRPr>
          </a:p>
          <a:p>
            <a:pPr marL="12700">
              <a:lnSpc>
                <a:spcPct val="100000"/>
              </a:lnSpc>
              <a:spcBef>
                <a:spcPts val="580"/>
              </a:spcBef>
            </a:pPr>
            <a:r>
              <a:rPr lang="en-US" sz="2400" b="1" dirty="0">
                <a:latin typeface="Sitka Text" panose="02000505000000020004" pitchFamily="2" charset="0"/>
              </a:rPr>
              <a:t>Narrowing Casting</a:t>
            </a:r>
            <a:r>
              <a:rPr lang="en-US" sz="2400" dirty="0">
                <a:latin typeface="Sitka Text" panose="02000505000000020004" pitchFamily="2" charset="0"/>
              </a:rPr>
              <a:t> (manually) - converting a larger type to a smaller size type</a:t>
            </a:r>
          </a:p>
          <a:p>
            <a:pPr marL="12700">
              <a:lnSpc>
                <a:spcPct val="100000"/>
              </a:lnSpc>
              <a:spcBef>
                <a:spcPts val="580"/>
              </a:spcBef>
            </a:pPr>
            <a:endParaRPr lang="en-US" sz="2400" dirty="0">
              <a:latin typeface="Sitka Text" panose="02000505000000020004" pitchFamily="2" charset="0"/>
            </a:endParaRPr>
          </a:p>
          <a:p>
            <a:pPr marL="12700">
              <a:lnSpc>
                <a:spcPct val="100000"/>
              </a:lnSpc>
              <a:spcBef>
                <a:spcPts val="580"/>
              </a:spcBef>
            </a:pPr>
            <a:endParaRPr lang="en-US" sz="2400" dirty="0">
              <a:latin typeface="Sitka Text" panose="02000505000000020004" pitchFamily="2" charset="0"/>
            </a:endParaRPr>
          </a:p>
        </p:txBody>
      </p:sp>
    </p:spTree>
    <p:extLst>
      <p:ext uri="{BB962C8B-B14F-4D97-AF65-F5344CB8AC3E}">
        <p14:creationId xmlns:p14="http://schemas.microsoft.com/office/powerpoint/2010/main" val="8537451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886200" y="876993"/>
            <a:ext cx="525780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165609" y="234087"/>
            <a:ext cx="5728209" cy="769441"/>
          </a:xfrm>
          <a:prstGeom prst="rect">
            <a:avLst/>
          </a:prstGeom>
          <a:noFill/>
        </p:spPr>
        <p:txBody>
          <a:bodyPr wrap="squar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Try it and Tell me</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xmlns="" id="{23DF47C5-7061-436B-84F2-0B88AFF2AEFE}"/>
              </a:ext>
            </a:extLst>
          </p:cNvPr>
          <p:cNvSpPr txBox="1"/>
          <p:nvPr/>
        </p:nvSpPr>
        <p:spPr>
          <a:xfrm>
            <a:off x="480606" y="1315380"/>
            <a:ext cx="7589969" cy="3944926"/>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Sitka Text" panose="02000505000000020004" pitchFamily="2" charset="0"/>
                <a:ea typeface="Calibri" panose="020F0502020204030204" pitchFamily="34" charset="0"/>
                <a:cs typeface="Gautami" panose="020B0502040204020203" pitchFamily="34" charset="0"/>
              </a:rPr>
              <a:t>class </a:t>
            </a:r>
            <a:r>
              <a:rPr lang="en-US" sz="2400" dirty="0" err="1">
                <a:effectLst/>
                <a:latin typeface="Sitka Text" panose="02000505000000020004" pitchFamily="2" charset="0"/>
                <a:ea typeface="Calibri" panose="020F0502020204030204" pitchFamily="34" charset="0"/>
                <a:cs typeface="Gautami" panose="020B0502040204020203" pitchFamily="34" charset="0"/>
              </a:rPr>
              <a:t>WideType</a:t>
            </a:r>
            <a:r>
              <a:rPr lang="en-US" sz="2400" dirty="0">
                <a:effectLst/>
                <a:latin typeface="Sitka Text" panose="02000505000000020004" pitchFamily="2" charset="0"/>
                <a:ea typeface="Calibri" panose="020F0502020204030204" pitchFamily="34" charset="0"/>
                <a:cs typeface="Gautami" panose="020B0502040204020203" pitchFamily="34" charset="0"/>
              </a:rPr>
              <a:t> {</a:t>
            </a:r>
          </a:p>
          <a:p>
            <a:pPr marL="0" marR="0">
              <a:lnSpc>
                <a:spcPct val="107000"/>
              </a:lnSpc>
              <a:spcBef>
                <a:spcPts val="0"/>
              </a:spcBef>
              <a:spcAft>
                <a:spcPts val="800"/>
              </a:spcAft>
            </a:pPr>
            <a:r>
              <a:rPr lang="en-US" sz="2400" dirty="0">
                <a:effectLst/>
                <a:latin typeface="Sitka Text" panose="02000505000000020004" pitchFamily="2" charset="0"/>
                <a:ea typeface="Calibri" panose="020F0502020204030204" pitchFamily="34" charset="0"/>
                <a:cs typeface="Gautami" panose="020B0502040204020203" pitchFamily="34" charset="0"/>
              </a:rPr>
              <a:t>  public static void main(String[] </a:t>
            </a:r>
            <a:r>
              <a:rPr lang="en-US" sz="2400" dirty="0" err="1">
                <a:effectLst/>
                <a:latin typeface="Sitka Text" panose="02000505000000020004" pitchFamily="2" charset="0"/>
                <a:ea typeface="Calibri" panose="020F0502020204030204" pitchFamily="34" charset="0"/>
                <a:cs typeface="Gautami" panose="020B0502040204020203" pitchFamily="34" charset="0"/>
              </a:rPr>
              <a:t>args</a:t>
            </a:r>
            <a:r>
              <a:rPr lang="en-US" sz="2400" dirty="0">
                <a:effectLst/>
                <a:latin typeface="Sitka Text" panose="02000505000000020004" pitchFamily="2" charset="0"/>
                <a:ea typeface="Calibri" panose="020F0502020204030204" pitchFamily="34" charset="0"/>
                <a:cs typeface="Gautami" panose="020B0502040204020203" pitchFamily="34" charset="0"/>
              </a:rPr>
              <a:t>) {</a:t>
            </a:r>
          </a:p>
          <a:p>
            <a:pPr marL="0" marR="0">
              <a:lnSpc>
                <a:spcPct val="107000"/>
              </a:lnSpc>
              <a:spcBef>
                <a:spcPts val="0"/>
              </a:spcBef>
              <a:spcAft>
                <a:spcPts val="800"/>
              </a:spcAft>
            </a:pPr>
            <a:r>
              <a:rPr lang="en-US" sz="2400" dirty="0">
                <a:effectLst/>
                <a:latin typeface="Sitka Text" panose="02000505000000020004" pitchFamily="2" charset="0"/>
                <a:ea typeface="Calibri" panose="020F0502020204030204" pitchFamily="34" charset="0"/>
                <a:cs typeface="Gautami" panose="020B0502040204020203" pitchFamily="34" charset="0"/>
              </a:rPr>
              <a:t>    int </a:t>
            </a:r>
            <a:r>
              <a:rPr lang="en-US" sz="2400" dirty="0" err="1">
                <a:effectLst/>
                <a:latin typeface="Sitka Text" panose="02000505000000020004" pitchFamily="2" charset="0"/>
                <a:ea typeface="Calibri" panose="020F0502020204030204" pitchFamily="34" charset="0"/>
                <a:cs typeface="Gautami" panose="020B0502040204020203" pitchFamily="34" charset="0"/>
              </a:rPr>
              <a:t>myInt</a:t>
            </a:r>
            <a:r>
              <a:rPr lang="en-US" sz="2400" dirty="0">
                <a:effectLst/>
                <a:latin typeface="Sitka Text" panose="02000505000000020004" pitchFamily="2" charset="0"/>
                <a:ea typeface="Calibri" panose="020F0502020204030204" pitchFamily="34" charset="0"/>
                <a:cs typeface="Gautami" panose="020B0502040204020203" pitchFamily="34" charset="0"/>
              </a:rPr>
              <a:t> = 9;</a:t>
            </a:r>
          </a:p>
          <a:p>
            <a:pPr marL="0" marR="0">
              <a:lnSpc>
                <a:spcPct val="107000"/>
              </a:lnSpc>
              <a:spcBef>
                <a:spcPts val="0"/>
              </a:spcBef>
              <a:spcAft>
                <a:spcPts val="800"/>
              </a:spcAft>
            </a:pPr>
            <a:r>
              <a:rPr lang="en-US" sz="2400" dirty="0">
                <a:effectLst/>
                <a:latin typeface="Sitka Text" panose="02000505000000020004" pitchFamily="2" charset="0"/>
                <a:ea typeface="Calibri" panose="020F0502020204030204" pitchFamily="34" charset="0"/>
                <a:cs typeface="Gautami" panose="020B0502040204020203" pitchFamily="34" charset="0"/>
              </a:rPr>
              <a:t>    double </a:t>
            </a:r>
            <a:r>
              <a:rPr lang="en-US" sz="2400" dirty="0" err="1">
                <a:effectLst/>
                <a:latin typeface="Sitka Text" panose="02000505000000020004" pitchFamily="2" charset="0"/>
                <a:ea typeface="Calibri" panose="020F0502020204030204" pitchFamily="34" charset="0"/>
                <a:cs typeface="Gautami" panose="020B0502040204020203" pitchFamily="34" charset="0"/>
              </a:rPr>
              <a:t>myDouble</a:t>
            </a:r>
            <a:r>
              <a:rPr lang="en-US" sz="2400" dirty="0">
                <a:effectLst/>
                <a:latin typeface="Sitka Text" panose="02000505000000020004" pitchFamily="2" charset="0"/>
                <a:ea typeface="Calibri" panose="020F0502020204030204" pitchFamily="34" charset="0"/>
                <a:cs typeface="Gautami" panose="020B0502040204020203" pitchFamily="34" charset="0"/>
              </a:rPr>
              <a:t> = </a:t>
            </a:r>
            <a:r>
              <a:rPr lang="en-US" sz="2400" dirty="0" err="1">
                <a:effectLst/>
                <a:latin typeface="Sitka Text" panose="02000505000000020004" pitchFamily="2" charset="0"/>
                <a:ea typeface="Calibri" panose="020F0502020204030204" pitchFamily="34" charset="0"/>
                <a:cs typeface="Gautami" panose="020B0502040204020203" pitchFamily="34" charset="0"/>
              </a:rPr>
              <a:t>myInt</a:t>
            </a:r>
            <a:r>
              <a:rPr lang="en-US" sz="2400" dirty="0">
                <a:effectLst/>
                <a:latin typeface="Sitka Text" panose="02000505000000020004" pitchFamily="2" charset="0"/>
                <a:ea typeface="Calibri" panose="020F0502020204030204" pitchFamily="34" charset="0"/>
                <a:cs typeface="Gautami" panose="020B0502040204020203" pitchFamily="34" charset="0"/>
              </a:rPr>
              <a:t>; </a:t>
            </a:r>
          </a:p>
          <a:p>
            <a:pPr marL="0" marR="0">
              <a:lnSpc>
                <a:spcPct val="107000"/>
              </a:lnSpc>
              <a:spcBef>
                <a:spcPts val="0"/>
              </a:spcBef>
              <a:spcAft>
                <a:spcPts val="800"/>
              </a:spcAft>
            </a:pPr>
            <a:r>
              <a:rPr lang="en-US" sz="2400" dirty="0">
                <a:effectLst/>
                <a:latin typeface="Sitka Text" panose="02000505000000020004" pitchFamily="2" charset="0"/>
                <a:ea typeface="Calibri" panose="020F0502020204030204" pitchFamily="34" charset="0"/>
                <a:cs typeface="Gautami" panose="020B0502040204020203" pitchFamily="34" charset="0"/>
              </a:rPr>
              <a:t>    </a:t>
            </a:r>
            <a:r>
              <a:rPr lang="en-US" sz="2400" dirty="0" err="1">
                <a:effectLst/>
                <a:latin typeface="Sitka Text" panose="02000505000000020004" pitchFamily="2" charset="0"/>
                <a:ea typeface="Calibri" panose="020F0502020204030204" pitchFamily="34" charset="0"/>
                <a:cs typeface="Gautami" panose="020B0502040204020203" pitchFamily="34" charset="0"/>
              </a:rPr>
              <a:t>System.out.println</a:t>
            </a:r>
            <a:r>
              <a:rPr lang="en-US" sz="2400" dirty="0">
                <a:effectLst/>
                <a:latin typeface="Sitka Text" panose="02000505000000020004" pitchFamily="2" charset="0"/>
                <a:ea typeface="Calibri" panose="020F0502020204030204" pitchFamily="34" charset="0"/>
                <a:cs typeface="Gautami" panose="020B0502040204020203" pitchFamily="34" charset="0"/>
              </a:rPr>
              <a:t>(</a:t>
            </a:r>
            <a:r>
              <a:rPr lang="en-US" sz="2400" dirty="0" err="1">
                <a:effectLst/>
                <a:latin typeface="Sitka Text" panose="02000505000000020004" pitchFamily="2" charset="0"/>
                <a:ea typeface="Calibri" panose="020F0502020204030204" pitchFamily="34" charset="0"/>
                <a:cs typeface="Gautami" panose="020B0502040204020203" pitchFamily="34" charset="0"/>
              </a:rPr>
              <a:t>myInt</a:t>
            </a:r>
            <a:r>
              <a:rPr lang="en-US" sz="2400" dirty="0">
                <a:effectLst/>
                <a:latin typeface="Sitka Text" panose="02000505000000020004" pitchFamily="2" charset="0"/>
                <a:ea typeface="Calibri" panose="020F0502020204030204" pitchFamily="34" charset="0"/>
                <a:cs typeface="Gautami" panose="020B0502040204020203" pitchFamily="34" charset="0"/>
              </a:rPr>
              <a:t>);   </a:t>
            </a:r>
          </a:p>
          <a:p>
            <a:pPr marL="0" marR="0">
              <a:lnSpc>
                <a:spcPct val="107000"/>
              </a:lnSpc>
              <a:spcBef>
                <a:spcPts val="0"/>
              </a:spcBef>
              <a:spcAft>
                <a:spcPts val="800"/>
              </a:spcAft>
            </a:pPr>
            <a:r>
              <a:rPr lang="en-US" sz="2400" dirty="0">
                <a:effectLst/>
                <a:latin typeface="Sitka Text" panose="02000505000000020004" pitchFamily="2" charset="0"/>
                <a:ea typeface="Calibri" panose="020F0502020204030204" pitchFamily="34" charset="0"/>
                <a:cs typeface="Gautami" panose="020B0502040204020203" pitchFamily="34" charset="0"/>
              </a:rPr>
              <a:t>    </a:t>
            </a:r>
            <a:r>
              <a:rPr lang="en-US" sz="2400" dirty="0" err="1">
                <a:effectLst/>
                <a:latin typeface="Sitka Text" panose="02000505000000020004" pitchFamily="2" charset="0"/>
                <a:ea typeface="Calibri" panose="020F0502020204030204" pitchFamily="34" charset="0"/>
                <a:cs typeface="Gautami" panose="020B0502040204020203" pitchFamily="34" charset="0"/>
              </a:rPr>
              <a:t>System.out.println</a:t>
            </a:r>
            <a:r>
              <a:rPr lang="en-US" sz="2400" dirty="0">
                <a:effectLst/>
                <a:latin typeface="Sitka Text" panose="02000505000000020004" pitchFamily="2" charset="0"/>
                <a:ea typeface="Calibri" panose="020F0502020204030204" pitchFamily="34" charset="0"/>
                <a:cs typeface="Gautami" panose="020B0502040204020203" pitchFamily="34" charset="0"/>
              </a:rPr>
              <a:t>(</a:t>
            </a:r>
            <a:r>
              <a:rPr lang="en-US" sz="2400" dirty="0" err="1">
                <a:effectLst/>
                <a:latin typeface="Sitka Text" panose="02000505000000020004" pitchFamily="2" charset="0"/>
                <a:ea typeface="Calibri" panose="020F0502020204030204" pitchFamily="34" charset="0"/>
                <a:cs typeface="Gautami" panose="020B0502040204020203" pitchFamily="34" charset="0"/>
              </a:rPr>
              <a:t>myDouble</a:t>
            </a:r>
            <a:r>
              <a:rPr lang="en-US" sz="2400" dirty="0">
                <a:effectLst/>
                <a:latin typeface="Sitka Text" panose="02000505000000020004" pitchFamily="2" charset="0"/>
                <a:ea typeface="Calibri" panose="020F0502020204030204" pitchFamily="34" charset="0"/>
                <a:cs typeface="Gautami" panose="020B0502040204020203" pitchFamily="34" charset="0"/>
              </a:rPr>
              <a:t>);   </a:t>
            </a:r>
          </a:p>
          <a:p>
            <a:pPr marL="0" marR="0">
              <a:lnSpc>
                <a:spcPct val="107000"/>
              </a:lnSpc>
              <a:spcBef>
                <a:spcPts val="0"/>
              </a:spcBef>
              <a:spcAft>
                <a:spcPts val="800"/>
              </a:spcAft>
            </a:pPr>
            <a:r>
              <a:rPr lang="en-US" sz="2400" dirty="0">
                <a:effectLst/>
                <a:latin typeface="Sitka Text" panose="02000505000000020004" pitchFamily="2" charset="0"/>
                <a:ea typeface="Calibri" panose="020F0502020204030204" pitchFamily="34" charset="0"/>
                <a:cs typeface="Gautami" panose="020B0502040204020203" pitchFamily="34" charset="0"/>
              </a:rPr>
              <a:t>  }</a:t>
            </a:r>
          </a:p>
          <a:p>
            <a:pPr marL="0" marR="0">
              <a:lnSpc>
                <a:spcPct val="107000"/>
              </a:lnSpc>
              <a:spcBef>
                <a:spcPts val="0"/>
              </a:spcBef>
              <a:spcAft>
                <a:spcPts val="800"/>
              </a:spcAft>
            </a:pPr>
            <a:r>
              <a:rPr lang="en-US" sz="2400" dirty="0">
                <a:effectLst/>
                <a:latin typeface="Sitka Text" panose="02000505000000020004" pitchFamily="2" charset="0"/>
                <a:ea typeface="Calibri" panose="020F0502020204030204" pitchFamily="34" charset="0"/>
                <a:cs typeface="Gautami" panose="020B0502040204020203" pitchFamily="34" charset="0"/>
              </a:rPr>
              <a:t>}</a:t>
            </a:r>
          </a:p>
        </p:txBody>
      </p:sp>
    </p:spTree>
    <p:extLst>
      <p:ext uri="{BB962C8B-B14F-4D97-AF65-F5344CB8AC3E}">
        <p14:creationId xmlns:p14="http://schemas.microsoft.com/office/powerpoint/2010/main" val="368672505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20F4E0C5-ECA3-431E-AAA0-C277BD3CB20E}"/>
              </a:ext>
            </a:extLst>
          </p:cNvPr>
          <p:cNvCxnSpPr>
            <a:cxnSpLocks/>
          </p:cNvCxnSpPr>
          <p:nvPr/>
        </p:nvCxnSpPr>
        <p:spPr>
          <a:xfrm>
            <a:off x="3886200" y="876993"/>
            <a:ext cx="525780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5DF3CE46-33CA-475F-AAD8-98AB0AC9A587}"/>
              </a:ext>
            </a:extLst>
          </p:cNvPr>
          <p:cNvSpPr/>
          <p:nvPr/>
        </p:nvSpPr>
        <p:spPr>
          <a:xfrm>
            <a:off x="-165609" y="234087"/>
            <a:ext cx="5499609" cy="769441"/>
          </a:xfrm>
          <a:prstGeom prst="rect">
            <a:avLst/>
          </a:prstGeom>
          <a:noFill/>
        </p:spPr>
        <p:txBody>
          <a:bodyPr wrap="squar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Try it and Tell me</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xmlns="" id="{23DF47C5-7061-436B-84F2-0B88AFF2AEFE}"/>
              </a:ext>
            </a:extLst>
          </p:cNvPr>
          <p:cNvSpPr txBox="1"/>
          <p:nvPr/>
        </p:nvSpPr>
        <p:spPr>
          <a:xfrm>
            <a:off x="480606" y="1315380"/>
            <a:ext cx="7589969" cy="3944926"/>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Sitka Text" panose="02000505000000020004" pitchFamily="2" charset="0"/>
                <a:ea typeface="Calibri" panose="020F0502020204030204" pitchFamily="34" charset="0"/>
                <a:cs typeface="Gautami" panose="020B0502040204020203" pitchFamily="34" charset="0"/>
              </a:rPr>
              <a:t>class </a:t>
            </a:r>
            <a:r>
              <a:rPr lang="en-US" sz="2400" dirty="0" err="1">
                <a:effectLst/>
                <a:latin typeface="Sitka Text" panose="02000505000000020004" pitchFamily="2" charset="0"/>
                <a:ea typeface="Calibri" panose="020F0502020204030204" pitchFamily="34" charset="0"/>
                <a:cs typeface="Gautami" panose="020B0502040204020203" pitchFamily="34" charset="0"/>
              </a:rPr>
              <a:t>NarrowCast</a:t>
            </a:r>
            <a:r>
              <a:rPr lang="en-US" sz="2400" dirty="0">
                <a:effectLst/>
                <a:latin typeface="Sitka Text" panose="02000505000000020004" pitchFamily="2" charset="0"/>
                <a:ea typeface="Calibri" panose="020F0502020204030204" pitchFamily="34" charset="0"/>
                <a:cs typeface="Gautami" panose="020B0502040204020203" pitchFamily="34" charset="0"/>
              </a:rPr>
              <a:t>{</a:t>
            </a:r>
          </a:p>
          <a:p>
            <a:pPr marL="0" marR="0">
              <a:lnSpc>
                <a:spcPct val="107000"/>
              </a:lnSpc>
              <a:spcBef>
                <a:spcPts val="0"/>
              </a:spcBef>
              <a:spcAft>
                <a:spcPts val="800"/>
              </a:spcAft>
            </a:pPr>
            <a:r>
              <a:rPr lang="en-US" sz="2400" dirty="0">
                <a:effectLst/>
                <a:latin typeface="Sitka Text" panose="02000505000000020004" pitchFamily="2" charset="0"/>
                <a:ea typeface="Calibri" panose="020F0502020204030204" pitchFamily="34" charset="0"/>
                <a:cs typeface="Gautami" panose="020B0502040204020203" pitchFamily="34" charset="0"/>
              </a:rPr>
              <a:t>  public static void main(String[] </a:t>
            </a:r>
            <a:r>
              <a:rPr lang="en-US" sz="2400" dirty="0" err="1">
                <a:effectLst/>
                <a:latin typeface="Sitka Text" panose="02000505000000020004" pitchFamily="2" charset="0"/>
                <a:ea typeface="Calibri" panose="020F0502020204030204" pitchFamily="34" charset="0"/>
                <a:cs typeface="Gautami" panose="020B0502040204020203" pitchFamily="34" charset="0"/>
              </a:rPr>
              <a:t>args</a:t>
            </a:r>
            <a:r>
              <a:rPr lang="en-US" sz="2400" dirty="0">
                <a:effectLst/>
                <a:latin typeface="Sitka Text" panose="02000505000000020004" pitchFamily="2" charset="0"/>
                <a:ea typeface="Calibri" panose="020F0502020204030204" pitchFamily="34" charset="0"/>
                <a:cs typeface="Gautami" panose="020B0502040204020203" pitchFamily="34" charset="0"/>
              </a:rPr>
              <a:t>) {</a:t>
            </a:r>
          </a:p>
          <a:p>
            <a:pPr marL="0" marR="0">
              <a:lnSpc>
                <a:spcPct val="107000"/>
              </a:lnSpc>
              <a:spcBef>
                <a:spcPts val="0"/>
              </a:spcBef>
              <a:spcAft>
                <a:spcPts val="800"/>
              </a:spcAft>
            </a:pPr>
            <a:r>
              <a:rPr lang="en-US" sz="2400" dirty="0">
                <a:effectLst/>
                <a:latin typeface="Sitka Text" panose="02000505000000020004" pitchFamily="2" charset="0"/>
                <a:ea typeface="Calibri" panose="020F0502020204030204" pitchFamily="34" charset="0"/>
                <a:cs typeface="Gautami" panose="020B0502040204020203" pitchFamily="34" charset="0"/>
              </a:rPr>
              <a:t>    double </a:t>
            </a:r>
            <a:r>
              <a:rPr lang="en-US" sz="2400" dirty="0" err="1">
                <a:effectLst/>
                <a:latin typeface="Sitka Text" panose="02000505000000020004" pitchFamily="2" charset="0"/>
                <a:ea typeface="Calibri" panose="020F0502020204030204" pitchFamily="34" charset="0"/>
                <a:cs typeface="Gautami" panose="020B0502040204020203" pitchFamily="34" charset="0"/>
              </a:rPr>
              <a:t>myDouble</a:t>
            </a:r>
            <a:r>
              <a:rPr lang="en-US" sz="2400" dirty="0">
                <a:effectLst/>
                <a:latin typeface="Sitka Text" panose="02000505000000020004" pitchFamily="2" charset="0"/>
                <a:ea typeface="Calibri" panose="020F0502020204030204" pitchFamily="34" charset="0"/>
                <a:cs typeface="Gautami" panose="020B0502040204020203" pitchFamily="34" charset="0"/>
              </a:rPr>
              <a:t> = 9.78d;</a:t>
            </a:r>
          </a:p>
          <a:p>
            <a:pPr marL="0" marR="0">
              <a:lnSpc>
                <a:spcPct val="107000"/>
              </a:lnSpc>
              <a:spcBef>
                <a:spcPts val="0"/>
              </a:spcBef>
              <a:spcAft>
                <a:spcPts val="800"/>
              </a:spcAft>
            </a:pPr>
            <a:r>
              <a:rPr lang="en-US" sz="2400" dirty="0">
                <a:effectLst/>
                <a:latin typeface="Sitka Text" panose="02000505000000020004" pitchFamily="2" charset="0"/>
                <a:ea typeface="Calibri" panose="020F0502020204030204" pitchFamily="34" charset="0"/>
                <a:cs typeface="Gautami" panose="020B0502040204020203" pitchFamily="34" charset="0"/>
              </a:rPr>
              <a:t>    int </a:t>
            </a:r>
            <a:r>
              <a:rPr lang="en-US" sz="2400" dirty="0" err="1">
                <a:effectLst/>
                <a:latin typeface="Sitka Text" panose="02000505000000020004" pitchFamily="2" charset="0"/>
                <a:ea typeface="Calibri" panose="020F0502020204030204" pitchFamily="34" charset="0"/>
                <a:cs typeface="Gautami" panose="020B0502040204020203" pitchFamily="34" charset="0"/>
              </a:rPr>
              <a:t>myInt</a:t>
            </a:r>
            <a:r>
              <a:rPr lang="en-US" sz="2400" dirty="0">
                <a:effectLst/>
                <a:latin typeface="Sitka Text" panose="02000505000000020004" pitchFamily="2" charset="0"/>
                <a:ea typeface="Calibri" panose="020F0502020204030204" pitchFamily="34" charset="0"/>
                <a:cs typeface="Gautami" panose="020B0502040204020203" pitchFamily="34" charset="0"/>
              </a:rPr>
              <a:t> = (int) </a:t>
            </a:r>
            <a:r>
              <a:rPr lang="en-US" sz="2400" dirty="0" err="1">
                <a:effectLst/>
                <a:latin typeface="Sitka Text" panose="02000505000000020004" pitchFamily="2" charset="0"/>
                <a:ea typeface="Calibri" panose="020F0502020204030204" pitchFamily="34" charset="0"/>
                <a:cs typeface="Gautami" panose="020B0502040204020203" pitchFamily="34" charset="0"/>
              </a:rPr>
              <a:t>myDouble</a:t>
            </a:r>
            <a:r>
              <a:rPr lang="en-US" sz="2400" dirty="0">
                <a:effectLst/>
                <a:latin typeface="Sitka Text" panose="02000505000000020004" pitchFamily="2" charset="0"/>
                <a:ea typeface="Calibri" panose="020F0502020204030204" pitchFamily="34" charset="0"/>
                <a:cs typeface="Gautami" panose="020B0502040204020203" pitchFamily="34" charset="0"/>
              </a:rPr>
              <a:t>; </a:t>
            </a:r>
          </a:p>
          <a:p>
            <a:pPr marL="0" marR="0">
              <a:lnSpc>
                <a:spcPct val="107000"/>
              </a:lnSpc>
              <a:spcBef>
                <a:spcPts val="0"/>
              </a:spcBef>
              <a:spcAft>
                <a:spcPts val="800"/>
              </a:spcAft>
            </a:pPr>
            <a:r>
              <a:rPr lang="en-US" sz="2400" dirty="0">
                <a:effectLst/>
                <a:latin typeface="Sitka Text" panose="02000505000000020004" pitchFamily="2" charset="0"/>
                <a:ea typeface="Calibri" panose="020F0502020204030204" pitchFamily="34" charset="0"/>
                <a:cs typeface="Gautami" panose="020B0502040204020203" pitchFamily="34" charset="0"/>
              </a:rPr>
              <a:t>    </a:t>
            </a:r>
            <a:r>
              <a:rPr lang="en-US" sz="2400" dirty="0" err="1">
                <a:effectLst/>
                <a:latin typeface="Sitka Text" panose="02000505000000020004" pitchFamily="2" charset="0"/>
                <a:ea typeface="Calibri" panose="020F0502020204030204" pitchFamily="34" charset="0"/>
                <a:cs typeface="Gautami" panose="020B0502040204020203" pitchFamily="34" charset="0"/>
              </a:rPr>
              <a:t>System.out.println</a:t>
            </a:r>
            <a:r>
              <a:rPr lang="en-US" sz="2400" dirty="0">
                <a:effectLst/>
                <a:latin typeface="Sitka Text" panose="02000505000000020004" pitchFamily="2" charset="0"/>
                <a:ea typeface="Calibri" panose="020F0502020204030204" pitchFamily="34" charset="0"/>
                <a:cs typeface="Gautami" panose="020B0502040204020203" pitchFamily="34" charset="0"/>
              </a:rPr>
              <a:t>(</a:t>
            </a:r>
            <a:r>
              <a:rPr lang="en-US" sz="2400" dirty="0" err="1">
                <a:effectLst/>
                <a:latin typeface="Sitka Text" panose="02000505000000020004" pitchFamily="2" charset="0"/>
                <a:ea typeface="Calibri" panose="020F0502020204030204" pitchFamily="34" charset="0"/>
                <a:cs typeface="Gautami" panose="020B0502040204020203" pitchFamily="34" charset="0"/>
              </a:rPr>
              <a:t>myDouble</a:t>
            </a:r>
            <a:r>
              <a:rPr lang="en-US" sz="2400" dirty="0">
                <a:effectLst/>
                <a:latin typeface="Sitka Text" panose="02000505000000020004" pitchFamily="2" charset="0"/>
                <a:ea typeface="Calibri" panose="020F0502020204030204" pitchFamily="34" charset="0"/>
                <a:cs typeface="Gautami" panose="020B0502040204020203" pitchFamily="34" charset="0"/>
              </a:rPr>
              <a:t>);</a:t>
            </a:r>
          </a:p>
          <a:p>
            <a:pPr marL="0" marR="0">
              <a:lnSpc>
                <a:spcPct val="107000"/>
              </a:lnSpc>
              <a:spcBef>
                <a:spcPts val="0"/>
              </a:spcBef>
              <a:spcAft>
                <a:spcPts val="800"/>
              </a:spcAft>
            </a:pPr>
            <a:r>
              <a:rPr lang="en-US" sz="2400" dirty="0">
                <a:effectLst/>
                <a:latin typeface="Sitka Text" panose="02000505000000020004" pitchFamily="2" charset="0"/>
                <a:ea typeface="Calibri" panose="020F0502020204030204" pitchFamily="34" charset="0"/>
                <a:cs typeface="Gautami" panose="020B0502040204020203" pitchFamily="34" charset="0"/>
              </a:rPr>
              <a:t>    </a:t>
            </a:r>
            <a:r>
              <a:rPr lang="en-US" sz="2400" dirty="0" err="1">
                <a:effectLst/>
                <a:latin typeface="Sitka Text" panose="02000505000000020004" pitchFamily="2" charset="0"/>
                <a:ea typeface="Calibri" panose="020F0502020204030204" pitchFamily="34" charset="0"/>
                <a:cs typeface="Gautami" panose="020B0502040204020203" pitchFamily="34" charset="0"/>
              </a:rPr>
              <a:t>System.out.println</a:t>
            </a:r>
            <a:r>
              <a:rPr lang="en-US" sz="2400" dirty="0">
                <a:effectLst/>
                <a:latin typeface="Sitka Text" panose="02000505000000020004" pitchFamily="2" charset="0"/>
                <a:ea typeface="Calibri" panose="020F0502020204030204" pitchFamily="34" charset="0"/>
                <a:cs typeface="Gautami" panose="020B0502040204020203" pitchFamily="34" charset="0"/>
              </a:rPr>
              <a:t>(</a:t>
            </a:r>
            <a:r>
              <a:rPr lang="en-US" sz="2400" dirty="0" err="1">
                <a:effectLst/>
                <a:latin typeface="Sitka Text" panose="02000505000000020004" pitchFamily="2" charset="0"/>
                <a:ea typeface="Calibri" panose="020F0502020204030204" pitchFamily="34" charset="0"/>
                <a:cs typeface="Gautami" panose="020B0502040204020203" pitchFamily="34" charset="0"/>
              </a:rPr>
              <a:t>myInt</a:t>
            </a:r>
            <a:r>
              <a:rPr lang="en-US" sz="2400" dirty="0">
                <a:effectLst/>
                <a:latin typeface="Sitka Text" panose="02000505000000020004" pitchFamily="2" charset="0"/>
                <a:ea typeface="Calibri" panose="020F0502020204030204" pitchFamily="34" charset="0"/>
                <a:cs typeface="Gautami" panose="020B0502040204020203" pitchFamily="34" charset="0"/>
              </a:rPr>
              <a:t>);      </a:t>
            </a:r>
          </a:p>
          <a:p>
            <a:pPr marL="0" marR="0">
              <a:lnSpc>
                <a:spcPct val="107000"/>
              </a:lnSpc>
              <a:spcBef>
                <a:spcPts val="0"/>
              </a:spcBef>
              <a:spcAft>
                <a:spcPts val="800"/>
              </a:spcAft>
            </a:pPr>
            <a:r>
              <a:rPr lang="en-US" sz="2400" dirty="0">
                <a:effectLst/>
                <a:latin typeface="Sitka Text" panose="02000505000000020004" pitchFamily="2" charset="0"/>
                <a:ea typeface="Calibri" panose="020F0502020204030204" pitchFamily="34" charset="0"/>
                <a:cs typeface="Gautami" panose="020B0502040204020203" pitchFamily="34" charset="0"/>
              </a:rPr>
              <a:t>  }</a:t>
            </a:r>
          </a:p>
          <a:p>
            <a:pPr marL="0" marR="0">
              <a:lnSpc>
                <a:spcPct val="107000"/>
              </a:lnSpc>
              <a:spcBef>
                <a:spcPts val="0"/>
              </a:spcBef>
              <a:spcAft>
                <a:spcPts val="800"/>
              </a:spcAft>
            </a:pPr>
            <a:r>
              <a:rPr lang="en-US" sz="2400" dirty="0">
                <a:effectLst/>
                <a:latin typeface="Sitka Text" panose="02000505000000020004" pitchFamily="2" charset="0"/>
                <a:ea typeface="Calibri" panose="020F0502020204030204" pitchFamily="34" charset="0"/>
                <a:cs typeface="Gautami" panose="020B0502040204020203" pitchFamily="34" charset="0"/>
              </a:rPr>
              <a:t>}</a:t>
            </a:r>
          </a:p>
        </p:txBody>
      </p:sp>
    </p:spTree>
    <p:extLst>
      <p:ext uri="{BB962C8B-B14F-4D97-AF65-F5344CB8AC3E}">
        <p14:creationId xmlns:p14="http://schemas.microsoft.com/office/powerpoint/2010/main" val="88821936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Variables </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IN" dirty="0" smtClean="0"/>
              <a:t>A </a:t>
            </a:r>
            <a:r>
              <a:rPr lang="en-IN" dirty="0"/>
              <a:t>variable is a container which holds the value while the Java program is executed. A variable is assigned with a data type.</a:t>
            </a:r>
            <a:endParaRPr lang="en-US" dirty="0"/>
          </a:p>
          <a:p>
            <a:r>
              <a:rPr lang="en-IN" dirty="0"/>
              <a:t>Variable is a name of memory location. There are three types of variables in java: local, instance and static.</a:t>
            </a:r>
            <a:endParaRPr lang="en-US" dirty="0"/>
          </a:p>
          <a:p>
            <a:pPr marL="0" indent="0">
              <a:buNone/>
            </a:pPr>
            <a:r>
              <a:rPr lang="en-IN" b="1" dirty="0"/>
              <a:t>Example </a:t>
            </a:r>
            <a:r>
              <a:rPr lang="en-IN" b="1" dirty="0" smtClean="0"/>
              <a:t>:</a:t>
            </a:r>
          </a:p>
          <a:p>
            <a:pPr marL="457200" lvl="1" indent="0">
              <a:buNone/>
            </a:pPr>
            <a:r>
              <a:rPr lang="en-IN" dirty="0" err="1" smtClean="0"/>
              <a:t>int</a:t>
            </a:r>
            <a:r>
              <a:rPr lang="en-IN" dirty="0"/>
              <a:t> data=50;//Here data is variable  </a:t>
            </a:r>
            <a:endParaRPr lang="en-US" dirty="0"/>
          </a:p>
          <a:p>
            <a:pPr marL="0" indent="0">
              <a:buNone/>
            </a:pPr>
            <a:r>
              <a:rPr lang="en-IN" dirty="0"/>
              <a:t>Types of Variables</a:t>
            </a:r>
            <a:endParaRPr lang="en-US" dirty="0"/>
          </a:p>
          <a:p>
            <a:r>
              <a:rPr lang="en-IN" dirty="0"/>
              <a:t>There are three types of variables in Java:</a:t>
            </a:r>
            <a:endParaRPr lang="en-US" dirty="0"/>
          </a:p>
          <a:p>
            <a:pPr lvl="1"/>
            <a:r>
              <a:rPr lang="en-IN" dirty="0"/>
              <a:t>local variable</a:t>
            </a:r>
            <a:endParaRPr lang="en-US" dirty="0"/>
          </a:p>
          <a:p>
            <a:pPr lvl="1"/>
            <a:r>
              <a:rPr lang="en-IN" dirty="0"/>
              <a:t>instance variable</a:t>
            </a:r>
            <a:endParaRPr lang="en-US" dirty="0"/>
          </a:p>
          <a:p>
            <a:pPr lvl="1"/>
            <a:r>
              <a:rPr lang="en-IN" dirty="0"/>
              <a:t>static variable</a:t>
            </a:r>
            <a:endParaRPr lang="en-US" dirty="0"/>
          </a:p>
          <a:p>
            <a:endParaRPr lang="en-US" dirty="0"/>
          </a:p>
        </p:txBody>
      </p:sp>
    </p:spTree>
    <p:extLst>
      <p:ext uri="{BB962C8B-B14F-4D97-AF65-F5344CB8AC3E}">
        <p14:creationId xmlns:p14="http://schemas.microsoft.com/office/powerpoint/2010/main" val="17854858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marL="0" indent="0">
              <a:buNone/>
            </a:pPr>
            <a:r>
              <a:rPr lang="en-IN" b="1" dirty="0"/>
              <a:t>Local Variables</a:t>
            </a:r>
            <a:endParaRPr lang="en-US" dirty="0"/>
          </a:p>
          <a:p>
            <a:pPr lvl="0"/>
            <a:r>
              <a:rPr lang="en-IN" dirty="0"/>
              <a:t>Local variables are declared in methods, constructors, or blocks.</a:t>
            </a:r>
            <a:endParaRPr lang="en-US" dirty="0"/>
          </a:p>
          <a:p>
            <a:pPr lvl="0"/>
            <a:r>
              <a:rPr lang="en-IN" dirty="0"/>
              <a:t>Local variables are created when the method, constructor or block is entered and the variable will be destroyed once it exits the method, constructor, or block.</a:t>
            </a:r>
            <a:endParaRPr lang="en-US" dirty="0"/>
          </a:p>
          <a:p>
            <a:pPr lvl="0"/>
            <a:r>
              <a:rPr lang="en-IN" dirty="0" smtClean="0"/>
              <a:t>Local </a:t>
            </a:r>
            <a:r>
              <a:rPr lang="en-IN" dirty="0"/>
              <a:t>variables are visible only within the declared method, constructor, or block.</a:t>
            </a:r>
            <a:endParaRPr lang="en-US" dirty="0"/>
          </a:p>
          <a:p>
            <a:pPr lvl="0"/>
            <a:r>
              <a:rPr lang="en-IN" dirty="0" smtClean="0"/>
              <a:t>There </a:t>
            </a:r>
            <a:r>
              <a:rPr lang="en-IN" dirty="0"/>
              <a:t>is no default value for local variables, so local variables should be declared and an initial value should be assigned before the first use.</a:t>
            </a:r>
            <a:endParaRPr lang="en-US" dirty="0"/>
          </a:p>
        </p:txBody>
      </p:sp>
    </p:spTree>
    <p:extLst>
      <p:ext uri="{BB962C8B-B14F-4D97-AF65-F5344CB8AC3E}">
        <p14:creationId xmlns:p14="http://schemas.microsoft.com/office/powerpoint/2010/main" val="33136007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marL="0" indent="0">
              <a:buNone/>
            </a:pPr>
            <a:r>
              <a:rPr lang="en-IN" b="1" dirty="0"/>
              <a:t>Instance Variables</a:t>
            </a:r>
            <a:endParaRPr lang="en-US" dirty="0"/>
          </a:p>
          <a:p>
            <a:pPr lvl="0"/>
            <a:r>
              <a:rPr lang="en-IN" dirty="0"/>
              <a:t>Instance variables are declared in a class, but outside a method, constructor or any block.</a:t>
            </a:r>
            <a:endParaRPr lang="en-US" dirty="0"/>
          </a:p>
          <a:p>
            <a:pPr lvl="0"/>
            <a:r>
              <a:rPr lang="en-IN" dirty="0"/>
              <a:t>When a space is allocated for an object in the heap, a slot for each instance variable value is created.</a:t>
            </a:r>
            <a:endParaRPr lang="en-US" dirty="0"/>
          </a:p>
          <a:p>
            <a:pPr lvl="0"/>
            <a:r>
              <a:rPr lang="en-IN" dirty="0" smtClean="0"/>
              <a:t>The </a:t>
            </a:r>
            <a:r>
              <a:rPr lang="en-IN" dirty="0"/>
              <a:t>instance variables are visible for all methods, constructors and block in the class.</a:t>
            </a:r>
            <a:endParaRPr lang="en-US" dirty="0"/>
          </a:p>
          <a:p>
            <a:pPr lvl="0"/>
            <a:r>
              <a:rPr lang="en-IN" dirty="0"/>
              <a:t>Instance variables have default values. For numbers, the default value is 0, for Booleans it is false, and for object references it is null.</a:t>
            </a:r>
            <a:endParaRPr lang="en-US" dirty="0"/>
          </a:p>
          <a:p>
            <a:endParaRPr lang="en-US" dirty="0"/>
          </a:p>
        </p:txBody>
      </p:sp>
    </p:spTree>
    <p:extLst>
      <p:ext uri="{BB962C8B-B14F-4D97-AF65-F5344CB8AC3E}">
        <p14:creationId xmlns:p14="http://schemas.microsoft.com/office/powerpoint/2010/main" val="33401897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a:bodyPr>
          <a:lstStyle/>
          <a:p>
            <a:pPr marL="0" indent="0">
              <a:buNone/>
            </a:pPr>
            <a:r>
              <a:rPr lang="en-IN" b="1" dirty="0"/>
              <a:t>Class/Static Variables</a:t>
            </a:r>
            <a:endParaRPr lang="en-US" dirty="0"/>
          </a:p>
          <a:p>
            <a:pPr lvl="0"/>
            <a:r>
              <a:rPr lang="en-IN" dirty="0"/>
              <a:t>Class variables also known as static variables are declared with the static keyword in a class, but outside a method, constructor or a block.</a:t>
            </a:r>
            <a:endParaRPr lang="en-US" dirty="0"/>
          </a:p>
          <a:p>
            <a:pPr lvl="0"/>
            <a:r>
              <a:rPr lang="en-IN" dirty="0"/>
              <a:t>Static variables are stored in the static memory.</a:t>
            </a:r>
            <a:endParaRPr lang="en-US" dirty="0"/>
          </a:p>
          <a:p>
            <a:pPr lvl="0"/>
            <a:r>
              <a:rPr lang="en-IN" dirty="0"/>
              <a:t>Static variables are created when the program starts and destroyed when the program stops.</a:t>
            </a:r>
            <a:endParaRPr lang="en-US" dirty="0"/>
          </a:p>
          <a:p>
            <a:pPr lvl="0"/>
            <a:r>
              <a:rPr lang="en-IN" dirty="0"/>
              <a:t>Default values are same as instance variables. For numbers, the default value is 0; for Booleans, it is false; and for object references, it is null.</a:t>
            </a:r>
            <a:endParaRPr lang="en-US" dirty="0"/>
          </a:p>
          <a:p>
            <a:endParaRPr lang="en-US" dirty="0"/>
          </a:p>
        </p:txBody>
      </p:sp>
    </p:spTree>
    <p:extLst>
      <p:ext uri="{BB962C8B-B14F-4D97-AF65-F5344CB8AC3E}">
        <p14:creationId xmlns:p14="http://schemas.microsoft.com/office/powerpoint/2010/main" val="3164667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IN" b="1" dirty="0"/>
              <a:t>Example: Types of Variables in Java</a:t>
            </a:r>
            <a:endParaRPr lang="en-US" dirty="0"/>
          </a:p>
          <a:p>
            <a:pPr marL="400050" lvl="1" indent="0">
              <a:buNone/>
            </a:pPr>
            <a:r>
              <a:rPr lang="en-IN" dirty="0"/>
              <a:t>class </a:t>
            </a:r>
            <a:r>
              <a:rPr lang="te-IN" dirty="0"/>
              <a:t>sample</a:t>
            </a:r>
            <a:endParaRPr lang="en-US" dirty="0"/>
          </a:p>
          <a:p>
            <a:pPr marL="400050" lvl="1" indent="0">
              <a:buNone/>
            </a:pPr>
            <a:r>
              <a:rPr lang="en-IN" dirty="0"/>
              <a:t>{</a:t>
            </a:r>
            <a:endParaRPr lang="en-US" dirty="0"/>
          </a:p>
          <a:p>
            <a:pPr marL="400050" lvl="1" indent="0">
              <a:buNone/>
            </a:pPr>
            <a:r>
              <a:rPr lang="en-IN" dirty="0"/>
              <a:t>static </a:t>
            </a:r>
            <a:r>
              <a:rPr lang="en-IN" dirty="0" err="1"/>
              <a:t>int</a:t>
            </a:r>
            <a:r>
              <a:rPr lang="en-IN" dirty="0"/>
              <a:t> a = 1; //class / static variable</a:t>
            </a:r>
            <a:endParaRPr lang="en-US" dirty="0"/>
          </a:p>
          <a:p>
            <a:pPr marL="400050" lvl="1" indent="0">
              <a:buNone/>
            </a:pPr>
            <a:r>
              <a:rPr lang="en-IN" dirty="0" err="1"/>
              <a:t>int</a:t>
            </a:r>
            <a:r>
              <a:rPr lang="en-IN" dirty="0"/>
              <a:t> data = 99; //instance variable</a:t>
            </a:r>
            <a:endParaRPr lang="en-US" dirty="0"/>
          </a:p>
          <a:p>
            <a:pPr marL="400050" lvl="1" indent="0">
              <a:buNone/>
            </a:pPr>
            <a:r>
              <a:rPr lang="en-IN" dirty="0"/>
              <a:t>void method() </a:t>
            </a:r>
            <a:endParaRPr lang="en-US" dirty="0"/>
          </a:p>
          <a:p>
            <a:pPr marL="400050" lvl="1" indent="0">
              <a:buNone/>
            </a:pPr>
            <a:r>
              <a:rPr lang="en-IN" dirty="0"/>
              <a:t>{</a:t>
            </a:r>
            <a:endParaRPr lang="en-US" dirty="0"/>
          </a:p>
          <a:p>
            <a:pPr marL="400050" lvl="1" indent="0">
              <a:buNone/>
            </a:pPr>
            <a:r>
              <a:rPr lang="en-IN" dirty="0" err="1"/>
              <a:t>int</a:t>
            </a:r>
            <a:r>
              <a:rPr lang="en-IN" dirty="0"/>
              <a:t> b = 90; //local variable</a:t>
            </a:r>
            <a:endParaRPr lang="en-US" dirty="0"/>
          </a:p>
          <a:p>
            <a:pPr marL="400050" lvl="1" indent="0">
              <a:buNone/>
            </a:pPr>
            <a:r>
              <a:rPr lang="en-IN" dirty="0"/>
              <a:t>}</a:t>
            </a:r>
            <a:endParaRPr lang="en-US" dirty="0"/>
          </a:p>
          <a:p>
            <a:pPr marL="400050" lvl="1" indent="0">
              <a:buNone/>
            </a:pPr>
            <a:r>
              <a:rPr lang="en-IN" dirty="0"/>
              <a:t>}</a:t>
            </a:r>
            <a:endParaRPr lang="en-US" dirty="0"/>
          </a:p>
          <a:p>
            <a:endParaRPr lang="en-US" dirty="0"/>
          </a:p>
        </p:txBody>
      </p:sp>
    </p:spTree>
    <p:extLst>
      <p:ext uri="{BB962C8B-B14F-4D97-AF65-F5344CB8AC3E}">
        <p14:creationId xmlns:p14="http://schemas.microsoft.com/office/powerpoint/2010/main" val="8648056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Scope and Lifetime of Variables</a:t>
            </a:r>
            <a:endParaRPr lang="en-US" dirty="0">
              <a:solidFill>
                <a:srgbClr val="FF0000"/>
              </a:solidFill>
            </a:endParaRPr>
          </a:p>
        </p:txBody>
      </p:sp>
      <p:sp>
        <p:nvSpPr>
          <p:cNvPr id="3" name="Content Placeholder 2"/>
          <p:cNvSpPr>
            <a:spLocks noGrp="1"/>
          </p:cNvSpPr>
          <p:nvPr>
            <p:ph idx="1"/>
          </p:nvPr>
        </p:nvSpPr>
        <p:spPr/>
        <p:txBody>
          <a:bodyPr/>
          <a:lstStyle/>
          <a:p>
            <a:r>
              <a:rPr lang="en-US" b="1" dirty="0" smtClean="0"/>
              <a:t>Scope</a:t>
            </a:r>
            <a:r>
              <a:rPr lang="en-US" dirty="0"/>
              <a:t> of a variable refers to </a:t>
            </a:r>
            <a:r>
              <a:rPr lang="en-US" dirty="0">
                <a:solidFill>
                  <a:schemeClr val="accent5">
                    <a:lumMod val="75000"/>
                  </a:schemeClr>
                </a:solidFill>
              </a:rPr>
              <a:t>in which areas </a:t>
            </a:r>
            <a:r>
              <a:rPr lang="en-US" dirty="0"/>
              <a:t>or sections of a program can the </a:t>
            </a:r>
            <a:r>
              <a:rPr lang="en-US" dirty="0">
                <a:solidFill>
                  <a:schemeClr val="accent5">
                    <a:lumMod val="75000"/>
                  </a:schemeClr>
                </a:solidFill>
              </a:rPr>
              <a:t>variable be </a:t>
            </a:r>
            <a:r>
              <a:rPr lang="en-US" dirty="0" smtClean="0">
                <a:solidFill>
                  <a:schemeClr val="accent5">
                    <a:lumMod val="75000"/>
                  </a:schemeClr>
                </a:solidFill>
              </a:rPr>
              <a:t>accessed.</a:t>
            </a:r>
          </a:p>
          <a:p>
            <a:r>
              <a:rPr lang="en-US" b="1" dirty="0"/>
              <a:t>lifetime</a:t>
            </a:r>
            <a:r>
              <a:rPr lang="en-US" dirty="0"/>
              <a:t> of a variable refers to </a:t>
            </a:r>
            <a:r>
              <a:rPr lang="en-US" dirty="0">
                <a:solidFill>
                  <a:schemeClr val="accent5">
                    <a:lumMod val="75000"/>
                  </a:schemeClr>
                </a:solidFill>
              </a:rPr>
              <a:t>how long</a:t>
            </a:r>
            <a:r>
              <a:rPr lang="en-US" dirty="0"/>
              <a:t> the variable </a:t>
            </a:r>
            <a:r>
              <a:rPr lang="en-US" dirty="0">
                <a:solidFill>
                  <a:schemeClr val="accent5">
                    <a:lumMod val="75000"/>
                  </a:schemeClr>
                </a:solidFill>
              </a:rPr>
              <a:t>stays alive </a:t>
            </a:r>
            <a:r>
              <a:rPr lang="en-US" dirty="0"/>
              <a:t>in memory.</a:t>
            </a:r>
          </a:p>
        </p:txBody>
      </p:sp>
    </p:spTree>
    <p:extLst>
      <p:ext uri="{BB962C8B-B14F-4D97-AF65-F5344CB8AC3E}">
        <p14:creationId xmlns:p14="http://schemas.microsoft.com/office/powerpoint/2010/main" val="37900278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rgbClr val="FF0000"/>
                </a:solidFill>
              </a:rPr>
              <a:t>Instance Variables</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1143000"/>
            <a:ext cx="8229600" cy="4983163"/>
          </a:xfrm>
        </p:spPr>
        <p:txBody>
          <a:bodyPr/>
          <a:lstStyle/>
          <a:p>
            <a:r>
              <a:rPr lang="en-US" dirty="0"/>
              <a:t>A variable which is declared </a:t>
            </a:r>
            <a:r>
              <a:rPr lang="en-US" dirty="0">
                <a:solidFill>
                  <a:schemeClr val="accent5">
                    <a:lumMod val="75000"/>
                  </a:schemeClr>
                </a:solidFill>
              </a:rPr>
              <a:t>inside a class and outside all the methods</a:t>
            </a:r>
            <a:r>
              <a:rPr lang="en-US" dirty="0"/>
              <a:t> and blocks is an instance variable.</a:t>
            </a:r>
          </a:p>
          <a:p>
            <a:r>
              <a:rPr lang="en-US" b="1" dirty="0" smtClean="0"/>
              <a:t>Scope </a:t>
            </a:r>
            <a:r>
              <a:rPr lang="en-US" b="1" dirty="0"/>
              <a:t>of an instance variable</a:t>
            </a:r>
            <a:r>
              <a:rPr lang="en-US" dirty="0"/>
              <a:t> is throughout the class except in static methods. </a:t>
            </a:r>
            <a:endParaRPr lang="en-US" dirty="0" smtClean="0"/>
          </a:p>
          <a:p>
            <a:r>
              <a:rPr lang="en-US" b="1" dirty="0" smtClean="0"/>
              <a:t>Lifetime </a:t>
            </a:r>
            <a:r>
              <a:rPr lang="en-US" b="1" dirty="0"/>
              <a:t>of an instance variable</a:t>
            </a:r>
            <a:r>
              <a:rPr lang="en-US" dirty="0"/>
              <a:t> is until the object stays in memory.</a:t>
            </a:r>
          </a:p>
          <a:p>
            <a:endParaRPr lang="en-US" dirty="0"/>
          </a:p>
        </p:txBody>
      </p:sp>
    </p:spTree>
    <p:extLst>
      <p:ext uri="{BB962C8B-B14F-4D97-AF65-F5344CB8AC3E}">
        <p14:creationId xmlns:p14="http://schemas.microsoft.com/office/powerpoint/2010/main" val="2466128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1141</TotalTime>
  <Words>5273</Words>
  <Application>Microsoft Office PowerPoint</Application>
  <PresentationFormat>On-screen Show (4:3)</PresentationFormat>
  <Paragraphs>1329</Paragraphs>
  <Slides>150</Slides>
  <Notes>0</Notes>
  <HiddenSlides>0</HiddenSlides>
  <MMClips>0</MMClips>
  <ScaleCrop>false</ScaleCrop>
  <HeadingPairs>
    <vt:vector size="4" baseType="variant">
      <vt:variant>
        <vt:lpstr>Theme</vt:lpstr>
      </vt:variant>
      <vt:variant>
        <vt:i4>1</vt:i4>
      </vt:variant>
      <vt:variant>
        <vt:lpstr>Slide Titles</vt:lpstr>
      </vt:variant>
      <vt:variant>
        <vt:i4>150</vt:i4>
      </vt:variant>
    </vt:vector>
  </HeadingPairs>
  <TitlesOfParts>
    <vt:vector size="151" baseType="lpstr">
      <vt:lpstr>Office Theme</vt:lpstr>
      <vt:lpstr>PowerPoint Presentation</vt:lpstr>
      <vt:lpstr>PowerPoint Presentation</vt:lpstr>
      <vt:lpstr>Object-Oriented Programming </vt:lpstr>
      <vt:lpstr>Basic concepts</vt:lpstr>
      <vt:lpstr>PowerPoint Presentation</vt:lpstr>
      <vt:lpstr>PowerPoint Presentation</vt:lpstr>
      <vt:lpstr>PowerPoint Presentation</vt:lpstr>
      <vt:lpstr>PowerPoint Presentation</vt:lpstr>
      <vt:lpstr>The history of Java </vt:lpstr>
      <vt:lpstr>Java Buzz Words (OR) Features of Java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Structure of Java Program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Compile time and runtime in Java </vt:lpstr>
      <vt:lpstr>PowerPoint Presentation</vt:lpstr>
      <vt:lpstr>What is JVM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JAVA STATEMENTS</vt:lpstr>
      <vt:lpstr>PowerPoint Presentation</vt:lpstr>
      <vt:lpstr>PowerPoint Presentation</vt:lpstr>
      <vt:lpstr>PowerPoint Presentation</vt:lpstr>
      <vt:lpstr>ESCAPE SEQUENCE CHARACTERS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Programming Style</vt:lpstr>
      <vt:lpstr>PowerPoint Presentation</vt:lpstr>
      <vt:lpstr>Datatypes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Variables  </vt:lpstr>
      <vt:lpstr>PowerPoint Presentation</vt:lpstr>
      <vt:lpstr>PowerPoint Presentation</vt:lpstr>
      <vt:lpstr>PowerPoint Presentation</vt:lpstr>
      <vt:lpstr>PowerPoint Presentation</vt:lpstr>
      <vt:lpstr>Scope and Lifetime of Variables</vt:lpstr>
      <vt:lpstr>Instance Variables </vt:lpstr>
      <vt:lpstr>Example</vt:lpstr>
      <vt:lpstr>Class Variables </vt:lpstr>
      <vt:lpstr>Example</vt:lpstr>
      <vt:lpstr>Local Variables </vt:lpstr>
      <vt:lpstr>Example</vt:lpstr>
      <vt:lpstr>  Nested Scope   </vt:lpstr>
      <vt:lpstr>PowerPoint Presentation</vt:lpstr>
      <vt:lpstr>Summary</vt:lpstr>
      <vt:lpstr>Attribute Final</vt:lpstr>
      <vt:lpstr>Symbolic Constants </vt:lpstr>
      <vt:lpstr>PowerPoint Presentation</vt:lpstr>
      <vt:lpstr>Formatted Output</vt:lpstr>
      <vt:lpstr>PowerPoint Presentation</vt:lpstr>
      <vt:lpstr>PowerPoint Presentation</vt:lpstr>
      <vt:lpstr> static variable </vt:lpstr>
      <vt:lpstr>PowerPoint Presentation</vt:lpstr>
      <vt:lpstr>PowerPoint Presentation</vt:lpstr>
      <vt:lpstr> Program of the counter without static variable </vt:lpstr>
      <vt:lpstr> Program of counter by static variable </vt:lpstr>
      <vt:lpstr> static method </vt:lpstr>
      <vt:lpstr> Example  </vt:lpstr>
      <vt:lpstr>PowerPoint Presentation</vt:lpstr>
      <vt:lpstr> static block </vt:lpstr>
      <vt:lpstr> Example  </vt:lpstr>
      <vt:lpstr>Operator Precedence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 Statement </vt:lpstr>
      <vt:lpstr>PowerPoint Presentation</vt:lpstr>
      <vt:lpstr>Continue Statement </vt:lpstr>
      <vt:lpstr>Example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MANASA</dc:creator>
  <cp:lastModifiedBy>MANASA</cp:lastModifiedBy>
  <cp:revision>79</cp:revision>
  <dcterms:created xsi:type="dcterms:W3CDTF">2006-08-16T00:00:00Z</dcterms:created>
  <dcterms:modified xsi:type="dcterms:W3CDTF">2025-07-26T06:48:41Z</dcterms:modified>
</cp:coreProperties>
</file>