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7" r:id="rId3"/>
    <p:sldId id="661" r:id="rId4"/>
    <p:sldId id="688" r:id="rId5"/>
    <p:sldId id="689" r:id="rId6"/>
    <p:sldId id="691" r:id="rId7"/>
    <p:sldId id="692" r:id="rId8"/>
    <p:sldId id="693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3" r:id="rId18"/>
    <p:sldId id="705" r:id="rId19"/>
    <p:sldId id="70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0000"/>
    <a:srgbClr val="005024"/>
    <a:srgbClr val="EF73E0"/>
    <a:srgbClr val="9900FF"/>
    <a:srgbClr val="0000CC"/>
    <a:srgbClr val="990000"/>
    <a:srgbClr val="870581"/>
    <a:srgbClr val="716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translation" TargetMode="External"/><Relationship Id="rId2" Type="http://schemas.openxmlformats.org/officeDocument/2006/relationships/hyperlink" Target="https://www.educba.com/what-is-artificial-intellig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alogue_syste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ba.com/machine-learning-algorithm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6172200" cy="2659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(Deep Learning Applications)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AutoShape 2" descr="5 Deep Learning Trends that will Rule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5 Deep Learning Trends that will Rule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5 Deep Learning Trends that will Rule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9525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4249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Bag of Words (Sparse)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963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sz="2800" dirty="0">
                <a:latin typeface="Book Antiqua" panose="02040602050305030304" pitchFamily="18" charset="0"/>
              </a:rPr>
              <a:t>But in </a:t>
            </a:r>
            <a:r>
              <a:rPr lang="en-US" sz="2800" b="1" dirty="0">
                <a:latin typeface="Book Antiqua" panose="02040602050305030304" pitchFamily="18" charset="0"/>
              </a:rPr>
              <a:t>real life </a:t>
            </a:r>
            <a:r>
              <a:rPr lang="en-US" sz="2800" dirty="0">
                <a:latin typeface="Book Antiqua" panose="02040602050305030304" pitchFamily="18" charset="0"/>
              </a:rPr>
              <a:t>we have </a:t>
            </a:r>
            <a:r>
              <a:rPr lang="en-US" sz="2800" b="1" dirty="0">
                <a:solidFill>
                  <a:srgbClr val="FF0066"/>
                </a:solidFill>
                <a:latin typeface="Book Antiqua" panose="02040602050305030304" pitchFamily="18" charset="0"/>
              </a:rPr>
              <a:t>hundreds of thousands of columns</a:t>
            </a:r>
            <a:r>
              <a:rPr lang="en-US" sz="2800" dirty="0">
                <a:latin typeface="Book Antiqua" panose="02040602050305030304" pitchFamily="18" charset="0"/>
              </a:rPr>
              <a:t> and </a:t>
            </a:r>
            <a:r>
              <a:rPr lang="en-US" sz="2800" b="1" dirty="0">
                <a:latin typeface="Book Antiqua" panose="02040602050305030304" pitchFamily="18" charset="0"/>
              </a:rPr>
              <a:t>how do we get to bag of words representation.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In this case we can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sum up all those values  all those vectors</a:t>
            </a:r>
            <a:r>
              <a:rPr lang="en-US" sz="2400" dirty="0">
                <a:latin typeface="Book Antiqua" panose="02040602050305030304" pitchFamily="18" charset="0"/>
              </a:rPr>
              <a:t> and we come up with bag of words vectorization now corresponds to very good movie and apply one hot encoding </a:t>
            </a:r>
          </a:p>
        </p:txBody>
      </p:sp>
    </p:spTree>
    <p:extLst>
      <p:ext uri="{BB962C8B-B14F-4D97-AF65-F5344CB8AC3E}">
        <p14:creationId xmlns:p14="http://schemas.microsoft.com/office/powerpoint/2010/main" val="35691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963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01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4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114485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sz="2400" dirty="0">
                <a:latin typeface="Book Antiqua" panose="02040602050305030304" pitchFamily="18" charset="0"/>
              </a:rPr>
              <a:t>Now Next move to the </a:t>
            </a:r>
            <a:r>
              <a:rPr lang="en-US" sz="2400" b="1" dirty="0">
                <a:latin typeface="Book Antiqua" panose="02040602050305030304" pitchFamily="18" charset="0"/>
              </a:rPr>
              <a:t>Narrow Network Way</a:t>
            </a:r>
            <a:r>
              <a:rPr lang="en-US" sz="2400" dirty="0">
                <a:latin typeface="Book Antiqua" panose="02040602050305030304" pitchFamily="18" charset="0"/>
              </a:rPr>
              <a:t>(Dense Matrix)and it is opposite to the Sparse Matrix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Ie, here we have seen bag of words in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neural networks like dense representation.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That is we should replace each word by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Dense Vecto</a:t>
            </a:r>
            <a:r>
              <a:rPr lang="en-US" sz="2400" dirty="0" smtClean="0">
                <a:latin typeface="Book Antiqua" panose="02040602050305030304" pitchFamily="18" charset="0"/>
              </a:rPr>
              <a:t>r. Ie, here we have taken the real values. And trained these values using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Unsupervised Learning.</a:t>
            </a: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Word Embedding:</a:t>
            </a:r>
            <a:endParaRPr lang="en-IN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304800"/>
            <a:ext cx="92011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399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5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963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33400"/>
            <a:ext cx="838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sz="2800" b="1" dirty="0">
                <a:solidFill>
                  <a:srgbClr val="FF0066"/>
                </a:solidFill>
                <a:latin typeface="Book Antiqua" panose="02040602050305030304" pitchFamily="18" charset="0"/>
              </a:rPr>
              <a:t>3. </a:t>
            </a:r>
            <a:r>
              <a:rPr lang="en-US" sz="28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Continuous Bowl of Words(CBOW): </a:t>
            </a:r>
            <a:r>
              <a:rPr lang="en-US" sz="2000" dirty="0"/>
              <a:t>In this model what we do is we try to fit the neighboring words in the window to the central word.</a:t>
            </a:r>
            <a:r>
              <a:rPr lang="en-US" sz="20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 </a:t>
            </a:r>
            <a:endParaRPr lang="en-US" sz="20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https://media.geeksforgeeks.org/wp-content/uploads/20200904032437/cb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943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963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CNN using DL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4" name="Picture 4" descr="Image for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85800"/>
            <a:ext cx="5943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1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963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Applications in NLP: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66"/>
                </a:solidFill>
                <a:latin typeface="Book Antiqua" panose="02040602050305030304" pitchFamily="18" charset="0"/>
              </a:rPr>
              <a:t>1. Machine translation:</a:t>
            </a:r>
            <a:r>
              <a:rPr lang="en-US" sz="2400" dirty="0">
                <a:latin typeface="Book Antiqua" panose="02040602050305030304" pitchFamily="18" charset="0"/>
              </a:rPr>
              <a:t> Machine translation is the automatic translation of speech or text into another language. E.g., translating a text document from French to </a:t>
            </a:r>
            <a:r>
              <a:rPr lang="en-US" sz="2400" dirty="0" smtClean="0">
                <a:latin typeface="Book Antiqua" panose="02040602050305030304" pitchFamily="18" charset="0"/>
              </a:rPr>
              <a:t>English to </a:t>
            </a:r>
            <a:r>
              <a:rPr lang="en-US" sz="2400" dirty="0">
                <a:latin typeface="Book Antiqua" panose="02040602050305030304" pitchFamily="18" charset="0"/>
              </a:rPr>
              <a:t>the central word.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>
                <a:solidFill>
                  <a:srgbClr val="FF0066"/>
                </a:solidFill>
                <a:latin typeface="Book Antiqua" panose="02040602050305030304" pitchFamily="18" charset="0"/>
              </a:rPr>
              <a:t>2. Question answering:</a:t>
            </a:r>
            <a:r>
              <a:rPr lang="en-US" sz="2400" dirty="0">
                <a:latin typeface="Book Antiqua" panose="02040602050305030304" pitchFamily="18" charset="0"/>
              </a:rPr>
              <a:t> This system helps in answering user queries that involve noun phrases—such as ‘Who is the president of the USA?’; ‘what is deep learning? , ‘restaurants near me,’ and so on—and questions regarding medical records, news articles, best tutorials, 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00FF"/>
                </a:solidFill>
              </a:rPr>
              <a:t>THANK YOU</a:t>
            </a:r>
            <a:endParaRPr lang="en-IN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6388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What is 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NLP</a:t>
            </a: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How does it works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marL="109728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IN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Deep Learning Applications</a:t>
            </a:r>
            <a:endParaRPr lang="en-US" sz="4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2" y="184666"/>
            <a:ext cx="9143999" cy="4104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What  is NLP?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806868" cy="57246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</a:rPr>
              <a:t>NLP stands for Natural Language Processing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</a:rPr>
              <a:t>Natural Language Processing (NLP) is a branch of AI that helps computers to </a:t>
            </a:r>
            <a:r>
              <a:rPr lang="en-US" sz="2200" b="1" dirty="0">
                <a:solidFill>
                  <a:srgbClr val="0000FF"/>
                </a:solidFill>
                <a:latin typeface="Book Antiqua" panose="02040602050305030304" pitchFamily="18" charset="0"/>
              </a:rPr>
              <a:t>understand, interpret and manipulate human language</a:t>
            </a:r>
            <a:r>
              <a:rPr lang="en-US" sz="22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</a:rPr>
              <a:t>NLP is mainly used to 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interact between </a:t>
            </a:r>
            <a:r>
              <a:rPr lang="en-US" sz="22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Human Languages and Computers 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Examples</a:t>
            </a:r>
            <a:r>
              <a:rPr lang="en-US" sz="2200" dirty="0" smtClean="0">
                <a:latin typeface="Book Antiqua" panose="02040602050305030304" pitchFamily="18" charset="0"/>
              </a:rPr>
              <a:t> </a:t>
            </a:r>
            <a:r>
              <a:rPr lang="en-US" sz="2200" dirty="0">
                <a:latin typeface="Book Antiqua" panose="02040602050305030304" pitchFamily="18" charset="0"/>
              </a:rPr>
              <a:t>include English, French, and Spanish. 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</a:rPr>
              <a:t>Early </a:t>
            </a:r>
            <a:r>
              <a:rPr lang="en-US" sz="2200" dirty="0">
                <a:latin typeface="Book Antiqua" panose="02040602050305030304" pitchFamily="18" charset="0"/>
              </a:rPr>
              <a:t>computers were designed </a:t>
            </a:r>
            <a:r>
              <a:rPr lang="en-US" sz="2200" b="1" dirty="0">
                <a:solidFill>
                  <a:srgbClr val="9900FF"/>
                </a:solidFill>
                <a:latin typeface="Book Antiqua" panose="02040602050305030304" pitchFamily="18" charset="0"/>
              </a:rPr>
              <a:t>to solve equations and process numbers. </a:t>
            </a:r>
            <a:r>
              <a:rPr lang="en-US" sz="2200" dirty="0">
                <a:latin typeface="Book Antiqua" panose="02040602050305030304" pitchFamily="18" charset="0"/>
              </a:rPr>
              <a:t>They were not meant to understand natural languages. </a:t>
            </a:r>
            <a:endParaRPr lang="en-US" sz="22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Book Antiqua" panose="02040602050305030304" pitchFamily="18" charset="0"/>
              </a:rPr>
              <a:t>Computers </a:t>
            </a:r>
            <a:r>
              <a:rPr lang="en-US" sz="2200" dirty="0">
                <a:latin typeface="Book Antiqua" panose="02040602050305030304" pitchFamily="18" charset="0"/>
              </a:rPr>
              <a:t>have their own programming languages (C, Java, Python) and communication protocols (TCP/IP, HTTP, MQTT).</a:t>
            </a:r>
          </a:p>
        </p:txBody>
      </p:sp>
    </p:spTree>
    <p:extLst>
      <p:ext uri="{BB962C8B-B14F-4D97-AF65-F5344CB8AC3E}">
        <p14:creationId xmlns:p14="http://schemas.microsoft.com/office/powerpoint/2010/main" val="7813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How Does NLP Works in DL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Deep learning for NLP is </a:t>
            </a:r>
            <a:r>
              <a:rPr lang="en-US" sz="2400" dirty="0">
                <a:latin typeface="Book Antiqua" panose="02040602050305030304" pitchFamily="18" charset="0"/>
                <a:hlinkClick r:id="rId2"/>
              </a:rPr>
              <a:t>the part of Artificial Intelligence</a:t>
            </a:r>
            <a:r>
              <a:rPr lang="en-US" sz="2400" dirty="0">
                <a:latin typeface="Book Antiqua" panose="02040602050305030304" pitchFamily="18" charset="0"/>
              </a:rPr>
              <a:t> which is used to help the computer to understand, manipulating and interpreting the human language.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NLP-based systems have enabled a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wide range of applications </a:t>
            </a:r>
            <a:r>
              <a:rPr lang="en-US" sz="2400" dirty="0">
                <a:latin typeface="Book Antiqua" panose="02040602050305030304" pitchFamily="18" charset="0"/>
              </a:rPr>
              <a:t>such as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Google’s powerful search engine, and more recently,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</a:rPr>
              <a:t>Amazon’s voice assistant named Alexa.</a:t>
            </a:r>
            <a:r>
              <a:rPr lang="en-US" sz="2400" dirty="0">
                <a:latin typeface="Book Antiqua" panose="02040602050305030304" pitchFamily="18" charset="0"/>
              </a:rPr>
              <a:t> NLP is also useful to teach machines the ability to perform complex natural language related tasks such as </a:t>
            </a:r>
            <a:r>
              <a:rPr lang="en-US" sz="2400" dirty="0">
                <a:latin typeface="Book Antiqua" panose="02040602050305030304" pitchFamily="18" charset="0"/>
                <a:hlinkClick r:id="rId3"/>
              </a:rPr>
              <a:t>machine translation</a:t>
            </a:r>
            <a:r>
              <a:rPr lang="en-US" sz="2400" dirty="0">
                <a:latin typeface="Book Antiqua" panose="02040602050305030304" pitchFamily="18" charset="0"/>
              </a:rPr>
              <a:t> and </a:t>
            </a:r>
            <a:r>
              <a:rPr lang="en-US" sz="2400" dirty="0">
                <a:latin typeface="Book Antiqua" panose="02040602050305030304" pitchFamily="18" charset="0"/>
                <a:hlinkClick r:id="rId4"/>
              </a:rPr>
              <a:t>dialogue generation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737" y="184666"/>
            <a:ext cx="8902863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Deep Learning is the concept of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 neural networks. </a:t>
            </a:r>
            <a:endParaRPr lang="en-US" sz="2400" b="1" dirty="0" smtClean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Deep </a:t>
            </a:r>
            <a:r>
              <a:rPr lang="en-US" sz="2400" dirty="0">
                <a:latin typeface="Book Antiqua" panose="02040602050305030304" pitchFamily="18" charset="0"/>
              </a:rPr>
              <a:t>learning methods are helping to solve problems of Natural Language Processing (NLP) which couldn’t be solved using </a:t>
            </a:r>
            <a:r>
              <a:rPr lang="en-US" sz="2400" dirty="0">
                <a:latin typeface="Book Antiqua" panose="02040602050305030304" pitchFamily="18" charset="0"/>
                <a:hlinkClick r:id="rId3"/>
              </a:rPr>
              <a:t>machine learning algorithms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IN" dirty="0"/>
          </a:p>
        </p:txBody>
      </p:sp>
      <p:pic>
        <p:nvPicPr>
          <p:cNvPr id="14" name="Picture 4" descr="Image for 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6" y="3124200"/>
            <a:ext cx="872663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20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885379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sz="2400" dirty="0">
                <a:latin typeface="Book Antiqua" panose="02040602050305030304" pitchFamily="18" charset="0"/>
              </a:rPr>
              <a:t>It solves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non-linear problems </a:t>
            </a:r>
            <a:r>
              <a:rPr lang="en-US" sz="2400" dirty="0">
                <a:latin typeface="Book Antiqua" panose="02040602050305030304" pitchFamily="18" charset="0"/>
              </a:rPr>
              <a:t>such as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processing text and words.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Before </a:t>
            </a:r>
            <a:r>
              <a:rPr lang="en-US" sz="2400" dirty="0">
                <a:latin typeface="Book Antiqua" panose="02040602050305030304" pitchFamily="18" charset="0"/>
              </a:rPr>
              <a:t>the arrival of deep learning, representation of text was built on a basic idea which we called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One Hot Word encodings</a:t>
            </a:r>
            <a:r>
              <a:rPr lang="en-US" sz="2400" dirty="0">
                <a:latin typeface="Book Antiqua" panose="02040602050305030304" pitchFamily="18" charset="0"/>
              </a:rPr>
              <a:t> like shown in the below images</a:t>
            </a:r>
            <a:r>
              <a:rPr lang="en-US" sz="2400" dirty="0" smtClean="0">
                <a:latin typeface="Book Antiqua" panose="0204060205030503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In fact, since there can be hundreds of thousands of words in a given language, representing and storing words as one-hots can be extremely expensive.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120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9" y="533400"/>
            <a:ext cx="880686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6324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Table: One Hot Encoding</a:t>
            </a:r>
            <a:endParaRPr lang="en-I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832268" cy="4249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Example is:  </a:t>
            </a: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Text Classification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885379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 </a:t>
            </a:r>
            <a:r>
              <a:rPr lang="en-US" sz="2400" dirty="0" smtClean="0">
                <a:latin typeface="Book Antiqua" panose="02040602050305030304" pitchFamily="18" charset="0"/>
              </a:rPr>
              <a:t>Here Text is Sequence of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Characters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Words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Phrases and Named Entities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Sentences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Paragraphs etc.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</a:rPr>
              <a:t>There are several types to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covert word into numbers.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Different methods to take the input into different ways. </a:t>
            </a:r>
            <a:endParaRPr lang="en-IN" sz="24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023878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1. One Hot Encoding: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One hot encoded vector </a:t>
            </a:r>
            <a:r>
              <a:rPr lang="en-US" sz="2400" dirty="0">
                <a:latin typeface="Book Antiqua" panose="02040602050305030304" pitchFamily="18" charset="0"/>
              </a:rPr>
              <a:t>that 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huge vector of zeros</a:t>
            </a:r>
            <a:r>
              <a:rPr lang="en-US" sz="2400" dirty="0">
                <a:latin typeface="Book Antiqua" panose="02040602050305030304" pitchFamily="18" charset="0"/>
              </a:rPr>
              <a:t> that has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only one non zero value </a:t>
            </a:r>
            <a:r>
              <a:rPr lang="en-US" sz="2400" dirty="0">
                <a:latin typeface="Book Antiqua" panose="02040602050305030304" pitchFamily="18" charset="0"/>
              </a:rPr>
              <a:t>which is in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column corresponding to that particular word</a:t>
            </a:r>
          </a:p>
          <a:p>
            <a:pPr marL="3429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Here </a:t>
            </a:r>
            <a:r>
              <a:rPr lang="en-US" sz="2400" dirty="0">
                <a:latin typeface="Book Antiqua" panose="02040602050305030304" pitchFamily="18" charset="0"/>
              </a:rPr>
              <a:t>we have to calculate Sparse Matrix (ie, converted into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one hot encoding format</a:t>
            </a:r>
            <a:r>
              <a:rPr lang="en-US" sz="2400" dirty="0">
                <a:latin typeface="Book Antiqua" panose="02040602050305030304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So in this example we have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very good and movie </a:t>
            </a:r>
            <a:r>
              <a:rPr lang="en-US" sz="2400" dirty="0" smtClean="0">
                <a:latin typeface="Book Antiqua" panose="02040602050305030304" pitchFamily="18" charset="0"/>
              </a:rPr>
              <a:t>and all of them are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vectorised independently</a:t>
            </a:r>
            <a:r>
              <a:rPr lang="en-US" sz="2400" b="1" dirty="0" smtClean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23713</TotalTime>
  <Words>305</Words>
  <Application>Microsoft Office PowerPoint</Application>
  <PresentationFormat>On-screen Show (4:3)</PresentationFormat>
  <Paragraphs>97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 UNIT-V (Deep Learning Applications)</vt:lpstr>
      <vt:lpstr>Deep Learning Applications</vt:lpstr>
      <vt:lpstr>What  is NLP?</vt:lpstr>
      <vt:lpstr>How Does NLP Works in DL</vt:lpstr>
      <vt:lpstr>Contd..</vt:lpstr>
      <vt:lpstr>Contd..</vt:lpstr>
      <vt:lpstr>Contd..</vt:lpstr>
      <vt:lpstr>Example is:  Text Classification</vt:lpstr>
      <vt:lpstr>Contd..</vt:lpstr>
      <vt:lpstr>Bag of Words (Sparse)</vt:lpstr>
      <vt:lpstr>Contd..</vt:lpstr>
      <vt:lpstr>Contd..</vt:lpstr>
      <vt:lpstr>2. Word Embedding:</vt:lpstr>
      <vt:lpstr>PowerPoint Presentation</vt:lpstr>
      <vt:lpstr>PowerPoint Presentation</vt:lpstr>
      <vt:lpstr>Contd..</vt:lpstr>
      <vt:lpstr>CNN using DL</vt:lpstr>
      <vt:lpstr>Contd..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Surekha-Vanam</cp:lastModifiedBy>
  <cp:revision>1759</cp:revision>
  <dcterms:created xsi:type="dcterms:W3CDTF">2013-11-07T06:07:38Z</dcterms:created>
  <dcterms:modified xsi:type="dcterms:W3CDTF">2021-06-09T04:38:02Z</dcterms:modified>
</cp:coreProperties>
</file>