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42" r:id="rId1"/>
  </p:sldMasterIdLst>
  <p:notesMasterIdLst>
    <p:notesMasterId r:id="rId46"/>
  </p:notesMasterIdLst>
  <p:handoutMasterIdLst>
    <p:handoutMasterId r:id="rId47"/>
  </p:handoutMasterIdLst>
  <p:sldIdLst>
    <p:sldId id="256" r:id="rId2"/>
    <p:sldId id="876" r:id="rId3"/>
    <p:sldId id="846" r:id="rId4"/>
    <p:sldId id="880" r:id="rId5"/>
    <p:sldId id="879" r:id="rId6"/>
    <p:sldId id="877" r:id="rId7"/>
    <p:sldId id="881" r:id="rId8"/>
    <p:sldId id="882" r:id="rId9"/>
    <p:sldId id="883" r:id="rId10"/>
    <p:sldId id="878" r:id="rId11"/>
    <p:sldId id="884" r:id="rId12"/>
    <p:sldId id="885" r:id="rId13"/>
    <p:sldId id="902" r:id="rId14"/>
    <p:sldId id="903" r:id="rId15"/>
    <p:sldId id="886" r:id="rId16"/>
    <p:sldId id="887" r:id="rId17"/>
    <p:sldId id="891" r:id="rId18"/>
    <p:sldId id="893" r:id="rId19"/>
    <p:sldId id="892" r:id="rId20"/>
    <p:sldId id="888" r:id="rId21"/>
    <p:sldId id="890" r:id="rId22"/>
    <p:sldId id="894" r:id="rId23"/>
    <p:sldId id="895" r:id="rId24"/>
    <p:sldId id="896" r:id="rId25"/>
    <p:sldId id="897" r:id="rId26"/>
    <p:sldId id="898" r:id="rId27"/>
    <p:sldId id="899" r:id="rId28"/>
    <p:sldId id="900" r:id="rId29"/>
    <p:sldId id="904" r:id="rId30"/>
    <p:sldId id="905" r:id="rId31"/>
    <p:sldId id="906" r:id="rId32"/>
    <p:sldId id="907" r:id="rId33"/>
    <p:sldId id="901" r:id="rId34"/>
    <p:sldId id="908" r:id="rId35"/>
    <p:sldId id="911" r:id="rId36"/>
    <p:sldId id="914" r:id="rId37"/>
    <p:sldId id="912" r:id="rId38"/>
    <p:sldId id="913" r:id="rId39"/>
    <p:sldId id="915" r:id="rId40"/>
    <p:sldId id="916" r:id="rId41"/>
    <p:sldId id="917" r:id="rId42"/>
    <p:sldId id="919" r:id="rId43"/>
    <p:sldId id="918" r:id="rId44"/>
    <p:sldId id="909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0581"/>
    <a:srgbClr val="0000CC"/>
    <a:srgbClr val="009900"/>
    <a:srgbClr val="CC0000"/>
    <a:srgbClr val="660066"/>
    <a:srgbClr val="990000"/>
    <a:srgbClr val="0000FF"/>
    <a:srgbClr val="005024"/>
    <a:srgbClr val="FF00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86380" autoAdjust="0"/>
  </p:normalViewPr>
  <p:slideViewPr>
    <p:cSldViewPr>
      <p:cViewPr>
        <p:scale>
          <a:sx n="69" d="100"/>
          <a:sy n="69" d="100"/>
        </p:scale>
        <p:origin x="-1326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A22EEA-D8EA-4614-98A4-BAC12F8DF8C6}" type="datetimeFigureOut">
              <a:rPr lang="en-US"/>
              <a:pPr>
                <a:defRPr/>
              </a:pPr>
              <a:t>7/16/2024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ED5249-3884-40F2-AE31-B91401425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6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CEA44C-BF10-4EEF-A5F0-1E64CE572A6C}" type="datetimeFigureOut">
              <a:rPr lang="en-US"/>
              <a:pPr>
                <a:defRPr/>
              </a:pPr>
              <a:t>7/16/2024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311E87-EFF9-4FFF-A5D6-E150B9408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EBC571-6DF7-4A62-A952-CEAF71BF8235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8B7393AA-93B1-423B-A969-6DDFC76E69B6}" type="datetime1">
              <a:rPr lang="en-US" smtClean="0"/>
              <a:pPr>
                <a:defRPr/>
              </a:pPr>
              <a:t>7/16/2024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C2F99F4D-B57C-4412-9F1D-88D4F0724F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4AD2A-3BA3-4F98-8C99-26E99C28CB8A}" type="datetime1">
              <a:rPr lang="en-US" smtClean="0"/>
              <a:pPr>
                <a:defRPr/>
              </a:pPr>
              <a:t>7/16/2024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10813-DE9C-48B2-B823-27F6B3379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7FE57-3A58-4B69-8670-A2F8A067D3B6}" type="datetime1">
              <a:rPr lang="en-US" smtClean="0"/>
              <a:pPr>
                <a:defRPr/>
              </a:pPr>
              <a:t>7/16/2024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6584-3546-4909-9E63-44ACA24B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97169310-2151-41D8-AB42-C7538CCD8146}" type="datetime1">
              <a:rPr lang="en-US" smtClean="0"/>
              <a:pPr>
                <a:defRPr/>
              </a:pPr>
              <a:t>7/16/2024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D049903A-4E81-409C-9B57-4F63C385C425}" type="datetime1">
              <a:rPr lang="en-US" smtClean="0"/>
              <a:pPr>
                <a:defRPr/>
              </a:pPr>
              <a:t>7/16/2024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59C9F82-0A0C-4FE8-9CE0-D4D087541E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7B225B-F018-4969-A07A-8776746A1CEC}" type="datetime1">
              <a:rPr lang="en-US" smtClean="0"/>
              <a:pPr>
                <a:defRPr/>
              </a:pPr>
              <a:t>7/16/2024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7210A-3C7B-4008-8946-3E83403CF3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9E6ACD-A477-4FFB-BEB6-95111872E76B}" type="datetime1">
              <a:rPr lang="en-US" smtClean="0"/>
              <a:pPr>
                <a:defRPr/>
              </a:pPr>
              <a:t>7/16/2024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2A793-FA6D-4933-A67E-66F96BE7AD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F89F883-E8D0-4FD9-933F-A57733025102}" type="datetime1">
              <a:rPr lang="en-US" smtClean="0"/>
              <a:pPr>
                <a:defRPr/>
              </a:pPr>
              <a:t>7/16/2024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50FA784-F202-43C6-9E41-96BB78A400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909CAF-4355-43C5-8BB5-6D237648B020}" type="datetime1">
              <a:rPr lang="en-US" smtClean="0"/>
              <a:pPr>
                <a:defRPr/>
              </a:pPr>
              <a:t>7/16/2024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CFAD4-B0E4-4404-BB82-BC41116CF3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68DA4EC1-0F8B-4A8E-8F23-D7A18390719A}" type="datetime1">
              <a:rPr lang="en-US" smtClean="0"/>
              <a:pPr>
                <a:defRPr/>
              </a:pPr>
              <a:t>7/16/2024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CAA8183-F479-4A1F-B48F-352764325B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9AAB31B6-B565-43B5-A39B-D6B7B76FBA9F}" type="datetime1">
              <a:rPr lang="en-US" smtClean="0"/>
              <a:pPr>
                <a:defRPr/>
              </a:pPr>
              <a:t>7/16/2024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917AD06-E163-45C6-B598-C5F60E7339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61A260-D0AA-4B6B-B80F-64E400E2C114}" type="datetime1">
              <a:rPr lang="en-US" smtClean="0"/>
              <a:pPr>
                <a:defRPr/>
              </a:pPr>
              <a:t>7/16/2024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8720BB-BF14-41BE-BB1D-12D43BE56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3" r:id="rId1"/>
    <p:sldLayoutId id="2147485144" r:id="rId2"/>
    <p:sldLayoutId id="2147485145" r:id="rId3"/>
    <p:sldLayoutId id="2147485146" r:id="rId4"/>
    <p:sldLayoutId id="2147485147" r:id="rId5"/>
    <p:sldLayoutId id="2147485148" r:id="rId6"/>
    <p:sldLayoutId id="2147485149" r:id="rId7"/>
    <p:sldLayoutId id="2147485150" r:id="rId8"/>
    <p:sldLayoutId id="2147485151" r:id="rId9"/>
    <p:sldLayoutId id="2147485152" r:id="rId10"/>
    <p:sldLayoutId id="214748515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7labs.com/blog/neural-network-architectures-guid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609600"/>
            <a:ext cx="4800600" cy="1066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5400" dirty="0" smtClean="0">
                <a:solidFill>
                  <a:srgbClr val="FF0066"/>
                </a:solidFill>
                <a:latin typeface="Georgia" pitchFamily="18" charset="0"/>
                <a:cs typeface="Arial" pitchFamily="34" charset="0"/>
              </a:rPr>
              <a:t>UNIT-III</a:t>
            </a:r>
            <a:endParaRPr lang="en-US" sz="4800" dirty="0">
              <a:solidFill>
                <a:srgbClr val="870581"/>
              </a:solidFill>
              <a:latin typeface="Baskerville Old Face" pitchFamily="18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EAF0F-628F-4DC5-9A96-5064ADCBF2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67000" y="1981200"/>
            <a:ext cx="5638800" cy="31393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7030A0"/>
                </a:solidFill>
                <a:latin typeface="Imprint MT Shadow" pitchFamily="82" charset="0"/>
                <a:cs typeface="Times New Roman" pitchFamily="18" charset="0"/>
              </a:rPr>
              <a:t>Convolutional Neural Networks</a:t>
            </a:r>
            <a:endParaRPr lang="en-US" sz="6600" b="1" dirty="0">
              <a:solidFill>
                <a:srgbClr val="7030A0"/>
              </a:solidFill>
              <a:latin typeface="Imprint MT Shadow" pitchFamily="82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Architecture of CNN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744141"/>
            <a:ext cx="8382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askerville Old Face" pitchFamily="18" charset="0"/>
              </a:rPr>
              <a:t>CNN consists of </a:t>
            </a:r>
            <a:r>
              <a:rPr lang="en-US" sz="2400" b="1" dirty="0" smtClean="0">
                <a:solidFill>
                  <a:srgbClr val="870581"/>
                </a:solidFill>
                <a:latin typeface="Baskerville Old Face" pitchFamily="18" charset="0"/>
              </a:rPr>
              <a:t>3 Layers</a:t>
            </a:r>
            <a:r>
              <a:rPr lang="en-US" sz="2400" dirty="0" smtClean="0">
                <a:latin typeface="Baskerville Old Face" pitchFamily="18" charset="0"/>
              </a:rPr>
              <a:t>. Those are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870581"/>
                </a:solidFill>
                <a:latin typeface="Baskerville Old Face" pitchFamily="18" charset="0"/>
              </a:rPr>
              <a:t>1. </a:t>
            </a:r>
            <a:r>
              <a:rPr lang="en-US" sz="2400" b="1" dirty="0" smtClean="0">
                <a:solidFill>
                  <a:srgbClr val="FF0000"/>
                </a:solidFill>
                <a:latin typeface="Baskerville Old Face" pitchFamily="18" charset="0"/>
              </a:rPr>
              <a:t>Convolution Layer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870581"/>
                </a:solidFill>
                <a:latin typeface="Baskerville Old Face" pitchFamily="18" charset="0"/>
              </a:rPr>
              <a:t>2.</a:t>
            </a:r>
            <a:r>
              <a:rPr lang="en-US" sz="2400" b="1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Baskerville Old Face" pitchFamily="18" charset="0"/>
              </a:rPr>
              <a:t>Pooling Layer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870581"/>
                </a:solidFill>
                <a:latin typeface="Baskerville Old Face" pitchFamily="18" charset="0"/>
              </a:rPr>
              <a:t>3.</a:t>
            </a:r>
            <a:r>
              <a:rPr lang="en-US" sz="2400" b="1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2400" b="1" dirty="0" smtClean="0">
                <a:solidFill>
                  <a:srgbClr val="009900"/>
                </a:solidFill>
                <a:latin typeface="Baskerville Old Face" pitchFamily="18" charset="0"/>
              </a:rPr>
              <a:t>Fully Connected Layer or Dense Layer</a:t>
            </a:r>
            <a:endParaRPr lang="en-IN" sz="2400" b="1" dirty="0">
              <a:solidFill>
                <a:srgbClr val="009900"/>
              </a:solidFill>
              <a:latin typeface="Baskerville Old Fac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927530"/>
            <a:ext cx="7391400" cy="3701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27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Baskerville Old Face" pitchFamily="18" charset="0"/>
              </a:rPr>
              <a:t>CNN takes an </a:t>
            </a:r>
            <a:r>
              <a:rPr lang="en-US" b="1" dirty="0">
                <a:solidFill>
                  <a:srgbClr val="FF0000"/>
                </a:solidFill>
                <a:latin typeface="Baskerville Old Face" pitchFamily="18" charset="0"/>
              </a:rPr>
              <a:t>image as input</a:t>
            </a:r>
            <a:r>
              <a:rPr lang="en-US" dirty="0">
                <a:latin typeface="Baskerville Old Face" pitchFamily="18" charset="0"/>
              </a:rPr>
              <a:t>, which is classified and process under a certain category such as </a:t>
            </a:r>
            <a:r>
              <a:rPr lang="en-US" b="1" dirty="0">
                <a:solidFill>
                  <a:srgbClr val="0000FF"/>
                </a:solidFill>
                <a:latin typeface="Baskerville Old Face" pitchFamily="18" charset="0"/>
              </a:rPr>
              <a:t>dog, cat, lion, tiger, etc</a:t>
            </a:r>
            <a:r>
              <a:rPr lang="en-US" dirty="0">
                <a:latin typeface="Baskerville Old Face" pitchFamily="18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Baskerville Old Face" pitchFamily="18" charset="0"/>
              </a:rPr>
              <a:t>The computer sees an image as an </a:t>
            </a:r>
            <a:r>
              <a:rPr lang="en-US" b="1" dirty="0">
                <a:solidFill>
                  <a:srgbClr val="FF0000"/>
                </a:solidFill>
                <a:latin typeface="Baskerville Old Face" pitchFamily="18" charset="0"/>
              </a:rPr>
              <a:t>array of pixels </a:t>
            </a:r>
            <a:r>
              <a:rPr lang="en-US" dirty="0">
                <a:latin typeface="Baskerville Old Face" pitchFamily="18" charset="0"/>
              </a:rPr>
              <a:t>and </a:t>
            </a:r>
            <a:r>
              <a:rPr lang="en-US" b="1" dirty="0">
                <a:solidFill>
                  <a:srgbClr val="7030A0"/>
                </a:solidFill>
                <a:latin typeface="Baskerville Old Face" pitchFamily="18" charset="0"/>
              </a:rPr>
              <a:t>depends on the resolution of the image</a:t>
            </a:r>
            <a:r>
              <a:rPr lang="en-US" dirty="0">
                <a:solidFill>
                  <a:srgbClr val="7030A0"/>
                </a:solidFill>
                <a:latin typeface="Baskerville Old Face" pitchFamily="18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Baskerville Old Face" pitchFamily="18" charset="0"/>
              </a:rPr>
              <a:t>Based on image resolution, it will see as </a:t>
            </a:r>
            <a:r>
              <a:rPr lang="en-US" b="1" dirty="0">
                <a:solidFill>
                  <a:srgbClr val="990000"/>
                </a:solidFill>
                <a:latin typeface="Baskerville Old Face" pitchFamily="18" charset="0"/>
              </a:rPr>
              <a:t>h * w * d</a:t>
            </a:r>
            <a:r>
              <a:rPr lang="en-US" dirty="0">
                <a:latin typeface="Baskerville Old Face" pitchFamily="18" charset="0"/>
              </a:rPr>
              <a:t>, </a:t>
            </a:r>
            <a:endParaRPr lang="en-US" dirty="0" smtClean="0">
              <a:latin typeface="Baskerville Old Face" pitchFamily="18" charset="0"/>
            </a:endParaRPr>
          </a:p>
          <a:p>
            <a:pPr marL="70866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askerville Old Face" pitchFamily="18" charset="0"/>
              </a:rPr>
              <a:t>where </a:t>
            </a:r>
            <a:r>
              <a:rPr lang="en-US" sz="2400" b="1" dirty="0">
                <a:solidFill>
                  <a:srgbClr val="9900FF"/>
                </a:solidFill>
                <a:latin typeface="Baskerville Old Face" pitchFamily="18" charset="0"/>
              </a:rPr>
              <a:t>h= height </a:t>
            </a:r>
            <a:endParaRPr lang="en-US" sz="2400" b="1" dirty="0" smtClean="0">
              <a:solidFill>
                <a:srgbClr val="9900FF"/>
              </a:solidFill>
              <a:latin typeface="Baskerville Old Face" pitchFamily="18" charset="0"/>
            </a:endParaRPr>
          </a:p>
          <a:p>
            <a:pPr marL="70866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9900FF"/>
                </a:solidFill>
                <a:latin typeface="Baskerville Old Face" pitchFamily="18" charset="0"/>
              </a:rPr>
              <a:t>w</a:t>
            </a:r>
            <a:r>
              <a:rPr lang="en-US" sz="2400" b="1" dirty="0">
                <a:solidFill>
                  <a:srgbClr val="9900FF"/>
                </a:solidFill>
                <a:latin typeface="Baskerville Old Face" pitchFamily="18" charset="0"/>
              </a:rPr>
              <a:t>= width and </a:t>
            </a:r>
            <a:endParaRPr lang="en-US" sz="2400" b="1" dirty="0" smtClean="0">
              <a:solidFill>
                <a:srgbClr val="9900FF"/>
              </a:solidFill>
              <a:latin typeface="Baskerville Old Face" pitchFamily="18" charset="0"/>
            </a:endParaRPr>
          </a:p>
          <a:p>
            <a:pPr marL="70866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9900FF"/>
                </a:solidFill>
                <a:latin typeface="Baskerville Old Face" pitchFamily="18" charset="0"/>
              </a:rPr>
              <a:t>d</a:t>
            </a:r>
            <a:r>
              <a:rPr lang="en-US" sz="2400" b="1" dirty="0">
                <a:solidFill>
                  <a:srgbClr val="9900FF"/>
                </a:solidFill>
                <a:latin typeface="Baskerville Old Face" pitchFamily="18" charset="0"/>
              </a:rPr>
              <a:t>= dimension</a:t>
            </a:r>
            <a:r>
              <a:rPr lang="en-US" sz="2400" dirty="0">
                <a:latin typeface="Baskerville Old Face" pitchFamily="18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870581"/>
                </a:solidFill>
                <a:latin typeface="Baskerville Old Face" pitchFamily="18" charset="0"/>
              </a:rPr>
              <a:t>For example</a:t>
            </a:r>
            <a:r>
              <a:rPr lang="en-US" dirty="0">
                <a:latin typeface="Baskerville Old Face" pitchFamily="18" charset="0"/>
              </a:rPr>
              <a:t>, An </a:t>
            </a:r>
            <a:r>
              <a:rPr lang="en-US" b="1" dirty="0">
                <a:solidFill>
                  <a:srgbClr val="FF0000"/>
                </a:solidFill>
                <a:latin typeface="Baskerville Old Face" pitchFamily="18" charset="0"/>
              </a:rPr>
              <a:t>RGB image </a:t>
            </a:r>
            <a:r>
              <a:rPr lang="en-US" dirty="0">
                <a:latin typeface="Baskerville Old Face" pitchFamily="18" charset="0"/>
              </a:rPr>
              <a:t>is </a:t>
            </a:r>
            <a:r>
              <a:rPr lang="en-US" b="1" dirty="0">
                <a:solidFill>
                  <a:srgbClr val="0000FF"/>
                </a:solidFill>
                <a:latin typeface="Baskerville Old Face" pitchFamily="18" charset="0"/>
              </a:rPr>
              <a:t>6 * 6 * 3</a:t>
            </a:r>
            <a:r>
              <a:rPr lang="en-US" dirty="0">
                <a:latin typeface="Baskerville Old Face" pitchFamily="18" charset="0"/>
              </a:rPr>
              <a:t> array of the matrix, and the </a:t>
            </a:r>
            <a:r>
              <a:rPr lang="en-US" b="1" dirty="0" smtClean="0">
                <a:solidFill>
                  <a:srgbClr val="FF0000"/>
                </a:solidFill>
                <a:latin typeface="Baskerville Old Face" pitchFamily="18" charset="0"/>
              </a:rPr>
              <a:t>gray scale </a:t>
            </a:r>
            <a:r>
              <a:rPr lang="en-US" b="1" dirty="0">
                <a:solidFill>
                  <a:srgbClr val="FF0000"/>
                </a:solidFill>
                <a:latin typeface="Baskerville Old Face" pitchFamily="18" charset="0"/>
              </a:rPr>
              <a:t>image </a:t>
            </a:r>
            <a:r>
              <a:rPr lang="en-US" dirty="0">
                <a:latin typeface="Baskerville Old Face" pitchFamily="18" charset="0"/>
              </a:rPr>
              <a:t>is </a:t>
            </a:r>
            <a:r>
              <a:rPr lang="en-US" b="1" dirty="0">
                <a:solidFill>
                  <a:srgbClr val="0000FF"/>
                </a:solidFill>
                <a:latin typeface="Baskerville Old Face" pitchFamily="18" charset="0"/>
              </a:rPr>
              <a:t>4 * 4 * 1 </a:t>
            </a:r>
            <a:r>
              <a:rPr lang="en-US" dirty="0">
                <a:latin typeface="Baskerville Old Face" pitchFamily="18" charset="0"/>
              </a:rPr>
              <a:t>array of the matrix.</a:t>
            </a:r>
            <a:endParaRPr lang="en-IN" dirty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dirty="0"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505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4000" b="1" dirty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</a:t>
            </a:r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.</a:t>
            </a:r>
            <a:endParaRPr lang="en-IN" dirty="0">
              <a:solidFill>
                <a:srgbClr val="0000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685800"/>
            <a:ext cx="838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askerville Old Face" pitchFamily="18" charset="0"/>
              </a:rPr>
              <a:t>In CNN, </a:t>
            </a:r>
            <a:r>
              <a:rPr lang="en-US" sz="2400" b="1" dirty="0">
                <a:solidFill>
                  <a:srgbClr val="FF0000"/>
                </a:solidFill>
                <a:latin typeface="Baskerville Old Face" pitchFamily="18" charset="0"/>
              </a:rPr>
              <a:t>each input image </a:t>
            </a:r>
            <a:r>
              <a:rPr lang="en-US" sz="2400" dirty="0">
                <a:latin typeface="Baskerville Old Face" pitchFamily="18" charset="0"/>
              </a:rPr>
              <a:t>will pass through a </a:t>
            </a:r>
            <a:r>
              <a:rPr lang="en-US" sz="2400" b="1" dirty="0">
                <a:solidFill>
                  <a:srgbClr val="0000FF"/>
                </a:solidFill>
                <a:latin typeface="Baskerville Old Face" pitchFamily="18" charset="0"/>
              </a:rPr>
              <a:t>sequence of convolution layers </a:t>
            </a:r>
            <a:r>
              <a:rPr lang="en-US" sz="2400" dirty="0">
                <a:latin typeface="Baskerville Old Face" pitchFamily="18" charset="0"/>
              </a:rPr>
              <a:t>along </a:t>
            </a:r>
            <a:r>
              <a:rPr lang="en-US" sz="2400" b="1" dirty="0" smtClean="0">
                <a:solidFill>
                  <a:srgbClr val="00B050"/>
                </a:solidFill>
                <a:latin typeface="Baskerville Old Face" pitchFamily="18" charset="0"/>
              </a:rPr>
              <a:t>with pooling, </a:t>
            </a:r>
            <a:r>
              <a:rPr lang="en-US" sz="2400" b="1" dirty="0" smtClean="0">
                <a:solidFill>
                  <a:srgbClr val="990000"/>
                </a:solidFill>
                <a:latin typeface="Baskerville Old Face" pitchFamily="18" charset="0"/>
              </a:rPr>
              <a:t>fully connected layers, </a:t>
            </a:r>
            <a:r>
              <a:rPr lang="en-US" sz="2400" b="1" dirty="0" smtClean="0">
                <a:solidFill>
                  <a:srgbClr val="870581"/>
                </a:solidFill>
                <a:latin typeface="Baskerville Old Face" pitchFamily="18" charset="0"/>
              </a:rPr>
              <a:t>filters (Also known as kernels).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askerville Old Face" pitchFamily="18" charset="0"/>
              </a:rPr>
              <a:t>After </a:t>
            </a:r>
            <a:r>
              <a:rPr lang="en-US" sz="2400" dirty="0">
                <a:latin typeface="Baskerville Old Face" pitchFamily="18" charset="0"/>
              </a:rPr>
              <a:t>that, we will </a:t>
            </a:r>
            <a:r>
              <a:rPr lang="en-US" sz="2400" b="1" dirty="0">
                <a:latin typeface="Baskerville Old Face" pitchFamily="18" charset="0"/>
              </a:rPr>
              <a:t>apply</a:t>
            </a:r>
            <a:r>
              <a:rPr lang="en-US" sz="2400" dirty="0">
                <a:latin typeface="Baskerville Old Face" pitchFamily="18" charset="0"/>
              </a:rPr>
              <a:t> the </a:t>
            </a:r>
            <a:r>
              <a:rPr lang="en-US" sz="2400" b="1" dirty="0" smtClean="0">
                <a:solidFill>
                  <a:srgbClr val="0000FF"/>
                </a:solidFill>
                <a:latin typeface="Baskerville Old Face" pitchFamily="18" charset="0"/>
              </a:rPr>
              <a:t>Activation </a:t>
            </a:r>
            <a:r>
              <a:rPr lang="en-US" sz="2400" b="1" dirty="0">
                <a:solidFill>
                  <a:srgbClr val="0000FF"/>
                </a:solidFill>
                <a:latin typeface="Baskerville Old Face" pitchFamily="18" charset="0"/>
              </a:rPr>
              <a:t>function </a:t>
            </a:r>
            <a:r>
              <a:rPr lang="en-US" sz="2400" dirty="0">
                <a:latin typeface="Baskerville Old Face" pitchFamily="18" charset="0"/>
              </a:rPr>
              <a:t>to </a:t>
            </a:r>
            <a:r>
              <a:rPr lang="en-US" sz="2400" b="1" dirty="0">
                <a:solidFill>
                  <a:schemeClr val="accent3"/>
                </a:solidFill>
                <a:latin typeface="Baskerville Old Face" pitchFamily="18" charset="0"/>
              </a:rPr>
              <a:t>classify an object with probabilistic values.</a:t>
            </a:r>
            <a:endParaRPr lang="en-IN" sz="2400" b="1" dirty="0">
              <a:solidFill>
                <a:schemeClr val="accent3"/>
              </a:solidFill>
              <a:latin typeface="Baskerville Old Face" pitchFamily="18" charset="0"/>
            </a:endParaRPr>
          </a:p>
        </p:txBody>
      </p:sp>
      <p:pic>
        <p:nvPicPr>
          <p:cNvPr id="4098" name="Picture 2" descr="https://cdn.analyticsvidhya.com/wp-content/uploads/2018/12/Screenshot-from-2018-12-07-18-11-1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23" y="3534266"/>
            <a:ext cx="8062913" cy="294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5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IN" dirty="0">
              <a:solidFill>
                <a:srgbClr val="0000C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685800"/>
            <a:ext cx="85344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Baskerville Old Face" pitchFamily="18" charset="0"/>
              </a:rPr>
              <a:t>Types of CNNs: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u="sng" dirty="0" smtClean="0">
                <a:solidFill>
                  <a:srgbClr val="0000FF"/>
                </a:solidFill>
                <a:latin typeface="Baskerville Old Face" pitchFamily="18" charset="0"/>
              </a:rPr>
              <a:t>1D </a:t>
            </a:r>
            <a:r>
              <a:rPr lang="en-US" sz="2400" b="1" u="sng" dirty="0">
                <a:solidFill>
                  <a:srgbClr val="0000FF"/>
                </a:solidFill>
                <a:latin typeface="Baskerville Old Face" pitchFamily="18" charset="0"/>
              </a:rPr>
              <a:t>CNN: </a:t>
            </a:r>
            <a:r>
              <a:rPr lang="en-US" sz="2400" dirty="0">
                <a:latin typeface="Baskerville Old Face" pitchFamily="18" charset="0"/>
              </a:rPr>
              <a:t>With these, the CNN kernel moves </a:t>
            </a:r>
            <a:r>
              <a:rPr lang="en-US" sz="2400" b="1" dirty="0">
                <a:latin typeface="Baskerville Old Face" pitchFamily="18" charset="0"/>
              </a:rPr>
              <a:t>in one direction</a:t>
            </a:r>
            <a:r>
              <a:rPr lang="en-US" sz="2400" dirty="0">
                <a:latin typeface="Baskerville Old Face" pitchFamily="18" charset="0"/>
              </a:rPr>
              <a:t>. 1D CNNs are usually used on </a:t>
            </a:r>
            <a:r>
              <a:rPr lang="en-US" sz="2400" b="1" dirty="0">
                <a:solidFill>
                  <a:srgbClr val="990000"/>
                </a:solidFill>
                <a:latin typeface="Baskerville Old Face" pitchFamily="18" charset="0"/>
              </a:rPr>
              <a:t>time-series data.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u="sng" dirty="0">
                <a:solidFill>
                  <a:srgbClr val="0000FF"/>
                </a:solidFill>
                <a:latin typeface="Baskerville Old Face" pitchFamily="18" charset="0"/>
              </a:rPr>
              <a:t>2D CNN: </a:t>
            </a:r>
            <a:r>
              <a:rPr lang="en-US" sz="2400" dirty="0">
                <a:latin typeface="Baskerville Old Face" pitchFamily="18" charset="0"/>
              </a:rPr>
              <a:t>These kinds of CNN kernels </a:t>
            </a:r>
            <a:r>
              <a:rPr lang="en-US" sz="2400" b="1" dirty="0">
                <a:latin typeface="Baskerville Old Face" pitchFamily="18" charset="0"/>
              </a:rPr>
              <a:t>move in two directions</a:t>
            </a:r>
            <a:r>
              <a:rPr lang="en-US" sz="2400" dirty="0">
                <a:latin typeface="Baskerville Old Face" pitchFamily="18" charset="0"/>
              </a:rPr>
              <a:t>. You'll see these used with </a:t>
            </a:r>
            <a:r>
              <a:rPr lang="en-US" sz="2400" b="1" dirty="0">
                <a:solidFill>
                  <a:srgbClr val="990000"/>
                </a:solidFill>
                <a:latin typeface="Baskerville Old Face" pitchFamily="18" charset="0"/>
              </a:rPr>
              <a:t>image labelling and processing.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u="sng" dirty="0">
                <a:solidFill>
                  <a:srgbClr val="0000FF"/>
                </a:solidFill>
                <a:latin typeface="Baskerville Old Face" pitchFamily="18" charset="0"/>
              </a:rPr>
              <a:t>3D CNN: </a:t>
            </a:r>
            <a:r>
              <a:rPr lang="en-US" sz="2400" dirty="0">
                <a:latin typeface="Baskerville Old Face" pitchFamily="18" charset="0"/>
              </a:rPr>
              <a:t>This kind of CNN has a kernel that </a:t>
            </a:r>
            <a:r>
              <a:rPr lang="en-US" sz="2400" b="1" dirty="0">
                <a:latin typeface="Baskerville Old Face" pitchFamily="18" charset="0"/>
              </a:rPr>
              <a:t>moves in three directions. </a:t>
            </a:r>
            <a:r>
              <a:rPr lang="en-US" sz="2400" dirty="0">
                <a:latin typeface="Baskerville Old Face" pitchFamily="18" charset="0"/>
              </a:rPr>
              <a:t>With this type of CNN, researchers use them on </a:t>
            </a:r>
            <a:r>
              <a:rPr lang="en-US" sz="2400" b="1" dirty="0">
                <a:solidFill>
                  <a:srgbClr val="990000"/>
                </a:solidFill>
                <a:latin typeface="Baskerville Old Face" pitchFamily="18" charset="0"/>
              </a:rPr>
              <a:t>3D images like CT scans and MRIs.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>
                <a:latin typeface="Baskerville Old Face" pitchFamily="18" charset="0"/>
              </a:rPr>
              <a:t>In most cases, </a:t>
            </a:r>
            <a:r>
              <a:rPr lang="en-US" sz="2400" b="1" dirty="0">
                <a:solidFill>
                  <a:srgbClr val="660066"/>
                </a:solidFill>
                <a:latin typeface="Baskerville Old Face" pitchFamily="18" charset="0"/>
              </a:rPr>
              <a:t>you'll see 2D CNNs </a:t>
            </a:r>
            <a:r>
              <a:rPr lang="en-US" sz="2400" dirty="0">
                <a:latin typeface="Baskerville Old Face" pitchFamily="18" charset="0"/>
              </a:rPr>
              <a:t>because those are commonly associated with </a:t>
            </a:r>
            <a:r>
              <a:rPr lang="en-US" sz="2400" b="1" dirty="0">
                <a:solidFill>
                  <a:srgbClr val="005024"/>
                </a:solidFill>
                <a:latin typeface="Baskerville Old Face" pitchFamily="18" charset="0"/>
              </a:rPr>
              <a:t>image data</a:t>
            </a:r>
            <a:r>
              <a:rPr lang="en-US" sz="2400" dirty="0">
                <a:latin typeface="Baskerville Old Face" pitchFamily="18" charset="0"/>
              </a:rPr>
              <a:t>. Here are some of the applications that you might see CNNs used for.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u="sng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06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IN" dirty="0">
              <a:solidFill>
                <a:srgbClr val="0000C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685800"/>
            <a:ext cx="8534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askerville Old Face" pitchFamily="18" charset="0"/>
              </a:rPr>
              <a:t>Recognize </a:t>
            </a:r>
            <a:r>
              <a:rPr lang="en-US" sz="2400" b="1" dirty="0">
                <a:latin typeface="Baskerville Old Face" pitchFamily="18" charset="0"/>
              </a:rPr>
              <a:t>images with little preprocessing</a:t>
            </a: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askerville Old Face" pitchFamily="18" charset="0"/>
              </a:rPr>
              <a:t>Recognize different </a:t>
            </a:r>
            <a:r>
              <a:rPr lang="en-US" sz="2400" b="1" dirty="0">
                <a:latin typeface="Baskerville Old Face" pitchFamily="18" charset="0"/>
              </a:rPr>
              <a:t>hand-writin</a:t>
            </a:r>
            <a:r>
              <a:rPr lang="en-US" sz="2400" dirty="0">
                <a:latin typeface="Baskerville Old Face" pitchFamily="18" charset="0"/>
              </a:rPr>
              <a:t>g</a:t>
            </a: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latin typeface="Baskerville Old Face" pitchFamily="18" charset="0"/>
              </a:rPr>
              <a:t>Computer vision applications</a:t>
            </a: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askerville Old Face" pitchFamily="18" charset="0"/>
              </a:rPr>
              <a:t>Used in </a:t>
            </a:r>
            <a:r>
              <a:rPr lang="en-US" sz="2400" b="1" dirty="0">
                <a:latin typeface="Baskerville Old Face" pitchFamily="18" charset="0"/>
              </a:rPr>
              <a:t>banking to read digits on checks</a:t>
            </a: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askerville Old Face" pitchFamily="18" charset="0"/>
              </a:rPr>
              <a:t>Used in </a:t>
            </a:r>
            <a:r>
              <a:rPr lang="en-US" sz="2400" b="1" dirty="0">
                <a:latin typeface="Baskerville Old Face" pitchFamily="18" charset="0"/>
              </a:rPr>
              <a:t>postal services to read zip codes on an envelope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14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990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Layers in CNN </a:t>
            </a:r>
            <a:br>
              <a:rPr lang="en-US" sz="32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</a:br>
            <a:r>
              <a:rPr lang="en-US" sz="2800" b="1" dirty="0" smtClean="0">
                <a:solidFill>
                  <a:srgbClr val="FF9900"/>
                </a:solidFill>
                <a:latin typeface="Cooper Black" pitchFamily="18" charset="0"/>
                <a:ea typeface="Calibri"/>
                <a:cs typeface="Times New Roman"/>
              </a:rPr>
              <a:t>1. Convolution Operation</a:t>
            </a:r>
            <a:endParaRPr lang="en-IN" sz="2000" dirty="0">
              <a:solidFill>
                <a:srgbClr val="FF99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143000"/>
            <a:ext cx="838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FF0000"/>
                </a:solidFill>
                <a:latin typeface="Baskerville Old Face" pitchFamily="18" charset="0"/>
              </a:rPr>
              <a:t>1. The Convolution Layer: </a:t>
            </a:r>
            <a:r>
              <a:rPr lang="en-US" sz="2400" dirty="0">
                <a:latin typeface="Baskerville Old Face" pitchFamily="18" charset="0"/>
              </a:rPr>
              <a:t>Convolution operation focuses on </a:t>
            </a:r>
            <a:r>
              <a:rPr lang="en-US" sz="2400" b="1" dirty="0">
                <a:solidFill>
                  <a:srgbClr val="7030A0"/>
                </a:solidFill>
                <a:latin typeface="Baskerville Old Face" pitchFamily="18" charset="0"/>
              </a:rPr>
              <a:t>extracting/preserving important features </a:t>
            </a:r>
            <a:r>
              <a:rPr lang="en-US" sz="2400" dirty="0">
                <a:latin typeface="Baskerville Old Face" pitchFamily="18" charset="0"/>
              </a:rPr>
              <a:t>from the input. </a:t>
            </a:r>
            <a:endParaRPr lang="en-US" sz="2400" dirty="0" smtClean="0">
              <a:latin typeface="Baskerville Old Face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askerville Old Face" pitchFamily="18" charset="0"/>
              </a:rPr>
              <a:t>It </a:t>
            </a:r>
            <a:r>
              <a:rPr lang="en-US" sz="2400" dirty="0">
                <a:latin typeface="Baskerville Old Face" pitchFamily="18" charset="0"/>
              </a:rPr>
              <a:t>means the network will </a:t>
            </a:r>
            <a:r>
              <a:rPr lang="en-US" sz="2400" b="1" dirty="0">
                <a:solidFill>
                  <a:srgbClr val="990000"/>
                </a:solidFill>
                <a:latin typeface="Baskerville Old Face" pitchFamily="18" charset="0"/>
              </a:rPr>
              <a:t>learn specific patterns </a:t>
            </a:r>
            <a:r>
              <a:rPr lang="en-US" sz="2400" b="1" dirty="0">
                <a:solidFill>
                  <a:srgbClr val="0000FF"/>
                </a:solidFill>
                <a:latin typeface="Baskerville Old Face" pitchFamily="18" charset="0"/>
              </a:rPr>
              <a:t>within the picture</a:t>
            </a:r>
            <a:r>
              <a:rPr lang="en-US" sz="2400" dirty="0">
                <a:latin typeface="Baskerville Old Face" pitchFamily="18" charset="0"/>
              </a:rPr>
              <a:t> and will be able to recognize it </a:t>
            </a:r>
            <a:r>
              <a:rPr lang="en-US" sz="2400" b="1" dirty="0">
                <a:solidFill>
                  <a:srgbClr val="FFC000"/>
                </a:solidFill>
                <a:latin typeface="Baskerville Old Face" pitchFamily="18" charset="0"/>
              </a:rPr>
              <a:t>everywhere in the picture.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870581"/>
                </a:solidFill>
                <a:latin typeface="Baskerville Old Face" pitchFamily="18" charset="0"/>
              </a:rPr>
              <a:t>Convolution </a:t>
            </a:r>
            <a:r>
              <a:rPr lang="en-US" sz="2400" b="1" dirty="0">
                <a:solidFill>
                  <a:srgbClr val="870581"/>
                </a:solidFill>
                <a:latin typeface="Baskerville Old Face" pitchFamily="18" charset="0"/>
              </a:rPr>
              <a:t>operation </a:t>
            </a:r>
            <a:r>
              <a:rPr lang="en-US" sz="2400" dirty="0">
                <a:latin typeface="Baskerville Old Face" pitchFamily="18" charset="0"/>
              </a:rPr>
              <a:t>allows the </a:t>
            </a:r>
            <a:r>
              <a:rPr lang="en-US" sz="2400" b="1" dirty="0">
                <a:latin typeface="Baskerville Old Face" pitchFamily="18" charset="0"/>
              </a:rPr>
              <a:t>network to detect</a:t>
            </a:r>
            <a:r>
              <a:rPr lang="en-US" sz="2400" dirty="0">
                <a:latin typeface="Baskerville Old Face" pitchFamily="18" charset="0"/>
              </a:rPr>
              <a:t> </a:t>
            </a:r>
            <a:r>
              <a:rPr lang="en-US" sz="2400" b="1" dirty="0">
                <a:solidFill>
                  <a:srgbClr val="990000"/>
                </a:solidFill>
                <a:latin typeface="Baskerville Old Face" pitchFamily="18" charset="0"/>
              </a:rPr>
              <a:t>horizontal and vertical edges of an image </a:t>
            </a:r>
            <a:r>
              <a:rPr lang="en-US" sz="2400" dirty="0">
                <a:latin typeface="Baskerville Old Face" pitchFamily="18" charset="0"/>
              </a:rPr>
              <a:t>and then </a:t>
            </a:r>
            <a:r>
              <a:rPr lang="en-US" sz="2400" b="1" dirty="0">
                <a:latin typeface="Baskerville Old Face" pitchFamily="18" charset="0"/>
              </a:rPr>
              <a:t>based on those edges </a:t>
            </a:r>
            <a:r>
              <a:rPr lang="en-US" sz="2400" b="1" dirty="0">
                <a:solidFill>
                  <a:srgbClr val="870581"/>
                </a:solidFill>
                <a:latin typeface="Baskerville Old Face" pitchFamily="18" charset="0"/>
              </a:rPr>
              <a:t>build high-level features </a:t>
            </a:r>
            <a:r>
              <a:rPr lang="en-US" sz="2400" dirty="0">
                <a:latin typeface="Baskerville Old Face" pitchFamily="18" charset="0"/>
              </a:rPr>
              <a:t>in the </a:t>
            </a:r>
            <a:r>
              <a:rPr lang="en-US" sz="2400" b="1" dirty="0">
                <a:latin typeface="Baskerville Old Face" pitchFamily="18" charset="0"/>
              </a:rPr>
              <a:t>following layers of neural </a:t>
            </a:r>
            <a:r>
              <a:rPr lang="en-US" sz="2400" b="1" dirty="0" smtClean="0">
                <a:latin typeface="Baskerville Old Face" pitchFamily="18" charset="0"/>
              </a:rPr>
              <a:t>network</a:t>
            </a:r>
            <a:r>
              <a:rPr lang="en-US" sz="2400" dirty="0" smtClean="0">
                <a:latin typeface="Baskerville Old Face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412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IN" dirty="0">
              <a:solidFill>
                <a:srgbClr val="0000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685800"/>
            <a:ext cx="838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Baskerville Old Face" pitchFamily="18" charset="0"/>
              </a:rPr>
              <a:t>Convolution operation </a:t>
            </a:r>
            <a:r>
              <a:rPr lang="en-US" sz="2400" dirty="0">
                <a:latin typeface="Baskerville Old Face" pitchFamily="18" charset="0"/>
              </a:rPr>
              <a:t>uses </a:t>
            </a:r>
            <a:r>
              <a:rPr lang="en-US" sz="2400" b="1" u="sng" dirty="0">
                <a:solidFill>
                  <a:srgbClr val="990000"/>
                </a:solidFill>
                <a:latin typeface="Baskerville Old Face" pitchFamily="18" charset="0"/>
              </a:rPr>
              <a:t>three parameters: </a:t>
            </a:r>
            <a:endParaRPr lang="en-US" sz="2400" b="1" u="sng" dirty="0" smtClean="0">
              <a:solidFill>
                <a:srgbClr val="990000"/>
              </a:solidFill>
              <a:latin typeface="Baskerville Old Face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870581"/>
                </a:solidFill>
                <a:latin typeface="Baskerville Old Face" pitchFamily="18" charset="0"/>
              </a:rPr>
              <a:t>Input </a:t>
            </a:r>
            <a:r>
              <a:rPr lang="en-US" sz="2400" b="1" dirty="0">
                <a:solidFill>
                  <a:srgbClr val="870581"/>
                </a:solidFill>
                <a:latin typeface="Baskerville Old Face" pitchFamily="18" charset="0"/>
              </a:rPr>
              <a:t>image, </a:t>
            </a:r>
            <a:endParaRPr lang="en-US" sz="2400" b="1" dirty="0" smtClean="0">
              <a:solidFill>
                <a:srgbClr val="870581"/>
              </a:solidFill>
              <a:latin typeface="Baskerville Old Face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870581"/>
                </a:solidFill>
                <a:latin typeface="Baskerville Old Face" pitchFamily="18" charset="0"/>
              </a:rPr>
              <a:t>Feature </a:t>
            </a:r>
            <a:r>
              <a:rPr lang="en-US" sz="2400" b="1" dirty="0">
                <a:solidFill>
                  <a:srgbClr val="870581"/>
                </a:solidFill>
                <a:latin typeface="Baskerville Old Face" pitchFamily="18" charset="0"/>
              </a:rPr>
              <a:t>detector and </a:t>
            </a:r>
            <a:endParaRPr lang="en-US" sz="2400" b="1" dirty="0" smtClean="0">
              <a:solidFill>
                <a:srgbClr val="870581"/>
              </a:solidFill>
              <a:latin typeface="Baskerville Old Face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870581"/>
                </a:solidFill>
                <a:latin typeface="Baskerville Old Face" pitchFamily="18" charset="0"/>
              </a:rPr>
              <a:t>Feature </a:t>
            </a:r>
            <a:r>
              <a:rPr lang="en-US" sz="2400" b="1" dirty="0">
                <a:solidFill>
                  <a:srgbClr val="870581"/>
                </a:solidFill>
                <a:latin typeface="Baskerville Old Face" pitchFamily="18" charset="0"/>
              </a:rPr>
              <a:t>map.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askerville Old Face" pitchFamily="18" charset="0"/>
              </a:rPr>
              <a:t>It </a:t>
            </a:r>
            <a:r>
              <a:rPr lang="en-US" sz="2400" dirty="0">
                <a:latin typeface="Baskerville Old Face" pitchFamily="18" charset="0"/>
              </a:rPr>
              <a:t>uses the </a:t>
            </a:r>
            <a:r>
              <a:rPr lang="en-US" sz="2400" b="1" dirty="0">
                <a:solidFill>
                  <a:srgbClr val="0000CC"/>
                </a:solidFill>
                <a:latin typeface="Baskerville Old Face" pitchFamily="18" charset="0"/>
              </a:rPr>
              <a:t>mathematical operation </a:t>
            </a:r>
            <a:r>
              <a:rPr lang="en-US" sz="2400" dirty="0">
                <a:latin typeface="Baskerville Old Face" pitchFamily="18" charset="0"/>
              </a:rPr>
              <a:t>which takes </a:t>
            </a:r>
            <a:r>
              <a:rPr lang="en-US" sz="2400" b="1" dirty="0">
                <a:solidFill>
                  <a:srgbClr val="870581"/>
                </a:solidFill>
                <a:latin typeface="Baskerville Old Face" pitchFamily="18" charset="0"/>
              </a:rPr>
              <a:t>two inputs </a:t>
            </a:r>
            <a:r>
              <a:rPr lang="en-US" sz="2400" dirty="0">
                <a:latin typeface="Baskerville Old Face" pitchFamily="18" charset="0"/>
              </a:rPr>
              <a:t>such as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</a:rPr>
              <a:t>image matrix and </a:t>
            </a:r>
            <a:r>
              <a:rPr lang="en-US" sz="2400" b="1" dirty="0">
                <a:solidFill>
                  <a:srgbClr val="7030A0"/>
                </a:solidFill>
                <a:latin typeface="Baskerville Old Face" pitchFamily="18" charset="0"/>
              </a:rPr>
              <a:t>a kernel or filter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askerville Old Face" pitchFamily="18" charset="0"/>
              </a:rPr>
              <a:t>These </a:t>
            </a:r>
            <a:r>
              <a:rPr lang="en-US" sz="2400" b="1" dirty="0">
                <a:solidFill>
                  <a:srgbClr val="009900"/>
                </a:solidFill>
                <a:latin typeface="Baskerville Old Face" pitchFamily="18" charset="0"/>
              </a:rPr>
              <a:t>filters slide over the input data</a:t>
            </a:r>
            <a:r>
              <a:rPr lang="en-US" sz="2400" dirty="0">
                <a:latin typeface="Baskerville Old Face" pitchFamily="18" charset="0"/>
              </a:rPr>
              <a:t>, </a:t>
            </a:r>
            <a:r>
              <a:rPr lang="en-US" sz="2400" b="1" dirty="0">
                <a:solidFill>
                  <a:srgbClr val="0000CC"/>
                </a:solidFill>
                <a:latin typeface="Baskerville Old Face" pitchFamily="18" charset="0"/>
              </a:rPr>
              <a:t>performing element-wise multiplications </a:t>
            </a:r>
            <a:r>
              <a:rPr lang="en-US" sz="2400" dirty="0">
                <a:latin typeface="Baskerville Old Face" pitchFamily="18" charset="0"/>
              </a:rPr>
              <a:t>and </a:t>
            </a:r>
            <a:r>
              <a:rPr lang="en-US" sz="2400" b="1" dirty="0">
                <a:solidFill>
                  <a:srgbClr val="990000"/>
                </a:solidFill>
                <a:latin typeface="Baskerville Old Face" pitchFamily="18" charset="0"/>
              </a:rPr>
              <a:t>summations to produce feature maps</a:t>
            </a:r>
            <a:r>
              <a:rPr lang="en-US" sz="2400" dirty="0">
                <a:latin typeface="Baskerville Old Face" pitchFamily="18" charset="0"/>
              </a:rPr>
              <a:t>. Each </a:t>
            </a:r>
            <a:r>
              <a:rPr lang="en-US" sz="2400" b="1" dirty="0">
                <a:latin typeface="Baskerville Old Face" pitchFamily="18" charset="0"/>
              </a:rPr>
              <a:t>filter specializes </a:t>
            </a:r>
            <a:r>
              <a:rPr lang="en-US" sz="2400" dirty="0">
                <a:latin typeface="Baskerville Old Face" pitchFamily="18" charset="0"/>
              </a:rPr>
              <a:t>in </a:t>
            </a:r>
            <a:r>
              <a:rPr lang="en-US" sz="2400" b="1" dirty="0">
                <a:solidFill>
                  <a:srgbClr val="009900"/>
                </a:solidFill>
                <a:latin typeface="Baskerville Old Face" pitchFamily="18" charset="0"/>
              </a:rPr>
              <a:t>detecting a specific pattern </a:t>
            </a:r>
            <a:r>
              <a:rPr lang="en-US" sz="2400" dirty="0">
                <a:latin typeface="Baskerville Old Face" pitchFamily="18" charset="0"/>
              </a:rPr>
              <a:t>or </a:t>
            </a:r>
            <a:r>
              <a:rPr lang="en-US" sz="2400" b="1" dirty="0">
                <a:solidFill>
                  <a:srgbClr val="870581"/>
                </a:solidFill>
                <a:latin typeface="Baskerville Old Face" pitchFamily="18" charset="0"/>
              </a:rPr>
              <a:t>feature within the input</a:t>
            </a:r>
            <a:r>
              <a:rPr lang="en-US" sz="2400" b="1" dirty="0" smtClean="0">
                <a:solidFill>
                  <a:srgbClr val="870581"/>
                </a:solidFill>
                <a:latin typeface="Baskerville Old Face" pitchFamily="18" charset="0"/>
              </a:rPr>
              <a:t>.</a:t>
            </a:r>
            <a:endParaRPr lang="en-US" sz="2400" b="1" dirty="0">
              <a:solidFill>
                <a:srgbClr val="870581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10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381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IN" sz="2000" dirty="0">
              <a:solidFill>
                <a:srgbClr val="0000C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0945" y="457200"/>
            <a:ext cx="83958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870581"/>
                </a:solidFill>
                <a:latin typeface="Baskerville Old Face" pitchFamily="18" charset="0"/>
              </a:rPr>
              <a:t>Input matrix </a:t>
            </a:r>
            <a:r>
              <a:rPr lang="en-US" sz="2400" dirty="0">
                <a:latin typeface="Baskerville Old Face" pitchFamily="18" charset="0"/>
              </a:rPr>
              <a:t>can be </a:t>
            </a:r>
            <a:r>
              <a:rPr lang="en-US" sz="2400" b="1" dirty="0">
                <a:solidFill>
                  <a:srgbClr val="FF0066"/>
                </a:solidFill>
                <a:latin typeface="Baskerville Old Face" pitchFamily="18" charset="0"/>
              </a:rPr>
              <a:t>pixel values of a gray scale image </a:t>
            </a:r>
            <a:r>
              <a:rPr lang="en-US" sz="2400" dirty="0">
                <a:latin typeface="Baskerville Old Face" pitchFamily="18" charset="0"/>
              </a:rPr>
              <a:t>whereas a </a:t>
            </a:r>
            <a:r>
              <a:rPr lang="en-US" sz="2400" b="1" dirty="0">
                <a:solidFill>
                  <a:srgbClr val="FF0066"/>
                </a:solidFill>
                <a:latin typeface="Baskerville Old Face" pitchFamily="18" charset="0"/>
              </a:rPr>
              <a:t>filter</a:t>
            </a:r>
            <a:r>
              <a:rPr lang="en-US" sz="2400" dirty="0">
                <a:latin typeface="Baskerville Old Face" pitchFamily="18" charset="0"/>
              </a:rPr>
              <a:t> is a </a:t>
            </a:r>
            <a:r>
              <a:rPr lang="en-US" sz="2400" b="1" dirty="0">
                <a:solidFill>
                  <a:srgbClr val="870581"/>
                </a:solidFill>
                <a:latin typeface="Baskerville Old Face" pitchFamily="18" charset="0"/>
              </a:rPr>
              <a:t>relatively small matrix </a:t>
            </a:r>
            <a:r>
              <a:rPr lang="en-US" sz="2400" dirty="0">
                <a:latin typeface="Baskerville Old Face" pitchFamily="18" charset="0"/>
              </a:rPr>
              <a:t>that </a:t>
            </a:r>
            <a:r>
              <a:rPr lang="en-US" sz="2400" b="1" dirty="0">
                <a:solidFill>
                  <a:srgbClr val="990000"/>
                </a:solidFill>
                <a:latin typeface="Baskerville Old Face" pitchFamily="18" charset="0"/>
              </a:rPr>
              <a:t>detects edges by darkening areas of input image 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askerville Old Face" pitchFamily="18" charset="0"/>
              </a:rPr>
              <a:t>There </a:t>
            </a:r>
            <a:r>
              <a:rPr lang="en-US" sz="2400" dirty="0">
                <a:latin typeface="Baskerville Old Face" pitchFamily="18" charset="0"/>
              </a:rPr>
              <a:t>can be </a:t>
            </a:r>
            <a:r>
              <a:rPr lang="en-US" sz="2400" b="1" dirty="0">
                <a:solidFill>
                  <a:srgbClr val="0000CC"/>
                </a:solidFill>
                <a:latin typeface="Baskerville Old Face" pitchFamily="18" charset="0"/>
              </a:rPr>
              <a:t>different types of filters </a:t>
            </a:r>
            <a:r>
              <a:rPr lang="en-US" sz="2400" dirty="0">
                <a:latin typeface="Baskerville Old Face" pitchFamily="18" charset="0"/>
              </a:rPr>
              <a:t>depending upon </a:t>
            </a:r>
            <a:r>
              <a:rPr lang="en-US" sz="2400" b="1" dirty="0">
                <a:solidFill>
                  <a:srgbClr val="FF0000"/>
                </a:solidFill>
                <a:latin typeface="Baskerville Old Face" pitchFamily="18" charset="0"/>
              </a:rPr>
              <a:t>what type of features we want to detect.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askerville Old Face" pitchFamily="18" charset="0"/>
              </a:rPr>
              <a:t> </a:t>
            </a:r>
            <a:r>
              <a:rPr lang="en-US" sz="2400" b="1" dirty="0">
                <a:solidFill>
                  <a:srgbClr val="870581"/>
                </a:solidFill>
                <a:latin typeface="Baskerville Old Face" pitchFamily="18" charset="0"/>
              </a:rPr>
              <a:t>Eg:  </a:t>
            </a:r>
            <a:r>
              <a:rPr lang="en-US" sz="2400" b="1" dirty="0">
                <a:solidFill>
                  <a:srgbClr val="990000"/>
                </a:solidFill>
                <a:latin typeface="Baskerville Old Face" pitchFamily="18" charset="0"/>
              </a:rPr>
              <a:t>Vertical, Horizontal, or Diagonal, etc.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7030A0"/>
                </a:solidFill>
                <a:latin typeface="Baskerville Old Face" pitchFamily="18" charset="0"/>
              </a:rPr>
              <a:t>Input image </a:t>
            </a:r>
            <a:r>
              <a:rPr lang="en-US" sz="2400" dirty="0">
                <a:latin typeface="Baskerville Old Face" pitchFamily="18" charset="0"/>
              </a:rPr>
              <a:t>is </a:t>
            </a:r>
            <a:r>
              <a:rPr lang="en-US" sz="2400" b="1" dirty="0">
                <a:latin typeface="Baskerville Old Face" pitchFamily="18" charset="0"/>
              </a:rPr>
              <a:t>converted </a:t>
            </a:r>
            <a:r>
              <a:rPr lang="en-US" sz="2400" dirty="0">
                <a:latin typeface="Baskerville Old Face" pitchFamily="18" charset="0"/>
              </a:rPr>
              <a:t>into </a:t>
            </a:r>
            <a:r>
              <a:rPr lang="en-US" sz="2400" b="1" dirty="0">
                <a:solidFill>
                  <a:srgbClr val="990000"/>
                </a:solidFill>
                <a:latin typeface="Baskerville Old Face" pitchFamily="18" charset="0"/>
              </a:rPr>
              <a:t>binary 1 and 0. </a:t>
            </a:r>
            <a:r>
              <a:rPr lang="en-US" sz="2400" b="1" dirty="0" smtClean="0">
                <a:solidFill>
                  <a:srgbClr val="870581"/>
                </a:solidFill>
                <a:latin typeface="Baskerville Old Face" pitchFamily="18" charset="0"/>
              </a:rPr>
              <a:t>In this Image, </a:t>
            </a:r>
            <a:r>
              <a:rPr lang="en-US" sz="2400" dirty="0" smtClean="0">
                <a:latin typeface="Baskerville Old Face" pitchFamily="18" charset="0"/>
              </a:rPr>
              <a:t>how </a:t>
            </a:r>
            <a:r>
              <a:rPr lang="en-US" sz="2400" dirty="0">
                <a:latin typeface="Baskerville Old Face" pitchFamily="18" charset="0"/>
              </a:rPr>
              <a:t>CNN </a:t>
            </a:r>
            <a:r>
              <a:rPr lang="en-US" sz="2400" b="1" dirty="0">
                <a:solidFill>
                  <a:srgbClr val="FF0000"/>
                </a:solidFill>
                <a:latin typeface="Baskerville Old Face" pitchFamily="18" charset="0"/>
              </a:rPr>
              <a:t>recognizes an image</a:t>
            </a:r>
            <a:r>
              <a:rPr lang="en-US" sz="2400" b="1" dirty="0" smtClean="0">
                <a:solidFill>
                  <a:srgbClr val="FF0000"/>
                </a:solidFill>
                <a:latin typeface="Baskerville Old Face" pitchFamily="18" charset="0"/>
              </a:rPr>
              <a:t>: </a:t>
            </a:r>
            <a:r>
              <a:rPr lang="en-US" sz="2400" dirty="0" smtClean="0">
                <a:latin typeface="Baskerville Old Face" pitchFamily="18" charset="0"/>
              </a:rPr>
              <a:t>The </a:t>
            </a:r>
            <a:r>
              <a:rPr lang="en-US" sz="2400" b="1" dirty="0">
                <a:latin typeface="Baskerville Old Face" pitchFamily="18" charset="0"/>
              </a:rPr>
              <a:t>convolution operation shown in the figure </a:t>
            </a:r>
            <a:r>
              <a:rPr lang="en-US" sz="2400" dirty="0">
                <a:latin typeface="Baskerville Old Face" pitchFamily="18" charset="0"/>
              </a:rPr>
              <a:t>is known as the </a:t>
            </a:r>
            <a:r>
              <a:rPr lang="en-US" sz="2400" b="1" dirty="0">
                <a:solidFill>
                  <a:srgbClr val="0000CC"/>
                </a:solidFill>
                <a:latin typeface="Baskerville Old Face" pitchFamily="18" charset="0"/>
              </a:rPr>
              <a:t>feature detector of a CNN</a:t>
            </a:r>
            <a:r>
              <a:rPr lang="en-US" sz="2400" dirty="0">
                <a:latin typeface="Baskerville Old Face" pitchFamily="18" charset="0"/>
              </a:rPr>
              <a:t>. </a:t>
            </a:r>
            <a:endParaRPr lang="en-IN" sz="24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61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381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IN" sz="2000" dirty="0">
              <a:solidFill>
                <a:srgbClr val="0000CC"/>
              </a:solidFill>
            </a:endParaRPr>
          </a:p>
        </p:txBody>
      </p:sp>
      <p:pic>
        <p:nvPicPr>
          <p:cNvPr id="7170" name="Picture 2" descr="https://www.simplilearn.com/ice9/free_resources_article_thumb/CNN_recognize_images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574377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8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381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IN" sz="2000" dirty="0">
              <a:solidFill>
                <a:srgbClr val="0000CC"/>
              </a:solidFill>
            </a:endParaRPr>
          </a:p>
        </p:txBody>
      </p:sp>
      <p:pic>
        <p:nvPicPr>
          <p:cNvPr id="3074" name="Picture 2" descr="Grayscale image | Computer vision | CN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18" y="3319522"/>
            <a:ext cx="8366653" cy="308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0945" y="457200"/>
            <a:ext cx="83597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00CC"/>
                </a:solidFill>
                <a:latin typeface="Baskerville Old Face" pitchFamily="18" charset="0"/>
              </a:rPr>
              <a:t>A feature detector</a:t>
            </a:r>
            <a:r>
              <a:rPr lang="en-US" sz="2400" dirty="0">
                <a:latin typeface="Baskerville Old Face" pitchFamily="18" charset="0"/>
              </a:rPr>
              <a:t>, also known as </a:t>
            </a:r>
            <a:r>
              <a:rPr lang="en-US" sz="2400" b="1" dirty="0">
                <a:solidFill>
                  <a:srgbClr val="FF0000"/>
                </a:solidFill>
                <a:latin typeface="Baskerville Old Face" pitchFamily="18" charset="0"/>
              </a:rPr>
              <a:t>a kernel or a filter</a:t>
            </a:r>
            <a:r>
              <a:rPr lang="en-US" sz="2400" dirty="0">
                <a:latin typeface="Baskerville Old Face" pitchFamily="18" charset="0"/>
              </a:rPr>
              <a:t>, will </a:t>
            </a:r>
            <a:r>
              <a:rPr lang="en-US" sz="2400" b="1" dirty="0">
                <a:solidFill>
                  <a:srgbClr val="009900"/>
                </a:solidFill>
                <a:latin typeface="Baskerville Old Face" pitchFamily="18" charset="0"/>
              </a:rPr>
              <a:t>traverse over the image’s receptive fields</a:t>
            </a:r>
            <a:r>
              <a:rPr lang="en-US" sz="2400" dirty="0">
                <a:latin typeface="Baskerville Old Face" pitchFamily="18" charset="0"/>
              </a:rPr>
              <a:t>, checking for the </a:t>
            </a:r>
            <a:r>
              <a:rPr lang="en-US" sz="2400" b="1" dirty="0">
                <a:solidFill>
                  <a:srgbClr val="990000"/>
                </a:solidFill>
                <a:latin typeface="Baskerville Old Face" pitchFamily="18" charset="0"/>
              </a:rPr>
              <a:t>presence of the featur</a:t>
            </a:r>
            <a:r>
              <a:rPr lang="en-US" sz="2200" b="1" dirty="0">
                <a:solidFill>
                  <a:srgbClr val="990000"/>
                </a:solidFill>
                <a:latin typeface="Baskerville Old Face" pitchFamily="18" charset="0"/>
              </a:rPr>
              <a:t>e</a:t>
            </a:r>
            <a:r>
              <a:rPr lang="en-US" sz="2200" b="1" dirty="0" smtClean="0">
                <a:solidFill>
                  <a:srgbClr val="990000"/>
                </a:solidFill>
                <a:latin typeface="Baskerville Old Face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askerville Old Face" pitchFamily="18" charset="0"/>
              </a:rPr>
              <a:t>For simplicity, let’s stick with </a:t>
            </a:r>
            <a:r>
              <a:rPr lang="en-US" sz="2400" b="1" dirty="0" err="1">
                <a:solidFill>
                  <a:srgbClr val="990000"/>
                </a:solidFill>
                <a:latin typeface="Baskerville Old Face" pitchFamily="18" charset="0"/>
              </a:rPr>
              <a:t>grayscale</a:t>
            </a:r>
            <a:r>
              <a:rPr lang="en-US" sz="2400" b="1" dirty="0">
                <a:solidFill>
                  <a:srgbClr val="990000"/>
                </a:solidFill>
                <a:latin typeface="Baskerville Old Face" pitchFamily="18" charset="0"/>
              </a:rPr>
              <a:t> images </a:t>
            </a:r>
            <a:r>
              <a:rPr lang="en-US" sz="2400" dirty="0">
                <a:latin typeface="Baskerville Old Face" pitchFamily="18" charset="0"/>
              </a:rPr>
              <a:t>as we try to </a:t>
            </a:r>
            <a:r>
              <a:rPr lang="en-US" sz="2400" b="1" dirty="0">
                <a:latin typeface="Baskerville Old Face" pitchFamily="18" charset="0"/>
              </a:rPr>
              <a:t>understand how CNNs work.</a:t>
            </a:r>
            <a:endParaRPr lang="en-IN" sz="2400" b="1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98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467600" cy="5334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Contents</a:t>
            </a:r>
            <a:endParaRPr lang="en-IN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838200"/>
            <a:ext cx="7924800" cy="4876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FF0000"/>
                </a:solidFill>
                <a:latin typeface="Baskerville Old Face" pitchFamily="18" charset="0"/>
              </a:rPr>
              <a:t>History of CNN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870581"/>
                </a:solidFill>
                <a:latin typeface="Baskerville Old Face" pitchFamily="18" charset="0"/>
              </a:rPr>
              <a:t>Introduction about CNN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9900"/>
                </a:solidFill>
                <a:latin typeface="Baskerville Old Face" pitchFamily="18" charset="0"/>
              </a:rPr>
              <a:t>Architecture of CNN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CC0000"/>
                </a:solidFill>
                <a:latin typeface="Baskerville Old Face" pitchFamily="18" charset="0"/>
              </a:rPr>
              <a:t>Layers in CNN (1. Convolution Layer</a:t>
            </a:r>
            <a:r>
              <a:rPr lang="en-US" sz="2800" b="1" dirty="0" smtClean="0">
                <a:solidFill>
                  <a:srgbClr val="CC0000"/>
                </a:solidFill>
                <a:latin typeface="Baskerville Old Face" pitchFamily="18" charset="0"/>
              </a:rPr>
              <a:t>)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00CC"/>
                </a:solidFill>
                <a:latin typeface="Baskerville Old Face" pitchFamily="18" charset="0"/>
              </a:rPr>
              <a:t>Motivation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870581"/>
                </a:solidFill>
                <a:latin typeface="Baskerville Old Face" pitchFamily="18" charset="0"/>
              </a:rPr>
              <a:t>Activation Functions </a:t>
            </a:r>
            <a:endParaRPr lang="en-IN" sz="1050" dirty="0">
              <a:solidFill>
                <a:srgbClr val="87058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88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IN" dirty="0">
              <a:solidFill>
                <a:srgbClr val="0000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685800"/>
            <a:ext cx="838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askerville Old Face" pitchFamily="18" charset="0"/>
              </a:rPr>
              <a:t>The </a:t>
            </a:r>
            <a:r>
              <a:rPr lang="en-US" sz="2400" dirty="0">
                <a:latin typeface="Baskerville Old Face" pitchFamily="18" charset="0"/>
              </a:rPr>
              <a:t>input to a convolution can be raw data or a feature map output from another convolution.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askerville Old Face" pitchFamily="18" charset="0"/>
              </a:rPr>
              <a:t>The </a:t>
            </a:r>
            <a:r>
              <a:rPr lang="en-US" sz="2400" b="1" dirty="0" smtClean="0">
                <a:solidFill>
                  <a:srgbClr val="0000CC"/>
                </a:solidFill>
                <a:latin typeface="Baskerville Old Face" pitchFamily="18" charset="0"/>
              </a:rPr>
              <a:t>given </a:t>
            </a:r>
            <a:r>
              <a:rPr lang="en-US" sz="2400" b="1" dirty="0">
                <a:solidFill>
                  <a:srgbClr val="0000CC"/>
                </a:solidFill>
                <a:latin typeface="Baskerville Old Face" pitchFamily="18" charset="0"/>
              </a:rPr>
              <a:t>image shows what a convolution is. </a:t>
            </a:r>
            <a:r>
              <a:rPr lang="en-US" sz="2400" dirty="0">
                <a:latin typeface="Baskerville Old Face" pitchFamily="18" charset="0"/>
              </a:rPr>
              <a:t>We take a </a:t>
            </a:r>
            <a:r>
              <a:rPr lang="en-US" sz="2400" b="1" dirty="0">
                <a:solidFill>
                  <a:srgbClr val="009900"/>
                </a:solidFill>
                <a:latin typeface="Baskerville Old Face" pitchFamily="18" charset="0"/>
              </a:rPr>
              <a:t>filter/kernel(3×3 matrix) </a:t>
            </a:r>
            <a:r>
              <a:rPr lang="en-US" sz="2400" dirty="0">
                <a:latin typeface="Baskerville Old Face" pitchFamily="18" charset="0"/>
              </a:rPr>
              <a:t>and </a:t>
            </a:r>
            <a:r>
              <a:rPr lang="en-US" sz="2400" b="1" dirty="0">
                <a:solidFill>
                  <a:srgbClr val="870581"/>
                </a:solidFill>
                <a:latin typeface="Baskerville Old Face" pitchFamily="18" charset="0"/>
              </a:rPr>
              <a:t>apply it to the input image </a:t>
            </a:r>
            <a:r>
              <a:rPr lang="en-US" sz="2400" dirty="0">
                <a:latin typeface="Baskerville Old Face" pitchFamily="18" charset="0"/>
              </a:rPr>
              <a:t>to get the </a:t>
            </a:r>
            <a:r>
              <a:rPr lang="en-US" sz="2400" b="1" dirty="0">
                <a:latin typeface="Baskerville Old Face" pitchFamily="18" charset="0"/>
              </a:rPr>
              <a:t>convolved feature</a:t>
            </a:r>
            <a:r>
              <a:rPr lang="en-US" sz="2400" dirty="0">
                <a:latin typeface="Baskerville Old Face" pitchFamily="18" charset="0"/>
              </a:rPr>
              <a:t>. This convolved feature is passed on to the next layer</a:t>
            </a:r>
            <a:r>
              <a:rPr lang="en-US" sz="2400" dirty="0" smtClean="0">
                <a:latin typeface="Baskerville Old Face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Baskerville Old Face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 smtClean="0">
              <a:latin typeface="Baskerville Old Face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Baskerville Old Face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 smtClean="0">
              <a:latin typeface="Baskerville Old Face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Baskerville Old Face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Baskerville Old Face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84" y="3657600"/>
            <a:ext cx="4205316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0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IN" dirty="0">
              <a:solidFill>
                <a:srgbClr val="0000C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685800"/>
            <a:ext cx="8534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askerville Old Face" pitchFamily="18" charset="0"/>
              </a:rPr>
              <a:t>Convoluting a </a:t>
            </a:r>
            <a:r>
              <a:rPr lang="en-US" sz="2400" b="1" dirty="0">
                <a:solidFill>
                  <a:srgbClr val="870581"/>
                </a:solidFill>
                <a:latin typeface="Baskerville Old Face" pitchFamily="18" charset="0"/>
              </a:rPr>
              <a:t>5x5x1 image </a:t>
            </a:r>
            <a:r>
              <a:rPr lang="en-US" sz="2400" dirty="0">
                <a:latin typeface="Baskerville Old Face" pitchFamily="18" charset="0"/>
              </a:rPr>
              <a:t>with a </a:t>
            </a:r>
            <a:r>
              <a:rPr lang="en-US" sz="2400" b="1" dirty="0">
                <a:solidFill>
                  <a:srgbClr val="990000"/>
                </a:solidFill>
                <a:latin typeface="Baskerville Old Face" pitchFamily="18" charset="0"/>
              </a:rPr>
              <a:t>3x3x1 kernel </a:t>
            </a:r>
            <a:r>
              <a:rPr lang="en-US" sz="2400" dirty="0">
                <a:latin typeface="Baskerville Old Face" pitchFamily="18" charset="0"/>
              </a:rPr>
              <a:t>to get a </a:t>
            </a:r>
            <a:r>
              <a:rPr lang="en-US" sz="2400" b="1" dirty="0">
                <a:solidFill>
                  <a:srgbClr val="009900"/>
                </a:solidFill>
                <a:latin typeface="Baskerville Old Face" pitchFamily="18" charset="0"/>
              </a:rPr>
              <a:t>3x3x1 convolved feature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askerville Old Face" pitchFamily="18" charset="0"/>
              </a:rPr>
              <a:t>Generally, an image can be considered as </a:t>
            </a:r>
            <a:r>
              <a:rPr lang="en-US" sz="2400" b="1" dirty="0">
                <a:solidFill>
                  <a:srgbClr val="990000"/>
                </a:solidFill>
                <a:latin typeface="Baskerville Old Face" pitchFamily="18" charset="0"/>
              </a:rPr>
              <a:t>a matrix </a:t>
            </a:r>
            <a:r>
              <a:rPr lang="en-US" sz="2400" dirty="0">
                <a:latin typeface="Baskerville Old Face" pitchFamily="18" charset="0"/>
              </a:rPr>
              <a:t>whose elements are numbers </a:t>
            </a:r>
            <a:r>
              <a:rPr lang="en-US" sz="2400" b="1" dirty="0">
                <a:solidFill>
                  <a:srgbClr val="0000CC"/>
                </a:solidFill>
                <a:latin typeface="Baskerville Old Face" pitchFamily="18" charset="0"/>
              </a:rPr>
              <a:t>between 0 and 255. </a:t>
            </a:r>
            <a:r>
              <a:rPr lang="en-US" sz="2400" dirty="0">
                <a:latin typeface="Baskerville Old Face" pitchFamily="18" charset="0"/>
              </a:rPr>
              <a:t>The size of image matrix is: </a:t>
            </a:r>
            <a:endParaRPr lang="en-US" sz="2400" dirty="0" smtClean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	</a:t>
            </a:r>
            <a:r>
              <a:rPr lang="en-US" sz="2400" b="1" dirty="0" smtClean="0">
                <a:solidFill>
                  <a:srgbClr val="660066"/>
                </a:solidFill>
                <a:latin typeface="Baskerville Old Face" pitchFamily="18" charset="0"/>
              </a:rPr>
              <a:t>image </a:t>
            </a:r>
            <a:r>
              <a:rPr lang="en-US" sz="2400" b="1" dirty="0">
                <a:solidFill>
                  <a:srgbClr val="660066"/>
                </a:solidFill>
                <a:latin typeface="Baskerville Old Face" pitchFamily="18" charset="0"/>
              </a:rPr>
              <a:t>height * image width * number of image channels.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askerville Old Face" pitchFamily="18" charset="0"/>
              </a:rPr>
              <a:t>A </a:t>
            </a:r>
            <a:r>
              <a:rPr lang="en-US" sz="2400" b="1" dirty="0" smtClean="0">
                <a:solidFill>
                  <a:srgbClr val="990000"/>
                </a:solidFill>
                <a:latin typeface="Baskerville Old Face" pitchFamily="18" charset="0"/>
              </a:rPr>
              <a:t>gray scale </a:t>
            </a:r>
            <a:r>
              <a:rPr lang="en-US" sz="2400" b="1" dirty="0">
                <a:solidFill>
                  <a:srgbClr val="990000"/>
                </a:solidFill>
                <a:latin typeface="Baskerville Old Face" pitchFamily="18" charset="0"/>
              </a:rPr>
              <a:t>image has 1 channel</a:t>
            </a:r>
            <a:r>
              <a:rPr lang="en-US" sz="2400" dirty="0">
                <a:latin typeface="Baskerville Old Face" pitchFamily="18" charset="0"/>
              </a:rPr>
              <a:t>, where a </a:t>
            </a:r>
            <a:r>
              <a:rPr lang="en-US" sz="2400" b="1" dirty="0" err="1">
                <a:solidFill>
                  <a:srgbClr val="0000FF"/>
                </a:solidFill>
                <a:latin typeface="Baskerville Old Face" pitchFamily="18" charset="0"/>
              </a:rPr>
              <a:t>colour</a:t>
            </a:r>
            <a:r>
              <a:rPr lang="en-US" sz="2400" b="1" dirty="0">
                <a:solidFill>
                  <a:srgbClr val="0000FF"/>
                </a:solidFill>
                <a:latin typeface="Baskerville Old Face" pitchFamily="18" charset="0"/>
              </a:rPr>
              <a:t> image has 3 channels.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askerville Old Face" pitchFamily="18" charset="0"/>
              </a:rPr>
              <a:t>Let’s </a:t>
            </a:r>
            <a:r>
              <a:rPr lang="en-US" sz="2400" dirty="0">
                <a:latin typeface="Baskerville Old Face" pitchFamily="18" charset="0"/>
              </a:rPr>
              <a:t>pretend the input is a </a:t>
            </a:r>
            <a:r>
              <a:rPr lang="en-US" sz="2400" b="1" dirty="0">
                <a:solidFill>
                  <a:srgbClr val="990000"/>
                </a:solidFill>
                <a:latin typeface="Baskerville Old Face" pitchFamily="18" charset="0"/>
              </a:rPr>
              <a:t>color picture</a:t>
            </a:r>
            <a:r>
              <a:rPr lang="en-US" sz="2400" dirty="0">
                <a:latin typeface="Baskerville Old Face" pitchFamily="18" charset="0"/>
              </a:rPr>
              <a:t>, which is made up of a </a:t>
            </a:r>
            <a:r>
              <a:rPr lang="en-US" sz="2400" b="1" dirty="0">
                <a:solidFill>
                  <a:srgbClr val="990000"/>
                </a:solidFill>
                <a:latin typeface="Baskerville Old Face" pitchFamily="18" charset="0"/>
              </a:rPr>
              <a:t>3D matrix of pixels</a:t>
            </a:r>
            <a:r>
              <a:rPr lang="en-US" sz="2400" dirty="0">
                <a:latin typeface="Baskerville Old Face" pitchFamily="18" charset="0"/>
              </a:rPr>
              <a:t>. </a:t>
            </a:r>
            <a:endParaRPr lang="en-US" sz="2400" dirty="0" smtClean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63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4572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Contd..</a:t>
            </a:r>
            <a:endParaRPr lang="en-IN" dirty="0">
              <a:solidFill>
                <a:srgbClr val="0000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685800"/>
            <a:ext cx="8534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askerville Old Face" pitchFamily="18" charset="0"/>
              </a:rPr>
              <a:t>This implies the </a:t>
            </a:r>
            <a:r>
              <a:rPr lang="en-US" sz="2400" b="1" dirty="0">
                <a:solidFill>
                  <a:srgbClr val="0000CC"/>
                </a:solidFill>
                <a:latin typeface="Baskerville Old Face" pitchFamily="18" charset="0"/>
              </a:rPr>
              <a:t>input will have three dimensions</a:t>
            </a:r>
            <a:r>
              <a:rPr lang="en-US" sz="2400" dirty="0">
                <a:latin typeface="Baskerville Old Face" pitchFamily="18" charset="0"/>
              </a:rPr>
              <a:t>: 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Baskerville Old Face" pitchFamily="18" charset="0"/>
              </a:rPr>
              <a:t>height, width, and depth</a:t>
            </a:r>
            <a:r>
              <a:rPr lang="en-US" sz="2400" dirty="0">
                <a:latin typeface="Baskerville Old Face" pitchFamily="18" charset="0"/>
              </a:rPr>
              <a:t>, which match the </a:t>
            </a:r>
            <a:r>
              <a:rPr lang="en-US" sz="2400" b="1" dirty="0">
                <a:solidFill>
                  <a:srgbClr val="009900"/>
                </a:solidFill>
                <a:latin typeface="Baskerville Old Face" pitchFamily="18" charset="0"/>
              </a:rPr>
              <a:t>RGB color space of a picture.</a:t>
            </a:r>
            <a:r>
              <a:rPr lang="en-US" sz="2400" dirty="0">
                <a:latin typeface="Baskerville Old Face" pitchFamily="18" charset="0"/>
              </a:rPr>
              <a:t> Here we try to decompose RGB to a multidimensional layer and apply a filter to each layer.</a:t>
            </a:r>
            <a:r>
              <a:rPr lang="en-US" sz="2000" dirty="0">
                <a:latin typeface="Baskerville Old Face" pitchFamily="18" charset="0"/>
              </a:rPr>
              <a:t> </a:t>
            </a:r>
            <a:endParaRPr lang="en-IN" dirty="0">
              <a:latin typeface="Baskerville Old Face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ook Antiqua" panose="02040602050305030304" pitchFamily="18" charset="0"/>
              </a:rPr>
              <a:t>The </a:t>
            </a:r>
            <a:r>
              <a:rPr lang="en-US" sz="2400" dirty="0">
                <a:latin typeface="Book Antiqua" panose="02040602050305030304" pitchFamily="18" charset="0"/>
              </a:rPr>
              <a:t>dimension of the image matrix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is 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h×w×d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ook Antiqua" panose="02040602050305030304" pitchFamily="18" charset="0"/>
              </a:rPr>
              <a:t>The </a:t>
            </a:r>
            <a:r>
              <a:rPr lang="en-US" sz="2400" dirty="0">
                <a:latin typeface="Book Antiqua" panose="02040602050305030304" pitchFamily="18" charset="0"/>
              </a:rPr>
              <a:t>dimension of the filter is 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fh×fw×d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</a:pPr>
            <a:endParaRPr lang="en-IN" sz="2400" dirty="0">
              <a:latin typeface="Book Antiqua" panose="02040602050305030304" pitchFamily="18" charset="0"/>
            </a:endParaRPr>
          </a:p>
        </p:txBody>
      </p:sp>
      <p:pic>
        <p:nvPicPr>
          <p:cNvPr id="2050" name="Picture 2" descr="Convolutional Neural Netwo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37310"/>
            <a:ext cx="7162800" cy="241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82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4572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Contd..</a:t>
            </a:r>
            <a:endParaRPr lang="en-IN" dirty="0">
              <a:solidFill>
                <a:srgbClr val="0000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685800"/>
            <a:ext cx="838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</a:rPr>
              <a:t>Here, Convolution is an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element-wise multiplication</a:t>
            </a:r>
            <a:r>
              <a:rPr lang="en-US" sz="2400" dirty="0">
                <a:latin typeface="Book Antiqua" panose="02040602050305030304" pitchFamily="18" charset="0"/>
              </a:rPr>
              <a:t>. </a:t>
            </a:r>
            <a:r>
              <a:rPr lang="en-US" sz="2400" dirty="0" smtClean="0">
                <a:latin typeface="Book Antiqua" panose="02040602050305030304" pitchFamily="18" charset="0"/>
              </a:rPr>
              <a:t>First, The </a:t>
            </a:r>
            <a:r>
              <a:rPr lang="en-US" sz="2400" dirty="0">
                <a:latin typeface="Book Antiqua" panose="02040602050305030304" pitchFamily="18" charset="0"/>
              </a:rPr>
              <a:t>computer will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</a:rPr>
              <a:t>scan a part of the image</a:t>
            </a:r>
            <a:r>
              <a:rPr lang="en-US" sz="2400" dirty="0">
                <a:latin typeface="Book Antiqua" panose="02040602050305030304" pitchFamily="18" charset="0"/>
              </a:rPr>
              <a:t>, usually with a dimension of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</a:rPr>
              <a:t>3x3 and multiplies it to a filter.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endParaRPr lang="en-US" sz="2400" dirty="0" smtClean="0">
              <a:latin typeface="Book Antiqua" panose="0204060205030503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</a:rPr>
              <a:t>The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</a:rPr>
              <a:t>output </a:t>
            </a:r>
            <a:r>
              <a:rPr lang="en-US" sz="2400" dirty="0">
                <a:latin typeface="Book Antiqua" panose="02040602050305030304" pitchFamily="18" charset="0"/>
              </a:rPr>
              <a:t>of the element-wise multiplication is called a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</a:rPr>
              <a:t>feature map. </a:t>
            </a:r>
            <a:r>
              <a:rPr lang="en-US" sz="2400" dirty="0">
                <a:latin typeface="Book Antiqua" panose="02040602050305030304" pitchFamily="18" charset="0"/>
              </a:rPr>
              <a:t>This </a:t>
            </a:r>
            <a:r>
              <a:rPr lang="en-US" sz="2400" b="1" dirty="0">
                <a:latin typeface="Book Antiqua" panose="02040602050305030304" pitchFamily="18" charset="0"/>
              </a:rPr>
              <a:t>step is repeated </a:t>
            </a:r>
            <a:r>
              <a:rPr lang="en-US" sz="2400" dirty="0">
                <a:latin typeface="Book Antiqua" panose="02040602050305030304" pitchFamily="18" charset="0"/>
              </a:rPr>
              <a:t>until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all the image is scanned</a:t>
            </a:r>
            <a:r>
              <a:rPr lang="en-US" sz="2400" b="1" dirty="0">
                <a:solidFill>
                  <a:srgbClr val="EF73E0"/>
                </a:solidFill>
                <a:latin typeface="Book Antiqua" panose="02040602050305030304" pitchFamily="18" charset="0"/>
              </a:rPr>
              <a:t>. </a:t>
            </a:r>
            <a:endParaRPr lang="en-US" sz="2400" b="1" dirty="0" smtClean="0">
              <a:solidFill>
                <a:srgbClr val="EF73E0"/>
              </a:solidFill>
              <a:latin typeface="Book Antiqua" panose="0204060205030503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</a:rPr>
              <a:t>Note </a:t>
            </a:r>
            <a:r>
              <a:rPr lang="en-US" sz="2400" dirty="0">
                <a:latin typeface="Book Antiqua" panose="02040602050305030304" pitchFamily="18" charset="0"/>
              </a:rPr>
              <a:t>that, after the convolution, the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</a:rPr>
              <a:t>size of the image is reduced.</a:t>
            </a:r>
            <a:endParaRPr lang="en-IN" sz="2400" b="1" dirty="0">
              <a:solidFill>
                <a:srgbClr val="FF0066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4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4572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Contd..</a:t>
            </a:r>
            <a:endParaRPr lang="en-IN" dirty="0">
              <a:solidFill>
                <a:srgbClr val="0000CC"/>
              </a:solidFill>
            </a:endParaRPr>
          </a:p>
        </p:txBody>
      </p:sp>
      <p:pic>
        <p:nvPicPr>
          <p:cNvPr id="8194" name="Picture 2" descr="https://marketing3.topcoder.com/wp-content/uploads/2019/08/image-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58798"/>
            <a:ext cx="8610600" cy="496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4191000"/>
            <a:ext cx="5943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/>
              <a:t>(88*1 + 126*0 + 145*1) + (86*1 + 125*1 + 142*0) + (85*0 + 124*0 + 141*0)</a:t>
            </a:r>
            <a:br>
              <a:rPr lang="en-IN" sz="2000" b="1" dirty="0"/>
            </a:br>
            <a:r>
              <a:rPr lang="en-IN" sz="2000" b="1" dirty="0"/>
              <a:t>= </a:t>
            </a:r>
            <a:r>
              <a:rPr lang="en-IN" sz="2000" b="1" dirty="0">
                <a:solidFill>
                  <a:srgbClr val="FF0066"/>
                </a:solidFill>
              </a:rPr>
              <a:t>(88 + 145) + (86 + 125 ) </a:t>
            </a:r>
            <a:br>
              <a:rPr lang="en-IN" sz="2000" b="1" dirty="0">
                <a:solidFill>
                  <a:srgbClr val="FF0066"/>
                </a:solidFill>
              </a:rPr>
            </a:br>
            <a:r>
              <a:rPr lang="en-IN" sz="2000" b="1" dirty="0"/>
              <a:t>= </a:t>
            </a:r>
            <a:r>
              <a:rPr lang="en-IN" sz="2000" b="1" dirty="0">
                <a:solidFill>
                  <a:srgbClr val="0000FF"/>
                </a:solidFill>
              </a:rPr>
              <a:t>233 + 211 </a:t>
            </a:r>
            <a:br>
              <a:rPr lang="en-IN" sz="2000" b="1" dirty="0">
                <a:solidFill>
                  <a:srgbClr val="0000FF"/>
                </a:solidFill>
              </a:rPr>
            </a:br>
            <a:r>
              <a:rPr lang="en-IN" sz="2000" b="1" dirty="0"/>
              <a:t>= </a:t>
            </a:r>
            <a:r>
              <a:rPr lang="en-IN" sz="2000" b="1" dirty="0">
                <a:solidFill>
                  <a:srgbClr val="FF0000"/>
                </a:solidFill>
              </a:rPr>
              <a:t>444</a:t>
            </a:r>
          </a:p>
        </p:txBody>
      </p:sp>
    </p:spTree>
    <p:extLst>
      <p:ext uri="{BB962C8B-B14F-4D97-AF65-F5344CB8AC3E}">
        <p14:creationId xmlns:p14="http://schemas.microsoft.com/office/powerpoint/2010/main" val="363889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xample of the convolution operatio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76200"/>
            <a:ext cx="8977745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02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IN" dirty="0">
              <a:solidFill>
                <a:srgbClr val="0000C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685800"/>
            <a:ext cx="85344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u="sng" dirty="0" smtClean="0">
                <a:solidFill>
                  <a:srgbClr val="FF0000"/>
                </a:solidFill>
                <a:latin typeface="Baskerville Old Face" pitchFamily="18" charset="0"/>
              </a:rPr>
              <a:t>Different Types of Kernels or Filters: </a:t>
            </a:r>
            <a:r>
              <a:rPr lang="en-US" sz="2400" b="1" dirty="0" smtClean="0">
                <a:solidFill>
                  <a:srgbClr val="660066"/>
                </a:solidFill>
                <a:latin typeface="Baskerville Old Face" pitchFamily="18" charset="0"/>
              </a:rPr>
              <a:t>Convolution of a picture</a:t>
            </a:r>
            <a:r>
              <a:rPr lang="en-US" sz="2400" dirty="0" smtClean="0">
                <a:latin typeface="Baskerville Old Face" pitchFamily="18" charset="0"/>
              </a:rPr>
              <a:t> with totally </a:t>
            </a:r>
            <a:r>
              <a:rPr lang="en-US" sz="2400" b="1" dirty="0" smtClean="0">
                <a:solidFill>
                  <a:srgbClr val="0000FF"/>
                </a:solidFill>
                <a:latin typeface="Baskerville Old Face" pitchFamily="18" charset="0"/>
              </a:rPr>
              <a:t>different filters </a:t>
            </a:r>
            <a:r>
              <a:rPr lang="en-US" sz="2400" dirty="0" smtClean="0">
                <a:latin typeface="Baskerville Old Face" pitchFamily="18" charset="0"/>
              </a:rPr>
              <a:t>will </a:t>
            </a:r>
            <a:r>
              <a:rPr lang="en-US" sz="2400" b="1" dirty="0" smtClean="0">
                <a:latin typeface="Baskerville Old Face" pitchFamily="18" charset="0"/>
              </a:rPr>
              <a:t>perform operations like </a:t>
            </a:r>
            <a:r>
              <a:rPr lang="en-US" sz="2400" b="1" dirty="0" smtClean="0">
                <a:solidFill>
                  <a:srgbClr val="7030A0"/>
                </a:solidFill>
                <a:latin typeface="Baskerville Old Face" pitchFamily="18" charset="0"/>
              </a:rPr>
              <a:t>edge detection, blur and sharpen by applying filters</a:t>
            </a:r>
            <a:r>
              <a:rPr lang="en-US" sz="2400" dirty="0" smtClean="0">
                <a:latin typeface="Baskerville Old Face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askerville Old Face" pitchFamily="18" charset="0"/>
              </a:rPr>
              <a:t>The </a:t>
            </a:r>
            <a:r>
              <a:rPr lang="en-US" sz="2400" b="1" dirty="0" smtClean="0">
                <a:solidFill>
                  <a:srgbClr val="990000"/>
                </a:solidFill>
                <a:latin typeface="Baskerville Old Face" pitchFamily="18" charset="0"/>
              </a:rPr>
              <a:t>below example shows </a:t>
            </a:r>
            <a:r>
              <a:rPr lang="en-US" sz="2400" b="1" dirty="0" smtClean="0">
                <a:solidFill>
                  <a:srgbClr val="0000FF"/>
                </a:solidFill>
                <a:latin typeface="Baskerville Old Face" pitchFamily="18" charset="0"/>
              </a:rPr>
              <a:t>numerous convolution images </a:t>
            </a:r>
            <a:r>
              <a:rPr lang="en-US" sz="2400" dirty="0" smtClean="0">
                <a:latin typeface="Baskerville Old Face" pitchFamily="18" charset="0"/>
              </a:rPr>
              <a:t>once </a:t>
            </a:r>
            <a:r>
              <a:rPr lang="en-US" sz="2400" b="1" dirty="0" smtClean="0">
                <a:solidFill>
                  <a:srgbClr val="005024"/>
                </a:solidFill>
                <a:latin typeface="Baskerville Old Face" pitchFamily="18" charset="0"/>
              </a:rPr>
              <a:t>applying different types of filters (kernels).</a:t>
            </a:r>
            <a:endParaRPr lang="en-US" sz="2400" b="1" dirty="0">
              <a:solidFill>
                <a:srgbClr val="005024"/>
              </a:solidFill>
              <a:latin typeface="Baskerville Old Face" pitchFamily="18" charset="0"/>
            </a:endParaRPr>
          </a:p>
        </p:txBody>
      </p:sp>
      <p:pic>
        <p:nvPicPr>
          <p:cNvPr id="5" name="Picture 4" descr="Filters for vertical (left) and horizontal (right) edge dete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9" y="3969328"/>
            <a:ext cx="4191000" cy="230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Example of some filt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855" y="3810000"/>
            <a:ext cx="3733800" cy="230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70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IN" dirty="0">
              <a:solidFill>
                <a:srgbClr val="0000CC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6868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13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IN" dirty="0">
              <a:solidFill>
                <a:srgbClr val="0000C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685800"/>
            <a:ext cx="853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5024"/>
                </a:solidFill>
                <a:latin typeface="Baskerville Old Face" pitchFamily="18" charset="0"/>
              </a:rPr>
              <a:t>Important Parameters in CNN are: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FF0000"/>
                </a:solidFill>
                <a:latin typeface="Baskerville Old Face" pitchFamily="18" charset="0"/>
              </a:rPr>
              <a:t>1. Stride: </a:t>
            </a:r>
            <a:r>
              <a:rPr lang="en-US" sz="2400" dirty="0">
                <a:latin typeface="Baskerville Old Face" pitchFamily="18" charset="0"/>
              </a:rPr>
              <a:t>Stride determines how many pixels the kernel shifts over the input at a time</a:t>
            </a:r>
            <a:r>
              <a:rPr lang="en-US" sz="2400" dirty="0" smtClean="0">
                <a:latin typeface="Baskerville Old Face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Baskerville Old Face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 smtClean="0">
              <a:latin typeface="Baskerville Old Face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62646"/>
            <a:ext cx="7086600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59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IN" dirty="0">
              <a:solidFill>
                <a:srgbClr val="0000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28255"/>
            <a:ext cx="7259877" cy="49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10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Baskerville Old Face" pitchFamily="18" charset="0"/>
              </a:rPr>
              <a:t>CNN stands for </a:t>
            </a:r>
            <a:r>
              <a:rPr lang="en-US" b="1" dirty="0" smtClean="0">
                <a:solidFill>
                  <a:srgbClr val="FF0000"/>
                </a:solidFill>
                <a:latin typeface="Baskerville Old Face" pitchFamily="18" charset="0"/>
              </a:rPr>
              <a:t>Convolutional Neural Networks. </a:t>
            </a:r>
            <a:r>
              <a:rPr lang="en-US" dirty="0" smtClean="0">
                <a:latin typeface="Baskerville Old Face" pitchFamily="18" charset="0"/>
              </a:rPr>
              <a:t>It </a:t>
            </a:r>
            <a:r>
              <a:rPr lang="en-US" dirty="0">
                <a:latin typeface="Baskerville Old Face" pitchFamily="18" charset="0"/>
              </a:rPr>
              <a:t>was first introduced by </a:t>
            </a:r>
            <a:r>
              <a:rPr lang="en-US" b="1" dirty="0" err="1">
                <a:solidFill>
                  <a:srgbClr val="990000"/>
                </a:solidFill>
                <a:latin typeface="Baskerville Old Face" pitchFamily="18" charset="0"/>
              </a:rPr>
              <a:t>Yann</a:t>
            </a:r>
            <a:r>
              <a:rPr lang="en-US" b="1" dirty="0">
                <a:solidFill>
                  <a:srgbClr val="990000"/>
                </a:solidFill>
                <a:latin typeface="Baskerville Old Face" pitchFamily="18" charset="0"/>
              </a:rPr>
              <a:t> </a:t>
            </a:r>
            <a:r>
              <a:rPr lang="en-US" b="1" dirty="0" err="1">
                <a:solidFill>
                  <a:srgbClr val="990000"/>
                </a:solidFill>
                <a:latin typeface="Baskerville Old Face" pitchFamily="18" charset="0"/>
              </a:rPr>
              <a:t>LeCun</a:t>
            </a:r>
            <a:r>
              <a:rPr lang="en-US" b="1" dirty="0">
                <a:solidFill>
                  <a:srgbClr val="990000"/>
                </a:solidFill>
                <a:latin typeface="Baskerville Old Face" pitchFamily="18" charset="0"/>
              </a:rPr>
              <a:t> </a:t>
            </a:r>
            <a:r>
              <a:rPr lang="en-US" dirty="0">
                <a:latin typeface="Baskerville Old Face" pitchFamily="18" charset="0"/>
              </a:rPr>
              <a:t>who is a </a:t>
            </a:r>
            <a:r>
              <a:rPr lang="en-US" b="1" dirty="0" smtClean="0">
                <a:solidFill>
                  <a:srgbClr val="870581"/>
                </a:solidFill>
                <a:latin typeface="Baskerville Old Face" pitchFamily="18" charset="0"/>
              </a:rPr>
              <a:t>post doctoral </a:t>
            </a:r>
            <a:r>
              <a:rPr lang="en-US" b="1" dirty="0">
                <a:solidFill>
                  <a:srgbClr val="870581"/>
                </a:solidFill>
                <a:latin typeface="Baskerville Old Face" pitchFamily="18" charset="0"/>
              </a:rPr>
              <a:t>Computer Science Researcher</a:t>
            </a:r>
            <a:r>
              <a:rPr lang="en-US" b="1" dirty="0" smtClean="0">
                <a:solidFill>
                  <a:srgbClr val="870581"/>
                </a:solidFill>
                <a:latin typeface="Baskerville Old Face" pitchFamily="18" charset="0"/>
              </a:rPr>
              <a:t>. </a:t>
            </a:r>
            <a:r>
              <a:rPr lang="en-US" dirty="0" smtClean="0">
                <a:latin typeface="Baskerville Old Face" pitchFamily="18" charset="0"/>
              </a:rPr>
              <a:t>CNNs </a:t>
            </a:r>
            <a:r>
              <a:rPr lang="en-US" dirty="0">
                <a:latin typeface="Baskerville Old Face" pitchFamily="18" charset="0"/>
              </a:rPr>
              <a:t>were first developed and used around </a:t>
            </a:r>
            <a:r>
              <a:rPr lang="en-US" b="1" dirty="0">
                <a:solidFill>
                  <a:srgbClr val="FF0000"/>
                </a:solidFill>
                <a:latin typeface="Baskerville Old Face" pitchFamily="18" charset="0"/>
              </a:rPr>
              <a:t>the 1980s</a:t>
            </a:r>
            <a:r>
              <a:rPr lang="en-US" dirty="0">
                <a:latin typeface="Baskerville Old Face" pitchFamily="18" charset="0"/>
              </a:rPr>
              <a:t>. The most that a Convolutional Neural Network (CNN) could do at that time was </a:t>
            </a:r>
            <a:r>
              <a:rPr lang="en-US" b="1" dirty="0">
                <a:solidFill>
                  <a:srgbClr val="990000"/>
                </a:solidFill>
                <a:latin typeface="Baskerville Old Face" pitchFamily="18" charset="0"/>
              </a:rPr>
              <a:t>recognize handwritten digits. </a:t>
            </a:r>
            <a:endParaRPr lang="en-US" b="1" dirty="0" smtClean="0">
              <a:solidFill>
                <a:srgbClr val="990000"/>
              </a:solidFill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Baskerville Old Face" pitchFamily="18" charset="0"/>
              </a:rPr>
              <a:t>It </a:t>
            </a:r>
            <a:r>
              <a:rPr lang="en-US" dirty="0">
                <a:latin typeface="Baskerville Old Face" pitchFamily="18" charset="0"/>
              </a:rPr>
              <a:t>was mostly used in the 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postal sector to read zip codes, pin codes, etc.</a:t>
            </a:r>
            <a:r>
              <a:rPr lang="en-US" dirty="0">
                <a:latin typeface="Baskerville Old Face" pitchFamily="18" charset="0"/>
              </a:rPr>
              <a:t> The important thing to remember about any deep learning model is that it requires a </a:t>
            </a:r>
            <a:r>
              <a:rPr lang="en-US" b="1" dirty="0" smtClean="0">
                <a:solidFill>
                  <a:srgbClr val="FF0000"/>
                </a:solidFill>
                <a:latin typeface="Baskerville Old Face" pitchFamily="18" charset="0"/>
              </a:rPr>
              <a:t>large amount of data </a:t>
            </a:r>
            <a:r>
              <a:rPr lang="en-US" b="1" dirty="0" smtClean="0">
                <a:latin typeface="Baskerville Old Face" pitchFamily="18" charset="0"/>
              </a:rPr>
              <a:t>to train </a:t>
            </a:r>
            <a:r>
              <a:rPr lang="en-US" dirty="0">
                <a:latin typeface="Baskerville Old Face" pitchFamily="18" charset="0"/>
              </a:rPr>
              <a:t>and also </a:t>
            </a:r>
            <a:r>
              <a:rPr lang="en-US" b="1" dirty="0">
                <a:solidFill>
                  <a:srgbClr val="870581"/>
                </a:solidFill>
                <a:latin typeface="Baskerville Old Face" pitchFamily="18" charset="0"/>
              </a:rPr>
              <a:t>requires a lot of computing resources</a:t>
            </a:r>
            <a:r>
              <a:rPr lang="en-US" dirty="0">
                <a:latin typeface="Baskerville Old Face" pitchFamily="18" charset="0"/>
              </a:rPr>
              <a:t>. </a:t>
            </a:r>
            <a:endParaRPr lang="en-US" dirty="0" smtClean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dirty="0" smtClean="0"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History of CNN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159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IN" dirty="0">
              <a:solidFill>
                <a:srgbClr val="0000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38123"/>
            <a:ext cx="8382000" cy="56150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63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IN" dirty="0">
              <a:solidFill>
                <a:srgbClr val="0000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797511"/>
            <a:ext cx="830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FF0000"/>
                </a:solidFill>
                <a:latin typeface="Baskerville Old Face" pitchFamily="18" charset="0"/>
              </a:rPr>
              <a:t>2. Padding: </a:t>
            </a:r>
            <a:r>
              <a:rPr lang="en-US" sz="2400" b="1" dirty="0" smtClean="0">
                <a:latin typeface="Baskerville Old Face" pitchFamily="18" charset="0"/>
              </a:rPr>
              <a:t>Padding </a:t>
            </a:r>
            <a:r>
              <a:rPr lang="en-US" sz="2400" b="1" dirty="0">
                <a:latin typeface="Baskerville Old Face" pitchFamily="18" charset="0"/>
              </a:rPr>
              <a:t>is a technique </a:t>
            </a:r>
            <a:r>
              <a:rPr lang="en-US" sz="2400" dirty="0">
                <a:latin typeface="Baskerville Old Face" pitchFamily="18" charset="0"/>
              </a:rPr>
              <a:t>used to preserve the </a:t>
            </a:r>
            <a:r>
              <a:rPr lang="en-US" sz="2400" b="1" dirty="0">
                <a:solidFill>
                  <a:srgbClr val="660066"/>
                </a:solidFill>
                <a:latin typeface="Baskerville Old Face" pitchFamily="18" charset="0"/>
              </a:rPr>
              <a:t>spatial dimensions of the input image </a:t>
            </a:r>
            <a:r>
              <a:rPr lang="en-US" sz="2400" dirty="0">
                <a:latin typeface="Baskerville Old Face" pitchFamily="18" charset="0"/>
              </a:rPr>
              <a:t>after </a:t>
            </a:r>
            <a:r>
              <a:rPr lang="en-US" sz="2400" b="1" dirty="0">
                <a:solidFill>
                  <a:srgbClr val="0000FF"/>
                </a:solidFill>
                <a:latin typeface="Baskerville Old Face" pitchFamily="18" charset="0"/>
              </a:rPr>
              <a:t>convolution operations on a feature map. </a:t>
            </a:r>
            <a:r>
              <a:rPr lang="en-US" sz="2400" dirty="0">
                <a:latin typeface="Baskerville Old Face" pitchFamily="18" charset="0"/>
              </a:rPr>
              <a:t>Padding involves </a:t>
            </a:r>
            <a:r>
              <a:rPr lang="en-US" sz="2400" b="1" dirty="0">
                <a:solidFill>
                  <a:srgbClr val="990000"/>
                </a:solidFill>
                <a:latin typeface="Baskerville Old Face" pitchFamily="18" charset="0"/>
              </a:rPr>
              <a:t>adding extra pixels </a:t>
            </a:r>
            <a:r>
              <a:rPr lang="en-US" sz="2400" b="1" dirty="0">
                <a:solidFill>
                  <a:srgbClr val="CC0000"/>
                </a:solidFill>
                <a:latin typeface="Baskerville Old Face" pitchFamily="18" charset="0"/>
              </a:rPr>
              <a:t>around the border of the input feature map </a:t>
            </a:r>
            <a:r>
              <a:rPr lang="en-US" sz="2400" dirty="0">
                <a:latin typeface="Baskerville Old Face" pitchFamily="18" charset="0"/>
              </a:rPr>
              <a:t>before </a:t>
            </a:r>
            <a:r>
              <a:rPr lang="en-US" sz="2400" b="1" dirty="0">
                <a:solidFill>
                  <a:srgbClr val="0000FF"/>
                </a:solidFill>
                <a:latin typeface="Baskerville Old Face" pitchFamily="18" charset="0"/>
              </a:rPr>
              <a:t>convolution.</a:t>
            </a:r>
            <a:r>
              <a:rPr lang="en-US" sz="2400" dirty="0">
                <a:latin typeface="Baskerville Old Face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9589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IN" dirty="0">
              <a:solidFill>
                <a:srgbClr val="0000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382000" cy="533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24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IN" dirty="0">
              <a:solidFill>
                <a:srgbClr val="0000CC"/>
              </a:solidFill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610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06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Motivation</a:t>
            </a:r>
            <a:endParaRPr lang="en-IN" dirty="0">
              <a:solidFill>
                <a:srgbClr val="0000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797511"/>
            <a:ext cx="86106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Convolution leverages </a:t>
            </a:r>
            <a:r>
              <a:rPr lang="en-US" sz="2400" b="1" dirty="0">
                <a:solidFill>
                  <a:srgbClr val="FF0000"/>
                </a:solidFill>
                <a:latin typeface="Baskerville Old Face" pitchFamily="18" charset="0"/>
              </a:rPr>
              <a:t>three important ideas </a:t>
            </a:r>
            <a:r>
              <a:rPr lang="en-US" sz="2400" dirty="0">
                <a:latin typeface="Baskerville Old Face" pitchFamily="18" charset="0"/>
              </a:rPr>
              <a:t>that can help improve a </a:t>
            </a:r>
            <a:r>
              <a:rPr lang="en-US" sz="2400" b="1" dirty="0" smtClean="0">
                <a:solidFill>
                  <a:srgbClr val="660066"/>
                </a:solidFill>
                <a:latin typeface="Baskerville Old Face" pitchFamily="18" charset="0"/>
              </a:rPr>
              <a:t>Deep </a:t>
            </a:r>
            <a:r>
              <a:rPr lang="en-US" sz="2400" b="1" dirty="0">
                <a:solidFill>
                  <a:srgbClr val="660066"/>
                </a:solidFill>
                <a:latin typeface="Baskerville Old Face" pitchFamily="18" charset="0"/>
              </a:rPr>
              <a:t>learning system: </a:t>
            </a:r>
            <a:endParaRPr lang="en-US" sz="2400" b="1" dirty="0" smtClean="0">
              <a:solidFill>
                <a:srgbClr val="660066"/>
              </a:solidFill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660066"/>
                </a:solidFill>
                <a:latin typeface="Baskerville Old Face" pitchFamily="18" charset="0"/>
              </a:rPr>
              <a:t>	</a:t>
            </a:r>
            <a:r>
              <a:rPr lang="en-US" sz="2400" b="1" dirty="0" smtClean="0">
                <a:solidFill>
                  <a:srgbClr val="CC0000"/>
                </a:solidFill>
                <a:latin typeface="Baskerville Old Face" pitchFamily="18" charset="0"/>
              </a:rPr>
              <a:t>1.</a:t>
            </a:r>
            <a:r>
              <a:rPr lang="en-US" sz="2400" b="1" dirty="0" smtClean="0">
                <a:solidFill>
                  <a:srgbClr val="660066"/>
                </a:solidFill>
                <a:latin typeface="Baskerville Old Face" pitchFamily="18" charset="0"/>
              </a:rPr>
              <a:t> </a:t>
            </a:r>
            <a:r>
              <a:rPr lang="en-US" sz="2800" b="1" dirty="0" smtClean="0">
                <a:solidFill>
                  <a:srgbClr val="009900"/>
                </a:solidFill>
                <a:latin typeface="Baskerville Old Face" pitchFamily="18" charset="0"/>
              </a:rPr>
              <a:t>sparse </a:t>
            </a:r>
            <a:r>
              <a:rPr lang="en-US" sz="2800" b="1" dirty="0">
                <a:solidFill>
                  <a:srgbClr val="009900"/>
                </a:solidFill>
                <a:latin typeface="Baskerville Old Face" pitchFamily="18" charset="0"/>
              </a:rPr>
              <a:t>interactions, </a:t>
            </a:r>
            <a:endParaRPr lang="en-US" sz="2800" b="1" dirty="0" smtClean="0">
              <a:solidFill>
                <a:srgbClr val="009900"/>
              </a:solidFill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9900"/>
                </a:solidFill>
                <a:latin typeface="Baskerville Old Face" pitchFamily="18" charset="0"/>
              </a:rPr>
              <a:t>	</a:t>
            </a:r>
            <a:r>
              <a:rPr lang="en-US" sz="2800" b="1" dirty="0" smtClean="0">
                <a:solidFill>
                  <a:srgbClr val="009900"/>
                </a:solidFill>
                <a:latin typeface="Baskerville Old Face" pitchFamily="18" charset="0"/>
              </a:rPr>
              <a:t>2. parameter </a:t>
            </a:r>
            <a:r>
              <a:rPr lang="en-US" sz="2800" b="1" dirty="0">
                <a:solidFill>
                  <a:srgbClr val="009900"/>
                </a:solidFill>
                <a:latin typeface="Baskerville Old Face" pitchFamily="18" charset="0"/>
              </a:rPr>
              <a:t>sharing </a:t>
            </a:r>
            <a:r>
              <a:rPr lang="en-US" sz="2800" b="1" dirty="0" smtClean="0">
                <a:solidFill>
                  <a:srgbClr val="009900"/>
                </a:solidFill>
                <a:latin typeface="Baskerville Old Face" pitchFamily="18" charset="0"/>
              </a:rPr>
              <a:t>and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9900"/>
                </a:solidFill>
                <a:latin typeface="Baskerville Old Face" pitchFamily="18" charset="0"/>
              </a:rPr>
              <a:t>	</a:t>
            </a:r>
            <a:r>
              <a:rPr lang="en-US" sz="2800" b="1" dirty="0" smtClean="0">
                <a:solidFill>
                  <a:srgbClr val="009900"/>
                </a:solidFill>
                <a:latin typeface="Baskerville Old Face" pitchFamily="18" charset="0"/>
              </a:rPr>
              <a:t>3. equivariant </a:t>
            </a:r>
            <a:r>
              <a:rPr lang="en-US" sz="2800" b="1" dirty="0">
                <a:solidFill>
                  <a:srgbClr val="009900"/>
                </a:solidFill>
                <a:latin typeface="Baskerville Old Face" pitchFamily="18" charset="0"/>
              </a:rPr>
              <a:t>representations. </a:t>
            </a:r>
            <a:endParaRPr lang="en-US" sz="2800" b="1" dirty="0" smtClean="0">
              <a:solidFill>
                <a:srgbClr val="009900"/>
              </a:solidFill>
              <a:latin typeface="Baskerville Old Face" pitchFamily="18" charset="0"/>
            </a:endParaRP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sz="2800" b="1" u="sng" dirty="0" smtClean="0">
                <a:solidFill>
                  <a:srgbClr val="FF0000"/>
                </a:solidFill>
                <a:latin typeface="Baskerville Old Face" pitchFamily="18" charset="0"/>
              </a:rPr>
              <a:t>Sparse Interactions</a:t>
            </a:r>
            <a:r>
              <a:rPr lang="en-US" sz="2400" b="1" u="sng" dirty="0" smtClean="0">
                <a:solidFill>
                  <a:srgbClr val="FF0000"/>
                </a:solidFill>
                <a:latin typeface="Baskerville Old Face" pitchFamily="18" charset="0"/>
              </a:rPr>
              <a:t>:  </a:t>
            </a:r>
            <a:r>
              <a:rPr lang="en-US" sz="2400" dirty="0" smtClean="0">
                <a:solidFill>
                  <a:srgbClr val="009900"/>
                </a:solidFill>
                <a:latin typeface="Baskerville Old Face" pitchFamily="18" charset="0"/>
              </a:rPr>
              <a:t>I</a:t>
            </a:r>
            <a:r>
              <a:rPr lang="en-US" sz="2400" dirty="0" smtClean="0">
                <a:latin typeface="Baskerville Old Face" pitchFamily="18" charset="0"/>
              </a:rPr>
              <a:t>n </a:t>
            </a:r>
            <a:r>
              <a:rPr lang="en-US" sz="2400" b="1" dirty="0">
                <a:latin typeface="Baskerville Old Face" pitchFamily="18" charset="0"/>
              </a:rPr>
              <a:t>traditional </a:t>
            </a:r>
            <a:r>
              <a:rPr lang="en-US" sz="2400" b="1" dirty="0" smtClean="0">
                <a:latin typeface="Baskerville Old Face" pitchFamily="18" charset="0"/>
              </a:rPr>
              <a:t>Neural Networks</a:t>
            </a:r>
            <a:r>
              <a:rPr lang="en-US" sz="2400" dirty="0">
                <a:latin typeface="Baskerville Old Face" pitchFamily="18" charset="0"/>
              </a:rPr>
              <a:t>, every </a:t>
            </a:r>
            <a:r>
              <a:rPr lang="en-US" sz="2400" b="1" dirty="0">
                <a:solidFill>
                  <a:srgbClr val="660066"/>
                </a:solidFill>
                <a:latin typeface="Baskerville Old Face" pitchFamily="18" charset="0"/>
              </a:rPr>
              <a:t>output unit interacts with every input unit</a:t>
            </a:r>
            <a:r>
              <a:rPr lang="en-US" sz="2400" dirty="0" smtClean="0">
                <a:latin typeface="Baskerville Old Face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CC0000"/>
                </a:solidFill>
                <a:latin typeface="Baskerville Old Face" pitchFamily="18" charset="0"/>
              </a:rPr>
              <a:t>Convolutional networks</a:t>
            </a:r>
            <a:r>
              <a:rPr lang="en-US" sz="2400" dirty="0">
                <a:latin typeface="Baskerville Old Face" pitchFamily="18" charset="0"/>
              </a:rPr>
              <a:t>, however, </a:t>
            </a:r>
            <a:r>
              <a:rPr lang="en-US" sz="2400" b="1" dirty="0">
                <a:solidFill>
                  <a:srgbClr val="0000CC"/>
                </a:solidFill>
                <a:latin typeface="Baskerville Old Face" pitchFamily="18" charset="0"/>
              </a:rPr>
              <a:t>typically have sparse interactions</a:t>
            </a:r>
            <a:r>
              <a:rPr lang="en-US" sz="2400" dirty="0">
                <a:latin typeface="Baskerville Old Face" pitchFamily="18" charset="0"/>
              </a:rPr>
              <a:t>, by making </a:t>
            </a:r>
            <a:r>
              <a:rPr lang="en-US" sz="2400" b="1" dirty="0">
                <a:solidFill>
                  <a:srgbClr val="009900"/>
                </a:solidFill>
                <a:latin typeface="Baskerville Old Face" pitchFamily="18" charset="0"/>
              </a:rPr>
              <a:t>kernel smaller than input.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endParaRPr lang="en-US" sz="2400" dirty="0" smtClean="0">
              <a:latin typeface="Baskerville Old Face" pitchFamily="18" charset="0"/>
            </a:endParaRPr>
          </a:p>
          <a:p>
            <a:pPr marL="514350" indent="-514350" algn="just">
              <a:lnSpc>
                <a:spcPct val="150000"/>
              </a:lnSpc>
              <a:buAutoNum type="arabicPeriod"/>
            </a:pPr>
            <a:endParaRPr lang="en-US" sz="2800" dirty="0">
              <a:solidFill>
                <a:srgbClr val="009900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32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IN" dirty="0">
              <a:solidFill>
                <a:srgbClr val="0000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797511"/>
            <a:ext cx="8610600" cy="557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CC0000"/>
                </a:solidFill>
                <a:latin typeface="Baskerville Old Face" pitchFamily="18" charset="0"/>
              </a:rPr>
              <a:t>For </a:t>
            </a:r>
            <a:r>
              <a:rPr lang="en-US" sz="2400" b="1" dirty="0" smtClean="0">
                <a:solidFill>
                  <a:srgbClr val="CC0000"/>
                </a:solidFill>
                <a:latin typeface="Baskerville Old Face" pitchFamily="18" charset="0"/>
              </a:rPr>
              <a:t>example</a:t>
            </a:r>
            <a:r>
              <a:rPr lang="en-US" sz="2400" b="1" dirty="0" smtClean="0">
                <a:latin typeface="Baskerville Old Face" pitchFamily="18" charset="0"/>
              </a:rPr>
              <a:t>, </a:t>
            </a:r>
            <a:r>
              <a:rPr lang="en-US" sz="2400" dirty="0">
                <a:latin typeface="Baskerville Old Face" pitchFamily="18" charset="0"/>
              </a:rPr>
              <a:t>when </a:t>
            </a:r>
            <a:r>
              <a:rPr lang="en-US" sz="2400" b="1" dirty="0">
                <a:latin typeface="Baskerville Old Face" pitchFamily="18" charset="0"/>
              </a:rPr>
              <a:t>processing an image</a:t>
            </a:r>
            <a:r>
              <a:rPr lang="en-US" sz="2400" dirty="0">
                <a:latin typeface="Baskerville Old Face" pitchFamily="18" charset="0"/>
              </a:rPr>
              <a:t>, the </a:t>
            </a:r>
            <a:r>
              <a:rPr lang="en-US" sz="2400" b="1" dirty="0">
                <a:solidFill>
                  <a:srgbClr val="CC0000"/>
                </a:solidFill>
                <a:latin typeface="Baskerville Old Face" pitchFamily="18" charset="0"/>
              </a:rPr>
              <a:t>input image</a:t>
            </a:r>
            <a:r>
              <a:rPr lang="en-US" sz="2400" b="1" dirty="0">
                <a:latin typeface="Baskerville Old Face" pitchFamily="18" charset="0"/>
              </a:rPr>
              <a:t> might have </a:t>
            </a:r>
            <a:r>
              <a:rPr lang="en-US" sz="2400" b="1" dirty="0">
                <a:solidFill>
                  <a:srgbClr val="660066"/>
                </a:solidFill>
                <a:latin typeface="Baskerville Old Face" pitchFamily="18" charset="0"/>
              </a:rPr>
              <a:t>thousands or millions of pixels</a:t>
            </a:r>
            <a:r>
              <a:rPr lang="en-US" sz="2400" b="1" dirty="0">
                <a:latin typeface="Baskerville Old Face" pitchFamily="18" charset="0"/>
              </a:rPr>
              <a:t>,</a:t>
            </a:r>
            <a:r>
              <a:rPr lang="en-US" sz="2400" dirty="0">
                <a:latin typeface="Baskerville Old Face" pitchFamily="18" charset="0"/>
              </a:rPr>
              <a:t> but we </a:t>
            </a:r>
            <a:r>
              <a:rPr lang="en-US" sz="2400" b="1" dirty="0" smtClean="0">
                <a:solidFill>
                  <a:srgbClr val="0000CC"/>
                </a:solidFill>
                <a:latin typeface="Baskerville Old Face" pitchFamily="18" charset="0"/>
              </a:rPr>
              <a:t>can detect small, meaningful features</a:t>
            </a:r>
            <a:r>
              <a:rPr lang="en-US" sz="2400" dirty="0" smtClean="0">
                <a:latin typeface="Baskerville Old Face" pitchFamily="18" charset="0"/>
              </a:rPr>
              <a:t> such </a:t>
            </a:r>
            <a:r>
              <a:rPr lang="en-US" sz="2400" b="1" dirty="0">
                <a:solidFill>
                  <a:srgbClr val="CC0000"/>
                </a:solidFill>
                <a:latin typeface="Baskerville Old Face" pitchFamily="18" charset="0"/>
              </a:rPr>
              <a:t>as edges with kernels </a:t>
            </a:r>
            <a:r>
              <a:rPr lang="en-US" sz="2400" dirty="0">
                <a:latin typeface="Baskerville Old Face" pitchFamily="18" charset="0"/>
              </a:rPr>
              <a:t>that </a:t>
            </a:r>
            <a:r>
              <a:rPr lang="en-US" sz="2400" b="1" dirty="0">
                <a:solidFill>
                  <a:srgbClr val="660066"/>
                </a:solidFill>
                <a:latin typeface="Baskerville Old Face" pitchFamily="18" charset="0"/>
              </a:rPr>
              <a:t>occupy only tens or </a:t>
            </a:r>
            <a:r>
              <a:rPr lang="en-US" sz="2400" b="1" dirty="0" smtClean="0">
                <a:solidFill>
                  <a:srgbClr val="660066"/>
                </a:solidFill>
                <a:latin typeface="Baskerville Old Face" pitchFamily="18" charset="0"/>
              </a:rPr>
              <a:t>hundreds </a:t>
            </a:r>
            <a:r>
              <a:rPr lang="en-US" sz="2400" b="1" dirty="0">
                <a:solidFill>
                  <a:srgbClr val="660066"/>
                </a:solidFill>
                <a:latin typeface="Baskerville Old Face" pitchFamily="18" charset="0"/>
              </a:rPr>
              <a:t>of pixels.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askerville Old Face" pitchFamily="18" charset="0"/>
              </a:rPr>
              <a:t>So that it finally </a:t>
            </a:r>
            <a:r>
              <a:rPr lang="en-US" sz="2400" b="1" dirty="0" smtClean="0">
                <a:solidFill>
                  <a:srgbClr val="CC0000"/>
                </a:solidFill>
                <a:latin typeface="Baskerville Old Face" pitchFamily="18" charset="0"/>
              </a:rPr>
              <a:t>Reduces </a:t>
            </a:r>
            <a:r>
              <a:rPr lang="en-US" sz="2400" b="1" dirty="0">
                <a:solidFill>
                  <a:srgbClr val="CC0000"/>
                </a:solidFill>
                <a:latin typeface="Baskerville Old Face" pitchFamily="18" charset="0"/>
              </a:rPr>
              <a:t>memory </a:t>
            </a:r>
            <a:r>
              <a:rPr lang="en-US" sz="2400" b="1" dirty="0" smtClean="0">
                <a:solidFill>
                  <a:srgbClr val="CC0000"/>
                </a:solidFill>
                <a:latin typeface="Baskerville Old Face" pitchFamily="18" charset="0"/>
              </a:rPr>
              <a:t>requirements </a:t>
            </a:r>
            <a:r>
              <a:rPr lang="en-US" sz="2400" dirty="0" smtClean="0">
                <a:latin typeface="Baskerville Old Face" pitchFamily="18" charset="0"/>
              </a:rPr>
              <a:t>and </a:t>
            </a:r>
            <a:r>
              <a:rPr lang="en-US" sz="2400" b="1" dirty="0" smtClean="0">
                <a:solidFill>
                  <a:srgbClr val="660066"/>
                </a:solidFill>
                <a:latin typeface="Baskerville Old Face" pitchFamily="18" charset="0"/>
              </a:rPr>
              <a:t>Improves </a:t>
            </a:r>
            <a:r>
              <a:rPr lang="en-US" sz="2400" b="1" dirty="0">
                <a:solidFill>
                  <a:srgbClr val="660066"/>
                </a:solidFill>
                <a:latin typeface="Baskerville Old Face" pitchFamily="18" charset="0"/>
              </a:rPr>
              <a:t>statistical </a:t>
            </a:r>
            <a:r>
              <a:rPr lang="en-US" sz="2400" b="1" dirty="0" smtClean="0">
                <a:solidFill>
                  <a:srgbClr val="660066"/>
                </a:solidFill>
                <a:latin typeface="Baskerville Old Face" pitchFamily="18" charset="0"/>
              </a:rPr>
              <a:t>eﬃciency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askerville Old Face" pitchFamily="18" charset="0"/>
              </a:rPr>
              <a:t>These improvements in </a:t>
            </a:r>
            <a:r>
              <a:rPr lang="en-US" sz="2400" b="1" dirty="0">
                <a:solidFill>
                  <a:srgbClr val="660066"/>
                </a:solidFill>
                <a:latin typeface="Baskerville Old Face" pitchFamily="18" charset="0"/>
              </a:rPr>
              <a:t>efficiency are usually quite large</a:t>
            </a:r>
            <a:r>
              <a:rPr lang="en-US" sz="2400" dirty="0">
                <a:latin typeface="Baskerville Old Face" pitchFamily="18" charset="0"/>
              </a:rPr>
              <a:t>. If there are </a:t>
            </a:r>
            <a:r>
              <a:rPr lang="en-US" sz="2400" b="1" dirty="0">
                <a:solidFill>
                  <a:srgbClr val="0000CC"/>
                </a:solidFill>
                <a:latin typeface="Baskerville Old Face" pitchFamily="18" charset="0"/>
              </a:rPr>
              <a:t>m inputs and n outputs</a:t>
            </a:r>
            <a:r>
              <a:rPr lang="en-US" sz="2400" dirty="0">
                <a:latin typeface="Baskerville Old Face" pitchFamily="18" charset="0"/>
              </a:rPr>
              <a:t>, then </a:t>
            </a:r>
            <a:r>
              <a:rPr lang="en-US" sz="2400" b="1" u="sng" dirty="0">
                <a:solidFill>
                  <a:srgbClr val="FF0000"/>
                </a:solidFill>
                <a:latin typeface="Baskerville Old Face" pitchFamily="18" charset="0"/>
              </a:rPr>
              <a:t>matrix multiplication requires </a:t>
            </a:r>
            <a:r>
              <a:rPr lang="en-US" sz="2400" b="1" u="sng" dirty="0" err="1">
                <a:solidFill>
                  <a:srgbClr val="FF0000"/>
                </a:solidFill>
                <a:latin typeface="Baskerville Old Face" pitchFamily="18" charset="0"/>
              </a:rPr>
              <a:t>m×n</a:t>
            </a:r>
            <a:r>
              <a:rPr lang="en-US" sz="2400" b="1" u="sng" dirty="0">
                <a:solidFill>
                  <a:srgbClr val="FF0000"/>
                </a:solidFill>
                <a:latin typeface="Baskerville Old Face" pitchFamily="18" charset="0"/>
              </a:rPr>
              <a:t> parameters</a:t>
            </a:r>
            <a:r>
              <a:rPr lang="en-US" sz="2400" dirty="0">
                <a:latin typeface="Baskerville Old Face" pitchFamily="18" charset="0"/>
              </a:rPr>
              <a:t> and the algorithms used in practice have </a:t>
            </a:r>
            <a:r>
              <a:rPr lang="en-US" sz="2400" b="1" dirty="0" smtClean="0">
                <a:latin typeface="Baskerville Old Face" pitchFamily="18" charset="0"/>
              </a:rPr>
              <a:t>O(m × n) runtime (per example). </a:t>
            </a:r>
            <a:endParaRPr lang="en-US" sz="24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3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IN" dirty="0">
              <a:solidFill>
                <a:srgbClr val="0000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1028" name="Picture 4" descr="https://miro.medium.com/v2/resize:fit:700/1*qgG10RBbv2f_jfZqBmrR2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02613"/>
            <a:ext cx="7010400" cy="575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IN" dirty="0">
              <a:solidFill>
                <a:srgbClr val="0000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797511"/>
            <a:ext cx="86106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askerville Old Face" pitchFamily="18" charset="0"/>
              </a:rPr>
              <a:t>If </a:t>
            </a:r>
            <a:r>
              <a:rPr lang="en-US" sz="2400" dirty="0">
                <a:latin typeface="Baskerville Old Face" pitchFamily="18" charset="0"/>
              </a:rPr>
              <a:t>we </a:t>
            </a:r>
            <a:r>
              <a:rPr lang="en-US" sz="2400" b="1" dirty="0">
                <a:solidFill>
                  <a:srgbClr val="FF0000"/>
                </a:solidFill>
                <a:latin typeface="Baskerville Old Face" pitchFamily="18" charset="0"/>
              </a:rPr>
              <a:t>limit the number of connections </a:t>
            </a:r>
            <a:r>
              <a:rPr lang="en-US" sz="2400" b="1" dirty="0">
                <a:solidFill>
                  <a:srgbClr val="660066"/>
                </a:solidFill>
                <a:latin typeface="Baskerville Old Face" pitchFamily="18" charset="0"/>
              </a:rPr>
              <a:t>each output may have to k</a:t>
            </a:r>
            <a:r>
              <a:rPr lang="en-US" sz="2400" dirty="0">
                <a:latin typeface="Baskerville Old Face" pitchFamily="18" charset="0"/>
              </a:rPr>
              <a:t>, then the </a:t>
            </a:r>
            <a:r>
              <a:rPr lang="en-US" sz="2400" b="1" dirty="0">
                <a:latin typeface="Baskerville Old Face" pitchFamily="18" charset="0"/>
              </a:rPr>
              <a:t>sparsely connected approach requires </a:t>
            </a:r>
            <a:r>
              <a:rPr lang="en-US" sz="2400" dirty="0">
                <a:latin typeface="Baskerville Old Face" pitchFamily="18" charset="0"/>
              </a:rPr>
              <a:t>only </a:t>
            </a:r>
            <a:r>
              <a:rPr lang="en-US" sz="2400" b="1" dirty="0">
                <a:solidFill>
                  <a:srgbClr val="009900"/>
                </a:solidFill>
                <a:latin typeface="Baskerville Old Face" pitchFamily="18" charset="0"/>
              </a:rPr>
              <a:t>k × n parameters and O(k × n) runtime.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askerville Old Face" pitchFamily="18" charset="0"/>
              </a:rPr>
              <a:t>In </a:t>
            </a:r>
            <a:r>
              <a:rPr lang="en-US" sz="2400" b="1" dirty="0">
                <a:solidFill>
                  <a:srgbClr val="0000CC"/>
                </a:solidFill>
                <a:latin typeface="Baskerville Old Face" pitchFamily="18" charset="0"/>
              </a:rPr>
              <a:t>layers connected by convolution</a:t>
            </a:r>
            <a:r>
              <a:rPr lang="en-US" sz="2400" dirty="0">
                <a:latin typeface="Baskerville Old Face" pitchFamily="18" charset="0"/>
              </a:rPr>
              <a:t>, however, only </a:t>
            </a:r>
            <a:r>
              <a:rPr lang="en-US" sz="2400" b="1" dirty="0">
                <a:solidFill>
                  <a:srgbClr val="660066"/>
                </a:solidFill>
                <a:latin typeface="Baskerville Old Face" pitchFamily="18" charset="0"/>
              </a:rPr>
              <a:t>need 3 weights to produce s3 </a:t>
            </a:r>
            <a:r>
              <a:rPr lang="en-US" sz="2400" dirty="0">
                <a:latin typeface="Baskerville Old Face" pitchFamily="18" charset="0"/>
              </a:rPr>
              <a:t>as only </a:t>
            </a:r>
            <a:r>
              <a:rPr lang="en-US" sz="2400" b="1" dirty="0">
                <a:solidFill>
                  <a:srgbClr val="CC0000"/>
                </a:solidFill>
                <a:latin typeface="Baskerville Old Face" pitchFamily="18" charset="0"/>
              </a:rPr>
              <a:t>three hidden units x2, x3, x4 </a:t>
            </a:r>
            <a:r>
              <a:rPr lang="en-US" sz="2400" dirty="0">
                <a:latin typeface="Baskerville Old Face" pitchFamily="18" charset="0"/>
              </a:rPr>
              <a:t>are </a:t>
            </a:r>
            <a:r>
              <a:rPr lang="en-US" sz="2400" b="1" dirty="0">
                <a:solidFill>
                  <a:srgbClr val="0000FF"/>
                </a:solidFill>
                <a:latin typeface="Baskerville Old Face" pitchFamily="18" charset="0"/>
              </a:rPr>
              <a:t>contributing to s3. </a:t>
            </a:r>
            <a:endParaRPr lang="en-US" sz="2400" b="1" dirty="0" smtClean="0">
              <a:solidFill>
                <a:srgbClr val="0000FF"/>
              </a:solidFill>
              <a:latin typeface="Baskerville Old Face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660066"/>
                </a:solidFill>
                <a:latin typeface="Baskerville Old Face" pitchFamily="18" charset="0"/>
              </a:rPr>
              <a:t>Compared </a:t>
            </a:r>
            <a:r>
              <a:rPr lang="en-US" sz="2400" b="1" dirty="0">
                <a:solidFill>
                  <a:srgbClr val="660066"/>
                </a:solidFill>
                <a:latin typeface="Baskerville Old Face" pitchFamily="18" charset="0"/>
              </a:rPr>
              <a:t>to the s3 with FC layer, </a:t>
            </a:r>
            <a:r>
              <a:rPr lang="en-US" sz="2400" dirty="0">
                <a:latin typeface="Baskerville Old Face" pitchFamily="18" charset="0"/>
              </a:rPr>
              <a:t>the </a:t>
            </a:r>
            <a:r>
              <a:rPr lang="en-US" sz="2400" b="1" dirty="0">
                <a:latin typeface="Baskerville Old Face" pitchFamily="18" charset="0"/>
              </a:rPr>
              <a:t>s3 with convolution has fewer connections </a:t>
            </a:r>
            <a:r>
              <a:rPr lang="en-US" sz="2400" dirty="0">
                <a:latin typeface="Baskerville Old Face" pitchFamily="18" charset="0"/>
              </a:rPr>
              <a:t>in the </a:t>
            </a:r>
            <a:r>
              <a:rPr lang="en-US" sz="2400" b="1" dirty="0">
                <a:latin typeface="Baskerville Old Face" pitchFamily="18" charset="0"/>
              </a:rPr>
              <a:t>hidden units of the previous layer (L), </a:t>
            </a:r>
            <a:r>
              <a:rPr lang="en-US" sz="2400" dirty="0">
                <a:latin typeface="Baskerville Old Face" pitchFamily="18" charset="0"/>
              </a:rPr>
              <a:t>and </a:t>
            </a:r>
            <a:r>
              <a:rPr lang="en-US" sz="2400" b="1" dirty="0">
                <a:latin typeface="Baskerville Old Face" pitchFamily="18" charset="0"/>
              </a:rPr>
              <a:t>this means it has a sparser connection than FC.</a:t>
            </a:r>
          </a:p>
          <a:p>
            <a:r>
              <a:rPr lang="en-US" sz="2400" b="1" dirty="0"/>
              <a:t/>
            </a:r>
            <a:br>
              <a:rPr lang="en-US" sz="2400" b="1" dirty="0"/>
            </a:br>
            <a:endParaRPr lang="en-US" sz="2400" b="1" dirty="0"/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009900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15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IN" dirty="0">
              <a:solidFill>
                <a:srgbClr val="0000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566678"/>
            <a:ext cx="8610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u="sng" dirty="0" smtClean="0">
                <a:solidFill>
                  <a:srgbClr val="FF0000"/>
                </a:solidFill>
                <a:latin typeface="Baskerville Old Face" pitchFamily="18" charset="0"/>
              </a:rPr>
              <a:t>2. Parameter Sharing</a:t>
            </a:r>
            <a:r>
              <a:rPr lang="en-US" sz="2400" b="1" u="sng" dirty="0" smtClean="0">
                <a:solidFill>
                  <a:srgbClr val="FF0000"/>
                </a:solidFill>
                <a:latin typeface="Baskerville Old Face" pitchFamily="18" charset="0"/>
              </a:rPr>
              <a:t>:  </a:t>
            </a:r>
            <a:r>
              <a:rPr lang="en-US" sz="2400" b="1" dirty="0">
                <a:latin typeface="Baskerville Old Face" pitchFamily="18" charset="0"/>
              </a:rPr>
              <a:t>Parameter sharing </a:t>
            </a:r>
            <a:r>
              <a:rPr lang="en-US" sz="2400" dirty="0">
                <a:latin typeface="Baskerville Old Face" pitchFamily="18" charset="0"/>
              </a:rPr>
              <a:t>refers to using </a:t>
            </a:r>
            <a:r>
              <a:rPr lang="en-US" sz="2400" b="1" dirty="0">
                <a:solidFill>
                  <a:srgbClr val="660066"/>
                </a:solidFill>
                <a:latin typeface="Baskerville Old Face" pitchFamily="18" charset="0"/>
              </a:rPr>
              <a:t>same parameter for more than one function </a:t>
            </a:r>
            <a:r>
              <a:rPr lang="en-US" sz="2400" dirty="0">
                <a:latin typeface="Baskerville Old Face" pitchFamily="18" charset="0"/>
              </a:rPr>
              <a:t>in a model.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askerville Old Face" pitchFamily="18" charset="0"/>
              </a:rPr>
              <a:t>In </a:t>
            </a:r>
            <a:r>
              <a:rPr lang="en-US" sz="2400" b="1" dirty="0">
                <a:solidFill>
                  <a:srgbClr val="CC0000"/>
                </a:solidFill>
                <a:latin typeface="Baskerville Old Face" pitchFamily="18" charset="0"/>
              </a:rPr>
              <a:t>convolutional neural net,</a:t>
            </a:r>
            <a:r>
              <a:rPr lang="en-US" sz="2400" dirty="0">
                <a:latin typeface="Baskerville Old Face" pitchFamily="18" charset="0"/>
              </a:rPr>
              <a:t> </a:t>
            </a:r>
            <a:r>
              <a:rPr lang="en-US" sz="2400" b="1" dirty="0">
                <a:latin typeface="Baskerville Old Face" pitchFamily="18" charset="0"/>
              </a:rPr>
              <a:t>each member of kernel</a:t>
            </a:r>
            <a:r>
              <a:rPr lang="en-US" sz="2400" dirty="0">
                <a:latin typeface="Baskerville Old Face" pitchFamily="18" charset="0"/>
              </a:rPr>
              <a:t> is used </a:t>
            </a:r>
            <a:r>
              <a:rPr lang="en-US" sz="2400" b="1" dirty="0">
                <a:solidFill>
                  <a:srgbClr val="0000CC"/>
                </a:solidFill>
                <a:latin typeface="Baskerville Old Face" pitchFamily="18" charset="0"/>
              </a:rPr>
              <a:t>at every position of input</a:t>
            </a:r>
            <a:r>
              <a:rPr lang="en-US" sz="2400" dirty="0">
                <a:latin typeface="Baskerville Old Face" pitchFamily="18" charset="0"/>
              </a:rPr>
              <a:t> i.e. </a:t>
            </a:r>
            <a:r>
              <a:rPr lang="en-US" sz="2400" b="1" dirty="0">
                <a:latin typeface="Baskerville Old Face" pitchFamily="18" charset="0"/>
              </a:rPr>
              <a:t>parameters used to compute different output units are tied together </a:t>
            </a:r>
            <a:r>
              <a:rPr lang="en-US" sz="2400" dirty="0">
                <a:latin typeface="Baskerville Old Face" pitchFamily="18" charset="0"/>
              </a:rPr>
              <a:t>(</a:t>
            </a:r>
            <a:r>
              <a:rPr lang="en-US" sz="2400" b="1" dirty="0">
                <a:solidFill>
                  <a:srgbClr val="CC0000"/>
                </a:solidFill>
                <a:latin typeface="Baskerville Old Face" pitchFamily="18" charset="0"/>
              </a:rPr>
              <a:t>all times their values are same).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CC"/>
                </a:solidFill>
                <a:latin typeface="Baskerville Old Face" pitchFamily="18" charset="0"/>
              </a:rPr>
              <a:t>Sparse interactions </a:t>
            </a:r>
            <a:r>
              <a:rPr lang="en-US" sz="2400" dirty="0">
                <a:latin typeface="Baskerville Old Face" pitchFamily="18" charset="0"/>
              </a:rPr>
              <a:t>and </a:t>
            </a:r>
            <a:r>
              <a:rPr lang="en-US" sz="2400" b="1" dirty="0">
                <a:solidFill>
                  <a:srgbClr val="660066"/>
                </a:solidFill>
                <a:latin typeface="Baskerville Old Face" pitchFamily="18" charset="0"/>
              </a:rPr>
              <a:t>parameter sharing </a:t>
            </a:r>
            <a:r>
              <a:rPr lang="en-US" sz="2400" b="1" dirty="0">
                <a:solidFill>
                  <a:srgbClr val="009900"/>
                </a:solidFill>
                <a:latin typeface="Baskerville Old Face" pitchFamily="18" charset="0"/>
              </a:rPr>
              <a:t>combined can improve eﬃciency </a:t>
            </a:r>
            <a:r>
              <a:rPr lang="en-US" sz="2400" dirty="0">
                <a:latin typeface="Baskerville Old Face" pitchFamily="18" charset="0"/>
              </a:rPr>
              <a:t>of a </a:t>
            </a:r>
            <a:r>
              <a:rPr lang="en-US" sz="2400" b="1" dirty="0">
                <a:solidFill>
                  <a:srgbClr val="0000FF"/>
                </a:solidFill>
                <a:latin typeface="Baskerville Old Face" pitchFamily="18" charset="0"/>
              </a:rPr>
              <a:t>linear function for detecting edges in an image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endParaRPr lang="en-US" sz="2400" dirty="0" smtClean="0">
              <a:latin typeface="Baskerville Old Face" pitchFamily="18" charset="0"/>
            </a:endParaRPr>
          </a:p>
          <a:p>
            <a:pPr marL="514350" indent="-514350" algn="just">
              <a:lnSpc>
                <a:spcPct val="150000"/>
              </a:lnSpc>
              <a:buAutoNum type="arabicPeriod"/>
            </a:pPr>
            <a:endParaRPr lang="en-US" sz="2800" dirty="0">
              <a:solidFill>
                <a:srgbClr val="009900"/>
              </a:solidFill>
              <a:latin typeface="Baskerville Old Face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183" y="4495800"/>
            <a:ext cx="54959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6248400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Fig. </a:t>
            </a:r>
            <a:r>
              <a:rPr lang="en-US" b="1" dirty="0">
                <a:solidFill>
                  <a:srgbClr val="660066"/>
                </a:solidFill>
              </a:rPr>
              <a:t>shows convolution shares the same parameters across all spatial locations</a:t>
            </a:r>
            <a:r>
              <a:rPr lang="en-US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7600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IN" dirty="0">
              <a:solidFill>
                <a:srgbClr val="0000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670679"/>
            <a:ext cx="8534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u="sng" dirty="0">
                <a:solidFill>
                  <a:srgbClr val="FF0000"/>
                </a:solidFill>
                <a:latin typeface="Baskerville Old Face" pitchFamily="18" charset="0"/>
              </a:rPr>
              <a:t>3</a:t>
            </a:r>
            <a:r>
              <a:rPr lang="en-US" sz="2800" b="1" u="sng" dirty="0" smtClean="0">
                <a:solidFill>
                  <a:srgbClr val="FF0000"/>
                </a:solidFill>
                <a:latin typeface="Baskerville Old Face" pitchFamily="18" charset="0"/>
              </a:rPr>
              <a:t>. Equivariant Representation</a:t>
            </a:r>
            <a:r>
              <a:rPr lang="en-US" sz="2400" dirty="0">
                <a:latin typeface="Baskerville Old Face" pitchFamily="18" charset="0"/>
              </a:rPr>
              <a:t>:  </a:t>
            </a:r>
            <a:r>
              <a:rPr lang="en-US" sz="2800" b="1" dirty="0">
                <a:solidFill>
                  <a:srgbClr val="0000FF"/>
                </a:solidFill>
                <a:latin typeface="Baskerville Old Face" pitchFamily="18" charset="0"/>
              </a:rPr>
              <a:t>Convolution function </a:t>
            </a:r>
            <a:r>
              <a:rPr lang="en-US" sz="2800" dirty="0">
                <a:latin typeface="Baskerville Old Face" pitchFamily="18" charset="0"/>
              </a:rPr>
              <a:t>is </a:t>
            </a:r>
            <a:r>
              <a:rPr lang="en-US" sz="2800" b="1" dirty="0">
                <a:solidFill>
                  <a:srgbClr val="009900"/>
                </a:solidFill>
                <a:latin typeface="Baskerville Old Face" pitchFamily="18" charset="0"/>
              </a:rPr>
              <a:t>equivariant to translation. </a:t>
            </a:r>
            <a:r>
              <a:rPr lang="en-US" sz="2400" dirty="0">
                <a:latin typeface="Baskerville Old Face" pitchFamily="18" charset="0"/>
              </a:rPr>
              <a:t>This means that </a:t>
            </a:r>
            <a:r>
              <a:rPr lang="en-US" sz="2400" b="1" dirty="0">
                <a:latin typeface="Baskerville Old Face" pitchFamily="18" charset="0"/>
              </a:rPr>
              <a:t>shifting the input </a:t>
            </a:r>
            <a:r>
              <a:rPr lang="en-US" sz="2400" dirty="0">
                <a:latin typeface="Baskerville Old Face" pitchFamily="18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latin typeface="Baskerville Old Face" pitchFamily="18" charset="0"/>
              </a:rPr>
              <a:t>applying convolution </a:t>
            </a:r>
            <a:r>
              <a:rPr lang="en-US" sz="2400" dirty="0">
                <a:latin typeface="Baskerville Old Face" pitchFamily="18" charset="0"/>
              </a:rPr>
              <a:t>is </a:t>
            </a:r>
            <a:r>
              <a:rPr lang="en-US" sz="2400" b="1" dirty="0">
                <a:solidFill>
                  <a:srgbClr val="660066"/>
                </a:solidFill>
                <a:latin typeface="Baskerville Old Face" pitchFamily="18" charset="0"/>
              </a:rPr>
              <a:t>equivalent to applying convolution </a:t>
            </a:r>
            <a:r>
              <a:rPr lang="en-US" sz="2400" dirty="0">
                <a:latin typeface="Baskerville Old Face" pitchFamily="18" charset="0"/>
              </a:rPr>
              <a:t>to </a:t>
            </a:r>
            <a:r>
              <a:rPr lang="en-US" sz="2400" b="1" dirty="0">
                <a:solidFill>
                  <a:srgbClr val="0000CC"/>
                </a:solidFill>
                <a:latin typeface="Baskerville Old Face" pitchFamily="18" charset="0"/>
              </a:rPr>
              <a:t>the input and shifting it. 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endParaRPr lang="en-US" sz="2800" dirty="0">
              <a:solidFill>
                <a:srgbClr val="009900"/>
              </a:solidFill>
              <a:latin typeface="Baskerville Old Face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6248400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Fig. </a:t>
            </a:r>
            <a:r>
              <a:rPr lang="en-US" b="1" dirty="0">
                <a:solidFill>
                  <a:srgbClr val="660066"/>
                </a:solidFill>
              </a:rPr>
              <a:t>shows convolution shares the same parameters across all spatial locations</a:t>
            </a:r>
            <a:r>
              <a:rPr lang="en-US" b="1" dirty="0"/>
              <a:t>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42" y="3486150"/>
            <a:ext cx="7250113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80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09600"/>
            <a:ext cx="8610600" cy="61722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Baskerville Old Face" pitchFamily="18" charset="0"/>
              </a:rPr>
              <a:t>At that time also </a:t>
            </a:r>
            <a:r>
              <a:rPr lang="en-US" b="1" dirty="0">
                <a:solidFill>
                  <a:srgbClr val="870581"/>
                </a:solidFill>
                <a:latin typeface="Baskerville Old Face" pitchFamily="18" charset="0"/>
              </a:rPr>
              <a:t>they used </a:t>
            </a:r>
            <a:r>
              <a:rPr lang="en-US" b="1" dirty="0" smtClean="0">
                <a:solidFill>
                  <a:srgbClr val="870581"/>
                </a:solidFill>
                <a:latin typeface="Baskerville Old Face" pitchFamily="18" charset="0"/>
              </a:rPr>
              <a:t>Back propagation</a:t>
            </a:r>
            <a:r>
              <a:rPr lang="en-US" dirty="0">
                <a:latin typeface="Baskerville Old Face" pitchFamily="18" charset="0"/>
              </a:rPr>
              <a:t> </a:t>
            </a:r>
            <a:r>
              <a:rPr lang="en-US" b="1" dirty="0" smtClean="0">
                <a:solidFill>
                  <a:srgbClr val="870581"/>
                </a:solidFill>
                <a:latin typeface="Baskerville Old Face" pitchFamily="18" charset="0"/>
              </a:rPr>
              <a:t>algorithm</a:t>
            </a:r>
            <a:r>
              <a:rPr lang="en-US" dirty="0" smtClean="0">
                <a:latin typeface="Baskerville Old Face" pitchFamily="18" charset="0"/>
              </a:rPr>
              <a:t> </a:t>
            </a:r>
            <a:r>
              <a:rPr lang="en-US" dirty="0">
                <a:latin typeface="Baskerville Old Face" pitchFamily="18" charset="0"/>
              </a:rPr>
              <a:t>used to </a:t>
            </a:r>
            <a:r>
              <a:rPr lang="en-US" b="1" dirty="0">
                <a:solidFill>
                  <a:srgbClr val="FF0066"/>
                </a:solidFill>
                <a:latin typeface="Baskerville Old Face" pitchFamily="18" charset="0"/>
              </a:rPr>
              <a:t>train neural networks</a:t>
            </a:r>
            <a:r>
              <a:rPr lang="en-US" dirty="0">
                <a:latin typeface="Baskerville Old Face" pitchFamily="18" charset="0"/>
              </a:rPr>
              <a:t>, was also 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computationally expensive at the time</a:t>
            </a:r>
            <a:r>
              <a:rPr lang="en-US" b="1" dirty="0" smtClean="0">
                <a:solidFill>
                  <a:srgbClr val="0000CC"/>
                </a:solidFill>
                <a:latin typeface="Baskerville Old Face" pitchFamily="18" charset="0"/>
              </a:rPr>
              <a:t>. </a:t>
            </a:r>
            <a:endParaRPr lang="en-US" b="1" dirty="0">
              <a:solidFill>
                <a:srgbClr val="0000CC"/>
              </a:solidFill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Baskerville Old Face" pitchFamily="18" charset="0"/>
              </a:rPr>
              <a:t>This </a:t>
            </a:r>
            <a:r>
              <a:rPr lang="en-US" dirty="0">
                <a:latin typeface="Baskerville Old Face" pitchFamily="18" charset="0"/>
              </a:rPr>
              <a:t>was </a:t>
            </a:r>
            <a:r>
              <a:rPr lang="en-US" b="1" dirty="0">
                <a:solidFill>
                  <a:srgbClr val="870581"/>
                </a:solidFill>
                <a:latin typeface="Baskerville Old Face" pitchFamily="18" charset="0"/>
              </a:rPr>
              <a:t>a major drawback for CNNs </a:t>
            </a:r>
            <a:r>
              <a:rPr lang="en-US" dirty="0">
                <a:latin typeface="Baskerville Old Face" pitchFamily="18" charset="0"/>
              </a:rPr>
              <a:t>at </a:t>
            </a:r>
            <a:r>
              <a:rPr lang="en-US" b="1" dirty="0">
                <a:latin typeface="Baskerville Old Face" pitchFamily="18" charset="0"/>
              </a:rPr>
              <a:t>that period</a:t>
            </a:r>
            <a:r>
              <a:rPr lang="en-US" dirty="0">
                <a:latin typeface="Baskerville Old Face" pitchFamily="18" charset="0"/>
              </a:rPr>
              <a:t>, and hence </a:t>
            </a:r>
            <a:r>
              <a:rPr lang="en-US" b="1" dirty="0">
                <a:latin typeface="Baskerville Old Face" pitchFamily="18" charset="0"/>
              </a:rPr>
              <a:t>CNNs were only limited 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to the postal sectors </a:t>
            </a:r>
            <a:r>
              <a:rPr lang="en-US" dirty="0">
                <a:latin typeface="Baskerville Old Face" pitchFamily="18" charset="0"/>
              </a:rPr>
              <a:t>and </a:t>
            </a:r>
            <a:r>
              <a:rPr lang="en-US" b="1" dirty="0">
                <a:solidFill>
                  <a:srgbClr val="990000"/>
                </a:solidFill>
                <a:latin typeface="Baskerville Old Face" pitchFamily="18" charset="0"/>
              </a:rPr>
              <a:t>it failed to enter the world of machine learning.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  <a:latin typeface="Baskerville Old Face" pitchFamily="18" charset="0"/>
              </a:rPr>
              <a:t>In </a:t>
            </a:r>
            <a:r>
              <a:rPr lang="en-US" b="1" dirty="0">
                <a:solidFill>
                  <a:srgbClr val="FF0000"/>
                </a:solidFill>
                <a:latin typeface="Baskerville Old Face" pitchFamily="18" charset="0"/>
              </a:rPr>
              <a:t>2012, </a:t>
            </a:r>
            <a:r>
              <a:rPr lang="en-US" b="1" dirty="0">
                <a:solidFill>
                  <a:srgbClr val="009900"/>
                </a:solidFill>
                <a:latin typeface="Baskerville Old Face" pitchFamily="18" charset="0"/>
              </a:rPr>
              <a:t>Alex </a:t>
            </a:r>
            <a:r>
              <a:rPr lang="en-US" b="1" dirty="0" err="1">
                <a:solidFill>
                  <a:srgbClr val="009900"/>
                </a:solidFill>
                <a:latin typeface="Baskerville Old Face" pitchFamily="18" charset="0"/>
              </a:rPr>
              <a:t>Krizhevsky</a:t>
            </a:r>
            <a:r>
              <a:rPr lang="en-US" b="1" dirty="0">
                <a:solidFill>
                  <a:srgbClr val="009900"/>
                </a:solidFill>
                <a:latin typeface="Baskerville Old Face" pitchFamily="18" charset="0"/>
              </a:rPr>
              <a:t> </a:t>
            </a:r>
            <a:r>
              <a:rPr lang="en-US" dirty="0">
                <a:latin typeface="Baskerville Old Face" pitchFamily="18" charset="0"/>
              </a:rPr>
              <a:t>realized that it was time to bring back the branch of 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deep learning </a:t>
            </a:r>
            <a:r>
              <a:rPr lang="en-US" dirty="0">
                <a:latin typeface="Baskerville Old Face" pitchFamily="18" charset="0"/>
              </a:rPr>
              <a:t>that uses </a:t>
            </a:r>
            <a:r>
              <a:rPr lang="en-US" b="1" dirty="0">
                <a:solidFill>
                  <a:srgbClr val="990000"/>
                </a:solidFill>
                <a:latin typeface="Baskerville Old Face" pitchFamily="18" charset="0"/>
              </a:rPr>
              <a:t>multi-layered neural networks</a:t>
            </a:r>
            <a:r>
              <a:rPr lang="en-US" dirty="0">
                <a:latin typeface="Baskerville Old Face" pitchFamily="18" charset="0"/>
              </a:rPr>
              <a:t>. The </a:t>
            </a:r>
            <a:r>
              <a:rPr lang="en-US" b="1" dirty="0">
                <a:solidFill>
                  <a:srgbClr val="009900"/>
                </a:solidFill>
                <a:latin typeface="Baskerville Old Face" pitchFamily="18" charset="0"/>
              </a:rPr>
              <a:t>availability of large sets of data</a:t>
            </a:r>
            <a:r>
              <a:rPr lang="en-US" dirty="0">
                <a:latin typeface="Baskerville Old Face" pitchFamily="18" charset="0"/>
              </a:rPr>
              <a:t>, more specific </a:t>
            </a:r>
            <a:r>
              <a:rPr lang="en-US" b="1" dirty="0" err="1">
                <a:solidFill>
                  <a:srgbClr val="0000CC"/>
                </a:solidFill>
                <a:latin typeface="Baskerville Old Face" pitchFamily="18" charset="0"/>
              </a:rPr>
              <a:t>ImageNet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 datasets with millions of labeled images</a:t>
            </a:r>
            <a:r>
              <a:rPr lang="en-US" dirty="0">
                <a:latin typeface="Baskerville Old Face" pitchFamily="18" charset="0"/>
              </a:rPr>
              <a:t>, and an abundance of </a:t>
            </a:r>
            <a:r>
              <a:rPr lang="en-US" b="1" dirty="0">
                <a:solidFill>
                  <a:srgbClr val="990000"/>
                </a:solidFill>
                <a:latin typeface="Baskerville Old Face" pitchFamily="18" charset="0"/>
              </a:rPr>
              <a:t>computing resources </a:t>
            </a:r>
            <a:r>
              <a:rPr lang="en-US" dirty="0">
                <a:latin typeface="Baskerville Old Face" pitchFamily="18" charset="0"/>
              </a:rPr>
              <a:t>enabled </a:t>
            </a:r>
            <a:r>
              <a:rPr lang="en-US" b="1" dirty="0">
                <a:solidFill>
                  <a:srgbClr val="870581"/>
                </a:solidFill>
                <a:latin typeface="Baskerville Old Face" pitchFamily="18" charset="0"/>
              </a:rPr>
              <a:t>researchers to revive CNNs.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9991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IN" dirty="0">
              <a:solidFill>
                <a:srgbClr val="0000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311727" y="762000"/>
            <a:ext cx="83750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0000CC"/>
                </a:solidFill>
                <a:latin typeface="Baskerville Old Face" pitchFamily="18" charset="0"/>
              </a:rPr>
              <a:t>Example of equivariance: </a:t>
            </a:r>
            <a:r>
              <a:rPr lang="en-US" sz="2400" dirty="0">
                <a:latin typeface="Baskerville Old Face" pitchFamily="18" charset="0"/>
              </a:rPr>
              <a:t>With </a:t>
            </a:r>
            <a:r>
              <a:rPr lang="en-US" sz="2400" b="1" dirty="0">
                <a:solidFill>
                  <a:srgbClr val="FF0000"/>
                </a:solidFill>
                <a:latin typeface="Baskerville Old Face" pitchFamily="18" charset="0"/>
              </a:rPr>
              <a:t>2D images convolution </a:t>
            </a:r>
            <a:r>
              <a:rPr lang="en-US" sz="2400" b="1" dirty="0">
                <a:latin typeface="Baskerville Old Face" pitchFamily="18" charset="0"/>
              </a:rPr>
              <a:t>creates a map where certain features </a:t>
            </a:r>
            <a:r>
              <a:rPr lang="en-US" sz="2400" dirty="0">
                <a:latin typeface="Baskerville Old Face" pitchFamily="18" charset="0"/>
              </a:rPr>
              <a:t>appear </a:t>
            </a:r>
            <a:r>
              <a:rPr lang="en-US" sz="2400" b="1" dirty="0">
                <a:latin typeface="Baskerville Old Face" pitchFamily="18" charset="0"/>
              </a:rPr>
              <a:t>in the input</a:t>
            </a:r>
            <a:r>
              <a:rPr lang="en-US" sz="2400" dirty="0">
                <a:latin typeface="Baskerville Old Face" pitchFamily="18" charset="0"/>
              </a:rPr>
              <a:t>. </a:t>
            </a:r>
            <a:endParaRPr lang="en-US" sz="2400" dirty="0" smtClean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	</a:t>
            </a:r>
            <a:r>
              <a:rPr lang="en-US" sz="2400" dirty="0" smtClean="0">
                <a:latin typeface="Baskerville Old Face" pitchFamily="18" charset="0"/>
              </a:rPr>
              <a:t>If </a:t>
            </a:r>
            <a:r>
              <a:rPr lang="en-US" sz="2400" b="1" dirty="0">
                <a:solidFill>
                  <a:srgbClr val="0000CC"/>
                </a:solidFill>
                <a:latin typeface="Baskerville Old Face" pitchFamily="18" charset="0"/>
              </a:rPr>
              <a:t>we move the object in the input</a:t>
            </a:r>
            <a:r>
              <a:rPr lang="en-US" sz="2400" dirty="0">
                <a:latin typeface="Baskerville Old Face" pitchFamily="18" charset="0"/>
              </a:rPr>
              <a:t>, </a:t>
            </a:r>
            <a:r>
              <a:rPr lang="en-US" sz="2400" b="1" dirty="0">
                <a:solidFill>
                  <a:srgbClr val="990000"/>
                </a:solidFill>
                <a:latin typeface="Baskerville Old Face" pitchFamily="18" charset="0"/>
              </a:rPr>
              <a:t>the representation will move the same amount in the output</a:t>
            </a:r>
            <a:r>
              <a:rPr lang="en-US" sz="2400" dirty="0">
                <a:latin typeface="Baskerville Old Face" pitchFamily="18" charset="0"/>
              </a:rPr>
              <a:t>. It is useful to </a:t>
            </a:r>
            <a:r>
              <a:rPr lang="en-US" sz="2400" b="1" dirty="0">
                <a:solidFill>
                  <a:srgbClr val="660066"/>
                </a:solidFill>
                <a:latin typeface="Baskerville Old Face" pitchFamily="18" charset="0"/>
              </a:rPr>
              <a:t>detect edges in first layer of convolutional network</a:t>
            </a:r>
            <a:r>
              <a:rPr lang="en-US" sz="2400" dirty="0">
                <a:latin typeface="Baskerville Old Face" pitchFamily="18" charset="0"/>
              </a:rPr>
              <a:t>. </a:t>
            </a:r>
            <a:r>
              <a:rPr lang="en-US" sz="2400" b="1" dirty="0">
                <a:latin typeface="Baskerville Old Face" pitchFamily="18" charset="0"/>
              </a:rPr>
              <a:t>S</a:t>
            </a:r>
            <a:r>
              <a:rPr lang="en-US" sz="2400" b="1" dirty="0">
                <a:solidFill>
                  <a:srgbClr val="0000CC"/>
                </a:solidFill>
                <a:latin typeface="Baskerville Old Face" pitchFamily="18" charset="0"/>
              </a:rPr>
              <a:t>ame edges appear </a:t>
            </a:r>
            <a:r>
              <a:rPr lang="en-US" sz="2400" b="1" dirty="0" smtClean="0">
                <a:solidFill>
                  <a:srgbClr val="CC0000"/>
                </a:solidFill>
                <a:latin typeface="Baskerville Old Face" pitchFamily="18" charset="0"/>
              </a:rPr>
              <a:t>every where </a:t>
            </a:r>
            <a:r>
              <a:rPr lang="en-US" sz="2400" b="1" dirty="0">
                <a:solidFill>
                  <a:srgbClr val="CC0000"/>
                </a:solidFill>
                <a:latin typeface="Baskerville Old Face" pitchFamily="18" charset="0"/>
              </a:rPr>
              <a:t>in image,</a:t>
            </a:r>
            <a:r>
              <a:rPr lang="en-US" sz="2400" dirty="0">
                <a:latin typeface="Baskerville Old Face" pitchFamily="18" charset="0"/>
              </a:rPr>
              <a:t> so it is </a:t>
            </a:r>
            <a:r>
              <a:rPr lang="en-US" sz="2400" b="1" dirty="0">
                <a:solidFill>
                  <a:srgbClr val="009900"/>
                </a:solidFill>
                <a:latin typeface="Baskerville Old Face" pitchFamily="18" charset="0"/>
              </a:rPr>
              <a:t>practical to share parameters across entire image</a:t>
            </a:r>
            <a:r>
              <a:rPr lang="en-US" b="1" dirty="0">
                <a:solidFill>
                  <a:srgbClr val="0099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3395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Activation Function used in CNN</a:t>
            </a:r>
            <a:endParaRPr lang="en-IN" dirty="0">
              <a:solidFill>
                <a:srgbClr val="0000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1" y="762000"/>
            <a:ext cx="8458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askerville Old Face" pitchFamily="18" charset="0"/>
              </a:rPr>
              <a:t>The </a:t>
            </a:r>
            <a:r>
              <a:rPr lang="en-US" sz="2400" b="1" dirty="0">
                <a:solidFill>
                  <a:srgbClr val="009900"/>
                </a:solidFill>
                <a:latin typeface="Baskerville Old Face" pitchFamily="18" charset="0"/>
              </a:rPr>
              <a:t>output volume of the </a:t>
            </a:r>
            <a:r>
              <a:rPr lang="en-US" sz="2400" b="1" dirty="0" smtClean="0">
                <a:solidFill>
                  <a:srgbClr val="009900"/>
                </a:solidFill>
                <a:latin typeface="Baskerville Old Face" pitchFamily="18" charset="0"/>
              </a:rPr>
              <a:t>Convolution </a:t>
            </a:r>
            <a:r>
              <a:rPr lang="en-US" sz="2400" b="1" dirty="0">
                <a:solidFill>
                  <a:srgbClr val="009900"/>
                </a:solidFill>
                <a:latin typeface="Baskerville Old Face" pitchFamily="18" charset="0"/>
              </a:rPr>
              <a:t>layer </a:t>
            </a:r>
            <a:r>
              <a:rPr lang="en-US" sz="2400" dirty="0">
                <a:latin typeface="Baskerville Old Face" pitchFamily="18" charset="0"/>
              </a:rPr>
              <a:t>is fed to </a:t>
            </a:r>
            <a:r>
              <a:rPr lang="en-US" sz="2400" b="1" dirty="0">
                <a:solidFill>
                  <a:srgbClr val="CC0000"/>
                </a:solidFill>
                <a:latin typeface="Baskerville Old Face" pitchFamily="18" charset="0"/>
              </a:rPr>
              <a:t>an </a:t>
            </a:r>
            <a:r>
              <a:rPr lang="en-US" sz="2400" b="1" dirty="0" smtClean="0">
                <a:solidFill>
                  <a:srgbClr val="CC0000"/>
                </a:solidFill>
                <a:latin typeface="Baskerville Old Face" pitchFamily="18" charset="0"/>
              </a:rPr>
              <a:t>element wise </a:t>
            </a:r>
            <a:r>
              <a:rPr lang="en-US" sz="2400" b="1" dirty="0">
                <a:solidFill>
                  <a:srgbClr val="CC0000"/>
                </a:solidFill>
                <a:latin typeface="Baskerville Old Face" pitchFamily="18" charset="0"/>
              </a:rPr>
              <a:t>activation function</a:t>
            </a:r>
            <a:r>
              <a:rPr lang="en-US" sz="2400" dirty="0">
                <a:latin typeface="Baskerville Old Face" pitchFamily="18" charset="0"/>
              </a:rPr>
              <a:t>, commonly </a:t>
            </a:r>
            <a:r>
              <a:rPr lang="en-US" sz="2400" b="1" dirty="0">
                <a:solidFill>
                  <a:srgbClr val="0000CC"/>
                </a:solidFill>
                <a:latin typeface="Baskerville Old Face" pitchFamily="18" charset="0"/>
              </a:rPr>
              <a:t>a Rectified-Linear Unit (</a:t>
            </a:r>
            <a:r>
              <a:rPr lang="en-US" sz="2400" b="1" dirty="0" err="1">
                <a:solidFill>
                  <a:srgbClr val="0000CC"/>
                </a:solidFill>
                <a:latin typeface="Baskerville Old Face" pitchFamily="18" charset="0"/>
              </a:rPr>
              <a:t>ReLu</a:t>
            </a:r>
            <a:r>
              <a:rPr lang="en-US" sz="2400" b="1" dirty="0" smtClean="0">
                <a:solidFill>
                  <a:srgbClr val="0000CC"/>
                </a:solidFill>
                <a:latin typeface="Baskerville Old Face" pitchFamily="18" charset="0"/>
              </a:rPr>
              <a:t>).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askerville Old Face" pitchFamily="18" charset="0"/>
              </a:rPr>
              <a:t>After </a:t>
            </a:r>
            <a:r>
              <a:rPr lang="en-US" sz="2400" b="1" dirty="0">
                <a:solidFill>
                  <a:srgbClr val="FF0000"/>
                </a:solidFill>
                <a:latin typeface="Baskerville Old Face" pitchFamily="18" charset="0"/>
              </a:rPr>
              <a:t>each CONV layer in a CNN</a:t>
            </a:r>
            <a:r>
              <a:rPr lang="en-US" sz="2400" dirty="0">
                <a:latin typeface="Baskerville Old Face" pitchFamily="18" charset="0"/>
              </a:rPr>
              <a:t>, we </a:t>
            </a:r>
            <a:r>
              <a:rPr lang="en-US" sz="2400" b="1" dirty="0">
                <a:solidFill>
                  <a:srgbClr val="0000CC"/>
                </a:solidFill>
                <a:latin typeface="Baskerville Old Face" pitchFamily="18" charset="0"/>
              </a:rPr>
              <a:t>apply a nonlinear activation function,</a:t>
            </a:r>
            <a:r>
              <a:rPr lang="en-US" sz="2400" dirty="0">
                <a:latin typeface="Baskerville Old Face" pitchFamily="18" charset="0"/>
              </a:rPr>
              <a:t> such </a:t>
            </a:r>
            <a:r>
              <a:rPr lang="en-US" sz="2400" b="1" u="sng" dirty="0">
                <a:solidFill>
                  <a:srgbClr val="CC0000"/>
                </a:solidFill>
                <a:latin typeface="Baskerville Old Face" pitchFamily="18" charset="0"/>
              </a:rPr>
              <a:t>as </a:t>
            </a:r>
            <a:r>
              <a:rPr lang="en-US" sz="2400" b="1" u="sng" dirty="0" err="1" smtClean="0">
                <a:solidFill>
                  <a:srgbClr val="CC0000"/>
                </a:solidFill>
                <a:latin typeface="Baskerville Old Face" pitchFamily="18" charset="0"/>
              </a:rPr>
              <a:t>ReLU</a:t>
            </a:r>
            <a:r>
              <a:rPr lang="en-US" sz="2400" dirty="0" smtClean="0">
                <a:latin typeface="Baskerville Old Face" pitchFamily="18" charset="0"/>
              </a:rPr>
              <a:t>. The </a:t>
            </a:r>
            <a:r>
              <a:rPr lang="en-US" sz="2400" b="1" dirty="0">
                <a:solidFill>
                  <a:srgbClr val="CC0000"/>
                </a:solidFill>
                <a:latin typeface="Baskerville Old Face" pitchFamily="18" charset="0"/>
              </a:rPr>
              <a:t>Rectified Linear Unit, or </a:t>
            </a:r>
            <a:r>
              <a:rPr lang="en-US" sz="2400" b="1" dirty="0" err="1">
                <a:solidFill>
                  <a:srgbClr val="CC0000"/>
                </a:solidFill>
                <a:latin typeface="Baskerville Old Face" pitchFamily="18" charset="0"/>
              </a:rPr>
              <a:t>ReLU</a:t>
            </a:r>
            <a:r>
              <a:rPr lang="en-US" sz="2400" dirty="0">
                <a:latin typeface="Baskerville Old Face" pitchFamily="18" charset="0"/>
              </a:rPr>
              <a:t>, is </a:t>
            </a:r>
            <a:r>
              <a:rPr lang="en-US" sz="2400" b="1" dirty="0">
                <a:latin typeface="Baskerville Old Face" pitchFamily="18" charset="0"/>
              </a:rPr>
              <a:t>not a separate component of the convolutional neural networks' process</a:t>
            </a:r>
            <a:r>
              <a:rPr lang="en-US" sz="2400" dirty="0">
                <a:latin typeface="Baskerville Old Face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askerville Old Face" pitchFamily="18" charset="0"/>
              </a:rPr>
              <a:t>The </a:t>
            </a:r>
            <a:r>
              <a:rPr lang="en-US" sz="2400" b="1" dirty="0" err="1">
                <a:latin typeface="Baskerville Old Face" pitchFamily="18" charset="0"/>
              </a:rPr>
              <a:t>ReLu</a:t>
            </a:r>
            <a:r>
              <a:rPr lang="en-US" sz="2400" b="1" dirty="0">
                <a:latin typeface="Baskerville Old Face" pitchFamily="18" charset="0"/>
              </a:rPr>
              <a:t> layer </a:t>
            </a:r>
            <a:r>
              <a:rPr lang="en-US" sz="2400" dirty="0">
                <a:latin typeface="Baskerville Old Face" pitchFamily="18" charset="0"/>
              </a:rPr>
              <a:t>will </a:t>
            </a:r>
            <a:r>
              <a:rPr lang="en-US" sz="2400" b="1" dirty="0">
                <a:solidFill>
                  <a:srgbClr val="0000CC"/>
                </a:solidFill>
                <a:latin typeface="Baskerville Old Face" pitchFamily="18" charset="0"/>
              </a:rPr>
              <a:t>determine whether an input node </a:t>
            </a:r>
            <a:r>
              <a:rPr lang="en-US" sz="2400" dirty="0">
                <a:latin typeface="Baskerville Old Face" pitchFamily="18" charset="0"/>
              </a:rPr>
              <a:t>will </a:t>
            </a:r>
            <a:r>
              <a:rPr lang="en-US" sz="2400" b="1" dirty="0">
                <a:solidFill>
                  <a:srgbClr val="009900"/>
                </a:solidFill>
                <a:latin typeface="Baskerville Old Face" pitchFamily="18" charset="0"/>
              </a:rPr>
              <a:t>'fire' given the input data</a:t>
            </a:r>
            <a:r>
              <a:rPr lang="en-US" sz="2400" b="1" dirty="0" smtClean="0">
                <a:solidFill>
                  <a:srgbClr val="009900"/>
                </a:solidFill>
                <a:latin typeface="Baskerville Old Face" pitchFamily="18" charset="0"/>
              </a:rPr>
              <a:t>.</a:t>
            </a:r>
            <a:endParaRPr lang="en-US" sz="2400" b="1" dirty="0">
              <a:solidFill>
                <a:srgbClr val="009900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07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Activation Function used in CNN</a:t>
            </a:r>
            <a:endParaRPr lang="en-IN" dirty="0">
              <a:solidFill>
                <a:srgbClr val="0000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1" y="762000"/>
            <a:ext cx="845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askerville Old Face" pitchFamily="18" charset="0"/>
              </a:rPr>
              <a:t>This </a:t>
            </a:r>
            <a:r>
              <a:rPr lang="en-US" sz="2400" b="1" dirty="0">
                <a:latin typeface="Baskerville Old Face" pitchFamily="18" charset="0"/>
              </a:rPr>
              <a:t>'firing' signals </a:t>
            </a:r>
            <a:r>
              <a:rPr lang="en-US" sz="2400" b="1" dirty="0">
                <a:solidFill>
                  <a:srgbClr val="0000CC"/>
                </a:solidFill>
                <a:latin typeface="Baskerville Old Face" pitchFamily="18" charset="0"/>
              </a:rPr>
              <a:t>whether the convolution layer's filters </a:t>
            </a:r>
            <a:r>
              <a:rPr lang="en-US" sz="2400" b="1" dirty="0">
                <a:solidFill>
                  <a:srgbClr val="CC0000"/>
                </a:solidFill>
                <a:latin typeface="Baskerville Old Face" pitchFamily="18" charset="0"/>
              </a:rPr>
              <a:t>have detected a visual feature.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askerville Old Face" pitchFamily="18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Baskerville Old Face" pitchFamily="18" charset="0"/>
              </a:rPr>
              <a:t>dimensions of the volume are left unchanged</a:t>
            </a:r>
            <a:r>
              <a:rPr lang="en-US" sz="2400" dirty="0">
                <a:latin typeface="Baskerville Old Face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askerville Old Face" pitchFamily="18" charset="0"/>
              </a:rPr>
              <a:t>The </a:t>
            </a:r>
            <a:r>
              <a:rPr lang="en-US" sz="2400" b="1" dirty="0" err="1">
                <a:solidFill>
                  <a:srgbClr val="009900"/>
                </a:solidFill>
                <a:latin typeface="Baskerville Old Face" pitchFamily="18" charset="0"/>
              </a:rPr>
              <a:t>ReLU</a:t>
            </a:r>
            <a:r>
              <a:rPr lang="en-US" sz="2400" b="1" dirty="0">
                <a:solidFill>
                  <a:srgbClr val="009900"/>
                </a:solidFill>
                <a:latin typeface="Baskerville Old Face" pitchFamily="18" charset="0"/>
              </a:rPr>
              <a:t> (short for rectified linear units) </a:t>
            </a:r>
            <a:r>
              <a:rPr lang="en-US" sz="2400" dirty="0">
                <a:latin typeface="Baskerville Old Face" pitchFamily="18" charset="0"/>
              </a:rPr>
              <a:t>layer commonly follows the </a:t>
            </a:r>
            <a:r>
              <a:rPr lang="en-US" sz="2400" b="1" dirty="0">
                <a:solidFill>
                  <a:srgbClr val="CC0000"/>
                </a:solidFill>
                <a:latin typeface="Baskerville Old Face" pitchFamily="18" charset="0"/>
              </a:rPr>
              <a:t>convolution layer</a:t>
            </a:r>
            <a:r>
              <a:rPr lang="en-US" sz="2400" dirty="0">
                <a:latin typeface="Baskerville Old Face" pitchFamily="18" charset="0"/>
              </a:rPr>
              <a:t>. i.e. the </a:t>
            </a:r>
            <a:r>
              <a:rPr lang="en-US" sz="2400" dirty="0" err="1">
                <a:latin typeface="Baskerville Old Face" pitchFamily="18" charset="0"/>
              </a:rPr>
              <a:t>ReLU</a:t>
            </a:r>
            <a:r>
              <a:rPr lang="en-US" sz="2400" dirty="0">
                <a:latin typeface="Baskerville Old Face" pitchFamily="18" charset="0"/>
              </a:rPr>
              <a:t> layer allows the </a:t>
            </a:r>
            <a:r>
              <a:rPr lang="en-US" sz="2400" dirty="0" err="1">
                <a:latin typeface="Baskerville Old Face" pitchFamily="18" charset="0"/>
              </a:rPr>
              <a:t>convnet</a:t>
            </a:r>
            <a:r>
              <a:rPr lang="en-US" sz="2400" dirty="0">
                <a:latin typeface="Baskerville Old Face" pitchFamily="18" charset="0"/>
              </a:rPr>
              <a:t> to account for situations in which the relationship between the pixel value inputs and the </a:t>
            </a:r>
            <a:r>
              <a:rPr lang="en-US" sz="2400" dirty="0" err="1">
                <a:latin typeface="Baskerville Old Face" pitchFamily="18" charset="0"/>
              </a:rPr>
              <a:t>convnet</a:t>
            </a:r>
            <a:r>
              <a:rPr lang="en-US" sz="2400" dirty="0">
                <a:latin typeface="Baskerville Old Face" pitchFamily="18" charset="0"/>
              </a:rPr>
              <a:t> output is not linear. </a:t>
            </a:r>
          </a:p>
        </p:txBody>
      </p:sp>
    </p:spTree>
    <p:extLst>
      <p:ext uri="{BB962C8B-B14F-4D97-AF65-F5344CB8AC3E}">
        <p14:creationId xmlns:p14="http://schemas.microsoft.com/office/powerpoint/2010/main" val="216065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IN" dirty="0">
              <a:solidFill>
                <a:srgbClr val="0000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5122" name="Picture 2" descr="https://sds-platform-private.s3-us-east-2.amazonaws.com/uploads/71_blog_image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60" y="914400"/>
            <a:ext cx="797756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798" y="4953000"/>
            <a:ext cx="83820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The purpose of applying </a:t>
            </a:r>
            <a:r>
              <a:rPr lang="en-US" sz="2400" b="1" dirty="0">
                <a:solidFill>
                  <a:srgbClr val="CC0000"/>
                </a:solidFill>
                <a:latin typeface="Baskerville Old Face" pitchFamily="18" charset="0"/>
              </a:rPr>
              <a:t>the rectifier function </a:t>
            </a:r>
            <a:r>
              <a:rPr lang="en-US" sz="2400" dirty="0">
                <a:latin typeface="Baskerville Old Face" pitchFamily="18" charset="0"/>
              </a:rPr>
              <a:t>is </a:t>
            </a:r>
            <a:r>
              <a:rPr lang="en-US" sz="2400" b="1" dirty="0">
                <a:solidFill>
                  <a:srgbClr val="009900"/>
                </a:solidFill>
                <a:latin typeface="Baskerville Old Face" pitchFamily="18" charset="0"/>
              </a:rPr>
              <a:t>to increase the non-linearity in our images</a:t>
            </a:r>
            <a:r>
              <a:rPr lang="en-US" sz="2400" b="1" dirty="0" smtClean="0">
                <a:solidFill>
                  <a:srgbClr val="009900"/>
                </a:solidFill>
                <a:latin typeface="Baskerville Old Face" pitchFamily="18" charset="0"/>
              </a:rPr>
              <a:t>. </a:t>
            </a:r>
            <a:r>
              <a:rPr lang="en-US" sz="2400" dirty="0">
                <a:latin typeface="Baskerville Old Face" pitchFamily="18" charset="0"/>
              </a:rPr>
              <a:t>The</a:t>
            </a: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b="1" dirty="0" err="1">
                <a:solidFill>
                  <a:srgbClr val="CC0000"/>
                </a:solidFill>
                <a:latin typeface="Baskerville Old Face" pitchFamily="18" charset="0"/>
              </a:rPr>
              <a:t>ReLU</a:t>
            </a:r>
            <a:r>
              <a:rPr lang="en-US" sz="2400" b="1" dirty="0">
                <a:solidFill>
                  <a:srgbClr val="CC0000"/>
                </a:solidFill>
                <a:latin typeface="Baskerville Old Face" pitchFamily="18" charset="0"/>
              </a:rPr>
              <a:t> function </a:t>
            </a:r>
            <a:r>
              <a:rPr lang="en-US" sz="2400" dirty="0">
                <a:latin typeface="Baskerville Old Face" pitchFamily="18" charset="0"/>
              </a:rPr>
              <a:t>takes </a:t>
            </a:r>
            <a:r>
              <a:rPr lang="en-US" sz="2400" b="1" dirty="0">
                <a:solidFill>
                  <a:srgbClr val="0000CC"/>
                </a:solidFill>
                <a:latin typeface="Baskerville Old Face" pitchFamily="18" charset="0"/>
              </a:rPr>
              <a:t>a value x and returns 0</a:t>
            </a:r>
            <a:r>
              <a:rPr lang="en-US" sz="2400" dirty="0">
                <a:latin typeface="Baskerville Old Face" pitchFamily="18" charset="0"/>
              </a:rPr>
              <a:t> </a:t>
            </a:r>
            <a:r>
              <a:rPr lang="en-US" sz="2400" b="1" dirty="0">
                <a:latin typeface="Baskerville Old Face" pitchFamily="18" charset="0"/>
              </a:rPr>
              <a:t>if x is negative </a:t>
            </a:r>
            <a:r>
              <a:rPr lang="en-US" sz="2400" dirty="0">
                <a:latin typeface="Baskerville Old Face" pitchFamily="18" charset="0"/>
              </a:rPr>
              <a:t>and </a:t>
            </a:r>
            <a:r>
              <a:rPr lang="en-US" sz="2400" b="1" dirty="0">
                <a:solidFill>
                  <a:srgbClr val="009900"/>
                </a:solidFill>
                <a:latin typeface="Baskerville Old Face" pitchFamily="18" charset="0"/>
              </a:rPr>
              <a:t>x if x is positive</a:t>
            </a:r>
            <a:r>
              <a:rPr lang="en-US" sz="2400" dirty="0">
                <a:latin typeface="Baskerville Old Face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246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40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IN" dirty="0">
              <a:solidFill>
                <a:srgbClr val="0000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797511"/>
            <a:ext cx="8305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Baskerville Old Face" pitchFamily="18" charset="0"/>
              </a:rPr>
              <a:t>Activation Functions used in Convolution: </a:t>
            </a:r>
            <a:r>
              <a:rPr lang="en-US" sz="2400" dirty="0"/>
              <a:t>After each </a:t>
            </a:r>
          </a:p>
          <a:p>
            <a:r>
              <a:rPr lang="en-US" sz="2400" dirty="0"/>
              <a:t>CONV layer in a CNN, we apply a nonlinear activation function, such as </a:t>
            </a:r>
            <a:r>
              <a:rPr lang="en-US" sz="2400" dirty="0" err="1"/>
              <a:t>ReLU</a:t>
            </a:r>
            <a:r>
              <a:rPr lang="en-US" sz="2400" dirty="0"/>
              <a:t>, ELU, or any of the other Leaky </a:t>
            </a:r>
            <a:r>
              <a:rPr lang="en-US" sz="2400" dirty="0" err="1"/>
              <a:t>ReLU</a:t>
            </a:r>
            <a:r>
              <a:rPr lang="en-US" sz="2400" dirty="0"/>
              <a:t> variants. We typically denote activation layers as 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RELU in network diagrams as since </a:t>
            </a:r>
            <a:r>
              <a:rPr lang="en-US" sz="2400" dirty="0" err="1"/>
              <a:t>ReLU</a:t>
            </a:r>
            <a:r>
              <a:rPr lang="en-US" sz="2400" dirty="0"/>
              <a:t> activations are most commonly used, we may also simply state </a:t>
            </a:r>
            <a:endParaRPr lang="en-US" sz="2400" dirty="0">
              <a:latin typeface="Baskerville Old Fac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754063"/>
            <a:ext cx="8924925" cy="427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4951274"/>
            <a:ext cx="845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As you can see from the graph, the </a:t>
            </a:r>
            <a:r>
              <a:rPr lang="en-US" sz="2400" dirty="0" err="1">
                <a:latin typeface="Baskerville Old Face" pitchFamily="18" charset="0"/>
              </a:rPr>
              <a:t>ReLU</a:t>
            </a:r>
            <a:r>
              <a:rPr lang="en-US" sz="2400" dirty="0">
                <a:latin typeface="Baskerville Old Face" pitchFamily="18" charset="0"/>
              </a:rPr>
              <a:t> function is nonlinear. In this layer, the </a:t>
            </a:r>
            <a:r>
              <a:rPr lang="en-US" sz="2400" b="1" dirty="0" err="1">
                <a:solidFill>
                  <a:srgbClr val="009900"/>
                </a:solidFill>
                <a:latin typeface="Baskerville Old Face" pitchFamily="18" charset="0"/>
              </a:rPr>
              <a:t>ReLU</a:t>
            </a:r>
            <a:r>
              <a:rPr lang="en-US" sz="2400" b="1" dirty="0">
                <a:solidFill>
                  <a:srgbClr val="009900"/>
                </a:solidFill>
                <a:latin typeface="Baskerville Old Face" pitchFamily="18" charset="0"/>
              </a:rPr>
              <a:t> function is applied to each point in the feature map.</a:t>
            </a:r>
            <a:r>
              <a:rPr lang="en-US" sz="2400" dirty="0">
                <a:latin typeface="Baskerville Old Face" pitchFamily="18" charset="0"/>
              </a:rPr>
              <a:t> The result is a feature map </a:t>
            </a:r>
            <a:r>
              <a:rPr lang="en-US" sz="2400" b="1" dirty="0">
                <a:solidFill>
                  <a:srgbClr val="0000CC"/>
                </a:solidFill>
                <a:latin typeface="Baskerville Old Face" pitchFamily="18" charset="0"/>
              </a:rPr>
              <a:t>without negative values</a:t>
            </a:r>
            <a:r>
              <a:rPr lang="en-US" b="1" dirty="0">
                <a:solidFill>
                  <a:srgbClr val="0000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142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  <a:latin typeface="Baskerville Old Face" pitchFamily="18" charset="0"/>
              </a:rPr>
              <a:t>CNN</a:t>
            </a:r>
            <a:r>
              <a:rPr lang="en-US" dirty="0">
                <a:latin typeface="Baskerville Old Face" pitchFamily="18" charset="0"/>
              </a:rPr>
              <a:t> stands for </a:t>
            </a:r>
            <a:r>
              <a:rPr lang="en-US" b="1" dirty="0">
                <a:solidFill>
                  <a:srgbClr val="002060"/>
                </a:solidFill>
                <a:latin typeface="Baskerville Old Face" pitchFamily="18" charset="0"/>
              </a:rPr>
              <a:t>Convolutional Neural Network</a:t>
            </a:r>
            <a:r>
              <a:rPr lang="en-US" dirty="0">
                <a:latin typeface="Baskerville Old Face" pitchFamily="18" charset="0"/>
              </a:rPr>
              <a:t>, which is a type of </a:t>
            </a:r>
            <a:r>
              <a:rPr lang="en-US" b="1" dirty="0">
                <a:solidFill>
                  <a:srgbClr val="009900"/>
                </a:solidFill>
                <a:latin typeface="Baskerville Old Face" pitchFamily="18" charset="0"/>
              </a:rPr>
              <a:t>deep learning model </a:t>
            </a:r>
            <a:r>
              <a:rPr lang="en-US" dirty="0">
                <a:latin typeface="Baskerville Old Face" pitchFamily="18" charset="0"/>
              </a:rPr>
              <a:t>commonly used in the </a:t>
            </a:r>
            <a:r>
              <a:rPr lang="en-US" b="1" dirty="0">
                <a:solidFill>
                  <a:srgbClr val="FF0066"/>
                </a:solidFill>
                <a:latin typeface="Baskerville Old Face" pitchFamily="18" charset="0"/>
              </a:rPr>
              <a:t>field of computer vision.</a:t>
            </a:r>
            <a:r>
              <a:rPr lang="en-US" dirty="0">
                <a:latin typeface="Baskerville Old Face" pitchFamily="18" charset="0"/>
              </a:rPr>
              <a:t> CNNs are particularly effective in tasks related to </a:t>
            </a:r>
            <a:r>
              <a:rPr lang="en-US" b="1" dirty="0">
                <a:solidFill>
                  <a:srgbClr val="0000FF"/>
                </a:solidFill>
                <a:latin typeface="Baskerville Old Face" pitchFamily="18" charset="0"/>
              </a:rPr>
              <a:t>image recognition and classification.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Baskerville Old Face" pitchFamily="18" charset="0"/>
              </a:rPr>
              <a:t>Convolution </a:t>
            </a:r>
            <a:r>
              <a:rPr lang="en-US" b="1" dirty="0">
                <a:latin typeface="Baskerville Old Face" pitchFamily="18" charset="0"/>
              </a:rPr>
              <a:t>neural network</a:t>
            </a:r>
            <a:r>
              <a:rPr lang="en-US" dirty="0">
                <a:latin typeface="Baskerville Old Face" pitchFamily="18" charset="0"/>
              </a:rPr>
              <a:t> (</a:t>
            </a:r>
            <a:r>
              <a:rPr lang="en-US" b="1" dirty="0">
                <a:solidFill>
                  <a:srgbClr val="FF0000"/>
                </a:solidFill>
                <a:latin typeface="Baskerville Old Face" pitchFamily="18" charset="0"/>
              </a:rPr>
              <a:t>also known as </a:t>
            </a:r>
            <a:r>
              <a:rPr lang="en-US" b="1" i="1" dirty="0" err="1">
                <a:solidFill>
                  <a:srgbClr val="FF0000"/>
                </a:solidFill>
                <a:latin typeface="Baskerville Old Face" pitchFamily="18" charset="0"/>
              </a:rPr>
              <a:t>ConvNet</a:t>
            </a:r>
            <a:r>
              <a:rPr lang="en-US" b="1" i="1" dirty="0">
                <a:solidFill>
                  <a:srgbClr val="FF0000"/>
                </a:solidFill>
                <a:latin typeface="Baskerville Old Face" pitchFamily="18" charset="0"/>
              </a:rPr>
              <a:t> or CNN</a:t>
            </a:r>
            <a:r>
              <a:rPr lang="en-US" b="1" dirty="0">
                <a:solidFill>
                  <a:srgbClr val="FF0000"/>
                </a:solidFill>
                <a:latin typeface="Baskerville Old Face" pitchFamily="18" charset="0"/>
              </a:rPr>
              <a:t>) </a:t>
            </a:r>
            <a:r>
              <a:rPr lang="en-US" dirty="0">
                <a:latin typeface="Baskerville Old Face" pitchFamily="18" charset="0"/>
              </a:rPr>
              <a:t>is a type of 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feed-forward 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  <a:hlinkClick r:id="rId2"/>
              </a:rPr>
              <a:t>neural network</a:t>
            </a:r>
            <a:r>
              <a:rPr lang="en-US" dirty="0">
                <a:latin typeface="Baskerville Old Face" pitchFamily="18" charset="0"/>
              </a:rPr>
              <a:t> used in tasks like </a:t>
            </a:r>
            <a:r>
              <a:rPr lang="en-US" b="1" dirty="0">
                <a:solidFill>
                  <a:srgbClr val="990000"/>
                </a:solidFill>
                <a:latin typeface="Baskerville Old Face" pitchFamily="18" charset="0"/>
              </a:rPr>
              <a:t>image </a:t>
            </a:r>
            <a:r>
              <a:rPr lang="en-US" b="1" dirty="0" smtClean="0">
                <a:solidFill>
                  <a:srgbClr val="990000"/>
                </a:solidFill>
                <a:latin typeface="Baskerville Old Face" pitchFamily="18" charset="0"/>
              </a:rPr>
              <a:t>analysis.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Baskerville Old Face" pitchFamily="18" charset="0"/>
              </a:rPr>
              <a:t>This </a:t>
            </a:r>
            <a:r>
              <a:rPr lang="en-US" b="1" dirty="0">
                <a:latin typeface="Baskerville Old Face" pitchFamily="18" charset="0"/>
              </a:rPr>
              <a:t>CNN Algorithm 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take the image </a:t>
            </a:r>
            <a:r>
              <a:rPr lang="en-US" b="1" dirty="0">
                <a:solidFill>
                  <a:srgbClr val="FF0000"/>
                </a:solidFill>
                <a:latin typeface="Baskerville Old Face" pitchFamily="18" charset="0"/>
              </a:rPr>
              <a:t>as an input </a:t>
            </a:r>
            <a:r>
              <a:rPr lang="en-US" dirty="0">
                <a:latin typeface="Baskerville Old Face" pitchFamily="18" charset="0"/>
              </a:rPr>
              <a:t>and </a:t>
            </a:r>
            <a:r>
              <a:rPr lang="en-US" b="1" dirty="0">
                <a:solidFill>
                  <a:srgbClr val="009900"/>
                </a:solidFill>
                <a:latin typeface="Baskerville Old Face" pitchFamily="18" charset="0"/>
              </a:rPr>
              <a:t>learn the various features of the image </a:t>
            </a:r>
            <a:r>
              <a:rPr lang="en-US" dirty="0">
                <a:latin typeface="Baskerville Old Face" pitchFamily="18" charset="0"/>
              </a:rPr>
              <a:t>through f</a:t>
            </a:r>
            <a:r>
              <a:rPr lang="en-US" b="1" dirty="0">
                <a:solidFill>
                  <a:srgbClr val="990000"/>
                </a:solidFill>
                <a:latin typeface="Baskerville Old Face" pitchFamily="18" charset="0"/>
              </a:rPr>
              <a:t>ilters</a:t>
            </a:r>
            <a:r>
              <a:rPr lang="en-US" b="1" dirty="0" smtClean="0">
                <a:solidFill>
                  <a:srgbClr val="990000"/>
                </a:solidFill>
                <a:latin typeface="Baskerville Old Face" pitchFamily="18" charset="0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Convolutional Neural Networks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215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6309" y="2743200"/>
            <a:ext cx="8610600" cy="40386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>
                <a:solidFill>
                  <a:srgbClr val="870581"/>
                </a:solidFill>
                <a:latin typeface="Baskerville Old Face" pitchFamily="18" charset="0"/>
              </a:rPr>
              <a:t>Convolutional neural network (CNN) </a:t>
            </a:r>
            <a:r>
              <a:rPr lang="en-US" dirty="0">
                <a:latin typeface="Baskerville Old Face" pitchFamily="18" charset="0"/>
              </a:rPr>
              <a:t>is a </a:t>
            </a:r>
            <a:r>
              <a:rPr lang="en-US" b="1" dirty="0">
                <a:latin typeface="Baskerville Old Face" pitchFamily="18" charset="0"/>
              </a:rPr>
              <a:t>deep learning neural network </a:t>
            </a:r>
            <a:r>
              <a:rPr lang="en-US" dirty="0">
                <a:latin typeface="Baskerville Old Face" pitchFamily="18" charset="0"/>
              </a:rPr>
              <a:t>designed for </a:t>
            </a:r>
            <a:r>
              <a:rPr lang="en-US" b="1" dirty="0">
                <a:solidFill>
                  <a:srgbClr val="990000"/>
                </a:solidFill>
                <a:latin typeface="Baskerville Old Face" pitchFamily="18" charset="0"/>
              </a:rPr>
              <a:t>processing structured arrays of data </a:t>
            </a:r>
            <a:r>
              <a:rPr lang="en-US" dirty="0">
                <a:latin typeface="Baskerville Old Face" pitchFamily="18" charset="0"/>
              </a:rPr>
              <a:t>such as </a:t>
            </a:r>
            <a:r>
              <a:rPr lang="en-US" b="1" dirty="0">
                <a:solidFill>
                  <a:srgbClr val="FF0066"/>
                </a:solidFill>
                <a:latin typeface="Baskerville Old Face" pitchFamily="18" charset="0"/>
              </a:rPr>
              <a:t>images. </a:t>
            </a:r>
            <a:endParaRPr lang="en-US" b="1" dirty="0" smtClean="0">
              <a:solidFill>
                <a:srgbClr val="FF0066"/>
              </a:solidFill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Baskerville Old Face" pitchFamily="18" charset="0"/>
              </a:rPr>
              <a:t>A </a:t>
            </a:r>
            <a:r>
              <a:rPr lang="en-US" dirty="0">
                <a:latin typeface="Baskerville Old Face" pitchFamily="18" charset="0"/>
              </a:rPr>
              <a:t>CNN is a 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feed-forward neural network</a:t>
            </a:r>
            <a:r>
              <a:rPr lang="en-US" dirty="0">
                <a:latin typeface="Baskerville Old Face" pitchFamily="18" charset="0"/>
              </a:rPr>
              <a:t>, often with </a:t>
            </a:r>
            <a:r>
              <a:rPr lang="en-US" b="1" dirty="0">
                <a:solidFill>
                  <a:srgbClr val="870581"/>
                </a:solidFill>
                <a:latin typeface="Baskerville Old Face" pitchFamily="18" charset="0"/>
              </a:rPr>
              <a:t>up to 20 or 30 layers. </a:t>
            </a:r>
            <a:endParaRPr lang="en-US" b="1" dirty="0" smtClean="0">
              <a:solidFill>
                <a:srgbClr val="870581"/>
              </a:solidFill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>
                <a:latin typeface="Baskerville Old Face" pitchFamily="18" charset="0"/>
              </a:rPr>
              <a:t>CNN</a:t>
            </a:r>
            <a:r>
              <a:rPr lang="en-US" dirty="0">
                <a:latin typeface="Baskerville Old Face" pitchFamily="18" charset="0"/>
              </a:rPr>
              <a:t> </a:t>
            </a:r>
            <a:r>
              <a:rPr lang="en-US" b="1" dirty="0">
                <a:solidFill>
                  <a:srgbClr val="990000"/>
                </a:solidFill>
                <a:latin typeface="Baskerville Old Face" pitchFamily="18" charset="0"/>
              </a:rPr>
              <a:t>represents the input data</a:t>
            </a:r>
            <a:r>
              <a:rPr lang="en-US" dirty="0">
                <a:latin typeface="Baskerville Old Face" pitchFamily="18" charset="0"/>
              </a:rPr>
              <a:t> in the </a:t>
            </a:r>
            <a:r>
              <a:rPr lang="en-US" b="1" u="sng" dirty="0">
                <a:solidFill>
                  <a:srgbClr val="FF0066"/>
                </a:solidFill>
                <a:latin typeface="Baskerville Old Face" pitchFamily="18" charset="0"/>
              </a:rPr>
              <a:t>form of multidimensional arrays.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dirty="0"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744141"/>
            <a:ext cx="8382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askerville Old Face" pitchFamily="18" charset="0"/>
              </a:rPr>
              <a:t>It consists </a:t>
            </a:r>
            <a:r>
              <a:rPr lang="en-US" sz="2400" b="1" u="sng" dirty="0" smtClean="0">
                <a:solidFill>
                  <a:srgbClr val="870581"/>
                </a:solidFill>
                <a:latin typeface="Baskerville Old Face" pitchFamily="18" charset="0"/>
              </a:rPr>
              <a:t>of 3 Layers</a:t>
            </a:r>
            <a:r>
              <a:rPr lang="en-US" sz="2400" dirty="0" smtClean="0">
                <a:latin typeface="Baskerville Old Face" pitchFamily="18" charset="0"/>
              </a:rPr>
              <a:t>. Those are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870581"/>
                </a:solidFill>
                <a:latin typeface="Baskerville Old Face" pitchFamily="18" charset="0"/>
              </a:rPr>
              <a:t>1. </a:t>
            </a:r>
            <a:r>
              <a:rPr lang="en-US" sz="2400" b="1" dirty="0" smtClean="0">
                <a:solidFill>
                  <a:srgbClr val="FF0000"/>
                </a:solidFill>
                <a:latin typeface="Baskerville Old Face" pitchFamily="18" charset="0"/>
              </a:rPr>
              <a:t>Convolution Layer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870581"/>
                </a:solidFill>
                <a:latin typeface="Baskerville Old Face" pitchFamily="18" charset="0"/>
              </a:rPr>
              <a:t>2.</a:t>
            </a:r>
            <a:r>
              <a:rPr lang="en-US" sz="2400" b="1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Baskerville Old Face" pitchFamily="18" charset="0"/>
              </a:rPr>
              <a:t>Pooling Layer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870581"/>
                </a:solidFill>
                <a:latin typeface="Baskerville Old Face" pitchFamily="18" charset="0"/>
              </a:rPr>
              <a:t>3.</a:t>
            </a:r>
            <a:r>
              <a:rPr lang="en-US" sz="2400" b="1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  <a:r>
              <a:rPr lang="en-US" sz="2400" b="1" dirty="0" smtClean="0">
                <a:solidFill>
                  <a:srgbClr val="009900"/>
                </a:solidFill>
                <a:latin typeface="Baskerville Old Face" pitchFamily="18" charset="0"/>
              </a:rPr>
              <a:t>Fully Connected Layer or Dense Layer</a:t>
            </a:r>
            <a:endParaRPr lang="en-IN" sz="2400" b="1" dirty="0">
              <a:solidFill>
                <a:srgbClr val="009900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07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09600"/>
            <a:ext cx="8610600" cy="6019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Baskerville Old Face" pitchFamily="18" charset="0"/>
              </a:rPr>
              <a:t>It </a:t>
            </a:r>
            <a:r>
              <a:rPr lang="en-US" dirty="0">
                <a:latin typeface="Baskerville Old Face" pitchFamily="18" charset="0"/>
              </a:rPr>
              <a:t>works well for a 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large number of labeled data</a:t>
            </a:r>
            <a:r>
              <a:rPr lang="en-US" dirty="0">
                <a:latin typeface="Baskerville Old Face" pitchFamily="18" charset="0"/>
              </a:rPr>
              <a:t>. </a:t>
            </a:r>
            <a:r>
              <a:rPr lang="en-US" b="1" dirty="0">
                <a:solidFill>
                  <a:srgbClr val="870581"/>
                </a:solidFill>
                <a:latin typeface="Baskerville Old Face" pitchFamily="18" charset="0"/>
              </a:rPr>
              <a:t>CNN extract </a:t>
            </a:r>
            <a:r>
              <a:rPr lang="en-US" dirty="0">
                <a:latin typeface="Baskerville Old Face" pitchFamily="18" charset="0"/>
              </a:rPr>
              <a:t>the </a:t>
            </a:r>
            <a:r>
              <a:rPr lang="en-US" b="1" dirty="0">
                <a:solidFill>
                  <a:srgbClr val="990000"/>
                </a:solidFill>
                <a:latin typeface="Baskerville Old Face" pitchFamily="18" charset="0"/>
              </a:rPr>
              <a:t>each and every portion of input image</a:t>
            </a:r>
            <a:r>
              <a:rPr lang="en-US" dirty="0">
                <a:latin typeface="Baskerville Old Face" pitchFamily="18" charset="0"/>
              </a:rPr>
              <a:t>, which is known as receptive field. It 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assigns weights for each neuron </a:t>
            </a:r>
            <a:r>
              <a:rPr lang="en-US" dirty="0">
                <a:latin typeface="Baskerville Old Face" pitchFamily="18" charset="0"/>
              </a:rPr>
              <a:t>based on the significant role of the receptive </a:t>
            </a:r>
            <a:r>
              <a:rPr lang="en-US" dirty="0" smtClean="0">
                <a:latin typeface="Baskerville Old Face" pitchFamily="18" charset="0"/>
              </a:rPr>
              <a:t>field.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Baskerville Old Face" pitchFamily="18" charset="0"/>
              </a:rPr>
              <a:t>As soon as </a:t>
            </a:r>
            <a:r>
              <a:rPr lang="en-US" b="1" dirty="0">
                <a:latin typeface="Baskerville Old Face" pitchFamily="18" charset="0"/>
              </a:rPr>
              <a:t>we see an image</a:t>
            </a:r>
            <a:r>
              <a:rPr lang="en-US" dirty="0">
                <a:latin typeface="Baskerville Old Face" pitchFamily="18" charset="0"/>
              </a:rPr>
              <a:t>, 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our brain starts categorizing it </a:t>
            </a:r>
            <a:r>
              <a:rPr lang="en-US" b="1" dirty="0">
                <a:solidFill>
                  <a:srgbClr val="FF0066"/>
                </a:solidFill>
                <a:latin typeface="Baskerville Old Face" pitchFamily="18" charset="0"/>
              </a:rPr>
              <a:t>based on the </a:t>
            </a:r>
            <a:r>
              <a:rPr lang="en-US" b="1" dirty="0" err="1">
                <a:solidFill>
                  <a:srgbClr val="FF0066"/>
                </a:solidFill>
                <a:latin typeface="Baskerville Old Face" pitchFamily="18" charset="0"/>
              </a:rPr>
              <a:t>colour</a:t>
            </a:r>
            <a:r>
              <a:rPr lang="en-US" b="1" dirty="0">
                <a:solidFill>
                  <a:srgbClr val="FF0066"/>
                </a:solidFill>
                <a:latin typeface="Baskerville Old Face" pitchFamily="18" charset="0"/>
              </a:rPr>
              <a:t>, </a:t>
            </a:r>
            <a:r>
              <a:rPr lang="en-US" b="1" dirty="0" smtClean="0">
                <a:solidFill>
                  <a:srgbClr val="FF0066"/>
                </a:solidFill>
                <a:latin typeface="Baskerville Old Face" pitchFamily="18" charset="0"/>
              </a:rPr>
              <a:t>shape, etc.</a:t>
            </a:r>
            <a:r>
              <a:rPr lang="en-US" dirty="0" smtClean="0">
                <a:latin typeface="Baskerville Old Face" pitchFamily="18" charset="0"/>
              </a:rPr>
              <a:t>. </a:t>
            </a:r>
            <a:r>
              <a:rPr lang="en-US" dirty="0">
                <a:latin typeface="Baskerville Old Face" pitchFamily="18" charset="0"/>
              </a:rPr>
              <a:t>Similar thing can be done through </a:t>
            </a:r>
            <a:r>
              <a:rPr lang="en-US" b="1" dirty="0">
                <a:solidFill>
                  <a:srgbClr val="990000"/>
                </a:solidFill>
                <a:latin typeface="Baskerville Old Face" pitchFamily="18" charset="0"/>
              </a:rPr>
              <a:t>machines even after a rigorous training. </a:t>
            </a:r>
            <a:endParaRPr lang="en-US" b="1" dirty="0" smtClean="0">
              <a:solidFill>
                <a:srgbClr val="990000"/>
              </a:solidFill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Baskerville Old Face" pitchFamily="18" charset="0"/>
              </a:rPr>
              <a:t>But the </a:t>
            </a:r>
            <a:r>
              <a:rPr lang="en-US" b="1" dirty="0">
                <a:latin typeface="Baskerville Old Face" pitchFamily="18" charset="0"/>
              </a:rPr>
              <a:t>difficulty is there </a:t>
            </a:r>
            <a:r>
              <a:rPr lang="en-US" dirty="0">
                <a:latin typeface="Baskerville Old Face" pitchFamily="18" charset="0"/>
              </a:rPr>
              <a:t>is 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a huge difference </a:t>
            </a:r>
            <a:r>
              <a:rPr lang="en-US" dirty="0">
                <a:latin typeface="Baskerville Old Face" pitchFamily="18" charset="0"/>
              </a:rPr>
              <a:t>in </a:t>
            </a:r>
            <a:r>
              <a:rPr lang="en-US" b="1" dirty="0">
                <a:solidFill>
                  <a:srgbClr val="FF0066"/>
                </a:solidFill>
                <a:latin typeface="Baskerville Old Face" pitchFamily="18" charset="0"/>
              </a:rPr>
              <a:t>what humans interpret </a:t>
            </a:r>
            <a:r>
              <a:rPr lang="en-US" dirty="0">
                <a:latin typeface="Baskerville Old Face" pitchFamily="18" charset="0"/>
              </a:rPr>
              <a:t>and </a:t>
            </a:r>
            <a:r>
              <a:rPr lang="en-US" b="1" dirty="0">
                <a:solidFill>
                  <a:srgbClr val="990000"/>
                </a:solidFill>
                <a:latin typeface="Baskerville Old Face" pitchFamily="18" charset="0"/>
              </a:rPr>
              <a:t>what machine does.</a:t>
            </a:r>
            <a:r>
              <a:rPr lang="en-US" dirty="0">
                <a:latin typeface="Baskerville Old Face" pitchFamily="18" charset="0"/>
              </a:rPr>
              <a:t>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dirty="0"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034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990000"/>
                </a:solidFill>
                <a:latin typeface="Baskerville Old Face" pitchFamily="18" charset="0"/>
              </a:rPr>
              <a:t>For </a:t>
            </a:r>
            <a:r>
              <a:rPr lang="en-US" b="1" dirty="0">
                <a:solidFill>
                  <a:srgbClr val="990000"/>
                </a:solidFill>
                <a:latin typeface="Baskerville Old Face" pitchFamily="18" charset="0"/>
              </a:rPr>
              <a:t>a machine</a:t>
            </a:r>
            <a:r>
              <a:rPr lang="en-US" dirty="0">
                <a:latin typeface="Baskerville Old Face" pitchFamily="18" charset="0"/>
              </a:rPr>
              <a:t>, the 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image is merely an array of pixels</a:t>
            </a:r>
            <a:r>
              <a:rPr lang="en-US" dirty="0" smtClean="0">
                <a:latin typeface="Baskerville Old Face" pitchFamily="18" charset="0"/>
              </a:rPr>
              <a:t>. </a:t>
            </a:r>
            <a:r>
              <a:rPr lang="en-US" dirty="0">
                <a:latin typeface="Baskerville Old Face" pitchFamily="18" charset="0"/>
              </a:rPr>
              <a:t>There is a </a:t>
            </a:r>
            <a:r>
              <a:rPr lang="en-US" b="1" dirty="0">
                <a:solidFill>
                  <a:srgbClr val="FF0000"/>
                </a:solidFill>
                <a:latin typeface="Baskerville Old Face" pitchFamily="18" charset="0"/>
              </a:rPr>
              <a:t>unique pattern </a:t>
            </a:r>
            <a:r>
              <a:rPr lang="en-US" dirty="0">
                <a:latin typeface="Baskerville Old Face" pitchFamily="18" charset="0"/>
              </a:rPr>
              <a:t>included in </a:t>
            </a:r>
            <a:r>
              <a:rPr lang="en-US" b="1" dirty="0">
                <a:solidFill>
                  <a:srgbClr val="870581"/>
                </a:solidFill>
                <a:latin typeface="Baskerville Old Face" pitchFamily="18" charset="0"/>
              </a:rPr>
              <a:t>each object present in the image </a:t>
            </a:r>
            <a:r>
              <a:rPr lang="en-US" dirty="0">
                <a:latin typeface="Baskerville Old Face" pitchFamily="18" charset="0"/>
              </a:rPr>
              <a:t>and the </a:t>
            </a:r>
            <a:r>
              <a:rPr lang="en-US" b="1" dirty="0">
                <a:latin typeface="Baskerville Old Face" pitchFamily="18" charset="0"/>
              </a:rPr>
              <a:t>computer tries to find out these patterns </a:t>
            </a:r>
            <a:r>
              <a:rPr lang="en-US" dirty="0">
                <a:latin typeface="Baskerville Old Face" pitchFamily="18" charset="0"/>
              </a:rPr>
              <a:t>to get the </a:t>
            </a:r>
            <a:r>
              <a:rPr lang="en-US" b="1" dirty="0">
                <a:solidFill>
                  <a:srgbClr val="FF0066"/>
                </a:solidFill>
                <a:latin typeface="Baskerville Old Face" pitchFamily="18" charset="0"/>
              </a:rPr>
              <a:t>information about the image</a:t>
            </a:r>
            <a:r>
              <a:rPr lang="en-US" b="1" dirty="0" smtClean="0">
                <a:solidFill>
                  <a:srgbClr val="FF0066"/>
                </a:solidFill>
                <a:latin typeface="Baskerville Old Face" pitchFamily="18" charset="0"/>
              </a:rPr>
              <a:t>.</a:t>
            </a:r>
            <a:r>
              <a:rPr lang="en-US" b="1" dirty="0">
                <a:solidFill>
                  <a:srgbClr val="FF0066"/>
                </a:solidFill>
              </a:rPr>
              <a:t> </a:t>
            </a:r>
            <a:endParaRPr lang="en-US" b="1" dirty="0" smtClean="0">
              <a:solidFill>
                <a:srgbClr val="FF0066"/>
              </a:solidFill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Machines can be trained giving tons of images </a:t>
            </a:r>
            <a:r>
              <a:rPr lang="en-US" b="1" dirty="0">
                <a:latin typeface="Baskerville Old Face" pitchFamily="18" charset="0"/>
              </a:rPr>
              <a:t>to increase its ability to recognize the objects </a:t>
            </a:r>
            <a:r>
              <a:rPr lang="en-US" dirty="0">
                <a:latin typeface="Baskerville Old Face" pitchFamily="18" charset="0"/>
              </a:rPr>
              <a:t>included in a </a:t>
            </a:r>
            <a:r>
              <a:rPr lang="en-US" b="1" dirty="0">
                <a:solidFill>
                  <a:srgbClr val="870581"/>
                </a:solidFill>
                <a:latin typeface="Baskerville Old Face" pitchFamily="18" charset="0"/>
              </a:rPr>
              <a:t>given input image</a:t>
            </a:r>
            <a:r>
              <a:rPr lang="en-US" dirty="0">
                <a:latin typeface="Baskerville Old Face" pitchFamily="18" charset="0"/>
              </a:rPr>
              <a:t>. </a:t>
            </a:r>
            <a:endParaRPr lang="en-US" dirty="0" smtClean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Baskerville Old Face" pitchFamily="18" charset="0"/>
              </a:rPr>
              <a:t>Most </a:t>
            </a:r>
            <a:r>
              <a:rPr lang="en-US" dirty="0">
                <a:latin typeface="Baskerville Old Face" pitchFamily="18" charset="0"/>
              </a:rPr>
              <a:t>of the </a:t>
            </a:r>
            <a:r>
              <a:rPr lang="en-US" b="1" dirty="0">
                <a:latin typeface="Baskerville Old Face" pitchFamily="18" charset="0"/>
              </a:rPr>
              <a:t>digital companies </a:t>
            </a:r>
            <a:r>
              <a:rPr lang="en-US" dirty="0">
                <a:latin typeface="Baskerville Old Face" pitchFamily="18" charset="0"/>
              </a:rPr>
              <a:t>have </a:t>
            </a:r>
            <a:r>
              <a:rPr lang="en-US" b="1" dirty="0">
                <a:solidFill>
                  <a:srgbClr val="870581"/>
                </a:solidFill>
                <a:latin typeface="Baskerville Old Face" pitchFamily="18" charset="0"/>
              </a:rPr>
              <a:t>opted for CNNs for image recognition,</a:t>
            </a:r>
            <a:r>
              <a:rPr lang="en-US" dirty="0">
                <a:latin typeface="Baskerville Old Face" pitchFamily="18" charset="0"/>
              </a:rPr>
              <a:t> some of these include </a:t>
            </a:r>
            <a:r>
              <a:rPr lang="en-US" b="1" dirty="0">
                <a:solidFill>
                  <a:srgbClr val="FF0066"/>
                </a:solidFill>
                <a:latin typeface="Baskerville Old Face" pitchFamily="18" charset="0"/>
              </a:rPr>
              <a:t>Google, Amazon, </a:t>
            </a:r>
            <a:r>
              <a:rPr lang="en-US" b="1" dirty="0" err="1">
                <a:solidFill>
                  <a:srgbClr val="FF0066"/>
                </a:solidFill>
                <a:latin typeface="Baskerville Old Face" pitchFamily="18" charset="0"/>
              </a:rPr>
              <a:t>Instagram</a:t>
            </a:r>
            <a:r>
              <a:rPr lang="en-US" b="1" dirty="0">
                <a:solidFill>
                  <a:srgbClr val="FF0066"/>
                </a:solidFill>
                <a:latin typeface="Baskerville Old Face" pitchFamily="18" charset="0"/>
              </a:rPr>
              <a:t>, Interest, Facebook, etc.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518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610600" cy="6019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Baskerville Old Face" pitchFamily="18" charset="0"/>
              </a:rPr>
              <a:t>Hence, we define </a:t>
            </a:r>
            <a:r>
              <a:rPr lang="en-US" b="1" dirty="0" smtClean="0">
                <a:solidFill>
                  <a:srgbClr val="FF0066"/>
                </a:solidFill>
                <a:latin typeface="Baskerville Old Face" pitchFamily="18" charset="0"/>
              </a:rPr>
              <a:t>a convolutional neural network </a:t>
            </a:r>
            <a:r>
              <a:rPr lang="en-US" dirty="0" smtClean="0">
                <a:latin typeface="Baskerville Old Face" pitchFamily="18" charset="0"/>
              </a:rPr>
              <a:t>as</a:t>
            </a:r>
            <a:r>
              <a:rPr lang="en-US" dirty="0">
                <a:latin typeface="Baskerville Old Face" pitchFamily="18" charset="0"/>
              </a:rPr>
              <a:t>: </a:t>
            </a:r>
            <a:r>
              <a:rPr lang="en-US" b="1" dirty="0">
                <a:solidFill>
                  <a:srgbClr val="009900"/>
                </a:solidFill>
                <a:latin typeface="Baskerville Old Face" pitchFamily="18" charset="0"/>
              </a:rPr>
              <a:t>"A neural network consisting of multiple convolutional layers</a:t>
            </a:r>
            <a:r>
              <a:rPr lang="en-US" dirty="0">
                <a:latin typeface="Baskerville Old Face" pitchFamily="18" charset="0"/>
              </a:rPr>
              <a:t> which are used mainly </a:t>
            </a:r>
            <a:r>
              <a:rPr lang="en-US" b="1" dirty="0">
                <a:solidFill>
                  <a:srgbClr val="870581"/>
                </a:solidFill>
                <a:latin typeface="Baskerville Old Face" pitchFamily="18" charset="0"/>
              </a:rPr>
              <a:t>for image processing</a:t>
            </a:r>
            <a:r>
              <a:rPr lang="en-US" dirty="0">
                <a:latin typeface="Baskerville Old Face" pitchFamily="18" charset="0"/>
              </a:rPr>
              <a:t>, </a:t>
            </a:r>
            <a:r>
              <a:rPr lang="en-US" b="1" dirty="0">
                <a:solidFill>
                  <a:srgbClr val="0000CC"/>
                </a:solidFill>
                <a:latin typeface="Baskerville Old Face" pitchFamily="18" charset="0"/>
              </a:rPr>
              <a:t>classification,</a:t>
            </a:r>
            <a:r>
              <a:rPr lang="en-US" dirty="0">
                <a:latin typeface="Baskerville Old Face" pitchFamily="18" charset="0"/>
              </a:rPr>
              <a:t> </a:t>
            </a:r>
            <a:r>
              <a:rPr lang="en-US" b="1" dirty="0">
                <a:solidFill>
                  <a:srgbClr val="990000"/>
                </a:solidFill>
                <a:latin typeface="Baskerville Old Face" pitchFamily="18" charset="0"/>
              </a:rPr>
              <a:t>segmentation and other correlated data</a:t>
            </a:r>
            <a:r>
              <a:rPr lang="en-US" b="1" dirty="0" smtClean="0">
                <a:solidFill>
                  <a:srgbClr val="990000"/>
                </a:solidFill>
                <a:latin typeface="Baskerville Old Face" pitchFamily="18" charset="0"/>
              </a:rPr>
              <a:t>".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Baskerville Old Face" pitchFamily="18" charset="0"/>
              </a:rPr>
              <a:t>CNNs </a:t>
            </a:r>
            <a:r>
              <a:rPr lang="en-US" dirty="0">
                <a:latin typeface="Baskerville Old Face" pitchFamily="18" charset="0"/>
              </a:rPr>
              <a:t>are designed to </a:t>
            </a:r>
            <a:r>
              <a:rPr lang="en-US" b="1" dirty="0">
                <a:solidFill>
                  <a:srgbClr val="990000"/>
                </a:solidFill>
                <a:latin typeface="Baskerville Old Face" pitchFamily="18" charset="0"/>
              </a:rPr>
              <a:t>solve problems with real time applications </a:t>
            </a:r>
            <a:r>
              <a:rPr lang="en-US" dirty="0">
                <a:latin typeface="Baskerville Old Face" pitchFamily="18" charset="0"/>
              </a:rPr>
              <a:t>of </a:t>
            </a:r>
            <a:r>
              <a:rPr lang="en-US" b="1" dirty="0">
                <a:solidFill>
                  <a:srgbClr val="0000FF"/>
                </a:solidFill>
                <a:latin typeface="Baskerville Old Face" pitchFamily="18" charset="0"/>
              </a:rPr>
              <a:t>image recognition and analysis</a:t>
            </a:r>
            <a:r>
              <a:rPr lang="en-US" dirty="0">
                <a:latin typeface="Baskerville Old Face" pitchFamily="18" charset="0"/>
              </a:rPr>
              <a:t>, including </a:t>
            </a:r>
            <a:r>
              <a:rPr lang="en-US" b="1" dirty="0">
                <a:solidFill>
                  <a:srgbClr val="009900"/>
                </a:solidFill>
                <a:latin typeface="Baskerville Old Face" pitchFamily="18" charset="0"/>
              </a:rPr>
              <a:t>image classification</a:t>
            </a:r>
            <a:r>
              <a:rPr lang="en-US" dirty="0">
                <a:latin typeface="Baskerville Old Face" pitchFamily="18" charset="0"/>
              </a:rPr>
              <a:t>, </a:t>
            </a:r>
            <a:r>
              <a:rPr lang="en-US" b="1" dirty="0">
                <a:solidFill>
                  <a:srgbClr val="FF0066"/>
                </a:solidFill>
                <a:latin typeface="Baskerville Old Face" pitchFamily="18" charset="0"/>
              </a:rPr>
              <a:t>drug discovery,</a:t>
            </a:r>
            <a:r>
              <a:rPr lang="en-US" dirty="0">
                <a:latin typeface="Baskerville Old Face" pitchFamily="18" charset="0"/>
              </a:rPr>
              <a:t> and </a:t>
            </a:r>
            <a:r>
              <a:rPr lang="en-US" b="1" dirty="0">
                <a:solidFill>
                  <a:srgbClr val="870581"/>
                </a:solidFill>
                <a:latin typeface="Baskerville Old Face" pitchFamily="18" charset="0"/>
              </a:rPr>
              <a:t>health risk assessments. </a:t>
            </a:r>
            <a:r>
              <a:rPr lang="en-US" dirty="0">
                <a:latin typeface="Baskerville Old Face" pitchFamily="18" charset="0"/>
              </a:rPr>
              <a:t>CNNs also help provide depth estimation for </a:t>
            </a:r>
            <a:r>
              <a:rPr lang="en-US" b="1" dirty="0">
                <a:solidFill>
                  <a:srgbClr val="0000FF"/>
                </a:solidFill>
                <a:latin typeface="Baskerville Old Face" pitchFamily="18" charset="0"/>
              </a:rPr>
              <a:t>self-driving cars</a:t>
            </a:r>
            <a:r>
              <a:rPr lang="en-US" dirty="0">
                <a:latin typeface="Baskerville Old Face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IN" dirty="0">
              <a:latin typeface="Baskerville Old Fac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dirty="0">
              <a:latin typeface="Baskerville Old Face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3200" dirty="0" smtClean="0">
                <a:solidFill>
                  <a:srgbClr val="0000CC"/>
                </a:solidFill>
              </a:rPr>
              <a:t/>
            </a:r>
            <a:br>
              <a:rPr lang="en-US" sz="3200" dirty="0" smtClean="0">
                <a:solidFill>
                  <a:srgbClr val="0000CC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Contd..</a:t>
            </a:r>
            <a:endParaRPr lang="en-US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0870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28790</TotalTime>
  <Words>2005</Words>
  <Application>Microsoft Office PowerPoint</Application>
  <PresentationFormat>On-screen Show (4:3)</PresentationFormat>
  <Paragraphs>187</Paragraphs>
  <Slides>44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Oriel</vt:lpstr>
      <vt:lpstr>UNIT-III</vt:lpstr>
      <vt:lpstr>Contents</vt:lpstr>
      <vt:lpstr> History of CNN</vt:lpstr>
      <vt:lpstr> Contd..</vt:lpstr>
      <vt:lpstr> Convolutional Neural Networks</vt:lpstr>
      <vt:lpstr> Contd..</vt:lpstr>
      <vt:lpstr> Contd..</vt:lpstr>
      <vt:lpstr> Contd..</vt:lpstr>
      <vt:lpstr> Contd..</vt:lpstr>
      <vt:lpstr> Architecture of CNN</vt:lpstr>
      <vt:lpstr> Contd..</vt:lpstr>
      <vt:lpstr>Contd..</vt:lpstr>
      <vt:lpstr>Contd..</vt:lpstr>
      <vt:lpstr>Contd..</vt:lpstr>
      <vt:lpstr>Layers in CNN  1. Convolution Operation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PowerPoint Presentation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Motivation</vt:lpstr>
      <vt:lpstr>Contd..</vt:lpstr>
      <vt:lpstr>Contd..</vt:lpstr>
      <vt:lpstr>Contd..</vt:lpstr>
      <vt:lpstr>Contd..</vt:lpstr>
      <vt:lpstr>Contd..</vt:lpstr>
      <vt:lpstr>Contd..</vt:lpstr>
      <vt:lpstr>Activation Function used in CNN</vt:lpstr>
      <vt:lpstr>Activation Function used in CNN</vt:lpstr>
      <vt:lpstr>Contd..</vt:lpstr>
      <vt:lpstr>Contd..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GLK</dc:creator>
  <cp:lastModifiedBy>Y.Surekha</cp:lastModifiedBy>
  <cp:revision>2155</cp:revision>
  <dcterms:created xsi:type="dcterms:W3CDTF">2013-11-07T06:07:38Z</dcterms:created>
  <dcterms:modified xsi:type="dcterms:W3CDTF">2024-07-16T04:17:01Z</dcterms:modified>
</cp:coreProperties>
</file>