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71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997F-D07E-4A85-8851-9CB24C0F790F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1A36-D379-4310-8226-236CBAED43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8148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997F-D07E-4A85-8851-9CB24C0F790F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1A36-D379-4310-8226-236CBAED43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2205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997F-D07E-4A85-8851-9CB24C0F790F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1A36-D379-4310-8226-236CBAED43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987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997F-D07E-4A85-8851-9CB24C0F790F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1A36-D379-4310-8226-236CBAED43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709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997F-D07E-4A85-8851-9CB24C0F790F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1A36-D379-4310-8226-236CBAED43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232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997F-D07E-4A85-8851-9CB24C0F790F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1A36-D379-4310-8226-236CBAED43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39985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997F-D07E-4A85-8851-9CB24C0F790F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1A36-D379-4310-8226-236CBAED43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71769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997F-D07E-4A85-8851-9CB24C0F790F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1A36-D379-4310-8226-236CBAED43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9607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997F-D07E-4A85-8851-9CB24C0F790F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1A36-D379-4310-8226-236CBAED43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0314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997F-D07E-4A85-8851-9CB24C0F790F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1A36-D379-4310-8226-236CBAED43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8968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8997F-D07E-4A85-8851-9CB24C0F790F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21A36-D379-4310-8226-236CBAED43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9037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8997F-D07E-4A85-8851-9CB24C0F790F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21A36-D379-4310-8226-236CBAED439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0730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49415"/>
            <a:ext cx="9144000" cy="860548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  <a:scene3d>
              <a:camera prst="perspectiveRelaxedModerately"/>
              <a:lightRig rig="threePt" dir="t"/>
            </a:scene3d>
          </a:bodyPr>
          <a:lstStyle/>
          <a:p>
            <a:r>
              <a:rPr lang="en-IN" dirty="0" smtClean="0">
                <a:latin typeface="Berlin Sans FB" panose="020E0602020502020306" pitchFamily="34" charset="0"/>
              </a:rPr>
              <a:t>DIRECTIVE PRINCIPLES</a:t>
            </a:r>
            <a:endParaRPr lang="en-IN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701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5490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 smtClean="0">
                <a:latin typeface="Berlin Sans FB" panose="020E0602020502020306" pitchFamily="34" charset="0"/>
              </a:rPr>
              <a:t>Introduction </a:t>
            </a:r>
            <a:endParaRPr lang="en-IN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8048"/>
            <a:ext cx="10515600" cy="5540991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Directive Principles of State Policy he Directive Principles of State Policy are enumerated in Part IV of the Constitution from Articles 36 to 51 .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framers of the Constitution borrowed this idea from the Irish Constitution of 1937,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 had copied it from the Spanish Constitution.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B.R.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Ambedkar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described these principles as ‘novel features’ of the Indian Constitution.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Directive Principles along with the Fundamental Rights contain the philosophy of the Constitution and is the soul of the Constitution.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Granville Austin has described the Directive Principles and the Fundamental Rights as the ‘Conscience of the Constitution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871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3174"/>
          </a:xfrm>
        </p:spPr>
        <p:txBody>
          <a:bodyPr/>
          <a:lstStyle/>
          <a:p>
            <a:pPr algn="ctr"/>
            <a:r>
              <a:rPr lang="en-US" b="1" dirty="0" smtClean="0">
                <a:latin typeface="Berlin Sans FB" panose="020E0602020502020306" pitchFamily="34" charset="0"/>
              </a:rPr>
              <a:t>Features of </a:t>
            </a:r>
            <a:r>
              <a:rPr lang="en-US" b="1" dirty="0">
                <a:latin typeface="Berlin Sans FB" panose="020E0602020502020306" pitchFamily="34" charset="0"/>
              </a:rPr>
              <a:t>t</a:t>
            </a:r>
            <a:r>
              <a:rPr lang="en-US" b="1" dirty="0" smtClean="0">
                <a:latin typeface="Berlin Sans FB" panose="020E0602020502020306" pitchFamily="34" charset="0"/>
              </a:rPr>
              <a:t>he Directive Principles</a:t>
            </a:r>
            <a:endParaRPr lang="en-IN" b="1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9116"/>
            <a:ext cx="10515600" cy="5513695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phrase ‘Directive Principles of State Policy’ denotes the ideals that the State should keep in mind while formulating policies and enacting laws.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are the constitutional instructions or recommendations to the State in legislative, executive and administrative matters.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Directive Principles resemble the ‘Instrument of Instructions’ enumerated in the Government of India Act of 1935.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the words of Dr. B.R.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Ambedkar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‘the Directive Principles are like the instrument of instructions, which were issued to the Governor-General and to the Governors of the colonies of India by the British Government under the Government of India Act of 1935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641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7922"/>
            <a:ext cx="10515600" cy="5399041"/>
          </a:xfrm>
        </p:spPr>
        <p:txBody>
          <a:bodyPr/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Directive Principles constitute a very comprehensive economic, social and political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 a modern democratic State.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embody the concept of a ‘welfare state’ and not that of a ‘police state’, which existed during the colonial era.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Directive Principles are non-justiciable in nature, that is, they are not legally enforceable by the courts for their violation. 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the government (Central, state and local) cannot be compelled to implement them.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496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6696"/>
          </a:xfrm>
        </p:spPr>
        <p:txBody>
          <a:bodyPr/>
          <a:lstStyle/>
          <a:p>
            <a:pPr algn="ctr"/>
            <a:r>
              <a:rPr lang="en-IN" b="1" dirty="0" smtClean="0">
                <a:latin typeface="Berlin Sans FB" panose="020E0602020502020306" pitchFamily="34" charset="0"/>
              </a:rPr>
              <a:t>Classification of Directive Principles </a:t>
            </a:r>
            <a:endParaRPr lang="en-IN" b="1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Constitution does not contain any classification of Directive Principles. However, on the basis of their content and direction, they can be classified into three broad categories,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viz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514350" indent="-514350" algn="just">
              <a:buAutoNum type="arabicParenBoth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Socialistic</a:t>
            </a:r>
          </a:p>
          <a:p>
            <a:pPr marL="514350" indent="-514350" algn="just">
              <a:buAutoNum type="arabicParenBoth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Gandhian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</a:p>
          <a:p>
            <a:pPr marL="514350" indent="-514350" algn="just">
              <a:buAutoNum type="arabicParenBoth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Liberal-Intellectual.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71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4684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>
                <a:latin typeface="Berlin Sans FB" panose="020E0602020502020306" pitchFamily="34" charset="0"/>
                <a:cs typeface="Times New Roman" panose="02020603050405020304" pitchFamily="18" charset="0"/>
              </a:rPr>
              <a:t>Socialistic Principle</a:t>
            </a:r>
            <a:endParaRPr lang="en-IN" b="1" dirty="0">
              <a:latin typeface="Berlin Sans FB" panose="020E0602020502020306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9806"/>
            <a:ext cx="10515600" cy="5139733"/>
          </a:xfrm>
        </p:spPr>
        <p:txBody>
          <a:bodyPr/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the principles that aim at providing social and economic justice and set the path towards the welfare state. 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645321"/>
              </p:ext>
            </p:extLst>
          </p:nvPr>
        </p:nvGraphicFramePr>
        <p:xfrm>
          <a:off x="150126" y="1751414"/>
          <a:ext cx="11887200" cy="46363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62856"/>
                <a:gridCol w="10824344"/>
              </a:tblGrid>
              <a:tr h="604628">
                <a:tc>
                  <a:txBody>
                    <a:bodyPr/>
                    <a:lstStyle/>
                    <a:p>
                      <a:pPr algn="ctr" fontAlgn="t"/>
                      <a:r>
                        <a:rPr lang="en-IN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Article 38</a:t>
                      </a:r>
                    </a:p>
                  </a:txBody>
                  <a:tcPr marL="12390" marR="12390" marT="12390" marB="1239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Promote the welfare of the people by securing a social order through justice—social, economic and political—and to </a:t>
                      </a:r>
                      <a:r>
                        <a:rPr lang="en-US" sz="15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minimise</a:t>
                      </a: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inequalities in income, status, facilities and opportunities</a:t>
                      </a:r>
                    </a:p>
                  </a:txBody>
                  <a:tcPr marL="12390" marR="12390" marT="12390" marB="12390" anchor="ctr"/>
                </a:tc>
              </a:tr>
              <a:tr h="1452098">
                <a:tc>
                  <a:txBody>
                    <a:bodyPr/>
                    <a:lstStyle/>
                    <a:p>
                      <a:pPr algn="ctr" fontAlgn="t"/>
                      <a:r>
                        <a:rPr lang="en-IN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Article 39</a:t>
                      </a:r>
                    </a:p>
                  </a:txBody>
                  <a:tcPr marL="12390" marR="12390" marT="12390" marB="1239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Secure citizens:</a:t>
                      </a: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Right to adequate means of livelihood for all citizens</a:t>
                      </a: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Equitable distribution of material resources of the community for the common good</a:t>
                      </a: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Prevention of concentration of wealth and means of production</a:t>
                      </a: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Equal pay for equal work for men and women</a:t>
                      </a: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Preservation of the health and strength of workers and children against forcible abuse</a:t>
                      </a: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Opportunities for the healthy development of children</a:t>
                      </a:r>
                    </a:p>
                  </a:txBody>
                  <a:tcPr marL="12390" marR="12390" marT="12390" marB="12390" anchor="ctr"/>
                </a:tc>
              </a:tr>
              <a:tr h="203195">
                <a:tc>
                  <a:txBody>
                    <a:bodyPr/>
                    <a:lstStyle/>
                    <a:p>
                      <a:pPr algn="ctr" fontAlgn="t"/>
                      <a:r>
                        <a:rPr lang="en-IN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Article </a:t>
                      </a:r>
                      <a:r>
                        <a:rPr lang="en-IN" sz="15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39A</a:t>
                      </a:r>
                      <a:endParaRPr lang="en-IN" sz="15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90" marR="12390" marT="12390" marB="1239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Promote equal justice and free legal aid to the poor</a:t>
                      </a:r>
                    </a:p>
                  </a:txBody>
                  <a:tcPr marL="12390" marR="12390" marT="12390" marB="12390" anchor="ctr"/>
                </a:tc>
              </a:tr>
              <a:tr h="515420">
                <a:tc>
                  <a:txBody>
                    <a:bodyPr/>
                    <a:lstStyle/>
                    <a:p>
                      <a:pPr algn="ctr" fontAlgn="t"/>
                      <a:r>
                        <a:rPr lang="en-IN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Article 41</a:t>
                      </a:r>
                    </a:p>
                  </a:txBody>
                  <a:tcPr marL="12390" marR="12390" marT="12390" marB="1239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 cases of unemployment, old age, sickness and disablement, secure citizens:</a:t>
                      </a: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Right to work</a:t>
                      </a: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Right to education</a:t>
                      </a:r>
                    </a:p>
                    <a:p>
                      <a:pPr algn="l"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Right to public assistance</a:t>
                      </a:r>
                    </a:p>
                  </a:txBody>
                  <a:tcPr marL="12390" marR="12390" marT="12390" marB="12390" anchor="ctr"/>
                </a:tc>
              </a:tr>
              <a:tr h="292402">
                <a:tc>
                  <a:txBody>
                    <a:bodyPr/>
                    <a:lstStyle/>
                    <a:p>
                      <a:pPr algn="ctr" fontAlgn="t"/>
                      <a:r>
                        <a:rPr lang="en-IN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Article 42</a:t>
                      </a:r>
                    </a:p>
                  </a:txBody>
                  <a:tcPr marL="12390" marR="12390" marT="12390" marB="1239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Make provision for just and humane conditions of work and maternity relief</a:t>
                      </a:r>
                    </a:p>
                  </a:txBody>
                  <a:tcPr marL="12390" marR="12390" marT="12390" marB="12390" anchor="ctr"/>
                </a:tc>
              </a:tr>
              <a:tr h="337006">
                <a:tc>
                  <a:txBody>
                    <a:bodyPr/>
                    <a:lstStyle/>
                    <a:p>
                      <a:pPr algn="ctr" fontAlgn="t"/>
                      <a:r>
                        <a:rPr lang="en-IN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Article 43</a:t>
                      </a:r>
                    </a:p>
                  </a:txBody>
                  <a:tcPr marL="12390" marR="12390" marT="12390" marB="1239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Secure a living wage, a decent standard of living and social and cultural opportunities for all workers</a:t>
                      </a:r>
                    </a:p>
                  </a:txBody>
                  <a:tcPr marL="12390" marR="12390" marT="12390" marB="12390" anchor="ctr"/>
                </a:tc>
              </a:tr>
              <a:tr h="292402">
                <a:tc>
                  <a:txBody>
                    <a:bodyPr/>
                    <a:lstStyle/>
                    <a:p>
                      <a:pPr algn="ctr" fontAlgn="t"/>
                      <a:r>
                        <a:rPr lang="en-IN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Article </a:t>
                      </a:r>
                      <a:r>
                        <a:rPr lang="en-IN" sz="15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43A</a:t>
                      </a:r>
                      <a:endParaRPr lang="en-IN" sz="15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390" marR="12390" marT="12390" marB="1239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Take steps to secure the participation of workers in the management of industries</a:t>
                      </a:r>
                    </a:p>
                  </a:txBody>
                  <a:tcPr marL="12390" marR="12390" marT="12390" marB="12390" anchor="ctr"/>
                </a:tc>
              </a:tr>
              <a:tr h="292402">
                <a:tc>
                  <a:txBody>
                    <a:bodyPr/>
                    <a:lstStyle/>
                    <a:p>
                      <a:pPr algn="ctr" fontAlgn="t"/>
                      <a:r>
                        <a:rPr lang="en-IN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Article 47</a:t>
                      </a:r>
                    </a:p>
                  </a:txBody>
                  <a:tcPr marL="12390" marR="12390" marT="12390" marB="1239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Raise the level of nutrition and the standard of living of people and to improve public health</a:t>
                      </a:r>
                    </a:p>
                  </a:txBody>
                  <a:tcPr marL="12390" marR="12390" marT="12390" marB="1239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48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0093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err="1">
                <a:latin typeface="Berlin Sans FB" panose="020E0602020502020306" pitchFamily="34" charset="0"/>
              </a:rPr>
              <a:t>Gandhian</a:t>
            </a:r>
            <a:r>
              <a:rPr lang="en-IN" b="1" dirty="0">
                <a:latin typeface="Berlin Sans FB" panose="020E0602020502020306" pitchFamily="34" charset="0"/>
              </a:rPr>
              <a:t> Principles</a:t>
            </a:r>
            <a:endParaRPr lang="en-IN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2639"/>
            <a:ext cx="10515600" cy="1337480"/>
          </a:xfrm>
        </p:spPr>
        <p:txBody>
          <a:bodyPr/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principles are based 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Gandhian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ideology used to represent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reconstruction enunciated by Gandhi during the national movement. 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862043"/>
              </p:ext>
            </p:extLst>
          </p:nvPr>
        </p:nvGraphicFramePr>
        <p:xfrm>
          <a:off x="545907" y="2276009"/>
          <a:ext cx="11204814" cy="412755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46415"/>
                <a:gridCol w="10058399"/>
              </a:tblGrid>
              <a:tr h="439903">
                <a:tc>
                  <a:txBody>
                    <a:bodyPr/>
                    <a:lstStyle/>
                    <a:p>
                      <a:pPr algn="ctr" fontAlgn="t"/>
                      <a:r>
                        <a:rPr lang="en-IN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Article 40</a:t>
                      </a:r>
                    </a:p>
                  </a:txBody>
                  <a:tcPr marL="21456" marR="21456" marT="21456" marB="21456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Organise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village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panchayats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endow them with necessary powers and authority to enable them to function as units of self-government</a:t>
                      </a:r>
                    </a:p>
                  </a:txBody>
                  <a:tcPr marL="21456" marR="21456" marT="21456" marB="21456"/>
                </a:tc>
              </a:tr>
              <a:tr h="506369">
                <a:tc>
                  <a:txBody>
                    <a:bodyPr/>
                    <a:lstStyle/>
                    <a:p>
                      <a:pPr algn="ctr" fontAlgn="t"/>
                      <a:r>
                        <a:rPr lang="en-IN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Article 43</a:t>
                      </a:r>
                    </a:p>
                  </a:txBody>
                  <a:tcPr marL="21456" marR="21456" marT="21456" marB="21456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Promote cottage industries on an individual or co-operation basis in rural areas</a:t>
                      </a:r>
                    </a:p>
                  </a:txBody>
                  <a:tcPr marL="21456" marR="21456" marT="21456" marB="21456"/>
                </a:tc>
              </a:tr>
              <a:tr h="892582">
                <a:tc>
                  <a:txBody>
                    <a:bodyPr/>
                    <a:lstStyle/>
                    <a:p>
                      <a:pPr algn="ctr" fontAlgn="t"/>
                      <a:r>
                        <a:rPr lang="en-IN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Article </a:t>
                      </a:r>
                      <a:r>
                        <a:rPr lang="en-IN" sz="15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43B</a:t>
                      </a:r>
                      <a:endParaRPr lang="en-IN" sz="15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56" marR="21456" marT="21456" marB="21456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Promote voluntary formation, autonomous functioning, democratic control and professional management of co-operative societies</a:t>
                      </a:r>
                    </a:p>
                  </a:txBody>
                  <a:tcPr marL="21456" marR="21456" marT="21456" marB="21456"/>
                </a:tc>
              </a:tr>
              <a:tr h="969825">
                <a:tc>
                  <a:txBody>
                    <a:bodyPr/>
                    <a:lstStyle/>
                    <a:p>
                      <a:pPr algn="ctr" fontAlgn="t"/>
                      <a:r>
                        <a:rPr lang="en-IN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Article 46</a:t>
                      </a:r>
                    </a:p>
                  </a:txBody>
                  <a:tcPr marL="21456" marR="21456" marT="21456" marB="21456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Promote the educational and economic interests of SCs, STs, and other weaker sections of the society and to protect them from social injustice and exploitation</a:t>
                      </a:r>
                    </a:p>
                    <a:p>
                      <a:pPr algn="l" fontAlgn="t"/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1456" marR="21456" marT="21456" marB="21456"/>
                </a:tc>
              </a:tr>
              <a:tr h="583611">
                <a:tc>
                  <a:txBody>
                    <a:bodyPr/>
                    <a:lstStyle/>
                    <a:p>
                      <a:pPr algn="ctr" fontAlgn="t"/>
                      <a:r>
                        <a:rPr lang="en-IN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Article 47</a:t>
                      </a:r>
                    </a:p>
                  </a:txBody>
                  <a:tcPr marL="21456" marR="21456" marT="21456" marB="21456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Prohibit the consumption of intoxicating drinks and drugs which are injurious to health</a:t>
                      </a:r>
                    </a:p>
                  </a:txBody>
                  <a:tcPr marL="21456" marR="21456" marT="21456" marB="21456"/>
                </a:tc>
              </a:tr>
              <a:tr h="583611">
                <a:tc>
                  <a:txBody>
                    <a:bodyPr/>
                    <a:lstStyle/>
                    <a:p>
                      <a:pPr algn="ctr" fontAlgn="t"/>
                      <a:r>
                        <a:rPr lang="en-IN" sz="1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Article 48</a:t>
                      </a:r>
                    </a:p>
                  </a:txBody>
                  <a:tcPr marL="21456" marR="21456" marT="21456" marB="21456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Prohibit the slaughter of cows, calves and other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milch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draught cattle and to improve their breeds</a:t>
                      </a:r>
                    </a:p>
                  </a:txBody>
                  <a:tcPr marL="21456" marR="21456" marT="21456" marB="2145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48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4684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>
                <a:latin typeface="Berlin Sans FB" panose="020E0602020502020306" pitchFamily="34" charset="0"/>
              </a:rPr>
              <a:t>Liberal-Intellectual Principles</a:t>
            </a:r>
            <a:endParaRPr lang="en-IN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018" y="993111"/>
            <a:ext cx="10515600" cy="712859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principles reflect the ideology of liberalism. 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510738"/>
              </p:ext>
            </p:extLst>
          </p:nvPr>
        </p:nvGraphicFramePr>
        <p:xfrm>
          <a:off x="627799" y="1579960"/>
          <a:ext cx="11108140" cy="357121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7398"/>
                <a:gridCol w="10050742"/>
              </a:tblGrid>
              <a:tr h="194249">
                <a:tc>
                  <a:txBody>
                    <a:bodyPr/>
                    <a:lstStyle/>
                    <a:p>
                      <a:pPr fontAlgn="t"/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Article 44</a:t>
                      </a:r>
                    </a:p>
                  </a:txBody>
                  <a:tcPr marL="12943" marR="12943" marT="12943" marB="1294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Secure for all citizens a 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Uniform Civil</a:t>
                      </a:r>
                      <a:r>
                        <a:rPr lang="en-US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Code 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throughout 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 country</a:t>
                      </a:r>
                    </a:p>
                  </a:txBody>
                  <a:tcPr marL="12943" marR="12943" marT="12943" marB="12943"/>
                </a:tc>
              </a:tr>
              <a:tr h="355567">
                <a:tc>
                  <a:txBody>
                    <a:bodyPr/>
                    <a:lstStyle/>
                    <a:p>
                      <a:pPr fontAlgn="t"/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Article 45</a:t>
                      </a:r>
                    </a:p>
                  </a:txBody>
                  <a:tcPr marL="12943" marR="12943" marT="12943" marB="1294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Provide early childhood care and education for all children until they complete the age of six years. </a:t>
                      </a:r>
                    </a:p>
                  </a:txBody>
                  <a:tcPr marL="12943" marR="12943" marT="12943" marB="12943"/>
                </a:tc>
              </a:tr>
              <a:tr h="136477">
                <a:tc>
                  <a:txBody>
                    <a:bodyPr/>
                    <a:lstStyle/>
                    <a:p>
                      <a:pPr fontAlgn="t"/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Article 48</a:t>
                      </a:r>
                    </a:p>
                  </a:txBody>
                  <a:tcPr marL="12943" marR="12943" marT="12943" marB="1294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Organise agriculture and animal husbandry on modern and scientific lines</a:t>
                      </a:r>
                    </a:p>
                  </a:txBody>
                  <a:tcPr marL="12943" marR="12943" marT="12943" marB="12943"/>
                </a:tc>
              </a:tr>
              <a:tr h="698580">
                <a:tc>
                  <a:txBody>
                    <a:bodyPr/>
                    <a:lstStyle/>
                    <a:p>
                      <a:pPr fontAlgn="t"/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Article 49</a:t>
                      </a:r>
                    </a:p>
                  </a:txBody>
                  <a:tcPr marL="12943" marR="12943" marT="12943" marB="1294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Protect monuments, places and objects of artistic or historic interest which are declared to be of national 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importance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943" marR="12943" marT="12943" marB="12943"/>
                </a:tc>
              </a:tr>
              <a:tr h="286603">
                <a:tc>
                  <a:txBody>
                    <a:bodyPr/>
                    <a:lstStyle/>
                    <a:p>
                      <a:pPr fontAlgn="t"/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Article 50</a:t>
                      </a:r>
                    </a:p>
                  </a:txBody>
                  <a:tcPr marL="12943" marR="12943" marT="12943" marB="1294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Separate the judiciary from the executive in the public services of the State</a:t>
                      </a:r>
                    </a:p>
                  </a:txBody>
                  <a:tcPr marL="12943" marR="12943" marT="12943" marB="12943"/>
                </a:tc>
              </a:tr>
              <a:tr h="864573">
                <a:tc>
                  <a:txBody>
                    <a:bodyPr/>
                    <a:lstStyle/>
                    <a:p>
                      <a:pPr fontAlgn="t"/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Article 51</a:t>
                      </a:r>
                    </a:p>
                  </a:txBody>
                  <a:tcPr marL="12943" marR="12943" marT="12943" marB="12943"/>
                </a:tc>
                <a:tc>
                  <a:txBody>
                    <a:bodyPr/>
                    <a:lstStyle/>
                    <a:p>
                      <a:pPr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Promote international peace and security and maintain just and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honourable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relations between nations</a:t>
                      </a:r>
                    </a:p>
                    <a:p>
                      <a:pPr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Foster respect for international law and treaty obligations</a:t>
                      </a:r>
                    </a:p>
                    <a:p>
                      <a:pPr fontAlgn="t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Encourage settlement of international disputes by arbitration</a:t>
                      </a:r>
                    </a:p>
                  </a:txBody>
                  <a:tcPr marL="12943" marR="12943" marT="12943" marB="12943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61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824</Words>
  <Application>Microsoft Office PowerPoint</Application>
  <PresentationFormat>Widescreen</PresentationFormat>
  <Paragraphs>80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Berlin Sans FB</vt:lpstr>
      <vt:lpstr>Calibri</vt:lpstr>
      <vt:lpstr>Calibri Light</vt:lpstr>
      <vt:lpstr>Times New Roman</vt:lpstr>
      <vt:lpstr>Office Theme</vt:lpstr>
      <vt:lpstr>DIRECTIVE PRINCIPLES</vt:lpstr>
      <vt:lpstr>Introduction </vt:lpstr>
      <vt:lpstr>Features of the Directive Principles</vt:lpstr>
      <vt:lpstr>PowerPoint Presentation</vt:lpstr>
      <vt:lpstr>Classification of Directive Principles </vt:lpstr>
      <vt:lpstr>Socialistic Principle</vt:lpstr>
      <vt:lpstr>Gandhian Principles</vt:lpstr>
      <vt:lpstr>Liberal-Intellectual Principles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directe</dc:title>
  <dc:creator>Microsoft account</dc:creator>
  <cp:lastModifiedBy>Microsoft account</cp:lastModifiedBy>
  <cp:revision>11</cp:revision>
  <dcterms:created xsi:type="dcterms:W3CDTF">2023-08-17T10:18:58Z</dcterms:created>
  <dcterms:modified xsi:type="dcterms:W3CDTF">2023-08-17T11:16:26Z</dcterms:modified>
</cp:coreProperties>
</file>