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4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220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987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70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23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998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176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60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031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896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903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997F-D07E-4A85-8851-9CB24C0F790F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1A36-D379-4310-8226-236CBAED43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73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49415"/>
            <a:ext cx="9144000" cy="86054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perspectiveRelaxedModerately"/>
              <a:lightRig rig="threePt" dir="t"/>
            </a:scene3d>
          </a:bodyPr>
          <a:lstStyle/>
          <a:p>
            <a:r>
              <a:rPr lang="en-IN" dirty="0" smtClean="0">
                <a:latin typeface="Berlin Sans FB" panose="020E0602020502020306" pitchFamily="34" charset="0"/>
              </a:rPr>
              <a:t>DIRECTIVE PRINCIPLES</a:t>
            </a:r>
            <a:endParaRPr lang="en-IN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70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549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latin typeface="Berlin Sans FB" panose="020E0602020502020306" pitchFamily="34" charset="0"/>
              </a:rPr>
              <a:t>Introduction </a:t>
            </a:r>
            <a:endParaRPr lang="en-IN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8048"/>
            <a:ext cx="10515600" cy="5540991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Principles of State Policy he Directive Principles of State Policy are enumerated in Part IV of the Constitution from Articles 36 to 51 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framers of the Constitution borrowed this idea from the Irish Constitution of 1937,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had copied it from the Spanish Constitution.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B.R.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Ambedkar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described these principles as ‘novel features’ of the Indian Constitution.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Directive Principles along with the Fundamental Rights contain the philosophy of the Constitution and is the soul of the Constitution.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Granville Austin has described the Directive Principles and the Fundamental Rights as the ‘Conscience of the Constitution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87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174"/>
          </a:xfrm>
        </p:spPr>
        <p:txBody>
          <a:bodyPr/>
          <a:lstStyle/>
          <a:p>
            <a:pPr algn="ctr"/>
            <a:r>
              <a:rPr lang="en-US" b="1" dirty="0" smtClean="0">
                <a:latin typeface="Berlin Sans FB" panose="020E0602020502020306" pitchFamily="34" charset="0"/>
              </a:rPr>
              <a:t>Features of </a:t>
            </a:r>
            <a:r>
              <a:rPr lang="en-US" b="1" dirty="0">
                <a:latin typeface="Berlin Sans FB" panose="020E0602020502020306" pitchFamily="34" charset="0"/>
              </a:rPr>
              <a:t>t</a:t>
            </a:r>
            <a:r>
              <a:rPr lang="en-US" b="1" dirty="0" smtClean="0">
                <a:latin typeface="Berlin Sans FB" panose="020E0602020502020306" pitchFamily="34" charset="0"/>
              </a:rPr>
              <a:t>he Directive Principles</a:t>
            </a:r>
            <a:endParaRPr lang="en-IN" b="1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51369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phrase ‘Directive Principles of State Policy’ denotes the ideals that the State should keep in mind while formulating policies and enacting laws.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the constitutional instructions or recommendations to the State in legislative, executive and administrative matters.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Directive Principles resemble the ‘Instrument of Instructions’ enumerated in the Government of India Act of 1935.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words of Dr. B.R.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Ambedkar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‘the Directive Principles are like the instrument of instructions, which were issued to the Governor-General and to the Governors of the colonies of India by the British Government under the Government of India Act of 1935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4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7922"/>
            <a:ext cx="10515600" cy="5399041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Directive Principles constitute a very comprehensive economic, social and political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a modern democratic State.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embody the concept of a ‘welfare state’ and not that of a ‘police state’, which existed during the colonial era.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Directive Principles are non-justiciable in nature, that is, they are not legally enforceable by the courts for their violation.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 government (Central, state and local) cannot be compelled to implement them.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9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pPr algn="ctr"/>
            <a:r>
              <a:rPr lang="en-IN" b="1" dirty="0" smtClean="0">
                <a:latin typeface="Berlin Sans FB" panose="020E0602020502020306" pitchFamily="34" charset="0"/>
              </a:rPr>
              <a:t>Classification of Directive Principles </a:t>
            </a:r>
            <a:endParaRPr lang="en-IN" b="1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Constitution does not contain any classification of Directive Principles. However, on the basis of their content and direction, they can be classified into three broad categories,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514350" indent="-514350" algn="just">
              <a:buAutoNum type="arabi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Socialistic</a:t>
            </a:r>
          </a:p>
          <a:p>
            <a:pPr marL="514350" indent="-514350" algn="just">
              <a:buAutoNum type="arabicParenBoth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Gandhian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</a:p>
          <a:p>
            <a:pPr marL="514350" indent="-514350" algn="just">
              <a:buAutoNum type="arabi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Liberal-Intellectual.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7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4684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latin typeface="Berlin Sans FB" panose="020E0602020502020306" pitchFamily="34" charset="0"/>
                <a:cs typeface="Times New Roman" panose="02020603050405020304" pitchFamily="18" charset="0"/>
              </a:rPr>
              <a:t>Socialistic Principle</a:t>
            </a:r>
            <a:endParaRPr lang="en-IN" b="1" dirty="0">
              <a:latin typeface="Berlin Sans FB" panose="020E0602020502020306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9806"/>
            <a:ext cx="10515600" cy="5139733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the principles that aim at providing social and economic justice and set the path towards the welfare state.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45321"/>
              </p:ext>
            </p:extLst>
          </p:nvPr>
        </p:nvGraphicFramePr>
        <p:xfrm>
          <a:off x="150126" y="1751414"/>
          <a:ext cx="11887200" cy="46363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2856"/>
                <a:gridCol w="10824344"/>
              </a:tblGrid>
              <a:tr h="604628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38</a:t>
                      </a:r>
                    </a:p>
                  </a:txBody>
                  <a:tcPr marL="12390" marR="12390" marT="12390" marB="1239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Promote the welfare of the people by securing a social order through justice—social, economic and political—and to </a:t>
                      </a: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minimise</a:t>
                      </a: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inequalities in income, status, facilities and opportunities</a:t>
                      </a:r>
                    </a:p>
                  </a:txBody>
                  <a:tcPr marL="12390" marR="12390" marT="12390" marB="12390" anchor="ctr"/>
                </a:tc>
              </a:tr>
              <a:tr h="1452098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39</a:t>
                      </a:r>
                    </a:p>
                  </a:txBody>
                  <a:tcPr marL="12390" marR="12390" marT="12390" marB="1239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Secure citizens: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Right to adequate means of livelihood for all citizens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Equitable distribution of material resources of the community for the common good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Prevention of concentration of wealth and means of production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Equal pay for equal work for men and women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Preservation of the health and strength of workers and children against forcible abuse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Opportunities for the healthy development of children</a:t>
                      </a:r>
                    </a:p>
                  </a:txBody>
                  <a:tcPr marL="12390" marR="12390" marT="12390" marB="12390" anchor="ctr"/>
                </a:tc>
              </a:tr>
              <a:tr h="20319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</a:t>
                      </a:r>
                      <a:r>
                        <a:rPr lang="en-IN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39A</a:t>
                      </a:r>
                      <a:endParaRPr lang="en-IN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90" marR="12390" marT="12390" marB="1239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Promote equal justice and free legal aid to the poor</a:t>
                      </a:r>
                    </a:p>
                  </a:txBody>
                  <a:tcPr marL="12390" marR="12390" marT="12390" marB="12390" anchor="ctr"/>
                </a:tc>
              </a:tr>
              <a:tr h="51542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41</a:t>
                      </a:r>
                    </a:p>
                  </a:txBody>
                  <a:tcPr marL="12390" marR="12390" marT="12390" marB="1239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cases of unemployment, old age, sickness and disablement, secure citizens: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Right to work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Right to education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Right to public assistance</a:t>
                      </a:r>
                    </a:p>
                  </a:txBody>
                  <a:tcPr marL="12390" marR="12390" marT="12390" marB="12390" anchor="ctr"/>
                </a:tc>
              </a:tr>
              <a:tr h="29240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42</a:t>
                      </a:r>
                    </a:p>
                  </a:txBody>
                  <a:tcPr marL="12390" marR="12390" marT="12390" marB="1239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 provision for just and humane conditions of work and maternity relief</a:t>
                      </a:r>
                    </a:p>
                  </a:txBody>
                  <a:tcPr marL="12390" marR="12390" marT="12390" marB="12390" anchor="ctr"/>
                </a:tc>
              </a:tr>
              <a:tr h="33700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43</a:t>
                      </a:r>
                    </a:p>
                  </a:txBody>
                  <a:tcPr marL="12390" marR="12390" marT="12390" marB="1239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Secure a living wage, a decent standard of living and social and cultural opportunities for all workers</a:t>
                      </a:r>
                    </a:p>
                  </a:txBody>
                  <a:tcPr marL="12390" marR="12390" marT="12390" marB="12390" anchor="ctr"/>
                </a:tc>
              </a:tr>
              <a:tr h="29240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</a:t>
                      </a:r>
                      <a:r>
                        <a:rPr lang="en-IN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43A</a:t>
                      </a:r>
                      <a:endParaRPr lang="en-IN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90" marR="12390" marT="12390" marB="1239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 steps to secure the participation of workers in the management of industries</a:t>
                      </a:r>
                    </a:p>
                  </a:txBody>
                  <a:tcPr marL="12390" marR="12390" marT="12390" marB="12390" anchor="ctr"/>
                </a:tc>
              </a:tr>
              <a:tr h="29240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47</a:t>
                      </a:r>
                    </a:p>
                  </a:txBody>
                  <a:tcPr marL="12390" marR="12390" marT="12390" marB="1239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Raise the level of nutrition and the standard of living of people and to improve public health</a:t>
                      </a:r>
                    </a:p>
                  </a:txBody>
                  <a:tcPr marL="12390" marR="12390" marT="12390" marB="123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8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0093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err="1">
                <a:latin typeface="Berlin Sans FB" panose="020E0602020502020306" pitchFamily="34" charset="0"/>
              </a:rPr>
              <a:t>Gandhian</a:t>
            </a:r>
            <a:r>
              <a:rPr lang="en-IN" b="1" dirty="0">
                <a:latin typeface="Berlin Sans FB" panose="020E0602020502020306" pitchFamily="34" charset="0"/>
              </a:rPr>
              <a:t> Principles</a:t>
            </a:r>
            <a:endParaRPr lang="en-IN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2639"/>
            <a:ext cx="10515600" cy="133748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are based 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Gandhian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ideology used to represent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reconstruction enunciated by Gandhi during the national movement. 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2043"/>
              </p:ext>
            </p:extLst>
          </p:nvPr>
        </p:nvGraphicFramePr>
        <p:xfrm>
          <a:off x="545907" y="2276009"/>
          <a:ext cx="11204814" cy="41275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46415"/>
                <a:gridCol w="10058399"/>
              </a:tblGrid>
              <a:tr h="439903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40</a:t>
                      </a:r>
                    </a:p>
                  </a:txBody>
                  <a:tcPr marL="21456" marR="21456" marT="21456" marB="21456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Organise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village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panchayats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endow them with necessary powers and authority to enable them to function as units of self-government</a:t>
                      </a:r>
                    </a:p>
                  </a:txBody>
                  <a:tcPr marL="21456" marR="21456" marT="21456" marB="21456"/>
                </a:tc>
              </a:tr>
              <a:tr h="50636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43</a:t>
                      </a:r>
                    </a:p>
                  </a:txBody>
                  <a:tcPr marL="21456" marR="21456" marT="21456" marB="21456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Promote cottage industries on an individual or co-operation basis in rural areas</a:t>
                      </a:r>
                    </a:p>
                  </a:txBody>
                  <a:tcPr marL="21456" marR="21456" marT="21456" marB="21456"/>
                </a:tc>
              </a:tr>
              <a:tr h="89258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</a:t>
                      </a:r>
                      <a:r>
                        <a:rPr lang="en-IN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43B</a:t>
                      </a:r>
                      <a:endParaRPr lang="en-IN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56" marR="21456" marT="21456" marB="21456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Promote voluntary formation, autonomous functioning, democratic control and professional management of co-operative societies</a:t>
                      </a:r>
                    </a:p>
                  </a:txBody>
                  <a:tcPr marL="21456" marR="21456" marT="21456" marB="21456"/>
                </a:tc>
              </a:tr>
              <a:tr h="96982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46</a:t>
                      </a:r>
                    </a:p>
                  </a:txBody>
                  <a:tcPr marL="21456" marR="21456" marT="21456" marB="21456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Promote the educational and economic interests of SCs, STs, and other weaker sections of the society and to protect them from social injustice and exploitation</a:t>
                      </a:r>
                    </a:p>
                    <a:p>
                      <a:pPr algn="l"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456" marR="21456" marT="21456" marB="21456"/>
                </a:tc>
              </a:tr>
              <a:tr h="58361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47</a:t>
                      </a:r>
                    </a:p>
                  </a:txBody>
                  <a:tcPr marL="21456" marR="21456" marT="21456" marB="21456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Prohibit the consumption of intoxicating drinks and drugs which are injurious to health</a:t>
                      </a:r>
                    </a:p>
                  </a:txBody>
                  <a:tcPr marL="21456" marR="21456" marT="21456" marB="21456"/>
                </a:tc>
              </a:tr>
              <a:tr h="58361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48</a:t>
                      </a:r>
                    </a:p>
                  </a:txBody>
                  <a:tcPr marL="21456" marR="21456" marT="21456" marB="21456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Prohibit the slaughter of cows, calves and other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milch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draught cattle and to improve their breeds</a:t>
                      </a:r>
                    </a:p>
                  </a:txBody>
                  <a:tcPr marL="21456" marR="21456" marT="21456" marB="2145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4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4684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latin typeface="Berlin Sans FB" panose="020E0602020502020306" pitchFamily="34" charset="0"/>
              </a:rPr>
              <a:t>Liberal-Intellectual Principles</a:t>
            </a:r>
            <a:endParaRPr lang="en-IN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8" y="993111"/>
            <a:ext cx="10515600" cy="71285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principles reflect the ideology of liberalism. 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510738"/>
              </p:ext>
            </p:extLst>
          </p:nvPr>
        </p:nvGraphicFramePr>
        <p:xfrm>
          <a:off x="627799" y="1579960"/>
          <a:ext cx="11108140" cy="35712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398"/>
                <a:gridCol w="10050742"/>
              </a:tblGrid>
              <a:tr h="194249">
                <a:tc>
                  <a:txBody>
                    <a:bodyPr/>
                    <a:lstStyle/>
                    <a:p>
                      <a:pPr fontAlgn="t"/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44</a:t>
                      </a:r>
                    </a:p>
                  </a:txBody>
                  <a:tcPr marL="12943" marR="12943" marT="12943" marB="12943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Secure for all citizens a 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Uniform Civil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Code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throughout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country</a:t>
                      </a:r>
                    </a:p>
                  </a:txBody>
                  <a:tcPr marL="12943" marR="12943" marT="12943" marB="12943"/>
                </a:tc>
              </a:tr>
              <a:tr h="355567">
                <a:tc>
                  <a:txBody>
                    <a:bodyPr/>
                    <a:lstStyle/>
                    <a:p>
                      <a:pPr fontAlgn="t"/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45</a:t>
                      </a:r>
                    </a:p>
                  </a:txBody>
                  <a:tcPr marL="12943" marR="12943" marT="12943" marB="12943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Provide early childhood care and education for all children until they complete the age of six years. </a:t>
                      </a:r>
                    </a:p>
                  </a:txBody>
                  <a:tcPr marL="12943" marR="12943" marT="12943" marB="12943"/>
                </a:tc>
              </a:tr>
              <a:tr h="136477">
                <a:tc>
                  <a:txBody>
                    <a:bodyPr/>
                    <a:lstStyle/>
                    <a:p>
                      <a:pPr fontAlgn="t"/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48</a:t>
                      </a:r>
                    </a:p>
                  </a:txBody>
                  <a:tcPr marL="12943" marR="12943" marT="12943" marB="12943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Organise agriculture and animal husbandry on modern and scientific lines</a:t>
                      </a:r>
                    </a:p>
                  </a:txBody>
                  <a:tcPr marL="12943" marR="12943" marT="12943" marB="12943"/>
                </a:tc>
              </a:tr>
              <a:tr h="698580">
                <a:tc>
                  <a:txBody>
                    <a:bodyPr/>
                    <a:lstStyle/>
                    <a:p>
                      <a:pPr fontAlgn="t"/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49</a:t>
                      </a:r>
                    </a:p>
                  </a:txBody>
                  <a:tcPr marL="12943" marR="12943" marT="12943" marB="12943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 monuments, places and objects of artistic or historic interest which are declared to be of national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importance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43" marR="12943" marT="12943" marB="12943"/>
                </a:tc>
              </a:tr>
              <a:tr h="286603">
                <a:tc>
                  <a:txBody>
                    <a:bodyPr/>
                    <a:lstStyle/>
                    <a:p>
                      <a:pPr fontAlgn="t"/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50</a:t>
                      </a:r>
                    </a:p>
                  </a:txBody>
                  <a:tcPr marL="12943" marR="12943" marT="12943" marB="12943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Separate the judiciary from the executive in the public services of the State</a:t>
                      </a:r>
                    </a:p>
                  </a:txBody>
                  <a:tcPr marL="12943" marR="12943" marT="12943" marB="12943"/>
                </a:tc>
              </a:tr>
              <a:tr h="864573">
                <a:tc>
                  <a:txBody>
                    <a:bodyPr/>
                    <a:lstStyle/>
                    <a:p>
                      <a:pPr fontAlgn="t"/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51</a:t>
                      </a:r>
                    </a:p>
                  </a:txBody>
                  <a:tcPr marL="12943" marR="12943" marT="12943" marB="12943"/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Promote international peace and security and maintain just and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honourable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relations between nations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Foster respect for international law and treaty obligations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Encourage settlement of international disputes by arbitration</a:t>
                      </a:r>
                    </a:p>
                  </a:txBody>
                  <a:tcPr marL="12943" marR="12943" marT="12943" marB="1294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824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Berlin Sans FB</vt:lpstr>
      <vt:lpstr>Calibri</vt:lpstr>
      <vt:lpstr>Calibri Light</vt:lpstr>
      <vt:lpstr>Times New Roman</vt:lpstr>
      <vt:lpstr>Office Theme</vt:lpstr>
      <vt:lpstr>DIRECTIVE PRINCIPLES</vt:lpstr>
      <vt:lpstr>Introduction </vt:lpstr>
      <vt:lpstr>Features of the Directive Principles</vt:lpstr>
      <vt:lpstr>PowerPoint Presentation</vt:lpstr>
      <vt:lpstr>Classification of Directive Principles </vt:lpstr>
      <vt:lpstr>Socialistic Principle</vt:lpstr>
      <vt:lpstr>Gandhian Principles</vt:lpstr>
      <vt:lpstr>Liberal-Intellectual Principles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directe</dc:title>
  <dc:creator>Microsoft account</dc:creator>
  <cp:lastModifiedBy>Microsoft account</cp:lastModifiedBy>
  <cp:revision>11</cp:revision>
  <dcterms:created xsi:type="dcterms:W3CDTF">2023-08-17T10:18:58Z</dcterms:created>
  <dcterms:modified xsi:type="dcterms:W3CDTF">2023-08-17T11:16:26Z</dcterms:modified>
</cp:coreProperties>
</file>