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7" r:id="rId2"/>
    <p:sldId id="266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7" r:id="rId11"/>
    <p:sldId id="264" r:id="rId12"/>
    <p:sldId id="268" r:id="rId1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9762E96-E318-47BD-883F-B49D271C96E2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71E0FE5-930F-438A-815D-6F07D9DD4F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588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0"/>
            <a:ext cx="8839200" cy="6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6512511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0" dirty="0" smtClean="0">
                <a:solidFill>
                  <a:srgbClr val="FF0000"/>
                </a:solidFill>
                <a:latin typeface="Bookman Old Style" pitchFamily="18" charset="0"/>
              </a:rPr>
              <a:t>Data Team</a:t>
            </a:r>
            <a:endParaRPr lang="en-IN" sz="4000" b="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0960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66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512511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0" dirty="0" smtClean="0">
                <a:solidFill>
                  <a:srgbClr val="FF0000"/>
                </a:solidFill>
                <a:latin typeface="Bookman Old Style" pitchFamily="18" charset="0"/>
              </a:rPr>
              <a:t>Data Science</a:t>
            </a:r>
            <a:endParaRPr lang="en-IN" sz="4400" b="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219200"/>
            <a:ext cx="8153400" cy="4724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Bookman Old Style" pitchFamily="18" charset="0"/>
              </a:rPr>
              <a:t>Data Science is the amalgamation of two fields – Data and Science. </a:t>
            </a:r>
          </a:p>
          <a:p>
            <a:pPr lvl="2" algn="just">
              <a:lnSpc>
                <a:spcPct val="150000"/>
              </a:lnSpc>
            </a:pPr>
            <a:r>
              <a:rPr lang="en-GB" sz="2200" dirty="0" smtClean="0">
                <a:solidFill>
                  <a:schemeClr val="tx1"/>
                </a:solidFill>
                <a:latin typeface="Bookman Old Style" pitchFamily="18" charset="0"/>
              </a:rPr>
              <a:t>Data</a:t>
            </a:r>
          </a:p>
          <a:p>
            <a:pPr lvl="2" algn="just">
              <a:lnSpc>
                <a:spcPct val="150000"/>
              </a:lnSpc>
            </a:pPr>
            <a:r>
              <a:rPr lang="en-GB" sz="2200" dirty="0" smtClean="0">
                <a:solidFill>
                  <a:schemeClr val="tx1"/>
                </a:solidFill>
                <a:latin typeface="Bookman Old Style" pitchFamily="18" charset="0"/>
              </a:rPr>
              <a:t>Science</a:t>
            </a:r>
            <a:endParaRPr lang="en-GB" sz="2200" dirty="0">
              <a:solidFill>
                <a:schemeClr val="tx1"/>
              </a:solidFill>
              <a:latin typeface="Bookman Old Style" pitchFamily="18" charset="0"/>
            </a:endParaRPr>
          </a:p>
          <a:p>
            <a:pPr lvl="1"/>
            <a:endParaRPr lang="en-GB" dirty="0" smtClean="0">
              <a:latin typeface="Bookman Old Style" pitchFamily="18" charset="0"/>
            </a:endParaRPr>
          </a:p>
          <a:p>
            <a:pPr lvl="5"/>
            <a:endParaRPr lang="en-IN" dirty="0">
              <a:latin typeface="Bookman Old Style" pitchFamily="18" charset="0"/>
            </a:endParaRPr>
          </a:p>
        </p:txBody>
      </p:sp>
      <p:pic>
        <p:nvPicPr>
          <p:cNvPr id="4" name="Content Placeholder 3" descr="Image showing the lifecycle of data science and how it is used in business decisions.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4833062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98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0" dirty="0" smtClean="0">
                <a:solidFill>
                  <a:srgbClr val="FF0000"/>
                </a:solidFill>
                <a:latin typeface="Bookman Old Style" pitchFamily="18" charset="0"/>
              </a:rPr>
              <a:t>Why Data Science is so popular today?</a:t>
            </a:r>
            <a:endParaRPr lang="en-IN" sz="4000" b="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0772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Data is everywhere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Bookman Old Style" pitchFamily="18" charset="0"/>
              </a:rPr>
              <a:t>Personal devices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Bookman Old Style" pitchFamily="18" charset="0"/>
              </a:rPr>
              <a:t>Sensors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Bookman Old Style" pitchFamily="18" charset="0"/>
              </a:rPr>
              <a:t>Transactional data (digital revolution)</a:t>
            </a:r>
            <a:endParaRPr lang="en-IN" sz="1800" dirty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Devices have become powerful and cheaper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Bookman Old Style" pitchFamily="18" charset="0"/>
              </a:rPr>
              <a:t>Bulk Storage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Bookman Old Style" pitchFamily="18" charset="0"/>
              </a:rPr>
              <a:t>Specialized Hardware (GPUs)</a:t>
            </a:r>
          </a:p>
          <a:p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Democratization of software and hardware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Bookman Old Style" pitchFamily="18" charset="0"/>
              </a:rPr>
              <a:t>Popular open source </a:t>
            </a:r>
            <a:r>
              <a:rPr lang="en-US" sz="1800" dirty="0" smtClean="0">
                <a:solidFill>
                  <a:schemeClr val="tx1"/>
                </a:solidFill>
                <a:latin typeface="Bookman Old Style" pitchFamily="18" charset="0"/>
              </a:rPr>
              <a:t>frameworks (</a:t>
            </a:r>
            <a:r>
              <a:rPr lang="en-US" sz="1800" dirty="0" err="1">
                <a:solidFill>
                  <a:schemeClr val="tx1"/>
                </a:solidFill>
                <a:latin typeface="Bookman Old Style" pitchFamily="18" charset="0"/>
              </a:rPr>
              <a:t>P</a:t>
            </a:r>
            <a:r>
              <a:rPr lang="en-US" sz="1800" dirty="0" err="1" smtClean="0">
                <a:solidFill>
                  <a:schemeClr val="tx1"/>
                </a:solidFill>
                <a:latin typeface="Bookman Old Style" pitchFamily="18" charset="0"/>
              </a:rPr>
              <a:t>ytorch</a:t>
            </a:r>
            <a:r>
              <a:rPr lang="en-US" sz="1800" dirty="0" smtClean="0">
                <a:solidFill>
                  <a:schemeClr val="tx1"/>
                </a:solidFill>
                <a:latin typeface="Bookman Old Style" pitchFamily="18" charset="0"/>
              </a:rPr>
              <a:t> and </a:t>
            </a:r>
            <a:r>
              <a:rPr lang="en-US" sz="1800" dirty="0" err="1" smtClean="0">
                <a:solidFill>
                  <a:schemeClr val="tx1"/>
                </a:solidFill>
                <a:latin typeface="Bookman Old Style" pitchFamily="18" charset="0"/>
              </a:rPr>
              <a:t>Tensorflow</a:t>
            </a:r>
            <a:r>
              <a:rPr lang="en-US" sz="1800" dirty="0" smtClean="0">
                <a:solidFill>
                  <a:schemeClr val="tx1"/>
                </a:solidFill>
                <a:latin typeface="Bookman Old Style" pitchFamily="18" charset="0"/>
              </a:rPr>
              <a:t>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Bookman Old Style" pitchFamily="18" charset="0"/>
              </a:rPr>
              <a:t>Cloud compute</a:t>
            </a:r>
            <a:endParaRPr lang="en-US" sz="1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29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295400"/>
            <a:ext cx="75438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Data Science is the most sought </a:t>
            </a:r>
            <a:r>
              <a:rPr lang="en-US" dirty="0">
                <a:solidFill>
                  <a:schemeClr val="tx1"/>
                </a:solidFill>
                <a:latin typeface="Bookman Old Style" pitchFamily="18" charset="0"/>
              </a:rPr>
              <a:t>after 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job of the twenty first century!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Data is the new Oil and Data Science is its combustion engine!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Data Science is the Future!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But what exactly is Data Science!</a:t>
            </a: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205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010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0" dirty="0" smtClean="0">
                <a:solidFill>
                  <a:schemeClr val="accent6"/>
                </a:solidFill>
                <a:latin typeface="Bookman Old Style" pitchFamily="18" charset="0"/>
              </a:rPr>
              <a:t>Learning Objectives</a:t>
            </a:r>
            <a:br>
              <a:rPr lang="en-US" sz="4400" b="0" dirty="0" smtClean="0">
                <a:solidFill>
                  <a:schemeClr val="accent6"/>
                </a:solidFill>
                <a:latin typeface="Bookman Old Style" pitchFamily="18" charset="0"/>
              </a:rPr>
            </a:br>
            <a:r>
              <a:rPr lang="en-US" sz="4400" b="0" dirty="0">
                <a:solidFill>
                  <a:schemeClr val="accent6"/>
                </a:solidFill>
                <a:latin typeface="Bookman Old Style" pitchFamily="18" charset="0"/>
              </a:rPr>
              <a:t/>
            </a:r>
            <a:br>
              <a:rPr lang="en-US" sz="4400" b="0" dirty="0">
                <a:solidFill>
                  <a:schemeClr val="accent6"/>
                </a:solidFill>
                <a:latin typeface="Bookman Old Style" pitchFamily="18" charset="0"/>
              </a:rPr>
            </a:br>
            <a:endParaRPr lang="en-IN" sz="4400" b="0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759527"/>
            <a:ext cx="8610600" cy="47174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What exactly is Data Science?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Why is it such a sought after job description?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What does a Data Scientist actually do?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How important are mathematics and programming skills for a data scientist?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How does Data Science relate to other buzz words like ML,DL,AI and DM</a:t>
            </a: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?</a:t>
            </a:r>
            <a:endParaRPr lang="en-US" sz="2000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4676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0" dirty="0" smtClean="0">
                <a:solidFill>
                  <a:schemeClr val="accent6"/>
                </a:solidFill>
                <a:latin typeface="Bookman Old Style" pitchFamily="18" charset="0"/>
              </a:rPr>
              <a:t>Course Organization</a:t>
            </a:r>
            <a:endParaRPr lang="en-IN" sz="4400" b="0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296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Very broadly, the course </a:t>
            </a:r>
            <a:r>
              <a:rPr lang="en-US" altLang="en-US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contain four parts:</a:t>
            </a:r>
          </a:p>
          <a:p>
            <a:pPr marL="0" indent="0">
              <a:buNone/>
            </a:pPr>
            <a:endParaRPr lang="en-US" altLang="en-US" sz="20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990600" lvl="1" indent="-533400"/>
            <a:r>
              <a:rPr lang="en-US" alt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Part </a:t>
            </a:r>
            <a:r>
              <a:rPr lang="en-US" alt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I)	</a:t>
            </a:r>
            <a:r>
              <a:rPr lang="en-US" alt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	Data Cleaning</a:t>
            </a:r>
            <a:endParaRPr lang="en-US" alt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990600" lvl="1" indent="-533400"/>
            <a:r>
              <a:rPr lang="en-US" alt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Part II)	</a:t>
            </a:r>
            <a:r>
              <a:rPr lang="en-US" alt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Data Processing</a:t>
            </a:r>
            <a:endParaRPr lang="en-US" alt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990600" lvl="1" indent="-533400"/>
            <a:r>
              <a:rPr lang="en-US" alt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Part III)	</a:t>
            </a:r>
            <a:r>
              <a:rPr lang="en-US" alt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Data Modelling</a:t>
            </a:r>
          </a:p>
          <a:p>
            <a:pPr marL="990600" lvl="1" indent="-533400"/>
            <a:r>
              <a:rPr lang="en-US" alt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Part IV)	Data Evaluation</a:t>
            </a:r>
            <a:endParaRPr lang="en-US" alt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25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4400" b="0" dirty="0">
                <a:solidFill>
                  <a:schemeClr val="accent6"/>
                </a:solidFill>
                <a:latin typeface="Bookman Old Style" pitchFamily="18" charset="0"/>
              </a:rPr>
              <a:t>Pre-requisites</a:t>
            </a:r>
            <a:endParaRPr lang="en-IN" sz="4400" b="0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2514600"/>
            <a:ext cx="6400800" cy="838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sz="2400" dirty="0" smtClean="0">
                <a:solidFill>
                  <a:schemeClr val="tx1"/>
                </a:solidFill>
                <a:latin typeface="Bookman Old Style" pitchFamily="18" charset="0"/>
              </a:rPr>
              <a:t>20BS1204 - 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Probability and Statistics</a:t>
            </a:r>
            <a:endParaRPr lang="en-IN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512511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0" dirty="0">
                <a:solidFill>
                  <a:schemeClr val="accent6"/>
                </a:solidFill>
                <a:latin typeface="Bookman Old Style" pitchFamily="18" charset="0"/>
              </a:rPr>
              <a:t>Text Books</a:t>
            </a:r>
            <a:endParaRPr lang="en-IN" sz="4400" b="0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3429000" cy="3975680"/>
          </a:xfrm>
        </p:spPr>
      </p:pic>
      <p:sp>
        <p:nvSpPr>
          <p:cNvPr id="5" name="TextBox 4"/>
          <p:cNvSpPr txBox="1"/>
          <p:nvPr/>
        </p:nvSpPr>
        <p:spPr>
          <a:xfrm>
            <a:off x="152400" y="54102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Bookman Old Style" pitchFamily="18" charset="0"/>
              </a:rPr>
              <a:t>Introducing Data Science, David </a:t>
            </a:r>
            <a:r>
              <a:rPr lang="en-US" sz="1600" dirty="0" err="1">
                <a:latin typeface="Bookman Old Style" pitchFamily="18" charset="0"/>
              </a:rPr>
              <a:t>Cielen</a:t>
            </a:r>
            <a:r>
              <a:rPr lang="en-US" sz="1600" dirty="0">
                <a:latin typeface="Bookman Old Style" pitchFamily="18" charset="0"/>
              </a:rPr>
              <a:t>, Arno D. B. </a:t>
            </a:r>
            <a:r>
              <a:rPr lang="en-US" sz="1600" dirty="0" err="1">
                <a:latin typeface="Bookman Old Style" pitchFamily="18" charset="0"/>
              </a:rPr>
              <a:t>Meysman</a:t>
            </a:r>
            <a:r>
              <a:rPr lang="en-US" sz="1600" dirty="0">
                <a:latin typeface="Bookman Old Style" pitchFamily="18" charset="0"/>
              </a:rPr>
              <a:t>, and Mohamed Ali, 2016, Manning Publications. </a:t>
            </a:r>
            <a:endParaRPr lang="en-IN" sz="1600" dirty="0">
              <a:latin typeface="Bookman Old Style" pitchFamily="18" charset="0"/>
            </a:endParaRPr>
          </a:p>
        </p:txBody>
      </p:sp>
      <p:pic>
        <p:nvPicPr>
          <p:cNvPr id="1026" name="Picture 2" descr="https://images-na.ssl-images-amazon.com/images/I/511MLXf56iL._SX39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0"/>
            <a:ext cx="3415145" cy="391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10544" y="5410200"/>
            <a:ext cx="4281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Bookman Old Style" pitchFamily="18" charset="0"/>
              </a:rPr>
              <a:t>Data Mining: Concepts and Techniques, </a:t>
            </a:r>
            <a:r>
              <a:rPr lang="en-US" sz="1600" dirty="0" err="1">
                <a:latin typeface="Bookman Old Style" pitchFamily="18" charset="0"/>
              </a:rPr>
              <a:t>Jiawei</a:t>
            </a:r>
            <a:r>
              <a:rPr lang="en-US" sz="1600" dirty="0">
                <a:latin typeface="Bookman Old Style" pitchFamily="18" charset="0"/>
              </a:rPr>
              <a:t> Han, </a:t>
            </a:r>
            <a:r>
              <a:rPr lang="en-US" sz="1600" dirty="0" err="1">
                <a:latin typeface="Bookman Old Style" pitchFamily="18" charset="0"/>
              </a:rPr>
              <a:t>Micheline</a:t>
            </a:r>
            <a:r>
              <a:rPr lang="en-US" sz="1600" dirty="0">
                <a:latin typeface="Bookman Old Style" pitchFamily="18" charset="0"/>
              </a:rPr>
              <a:t> </a:t>
            </a:r>
            <a:r>
              <a:rPr lang="en-US" sz="1600" dirty="0" err="1">
                <a:latin typeface="Bookman Old Style" pitchFamily="18" charset="0"/>
              </a:rPr>
              <a:t>Kamber</a:t>
            </a:r>
            <a:r>
              <a:rPr lang="en-US" sz="1600" dirty="0">
                <a:latin typeface="Bookman Old Style" pitchFamily="18" charset="0"/>
              </a:rPr>
              <a:t> and </a:t>
            </a:r>
            <a:r>
              <a:rPr lang="en-US" sz="1600" dirty="0" err="1">
                <a:latin typeface="Bookman Old Style" pitchFamily="18" charset="0"/>
              </a:rPr>
              <a:t>Jian</a:t>
            </a:r>
            <a:r>
              <a:rPr lang="en-US" sz="1600" dirty="0">
                <a:latin typeface="Bookman Old Style" pitchFamily="18" charset="0"/>
              </a:rPr>
              <a:t> Pei, Third edition, Morgan Kaufmann. </a:t>
            </a:r>
            <a:endParaRPr lang="en-IN" sz="1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1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1800" b="0" dirty="0">
                <a:solidFill>
                  <a:schemeClr val="tx1"/>
                </a:solidFill>
                <a:effectLst/>
                <a:latin typeface="Bookman Old Style" pitchFamily="18" charset="0"/>
              </a:rPr>
              <a:t>The Elements of Statistical Learning, Trevor Hastie, Robert </a:t>
            </a:r>
            <a:r>
              <a:rPr lang="en-US" sz="1800" b="0" dirty="0" err="1">
                <a:solidFill>
                  <a:schemeClr val="tx1"/>
                </a:solidFill>
                <a:effectLst/>
                <a:latin typeface="Bookman Old Style" pitchFamily="18" charset="0"/>
              </a:rPr>
              <a:t>Tibshirani</a:t>
            </a:r>
            <a:r>
              <a:rPr lang="en-US" sz="1800" b="0" dirty="0">
                <a:solidFill>
                  <a:schemeClr val="tx1"/>
                </a:solidFill>
                <a:effectLst/>
                <a:latin typeface="Bookman Old Style" pitchFamily="18" charset="0"/>
              </a:rPr>
              <a:t>, Jerome Friedman, Second Edition, Springer. </a:t>
            </a:r>
            <a:endParaRPr lang="en-IN" sz="1800" b="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894" y="731838"/>
            <a:ext cx="2319012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72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0" dirty="0" smtClean="0">
                <a:solidFill>
                  <a:srgbClr val="FF0000"/>
                </a:solidFill>
                <a:latin typeface="Bookman Old Style" pitchFamily="18" charset="0"/>
              </a:rPr>
              <a:t>Course Outcomes</a:t>
            </a:r>
            <a:endParaRPr lang="en-IN" sz="4400" b="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Bookman Old Style" pitchFamily="18" charset="0"/>
              </a:rPr>
              <a:t>CO1: </a:t>
            </a: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Understand the life cycle process of data science. </a:t>
            </a:r>
            <a:endParaRPr lang="en-US" sz="2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Bookman Old Style" pitchFamily="18" charset="0"/>
              </a:rPr>
              <a:t>CO2: </a:t>
            </a: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Apply different data pre-processing techniques for </a:t>
            </a: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  </a:t>
            </a:r>
          </a:p>
          <a:p>
            <a:pPr marL="45720" indent="0">
              <a:lnSpc>
                <a:spcPct val="20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           improving </a:t>
            </a: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data quality</a:t>
            </a: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Bookman Old Style" pitchFamily="18" charset="0"/>
              </a:rPr>
              <a:t>CO3: </a:t>
            </a: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Apply statistical methods to evaluate the data</a:t>
            </a:r>
            <a:r>
              <a:rPr lang="en-US" sz="20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Bookman Old Style" pitchFamily="18" charset="0"/>
              </a:rPr>
              <a:t>CO4: </a:t>
            </a:r>
            <a:r>
              <a:rPr lang="en-US" sz="2000" dirty="0">
                <a:solidFill>
                  <a:schemeClr val="tx1"/>
                </a:solidFill>
                <a:latin typeface="Bookman Old Style" pitchFamily="18" charset="0"/>
              </a:rPr>
              <a:t>Apply Statistical Learning techniques for model building.</a:t>
            </a:r>
            <a:endParaRPr lang="en-IN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1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154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0" dirty="0" smtClean="0">
                <a:solidFill>
                  <a:srgbClr val="FF0000"/>
                </a:solidFill>
                <a:latin typeface="Bookman Old Style" pitchFamily="18" charset="0"/>
              </a:rPr>
              <a:t>Data </a:t>
            </a:r>
            <a:r>
              <a:rPr lang="en-US" sz="4000" b="0" dirty="0">
                <a:solidFill>
                  <a:srgbClr val="FF0000"/>
                </a:solidFill>
                <a:latin typeface="Bookman Old Style" pitchFamily="18" charset="0"/>
              </a:rPr>
              <a:t>Science is Multidisciplinary</a:t>
            </a:r>
            <a:endParaRPr lang="en-IN" sz="4000" b="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1429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1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302</TotalTime>
  <Words>286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PowerPoint Presentation</vt:lpstr>
      <vt:lpstr>PowerPoint Presentation</vt:lpstr>
      <vt:lpstr>Learning Objectives  </vt:lpstr>
      <vt:lpstr>Course Organization</vt:lpstr>
      <vt:lpstr>Pre-requisites</vt:lpstr>
      <vt:lpstr>Text Books</vt:lpstr>
      <vt:lpstr>The Elements of Statistical Learning, Trevor Hastie, Robert Tibshirani, Jerome Friedman, Second Edition, Springer. </vt:lpstr>
      <vt:lpstr>Course Outcomes</vt:lpstr>
      <vt:lpstr>Data Science is Multidisciplinary</vt:lpstr>
      <vt:lpstr>Data Team</vt:lpstr>
      <vt:lpstr>Data Science</vt:lpstr>
      <vt:lpstr>Why Data Science is so popular today?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Lakshmi Ramani</dc:creator>
  <cp:lastModifiedBy>A.MADHURI</cp:lastModifiedBy>
  <cp:revision>46</cp:revision>
  <cp:lastPrinted>2023-04-25T02:16:42Z</cp:lastPrinted>
  <dcterms:created xsi:type="dcterms:W3CDTF">2006-08-16T00:00:00Z</dcterms:created>
  <dcterms:modified xsi:type="dcterms:W3CDTF">2023-07-12T07:26:27Z</dcterms:modified>
</cp:coreProperties>
</file>