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1" r:id="rId2"/>
    <p:sldId id="312" r:id="rId3"/>
    <p:sldId id="318" r:id="rId4"/>
    <p:sldId id="313" r:id="rId5"/>
    <p:sldId id="314" r:id="rId6"/>
    <p:sldId id="310" r:id="rId7"/>
    <p:sldId id="319" r:id="rId8"/>
    <p:sldId id="321" r:id="rId9"/>
    <p:sldId id="308" r:id="rId10"/>
    <p:sldId id="323" r:id="rId11"/>
    <p:sldId id="325" r:id="rId12"/>
    <p:sldId id="324" r:id="rId13"/>
    <p:sldId id="331" r:id="rId14"/>
    <p:sldId id="332" r:id="rId15"/>
    <p:sldId id="333" r:id="rId16"/>
    <p:sldId id="334" r:id="rId17"/>
    <p:sldId id="335" r:id="rId18"/>
    <p:sldId id="329" r:id="rId19"/>
    <p:sldId id="330" r:id="rId20"/>
    <p:sldId id="336" r:id="rId21"/>
    <p:sldId id="33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>
        <p:scale>
          <a:sx n="100" d="100"/>
          <a:sy n="100" d="100"/>
        </p:scale>
        <p:origin x="-43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C8D03-F255-4E42-A830-6A1440000E88}" type="datetimeFigureOut">
              <a:rPr lang="en-IN" smtClean="0"/>
              <a:t>11-10-2023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66D1D-3688-4AE8-B5E0-2CD32BC253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121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66D1D-3688-4AE8-B5E0-2CD32BC2536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021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66D1D-3688-4AE8-B5E0-2CD32BC2536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2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66D1D-3688-4AE8-B5E0-2CD32BC2536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2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66D1D-3688-4AE8-B5E0-2CD32BC2536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2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8hT5nDai6A&amp;t=399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methods for </a:t>
            </a:r>
            <a:r>
              <a:rPr lang="en-US" dirty="0" smtClean="0"/>
              <a:t>Regression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UNIT-4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12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9050" y="0"/>
            <a:ext cx="9163050" cy="533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Multiple Linear Regression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1143000"/>
            <a:ext cx="74390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9050" y="0"/>
            <a:ext cx="9163050" cy="533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Multiple Linear Regression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685800"/>
            <a:ext cx="79724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4124325"/>
            <a:ext cx="78533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2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33400"/>
            <a:ext cx="80867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Multiple Linear Regression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6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524000"/>
            <a:ext cx="54673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47800"/>
            <a:ext cx="40100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593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Logistic Regression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7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10437" cy="340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5715000"/>
            <a:ext cx="3438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Logistic Regression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1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7763"/>
            <a:ext cx="81438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9525"/>
            <a:ext cx="9144000" cy="4873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Logistic Regression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9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Logistic Regression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7343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6800850" cy="285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5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Logistic Regression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6800850" cy="285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419475"/>
            <a:ext cx="78771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04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Logistic Regression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981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80295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84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388820"/>
              </p:ext>
            </p:extLst>
          </p:nvPr>
        </p:nvGraphicFramePr>
        <p:xfrm>
          <a:off x="381000" y="914400"/>
          <a:ext cx="8229600" cy="3163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213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 the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logit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score (linear predictor) is given by –2.4 + 1.5 X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+ 2 X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find the estimated P(Y = 1) for each of the following combination of the IDVs:</a:t>
                      </a:r>
                      <a:endParaRPr lang="en-IN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  0       1.5        2       3       -2      -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  1         0       1.5     -1        2       2.5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Solution: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P(Y=1|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  0,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  1)=-2.4+1.5*0+2*1=-4.4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Find estimated  P(Y=1) Similar to all X (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8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Logistic Regression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2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261017"/>
              </p:ext>
            </p:extLst>
          </p:nvPr>
        </p:nvGraphicFramePr>
        <p:xfrm>
          <a:off x="609600" y="990600"/>
          <a:ext cx="7231380" cy="297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1380"/>
              </a:tblGrid>
              <a:tr h="297180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Introduction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, 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Linear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Regression models, 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Least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Squares, Multiple Regression.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Linear methods for Classification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: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Introduction, 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Linear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discriminative analysis, 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Logistic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Regression.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9050"/>
            <a:ext cx="9144000" cy="59055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dirty="0">
                <a:solidFill>
                  <a:schemeClr val="bg1"/>
                </a:solidFill>
                <a:latin typeface="Bookman Old Style" pitchFamily="18" charset="0"/>
              </a:rPr>
              <a:t>Contents</a:t>
            </a:r>
            <a:endParaRPr lang="en-US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79724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Linear Regression Metrics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143375"/>
            <a:ext cx="48482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2" y="4143375"/>
            <a:ext cx="4662488" cy="22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908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Linear Regression Metrics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662488" cy="22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51720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810000" cy="247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65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59055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3100" b="1" dirty="0" smtClean="0">
                <a:solidFill>
                  <a:schemeClr val="bg1"/>
                </a:solidFill>
                <a:latin typeface="Bookman Old Style" pitchFamily="18" charset="0"/>
              </a:rPr>
              <a:t>Linear </a:t>
            </a:r>
            <a:r>
              <a:rPr lang="en-US" sz="3100" b="1" dirty="0">
                <a:solidFill>
                  <a:schemeClr val="bg1"/>
                </a:solidFill>
                <a:latin typeface="Bookman Old Style" pitchFamily="18" charset="0"/>
              </a:rPr>
              <a:t>Regression &amp; Least Square Regression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…</a:t>
            </a:r>
            <a:endParaRPr lang="en-US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1600" i="1" dirty="0">
                <a:latin typeface="Bookman Old Style" pitchFamily="18" charset="0"/>
              </a:rPr>
              <a:t>Linear Regression is a predictive algorithm which provides a Linear </a:t>
            </a:r>
            <a:r>
              <a:rPr lang="en-US" sz="1600" i="1" dirty="0" smtClean="0">
                <a:latin typeface="Bookman Old Style" pitchFamily="18" charset="0"/>
              </a:rPr>
              <a:t>relationship </a:t>
            </a:r>
            <a:r>
              <a:rPr lang="en-US" sz="1600" i="1" dirty="0">
                <a:latin typeface="Bookman Old Style" pitchFamily="18" charset="0"/>
              </a:rPr>
              <a:t>between </a:t>
            </a:r>
            <a:r>
              <a:rPr lang="en-US" sz="1600" i="1" dirty="0" smtClean="0">
                <a:latin typeface="Bookman Old Style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Bookman Old Style" pitchFamily="18" charset="0"/>
              </a:rPr>
              <a:t>Prediction </a:t>
            </a:r>
            <a:r>
              <a:rPr lang="en-US" sz="1600" i="1" dirty="0">
                <a:latin typeface="Bookman Old Style" pitchFamily="18" charset="0"/>
              </a:rPr>
              <a:t> (Call it </a:t>
            </a:r>
            <a:r>
              <a:rPr lang="en-US" sz="1600" b="1" dirty="0">
                <a:latin typeface="Bookman Old Style" pitchFamily="18" charset="0"/>
              </a:rPr>
              <a:t>‘Y’</a:t>
            </a:r>
            <a:r>
              <a:rPr lang="en-US" sz="1600" i="1" dirty="0">
                <a:latin typeface="Bookman Old Style" pitchFamily="18" charset="0"/>
              </a:rPr>
              <a:t>) and </a:t>
            </a:r>
            <a:r>
              <a:rPr lang="en-US" sz="1600" b="1" i="1" dirty="0">
                <a:solidFill>
                  <a:srgbClr val="0070C0"/>
                </a:solidFill>
                <a:latin typeface="Bookman Old Style" pitchFamily="18" charset="0"/>
              </a:rPr>
              <a:t>Input</a:t>
            </a:r>
            <a:r>
              <a:rPr lang="en-US" sz="1600" i="1" dirty="0">
                <a:latin typeface="Bookman Old Style" pitchFamily="18" charset="0"/>
              </a:rPr>
              <a:t> (Call is </a:t>
            </a:r>
            <a:r>
              <a:rPr lang="en-US" sz="1600" b="1" dirty="0">
                <a:latin typeface="Bookman Old Style" pitchFamily="18" charset="0"/>
              </a:rPr>
              <a:t>‘X</a:t>
            </a:r>
            <a:r>
              <a:rPr lang="en-US" sz="1600" b="1" dirty="0" smtClean="0">
                <a:latin typeface="Bookman Old Style" pitchFamily="18" charset="0"/>
              </a:rPr>
              <a:t>’</a:t>
            </a:r>
            <a:r>
              <a:rPr lang="en-US" sz="1600" i="1" dirty="0" smtClean="0">
                <a:latin typeface="Bookman Old Style" pitchFamily="18" charset="0"/>
              </a:rPr>
              <a:t>). The Output type distinction led to two prediction tasks. </a:t>
            </a:r>
          </a:p>
          <a:p>
            <a:pPr algn="just">
              <a:buAutoNum type="arabicPeriod"/>
            </a:pPr>
            <a:r>
              <a:rPr lang="en-US" sz="1600" i="1" dirty="0" smtClean="0">
                <a:latin typeface="Bookman Old Style" pitchFamily="18" charset="0"/>
              </a:rPr>
              <a:t>Regression  		-- 	predicts Quantitative outputs</a:t>
            </a:r>
          </a:p>
          <a:p>
            <a:pPr algn="just">
              <a:buAutoNum type="arabicPeriod"/>
            </a:pPr>
            <a:r>
              <a:rPr lang="en-US" sz="1600" i="1" dirty="0" smtClean="0">
                <a:latin typeface="Bookman Old Style" pitchFamily="18" charset="0"/>
              </a:rPr>
              <a:t>Classification		--	Predicts Qualitative outputs</a:t>
            </a:r>
          </a:p>
          <a:p>
            <a:pPr algn="just"/>
            <a:endParaRPr lang="en-IN" sz="1600" dirty="0" smtClean="0"/>
          </a:p>
          <a:p>
            <a:pPr algn="just"/>
            <a:r>
              <a:rPr lang="en-IN" sz="1600" dirty="0" smtClean="0">
                <a:latin typeface="Bookman Old Style" pitchFamily="18" charset="0"/>
              </a:rPr>
              <a:t>(Input) X = 1,2,3,4,5 </a:t>
            </a:r>
          </a:p>
          <a:p>
            <a:pPr marL="0" indent="0" algn="just">
              <a:buNone/>
            </a:pPr>
            <a:r>
              <a:rPr lang="en-IN" sz="1600" dirty="0" smtClean="0">
                <a:latin typeface="Bookman Old Style" pitchFamily="18" charset="0"/>
              </a:rPr>
              <a:t>      (Prediction) Y = 1,2,3,4,5</a:t>
            </a:r>
            <a:endParaRPr lang="en-US" sz="1600" i="1" dirty="0" smtClean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63" y="30480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0413" y="5105400"/>
            <a:ext cx="18421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>
                <a:latin typeface="Bookman Old Style" pitchFamily="18" charset="0"/>
              </a:rPr>
              <a:t>Linear Straight Line graph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5791200"/>
            <a:ext cx="8305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Bookman Old Style" pitchFamily="18" charset="0"/>
              </a:rPr>
              <a:t>The equation of a straight line is written using the </a:t>
            </a:r>
            <a:r>
              <a:rPr lang="en-US" sz="1600" dirty="0">
                <a:solidFill>
                  <a:srgbClr val="002060"/>
                </a:solidFill>
                <a:latin typeface="Bookman Old Style" pitchFamily="18" charset="0"/>
              </a:rPr>
              <a:t>y = mx + b, </a:t>
            </a:r>
            <a:r>
              <a:rPr lang="en-US" sz="1600" dirty="0">
                <a:latin typeface="Bookman Old Style" pitchFamily="18" charset="0"/>
              </a:rPr>
              <a:t>where </a:t>
            </a:r>
            <a:r>
              <a:rPr lang="en-US" sz="1600" b="1" dirty="0">
                <a:solidFill>
                  <a:srgbClr val="C00000"/>
                </a:solidFill>
                <a:latin typeface="Bookman Old Style" pitchFamily="18" charset="0"/>
              </a:rPr>
              <a:t>m</a:t>
            </a:r>
            <a:r>
              <a:rPr lang="en-US" sz="1600" dirty="0">
                <a:latin typeface="Bookman Old Style" pitchFamily="18" charset="0"/>
              </a:rPr>
              <a:t> is the slope (Gradient) and </a:t>
            </a:r>
            <a:r>
              <a:rPr lang="en-US" sz="1600" b="1" dirty="0">
                <a:solidFill>
                  <a:srgbClr val="C00000"/>
                </a:solidFill>
                <a:latin typeface="Bookman Old Style" pitchFamily="18" charset="0"/>
              </a:rPr>
              <a:t>b</a:t>
            </a:r>
            <a:r>
              <a:rPr lang="en-US" sz="1600" dirty="0">
                <a:latin typeface="Bookman Old Style" pitchFamily="18" charset="0"/>
              </a:rPr>
              <a:t> is y-intercept (where the line crosses the Y axis</a:t>
            </a:r>
            <a:r>
              <a:rPr lang="en-US" sz="1600" dirty="0" smtClean="0">
                <a:latin typeface="Bookman Old Style" pitchFamily="18" charset="0"/>
              </a:rPr>
              <a:t>).</a:t>
            </a:r>
          </a:p>
          <a:p>
            <a:r>
              <a:rPr lang="en-US" sz="1600" dirty="0">
                <a:latin typeface="Bookman Old Style" pitchFamily="18" charset="0"/>
              </a:rPr>
              <a:t> </a:t>
            </a:r>
            <a:endParaRPr lang="en-IN" sz="1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9067800" cy="5867400"/>
          </a:xfrm>
        </p:spPr>
        <p:txBody>
          <a:bodyPr>
            <a:normAutofit/>
          </a:bodyPr>
          <a:lstStyle/>
          <a:p>
            <a:r>
              <a:rPr lang="en-IN" sz="1800" dirty="0" smtClean="0">
                <a:latin typeface="Bookman Old Style" pitchFamily="18" charset="0"/>
              </a:rPr>
              <a:t>To establish the relationship between two variables.</a:t>
            </a:r>
          </a:p>
          <a:p>
            <a:pPr lvl="1"/>
            <a:r>
              <a:rPr lang="en-IN" sz="1400" dirty="0" smtClean="0">
                <a:latin typeface="Bookman Old Style" pitchFamily="18" charset="0"/>
              </a:rPr>
              <a:t>Establish statistical relationship between the two.</a:t>
            </a:r>
          </a:p>
          <a:p>
            <a:pPr lvl="1"/>
            <a:r>
              <a:rPr lang="en-IN" sz="1400" dirty="0" smtClean="0">
                <a:latin typeface="Bookman Old Style" pitchFamily="18" charset="0"/>
              </a:rPr>
              <a:t>Example Income and spending ,wage and gender, student height and exam scores.</a:t>
            </a:r>
          </a:p>
          <a:p>
            <a:r>
              <a:rPr lang="en-IN" sz="1800" dirty="0" smtClean="0">
                <a:latin typeface="Bookman Old Style" pitchFamily="18" charset="0"/>
              </a:rPr>
              <a:t>Forecast new observations</a:t>
            </a:r>
          </a:p>
          <a:p>
            <a:pPr lvl="1"/>
            <a:r>
              <a:rPr lang="en-IN" sz="1400" dirty="0" smtClean="0">
                <a:latin typeface="Bookman Old Style" pitchFamily="18" charset="0"/>
              </a:rPr>
              <a:t>Can we use the relationship to forecast the unobserved values.</a:t>
            </a:r>
          </a:p>
          <a:p>
            <a:pPr lvl="1"/>
            <a:r>
              <a:rPr lang="en-IN" sz="1400" dirty="0" smtClean="0">
                <a:latin typeface="Bookman Old Style" pitchFamily="18" charset="0"/>
              </a:rPr>
              <a:t>Example: what will be sales for next quarter?</a:t>
            </a:r>
          </a:p>
          <a:p>
            <a:r>
              <a:rPr lang="en-IN" sz="1800" dirty="0" smtClean="0">
                <a:latin typeface="Bookman Old Style" pitchFamily="18" charset="0"/>
              </a:rPr>
              <a:t>Variable Roles</a:t>
            </a:r>
          </a:p>
          <a:p>
            <a:pPr lvl="1">
              <a:buFont typeface="Wingdings" pitchFamily="2" charset="2"/>
              <a:buChar char="Ø"/>
            </a:pPr>
            <a:r>
              <a:rPr lang="en-IN" sz="1400" dirty="0" smtClean="0">
                <a:latin typeface="Bookman Old Style" pitchFamily="18" charset="0"/>
              </a:rPr>
              <a:t>Dependent variable: whose values we want to explain or forecast. Its value depend on something denoted by   y.</a:t>
            </a:r>
          </a:p>
          <a:p>
            <a:pPr lvl="1">
              <a:buFont typeface="Wingdings" pitchFamily="2" charset="2"/>
              <a:buChar char="Ø"/>
            </a:pPr>
            <a:r>
              <a:rPr lang="en-IN" sz="1400" dirty="0" smtClean="0">
                <a:latin typeface="Bookman Old Style" pitchFamily="18" charset="0"/>
              </a:rPr>
              <a:t>Independent variable: that explains the other one. Its value are independent</a:t>
            </a:r>
          </a:p>
          <a:p>
            <a:pPr lvl="1">
              <a:buFont typeface="Wingdings" pitchFamily="2" charset="2"/>
              <a:buChar char="Ø"/>
            </a:pPr>
            <a:r>
              <a:rPr lang="en-IN" sz="1400" dirty="0">
                <a:latin typeface="Bookman Old Style" pitchFamily="18" charset="0"/>
              </a:rPr>
              <a:t>y</a:t>
            </a:r>
            <a:r>
              <a:rPr lang="en-IN" sz="1400" dirty="0" smtClean="0">
                <a:latin typeface="Bookman Old Style" pitchFamily="18" charset="0"/>
              </a:rPr>
              <a:t> = mx + b in stats we use different notation</a:t>
            </a:r>
          </a:p>
          <a:p>
            <a:pPr marL="914400" lvl="2" indent="0">
              <a:buNone/>
            </a:pPr>
            <a:endParaRPr lang="en-IN" sz="1000" dirty="0" smtClean="0">
              <a:latin typeface="Bookman Old Style" pitchFamily="18" charset="0"/>
            </a:endParaRPr>
          </a:p>
          <a:p>
            <a:pPr lvl="1"/>
            <a:r>
              <a:rPr lang="en-IN" sz="1400" dirty="0" smtClean="0">
                <a:latin typeface="Bookman Old Style" pitchFamily="18" charset="0"/>
              </a:rPr>
              <a:t>y = </a:t>
            </a:r>
            <a:r>
              <a:rPr lang="el-GR" sz="1400" dirty="0" smtClean="0">
                <a:latin typeface="Calibri"/>
                <a:cs typeface="Calibri"/>
              </a:rPr>
              <a:t>β</a:t>
            </a:r>
            <a:r>
              <a:rPr lang="en-IN" sz="1400" baseline="-25000" dirty="0" smtClean="0">
                <a:latin typeface="Calibri"/>
                <a:cs typeface="Calibri"/>
              </a:rPr>
              <a:t>0</a:t>
            </a:r>
            <a:r>
              <a:rPr lang="en-IN" sz="1400" dirty="0" smtClean="0">
                <a:latin typeface="Calibri"/>
                <a:cs typeface="Calibri"/>
              </a:rPr>
              <a:t>+</a:t>
            </a:r>
            <a:r>
              <a:rPr lang="el-GR" sz="1400" dirty="0">
                <a:cs typeface="Calibri"/>
              </a:rPr>
              <a:t> </a:t>
            </a:r>
            <a:r>
              <a:rPr lang="el-GR" sz="1400" dirty="0" smtClean="0">
                <a:cs typeface="Calibri"/>
              </a:rPr>
              <a:t>β</a:t>
            </a:r>
            <a:r>
              <a:rPr lang="en-IN" sz="1400" baseline="-25000" dirty="0" smtClean="0">
                <a:cs typeface="Calibri"/>
              </a:rPr>
              <a:t>1</a:t>
            </a:r>
            <a:r>
              <a:rPr lang="en-IN" sz="1400" dirty="0" smtClean="0">
                <a:cs typeface="Calibri"/>
              </a:rPr>
              <a:t>x</a:t>
            </a:r>
            <a:endParaRPr lang="en-IN" sz="1400" dirty="0" smtClean="0">
              <a:latin typeface="Bookman Old Style" pitchFamily="18" charset="0"/>
            </a:endParaRPr>
          </a:p>
          <a:p>
            <a:pPr lvl="1"/>
            <a:endParaRPr lang="en-IN" sz="1400" dirty="0">
              <a:latin typeface="Bookman Old Style" pitchFamily="18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-19050"/>
            <a:ext cx="9220200" cy="4873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dirty="0" smtClean="0">
                <a:solidFill>
                  <a:schemeClr val="bg1"/>
                </a:solidFill>
                <a:latin typeface="Bookman Old Style" pitchFamily="18" charset="0"/>
              </a:rPr>
              <a:t>Regression</a:t>
            </a:r>
            <a:endParaRPr lang="en-US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5715000" cy="271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8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dirty="0" smtClean="0">
                <a:solidFill>
                  <a:schemeClr val="bg1"/>
                </a:solidFill>
                <a:latin typeface="Bookman Old Style" pitchFamily="18" charset="0"/>
              </a:rPr>
              <a:t>Regression</a:t>
            </a:r>
            <a:endParaRPr lang="en-US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953000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3581400"/>
            <a:ext cx="5057775" cy="326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7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IN" dirty="0" smtClean="0">
              <a:hlinkClick r:id="rId2"/>
            </a:endParaRPr>
          </a:p>
          <a:p>
            <a:endParaRPr lang="en-IN" sz="1400" dirty="0" smtClean="0">
              <a:latin typeface="Bookman Old Style" pitchFamily="18" charset="0"/>
            </a:endParaRPr>
          </a:p>
          <a:p>
            <a:endParaRPr lang="en-IN" sz="1400" dirty="0" smtClean="0">
              <a:latin typeface="Bookman Old Style" pitchFamily="18" charset="0"/>
            </a:endParaRPr>
          </a:p>
          <a:p>
            <a:endParaRPr lang="en-IN" sz="1400" dirty="0">
              <a:latin typeface="Bookman Old Style" pitchFamily="18" charset="0"/>
            </a:endParaRPr>
          </a:p>
          <a:p>
            <a:endParaRPr lang="en-IN" sz="1400" dirty="0" smtClean="0">
              <a:latin typeface="Bookman Old Style" pitchFamily="18" charset="0"/>
            </a:endParaRPr>
          </a:p>
          <a:p>
            <a:pPr marL="0"/>
            <a:endParaRPr lang="en-IN" sz="5000" dirty="0" smtClean="0">
              <a:solidFill>
                <a:schemeClr val="dk1"/>
              </a:solidFill>
              <a:latin typeface="Bookman Old Style" pitchFamily="18" charset="0"/>
            </a:endParaRPr>
          </a:p>
          <a:p>
            <a:pPr marL="0"/>
            <a:endParaRPr lang="en-IN" sz="5000" dirty="0">
              <a:solidFill>
                <a:schemeClr val="dk1"/>
              </a:solidFill>
              <a:latin typeface="Bookman Old Style" pitchFamily="18" charset="0"/>
            </a:endParaRPr>
          </a:p>
          <a:p>
            <a:pPr marL="0"/>
            <a:endParaRPr lang="en-IN" sz="5000" dirty="0" smtClean="0">
              <a:solidFill>
                <a:schemeClr val="dk1"/>
              </a:solidFill>
              <a:latin typeface="Bookman Old Style" pitchFamily="18" charset="0"/>
            </a:endParaRPr>
          </a:p>
          <a:p>
            <a:pPr marL="0"/>
            <a:endParaRPr lang="en-IN" sz="5000" dirty="0">
              <a:solidFill>
                <a:schemeClr val="dk1"/>
              </a:solidFill>
              <a:latin typeface="Bookman Old Style" pitchFamily="18" charset="0"/>
            </a:endParaRPr>
          </a:p>
          <a:p>
            <a:pPr marL="0"/>
            <a:r>
              <a:rPr lang="en-IN" sz="9600" dirty="0" smtClean="0">
                <a:solidFill>
                  <a:schemeClr val="dk1"/>
                </a:solidFill>
                <a:latin typeface="Bookman Old Style" pitchFamily="18" charset="0"/>
              </a:rPr>
              <a:t>Calculate </a:t>
            </a: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Ʃ X, Ʃ Y, Ʃ XY, Ʃ X</a:t>
            </a:r>
            <a:r>
              <a:rPr lang="en-IN" sz="9600" baseline="30000" dirty="0">
                <a:solidFill>
                  <a:schemeClr val="dk1"/>
                </a:solidFill>
                <a:latin typeface="Bookman Old Style" pitchFamily="18" charset="0"/>
              </a:rPr>
              <a:t>2</a:t>
            </a:r>
            <a:r>
              <a:rPr lang="en-IN" sz="9600" dirty="0" smtClean="0">
                <a:solidFill>
                  <a:schemeClr val="dk1"/>
                </a:solidFill>
                <a:latin typeface="Bookman Old Style" pitchFamily="18" charset="0"/>
              </a:rPr>
              <a:t> </a:t>
            </a:r>
            <a:endParaRPr lang="en-IN" sz="9600" dirty="0">
              <a:solidFill>
                <a:schemeClr val="dk1"/>
              </a:solidFill>
              <a:latin typeface="Bookman Old Style" pitchFamily="18" charset="0"/>
            </a:endParaRPr>
          </a:p>
          <a:p>
            <a:pPr marL="0"/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Y=</a:t>
            </a:r>
            <a:r>
              <a:rPr lang="en-IN" sz="9600" dirty="0" err="1">
                <a:solidFill>
                  <a:schemeClr val="dk1"/>
                </a:solidFill>
                <a:latin typeface="Bookman Old Style" pitchFamily="18" charset="0"/>
              </a:rPr>
              <a:t>mX+b</a:t>
            </a: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   ,   </a:t>
            </a:r>
            <a:endParaRPr lang="en-IN" sz="9600" dirty="0" smtClean="0">
              <a:solidFill>
                <a:schemeClr val="dk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en-IN" sz="9600" dirty="0" smtClean="0">
                <a:solidFill>
                  <a:schemeClr val="dk1"/>
                </a:solidFill>
                <a:latin typeface="Bookman Old Style" pitchFamily="18" charset="0"/>
              </a:rPr>
              <a:t>Also Y </a:t>
            </a: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= mb1+ b0</a:t>
            </a:r>
          </a:p>
          <a:p>
            <a:pPr marL="0" indent="0">
              <a:buNone/>
            </a:pP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                           </a:t>
            </a:r>
            <a:r>
              <a:rPr lang="en-IN" sz="9600" dirty="0" smtClean="0">
                <a:solidFill>
                  <a:schemeClr val="dk1"/>
                </a:solidFill>
                <a:latin typeface="Bookman Old Style" pitchFamily="18" charset="0"/>
              </a:rPr>
              <a:t>m</a:t>
            </a: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= n Ʃ XY- Ʃ X Ʃ Y / n Ʃ X</a:t>
            </a:r>
            <a:r>
              <a:rPr lang="en-IN" sz="9600" baseline="30000" dirty="0">
                <a:solidFill>
                  <a:schemeClr val="dk1"/>
                </a:solidFill>
                <a:latin typeface="Bookman Old Style" pitchFamily="18" charset="0"/>
              </a:rPr>
              <a:t>2</a:t>
            </a: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  -(Ʃ X)</a:t>
            </a:r>
            <a:r>
              <a:rPr lang="en-IN" sz="9600" baseline="30000" dirty="0">
                <a:solidFill>
                  <a:schemeClr val="dk1"/>
                </a:solidFill>
                <a:latin typeface="Bookman Old Style" pitchFamily="18" charset="0"/>
              </a:rPr>
              <a:t>2</a:t>
            </a: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  </a:t>
            </a:r>
          </a:p>
          <a:p>
            <a:pPr marL="0" indent="0">
              <a:buNone/>
            </a:pP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	             b= Ʃ Y – m Ʃ X  / n</a:t>
            </a:r>
          </a:p>
          <a:p>
            <a:pPr marL="0" indent="0">
              <a:buNone/>
            </a:pP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				</a:t>
            </a:r>
            <a:r>
              <a:rPr lang="en-IN" sz="9600" dirty="0" smtClean="0">
                <a:solidFill>
                  <a:schemeClr val="dk1"/>
                </a:solidFill>
                <a:latin typeface="Bookman Old Style" pitchFamily="18" charset="0"/>
              </a:rPr>
              <a:t>Y=2.14 </a:t>
            </a: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X-0.83  </a:t>
            </a:r>
          </a:p>
          <a:p>
            <a:pPr marL="0" indent="0">
              <a:buNone/>
            </a:pP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Calculate the Y values for X=1,2,3,4,5,6,7</a:t>
            </a:r>
          </a:p>
          <a:p>
            <a:pPr marL="0" indent="0">
              <a:buNone/>
            </a:pPr>
            <a:r>
              <a:rPr lang="en-IN" sz="9600" dirty="0">
                <a:solidFill>
                  <a:schemeClr val="dk1"/>
                </a:solidFill>
                <a:latin typeface="Bookman Old Style" pitchFamily="18" charset="0"/>
              </a:rPr>
              <a:t> </a:t>
            </a:r>
          </a:p>
          <a:p>
            <a:pPr marL="0" indent="0">
              <a:buNone/>
            </a:pPr>
            <a:endParaRPr lang="en-IN" sz="9600" dirty="0">
              <a:solidFill>
                <a:schemeClr val="dk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en-IN" sz="9600" dirty="0">
              <a:solidFill>
                <a:schemeClr val="dk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en-IN" sz="1800" dirty="0">
              <a:solidFill>
                <a:schemeClr val="dk1"/>
              </a:solidFill>
              <a:latin typeface="Bookman Old Style" pitchFamily="18" charset="0"/>
            </a:endParaRPr>
          </a:p>
          <a:p>
            <a:pPr marL="0" lvl="3"/>
            <a:endParaRPr lang="en-IN" sz="1800" dirty="0">
              <a:solidFill>
                <a:schemeClr val="dk1"/>
              </a:solidFill>
              <a:latin typeface="Bookman Old Style" pitchFamily="18" charset="0"/>
            </a:endParaRPr>
          </a:p>
          <a:p>
            <a:pPr marL="0"/>
            <a:endParaRPr lang="en-IN" sz="1800" dirty="0">
              <a:solidFill>
                <a:schemeClr val="dk1"/>
              </a:solidFill>
              <a:latin typeface="Bookman Old Style" pitchFamily="18" charset="0"/>
              <a:hlinkClick r:id="rId2"/>
            </a:endParaRPr>
          </a:p>
          <a:p>
            <a:pPr marL="0"/>
            <a:endParaRPr lang="en-IN" sz="1800" dirty="0">
              <a:solidFill>
                <a:schemeClr val="dk1"/>
              </a:solidFill>
              <a:latin typeface="Bookman Old Style" pitchFamily="18" charset="0"/>
              <a:hlinkClick r:id="rId2"/>
            </a:endParaRPr>
          </a:p>
          <a:p>
            <a:pPr marL="0"/>
            <a:endParaRPr lang="en-IN" sz="1800" dirty="0">
              <a:solidFill>
                <a:schemeClr val="dk1"/>
              </a:solidFill>
              <a:latin typeface="Bookman Old Style" pitchFamily="18" charset="0"/>
              <a:hlinkClick r:id="rId2"/>
            </a:endParaRPr>
          </a:p>
          <a:p>
            <a:pPr marL="0"/>
            <a:endParaRPr lang="en-IN" sz="1800" dirty="0">
              <a:solidFill>
                <a:schemeClr val="dk1"/>
              </a:solidFill>
              <a:latin typeface="Bookman Old Style" pitchFamily="18" charset="0"/>
              <a:hlinkClick r:id="rId2"/>
            </a:endParaRPr>
          </a:p>
          <a:p>
            <a:pPr marL="0"/>
            <a:endParaRPr lang="en-IN" sz="1800" dirty="0">
              <a:solidFill>
                <a:schemeClr val="dk1"/>
              </a:solidFill>
              <a:latin typeface="Bookman Old Style" pitchFamily="18" charset="0"/>
              <a:hlinkClick r:id="rId2"/>
            </a:endParaRPr>
          </a:p>
          <a:p>
            <a:pPr marL="0"/>
            <a:endParaRPr lang="en-IN" sz="1800" dirty="0">
              <a:solidFill>
                <a:schemeClr val="dk1"/>
              </a:solidFill>
              <a:latin typeface="Bookman Old Style" pitchFamily="18" charset="0"/>
              <a:hlinkClick r:id="rId2"/>
            </a:endParaRPr>
          </a:p>
          <a:p>
            <a:pPr marL="0"/>
            <a:endParaRPr lang="en-IN" sz="1800" dirty="0">
              <a:solidFill>
                <a:schemeClr val="dk1"/>
              </a:solidFill>
              <a:latin typeface="Bookman Old Style" pitchFamily="18" charset="0"/>
              <a:hlinkClick r:id="rId2"/>
            </a:endParaRPr>
          </a:p>
          <a:p>
            <a:pPr marL="0"/>
            <a:endParaRPr lang="en-IN" sz="1800" dirty="0">
              <a:solidFill>
                <a:schemeClr val="dk1"/>
              </a:solidFill>
              <a:latin typeface="Bookman Old Style" pitchFamily="18" charset="0"/>
              <a:hlinkClick r:id="rId2"/>
            </a:endParaRPr>
          </a:p>
          <a:p>
            <a:pPr marL="0"/>
            <a:r>
              <a:rPr lang="en-IN" sz="1800" dirty="0">
                <a:solidFill>
                  <a:schemeClr val="dk1"/>
                </a:solidFill>
                <a:latin typeface="Bookman Old Style" pitchFamily="18" charset="0"/>
                <a:hlinkClick r:id="rId2"/>
              </a:rPr>
              <a:t>https://www.youtube.com/watch?v=P8hT5nDai6A&amp;t=399s</a:t>
            </a:r>
            <a:endParaRPr lang="en-IN" sz="1800" dirty="0">
              <a:solidFill>
                <a:schemeClr val="dk1"/>
              </a:solidFill>
              <a:latin typeface="Bookman Old Style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63539"/>
              </p:ext>
            </p:extLst>
          </p:nvPr>
        </p:nvGraphicFramePr>
        <p:xfrm>
          <a:off x="914400" y="13716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X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1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2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3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4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5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6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7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Y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1.5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3.8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6.7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9.0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11.2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13.6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Bookman Old Style" pitchFamily="18" charset="0"/>
                        </a:rPr>
                        <a:t>16</a:t>
                      </a:r>
                      <a:endParaRPr lang="en-IN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19050" y="0"/>
            <a:ext cx="9163050" cy="6397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smtClean="0">
                <a:solidFill>
                  <a:schemeClr val="bg1"/>
                </a:solidFill>
                <a:latin typeface="Bookman Old Style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102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IN" sz="1400" dirty="0" smtClean="0">
                <a:latin typeface="Bookman Old Style" pitchFamily="18" charset="0"/>
              </a:rPr>
              <a:t>We </a:t>
            </a:r>
            <a:r>
              <a:rPr lang="en-IN" sz="1400" dirty="0">
                <a:latin typeface="Bookman Old Style" pitchFamily="18" charset="0"/>
              </a:rPr>
              <a:t>have an input vector X</a:t>
            </a:r>
            <a:r>
              <a:rPr lang="en-IN" sz="1400" baseline="30000" dirty="0">
                <a:latin typeface="Bookman Old Style" pitchFamily="18" charset="0"/>
              </a:rPr>
              <a:t>T </a:t>
            </a:r>
            <a:r>
              <a:rPr lang="en-IN" sz="1400" dirty="0">
                <a:latin typeface="Bookman Old Style" pitchFamily="18" charset="0"/>
              </a:rPr>
              <a:t>= (X</a:t>
            </a:r>
            <a:r>
              <a:rPr lang="en-IN" sz="1400" baseline="-25000" dirty="0">
                <a:latin typeface="Bookman Old Style" pitchFamily="18" charset="0"/>
              </a:rPr>
              <a:t>1</a:t>
            </a:r>
            <a:r>
              <a:rPr lang="en-IN" sz="1400" dirty="0" smtClean="0">
                <a:latin typeface="Bookman Old Style" pitchFamily="18" charset="0"/>
              </a:rPr>
              <a:t>,</a:t>
            </a:r>
            <a:r>
              <a:rPr lang="en-IN" sz="1400" dirty="0">
                <a:latin typeface="Bookman Old Style" pitchFamily="18" charset="0"/>
              </a:rPr>
              <a:t> </a:t>
            </a:r>
            <a:r>
              <a:rPr lang="en-IN" sz="1400" dirty="0" smtClean="0">
                <a:latin typeface="Bookman Old Style" pitchFamily="18" charset="0"/>
              </a:rPr>
              <a:t>X</a:t>
            </a:r>
            <a:r>
              <a:rPr lang="en-IN" sz="1400" baseline="-25000" dirty="0" smtClean="0">
                <a:latin typeface="Bookman Old Style" pitchFamily="18" charset="0"/>
              </a:rPr>
              <a:t>2</a:t>
            </a:r>
            <a:r>
              <a:rPr lang="en-IN" sz="1400" dirty="0" smtClean="0">
                <a:latin typeface="Bookman Old Style" pitchFamily="18" charset="0"/>
              </a:rPr>
              <a:t>,... </a:t>
            </a:r>
            <a:r>
              <a:rPr lang="en-IN" sz="1400" dirty="0">
                <a:latin typeface="Bookman Old Style" pitchFamily="18" charset="0"/>
              </a:rPr>
              <a:t>,</a:t>
            </a:r>
            <a:r>
              <a:rPr lang="en-IN" sz="1400" dirty="0" err="1">
                <a:latin typeface="Bookman Old Style" pitchFamily="18" charset="0"/>
              </a:rPr>
              <a:t>Xp</a:t>
            </a:r>
            <a:r>
              <a:rPr lang="en-IN" sz="1400" dirty="0">
                <a:latin typeface="Bookman Old Style" pitchFamily="18" charset="0"/>
              </a:rPr>
              <a:t>), and want to predict a real-valued output Y . The linear regression model has the </a:t>
            </a:r>
            <a:r>
              <a:rPr lang="en-IN" sz="1400" dirty="0" smtClean="0">
                <a:latin typeface="Bookman Old Style" pitchFamily="18" charset="0"/>
              </a:rPr>
              <a:t>form.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IN" sz="1400" dirty="0">
              <a:latin typeface="Bookman Old Style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IN" sz="1400" dirty="0" smtClean="0">
              <a:latin typeface="Bookman Old Style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IN" sz="14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400" dirty="0">
                <a:latin typeface="Bookman Old Style" pitchFamily="18" charset="0"/>
              </a:rPr>
              <a:t>The linear model either assumes that the regression function E(Y |X) is linear, or that the linear model is a reasonable approximation. </a:t>
            </a:r>
            <a:endParaRPr lang="en-IN" sz="1400" dirty="0" smtClean="0">
              <a:latin typeface="Bookman Old Style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400" dirty="0" smtClean="0">
                <a:latin typeface="Bookman Old Style" pitchFamily="18" charset="0"/>
              </a:rPr>
              <a:t>Here </a:t>
            </a:r>
            <a:r>
              <a:rPr lang="en-IN" sz="1400" dirty="0">
                <a:latin typeface="Bookman Old Style" pitchFamily="18" charset="0"/>
              </a:rPr>
              <a:t>the βj ’s are unknown parameters or coefficients, and the variables </a:t>
            </a:r>
            <a:r>
              <a:rPr lang="en-IN" sz="1400" dirty="0" err="1">
                <a:latin typeface="Bookman Old Style" pitchFamily="18" charset="0"/>
              </a:rPr>
              <a:t>X</a:t>
            </a:r>
            <a:r>
              <a:rPr lang="en-IN" sz="1400" baseline="-25000" dirty="0" err="1">
                <a:latin typeface="Bookman Old Style" pitchFamily="18" charset="0"/>
              </a:rPr>
              <a:t>j</a:t>
            </a:r>
            <a:r>
              <a:rPr lang="en-IN" sz="1400" baseline="-25000" dirty="0">
                <a:latin typeface="Bookman Old Style" pitchFamily="18" charset="0"/>
              </a:rPr>
              <a:t> </a:t>
            </a:r>
            <a:r>
              <a:rPr lang="en-IN" sz="1400" dirty="0">
                <a:latin typeface="Bookman Old Style" pitchFamily="18" charset="0"/>
              </a:rPr>
              <a:t>can come from different sources: </a:t>
            </a:r>
            <a:endParaRPr lang="en-IN" sz="1400" dirty="0" smtClean="0">
              <a:latin typeface="Bookman Old Style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400" dirty="0" smtClean="0">
                <a:latin typeface="Bookman Old Style" pitchFamily="18" charset="0"/>
              </a:rPr>
              <a:t>• </a:t>
            </a:r>
            <a:r>
              <a:rPr lang="en-IN" sz="1400" dirty="0">
                <a:latin typeface="Bookman Old Style" pitchFamily="18" charset="0"/>
              </a:rPr>
              <a:t>quantitative inputs</a:t>
            </a:r>
            <a:r>
              <a:rPr lang="en-IN" sz="1400" dirty="0" smtClean="0">
                <a:latin typeface="Bookman Old Style" pitchFamily="18" charset="0"/>
              </a:rPr>
              <a:t>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400" dirty="0" smtClean="0">
                <a:latin typeface="Bookman Old Style" pitchFamily="18" charset="0"/>
              </a:rPr>
              <a:t> </a:t>
            </a:r>
            <a:r>
              <a:rPr lang="en-IN" sz="1400" dirty="0">
                <a:latin typeface="Bookman Old Style" pitchFamily="18" charset="0"/>
              </a:rPr>
              <a:t>• transformations of quantitative inputs, such as log, square-root or square; </a:t>
            </a:r>
            <a:endParaRPr lang="en-IN" sz="1400" dirty="0" smtClean="0">
              <a:latin typeface="Bookman Old Style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400" dirty="0" smtClean="0">
                <a:latin typeface="Bookman Old Style" pitchFamily="18" charset="0"/>
              </a:rPr>
              <a:t>• </a:t>
            </a:r>
            <a:r>
              <a:rPr lang="en-IN" sz="1400" dirty="0">
                <a:latin typeface="Bookman Old Style" pitchFamily="18" charset="0"/>
              </a:rPr>
              <a:t>basis expansions, such as X</a:t>
            </a:r>
            <a:r>
              <a:rPr lang="en-IN" sz="1400" baseline="-25000" dirty="0">
                <a:latin typeface="Bookman Old Style" pitchFamily="18" charset="0"/>
              </a:rPr>
              <a:t>2</a:t>
            </a:r>
            <a:r>
              <a:rPr lang="en-IN" sz="1400" dirty="0">
                <a:latin typeface="Bookman Old Style" pitchFamily="18" charset="0"/>
              </a:rPr>
              <a:t> = X</a:t>
            </a:r>
            <a:r>
              <a:rPr lang="en-IN" sz="1400" baseline="30000" dirty="0">
                <a:latin typeface="Bookman Old Style" pitchFamily="18" charset="0"/>
              </a:rPr>
              <a:t>2</a:t>
            </a:r>
            <a:r>
              <a:rPr lang="en-IN" sz="1400" dirty="0">
                <a:latin typeface="Bookman Old Style" pitchFamily="18" charset="0"/>
              </a:rPr>
              <a:t> </a:t>
            </a:r>
            <a:r>
              <a:rPr lang="en-IN" sz="1400" baseline="-25000" dirty="0">
                <a:latin typeface="Bookman Old Style" pitchFamily="18" charset="0"/>
              </a:rPr>
              <a:t>1</a:t>
            </a:r>
            <a:r>
              <a:rPr lang="en-IN" sz="1400" dirty="0">
                <a:latin typeface="Bookman Old Style" pitchFamily="18" charset="0"/>
              </a:rPr>
              <a:t> , X3 = </a:t>
            </a:r>
            <a:r>
              <a:rPr lang="en-IN" sz="1400" dirty="0" smtClean="0">
                <a:latin typeface="Bookman Old Style" pitchFamily="18" charset="0"/>
              </a:rPr>
              <a:t>X</a:t>
            </a:r>
            <a:r>
              <a:rPr lang="en-IN" sz="1400" baseline="30000" dirty="0" smtClean="0">
                <a:latin typeface="Bookman Old Style" pitchFamily="18" charset="0"/>
              </a:rPr>
              <a:t>3</a:t>
            </a:r>
            <a:r>
              <a:rPr lang="en-IN" sz="1400" dirty="0" smtClean="0">
                <a:latin typeface="Bookman Old Style" pitchFamily="18" charset="0"/>
              </a:rPr>
              <a:t> </a:t>
            </a:r>
            <a:r>
              <a:rPr lang="en-IN" sz="1400" baseline="-25000" dirty="0">
                <a:latin typeface="Bookman Old Style" pitchFamily="18" charset="0"/>
              </a:rPr>
              <a:t>1</a:t>
            </a:r>
            <a:r>
              <a:rPr lang="en-IN" sz="1400" dirty="0" smtClean="0">
                <a:latin typeface="Bookman Old Style" pitchFamily="18" charset="0"/>
              </a:rPr>
              <a:t> </a:t>
            </a:r>
            <a:r>
              <a:rPr lang="en-IN" sz="1400" dirty="0">
                <a:latin typeface="Bookman Old Style" pitchFamily="18" charset="0"/>
              </a:rPr>
              <a:t>, leading to a polynomial representation; </a:t>
            </a:r>
            <a:endParaRPr lang="en-IN" sz="1400" dirty="0" smtClean="0">
              <a:latin typeface="Bookman Old Style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400" dirty="0" smtClean="0">
                <a:latin typeface="Bookman Old Style" pitchFamily="18" charset="0"/>
              </a:rPr>
              <a:t>• </a:t>
            </a:r>
            <a:r>
              <a:rPr lang="en-IN" sz="1400" dirty="0">
                <a:latin typeface="Bookman Old Style" pitchFamily="18" charset="0"/>
              </a:rPr>
              <a:t>numeric or “dummy” coding of the levels of qualitative inputs. </a:t>
            </a:r>
            <a:endParaRPr lang="en-IN" sz="1400" dirty="0" smtClean="0">
              <a:latin typeface="Bookman Old Style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400" dirty="0" smtClean="0">
                <a:latin typeface="Bookman Old Style" pitchFamily="18" charset="0"/>
              </a:rPr>
              <a:t>For </a:t>
            </a:r>
            <a:r>
              <a:rPr lang="en-IN" sz="1400" dirty="0">
                <a:latin typeface="Bookman Old Style" pitchFamily="18" charset="0"/>
              </a:rPr>
              <a:t>example, if G is a five-level factor input, we might create </a:t>
            </a:r>
            <a:r>
              <a:rPr lang="en-IN" sz="1400" dirty="0" err="1">
                <a:latin typeface="Bookman Old Style" pitchFamily="18" charset="0"/>
              </a:rPr>
              <a:t>Xj</a:t>
            </a:r>
            <a:r>
              <a:rPr lang="en-IN" sz="1400" dirty="0">
                <a:latin typeface="Bookman Old Style" pitchFamily="18" charset="0"/>
              </a:rPr>
              <a:t> , j = 1,... , 5, such that </a:t>
            </a:r>
            <a:r>
              <a:rPr lang="en-IN" sz="1400" dirty="0" err="1">
                <a:latin typeface="Bookman Old Style" pitchFamily="18" charset="0"/>
              </a:rPr>
              <a:t>Xj</a:t>
            </a:r>
            <a:r>
              <a:rPr lang="en-IN" sz="1400" dirty="0">
                <a:latin typeface="Bookman Old Style" pitchFamily="18" charset="0"/>
              </a:rPr>
              <a:t> = I(G = j). Together this group of </a:t>
            </a:r>
            <a:r>
              <a:rPr lang="en-IN" sz="1400" dirty="0" err="1">
                <a:latin typeface="Bookman Old Style" pitchFamily="18" charset="0"/>
              </a:rPr>
              <a:t>Xj</a:t>
            </a:r>
            <a:r>
              <a:rPr lang="en-IN" sz="1400" dirty="0">
                <a:latin typeface="Bookman Old Style" pitchFamily="18" charset="0"/>
              </a:rPr>
              <a:t> </a:t>
            </a:r>
            <a:r>
              <a:rPr lang="en-IN" sz="1400" dirty="0" smtClean="0">
                <a:latin typeface="Bookman Old Style" pitchFamily="18" charset="0"/>
              </a:rPr>
              <a:t>represents </a:t>
            </a:r>
            <a:r>
              <a:rPr lang="en-IN" sz="1400" dirty="0">
                <a:latin typeface="Bookman Old Style" pitchFamily="18" charset="0"/>
              </a:rPr>
              <a:t>the effect of P G by a set of level-dependent constants, since in </a:t>
            </a:r>
            <a:r>
              <a:rPr lang="en-IN" sz="1400" dirty="0" smtClean="0">
                <a:latin typeface="Bookman Old Style" pitchFamily="18" charset="0"/>
              </a:rPr>
              <a:t>      j ,                  one </a:t>
            </a:r>
            <a:r>
              <a:rPr lang="en-IN" sz="1400" dirty="0">
                <a:latin typeface="Bookman Old Style" pitchFamily="18" charset="0"/>
              </a:rPr>
              <a:t>of the Xj s is one, and the others are zero. </a:t>
            </a:r>
            <a:endParaRPr lang="en-IN" sz="1400" dirty="0" smtClean="0">
              <a:latin typeface="Bookman Old Style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400" dirty="0" smtClean="0">
                <a:latin typeface="Bookman Old Style" pitchFamily="18" charset="0"/>
              </a:rPr>
              <a:t>• </a:t>
            </a:r>
            <a:r>
              <a:rPr lang="en-IN" sz="1400" dirty="0">
                <a:latin typeface="Bookman Old Style" pitchFamily="18" charset="0"/>
              </a:rPr>
              <a:t>interactions between variables, for example, </a:t>
            </a:r>
            <a:r>
              <a:rPr lang="en-IN" sz="1400" dirty="0" smtClean="0">
                <a:latin typeface="Bookman Old Style" pitchFamily="18" charset="0"/>
              </a:rPr>
              <a:t>X</a:t>
            </a:r>
            <a:r>
              <a:rPr lang="en-IN" sz="1400" baseline="-25000" dirty="0" smtClean="0">
                <a:latin typeface="Bookman Old Style" pitchFamily="18" charset="0"/>
              </a:rPr>
              <a:t>3</a:t>
            </a:r>
            <a:r>
              <a:rPr lang="en-IN" sz="1400" dirty="0" smtClean="0">
                <a:latin typeface="Bookman Old Style" pitchFamily="18" charset="0"/>
              </a:rPr>
              <a:t> </a:t>
            </a:r>
            <a:r>
              <a:rPr lang="en-IN" sz="1400" dirty="0">
                <a:latin typeface="Bookman Old Style" pitchFamily="18" charset="0"/>
              </a:rPr>
              <a:t>= </a:t>
            </a:r>
            <a:r>
              <a:rPr lang="en-IN" sz="1400" dirty="0" smtClean="0">
                <a:latin typeface="Bookman Old Style" pitchFamily="18" charset="0"/>
              </a:rPr>
              <a:t>X</a:t>
            </a:r>
            <a:r>
              <a:rPr lang="en-IN" sz="1400" baseline="-25000" dirty="0" smtClean="0">
                <a:latin typeface="Bookman Old Style" pitchFamily="18" charset="0"/>
              </a:rPr>
              <a:t>1</a:t>
            </a:r>
            <a:r>
              <a:rPr lang="en-IN" sz="1400" dirty="0" smtClean="0">
                <a:latin typeface="Bookman Old Style" pitchFamily="18" charset="0"/>
              </a:rPr>
              <a:t> </a:t>
            </a:r>
            <a:r>
              <a:rPr lang="en-IN" sz="1400" dirty="0">
                <a:latin typeface="Bookman Old Style" pitchFamily="18" charset="0"/>
              </a:rPr>
              <a:t>· X</a:t>
            </a:r>
            <a:r>
              <a:rPr lang="en-IN" sz="1400" baseline="-25000" dirty="0">
                <a:latin typeface="Bookman Old Style" pitchFamily="18" charset="0"/>
              </a:rPr>
              <a:t>2 </a:t>
            </a:r>
            <a:r>
              <a:rPr lang="en-IN" sz="1400" dirty="0" smtClean="0">
                <a:latin typeface="Bookman Old Style" pitchFamily="18" charset="0"/>
              </a:rPr>
              <a:t>.</a:t>
            </a:r>
            <a:endParaRPr lang="en-IN" sz="1400" dirty="0">
              <a:latin typeface="Bookman Old Style" pitchFamily="18" charset="0"/>
            </a:endParaRPr>
          </a:p>
          <a:p>
            <a:pPr lvl="3">
              <a:lnSpc>
                <a:spcPct val="150000"/>
              </a:lnSpc>
            </a:pPr>
            <a:endParaRPr lang="en-IN" sz="1400" dirty="0">
              <a:latin typeface="Bookman Old Style" pitchFamily="18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-19050"/>
            <a:ext cx="9220200" cy="4873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dirty="0" smtClean="0">
                <a:solidFill>
                  <a:schemeClr val="bg1"/>
                </a:solidFill>
                <a:latin typeface="Bookman Old Style" pitchFamily="18" charset="0"/>
              </a:rPr>
              <a:t>Regression</a:t>
            </a:r>
            <a:endParaRPr lang="en-US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057400"/>
            <a:ext cx="264033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34049"/>
            <a:ext cx="8191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3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-19050"/>
            <a:ext cx="9220200" cy="4873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dirty="0" smtClean="0">
                <a:solidFill>
                  <a:schemeClr val="bg1"/>
                </a:solidFill>
                <a:latin typeface="Bookman Old Style" pitchFamily="18" charset="0"/>
              </a:rPr>
              <a:t>Regression</a:t>
            </a:r>
            <a:endParaRPr lang="en-US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34049"/>
            <a:ext cx="8191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33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Bookman Old Style" pitchFamily="18" charset="0"/>
              </a:rPr>
              <a:t>we have a set of training data (x</a:t>
            </a:r>
            <a:r>
              <a:rPr lang="en-IN" baseline="-25000" dirty="0">
                <a:latin typeface="Bookman Old Style" pitchFamily="18" charset="0"/>
              </a:rPr>
              <a:t>1</a:t>
            </a:r>
            <a:r>
              <a:rPr lang="en-IN" dirty="0">
                <a:latin typeface="Bookman Old Style" pitchFamily="18" charset="0"/>
              </a:rPr>
              <a:t>,y</a:t>
            </a:r>
            <a:r>
              <a:rPr lang="en-IN" baseline="-25000" dirty="0">
                <a:latin typeface="Bookman Old Style" pitchFamily="18" charset="0"/>
              </a:rPr>
              <a:t>1</a:t>
            </a:r>
            <a:r>
              <a:rPr lang="en-IN" dirty="0">
                <a:latin typeface="Bookman Old Style" pitchFamily="18" charset="0"/>
              </a:rPr>
              <a:t>)...(</a:t>
            </a:r>
            <a:r>
              <a:rPr lang="en-IN" dirty="0" err="1">
                <a:latin typeface="Bookman Old Style" pitchFamily="18" charset="0"/>
              </a:rPr>
              <a:t>x</a:t>
            </a:r>
            <a:r>
              <a:rPr lang="en-IN" baseline="-25000" dirty="0" err="1">
                <a:latin typeface="Bookman Old Style" pitchFamily="18" charset="0"/>
              </a:rPr>
              <a:t>N</a:t>
            </a:r>
            <a:r>
              <a:rPr lang="en-IN" dirty="0">
                <a:latin typeface="Bookman Old Style" pitchFamily="18" charset="0"/>
              </a:rPr>
              <a:t> ,</a:t>
            </a:r>
            <a:r>
              <a:rPr lang="en-IN" dirty="0" err="1">
                <a:latin typeface="Bookman Old Style" pitchFamily="18" charset="0"/>
              </a:rPr>
              <a:t>y</a:t>
            </a:r>
            <a:r>
              <a:rPr lang="en-IN" baseline="-25000" dirty="0" err="1">
                <a:latin typeface="Bookman Old Style" pitchFamily="18" charset="0"/>
              </a:rPr>
              <a:t>N</a:t>
            </a:r>
            <a:r>
              <a:rPr lang="en-IN" dirty="0">
                <a:latin typeface="Bookman Old Style" pitchFamily="18" charset="0"/>
              </a:rPr>
              <a:t> ) from which to estimate the parameters β</a:t>
            </a:r>
            <a:r>
              <a:rPr lang="en-IN" dirty="0" smtClean="0">
                <a:latin typeface="Bookman Old Style" pitchFamily="18" charset="0"/>
              </a:rPr>
              <a:t>. </a:t>
            </a:r>
            <a:r>
              <a:rPr lang="en-IN" dirty="0">
                <a:latin typeface="Bookman Old Style" pitchFamily="18" charset="0"/>
              </a:rPr>
              <a:t>The most popular estimation method is least squares, in which we pick the coefficients β = (β</a:t>
            </a:r>
            <a:r>
              <a:rPr lang="en-IN" baseline="-25000" dirty="0">
                <a:latin typeface="Bookman Old Style" pitchFamily="18" charset="0"/>
              </a:rPr>
              <a:t>0</a:t>
            </a:r>
            <a:r>
              <a:rPr lang="en-IN" dirty="0">
                <a:latin typeface="Bookman Old Style" pitchFamily="18" charset="0"/>
              </a:rPr>
              <a:t>,β</a:t>
            </a:r>
            <a:r>
              <a:rPr lang="en-IN" baseline="-25000" dirty="0">
                <a:latin typeface="Bookman Old Style" pitchFamily="18" charset="0"/>
              </a:rPr>
              <a:t>1</a:t>
            </a:r>
            <a:r>
              <a:rPr lang="en-IN" dirty="0">
                <a:latin typeface="Bookman Old Style" pitchFamily="18" charset="0"/>
              </a:rPr>
              <a:t>,... ,βp) </a:t>
            </a:r>
            <a:r>
              <a:rPr lang="en-IN" baseline="30000" dirty="0">
                <a:latin typeface="Bookman Old Style" pitchFamily="18" charset="0"/>
              </a:rPr>
              <a:t>T</a:t>
            </a:r>
            <a:r>
              <a:rPr lang="en-IN" dirty="0">
                <a:latin typeface="Bookman Old Style" pitchFamily="18" charset="0"/>
              </a:rPr>
              <a:t> to minimize the residual sum of squares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1733730"/>
            <a:ext cx="3262313" cy="130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92456"/>
            <a:ext cx="2717007" cy="308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4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9050" y="0"/>
            <a:ext cx="9163050" cy="5334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 smtClean="0">
                <a:solidFill>
                  <a:schemeClr val="bg1"/>
                </a:solidFill>
                <a:latin typeface="Bookman Old Style" pitchFamily="18" charset="0"/>
              </a:rPr>
              <a:t>Multiple Linear Regression</a:t>
            </a:r>
            <a:endParaRPr lang="en-IN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457200"/>
            <a:ext cx="77628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3228975"/>
            <a:ext cx="7896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9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9623</TotalTime>
  <Words>572</Words>
  <Application>Microsoft Office PowerPoint</Application>
  <PresentationFormat>On-screen Show (4:3)</PresentationFormat>
  <Paragraphs>119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Linear methods for Regression</vt:lpstr>
      <vt:lpstr>PowerPoint Presentation</vt:lpstr>
      <vt:lpstr>  Linear Regression &amp; Least Square Regression  …</vt:lpstr>
      <vt:lpstr>Regression</vt:lpstr>
      <vt:lpstr>Regression</vt:lpstr>
      <vt:lpstr>PowerPoint Presentation</vt:lpstr>
      <vt:lpstr>Regression</vt:lpstr>
      <vt:lpstr>Regression</vt:lpstr>
      <vt:lpstr>PowerPoint Presentation</vt:lpstr>
      <vt:lpstr>PowerPoint Presentation</vt:lpstr>
      <vt:lpstr>PowerPoint Presentation</vt:lpstr>
      <vt:lpstr>Multiple Linear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Linear Regression Metrics</vt:lpstr>
      <vt:lpstr>Linear Regression Metrics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PREPROCESSING</dc:title>
  <dc:creator>B Lakshmi Ramani</dc:creator>
  <cp:lastModifiedBy>A.MADHURI</cp:lastModifiedBy>
  <cp:revision>221</cp:revision>
  <dcterms:created xsi:type="dcterms:W3CDTF">2006-08-16T00:00:00Z</dcterms:created>
  <dcterms:modified xsi:type="dcterms:W3CDTF">2023-10-11T05:00:43Z</dcterms:modified>
</cp:coreProperties>
</file>