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35"/>
  </p:notesMasterIdLst>
  <p:sldIdLst>
    <p:sldId id="256" r:id="rId2"/>
    <p:sldId id="293" r:id="rId3"/>
    <p:sldId id="292" r:id="rId4"/>
    <p:sldId id="257" r:id="rId5"/>
    <p:sldId id="291" r:id="rId6"/>
    <p:sldId id="288" r:id="rId7"/>
    <p:sldId id="289" r:id="rId8"/>
    <p:sldId id="295" r:id="rId9"/>
    <p:sldId id="296" r:id="rId10"/>
    <p:sldId id="297" r:id="rId11"/>
    <p:sldId id="306" r:id="rId12"/>
    <p:sldId id="307" r:id="rId13"/>
    <p:sldId id="308" r:id="rId14"/>
    <p:sldId id="298" r:id="rId15"/>
    <p:sldId id="299" r:id="rId16"/>
    <p:sldId id="300" r:id="rId17"/>
    <p:sldId id="301" r:id="rId18"/>
    <p:sldId id="303" r:id="rId19"/>
    <p:sldId id="304" r:id="rId20"/>
    <p:sldId id="305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9" r:id="rId30"/>
    <p:sldId id="317" r:id="rId31"/>
    <p:sldId id="318" r:id="rId32"/>
    <p:sldId id="321" r:id="rId33"/>
    <p:sldId id="322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ddagiri Sirisha 20PHD7077" initials="U2" lastIdx="1" clrIdx="0">
    <p:extLst>
      <p:ext uri="{19B8F6BF-5375-455C-9EA6-DF929625EA0E}">
        <p15:presenceInfo xmlns:p15="http://schemas.microsoft.com/office/powerpoint/2012/main" userId="S::sirisha.20phd7077@vitap.ac.in::27a815f3-1d57-44e0-8c55-81ebf71a2c3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460"/>
    <p:restoredTop sz="99500" autoAdjust="0"/>
  </p:normalViewPr>
  <p:slideViewPr>
    <p:cSldViewPr snapToGrid="0">
      <p:cViewPr varScale="1">
        <p:scale>
          <a:sx n="65" d="100"/>
          <a:sy n="65" d="100"/>
        </p:scale>
        <p:origin x="224" y="7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9-22T14:22:18.682" idx="1">
    <p:pos x="10" y="10"/>
    <p:text/>
    <p:extLst>
      <p:ext uri="{C676402C-5697-4E1C-873F-D02D1690AC5C}">
        <p15:threadingInfo xmlns:p15="http://schemas.microsoft.com/office/powerpoint/2012/main" timeZoneBias="-33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A3575-EF30-C545-AA57-A5F83F2A9CB2}" type="datetimeFigureOut">
              <a:rPr lang="en-US" smtClean="0"/>
              <a:t>9/26/25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BA58A-3864-D44B-BD0D-A387AA170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580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311E87-EFF9-4FFF-A5D6-E150B940896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47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772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69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4190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66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9419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726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963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21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79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154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945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108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63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316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616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07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CD5C0-A5B4-A64D-9A2E-2D8B64C96CC7}" type="datetimeFigureOut">
              <a:rPr lang="en-US" smtClean="0"/>
              <a:t>9/26/25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01B19B0-4885-B649-A509-B9227702E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12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105E8-32D7-6B42-15F6-4517C1165D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SVM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CA1290-2200-3DF1-CC97-BB0C26C79B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596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443" y="-98514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Gill Sans MT" pitchFamily="34" charset="0"/>
                <a:ea typeface="Tahoma" pitchFamily="34" charset="0"/>
                <a:cs typeface="Tahoma" pitchFamily="34" charset="0"/>
              </a:rPr>
              <a:t>Support Vector Machines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303" y="927279"/>
            <a:ext cx="11835685" cy="5249684"/>
          </a:xfrm>
        </p:spPr>
        <p:txBody>
          <a:bodyPr/>
          <a:lstStyle/>
          <a:p>
            <a:r>
              <a:rPr lang="en-IN" b="1" dirty="0"/>
              <a:t>Support Vectors</a:t>
            </a:r>
          </a:p>
          <a:p>
            <a:r>
              <a:rPr lang="en-IN" sz="2800" dirty="0">
                <a:latin typeface="Gill Sans MT" panose="020B0502020104020203" pitchFamily="34" charset="77"/>
              </a:rPr>
              <a:t>Some points lie </a:t>
            </a:r>
            <a:r>
              <a:rPr lang="en-IN" sz="2800" b="1" dirty="0">
                <a:latin typeface="Gill Sans MT" panose="020B0502020104020203" pitchFamily="34" charset="77"/>
              </a:rPr>
              <a:t>exactly on the dashed </a:t>
            </a:r>
            <a:r>
              <a:rPr lang="en-IN" sz="2800" b="1" dirty="0" err="1">
                <a:latin typeface="Gill Sans MT" panose="020B0502020104020203" pitchFamily="34" charset="77"/>
              </a:rPr>
              <a:t>lines</a:t>
            </a:r>
            <a:r>
              <a:rPr lang="en-IN" sz="2800" dirty="0" err="1">
                <a:latin typeface="Gill Sans MT" panose="020B0502020104020203" pitchFamily="34" charset="77"/>
              </a:rPr>
              <a:t>.They</a:t>
            </a:r>
            <a:r>
              <a:rPr lang="en-IN" sz="2800" dirty="0">
                <a:latin typeface="Gill Sans MT" panose="020B0502020104020203" pitchFamily="34" charset="77"/>
              </a:rPr>
              <a:t> are called </a:t>
            </a:r>
            <a:r>
              <a:rPr lang="en-IN" sz="2800" b="1" dirty="0">
                <a:latin typeface="Gill Sans MT" panose="020B0502020104020203" pitchFamily="34" charset="77"/>
              </a:rPr>
              <a:t>support vectors</a:t>
            </a:r>
            <a:r>
              <a:rPr lang="en-IN" sz="2800" dirty="0">
                <a:latin typeface="Gill Sans MT" panose="020B0502020104020203" pitchFamily="34" charset="77"/>
              </a:rPr>
              <a:t>.</a:t>
            </a:r>
          </a:p>
          <a:p>
            <a:r>
              <a:rPr lang="en-IN" sz="2800" dirty="0">
                <a:latin typeface="Gill Sans MT" panose="020B0502020104020203" pitchFamily="34" charset="77"/>
              </a:rPr>
              <a:t>They are the </a:t>
            </a:r>
            <a:r>
              <a:rPr lang="en-IN" sz="2800" b="1" dirty="0">
                <a:latin typeface="Gill Sans MT" panose="020B0502020104020203" pitchFamily="34" charset="77"/>
              </a:rPr>
              <a:t>only points that matter</a:t>
            </a:r>
            <a:r>
              <a:rPr lang="en-IN" sz="2800" dirty="0">
                <a:latin typeface="Gill Sans MT" panose="020B0502020104020203" pitchFamily="34" charset="77"/>
              </a:rPr>
              <a:t> in fixing the  position of the  decision boundary.</a:t>
            </a:r>
          </a:p>
          <a:p>
            <a:r>
              <a:rPr lang="en-IN" sz="2800" dirty="0">
                <a:latin typeface="Gill Sans MT" panose="020B0502020104020203" pitchFamily="34" charset="77"/>
              </a:rPr>
              <a:t>All other points that are far away do not affect the hyperplane.</a:t>
            </a:r>
          </a:p>
          <a:p>
            <a:endParaRPr lang="en-IN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260" y="3819438"/>
            <a:ext cx="3658513" cy="2867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438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443" y="-98514"/>
            <a:ext cx="10515600" cy="1325563"/>
          </a:xfrm>
        </p:spPr>
        <p:txBody>
          <a:bodyPr/>
          <a:lstStyle/>
          <a:p>
            <a:r>
              <a:rPr lang="en-IN" b="1" dirty="0">
                <a:latin typeface="Gill Sans MT" pitchFamily="34" charset="0"/>
                <a:ea typeface="Tahoma" pitchFamily="34" charset="0"/>
                <a:cs typeface="Tahoma" pitchFamily="34" charset="0"/>
              </a:rPr>
              <a:t>Support Vector Machines 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80303" y="927278"/>
                <a:ext cx="11835685" cy="5930721"/>
              </a:xfrm>
            </p:spPr>
            <p:txBody>
              <a:bodyPr>
                <a:normAutofit/>
              </a:bodyPr>
              <a:lstStyle/>
              <a:p>
                <a:r>
                  <a:rPr lang="en-IN" sz="2400" dirty="0">
                    <a:latin typeface="Gill Sans MT" panose="020B0502020104020203" pitchFamily="34" charset="77"/>
                  </a:rPr>
                  <a:t>Distance from a point to a plane</a:t>
                </a:r>
              </a:p>
              <a:p>
                <a:r>
                  <a:rPr lang="en-IN" sz="2400" dirty="0">
                    <a:latin typeface="Gill Sans MT" panose="020B0502020104020203" pitchFamily="34" charset="77"/>
                  </a:rPr>
                  <a:t>For any plane 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w</a:t>
                </a:r>
                <a:r>
                  <a:rPr lang="en-IN" sz="2400" baseline="30000" dirty="0" err="1">
                    <a:latin typeface="Gill Sans MT" panose="020B0502020104020203" pitchFamily="34" charset="77"/>
                  </a:rPr>
                  <a:t>⊤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x+b</a:t>
                </a:r>
                <a:r>
                  <a:rPr lang="en-IN" sz="2400" dirty="0">
                    <a:latin typeface="Gill Sans MT" panose="020B0502020104020203" pitchFamily="34" charset="77"/>
                  </a:rPr>
                  <a:t>=0, the distance of a point x</a:t>
                </a:r>
                <a:r>
                  <a:rPr lang="en-IN" sz="2400" baseline="-25000" dirty="0">
                    <a:latin typeface="Gill Sans MT" panose="020B0502020104020203" pitchFamily="34" charset="77"/>
                  </a:rPr>
                  <a:t>0​</a:t>
                </a:r>
                <a:r>
                  <a:rPr lang="en-IN" sz="2400" dirty="0">
                    <a:latin typeface="Gill Sans MT" panose="020B0502020104020203" pitchFamily="34" charset="77"/>
                  </a:rPr>
                  <a:t> to this plane is:</a:t>
                </a:r>
              </a:p>
              <a:p>
                <a:pPr marL="0" indent="0">
                  <a:buNone/>
                </a:pPr>
                <a:r>
                  <a:rPr lang="en-IN" sz="2400" dirty="0">
                    <a:solidFill>
                      <a:srgbClr val="FF0000"/>
                    </a:solidFill>
                    <a:latin typeface="Gill Sans MT" panose="020B0502020104020203" pitchFamily="34" charset="77"/>
                  </a:rPr>
                  <a:t>					distance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N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>
                            <a:solidFill>
                              <a:srgbClr val="FF0000"/>
                            </a:solidFill>
                            <a:latin typeface="Gill Sans MT" panose="020B0502020104020203" pitchFamily="34" charset="77"/>
                          </a:rPr>
                          <m:t>|</m:t>
                        </m:r>
                        <m:r>
                          <m:rPr>
                            <m:nor/>
                          </m:rPr>
                          <a:rPr lang="en-IN" sz="2400" dirty="0">
                            <a:solidFill>
                              <a:srgbClr val="FF0000"/>
                            </a:solidFill>
                            <a:latin typeface="Gill Sans MT" panose="020B0502020104020203" pitchFamily="34" charset="77"/>
                          </a:rPr>
                          <m:t>w</m:t>
                        </m:r>
                        <m:r>
                          <m:rPr>
                            <m:nor/>
                          </m:rPr>
                          <a:rPr lang="en-IN" sz="2400" baseline="30000" dirty="0">
                            <a:solidFill>
                              <a:srgbClr val="FF0000"/>
                            </a:solidFill>
                            <a:latin typeface="Gill Sans MT" panose="020B0502020104020203" pitchFamily="34" charset="77"/>
                          </a:rPr>
                          <m:t>⊤</m:t>
                        </m:r>
                        <m:r>
                          <m:rPr>
                            <m:nor/>
                          </m:rPr>
                          <a:rPr lang="en-IN" sz="2400" dirty="0">
                            <a:solidFill>
                              <a:srgbClr val="FF0000"/>
                            </a:solidFill>
                            <a:latin typeface="Gill Sans MT" panose="020B0502020104020203" pitchFamily="34" charset="77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IN" sz="2400" dirty="0">
                            <a:solidFill>
                              <a:srgbClr val="FF0000"/>
                            </a:solidFill>
                            <a:latin typeface="Gill Sans MT" panose="020B0502020104020203" pitchFamily="34" charset="77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IN" sz="2400" dirty="0">
                            <a:solidFill>
                              <a:srgbClr val="FF0000"/>
                            </a:solidFill>
                            <a:latin typeface="Gill Sans MT" panose="020B0502020104020203" pitchFamily="34" charset="77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sz="2400" b="0" i="0" dirty="0" smtClean="0">
                            <a:solidFill>
                              <a:srgbClr val="FF0000"/>
                            </a:solidFill>
                            <a:latin typeface="Gill Sans MT" panose="020B0502020104020203" pitchFamily="34" charset="77"/>
                          </a:rPr>
                          <m:t>|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</m:den>
                    </m:f>
                  </m:oMath>
                </a14:m>
                <a:endParaRPr lang="en-IN" sz="2400" dirty="0">
                  <a:latin typeface="Gill Sans MT" panose="020B0502020104020203" pitchFamily="34" charset="77"/>
                </a:endParaRPr>
              </a:p>
              <a:p>
                <a:r>
                  <a:rPr lang="en-IN" sz="2400" dirty="0">
                    <a:latin typeface="Gill Sans MT" panose="020B0502020104020203" pitchFamily="34" charset="77"/>
                  </a:rPr>
                  <a:t>Pick any point on the </a:t>
                </a:r>
                <a:r>
                  <a:rPr lang="en-IN" sz="2400" b="1" dirty="0">
                    <a:latin typeface="Gill Sans MT" panose="020B0502020104020203" pitchFamily="34" charset="77"/>
                  </a:rPr>
                  <a:t>positive margin plane</a:t>
                </a:r>
                <a:r>
                  <a:rPr lang="en-IN" sz="2400" dirty="0">
                    <a:latin typeface="Gill Sans MT" panose="020B0502020104020203" pitchFamily="34" charset="77"/>
                  </a:rPr>
                  <a:t> (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w</a:t>
                </a:r>
                <a:r>
                  <a:rPr lang="en-IN" sz="2400" baseline="30000" dirty="0" err="1">
                    <a:latin typeface="Gill Sans MT" panose="020B0502020104020203" pitchFamily="34" charset="77"/>
                  </a:rPr>
                  <a:t>⊤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x+b</a:t>
                </a:r>
                <a:r>
                  <a:rPr lang="en-IN" sz="2400" dirty="0">
                    <a:latin typeface="Gill Sans MT" panose="020B0502020104020203" pitchFamily="34" charset="77"/>
                  </a:rPr>
                  <a:t>=1).Distance from this point to the central hyperplane (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w</a:t>
                </a:r>
                <a:r>
                  <a:rPr lang="en-IN" sz="2400" baseline="30000" dirty="0" err="1">
                    <a:latin typeface="Gill Sans MT" panose="020B0502020104020203" pitchFamily="34" charset="77"/>
                  </a:rPr>
                  <a:t>⊤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x+b</a:t>
                </a:r>
                <a:r>
                  <a:rPr lang="en-IN" sz="2400" dirty="0">
                    <a:latin typeface="Gill Sans MT" panose="020B0502020104020203" pitchFamily="34" charset="77"/>
                  </a:rPr>
                  <a:t>=0) is: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N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IN" sz="2400" dirty="0">
                    <a:latin typeface="Gill Sans MT" panose="020B0502020104020203" pitchFamily="34" charset="77"/>
                  </a:rPr>
                  <a:t> (Substitute 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w</a:t>
                </a:r>
                <a:r>
                  <a:rPr lang="en-IN" sz="2400" baseline="30000" dirty="0" err="1">
                    <a:latin typeface="Gill Sans MT" panose="020B0502020104020203" pitchFamily="34" charset="77"/>
                  </a:rPr>
                  <a:t>⊤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x+b</a:t>
                </a:r>
                <a:r>
                  <a:rPr lang="en-IN" sz="2400" dirty="0">
                    <a:latin typeface="Gill Sans MT" panose="020B0502020104020203" pitchFamily="34" charset="77"/>
                  </a:rPr>
                  <a:t>=1 in the above equation )</a:t>
                </a:r>
              </a:p>
              <a:p>
                <a:r>
                  <a:rPr lang="en-IN" sz="2400" dirty="0">
                    <a:latin typeface="Gill Sans MT" panose="020B0502020104020203" pitchFamily="34" charset="77"/>
                  </a:rPr>
                  <a:t>Pick any point on the </a:t>
                </a:r>
                <a:r>
                  <a:rPr lang="en-IN" sz="2400" b="1" dirty="0">
                    <a:latin typeface="Gill Sans MT" panose="020B0502020104020203" pitchFamily="34" charset="77"/>
                  </a:rPr>
                  <a:t>negative margin plane</a:t>
                </a:r>
                <a:r>
                  <a:rPr lang="en-IN" sz="2400" dirty="0">
                    <a:latin typeface="Gill Sans MT" panose="020B0502020104020203" pitchFamily="34" charset="77"/>
                  </a:rPr>
                  <a:t> (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w</a:t>
                </a:r>
                <a:r>
                  <a:rPr lang="en-IN" sz="2400" baseline="30000" dirty="0" err="1">
                    <a:latin typeface="Gill Sans MT" panose="020B0502020104020203" pitchFamily="34" charset="77"/>
                  </a:rPr>
                  <a:t>⊤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x+b</a:t>
                </a:r>
                <a:r>
                  <a:rPr lang="en-IN" sz="2400" dirty="0">
                    <a:latin typeface="Gill Sans MT" panose="020B0502020104020203" pitchFamily="34" charset="77"/>
                  </a:rPr>
                  <a:t>=-1).Distance from this point to the central hyperplane (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w</a:t>
                </a:r>
                <a:r>
                  <a:rPr lang="en-IN" sz="2400" baseline="30000" dirty="0" err="1">
                    <a:latin typeface="Gill Sans MT" panose="020B0502020104020203" pitchFamily="34" charset="77"/>
                  </a:rPr>
                  <a:t>⊤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x+b</a:t>
                </a:r>
                <a:r>
                  <a:rPr lang="en-IN" sz="2400" dirty="0">
                    <a:latin typeface="Gill Sans MT" panose="020B0502020104020203" pitchFamily="34" charset="77"/>
                  </a:rPr>
                  <a:t>=0) is: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N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|−1|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IN" sz="2400" dirty="0">
                    <a:latin typeface="Gill Sans MT" panose="020B0502020104020203" pitchFamily="34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|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IN" sz="2400" dirty="0">
                    <a:latin typeface="Gill Sans MT" panose="020B0502020104020203" pitchFamily="34" charset="77"/>
                  </a:rPr>
                  <a:t>(Substitute 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w</a:t>
                </a:r>
                <a:r>
                  <a:rPr lang="en-IN" sz="2400" baseline="30000" dirty="0" err="1">
                    <a:latin typeface="Gill Sans MT" panose="020B0502020104020203" pitchFamily="34" charset="77"/>
                  </a:rPr>
                  <a:t>⊤</a:t>
                </a:r>
                <a:r>
                  <a:rPr lang="en-IN" sz="2400" dirty="0" err="1">
                    <a:latin typeface="Gill Sans MT" panose="020B0502020104020203" pitchFamily="34" charset="77"/>
                  </a:rPr>
                  <a:t>x+b</a:t>
                </a:r>
                <a:r>
                  <a:rPr lang="en-IN" sz="2400" dirty="0">
                    <a:latin typeface="Gill Sans MT" panose="020B0502020104020203" pitchFamily="34" charset="77"/>
                  </a:rPr>
                  <a:t>=-1 in the above equation ).</a:t>
                </a:r>
              </a:p>
              <a:p>
                <a:r>
                  <a:rPr lang="en-IN" sz="2400" dirty="0">
                    <a:latin typeface="Gill Sans MT" panose="020B0502020104020203" pitchFamily="34" charset="77"/>
                  </a:rPr>
                  <a:t>The margin is the </a:t>
                </a:r>
                <a:r>
                  <a:rPr lang="en-IN" sz="2400" b="1" dirty="0">
                    <a:latin typeface="Gill Sans MT" panose="020B0502020104020203" pitchFamily="34" charset="77"/>
                  </a:rPr>
                  <a:t>distance between the two margin planes</a:t>
                </a:r>
                <a:r>
                  <a:rPr lang="en-IN" sz="2400" dirty="0">
                    <a:latin typeface="Gill Sans MT" panose="020B0502020104020203" pitchFamily="34" charset="77"/>
                  </a:rPr>
                  <a:t>.</a:t>
                </a:r>
                <a:br>
                  <a:rPr lang="en-IN" sz="2400" dirty="0">
                    <a:latin typeface="Gill Sans MT" panose="020B0502020104020203" pitchFamily="34" charset="77"/>
                  </a:rPr>
                </a:br>
                <a:r>
                  <a:rPr lang="en-IN" sz="2400" dirty="0">
                    <a:latin typeface="Gill Sans MT" panose="020B0502020104020203" pitchFamily="34" charset="77"/>
                  </a:rPr>
                  <a:t>So margin=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N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IN" sz="2400" dirty="0">
                    <a:latin typeface="Gill Sans MT" panose="020B0502020104020203" pitchFamily="34" charset="77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|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IN" sz="2400" dirty="0">
                    <a:latin typeface="Gill Sans MT" panose="020B0502020104020203" pitchFamily="34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|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IN" sz="2400" dirty="0">
                    <a:latin typeface="Gill Sans MT" panose="020B0502020104020203" pitchFamily="34" charset="77"/>
                  </a:rPr>
                  <a:t> </a:t>
                </a:r>
              </a:p>
              <a:p>
                <a:endParaRPr lang="en-IN" dirty="0"/>
              </a:p>
              <a:p>
                <a:endParaRPr lang="en-IN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0303" y="927278"/>
                <a:ext cx="11835685" cy="5930721"/>
              </a:xfrm>
              <a:blipFill>
                <a:blip r:embed="rId2"/>
                <a:stretch>
                  <a:fillRect l="-750" t="-641" r="-13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260" y="114282"/>
            <a:ext cx="3532783" cy="2138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4547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443" y="-98514"/>
            <a:ext cx="10515600" cy="1325563"/>
          </a:xfrm>
        </p:spPr>
        <p:txBody>
          <a:bodyPr/>
          <a:lstStyle/>
          <a:p>
            <a:r>
              <a:rPr lang="en-IN" b="1" dirty="0">
                <a:latin typeface="Gill Sans MT" pitchFamily="34" charset="0"/>
                <a:ea typeface="Tahoma" pitchFamily="34" charset="0"/>
                <a:cs typeface="Tahoma" pitchFamily="34" charset="0"/>
              </a:rPr>
              <a:t>Support Vector Machines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303" y="927278"/>
            <a:ext cx="11835685" cy="5930721"/>
          </a:xfrm>
        </p:spPr>
        <p:txBody>
          <a:bodyPr>
            <a:normAutofit/>
          </a:bodyPr>
          <a:lstStyle/>
          <a:p>
            <a:endParaRPr lang="en-IN" dirty="0"/>
          </a:p>
          <a:p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EB1710-F14D-FE52-4EC8-66EDB3BEBDDE}"/>
              </a:ext>
            </a:extLst>
          </p:cNvPr>
          <p:cNvSpPr txBox="1"/>
          <p:nvPr/>
        </p:nvSpPr>
        <p:spPr>
          <a:xfrm>
            <a:off x="1131570" y="927278"/>
            <a:ext cx="992124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800" b="1" dirty="0">
                <a:latin typeface="Gill Sans MT" panose="020B0502020104020203" pitchFamily="34" charset="77"/>
              </a:rPr>
              <a:t>Hard Margin SVM/ Linear SVM :</a:t>
            </a:r>
            <a:r>
              <a:rPr lang="en-IN" sz="2800" dirty="0">
                <a:latin typeface="Gill Sans MT" panose="020B0502020104020203" pitchFamily="34" charset="77"/>
              </a:rPr>
              <a:t>Find a hyperplane that perfectly separates positive and negative classes with the maximum margin.</a:t>
            </a:r>
          </a:p>
          <a:p>
            <a:pPr algn="just"/>
            <a:r>
              <a:rPr lang="en-IN" sz="2800" b="1" dirty="0">
                <a:latin typeface="Gill Sans MT" panose="020B0502020104020203" pitchFamily="34" charset="77"/>
              </a:rPr>
              <a:t>Soft Margin SVM/Non Linear SVM :</a:t>
            </a:r>
            <a:r>
              <a:rPr lang="en-IN" sz="2800" dirty="0">
                <a:latin typeface="Gill Sans MT" panose="020B0502020104020203" pitchFamily="34" charset="77"/>
              </a:rPr>
              <a:t>Works for non-separable data.</a:t>
            </a:r>
            <a:r>
              <a:rPr lang="en-IN" sz="2800" dirty="0"/>
              <a:t> </a:t>
            </a:r>
            <a:r>
              <a:rPr lang="en-IN" sz="2800" dirty="0">
                <a:latin typeface="Gill Sans MT" panose="020B0502020104020203" pitchFamily="34" charset="77"/>
              </a:rPr>
              <a:t>Allow some points to violate the margin or even be misclassified, but still try to keep margin as wide as possible.</a:t>
            </a:r>
            <a:endParaRPr lang="en-US" sz="2800" dirty="0">
              <a:latin typeface="Gill Sans MT" panose="020B0502020104020203" pitchFamily="34" charset="77"/>
            </a:endParaRPr>
          </a:p>
        </p:txBody>
      </p:sp>
      <p:pic>
        <p:nvPicPr>
          <p:cNvPr id="7" name="Picture 2" descr="https://2.bp.blogspot.com/-dKxEL7GksNQ/WHJLJL-nYjI/AAAAAAAAFzw/H2SmlQJHHrk-0H512A6AZBpzICyaD2-rgCLcB/s1600/SVM%2BNon%2Bseparable.png">
            <a:extLst>
              <a:ext uri="{FF2B5EF4-FFF2-40B4-BE49-F238E27FC236}">
                <a16:creationId xmlns:a16="http://schemas.microsoft.com/office/drawing/2014/main" id="{CCDF7D61-3D33-3961-20DE-4E54EB657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35" y="3604934"/>
            <a:ext cx="3274683" cy="28587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s://miro.medium.com/v2/resize:fit:491/1*QA6Nb2zrZLPYpvpY_oPWaw.png">
            <a:extLst>
              <a:ext uri="{FF2B5EF4-FFF2-40B4-BE49-F238E27FC236}">
                <a16:creationId xmlns:a16="http://schemas.microsoft.com/office/drawing/2014/main" id="{92DF3EA1-DCF6-84AB-345B-1A1809808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119" y="3783847"/>
            <a:ext cx="3199418" cy="25282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Not linearly Separable">
            <a:extLst>
              <a:ext uri="{FF2B5EF4-FFF2-40B4-BE49-F238E27FC236}">
                <a16:creationId xmlns:a16="http://schemas.microsoft.com/office/drawing/2014/main" id="{47B4DCD5-40F7-D882-8672-8255B1672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815" y="3783848"/>
            <a:ext cx="3265448" cy="25533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863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443" y="-98514"/>
            <a:ext cx="10515600" cy="1325563"/>
          </a:xfrm>
        </p:spPr>
        <p:txBody>
          <a:bodyPr/>
          <a:lstStyle/>
          <a:p>
            <a:r>
              <a:rPr lang="en-IN" b="1" dirty="0">
                <a:latin typeface="Gill Sans MT" pitchFamily="34" charset="0"/>
                <a:ea typeface="Tahoma" pitchFamily="34" charset="0"/>
                <a:cs typeface="Tahoma" pitchFamily="34" charset="0"/>
              </a:rPr>
              <a:t>Support Vector Machines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303" y="927278"/>
            <a:ext cx="11835685" cy="5930721"/>
          </a:xfrm>
        </p:spPr>
        <p:txBody>
          <a:bodyPr>
            <a:normAutofit/>
          </a:bodyPr>
          <a:lstStyle/>
          <a:p>
            <a:endParaRPr lang="en-IN" dirty="0"/>
          </a:p>
          <a:p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E8FD401-E402-FF53-F575-5D926DB51818}"/>
                  </a:ext>
                </a:extLst>
              </p:cNvPr>
              <p:cNvSpPr txBox="1"/>
              <p:nvPr/>
            </p:nvSpPr>
            <p:spPr>
              <a:xfrm>
                <a:off x="1748789" y="774472"/>
                <a:ext cx="9579253" cy="50095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N" sz="2800" dirty="0">
                    <a:latin typeface="Gill Sans MT" panose="020B0502020104020203" pitchFamily="34" charset="77"/>
                  </a:rPr>
                  <a:t>In SVM, there are infinitely many possible separating lines (hyperplanes).</a:t>
                </a:r>
                <a:r>
                  <a:rPr lang="en-IN" sz="2800" dirty="0"/>
                  <a:t> </a:t>
                </a:r>
              </a:p>
              <a:p>
                <a:r>
                  <a:rPr lang="en-IN" sz="2800" dirty="0">
                    <a:latin typeface="Gill Sans MT" panose="020B0502020104020203" pitchFamily="34" charset="77"/>
                  </a:rPr>
                  <a:t>Optimization = finding the best solution among many possible solutions.</a:t>
                </a:r>
                <a:br>
                  <a:rPr lang="en-IN" sz="2800" dirty="0">
                    <a:latin typeface="Gill Sans MT" panose="020B0502020104020203" pitchFamily="34" charset="77"/>
                  </a:rPr>
                </a:br>
                <a:r>
                  <a:rPr lang="en-IN" sz="2800" b="1" dirty="0">
                    <a:latin typeface="Gill Sans MT" panose="020B0502020104020203" pitchFamily="34" charset="77"/>
                  </a:rPr>
                  <a:t>Objective function:</a:t>
                </a:r>
                <a:r>
                  <a:rPr lang="en-IN" sz="2800" dirty="0">
                    <a:latin typeface="Gill Sans MT" panose="020B0502020104020203" pitchFamily="34" charset="77"/>
                  </a:rPr>
                  <a:t> line should maximize the margin (distance from closest points)=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IN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rgbClr val="FF0000"/>
                    </a:solidFill>
                  </a:rPr>
                  <a:t> |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r>
                  <a:rPr lang="en-IN" sz="2800" baseline="30000" dirty="0">
                    <a:latin typeface="Gill Sans MT" panose="020B0502020104020203" pitchFamily="34" charset="77"/>
                  </a:rPr>
                  <a:t>2 </a:t>
                </a:r>
                <a:r>
                  <a:rPr lang="en-IN" sz="2800" dirty="0">
                    <a:latin typeface="Gill Sans MT" panose="020B0502020104020203" pitchFamily="34" charset="77"/>
                  </a:rPr>
                  <a:t>  (minimize weight size = maximize margin)</a:t>
                </a:r>
              </a:p>
              <a:p>
                <a:r>
                  <a:rPr lang="en-IN" sz="2800" b="1" dirty="0">
                    <a:latin typeface="Gill Sans MT" panose="020B0502020104020203" pitchFamily="34" charset="77"/>
                  </a:rPr>
                  <a:t>Constraint(Rule):</a:t>
                </a:r>
                <a:r>
                  <a:rPr lang="en-IN" sz="2800" dirty="0">
                    <a:latin typeface="Gill Sans MT" panose="020B0502020104020203" pitchFamily="34" charset="77"/>
                  </a:rPr>
                  <a:t> line must separate classes correctly.</a:t>
                </a:r>
              </a:p>
              <a:p>
                <a:pPr algn="ctr"/>
                <a:r>
                  <a:rPr lang="en-IN" sz="2800" dirty="0">
                    <a:solidFill>
                      <a:srgbClr val="FF0000"/>
                    </a:solidFill>
                    <a:latin typeface="Gill Sans MT" panose="020B0502020104020203" pitchFamily="34" charset="77"/>
                  </a:rPr>
                  <a:t>y</a:t>
                </a:r>
                <a:r>
                  <a:rPr lang="en-IN" sz="2800" baseline="-25000" dirty="0" err="1">
                    <a:solidFill>
                      <a:srgbClr val="FF0000"/>
                    </a:solidFill>
                    <a:latin typeface="Gill Sans MT" panose="020B0502020104020203" pitchFamily="34" charset="77"/>
                  </a:rPr>
                  <a:t>i</a:t>
                </a:r>
                <a:r>
                  <a:rPr lang="en-IN" sz="2800" dirty="0">
                    <a:solidFill>
                      <a:srgbClr val="FF0000"/>
                    </a:solidFill>
                    <a:latin typeface="Gill Sans MT" panose="020B0502020104020203" pitchFamily="34" charset="77"/>
                  </a:rPr>
                  <a:t>(</a:t>
                </a:r>
                <a:r>
                  <a:rPr lang="en-IN" sz="2800" dirty="0" err="1">
                    <a:solidFill>
                      <a:srgbClr val="FF0000"/>
                    </a:solidFill>
                    <a:latin typeface="Gill Sans MT" panose="020B0502020104020203" pitchFamily="34" charset="77"/>
                  </a:rPr>
                  <a:t>w</a:t>
                </a:r>
                <a:r>
                  <a:rPr lang="en-IN" sz="2800" baseline="30000" dirty="0" err="1">
                    <a:solidFill>
                      <a:srgbClr val="FF0000"/>
                    </a:solidFill>
                    <a:latin typeface="Gill Sans MT" panose="020B0502020104020203" pitchFamily="34" charset="77"/>
                  </a:rPr>
                  <a:t>⊤</a:t>
                </a:r>
                <a:r>
                  <a:rPr lang="en-IN" sz="2800" dirty="0" err="1">
                    <a:solidFill>
                      <a:srgbClr val="FF0000"/>
                    </a:solidFill>
                    <a:latin typeface="Gill Sans MT" panose="020B0502020104020203" pitchFamily="34" charset="77"/>
                  </a:rPr>
                  <a:t>x+b</a:t>
                </a:r>
                <a:r>
                  <a:rPr lang="en-IN" sz="2800" dirty="0">
                    <a:solidFill>
                      <a:srgbClr val="FF0000"/>
                    </a:solidFill>
                    <a:latin typeface="Gill Sans MT" panose="020B0502020104020203" pitchFamily="34" charset="77"/>
                  </a:rPr>
                  <a:t>)&gt;=1 </a:t>
                </a:r>
                <a14:m>
                  <m:oMath xmlns:m="http://schemas.openxmlformats.org/officeDocument/2006/math">
                    <m:r>
                      <a:rPr lang="en-IN" sz="28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∀</m:t>
                    </m:r>
                    <m:r>
                      <m:rPr>
                        <m:sty m:val="p"/>
                      </m:rPr>
                      <a:rPr lang="en-US" sz="28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i</m:t>
                    </m:r>
                  </m:oMath>
                </a14:m>
                <a:r>
                  <a:rPr lang="en-IN" sz="2800" dirty="0">
                    <a:solidFill>
                      <a:srgbClr val="FF0000"/>
                    </a:solidFill>
                    <a:latin typeface="Gill Sans MT" panose="020B0502020104020203" pitchFamily="34" charset="77"/>
                  </a:rPr>
                  <a:t> </a:t>
                </a:r>
                <a:r>
                  <a:rPr lang="en-IN" sz="2800" dirty="0">
                    <a:latin typeface="Gill Sans MT" panose="020B0502020104020203" pitchFamily="34" charset="77"/>
                  </a:rPr>
                  <a:t>(all) points must be correctly classified, outside the margin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endParaRPr lang="en-IN" sz="2800" dirty="0">
                  <a:latin typeface="Gill Sans MT" panose="020B0502020104020203" pitchFamily="34" charset="77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E8FD401-E402-FF53-F575-5D926DB518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8789" y="774472"/>
                <a:ext cx="9579253" cy="5009577"/>
              </a:xfrm>
              <a:prstGeom prst="rect">
                <a:avLst/>
              </a:prstGeom>
              <a:blipFill>
                <a:blip r:embed="rId2"/>
                <a:stretch>
                  <a:fillRect l="-1325" t="-1263" r="-15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8714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854" y="1"/>
            <a:ext cx="10362126" cy="850005"/>
          </a:xfrm>
        </p:spPr>
        <p:txBody>
          <a:bodyPr/>
          <a:lstStyle/>
          <a:p>
            <a:pPr algn="ctr"/>
            <a:r>
              <a:rPr lang="en-IN" b="1" dirty="0">
                <a:latin typeface="Gill Sans MT" pitchFamily="34" charset="0"/>
              </a:rPr>
              <a:t>Support Vector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061" y="888642"/>
            <a:ext cx="11147739" cy="5756857"/>
          </a:xfrm>
        </p:spPr>
        <p:txBody>
          <a:bodyPr>
            <a:normAutofit/>
          </a:bodyPr>
          <a:lstStyle/>
          <a:p>
            <a:r>
              <a:rPr lang="en-IN" sz="2000" dirty="0">
                <a:latin typeface="Gill Sans MT" pitchFamily="34" charset="0"/>
              </a:rPr>
              <a:t>A linear classifier (a </a:t>
            </a:r>
            <a:r>
              <a:rPr lang="en-IN" sz="2000" dirty="0" err="1">
                <a:latin typeface="Gill Sans MT" pitchFamily="34" charset="0"/>
              </a:rPr>
              <a:t>hyperplane</a:t>
            </a:r>
            <a:r>
              <a:rPr lang="en-IN" sz="2000" dirty="0">
                <a:latin typeface="Gill Sans MT" pitchFamily="34" charset="0"/>
              </a:rPr>
              <a:t>) is defined by the equation </a:t>
            </a:r>
            <a:r>
              <a:rPr lang="en-IN" sz="2000" dirty="0" err="1">
                <a:latin typeface="Gill Sans MT" pitchFamily="34" charset="0"/>
              </a:rPr>
              <a:t>w</a:t>
            </a:r>
            <a:r>
              <a:rPr lang="en-IN" sz="2000" baseline="30000" dirty="0" err="1">
                <a:latin typeface="Gill Sans MT" pitchFamily="34" charset="0"/>
              </a:rPr>
              <a:t>⊤</a:t>
            </a:r>
            <a:r>
              <a:rPr lang="en-IN" sz="2000" dirty="0" err="1">
                <a:latin typeface="Gill Sans MT" pitchFamily="34" charset="0"/>
              </a:rPr>
              <a:t>x+b</a:t>
            </a:r>
            <a:r>
              <a:rPr lang="en-IN" sz="2000" dirty="0">
                <a:latin typeface="Gill Sans MT" pitchFamily="34" charset="0"/>
              </a:rPr>
              <a:t>=0.</a:t>
            </a:r>
          </a:p>
          <a:p>
            <a:r>
              <a:rPr lang="en-IN" sz="2000" dirty="0">
                <a:latin typeface="Gill Sans MT" pitchFamily="34" charset="0"/>
              </a:rPr>
              <a:t>W is a vector perpendicular (normal) to the </a:t>
            </a:r>
            <a:r>
              <a:rPr lang="en-IN" sz="2000" dirty="0" err="1">
                <a:latin typeface="Gill Sans MT" pitchFamily="34" charset="0"/>
              </a:rPr>
              <a:t>hyperplane</a:t>
            </a:r>
            <a:r>
              <a:rPr lang="en-IN" sz="2000" dirty="0">
                <a:latin typeface="Gill Sans MT" pitchFamily="34" charset="0"/>
              </a:rPr>
              <a:t>; its direction tells which way the </a:t>
            </a:r>
            <a:r>
              <a:rPr lang="en-IN" sz="2000" dirty="0" err="1">
                <a:latin typeface="Gill Sans MT" pitchFamily="34" charset="0"/>
              </a:rPr>
              <a:t>hyperplane</a:t>
            </a:r>
            <a:r>
              <a:rPr lang="en-IN" sz="2000" dirty="0">
                <a:latin typeface="Gill Sans MT" pitchFamily="34" charset="0"/>
              </a:rPr>
              <a:t> points.</a:t>
            </a:r>
          </a:p>
          <a:p>
            <a:r>
              <a:rPr lang="en-IN" sz="2000" dirty="0">
                <a:latin typeface="Gill Sans MT" pitchFamily="34" charset="0"/>
              </a:rPr>
              <a:t>b shifts the </a:t>
            </a:r>
            <a:r>
              <a:rPr lang="en-IN" sz="2000" dirty="0" err="1">
                <a:latin typeface="Gill Sans MT" pitchFamily="34" charset="0"/>
              </a:rPr>
              <a:t>hyperplane</a:t>
            </a:r>
            <a:r>
              <a:rPr lang="en-IN" sz="2000" dirty="0">
                <a:latin typeface="Gill Sans MT" pitchFamily="34" charset="0"/>
              </a:rPr>
              <a:t> away from the origin.</a:t>
            </a:r>
          </a:p>
          <a:p>
            <a:r>
              <a:rPr lang="en-IN" sz="2000" dirty="0">
                <a:latin typeface="Gill Sans MT" pitchFamily="34" charset="0"/>
              </a:rPr>
              <a:t>Any point x that makes the left side exactly zero lies on the border between the two classes.</a:t>
            </a:r>
          </a:p>
          <a:p>
            <a:r>
              <a:rPr lang="en-IN" sz="2000" dirty="0">
                <a:latin typeface="Gill Sans MT" pitchFamily="34" charset="0"/>
              </a:rPr>
              <a:t>Any point x from the negative class(y=-1),  </a:t>
            </a:r>
            <a:r>
              <a:rPr lang="en-IN" sz="2000" dirty="0" err="1">
                <a:latin typeface="Gill Sans MT" pitchFamily="34" charset="0"/>
              </a:rPr>
              <a:t>w</a:t>
            </a:r>
            <a:r>
              <a:rPr lang="en-IN" sz="2000" baseline="30000" dirty="0" err="1">
                <a:latin typeface="Gill Sans MT" pitchFamily="34" charset="0"/>
              </a:rPr>
              <a:t>⊤</a:t>
            </a:r>
            <a:r>
              <a:rPr lang="en-IN" sz="2000" dirty="0" err="1">
                <a:latin typeface="Gill Sans MT" pitchFamily="34" charset="0"/>
              </a:rPr>
              <a:t>x+b</a:t>
            </a:r>
            <a:r>
              <a:rPr lang="en-IN" sz="2000" dirty="0">
                <a:latin typeface="Gill Sans MT" pitchFamily="34" charset="0"/>
              </a:rPr>
              <a:t>&lt;0, and any point x from the positive class, </a:t>
            </a:r>
            <a:r>
              <a:rPr lang="en-IN" sz="2000" dirty="0" err="1">
                <a:latin typeface="Gill Sans MT" pitchFamily="34" charset="0"/>
              </a:rPr>
              <a:t>w</a:t>
            </a:r>
            <a:r>
              <a:rPr lang="en-IN" sz="2000" baseline="30000" dirty="0" err="1">
                <a:latin typeface="Gill Sans MT" pitchFamily="34" charset="0"/>
              </a:rPr>
              <a:t>⊤</a:t>
            </a:r>
            <a:r>
              <a:rPr lang="en-IN" sz="2000" dirty="0" err="1">
                <a:latin typeface="Gill Sans MT" pitchFamily="34" charset="0"/>
              </a:rPr>
              <a:t>x+b</a:t>
            </a:r>
            <a:r>
              <a:rPr lang="en-IN" sz="2000" dirty="0">
                <a:latin typeface="Gill Sans MT" pitchFamily="34" charset="0"/>
              </a:rPr>
              <a:t>&gt;0(y=1).</a:t>
            </a:r>
          </a:p>
          <a:p>
            <a:r>
              <a:rPr lang="en-IN" sz="2000" dirty="0">
                <a:latin typeface="Gill Sans MT" pitchFamily="34" charset="0"/>
              </a:rPr>
              <a:t>If the two classes are linearly separable, there exists some gap between the sets of values </a:t>
            </a:r>
            <a:r>
              <a:rPr lang="en-IN" sz="2000" dirty="0" err="1">
                <a:latin typeface="Gill Sans MT" pitchFamily="34" charset="0"/>
              </a:rPr>
              <a:t>w⊤x+b</a:t>
            </a:r>
            <a:r>
              <a:rPr lang="en-IN" sz="2000" dirty="0">
                <a:latin typeface="Gill Sans MT" pitchFamily="34" charset="0"/>
              </a:rPr>
              <a:t> for positive </a:t>
            </a:r>
            <a:r>
              <a:rPr lang="en-IN" sz="2000" dirty="0" err="1">
                <a:latin typeface="Gill Sans MT" pitchFamily="34" charset="0"/>
              </a:rPr>
              <a:t>vs</a:t>
            </a:r>
            <a:r>
              <a:rPr lang="en-IN" sz="2000" dirty="0">
                <a:latin typeface="Gill Sans MT" pitchFamily="34" charset="0"/>
              </a:rPr>
              <a:t> negative training points.</a:t>
            </a:r>
          </a:p>
          <a:p>
            <a:r>
              <a:rPr lang="en-IN" sz="2000" dirty="0">
                <a:latin typeface="Gill Sans MT" pitchFamily="34" charset="0"/>
              </a:rPr>
              <a:t>This ε expresses that there is not only separation, but a positive buffer (margin) between classes.</a:t>
            </a:r>
          </a:p>
          <a:p>
            <a:r>
              <a:rPr lang="en-IN" sz="2000" dirty="0">
                <a:latin typeface="Gill Sans MT" pitchFamily="34" charset="0"/>
              </a:rPr>
              <a:t>There are a finite number, 𝑛, of training patterns. So, one can identify an </a:t>
            </a:r>
          </a:p>
          <a:p>
            <a:r>
              <a:rPr lang="en-IN" sz="2000" dirty="0">
                <a:solidFill>
                  <a:srgbClr val="FF0000"/>
                </a:solidFill>
                <a:latin typeface="Gill Sans MT" pitchFamily="34" charset="0"/>
              </a:rPr>
              <a:t>𝜀&gt;0  </a:t>
            </a:r>
            <a:r>
              <a:rPr lang="en-IN" sz="2000" dirty="0">
                <a:latin typeface="Gill Sans MT" pitchFamily="34" charset="0"/>
              </a:rPr>
              <a:t>such that   </a:t>
            </a:r>
            <a:r>
              <a:rPr lang="en-IN" sz="2000" dirty="0">
                <a:solidFill>
                  <a:srgbClr val="FF0000"/>
                </a:solidFill>
                <a:latin typeface="Gill Sans MT" pitchFamily="34" charset="0"/>
              </a:rPr>
              <a:t>𝑤</a:t>
            </a:r>
            <a:r>
              <a:rPr lang="en-IN" sz="2000" baseline="30000" dirty="0">
                <a:solidFill>
                  <a:srgbClr val="FF0000"/>
                </a:solidFill>
                <a:latin typeface="Gill Sans MT" pitchFamily="34" charset="0"/>
              </a:rPr>
              <a:t>⊤</a:t>
            </a:r>
            <a:r>
              <a:rPr lang="en-IN" sz="2000" dirty="0">
                <a:solidFill>
                  <a:srgbClr val="FF0000"/>
                </a:solidFill>
                <a:latin typeface="Gill Sans MT" pitchFamily="34" charset="0"/>
              </a:rPr>
              <a:t>𝑥+𝑏≥𝜀    </a:t>
            </a:r>
            <a:r>
              <a:rPr lang="en-IN" sz="2000" dirty="0">
                <a:latin typeface="Gill Sans MT" pitchFamily="34" charset="0"/>
              </a:rPr>
              <a:t>for all 𝑥 with </a:t>
            </a:r>
            <a:r>
              <a:rPr lang="en-IN" sz="2000" dirty="0">
                <a:solidFill>
                  <a:srgbClr val="FF0000"/>
                </a:solidFill>
                <a:latin typeface="Gill Sans MT" pitchFamily="34" charset="0"/>
              </a:rPr>
              <a:t>𝑦=+1</a:t>
            </a:r>
          </a:p>
          <a:p>
            <a:r>
              <a:rPr lang="en-IN" sz="2000" dirty="0">
                <a:latin typeface="Gill Sans MT" pitchFamily="34" charset="0"/>
              </a:rPr>
              <a:t>and </a:t>
            </a:r>
            <a:r>
              <a:rPr lang="en-IN" sz="2000" dirty="0">
                <a:solidFill>
                  <a:srgbClr val="FF0000"/>
                </a:solidFill>
                <a:latin typeface="Gill Sans MT" pitchFamily="34" charset="0"/>
              </a:rPr>
              <a:t>𝑤</a:t>
            </a:r>
            <a:r>
              <a:rPr lang="en-IN" sz="2000" baseline="30000" dirty="0">
                <a:solidFill>
                  <a:srgbClr val="FF0000"/>
                </a:solidFill>
                <a:latin typeface="Gill Sans MT" pitchFamily="34" charset="0"/>
              </a:rPr>
              <a:t>⊤</a:t>
            </a:r>
            <a:r>
              <a:rPr lang="en-IN" sz="2000" dirty="0">
                <a:solidFill>
                  <a:srgbClr val="FF0000"/>
                </a:solidFill>
                <a:latin typeface="Gill Sans MT" pitchFamily="34" charset="0"/>
              </a:rPr>
              <a:t>𝑥+𝑏≤−𝜀 </a:t>
            </a:r>
            <a:r>
              <a:rPr lang="el-GR" sz="2000" dirty="0">
                <a:solidFill>
                  <a:srgbClr val="FF0000"/>
                </a:solidFill>
                <a:latin typeface="Gill Sans MT" pitchFamily="34" charset="0"/>
              </a:rPr>
              <a:t> </a:t>
            </a:r>
            <a:r>
              <a:rPr lang="en-IN" sz="2000" dirty="0">
                <a:latin typeface="Gill Sans MT" pitchFamily="34" charset="0"/>
              </a:rPr>
              <a:t>for all 𝑥  with </a:t>
            </a:r>
            <a:r>
              <a:rPr lang="en-IN" sz="2000" dirty="0">
                <a:solidFill>
                  <a:srgbClr val="FF0000"/>
                </a:solidFill>
                <a:latin typeface="Gill Sans MT" pitchFamily="34" charset="0"/>
              </a:rPr>
              <a:t>𝑦=−1</a:t>
            </a:r>
          </a:p>
        </p:txBody>
      </p:sp>
    </p:spTree>
    <p:extLst>
      <p:ext uri="{BB962C8B-B14F-4D97-AF65-F5344CB8AC3E}">
        <p14:creationId xmlns:p14="http://schemas.microsoft.com/office/powerpoint/2010/main" val="408677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573" y="-67759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Gill Sans MT" pitchFamily="34" charset="0"/>
                <a:ea typeface="Tahoma" pitchFamily="34" charset="0"/>
                <a:cs typeface="Tahoma" pitchFamily="34" charset="0"/>
              </a:rPr>
              <a:t>Support Vector Machines </a:t>
            </a:r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4699" y="520262"/>
                <a:ext cx="11109101" cy="5656701"/>
              </a:xfrm>
            </p:spPr>
            <p:txBody>
              <a:bodyPr>
                <a:normAutofit/>
              </a:bodyPr>
              <a:lstStyle/>
              <a:p>
                <a:r>
                  <a:rPr lang="en-IN" sz="2000" b="1" dirty="0">
                    <a:latin typeface="Gill Sans MT" panose="020B0502020104020203" pitchFamily="34" charset="77"/>
                  </a:rPr>
                  <a:t>Lagrange multipliers</a:t>
                </a:r>
                <a:r>
                  <a:rPr lang="en-IN" sz="2000" dirty="0">
                    <a:latin typeface="Gill Sans MT" panose="020B0502020104020203" pitchFamily="34" charset="77"/>
                  </a:rPr>
                  <a:t> allow us to combine the objective and the constraints into a    single function that can solve. Introduce a multiplier </a:t>
                </a:r>
                <a14:m>
                  <m:oMath xmlns:m="http://schemas.openxmlformats.org/officeDocument/2006/math">
                    <m:r>
                      <a:rPr lang="en-IN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IN" sz="2000" baseline="-25000" dirty="0">
                    <a:latin typeface="Gill Sans MT" panose="020B0502020104020203" pitchFamily="34" charset="77"/>
                  </a:rPr>
                  <a:t>i</a:t>
                </a:r>
                <a:r>
                  <a:rPr lang="en-IN" sz="2000" dirty="0">
                    <a:latin typeface="Gill Sans MT" panose="020B0502020104020203" pitchFamily="34" charset="77"/>
                  </a:rPr>
                  <a:t> ≥0 for each constraint, and  write</a:t>
                </a:r>
                <a:r>
                  <a:rPr lang="en-IN" sz="2000" dirty="0"/>
                  <a:t>:</a:t>
                </a:r>
                <a:endParaRPr lang="en-US" sz="2000" dirty="0">
                  <a:latin typeface="Gill Sans MT" panose="020B0502020104020203" pitchFamily="34" charset="77"/>
                </a:endParaRPr>
              </a:p>
              <a:p>
                <a:pPr marL="0" indent="0">
                  <a:buNone/>
                </a:pPr>
                <a:endParaRPr lang="en-IN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4699" y="520262"/>
                <a:ext cx="11109101" cy="5656701"/>
              </a:xfrm>
              <a:blipFill>
                <a:blip r:embed="rId2"/>
                <a:stretch>
                  <a:fillRect l="-571" t="-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315" y="2292236"/>
            <a:ext cx="2654035" cy="207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56" y="1212087"/>
            <a:ext cx="7272405" cy="2638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41" y="4250487"/>
            <a:ext cx="7241023" cy="2638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3250" y="3850377"/>
            <a:ext cx="4061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dirty="0">
                <a:latin typeface="Gill Sans MT" pitchFamily="34" charset="0"/>
              </a:rPr>
              <a:t>For Optimality Condition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17A69F-DB43-1A04-484D-DB9AB26C5088}"/>
              </a:ext>
            </a:extLst>
          </p:cNvPr>
          <p:cNvSpPr txBox="1"/>
          <p:nvPr/>
        </p:nvSpPr>
        <p:spPr>
          <a:xfrm>
            <a:off x="322761" y="2107570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/>
              <a:t>The first term is the margin minimization.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637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259" y="-6985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IN" b="1" dirty="0">
                <a:latin typeface="Gill Sans MT" pitchFamily="34" charset="0"/>
                <a:ea typeface="Tahoma" pitchFamily="34" charset="0"/>
                <a:cs typeface="Tahoma" pitchFamily="34" charset="0"/>
              </a:rPr>
              <a:t>Support Vector Machines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39" y="1848746"/>
            <a:ext cx="9558602" cy="5009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8006AEA-5898-5882-2407-2C93C21B0BD1}"/>
              </a:ext>
            </a:extLst>
          </p:cNvPr>
          <p:cNvSpPr txBox="1"/>
          <p:nvPr/>
        </p:nvSpPr>
        <p:spPr>
          <a:xfrm>
            <a:off x="1587335" y="648492"/>
            <a:ext cx="99854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Gill Sans MT" panose="020B0502020104020203" pitchFamily="34" charset="77"/>
              </a:rPr>
              <a:t>Consider the following points with Negative class</a:t>
            </a:r>
            <a:r>
              <a:rPr lang="en-US" sz="2400" b="1" dirty="0">
                <a:latin typeface="Gill Sans MT" panose="020B0502020104020203" pitchFamily="34" charset="77"/>
                <a:sym typeface="Wingdings" pitchFamily="2" charset="2"/>
              </a:rPr>
              <a:t> (2,1) (1,3) and positive class (6,3) points and find the support vectors. classify (7,6) is a well classified  point or not.</a:t>
            </a:r>
            <a:endParaRPr lang="en-US" sz="2400" b="1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331669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" y="262890"/>
            <a:ext cx="7530719" cy="3729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" y="3992538"/>
            <a:ext cx="8370166" cy="286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98104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6027313" cy="3225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445" y="2885925"/>
            <a:ext cx="1767759" cy="701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25241"/>
            <a:ext cx="4383378" cy="1378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03884"/>
            <a:ext cx="5655728" cy="1697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1937E45A-10F2-BBBE-675A-B29EAAB66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371" y="448193"/>
            <a:ext cx="6110629" cy="222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1674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5306096" cy="4188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8428"/>
            <a:ext cx="3862388" cy="1649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88" y="5462117"/>
            <a:ext cx="6042289" cy="1159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3292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B9D41-9615-F2C5-18C7-DDE684D07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73BB09-7CC3-C3F0-642B-F6051421FA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3529" y="0"/>
            <a:ext cx="6429547" cy="6858000"/>
          </a:xfrm>
        </p:spPr>
        <p:txBody>
          <a:bodyPr>
            <a:normAutofit/>
          </a:bodyPr>
          <a:lstStyle/>
          <a:p>
            <a:r>
              <a:rPr lang="en-IN" sz="2800" b="1" dirty="0">
                <a:latin typeface="Gill Sans MT" panose="020B0502020104020203" pitchFamily="34" charset="77"/>
              </a:rPr>
              <a:t>Perceptron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800" dirty="0">
                <a:latin typeface="Gill Sans MT" panose="020B0502020104020203" pitchFamily="34" charset="77"/>
              </a:rPr>
              <a:t>A </a:t>
            </a:r>
            <a:r>
              <a:rPr lang="en-IN" sz="2800" b="1" dirty="0">
                <a:latin typeface="Gill Sans MT" panose="020B0502020104020203" pitchFamily="34" charset="77"/>
              </a:rPr>
              <a:t>basic algorithm</a:t>
            </a:r>
            <a:r>
              <a:rPr lang="en-IN" sz="2800" dirty="0">
                <a:latin typeface="Gill Sans MT" panose="020B0502020104020203" pitchFamily="34" charset="77"/>
              </a:rPr>
              <a:t> that tries to find a line to separate two classes.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800" dirty="0">
                <a:latin typeface="Gill Sans MT" panose="020B0502020104020203" pitchFamily="34" charset="77"/>
              </a:rPr>
              <a:t>It keeps adjusting the line until it finds </a:t>
            </a:r>
            <a:r>
              <a:rPr lang="en-IN" sz="2800" i="1" dirty="0">
                <a:latin typeface="Gill Sans MT" panose="020B0502020104020203" pitchFamily="34" charset="77"/>
              </a:rPr>
              <a:t>any</a:t>
            </a:r>
            <a:r>
              <a:rPr lang="en-IN" sz="2800" dirty="0">
                <a:latin typeface="Gill Sans MT" panose="020B0502020104020203" pitchFamily="34" charset="77"/>
              </a:rPr>
              <a:t> boundary that works.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800" b="1" dirty="0">
                <a:latin typeface="Gill Sans MT" panose="020B0502020104020203" pitchFamily="34" charset="77"/>
              </a:rPr>
              <a:t>Problem</a:t>
            </a:r>
            <a:r>
              <a:rPr lang="en-IN" sz="2800" dirty="0">
                <a:latin typeface="Gill Sans MT" panose="020B0502020104020203" pitchFamily="34" charset="77"/>
              </a:rPr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If data can be separated in many ways, perceptron doesn’t care which boundary it finds.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It may choose a </a:t>
            </a:r>
            <a:r>
              <a:rPr lang="en-IN" sz="2400" b="1" dirty="0">
                <a:latin typeface="Gill Sans MT" panose="020B0502020104020203" pitchFamily="34" charset="77"/>
              </a:rPr>
              <a:t>bad boundary</a:t>
            </a:r>
            <a:r>
              <a:rPr lang="en-IN" sz="2400" dirty="0">
                <a:latin typeface="Gill Sans MT" panose="020B0502020104020203" pitchFamily="34" charset="77"/>
              </a:rPr>
              <a:t> (very close to points), which performs poorly on new data.</a:t>
            </a:r>
          </a:p>
          <a:p>
            <a:endParaRPr lang="en-US" sz="3600" dirty="0">
              <a:solidFill>
                <a:srgbClr val="610B38"/>
              </a:solidFill>
              <a:latin typeface="Gill Sans MT" panose="020B0502020104020203" pitchFamily="34" charset="77"/>
              <a:ea typeface="+mj-ea"/>
              <a:cs typeface="+mj-cs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837946-ADA3-D1C6-C912-E85EA278B0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47758" y="0"/>
            <a:ext cx="5644242" cy="5903844"/>
          </a:xfrm>
        </p:spPr>
        <p:txBody>
          <a:bodyPr>
            <a:normAutofit/>
          </a:bodyPr>
          <a:lstStyle/>
          <a:p>
            <a:r>
              <a:rPr lang="en-IN" sz="2800" b="1" dirty="0">
                <a:latin typeface="Gill Sans MT" panose="020B0502020104020203" pitchFamily="34" charset="77"/>
              </a:rPr>
              <a:t>SVM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Instead of finding just any line, it asks:</a:t>
            </a:r>
            <a:br>
              <a:rPr lang="en-IN" sz="2400" dirty="0">
                <a:latin typeface="Gill Sans MT" panose="020B0502020104020203" pitchFamily="34" charset="77"/>
              </a:rPr>
            </a:br>
            <a:r>
              <a:rPr lang="en-IN" sz="2400" dirty="0">
                <a:latin typeface="Gill Sans MT" panose="020B0502020104020203" pitchFamily="34" charset="77"/>
              </a:rPr>
              <a:t> </a:t>
            </a:r>
            <a:r>
              <a:rPr lang="en-IN" sz="2400" dirty="0">
                <a:solidFill>
                  <a:srgbClr val="FF0000"/>
                </a:solidFill>
                <a:latin typeface="Gill Sans MT" panose="020B0502020104020203" pitchFamily="34" charset="77"/>
              </a:rPr>
              <a:t>Which is the best line that separates the classes clearly?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"Best" here means: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Maximum margin (largest gap between the two classes).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Less chance </a:t>
            </a:r>
            <a:r>
              <a:rPr lang="en-IN" sz="2800" b="1" dirty="0">
                <a:latin typeface="Gill Sans MT" panose="020B0502020104020203" pitchFamily="34" charset="77"/>
              </a:rPr>
              <a:t>of</a:t>
            </a:r>
            <a:r>
              <a:rPr lang="en-IN" sz="2400" dirty="0">
                <a:latin typeface="Gill Sans MT" panose="020B0502020104020203" pitchFamily="34" charset="77"/>
              </a:rPr>
              <a:t> misclassification when new data arrives.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More robust and stable than perceptron.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066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379" y="1670618"/>
            <a:ext cx="7359107" cy="1153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379" y="365760"/>
            <a:ext cx="5963323" cy="1304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E20D7E-53D1-1229-58C7-4E48ABB0E98E}"/>
              </a:ext>
            </a:extLst>
          </p:cNvPr>
          <p:cNvSpPr txBox="1"/>
          <p:nvPr/>
        </p:nvSpPr>
        <p:spPr>
          <a:xfrm>
            <a:off x="1325880" y="2886670"/>
            <a:ext cx="9258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ill Sans MT" panose="020B0502020104020203" pitchFamily="34" charset="77"/>
              </a:rPr>
              <a:t>From the equation 					2x1+x2-10=0 .</a:t>
            </a:r>
          </a:p>
          <a:p>
            <a:r>
              <a:rPr lang="en-US" dirty="0">
                <a:latin typeface="Gill Sans MT" panose="020B0502020104020203" pitchFamily="34" charset="77"/>
              </a:rPr>
              <a:t>Substitute (7,6). in the above equation </a:t>
            </a:r>
          </a:p>
          <a:p>
            <a:r>
              <a:rPr lang="en-US" dirty="0">
                <a:latin typeface="Gill Sans MT" panose="020B0502020104020203" pitchFamily="34" charset="77"/>
              </a:rPr>
              <a:t>Then 14+6-10=0</a:t>
            </a:r>
            <a:r>
              <a:rPr lang="en-US" dirty="0">
                <a:latin typeface="Gill Sans MT" panose="020B0502020104020203" pitchFamily="34" charset="77"/>
                <a:sym typeface="Wingdings" pitchFamily="2" charset="2"/>
              </a:rPr>
              <a:t> 10&gt;0</a:t>
            </a:r>
            <a:r>
              <a:rPr lang="en-US" dirty="0">
                <a:solidFill>
                  <a:srgbClr val="FF0000"/>
                </a:solidFill>
                <a:latin typeface="Gill Sans MT" panose="020B0502020104020203" pitchFamily="34" charset="77"/>
                <a:sym typeface="Wingdings" pitchFamily="2" charset="2"/>
              </a:rPr>
              <a:t>(The new point belongs to Positive Class)</a:t>
            </a:r>
            <a:endParaRPr lang="en-US" dirty="0">
              <a:solidFill>
                <a:srgbClr val="FF0000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113166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4AB48-5547-A5B1-9A49-2EF38C046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765" y="166910"/>
            <a:ext cx="8911687" cy="128089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98C733-FFFE-53AC-770B-B1D4DA22EC3B}"/>
              </a:ext>
            </a:extLst>
          </p:cNvPr>
          <p:cNvSpPr txBox="1"/>
          <p:nvPr/>
        </p:nvSpPr>
        <p:spPr>
          <a:xfrm>
            <a:off x="1120140" y="1223010"/>
            <a:ext cx="8515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 Decision Boundary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0088CA-3AC3-3CCD-BC6D-8272FABA0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765" y="1632501"/>
            <a:ext cx="7772400" cy="1223318"/>
          </a:xfrm>
          <a:prstGeom prst="rect">
            <a:avLst/>
          </a:prstGeo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808EE22B-9B05-2646-1565-A4D5459B26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12765" y="2895978"/>
            <a:ext cx="8128000" cy="1244600"/>
          </a:xfr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DF3C9A2-C318-731C-ACB0-80BCF5A2E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2765" y="4180737"/>
            <a:ext cx="7607300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3384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365" y="0"/>
            <a:ext cx="7258050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906" y="3514725"/>
            <a:ext cx="6049494" cy="2794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8839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5718" y="624110"/>
            <a:ext cx="10309411" cy="953678"/>
          </a:xfrm>
        </p:spPr>
        <p:txBody>
          <a:bodyPr>
            <a:noAutofit/>
          </a:bodyPr>
          <a:lstStyle/>
          <a:p>
            <a:r>
              <a:rPr lang="en-US" sz="2400" b="1" dirty="0">
                <a:latin typeface="Gill Sans MT" panose="020B0502020104020203" pitchFamily="34" charset="77"/>
              </a:rPr>
              <a:t>Consider the following points with Negative class</a:t>
            </a:r>
            <a:r>
              <a:rPr lang="en-US" sz="2400" b="1" dirty="0">
                <a:latin typeface="Gill Sans MT" panose="020B0502020104020203" pitchFamily="34" charset="77"/>
                <a:sym typeface="Wingdings" pitchFamily="2" charset="2"/>
              </a:rPr>
              <a:t> (2,1) (1,3) and positive class (6,3) (4,2)points and find the support vectors. </a:t>
            </a:r>
            <a:br>
              <a:rPr lang="en-US" sz="2400" b="1" dirty="0">
                <a:latin typeface="Gill Sans MT" panose="020B0502020104020203" pitchFamily="34" charset="77"/>
              </a:rPr>
            </a:br>
            <a:endParaRPr lang="en-IN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8271" y="1649506"/>
            <a:ext cx="8915400" cy="3777622"/>
          </a:xfrm>
        </p:spPr>
        <p:txBody>
          <a:bodyPr/>
          <a:lstStyle/>
          <a:p>
            <a:endParaRPr lang="en-I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757" y="1651747"/>
            <a:ext cx="7368398" cy="381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623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881" y="70133"/>
            <a:ext cx="6517343" cy="462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882" y="4505326"/>
            <a:ext cx="6517342" cy="203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72338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57175"/>
            <a:ext cx="8686800" cy="634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10069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74" y="0"/>
            <a:ext cx="67437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960" y="484405"/>
            <a:ext cx="6638606" cy="5163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712" y="5596213"/>
            <a:ext cx="6575854" cy="1027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2631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483" y="2390775"/>
            <a:ext cx="8473235" cy="2288801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Gill Sans MT" pitchFamily="34" charset="0"/>
              </a:rPr>
              <a:t>Some subsets of 3 points can form a valid separating boundary.</a:t>
            </a:r>
          </a:p>
          <a:p>
            <a:r>
              <a:rPr lang="en-US" b="1" dirty="0">
                <a:solidFill>
                  <a:schemeClr val="tx1"/>
                </a:solidFill>
                <a:latin typeface="Gill Sans MT" pitchFamily="34" charset="0"/>
              </a:rPr>
              <a:t>Consider </a:t>
            </a:r>
          </a:p>
          <a:p>
            <a:r>
              <a:rPr lang="es-ES" b="1" dirty="0" err="1">
                <a:latin typeface="Gill Sans MT" pitchFamily="34" charset="0"/>
              </a:rPr>
              <a:t>Negative</a:t>
            </a:r>
            <a:r>
              <a:rPr lang="es-ES" b="1" dirty="0">
                <a:latin typeface="Gill Sans MT" pitchFamily="34" charset="0"/>
              </a:rPr>
              <a:t>: (2,1)→ y=−1</a:t>
            </a:r>
          </a:p>
          <a:p>
            <a:r>
              <a:rPr lang="es-ES" b="1" dirty="0">
                <a:latin typeface="Gill Sans MT" pitchFamily="34" charset="0"/>
              </a:rPr>
              <a:t>Positive: (4,2),(6,3) → y=+1</a:t>
            </a:r>
          </a:p>
          <a:p>
            <a:r>
              <a:rPr lang="es-ES" b="1" dirty="0">
                <a:latin typeface="Gill Sans MT" pitchFamily="34" charset="0"/>
              </a:rPr>
              <a:t> </a:t>
            </a:r>
            <a:r>
              <a:rPr lang="es-ES" b="1" dirty="0" err="1">
                <a:latin typeface="Gill Sans MT" pitchFamily="34" charset="0"/>
              </a:rPr>
              <a:t>Solve</a:t>
            </a:r>
            <a:r>
              <a:rPr lang="es-ES" b="1" dirty="0">
                <a:latin typeface="Gill Sans MT" pitchFamily="34" charset="0"/>
              </a:rPr>
              <a:t> </a:t>
            </a:r>
            <a:r>
              <a:rPr lang="es-ES" b="1" dirty="0" err="1">
                <a:latin typeface="Gill Sans MT" pitchFamily="34" charset="0"/>
              </a:rPr>
              <a:t>the</a:t>
            </a:r>
            <a:r>
              <a:rPr lang="es-ES" b="1" dirty="0">
                <a:latin typeface="Gill Sans MT" pitchFamily="34" charset="0"/>
              </a:rPr>
              <a:t> </a:t>
            </a:r>
            <a:r>
              <a:rPr lang="es-ES" b="1" dirty="0" err="1">
                <a:latin typeface="Gill Sans MT" pitchFamily="34" charset="0"/>
              </a:rPr>
              <a:t>problem</a:t>
            </a:r>
            <a:endParaRPr lang="es-ES" b="1" dirty="0">
              <a:latin typeface="Gill Sans MT" pitchFamily="34" charset="0"/>
            </a:endParaRPr>
          </a:p>
          <a:p>
            <a:endParaRPr lang="en-US" b="1" dirty="0">
              <a:solidFill>
                <a:srgbClr val="FF0000"/>
              </a:solidFill>
              <a:latin typeface="Gill Sans MT" pitchFamily="34" charset="0"/>
            </a:endParaRPr>
          </a:p>
          <a:p>
            <a:endParaRPr lang="en-IN" b="1" dirty="0">
              <a:solidFill>
                <a:srgbClr val="FF0000"/>
              </a:solidFill>
              <a:latin typeface="Gill Sans MT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033" y="0"/>
            <a:ext cx="613410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2612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588" y="2357285"/>
            <a:ext cx="11035553" cy="1280890"/>
          </a:xfrm>
        </p:spPr>
        <p:txBody>
          <a:bodyPr>
            <a:normAutofit/>
          </a:bodyPr>
          <a:lstStyle/>
          <a:p>
            <a:endParaRPr lang="en-IN" sz="2000" b="1" dirty="0">
              <a:latin typeface="Gill Sans MT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1" y="66115"/>
            <a:ext cx="6201334" cy="2129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636" y="2922495"/>
            <a:ext cx="7788364" cy="3791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792816"/>
            <a:ext cx="52959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80578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7436" y="1703294"/>
            <a:ext cx="8915400" cy="3777622"/>
          </a:xfrm>
        </p:spPr>
        <p:txBody>
          <a:bodyPr/>
          <a:lstStyle/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b="1" dirty="0">
                <a:solidFill>
                  <a:schemeClr val="tx1"/>
                </a:solidFill>
                <a:latin typeface="Arial" charset="0"/>
                <a:cs typeface="Arial" charset="0"/>
              </a:rPr>
              <a:t>Separable case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→ SVM finds two clean parallel margins with no mistakes.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b="1" dirty="0">
                <a:solidFill>
                  <a:schemeClr val="tx1"/>
                </a:solidFill>
                <a:latin typeface="Arial" charset="0"/>
                <a:cs typeface="Arial" charset="0"/>
              </a:rPr>
              <a:t>Non-separable case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→ SVM allows “some mistakes” but tries to keep them as small as possible.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Slack variables (ξ) measure </a:t>
            </a:r>
            <a:r>
              <a:rPr lang="en-US" b="1" dirty="0">
                <a:solidFill>
                  <a:schemeClr val="tx1"/>
                </a:solidFill>
                <a:latin typeface="Arial" charset="0"/>
                <a:cs typeface="Arial" charset="0"/>
              </a:rPr>
              <a:t>how badly each point breaks the rule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The </a:t>
            </a:r>
            <a:r>
              <a:rPr lang="en-US" b="1" dirty="0">
                <a:solidFill>
                  <a:schemeClr val="tx1"/>
                </a:solidFill>
                <a:latin typeface="Arial" charset="0"/>
                <a:cs typeface="Arial" charset="0"/>
              </a:rPr>
              <a:t>parameter C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 controls the trade-off: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Large C: fewer mistakes, but narrower margin (</a:t>
            </a:r>
            <a:r>
              <a:rPr lang="en-US" dirty="0" err="1">
                <a:solidFill>
                  <a:schemeClr val="tx1"/>
                </a:solidFill>
                <a:latin typeface="Arial" charset="0"/>
                <a:cs typeface="Arial" charset="0"/>
              </a:rPr>
              <a:t>overfitting</a:t>
            </a: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).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Arial" charset="0"/>
                <a:cs typeface="Arial" charset="0"/>
              </a:rPr>
              <a:t>Small C: allows more mistakes, but wider margin (better generalization).</a:t>
            </a:r>
          </a:p>
          <a:p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1667436" y="96414"/>
            <a:ext cx="101211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Gill Sans MT" pitchFamily="34" charset="0"/>
              </a:rPr>
              <a:t>Imagine drawing a road (margin) between two villages (classes). </a:t>
            </a:r>
            <a:br>
              <a:rPr lang="en-US" b="1" dirty="0">
                <a:latin typeface="Gill Sans MT" pitchFamily="34" charset="0"/>
              </a:rPr>
            </a:br>
            <a:r>
              <a:rPr lang="en-US" b="1" dirty="0">
                <a:latin typeface="Gill Sans MT" pitchFamily="34" charset="0"/>
              </a:rPr>
              <a:t>In the separable case, no houses fall on the road. </a:t>
            </a:r>
            <a:br>
              <a:rPr lang="en-US" b="1" dirty="0">
                <a:latin typeface="Gill Sans MT" pitchFamily="34" charset="0"/>
              </a:rPr>
            </a:br>
            <a:r>
              <a:rPr lang="en-US" b="1" dirty="0">
                <a:latin typeface="Gill Sans MT" pitchFamily="34" charset="0"/>
              </a:rPr>
              <a:t>In the non-separable case, a few houses are </a:t>
            </a:r>
            <a:r>
              <a:rPr lang="en-US" b="1" i="1" dirty="0">
                <a:solidFill>
                  <a:srgbClr val="FF0000"/>
                </a:solidFill>
                <a:latin typeface="Gill Sans MT" pitchFamily="34" charset="0"/>
              </a:rPr>
              <a:t>on the road or across the road</a:t>
            </a:r>
            <a:r>
              <a:rPr lang="en-US" b="1" dirty="0">
                <a:latin typeface="Gill Sans MT" pitchFamily="34" charset="0"/>
              </a:rPr>
              <a:t>. </a:t>
            </a:r>
            <a:br>
              <a:rPr lang="en-US" b="1" dirty="0">
                <a:latin typeface="Gill Sans MT" pitchFamily="34" charset="0"/>
              </a:rPr>
            </a:br>
            <a:r>
              <a:rPr lang="en-US" b="1" dirty="0">
                <a:solidFill>
                  <a:srgbClr val="FF0000"/>
                </a:solidFill>
                <a:latin typeface="Gill Sans MT" pitchFamily="34" charset="0"/>
              </a:rPr>
              <a:t>Slack variables </a:t>
            </a:r>
            <a:r>
              <a:rPr lang="en-US" b="1" dirty="0">
                <a:latin typeface="Gill Sans MT" pitchFamily="34" charset="0"/>
              </a:rPr>
              <a:t>are like fines you pay for each misplaced house, </a:t>
            </a:r>
            <a:r>
              <a:rPr lang="en-US" b="1" dirty="0">
                <a:solidFill>
                  <a:srgbClr val="FF0000"/>
                </a:solidFill>
                <a:latin typeface="Gill Sans MT" pitchFamily="34" charset="0"/>
              </a:rPr>
              <a:t>and C </a:t>
            </a:r>
            <a:r>
              <a:rPr lang="en-US" b="1" dirty="0">
                <a:latin typeface="Gill Sans MT" pitchFamily="34" charset="0"/>
              </a:rPr>
              <a:t>is how strict the government is about collecting the fines.</a:t>
            </a:r>
            <a:endParaRPr lang="en-IN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247" y="3718455"/>
            <a:ext cx="6027084" cy="313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023" y="3975286"/>
            <a:ext cx="4285130" cy="755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930" y="4839260"/>
            <a:ext cx="267652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429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FC40E-309E-6D28-90C4-80B9E9CAC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6497" y="0"/>
            <a:ext cx="8911687" cy="1280890"/>
          </a:xfrm>
        </p:spPr>
        <p:txBody>
          <a:bodyPr/>
          <a:lstStyle/>
          <a:p>
            <a:r>
              <a:rPr lang="en-US" dirty="0">
                <a:latin typeface="Gill Sans MT" panose="020B0502020104020203" pitchFamily="34" charset="77"/>
              </a:rPr>
              <a:t>Example Scenario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74D3DE-02DE-CA0E-683F-42F70F249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0102" y="640445"/>
            <a:ext cx="10691897" cy="6134379"/>
          </a:xfrm>
        </p:spPr>
        <p:txBody>
          <a:bodyPr/>
          <a:lstStyle/>
          <a:p>
            <a:r>
              <a:rPr lang="en-IN" sz="2800" dirty="0">
                <a:latin typeface="Gill Sans MT" panose="020B0502020104020203" pitchFamily="34" charset="77"/>
              </a:rPr>
              <a:t>Imagine two rival cricket teams (Team A ⚾ vs. Team B 🏏) sitting on a ground. You want to place a rope between them.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800" b="1" dirty="0">
                <a:latin typeface="Gill Sans MT" panose="020B0502020104020203" pitchFamily="34" charset="77"/>
              </a:rPr>
              <a:t>Perceptron</a:t>
            </a:r>
            <a:r>
              <a:rPr lang="en-IN" sz="2800" dirty="0">
                <a:latin typeface="Gill Sans MT" panose="020B0502020104020203" pitchFamily="34" charset="77"/>
              </a:rPr>
              <a:t>: You drop the rope anywhere that divides them. Even if it’s very close to one team, it still says “done ”.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800" b="1" dirty="0">
                <a:latin typeface="Gill Sans MT" panose="020B0502020104020203" pitchFamily="34" charset="77"/>
              </a:rPr>
              <a:t>SVM</a:t>
            </a:r>
            <a:r>
              <a:rPr lang="en-IN" sz="2800" dirty="0">
                <a:latin typeface="Gill Sans MT" panose="020B0502020104020203" pitchFamily="34" charset="77"/>
              </a:rPr>
              <a:t>: You say, </a:t>
            </a:r>
            <a:r>
              <a:rPr lang="en-IN" sz="2800" i="1" dirty="0">
                <a:latin typeface="Gill Sans MT" panose="020B0502020104020203" pitchFamily="34" charset="77"/>
              </a:rPr>
              <a:t>“No, I want to place the rope in such a way that both teams get </a:t>
            </a:r>
            <a:r>
              <a:rPr lang="en-IN" sz="2800" b="1" i="1" dirty="0">
                <a:latin typeface="Gill Sans MT" panose="020B0502020104020203" pitchFamily="34" charset="77"/>
              </a:rPr>
              <a:t>maximum space</a:t>
            </a:r>
            <a:r>
              <a:rPr lang="en-IN" sz="2800" i="1" dirty="0">
                <a:latin typeface="Gill Sans MT" panose="020B0502020104020203" pitchFamily="34" charset="77"/>
              </a:rPr>
              <a:t> on their side.”</a:t>
            </a:r>
            <a:r>
              <a:rPr lang="en-IN" sz="2800" dirty="0">
                <a:latin typeface="Gill Sans MT" panose="020B0502020104020203" pitchFamily="34" charset="77"/>
              </a:rPr>
              <a:t> That way, nobody feels cramped, and if new players come, they can easily sit in the right group.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5117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73624" y="313765"/>
            <a:ext cx="986117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Gill Sans MT" pitchFamily="34" charset="0"/>
              </a:rPr>
              <a:t>Classroom Analogy</a:t>
            </a:r>
          </a:p>
          <a:p>
            <a:r>
              <a:rPr lang="en-US" sz="2000" dirty="0">
                <a:latin typeface="Gill Sans MT" pitchFamily="34" charset="0"/>
              </a:rPr>
              <a:t>Imagine students lining up for a photo between two ropes (the margin lines):</a:t>
            </a:r>
          </a:p>
          <a:p>
            <a:r>
              <a:rPr lang="en-US" sz="2000" dirty="0">
                <a:latin typeface="Gill Sans MT" pitchFamily="34" charset="0"/>
              </a:rPr>
              <a:t>If a student stands </a:t>
            </a:r>
            <a:r>
              <a:rPr lang="en-US" sz="2000" b="1" dirty="0">
                <a:latin typeface="Gill Sans MT" pitchFamily="34" charset="0"/>
              </a:rPr>
              <a:t>outside the ropes</a:t>
            </a:r>
            <a:r>
              <a:rPr lang="en-US" sz="2000" dirty="0">
                <a:latin typeface="Gill Sans MT" pitchFamily="34" charset="0"/>
              </a:rPr>
              <a:t> (correct side) → no problem (ξ=0).</a:t>
            </a:r>
          </a:p>
          <a:p>
            <a:r>
              <a:rPr lang="en-US" sz="2000" dirty="0">
                <a:latin typeface="Gill Sans MT" pitchFamily="34" charset="0"/>
              </a:rPr>
              <a:t>If a student stands </a:t>
            </a:r>
            <a:r>
              <a:rPr lang="en-US" sz="2000" b="1" dirty="0">
                <a:latin typeface="Gill Sans MT" pitchFamily="34" charset="0"/>
              </a:rPr>
              <a:t>between the ropes</a:t>
            </a:r>
            <a:r>
              <a:rPr lang="en-US" sz="2000" dirty="0">
                <a:latin typeface="Gill Sans MT" pitchFamily="34" charset="0"/>
              </a:rPr>
              <a:t> but still on their team’s side → minor violation (0&lt;ξ&lt;1).</a:t>
            </a:r>
          </a:p>
          <a:p>
            <a:r>
              <a:rPr lang="en-US" sz="2000" dirty="0">
                <a:latin typeface="Gill Sans MT" pitchFamily="34" charset="0"/>
              </a:rPr>
              <a:t>If a student stands </a:t>
            </a:r>
            <a:r>
              <a:rPr lang="en-US" sz="2000" b="1" dirty="0">
                <a:latin typeface="Gill Sans MT" pitchFamily="34" charset="0"/>
              </a:rPr>
              <a:t>exactly on the center line</a:t>
            </a:r>
            <a:r>
              <a:rPr lang="en-US" sz="2000" dirty="0">
                <a:latin typeface="Gill Sans MT" pitchFamily="34" charset="0"/>
              </a:rPr>
              <a:t> → serious edge case (ξ=1)</a:t>
            </a:r>
          </a:p>
          <a:p>
            <a:r>
              <a:rPr lang="en-US" sz="2000" dirty="0">
                <a:latin typeface="Gill Sans MT" pitchFamily="34" charset="0"/>
              </a:rPr>
              <a:t>If a student crosses into the </a:t>
            </a:r>
            <a:r>
              <a:rPr lang="en-US" sz="2000" b="1" dirty="0">
                <a:latin typeface="Gill Sans MT" pitchFamily="34" charset="0"/>
              </a:rPr>
              <a:t>other team’s side</a:t>
            </a:r>
            <a:r>
              <a:rPr lang="en-US" sz="2000" dirty="0">
                <a:latin typeface="Gill Sans MT" pitchFamily="34" charset="0"/>
              </a:rPr>
              <a:t> → total misclassification (ξ&gt;1).</a:t>
            </a:r>
          </a:p>
          <a:p>
            <a:endParaRPr lang="en-IN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588" y="2559615"/>
            <a:ext cx="5693987" cy="4129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0827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2494" y="0"/>
            <a:ext cx="8196636" cy="618565"/>
          </a:xfrm>
        </p:spPr>
        <p:txBody>
          <a:bodyPr>
            <a:normAutofit/>
          </a:bodyPr>
          <a:lstStyle/>
          <a:p>
            <a:pPr algn="ctr"/>
            <a:r>
              <a:rPr lang="en-I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ill Sans MT" pitchFamily="34" charset="0"/>
                <a:ea typeface="+mn-ea"/>
                <a:cs typeface="+mn-cs"/>
              </a:rPr>
              <a:t>Linearly Non-Separable Case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3648" y="564778"/>
            <a:ext cx="9487552" cy="5773270"/>
          </a:xfrm>
        </p:spPr>
        <p:txBody>
          <a:bodyPr/>
          <a:lstStyle/>
          <a:p>
            <a:r>
              <a:rPr lang="en-US" dirty="0">
                <a:latin typeface="Gill Sans MT" pitchFamily="34" charset="0"/>
              </a:rPr>
              <a:t>x</a:t>
            </a:r>
            <a:r>
              <a:rPr lang="en-US" baseline="-25000" dirty="0">
                <a:latin typeface="Gill Sans MT" pitchFamily="34" charset="0"/>
              </a:rPr>
              <a:t>1</a:t>
            </a:r>
            <a:r>
              <a:rPr lang="en-US" dirty="0">
                <a:latin typeface="Gill Sans MT" pitchFamily="34" charset="0"/>
              </a:rPr>
              <a:t>​ (a positive point) lies </a:t>
            </a:r>
            <a:r>
              <a:rPr lang="en-US" b="1" dirty="0">
                <a:latin typeface="Gill Sans MT" pitchFamily="34" charset="0"/>
              </a:rPr>
              <a:t>inside the positive margin</a:t>
            </a:r>
            <a:r>
              <a:rPr lang="en-US" dirty="0">
                <a:latin typeface="Gill Sans MT" pitchFamily="34" charset="0"/>
              </a:rPr>
              <a:t> (it’s still on the positive side of the decision boundary but too close — it violates the ≥1 margin requirement). </a:t>
            </a:r>
          </a:p>
          <a:p>
            <a:r>
              <a:rPr lang="en-US" dirty="0">
                <a:latin typeface="Gill Sans MT" pitchFamily="34" charset="0"/>
              </a:rPr>
              <a:t>So it’s a </a:t>
            </a:r>
            <a:r>
              <a:rPr lang="en-US" i="1" dirty="0">
                <a:latin typeface="Gill Sans MT" pitchFamily="34" charset="0"/>
              </a:rPr>
              <a:t>margin violator</a:t>
            </a:r>
            <a:r>
              <a:rPr lang="en-US" dirty="0">
                <a:latin typeface="Gill Sans MT" pitchFamily="34" charset="0"/>
              </a:rPr>
              <a:t> but </a:t>
            </a:r>
            <a:r>
              <a:rPr lang="en-US" b="1" dirty="0">
                <a:latin typeface="Gill Sans MT" pitchFamily="34" charset="0"/>
              </a:rPr>
              <a:t>not misclassified</a:t>
            </a:r>
            <a:r>
              <a:rPr lang="en-US" dirty="0">
                <a:latin typeface="Gill Sans MT" pitchFamily="34" charset="0"/>
              </a:rPr>
              <a:t>.</a:t>
            </a:r>
          </a:p>
          <a:p>
            <a:r>
              <a:rPr lang="en-US" dirty="0">
                <a:latin typeface="Gill Sans MT" pitchFamily="34" charset="0"/>
              </a:rPr>
              <a:t>x</a:t>
            </a:r>
            <a:r>
              <a:rPr lang="en-US" baseline="-25000" dirty="0">
                <a:latin typeface="Gill Sans MT" pitchFamily="34" charset="0"/>
              </a:rPr>
              <a:t>2</a:t>
            </a:r>
            <a:r>
              <a:rPr lang="en-US" dirty="0">
                <a:latin typeface="Gill Sans MT" pitchFamily="34" charset="0"/>
              </a:rPr>
              <a:t> (a negative point) lies on the </a:t>
            </a:r>
            <a:r>
              <a:rPr lang="en-US" i="1" dirty="0">
                <a:latin typeface="Gill Sans MT" pitchFamily="34" charset="0"/>
              </a:rPr>
              <a:t>wrong side</a:t>
            </a:r>
            <a:r>
              <a:rPr lang="en-US" dirty="0">
                <a:latin typeface="Gill Sans MT" pitchFamily="34" charset="0"/>
              </a:rPr>
              <a:t> of the decision boundary — </a:t>
            </a:r>
          </a:p>
          <a:p>
            <a:pPr marL="0" indent="0">
              <a:buNone/>
            </a:pPr>
            <a:r>
              <a:rPr lang="en-US" b="1" dirty="0">
                <a:latin typeface="Gill Sans MT" pitchFamily="34" charset="0"/>
              </a:rPr>
              <a:t>it is misclassified</a:t>
            </a:r>
            <a:r>
              <a:rPr lang="en-US" dirty="0">
                <a:latin typeface="Gill Sans MT" pitchFamily="34" charset="0"/>
              </a:rPr>
              <a:t>; its margin inequality is violated enough that </a:t>
            </a:r>
          </a:p>
          <a:p>
            <a:pPr marL="0" indent="0">
              <a:buNone/>
            </a:pPr>
            <a:r>
              <a:rPr lang="en-US" dirty="0">
                <a:latin typeface="Gill Sans MT" pitchFamily="34" charset="0"/>
              </a:rPr>
              <a:t>its label is incorrectly predicted.</a:t>
            </a:r>
          </a:p>
          <a:p>
            <a:r>
              <a:rPr lang="en-US" dirty="0">
                <a:latin typeface="Gill Sans MT" pitchFamily="34" charset="0"/>
              </a:rPr>
              <a:t>To </a:t>
            </a:r>
            <a:r>
              <a:rPr lang="en-IN" dirty="0">
                <a:latin typeface="Gill Sans MT" pitchFamily="34" charset="0"/>
              </a:rPr>
              <a:t>measure the </a:t>
            </a:r>
            <a:r>
              <a:rPr lang="en-US" dirty="0">
                <a:latin typeface="Gill Sans MT" pitchFamily="34" charset="0"/>
              </a:rPr>
              <a:t>extent of violation — slack variables </a:t>
            </a:r>
            <a:r>
              <a:rPr lang="en-US" dirty="0" err="1">
                <a:latin typeface="Gill Sans MT" pitchFamily="34" charset="0"/>
              </a:rPr>
              <a:t>ξi</a:t>
            </a:r>
            <a:r>
              <a:rPr lang="en-US" dirty="0">
                <a:latin typeface="Gill Sans MT" pitchFamily="34" charset="0"/>
              </a:rPr>
              <a:t>​</a:t>
            </a:r>
          </a:p>
          <a:p>
            <a:endParaRPr lang="en-US" dirty="0">
              <a:latin typeface="Gill Sans MT" pitchFamily="34" charset="0"/>
            </a:endParaRPr>
          </a:p>
          <a:p>
            <a:endParaRPr lang="en-IN" dirty="0">
              <a:latin typeface="Gill Sans MT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966" y="2163016"/>
            <a:ext cx="3908612" cy="1838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09" y="3176030"/>
            <a:ext cx="5621328" cy="1960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15035" y="5094710"/>
            <a:ext cx="70991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 err="1">
                <a:latin typeface="Gill Sans MT" pitchFamily="34" charset="0"/>
                <a:cs typeface="Arial" charset="0"/>
              </a:rPr>
              <a:t>ξ</a:t>
            </a:r>
            <a:r>
              <a:rPr lang="en-US" baseline="-25000" dirty="0" err="1">
                <a:latin typeface="Gill Sans MT" pitchFamily="34" charset="0"/>
                <a:cs typeface="Arial" charset="0"/>
              </a:rPr>
              <a:t>i</a:t>
            </a:r>
            <a:r>
              <a:rPr lang="en-US" baseline="-25000" dirty="0">
                <a:latin typeface="Gill Sans MT" pitchFamily="34" charset="0"/>
                <a:cs typeface="Arial" charset="0"/>
              </a:rPr>
              <a:t>​</a:t>
            </a:r>
            <a:r>
              <a:rPr lang="en-US" dirty="0">
                <a:latin typeface="Gill Sans MT" pitchFamily="34" charset="0"/>
                <a:cs typeface="Arial" charset="0"/>
              </a:rPr>
              <a:t>=0 → point satisfies margin (on or outside correct margin). (Could be a support vector if equality holds.)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latin typeface="Gill Sans MT" pitchFamily="34" charset="0"/>
                <a:cs typeface="Arial" charset="0"/>
              </a:rPr>
              <a:t>0&lt;</a:t>
            </a:r>
            <a:r>
              <a:rPr lang="en-US" dirty="0" err="1">
                <a:latin typeface="Gill Sans MT" pitchFamily="34" charset="0"/>
                <a:cs typeface="Arial" charset="0"/>
              </a:rPr>
              <a:t>ξ</a:t>
            </a:r>
            <a:r>
              <a:rPr lang="en-US" baseline="-25000" dirty="0" err="1">
                <a:latin typeface="Gill Sans MT" pitchFamily="34" charset="0"/>
                <a:cs typeface="Arial" charset="0"/>
              </a:rPr>
              <a:t>i</a:t>
            </a:r>
            <a:r>
              <a:rPr lang="en-US" dirty="0">
                <a:latin typeface="Gill Sans MT" pitchFamily="34" charset="0"/>
                <a:cs typeface="Arial" charset="0"/>
              </a:rPr>
              <a:t>&lt;1 → point is inside the margin but still on correct side.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 err="1">
                <a:latin typeface="Gill Sans MT" pitchFamily="34" charset="0"/>
                <a:cs typeface="Arial" charset="0"/>
              </a:rPr>
              <a:t>ξ</a:t>
            </a:r>
            <a:r>
              <a:rPr lang="en-US" baseline="-25000" dirty="0" err="1">
                <a:latin typeface="Gill Sans MT" pitchFamily="34" charset="0"/>
                <a:cs typeface="Arial" charset="0"/>
              </a:rPr>
              <a:t>i</a:t>
            </a:r>
            <a:r>
              <a:rPr lang="en-US" baseline="-25000" dirty="0">
                <a:latin typeface="Gill Sans MT" pitchFamily="34" charset="0"/>
                <a:cs typeface="Arial" charset="0"/>
              </a:rPr>
              <a:t>​ </a:t>
            </a:r>
            <a:r>
              <a:rPr lang="en-US" dirty="0">
                <a:latin typeface="Gill Sans MT" pitchFamily="34" charset="0"/>
                <a:cs typeface="Arial" charset="0"/>
              </a:rPr>
              <a:t>= 1 → point lies exactly on decision boundary (for its sign).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 err="1">
                <a:latin typeface="Gill Sans MT" pitchFamily="34" charset="0"/>
                <a:cs typeface="Arial" charset="0"/>
              </a:rPr>
              <a:t>ξ</a:t>
            </a:r>
            <a:r>
              <a:rPr lang="en-US" baseline="-25000" dirty="0" err="1">
                <a:latin typeface="Gill Sans MT" pitchFamily="34" charset="0"/>
                <a:cs typeface="Arial" charset="0"/>
              </a:rPr>
              <a:t>i</a:t>
            </a:r>
            <a:r>
              <a:rPr lang="en-US" baseline="-25000" dirty="0">
                <a:latin typeface="Gill Sans MT" pitchFamily="34" charset="0"/>
                <a:cs typeface="Arial" charset="0"/>
              </a:rPr>
              <a:t>​ </a:t>
            </a:r>
            <a:r>
              <a:rPr lang="en-US" dirty="0">
                <a:latin typeface="Gill Sans MT" pitchFamily="34" charset="0"/>
                <a:cs typeface="Arial" charset="0"/>
              </a:rPr>
              <a:t>&gt;1 → point is misclassified (on wrong side).</a:t>
            </a:r>
          </a:p>
          <a:p>
            <a:r>
              <a:rPr lang="el-GR" b="1" dirty="0"/>
              <a:t>∑ξ</a:t>
            </a:r>
            <a:r>
              <a:rPr lang="en-IN" b="1" dirty="0">
                <a:latin typeface="Gill Sans MT" pitchFamily="34" charset="0"/>
              </a:rPr>
              <a:t>i​: total violation amount(should be small)</a:t>
            </a:r>
          </a:p>
        </p:txBody>
      </p:sp>
    </p:spTree>
    <p:extLst>
      <p:ext uri="{BB962C8B-B14F-4D97-AF65-F5344CB8AC3E}">
        <p14:creationId xmlns:p14="http://schemas.microsoft.com/office/powerpoint/2010/main" val="14992455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2494" y="0"/>
            <a:ext cx="8196636" cy="618565"/>
          </a:xfrm>
        </p:spPr>
        <p:txBody>
          <a:bodyPr>
            <a:normAutofit/>
          </a:bodyPr>
          <a:lstStyle/>
          <a:p>
            <a:pPr algn="ctr"/>
            <a:r>
              <a:rPr lang="en-I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ill Sans MT" pitchFamily="34" charset="0"/>
                <a:ea typeface="+mn-ea"/>
                <a:cs typeface="+mn-cs"/>
              </a:rPr>
              <a:t>Linearly Non-Separable Case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4353" y="564777"/>
            <a:ext cx="10390094" cy="6122893"/>
          </a:xfrm>
        </p:spPr>
        <p:txBody>
          <a:bodyPr>
            <a:normAutofit fontScale="85000" lnSpcReduction="10000"/>
          </a:bodyPr>
          <a:lstStyle/>
          <a:p>
            <a:r>
              <a:rPr lang="en-IN" dirty="0">
                <a:latin typeface="Gill Sans MT" pitchFamily="34" charset="0"/>
              </a:rPr>
              <a:t>geometric picture (decision line + margins + violators),</a:t>
            </a:r>
          </a:p>
          <a:p>
            <a:r>
              <a:rPr lang="en-IN" dirty="0">
                <a:latin typeface="Gill Sans MT" pitchFamily="34" charset="0"/>
              </a:rPr>
              <a:t>compute </a:t>
            </a:r>
            <a:r>
              <a:rPr lang="en-IN" dirty="0" err="1">
                <a:latin typeface="Gill Sans MT" pitchFamily="34" charset="0"/>
              </a:rPr>
              <a:t>w⋅values</a:t>
            </a:r>
            <a:r>
              <a:rPr lang="en-IN" dirty="0">
                <a:latin typeface="Gill Sans MT" pitchFamily="34" charset="0"/>
              </a:rPr>
              <a:t> for each point,</a:t>
            </a:r>
          </a:p>
          <a:p>
            <a:r>
              <a:rPr lang="en-IN" dirty="0">
                <a:latin typeface="Gill Sans MT" pitchFamily="34" charset="0"/>
              </a:rPr>
              <a:t>compute </a:t>
            </a:r>
            <a:r>
              <a:rPr lang="el-GR" dirty="0"/>
              <a:t>ξ</a:t>
            </a:r>
            <a:r>
              <a:rPr lang="en-IN" baseline="-25000" dirty="0">
                <a:latin typeface="Gill Sans MT" pitchFamily="34" charset="0"/>
              </a:rPr>
              <a:t>i</a:t>
            </a:r>
            <a:r>
              <a:rPr lang="en-IN" dirty="0">
                <a:latin typeface="Gill Sans MT" pitchFamily="34" charset="0"/>
              </a:rPr>
              <a:t>=max⁡(0,1−y</a:t>
            </a:r>
            <a:r>
              <a:rPr lang="en-IN" baseline="-25000" dirty="0">
                <a:latin typeface="Gill Sans MT" pitchFamily="34" charset="0"/>
              </a:rPr>
              <a:t>i</a:t>
            </a:r>
            <a:r>
              <a:rPr lang="en-IN" dirty="0">
                <a:latin typeface="Gill Sans MT" pitchFamily="34" charset="0"/>
              </a:rPr>
              <a:t>s</a:t>
            </a:r>
            <a:r>
              <a:rPr lang="en-IN" baseline="-25000" dirty="0">
                <a:latin typeface="Gill Sans MT" pitchFamily="34" charset="0"/>
              </a:rPr>
              <a:t>i</a:t>
            </a:r>
            <a:r>
              <a:rPr lang="en-IN" dirty="0">
                <a:latin typeface="Gill Sans MT" pitchFamily="34" charset="0"/>
              </a:rPr>
              <a:t>),</a:t>
            </a:r>
          </a:p>
          <a:p>
            <a:r>
              <a:rPr lang="en-IN" dirty="0">
                <a:latin typeface="Gill Sans MT" pitchFamily="34" charset="0"/>
              </a:rPr>
              <a:t>show how changing C would change which </a:t>
            </a:r>
            <a:r>
              <a:rPr lang="el-GR" dirty="0"/>
              <a:t>α </a:t>
            </a:r>
            <a:r>
              <a:rPr lang="en-IN" dirty="0">
                <a:latin typeface="Gill Sans MT" pitchFamily="34" charset="0"/>
              </a:rPr>
              <a:t>end up nonzero.</a:t>
            </a:r>
          </a:p>
          <a:p>
            <a:r>
              <a:rPr lang="en-US" dirty="0">
                <a:latin typeface="Gill Sans MT" pitchFamily="34" charset="0"/>
              </a:rPr>
              <a:t>1/2​∥w∥</a:t>
            </a:r>
            <a:r>
              <a:rPr lang="en-US" baseline="30000" dirty="0">
                <a:latin typeface="Gill Sans MT" pitchFamily="34" charset="0"/>
              </a:rPr>
              <a:t>2:</a:t>
            </a:r>
            <a:r>
              <a:rPr lang="en-US" dirty="0">
                <a:latin typeface="Gill Sans MT" pitchFamily="34" charset="0"/>
              </a:rPr>
              <a:t> still trying to </a:t>
            </a:r>
            <a:r>
              <a:rPr lang="en-US" dirty="0" err="1">
                <a:latin typeface="Gill Sans MT" pitchFamily="34" charset="0"/>
              </a:rPr>
              <a:t>maximise</a:t>
            </a:r>
            <a:r>
              <a:rPr lang="en-US" dirty="0">
                <a:latin typeface="Gill Sans MT" pitchFamily="34" charset="0"/>
              </a:rPr>
              <a:t> the margin (smaller ∥w∥ → bigger margin).</a:t>
            </a:r>
          </a:p>
          <a:p>
            <a:r>
              <a:rPr lang="en-US" b="1" dirty="0">
                <a:latin typeface="Gill Sans MT" pitchFamily="34" charset="0"/>
              </a:rPr>
              <a:t>C controls trade-off: </a:t>
            </a:r>
            <a:r>
              <a:rPr lang="en-US" dirty="0">
                <a:latin typeface="Gill Sans MT" pitchFamily="34" charset="0"/>
              </a:rPr>
              <a:t>higher C makes the model punish violations more strongly (more like hard-margin); lower C allows more violations to get a larger margin.</a:t>
            </a:r>
            <a:r>
              <a:rPr lang="en-US" dirty="0"/>
              <a:t> </a:t>
            </a:r>
            <a:r>
              <a:rPr lang="en-US" dirty="0">
                <a:latin typeface="Gill Sans MT" pitchFamily="34" charset="0"/>
              </a:rPr>
              <a:t>C→0: model ignores violations and just maximizes margin.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IN" b="0" i="0" dirty="0">
                <a:solidFill>
                  <a:srgbClr val="273239"/>
                </a:solidFill>
                <a:effectLst/>
                <a:latin typeface="Nunito" pitchFamily="2" charset="77"/>
              </a:rPr>
              <a:t>The parameter C in Support Vector Machines serves as a  parameter, dictating the balance between the width of the margin and the tolerance for classification errors.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IN" b="0" i="0" dirty="0">
                <a:solidFill>
                  <a:srgbClr val="273239"/>
                </a:solidFill>
                <a:effectLst/>
                <a:latin typeface="Nunito" pitchFamily="2" charset="77"/>
              </a:rPr>
              <a:t>N is the number of data points.</a:t>
            </a:r>
            <a:endParaRPr lang="en-IN" dirty="0">
              <a:latin typeface="Gill Sans MT" pitchFamily="34" charset="0"/>
            </a:endParaRPr>
          </a:p>
          <a:p>
            <a:r>
              <a:rPr lang="it-IT" b="1" dirty="0">
                <a:latin typeface="Gill Sans MT" pitchFamily="34" charset="0"/>
              </a:rPr>
              <a:t>Example:</a:t>
            </a:r>
          </a:p>
          <a:p>
            <a:r>
              <a:rPr lang="it-IT" dirty="0">
                <a:latin typeface="Gill Sans MT" pitchFamily="34" charset="0"/>
              </a:rPr>
              <a:t>Negative: (2,1),(1,3).</a:t>
            </a:r>
            <a:br>
              <a:rPr lang="it-IT" dirty="0">
                <a:latin typeface="Gill Sans MT" pitchFamily="34" charset="0"/>
              </a:rPr>
            </a:br>
            <a:r>
              <a:rPr lang="it-IT" dirty="0">
                <a:latin typeface="Gill Sans MT" pitchFamily="34" charset="0"/>
              </a:rPr>
              <a:t>Positive: (4,2),(6,3).	</a:t>
            </a:r>
            <a:r>
              <a:rPr lang="en-IN" dirty="0">
                <a:latin typeface="Gill Sans MT" pitchFamily="34" charset="0"/>
              </a:rPr>
              <a:t>w=(0.8,0.4),	b=−3</a:t>
            </a:r>
          </a:p>
          <a:p>
            <a:r>
              <a:rPr lang="en-IN" dirty="0">
                <a:latin typeface="Gill Sans MT" pitchFamily="34" charset="0"/>
              </a:rPr>
              <a:t>For (2,1): s=</a:t>
            </a:r>
            <a:r>
              <a:rPr lang="en-IN" dirty="0" err="1">
                <a:latin typeface="Gill Sans MT" pitchFamily="34" charset="0"/>
              </a:rPr>
              <a:t>w⋅x+b</a:t>
            </a:r>
            <a:r>
              <a:rPr lang="en-IN" dirty="0">
                <a:latin typeface="Gill Sans MT" pitchFamily="34" charset="0"/>
              </a:rPr>
              <a:t>=1.6+0.4−3=−1,  For y=−1: </a:t>
            </a:r>
            <a:r>
              <a:rPr lang="en-IN" dirty="0" err="1">
                <a:latin typeface="Gill Sans MT" pitchFamily="34" charset="0"/>
              </a:rPr>
              <a:t>ys</a:t>
            </a:r>
            <a:r>
              <a:rPr lang="en-IN" dirty="0">
                <a:latin typeface="Gill Sans MT" pitchFamily="34" charset="0"/>
              </a:rPr>
              <a:t>=1 →</a:t>
            </a:r>
            <a:r>
              <a:rPr lang="el-GR" dirty="0"/>
              <a:t>ξ=</a:t>
            </a:r>
            <a:r>
              <a:rPr lang="en-US" dirty="0">
                <a:latin typeface="Gill Sans MT" pitchFamily="34" charset="0"/>
              </a:rPr>
              <a:t>max(0,1-1)=0</a:t>
            </a:r>
            <a:r>
              <a:rPr lang="el-GR" dirty="0"/>
              <a:t>.</a:t>
            </a:r>
            <a:endParaRPr lang="en-US" dirty="0"/>
          </a:p>
          <a:p>
            <a:r>
              <a:rPr lang="en-US" dirty="0">
                <a:latin typeface="Gill Sans MT" pitchFamily="34" charset="0"/>
              </a:rPr>
              <a:t>For (1,3): s=0.8+1.2−3=−1,ys=1 → ξ= max(0,1-1)=0</a:t>
            </a:r>
          </a:p>
          <a:p>
            <a:r>
              <a:rPr lang="en-US" dirty="0">
                <a:latin typeface="Gill Sans MT" pitchFamily="34" charset="0"/>
              </a:rPr>
              <a:t>For (4,2): s=3.2+0.8−3=1, </a:t>
            </a:r>
            <a:r>
              <a:rPr lang="en-US" dirty="0" err="1">
                <a:latin typeface="Gill Sans MT" pitchFamily="34" charset="0"/>
              </a:rPr>
              <a:t>ys</a:t>
            </a:r>
            <a:r>
              <a:rPr lang="en-US" dirty="0">
                <a:latin typeface="Gill Sans MT" pitchFamily="34" charset="0"/>
              </a:rPr>
              <a:t>=1 → ξ=0.</a:t>
            </a:r>
          </a:p>
          <a:p>
            <a:r>
              <a:rPr lang="en-US" dirty="0">
                <a:latin typeface="Gill Sans MT" pitchFamily="34" charset="0"/>
              </a:rPr>
              <a:t>For (6,3): s=4.8+1.2−3=3,ys=3→ ξ=0 (far outside the margin).</a:t>
            </a:r>
          </a:p>
          <a:p>
            <a:r>
              <a:rPr lang="en-US" dirty="0">
                <a:latin typeface="Gill Sans MT" pitchFamily="34" charset="0"/>
              </a:rPr>
              <a:t>None of the 4 are violators (ξ=0)</a:t>
            </a:r>
          </a:p>
          <a:p>
            <a:r>
              <a:rPr lang="en-US" dirty="0">
                <a:latin typeface="Gill Sans MT" pitchFamily="34" charset="0"/>
              </a:rPr>
              <a:t>To create a violator, if we add a positive point x=(2.5,1), then s=2+0.4−3=−0.6,  </a:t>
            </a:r>
            <a:r>
              <a:rPr lang="en-US" dirty="0" err="1">
                <a:latin typeface="Gill Sans MT" pitchFamily="34" charset="0"/>
              </a:rPr>
              <a:t>ys</a:t>
            </a:r>
            <a:r>
              <a:rPr lang="en-US" dirty="0">
                <a:latin typeface="Gill Sans MT" pitchFamily="34" charset="0"/>
              </a:rPr>
              <a:t>=−0.6,  so ξ=1−(−0.6)=1.6  (a misclassified violator).</a:t>
            </a:r>
          </a:p>
          <a:p>
            <a:endParaRPr lang="en-IN" dirty="0">
              <a:latin typeface="Gill Sans MT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96288B-2E1B-AFE8-884C-45AAFB6D4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330" y="929491"/>
            <a:ext cx="32258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7666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4737" y="0"/>
            <a:ext cx="9168769" cy="788894"/>
          </a:xfrm>
        </p:spPr>
        <p:txBody>
          <a:bodyPr/>
          <a:lstStyle/>
          <a:p>
            <a:pPr algn="ctr"/>
            <a:r>
              <a:rPr lang="en-US" b="1" dirty="0">
                <a:latin typeface="Gill Sans MT" pitchFamily="34" charset="0"/>
              </a:rPr>
              <a:t>Non-Linear SVM</a:t>
            </a:r>
            <a:endParaRPr lang="en-IN" b="1" dirty="0">
              <a:latin typeface="Gill Sans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1624" y="1138517"/>
            <a:ext cx="10811435" cy="5325035"/>
          </a:xfrm>
        </p:spPr>
        <p:txBody>
          <a:bodyPr/>
          <a:lstStyle/>
          <a:p>
            <a:r>
              <a:rPr lang="en-US" dirty="0">
                <a:latin typeface="Gill Sans MT" pitchFamily="34" charset="0"/>
              </a:rPr>
              <a:t>SVMs can handle this by transforming the data into a higher dimension where classes </a:t>
            </a:r>
            <a:r>
              <a:rPr lang="en-US" i="1" dirty="0">
                <a:latin typeface="Gill Sans MT" pitchFamily="34" charset="0"/>
              </a:rPr>
              <a:t>are</a:t>
            </a:r>
            <a:r>
              <a:rPr lang="en-US" dirty="0">
                <a:latin typeface="Gill Sans MT" pitchFamily="34" charset="0"/>
              </a:rPr>
              <a:t> separable.</a:t>
            </a:r>
          </a:p>
          <a:p>
            <a:r>
              <a:rPr lang="en-US" dirty="0">
                <a:latin typeface="Gill Sans MT" pitchFamily="34" charset="0"/>
              </a:rPr>
              <a:t>Define a new feature:  z=</a:t>
            </a:r>
            <a:r>
              <a:rPr lang="en-US" dirty="0"/>
              <a:t> x₁. x₂ </a:t>
            </a:r>
            <a:r>
              <a:rPr lang="en-US" dirty="0">
                <a:latin typeface="Gill Sans MT" pitchFamily="34" charset="0"/>
              </a:rPr>
              <a:t>​ </a:t>
            </a:r>
          </a:p>
          <a:p>
            <a:r>
              <a:rPr lang="en-US" dirty="0">
                <a:latin typeface="Gill Sans MT" pitchFamily="34" charset="0"/>
              </a:rPr>
              <a:t>So new feature space is 3D: </a:t>
            </a:r>
            <a:r>
              <a:rPr lang="pl-PL" dirty="0">
                <a:latin typeface="Gill Sans MT" pitchFamily="34" charset="0"/>
              </a:rPr>
              <a:t>(</a:t>
            </a:r>
            <a:r>
              <a:rPr lang="en-US" dirty="0"/>
              <a:t>x₁, x₂ </a:t>
            </a:r>
            <a:r>
              <a:rPr lang="pl-PL" dirty="0">
                <a:latin typeface="Gill Sans MT" pitchFamily="34" charset="0"/>
              </a:rPr>
              <a:t>​)↦(</a:t>
            </a:r>
            <a:r>
              <a:rPr lang="en-US" dirty="0"/>
              <a:t>x₁, x₂ </a:t>
            </a:r>
            <a:r>
              <a:rPr lang="pl-PL" dirty="0">
                <a:latin typeface="Gill Sans MT" pitchFamily="34" charset="0"/>
              </a:rPr>
              <a:t>​,z)</a:t>
            </a:r>
            <a:endParaRPr lang="en-US" dirty="0">
              <a:latin typeface="Gill Sans MT" pitchFamily="34" charset="0"/>
            </a:endParaRPr>
          </a:p>
          <a:p>
            <a:r>
              <a:rPr lang="en-US" dirty="0">
                <a:latin typeface="Gill Sans MT" pitchFamily="34" charset="0"/>
              </a:rPr>
              <a:t>Now imagine a 3D space with axes </a:t>
            </a:r>
            <a:r>
              <a:rPr lang="en-US" dirty="0"/>
              <a:t>x₁, x₂, z:</a:t>
            </a:r>
            <a:endParaRPr lang="en-IN" dirty="0">
              <a:latin typeface="Gill Sans MT" pitchFamily="34" charset="0"/>
            </a:endParaRPr>
          </a:p>
          <a:p>
            <a:r>
              <a:rPr lang="en-US" dirty="0">
                <a:latin typeface="Gill Sans MT" pitchFamily="34" charset="0"/>
              </a:rPr>
              <a:t>Negatives: (0,0,0) and (1,1,1)</a:t>
            </a:r>
          </a:p>
          <a:p>
            <a:r>
              <a:rPr lang="en-US" dirty="0">
                <a:latin typeface="Gill Sans MT" pitchFamily="34" charset="0"/>
              </a:rPr>
              <a:t>Positives: (0,1,0) and (1,0,0)</a:t>
            </a:r>
          </a:p>
          <a:p>
            <a:r>
              <a:rPr lang="en-US" dirty="0">
                <a:latin typeface="Gill Sans MT" pitchFamily="34" charset="0"/>
              </a:rPr>
              <a:t>In this 3D space, separate positives and negatives with a plane</a:t>
            </a:r>
            <a:r>
              <a:rPr lang="en-US" dirty="0"/>
              <a:t>.</a:t>
            </a:r>
          </a:p>
          <a:p>
            <a:r>
              <a:rPr lang="en-IN" b="1" dirty="0"/>
              <a:t>Example decision boundary for XOR</a:t>
            </a:r>
          </a:p>
          <a:p>
            <a:r>
              <a:rPr lang="en-IN" dirty="0">
                <a:latin typeface="Gill Sans MT" pitchFamily="34" charset="0"/>
              </a:rPr>
              <a:t>After mapping with </a:t>
            </a:r>
            <a:r>
              <a:rPr lang="en-US" dirty="0">
                <a:latin typeface="Gill Sans MT" pitchFamily="34" charset="0"/>
              </a:rPr>
              <a:t>z=</a:t>
            </a:r>
            <a:r>
              <a:rPr lang="en-US" dirty="0"/>
              <a:t> x₁. x₂ </a:t>
            </a:r>
            <a:r>
              <a:rPr lang="en-IN" dirty="0"/>
              <a:t>,</a:t>
            </a:r>
            <a:r>
              <a:rPr lang="en-IN" dirty="0">
                <a:latin typeface="Gill Sans MT" pitchFamily="34" charset="0"/>
              </a:rPr>
              <a:t>can find a separating plane: </a:t>
            </a:r>
            <a:r>
              <a:rPr lang="en-IN" dirty="0"/>
              <a:t>f(x₁, x₂) = x₁ + x₂ - 2z - 0.5</a:t>
            </a:r>
          </a:p>
          <a:p>
            <a:r>
              <a:rPr lang="en-IN" dirty="0">
                <a:latin typeface="Gill Sans MT" pitchFamily="34" charset="0"/>
              </a:rPr>
              <a:t>(0,0,0): 0+0−0−0.5=−0.5 → Negative ✔</a:t>
            </a:r>
          </a:p>
          <a:p>
            <a:r>
              <a:rPr lang="en-IN" dirty="0">
                <a:latin typeface="Gill Sans MT" pitchFamily="34" charset="0"/>
              </a:rPr>
              <a:t>(1,1,1): 1+1−2−0.5=−0.5 → Negative ✔</a:t>
            </a:r>
          </a:p>
          <a:p>
            <a:r>
              <a:rPr lang="en-IN" dirty="0">
                <a:latin typeface="Gill Sans MT" pitchFamily="34" charset="0"/>
              </a:rPr>
              <a:t>(0,1,0): 0+1−0−0.5=0.5 → Positive ✔</a:t>
            </a:r>
          </a:p>
          <a:p>
            <a:r>
              <a:rPr lang="en-IN" dirty="0">
                <a:latin typeface="Gill Sans MT" pitchFamily="34" charset="0"/>
              </a:rPr>
              <a:t>(1,0,0): 1+0−0−0.5=0.5→ Positive ✔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260031"/>
              </p:ext>
            </p:extLst>
          </p:nvPr>
        </p:nvGraphicFramePr>
        <p:xfrm>
          <a:off x="7089495" y="1853453"/>
          <a:ext cx="3730905" cy="1676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43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3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6914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(x₁, x₂)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>
                          <a:latin typeface="Gill Sans MT" pitchFamily="34" charset="0"/>
                        </a:rPr>
                        <a:t>z = x₁·x₂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>
                          <a:latin typeface="Gill Sans MT" pitchFamily="34" charset="0"/>
                        </a:rPr>
                        <a:t>Class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914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(0,0)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-1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914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(0,1)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+1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914">
                <a:tc>
                  <a:txBody>
                    <a:bodyPr/>
                    <a:lstStyle/>
                    <a:p>
                      <a:pPr algn="ctr"/>
                      <a:r>
                        <a:rPr lang="en-IN" sz="1600">
                          <a:latin typeface="Gill Sans MT" pitchFamily="34" charset="0"/>
                        </a:rPr>
                        <a:t>(1,0)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+1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914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(1,1)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latin typeface="Gill Sans MT" pitchFamily="34" charset="0"/>
                        </a:rPr>
                        <a:t>-1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477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245C0-310A-599D-FA35-71854A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8073" y="118783"/>
            <a:ext cx="8911687" cy="1280890"/>
          </a:xfrm>
        </p:spPr>
        <p:txBody>
          <a:bodyPr/>
          <a:lstStyle/>
          <a:p>
            <a:r>
              <a:rPr lang="en-IN" sz="3600" b="0" i="0" dirty="0">
                <a:solidFill>
                  <a:srgbClr val="610B38"/>
                </a:solidFill>
                <a:effectLst/>
                <a:latin typeface="Gill Sans MT" panose="020B0502020104020203" pitchFamily="34" charset="77"/>
              </a:rPr>
              <a:t>Support Vector Machine</a:t>
            </a:r>
            <a:br>
              <a:rPr lang="en-IN" sz="3600" b="0" i="0" dirty="0">
                <a:solidFill>
                  <a:srgbClr val="610B38"/>
                </a:solidFill>
                <a:effectLst/>
                <a:latin typeface="Gill Sans MT" panose="020B0502020104020203" pitchFamily="34" charset="77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C9FB0B-1760-E6DF-EB2A-AE4E83C63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974558"/>
            <a:ext cx="8915400" cy="4936664"/>
          </a:xfrm>
        </p:spPr>
        <p:txBody>
          <a:bodyPr>
            <a:normAutofit/>
          </a:bodyPr>
          <a:lstStyle/>
          <a:p>
            <a:pPr algn="just"/>
            <a:r>
              <a:rPr lang="en-IN" sz="2800" b="1" dirty="0">
                <a:latin typeface="Gill Sans MT" panose="020B0502020104020203" pitchFamily="34" charset="77"/>
              </a:rPr>
              <a:t>What is SVM?</a:t>
            </a:r>
          </a:p>
          <a:p>
            <a:pPr algn="just"/>
            <a:r>
              <a:rPr lang="en-IN" sz="2800" dirty="0">
                <a:latin typeface="Gill Sans MT" panose="020B0502020104020203" pitchFamily="34" charset="77"/>
              </a:rPr>
              <a:t>SVM is a supervised machine learning algorithm used for </a:t>
            </a:r>
            <a:r>
              <a:rPr lang="en-IN" sz="2800" b="1" dirty="0">
                <a:latin typeface="Gill Sans MT" panose="020B0502020104020203" pitchFamily="34" charset="77"/>
              </a:rPr>
              <a:t>classification</a:t>
            </a:r>
            <a:r>
              <a:rPr lang="en-IN" sz="2800" dirty="0">
                <a:latin typeface="Gill Sans MT" panose="020B0502020104020203" pitchFamily="34" charset="77"/>
              </a:rPr>
              <a:t> and regression).</a:t>
            </a:r>
          </a:p>
          <a:p>
            <a:pPr algn="just"/>
            <a:r>
              <a:rPr lang="en-IN" sz="2800" dirty="0">
                <a:latin typeface="Gill Sans MT" panose="020B0502020104020203" pitchFamily="34" charset="77"/>
              </a:rPr>
              <a:t>It is mainly used for Classification </a:t>
            </a:r>
            <a:r>
              <a:rPr lang="en-IN" sz="2800" dirty="0" err="1">
                <a:latin typeface="Gill Sans MT" panose="020B0502020104020203" pitchFamily="34" charset="77"/>
              </a:rPr>
              <a:t>problemsin</a:t>
            </a:r>
            <a:r>
              <a:rPr lang="en-IN" sz="2800" dirty="0">
                <a:latin typeface="Gill Sans MT" panose="020B0502020104020203" pitchFamily="34" charset="77"/>
              </a:rPr>
              <a:t> ML.</a:t>
            </a:r>
          </a:p>
          <a:p>
            <a:pPr algn="just"/>
            <a:r>
              <a:rPr lang="en-IN" sz="2800" dirty="0">
                <a:latin typeface="Gill Sans MT" panose="020B0502020104020203" pitchFamily="34" charset="77"/>
              </a:rPr>
              <a:t> Its goal is to find the best possible boundary (called a </a:t>
            </a:r>
            <a:r>
              <a:rPr lang="en-IN" sz="2800" b="1" dirty="0">
                <a:latin typeface="Gill Sans MT" panose="020B0502020104020203" pitchFamily="34" charset="77"/>
              </a:rPr>
              <a:t>hyperplane</a:t>
            </a:r>
            <a:r>
              <a:rPr lang="en-IN" sz="2800" dirty="0">
                <a:latin typeface="Gill Sans MT" panose="020B0502020104020203" pitchFamily="34" charset="77"/>
              </a:rPr>
              <a:t>) that separates data points of different classes so that we can easily put the new data point into one of the classes in future.</a:t>
            </a:r>
          </a:p>
          <a:p>
            <a:pPr marL="0" indent="0" algn="just">
              <a:buNone/>
            </a:pPr>
            <a:br>
              <a:rPr lang="en-IN" sz="2800" b="0" i="0" dirty="0">
                <a:solidFill>
                  <a:srgbClr val="000000"/>
                </a:solidFill>
                <a:effectLst/>
                <a:latin typeface="Gill Sans MT" panose="020B0502020104020203" pitchFamily="34" charset="77"/>
              </a:rPr>
            </a:br>
            <a:endParaRPr lang="en-IN" sz="2800" b="0" i="0" dirty="0">
              <a:solidFill>
                <a:srgbClr val="000000"/>
              </a:solidFill>
              <a:effectLst/>
              <a:latin typeface="Gill Sans MT" panose="020B0502020104020203" pitchFamily="34" charset="77"/>
            </a:endParaRPr>
          </a:p>
          <a:p>
            <a:pPr algn="just"/>
            <a:endParaRPr lang="en-IN" sz="2800" b="0" i="0" dirty="0">
              <a:solidFill>
                <a:srgbClr val="333333"/>
              </a:solidFill>
              <a:effectLst/>
              <a:latin typeface="Gill Sans MT" panose="020B0502020104020203" pitchFamily="34" charset="77"/>
            </a:endParaRPr>
          </a:p>
          <a:p>
            <a:endParaRPr lang="en-US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38647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E8195-5163-5C08-7C76-C91818B7C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BF8CAA-7DC1-6CCF-BD11-AC9C9EC0C3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4456" y="624110"/>
            <a:ext cx="8915400" cy="3777622"/>
          </a:xfrm>
        </p:spPr>
        <p:txBody>
          <a:bodyPr/>
          <a:lstStyle/>
          <a:p>
            <a:r>
              <a:rPr lang="en-US" sz="2400" dirty="0">
                <a:latin typeface="Gill Sans MT" panose="020B0502020104020203" pitchFamily="34" charset="77"/>
              </a:rPr>
              <a:t>There can be multiple lines or decision boundaries to segregate the classes in n-dimensional </a:t>
            </a:r>
            <a:r>
              <a:rPr lang="en-US" sz="2400" dirty="0" err="1">
                <a:latin typeface="Gill Sans MT" panose="020B0502020104020203" pitchFamily="34" charset="77"/>
              </a:rPr>
              <a:t>space,but</a:t>
            </a:r>
            <a:r>
              <a:rPr lang="en-US" sz="2400" dirty="0">
                <a:latin typeface="Gill Sans MT" panose="020B0502020104020203" pitchFamily="34" charset="77"/>
              </a:rPr>
              <a:t> we need to find out the best decision boundary that helps to classify the data points.</a:t>
            </a:r>
          </a:p>
          <a:p>
            <a:r>
              <a:rPr lang="en-US" sz="2400" dirty="0">
                <a:latin typeface="Gill Sans MT" panose="020B0502020104020203" pitchFamily="34" charset="77"/>
              </a:rPr>
              <a:t>The best boundary is known as hyperplane.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91709E-BB5A-D40A-13F1-4770899EA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478" y="2903132"/>
            <a:ext cx="4051300" cy="2997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5EEE77-6FCD-E746-9781-BE87999DA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6534" y="2960282"/>
            <a:ext cx="43307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700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CBA78-7FC6-C6B6-A82F-47405680E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947" y="0"/>
            <a:ext cx="8911687" cy="128089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610B38"/>
                </a:solidFill>
                <a:latin typeface="Gill Sans MT" panose="020B0502020104020203" pitchFamily="34" charset="77"/>
              </a:rPr>
              <a:t>Key concepts related to SVM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8ECB66-9303-FB8D-80D1-27A46306B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94" y="473530"/>
            <a:ext cx="7451706" cy="6384470"/>
          </a:xfrm>
        </p:spPr>
        <p:txBody>
          <a:bodyPr>
            <a:normAutofit fontScale="92500" lnSpcReduction="10000"/>
          </a:bodyPr>
          <a:lstStyle/>
          <a:p>
            <a:r>
              <a:rPr lang="en-IN" sz="2400" b="1" dirty="0">
                <a:latin typeface="Gill Sans MT" panose="020B0502020104020203" pitchFamily="34" charset="77"/>
              </a:rPr>
              <a:t>a. Hyperplane: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A hyperplane is the decision boundary that separates the data points of different classes.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In 2D, it’s a </a:t>
            </a:r>
            <a:r>
              <a:rPr lang="en-IN" sz="2400" b="1" dirty="0">
                <a:latin typeface="Gill Sans MT" panose="020B0502020104020203" pitchFamily="34" charset="77"/>
              </a:rPr>
              <a:t>straight line</a:t>
            </a:r>
            <a:r>
              <a:rPr lang="en-IN" sz="2400" dirty="0">
                <a:latin typeface="Gill Sans MT" panose="020B0502020104020203" pitchFamily="34" charset="77"/>
              </a:rPr>
              <a:t>; in 3D, it’s a </a:t>
            </a:r>
            <a:r>
              <a:rPr lang="en-IN" sz="2400" b="1" dirty="0">
                <a:latin typeface="Gill Sans MT" panose="020B0502020104020203" pitchFamily="34" charset="77"/>
              </a:rPr>
              <a:t>flat plane</a:t>
            </a:r>
            <a:r>
              <a:rPr lang="en-IN" sz="2400" dirty="0">
                <a:latin typeface="Gill Sans MT" panose="020B0502020104020203" pitchFamily="34" charset="77"/>
              </a:rPr>
              <a:t>; in higher dimensions, it’s a </a:t>
            </a:r>
            <a:r>
              <a:rPr lang="en-IN" sz="2400" b="1" dirty="0">
                <a:latin typeface="Gill Sans MT" panose="020B0502020104020203" pitchFamily="34" charset="77"/>
              </a:rPr>
              <a:t>multidimensional surface</a:t>
            </a:r>
            <a:r>
              <a:rPr lang="en-IN" sz="2400" dirty="0">
                <a:latin typeface="Gill Sans MT" panose="020B0502020104020203" pitchFamily="34" charset="77"/>
              </a:rPr>
              <a:t>.</a:t>
            </a:r>
          </a:p>
          <a:p>
            <a:r>
              <a:rPr lang="en-IN" sz="2400" b="1" dirty="0">
                <a:latin typeface="Gill Sans MT" panose="020B0502020104020203" pitchFamily="34" charset="77"/>
              </a:rPr>
              <a:t>b. Support Vectors: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The data points closest to the hyperplane are called </a:t>
            </a:r>
            <a:r>
              <a:rPr lang="en-IN" sz="2400" b="1" dirty="0">
                <a:latin typeface="Gill Sans MT" panose="020B0502020104020203" pitchFamily="34" charset="77"/>
              </a:rPr>
              <a:t>support vectors</a:t>
            </a:r>
            <a:r>
              <a:rPr lang="en-IN" sz="2400" dirty="0">
                <a:latin typeface="Gill Sans MT" panose="020B0502020104020203" pitchFamily="34" charset="77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These points are critical because they define the position and orientation of the hyperplane.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Think of them as the "boundary-defining" fruits in our analogy.</a:t>
            </a:r>
          </a:p>
          <a:p>
            <a:r>
              <a:rPr lang="en-IN" sz="2400" b="1" dirty="0">
                <a:latin typeface="Gill Sans MT" panose="020B0502020104020203" pitchFamily="34" charset="77"/>
              </a:rPr>
              <a:t>c. Margin: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The </a:t>
            </a:r>
            <a:r>
              <a:rPr lang="en-IN" sz="2400" b="1" dirty="0">
                <a:latin typeface="Gill Sans MT" panose="020B0502020104020203" pitchFamily="34" charset="77"/>
              </a:rPr>
              <a:t>margin</a:t>
            </a:r>
            <a:r>
              <a:rPr lang="en-IN" sz="2400" dirty="0">
                <a:latin typeface="Gill Sans MT" panose="020B0502020104020203" pitchFamily="34" charset="77"/>
              </a:rPr>
              <a:t> is the distance between the hyperplane and the closest data points (support vectors) from each class.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SVM aims to </a:t>
            </a:r>
            <a:r>
              <a:rPr lang="en-IN" sz="2400" b="1" dirty="0">
                <a:latin typeface="Gill Sans MT" panose="020B0502020104020203" pitchFamily="34" charset="77"/>
              </a:rPr>
              <a:t>maximize this margin</a:t>
            </a:r>
            <a:r>
              <a:rPr lang="en-IN" sz="2400" dirty="0">
                <a:latin typeface="Gill Sans MT" panose="020B0502020104020203" pitchFamily="34" charset="77"/>
              </a:rPr>
              <a:t> to ensure the best separation between classes.</a:t>
            </a:r>
          </a:p>
          <a:p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037C57A-C2B5-A800-D0C1-AED8C1CF8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898071"/>
            <a:ext cx="4556106" cy="548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828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706" y="135709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Gill Sans MT" pitchFamily="34" charset="0"/>
                <a:ea typeface="Tahoma" pitchFamily="34" charset="0"/>
                <a:cs typeface="Tahoma" pitchFamily="34" charset="0"/>
              </a:rPr>
              <a:t>Support Vector Machines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699" y="734096"/>
            <a:ext cx="11109101" cy="56552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IN" sz="2400" b="1" dirty="0">
                <a:latin typeface="Gill Sans MT" panose="020B0502020104020203" pitchFamily="34" charset="77"/>
              </a:rPr>
              <a:t>The Decision Boundary (</a:t>
            </a:r>
            <a:r>
              <a:rPr lang="en-IN" sz="2400" b="1" dirty="0" err="1">
                <a:latin typeface="Gill Sans MT" panose="020B0502020104020203" pitchFamily="34" charset="77"/>
              </a:rPr>
              <a:t>Hyperplane</a:t>
            </a:r>
            <a:r>
              <a:rPr lang="en-IN" sz="2400" b="1" dirty="0">
                <a:latin typeface="Gill Sans MT" panose="020B0502020104020203" pitchFamily="34" charset="77"/>
              </a:rPr>
              <a:t>)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The </a:t>
            </a:r>
            <a:r>
              <a:rPr lang="en-IN" sz="2400" b="1" dirty="0">
                <a:latin typeface="Gill Sans MT" panose="020B0502020104020203" pitchFamily="34" charset="77"/>
              </a:rPr>
              <a:t>thick middle line</a:t>
            </a:r>
            <a:r>
              <a:rPr lang="en-IN" sz="2400" dirty="0">
                <a:latin typeface="Gill Sans MT" panose="020B0502020104020203" pitchFamily="34" charset="77"/>
              </a:rPr>
              <a:t> is the </a:t>
            </a:r>
            <a:r>
              <a:rPr lang="en-IN" sz="2400" b="1" dirty="0" err="1">
                <a:latin typeface="Gill Sans MT" panose="020B0502020104020203" pitchFamily="34" charset="77"/>
              </a:rPr>
              <a:t>hyperplane</a:t>
            </a:r>
            <a:r>
              <a:rPr lang="en-IN" sz="2400" dirty="0">
                <a:latin typeface="Gill Sans MT" panose="020B0502020104020203" pitchFamily="34" charset="77"/>
              </a:rPr>
              <a:t>:  </a:t>
            </a:r>
            <a:r>
              <a:rPr lang="en-IN" sz="2400" dirty="0" err="1">
                <a:latin typeface="Gill Sans MT" panose="020B0502020104020203" pitchFamily="34" charset="77"/>
              </a:rPr>
              <a:t>w</a:t>
            </a:r>
            <a:r>
              <a:rPr lang="en-IN" sz="2400" baseline="30000" dirty="0" err="1">
                <a:latin typeface="Gill Sans MT" panose="020B0502020104020203" pitchFamily="34" charset="77"/>
              </a:rPr>
              <a:t>⊤</a:t>
            </a:r>
            <a:r>
              <a:rPr lang="en-IN" sz="2400" dirty="0" err="1">
                <a:latin typeface="Gill Sans MT" panose="020B0502020104020203" pitchFamily="34" charset="77"/>
              </a:rPr>
              <a:t>x+b</a:t>
            </a:r>
            <a:r>
              <a:rPr lang="en-IN" sz="2400" dirty="0">
                <a:latin typeface="Gill Sans MT" panose="020B0502020104020203" pitchFamily="34" charset="77"/>
              </a:rPr>
              <a:t>=0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This is the line that separates the two classes.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Any point on one side of the line will be classified as </a:t>
            </a:r>
          </a:p>
          <a:p>
            <a:pPr marL="0" indent="0">
              <a:buNone/>
            </a:pPr>
            <a:r>
              <a:rPr lang="en-IN" sz="2400" b="1" dirty="0">
                <a:latin typeface="Gill Sans MT" panose="020B0502020104020203" pitchFamily="34" charset="77"/>
              </a:rPr>
              <a:t>+1</a:t>
            </a:r>
            <a:r>
              <a:rPr lang="en-IN" sz="2400" dirty="0">
                <a:latin typeface="Gill Sans MT" panose="020B0502020104020203" pitchFamily="34" charset="77"/>
              </a:rPr>
              <a:t>, and the other side as </a:t>
            </a:r>
            <a:r>
              <a:rPr lang="en-IN" sz="2400" b="1" dirty="0">
                <a:latin typeface="Gill Sans MT" panose="020B0502020104020203" pitchFamily="34" charset="77"/>
              </a:rPr>
              <a:t>-1</a:t>
            </a:r>
            <a:r>
              <a:rPr lang="en-IN" sz="2400" dirty="0">
                <a:latin typeface="Gill Sans MT" panose="020B0502020104020203" pitchFamily="34" charset="77"/>
              </a:rPr>
              <a:t>.</a:t>
            </a:r>
          </a:p>
          <a:p>
            <a:pPr marL="0" indent="0">
              <a:buNone/>
            </a:pPr>
            <a:r>
              <a:rPr lang="en-IN" sz="2400" b="1" dirty="0">
                <a:latin typeface="Gill Sans MT" panose="020B0502020104020203" pitchFamily="34" charset="77"/>
              </a:rPr>
              <a:t>Margins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On either side of the central line,  </a:t>
            </a:r>
            <a:r>
              <a:rPr lang="en-IN" sz="2400" b="1" dirty="0">
                <a:latin typeface="Gill Sans MT" panose="020B0502020104020203" pitchFamily="34" charset="77"/>
              </a:rPr>
              <a:t>two dashed lines</a:t>
            </a:r>
            <a:r>
              <a:rPr lang="en-IN" sz="2400" dirty="0">
                <a:latin typeface="Gill Sans MT" panose="020B0502020104020203" pitchFamily="34" charset="77"/>
              </a:rPr>
              <a:t>.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These dashed lines are: </a:t>
            </a:r>
            <a:r>
              <a:rPr lang="en-IN" sz="2400" dirty="0" err="1">
                <a:latin typeface="Gill Sans MT" panose="020B0502020104020203" pitchFamily="34" charset="77"/>
              </a:rPr>
              <a:t>w</a:t>
            </a:r>
            <a:r>
              <a:rPr lang="en-IN" sz="2400" baseline="30000" dirty="0" err="1">
                <a:latin typeface="Gill Sans MT" panose="020B0502020104020203" pitchFamily="34" charset="77"/>
              </a:rPr>
              <a:t>⊤</a:t>
            </a:r>
            <a:r>
              <a:rPr lang="en-IN" sz="2400" dirty="0" err="1">
                <a:latin typeface="Gill Sans MT" panose="020B0502020104020203" pitchFamily="34" charset="77"/>
              </a:rPr>
              <a:t>x+b</a:t>
            </a:r>
            <a:r>
              <a:rPr lang="en-IN" sz="2400" dirty="0">
                <a:latin typeface="Gill Sans MT" panose="020B0502020104020203" pitchFamily="34" charset="77"/>
              </a:rPr>
              <a:t>=+1  (for Class +1)</a:t>
            </a:r>
          </a:p>
          <a:p>
            <a:pPr marL="3657600" lvl="8" indent="0">
              <a:buNone/>
            </a:pPr>
            <a:r>
              <a:rPr lang="en-IN" sz="2400" dirty="0" err="1">
                <a:latin typeface="Gill Sans MT" panose="020B0502020104020203" pitchFamily="34" charset="77"/>
              </a:rPr>
              <a:t>w</a:t>
            </a:r>
            <a:r>
              <a:rPr lang="en-IN" sz="2400" baseline="30000" dirty="0" err="1">
                <a:latin typeface="Gill Sans MT" panose="020B0502020104020203" pitchFamily="34" charset="77"/>
              </a:rPr>
              <a:t>⊤</a:t>
            </a:r>
            <a:r>
              <a:rPr lang="en-IN" sz="2400" dirty="0" err="1">
                <a:latin typeface="Gill Sans MT" panose="020B0502020104020203" pitchFamily="34" charset="77"/>
              </a:rPr>
              <a:t>x+b</a:t>
            </a:r>
            <a:r>
              <a:rPr lang="en-IN" sz="2400" dirty="0">
                <a:latin typeface="Gill Sans MT" panose="020B0502020104020203" pitchFamily="34" charset="77"/>
              </a:rPr>
              <a:t> =−1 (for Class -1) 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The space between them is called the </a:t>
            </a:r>
            <a:r>
              <a:rPr lang="en-IN" sz="2400" b="1" dirty="0">
                <a:latin typeface="Gill Sans MT" panose="020B0502020104020203" pitchFamily="34" charset="77"/>
              </a:rPr>
              <a:t>margin</a:t>
            </a:r>
            <a:r>
              <a:rPr lang="en-IN" sz="2400" dirty="0">
                <a:latin typeface="Gill Sans MT" panose="020B0502020104020203" pitchFamily="34" charset="77"/>
              </a:rPr>
              <a:t>.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SVM wants to </a:t>
            </a:r>
            <a:r>
              <a:rPr lang="en-IN" sz="2400" b="1" dirty="0">
                <a:latin typeface="Gill Sans MT" panose="020B0502020104020203" pitchFamily="34" charset="77"/>
              </a:rPr>
              <a:t>maximize this margin</a:t>
            </a:r>
            <a:r>
              <a:rPr lang="en-IN" sz="2400" dirty="0">
                <a:latin typeface="Gill Sans MT" panose="020B0502020104020203" pitchFamily="34" charset="77"/>
              </a:rPr>
              <a:t> — make it as wide as possible so the model is confident.</a:t>
            </a:r>
          </a:p>
          <a:p>
            <a:endParaRPr lang="en-I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175" y="798491"/>
            <a:ext cx="3168131" cy="2475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400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442" y="0"/>
            <a:ext cx="10515600" cy="953037"/>
          </a:xfrm>
        </p:spPr>
        <p:txBody>
          <a:bodyPr/>
          <a:lstStyle/>
          <a:p>
            <a:pPr algn="ctr"/>
            <a:r>
              <a:rPr lang="en-IN" b="1" dirty="0">
                <a:latin typeface="Gill Sans MT" pitchFamily="34" charset="0"/>
                <a:ea typeface="Tahoma" pitchFamily="34" charset="0"/>
                <a:cs typeface="Tahoma" pitchFamily="34" charset="0"/>
              </a:rPr>
              <a:t>Support Vector Machines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910" y="1260198"/>
            <a:ext cx="11212132" cy="523680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IN" sz="2000" dirty="0"/>
          </a:p>
          <a:p>
            <a:pPr marL="0" indent="0">
              <a:buNone/>
            </a:pPr>
            <a:endParaRPr lang="en-IN" sz="2000" b="1" dirty="0">
              <a:latin typeface="Gill Sans M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2" descr="Support Vector Machine Algorithm">
            <a:extLst>
              <a:ext uri="{FF2B5EF4-FFF2-40B4-BE49-F238E27FC236}">
                <a16:creationId xmlns:a16="http://schemas.microsoft.com/office/drawing/2014/main" id="{DBFC5A4D-9719-A05C-BEC2-FB66B6E63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620" y="1520868"/>
            <a:ext cx="4505356" cy="380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3310AF-10A1-A360-0117-4C36F30C648C}"/>
              </a:ext>
            </a:extLst>
          </p:cNvPr>
          <p:cNvSpPr txBox="1"/>
          <p:nvPr/>
        </p:nvSpPr>
        <p:spPr>
          <a:xfrm>
            <a:off x="511184" y="1044953"/>
            <a:ext cx="7124056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The SVM is defined by the line equation. This is the line (in 2D), plane (in 3D), or hyperplane (in higher dimensions) that separates the two classes is </a:t>
            </a:r>
          </a:p>
          <a:p>
            <a:pPr algn="ctr"/>
            <a:r>
              <a:rPr lang="en-IN" sz="2400" dirty="0">
                <a:latin typeface="Gill Sans MT" panose="020B0502020104020203" pitchFamily="34" charset="77"/>
              </a:rPr>
              <a:t> </a:t>
            </a:r>
            <a:r>
              <a:rPr lang="en-IN" sz="2400" dirty="0" err="1">
                <a:latin typeface="Gill Sans MT" panose="020B0502020104020203" pitchFamily="34" charset="77"/>
              </a:rPr>
              <a:t>w</a:t>
            </a:r>
            <a:r>
              <a:rPr lang="en-IN" sz="2400" baseline="30000" dirty="0" err="1">
                <a:latin typeface="Gill Sans MT" panose="020B0502020104020203" pitchFamily="34" charset="77"/>
              </a:rPr>
              <a:t>⊤</a:t>
            </a:r>
            <a:r>
              <a:rPr lang="en-IN" sz="2400" dirty="0" err="1">
                <a:latin typeface="Gill Sans MT" panose="020B0502020104020203" pitchFamily="34" charset="77"/>
              </a:rPr>
              <a:t>x+b</a:t>
            </a:r>
            <a:r>
              <a:rPr lang="en-IN" sz="2400" dirty="0">
                <a:latin typeface="Gill Sans MT" panose="020B0502020104020203" pitchFamily="34" charset="77"/>
              </a:rPr>
              <a:t> =0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The SVM doesn’t just look at the separating hyperplane.</a:t>
            </a:r>
            <a:br>
              <a:rPr lang="en-IN" sz="2400" dirty="0">
                <a:latin typeface="Gill Sans MT" panose="020B0502020104020203" pitchFamily="34" charset="77"/>
              </a:rPr>
            </a:br>
            <a:r>
              <a:rPr lang="en-IN" sz="2400" dirty="0">
                <a:latin typeface="Gill Sans MT" panose="020B0502020104020203" pitchFamily="34" charset="77"/>
              </a:rPr>
              <a:t>It also defines two parallel planes: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 </a:t>
            </a:r>
            <a:r>
              <a:rPr lang="en-IN" sz="2400" dirty="0" err="1">
                <a:latin typeface="Gill Sans MT" panose="020B0502020104020203" pitchFamily="34" charset="77"/>
              </a:rPr>
              <a:t>w</a:t>
            </a:r>
            <a:r>
              <a:rPr lang="en-IN" sz="2400" baseline="30000" dirty="0" err="1">
                <a:latin typeface="Gill Sans MT" panose="020B0502020104020203" pitchFamily="34" charset="77"/>
              </a:rPr>
              <a:t>⊤</a:t>
            </a:r>
            <a:r>
              <a:rPr lang="en-IN" sz="2400" dirty="0" err="1">
                <a:latin typeface="Gill Sans MT" panose="020B0502020104020203" pitchFamily="34" charset="77"/>
              </a:rPr>
              <a:t>x+b</a:t>
            </a:r>
            <a:r>
              <a:rPr lang="en-IN" sz="2400" dirty="0">
                <a:latin typeface="Gill Sans MT" panose="020B0502020104020203" pitchFamily="34" charset="77"/>
              </a:rPr>
              <a:t> =+1(positive side)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 </a:t>
            </a:r>
            <a:r>
              <a:rPr lang="en-IN" sz="2400" dirty="0" err="1">
                <a:latin typeface="Gill Sans MT" panose="020B0502020104020203" pitchFamily="34" charset="77"/>
              </a:rPr>
              <a:t>w</a:t>
            </a:r>
            <a:r>
              <a:rPr lang="en-IN" sz="2400" baseline="30000" dirty="0" err="1">
                <a:latin typeface="Gill Sans MT" panose="020B0502020104020203" pitchFamily="34" charset="77"/>
              </a:rPr>
              <a:t>⊤</a:t>
            </a:r>
            <a:r>
              <a:rPr lang="en-IN" sz="2400" dirty="0" err="1">
                <a:latin typeface="Gill Sans MT" panose="020B0502020104020203" pitchFamily="34" charset="77"/>
              </a:rPr>
              <a:t>x+b</a:t>
            </a:r>
            <a:r>
              <a:rPr lang="en-IN" sz="2400" dirty="0">
                <a:latin typeface="Gill Sans MT" panose="020B0502020104020203" pitchFamily="34" charset="77"/>
              </a:rPr>
              <a:t> =-1(negative side)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These are </a:t>
            </a:r>
            <a:r>
              <a:rPr lang="en-IN" sz="2400" b="1" dirty="0">
                <a:latin typeface="Gill Sans MT" panose="020B0502020104020203" pitchFamily="34" charset="77"/>
              </a:rPr>
              <a:t>not the classes themselves</a:t>
            </a:r>
            <a:r>
              <a:rPr lang="en-IN" sz="2400" dirty="0">
                <a:latin typeface="Gill Sans MT" panose="020B0502020104020203" pitchFamily="34" charset="77"/>
              </a:rPr>
              <a:t>, but rather the </a:t>
            </a:r>
            <a:r>
              <a:rPr lang="en-IN" sz="2400" i="1" dirty="0">
                <a:latin typeface="Gill Sans MT" panose="020B0502020104020203" pitchFamily="34" charset="77"/>
              </a:rPr>
              <a:t>margins</a:t>
            </a:r>
            <a:r>
              <a:rPr lang="en-IN" sz="2400" dirty="0">
                <a:latin typeface="Gill Sans MT" panose="020B0502020104020203" pitchFamily="34" charset="77"/>
              </a:rPr>
              <a:t> around the decision boundary.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400" dirty="0"/>
              <a:t>Th</a:t>
            </a:r>
            <a:r>
              <a:rPr lang="en-IN" sz="2400" dirty="0">
                <a:latin typeface="Gill Sans MT" panose="020B0502020104020203" pitchFamily="34" charset="77"/>
              </a:rPr>
              <a:t>e training points that lie exactly on these two margin planes(</a:t>
            </a:r>
            <a:r>
              <a:rPr lang="en-IN" sz="2400" dirty="0">
                <a:solidFill>
                  <a:srgbClr val="FF0000"/>
                </a:solidFill>
                <a:latin typeface="Gill Sans MT" panose="020B0502020104020203" pitchFamily="34" charset="77"/>
              </a:rPr>
              <a:t>dashed Lines</a:t>
            </a:r>
            <a:r>
              <a:rPr lang="en-IN" sz="2400" dirty="0">
                <a:latin typeface="Gill Sans MT" panose="020B0502020104020203" pitchFamily="34" charset="77"/>
              </a:rPr>
              <a:t>) (i.e., satisfy  </a:t>
            </a:r>
            <a:r>
              <a:rPr lang="en-IN" sz="2400" dirty="0" err="1">
                <a:latin typeface="Gill Sans MT" panose="020B0502020104020203" pitchFamily="34" charset="77"/>
              </a:rPr>
              <a:t>w⊤x+b</a:t>
            </a:r>
            <a:r>
              <a:rPr lang="en-IN" sz="2400" dirty="0">
                <a:latin typeface="Gill Sans MT" panose="020B0502020104020203" pitchFamily="34" charset="77"/>
              </a:rPr>
              <a:t> =+1 and  </a:t>
            </a:r>
            <a:r>
              <a:rPr lang="en-IN" sz="2400" dirty="0" err="1">
                <a:latin typeface="Gill Sans MT" panose="020B0502020104020203" pitchFamily="34" charset="77"/>
              </a:rPr>
              <a:t>w⊤x+b</a:t>
            </a:r>
            <a:r>
              <a:rPr lang="en-IN" sz="2400" dirty="0">
                <a:latin typeface="Gill Sans MT" panose="020B0502020104020203" pitchFamily="34" charset="77"/>
              </a:rPr>
              <a:t> =-1 are called support vectors).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IN" dirty="0">
              <a:latin typeface="Gill Sans MT" panose="020B0502020104020203" pitchFamily="34" charset="77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IN" sz="1800" dirty="0">
              <a:latin typeface="Gill Sans MT" panose="020B0502020104020203" pitchFamily="34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1181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1E03942-3156-4E10-A266-1162E99199BE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3" name="Rectangle 9"/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4" name="Rectangle 11"/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sp>
        <p:nvSpPr>
          <p:cNvPr id="27655" name="Rectangle 27"/>
          <p:cNvSpPr>
            <a:spLocks noChangeArrowheads="1"/>
          </p:cNvSpPr>
          <p:nvPr/>
        </p:nvSpPr>
        <p:spPr bwMode="auto">
          <a:xfrm>
            <a:off x="2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 dirty="0"/>
          </a:p>
        </p:txBody>
      </p:sp>
      <p:pic>
        <p:nvPicPr>
          <p:cNvPr id="3074" name="Picture 2" descr="Mapping dataset into higher dimens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74" y="184666"/>
            <a:ext cx="7297690" cy="29172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96215" y="3237379"/>
            <a:ext cx="969779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000" dirty="0">
                <a:latin typeface="Gill Sans MT" pitchFamily="34" charset="0"/>
              </a:rPr>
              <a:t>The separating boundary is written as: </a:t>
            </a:r>
            <a:r>
              <a:rPr lang="en-IN" sz="2000" dirty="0" err="1">
                <a:latin typeface="Gill Sans MT" pitchFamily="34" charset="0"/>
              </a:rPr>
              <a:t>w</a:t>
            </a:r>
            <a:r>
              <a:rPr lang="en-IN" sz="2000" baseline="30000" dirty="0" err="1">
                <a:latin typeface="Gill Sans MT" pitchFamily="34" charset="0"/>
              </a:rPr>
              <a:t>⊤</a:t>
            </a:r>
            <a:r>
              <a:rPr lang="en-IN" sz="2000" dirty="0" err="1">
                <a:latin typeface="Gill Sans MT" pitchFamily="34" charset="0"/>
              </a:rPr>
              <a:t>x+b</a:t>
            </a:r>
            <a:r>
              <a:rPr lang="en-IN" sz="2000" dirty="0">
                <a:latin typeface="Gill Sans MT" pitchFamily="34" charset="0"/>
              </a:rPr>
              <a:t>=0 </a:t>
            </a:r>
          </a:p>
          <a:p>
            <a:r>
              <a:rPr lang="en-IN" sz="2000" dirty="0">
                <a:latin typeface="Gill Sans MT" pitchFamily="34" charset="0"/>
              </a:rPr>
              <a:t>Here, </a:t>
            </a:r>
            <a:r>
              <a:rPr lang="en-IN" sz="2000" b="1" dirty="0">
                <a:latin typeface="Gill Sans MT" pitchFamily="34" charset="0"/>
              </a:rPr>
              <a:t>w</a:t>
            </a:r>
            <a:r>
              <a:rPr lang="en-IN" sz="2000" dirty="0">
                <a:latin typeface="Gill Sans MT" pitchFamily="34" charset="0"/>
              </a:rPr>
              <a:t> is the </a:t>
            </a:r>
            <a:r>
              <a:rPr lang="en-IN" sz="2000" b="1" dirty="0">
                <a:latin typeface="Gill Sans MT" pitchFamily="34" charset="0"/>
              </a:rPr>
              <a:t>normal vector </a:t>
            </a:r>
            <a:r>
              <a:rPr lang="en-IN" sz="2000" dirty="0">
                <a:latin typeface="Gill Sans MT" pitchFamily="34" charset="0"/>
              </a:rPr>
              <a:t>defines the orientation of the boundary. (perpendicular to the surface).</a:t>
            </a:r>
          </a:p>
          <a:p>
            <a:r>
              <a:rPr lang="en-IN" sz="2000" dirty="0">
                <a:latin typeface="Gill Sans MT" pitchFamily="34" charset="0"/>
              </a:rPr>
              <a:t>Depending on the dimension of data (d):</a:t>
            </a:r>
          </a:p>
          <a:p>
            <a:pPr lvl="1"/>
            <a:r>
              <a:rPr lang="en-IN" sz="2000" dirty="0">
                <a:latin typeface="Gill Sans MT" pitchFamily="34" charset="0"/>
              </a:rPr>
              <a:t>If d=2:  Boundary : line. The margins are two </a:t>
            </a:r>
            <a:r>
              <a:rPr lang="en-IN" sz="2000" b="1" dirty="0">
                <a:latin typeface="Gill Sans MT" pitchFamily="34" charset="0"/>
              </a:rPr>
              <a:t>parallel lines</a:t>
            </a:r>
            <a:r>
              <a:rPr lang="en-IN" sz="2000" dirty="0">
                <a:latin typeface="Gill Sans MT" pitchFamily="34" charset="0"/>
              </a:rPr>
              <a:t> shifted up/down</a:t>
            </a:r>
          </a:p>
          <a:p>
            <a:pPr lvl="1"/>
            <a:r>
              <a:rPr lang="en-IN" sz="2000" dirty="0">
                <a:latin typeface="Gill Sans MT" pitchFamily="34" charset="0"/>
              </a:rPr>
              <a:t>If d=3:  Boundary : plane. The margins are </a:t>
            </a:r>
            <a:r>
              <a:rPr lang="en-IN" sz="2000" b="1" dirty="0">
                <a:latin typeface="Gill Sans MT" pitchFamily="34" charset="0"/>
              </a:rPr>
              <a:t>parallel planes</a:t>
            </a:r>
            <a:r>
              <a:rPr lang="en-IN" sz="2000" dirty="0">
                <a:latin typeface="Gill Sans MT" pitchFamily="34" charset="0"/>
              </a:rPr>
              <a:t> shifted left/right</a:t>
            </a:r>
          </a:p>
          <a:p>
            <a:pPr lvl="1"/>
            <a:r>
              <a:rPr lang="en-IN" sz="2000" dirty="0">
                <a:latin typeface="Gill Sans MT" pitchFamily="34" charset="0"/>
              </a:rPr>
              <a:t>If d&gt;3: Boundary : </a:t>
            </a:r>
            <a:r>
              <a:rPr lang="en-IN" sz="2000" dirty="0" err="1">
                <a:latin typeface="Gill Sans MT" pitchFamily="34" charset="0"/>
              </a:rPr>
              <a:t>hyperplane</a:t>
            </a:r>
            <a:r>
              <a:rPr lang="en-IN" sz="2000" dirty="0">
                <a:latin typeface="Gill Sans MT" pitchFamily="34" charset="0"/>
              </a:rPr>
              <a:t>. The margins are </a:t>
            </a:r>
            <a:r>
              <a:rPr lang="en-IN" sz="2000" b="1" dirty="0">
                <a:latin typeface="Gill Sans MT" pitchFamily="34" charset="0"/>
              </a:rPr>
              <a:t>parallel </a:t>
            </a:r>
            <a:r>
              <a:rPr lang="en-IN" sz="2000" b="1" dirty="0" err="1">
                <a:latin typeface="Gill Sans MT" pitchFamily="34" charset="0"/>
              </a:rPr>
              <a:t>hyperplanes</a:t>
            </a:r>
            <a:r>
              <a:rPr lang="en-IN" sz="2000" dirty="0">
                <a:latin typeface="Gill Sans MT" pitchFamily="34" charset="0"/>
              </a:rPr>
              <a:t>.</a:t>
            </a:r>
          </a:p>
          <a:p>
            <a:pPr marL="0" lvl="1"/>
            <a:r>
              <a:rPr lang="en-IN" sz="2000" dirty="0">
                <a:latin typeface="Gill Sans MT" pitchFamily="34" charset="0"/>
              </a:rPr>
              <a:t>The SVM margin boundaries are always </a:t>
            </a:r>
            <a:r>
              <a:rPr lang="en-IN" sz="2000" b="1" dirty="0">
                <a:latin typeface="Gill Sans MT" pitchFamily="34" charset="0"/>
              </a:rPr>
              <a:t>parallel</a:t>
            </a:r>
            <a:r>
              <a:rPr lang="en-IN" sz="2000" dirty="0">
                <a:latin typeface="Gill Sans MT" pitchFamily="34" charset="0"/>
              </a:rPr>
              <a:t> to the main decision boundary because they all share the same normal vector w.</a:t>
            </a:r>
          </a:p>
        </p:txBody>
      </p:sp>
    </p:spTree>
    <p:extLst>
      <p:ext uri="{BB962C8B-B14F-4D97-AF65-F5344CB8AC3E}">
        <p14:creationId xmlns:p14="http://schemas.microsoft.com/office/powerpoint/2010/main" val="1734681831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{0C212294-AB01-CC42-8155-54860739C9BA}tf10001069</Template>
  <TotalTime>6102</TotalTime>
  <Words>2612</Words>
  <Application>Microsoft Macintosh PowerPoint</Application>
  <PresentationFormat>Widescreen</PresentationFormat>
  <Paragraphs>187</Paragraphs>
  <Slides>33</Slides>
  <Notes>1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Calibri</vt:lpstr>
      <vt:lpstr>Cambria Math</vt:lpstr>
      <vt:lpstr>Century Gothic</vt:lpstr>
      <vt:lpstr>Gill Sans MT</vt:lpstr>
      <vt:lpstr>Nunito</vt:lpstr>
      <vt:lpstr>Wingdings 3</vt:lpstr>
      <vt:lpstr>Wisp</vt:lpstr>
      <vt:lpstr>SVM</vt:lpstr>
      <vt:lpstr> </vt:lpstr>
      <vt:lpstr>Example Scenario</vt:lpstr>
      <vt:lpstr>Support Vector Machine </vt:lpstr>
      <vt:lpstr> </vt:lpstr>
      <vt:lpstr>Key concepts related to SVM</vt:lpstr>
      <vt:lpstr>Support Vector Machines </vt:lpstr>
      <vt:lpstr>Support Vector Machines </vt:lpstr>
      <vt:lpstr>PowerPoint Presentation</vt:lpstr>
      <vt:lpstr>Support Vector Machines </vt:lpstr>
      <vt:lpstr>Support Vector Machines </vt:lpstr>
      <vt:lpstr>Support Vector Machines </vt:lpstr>
      <vt:lpstr>Support Vector Machines </vt:lpstr>
      <vt:lpstr>Support Vector Machines</vt:lpstr>
      <vt:lpstr>Support Vector Machines </vt:lpstr>
      <vt:lpstr>Support Vector Machines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Consider the following points with Negative class (2,1) (1,3) and positive class (6,3) (4,2)points and find the support vectors.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Linearly Non-Separable Case</vt:lpstr>
      <vt:lpstr>Linearly Non-Separable Case</vt:lpstr>
      <vt:lpstr>Non-Linear SVM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SVM</dc:title>
  <dc:creator>Uddagiri Sirisha 20PHD7077</dc:creator>
  <cp:lastModifiedBy>Uddagiri Sirisha 20PHD7077</cp:lastModifiedBy>
  <cp:revision>26</cp:revision>
  <dcterms:created xsi:type="dcterms:W3CDTF">2024-02-16T06:01:06Z</dcterms:created>
  <dcterms:modified xsi:type="dcterms:W3CDTF">2025-09-27T04:21:00Z</dcterms:modified>
</cp:coreProperties>
</file>