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142" r:id="rId1"/>
  </p:sldMasterIdLst>
  <p:notesMasterIdLst>
    <p:notesMasterId r:id="rId38"/>
  </p:notesMasterIdLst>
  <p:handoutMasterIdLst>
    <p:handoutMasterId r:id="rId39"/>
  </p:handoutMasterIdLst>
  <p:sldIdLst>
    <p:sldId id="256" r:id="rId2"/>
    <p:sldId id="367" r:id="rId3"/>
    <p:sldId id="737" r:id="rId4"/>
    <p:sldId id="742" r:id="rId5"/>
    <p:sldId id="763" r:id="rId6"/>
    <p:sldId id="764" r:id="rId7"/>
    <p:sldId id="765" r:id="rId8"/>
    <p:sldId id="768" r:id="rId9"/>
    <p:sldId id="769" r:id="rId10"/>
    <p:sldId id="770" r:id="rId11"/>
    <p:sldId id="771" r:id="rId12"/>
    <p:sldId id="772" r:id="rId13"/>
    <p:sldId id="803" r:id="rId14"/>
    <p:sldId id="773" r:id="rId15"/>
    <p:sldId id="774" r:id="rId16"/>
    <p:sldId id="804" r:id="rId17"/>
    <p:sldId id="789" r:id="rId18"/>
    <p:sldId id="805" r:id="rId19"/>
    <p:sldId id="806" r:id="rId20"/>
    <p:sldId id="807" r:id="rId21"/>
    <p:sldId id="808" r:id="rId22"/>
    <p:sldId id="809" r:id="rId23"/>
    <p:sldId id="810" r:id="rId24"/>
    <p:sldId id="811" r:id="rId25"/>
    <p:sldId id="812" r:id="rId26"/>
    <p:sldId id="813" r:id="rId27"/>
    <p:sldId id="814" r:id="rId28"/>
    <p:sldId id="815" r:id="rId29"/>
    <p:sldId id="791" r:id="rId30"/>
    <p:sldId id="816" r:id="rId31"/>
    <p:sldId id="776" r:id="rId32"/>
    <p:sldId id="795" r:id="rId33"/>
    <p:sldId id="798" r:id="rId34"/>
    <p:sldId id="801" r:id="rId35"/>
    <p:sldId id="802" r:id="rId36"/>
    <p:sldId id="799" r:id="rId3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70581"/>
    <a:srgbClr val="0000FF"/>
    <a:srgbClr val="009900"/>
    <a:srgbClr val="FF0000"/>
    <a:srgbClr val="FF0066"/>
    <a:srgbClr val="0000CC"/>
    <a:srgbClr val="990000"/>
    <a:srgbClr val="005024"/>
    <a:srgbClr val="7166FC"/>
    <a:srgbClr val="EF73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86380" autoAdjust="0"/>
  </p:normalViewPr>
  <p:slideViewPr>
    <p:cSldViewPr>
      <p:cViewPr>
        <p:scale>
          <a:sx n="66" d="100"/>
          <a:sy n="66" d="100"/>
        </p:scale>
        <p:origin x="-1416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87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2A22EEA-D8EA-4614-98A4-BAC12F8DF8C6}" type="datetimeFigureOut">
              <a:rPr lang="en-US"/>
              <a:pPr>
                <a:defRPr/>
              </a:pPr>
              <a:t>1/18/2024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C7ED5249-3884-40F2-AE31-B91401425E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95691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FFCEA44C-BF10-4EEF-A5F0-1E64CE572A6C}" type="datetimeFigureOut">
              <a:rPr lang="en-US"/>
              <a:pPr>
                <a:defRPr/>
              </a:pPr>
              <a:t>1/18/2024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E311E87-EFF9-4FFF-A5D6-E150B940896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8698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4EBC571-6DF7-4A62-A952-CEAF71BF8235}" type="slidenum">
              <a:rPr lang="en-US" smtClean="0"/>
              <a:pPr/>
              <a:t>1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pPr>
              <a:defRPr/>
            </a:pPr>
            <a:fld id="{8B7393AA-93B1-423B-A969-6DDFC76E69B6}" type="datetime1">
              <a:rPr lang="en-US" smtClean="0"/>
              <a:pPr>
                <a:defRPr/>
              </a:pPr>
              <a:t>1/18/2024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pPr>
              <a:defRPr/>
            </a:pPr>
            <a:fld id="{C2F99F4D-B57C-4412-9F1D-88D4F0724FC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04AD2A-3BA3-4F98-8C99-26E99C28CB8A}" type="datetime1">
              <a:rPr lang="en-US" smtClean="0"/>
              <a:pPr>
                <a:defRPr/>
              </a:pPr>
              <a:t>1/18/2024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810813-DE9C-48B2-B823-27F6B3379DE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47FE57-3A58-4B69-8670-A2F8A067D3B6}" type="datetime1">
              <a:rPr lang="en-US" smtClean="0"/>
              <a:pPr>
                <a:defRPr/>
              </a:pPr>
              <a:t>1/18/2024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296584-3546-4909-9E63-44ACA24B79F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>
              <a:defRPr/>
            </a:pPr>
            <a:fld id="{97169310-2151-41D8-AB42-C7538CCD8146}" type="datetime1">
              <a:rPr lang="en-US" smtClean="0"/>
              <a:pPr>
                <a:defRPr/>
              </a:pPr>
              <a:t>1/18/2024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pPr>
              <a:defRPr/>
            </a:pPr>
            <a:fld id="{D049903A-4E81-409C-9B57-4F63C385C425}" type="datetime1">
              <a:rPr lang="en-US" smtClean="0"/>
              <a:pPr>
                <a:defRPr/>
              </a:pPr>
              <a:t>1/18/2024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pPr>
              <a:defRPr/>
            </a:pPr>
            <a:fld id="{159C9F82-0A0C-4FE8-9CE0-D4D087541E3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57B225B-F018-4969-A07A-8776746A1CEC}" type="datetime1">
              <a:rPr lang="en-US" smtClean="0"/>
              <a:pPr>
                <a:defRPr/>
              </a:pPr>
              <a:t>1/18/2024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67210A-3C7B-4008-8946-3E83403CF3C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29E6ACD-A477-4FFB-BEB6-95111872E76B}" type="datetime1">
              <a:rPr lang="en-US" smtClean="0"/>
              <a:pPr>
                <a:defRPr/>
              </a:pPr>
              <a:t>1/18/2024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A2A793-FA6D-4933-A67E-66F96BE7ADF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FF89F883-E8D0-4FD9-933F-A57733025102}" type="datetime1">
              <a:rPr lang="en-US" smtClean="0"/>
              <a:pPr>
                <a:defRPr/>
              </a:pPr>
              <a:t>1/18/2024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050FA784-F202-43C6-9E41-96BB78A400A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D909CAF-4355-43C5-8BB5-6D237648B020}" type="datetime1">
              <a:rPr lang="en-US" smtClean="0"/>
              <a:pPr>
                <a:defRPr/>
              </a:pPr>
              <a:t>1/18/2024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3CFAD4-B0E4-4404-BB82-BC41116CF3C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>
              <a:defRPr/>
            </a:pPr>
            <a:fld id="{68DA4EC1-0F8B-4A8E-8F23-D7A18390719A}" type="datetime1">
              <a:rPr lang="en-US" smtClean="0"/>
              <a:pPr>
                <a:defRPr/>
              </a:pPr>
              <a:t>1/18/2024</a:t>
            </a:fld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>
              <a:defRPr/>
            </a:pPr>
            <a:fld id="{DCAA8183-F479-4A1F-B48F-352764325B9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>
              <a:defRPr/>
            </a:pP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9AAB31B6-B565-43B5-A39B-D6B7B76FBA9F}" type="datetime1">
              <a:rPr lang="en-US" smtClean="0"/>
              <a:pPr>
                <a:defRPr/>
              </a:pPr>
              <a:t>1/18/2024</a:t>
            </a:fld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2917AD06-E163-45C6-B598-C5F60E73390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6C61A260-D0AA-4B6B-B80F-64E400E2C114}" type="datetime1">
              <a:rPr lang="en-US" smtClean="0"/>
              <a:pPr>
                <a:defRPr/>
              </a:pPr>
              <a:t>1/18/2024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C8720BB-BF14-41BE-BB1D-12D43BE56EF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43" r:id="rId1"/>
    <p:sldLayoutId id="2147485144" r:id="rId2"/>
    <p:sldLayoutId id="2147485145" r:id="rId3"/>
    <p:sldLayoutId id="2147485146" r:id="rId4"/>
    <p:sldLayoutId id="2147485147" r:id="rId5"/>
    <p:sldLayoutId id="2147485148" r:id="rId6"/>
    <p:sldLayoutId id="2147485149" r:id="rId7"/>
    <p:sldLayoutId id="2147485150" r:id="rId8"/>
    <p:sldLayoutId id="2147485151" r:id="rId9"/>
    <p:sldLayoutId id="2147485152" r:id="rId10"/>
    <p:sldLayoutId id="214748515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avatpoint.com/bayes-theorem-in-artifical-intelligence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courses.analyticsvidhya.com/courses/naive-bayes?utm_source=blog&amp;utm_medium=naive-bayes-explained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vestopedia.com/terms/c/conditional_probability.asp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914400"/>
            <a:ext cx="8001000" cy="19812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defRPr/>
            </a:pPr>
            <a:r>
              <a:rPr lang="en-US" sz="3200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/>
            </a:r>
            <a:br>
              <a:rPr lang="en-US" sz="3200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</a:br>
            <a:r>
              <a:rPr lang="en-US" sz="3600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/>
            </a:r>
            <a:br>
              <a:rPr lang="en-US" sz="3600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</a:br>
            <a:r>
              <a:rPr lang="en-US" sz="7200" dirty="0" smtClean="0">
                <a:solidFill>
                  <a:srgbClr val="FF0000"/>
                </a:solidFill>
                <a:latin typeface="Book Antiqua" pitchFamily="18" charset="0"/>
                <a:ea typeface="+mn-ea"/>
                <a:cs typeface="Arial" pitchFamily="34" charset="0"/>
              </a:rPr>
              <a:t>UNIT-III</a:t>
            </a:r>
            <a:r>
              <a:rPr lang="en-US" sz="4400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/>
            </a:r>
            <a:br>
              <a:rPr lang="en-US" sz="4400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</a:br>
            <a:r>
              <a:rPr lang="en-US" sz="5400" dirty="0" smtClean="0">
                <a:solidFill>
                  <a:srgbClr val="0000FF"/>
                </a:solidFill>
                <a:latin typeface="Book Antiqua" pitchFamily="18" charset="0"/>
                <a:ea typeface="+mn-ea"/>
                <a:cs typeface="Arial" pitchFamily="34" charset="0"/>
              </a:rPr>
              <a:t>(Bayesian Learning)</a:t>
            </a:r>
            <a:endParaRPr lang="en-US" dirty="0">
              <a:solidFill>
                <a:srgbClr val="0000FF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2EAF0F-628F-4DC5-9A96-5064ADCBF2DD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276600"/>
            <a:ext cx="34290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701" y="228600"/>
            <a:ext cx="9143999" cy="5334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4000" b="1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Naive Bayes Classifier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235532" y="871477"/>
            <a:ext cx="8451268" cy="5632311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Naïve Bayes algorithm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is a </a:t>
            </a:r>
            <a:r>
              <a:rPr lang="en-US" sz="2400" b="1" dirty="0">
                <a:solidFill>
                  <a:srgbClr val="FF0066"/>
                </a:solidFill>
                <a:latin typeface="Book Antiqua" panose="02040602050305030304" pitchFamily="18" charset="0"/>
                <a:cs typeface="Times New Roman" pitchFamily="18" charset="0"/>
              </a:rPr>
              <a:t>supervised learning algorithm,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which is based on </a:t>
            </a:r>
            <a:r>
              <a:rPr lang="en-US" sz="2400" b="1" dirty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Bayes theorem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 and used for </a:t>
            </a:r>
            <a:r>
              <a:rPr lang="en-US" sz="2400" b="1" dirty="0">
                <a:solidFill>
                  <a:srgbClr val="990000"/>
                </a:solidFill>
                <a:latin typeface="Book Antiqua" panose="02040602050305030304" pitchFamily="18" charset="0"/>
                <a:cs typeface="Times New Roman" pitchFamily="18" charset="0"/>
              </a:rPr>
              <a:t>solving classification </a:t>
            </a:r>
            <a:r>
              <a:rPr lang="en-US" sz="2400" b="1" dirty="0" smtClean="0">
                <a:solidFill>
                  <a:srgbClr val="990000"/>
                </a:solidFill>
                <a:latin typeface="Book Antiqua" panose="02040602050305030304" pitchFamily="18" charset="0"/>
                <a:cs typeface="Times New Roman" pitchFamily="18" charset="0"/>
              </a:rPr>
              <a:t>problems and also </a:t>
            </a:r>
            <a:r>
              <a:rPr lang="en-US" sz="2400" b="1" dirty="0" smtClean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solving Regression Problems</a:t>
            </a:r>
            <a:r>
              <a:rPr lang="en-US" sz="2400" dirty="0" smtClean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It is mainly used in </a:t>
            </a:r>
            <a:r>
              <a:rPr lang="en-US" sz="2400" b="1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text classification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 that includes a </a:t>
            </a:r>
            <a:r>
              <a:rPr lang="en-US" sz="2400" b="1" dirty="0">
                <a:solidFill>
                  <a:srgbClr val="0000FF"/>
                </a:solidFill>
                <a:latin typeface="Book Antiqua" panose="02040602050305030304" pitchFamily="18" charset="0"/>
                <a:cs typeface="Times New Roman" pitchFamily="18" charset="0"/>
              </a:rPr>
              <a:t>high-dimensional training dataset.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Naïve Bayes Classifier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is one of the simple and most </a:t>
            </a:r>
            <a:r>
              <a:rPr lang="en-US" sz="2400" b="1" dirty="0">
                <a:solidFill>
                  <a:srgbClr val="FF0066"/>
                </a:solidFill>
                <a:latin typeface="Book Antiqua" panose="02040602050305030304" pitchFamily="18" charset="0"/>
                <a:cs typeface="Times New Roman" pitchFamily="18" charset="0"/>
              </a:rPr>
              <a:t>effective Classification algorithms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which helps in </a:t>
            </a:r>
            <a:r>
              <a:rPr lang="en-US" sz="2400" b="1" dirty="0">
                <a:solidFill>
                  <a:srgbClr val="7030A0"/>
                </a:solidFill>
                <a:latin typeface="Book Antiqua" panose="02040602050305030304" pitchFamily="18" charset="0"/>
                <a:cs typeface="Times New Roman" pitchFamily="18" charset="0"/>
              </a:rPr>
              <a:t>building the fast machine learning models that can make quick predictions</a:t>
            </a:r>
            <a:r>
              <a:rPr lang="en-US" sz="2400" b="1" dirty="0" smtClean="0">
                <a:solidFill>
                  <a:srgbClr val="7030A0"/>
                </a:solidFill>
                <a:latin typeface="Book Antiqua" panose="02040602050305030304" pitchFamily="18" charset="0"/>
                <a:cs typeface="Times New Roman" pitchFamily="18" charset="0"/>
              </a:rPr>
              <a:t>.</a:t>
            </a:r>
            <a:endParaRPr lang="en-US" sz="2400" dirty="0">
              <a:latin typeface="Book Antiqua" panose="020406020503050303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4879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0" name="Title 2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93263" cy="5334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>
              <a:defRPr/>
            </a:pPr>
            <a:r>
              <a:rPr lang="en-US" sz="4000" b="1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Contd..</a:t>
            </a:r>
          </a:p>
        </p:txBody>
      </p:sp>
      <p:sp>
        <p:nvSpPr>
          <p:cNvPr id="2" name="Rectangle 1"/>
          <p:cNvSpPr/>
          <p:nvPr/>
        </p:nvSpPr>
        <p:spPr>
          <a:xfrm>
            <a:off x="184732" y="762000"/>
            <a:ext cx="8654468" cy="618630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/>
              <a:t>The </a:t>
            </a:r>
            <a:r>
              <a:rPr lang="en-US" sz="2400" dirty="0"/>
              <a:t>Naïve Bayes algorithm is comprised of </a:t>
            </a:r>
            <a:r>
              <a:rPr lang="en-US" sz="2400" b="1" dirty="0"/>
              <a:t>two words </a:t>
            </a:r>
            <a:r>
              <a:rPr lang="en-US" sz="2400" b="1" dirty="0">
                <a:solidFill>
                  <a:srgbClr val="7030A0"/>
                </a:solidFill>
              </a:rPr>
              <a:t>Naïve and Bayes, </a:t>
            </a:r>
            <a:r>
              <a:rPr lang="en-US" sz="2400" dirty="0"/>
              <a:t>Which can be described as</a:t>
            </a:r>
            <a:r>
              <a:rPr lang="en-US" sz="2400" dirty="0" smtClean="0"/>
              <a:t>: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u="sng" dirty="0">
                <a:solidFill>
                  <a:srgbClr val="FF0000"/>
                </a:solidFill>
              </a:rPr>
              <a:t>Naïve: </a:t>
            </a:r>
            <a:r>
              <a:rPr lang="en-US" sz="2400" dirty="0"/>
              <a:t>It is called Naïve because it assumes that the occurrence of a </a:t>
            </a:r>
            <a:r>
              <a:rPr lang="en-US" sz="2400" b="1" dirty="0">
                <a:solidFill>
                  <a:srgbClr val="870581"/>
                </a:solidFill>
              </a:rPr>
              <a:t>certain feature is independent of the occurrence of other features. </a:t>
            </a:r>
            <a:endParaRPr lang="en-US" sz="2400" b="1" dirty="0" smtClean="0">
              <a:solidFill>
                <a:srgbClr val="870581"/>
              </a:solidFill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/>
              <a:t>Such </a:t>
            </a:r>
            <a:r>
              <a:rPr lang="en-US" sz="2400" dirty="0"/>
              <a:t>as if the </a:t>
            </a:r>
            <a:r>
              <a:rPr lang="en-US" sz="2400" b="1" dirty="0">
                <a:solidFill>
                  <a:srgbClr val="990000"/>
                </a:solidFill>
              </a:rPr>
              <a:t>fruit is identified on the bases of color, shape, and taste, then red, spherical, and sweet fruit</a:t>
            </a:r>
            <a:r>
              <a:rPr lang="en-US" sz="2400" dirty="0"/>
              <a:t> is recognized as </a:t>
            </a:r>
            <a:r>
              <a:rPr lang="en-US" sz="2400" b="1" dirty="0">
                <a:solidFill>
                  <a:srgbClr val="0000FF"/>
                </a:solidFill>
              </a:rPr>
              <a:t>an apple</a:t>
            </a:r>
            <a:r>
              <a:rPr lang="en-US" sz="2400" dirty="0"/>
              <a:t>. </a:t>
            </a:r>
            <a:endParaRPr lang="en-US" sz="2400" dirty="0" smtClean="0"/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/>
              <a:t>Hence </a:t>
            </a:r>
            <a:r>
              <a:rPr lang="en-US" sz="2400" b="1" dirty="0">
                <a:solidFill>
                  <a:srgbClr val="FF0000"/>
                </a:solidFill>
              </a:rPr>
              <a:t>each feature individually contributes </a:t>
            </a:r>
            <a:r>
              <a:rPr lang="en-US" sz="2400" dirty="0"/>
              <a:t>to </a:t>
            </a:r>
            <a:r>
              <a:rPr lang="en-US" sz="2400" b="1" dirty="0"/>
              <a:t>identify that it is an apple </a:t>
            </a:r>
            <a:r>
              <a:rPr lang="en-US" sz="2400" b="1" dirty="0">
                <a:solidFill>
                  <a:srgbClr val="0000CC"/>
                </a:solidFill>
              </a:rPr>
              <a:t>without depending on each other</a:t>
            </a:r>
            <a:r>
              <a:rPr lang="en-US" sz="2400" b="1" dirty="0" smtClean="0">
                <a:solidFill>
                  <a:srgbClr val="0000CC"/>
                </a:solidFill>
              </a:rPr>
              <a:t>.</a:t>
            </a:r>
            <a:endParaRPr lang="en-US" sz="2400" b="1" dirty="0">
              <a:solidFill>
                <a:srgbClr val="0000CC"/>
              </a:solidFill>
              <a:latin typeface="Book Antiqua" panose="020406020503050303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3667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0" name="Title 2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93263" cy="5334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>
              <a:defRPr/>
            </a:pPr>
            <a:r>
              <a:rPr lang="en-US" sz="4000" b="1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Contd..</a:t>
            </a:r>
          </a:p>
        </p:txBody>
      </p:sp>
      <p:sp>
        <p:nvSpPr>
          <p:cNvPr id="2" name="Rectangle 1"/>
          <p:cNvSpPr/>
          <p:nvPr/>
        </p:nvSpPr>
        <p:spPr>
          <a:xfrm>
            <a:off x="381000" y="962085"/>
            <a:ext cx="8305800" cy="39703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0000FF"/>
                </a:solidFill>
                <a:latin typeface="Book Antiqua" panose="02040602050305030304" pitchFamily="18" charset="0"/>
                <a:cs typeface="Times New Roman" pitchFamily="18" charset="0"/>
              </a:rPr>
              <a:t>Bayes: </a:t>
            </a:r>
            <a:r>
              <a:rPr lang="en-US" sz="2400" dirty="0">
                <a:solidFill>
                  <a:schemeClr val="tx1"/>
                </a:solidFill>
                <a:latin typeface="Book Antiqua" panose="02040602050305030304" pitchFamily="18" charset="0"/>
                <a:cs typeface="Times New Roman" pitchFamily="18" charset="0"/>
              </a:rPr>
              <a:t>It is called Bayes because it depends on the principle of </a:t>
            </a:r>
            <a:r>
              <a:rPr lang="en-US" sz="2400" dirty="0">
                <a:solidFill>
                  <a:schemeClr val="tx1"/>
                </a:solidFill>
                <a:latin typeface="Book Antiqua" panose="02040602050305030304" pitchFamily="18" charset="0"/>
                <a:cs typeface="Times New Roman" pitchFamily="18" charset="0"/>
                <a:hlinkClick r:id="rId3"/>
              </a:rPr>
              <a:t>Bayes' Theorem</a:t>
            </a:r>
            <a:r>
              <a:rPr lang="en-US" sz="2400" dirty="0" smtClean="0">
                <a:solidFill>
                  <a:schemeClr val="tx1"/>
                </a:solidFill>
                <a:latin typeface="Book Antiqua" panose="02040602050305030304" pitchFamily="18" charset="0"/>
                <a:cs typeface="Times New Roman" pitchFamily="18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Naive Bayes mainly used in</a:t>
            </a:r>
          </a:p>
          <a:p>
            <a:pPr marL="800100" lvl="1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tx1"/>
                </a:solidFill>
                <a:latin typeface="Book Antiqua" panose="02040602050305030304" pitchFamily="18" charset="0"/>
                <a:cs typeface="Times New Roman" pitchFamily="18" charset="0"/>
              </a:rPr>
              <a:t>1. Face Recognition</a:t>
            </a:r>
          </a:p>
          <a:p>
            <a:pPr marL="800100" lvl="1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tx1"/>
                </a:solidFill>
                <a:latin typeface="Book Antiqua" panose="02040602050305030304" pitchFamily="18" charset="0"/>
                <a:cs typeface="Times New Roman" pitchFamily="18" charset="0"/>
              </a:rPr>
              <a:t>2. Weather Prediction</a:t>
            </a:r>
          </a:p>
          <a:p>
            <a:pPr marL="800100" lvl="1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tx1"/>
                </a:solidFill>
                <a:latin typeface="Book Antiqua" panose="02040602050305030304" pitchFamily="18" charset="0"/>
                <a:cs typeface="Times New Roman" pitchFamily="18" charset="0"/>
              </a:rPr>
              <a:t>3. Medical Diagnosis</a:t>
            </a:r>
          </a:p>
          <a:p>
            <a:pPr marL="800100" lvl="1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tx1"/>
                </a:solidFill>
                <a:latin typeface="Book Antiqua" panose="02040602050305030304" pitchFamily="18" charset="0"/>
                <a:cs typeface="Times New Roman" pitchFamily="18" charset="0"/>
              </a:rPr>
              <a:t>4. News Classification etc.</a:t>
            </a:r>
            <a:endParaRPr lang="en-US" sz="2400" dirty="0">
              <a:solidFill>
                <a:schemeClr val="tx1"/>
              </a:solidFill>
              <a:latin typeface="Book Antiqua" panose="020406020503050303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8594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0" name="Title 2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93263" cy="5334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>
              <a:defRPr/>
            </a:pPr>
            <a:r>
              <a:rPr lang="en-US" sz="4000" b="1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Contd..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914400"/>
            <a:ext cx="73914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7391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0" name="Title 2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93263" cy="5334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defRPr/>
            </a:pPr>
            <a:r>
              <a:rPr lang="en-US" sz="4000" b="1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Advantages of Naive bayes</a:t>
            </a:r>
          </a:p>
        </p:txBody>
      </p:sp>
      <p:sp>
        <p:nvSpPr>
          <p:cNvPr id="2" name="Rectangle 1"/>
          <p:cNvSpPr/>
          <p:nvPr/>
        </p:nvSpPr>
        <p:spPr>
          <a:xfrm>
            <a:off x="381000" y="962085"/>
            <a:ext cx="8305800" cy="34163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Book Antiqua" panose="02040602050305030304" pitchFamily="18" charset="0"/>
                <a:cs typeface="Times New Roman" pitchFamily="18" charset="0"/>
              </a:rPr>
              <a:t>The following are some of the </a:t>
            </a:r>
            <a:r>
              <a:rPr lang="en-US" sz="2400" b="1" dirty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benefits</a:t>
            </a:r>
            <a:r>
              <a:rPr lang="en-US" sz="2400" b="1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 of the Naive Bayes classifier: 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  <a:latin typeface="Book Antiqua" panose="02040602050305030304" pitchFamily="18" charset="0"/>
                <a:cs typeface="Times New Roman" pitchFamily="18" charset="0"/>
              </a:rPr>
              <a:t>It is simple and easy to </a:t>
            </a:r>
            <a:r>
              <a:rPr lang="en-US" sz="2400" dirty="0" smtClean="0">
                <a:solidFill>
                  <a:schemeClr val="tx1"/>
                </a:solidFill>
                <a:latin typeface="Book Antiqua" panose="02040602050305030304" pitchFamily="18" charset="0"/>
                <a:cs typeface="Times New Roman" pitchFamily="18" charset="0"/>
              </a:rPr>
              <a:t>implement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n-US" sz="2400" dirty="0" smtClean="0">
                <a:solidFill>
                  <a:schemeClr val="tx1"/>
                </a:solidFill>
                <a:latin typeface="Book Antiqua" panose="02040602050305030304" pitchFamily="18" charset="0"/>
                <a:cs typeface="Times New Roman" pitchFamily="18" charset="0"/>
              </a:rPr>
              <a:t>It </a:t>
            </a:r>
            <a:r>
              <a:rPr lang="en-US" sz="2400" dirty="0">
                <a:solidFill>
                  <a:schemeClr val="tx1"/>
                </a:solidFill>
                <a:latin typeface="Book Antiqua" panose="02040602050305030304" pitchFamily="18" charset="0"/>
                <a:cs typeface="Times New Roman" pitchFamily="18" charset="0"/>
              </a:rPr>
              <a:t>doesn’t require </a:t>
            </a:r>
            <a:r>
              <a:rPr lang="en-US" sz="2400" b="1" dirty="0">
                <a:solidFill>
                  <a:schemeClr val="tx1"/>
                </a:solidFill>
                <a:latin typeface="Book Antiqua" panose="02040602050305030304" pitchFamily="18" charset="0"/>
                <a:cs typeface="Times New Roman" pitchFamily="18" charset="0"/>
              </a:rPr>
              <a:t>as much training </a:t>
            </a:r>
            <a:r>
              <a:rPr lang="en-US" sz="2400" b="1" dirty="0" smtClean="0">
                <a:solidFill>
                  <a:schemeClr val="tx1"/>
                </a:solidFill>
                <a:latin typeface="Book Antiqua" panose="02040602050305030304" pitchFamily="18" charset="0"/>
                <a:cs typeface="Times New Roman" pitchFamily="18" charset="0"/>
              </a:rPr>
              <a:t>data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n-US" sz="2400" dirty="0" smtClean="0">
                <a:solidFill>
                  <a:schemeClr val="tx1"/>
                </a:solidFill>
                <a:latin typeface="Book Antiqua" panose="02040602050305030304" pitchFamily="18" charset="0"/>
                <a:cs typeface="Times New Roman" pitchFamily="18" charset="0"/>
              </a:rPr>
              <a:t>It </a:t>
            </a:r>
            <a:r>
              <a:rPr lang="en-US" sz="2400" dirty="0">
                <a:solidFill>
                  <a:schemeClr val="tx1"/>
                </a:solidFill>
                <a:latin typeface="Book Antiqua" panose="02040602050305030304" pitchFamily="18" charset="0"/>
                <a:cs typeface="Times New Roman" pitchFamily="18" charset="0"/>
              </a:rPr>
              <a:t>handles both </a:t>
            </a:r>
            <a:r>
              <a:rPr lang="en-US" sz="2400" b="1" dirty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continuous and discrete </a:t>
            </a:r>
            <a:r>
              <a:rPr lang="en-US" sz="2400" b="1" dirty="0" smtClean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data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n-US" sz="2400" dirty="0" smtClean="0">
                <a:solidFill>
                  <a:schemeClr val="tx1"/>
                </a:solidFill>
                <a:latin typeface="Book Antiqua" panose="02040602050305030304" pitchFamily="18" charset="0"/>
                <a:cs typeface="Times New Roman" pitchFamily="18" charset="0"/>
              </a:rPr>
              <a:t>It </a:t>
            </a:r>
            <a:r>
              <a:rPr lang="en-US" sz="2400" dirty="0">
                <a:solidFill>
                  <a:schemeClr val="tx1"/>
                </a:solidFill>
                <a:latin typeface="Book Antiqua" panose="02040602050305030304" pitchFamily="18" charset="0"/>
                <a:cs typeface="Times New Roman" pitchFamily="18" charset="0"/>
              </a:rPr>
              <a:t>is fast and can be used to </a:t>
            </a:r>
            <a:r>
              <a:rPr lang="en-US" sz="2400" b="1" dirty="0">
                <a:solidFill>
                  <a:schemeClr val="tx1"/>
                </a:solidFill>
                <a:latin typeface="Book Antiqua" panose="02040602050305030304" pitchFamily="18" charset="0"/>
                <a:cs typeface="Times New Roman" pitchFamily="18" charset="0"/>
              </a:rPr>
              <a:t>make real-time </a:t>
            </a:r>
            <a:r>
              <a:rPr lang="en-US" sz="2400" b="1" dirty="0" smtClean="0">
                <a:solidFill>
                  <a:schemeClr val="tx1"/>
                </a:solidFill>
                <a:latin typeface="Book Antiqua" panose="02040602050305030304" pitchFamily="18" charset="0"/>
                <a:cs typeface="Times New Roman" pitchFamily="18" charset="0"/>
              </a:rPr>
              <a:t>predictions</a:t>
            </a:r>
          </a:p>
        </p:txBody>
      </p:sp>
    </p:spTree>
    <p:extLst>
      <p:ext uri="{BB962C8B-B14F-4D97-AF65-F5344CB8AC3E}">
        <p14:creationId xmlns:p14="http://schemas.microsoft.com/office/powerpoint/2010/main" val="3325583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0" name="Title 2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93263" cy="5334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defRPr/>
            </a:pPr>
            <a:r>
              <a:rPr lang="en-US" sz="4000" b="1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USE CASE </a:t>
            </a:r>
          </a:p>
        </p:txBody>
      </p:sp>
      <p:sp>
        <p:nvSpPr>
          <p:cNvPr id="2" name="Rectangle 1"/>
          <p:cNvSpPr/>
          <p:nvPr/>
        </p:nvSpPr>
        <p:spPr>
          <a:xfrm>
            <a:off x="381000" y="962085"/>
            <a:ext cx="8305800" cy="286232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870581"/>
                </a:solidFill>
              </a:rPr>
              <a:t>Text classification</a:t>
            </a:r>
            <a:r>
              <a:rPr lang="en-US" sz="2400" dirty="0"/>
              <a:t> is one of the most popular </a:t>
            </a:r>
            <a:r>
              <a:rPr lang="en-US" sz="2400" b="1" dirty="0">
                <a:solidFill>
                  <a:srgbClr val="FF0066"/>
                </a:solidFill>
              </a:rPr>
              <a:t>applications of a Naive Bayes </a:t>
            </a:r>
            <a:r>
              <a:rPr lang="en-US" sz="2400" b="1" dirty="0" smtClean="0">
                <a:solidFill>
                  <a:srgbClr val="FF0066"/>
                </a:solidFill>
              </a:rPr>
              <a:t>classifier.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rgbClr val="990000"/>
                </a:solidFill>
              </a:rPr>
              <a:t>Problem statement: </a:t>
            </a:r>
            <a:r>
              <a:rPr lang="en-US" sz="2400" dirty="0" smtClean="0"/>
              <a:t>To perform text classification of </a:t>
            </a:r>
            <a:r>
              <a:rPr lang="en-US" sz="2400" b="1" dirty="0" smtClean="0">
                <a:solidFill>
                  <a:srgbClr val="0000FF"/>
                </a:solidFill>
              </a:rPr>
              <a:t>news headlines and classify news into different topics for a news website.</a:t>
            </a:r>
            <a:endParaRPr lang="en-US" sz="2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938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0" name="Title 2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93263" cy="5334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defRPr/>
            </a:pPr>
            <a:r>
              <a:rPr lang="en-US" sz="4000" b="1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Algorithm</a:t>
            </a:r>
          </a:p>
        </p:txBody>
      </p:sp>
      <p:sp>
        <p:nvSpPr>
          <p:cNvPr id="2" name="Rectangle 1"/>
          <p:cNvSpPr/>
          <p:nvPr/>
        </p:nvSpPr>
        <p:spPr>
          <a:xfrm>
            <a:off x="381000" y="962085"/>
            <a:ext cx="8305800" cy="563231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The Naive Bayes Classifier is inspired by </a:t>
            </a:r>
            <a:r>
              <a:rPr lang="en-US" sz="2400" b="1" dirty="0">
                <a:solidFill>
                  <a:srgbClr val="FF0000"/>
                </a:solidFill>
              </a:rPr>
              <a:t>Bayes Theorem</a:t>
            </a:r>
            <a:r>
              <a:rPr lang="en-US" sz="2400" dirty="0"/>
              <a:t> which states the </a:t>
            </a:r>
            <a:r>
              <a:rPr lang="en-US" sz="2400" b="1" dirty="0">
                <a:solidFill>
                  <a:srgbClr val="870581"/>
                </a:solidFill>
              </a:rPr>
              <a:t>following equation</a:t>
            </a:r>
            <a:r>
              <a:rPr lang="en-US" sz="2400" b="1" dirty="0" smtClean="0">
                <a:solidFill>
                  <a:srgbClr val="870581"/>
                </a:solidFill>
              </a:rPr>
              <a:t>: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b="1" dirty="0">
              <a:solidFill>
                <a:srgbClr val="870581"/>
              </a:solidFill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b="1" dirty="0" smtClean="0">
              <a:solidFill>
                <a:srgbClr val="870581"/>
              </a:solidFill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b="1" dirty="0">
              <a:solidFill>
                <a:srgbClr val="870581"/>
              </a:solidFill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b="1" dirty="0" smtClean="0">
              <a:solidFill>
                <a:srgbClr val="870581"/>
              </a:solidFill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b="1" dirty="0">
              <a:solidFill>
                <a:srgbClr val="870581"/>
              </a:solidFill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b="1" dirty="0" smtClean="0">
              <a:solidFill>
                <a:srgbClr val="870581"/>
              </a:solidFill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b="1" dirty="0" smtClean="0">
              <a:solidFill>
                <a:srgbClr val="870581"/>
              </a:solidFill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b="1" dirty="0">
              <a:solidFill>
                <a:srgbClr val="0000FF"/>
              </a:solidFill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2485334"/>
            <a:ext cx="6858000" cy="12929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4204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4" name="Rectangle 3"/>
          <p:cNvSpPr/>
          <p:nvPr/>
        </p:nvSpPr>
        <p:spPr>
          <a:xfrm>
            <a:off x="417286" y="304800"/>
            <a:ext cx="8229600" cy="618630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This </a:t>
            </a:r>
            <a:r>
              <a:rPr lang="en-US" sz="2400" b="1" dirty="0">
                <a:solidFill>
                  <a:srgbClr val="870581"/>
                </a:solidFill>
                <a:latin typeface="Times New Roman" pitchFamily="18" charset="0"/>
                <a:cs typeface="Times New Roman" pitchFamily="18" charset="0"/>
              </a:rPr>
              <a:t>equation can be rewritten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using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 (input variables)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 (output variable)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to make it easier to understand.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plain English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this equation is solving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for the </a:t>
            </a:r>
            <a:r>
              <a:rPr lang="en-US" sz="2400" b="1" dirty="0">
                <a:solidFill>
                  <a:srgbClr val="870581"/>
                </a:solidFill>
                <a:latin typeface="Times New Roman" pitchFamily="18" charset="0"/>
                <a:cs typeface="Times New Roman" pitchFamily="18" charset="0"/>
              </a:rPr>
              <a:t>probability of y given input features X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b="1" dirty="0" smtClean="0">
              <a:solidFill>
                <a:srgbClr val="87058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Re write as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b="1" dirty="0">
              <a:solidFill>
                <a:srgbClr val="87058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514" y="4885871"/>
            <a:ext cx="6858000" cy="136252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622323"/>
            <a:ext cx="6858000" cy="12929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9049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4" name="Rectangle 3"/>
          <p:cNvSpPr/>
          <p:nvPr/>
        </p:nvSpPr>
        <p:spPr>
          <a:xfrm>
            <a:off x="381000" y="457200"/>
            <a:ext cx="8229600" cy="627864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Here 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x1, x2…,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xn</a:t>
            </a:r>
            <a:r>
              <a:rPr lang="en-US" sz="2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 represents the 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eatures (or) Attributes . </a:t>
            </a:r>
            <a:r>
              <a:rPr lang="en-US" sz="2400" b="1" dirty="0" err="1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i.e</a:t>
            </a:r>
            <a:r>
              <a:rPr lang="en-US" sz="24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, color, shape, size etc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‘y’</a:t>
            </a:r>
            <a:r>
              <a:rPr lang="en-US" sz="24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is the 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Class Labels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 err="1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i.e</a:t>
            </a:r>
            <a:r>
              <a:rPr lang="en-US" sz="24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, Yes or No etc.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dirty="0" smtClean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Because </a:t>
            </a:r>
            <a:r>
              <a:rPr lang="en-US" sz="2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of the </a:t>
            </a:r>
            <a:r>
              <a:rPr lang="en-US" sz="24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naive assumption </a:t>
            </a:r>
            <a:r>
              <a:rPr lang="en-US" sz="2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(hence the name) that 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variables are independent given the class</a:t>
            </a:r>
            <a:r>
              <a:rPr lang="en-US" sz="2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, we can </a:t>
            </a:r>
            <a:r>
              <a:rPr lang="en-US" sz="2400" b="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rewrite </a:t>
            </a:r>
            <a:r>
              <a:rPr lang="en-US" sz="2400" b="1" dirty="0">
                <a:solidFill>
                  <a:srgbClr val="870581"/>
                </a:solidFill>
                <a:latin typeface="Times New Roman" pitchFamily="18" charset="0"/>
                <a:cs typeface="Times New Roman" pitchFamily="18" charset="0"/>
              </a:rPr>
              <a:t>P(</a:t>
            </a:r>
            <a:r>
              <a:rPr lang="en-US" sz="2400" b="1" dirty="0" err="1">
                <a:solidFill>
                  <a:srgbClr val="870581"/>
                </a:solidFill>
                <a:latin typeface="Times New Roman" pitchFamily="18" charset="0"/>
                <a:cs typeface="Times New Roman" pitchFamily="18" charset="0"/>
              </a:rPr>
              <a:t>X|y</a:t>
            </a:r>
            <a:r>
              <a:rPr lang="en-US" sz="2400" b="1" dirty="0">
                <a:solidFill>
                  <a:srgbClr val="870581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as follows</a:t>
            </a:r>
            <a:r>
              <a:rPr lang="en-US" sz="24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371" y="5294086"/>
            <a:ext cx="6858000" cy="9543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514" y="2514600"/>
            <a:ext cx="5181600" cy="8191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4492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4" name="Rectangle 3"/>
          <p:cNvSpPr/>
          <p:nvPr/>
        </p:nvSpPr>
        <p:spPr>
          <a:xfrm>
            <a:off x="402770" y="530238"/>
            <a:ext cx="8360229" cy="563231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By </a:t>
            </a:r>
            <a:r>
              <a:rPr lang="en-US" sz="24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this equation,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dirty="0" smtClean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By </a:t>
            </a:r>
            <a:r>
              <a:rPr lang="en-US" sz="2400" b="1" dirty="0">
                <a:solidFill>
                  <a:srgbClr val="870581"/>
                </a:solidFill>
                <a:latin typeface="Times New Roman" pitchFamily="18" charset="0"/>
                <a:cs typeface="Times New Roman" pitchFamily="18" charset="0"/>
              </a:rPr>
              <a:t>substituting</a:t>
            </a:r>
            <a:r>
              <a:rPr lang="en-US" sz="2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for 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 and 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expanding using the chain rule </a:t>
            </a:r>
            <a:r>
              <a:rPr lang="en-US" sz="2400" b="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we get,</a:t>
            </a:r>
          </a:p>
          <a:p>
            <a:pPr algn="just">
              <a:lnSpc>
                <a:spcPct val="150000"/>
              </a:lnSpc>
            </a:pPr>
            <a:endParaRPr lang="en-US" sz="2400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Now, you can obtain the values for each by looking at the 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dataset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24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substitute them into the equation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838200"/>
            <a:ext cx="4610100" cy="10287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100" name="Picture 4" descr="https://www.kdnuggets.com/wp-content/uploads/bayes-nagesh-5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0" y="3663041"/>
            <a:ext cx="7772400" cy="10287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7141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6858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IN" sz="4800" b="1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Supervised Learning</a:t>
            </a:r>
            <a:endParaRPr lang="en-US" sz="4800" b="1" dirty="0">
              <a:solidFill>
                <a:srgbClr val="0000CC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304800" y="1143000"/>
            <a:ext cx="8382000" cy="53340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109728" indent="0" eaLnBrk="1" fontAlgn="auto" hangingPunct="1">
              <a:lnSpc>
                <a:spcPct val="150000"/>
              </a:lnSpc>
              <a:spcAft>
                <a:spcPts val="0"/>
              </a:spcAft>
              <a:buNone/>
              <a:defRPr/>
            </a:pPr>
            <a:r>
              <a:rPr lang="en-US" sz="4000" b="1" u="sng" dirty="0" smtClean="0">
                <a:solidFill>
                  <a:srgbClr val="FF0000"/>
                </a:solidFill>
                <a:latin typeface="Baskerville Old Face" pitchFamily="18" charset="0"/>
              </a:rPr>
              <a:t>Topics : 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3200" b="1" dirty="0">
                <a:solidFill>
                  <a:srgbClr val="870581"/>
                </a:solidFill>
              </a:rPr>
              <a:t>Bayes </a:t>
            </a:r>
            <a:r>
              <a:rPr lang="en-IN" sz="3200" b="1" dirty="0" smtClean="0">
                <a:solidFill>
                  <a:srgbClr val="870581"/>
                </a:solidFill>
              </a:rPr>
              <a:t>Theorem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3200" b="1" dirty="0" smtClean="0">
                <a:solidFill>
                  <a:srgbClr val="FF0066"/>
                </a:solidFill>
              </a:rPr>
              <a:t>Naive </a:t>
            </a:r>
            <a:r>
              <a:rPr lang="en-IN" sz="3200" b="1" dirty="0">
                <a:solidFill>
                  <a:srgbClr val="FF0066"/>
                </a:solidFill>
              </a:rPr>
              <a:t>Bayes </a:t>
            </a:r>
            <a:r>
              <a:rPr lang="en-IN" sz="3200" b="1" dirty="0" smtClean="0">
                <a:solidFill>
                  <a:srgbClr val="FF0066"/>
                </a:solidFill>
              </a:rPr>
              <a:t>Classifier</a:t>
            </a:r>
          </a:p>
          <a:p>
            <a:pPr lvl="2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200" b="1" smtClean="0">
                <a:solidFill>
                  <a:srgbClr val="005024"/>
                </a:solidFill>
                <a:latin typeface="Baskerville Old Face" pitchFamily="18" charset="0"/>
              </a:rPr>
              <a:t>Examples</a:t>
            </a:r>
            <a:endParaRPr lang="en-US" sz="3200" b="1" dirty="0" smtClean="0">
              <a:solidFill>
                <a:srgbClr val="005024"/>
              </a:solidFill>
              <a:latin typeface="Baskerville Old Face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4" name="Rectangle 3"/>
          <p:cNvSpPr/>
          <p:nvPr/>
        </p:nvSpPr>
        <p:spPr>
          <a:xfrm>
            <a:off x="402771" y="530238"/>
            <a:ext cx="8229600" cy="618630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For </a:t>
            </a:r>
            <a:r>
              <a:rPr lang="en-US" sz="24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all entries in the dataset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the </a:t>
            </a:r>
            <a:r>
              <a:rPr lang="en-US" sz="2400" b="1" dirty="0">
                <a:solidFill>
                  <a:srgbClr val="870581"/>
                </a:solidFill>
                <a:latin typeface="Times New Roman" pitchFamily="18" charset="0"/>
                <a:cs typeface="Times New Roman" pitchFamily="18" charset="0"/>
              </a:rPr>
              <a:t>denominator does not change,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it 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remains static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Therefore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the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denominator can be removed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2400" b="1" u="sng" dirty="0">
                <a:solidFill>
                  <a:srgbClr val="870581"/>
                </a:solidFill>
                <a:latin typeface="Times New Roman" pitchFamily="18" charset="0"/>
                <a:cs typeface="Times New Roman" pitchFamily="18" charset="0"/>
              </a:rPr>
              <a:t>proportionality can be injected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Finally, we have to </a:t>
            </a:r>
            <a:r>
              <a:rPr lang="en-US" sz="2400" b="1" dirty="0" smtClean="0">
                <a:solidFill>
                  <a:srgbClr val="870581"/>
                </a:solidFill>
                <a:latin typeface="Times New Roman" pitchFamily="18" charset="0"/>
                <a:cs typeface="Times New Roman" pitchFamily="18" charset="0"/>
              </a:rPr>
              <a:t>find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class variable </a:t>
            </a:r>
            <a:r>
              <a:rPr lang="en-US" sz="2400" b="1" dirty="0" smtClean="0">
                <a:solidFill>
                  <a:srgbClr val="0000CC"/>
                </a:solidFill>
              </a:rPr>
              <a:t>(y)</a:t>
            </a:r>
            <a:r>
              <a:rPr lang="en-US" sz="2400" dirty="0" smtClean="0"/>
              <a:t> with </a:t>
            </a:r>
            <a:r>
              <a:rPr lang="en-US" sz="2400" b="1" dirty="0" smtClean="0">
                <a:solidFill>
                  <a:srgbClr val="FF0000"/>
                </a:solidFill>
              </a:rPr>
              <a:t>maximum probability. 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b="1" dirty="0" smtClean="0">
              <a:solidFill>
                <a:srgbClr val="FF0000"/>
              </a:solidFill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3009900"/>
            <a:ext cx="7848600" cy="838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650" y="5298042"/>
            <a:ext cx="7124700" cy="8001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9542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4" name="Rectangle 3"/>
          <p:cNvSpPr/>
          <p:nvPr/>
        </p:nvSpPr>
        <p:spPr>
          <a:xfrm>
            <a:off x="402771" y="530238"/>
            <a:ext cx="8229600" cy="230832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Here,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Argmax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is simply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an operation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that finds the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argument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that </a:t>
            </a:r>
            <a:r>
              <a:rPr lang="en-US" sz="24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gives the maximum value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from a </a:t>
            </a:r>
            <a:r>
              <a:rPr lang="en-US" sz="2400" b="1" dirty="0">
                <a:solidFill>
                  <a:srgbClr val="870581"/>
                </a:solidFill>
                <a:latin typeface="Times New Roman" pitchFamily="18" charset="0"/>
                <a:cs typeface="Times New Roman" pitchFamily="18" charset="0"/>
              </a:rPr>
              <a:t>target function.</a:t>
            </a:r>
          </a:p>
          <a:p>
            <a:pPr algn="just">
              <a:lnSpc>
                <a:spcPct val="150000"/>
              </a:lnSpc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520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0" name="Title 2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93263" cy="6858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defRPr/>
            </a:pPr>
            <a:r>
              <a:rPr lang="en-US" sz="4000" b="1" dirty="0" smtClean="0">
                <a:solidFill>
                  <a:srgbClr val="0000CC"/>
                </a:solidFill>
                <a:latin typeface="Book Antiqua" pitchFamily="18" charset="0"/>
                <a:cs typeface="Arial" pitchFamily="34" charset="0"/>
              </a:rPr>
              <a:t>Naïve Bayes Algorithm Steps</a:t>
            </a:r>
            <a:endParaRPr lang="en-US" sz="4000" b="1" dirty="0" smtClean="0">
              <a:solidFill>
                <a:srgbClr val="0000CC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1000" y="962085"/>
            <a:ext cx="8305800" cy="452431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u="sng" dirty="0" smtClean="0">
                <a:solidFill>
                  <a:srgbClr val="FF0000"/>
                </a:solidFill>
              </a:rPr>
              <a:t>Step-1:</a:t>
            </a:r>
            <a:r>
              <a:rPr lang="en-US" sz="2400" dirty="0" smtClean="0"/>
              <a:t>  </a:t>
            </a:r>
            <a:r>
              <a:rPr lang="en-US" sz="2400" dirty="0"/>
              <a:t>Convert the </a:t>
            </a:r>
            <a:r>
              <a:rPr lang="en-US" sz="2400" b="1" dirty="0">
                <a:solidFill>
                  <a:srgbClr val="0000CC"/>
                </a:solidFill>
              </a:rPr>
              <a:t>data set </a:t>
            </a:r>
            <a:r>
              <a:rPr lang="en-US" sz="2400" dirty="0"/>
              <a:t>into a </a:t>
            </a:r>
            <a:r>
              <a:rPr lang="en-US" sz="2400" b="1" dirty="0">
                <a:solidFill>
                  <a:srgbClr val="990000"/>
                </a:solidFill>
              </a:rPr>
              <a:t>frequency </a:t>
            </a:r>
            <a:r>
              <a:rPr lang="en-US" sz="2400" b="1" dirty="0" smtClean="0">
                <a:solidFill>
                  <a:srgbClr val="990000"/>
                </a:solidFill>
              </a:rPr>
              <a:t>table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u="sng" dirty="0">
                <a:solidFill>
                  <a:srgbClr val="FF0000"/>
                </a:solidFill>
              </a:rPr>
              <a:t>Step-2:  </a:t>
            </a:r>
            <a:r>
              <a:rPr lang="en-US" sz="2400" dirty="0" smtClean="0"/>
              <a:t>Next </a:t>
            </a:r>
            <a:r>
              <a:rPr lang="en-US" sz="2400" b="1" dirty="0" smtClean="0"/>
              <a:t>calculate </a:t>
            </a:r>
            <a:r>
              <a:rPr lang="en-US" sz="2400" dirty="0" smtClean="0"/>
              <a:t>the </a:t>
            </a:r>
            <a:r>
              <a:rPr lang="en-US" sz="2400" b="1" dirty="0" smtClean="0">
                <a:solidFill>
                  <a:srgbClr val="870581"/>
                </a:solidFill>
              </a:rPr>
              <a:t>Likely hood table </a:t>
            </a:r>
            <a:r>
              <a:rPr lang="en-US" sz="2400" dirty="0" smtClean="0"/>
              <a:t>from the </a:t>
            </a:r>
            <a:r>
              <a:rPr lang="en-US" sz="2400" b="1" dirty="0" smtClean="0">
                <a:solidFill>
                  <a:srgbClr val="7030A0"/>
                </a:solidFill>
              </a:rPr>
              <a:t>Frequency Table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u="sng" dirty="0">
                <a:solidFill>
                  <a:srgbClr val="FF0000"/>
                </a:solidFill>
              </a:rPr>
              <a:t>Step-3:</a:t>
            </a:r>
            <a:r>
              <a:rPr lang="en-US" sz="2400" dirty="0" smtClean="0"/>
              <a:t> Now</a:t>
            </a:r>
            <a:r>
              <a:rPr lang="en-US" sz="2400" dirty="0"/>
              <a:t>, use </a:t>
            </a:r>
            <a:r>
              <a:rPr lang="en-US" sz="2400" b="1" dirty="0">
                <a:solidFill>
                  <a:srgbClr val="0000CC"/>
                </a:solidFill>
                <a:hlinkClick r:id="rId3"/>
              </a:rPr>
              <a:t>Naive Bayesian</a:t>
            </a:r>
            <a:r>
              <a:rPr lang="en-US" sz="2400" b="1" dirty="0">
                <a:solidFill>
                  <a:srgbClr val="0000CC"/>
                </a:solidFill>
              </a:rPr>
              <a:t> equation </a:t>
            </a:r>
            <a:r>
              <a:rPr lang="en-US" sz="2400" dirty="0"/>
              <a:t>to </a:t>
            </a:r>
            <a:r>
              <a:rPr lang="en-US" sz="2400" b="1" dirty="0"/>
              <a:t>calculate</a:t>
            </a:r>
            <a:r>
              <a:rPr lang="en-US" sz="2400" dirty="0"/>
              <a:t> the </a:t>
            </a:r>
            <a:r>
              <a:rPr lang="en-US" sz="2400" b="1" dirty="0">
                <a:solidFill>
                  <a:srgbClr val="009900"/>
                </a:solidFill>
              </a:rPr>
              <a:t>posterior probability for each class</a:t>
            </a:r>
            <a:r>
              <a:rPr lang="en-US" sz="2400" dirty="0"/>
              <a:t>. </a:t>
            </a:r>
            <a:endParaRPr lang="en-US" sz="2400" dirty="0" smtClean="0"/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/>
              <a:t>Finally, The </a:t>
            </a:r>
            <a:r>
              <a:rPr lang="en-US" sz="2400" dirty="0"/>
              <a:t>class with the </a:t>
            </a:r>
            <a:r>
              <a:rPr lang="en-US" sz="2400" b="1" dirty="0">
                <a:solidFill>
                  <a:srgbClr val="FF0066"/>
                </a:solidFill>
              </a:rPr>
              <a:t>highest posterior probability </a:t>
            </a:r>
            <a:r>
              <a:rPr lang="en-US" sz="2400" dirty="0"/>
              <a:t>is the </a:t>
            </a:r>
            <a:r>
              <a:rPr lang="en-US" sz="2400" b="1" u="sng" dirty="0">
                <a:solidFill>
                  <a:srgbClr val="7030A0"/>
                </a:solidFill>
              </a:rPr>
              <a:t>outcome of the prediction.</a:t>
            </a:r>
            <a:endParaRPr lang="en-US" sz="2400" b="1" u="sng" dirty="0" smtClean="0">
              <a:solidFill>
                <a:srgbClr val="7030A0"/>
              </a:solidFill>
            </a:endParaRPr>
          </a:p>
          <a:p>
            <a:pPr algn="just">
              <a:lnSpc>
                <a:spcPct val="150000"/>
              </a:lnSpc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55694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0" name="Title 2"/>
          <p:cNvSpPr>
            <a:spLocks noGrp="1"/>
          </p:cNvSpPr>
          <p:nvPr>
            <p:ph type="title"/>
          </p:nvPr>
        </p:nvSpPr>
        <p:spPr>
          <a:xfrm>
            <a:off x="381000" y="0"/>
            <a:ext cx="8293263" cy="6096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defRPr/>
            </a:pPr>
            <a:r>
              <a:rPr lang="en-US" sz="4000" b="1" dirty="0" smtClean="0">
                <a:solidFill>
                  <a:srgbClr val="0000CC"/>
                </a:solidFill>
                <a:latin typeface="Book Antiqua" pitchFamily="18" charset="0"/>
                <a:cs typeface="Arial" pitchFamily="34" charset="0"/>
              </a:rPr>
              <a:t>Example-1</a:t>
            </a:r>
            <a:endParaRPr lang="en-US" sz="4000" b="1" dirty="0" smtClean="0">
              <a:solidFill>
                <a:srgbClr val="0000CC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1000" y="762000"/>
            <a:ext cx="8305800" cy="58169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/>
              <a:t>Suppose you tracked the weather conditions for </a:t>
            </a:r>
            <a:r>
              <a:rPr lang="en-US" sz="2000" b="1" dirty="0"/>
              <a:t>14 days</a:t>
            </a:r>
            <a:r>
              <a:rPr lang="en-US" sz="2000" dirty="0"/>
              <a:t> and based on the </a:t>
            </a:r>
            <a:r>
              <a:rPr lang="en-US" sz="2000" b="1" dirty="0">
                <a:solidFill>
                  <a:srgbClr val="7030A0"/>
                </a:solidFill>
              </a:rPr>
              <a:t>weather conditions</a:t>
            </a:r>
            <a:r>
              <a:rPr lang="en-US" sz="2000" dirty="0"/>
              <a:t>, you decided whether to </a:t>
            </a:r>
            <a:r>
              <a:rPr lang="en-US" sz="2000" b="1" dirty="0" smtClean="0">
                <a:solidFill>
                  <a:srgbClr val="FF0000"/>
                </a:solidFill>
              </a:rPr>
              <a:t>play golf or not play golf.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000" b="1" dirty="0" smtClean="0">
              <a:solidFill>
                <a:srgbClr val="FF0000"/>
              </a:solidFill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b="1" dirty="0">
              <a:solidFill>
                <a:srgbClr val="FF0000"/>
              </a:solidFill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b="1" dirty="0" smtClean="0">
              <a:solidFill>
                <a:srgbClr val="FF0000"/>
              </a:solidFill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b="1" dirty="0">
              <a:solidFill>
                <a:srgbClr val="FF0000"/>
              </a:solidFill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b="1" dirty="0" smtClean="0">
              <a:solidFill>
                <a:srgbClr val="FF0000"/>
              </a:solidFill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b="1" dirty="0">
              <a:solidFill>
                <a:srgbClr val="FF0000"/>
              </a:solidFill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b="1" dirty="0" smtClean="0">
              <a:solidFill>
                <a:srgbClr val="FF0000"/>
              </a:solidFill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258918"/>
            <a:ext cx="5867400" cy="4111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1934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0" name="Title 2"/>
          <p:cNvSpPr>
            <a:spLocks noGrp="1"/>
          </p:cNvSpPr>
          <p:nvPr>
            <p:ph type="title"/>
          </p:nvPr>
        </p:nvSpPr>
        <p:spPr>
          <a:xfrm>
            <a:off x="381000" y="0"/>
            <a:ext cx="8293263" cy="6096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>
              <a:defRPr/>
            </a:pPr>
            <a:r>
              <a:rPr lang="en-US" sz="4000" b="1" dirty="0" smtClean="0">
                <a:solidFill>
                  <a:srgbClr val="0000CC"/>
                </a:solidFill>
                <a:latin typeface="Book Antiqua" pitchFamily="18" charset="0"/>
                <a:cs typeface="Arial" pitchFamily="34" charset="0"/>
              </a:rPr>
              <a:t>Contd..</a:t>
            </a:r>
            <a:endParaRPr lang="en-US" sz="4000" b="1" dirty="0" smtClean="0">
              <a:solidFill>
                <a:srgbClr val="0000CC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1000" y="762000"/>
            <a:ext cx="8305800" cy="563231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u="sng" dirty="0" smtClean="0">
                <a:solidFill>
                  <a:srgbClr val="FF0000"/>
                </a:solidFill>
              </a:rPr>
              <a:t>Step-1:</a:t>
            </a:r>
            <a:r>
              <a:rPr lang="en-US" sz="2400" b="1" dirty="0" smtClean="0"/>
              <a:t> First</a:t>
            </a:r>
            <a:r>
              <a:rPr lang="en-US" sz="2400" b="1" dirty="0"/>
              <a:t>, we need to </a:t>
            </a:r>
            <a:r>
              <a:rPr lang="en-US" sz="2400" b="1" dirty="0">
                <a:solidFill>
                  <a:srgbClr val="0000CC"/>
                </a:solidFill>
              </a:rPr>
              <a:t>convert this into a </a:t>
            </a:r>
            <a:r>
              <a:rPr lang="en-US" sz="2400" b="1" dirty="0" smtClean="0">
                <a:solidFill>
                  <a:srgbClr val="0000CC"/>
                </a:solidFill>
              </a:rPr>
              <a:t>Frequency Table</a:t>
            </a:r>
            <a:endParaRPr lang="en-US" sz="2400" b="1" dirty="0">
              <a:solidFill>
                <a:srgbClr val="0000CC"/>
              </a:solidFill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dirty="0">
              <a:solidFill>
                <a:srgbClr val="FF0000"/>
              </a:solidFill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dirty="0" smtClean="0">
              <a:solidFill>
                <a:srgbClr val="FF0000"/>
              </a:solidFill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b="1" dirty="0" smtClean="0">
              <a:solidFill>
                <a:srgbClr val="FF0000"/>
              </a:solidFill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b="1" dirty="0">
              <a:solidFill>
                <a:srgbClr val="FF0000"/>
              </a:solidFill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b="1" dirty="0" smtClean="0">
              <a:solidFill>
                <a:srgbClr val="FF0000"/>
              </a:solidFill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b="1" dirty="0">
              <a:solidFill>
                <a:srgbClr val="FF0000"/>
              </a:solidFill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b="1" dirty="0" smtClean="0">
              <a:solidFill>
                <a:srgbClr val="FF0000"/>
              </a:solidFill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963825"/>
            <a:ext cx="535305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021225"/>
            <a:ext cx="7029450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8387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0" name="Title 2"/>
          <p:cNvSpPr>
            <a:spLocks noGrp="1"/>
          </p:cNvSpPr>
          <p:nvPr>
            <p:ph type="title"/>
          </p:nvPr>
        </p:nvSpPr>
        <p:spPr>
          <a:xfrm>
            <a:off x="381000" y="0"/>
            <a:ext cx="8293263" cy="6096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>
              <a:defRPr/>
            </a:pPr>
            <a:r>
              <a:rPr lang="en-US" sz="4000" b="1" dirty="0" smtClean="0">
                <a:solidFill>
                  <a:srgbClr val="0000CC"/>
                </a:solidFill>
                <a:latin typeface="Book Antiqua" pitchFamily="18" charset="0"/>
                <a:cs typeface="Arial" pitchFamily="34" charset="0"/>
              </a:rPr>
              <a:t>Contd..</a:t>
            </a:r>
            <a:endParaRPr lang="en-US" sz="4000" b="1" dirty="0" smtClean="0">
              <a:solidFill>
                <a:srgbClr val="0000CC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1000" y="762000"/>
            <a:ext cx="8305800" cy="563231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u="sng" dirty="0" smtClean="0">
                <a:solidFill>
                  <a:srgbClr val="FF0000"/>
                </a:solidFill>
              </a:rPr>
              <a:t>Step-2:</a:t>
            </a:r>
            <a:r>
              <a:rPr lang="en-US" sz="2400" b="1" dirty="0" smtClean="0"/>
              <a:t> Next, </a:t>
            </a:r>
            <a:r>
              <a:rPr lang="en-US" sz="2400" b="1" dirty="0" smtClean="0">
                <a:solidFill>
                  <a:srgbClr val="0000CC"/>
                </a:solidFill>
              </a:rPr>
              <a:t>convert </a:t>
            </a:r>
            <a:r>
              <a:rPr lang="en-US" sz="2400" b="1" dirty="0">
                <a:solidFill>
                  <a:srgbClr val="0000CC"/>
                </a:solidFill>
              </a:rPr>
              <a:t>this into a </a:t>
            </a:r>
            <a:r>
              <a:rPr lang="en-US" sz="2400" b="1" dirty="0" smtClean="0">
                <a:solidFill>
                  <a:srgbClr val="0000CC"/>
                </a:solidFill>
              </a:rPr>
              <a:t>Likelihood Table. </a:t>
            </a:r>
            <a:r>
              <a:rPr lang="en-US" sz="2400" b="1" dirty="0" err="1" smtClean="0">
                <a:solidFill>
                  <a:schemeClr val="tx1"/>
                </a:solidFill>
              </a:rPr>
              <a:t>i.e</a:t>
            </a:r>
            <a:r>
              <a:rPr lang="en-US" sz="2400" b="1" dirty="0" smtClean="0">
                <a:solidFill>
                  <a:schemeClr val="tx1"/>
                </a:solidFill>
              </a:rPr>
              <a:t>,</a:t>
            </a:r>
            <a:r>
              <a:rPr lang="en-US" sz="2400" b="1" dirty="0" smtClean="0">
                <a:solidFill>
                  <a:srgbClr val="0000CC"/>
                </a:solidFill>
              </a:rPr>
              <a:t> </a:t>
            </a:r>
            <a:r>
              <a:rPr lang="en-US" sz="2400" b="1" dirty="0" smtClean="0"/>
              <a:t>we </a:t>
            </a:r>
            <a:r>
              <a:rPr lang="en-US" sz="2400" b="1" dirty="0"/>
              <a:t>want to </a:t>
            </a:r>
            <a:r>
              <a:rPr lang="en-US" sz="2400" b="1" dirty="0">
                <a:solidFill>
                  <a:srgbClr val="009900"/>
                </a:solidFill>
              </a:rPr>
              <a:t>convert</a:t>
            </a:r>
            <a:r>
              <a:rPr lang="en-US" sz="2400" b="1" dirty="0"/>
              <a:t> the </a:t>
            </a:r>
            <a:r>
              <a:rPr lang="en-US" sz="2400" b="1" dirty="0">
                <a:solidFill>
                  <a:srgbClr val="FF0066"/>
                </a:solidFill>
              </a:rPr>
              <a:t>frequencies into ratios</a:t>
            </a:r>
            <a:r>
              <a:rPr lang="en-US" sz="2400" b="1" dirty="0"/>
              <a:t> or </a:t>
            </a:r>
            <a:r>
              <a:rPr lang="en-US" sz="2400" b="1" dirty="0">
                <a:solidFill>
                  <a:srgbClr val="7030A0"/>
                </a:solidFill>
              </a:rPr>
              <a:t>conditional probabilities</a:t>
            </a:r>
            <a:r>
              <a:rPr lang="en-US" sz="2400" dirty="0">
                <a:solidFill>
                  <a:srgbClr val="7030A0"/>
                </a:solidFill>
              </a:rPr>
              <a:t>: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dirty="0" smtClean="0">
              <a:solidFill>
                <a:srgbClr val="FF0000"/>
              </a:solidFill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b="1" dirty="0" smtClean="0">
              <a:solidFill>
                <a:srgbClr val="FF0000"/>
              </a:solidFill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b="1" dirty="0">
              <a:solidFill>
                <a:srgbClr val="FF0000"/>
              </a:solidFill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b="1" dirty="0" smtClean="0">
              <a:solidFill>
                <a:srgbClr val="FF0000"/>
              </a:solidFill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b="1" dirty="0">
              <a:solidFill>
                <a:srgbClr val="FF0000"/>
              </a:solidFill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b="1" dirty="0" smtClean="0">
              <a:solidFill>
                <a:srgbClr val="FF0000"/>
              </a:solidFill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714" y="2514600"/>
            <a:ext cx="5295900" cy="157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262438"/>
            <a:ext cx="6972300" cy="190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9343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0" name="Title 2"/>
          <p:cNvSpPr>
            <a:spLocks noGrp="1"/>
          </p:cNvSpPr>
          <p:nvPr>
            <p:ph type="title"/>
          </p:nvPr>
        </p:nvSpPr>
        <p:spPr>
          <a:xfrm>
            <a:off x="381000" y="0"/>
            <a:ext cx="8293263" cy="6096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>
              <a:defRPr/>
            </a:pPr>
            <a:r>
              <a:rPr lang="en-US" sz="4000" b="1" dirty="0" smtClean="0">
                <a:solidFill>
                  <a:srgbClr val="0000CC"/>
                </a:solidFill>
                <a:latin typeface="Book Antiqua" pitchFamily="18" charset="0"/>
                <a:cs typeface="Arial" pitchFamily="34" charset="0"/>
              </a:rPr>
              <a:t>Contd..</a:t>
            </a:r>
            <a:endParaRPr lang="en-US" sz="4000" b="1" dirty="0" smtClean="0">
              <a:solidFill>
                <a:srgbClr val="0000CC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1000" y="762000"/>
            <a:ext cx="8305800" cy="563231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u="sng" dirty="0" smtClean="0">
                <a:solidFill>
                  <a:srgbClr val="FF0000"/>
                </a:solidFill>
              </a:rPr>
              <a:t>Step-3:</a:t>
            </a:r>
            <a:r>
              <a:rPr lang="en-US" sz="2400" b="1" dirty="0"/>
              <a:t> Finally, we can use the </a:t>
            </a:r>
            <a:r>
              <a:rPr lang="en-US" sz="2400" b="1" dirty="0">
                <a:solidFill>
                  <a:srgbClr val="7030A0"/>
                </a:solidFill>
              </a:rPr>
              <a:t>proportionality equation to predict y</a:t>
            </a:r>
            <a:r>
              <a:rPr lang="en-US" sz="2400" b="1" dirty="0"/>
              <a:t>, </a:t>
            </a:r>
            <a:r>
              <a:rPr lang="en-US" sz="2400" b="1" dirty="0">
                <a:solidFill>
                  <a:srgbClr val="FF0066"/>
                </a:solidFill>
              </a:rPr>
              <a:t>given X.</a:t>
            </a:r>
            <a:endParaRPr lang="en-US" sz="2400" dirty="0" smtClean="0">
              <a:solidFill>
                <a:srgbClr val="FF0066"/>
              </a:solidFill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Imagine that </a:t>
            </a:r>
            <a:r>
              <a:rPr lang="en-US" sz="2400" b="1" dirty="0">
                <a:solidFill>
                  <a:srgbClr val="990000"/>
                </a:solidFill>
              </a:rPr>
              <a:t>X = {outlook: sunny, temperature: mild, humidity: normal, windy: false}.</a:t>
            </a:r>
            <a:endParaRPr lang="en-US" sz="2400" b="1" dirty="0" smtClean="0">
              <a:solidFill>
                <a:srgbClr val="990000"/>
              </a:solidFill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First, we’ll calculate the </a:t>
            </a:r>
            <a:r>
              <a:rPr lang="en-US" sz="2400" b="1" dirty="0">
                <a:solidFill>
                  <a:srgbClr val="0000CC"/>
                </a:solidFill>
              </a:rPr>
              <a:t>probability </a:t>
            </a:r>
            <a:r>
              <a:rPr lang="en-US" sz="2400" dirty="0"/>
              <a:t>that you will </a:t>
            </a:r>
            <a:r>
              <a:rPr lang="en-US" sz="2400" b="1" dirty="0">
                <a:solidFill>
                  <a:srgbClr val="009900"/>
                </a:solidFill>
              </a:rPr>
              <a:t>play golf given X, </a:t>
            </a:r>
            <a:r>
              <a:rPr lang="en-US" sz="2400" b="1" dirty="0">
                <a:solidFill>
                  <a:srgbClr val="FF0066"/>
                </a:solidFill>
              </a:rPr>
              <a:t>P(</a:t>
            </a:r>
            <a:r>
              <a:rPr lang="en-US" sz="2400" b="1" dirty="0" err="1">
                <a:solidFill>
                  <a:srgbClr val="FF0066"/>
                </a:solidFill>
              </a:rPr>
              <a:t>yes|X</a:t>
            </a:r>
            <a:r>
              <a:rPr lang="en-US" sz="2400" b="1" dirty="0">
                <a:solidFill>
                  <a:srgbClr val="FF0066"/>
                </a:solidFill>
              </a:rPr>
              <a:t>)</a:t>
            </a:r>
            <a:r>
              <a:rPr lang="en-US" sz="2400" dirty="0"/>
              <a:t> followed by the </a:t>
            </a:r>
            <a:r>
              <a:rPr lang="en-US" sz="2400" b="1" dirty="0">
                <a:solidFill>
                  <a:srgbClr val="7030A0"/>
                </a:solidFill>
              </a:rPr>
              <a:t>probability that you won’t play golf given X</a:t>
            </a:r>
            <a:r>
              <a:rPr lang="en-US" sz="2400" dirty="0"/>
              <a:t>, </a:t>
            </a:r>
            <a:r>
              <a:rPr lang="en-US" sz="2400" b="1" dirty="0">
                <a:solidFill>
                  <a:srgbClr val="FF0066"/>
                </a:solidFill>
              </a:rPr>
              <a:t>P(</a:t>
            </a:r>
            <a:r>
              <a:rPr lang="en-US" sz="2400" b="1" dirty="0" err="1">
                <a:solidFill>
                  <a:srgbClr val="FF0066"/>
                </a:solidFill>
              </a:rPr>
              <a:t>no|X</a:t>
            </a:r>
            <a:r>
              <a:rPr lang="en-US" sz="2400" b="1" dirty="0" smtClean="0">
                <a:solidFill>
                  <a:srgbClr val="FF0066"/>
                </a:solidFill>
              </a:rPr>
              <a:t>).</a:t>
            </a:r>
            <a:endParaRPr lang="en-US" sz="2400" b="1" dirty="0">
              <a:solidFill>
                <a:srgbClr val="FF0000"/>
              </a:solidFill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b="1" dirty="0" smtClean="0">
              <a:solidFill>
                <a:srgbClr val="FF0000"/>
              </a:solidFill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558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0" name="Title 2"/>
          <p:cNvSpPr>
            <a:spLocks noGrp="1"/>
          </p:cNvSpPr>
          <p:nvPr>
            <p:ph type="title"/>
          </p:nvPr>
        </p:nvSpPr>
        <p:spPr>
          <a:xfrm>
            <a:off x="381000" y="0"/>
            <a:ext cx="8293263" cy="6096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>
              <a:defRPr/>
            </a:pPr>
            <a:r>
              <a:rPr lang="en-US" sz="4000" b="1" dirty="0" smtClean="0">
                <a:solidFill>
                  <a:srgbClr val="0000CC"/>
                </a:solidFill>
                <a:latin typeface="Book Antiqua" pitchFamily="18" charset="0"/>
                <a:cs typeface="Arial" pitchFamily="34" charset="0"/>
              </a:rPr>
              <a:t>Contd..</a:t>
            </a:r>
            <a:endParaRPr lang="en-US" sz="4000" b="1" dirty="0" smtClean="0">
              <a:solidFill>
                <a:srgbClr val="0000CC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1000" y="762000"/>
            <a:ext cx="8305800" cy="563231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Using </a:t>
            </a:r>
            <a:r>
              <a:rPr lang="en-US" sz="2400" b="1" dirty="0">
                <a:solidFill>
                  <a:srgbClr val="FF0000"/>
                </a:solidFill>
              </a:rPr>
              <a:t>the chart above</a:t>
            </a:r>
            <a:r>
              <a:rPr lang="en-US" sz="2400" dirty="0"/>
              <a:t>, we can get the </a:t>
            </a:r>
            <a:r>
              <a:rPr lang="en-US" sz="2400" b="1" dirty="0"/>
              <a:t>following information</a:t>
            </a:r>
            <a:r>
              <a:rPr lang="en-US" sz="2400" b="1" dirty="0" smtClean="0"/>
              <a:t>: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b="1" dirty="0"/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b="1" dirty="0" smtClean="0"/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b="1" dirty="0"/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b="1" dirty="0" smtClean="0"/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b="1" dirty="0"/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b="1" dirty="0" smtClean="0"/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b="1" dirty="0" smtClean="0">
              <a:solidFill>
                <a:srgbClr val="FF0000"/>
              </a:solidFill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828800"/>
            <a:ext cx="466725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0867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0" name="Title 2"/>
          <p:cNvSpPr>
            <a:spLocks noGrp="1"/>
          </p:cNvSpPr>
          <p:nvPr>
            <p:ph type="title"/>
          </p:nvPr>
        </p:nvSpPr>
        <p:spPr>
          <a:xfrm>
            <a:off x="381000" y="0"/>
            <a:ext cx="8293263" cy="6096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>
              <a:defRPr/>
            </a:pPr>
            <a:r>
              <a:rPr lang="en-US" sz="4000" b="1" dirty="0" smtClean="0">
                <a:solidFill>
                  <a:srgbClr val="0000CC"/>
                </a:solidFill>
                <a:latin typeface="Book Antiqua" pitchFamily="18" charset="0"/>
                <a:cs typeface="Arial" pitchFamily="34" charset="0"/>
              </a:rPr>
              <a:t>Contd..</a:t>
            </a:r>
            <a:endParaRPr lang="en-US" sz="4000" b="1" dirty="0" smtClean="0">
              <a:solidFill>
                <a:srgbClr val="0000CC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1000" y="762000"/>
            <a:ext cx="8305800" cy="507831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Now we can simply </a:t>
            </a:r>
            <a:r>
              <a:rPr lang="en-US" sz="2400" b="1" dirty="0">
                <a:solidFill>
                  <a:srgbClr val="FF0000"/>
                </a:solidFill>
              </a:rPr>
              <a:t>input this information </a:t>
            </a:r>
            <a:r>
              <a:rPr lang="en-US" sz="2400" dirty="0"/>
              <a:t>into the following </a:t>
            </a:r>
            <a:r>
              <a:rPr lang="en-US" sz="2400" b="1" dirty="0">
                <a:solidFill>
                  <a:srgbClr val="870581"/>
                </a:solidFill>
              </a:rPr>
              <a:t>formula: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b="1" dirty="0" smtClean="0"/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b="1" dirty="0"/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b="1" dirty="0" smtClean="0"/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b="1" dirty="0"/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b="1" dirty="0" smtClean="0"/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b="1" dirty="0" smtClean="0">
              <a:solidFill>
                <a:srgbClr val="FF0000"/>
              </a:solidFill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057400"/>
            <a:ext cx="6934200" cy="3581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1096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" name="Rectangle 1"/>
          <p:cNvSpPr/>
          <p:nvPr/>
        </p:nvSpPr>
        <p:spPr>
          <a:xfrm>
            <a:off x="381000" y="609600"/>
            <a:ext cx="8305800" cy="526297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dk1"/>
                </a:solidFill>
                <a:latin typeface="+mn-lt"/>
              </a:rPr>
              <a:t>Similarly, you would complete the </a:t>
            </a:r>
            <a:r>
              <a:rPr lang="en-US" sz="2400" b="1" dirty="0">
                <a:solidFill>
                  <a:srgbClr val="FF0000"/>
                </a:solidFill>
                <a:latin typeface="+mn-lt"/>
              </a:rPr>
              <a:t>same sequence of steps for P(</a:t>
            </a:r>
            <a:r>
              <a:rPr lang="en-US" sz="2400" b="1" dirty="0" err="1">
                <a:solidFill>
                  <a:srgbClr val="FF0000"/>
                </a:solidFill>
                <a:latin typeface="+mn-lt"/>
              </a:rPr>
              <a:t>no|X</a:t>
            </a:r>
            <a:r>
              <a:rPr lang="en-US" sz="2400" b="1" dirty="0" smtClean="0">
                <a:solidFill>
                  <a:srgbClr val="FF0000"/>
                </a:solidFill>
                <a:latin typeface="+mn-lt"/>
              </a:rPr>
              <a:t>).</a:t>
            </a:r>
          </a:p>
          <a:p>
            <a:endParaRPr lang="en-US" sz="2400" b="1" dirty="0">
              <a:solidFill>
                <a:srgbClr val="FF0000"/>
              </a:solidFill>
              <a:latin typeface="+mn-lt"/>
            </a:endParaRPr>
          </a:p>
          <a:p>
            <a:endParaRPr lang="en-US" sz="2400" b="1" dirty="0" smtClean="0">
              <a:solidFill>
                <a:srgbClr val="FF0000"/>
              </a:solidFill>
              <a:latin typeface="+mn-lt"/>
            </a:endParaRPr>
          </a:p>
          <a:p>
            <a:endParaRPr lang="en-US" sz="2400" b="1" dirty="0">
              <a:solidFill>
                <a:srgbClr val="FF0000"/>
              </a:solidFill>
              <a:latin typeface="+mn-lt"/>
            </a:endParaRPr>
          </a:p>
          <a:p>
            <a:endParaRPr lang="en-US" sz="2400" b="1" dirty="0" smtClean="0">
              <a:solidFill>
                <a:srgbClr val="FF0000"/>
              </a:solidFill>
              <a:latin typeface="+mn-lt"/>
            </a:endParaRPr>
          </a:p>
          <a:p>
            <a:endParaRPr lang="en-US" sz="2400" b="1" dirty="0">
              <a:solidFill>
                <a:srgbClr val="FF0000"/>
              </a:solidFill>
              <a:latin typeface="+mn-lt"/>
            </a:endParaRPr>
          </a:p>
          <a:p>
            <a:endParaRPr lang="en-US" sz="2400" b="1" dirty="0" smtClean="0">
              <a:solidFill>
                <a:srgbClr val="FF0000"/>
              </a:solidFill>
              <a:latin typeface="+mn-lt"/>
            </a:endParaRPr>
          </a:p>
          <a:p>
            <a:endParaRPr lang="en-US" sz="2400" b="1" dirty="0">
              <a:solidFill>
                <a:srgbClr val="FF0000"/>
              </a:solidFill>
              <a:latin typeface="+mn-lt"/>
            </a:endParaRPr>
          </a:p>
          <a:p>
            <a:endParaRPr lang="en-US" sz="2400" b="1" dirty="0" smtClean="0">
              <a:solidFill>
                <a:srgbClr val="FF0000"/>
              </a:solidFill>
              <a:latin typeface="+mn-lt"/>
            </a:endParaRPr>
          </a:p>
          <a:p>
            <a:endParaRPr lang="en-US" sz="2400" b="1" dirty="0">
              <a:solidFill>
                <a:srgbClr val="FF0000"/>
              </a:solidFill>
              <a:latin typeface="+mn-lt"/>
            </a:endParaRPr>
          </a:p>
          <a:p>
            <a:endParaRPr lang="en-US" sz="2400" b="1" dirty="0" smtClean="0">
              <a:solidFill>
                <a:srgbClr val="FF0000"/>
              </a:solidFill>
              <a:latin typeface="+mn-lt"/>
            </a:endParaRPr>
          </a:p>
          <a:p>
            <a:endParaRPr lang="en-US" sz="2400" b="1" dirty="0" smtClean="0">
              <a:solidFill>
                <a:srgbClr val="FF0000"/>
              </a:solidFill>
              <a:latin typeface="+mn-lt"/>
            </a:endParaRPr>
          </a:p>
          <a:p>
            <a:endParaRPr lang="en-US" sz="24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541" y="1600200"/>
            <a:ext cx="5667375" cy="780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558800" y="2415293"/>
            <a:ext cx="7975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chemeClr val="dk1"/>
                </a:solidFill>
                <a:latin typeface="+mn-lt"/>
              </a:rPr>
              <a:t>Since </a:t>
            </a:r>
            <a:r>
              <a:rPr lang="en-US" sz="2400" b="1" dirty="0">
                <a:solidFill>
                  <a:srgbClr val="FF0000"/>
                </a:solidFill>
                <a:latin typeface="+mn-lt"/>
              </a:rPr>
              <a:t>P(</a:t>
            </a:r>
            <a:r>
              <a:rPr lang="en-US" sz="2400" b="1" dirty="0" err="1">
                <a:solidFill>
                  <a:srgbClr val="FF0000"/>
                </a:solidFill>
                <a:latin typeface="+mn-lt"/>
              </a:rPr>
              <a:t>yes|X</a:t>
            </a:r>
            <a:r>
              <a:rPr lang="en-US" sz="2400" b="1" dirty="0">
                <a:solidFill>
                  <a:srgbClr val="FF0000"/>
                </a:solidFill>
                <a:latin typeface="+mn-lt"/>
              </a:rPr>
              <a:t>) &gt; P(</a:t>
            </a:r>
            <a:r>
              <a:rPr lang="en-US" sz="2400" b="1" dirty="0" err="1">
                <a:solidFill>
                  <a:srgbClr val="FF0000"/>
                </a:solidFill>
                <a:latin typeface="+mn-lt"/>
              </a:rPr>
              <a:t>no|X</a:t>
            </a:r>
            <a:r>
              <a:rPr lang="en-US" sz="2400" dirty="0">
                <a:solidFill>
                  <a:srgbClr val="FF0000"/>
                </a:solidFill>
                <a:latin typeface="+mn-lt"/>
              </a:rPr>
              <a:t>), </a:t>
            </a:r>
            <a:r>
              <a:rPr lang="en-US" sz="2400" dirty="0">
                <a:solidFill>
                  <a:schemeClr val="dk1"/>
                </a:solidFill>
                <a:latin typeface="+mn-lt"/>
              </a:rPr>
              <a:t>then you can predict that this person </a:t>
            </a:r>
            <a:r>
              <a:rPr lang="en-US" sz="2400" b="1" dirty="0">
                <a:solidFill>
                  <a:srgbClr val="0000FF"/>
                </a:solidFill>
                <a:latin typeface="+mn-lt"/>
              </a:rPr>
              <a:t>would play golf </a:t>
            </a:r>
            <a:r>
              <a:rPr lang="en-US" sz="2400" dirty="0">
                <a:solidFill>
                  <a:schemeClr val="dk1"/>
                </a:solidFill>
                <a:latin typeface="+mn-lt"/>
              </a:rPr>
              <a:t>g</a:t>
            </a:r>
            <a:r>
              <a:rPr lang="en-US" sz="2400" b="1" dirty="0">
                <a:solidFill>
                  <a:srgbClr val="009900"/>
                </a:solidFill>
                <a:latin typeface="+mn-lt"/>
              </a:rPr>
              <a:t>iven that the outlook is sunny, the temperature is mild, the humidity is normal and it’s not windy.</a:t>
            </a:r>
          </a:p>
        </p:txBody>
      </p:sp>
    </p:spTree>
    <p:extLst>
      <p:ext uri="{BB962C8B-B14F-4D97-AF65-F5344CB8AC3E}">
        <p14:creationId xmlns:p14="http://schemas.microsoft.com/office/powerpoint/2010/main" val="149545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701" y="228600"/>
            <a:ext cx="9143999" cy="5334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4000" b="1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Bayes Theorem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235532" y="871478"/>
            <a:ext cx="8451268" cy="5078313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In order to explain </a:t>
            </a:r>
            <a:r>
              <a:rPr lang="en-US" sz="2400" b="1" dirty="0">
                <a:solidFill>
                  <a:srgbClr val="990000"/>
                </a:solidFill>
                <a:latin typeface="Book Antiqua" panose="02040602050305030304" pitchFamily="18" charset="0"/>
                <a:cs typeface="Times New Roman" pitchFamily="18" charset="0"/>
              </a:rPr>
              <a:t>Naive Bayes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we need to first explain </a:t>
            </a:r>
            <a:r>
              <a:rPr lang="en-US" sz="2400" b="1" dirty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Bayes theorem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. </a:t>
            </a:r>
            <a:endParaRPr lang="en-US" sz="2400" dirty="0" smtClean="0"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Bayes' Theorem, named </a:t>
            </a: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after 18th-century </a:t>
            </a:r>
            <a:r>
              <a:rPr lang="en-US" sz="2400" b="1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British mathematician Thomas Bayes,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is a mathematical formula for determining </a:t>
            </a: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  <a:hlinkClick r:id="rId3"/>
              </a:rPr>
              <a:t>conditional probability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Conditional probability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is known as the </a:t>
            </a:r>
            <a:r>
              <a:rPr lang="en-US" sz="2400" b="1" dirty="0">
                <a:solidFill>
                  <a:srgbClr val="0000FF"/>
                </a:solidFill>
                <a:latin typeface="Book Antiqua" panose="02040602050305030304" pitchFamily="18" charset="0"/>
                <a:cs typeface="Times New Roman" pitchFamily="18" charset="0"/>
              </a:rPr>
              <a:t>possibility of an event or outcome happening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, based on the </a:t>
            </a:r>
            <a:r>
              <a:rPr lang="en-US" sz="2400" b="1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existence of a previous event or outcome</a:t>
            </a:r>
            <a:r>
              <a:rPr lang="en-US" sz="2400" b="1" dirty="0" smtClean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.</a:t>
            </a:r>
            <a:endParaRPr lang="en-US" sz="2400" b="1" dirty="0">
              <a:solidFill>
                <a:srgbClr val="870581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rgbClr val="FF0066"/>
                </a:solidFill>
                <a:latin typeface="Book Antiqua" panose="02040602050305030304" pitchFamily="18" charset="0"/>
                <a:cs typeface="Times New Roman" pitchFamily="18" charset="0"/>
              </a:rPr>
              <a:t>Eg: </a:t>
            </a:r>
            <a:r>
              <a:rPr lang="en-US" sz="2400" b="1" dirty="0" smtClean="0">
                <a:solidFill>
                  <a:srgbClr val="990000"/>
                </a:solidFill>
                <a:latin typeface="Book Antiqua" panose="02040602050305030304" pitchFamily="18" charset="0"/>
                <a:cs typeface="Times New Roman" pitchFamily="18" charset="0"/>
              </a:rPr>
              <a:t>Coin a Toss, Roll a Dice, Playing Cards etc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.</a:t>
            </a:r>
            <a:endParaRPr lang="en-US" sz="2400" dirty="0">
              <a:latin typeface="Book Antiqua" panose="020406020503050303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3617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467600" cy="5334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sz="4000" b="1" dirty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Example-2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914400"/>
            <a:ext cx="63246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7792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8153400" cy="6248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064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33" y="381000"/>
            <a:ext cx="8654468" cy="5486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59067" y="5934670"/>
            <a:ext cx="8305800" cy="872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/>
              <a:t>The class with the </a:t>
            </a:r>
            <a:r>
              <a:rPr lang="en-US" b="1" dirty="0">
                <a:solidFill>
                  <a:srgbClr val="FF0000"/>
                </a:solidFill>
              </a:rPr>
              <a:t>highest posterior probability</a:t>
            </a:r>
            <a:r>
              <a:rPr lang="en-US" b="1" dirty="0">
                <a:solidFill>
                  <a:srgbClr val="0000CC"/>
                </a:solidFill>
              </a:rPr>
              <a:t> is the outcome of </a:t>
            </a:r>
            <a:r>
              <a:rPr lang="en-US" b="1" dirty="0" smtClean="0">
                <a:solidFill>
                  <a:srgbClr val="0000CC"/>
                </a:solidFill>
              </a:rPr>
              <a:t>prediction. </a:t>
            </a:r>
            <a:r>
              <a:rPr lang="en-US" b="1" dirty="0" smtClean="0">
                <a:solidFill>
                  <a:srgbClr val="870581"/>
                </a:solidFill>
              </a:rPr>
              <a:t>Ie, Not to play Golf</a:t>
            </a:r>
            <a:endParaRPr lang="en-US" b="1" dirty="0">
              <a:solidFill>
                <a:srgbClr val="87058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667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761" y="184666"/>
            <a:ext cx="8654468" cy="5943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62000" y="63246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Ans : NO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411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14399"/>
            <a:ext cx="8001000" cy="550817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84732" y="184666"/>
            <a:ext cx="8502068" cy="584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Example-4</a:t>
            </a:r>
            <a:endParaRPr lang="en-I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3652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84732" y="184666"/>
            <a:ext cx="8502068" cy="584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Example-5</a:t>
            </a:r>
            <a:endParaRPr lang="en-I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90600"/>
            <a:ext cx="8229600" cy="5486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8320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Content Placeholder 1"/>
          <p:cNvSpPr>
            <a:spLocks noGrp="1"/>
          </p:cNvSpPr>
          <p:nvPr>
            <p:ph sz="quarter" idx="1"/>
          </p:nvPr>
        </p:nvSpPr>
        <p:spPr>
          <a:xfrm>
            <a:off x="152400" y="1066800"/>
            <a:ext cx="6095999" cy="37338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Font typeface="Wingdings 3" pitchFamily="18" charset="2"/>
              <a:buNone/>
            </a:pPr>
            <a:endParaRPr lang="en-US" altLang="en-US" dirty="0" smtClean="0"/>
          </a:p>
          <a:p>
            <a:pPr algn="ctr">
              <a:buFont typeface="Wingdings 3" pitchFamily="18" charset="2"/>
              <a:buNone/>
            </a:pPr>
            <a:endParaRPr lang="en-US" altLang="en-US" dirty="0" smtClean="0"/>
          </a:p>
          <a:p>
            <a:pPr algn="ctr">
              <a:buFont typeface="Wingdings 3" pitchFamily="18" charset="2"/>
              <a:buNone/>
            </a:pPr>
            <a:endParaRPr lang="en-US" altLang="en-US" dirty="0" smtClean="0"/>
          </a:p>
          <a:p>
            <a:pPr algn="ctr">
              <a:spcBef>
                <a:spcPct val="0"/>
              </a:spcBef>
              <a:buFont typeface="Wingdings 3" pitchFamily="18" charset="2"/>
              <a:buNone/>
              <a:defRPr/>
            </a:pPr>
            <a:r>
              <a:rPr lang="en-US" altLang="en-US" sz="8000" b="1" dirty="0">
                <a:solidFill>
                  <a:srgbClr val="87058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lgerian" panose="04020705040A02060702" pitchFamily="82" charset="0"/>
                <a:cs typeface="Arial" pitchFamily="34" charset="0"/>
              </a:rPr>
              <a:t>THANK YOU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69DF7E7-B7DB-4B03-97BB-F8902B9600C5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57200"/>
            <a:ext cx="2463983" cy="5272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2092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701" y="0"/>
            <a:ext cx="9143999" cy="5334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>
              <a:defRPr/>
            </a:pPr>
            <a:r>
              <a:rPr lang="en-US" sz="4000" b="1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Contd..</a:t>
            </a:r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199246" y="609600"/>
            <a:ext cx="8603668" cy="6186309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When you </a:t>
            </a:r>
            <a:r>
              <a:rPr lang="en-US" sz="2400" b="1" dirty="0">
                <a:solidFill>
                  <a:srgbClr val="990000"/>
                </a:solidFill>
                <a:latin typeface="Book Antiqua" panose="02040602050305030304" pitchFamily="18" charset="0"/>
                <a:cs typeface="Times New Roman" pitchFamily="18" charset="0"/>
              </a:rPr>
              <a:t>flip a fair coin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, there is an </a:t>
            </a:r>
            <a:r>
              <a:rPr lang="en-US" sz="2400" b="1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equal chance of getting either heads or tails.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 So you can say the probability of getting </a:t>
            </a:r>
            <a:r>
              <a:rPr lang="en-US" sz="2400" b="1" dirty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heads is 50%. </a:t>
            </a:r>
            <a:endParaRPr lang="en-US" sz="2400" b="1" dirty="0" smtClean="0">
              <a:solidFill>
                <a:srgbClr val="FF0000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Similarly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what would be the probability of getting </a:t>
            </a:r>
            <a:r>
              <a:rPr lang="en-US" sz="2400" b="1" dirty="0">
                <a:solidFill>
                  <a:srgbClr val="990000"/>
                </a:solidFill>
                <a:latin typeface="Book Antiqua" panose="02040602050305030304" pitchFamily="18" charset="0"/>
                <a:cs typeface="Times New Roman" pitchFamily="18" charset="0"/>
              </a:rPr>
              <a:t>a 1 when you roll a dice with 6 faces?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 Assuming the dice is fair, the </a:t>
            </a:r>
            <a:r>
              <a:rPr lang="en-US" sz="2400" b="1" dirty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probability of 1/6 = 0.166</a:t>
            </a:r>
            <a:r>
              <a:rPr lang="en-US" sz="2400" b="1" dirty="0" smtClean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There fore these are the </a:t>
            </a:r>
            <a:r>
              <a:rPr lang="en-US" sz="2400" b="1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classical examples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of </a:t>
            </a:r>
            <a:r>
              <a:rPr lang="en-US" sz="2400" b="1" dirty="0" smtClean="0">
                <a:solidFill>
                  <a:srgbClr val="0000FF"/>
                </a:solidFill>
                <a:latin typeface="Book Antiqua" panose="02040602050305030304" pitchFamily="18" charset="0"/>
                <a:cs typeface="Times New Roman" pitchFamily="18" charset="0"/>
              </a:rPr>
              <a:t>Conditional Probability.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So, when you say the </a:t>
            </a:r>
            <a:r>
              <a:rPr lang="en-US" sz="2400" b="1" dirty="0">
                <a:solidFill>
                  <a:srgbClr val="990000"/>
                </a:solidFill>
                <a:latin typeface="Book Antiqua" panose="02040602050305030304" pitchFamily="18" charset="0"/>
                <a:cs typeface="Times New Roman" pitchFamily="18" charset="0"/>
              </a:rPr>
              <a:t>conditional probability of A given B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, it denotes the </a:t>
            </a:r>
            <a:r>
              <a:rPr lang="en-US" sz="2400" b="1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probability of A occurring given that B has already occurred</a:t>
            </a:r>
            <a:r>
              <a:rPr lang="en-US" sz="2400" b="1" dirty="0">
                <a:solidFill>
                  <a:srgbClr val="870581"/>
                </a:solidFill>
              </a:rPr>
              <a:t>.</a:t>
            </a:r>
            <a:endParaRPr lang="en-US" sz="2400" b="1" dirty="0">
              <a:solidFill>
                <a:srgbClr val="870581"/>
              </a:solidFill>
              <a:latin typeface="Book Antiqua" panose="020406020503050303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9613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0" name="Title 2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93263" cy="5334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>
              <a:defRPr/>
            </a:pPr>
            <a:r>
              <a:rPr lang="en-US" sz="4000" b="1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Contd..</a:t>
            </a:r>
          </a:p>
        </p:txBody>
      </p:sp>
      <p:sp>
        <p:nvSpPr>
          <p:cNvPr id="2" name="Rectangle 1"/>
          <p:cNvSpPr/>
          <p:nvPr/>
        </p:nvSpPr>
        <p:spPr>
          <a:xfrm>
            <a:off x="381000" y="962085"/>
            <a:ext cx="8305800" cy="563231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dirty="0">
                <a:solidFill>
                  <a:srgbClr val="870581"/>
                </a:solidFill>
              </a:rPr>
              <a:t>Mathematically,</a:t>
            </a:r>
            <a:r>
              <a:rPr lang="en-US" sz="2400" dirty="0"/>
              <a:t> </a:t>
            </a:r>
            <a:r>
              <a:rPr lang="en-US" sz="2400" b="1" dirty="0">
                <a:solidFill>
                  <a:srgbClr val="FF0066"/>
                </a:solidFill>
              </a:rPr>
              <a:t>Conditional probability of A given B can be computed as: </a:t>
            </a:r>
            <a:endParaRPr lang="en-US" sz="2400" b="1" dirty="0" smtClean="0">
              <a:solidFill>
                <a:srgbClr val="FF0066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n-US" sz="2400" dirty="0"/>
              <a:t>	</a:t>
            </a:r>
            <a:r>
              <a:rPr lang="en-US" sz="2400" dirty="0" smtClean="0"/>
              <a:t>	</a:t>
            </a:r>
            <a:r>
              <a:rPr lang="en-US" sz="2400" b="1" dirty="0" smtClean="0">
                <a:solidFill>
                  <a:srgbClr val="0000FF"/>
                </a:solidFill>
              </a:rPr>
              <a:t>P(A|B</a:t>
            </a:r>
            <a:r>
              <a:rPr lang="en-US" sz="2400" b="1" dirty="0">
                <a:solidFill>
                  <a:srgbClr val="0000FF"/>
                </a:solidFill>
              </a:rPr>
              <a:t>) = P(A AND B) / P(B</a:t>
            </a:r>
            <a:r>
              <a:rPr lang="en-US" sz="2400" b="1" dirty="0" smtClean="0">
                <a:solidFill>
                  <a:srgbClr val="0000FF"/>
                </a:solidFill>
              </a:rPr>
              <a:t>)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rgbClr val="0000FF"/>
                </a:solidFill>
              </a:rPr>
              <a:t>Eg: </a:t>
            </a:r>
            <a:r>
              <a:rPr lang="en-IN" sz="2400" b="1" u="sng" dirty="0"/>
              <a:t>School Example</a:t>
            </a:r>
            <a:r>
              <a:rPr lang="en-IN" sz="2400" dirty="0"/>
              <a:t> </a:t>
            </a:r>
            <a:r>
              <a:rPr lang="en-US" sz="2400" dirty="0">
                <a:solidFill>
                  <a:schemeClr val="tx1"/>
                </a:solidFill>
                <a:latin typeface="Book Antiqua" panose="02040602050305030304" pitchFamily="18" charset="0"/>
                <a:cs typeface="Times New Roman" pitchFamily="18" charset="0"/>
              </a:rPr>
              <a:t>Consider a </a:t>
            </a:r>
            <a:r>
              <a:rPr lang="en-US" sz="2400" b="1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school with a total population of 100 persons</a:t>
            </a:r>
            <a:r>
              <a:rPr lang="en-US" sz="2400" dirty="0">
                <a:solidFill>
                  <a:schemeClr val="tx1"/>
                </a:solidFill>
                <a:latin typeface="Book Antiqua" panose="02040602050305030304" pitchFamily="18" charset="0"/>
                <a:cs typeface="Times New Roman" pitchFamily="18" charset="0"/>
              </a:rPr>
              <a:t>. These 100 persons can be seen either as </a:t>
            </a:r>
            <a:r>
              <a:rPr lang="en-US" sz="2400" b="1" dirty="0">
                <a:solidFill>
                  <a:srgbClr val="990000"/>
                </a:solidFill>
                <a:latin typeface="Book Antiqua" panose="02040602050305030304" pitchFamily="18" charset="0"/>
                <a:cs typeface="Times New Roman" pitchFamily="18" charset="0"/>
              </a:rPr>
              <a:t>‘Students’ and ‘Teachers’ or as a population of ‘Males’ and ‘Females’.</a:t>
            </a:r>
            <a:r>
              <a:rPr lang="en-US" sz="2400" dirty="0">
                <a:solidFill>
                  <a:schemeClr val="tx1"/>
                </a:solidFill>
                <a:latin typeface="Book Antiqua" panose="02040602050305030304" pitchFamily="18" charset="0"/>
                <a:cs typeface="Times New Roman" pitchFamily="18" charset="0"/>
              </a:rPr>
              <a:t> </a:t>
            </a:r>
            <a:endParaRPr lang="en-US" sz="2400" dirty="0" smtClean="0">
              <a:solidFill>
                <a:schemeClr val="tx1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tx1"/>
                </a:solidFill>
                <a:latin typeface="Book Antiqua" panose="02040602050305030304" pitchFamily="18" charset="0"/>
                <a:cs typeface="Times New Roman" pitchFamily="18" charset="0"/>
              </a:rPr>
              <a:t>With </a:t>
            </a:r>
            <a:r>
              <a:rPr lang="en-US" sz="2400" dirty="0">
                <a:solidFill>
                  <a:schemeClr val="tx1"/>
                </a:solidFill>
                <a:latin typeface="Book Antiqua" panose="02040602050305030304" pitchFamily="18" charset="0"/>
                <a:cs typeface="Times New Roman" pitchFamily="18" charset="0"/>
              </a:rPr>
              <a:t>below </a:t>
            </a:r>
            <a:r>
              <a:rPr lang="en-US" sz="2400" b="1" dirty="0">
                <a:solidFill>
                  <a:srgbClr val="0000FF"/>
                </a:solidFill>
                <a:latin typeface="Book Antiqua" panose="02040602050305030304" pitchFamily="18" charset="0"/>
                <a:cs typeface="Times New Roman" pitchFamily="18" charset="0"/>
              </a:rPr>
              <a:t>tabulation of the 100 people</a:t>
            </a:r>
            <a:r>
              <a:rPr lang="en-US" sz="2400" dirty="0">
                <a:solidFill>
                  <a:schemeClr val="tx1"/>
                </a:solidFill>
                <a:latin typeface="Book Antiqua" panose="02040602050305030304" pitchFamily="18" charset="0"/>
                <a:cs typeface="Times New Roman" pitchFamily="18" charset="0"/>
              </a:rPr>
              <a:t>, what is the </a:t>
            </a:r>
            <a:r>
              <a:rPr lang="en-US" sz="2400" b="1" dirty="0">
                <a:solidFill>
                  <a:srgbClr val="FF0066"/>
                </a:solidFill>
                <a:latin typeface="Book Antiqua" panose="02040602050305030304" pitchFamily="18" charset="0"/>
                <a:cs typeface="Times New Roman" pitchFamily="18" charset="0"/>
              </a:rPr>
              <a:t>conditional probability </a:t>
            </a:r>
            <a:r>
              <a:rPr lang="en-US" sz="2400" dirty="0">
                <a:solidFill>
                  <a:schemeClr val="tx1"/>
                </a:solidFill>
                <a:latin typeface="Book Antiqua" panose="02040602050305030304" pitchFamily="18" charset="0"/>
                <a:cs typeface="Times New Roman" pitchFamily="18" charset="0"/>
              </a:rPr>
              <a:t>that a certain member of the </a:t>
            </a:r>
            <a:r>
              <a:rPr lang="en-US" sz="2400" b="1" dirty="0">
                <a:solidFill>
                  <a:schemeClr val="tx1"/>
                </a:solidFill>
                <a:latin typeface="Book Antiqua" panose="02040602050305030304" pitchFamily="18" charset="0"/>
                <a:cs typeface="Times New Roman" pitchFamily="18" charset="0"/>
              </a:rPr>
              <a:t>school is a ‘Teacher’ given that he is a ‘Man’?</a:t>
            </a:r>
          </a:p>
        </p:txBody>
      </p:sp>
    </p:spTree>
    <p:extLst>
      <p:ext uri="{BB962C8B-B14F-4D97-AF65-F5344CB8AC3E}">
        <p14:creationId xmlns:p14="http://schemas.microsoft.com/office/powerpoint/2010/main" val="3853770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0" name="Title 2"/>
          <p:cNvSpPr>
            <a:spLocks noGrp="1"/>
          </p:cNvSpPr>
          <p:nvPr>
            <p:ph type="title"/>
          </p:nvPr>
        </p:nvSpPr>
        <p:spPr>
          <a:xfrm>
            <a:off x="426194" y="0"/>
            <a:ext cx="8293263" cy="5334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>
              <a:defRPr/>
            </a:pPr>
            <a:r>
              <a:rPr lang="en-US" sz="4000" b="1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Contd..</a:t>
            </a:r>
          </a:p>
        </p:txBody>
      </p:sp>
      <p:sp>
        <p:nvSpPr>
          <p:cNvPr id="2" name="Rectangle 1"/>
          <p:cNvSpPr/>
          <p:nvPr/>
        </p:nvSpPr>
        <p:spPr>
          <a:xfrm>
            <a:off x="184732" y="3501524"/>
            <a:ext cx="8594434" cy="23083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dirty="0" smtClean="0">
                <a:solidFill>
                  <a:srgbClr val="FF0066"/>
                </a:solidFill>
              </a:rPr>
              <a:t>To </a:t>
            </a:r>
            <a:r>
              <a:rPr lang="en-US" sz="2400" b="1" dirty="0">
                <a:solidFill>
                  <a:srgbClr val="FF0066"/>
                </a:solidFill>
              </a:rPr>
              <a:t>calculate this</a:t>
            </a:r>
            <a:r>
              <a:rPr lang="en-US" sz="2400" dirty="0"/>
              <a:t>, you may </a:t>
            </a:r>
            <a:r>
              <a:rPr lang="en-US" sz="2400" dirty="0" smtClean="0"/>
              <a:t>filter </a:t>
            </a:r>
            <a:r>
              <a:rPr lang="en-US" sz="2400" dirty="0"/>
              <a:t>the s</a:t>
            </a:r>
            <a:r>
              <a:rPr lang="en-US" sz="2400" b="1" dirty="0">
                <a:solidFill>
                  <a:srgbClr val="870581"/>
                </a:solidFill>
              </a:rPr>
              <a:t>ub-population of 60 males and focus on the 12 (male) teachers.</a:t>
            </a:r>
            <a:r>
              <a:rPr lang="en-US" sz="2400" dirty="0"/>
              <a:t> So the required </a:t>
            </a:r>
            <a:r>
              <a:rPr lang="en-US" sz="2400" b="1" dirty="0">
                <a:solidFill>
                  <a:srgbClr val="990000"/>
                </a:solidFill>
              </a:rPr>
              <a:t>conditional probability </a:t>
            </a:r>
            <a:endParaRPr lang="en-US" sz="2400" b="1" dirty="0" smtClean="0">
              <a:solidFill>
                <a:srgbClr val="99000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n-US" sz="2400" dirty="0" smtClean="0"/>
              <a:t>	</a:t>
            </a:r>
            <a:r>
              <a:rPr lang="en-US" sz="2400" b="1" dirty="0" smtClean="0">
                <a:solidFill>
                  <a:srgbClr val="0000CC"/>
                </a:solidFill>
              </a:rPr>
              <a:t>P(Teacher </a:t>
            </a:r>
            <a:r>
              <a:rPr lang="en-US" sz="2400" b="1" dirty="0">
                <a:solidFill>
                  <a:srgbClr val="0000CC"/>
                </a:solidFill>
              </a:rPr>
              <a:t>| Male) = 12 / 60 = 0.2.</a:t>
            </a:r>
            <a:endParaRPr lang="en-US" sz="2400" b="1" dirty="0">
              <a:solidFill>
                <a:srgbClr val="0000CC"/>
              </a:solidFill>
              <a:latin typeface="Book Antiqua" panose="02040602050305030304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6740" y="609600"/>
            <a:ext cx="4191000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https://www.machinelearningplus.com/wp-content/uploads/2018/11/f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066" y="5809848"/>
            <a:ext cx="7394575" cy="104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3986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0" name="Title 2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93263" cy="5334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>
              <a:defRPr/>
            </a:pPr>
            <a:r>
              <a:rPr lang="en-US" sz="4000" b="1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Contd..</a:t>
            </a:r>
          </a:p>
        </p:txBody>
      </p:sp>
      <p:sp>
        <p:nvSpPr>
          <p:cNvPr id="2" name="Rectangle 1"/>
          <p:cNvSpPr/>
          <p:nvPr/>
        </p:nvSpPr>
        <p:spPr>
          <a:xfrm>
            <a:off x="381000" y="962085"/>
            <a:ext cx="8305800" cy="335681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/>
              <a:t>This </a:t>
            </a:r>
            <a:r>
              <a:rPr lang="en-US" sz="2400" dirty="0"/>
              <a:t>can be represented as the </a:t>
            </a:r>
            <a:r>
              <a:rPr lang="en-US" sz="2400" b="1" dirty="0"/>
              <a:t>intersection of Teacher (A) and Male (B) divided by Male (B</a:t>
            </a:r>
            <a:r>
              <a:rPr lang="en-US" sz="2400" b="1" dirty="0" smtClean="0"/>
              <a:t>).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/>
              <a:t>Likewise</a:t>
            </a:r>
            <a:r>
              <a:rPr lang="en-US" sz="2400" dirty="0"/>
              <a:t>, the c</a:t>
            </a:r>
            <a:r>
              <a:rPr lang="en-US" sz="2400" b="1" dirty="0">
                <a:solidFill>
                  <a:srgbClr val="0000CC"/>
                </a:solidFill>
              </a:rPr>
              <a:t>onditional probability of B given A can be computed</a:t>
            </a:r>
            <a:r>
              <a:rPr lang="en-US" sz="2400" dirty="0"/>
              <a:t>. </a:t>
            </a:r>
            <a:endParaRPr lang="en-US" sz="2400" dirty="0" smtClean="0"/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/>
              <a:t>The </a:t>
            </a:r>
            <a:r>
              <a:rPr lang="en-US" sz="2400" dirty="0"/>
              <a:t>Bayes Rule that we use for Naive Bayes, can be derived from these two notations.</a:t>
            </a:r>
            <a:endParaRPr lang="en-US" sz="2400" b="1" dirty="0">
              <a:solidFill>
                <a:schemeClr val="tx1"/>
              </a:solidFill>
              <a:latin typeface="Book Antiqua" panose="02040602050305030304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s://www.machinelearningplus.com/wp-content/uploads/2018/11/f3-1024x28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419600"/>
            <a:ext cx="8305799" cy="22342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1908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0" name="Title 2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93263" cy="5334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>
              <a:defRPr/>
            </a:pPr>
            <a:r>
              <a:rPr lang="en-US" sz="4000" b="1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Contd..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683" y="1143000"/>
            <a:ext cx="8239125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1001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0" name="Title 2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93263" cy="5334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>
              <a:defRPr/>
            </a:pPr>
            <a:r>
              <a:rPr lang="en-US" sz="4000" b="1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Contd..</a:t>
            </a:r>
          </a:p>
        </p:txBody>
      </p:sp>
      <p:sp>
        <p:nvSpPr>
          <p:cNvPr id="2" name="Rectangle 1"/>
          <p:cNvSpPr/>
          <p:nvPr/>
        </p:nvSpPr>
        <p:spPr>
          <a:xfrm>
            <a:off x="381000" y="962085"/>
            <a:ext cx="8305800" cy="507831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/>
              <a:t>Bayes Theorem is also used widely in </a:t>
            </a:r>
            <a:r>
              <a:rPr lang="en-US" sz="2400" b="1" dirty="0">
                <a:solidFill>
                  <a:srgbClr val="0000CC"/>
                </a:solidFill>
              </a:rPr>
              <a:t>machine learning,</a:t>
            </a:r>
            <a:r>
              <a:rPr lang="en-US" sz="2400" dirty="0"/>
              <a:t> where it is a </a:t>
            </a:r>
            <a:r>
              <a:rPr lang="en-US" sz="2400" b="1" dirty="0">
                <a:solidFill>
                  <a:srgbClr val="990000"/>
                </a:solidFill>
              </a:rPr>
              <a:t>simple,</a:t>
            </a:r>
            <a:r>
              <a:rPr lang="en-US" sz="2400" dirty="0"/>
              <a:t> </a:t>
            </a:r>
            <a:r>
              <a:rPr lang="en-US" sz="2400" b="1" dirty="0">
                <a:solidFill>
                  <a:srgbClr val="FF0000"/>
                </a:solidFill>
              </a:rPr>
              <a:t>effective way to predict classes with precision and accuracy. 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/>
              <a:t>The Bayesian method of </a:t>
            </a:r>
            <a:r>
              <a:rPr lang="en-US" sz="2400" b="1" dirty="0">
                <a:solidFill>
                  <a:srgbClr val="870581"/>
                </a:solidFill>
              </a:rPr>
              <a:t>calculating conditional probabilities</a:t>
            </a:r>
            <a:r>
              <a:rPr lang="en-US" sz="2400" dirty="0"/>
              <a:t> is used in </a:t>
            </a:r>
            <a:r>
              <a:rPr lang="en-US" sz="2400" b="1" dirty="0">
                <a:solidFill>
                  <a:srgbClr val="FF0066"/>
                </a:solidFill>
              </a:rPr>
              <a:t>machine learning applications</a:t>
            </a:r>
            <a:r>
              <a:rPr lang="en-US" sz="2400" dirty="0"/>
              <a:t> that </a:t>
            </a:r>
            <a:r>
              <a:rPr lang="en-US" sz="2400" b="1" dirty="0">
                <a:solidFill>
                  <a:srgbClr val="870581"/>
                </a:solidFill>
              </a:rPr>
              <a:t>involve classification tasks</a:t>
            </a:r>
            <a:r>
              <a:rPr lang="en-US" sz="2400" dirty="0" smtClean="0"/>
              <a:t>.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/>
              <a:t>A </a:t>
            </a:r>
            <a:r>
              <a:rPr lang="en-US" sz="2400" b="1" dirty="0">
                <a:solidFill>
                  <a:srgbClr val="0000CC"/>
                </a:solidFill>
              </a:rPr>
              <a:t>simplified version of the Bayes Theorem</a:t>
            </a:r>
            <a:r>
              <a:rPr lang="en-US" sz="2400" dirty="0"/>
              <a:t>, known as the </a:t>
            </a:r>
            <a:r>
              <a:rPr lang="en-US" sz="2400" b="1" dirty="0">
                <a:solidFill>
                  <a:srgbClr val="990000"/>
                </a:solidFill>
              </a:rPr>
              <a:t>Naive Bayes Classification</a:t>
            </a:r>
            <a:r>
              <a:rPr lang="en-US" sz="2400" dirty="0"/>
              <a:t>, is used to </a:t>
            </a:r>
            <a:r>
              <a:rPr lang="en-US" sz="2400" b="1" dirty="0">
                <a:solidFill>
                  <a:srgbClr val="870581"/>
                </a:solidFill>
              </a:rPr>
              <a:t>reduce computation time and costs.</a:t>
            </a:r>
            <a:endParaRPr lang="en-US" sz="2400" b="1" dirty="0">
              <a:solidFill>
                <a:srgbClr val="870581"/>
              </a:solidFill>
              <a:latin typeface="Book Antiqua" panose="020406020503050303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3456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25188</TotalTime>
  <Words>896</Words>
  <Application>Microsoft Office PowerPoint</Application>
  <PresentationFormat>On-screen Show (4:3)</PresentationFormat>
  <Paragraphs>202</Paragraphs>
  <Slides>36</Slides>
  <Notes>33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Oriel</vt:lpstr>
      <vt:lpstr>  UNIT-III (Bayesian Learning)</vt:lpstr>
      <vt:lpstr>Supervised Learning</vt:lpstr>
      <vt:lpstr>Bayes Theorem</vt:lpstr>
      <vt:lpstr>Contd..</vt:lpstr>
      <vt:lpstr>Contd..</vt:lpstr>
      <vt:lpstr>Contd..</vt:lpstr>
      <vt:lpstr>Contd..</vt:lpstr>
      <vt:lpstr>Contd..</vt:lpstr>
      <vt:lpstr>Contd..</vt:lpstr>
      <vt:lpstr>Naive Bayes Classifier</vt:lpstr>
      <vt:lpstr>Contd..</vt:lpstr>
      <vt:lpstr>Contd..</vt:lpstr>
      <vt:lpstr>Contd..</vt:lpstr>
      <vt:lpstr>Advantages of Naive bayes</vt:lpstr>
      <vt:lpstr>USE CASE </vt:lpstr>
      <vt:lpstr>Algorithm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Naïve Bayes Algorithm Steps</vt:lpstr>
      <vt:lpstr>Example-1</vt:lpstr>
      <vt:lpstr>Contd..</vt:lpstr>
      <vt:lpstr>Contd..</vt:lpstr>
      <vt:lpstr>Contd..</vt:lpstr>
      <vt:lpstr>Contd..</vt:lpstr>
      <vt:lpstr>Contd..</vt:lpstr>
      <vt:lpstr>PowerPoint Presentation</vt:lpstr>
      <vt:lpstr>Example-2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GLK</dc:creator>
  <cp:lastModifiedBy>Y.Surekha</cp:lastModifiedBy>
  <cp:revision>1822</cp:revision>
  <dcterms:created xsi:type="dcterms:W3CDTF">2013-11-07T06:07:38Z</dcterms:created>
  <dcterms:modified xsi:type="dcterms:W3CDTF">2024-01-18T02:36:13Z</dcterms:modified>
</cp:coreProperties>
</file>