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42" r:id="rId1"/>
  </p:sldMasterIdLst>
  <p:notesMasterIdLst>
    <p:notesMasterId r:id="rId35"/>
  </p:notesMasterIdLst>
  <p:handoutMasterIdLst>
    <p:handoutMasterId r:id="rId36"/>
  </p:handoutMasterIdLst>
  <p:sldIdLst>
    <p:sldId id="256" r:id="rId2"/>
    <p:sldId id="367" r:id="rId3"/>
    <p:sldId id="824" r:id="rId4"/>
    <p:sldId id="832" r:id="rId5"/>
    <p:sldId id="864" r:id="rId6"/>
    <p:sldId id="833" r:id="rId7"/>
    <p:sldId id="856" r:id="rId8"/>
    <p:sldId id="836" r:id="rId9"/>
    <p:sldId id="850" r:id="rId10"/>
    <p:sldId id="857" r:id="rId11"/>
    <p:sldId id="858" r:id="rId12"/>
    <p:sldId id="859" r:id="rId13"/>
    <p:sldId id="860" r:id="rId14"/>
    <p:sldId id="861" r:id="rId15"/>
    <p:sldId id="862" r:id="rId16"/>
    <p:sldId id="863" r:id="rId17"/>
    <p:sldId id="837" r:id="rId18"/>
    <p:sldId id="840" r:id="rId19"/>
    <p:sldId id="841" r:id="rId20"/>
    <p:sldId id="842" r:id="rId21"/>
    <p:sldId id="844" r:id="rId22"/>
    <p:sldId id="843" r:id="rId23"/>
    <p:sldId id="845" r:id="rId24"/>
    <p:sldId id="846" r:id="rId25"/>
    <p:sldId id="847" r:id="rId26"/>
    <p:sldId id="851" r:id="rId27"/>
    <p:sldId id="848" r:id="rId28"/>
    <p:sldId id="849" r:id="rId29"/>
    <p:sldId id="852" r:id="rId30"/>
    <p:sldId id="853" r:id="rId31"/>
    <p:sldId id="854" r:id="rId32"/>
    <p:sldId id="855" r:id="rId33"/>
    <p:sldId id="628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  <a:srgbClr val="FF0066"/>
    <a:srgbClr val="0000CC"/>
    <a:srgbClr val="990000"/>
    <a:srgbClr val="870581"/>
    <a:srgbClr val="005024"/>
    <a:srgbClr val="FF0000"/>
    <a:srgbClr val="7166FC"/>
    <a:srgbClr val="EF7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86380" autoAdjust="0"/>
  </p:normalViewPr>
  <p:slideViewPr>
    <p:cSldViewPr>
      <p:cViewPr>
        <p:scale>
          <a:sx n="66" d="100"/>
          <a:sy n="66" d="100"/>
        </p:scale>
        <p:origin x="-1416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A22EEA-D8EA-4614-98A4-BAC12F8DF8C6}" type="datetimeFigureOut">
              <a:rPr lang="en-US"/>
              <a:pPr>
                <a:defRPr/>
              </a:pPr>
              <a:t>2/14/2024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ED5249-3884-40F2-AE31-B91401425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6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CEA44C-BF10-4EEF-A5F0-1E64CE572A6C}" type="datetimeFigureOut">
              <a:rPr lang="en-US"/>
              <a:pPr>
                <a:defRPr/>
              </a:pPr>
              <a:t>2/14/2024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311E87-EFF9-4FFF-A5D6-E150B9408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EBC571-6DF7-4A62-A952-CEAF71BF8235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8B7393AA-93B1-423B-A969-6DDFC76E69B6}" type="datetime1">
              <a:rPr lang="en-US" smtClean="0"/>
              <a:pPr>
                <a:defRPr/>
              </a:pPr>
              <a:t>2/14/2024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C2F99F4D-B57C-4412-9F1D-88D4F0724F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4AD2A-3BA3-4F98-8C99-26E99C28CB8A}" type="datetime1">
              <a:rPr lang="en-US" smtClean="0"/>
              <a:pPr>
                <a:defRPr/>
              </a:pPr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10813-DE9C-48B2-B823-27F6B3379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7FE57-3A58-4B69-8670-A2F8A067D3B6}" type="datetime1">
              <a:rPr lang="en-US" smtClean="0"/>
              <a:pPr>
                <a:defRPr/>
              </a:pPr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6584-3546-4909-9E63-44ACA24B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97169310-2151-41D8-AB42-C7538CCD8146}" type="datetime1">
              <a:rPr lang="en-US" smtClean="0"/>
              <a:pPr>
                <a:defRPr/>
              </a:pPr>
              <a:t>2/14/2024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D049903A-4E81-409C-9B57-4F63C385C425}" type="datetime1">
              <a:rPr lang="en-US" smtClean="0"/>
              <a:pPr>
                <a:defRPr/>
              </a:pPr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59C9F82-0A0C-4FE8-9CE0-D4D087541E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7B225B-F018-4969-A07A-8776746A1CEC}" type="datetime1">
              <a:rPr lang="en-US" smtClean="0"/>
              <a:pPr>
                <a:defRPr/>
              </a:pPr>
              <a:t>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7210A-3C7B-4008-8946-3E83403CF3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9E6ACD-A477-4FFB-BEB6-95111872E76B}" type="datetime1">
              <a:rPr lang="en-US" smtClean="0"/>
              <a:pPr>
                <a:defRPr/>
              </a:pPr>
              <a:t>2/14/2024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2A793-FA6D-4933-A67E-66F96BE7AD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F89F883-E8D0-4FD9-933F-A57733025102}" type="datetime1">
              <a:rPr lang="en-US" smtClean="0"/>
              <a:pPr>
                <a:defRPr/>
              </a:pPr>
              <a:t>2/14/2024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50FA784-F202-43C6-9E41-96BB78A400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909CAF-4355-43C5-8BB5-6D237648B020}" type="datetime1">
              <a:rPr lang="en-US" smtClean="0"/>
              <a:pPr>
                <a:defRPr/>
              </a:pPr>
              <a:t>2/14/2024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CFAD4-B0E4-4404-BB82-BC41116CF3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68DA4EC1-0F8B-4A8E-8F23-D7A18390719A}" type="datetime1">
              <a:rPr lang="en-US" smtClean="0"/>
              <a:pPr>
                <a:defRPr/>
              </a:pPr>
              <a:t>2/14/2024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CAA8183-F479-4A1F-B48F-352764325B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9AAB31B6-B565-43B5-A39B-D6B7B76FBA9F}" type="datetime1">
              <a:rPr lang="en-US" smtClean="0"/>
              <a:pPr>
                <a:defRPr/>
              </a:pPr>
              <a:t>2/14/2024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917AD06-E163-45C6-B598-C5F60E7339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61A260-D0AA-4B6B-B80F-64E400E2C114}" type="datetime1">
              <a:rPr lang="en-US" smtClean="0"/>
              <a:pPr>
                <a:defRPr/>
              </a:pPr>
              <a:t>2/14/2024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8720BB-BF14-41BE-BB1D-12D43BE56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3" r:id="rId1"/>
    <p:sldLayoutId id="2147485144" r:id="rId2"/>
    <p:sldLayoutId id="2147485145" r:id="rId3"/>
    <p:sldLayoutId id="2147485146" r:id="rId4"/>
    <p:sldLayoutId id="2147485147" r:id="rId5"/>
    <p:sldLayoutId id="2147485148" r:id="rId6"/>
    <p:sldLayoutId id="2147485149" r:id="rId7"/>
    <p:sldLayoutId id="2147485150" r:id="rId8"/>
    <p:sldLayoutId id="2147485151" r:id="rId9"/>
    <p:sldLayoutId id="2147485152" r:id="rId10"/>
    <p:sldLayoutId id="214748515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14400"/>
            <a:ext cx="8001000" cy="1981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6600" dirty="0" smtClean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UNIT-IV</a:t>
            </a:r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4400" dirty="0" smtClean="0">
                <a:solidFill>
                  <a:srgbClr val="0000FF"/>
                </a:solidFill>
                <a:latin typeface="Book Antiqua" pitchFamily="18" charset="0"/>
                <a:ea typeface="+mn-ea"/>
                <a:cs typeface="Arial" pitchFamily="34" charset="0"/>
              </a:rPr>
              <a:t>(Support Vector Machine)</a:t>
            </a:r>
            <a:endParaRPr lang="en-US" sz="2400" dirty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EAF0F-628F-4DC5-9A96-5064ADCBF2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76600"/>
            <a:ext cx="34290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52400"/>
            <a:ext cx="9143999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IN" sz="4000" b="1" dirty="0" smtClean="0">
                <a:solidFill>
                  <a:srgbClr val="0000FF"/>
                </a:solidFill>
              </a:rPr>
              <a:t>Example</a:t>
            </a:r>
            <a:endParaRPr lang="en-US" sz="40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763469"/>
            <a:ext cx="8451268" cy="3970318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Imagine the </a:t>
            </a:r>
            <a:r>
              <a:rPr lang="en-US" sz="2400" b="1" dirty="0" err="1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labelled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 training set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are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two classes of data points (two dimensions):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Alice and Cinderella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To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separate the two classes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there are so many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possible options of </a:t>
            </a:r>
            <a:r>
              <a:rPr lang="en-US" sz="2400" b="1" dirty="0" err="1">
                <a:latin typeface="Book Antiqua" panose="02040602050305030304" pitchFamily="18" charset="0"/>
                <a:cs typeface="Times New Roman" pitchFamily="18" charset="0"/>
              </a:rPr>
              <a:t>hyperplanes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that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separate correctly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As shown in the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graph below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we can achieve exactly the same result using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different </a:t>
            </a:r>
            <a:r>
              <a:rPr lang="en-US" sz="2400" b="1" dirty="0" err="1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hyperplanes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 (L1, L2, L3).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	 	</a:t>
            </a:r>
          </a:p>
        </p:txBody>
      </p:sp>
    </p:spTree>
    <p:extLst>
      <p:ext uri="{BB962C8B-B14F-4D97-AF65-F5344CB8AC3E}">
        <p14:creationId xmlns:p14="http://schemas.microsoft.com/office/powerpoint/2010/main" val="387927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52400"/>
            <a:ext cx="9143999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4000" b="1" dirty="0" smtClean="0">
                <a:solidFill>
                  <a:srgbClr val="0000FF"/>
                </a:solidFill>
              </a:rPr>
              <a:t>Contd..</a:t>
            </a:r>
            <a:endParaRPr lang="en-US" sz="40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07720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14" y="5132703"/>
            <a:ext cx="822960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Different </a:t>
            </a:r>
            <a:r>
              <a:rPr lang="en-US" sz="24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hyperplanes</a:t>
            </a:r>
            <a:r>
              <a:rPr lang="en-US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(L1, L2, L3</a:t>
            </a:r>
            <a:r>
              <a:rPr lang="en-US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58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52400"/>
            <a:ext cx="9143999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4000" b="1" dirty="0" smtClean="0">
                <a:solidFill>
                  <a:srgbClr val="0000FF"/>
                </a:solidFill>
              </a:rPr>
              <a:t>Contd..</a:t>
            </a:r>
            <a:endParaRPr lang="en-US" sz="40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482600" y="609600"/>
            <a:ext cx="822960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Q: 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can we decide a separating line for the classes? Which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hyperplane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shall we use?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1758078"/>
            <a:ext cx="8527468" cy="48713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3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52400"/>
            <a:ext cx="9143999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4000" b="1" dirty="0" smtClean="0">
                <a:solidFill>
                  <a:srgbClr val="0000FF"/>
                </a:solidFill>
              </a:rPr>
              <a:t>Contd..</a:t>
            </a:r>
            <a:endParaRPr lang="en-US" sz="40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304800" y="609600"/>
            <a:ext cx="822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vector points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closest to the </a:t>
            </a:r>
            <a:r>
              <a:rPr lang="en-US" sz="2400" b="1" dirty="0" err="1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hyperplane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are known as the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support vector points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because only these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two points are contributing to the result of the algorithm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and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other points are not. </a:t>
            </a:r>
            <a:endParaRPr lang="en-US" sz="2400" b="1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If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data point is not a support vector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removing it has no effect on the model. On the other hand, deleting the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support vectors will then change the position of the </a:t>
            </a:r>
            <a:r>
              <a:rPr lang="en-US" sz="2400" b="1" dirty="0" err="1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hyperplane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000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52400"/>
            <a:ext cx="9143999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4000" b="1" dirty="0" smtClean="0">
                <a:solidFill>
                  <a:srgbClr val="0000FF"/>
                </a:solidFill>
              </a:rPr>
              <a:t>Contd..</a:t>
            </a:r>
            <a:endParaRPr lang="en-US" sz="40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304800" y="609600"/>
            <a:ext cx="8229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distance of the vectors from the </a:t>
            </a:r>
            <a:r>
              <a:rPr lang="en-US" sz="2400" b="1" dirty="0" err="1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hyperplane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called the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margin,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which is a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separation of a line to the closest class points. </a:t>
            </a:r>
            <a:endParaRPr lang="en-US" sz="2400" b="1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We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would like to choose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a </a:t>
            </a:r>
            <a:r>
              <a:rPr lang="en-US" sz="2400" b="1" dirty="0" err="1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hyperplane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 that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maximizes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the margin between classes.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The graph below shows what good margin and bad margin are.</a:t>
            </a:r>
          </a:p>
        </p:txBody>
      </p:sp>
    </p:spTree>
    <p:extLst>
      <p:ext uri="{BB962C8B-B14F-4D97-AF65-F5344CB8AC3E}">
        <p14:creationId xmlns:p14="http://schemas.microsoft.com/office/powerpoint/2010/main" val="168555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52400"/>
            <a:ext cx="9143999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4000" b="1" dirty="0" smtClean="0">
                <a:solidFill>
                  <a:srgbClr val="0000FF"/>
                </a:solidFill>
              </a:rPr>
              <a:t>Contd..</a:t>
            </a:r>
            <a:endParaRPr lang="en-US" sz="40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3074" name="Picture 2" descr="https://miro.medium.com/v2/resize:fit:700/0*PiZdrFzWdJvT5_z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85370"/>
            <a:ext cx="8305800" cy="55154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7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52400"/>
            <a:ext cx="9143999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4000" b="1" dirty="0" smtClean="0">
                <a:solidFill>
                  <a:srgbClr val="0000FF"/>
                </a:solidFill>
              </a:rPr>
              <a:t>Contd..</a:t>
            </a:r>
            <a:endParaRPr lang="en-US" sz="40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6146" name="Picture 2" descr="https://miro.medium.com/v2/resize:fit:700/0*yeN8oKsRtKAfEzf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7772400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36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Contd..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457200"/>
            <a:ext cx="8679868" cy="6186309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We try to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fit a linear line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that can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separate the two classes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make the distances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from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either class is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maximized.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The line is represented with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w*x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+ b = 0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For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label 1,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w*x + b ≥ 1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For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label -1,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w*x + b ≤ -1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distances of the gap in-between two classes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is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/|w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|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we want to maximize this distance.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If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we want to find a line that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perfectly separates the two classes,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we call this type of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SVM cost function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as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Hard-Margin cost function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44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6200"/>
            <a:ext cx="82550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Types of SVM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762000"/>
            <a:ext cx="8679868" cy="6186309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5024"/>
                </a:solidFill>
                <a:latin typeface="Book Antiqua" panose="02040602050305030304" pitchFamily="18" charset="0"/>
                <a:cs typeface="Times New Roman" pitchFamily="18" charset="0"/>
              </a:rPr>
              <a:t>SVM can be of two types: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Linear SVM: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 Linear SVM is used for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linearly separable data,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which means </a:t>
            </a:r>
            <a:r>
              <a:rPr lang="en-US" sz="2400" b="1" dirty="0" smtClean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if a dataset can be classified into two classes by using a single straight line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, then such data is termed as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linearly separable data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, and 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classifier is used called as Linear SVM classifier.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Non-linear </a:t>
            </a: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SVM: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Non-Linear SVM is used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for non-linearly separated data,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which means if a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dataset cannot be classified by using a straight line,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then such data is termed as non-linear data and classifier used is called as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Non-linear SVM classifier.</a:t>
            </a:r>
          </a:p>
        </p:txBody>
      </p:sp>
    </p:spTree>
    <p:extLst>
      <p:ext uri="{BB962C8B-B14F-4D97-AF65-F5344CB8AC3E}">
        <p14:creationId xmlns:p14="http://schemas.microsoft.com/office/powerpoint/2010/main" val="235867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3058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Contd..</a:t>
            </a:r>
            <a:endParaRPr lang="en-US" sz="40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86" y="1201057"/>
            <a:ext cx="7086600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38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28600" y="152400"/>
            <a:ext cx="8686800" cy="6400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 eaLnBrk="1" fontAlgn="auto" hangingPunct="1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en-US" sz="3600" b="1" u="sng" dirty="0" smtClean="0">
                <a:solidFill>
                  <a:srgbClr val="FF0000"/>
                </a:solidFill>
                <a:latin typeface="Baskerville Old Face" pitchFamily="18" charset="0"/>
              </a:rPr>
              <a:t>Topics : </a:t>
            </a:r>
          </a:p>
          <a:p>
            <a:pPr marL="7112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 smtClean="0">
                <a:solidFill>
                  <a:srgbClr val="870581"/>
                </a:solidFill>
              </a:rPr>
              <a:t>Support Vector Machine</a:t>
            </a:r>
          </a:p>
          <a:p>
            <a:pPr lvl="3">
              <a:lnSpc>
                <a:spcPct val="150000"/>
              </a:lnSpc>
            </a:pPr>
            <a:r>
              <a:rPr lang="en-IN" sz="2400" b="1" dirty="0" smtClean="0">
                <a:solidFill>
                  <a:srgbClr val="990000"/>
                </a:solidFill>
              </a:rPr>
              <a:t> Introduction </a:t>
            </a:r>
            <a:r>
              <a:rPr lang="en-IN" sz="2400" b="1" dirty="0">
                <a:solidFill>
                  <a:srgbClr val="990000"/>
                </a:solidFill>
              </a:rPr>
              <a:t>to Support Vector </a:t>
            </a:r>
            <a:r>
              <a:rPr lang="en-IN" sz="2400" b="1" dirty="0" smtClean="0">
                <a:solidFill>
                  <a:srgbClr val="990000"/>
                </a:solidFill>
              </a:rPr>
              <a:t>Machines</a:t>
            </a:r>
          </a:p>
          <a:p>
            <a:pPr lvl="3">
              <a:lnSpc>
                <a:spcPct val="150000"/>
              </a:lnSpc>
            </a:pPr>
            <a:r>
              <a:rPr lang="en-IN" sz="2400" b="1" dirty="0" smtClean="0">
                <a:solidFill>
                  <a:srgbClr val="990000"/>
                </a:solidFill>
              </a:rPr>
              <a:t> Linear </a:t>
            </a:r>
            <a:r>
              <a:rPr lang="en-IN" sz="2400" b="1" dirty="0">
                <a:solidFill>
                  <a:srgbClr val="990000"/>
                </a:solidFill>
              </a:rPr>
              <a:t>Support Vector Machines</a:t>
            </a:r>
            <a:r>
              <a:rPr lang="en-IN" sz="2400" b="1" dirty="0" smtClean="0">
                <a:solidFill>
                  <a:srgbClr val="990000"/>
                </a:solidFill>
              </a:rPr>
              <a:t>.</a:t>
            </a:r>
          </a:p>
          <a:p>
            <a:pPr lvl="3">
              <a:lnSpc>
                <a:spcPct val="150000"/>
              </a:lnSpc>
            </a:pPr>
            <a:r>
              <a:rPr lang="en-IN" sz="2400" b="1" dirty="0">
                <a:solidFill>
                  <a:srgbClr val="990000"/>
                </a:solidFill>
              </a:rPr>
              <a:t> </a:t>
            </a:r>
            <a:r>
              <a:rPr lang="en-IN" sz="2400" b="1" dirty="0" smtClean="0">
                <a:solidFill>
                  <a:srgbClr val="990000"/>
                </a:solidFill>
              </a:rPr>
              <a:t>Non Linear Support Vector Machines</a:t>
            </a:r>
          </a:p>
          <a:p>
            <a:pPr lvl="2">
              <a:lnSpc>
                <a:spcPct val="150000"/>
              </a:lnSpc>
            </a:pPr>
            <a:endParaRPr lang="en-IN" sz="2400" b="1" dirty="0"/>
          </a:p>
          <a:p>
            <a:pPr marL="1534160" lvl="5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IN" b="1" dirty="0" smtClean="0">
              <a:solidFill>
                <a:srgbClr val="7030A0"/>
              </a:solidFill>
            </a:endParaRPr>
          </a:p>
          <a:p>
            <a:pPr marL="1280160" lvl="4" indent="0">
              <a:lnSpc>
                <a:spcPct val="150000"/>
              </a:lnSpc>
              <a:buNone/>
            </a:pPr>
            <a:endParaRPr lang="en-IN" dirty="0"/>
          </a:p>
          <a:p>
            <a:pPr lvl="4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6200"/>
            <a:ext cx="82550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Advantages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762000"/>
            <a:ext cx="8679868" cy="4524315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SVM works very well with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higher-dimensional datasets.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SVM is one of the most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memory-efficient classification algorithms.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clearer the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margin of separation between the categories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the better the SVM works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Effective on datasets with multiple features, like financial or medical data.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99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97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195618" y="206437"/>
            <a:ext cx="8255000" cy="533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Disadvantages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217389" y="1143000"/>
            <a:ext cx="8679868" cy="1698222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SVM </a:t>
            </a:r>
            <a:r>
              <a:rPr lang="en-US" sz="2400" dirty="0"/>
              <a:t>does not perform very well when the data set has more noise i.e. target classes are overlapping</a:t>
            </a:r>
            <a:r>
              <a:rPr lang="en-US" sz="2400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09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6200"/>
            <a:ext cx="82550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Applications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762000"/>
            <a:ext cx="8679868" cy="4524315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Hand Written Detection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Image Classification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Face Detection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Bioinformatics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Cancer Detection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Sentimental Analysis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Spam Detection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31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6200"/>
            <a:ext cx="82550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Example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838200"/>
            <a:ext cx="8382000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Dataset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we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4 are positively labeled data sets 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are negatively labeled data sets.</a:t>
            </a:r>
            <a:endParaRPr lang="en-IN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7534275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80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6200"/>
            <a:ext cx="82550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Contd..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7543800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4732" y="698081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,we need to plot the data points </a:t>
            </a:r>
            <a:endParaRPr lang="en-I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34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6200"/>
            <a:ext cx="82550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Contd..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914400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Next, We need to identify the </a:t>
            </a:r>
            <a:r>
              <a:rPr lang="en-US" sz="2000" b="1" dirty="0" smtClean="0">
                <a:solidFill>
                  <a:srgbClr val="0000FF"/>
                </a:solidFill>
              </a:rPr>
              <a:t>nearest data points </a:t>
            </a:r>
            <a:r>
              <a:rPr lang="en-US" sz="2000" b="1" dirty="0" smtClean="0">
                <a:solidFill>
                  <a:srgbClr val="FF0000"/>
                </a:solidFill>
              </a:rPr>
              <a:t>on </a:t>
            </a:r>
            <a:r>
              <a:rPr lang="en-US" sz="2000" b="1" dirty="0" smtClean="0">
                <a:solidFill>
                  <a:srgbClr val="009900"/>
                </a:solidFill>
              </a:rPr>
              <a:t>both the sides of these classes.</a:t>
            </a:r>
            <a:endParaRPr lang="en-IN" sz="2000" b="1" dirty="0">
              <a:solidFill>
                <a:srgbClr val="0099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7" y="2286000"/>
            <a:ext cx="8077200" cy="2870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6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6200"/>
            <a:ext cx="82550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Contd..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762001"/>
            <a:ext cx="7264400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761" y="5910944"/>
            <a:ext cx="8502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Here, S1 is </a:t>
            </a:r>
            <a:r>
              <a:rPr lang="en-US" b="1" dirty="0" smtClean="0">
                <a:solidFill>
                  <a:srgbClr val="0000CC"/>
                </a:solidFill>
              </a:rPr>
              <a:t>Negatively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smtClean="0">
                <a:solidFill>
                  <a:srgbClr val="0000CC"/>
                </a:solidFill>
              </a:rPr>
              <a:t>labeled data set. And S2 and S3 are </a:t>
            </a:r>
            <a:r>
              <a:rPr lang="en-US" b="1" dirty="0" smtClean="0">
                <a:solidFill>
                  <a:srgbClr val="0000CC"/>
                </a:solidFill>
              </a:rPr>
              <a:t>Positively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smtClean="0">
                <a:solidFill>
                  <a:srgbClr val="0000CC"/>
                </a:solidFill>
              </a:rPr>
              <a:t>Labeled Data sets.</a:t>
            </a:r>
            <a:endParaRPr lang="en-IN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95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6200"/>
            <a:ext cx="82550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Contd..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62857" y="762000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Next we need to write the Hyper plane, we the bias=1 for </a:t>
            </a:r>
            <a:r>
              <a:rPr lang="en-US" sz="2000" b="1" dirty="0" err="1" smtClean="0">
                <a:solidFill>
                  <a:srgbClr val="FF0000"/>
                </a:solidFill>
              </a:rPr>
              <a:t>wx+b</a:t>
            </a:r>
            <a:r>
              <a:rPr lang="en-US" sz="2000" b="1" dirty="0" smtClean="0">
                <a:solidFill>
                  <a:srgbClr val="FF0000"/>
                </a:solidFill>
              </a:rPr>
              <a:t> Equation.</a:t>
            </a:r>
            <a:endParaRPr lang="en-IN" sz="20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2" y="1777664"/>
            <a:ext cx="8592458" cy="4699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44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560" y="184666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We need to calculate the 3 Variables. </a:t>
            </a:r>
            <a:r>
              <a:rPr lang="en-US" sz="2000" b="1" dirty="0">
                <a:solidFill>
                  <a:srgbClr val="0000CC"/>
                </a:solidFill>
              </a:rPr>
              <a:t>i</a:t>
            </a:r>
            <a:r>
              <a:rPr lang="en-US" sz="2000" b="1" dirty="0" smtClean="0">
                <a:solidFill>
                  <a:srgbClr val="0000CC"/>
                </a:solidFill>
              </a:rPr>
              <a:t>e, α1, α2, α3.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/>
              <a:t>Which will be used to </a:t>
            </a:r>
            <a:r>
              <a:rPr lang="en-US" sz="2000" b="1" dirty="0" smtClean="0">
                <a:solidFill>
                  <a:srgbClr val="870581"/>
                </a:solidFill>
              </a:rPr>
              <a:t>calculate the </a:t>
            </a:r>
            <a:r>
              <a:rPr lang="en-US" sz="2000" b="1" dirty="0" smtClean="0">
                <a:solidFill>
                  <a:srgbClr val="009900"/>
                </a:solidFill>
              </a:rPr>
              <a:t>Weight Vector.</a:t>
            </a:r>
            <a:endParaRPr lang="en-IN" sz="2000" b="1" dirty="0">
              <a:solidFill>
                <a:srgbClr val="009900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29" y="1200329"/>
            <a:ext cx="7424382" cy="5286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1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560" y="184666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We can simplify this Equation.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9900"/>
                </a:solidFill>
              </a:rPr>
              <a:t>Here we will Apply the DOT Product to simplify the Equation</a:t>
            </a:r>
            <a:endParaRPr lang="en-IN" sz="2000" b="1" dirty="0">
              <a:solidFill>
                <a:srgbClr val="0099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80" y="1371600"/>
            <a:ext cx="7551220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85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305800" cy="685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Support Vector Machine</a:t>
            </a:r>
            <a:endParaRPr lang="en-US" sz="40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99246" y="912674"/>
            <a:ext cx="8639954" cy="563231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Support Vector Machine or SVM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one of the most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popular Supervised Learning algorithms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which is used for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Classification as well as Regression 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problems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primarily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it is used for </a:t>
            </a:r>
            <a:r>
              <a:rPr lang="en-US" sz="2400" b="1" u="sng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Classification problems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 Machine Learning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objective of SVM algorithm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to find a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hyperplane in an N-dimensional space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that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distinctly classifies the data points</a:t>
            </a:r>
            <a:r>
              <a:rPr lang="en-US" sz="2400" b="1" dirty="0" smtClean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Here, The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dimension of the hyperplane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depends upon the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number of features. </a:t>
            </a:r>
          </a:p>
        </p:txBody>
      </p:sp>
    </p:spTree>
    <p:extLst>
      <p:ext uri="{BB962C8B-B14F-4D97-AF65-F5344CB8AC3E}">
        <p14:creationId xmlns:p14="http://schemas.microsoft.com/office/powerpoint/2010/main" val="7943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61" y="184666"/>
            <a:ext cx="5065940" cy="65209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28800"/>
            <a:ext cx="177579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16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560" y="184666"/>
            <a:ext cx="8549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Once we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the 3 variables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after that we need to 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calculate the Weight Vector.</a:t>
            </a:r>
            <a:endParaRPr lang="en-IN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2" y="1348709"/>
            <a:ext cx="8888348" cy="5429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44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560" y="184666"/>
            <a:ext cx="8549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 we get, the line is (1,0) ie, the line is parallel to Y- Axis.</a:t>
            </a: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Suppose , If the Line is (0,1) ie, the line is parallel to X- Axis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line is (1,1) , ie, the line is parallel to 45 Degrees. </a:t>
            </a:r>
            <a:endParaRPr lang="en-IN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1384994"/>
            <a:ext cx="8647113" cy="54730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06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1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6095999" cy="3733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en-US" altLang="en-US" sz="8000" b="1" dirty="0">
                <a:solidFill>
                  <a:srgbClr val="87058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lgerian" panose="04020705040A02060702" pitchFamily="82" charset="0"/>
                <a:cs typeface="Arial" pitchFamily="34" charset="0"/>
              </a:rPr>
              <a:t>THANK 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69DF7E7-B7DB-4B03-97BB-F8902B9600C5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"/>
            <a:ext cx="2463983" cy="527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06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Contd..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457200"/>
            <a:ext cx="8451268" cy="618630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goal of the SVM algorithm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to create the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best line or decision boundary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that can segregate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n-dimensional space into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classes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so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that we can easily put the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new data point in the correct category in the future.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This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best decision boundary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called a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hyperplane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If the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number of input features is two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then the hyperplane is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just a line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If the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number of input features is three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then the hyperplane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becomes a 2-D plane.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It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becomes difficult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to imagine when the number of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features exceeds three. </a:t>
            </a:r>
          </a:p>
        </p:txBody>
      </p:sp>
    </p:spTree>
    <p:extLst>
      <p:ext uri="{BB962C8B-B14F-4D97-AF65-F5344CB8AC3E}">
        <p14:creationId xmlns:p14="http://schemas.microsoft.com/office/powerpoint/2010/main" val="168964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52400"/>
            <a:ext cx="9143999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Contd..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7170" name="Picture 2" descr="https://miro.medium.com/v2/resize:fit:700/0*zq4rJ0dS8itfmwy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382000" cy="586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32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Contd..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457200"/>
            <a:ext cx="8451268" cy="618630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SVM chooses the 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extreme points/vectors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that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help in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creating the hyperplane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These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extreme cases are called as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support vectors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and hence algorithm is termed as </a:t>
            </a: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Support Vector Machine</a:t>
            </a: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Here,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Value of each feature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also the value of the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specific coordinate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Then, we find the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ideal hyperplane that differentiates between the two classes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Support vectors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are special because they are the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training points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that define the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maximum margin of the </a:t>
            </a:r>
            <a:r>
              <a:rPr lang="en-US" sz="2400" b="1" dirty="0" err="1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hyperplane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to the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data set 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they therefore determine the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shape of the </a:t>
            </a:r>
            <a:r>
              <a:rPr lang="en-US" sz="2400" b="1" dirty="0" err="1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hyperplane</a:t>
            </a:r>
            <a:endParaRPr lang="en-US" sz="2400" b="1" dirty="0">
              <a:solidFill>
                <a:srgbClr val="99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45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Contd..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457200"/>
            <a:ext cx="8451268" cy="618630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Consider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below diagram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 which there are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two different categories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that are classified using a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decision boundary or </a:t>
            </a:r>
            <a:r>
              <a:rPr lang="en-US" sz="2400" b="1" dirty="0" err="1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hyperplane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0" name="Picture 2" descr="Support Vector Machine Algorith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62200"/>
            <a:ext cx="6172199" cy="418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84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52400"/>
            <a:ext cx="9143999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Contd..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6781800" cy="617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64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Contd..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457200"/>
            <a:ext cx="8451268" cy="114153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To define an </a:t>
            </a:r>
            <a:r>
              <a:rPr lang="en-US" sz="2400" b="1" dirty="0">
                <a:solidFill>
                  <a:srgbClr val="FF0000"/>
                </a:solidFill>
              </a:rPr>
              <a:t>optimal hyperplane</a:t>
            </a:r>
            <a:r>
              <a:rPr lang="en-US" sz="2400" dirty="0"/>
              <a:t> we need to </a:t>
            </a:r>
            <a:r>
              <a:rPr lang="en-US" sz="2400" b="1" dirty="0">
                <a:solidFill>
                  <a:srgbClr val="870581"/>
                </a:solidFill>
              </a:rPr>
              <a:t>maximize the width of the margin </a:t>
            </a:r>
            <a:r>
              <a:rPr lang="en-US" sz="2400" b="1" dirty="0">
                <a:solidFill>
                  <a:srgbClr val="009900"/>
                </a:solidFill>
              </a:rPr>
              <a:t>(</a:t>
            </a:r>
            <a:r>
              <a:rPr lang="en-US" sz="2400" b="1" i="1" dirty="0">
                <a:solidFill>
                  <a:srgbClr val="009900"/>
                </a:solidFill>
              </a:rPr>
              <a:t>w</a:t>
            </a:r>
            <a:r>
              <a:rPr lang="en-US" sz="2400" b="1" dirty="0" smtClean="0">
                <a:solidFill>
                  <a:srgbClr val="009900"/>
                </a:solidFill>
              </a:rPr>
              <a:t>).</a:t>
            </a:r>
            <a:endParaRPr lang="en-US" sz="2400" b="1" u="sng" dirty="0">
              <a:solidFill>
                <a:srgbClr val="0099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7010400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68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25172</TotalTime>
  <Words>945</Words>
  <Application>Microsoft Office PowerPoint</Application>
  <PresentationFormat>On-screen Show (4:3)</PresentationFormat>
  <Paragraphs>165</Paragraphs>
  <Slides>33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Oriel</vt:lpstr>
      <vt:lpstr>  UNIT-IV (Support Vector Machine)</vt:lpstr>
      <vt:lpstr>PowerPoint Presentation</vt:lpstr>
      <vt:lpstr>Support Vector Machine</vt:lpstr>
      <vt:lpstr>Contd..</vt:lpstr>
      <vt:lpstr>Contd..</vt:lpstr>
      <vt:lpstr>Contd..</vt:lpstr>
      <vt:lpstr>Contd..</vt:lpstr>
      <vt:lpstr>Contd..</vt:lpstr>
      <vt:lpstr>Contd..</vt:lpstr>
      <vt:lpstr>Example</vt:lpstr>
      <vt:lpstr>Contd..</vt:lpstr>
      <vt:lpstr>Contd..</vt:lpstr>
      <vt:lpstr>Contd..</vt:lpstr>
      <vt:lpstr>Contd..</vt:lpstr>
      <vt:lpstr>Contd..</vt:lpstr>
      <vt:lpstr>Contd..</vt:lpstr>
      <vt:lpstr>Contd..</vt:lpstr>
      <vt:lpstr>Types of SVM</vt:lpstr>
      <vt:lpstr>Contd..</vt:lpstr>
      <vt:lpstr>Advantages</vt:lpstr>
      <vt:lpstr>PowerPoint Presentation</vt:lpstr>
      <vt:lpstr>Applications</vt:lpstr>
      <vt:lpstr>Example</vt:lpstr>
      <vt:lpstr>Contd..</vt:lpstr>
      <vt:lpstr>Contd..</vt:lpstr>
      <vt:lpstr>Contd..</vt:lpstr>
      <vt:lpstr>Contd..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GLK</dc:creator>
  <cp:lastModifiedBy>Y.Surekha</cp:lastModifiedBy>
  <cp:revision>1900</cp:revision>
  <dcterms:created xsi:type="dcterms:W3CDTF">2013-11-07T06:07:38Z</dcterms:created>
  <dcterms:modified xsi:type="dcterms:W3CDTF">2024-02-14T04:16:50Z</dcterms:modified>
</cp:coreProperties>
</file>