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7" r:id="rId3"/>
    <p:sldId id="257" r:id="rId4"/>
    <p:sldId id="258" r:id="rId5"/>
    <p:sldId id="259" r:id="rId6"/>
    <p:sldId id="260" r:id="rId7"/>
    <p:sldId id="261" r:id="rId8"/>
    <p:sldId id="262" r:id="rId9"/>
    <p:sldId id="281" r:id="rId10"/>
    <p:sldId id="263" r:id="rId11"/>
    <p:sldId id="280" r:id="rId12"/>
    <p:sldId id="264" r:id="rId13"/>
    <p:sldId id="265" r:id="rId14"/>
    <p:sldId id="266" r:id="rId15"/>
    <p:sldId id="267" r:id="rId16"/>
    <p:sldId id="268" r:id="rId17"/>
    <p:sldId id="269" r:id="rId18"/>
    <p:sldId id="270" r:id="rId19"/>
    <p:sldId id="271" r:id="rId20"/>
    <p:sldId id="282" r:id="rId21"/>
    <p:sldId id="272" r:id="rId22"/>
    <p:sldId id="273" r:id="rId23"/>
    <p:sldId id="274" r:id="rId24"/>
    <p:sldId id="275" r:id="rId25"/>
    <p:sldId id="276" r:id="rId26"/>
    <p:sldId id="277" r:id="rId27"/>
    <p:sldId id="278" r:id="rId28"/>
    <p:sldId id="279"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142999"/>
          </a:xfrm>
        </p:spPr>
        <p:txBody>
          <a:bodyPr>
            <a:noAutofit/>
          </a:bodyPr>
          <a:lstStyle/>
          <a:p>
            <a:r>
              <a:rPr lang="en-IN" sz="4000" smtClean="0">
                <a:latin typeface="Times New Roman" pitchFamily="18" charset="0"/>
                <a:cs typeface="Times New Roman" pitchFamily="18" charset="0"/>
              </a:rPr>
              <a:t>Unit – II Contents</a:t>
            </a:r>
            <a:endParaRPr lang="en-IN" sz="4000"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1371600"/>
            <a:ext cx="7772400" cy="4267200"/>
          </a:xfrm>
        </p:spPr>
        <p:txBody>
          <a:bodyPr>
            <a:normAutofit/>
          </a:bodyPr>
          <a:lstStyle/>
          <a:p>
            <a:pPr algn="l"/>
            <a:r>
              <a:rPr lang="en-IN" sz="3600" dirty="0">
                <a:solidFill>
                  <a:srgbClr val="FF0000"/>
                </a:solidFill>
                <a:latin typeface="Times New Roman" pitchFamily="18" charset="0"/>
                <a:cs typeface="Times New Roman" pitchFamily="18" charset="0"/>
              </a:rPr>
              <a:t>1.Understanding the Human Being</a:t>
            </a:r>
            <a:r>
              <a:rPr lang="en-IN" sz="3600" dirty="0">
                <a:solidFill>
                  <a:schemeClr val="tx1"/>
                </a:solidFill>
                <a:latin typeface="Times New Roman" pitchFamily="18" charset="0"/>
                <a:cs typeface="Times New Roman" pitchFamily="18" charset="0"/>
              </a:rPr>
              <a:t/>
            </a:r>
            <a:br>
              <a:rPr lang="en-IN" sz="3600" dirty="0">
                <a:solidFill>
                  <a:schemeClr val="tx1"/>
                </a:solidFill>
                <a:latin typeface="Times New Roman" pitchFamily="18" charset="0"/>
                <a:cs typeface="Times New Roman" pitchFamily="18" charset="0"/>
              </a:rPr>
            </a:br>
            <a:r>
              <a:rPr lang="en-IN" sz="3600" dirty="0">
                <a:solidFill>
                  <a:schemeClr val="tx1"/>
                </a:solidFill>
                <a:latin typeface="Times New Roman" pitchFamily="18" charset="0"/>
                <a:cs typeface="Times New Roman" pitchFamily="18" charset="0"/>
              </a:rPr>
              <a:t>(As Co-existence of Self and Body</a:t>
            </a:r>
            <a:r>
              <a:rPr lang="en-IN" sz="3600" dirty="0" smtClean="0">
                <a:solidFill>
                  <a:schemeClr val="tx1"/>
                </a:solidFill>
                <a:latin typeface="Times New Roman" pitchFamily="18" charset="0"/>
                <a:cs typeface="Times New Roman" pitchFamily="18" charset="0"/>
              </a:rPr>
              <a:t>)</a:t>
            </a:r>
          </a:p>
          <a:p>
            <a:pPr algn="l"/>
            <a:r>
              <a:rPr lang="en-IN" sz="3600" dirty="0">
                <a:solidFill>
                  <a:srgbClr val="FF0000"/>
                </a:solidFill>
                <a:latin typeface="Times New Roman" pitchFamily="18" charset="0"/>
                <a:cs typeface="Times New Roman" pitchFamily="18" charset="0"/>
              </a:rPr>
              <a:t>2. Understanding Harmony in the </a:t>
            </a:r>
            <a:r>
              <a:rPr lang="en-IN" sz="3600" dirty="0" smtClean="0">
                <a:solidFill>
                  <a:srgbClr val="FF0000"/>
                </a:solidFill>
                <a:latin typeface="Times New Roman" pitchFamily="18" charset="0"/>
                <a:cs typeface="Times New Roman" pitchFamily="18" charset="0"/>
              </a:rPr>
              <a:t>Self</a:t>
            </a:r>
          </a:p>
          <a:p>
            <a:pPr algn="l"/>
            <a:r>
              <a:rPr lang="en-US" sz="3600" dirty="0">
                <a:solidFill>
                  <a:srgbClr val="FF0000"/>
                </a:solidFill>
                <a:latin typeface="Times New Roman" pitchFamily="18" charset="0"/>
                <a:cs typeface="Times New Roman" pitchFamily="18" charset="0"/>
              </a:rPr>
              <a:t>3.Understanding Harmony of the Self with the Body</a:t>
            </a:r>
            <a:endParaRPr lang="en-IN" sz="3600" dirty="0" smtClean="0">
              <a:solidFill>
                <a:srgbClr val="FF0000"/>
              </a:solidFill>
              <a:latin typeface="Times New Roman" pitchFamily="18" charset="0"/>
              <a:cs typeface="Times New Roman" pitchFamily="18" charset="0"/>
            </a:endParaRPr>
          </a:p>
          <a:p>
            <a:pPr algn="l"/>
            <a:r>
              <a:rPr lang="en-IN" dirty="0" smtClean="0">
                <a:solidFill>
                  <a:schemeClr val="tx1"/>
                </a:solidFill>
                <a:latin typeface="Times New Roman" pitchFamily="18" charset="0"/>
                <a:cs typeface="Times New Roman" pitchFamily="18" charset="0"/>
              </a:rPr>
              <a:t> </a:t>
            </a:r>
          </a:p>
          <a:p>
            <a:pPr algn="l"/>
            <a:endParaRPr lang="en-IN" dirty="0" smtClean="0">
              <a:solidFill>
                <a:schemeClr val="tx1"/>
              </a:solidFill>
            </a:endParaRPr>
          </a:p>
        </p:txBody>
      </p:sp>
    </p:spTree>
    <p:extLst>
      <p:ext uri="{BB962C8B-B14F-4D97-AF65-F5344CB8AC3E}">
        <p14:creationId xmlns:p14="http://schemas.microsoft.com/office/powerpoint/2010/main" val="2080860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9176"/>
            <a:ext cx="8229600" cy="867624"/>
          </a:xfrm>
        </p:spPr>
        <p:txBody>
          <a:bodyPr>
            <a:noAutofit/>
          </a:bodyPr>
          <a:lstStyle/>
          <a:p>
            <a:r>
              <a:rPr lang="en-IN" sz="3200" dirty="0"/>
              <a:t>The Self as the Consciousness Entity, the Body as the Material Entity</a:t>
            </a:r>
          </a:p>
        </p:txBody>
      </p:sp>
      <p:sp>
        <p:nvSpPr>
          <p:cNvPr id="3" name="Content Placeholder 2"/>
          <p:cNvSpPr>
            <a:spLocks noGrp="1"/>
          </p:cNvSpPr>
          <p:nvPr>
            <p:ph idx="1"/>
          </p:nvPr>
        </p:nvSpPr>
        <p:spPr>
          <a:xfrm>
            <a:off x="228600" y="1143000"/>
            <a:ext cx="8686800" cy="5410200"/>
          </a:xfrm>
        </p:spPr>
        <p:txBody>
          <a:bodyPr>
            <a:noAutofit/>
          </a:bodyPr>
          <a:lstStyle/>
          <a:p>
            <a:r>
              <a:rPr lang="en-IN" sz="2800" dirty="0"/>
              <a:t>The </a:t>
            </a:r>
            <a:r>
              <a:rPr lang="en-IN" sz="2800" dirty="0">
                <a:solidFill>
                  <a:srgbClr val="FF0000"/>
                </a:solidFill>
              </a:rPr>
              <a:t>Self and the Body </a:t>
            </a:r>
            <a:r>
              <a:rPr lang="en-IN" sz="2800" dirty="0"/>
              <a:t>are </a:t>
            </a:r>
            <a:r>
              <a:rPr lang="en-IN" sz="2800" dirty="0">
                <a:solidFill>
                  <a:srgbClr val="FF0000"/>
                </a:solidFill>
              </a:rPr>
              <a:t>two different types </a:t>
            </a:r>
            <a:r>
              <a:rPr lang="en-IN" sz="2800" dirty="0"/>
              <a:t>of reality. The </a:t>
            </a:r>
            <a:r>
              <a:rPr lang="en-IN" sz="2800" dirty="0">
                <a:solidFill>
                  <a:srgbClr val="FF0000"/>
                </a:solidFill>
              </a:rPr>
              <a:t>Self </a:t>
            </a:r>
            <a:r>
              <a:rPr lang="en-IN" sz="2800" dirty="0"/>
              <a:t>is the domain of </a:t>
            </a:r>
            <a:r>
              <a:rPr lang="en-IN" sz="2800" dirty="0">
                <a:solidFill>
                  <a:srgbClr val="FF0000"/>
                </a:solidFill>
              </a:rPr>
              <a:t>consciousness</a:t>
            </a:r>
            <a:r>
              <a:rPr lang="en-IN" sz="2800" dirty="0"/>
              <a:t>, which is characterised by the activity of </a:t>
            </a:r>
            <a:r>
              <a:rPr lang="en-IN" sz="2800" dirty="0">
                <a:solidFill>
                  <a:srgbClr val="FF0000"/>
                </a:solidFill>
              </a:rPr>
              <a:t>knowing, assuming, recognising and fulfilling. </a:t>
            </a:r>
            <a:endParaRPr lang="en-IN" sz="2800" dirty="0" smtClean="0">
              <a:solidFill>
                <a:srgbClr val="FF0000"/>
              </a:solidFill>
            </a:endParaRPr>
          </a:p>
          <a:p>
            <a:r>
              <a:rPr lang="en-IN" sz="2800" dirty="0" smtClean="0"/>
              <a:t>The </a:t>
            </a:r>
            <a:r>
              <a:rPr lang="en-IN" sz="2800" dirty="0">
                <a:solidFill>
                  <a:srgbClr val="FF0000"/>
                </a:solidFill>
              </a:rPr>
              <a:t>Body</a:t>
            </a:r>
            <a:r>
              <a:rPr lang="en-IN" sz="2800" dirty="0"/>
              <a:t> is the domain of </a:t>
            </a:r>
            <a:r>
              <a:rPr lang="en-IN" sz="2800" dirty="0">
                <a:solidFill>
                  <a:srgbClr val="FF0000"/>
                </a:solidFill>
              </a:rPr>
              <a:t>material</a:t>
            </a:r>
            <a:r>
              <a:rPr lang="en-IN" sz="2800" dirty="0"/>
              <a:t> and it only has the activity of </a:t>
            </a:r>
            <a:r>
              <a:rPr lang="en-IN" sz="2800" dirty="0">
                <a:solidFill>
                  <a:srgbClr val="FF0000"/>
                </a:solidFill>
              </a:rPr>
              <a:t>recognising and fulfilling</a:t>
            </a:r>
            <a:r>
              <a:rPr lang="en-IN" sz="2800" dirty="0" smtClean="0">
                <a:solidFill>
                  <a:srgbClr val="FF0000"/>
                </a:solidFill>
              </a:rPr>
              <a:t> </a:t>
            </a:r>
            <a:r>
              <a:rPr lang="en-IN" sz="2800" dirty="0" smtClean="0"/>
              <a:t>.</a:t>
            </a:r>
          </a:p>
          <a:p>
            <a:r>
              <a:rPr lang="en-IN" sz="2800" dirty="0">
                <a:solidFill>
                  <a:srgbClr val="FF0000"/>
                </a:solidFill>
              </a:rPr>
              <a:t>Happiness</a:t>
            </a:r>
            <a:r>
              <a:rPr lang="en-IN" sz="2800" dirty="0"/>
              <a:t> is the need of the consciousness and it is fulfilled by </a:t>
            </a:r>
            <a:r>
              <a:rPr lang="en-IN" sz="2800" dirty="0">
                <a:solidFill>
                  <a:srgbClr val="FF0000"/>
                </a:solidFill>
              </a:rPr>
              <a:t>right understanding and right feeling</a:t>
            </a:r>
            <a:r>
              <a:rPr lang="en-IN" sz="2800" dirty="0"/>
              <a:t>, which are activities of the consciousness itself. </a:t>
            </a:r>
            <a:endParaRPr lang="en-IN" sz="2800" dirty="0" smtClean="0"/>
          </a:p>
        </p:txBody>
      </p:sp>
    </p:spTree>
    <p:extLst>
      <p:ext uri="{BB962C8B-B14F-4D97-AF65-F5344CB8AC3E}">
        <p14:creationId xmlns:p14="http://schemas.microsoft.com/office/powerpoint/2010/main" val="33122059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IN" sz="3600" dirty="0"/>
              <a:t>The Self as the Consciousness Entity, the Body as the Material Entity</a:t>
            </a:r>
          </a:p>
        </p:txBody>
      </p:sp>
      <p:sp>
        <p:nvSpPr>
          <p:cNvPr id="3" name="Content Placeholder 2"/>
          <p:cNvSpPr>
            <a:spLocks noGrp="1"/>
          </p:cNvSpPr>
          <p:nvPr>
            <p:ph idx="1"/>
          </p:nvPr>
        </p:nvSpPr>
        <p:spPr>
          <a:xfrm>
            <a:off x="457200" y="1276540"/>
            <a:ext cx="8229600" cy="4849624"/>
          </a:xfrm>
        </p:spPr>
        <p:txBody>
          <a:bodyPr/>
          <a:lstStyle/>
          <a:p>
            <a:r>
              <a:rPr lang="en-IN" dirty="0"/>
              <a:t>The </a:t>
            </a:r>
            <a:r>
              <a:rPr lang="en-IN" dirty="0">
                <a:solidFill>
                  <a:srgbClr val="FF0000"/>
                </a:solidFill>
              </a:rPr>
              <a:t>Body</a:t>
            </a:r>
            <a:r>
              <a:rPr lang="en-IN" dirty="0"/>
              <a:t> is a </a:t>
            </a:r>
            <a:r>
              <a:rPr lang="en-IN" dirty="0">
                <a:solidFill>
                  <a:srgbClr val="FF0000"/>
                </a:solidFill>
              </a:rPr>
              <a:t>material unit</a:t>
            </a:r>
            <a:r>
              <a:rPr lang="en-IN" dirty="0"/>
              <a:t>, its </a:t>
            </a:r>
            <a:r>
              <a:rPr lang="en-IN" dirty="0">
                <a:solidFill>
                  <a:srgbClr val="FF0000"/>
                </a:solidFill>
              </a:rPr>
              <a:t>needs</a:t>
            </a:r>
            <a:r>
              <a:rPr lang="en-IN" dirty="0"/>
              <a:t> are </a:t>
            </a:r>
            <a:r>
              <a:rPr lang="en-IN" dirty="0">
                <a:solidFill>
                  <a:srgbClr val="FF0000"/>
                </a:solidFill>
              </a:rPr>
              <a:t>material in nature </a:t>
            </a:r>
            <a:r>
              <a:rPr lang="en-IN" dirty="0"/>
              <a:t>and they are </a:t>
            </a:r>
            <a:r>
              <a:rPr lang="en-IN" dirty="0">
                <a:solidFill>
                  <a:srgbClr val="FF0000"/>
                </a:solidFill>
              </a:rPr>
              <a:t>fulfilled</a:t>
            </a:r>
            <a:r>
              <a:rPr lang="en-IN" dirty="0"/>
              <a:t> by </a:t>
            </a:r>
            <a:r>
              <a:rPr lang="en-IN" dirty="0" err="1">
                <a:solidFill>
                  <a:srgbClr val="FF0000"/>
                </a:solidFill>
              </a:rPr>
              <a:t>physio</a:t>
            </a:r>
            <a:r>
              <a:rPr lang="en-IN" dirty="0">
                <a:solidFill>
                  <a:srgbClr val="FF0000"/>
                </a:solidFill>
              </a:rPr>
              <a:t>-chemical things</a:t>
            </a:r>
            <a:r>
              <a:rPr lang="en-IN" dirty="0"/>
              <a:t>.</a:t>
            </a:r>
          </a:p>
          <a:p>
            <a:r>
              <a:rPr lang="en-IN" dirty="0"/>
              <a:t>To understand the human being, both the domain of </a:t>
            </a:r>
            <a:r>
              <a:rPr lang="en-IN" dirty="0">
                <a:solidFill>
                  <a:srgbClr val="FF0000"/>
                </a:solidFill>
              </a:rPr>
              <a:t>consciousness</a:t>
            </a:r>
            <a:r>
              <a:rPr lang="en-IN" dirty="0"/>
              <a:t> as well as the domain of </a:t>
            </a:r>
            <a:r>
              <a:rPr lang="en-IN" dirty="0">
                <a:solidFill>
                  <a:srgbClr val="FF0000"/>
                </a:solidFill>
              </a:rPr>
              <a:t>material needs </a:t>
            </a:r>
            <a:r>
              <a:rPr lang="en-IN" dirty="0"/>
              <a:t>to be understood. For human being to be fulfilled, both domains need to be fulfilled separately.</a:t>
            </a:r>
          </a:p>
        </p:txBody>
      </p:sp>
    </p:spTree>
    <p:extLst>
      <p:ext uri="{BB962C8B-B14F-4D97-AF65-F5344CB8AC3E}">
        <p14:creationId xmlns:p14="http://schemas.microsoft.com/office/powerpoint/2010/main" val="1602264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IN" dirty="0"/>
              <a:t>Key Takeaways</a:t>
            </a:r>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en-IN" dirty="0"/>
              <a:t>Human being is co-existence of the </a:t>
            </a:r>
            <a:r>
              <a:rPr lang="en-IN" dirty="0">
                <a:solidFill>
                  <a:srgbClr val="FF0000"/>
                </a:solidFill>
              </a:rPr>
              <a:t>Self </a:t>
            </a:r>
            <a:r>
              <a:rPr lang="en-IN" dirty="0"/>
              <a:t>(Consciousness) and the </a:t>
            </a:r>
            <a:r>
              <a:rPr lang="en-IN" dirty="0">
                <a:solidFill>
                  <a:srgbClr val="FF0000"/>
                </a:solidFill>
              </a:rPr>
              <a:t>Body</a:t>
            </a:r>
            <a:r>
              <a:rPr lang="en-IN" dirty="0"/>
              <a:t> (Material). </a:t>
            </a:r>
            <a:endParaRPr lang="en-IN" dirty="0" smtClean="0"/>
          </a:p>
          <a:p>
            <a:r>
              <a:rPr lang="en-IN" dirty="0" smtClean="0"/>
              <a:t>This </a:t>
            </a:r>
            <a:r>
              <a:rPr lang="en-IN" dirty="0"/>
              <a:t>can be seen on the basis of exploring into the </a:t>
            </a:r>
            <a:r>
              <a:rPr lang="en-IN" dirty="0">
                <a:solidFill>
                  <a:srgbClr val="FF0000"/>
                </a:solidFill>
              </a:rPr>
              <a:t>need, fulfilment of need, activity and response of the Self and the Body. </a:t>
            </a:r>
            <a:endParaRPr lang="en-IN" dirty="0" smtClean="0">
              <a:solidFill>
                <a:srgbClr val="FF0000"/>
              </a:solidFill>
            </a:endParaRPr>
          </a:p>
          <a:p>
            <a:r>
              <a:rPr lang="en-IN" dirty="0" smtClean="0"/>
              <a:t>In </a:t>
            </a:r>
            <a:r>
              <a:rPr lang="en-IN" dirty="0"/>
              <a:t>particular, the </a:t>
            </a:r>
            <a:r>
              <a:rPr lang="en-IN" dirty="0">
                <a:solidFill>
                  <a:srgbClr val="FF0000"/>
                </a:solidFill>
              </a:rPr>
              <a:t>response of the body </a:t>
            </a:r>
            <a:r>
              <a:rPr lang="en-IN" dirty="0"/>
              <a:t>is </a:t>
            </a:r>
            <a:r>
              <a:rPr lang="en-IN" dirty="0">
                <a:solidFill>
                  <a:srgbClr val="FF0000"/>
                </a:solidFill>
              </a:rPr>
              <a:t>definite</a:t>
            </a:r>
            <a:r>
              <a:rPr lang="en-IN" dirty="0"/>
              <a:t> while the </a:t>
            </a:r>
            <a:r>
              <a:rPr lang="en-IN" dirty="0">
                <a:solidFill>
                  <a:srgbClr val="FF0000"/>
                </a:solidFill>
              </a:rPr>
              <a:t>response of the self depends on assuming</a:t>
            </a:r>
            <a:r>
              <a:rPr lang="en-IN" dirty="0"/>
              <a:t>. With assuming based on knowing, the conduct of a human being gets definite, otherwise it is indefinite.</a:t>
            </a:r>
          </a:p>
        </p:txBody>
      </p:sp>
    </p:spTree>
    <p:extLst>
      <p:ext uri="{BB962C8B-B14F-4D97-AF65-F5344CB8AC3E}">
        <p14:creationId xmlns:p14="http://schemas.microsoft.com/office/powerpoint/2010/main" val="18799845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IN" sz="3200" dirty="0"/>
              <a:t>Gross Misunderstanding – Assuming Human Being to be only the Body</a:t>
            </a:r>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IN" dirty="0"/>
              <a:t>The </a:t>
            </a:r>
            <a:r>
              <a:rPr lang="en-IN" dirty="0">
                <a:solidFill>
                  <a:srgbClr val="FF0000"/>
                </a:solidFill>
              </a:rPr>
              <a:t>gross misunderstanding </a:t>
            </a:r>
            <a:r>
              <a:rPr lang="en-IN" dirty="0"/>
              <a:t>is assuming the </a:t>
            </a:r>
            <a:r>
              <a:rPr lang="en-IN" dirty="0">
                <a:solidFill>
                  <a:srgbClr val="FF0000"/>
                </a:solidFill>
              </a:rPr>
              <a:t>human being to be the Body</a:t>
            </a:r>
            <a:r>
              <a:rPr lang="en-IN" dirty="0"/>
              <a:t>; and therefore, trying to fulfil all the needs through physical </a:t>
            </a:r>
            <a:r>
              <a:rPr lang="en-IN" dirty="0" smtClean="0"/>
              <a:t>facility</a:t>
            </a:r>
          </a:p>
          <a:p>
            <a:r>
              <a:rPr lang="en-IN" dirty="0"/>
              <a:t>It is needless to say that due to over-use of physical facility, there are widespread repercussions at every level of human existence. </a:t>
            </a:r>
            <a:endParaRPr lang="en-IN" dirty="0" smtClean="0"/>
          </a:p>
          <a:p>
            <a:r>
              <a:rPr lang="en-IN" dirty="0" smtClean="0"/>
              <a:t>On </a:t>
            </a:r>
            <a:r>
              <a:rPr lang="en-IN" dirty="0"/>
              <a:t>the one hand, there is exploitation of natural resources for more and more physical facility. On the other hand, human beings are exploited in the process and also, they are made to compete for the limited physical facility. </a:t>
            </a:r>
          </a:p>
        </p:txBody>
      </p:sp>
    </p:spTree>
    <p:extLst>
      <p:ext uri="{BB962C8B-B14F-4D97-AF65-F5344CB8AC3E}">
        <p14:creationId xmlns:p14="http://schemas.microsoft.com/office/powerpoint/2010/main" val="9979358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IN" sz="3600" dirty="0"/>
              <a:t>The Way Ahead</a:t>
            </a:r>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en-IN" dirty="0"/>
              <a:t>The only way to come out of this misunderstanding is to </a:t>
            </a:r>
            <a:r>
              <a:rPr lang="en-IN" dirty="0">
                <a:solidFill>
                  <a:srgbClr val="FF0000"/>
                </a:solidFill>
              </a:rPr>
              <a:t>understand the human being as it is</a:t>
            </a:r>
            <a:r>
              <a:rPr lang="en-IN" dirty="0" smtClean="0"/>
              <a:t>.</a:t>
            </a:r>
          </a:p>
          <a:p>
            <a:r>
              <a:rPr lang="en-IN" dirty="0" smtClean="0"/>
              <a:t> </a:t>
            </a:r>
            <a:r>
              <a:rPr lang="en-IN" dirty="0"/>
              <a:t>The Self has to be understood as a conscious entity and Body as a material entity. Their needs are different, activities are different, response is different and basically, they are two different entities co-existing as a human being. </a:t>
            </a:r>
            <a:endParaRPr lang="en-IN" dirty="0" smtClean="0"/>
          </a:p>
          <a:p>
            <a:r>
              <a:rPr lang="en-IN" dirty="0">
                <a:solidFill>
                  <a:srgbClr val="FF0000"/>
                </a:solidFill>
              </a:rPr>
              <a:t>Key Takeaways </a:t>
            </a:r>
            <a:endParaRPr lang="en-IN" dirty="0" smtClean="0">
              <a:solidFill>
                <a:srgbClr val="FF0000"/>
              </a:solidFill>
            </a:endParaRPr>
          </a:p>
          <a:p>
            <a:r>
              <a:rPr lang="en-IN" dirty="0" smtClean="0">
                <a:solidFill>
                  <a:srgbClr val="FF0000"/>
                </a:solidFill>
              </a:rPr>
              <a:t>The </a:t>
            </a:r>
            <a:r>
              <a:rPr lang="en-IN" dirty="0">
                <a:solidFill>
                  <a:srgbClr val="FF0000"/>
                </a:solidFill>
              </a:rPr>
              <a:t>needs of the Self and the Body are of two different types, so they have to be fulfilled separately. </a:t>
            </a:r>
            <a:r>
              <a:rPr lang="en-IN" dirty="0"/>
              <a:t>A gross misunderstanding is to assume the two to be the same, and this leads to the feeling of deprivation and exploitation.</a:t>
            </a:r>
          </a:p>
        </p:txBody>
      </p:sp>
    </p:spTree>
    <p:extLst>
      <p:ext uri="{BB962C8B-B14F-4D97-AF65-F5344CB8AC3E}">
        <p14:creationId xmlns:p14="http://schemas.microsoft.com/office/powerpoint/2010/main" val="31758808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IN" sz="3600" dirty="0" smtClean="0"/>
              <a:t>2. Understanding </a:t>
            </a:r>
            <a:r>
              <a:rPr lang="en-IN" sz="3600" dirty="0"/>
              <a:t>Harmony in the Self</a:t>
            </a:r>
          </a:p>
        </p:txBody>
      </p:sp>
      <p:sp>
        <p:nvSpPr>
          <p:cNvPr id="3" name="Content Placeholder 2"/>
          <p:cNvSpPr>
            <a:spLocks noGrp="1"/>
          </p:cNvSpPr>
          <p:nvPr>
            <p:ph idx="1"/>
          </p:nvPr>
        </p:nvSpPr>
        <p:spPr>
          <a:xfrm>
            <a:off x="457200" y="990600"/>
            <a:ext cx="8229600" cy="5257800"/>
          </a:xfrm>
        </p:spPr>
        <p:txBody>
          <a:bodyPr>
            <a:normAutofit fontScale="85000" lnSpcReduction="10000"/>
          </a:bodyPr>
          <a:lstStyle/>
          <a:p>
            <a:r>
              <a:rPr lang="en-IN" dirty="0"/>
              <a:t>Now we will explore into the activities of the Self and see how harmony can be ensured among all the activities of the Self, resulting into a state of continuous happiness</a:t>
            </a:r>
            <a:r>
              <a:rPr lang="en-IN" dirty="0" smtClean="0"/>
              <a:t>.</a:t>
            </a:r>
          </a:p>
          <a:p>
            <a:r>
              <a:rPr lang="en-IN" dirty="0">
                <a:solidFill>
                  <a:srgbClr val="FF0000"/>
                </a:solidFill>
              </a:rPr>
              <a:t>Activities of the Self </a:t>
            </a:r>
            <a:r>
              <a:rPr lang="en-IN" dirty="0" smtClean="0">
                <a:solidFill>
                  <a:srgbClr val="FF0000"/>
                </a:solidFill>
              </a:rPr>
              <a:t>:</a:t>
            </a:r>
            <a:r>
              <a:rPr lang="en-IN" dirty="0" smtClean="0"/>
              <a:t>The </a:t>
            </a:r>
            <a:r>
              <a:rPr lang="en-IN" dirty="0"/>
              <a:t>activities of the Self can be seen in terms of </a:t>
            </a:r>
            <a:r>
              <a:rPr lang="en-IN" dirty="0">
                <a:solidFill>
                  <a:srgbClr val="FF0000"/>
                </a:solidFill>
              </a:rPr>
              <a:t>desire, thought and expectation</a:t>
            </a:r>
            <a:r>
              <a:rPr lang="en-IN" dirty="0"/>
              <a:t>. </a:t>
            </a:r>
            <a:endParaRPr lang="en-IN" dirty="0" smtClean="0"/>
          </a:p>
          <a:p>
            <a:r>
              <a:rPr lang="en-IN" dirty="0" smtClean="0">
                <a:solidFill>
                  <a:srgbClr val="FF0000"/>
                </a:solidFill>
              </a:rPr>
              <a:t>Desire</a:t>
            </a:r>
            <a:r>
              <a:rPr lang="en-IN" dirty="0" smtClean="0"/>
              <a:t> </a:t>
            </a:r>
            <a:r>
              <a:rPr lang="en-IN" dirty="0"/>
              <a:t>is the name given to the activity of imaging. You are making an image in the Self. Desire is in the form of an image which you have created within. </a:t>
            </a:r>
            <a:endParaRPr lang="en-IN" dirty="0" smtClean="0"/>
          </a:p>
          <a:p>
            <a:r>
              <a:rPr lang="en-IN" dirty="0" smtClean="0">
                <a:solidFill>
                  <a:srgbClr val="FF0000"/>
                </a:solidFill>
              </a:rPr>
              <a:t>Thought </a:t>
            </a:r>
            <a:r>
              <a:rPr lang="en-IN" dirty="0"/>
              <a:t>is the power for the activity of analysing based on comparing various possibilities to fulfil your desire. </a:t>
            </a:r>
            <a:endParaRPr lang="en-IN" dirty="0" smtClean="0"/>
          </a:p>
          <a:p>
            <a:r>
              <a:rPr lang="en-IN" dirty="0" smtClean="0">
                <a:solidFill>
                  <a:srgbClr val="FF0000"/>
                </a:solidFill>
              </a:rPr>
              <a:t>Expectation</a:t>
            </a:r>
            <a:r>
              <a:rPr lang="en-IN" dirty="0" smtClean="0"/>
              <a:t> is </a:t>
            </a:r>
            <a:r>
              <a:rPr lang="en-IN" dirty="0"/>
              <a:t>the power for the activity of selecting based on </a:t>
            </a:r>
            <a:r>
              <a:rPr lang="en-IN" dirty="0" smtClean="0"/>
              <a:t>testing</a:t>
            </a:r>
            <a:r>
              <a:rPr lang="en-IN" dirty="0"/>
              <a:t>.</a:t>
            </a:r>
          </a:p>
        </p:txBody>
      </p:sp>
    </p:spTree>
    <p:extLst>
      <p:ext uri="{BB962C8B-B14F-4D97-AF65-F5344CB8AC3E}">
        <p14:creationId xmlns:p14="http://schemas.microsoft.com/office/powerpoint/2010/main" val="35727778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IN" sz="3200" dirty="0" smtClean="0"/>
              <a:t>Understanding </a:t>
            </a:r>
            <a:r>
              <a:rPr lang="en-IN" sz="3200" dirty="0"/>
              <a:t>Harmony in the </a:t>
            </a:r>
            <a:r>
              <a:rPr lang="en-IN" sz="3200" dirty="0" smtClean="0"/>
              <a:t>Self</a:t>
            </a:r>
            <a:endParaRPr lang="en-IN" sz="3200" dirty="0"/>
          </a:p>
        </p:txBody>
      </p:sp>
      <p:sp>
        <p:nvSpPr>
          <p:cNvPr id="3" name="Content Placeholder 2"/>
          <p:cNvSpPr>
            <a:spLocks noGrp="1"/>
          </p:cNvSpPr>
          <p:nvPr>
            <p:ph idx="1"/>
          </p:nvPr>
        </p:nvSpPr>
        <p:spPr>
          <a:xfrm>
            <a:off x="457200" y="990600"/>
            <a:ext cx="8229600" cy="5334000"/>
          </a:xfrm>
        </p:spPr>
        <p:txBody>
          <a:bodyPr>
            <a:normAutofit fontScale="85000" lnSpcReduction="10000"/>
          </a:bodyPr>
          <a:lstStyle/>
          <a:p>
            <a:r>
              <a:rPr lang="en-IN" dirty="0">
                <a:solidFill>
                  <a:srgbClr val="FF0000"/>
                </a:solidFill>
              </a:rPr>
              <a:t>Activities of the Self are Continuous </a:t>
            </a:r>
            <a:r>
              <a:rPr lang="en-IN" dirty="0"/>
              <a:t>These powers of desire, thought and expectation are inexhaustible, and the activities are continuous. </a:t>
            </a:r>
            <a:endParaRPr lang="en-IN" dirty="0" smtClean="0"/>
          </a:p>
          <a:p>
            <a:r>
              <a:rPr lang="en-IN" dirty="0" smtClean="0"/>
              <a:t>The </a:t>
            </a:r>
            <a:r>
              <a:rPr lang="en-IN" dirty="0"/>
              <a:t>activities of imaging, analyzing-comparing and </a:t>
            </a:r>
            <a:r>
              <a:rPr lang="en-IN" dirty="0" smtClean="0"/>
              <a:t>selecting-testing </a:t>
            </a:r>
            <a:r>
              <a:rPr lang="en-IN" dirty="0"/>
              <a:t>are always going on, whether we are aware of them or not</a:t>
            </a:r>
            <a:r>
              <a:rPr lang="en-IN" dirty="0" smtClean="0"/>
              <a:t>.</a:t>
            </a:r>
          </a:p>
          <a:p>
            <a:r>
              <a:rPr lang="en-IN" dirty="0">
                <a:solidFill>
                  <a:srgbClr val="FF0000"/>
                </a:solidFill>
              </a:rPr>
              <a:t>These Activities Together Constitute </a:t>
            </a:r>
            <a:r>
              <a:rPr lang="en-IN" dirty="0" smtClean="0">
                <a:solidFill>
                  <a:srgbClr val="FF0000"/>
                </a:solidFill>
              </a:rPr>
              <a:t>Imagination</a:t>
            </a:r>
          </a:p>
          <a:p>
            <a:r>
              <a:rPr lang="en-IN" dirty="0" smtClean="0">
                <a:solidFill>
                  <a:srgbClr val="FF0000"/>
                </a:solidFill>
              </a:rPr>
              <a:t> </a:t>
            </a:r>
            <a:r>
              <a:rPr lang="en-IN" dirty="0"/>
              <a:t>These activities are together called imagination. </a:t>
            </a:r>
            <a:endParaRPr lang="en-IN" dirty="0" smtClean="0"/>
          </a:p>
          <a:p>
            <a:r>
              <a:rPr lang="en-IN" dirty="0" smtClean="0"/>
              <a:t>We </a:t>
            </a:r>
            <a:r>
              <a:rPr lang="en-IN" dirty="0"/>
              <a:t>may not immediately be able to observe our desire, thought and expectation distinctly, but it may be easier to see that something is going on within</a:t>
            </a:r>
            <a:r>
              <a:rPr lang="en-IN" dirty="0" smtClean="0"/>
              <a:t>.</a:t>
            </a:r>
          </a:p>
          <a:p>
            <a:r>
              <a:rPr lang="en-IN" dirty="0" smtClean="0"/>
              <a:t> </a:t>
            </a:r>
            <a:r>
              <a:rPr lang="en-IN" dirty="0"/>
              <a:t>One imagination or the other is going on in us all the time.</a:t>
            </a:r>
            <a:endParaRPr lang="en-IN" dirty="0">
              <a:solidFill>
                <a:srgbClr val="FF0000"/>
              </a:solidFill>
            </a:endParaRPr>
          </a:p>
        </p:txBody>
      </p:sp>
    </p:spTree>
    <p:extLst>
      <p:ext uri="{BB962C8B-B14F-4D97-AF65-F5344CB8AC3E}">
        <p14:creationId xmlns:p14="http://schemas.microsoft.com/office/powerpoint/2010/main" val="291787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2190"/>
          </a:xfrm>
        </p:spPr>
        <p:txBody>
          <a:bodyPr>
            <a:noAutofit/>
          </a:bodyPr>
          <a:lstStyle/>
          <a:p>
            <a:r>
              <a:rPr lang="en-IN" sz="3200" dirty="0"/>
              <a:t>Understanding Harmony in the Self</a:t>
            </a:r>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en-IN" dirty="0"/>
              <a:t>Happiness and unhappiness depend on the </a:t>
            </a:r>
            <a:r>
              <a:rPr lang="en-IN" dirty="0">
                <a:solidFill>
                  <a:srgbClr val="FF0000"/>
                </a:solidFill>
              </a:rPr>
              <a:t>state of </a:t>
            </a:r>
            <a:r>
              <a:rPr lang="en-IN" dirty="0" smtClean="0">
                <a:solidFill>
                  <a:srgbClr val="FF0000"/>
                </a:solidFill>
              </a:rPr>
              <a:t>imagination</a:t>
            </a:r>
          </a:p>
          <a:p>
            <a:r>
              <a:rPr lang="en-IN" dirty="0" smtClean="0"/>
              <a:t>If </a:t>
            </a:r>
            <a:r>
              <a:rPr lang="en-IN" dirty="0">
                <a:solidFill>
                  <a:srgbClr val="FF0000"/>
                </a:solidFill>
              </a:rPr>
              <a:t>your imagination </a:t>
            </a:r>
            <a:r>
              <a:rPr lang="en-IN" dirty="0"/>
              <a:t>is in </a:t>
            </a:r>
            <a:r>
              <a:rPr lang="en-IN" dirty="0">
                <a:solidFill>
                  <a:srgbClr val="FF0000"/>
                </a:solidFill>
              </a:rPr>
              <a:t>harmony</a:t>
            </a:r>
            <a:r>
              <a:rPr lang="en-IN" dirty="0"/>
              <a:t> with your </a:t>
            </a:r>
            <a:r>
              <a:rPr lang="en-IN" dirty="0">
                <a:solidFill>
                  <a:srgbClr val="FF0000"/>
                </a:solidFill>
              </a:rPr>
              <a:t>natural acceptance</a:t>
            </a:r>
            <a:r>
              <a:rPr lang="en-IN" dirty="0"/>
              <a:t>, you are in a state of happiness. When it is in contradiction with your natural acceptance, you are in a state of unhappiness</a:t>
            </a:r>
            <a:r>
              <a:rPr lang="en-IN" dirty="0" smtClean="0"/>
              <a:t>.</a:t>
            </a:r>
          </a:p>
          <a:p>
            <a:r>
              <a:rPr lang="en-IN" dirty="0" smtClean="0"/>
              <a:t> </a:t>
            </a:r>
            <a:r>
              <a:rPr lang="en-IN" dirty="0"/>
              <a:t>Imagination is expressed to the world outside, in terms of </a:t>
            </a:r>
            <a:r>
              <a:rPr lang="en-IN" dirty="0">
                <a:solidFill>
                  <a:srgbClr val="FF0000"/>
                </a:solidFill>
              </a:rPr>
              <a:t>behaviour</a:t>
            </a:r>
            <a:r>
              <a:rPr lang="en-IN" dirty="0"/>
              <a:t> with human being and </a:t>
            </a:r>
            <a:r>
              <a:rPr lang="en-IN" dirty="0">
                <a:solidFill>
                  <a:srgbClr val="FF0000"/>
                </a:solidFill>
              </a:rPr>
              <a:t>work </a:t>
            </a:r>
            <a:r>
              <a:rPr lang="en-IN" dirty="0"/>
              <a:t>with the rest of nature. We have also referred to imagination as </a:t>
            </a:r>
            <a:r>
              <a:rPr lang="en-IN" dirty="0">
                <a:solidFill>
                  <a:srgbClr val="FF0000"/>
                </a:solidFill>
              </a:rPr>
              <a:t>“what I am” </a:t>
            </a:r>
            <a:r>
              <a:rPr lang="en-IN" dirty="0"/>
              <a:t>and the natural acceptance as </a:t>
            </a:r>
            <a:r>
              <a:rPr lang="en-IN" dirty="0">
                <a:solidFill>
                  <a:srgbClr val="FF0000"/>
                </a:solidFill>
              </a:rPr>
              <a:t>“what I really want to be”.</a:t>
            </a:r>
          </a:p>
        </p:txBody>
      </p:sp>
    </p:spTree>
    <p:extLst>
      <p:ext uri="{BB962C8B-B14F-4D97-AF65-F5344CB8AC3E}">
        <p14:creationId xmlns:p14="http://schemas.microsoft.com/office/powerpoint/2010/main" val="19035614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IN" sz="3200" dirty="0"/>
              <a:t>Understanding Harmony in the Self</a:t>
            </a:r>
          </a:p>
        </p:txBody>
      </p:sp>
      <p:sp>
        <p:nvSpPr>
          <p:cNvPr id="3" name="Content Placeholder 2"/>
          <p:cNvSpPr>
            <a:spLocks noGrp="1"/>
          </p:cNvSpPr>
          <p:nvPr>
            <p:ph idx="1"/>
          </p:nvPr>
        </p:nvSpPr>
        <p:spPr>
          <a:xfrm>
            <a:off x="457200" y="1066800"/>
            <a:ext cx="8229600" cy="5059363"/>
          </a:xfrm>
        </p:spPr>
        <p:txBody>
          <a:bodyPr>
            <a:normAutofit fontScale="85000" lnSpcReduction="20000"/>
          </a:bodyPr>
          <a:lstStyle/>
          <a:p>
            <a:r>
              <a:rPr lang="en-IN" dirty="0">
                <a:solidFill>
                  <a:srgbClr val="FF0000"/>
                </a:solidFill>
              </a:rPr>
              <a:t>State of Imagination </a:t>
            </a:r>
            <a:r>
              <a:rPr lang="en-IN" dirty="0" smtClean="0">
                <a:solidFill>
                  <a:srgbClr val="FF0000"/>
                </a:solidFill>
              </a:rPr>
              <a:t>:</a:t>
            </a:r>
            <a:r>
              <a:rPr lang="en-IN" dirty="0" smtClean="0"/>
              <a:t>Once </a:t>
            </a:r>
            <a:r>
              <a:rPr lang="en-IN" dirty="0"/>
              <a:t>you start looking at your imagination, you will be able to find out the state of your imagination. Your imagination could be well organised, in harmony or it could be a random mixture of harmony and contradiction</a:t>
            </a:r>
            <a:r>
              <a:rPr lang="en-IN" dirty="0" smtClean="0"/>
              <a:t>.</a:t>
            </a:r>
          </a:p>
          <a:p>
            <a:r>
              <a:rPr lang="en-IN" dirty="0">
                <a:solidFill>
                  <a:srgbClr val="FF0000"/>
                </a:solidFill>
              </a:rPr>
              <a:t>Possible Sources of Imagination </a:t>
            </a:r>
            <a:r>
              <a:rPr lang="en-IN" dirty="0" smtClean="0">
                <a:solidFill>
                  <a:srgbClr val="FF0000"/>
                </a:solidFill>
              </a:rPr>
              <a:t>:</a:t>
            </a:r>
            <a:r>
              <a:rPr lang="en-IN" dirty="0" smtClean="0"/>
              <a:t>There </a:t>
            </a:r>
            <a:r>
              <a:rPr lang="en-IN" dirty="0"/>
              <a:t>are three possible sources of motivation for imagination: </a:t>
            </a:r>
            <a:endParaRPr lang="en-IN" dirty="0" smtClean="0"/>
          </a:p>
          <a:p>
            <a:r>
              <a:rPr lang="en-IN" dirty="0" smtClean="0"/>
              <a:t>1</a:t>
            </a:r>
            <a:r>
              <a:rPr lang="en-IN" dirty="0"/>
              <a:t>. Preconditioning, 2. Sensation and 3. Natural Acceptance </a:t>
            </a:r>
            <a:endParaRPr lang="en-IN" dirty="0" smtClean="0"/>
          </a:p>
          <a:p>
            <a:r>
              <a:rPr lang="en-IN" dirty="0" smtClean="0"/>
              <a:t>A </a:t>
            </a:r>
            <a:r>
              <a:rPr lang="en-IN" dirty="0"/>
              <a:t>dominant source of imagination is </a:t>
            </a:r>
            <a:r>
              <a:rPr lang="en-IN" dirty="0">
                <a:solidFill>
                  <a:srgbClr val="FF0000"/>
                </a:solidFill>
              </a:rPr>
              <a:t>preconditioning.</a:t>
            </a:r>
            <a:r>
              <a:rPr lang="en-IN" dirty="0"/>
              <a:t> Preconditioning means the beliefs, notions, norms, ideas, views, dictums, goals, etc. prevailing in the family, in the society which we have </a:t>
            </a:r>
            <a:r>
              <a:rPr lang="en-IN" dirty="0">
                <a:solidFill>
                  <a:srgbClr val="FF0000"/>
                </a:solidFill>
              </a:rPr>
              <a:t>assumed without knowing.</a:t>
            </a:r>
            <a:r>
              <a:rPr lang="en-IN" dirty="0"/>
              <a:t> They may influence our imagination</a:t>
            </a:r>
          </a:p>
        </p:txBody>
      </p:sp>
    </p:spTree>
    <p:extLst>
      <p:ext uri="{BB962C8B-B14F-4D97-AF65-F5344CB8AC3E}">
        <p14:creationId xmlns:p14="http://schemas.microsoft.com/office/powerpoint/2010/main" val="22611709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48815"/>
          </a:xfrm>
        </p:spPr>
        <p:txBody>
          <a:bodyPr>
            <a:normAutofit/>
          </a:bodyPr>
          <a:lstStyle/>
          <a:p>
            <a:r>
              <a:rPr lang="en-IN" sz="3200" dirty="0"/>
              <a:t>Understanding Harmony in the Self</a:t>
            </a:r>
          </a:p>
        </p:txBody>
      </p:sp>
      <p:sp>
        <p:nvSpPr>
          <p:cNvPr id="3" name="Content Placeholder 2"/>
          <p:cNvSpPr>
            <a:spLocks noGrp="1"/>
          </p:cNvSpPr>
          <p:nvPr>
            <p:ph idx="1"/>
          </p:nvPr>
        </p:nvSpPr>
        <p:spPr>
          <a:xfrm>
            <a:off x="457200" y="977774"/>
            <a:ext cx="8229600" cy="5148389"/>
          </a:xfrm>
        </p:spPr>
        <p:txBody>
          <a:bodyPr>
            <a:normAutofit fontScale="92500" lnSpcReduction="20000"/>
          </a:bodyPr>
          <a:lstStyle/>
          <a:p>
            <a:r>
              <a:rPr lang="en-IN" dirty="0">
                <a:solidFill>
                  <a:srgbClr val="FF0000"/>
                </a:solidFill>
              </a:rPr>
              <a:t>Another major source </a:t>
            </a:r>
            <a:r>
              <a:rPr lang="en-IN" dirty="0"/>
              <a:t>of our desire, our imagination is the </a:t>
            </a:r>
            <a:r>
              <a:rPr lang="en-IN" dirty="0">
                <a:solidFill>
                  <a:srgbClr val="FF0000"/>
                </a:solidFill>
              </a:rPr>
              <a:t>sensation</a:t>
            </a:r>
            <a:r>
              <a:rPr lang="en-IN" dirty="0"/>
              <a:t>. Sensation is the information we get from the Body through the five sense organs – of sound, touch, sight, taste and smell</a:t>
            </a:r>
            <a:r>
              <a:rPr lang="en-IN" dirty="0" smtClean="0"/>
              <a:t>.</a:t>
            </a:r>
          </a:p>
          <a:p>
            <a:r>
              <a:rPr lang="en-IN" dirty="0"/>
              <a:t>The </a:t>
            </a:r>
            <a:r>
              <a:rPr lang="en-IN" dirty="0">
                <a:solidFill>
                  <a:srgbClr val="FF0000"/>
                </a:solidFill>
              </a:rPr>
              <a:t>third source </a:t>
            </a:r>
            <a:r>
              <a:rPr lang="en-IN" dirty="0"/>
              <a:t>of imagination is our </a:t>
            </a:r>
            <a:r>
              <a:rPr lang="en-IN" dirty="0">
                <a:solidFill>
                  <a:srgbClr val="FF0000"/>
                </a:solidFill>
              </a:rPr>
              <a:t>natural acceptance</a:t>
            </a:r>
            <a:r>
              <a:rPr lang="en-IN" dirty="0"/>
              <a:t>. It can also be referred to as the inner voice or conscience. Self-verification on the basis of our natural acceptance can be the third possible source. It may or may not be the predominant source of motivation currently, but </a:t>
            </a:r>
            <a:r>
              <a:rPr lang="en-IN" dirty="0">
                <a:solidFill>
                  <a:srgbClr val="FF0000"/>
                </a:solidFill>
              </a:rPr>
              <a:t>it can be the real source for deciding our desire, our imagination</a:t>
            </a:r>
            <a:r>
              <a:rPr lang="en-IN" dirty="0"/>
              <a:t>.</a:t>
            </a:r>
          </a:p>
        </p:txBody>
      </p:sp>
    </p:spTree>
    <p:extLst>
      <p:ext uri="{BB962C8B-B14F-4D97-AF65-F5344CB8AC3E}">
        <p14:creationId xmlns:p14="http://schemas.microsoft.com/office/powerpoint/2010/main" val="33110622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142999"/>
          </a:xfrm>
        </p:spPr>
        <p:txBody>
          <a:bodyPr>
            <a:noAutofit/>
          </a:bodyPr>
          <a:lstStyle/>
          <a:p>
            <a:r>
              <a:rPr lang="en-IN" sz="3600" dirty="0" smtClean="0"/>
              <a:t>1.Understanding </a:t>
            </a:r>
            <a:r>
              <a:rPr lang="en-IN" sz="3600" dirty="0"/>
              <a:t>the Human Being</a:t>
            </a:r>
            <a:br>
              <a:rPr lang="en-IN" sz="3600" dirty="0"/>
            </a:br>
            <a:r>
              <a:rPr lang="en-IN" sz="3200" dirty="0"/>
              <a:t>(As Co-existence of Self and Body) </a:t>
            </a:r>
          </a:p>
        </p:txBody>
      </p:sp>
      <p:sp>
        <p:nvSpPr>
          <p:cNvPr id="3" name="Subtitle 2"/>
          <p:cNvSpPr>
            <a:spLocks noGrp="1"/>
          </p:cNvSpPr>
          <p:nvPr>
            <p:ph type="subTitle" idx="1"/>
          </p:nvPr>
        </p:nvSpPr>
        <p:spPr>
          <a:xfrm>
            <a:off x="685800" y="1371600"/>
            <a:ext cx="7772400" cy="4267200"/>
          </a:xfrm>
        </p:spPr>
        <p:txBody>
          <a:bodyPr>
            <a:normAutofit lnSpcReduction="10000"/>
          </a:bodyPr>
          <a:lstStyle/>
          <a:p>
            <a:pPr algn="l"/>
            <a:r>
              <a:rPr lang="en-IN" dirty="0" smtClean="0">
                <a:solidFill>
                  <a:schemeClr val="tx1"/>
                </a:solidFill>
              </a:rPr>
              <a:t>what is a human being?</a:t>
            </a:r>
          </a:p>
          <a:p>
            <a:pPr algn="l"/>
            <a:r>
              <a:rPr lang="en-IN" dirty="0" smtClean="0">
                <a:solidFill>
                  <a:schemeClr val="tx1"/>
                </a:solidFill>
              </a:rPr>
              <a:t> The </a:t>
            </a:r>
            <a:r>
              <a:rPr lang="en-IN" dirty="0" smtClean="0">
                <a:solidFill>
                  <a:srgbClr val="FF0000"/>
                </a:solidFill>
              </a:rPr>
              <a:t>proposal</a:t>
            </a:r>
            <a:r>
              <a:rPr lang="en-IN" dirty="0" smtClean="0">
                <a:solidFill>
                  <a:schemeClr val="tx1"/>
                </a:solidFill>
              </a:rPr>
              <a:t> is that human being is co-existence of the </a:t>
            </a:r>
            <a:r>
              <a:rPr lang="en-IN" dirty="0" smtClean="0">
                <a:solidFill>
                  <a:srgbClr val="FF0000"/>
                </a:solidFill>
              </a:rPr>
              <a:t>Self and the Body</a:t>
            </a:r>
            <a:r>
              <a:rPr lang="en-IN" dirty="0" smtClean="0">
                <a:solidFill>
                  <a:schemeClr val="tx1"/>
                </a:solidFill>
              </a:rPr>
              <a:t>. </a:t>
            </a:r>
          </a:p>
          <a:p>
            <a:pPr algn="l"/>
            <a:r>
              <a:rPr lang="en-IN" dirty="0" smtClean="0">
                <a:solidFill>
                  <a:srgbClr val="FF0000"/>
                </a:solidFill>
              </a:rPr>
              <a:t>Self</a:t>
            </a:r>
            <a:r>
              <a:rPr lang="en-IN" dirty="0" smtClean="0">
                <a:solidFill>
                  <a:schemeClr val="tx1"/>
                </a:solidFill>
              </a:rPr>
              <a:t> is what we term as </a:t>
            </a:r>
            <a:r>
              <a:rPr lang="en-IN" dirty="0" smtClean="0">
                <a:solidFill>
                  <a:srgbClr val="FF0000"/>
                </a:solidFill>
              </a:rPr>
              <a:t>‘I’</a:t>
            </a:r>
            <a:r>
              <a:rPr lang="en-IN" dirty="0" smtClean="0">
                <a:solidFill>
                  <a:schemeClr val="tx1"/>
                </a:solidFill>
              </a:rPr>
              <a:t> and </a:t>
            </a:r>
            <a:r>
              <a:rPr lang="en-IN" dirty="0" smtClean="0">
                <a:solidFill>
                  <a:srgbClr val="FF0000"/>
                </a:solidFill>
              </a:rPr>
              <a:t>Body</a:t>
            </a:r>
            <a:r>
              <a:rPr lang="en-IN" dirty="0" smtClean="0">
                <a:solidFill>
                  <a:schemeClr val="tx1"/>
                </a:solidFill>
              </a:rPr>
              <a:t> is what </a:t>
            </a:r>
            <a:r>
              <a:rPr lang="en-IN" dirty="0" smtClean="0">
                <a:solidFill>
                  <a:srgbClr val="FF0000"/>
                </a:solidFill>
              </a:rPr>
              <a:t>we see with our eyes</a:t>
            </a:r>
            <a:r>
              <a:rPr lang="en-IN" dirty="0" smtClean="0">
                <a:solidFill>
                  <a:schemeClr val="tx1"/>
                </a:solidFill>
              </a:rPr>
              <a:t>.</a:t>
            </a:r>
          </a:p>
          <a:p>
            <a:pPr algn="l"/>
            <a:r>
              <a:rPr lang="en-IN" dirty="0">
                <a:solidFill>
                  <a:schemeClr val="tx1"/>
                </a:solidFill>
              </a:rPr>
              <a:t>To understand the two realities, we can start by looking at the </a:t>
            </a:r>
            <a:r>
              <a:rPr lang="en-IN" dirty="0">
                <a:solidFill>
                  <a:srgbClr val="FF0000"/>
                </a:solidFill>
              </a:rPr>
              <a:t>needs, activities and response </a:t>
            </a:r>
            <a:r>
              <a:rPr lang="en-IN" dirty="0">
                <a:solidFill>
                  <a:schemeClr val="tx1"/>
                </a:solidFill>
              </a:rPr>
              <a:t>of the Self and the Body</a:t>
            </a:r>
            <a:r>
              <a:rPr lang="en-IN" dirty="0"/>
              <a:t>.</a:t>
            </a:r>
            <a:endParaRPr lang="en-IN" dirty="0" smtClean="0">
              <a:solidFill>
                <a:schemeClr val="tx1"/>
              </a:solidFill>
            </a:endParaRPr>
          </a:p>
        </p:txBody>
      </p:sp>
    </p:spTree>
    <p:extLst>
      <p:ext uri="{BB962C8B-B14F-4D97-AF65-F5344CB8AC3E}">
        <p14:creationId xmlns:p14="http://schemas.microsoft.com/office/powerpoint/2010/main" val="2614739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IN" sz="3600" dirty="0"/>
              <a:t>Understanding Harmony in the Self</a:t>
            </a:r>
          </a:p>
        </p:txBody>
      </p:sp>
      <p:pic>
        <p:nvPicPr>
          <p:cNvPr id="4" name="Content Placeholder 3"/>
          <p:cNvPicPr>
            <a:picLocks noGrp="1" noChangeAspect="1"/>
          </p:cNvPicPr>
          <p:nvPr>
            <p:ph idx="1"/>
          </p:nvPr>
        </p:nvPicPr>
        <p:blipFill>
          <a:blip r:embed="rId2"/>
          <a:stretch>
            <a:fillRect/>
          </a:stretch>
        </p:blipFill>
        <p:spPr>
          <a:xfrm>
            <a:off x="762000" y="1219200"/>
            <a:ext cx="7924800" cy="5486400"/>
          </a:xfrm>
          <a:prstGeom prst="rect">
            <a:avLst/>
          </a:prstGeom>
        </p:spPr>
      </p:pic>
    </p:spTree>
    <p:extLst>
      <p:ext uri="{BB962C8B-B14F-4D97-AF65-F5344CB8AC3E}">
        <p14:creationId xmlns:p14="http://schemas.microsoft.com/office/powerpoint/2010/main" val="13274163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IN" sz="3200" dirty="0"/>
              <a:t>Understanding Harmony in the Self</a:t>
            </a:r>
          </a:p>
        </p:txBody>
      </p:sp>
      <p:sp>
        <p:nvSpPr>
          <p:cNvPr id="3" name="Content Placeholder 2"/>
          <p:cNvSpPr>
            <a:spLocks noGrp="1"/>
          </p:cNvSpPr>
          <p:nvPr>
            <p:ph idx="1"/>
          </p:nvPr>
        </p:nvSpPr>
        <p:spPr>
          <a:xfrm>
            <a:off x="457200" y="1066800"/>
            <a:ext cx="8229600" cy="5257800"/>
          </a:xfrm>
        </p:spPr>
        <p:txBody>
          <a:bodyPr>
            <a:normAutofit lnSpcReduction="10000"/>
          </a:bodyPr>
          <a:lstStyle/>
          <a:p>
            <a:pPr marL="0" indent="0">
              <a:buNone/>
            </a:pPr>
            <a:r>
              <a:rPr lang="en-US" dirty="0">
                <a:solidFill>
                  <a:srgbClr val="FF0000"/>
                </a:solidFill>
              </a:rPr>
              <a:t>Consequences of Imagination from the three </a:t>
            </a:r>
            <a:r>
              <a:rPr lang="en-US" dirty="0" smtClean="0">
                <a:solidFill>
                  <a:srgbClr val="FF0000"/>
                </a:solidFill>
              </a:rPr>
              <a:t>Sources:</a:t>
            </a:r>
          </a:p>
          <a:p>
            <a:pPr marL="0" indent="0">
              <a:buNone/>
            </a:pPr>
            <a:r>
              <a:rPr lang="en-IN" dirty="0"/>
              <a:t>Self-organisation or Enslavement</a:t>
            </a:r>
            <a:r>
              <a:rPr lang="en-IN" dirty="0" smtClean="0"/>
              <a:t>?</a:t>
            </a:r>
          </a:p>
          <a:p>
            <a:r>
              <a:rPr lang="en-US" dirty="0"/>
              <a:t>If your imagination is motivated by </a:t>
            </a:r>
            <a:r>
              <a:rPr lang="en-US" dirty="0" smtClean="0"/>
              <a:t>preconditioning </a:t>
            </a:r>
            <a:r>
              <a:rPr lang="en-US" dirty="0"/>
              <a:t>or sensation, you may or may not be in </a:t>
            </a:r>
            <a:r>
              <a:rPr lang="en-US" dirty="0" smtClean="0"/>
              <a:t>harmony with </a:t>
            </a:r>
            <a:r>
              <a:rPr lang="en-US" dirty="0"/>
              <a:t>the natural acceptance. Therefore, you may be in a state of happiness within or unhappiness within.</a:t>
            </a:r>
          </a:p>
          <a:p>
            <a:r>
              <a:rPr lang="en-US" dirty="0"/>
              <a:t>Your </a:t>
            </a:r>
            <a:r>
              <a:rPr lang="en-US" dirty="0">
                <a:solidFill>
                  <a:srgbClr val="FF0000"/>
                </a:solidFill>
              </a:rPr>
              <a:t>happiness is dependent </a:t>
            </a:r>
            <a:r>
              <a:rPr lang="en-US" dirty="0"/>
              <a:t>or enslaved by your </a:t>
            </a:r>
            <a:r>
              <a:rPr lang="en-US" dirty="0">
                <a:solidFill>
                  <a:srgbClr val="FF0000"/>
                </a:solidFill>
              </a:rPr>
              <a:t>preconditioning and sensation</a:t>
            </a:r>
            <a:endParaRPr lang="en-IN" dirty="0">
              <a:solidFill>
                <a:srgbClr val="FF0000"/>
              </a:solidFill>
            </a:endParaRPr>
          </a:p>
        </p:txBody>
      </p:sp>
    </p:spTree>
    <p:extLst>
      <p:ext uri="{BB962C8B-B14F-4D97-AF65-F5344CB8AC3E}">
        <p14:creationId xmlns:p14="http://schemas.microsoft.com/office/powerpoint/2010/main" val="6616270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IN" sz="3200" dirty="0"/>
              <a:t>Understanding Harmony in the Self</a:t>
            </a:r>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dirty="0"/>
              <a:t>And then there is a large possibility that there is contradiction in your desires, leading to </a:t>
            </a:r>
            <a:r>
              <a:rPr lang="en-US" dirty="0" smtClean="0"/>
              <a:t>contradiction in </a:t>
            </a:r>
            <a:r>
              <a:rPr lang="en-US" dirty="0"/>
              <a:t>your thoughts and then expectations. </a:t>
            </a:r>
            <a:endParaRPr lang="en-US" dirty="0" smtClean="0"/>
          </a:p>
          <a:p>
            <a:r>
              <a:rPr lang="en-US" dirty="0" smtClean="0"/>
              <a:t>In </a:t>
            </a:r>
            <a:r>
              <a:rPr lang="en-US" dirty="0"/>
              <a:t>such a state of contradiction within, your imagination </a:t>
            </a:r>
            <a:r>
              <a:rPr lang="en-US" dirty="0" smtClean="0"/>
              <a:t>is enough </a:t>
            </a:r>
            <a:r>
              <a:rPr lang="en-US" dirty="0"/>
              <a:t>to keep you unhappy all the time</a:t>
            </a:r>
            <a:r>
              <a:rPr lang="en-US" dirty="0" smtClean="0"/>
              <a:t>.</a:t>
            </a:r>
          </a:p>
          <a:p>
            <a:r>
              <a:rPr lang="en-US" dirty="0"/>
              <a:t>There is a possibility that a large share of your imagination is enslaved by </a:t>
            </a:r>
            <a:r>
              <a:rPr lang="en-US" dirty="0" err="1">
                <a:solidFill>
                  <a:srgbClr val="FF0000"/>
                </a:solidFill>
              </a:rPr>
              <a:t>preconditionings</a:t>
            </a:r>
            <a:r>
              <a:rPr lang="en-US" dirty="0">
                <a:solidFill>
                  <a:srgbClr val="FF0000"/>
                </a:solidFill>
              </a:rPr>
              <a:t> </a:t>
            </a:r>
            <a:r>
              <a:rPr lang="en-US" dirty="0" smtClean="0">
                <a:solidFill>
                  <a:srgbClr val="FF0000"/>
                </a:solidFill>
              </a:rPr>
              <a:t>and sensations</a:t>
            </a:r>
            <a:r>
              <a:rPr lang="en-US" dirty="0"/>
              <a:t>, while a very </a:t>
            </a:r>
            <a:r>
              <a:rPr lang="en-US" dirty="0">
                <a:solidFill>
                  <a:srgbClr val="FF0000"/>
                </a:solidFill>
              </a:rPr>
              <a:t>small share </a:t>
            </a:r>
            <a:r>
              <a:rPr lang="en-US" dirty="0"/>
              <a:t>is guided by your </a:t>
            </a:r>
            <a:r>
              <a:rPr lang="en-US" dirty="0">
                <a:solidFill>
                  <a:srgbClr val="FF0000"/>
                </a:solidFill>
              </a:rPr>
              <a:t>natural acceptance.</a:t>
            </a:r>
            <a:endParaRPr lang="en-US" dirty="0" smtClean="0">
              <a:solidFill>
                <a:srgbClr val="FF0000"/>
              </a:solidFill>
            </a:endParaRPr>
          </a:p>
          <a:p>
            <a:endParaRPr lang="en-IN" dirty="0"/>
          </a:p>
        </p:txBody>
      </p:sp>
    </p:spTree>
    <p:extLst>
      <p:ext uri="{BB962C8B-B14F-4D97-AF65-F5344CB8AC3E}">
        <p14:creationId xmlns:p14="http://schemas.microsoft.com/office/powerpoint/2010/main" val="19637566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IN" sz="3200" dirty="0"/>
              <a:t>Understanding Harmony in the Self</a:t>
            </a:r>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en-US" dirty="0"/>
              <a:t>One thing to note here is </a:t>
            </a:r>
            <a:r>
              <a:rPr lang="en-US" dirty="0" smtClean="0"/>
              <a:t>that sensation </a:t>
            </a:r>
            <a:r>
              <a:rPr lang="en-US" dirty="0"/>
              <a:t>is not an enslavement in itself. Through sensation only, the Self is able to take proper care </a:t>
            </a:r>
            <a:r>
              <a:rPr lang="en-US" dirty="0" smtClean="0"/>
              <a:t>of the </a:t>
            </a:r>
            <a:r>
              <a:rPr lang="en-US" dirty="0"/>
              <a:t>Body. But problem arises when you try to associate happiness with </a:t>
            </a:r>
            <a:r>
              <a:rPr lang="en-US" dirty="0" err="1">
                <a:solidFill>
                  <a:srgbClr val="FF0000"/>
                </a:solidFill>
              </a:rPr>
              <a:t>favourable</a:t>
            </a:r>
            <a:r>
              <a:rPr lang="en-US" dirty="0">
                <a:solidFill>
                  <a:srgbClr val="FF0000"/>
                </a:solidFill>
              </a:rPr>
              <a:t> sensations</a:t>
            </a:r>
            <a:r>
              <a:rPr lang="en-US" dirty="0"/>
              <a:t>. </a:t>
            </a:r>
            <a:endParaRPr lang="en-US" dirty="0" smtClean="0"/>
          </a:p>
          <a:p>
            <a:r>
              <a:rPr lang="en-US" dirty="0" smtClean="0"/>
              <a:t>Similarly, there </a:t>
            </a:r>
            <a:r>
              <a:rPr lang="en-US" dirty="0"/>
              <a:t>could be some preconditioning which may also be right. But unless you </a:t>
            </a:r>
            <a:r>
              <a:rPr lang="en-US" dirty="0">
                <a:solidFill>
                  <a:srgbClr val="FF0000"/>
                </a:solidFill>
              </a:rPr>
              <a:t>verify it, and validate </a:t>
            </a:r>
            <a:r>
              <a:rPr lang="en-US" dirty="0" smtClean="0">
                <a:solidFill>
                  <a:srgbClr val="FF0000"/>
                </a:solidFill>
              </a:rPr>
              <a:t>in your </a:t>
            </a:r>
            <a:r>
              <a:rPr lang="en-US" dirty="0">
                <a:solidFill>
                  <a:srgbClr val="FF0000"/>
                </a:solidFill>
              </a:rPr>
              <a:t>living</a:t>
            </a:r>
            <a:r>
              <a:rPr lang="en-US" dirty="0"/>
              <a:t>, it is just like an enslavement. And this leads to unhappiness.</a:t>
            </a:r>
            <a:endParaRPr lang="en-IN" dirty="0">
              <a:solidFill>
                <a:srgbClr val="FF0000"/>
              </a:solidFill>
            </a:endParaRPr>
          </a:p>
        </p:txBody>
      </p:sp>
    </p:spTree>
    <p:extLst>
      <p:ext uri="{BB962C8B-B14F-4D97-AF65-F5344CB8AC3E}">
        <p14:creationId xmlns:p14="http://schemas.microsoft.com/office/powerpoint/2010/main" val="6947783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IN" sz="3600" dirty="0"/>
              <a:t>Understanding Harmony in the Self</a:t>
            </a:r>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en-US" dirty="0"/>
              <a:t>If your imagination is guided by your natural acceptance, you are sure to be in harmony and </a:t>
            </a:r>
            <a:r>
              <a:rPr lang="en-US" dirty="0" smtClean="0"/>
              <a:t>happiness </a:t>
            </a:r>
            <a:r>
              <a:rPr lang="en-IN" dirty="0" smtClean="0"/>
              <a:t>within</a:t>
            </a:r>
            <a:r>
              <a:rPr lang="en-IN" dirty="0"/>
              <a:t>. You are </a:t>
            </a:r>
            <a:r>
              <a:rPr lang="en-IN" dirty="0" smtClean="0"/>
              <a:t>self-organized</a:t>
            </a:r>
          </a:p>
          <a:p>
            <a:pPr marL="0" indent="0">
              <a:buNone/>
            </a:pPr>
            <a:r>
              <a:rPr lang="en-US" dirty="0">
                <a:solidFill>
                  <a:srgbClr val="FF0000"/>
                </a:solidFill>
              </a:rPr>
              <a:t>Ensuring Harmony in the Self by way of Self-exploration</a:t>
            </a:r>
          </a:p>
          <a:p>
            <a:pPr marL="0" indent="0">
              <a:buNone/>
            </a:pPr>
            <a:r>
              <a:rPr lang="en-US" dirty="0"/>
              <a:t>To achieve this harmony in the Self, we need to start self-exploration. In the process, we need to:</a:t>
            </a:r>
          </a:p>
          <a:p>
            <a:pPr marL="0" indent="0">
              <a:buNone/>
            </a:pPr>
            <a:r>
              <a:rPr lang="en-IN" dirty="0"/>
              <a:t>• Know our natural acceptance</a:t>
            </a:r>
          </a:p>
          <a:p>
            <a:pPr marL="0" indent="0">
              <a:buNone/>
            </a:pPr>
            <a:r>
              <a:rPr lang="en-US" dirty="0"/>
              <a:t>• Be aware of our imagination</a:t>
            </a:r>
          </a:p>
          <a:p>
            <a:pPr marL="0" indent="0">
              <a:buNone/>
            </a:pPr>
            <a:r>
              <a:rPr lang="en-US" dirty="0"/>
              <a:t>• Find out the source of imagination</a:t>
            </a:r>
          </a:p>
          <a:p>
            <a:pPr marL="0" indent="0">
              <a:buNone/>
            </a:pPr>
            <a:r>
              <a:rPr lang="en-IN" dirty="0" smtClean="0"/>
              <a:t>.</a:t>
            </a:r>
            <a:endParaRPr lang="en-IN" dirty="0"/>
          </a:p>
        </p:txBody>
      </p:sp>
    </p:spTree>
    <p:extLst>
      <p:ext uri="{BB962C8B-B14F-4D97-AF65-F5344CB8AC3E}">
        <p14:creationId xmlns:p14="http://schemas.microsoft.com/office/powerpoint/2010/main" val="3674422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IN" sz="3200" dirty="0"/>
              <a:t>Understanding Harmony in the Self</a:t>
            </a:r>
          </a:p>
        </p:txBody>
      </p:sp>
      <p:sp>
        <p:nvSpPr>
          <p:cNvPr id="3" name="Content Placeholder 2"/>
          <p:cNvSpPr>
            <a:spLocks noGrp="1"/>
          </p:cNvSpPr>
          <p:nvPr>
            <p:ph idx="1"/>
          </p:nvPr>
        </p:nvSpPr>
        <p:spPr>
          <a:xfrm>
            <a:off x="457200" y="1295400"/>
            <a:ext cx="8229600" cy="5029200"/>
          </a:xfrm>
        </p:spPr>
        <p:txBody>
          <a:bodyPr>
            <a:normAutofit/>
          </a:bodyPr>
          <a:lstStyle/>
          <a:p>
            <a:r>
              <a:rPr lang="en-US" dirty="0"/>
              <a:t>Work out a way to sort out our imagination till it is fully in line with our natural acceptance</a:t>
            </a:r>
          </a:p>
          <a:p>
            <a:r>
              <a:rPr lang="en-US" dirty="0"/>
              <a:t>When the </a:t>
            </a:r>
            <a:r>
              <a:rPr lang="en-US" dirty="0">
                <a:solidFill>
                  <a:srgbClr val="FF0000"/>
                </a:solidFill>
              </a:rPr>
              <a:t>imagination</a:t>
            </a:r>
            <a:r>
              <a:rPr lang="en-US" dirty="0"/>
              <a:t> is </a:t>
            </a:r>
            <a:r>
              <a:rPr lang="en-US" dirty="0">
                <a:solidFill>
                  <a:srgbClr val="FF0000"/>
                </a:solidFill>
              </a:rPr>
              <a:t>in harmony </a:t>
            </a:r>
            <a:r>
              <a:rPr lang="en-US" dirty="0"/>
              <a:t>with the </a:t>
            </a:r>
            <a:r>
              <a:rPr lang="en-US" dirty="0">
                <a:solidFill>
                  <a:srgbClr val="FF0000"/>
                </a:solidFill>
              </a:rPr>
              <a:t>natural acceptance</a:t>
            </a:r>
            <a:r>
              <a:rPr lang="en-US" dirty="0"/>
              <a:t>, there is harmony in the Self. This </a:t>
            </a:r>
            <a:r>
              <a:rPr lang="en-IN" dirty="0"/>
              <a:t>harmony is </a:t>
            </a:r>
            <a:r>
              <a:rPr lang="en-IN" dirty="0" smtClean="0">
                <a:solidFill>
                  <a:srgbClr val="FF0000"/>
                </a:solidFill>
              </a:rPr>
              <a:t>happiness</a:t>
            </a:r>
          </a:p>
          <a:p>
            <a:r>
              <a:rPr lang="en-US" dirty="0" smtClean="0"/>
              <a:t>.</a:t>
            </a:r>
            <a:endParaRPr lang="en-IN" dirty="0">
              <a:solidFill>
                <a:srgbClr val="FF0000"/>
              </a:solidFill>
            </a:endParaRPr>
          </a:p>
        </p:txBody>
      </p:sp>
    </p:spTree>
    <p:extLst>
      <p:ext uri="{BB962C8B-B14F-4D97-AF65-F5344CB8AC3E}">
        <p14:creationId xmlns:p14="http://schemas.microsoft.com/office/powerpoint/2010/main" val="23364591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IN" sz="3600" dirty="0" smtClean="0">
                <a:solidFill>
                  <a:srgbClr val="FF0000"/>
                </a:solidFill>
              </a:rPr>
              <a:t/>
            </a:r>
            <a:br>
              <a:rPr lang="en-IN" sz="3600" dirty="0" smtClean="0">
                <a:solidFill>
                  <a:srgbClr val="FF0000"/>
                </a:solidFill>
              </a:rPr>
            </a:br>
            <a:r>
              <a:rPr lang="en-IN" sz="3600" dirty="0" smtClean="0"/>
              <a:t>Key </a:t>
            </a:r>
            <a:r>
              <a:rPr lang="en-IN" sz="3600" dirty="0"/>
              <a:t>Takeaways</a:t>
            </a:r>
            <a:br>
              <a:rPr lang="en-IN" sz="3600" dirty="0"/>
            </a:br>
            <a:endParaRPr lang="en-IN" sz="3600" dirty="0"/>
          </a:p>
        </p:txBody>
      </p:sp>
      <p:sp>
        <p:nvSpPr>
          <p:cNvPr id="3" name="Content Placeholder 2"/>
          <p:cNvSpPr>
            <a:spLocks noGrp="1"/>
          </p:cNvSpPr>
          <p:nvPr>
            <p:ph idx="1"/>
          </p:nvPr>
        </p:nvSpPr>
        <p:spPr>
          <a:xfrm>
            <a:off x="457200" y="1066800"/>
            <a:ext cx="8229600" cy="5059363"/>
          </a:xfrm>
        </p:spPr>
        <p:txBody>
          <a:bodyPr>
            <a:normAutofit fontScale="92500"/>
          </a:bodyPr>
          <a:lstStyle/>
          <a:p>
            <a:r>
              <a:rPr lang="en-US" dirty="0" smtClean="0"/>
              <a:t>The </a:t>
            </a:r>
            <a:r>
              <a:rPr lang="en-US" dirty="0"/>
              <a:t>activities of desire, thought and expectation are together called imagination. </a:t>
            </a:r>
          </a:p>
          <a:p>
            <a:r>
              <a:rPr lang="en-US" dirty="0"/>
              <a:t>Imagination is continuously going on in the Self. The sources of imagination can be sensation, pre-conditioning or natural acceptance. </a:t>
            </a:r>
          </a:p>
          <a:p>
            <a:r>
              <a:rPr lang="en-US" dirty="0">
                <a:solidFill>
                  <a:srgbClr val="FF0000"/>
                </a:solidFill>
              </a:rPr>
              <a:t>There is harmony in the Self when the imagination is in line with one’s natural acceptance</a:t>
            </a:r>
            <a:r>
              <a:rPr lang="en-US" dirty="0"/>
              <a:t>. Harmony in the Self is in continuity when all the activities of the Self are awakened</a:t>
            </a:r>
            <a:endParaRPr lang="en-IN" dirty="0"/>
          </a:p>
        </p:txBody>
      </p:sp>
    </p:spTree>
    <p:extLst>
      <p:ext uri="{BB962C8B-B14F-4D97-AF65-F5344CB8AC3E}">
        <p14:creationId xmlns:p14="http://schemas.microsoft.com/office/powerpoint/2010/main" val="30159033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3600" dirty="0" smtClean="0"/>
              <a:t>3.Understanding </a:t>
            </a:r>
            <a:r>
              <a:rPr lang="en-US" sz="3600" dirty="0"/>
              <a:t>Harmony of the Self with the Body</a:t>
            </a:r>
            <a:endParaRPr lang="en-IN" sz="3600" dirty="0"/>
          </a:p>
        </p:txBody>
      </p:sp>
      <p:sp>
        <p:nvSpPr>
          <p:cNvPr id="3" name="Content Placeholder 2"/>
          <p:cNvSpPr>
            <a:spLocks noGrp="1"/>
          </p:cNvSpPr>
          <p:nvPr>
            <p:ph idx="1"/>
          </p:nvPr>
        </p:nvSpPr>
        <p:spPr>
          <a:xfrm>
            <a:off x="457200" y="1371600"/>
            <a:ext cx="8229600" cy="4754563"/>
          </a:xfrm>
        </p:spPr>
        <p:txBody>
          <a:bodyPr>
            <a:normAutofit/>
          </a:bodyPr>
          <a:lstStyle/>
          <a:p>
            <a:r>
              <a:rPr lang="en-US" dirty="0">
                <a:solidFill>
                  <a:srgbClr val="FF0000"/>
                </a:solidFill>
              </a:rPr>
              <a:t>The Body </a:t>
            </a:r>
            <a:r>
              <a:rPr lang="en-US" dirty="0" smtClean="0">
                <a:solidFill>
                  <a:srgbClr val="FF0000"/>
                </a:solidFill>
              </a:rPr>
              <a:t>is </a:t>
            </a:r>
            <a:r>
              <a:rPr lang="en-US" dirty="0">
                <a:solidFill>
                  <a:srgbClr val="FF0000"/>
                </a:solidFill>
              </a:rPr>
              <a:t>a Self-</a:t>
            </a:r>
            <a:r>
              <a:rPr lang="en-US" dirty="0" err="1">
                <a:solidFill>
                  <a:srgbClr val="FF0000"/>
                </a:solidFill>
              </a:rPr>
              <a:t>organised</a:t>
            </a:r>
            <a:r>
              <a:rPr lang="en-US" dirty="0">
                <a:solidFill>
                  <a:srgbClr val="FF0000"/>
                </a:solidFill>
              </a:rPr>
              <a:t> </a:t>
            </a:r>
            <a:r>
              <a:rPr lang="en-US" dirty="0" smtClean="0">
                <a:solidFill>
                  <a:srgbClr val="FF0000"/>
                </a:solidFill>
              </a:rPr>
              <a:t>System</a:t>
            </a:r>
          </a:p>
          <a:p>
            <a:r>
              <a:rPr lang="en-US" dirty="0"/>
              <a:t>The Body is a wonderful self-</a:t>
            </a:r>
            <a:r>
              <a:rPr lang="en-US" dirty="0" err="1"/>
              <a:t>organised</a:t>
            </a:r>
            <a:r>
              <a:rPr lang="en-US" dirty="0"/>
              <a:t> </a:t>
            </a:r>
            <a:r>
              <a:rPr lang="en-US" dirty="0" smtClean="0"/>
              <a:t>system</a:t>
            </a:r>
          </a:p>
          <a:p>
            <a:r>
              <a:rPr lang="en-US" dirty="0"/>
              <a:t>It has so many parts. Each part co-exists in </a:t>
            </a:r>
            <a:r>
              <a:rPr lang="en-US" dirty="0" smtClean="0"/>
              <a:t>harmony </a:t>
            </a:r>
            <a:r>
              <a:rPr lang="en-IN" dirty="0" smtClean="0"/>
              <a:t>with </a:t>
            </a:r>
            <a:r>
              <a:rPr lang="en-IN" dirty="0"/>
              <a:t>every other part</a:t>
            </a:r>
            <a:r>
              <a:rPr lang="en-IN" dirty="0" smtClean="0"/>
              <a:t>.</a:t>
            </a:r>
          </a:p>
          <a:p>
            <a:r>
              <a:rPr lang="en-US" dirty="0"/>
              <a:t>The eyes are well connected to the brain; the mouth, the stomach and the </a:t>
            </a:r>
            <a:r>
              <a:rPr lang="en-US" dirty="0" smtClean="0"/>
              <a:t>whole digestive </a:t>
            </a:r>
            <a:r>
              <a:rPr lang="en-US" dirty="0"/>
              <a:t>system is synchronized and so it is for every organ, every cell of the Body</a:t>
            </a:r>
            <a:endParaRPr lang="en-IN" dirty="0" smtClean="0"/>
          </a:p>
        </p:txBody>
      </p:sp>
    </p:spTree>
    <p:extLst>
      <p:ext uri="{BB962C8B-B14F-4D97-AF65-F5344CB8AC3E}">
        <p14:creationId xmlns:p14="http://schemas.microsoft.com/office/powerpoint/2010/main" val="16958337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3200" dirty="0"/>
              <a:t>Understanding Harmony of the Self with the Body</a:t>
            </a:r>
            <a:endParaRPr lang="en-IN" sz="3200"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marL="0" indent="0">
              <a:buNone/>
            </a:pPr>
            <a:r>
              <a:rPr lang="en-US" dirty="0"/>
              <a:t>Harmony of the Self with the Body</a:t>
            </a:r>
            <a:r>
              <a:rPr lang="en-US" dirty="0">
                <a:solidFill>
                  <a:srgbClr val="FF0000"/>
                </a:solidFill>
              </a:rPr>
              <a:t>: Self-regulation and Health</a:t>
            </a:r>
          </a:p>
          <a:p>
            <a:r>
              <a:rPr lang="en-US" dirty="0"/>
              <a:t>the Body is an instrument of the </a:t>
            </a:r>
            <a:r>
              <a:rPr lang="en-US" dirty="0" smtClean="0"/>
              <a:t>Self</a:t>
            </a:r>
          </a:p>
          <a:p>
            <a:r>
              <a:rPr lang="en-US" dirty="0"/>
              <a:t>The responsibility of the Self </a:t>
            </a:r>
            <a:r>
              <a:rPr lang="en-US" dirty="0" smtClean="0"/>
              <a:t>towards the </a:t>
            </a:r>
            <a:r>
              <a:rPr lang="en-US" dirty="0"/>
              <a:t>Body is in terms of </a:t>
            </a:r>
            <a:r>
              <a:rPr lang="en-US" dirty="0">
                <a:solidFill>
                  <a:srgbClr val="FF0000"/>
                </a:solidFill>
              </a:rPr>
              <a:t>nurturing</a:t>
            </a:r>
            <a:r>
              <a:rPr lang="en-US" dirty="0"/>
              <a:t>, </a:t>
            </a:r>
            <a:r>
              <a:rPr lang="en-US" dirty="0">
                <a:solidFill>
                  <a:srgbClr val="FF0000"/>
                </a:solidFill>
              </a:rPr>
              <a:t>protecting</a:t>
            </a:r>
            <a:r>
              <a:rPr lang="en-US" dirty="0"/>
              <a:t> and </a:t>
            </a:r>
            <a:r>
              <a:rPr lang="en-US" dirty="0">
                <a:solidFill>
                  <a:srgbClr val="FF0000"/>
                </a:solidFill>
              </a:rPr>
              <a:t>rightly utilizing the </a:t>
            </a:r>
            <a:r>
              <a:rPr lang="en-US" dirty="0" smtClean="0">
                <a:solidFill>
                  <a:srgbClr val="FF0000"/>
                </a:solidFill>
              </a:rPr>
              <a:t>Body</a:t>
            </a:r>
          </a:p>
          <a:p>
            <a:r>
              <a:rPr lang="en-US" dirty="0">
                <a:solidFill>
                  <a:srgbClr val="FF0000"/>
                </a:solidFill>
              </a:rPr>
              <a:t>Nurturing the Body </a:t>
            </a:r>
            <a:r>
              <a:rPr lang="en-US" dirty="0"/>
              <a:t>is by providing appropriate air, water, food, sunlight, etc</a:t>
            </a:r>
            <a:r>
              <a:rPr lang="en-US" dirty="0" smtClean="0"/>
              <a:t>.</a:t>
            </a:r>
          </a:p>
          <a:p>
            <a:r>
              <a:rPr lang="en-US" dirty="0">
                <a:solidFill>
                  <a:srgbClr val="FF0000"/>
                </a:solidFill>
              </a:rPr>
              <a:t>Protection</a:t>
            </a:r>
            <a:r>
              <a:rPr lang="en-US" dirty="0"/>
              <a:t> is to ensure the continuity of the body which includes safeguarding from unfavorable conditions. </a:t>
            </a:r>
          </a:p>
          <a:p>
            <a:endParaRPr lang="en-US" dirty="0" smtClean="0"/>
          </a:p>
          <a:p>
            <a:endParaRPr lang="en-US" dirty="0"/>
          </a:p>
          <a:p>
            <a:endParaRPr lang="en-US" dirty="0" smtClean="0">
              <a:solidFill>
                <a:srgbClr val="FF0000"/>
              </a:solidFill>
            </a:endParaRPr>
          </a:p>
          <a:p>
            <a:endParaRPr lang="en-US" dirty="0" smtClean="0">
              <a:solidFill>
                <a:srgbClr val="FF0000"/>
              </a:solidFill>
            </a:endParaRPr>
          </a:p>
          <a:p>
            <a:endParaRPr lang="en-IN" dirty="0">
              <a:solidFill>
                <a:srgbClr val="FF0000"/>
              </a:solidFill>
            </a:endParaRPr>
          </a:p>
          <a:p>
            <a:endParaRPr lang="en-IN" dirty="0"/>
          </a:p>
        </p:txBody>
      </p:sp>
    </p:spTree>
    <p:extLst>
      <p:ext uri="{BB962C8B-B14F-4D97-AF65-F5344CB8AC3E}">
        <p14:creationId xmlns:p14="http://schemas.microsoft.com/office/powerpoint/2010/main" val="34939745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3600" dirty="0"/>
              <a:t>Understanding Harmony of the Self with the Body</a:t>
            </a:r>
            <a:endParaRPr lang="en-IN" sz="3600" dirty="0"/>
          </a:p>
        </p:txBody>
      </p:sp>
      <p:sp>
        <p:nvSpPr>
          <p:cNvPr id="3" name="Content Placeholder 2"/>
          <p:cNvSpPr>
            <a:spLocks noGrp="1"/>
          </p:cNvSpPr>
          <p:nvPr>
            <p:ph idx="1"/>
          </p:nvPr>
        </p:nvSpPr>
        <p:spPr>
          <a:xfrm>
            <a:off x="457200" y="1143000"/>
            <a:ext cx="8229600" cy="4983163"/>
          </a:xfrm>
        </p:spPr>
        <p:txBody>
          <a:bodyPr>
            <a:normAutofit/>
          </a:bodyPr>
          <a:lstStyle/>
          <a:p>
            <a:r>
              <a:rPr lang="en-US" dirty="0" smtClean="0">
                <a:solidFill>
                  <a:srgbClr val="FF0000"/>
                </a:solidFill>
              </a:rPr>
              <a:t>Right </a:t>
            </a:r>
            <a:r>
              <a:rPr lang="en-US" dirty="0">
                <a:solidFill>
                  <a:srgbClr val="FF0000"/>
                </a:solidFill>
              </a:rPr>
              <a:t>utilization </a:t>
            </a:r>
            <a:r>
              <a:rPr lang="en-US" dirty="0"/>
              <a:t>would mean using the </a:t>
            </a:r>
            <a:r>
              <a:rPr lang="en-US" dirty="0" smtClean="0"/>
              <a:t>Body for </a:t>
            </a:r>
            <a:r>
              <a:rPr lang="en-US" dirty="0"/>
              <a:t>the purpose of the Self. </a:t>
            </a:r>
            <a:endParaRPr lang="en-US" dirty="0" smtClean="0"/>
          </a:p>
          <a:p>
            <a:r>
              <a:rPr lang="en-US" dirty="0" smtClean="0"/>
              <a:t>This </a:t>
            </a:r>
            <a:r>
              <a:rPr lang="en-US" dirty="0"/>
              <a:t>feeling of responsibility towards the Body is called as the feeling </a:t>
            </a:r>
            <a:r>
              <a:rPr lang="en-US" dirty="0" smtClean="0"/>
              <a:t>of </a:t>
            </a:r>
            <a:r>
              <a:rPr lang="en-US" b="1" dirty="0" smtClean="0">
                <a:solidFill>
                  <a:srgbClr val="FF0000"/>
                </a:solidFill>
              </a:rPr>
              <a:t>self-regulation</a:t>
            </a:r>
            <a:r>
              <a:rPr lang="en-US" dirty="0"/>
              <a:t>, and a natural outcome of it is </a:t>
            </a:r>
            <a:r>
              <a:rPr lang="en-US" b="1" dirty="0">
                <a:solidFill>
                  <a:srgbClr val="FF0000"/>
                </a:solidFill>
              </a:rPr>
              <a:t>health</a:t>
            </a:r>
            <a:r>
              <a:rPr lang="en-US" dirty="0" smtClean="0">
                <a:solidFill>
                  <a:srgbClr val="FF0000"/>
                </a:solidFill>
              </a:rPr>
              <a:t>.</a:t>
            </a:r>
          </a:p>
          <a:p>
            <a:r>
              <a:rPr lang="en-US" dirty="0"/>
              <a:t>Feeling of self-regulation = the feeling of responsibility in the self towards the Body – for nurturing</a:t>
            </a:r>
            <a:r>
              <a:rPr lang="en-US" dirty="0" smtClean="0"/>
              <a:t>, protection </a:t>
            </a:r>
            <a:r>
              <a:rPr lang="en-US" dirty="0"/>
              <a:t>and right utilization of the Body.</a:t>
            </a:r>
            <a:endParaRPr lang="en-IN" dirty="0">
              <a:solidFill>
                <a:srgbClr val="FF0000"/>
              </a:solidFill>
            </a:endParaRPr>
          </a:p>
        </p:txBody>
      </p:sp>
    </p:spTree>
    <p:extLst>
      <p:ext uri="{BB962C8B-B14F-4D97-AF65-F5344CB8AC3E}">
        <p14:creationId xmlns:p14="http://schemas.microsoft.com/office/powerpoint/2010/main" val="22737735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IN" sz="3600" dirty="0"/>
              <a:t>The Needs of the Self and the Body</a:t>
            </a:r>
          </a:p>
        </p:txBody>
      </p:sp>
      <p:sp>
        <p:nvSpPr>
          <p:cNvPr id="3" name="Content Placeholder 2"/>
          <p:cNvSpPr>
            <a:spLocks noGrp="1"/>
          </p:cNvSpPr>
          <p:nvPr>
            <p:ph idx="1"/>
          </p:nvPr>
        </p:nvSpPr>
        <p:spPr>
          <a:xfrm>
            <a:off x="457200" y="1143000"/>
            <a:ext cx="8229600" cy="4983163"/>
          </a:xfrm>
        </p:spPr>
        <p:txBody>
          <a:bodyPr>
            <a:normAutofit/>
          </a:bodyPr>
          <a:lstStyle/>
          <a:p>
            <a:r>
              <a:rPr lang="en-IN" dirty="0"/>
              <a:t>The need of the </a:t>
            </a:r>
            <a:r>
              <a:rPr lang="en-IN" dirty="0">
                <a:solidFill>
                  <a:srgbClr val="FF0000"/>
                </a:solidFill>
              </a:rPr>
              <a:t>Self</a:t>
            </a:r>
            <a:r>
              <a:rPr lang="en-IN" dirty="0"/>
              <a:t> is </a:t>
            </a:r>
            <a:r>
              <a:rPr lang="en-IN" dirty="0">
                <a:solidFill>
                  <a:srgbClr val="FF0000"/>
                </a:solidFill>
              </a:rPr>
              <a:t>happiness</a:t>
            </a:r>
            <a:r>
              <a:rPr lang="en-IN" dirty="0"/>
              <a:t> (e.g. feeling of respect leading to happiness) while the need of the </a:t>
            </a:r>
            <a:r>
              <a:rPr lang="en-IN" dirty="0">
                <a:solidFill>
                  <a:srgbClr val="FF0000"/>
                </a:solidFill>
              </a:rPr>
              <a:t>Body</a:t>
            </a:r>
            <a:r>
              <a:rPr lang="en-IN" dirty="0"/>
              <a:t> is </a:t>
            </a:r>
            <a:r>
              <a:rPr lang="en-IN" dirty="0" smtClean="0">
                <a:solidFill>
                  <a:srgbClr val="FF0000"/>
                </a:solidFill>
              </a:rPr>
              <a:t>physical </a:t>
            </a:r>
            <a:r>
              <a:rPr lang="en-IN" dirty="0">
                <a:solidFill>
                  <a:srgbClr val="FF0000"/>
                </a:solidFill>
              </a:rPr>
              <a:t>facility </a:t>
            </a:r>
            <a:r>
              <a:rPr lang="en-IN" dirty="0"/>
              <a:t>(e.g. food</a:t>
            </a:r>
            <a:r>
              <a:rPr lang="en-IN" dirty="0" smtClean="0"/>
              <a:t>).</a:t>
            </a:r>
          </a:p>
          <a:p>
            <a:r>
              <a:rPr lang="en-IN" dirty="0"/>
              <a:t>All the needs related to the </a:t>
            </a:r>
            <a:r>
              <a:rPr lang="en-IN" dirty="0">
                <a:solidFill>
                  <a:srgbClr val="FF0000"/>
                </a:solidFill>
              </a:rPr>
              <a:t>Self</a:t>
            </a:r>
            <a:r>
              <a:rPr lang="en-IN" dirty="0"/>
              <a:t> are </a:t>
            </a:r>
            <a:r>
              <a:rPr lang="en-IN" dirty="0">
                <a:solidFill>
                  <a:srgbClr val="FF0000"/>
                </a:solidFill>
              </a:rPr>
              <a:t>continuous in time </a:t>
            </a:r>
            <a:r>
              <a:rPr lang="en-IN" dirty="0"/>
              <a:t>while all the needs related to the </a:t>
            </a:r>
            <a:r>
              <a:rPr lang="en-IN" dirty="0">
                <a:solidFill>
                  <a:srgbClr val="FF0000"/>
                </a:solidFill>
              </a:rPr>
              <a:t>Body</a:t>
            </a:r>
            <a:r>
              <a:rPr lang="en-IN" dirty="0"/>
              <a:t> are </a:t>
            </a:r>
            <a:r>
              <a:rPr lang="en-IN" dirty="0" smtClean="0"/>
              <a:t>required </a:t>
            </a:r>
            <a:r>
              <a:rPr lang="en-IN" dirty="0"/>
              <a:t>for a </a:t>
            </a:r>
            <a:r>
              <a:rPr lang="en-IN" dirty="0">
                <a:solidFill>
                  <a:srgbClr val="FF0000"/>
                </a:solidFill>
              </a:rPr>
              <a:t>limited time</a:t>
            </a:r>
            <a:r>
              <a:rPr lang="en-IN" dirty="0" smtClean="0"/>
              <a:t>.</a:t>
            </a:r>
          </a:p>
          <a:p>
            <a:r>
              <a:rPr lang="en-IN" dirty="0"/>
              <a:t>The other way to see the difference between the two is in terms of </a:t>
            </a:r>
            <a:r>
              <a:rPr lang="en-IN" dirty="0">
                <a:solidFill>
                  <a:srgbClr val="FF0000"/>
                </a:solidFill>
              </a:rPr>
              <a:t>quantity</a:t>
            </a:r>
            <a:r>
              <a:rPr lang="en-IN" dirty="0"/>
              <a:t> and </a:t>
            </a:r>
            <a:r>
              <a:rPr lang="en-IN" dirty="0">
                <a:solidFill>
                  <a:srgbClr val="FF0000"/>
                </a:solidFill>
              </a:rPr>
              <a:t>quality</a:t>
            </a:r>
          </a:p>
        </p:txBody>
      </p:sp>
    </p:spTree>
    <p:extLst>
      <p:ext uri="{BB962C8B-B14F-4D97-AF65-F5344CB8AC3E}">
        <p14:creationId xmlns:p14="http://schemas.microsoft.com/office/powerpoint/2010/main" val="15156442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900" dirty="0"/>
              <a:t>Understanding Harmony of the Self with the Body</a:t>
            </a:r>
            <a:endParaRPr lang="en-IN" sz="2900" dirty="0"/>
          </a:p>
        </p:txBody>
      </p:sp>
      <p:pic>
        <p:nvPicPr>
          <p:cNvPr id="4" name="Content Placeholder 3"/>
          <p:cNvPicPr>
            <a:picLocks noGrp="1" noChangeAspect="1"/>
          </p:cNvPicPr>
          <p:nvPr>
            <p:ph idx="1"/>
          </p:nvPr>
        </p:nvPicPr>
        <p:blipFill>
          <a:blip r:embed="rId2"/>
          <a:stretch>
            <a:fillRect/>
          </a:stretch>
        </p:blipFill>
        <p:spPr>
          <a:xfrm>
            <a:off x="685800" y="914400"/>
            <a:ext cx="8001000" cy="5486400"/>
          </a:xfrm>
          <a:prstGeom prst="rect">
            <a:avLst/>
          </a:prstGeom>
        </p:spPr>
      </p:pic>
    </p:spTree>
    <p:extLst>
      <p:ext uri="{BB962C8B-B14F-4D97-AF65-F5344CB8AC3E}">
        <p14:creationId xmlns:p14="http://schemas.microsoft.com/office/powerpoint/2010/main" val="6775243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900" dirty="0"/>
              <a:t>Understanding Harmony of the Self with the Body</a:t>
            </a:r>
            <a:endParaRPr lang="en-IN" sz="2900"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marL="0" indent="0">
              <a:buNone/>
            </a:pPr>
            <a:r>
              <a:rPr lang="en-US" dirty="0">
                <a:solidFill>
                  <a:srgbClr val="FF0000"/>
                </a:solidFill>
              </a:rPr>
              <a:t>Indicators of a healthy body</a:t>
            </a:r>
            <a:r>
              <a:rPr lang="en-US" dirty="0"/>
              <a:t>:</a:t>
            </a:r>
          </a:p>
          <a:p>
            <a:pPr marL="0" indent="0">
              <a:buNone/>
            </a:pPr>
            <a:r>
              <a:rPr lang="en-US" dirty="0"/>
              <a:t>• The Body is healthy if it is able to perform as per the instructions of the Self.</a:t>
            </a:r>
          </a:p>
          <a:p>
            <a:pPr marL="0" indent="0">
              <a:buNone/>
            </a:pPr>
            <a:r>
              <a:rPr lang="en-US" dirty="0"/>
              <a:t>• Different parts of the Body are in harmony amongst each other, they are in </a:t>
            </a:r>
            <a:r>
              <a:rPr lang="en-US" dirty="0" smtClean="0"/>
              <a:t>order.</a:t>
            </a:r>
          </a:p>
          <a:p>
            <a:r>
              <a:rPr lang="en-US" dirty="0" smtClean="0"/>
              <a:t>The </a:t>
            </a:r>
            <a:r>
              <a:rPr lang="en-US" dirty="0"/>
              <a:t>feeling of self-regulation in the Self is primary. Health in the Body is a natural consequence</a:t>
            </a:r>
            <a:r>
              <a:rPr lang="en-US" dirty="0" smtClean="0"/>
              <a:t>.</a:t>
            </a:r>
          </a:p>
          <a:p>
            <a:r>
              <a:rPr lang="en-US" dirty="0"/>
              <a:t>When the </a:t>
            </a:r>
            <a:r>
              <a:rPr lang="en-US" dirty="0">
                <a:solidFill>
                  <a:srgbClr val="FF0000"/>
                </a:solidFill>
              </a:rPr>
              <a:t>Self</a:t>
            </a:r>
            <a:r>
              <a:rPr lang="en-US" dirty="0"/>
              <a:t> has the feeling of </a:t>
            </a:r>
            <a:r>
              <a:rPr lang="en-US" dirty="0">
                <a:solidFill>
                  <a:srgbClr val="FF0000"/>
                </a:solidFill>
              </a:rPr>
              <a:t>self-regulation </a:t>
            </a:r>
            <a:r>
              <a:rPr lang="en-US" dirty="0"/>
              <a:t>and there is health in the Body, </a:t>
            </a:r>
            <a:r>
              <a:rPr lang="en-US" dirty="0">
                <a:solidFill>
                  <a:srgbClr val="FF0000"/>
                </a:solidFill>
              </a:rPr>
              <a:t>there is harmony of </a:t>
            </a:r>
            <a:r>
              <a:rPr lang="en-US" dirty="0" smtClean="0">
                <a:solidFill>
                  <a:srgbClr val="FF0000"/>
                </a:solidFill>
              </a:rPr>
              <a:t>the </a:t>
            </a:r>
            <a:r>
              <a:rPr lang="en-IN" dirty="0" smtClean="0">
                <a:solidFill>
                  <a:srgbClr val="FF0000"/>
                </a:solidFill>
              </a:rPr>
              <a:t>Self </a:t>
            </a:r>
            <a:r>
              <a:rPr lang="en-IN" dirty="0">
                <a:solidFill>
                  <a:srgbClr val="FF0000"/>
                </a:solidFill>
              </a:rPr>
              <a:t>with the Body</a:t>
            </a:r>
          </a:p>
        </p:txBody>
      </p:sp>
    </p:spTree>
    <p:extLst>
      <p:ext uri="{BB962C8B-B14F-4D97-AF65-F5344CB8AC3E}">
        <p14:creationId xmlns:p14="http://schemas.microsoft.com/office/powerpoint/2010/main" val="12242093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2900" dirty="0"/>
              <a:t>Understanding Harmony of the Self with the Body</a:t>
            </a:r>
            <a:endParaRPr lang="en-IN" sz="2900" dirty="0"/>
          </a:p>
        </p:txBody>
      </p:sp>
      <p:sp>
        <p:nvSpPr>
          <p:cNvPr id="3" name="Content Placeholder 2"/>
          <p:cNvSpPr>
            <a:spLocks noGrp="1"/>
          </p:cNvSpPr>
          <p:nvPr>
            <p:ph idx="1"/>
          </p:nvPr>
        </p:nvSpPr>
        <p:spPr>
          <a:xfrm>
            <a:off x="457200" y="1265237"/>
            <a:ext cx="8229600" cy="4906963"/>
          </a:xfrm>
        </p:spPr>
        <p:txBody>
          <a:bodyPr>
            <a:normAutofit fontScale="70000" lnSpcReduction="20000"/>
          </a:bodyPr>
          <a:lstStyle/>
          <a:p>
            <a:r>
              <a:rPr lang="en-US" dirty="0"/>
              <a:t>Over the last 100 years or so, there have been significant improvements in terms of longer life-spans</a:t>
            </a:r>
            <a:r>
              <a:rPr lang="en-US" dirty="0" smtClean="0"/>
              <a:t>, in </a:t>
            </a:r>
            <a:r>
              <a:rPr lang="en-US" dirty="0"/>
              <a:t>dealing with communicable diseases and trauma, but yet, ensuring health remains a question </a:t>
            </a:r>
            <a:r>
              <a:rPr lang="en-US" dirty="0" smtClean="0"/>
              <a:t>mark.</a:t>
            </a:r>
            <a:endParaRPr lang="en-US" dirty="0"/>
          </a:p>
          <a:p>
            <a:r>
              <a:rPr lang="en-US" dirty="0"/>
              <a:t>The problem is in the </a:t>
            </a:r>
            <a:r>
              <a:rPr lang="en-US" dirty="0">
                <a:solidFill>
                  <a:srgbClr val="FF0000"/>
                </a:solidFill>
              </a:rPr>
              <a:t>wrong assumptions</a:t>
            </a:r>
            <a:r>
              <a:rPr lang="en-US" dirty="0"/>
              <a:t>, one of which is that </a:t>
            </a:r>
            <a:r>
              <a:rPr lang="en-US" dirty="0">
                <a:solidFill>
                  <a:srgbClr val="FF0000"/>
                </a:solidFill>
              </a:rPr>
              <a:t>human being is the Body. </a:t>
            </a:r>
            <a:endParaRPr lang="en-US" dirty="0" smtClean="0">
              <a:solidFill>
                <a:srgbClr val="FF0000"/>
              </a:solidFill>
            </a:endParaRPr>
          </a:p>
          <a:p>
            <a:r>
              <a:rPr lang="en-US" dirty="0" smtClean="0"/>
              <a:t>With this assumption</a:t>
            </a:r>
            <a:r>
              <a:rPr lang="en-US" dirty="0"/>
              <a:t>, happiness is sought through </a:t>
            </a:r>
            <a:r>
              <a:rPr lang="en-US" dirty="0">
                <a:solidFill>
                  <a:srgbClr val="FF0000"/>
                </a:solidFill>
              </a:rPr>
              <a:t>favorable sensation through the Body</a:t>
            </a:r>
            <a:r>
              <a:rPr lang="en-US" dirty="0"/>
              <a:t>. Further, the </a:t>
            </a:r>
            <a:r>
              <a:rPr lang="en-US" dirty="0" smtClean="0"/>
              <a:t>assumption that </a:t>
            </a:r>
            <a:r>
              <a:rPr lang="en-US" dirty="0"/>
              <a:t>we will get happiness from </a:t>
            </a:r>
            <a:r>
              <a:rPr lang="en-US" dirty="0">
                <a:solidFill>
                  <a:srgbClr val="FF0000"/>
                </a:solidFill>
              </a:rPr>
              <a:t>sensation through the consumption of physical facility</a:t>
            </a:r>
            <a:r>
              <a:rPr lang="en-US" dirty="0"/>
              <a:t> has led to a </a:t>
            </a:r>
            <a:r>
              <a:rPr lang="en-US" dirty="0" smtClean="0"/>
              <a:t>high demand </a:t>
            </a:r>
            <a:r>
              <a:rPr lang="en-US" dirty="0"/>
              <a:t>for it. </a:t>
            </a:r>
            <a:endParaRPr lang="en-US" dirty="0" smtClean="0"/>
          </a:p>
          <a:p>
            <a:r>
              <a:rPr lang="en-US" dirty="0" smtClean="0"/>
              <a:t>Most </a:t>
            </a:r>
            <a:r>
              <a:rPr lang="en-US" dirty="0"/>
              <a:t>of the present-day disorders are </a:t>
            </a:r>
            <a:r>
              <a:rPr lang="en-US" dirty="0">
                <a:solidFill>
                  <a:srgbClr val="FF0000"/>
                </a:solidFill>
              </a:rPr>
              <a:t>psycho-somatic in nature. ‘</a:t>
            </a:r>
            <a:r>
              <a:rPr lang="en-US" dirty="0"/>
              <a:t>Psycho’ has to do </a:t>
            </a:r>
            <a:r>
              <a:rPr lang="en-US" dirty="0" smtClean="0"/>
              <a:t>with the </a:t>
            </a:r>
            <a:r>
              <a:rPr lang="en-US" dirty="0"/>
              <a:t>Self and ‘Somatic’ has to do with the Body. </a:t>
            </a:r>
            <a:endParaRPr lang="en-US" dirty="0" smtClean="0"/>
          </a:p>
          <a:p>
            <a:r>
              <a:rPr lang="en-US" dirty="0" smtClean="0"/>
              <a:t>Disharmony </a:t>
            </a:r>
            <a:r>
              <a:rPr lang="en-US" dirty="0"/>
              <a:t>in the Self causes disharmony in the </a:t>
            </a:r>
            <a:r>
              <a:rPr lang="en-US" dirty="0" smtClean="0"/>
              <a:t>Body causing </a:t>
            </a:r>
            <a:r>
              <a:rPr lang="en-US" dirty="0"/>
              <a:t>psycho-somatic problems. These effects are very prominent when the individual is living </a:t>
            </a:r>
            <a:r>
              <a:rPr lang="en-US" dirty="0" smtClean="0"/>
              <a:t>with the </a:t>
            </a:r>
            <a:r>
              <a:rPr lang="en-US" dirty="0">
                <a:solidFill>
                  <a:srgbClr val="FF0000"/>
                </a:solidFill>
              </a:rPr>
              <a:t>assumption</a:t>
            </a:r>
            <a:r>
              <a:rPr lang="en-US" dirty="0"/>
              <a:t> “</a:t>
            </a:r>
            <a:r>
              <a:rPr lang="en-US" dirty="0">
                <a:solidFill>
                  <a:srgbClr val="FF0000"/>
                </a:solidFill>
              </a:rPr>
              <a:t>I am the Body</a:t>
            </a:r>
            <a:endParaRPr lang="en-IN" dirty="0">
              <a:solidFill>
                <a:srgbClr val="FF0000"/>
              </a:solidFill>
            </a:endParaRPr>
          </a:p>
        </p:txBody>
      </p:sp>
    </p:spTree>
    <p:extLst>
      <p:ext uri="{BB962C8B-B14F-4D97-AF65-F5344CB8AC3E}">
        <p14:creationId xmlns:p14="http://schemas.microsoft.com/office/powerpoint/2010/main" val="25944352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900" dirty="0"/>
              <a:t>Understanding Harmony of the Self with the Body</a:t>
            </a:r>
            <a:endParaRPr lang="en-IN" sz="2900" dirty="0"/>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n-US" dirty="0"/>
              <a:t>There is a need to understand human being as it is (as </a:t>
            </a:r>
            <a:r>
              <a:rPr lang="en-US" dirty="0">
                <a:solidFill>
                  <a:srgbClr val="FF0000"/>
                </a:solidFill>
              </a:rPr>
              <a:t>co-existence of Self and Body</a:t>
            </a:r>
            <a:r>
              <a:rPr lang="en-US" dirty="0" smtClean="0"/>
              <a:t>).</a:t>
            </a:r>
          </a:p>
          <a:p>
            <a:r>
              <a:rPr lang="en-US" dirty="0" smtClean="0"/>
              <a:t> </a:t>
            </a:r>
            <a:r>
              <a:rPr lang="en-US" dirty="0"/>
              <a:t>The </a:t>
            </a:r>
            <a:r>
              <a:rPr lang="en-US" dirty="0" smtClean="0"/>
              <a:t>significant part </a:t>
            </a:r>
            <a:r>
              <a:rPr lang="en-US" dirty="0"/>
              <a:t>is having the </a:t>
            </a:r>
            <a:r>
              <a:rPr lang="en-US" dirty="0">
                <a:solidFill>
                  <a:srgbClr val="FF0000"/>
                </a:solidFill>
              </a:rPr>
              <a:t>feeling of self-regulation in the Self</a:t>
            </a:r>
            <a:r>
              <a:rPr lang="en-US" dirty="0"/>
              <a:t>. This can happen only when the Self is </a:t>
            </a:r>
            <a:r>
              <a:rPr lang="en-US" dirty="0" smtClean="0"/>
              <a:t>in harmony</a:t>
            </a:r>
            <a:r>
              <a:rPr lang="en-US" dirty="0"/>
              <a:t>, i.e. there is right understanding and right feeling in the Self. </a:t>
            </a:r>
            <a:endParaRPr lang="en-US" dirty="0" smtClean="0"/>
          </a:p>
          <a:p>
            <a:r>
              <a:rPr lang="en-US" dirty="0" smtClean="0"/>
              <a:t>With </a:t>
            </a:r>
            <a:r>
              <a:rPr lang="en-US" dirty="0"/>
              <a:t>a feeling of self-regulation</a:t>
            </a:r>
            <a:r>
              <a:rPr lang="en-US" dirty="0" smtClean="0"/>
              <a:t>, the </a:t>
            </a:r>
            <a:r>
              <a:rPr lang="en-US" dirty="0"/>
              <a:t>Self will naturally nurture, protect and rightly utilize the Body, resulting in health of the Body</a:t>
            </a:r>
            <a:endParaRPr lang="en-IN" dirty="0"/>
          </a:p>
        </p:txBody>
      </p:sp>
    </p:spTree>
    <p:extLst>
      <p:ext uri="{BB962C8B-B14F-4D97-AF65-F5344CB8AC3E}">
        <p14:creationId xmlns:p14="http://schemas.microsoft.com/office/powerpoint/2010/main" val="36264706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600" dirty="0"/>
              <a:t>Programme for Self-regulation and Health</a:t>
            </a:r>
            <a:endParaRPr lang="en-IN" sz="3600" dirty="0"/>
          </a:p>
        </p:txBody>
      </p:sp>
      <p:sp>
        <p:nvSpPr>
          <p:cNvPr id="3" name="Content Placeholder 2"/>
          <p:cNvSpPr>
            <a:spLocks noGrp="1"/>
          </p:cNvSpPr>
          <p:nvPr>
            <p:ph idx="1"/>
          </p:nvPr>
        </p:nvSpPr>
        <p:spPr>
          <a:xfrm>
            <a:off x="457200" y="914400"/>
            <a:ext cx="8229600" cy="5211763"/>
          </a:xfrm>
        </p:spPr>
        <p:txBody>
          <a:bodyPr/>
          <a:lstStyle/>
          <a:p>
            <a:r>
              <a:rPr lang="en-US" dirty="0"/>
              <a:t>feeling of self-regulation is the feeling of responsibility in the Self </a:t>
            </a:r>
            <a:r>
              <a:rPr lang="en-US" dirty="0" smtClean="0"/>
              <a:t>for nurturing</a:t>
            </a:r>
            <a:r>
              <a:rPr lang="en-US" dirty="0"/>
              <a:t>, protection and right utilization of the Body</a:t>
            </a:r>
            <a:r>
              <a:rPr lang="en-US" dirty="0" smtClean="0"/>
              <a:t>.</a:t>
            </a:r>
          </a:p>
          <a:p>
            <a:pPr marL="0" indent="0">
              <a:buNone/>
            </a:pPr>
            <a:r>
              <a:rPr lang="en-IN" dirty="0">
                <a:solidFill>
                  <a:srgbClr val="FF0000"/>
                </a:solidFill>
              </a:rPr>
              <a:t>Nurturing the </a:t>
            </a:r>
            <a:r>
              <a:rPr lang="en-IN" dirty="0" smtClean="0">
                <a:solidFill>
                  <a:srgbClr val="FF0000"/>
                </a:solidFill>
              </a:rPr>
              <a:t>Body:</a:t>
            </a:r>
          </a:p>
          <a:p>
            <a:r>
              <a:rPr lang="en-US" dirty="0"/>
              <a:t>Nurturing means providing the necessary inputs to the Body. The right inputs nurture the Body, </a:t>
            </a:r>
            <a:r>
              <a:rPr lang="en-US" dirty="0" smtClean="0"/>
              <a:t>without </a:t>
            </a:r>
            <a:r>
              <a:rPr lang="en-IN" dirty="0" smtClean="0"/>
              <a:t>disturbing </a:t>
            </a:r>
            <a:r>
              <a:rPr lang="en-IN" dirty="0"/>
              <a:t>its harmony</a:t>
            </a:r>
            <a:endParaRPr lang="en-IN" dirty="0">
              <a:solidFill>
                <a:srgbClr val="FF0000"/>
              </a:solidFill>
            </a:endParaRPr>
          </a:p>
        </p:txBody>
      </p:sp>
    </p:spTree>
    <p:extLst>
      <p:ext uri="{BB962C8B-B14F-4D97-AF65-F5344CB8AC3E}">
        <p14:creationId xmlns:p14="http://schemas.microsoft.com/office/powerpoint/2010/main" val="13188912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900" dirty="0"/>
              <a:t>Programme for Self-regulation and Health</a:t>
            </a:r>
            <a:endParaRPr lang="en-IN" sz="2900" dirty="0"/>
          </a:p>
        </p:txBody>
      </p:sp>
      <p:sp>
        <p:nvSpPr>
          <p:cNvPr id="3" name="Content Placeholder 2"/>
          <p:cNvSpPr>
            <a:spLocks noGrp="1"/>
          </p:cNvSpPr>
          <p:nvPr>
            <p:ph idx="1"/>
          </p:nvPr>
        </p:nvSpPr>
        <p:spPr>
          <a:xfrm>
            <a:off x="457200" y="914400"/>
            <a:ext cx="8229600" cy="5211763"/>
          </a:xfrm>
        </p:spPr>
        <p:txBody>
          <a:bodyPr/>
          <a:lstStyle/>
          <a:p>
            <a:r>
              <a:rPr lang="en-US" dirty="0"/>
              <a:t>The </a:t>
            </a:r>
            <a:r>
              <a:rPr lang="en-US" dirty="0" err="1">
                <a:solidFill>
                  <a:srgbClr val="FF0000"/>
                </a:solidFill>
              </a:rPr>
              <a:t>programme</a:t>
            </a:r>
            <a:r>
              <a:rPr lang="en-US" dirty="0">
                <a:solidFill>
                  <a:srgbClr val="FF0000"/>
                </a:solidFill>
              </a:rPr>
              <a:t> for nurturing and maintaining health of the Body</a:t>
            </a:r>
            <a:r>
              <a:rPr lang="en-US" dirty="0"/>
              <a:t> includes the following:</a:t>
            </a:r>
          </a:p>
          <a:p>
            <a:r>
              <a:rPr lang="en-IN" dirty="0"/>
              <a:t>1a. Intake 1b. Routine</a:t>
            </a:r>
          </a:p>
          <a:p>
            <a:r>
              <a:rPr lang="fr-FR" dirty="0"/>
              <a:t>2a. Physical Labour 2b. </a:t>
            </a:r>
            <a:r>
              <a:rPr lang="fr-FR" dirty="0" err="1"/>
              <a:t>Exercise</a:t>
            </a:r>
            <a:endParaRPr lang="fr-FR" dirty="0"/>
          </a:p>
          <a:p>
            <a:r>
              <a:rPr lang="en-US" dirty="0"/>
              <a:t>3a. Balancing internal and </a:t>
            </a:r>
            <a:r>
              <a:rPr lang="en-IN" dirty="0"/>
              <a:t>external organs of </a:t>
            </a:r>
            <a:r>
              <a:rPr lang="en-IN" dirty="0" smtClean="0"/>
              <a:t>body </a:t>
            </a:r>
            <a:r>
              <a:rPr lang="en-US" dirty="0" smtClean="0"/>
              <a:t>3b</a:t>
            </a:r>
            <a:r>
              <a:rPr lang="en-US" dirty="0"/>
              <a:t>. Balancing breathing of body</a:t>
            </a:r>
          </a:p>
          <a:p>
            <a:r>
              <a:rPr lang="en-IN" dirty="0" smtClean="0"/>
              <a:t>4a</a:t>
            </a:r>
            <a:r>
              <a:rPr lang="en-IN" dirty="0"/>
              <a:t>. Medicine 4b. Treatment</a:t>
            </a:r>
          </a:p>
        </p:txBody>
      </p:sp>
    </p:spTree>
    <p:extLst>
      <p:ext uri="{BB962C8B-B14F-4D97-AF65-F5344CB8AC3E}">
        <p14:creationId xmlns:p14="http://schemas.microsoft.com/office/powerpoint/2010/main" val="28264887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900" dirty="0"/>
              <a:t>Programme for Self-regulation and Health</a:t>
            </a:r>
            <a:endParaRPr lang="en-IN" sz="2900" dirty="0"/>
          </a:p>
        </p:txBody>
      </p:sp>
      <p:sp>
        <p:nvSpPr>
          <p:cNvPr id="3" name="Content Placeholder 2"/>
          <p:cNvSpPr>
            <a:spLocks noGrp="1"/>
          </p:cNvSpPr>
          <p:nvPr>
            <p:ph idx="1"/>
          </p:nvPr>
        </p:nvSpPr>
        <p:spPr>
          <a:xfrm>
            <a:off x="457200" y="990600"/>
            <a:ext cx="8229600" cy="5334000"/>
          </a:xfrm>
        </p:spPr>
        <p:txBody>
          <a:bodyPr>
            <a:normAutofit fontScale="70000" lnSpcReduction="20000"/>
          </a:bodyPr>
          <a:lstStyle/>
          <a:p>
            <a:r>
              <a:rPr lang="en-US" sz="3400" b="1" dirty="0"/>
              <a:t>1a. </a:t>
            </a:r>
            <a:r>
              <a:rPr lang="en-US" sz="3400" dirty="0"/>
              <a:t>The first part is the intake, all that the Body takes in. It includes the air it </a:t>
            </a:r>
            <a:r>
              <a:rPr lang="en-US" sz="3400" dirty="0">
                <a:solidFill>
                  <a:srgbClr val="FF0000"/>
                </a:solidFill>
              </a:rPr>
              <a:t>breathes</a:t>
            </a:r>
            <a:r>
              <a:rPr lang="en-US" sz="3400" dirty="0"/>
              <a:t>, the water </a:t>
            </a:r>
            <a:r>
              <a:rPr lang="en-US" sz="3400" dirty="0" smtClean="0"/>
              <a:t>it </a:t>
            </a:r>
            <a:r>
              <a:rPr lang="en-US" sz="3400" dirty="0" smtClean="0">
                <a:solidFill>
                  <a:srgbClr val="FF0000"/>
                </a:solidFill>
              </a:rPr>
              <a:t>drinks</a:t>
            </a:r>
            <a:r>
              <a:rPr lang="en-US" sz="3400" dirty="0"/>
              <a:t>, the </a:t>
            </a:r>
            <a:r>
              <a:rPr lang="en-US" sz="3400" dirty="0">
                <a:solidFill>
                  <a:srgbClr val="FF0000"/>
                </a:solidFill>
              </a:rPr>
              <a:t>sunlight</a:t>
            </a:r>
            <a:r>
              <a:rPr lang="en-US" sz="3400" dirty="0"/>
              <a:t> it absorbs, the </a:t>
            </a:r>
            <a:r>
              <a:rPr lang="en-US" sz="3400" dirty="0">
                <a:solidFill>
                  <a:srgbClr val="FF0000"/>
                </a:solidFill>
              </a:rPr>
              <a:t>food</a:t>
            </a:r>
            <a:r>
              <a:rPr lang="en-US" sz="3400" dirty="0"/>
              <a:t> given to it and so on.</a:t>
            </a:r>
          </a:p>
          <a:p>
            <a:r>
              <a:rPr lang="en-US" sz="3400" b="1" dirty="0"/>
              <a:t>1b. </a:t>
            </a:r>
            <a:r>
              <a:rPr lang="en-US" sz="3400" dirty="0"/>
              <a:t>A </a:t>
            </a:r>
            <a:r>
              <a:rPr lang="en-US" sz="3400" dirty="0">
                <a:solidFill>
                  <a:srgbClr val="FF0000"/>
                </a:solidFill>
              </a:rPr>
              <a:t>regular routine </a:t>
            </a:r>
            <a:r>
              <a:rPr lang="en-US" sz="3400" dirty="0"/>
              <a:t>is required in order to keep the Body healthy, like ensuring a proper </a:t>
            </a:r>
            <a:r>
              <a:rPr lang="en-US" sz="3400" dirty="0" err="1" smtClean="0"/>
              <a:t>programme</a:t>
            </a:r>
            <a:r>
              <a:rPr lang="en-US" sz="3400" dirty="0" smtClean="0"/>
              <a:t> for </a:t>
            </a:r>
            <a:r>
              <a:rPr lang="en-US" sz="3400" dirty="0">
                <a:solidFill>
                  <a:srgbClr val="FF0000"/>
                </a:solidFill>
              </a:rPr>
              <a:t>sleeping, waking up, cleaning the Body, eating, doing physical work</a:t>
            </a:r>
            <a:r>
              <a:rPr lang="en-US" sz="3400" dirty="0"/>
              <a:t>, etc.</a:t>
            </a:r>
          </a:p>
          <a:p>
            <a:r>
              <a:rPr lang="en-US" sz="3400" b="1" dirty="0"/>
              <a:t>2a. </a:t>
            </a:r>
            <a:r>
              <a:rPr lang="en-US" sz="3400" dirty="0"/>
              <a:t>The Body needs adequate movement to maintain health. </a:t>
            </a:r>
            <a:r>
              <a:rPr lang="en-US" sz="3400" dirty="0" err="1"/>
              <a:t>Labour</a:t>
            </a:r>
            <a:r>
              <a:rPr lang="en-US" sz="3400" dirty="0"/>
              <a:t> is the work on the rest of nature</a:t>
            </a:r>
            <a:r>
              <a:rPr lang="en-US" sz="3400" dirty="0" smtClean="0"/>
              <a:t>. </a:t>
            </a:r>
            <a:r>
              <a:rPr lang="en-US" sz="3400" dirty="0" smtClean="0">
                <a:solidFill>
                  <a:srgbClr val="FF0000"/>
                </a:solidFill>
              </a:rPr>
              <a:t>Few </a:t>
            </a:r>
            <a:r>
              <a:rPr lang="en-US" sz="3400" dirty="0">
                <a:solidFill>
                  <a:srgbClr val="FF0000"/>
                </a:solidFill>
              </a:rPr>
              <a:t>hours of </a:t>
            </a:r>
            <a:r>
              <a:rPr lang="en-US" sz="3400" dirty="0" err="1">
                <a:solidFill>
                  <a:srgbClr val="FF0000"/>
                </a:solidFill>
              </a:rPr>
              <a:t>labour</a:t>
            </a:r>
            <a:r>
              <a:rPr lang="en-US" sz="3400" dirty="0">
                <a:solidFill>
                  <a:srgbClr val="FF0000"/>
                </a:solidFill>
              </a:rPr>
              <a:t> </a:t>
            </a:r>
            <a:r>
              <a:rPr lang="en-US" sz="3400" dirty="0"/>
              <a:t>a day provides sufficient body movements to keep the Body in good health. It </a:t>
            </a:r>
            <a:r>
              <a:rPr lang="en-US" sz="3400" dirty="0" smtClean="0"/>
              <a:t>also ensures </a:t>
            </a:r>
            <a:r>
              <a:rPr lang="en-US" sz="3400" dirty="0"/>
              <a:t>production of physical facility.</a:t>
            </a:r>
          </a:p>
          <a:p>
            <a:r>
              <a:rPr lang="en-US" sz="3400" dirty="0">
                <a:solidFill>
                  <a:srgbClr val="FF0000"/>
                </a:solidFill>
              </a:rPr>
              <a:t>A lifestyle </a:t>
            </a:r>
            <a:r>
              <a:rPr lang="en-US" sz="3400" dirty="0"/>
              <a:t>which includes appropriate </a:t>
            </a:r>
            <a:r>
              <a:rPr lang="en-US" sz="3400" dirty="0">
                <a:solidFill>
                  <a:srgbClr val="FF0000"/>
                </a:solidFill>
              </a:rPr>
              <a:t>intake, routine and </a:t>
            </a:r>
            <a:r>
              <a:rPr lang="en-US" sz="3400" dirty="0" err="1">
                <a:solidFill>
                  <a:srgbClr val="FF0000"/>
                </a:solidFill>
              </a:rPr>
              <a:t>labour</a:t>
            </a:r>
            <a:r>
              <a:rPr lang="en-US" sz="3400" dirty="0">
                <a:solidFill>
                  <a:srgbClr val="FF0000"/>
                </a:solidFill>
              </a:rPr>
              <a:t>,</a:t>
            </a:r>
            <a:r>
              <a:rPr lang="en-US" sz="3400" dirty="0"/>
              <a:t> would be generally sufficient to </a:t>
            </a:r>
            <a:r>
              <a:rPr lang="en-US" sz="3400" dirty="0" smtClean="0">
                <a:solidFill>
                  <a:srgbClr val="FF0000"/>
                </a:solidFill>
              </a:rPr>
              <a:t>keep the </a:t>
            </a:r>
            <a:r>
              <a:rPr lang="en-US" sz="3400" dirty="0">
                <a:solidFill>
                  <a:srgbClr val="FF0000"/>
                </a:solidFill>
              </a:rPr>
              <a:t>Body in good health</a:t>
            </a:r>
            <a:r>
              <a:rPr lang="en-US" sz="3400" dirty="0"/>
              <a:t>. However, if we are unable to do that, or in spite of this effort, there is </a:t>
            </a:r>
            <a:r>
              <a:rPr lang="en-US" sz="3400" dirty="0" smtClean="0"/>
              <a:t>some </a:t>
            </a:r>
            <a:r>
              <a:rPr lang="en-US" sz="3400" dirty="0"/>
              <a:t>disharmony in the Body, there are some more aspects of the </a:t>
            </a:r>
            <a:r>
              <a:rPr lang="en-US" sz="3400" dirty="0" err="1"/>
              <a:t>programme</a:t>
            </a:r>
            <a:r>
              <a:rPr lang="en-US" sz="3400" dirty="0"/>
              <a:t> for self-regulation and health</a:t>
            </a:r>
            <a:r>
              <a:rPr lang="en-US" sz="3400" dirty="0" smtClean="0"/>
              <a:t>, </a:t>
            </a:r>
            <a:r>
              <a:rPr lang="en-IN" sz="3400" dirty="0" smtClean="0"/>
              <a:t>below</a:t>
            </a:r>
            <a:r>
              <a:rPr lang="en-IN" dirty="0"/>
              <a:t>.</a:t>
            </a:r>
          </a:p>
        </p:txBody>
      </p:sp>
    </p:spTree>
    <p:extLst>
      <p:ext uri="{BB962C8B-B14F-4D97-AF65-F5344CB8AC3E}">
        <p14:creationId xmlns:p14="http://schemas.microsoft.com/office/powerpoint/2010/main" val="29423672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900" dirty="0"/>
              <a:t>Programme for Self-regulation and Health</a:t>
            </a:r>
            <a:endParaRPr lang="en-IN" sz="2900" dirty="0"/>
          </a:p>
        </p:txBody>
      </p:sp>
      <p:sp>
        <p:nvSpPr>
          <p:cNvPr id="3" name="Content Placeholder 2"/>
          <p:cNvSpPr>
            <a:spLocks noGrp="1"/>
          </p:cNvSpPr>
          <p:nvPr>
            <p:ph idx="1"/>
          </p:nvPr>
        </p:nvSpPr>
        <p:spPr>
          <a:xfrm>
            <a:off x="457200" y="838200"/>
            <a:ext cx="8229600" cy="5638800"/>
          </a:xfrm>
        </p:spPr>
        <p:txBody>
          <a:bodyPr>
            <a:normAutofit fontScale="85000" lnSpcReduction="10000"/>
          </a:bodyPr>
          <a:lstStyle/>
          <a:p>
            <a:r>
              <a:rPr lang="en-US" b="1" dirty="0"/>
              <a:t>2b. </a:t>
            </a:r>
            <a:r>
              <a:rPr lang="en-US" dirty="0"/>
              <a:t>If one is not able to labor, s(he) </a:t>
            </a:r>
            <a:r>
              <a:rPr lang="en-US" dirty="0">
                <a:solidFill>
                  <a:srgbClr val="FF0000"/>
                </a:solidFill>
              </a:rPr>
              <a:t>can do exercises </a:t>
            </a:r>
            <a:r>
              <a:rPr lang="en-US" dirty="0"/>
              <a:t>for proper upkeep of the Body.</a:t>
            </a:r>
          </a:p>
          <a:p>
            <a:r>
              <a:rPr lang="en-US" b="1" dirty="0"/>
              <a:t>3a. </a:t>
            </a:r>
            <a:r>
              <a:rPr lang="en-US" dirty="0"/>
              <a:t>There is a need for keeping the internal as well as the external organs in harmony by </a:t>
            </a:r>
            <a:r>
              <a:rPr lang="en-US" dirty="0" smtClean="0"/>
              <a:t>appropriate </a:t>
            </a:r>
            <a:r>
              <a:rPr lang="en-IN" dirty="0" smtClean="0"/>
              <a:t>means </a:t>
            </a:r>
            <a:r>
              <a:rPr lang="en-IN" dirty="0"/>
              <a:t>like </a:t>
            </a:r>
            <a:r>
              <a:rPr lang="en-IN" dirty="0">
                <a:solidFill>
                  <a:srgbClr val="FF0000"/>
                </a:solidFill>
              </a:rPr>
              <a:t>postures, movements </a:t>
            </a:r>
            <a:r>
              <a:rPr lang="en-IN" dirty="0"/>
              <a:t>etc.</a:t>
            </a:r>
          </a:p>
          <a:p>
            <a:r>
              <a:rPr lang="en-US" b="1" dirty="0"/>
              <a:t>3b. </a:t>
            </a:r>
            <a:r>
              <a:rPr lang="en-US" dirty="0"/>
              <a:t>Breathing is a significant activity for the Body. Balancing the breathing of body is necessary</a:t>
            </a:r>
            <a:r>
              <a:rPr lang="en-US" dirty="0" smtClean="0"/>
              <a:t>, </a:t>
            </a:r>
            <a:r>
              <a:rPr lang="en-IN" dirty="0" smtClean="0"/>
              <a:t>through </a:t>
            </a:r>
            <a:r>
              <a:rPr lang="en-IN" dirty="0"/>
              <a:t>appropriate </a:t>
            </a:r>
            <a:r>
              <a:rPr lang="en-IN" dirty="0">
                <a:solidFill>
                  <a:srgbClr val="FF0000"/>
                </a:solidFill>
              </a:rPr>
              <a:t>breathing exercises</a:t>
            </a:r>
            <a:r>
              <a:rPr lang="en-IN" dirty="0"/>
              <a:t>.</a:t>
            </a:r>
          </a:p>
          <a:p>
            <a:r>
              <a:rPr lang="en-US" dirty="0"/>
              <a:t>For the most part, health of the Body can be maintained by these three (1a, 1b, 2a, 2b, 3a and 3b).</a:t>
            </a:r>
          </a:p>
          <a:p>
            <a:r>
              <a:rPr lang="en-US" dirty="0"/>
              <a:t>Despite these, if there is some problem in the health of the Body then we take medicine and ultimately</a:t>
            </a:r>
            <a:r>
              <a:rPr lang="en-US" dirty="0" smtClean="0"/>
              <a:t>, we </a:t>
            </a:r>
            <a:r>
              <a:rPr lang="en-US" dirty="0"/>
              <a:t>also take treatment when all this does not </a:t>
            </a:r>
            <a:r>
              <a:rPr lang="en-US" dirty="0" smtClean="0"/>
              <a:t>work.</a:t>
            </a:r>
            <a:endParaRPr lang="en-IN" dirty="0"/>
          </a:p>
        </p:txBody>
      </p:sp>
    </p:spTree>
    <p:extLst>
      <p:ext uri="{BB962C8B-B14F-4D97-AF65-F5344CB8AC3E}">
        <p14:creationId xmlns:p14="http://schemas.microsoft.com/office/powerpoint/2010/main" val="23751611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900" dirty="0"/>
              <a:t>Programme for Self-regulation and Health</a:t>
            </a:r>
            <a:endParaRPr lang="en-IN" sz="2900"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en-IN" dirty="0">
                <a:solidFill>
                  <a:srgbClr val="FF0000"/>
                </a:solidFill>
              </a:rPr>
              <a:t>Protecting the </a:t>
            </a:r>
            <a:r>
              <a:rPr lang="en-IN" dirty="0" smtClean="0">
                <a:solidFill>
                  <a:srgbClr val="FF0000"/>
                </a:solidFill>
              </a:rPr>
              <a:t>Body </a:t>
            </a:r>
            <a:r>
              <a:rPr lang="en-US" dirty="0" smtClean="0"/>
              <a:t>Providing </a:t>
            </a:r>
            <a:r>
              <a:rPr lang="en-US" dirty="0"/>
              <a:t>a conducive physical environment includes clothing, shelter etc. is all a part of protection </a:t>
            </a:r>
            <a:r>
              <a:rPr lang="en-US" dirty="0" smtClean="0"/>
              <a:t>of </a:t>
            </a:r>
            <a:r>
              <a:rPr lang="en-IN" dirty="0" smtClean="0"/>
              <a:t>the </a:t>
            </a:r>
            <a:r>
              <a:rPr lang="en-IN" dirty="0"/>
              <a:t>Body.</a:t>
            </a:r>
          </a:p>
          <a:p>
            <a:r>
              <a:rPr lang="en-US" dirty="0">
                <a:solidFill>
                  <a:srgbClr val="FF0000"/>
                </a:solidFill>
              </a:rPr>
              <a:t>Right </a:t>
            </a:r>
            <a:r>
              <a:rPr lang="en-US" dirty="0" err="1">
                <a:solidFill>
                  <a:srgbClr val="FF0000"/>
                </a:solidFill>
              </a:rPr>
              <a:t>Utilisation</a:t>
            </a:r>
            <a:r>
              <a:rPr lang="en-US" dirty="0">
                <a:solidFill>
                  <a:srgbClr val="FF0000"/>
                </a:solidFill>
              </a:rPr>
              <a:t> of the Body</a:t>
            </a:r>
          </a:p>
          <a:p>
            <a:r>
              <a:rPr lang="en-US" dirty="0"/>
              <a:t>Right utilization of the Body would mean that it is used in the process of fulfilling human aspiration</a:t>
            </a:r>
            <a:r>
              <a:rPr lang="en-US" dirty="0" smtClean="0"/>
              <a:t>, which </a:t>
            </a:r>
            <a:r>
              <a:rPr lang="en-US" dirty="0"/>
              <a:t>is basically the need of the Self</a:t>
            </a:r>
            <a:r>
              <a:rPr lang="en-US" dirty="0" smtClean="0"/>
              <a:t>.</a:t>
            </a:r>
          </a:p>
          <a:p>
            <a:r>
              <a:rPr lang="en-US" dirty="0" smtClean="0"/>
              <a:t> </a:t>
            </a:r>
            <a:r>
              <a:rPr lang="en-US" dirty="0"/>
              <a:t>If one is using the Body in the process of fulfilling the needs </a:t>
            </a:r>
            <a:r>
              <a:rPr lang="en-US" dirty="0" smtClean="0"/>
              <a:t>of the </a:t>
            </a:r>
            <a:r>
              <a:rPr lang="en-US" dirty="0"/>
              <a:t>Self, it is right utilization of the Body. It would include work with rest of nature to produce </a:t>
            </a:r>
            <a:r>
              <a:rPr lang="en-US" dirty="0" smtClean="0"/>
              <a:t>physical facility </a:t>
            </a:r>
            <a:r>
              <a:rPr lang="en-US" dirty="0"/>
              <a:t>required for the Body.</a:t>
            </a:r>
            <a:endParaRPr lang="en-IN" dirty="0"/>
          </a:p>
        </p:txBody>
      </p:sp>
    </p:spTree>
    <p:extLst>
      <p:ext uri="{BB962C8B-B14F-4D97-AF65-F5344CB8AC3E}">
        <p14:creationId xmlns:p14="http://schemas.microsoft.com/office/powerpoint/2010/main" val="35494131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2400" dirty="0"/>
              <a:t>Revisiting Prosperity in the Light of the Harmony between the Self and </a:t>
            </a:r>
            <a:r>
              <a:rPr lang="en-US" sz="2400" dirty="0" smtClean="0"/>
              <a:t>the </a:t>
            </a:r>
            <a:r>
              <a:rPr lang="en-IN" sz="2400" dirty="0" smtClean="0"/>
              <a:t>Body</a:t>
            </a:r>
            <a:endParaRPr lang="en-IN" sz="2400" dirty="0"/>
          </a:p>
        </p:txBody>
      </p:sp>
      <p:sp>
        <p:nvSpPr>
          <p:cNvPr id="3" name="Content Placeholder 2"/>
          <p:cNvSpPr>
            <a:spLocks noGrp="1"/>
          </p:cNvSpPr>
          <p:nvPr>
            <p:ph idx="1"/>
          </p:nvPr>
        </p:nvSpPr>
        <p:spPr>
          <a:xfrm>
            <a:off x="457200" y="990600"/>
            <a:ext cx="8229600" cy="5135563"/>
          </a:xfrm>
        </p:spPr>
        <p:txBody>
          <a:bodyPr>
            <a:normAutofit fontScale="77500" lnSpcReduction="20000"/>
          </a:bodyPr>
          <a:lstStyle/>
          <a:p>
            <a:r>
              <a:rPr lang="en-US" dirty="0"/>
              <a:t>The need for the physical facility is essentially related to fulfillment of this feeling of </a:t>
            </a:r>
            <a:r>
              <a:rPr lang="en-US" dirty="0" smtClean="0"/>
              <a:t>responsibility towards </a:t>
            </a:r>
            <a:r>
              <a:rPr lang="en-US" dirty="0"/>
              <a:t>the Body, i.e. we need physical facility for nurturing the Body (food…), for protecting </a:t>
            </a:r>
            <a:r>
              <a:rPr lang="en-US" dirty="0" smtClean="0"/>
              <a:t>the Body </a:t>
            </a:r>
            <a:r>
              <a:rPr lang="en-US" dirty="0"/>
              <a:t>(clothes, shelter…) and for rightly utilizing the Body (instruments…) and that’s it. </a:t>
            </a:r>
            <a:endParaRPr lang="en-US" dirty="0" smtClean="0"/>
          </a:p>
          <a:p>
            <a:r>
              <a:rPr lang="en-US" dirty="0" smtClean="0"/>
              <a:t>And </a:t>
            </a:r>
            <a:r>
              <a:rPr lang="en-US" dirty="0"/>
              <a:t>if we </a:t>
            </a:r>
            <a:r>
              <a:rPr lang="en-US" dirty="0" smtClean="0"/>
              <a:t>can see </a:t>
            </a:r>
            <a:r>
              <a:rPr lang="en-US" dirty="0"/>
              <a:t>this clearly, we can also see that the physical facility required to ensure each one of them is </a:t>
            </a:r>
            <a:r>
              <a:rPr lang="en-US" dirty="0" smtClean="0"/>
              <a:t>required in </a:t>
            </a:r>
            <a:r>
              <a:rPr lang="en-US" dirty="0"/>
              <a:t>limited quantity. Hence, prosperity is very much possible.</a:t>
            </a:r>
          </a:p>
          <a:p>
            <a:r>
              <a:rPr lang="en-US" dirty="0"/>
              <a:t>As an exercise, one can </a:t>
            </a:r>
            <a:r>
              <a:rPr lang="en-US" dirty="0">
                <a:solidFill>
                  <a:srgbClr val="FF0000"/>
                </a:solidFill>
              </a:rPr>
              <a:t>list all the physical facilities required </a:t>
            </a:r>
            <a:r>
              <a:rPr lang="en-US" dirty="0"/>
              <a:t>for these three purposes, and see </a:t>
            </a:r>
            <a:r>
              <a:rPr lang="en-US" dirty="0" smtClean="0"/>
              <a:t>whether they </a:t>
            </a:r>
            <a:r>
              <a:rPr lang="en-US" dirty="0"/>
              <a:t>are limited. Next, one can </a:t>
            </a:r>
            <a:r>
              <a:rPr lang="en-US" dirty="0">
                <a:solidFill>
                  <a:srgbClr val="FF0000"/>
                </a:solidFill>
              </a:rPr>
              <a:t>assess the available facilities</a:t>
            </a:r>
            <a:r>
              <a:rPr lang="en-US" dirty="0"/>
              <a:t>, and see if they are more than required. </a:t>
            </a:r>
            <a:endParaRPr lang="en-US" dirty="0" smtClean="0"/>
          </a:p>
          <a:p>
            <a:r>
              <a:rPr lang="en-US" dirty="0" smtClean="0"/>
              <a:t>If not</a:t>
            </a:r>
            <a:r>
              <a:rPr lang="en-US" dirty="0"/>
              <a:t>, then how much more will be required can be worked out. This will clearly give a vision for </a:t>
            </a:r>
            <a:r>
              <a:rPr lang="en-US" dirty="0" smtClean="0"/>
              <a:t>ensuring </a:t>
            </a:r>
            <a:r>
              <a:rPr lang="en-IN" dirty="0" smtClean="0"/>
              <a:t>prosperity</a:t>
            </a:r>
            <a:r>
              <a:rPr lang="en-IN" dirty="0"/>
              <a:t>.</a:t>
            </a:r>
          </a:p>
        </p:txBody>
      </p:sp>
    </p:spTree>
    <p:extLst>
      <p:ext uri="{BB962C8B-B14F-4D97-AF65-F5344CB8AC3E}">
        <p14:creationId xmlns:p14="http://schemas.microsoft.com/office/powerpoint/2010/main" val="14939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IN" sz="3600" dirty="0"/>
              <a:t>The Needs of the Self and the Body</a:t>
            </a:r>
          </a:p>
        </p:txBody>
      </p:sp>
      <p:sp>
        <p:nvSpPr>
          <p:cNvPr id="3" name="Content Placeholder 2"/>
          <p:cNvSpPr>
            <a:spLocks noGrp="1"/>
          </p:cNvSpPr>
          <p:nvPr>
            <p:ph idx="1"/>
          </p:nvPr>
        </p:nvSpPr>
        <p:spPr>
          <a:xfrm>
            <a:off x="457200" y="1143000"/>
            <a:ext cx="8229600" cy="4983163"/>
          </a:xfrm>
        </p:spPr>
        <p:txBody>
          <a:bodyPr>
            <a:normAutofit/>
          </a:bodyPr>
          <a:lstStyle/>
          <a:p>
            <a:r>
              <a:rPr lang="en-IN" dirty="0"/>
              <a:t>The </a:t>
            </a:r>
            <a:r>
              <a:rPr lang="en-IN" dirty="0">
                <a:solidFill>
                  <a:srgbClr val="FF0000"/>
                </a:solidFill>
              </a:rPr>
              <a:t>need for food is quantitative in nature</a:t>
            </a:r>
            <a:r>
              <a:rPr lang="en-IN" dirty="0"/>
              <a:t>. We can identify the quantity of the food needed to nurture our body. Same is the case with the need of clothes, shelter, etc</a:t>
            </a:r>
            <a:r>
              <a:rPr lang="en-IN" dirty="0" smtClean="0"/>
              <a:t>.</a:t>
            </a:r>
          </a:p>
          <a:p>
            <a:r>
              <a:rPr lang="en-IN" dirty="0"/>
              <a:t>On the other hand, the </a:t>
            </a:r>
            <a:r>
              <a:rPr lang="en-IN" dirty="0">
                <a:solidFill>
                  <a:srgbClr val="FF0000"/>
                </a:solidFill>
              </a:rPr>
              <a:t>feeling of respect, trust, etc. is not quantitative</a:t>
            </a:r>
            <a:r>
              <a:rPr lang="en-IN" dirty="0"/>
              <a:t>. We don’t say, ‘today I got half kg of respect’ or ‘two metres of trust’. These </a:t>
            </a:r>
            <a:r>
              <a:rPr lang="en-IN" dirty="0">
                <a:solidFill>
                  <a:srgbClr val="FF0000"/>
                </a:solidFill>
              </a:rPr>
              <a:t>feelings are qualitative in nature.</a:t>
            </a:r>
          </a:p>
        </p:txBody>
      </p:sp>
    </p:spTree>
    <p:extLst>
      <p:ext uri="{BB962C8B-B14F-4D97-AF65-F5344CB8AC3E}">
        <p14:creationId xmlns:p14="http://schemas.microsoft.com/office/powerpoint/2010/main" val="200283451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3000" dirty="0" smtClean="0"/>
              <a:t>My Participation (Value) regarding Self and my Body</a:t>
            </a:r>
            <a:endParaRPr lang="en-IN" sz="3000" dirty="0"/>
          </a:p>
        </p:txBody>
      </p:sp>
      <p:sp>
        <p:nvSpPr>
          <p:cNvPr id="3" name="Content Placeholder 2"/>
          <p:cNvSpPr>
            <a:spLocks noGrp="1"/>
          </p:cNvSpPr>
          <p:nvPr>
            <p:ph idx="1"/>
          </p:nvPr>
        </p:nvSpPr>
        <p:spPr>
          <a:xfrm>
            <a:off x="457200" y="1066800"/>
            <a:ext cx="8229600" cy="5059363"/>
          </a:xfrm>
        </p:spPr>
        <p:txBody>
          <a:bodyPr>
            <a:normAutofit/>
          </a:bodyPr>
          <a:lstStyle/>
          <a:p>
            <a:pPr marL="0" indent="0">
              <a:buNone/>
            </a:pPr>
            <a:r>
              <a:rPr lang="en-US" dirty="0">
                <a:solidFill>
                  <a:srgbClr val="FF0000"/>
                </a:solidFill>
              </a:rPr>
              <a:t>My participation (value) with my Body is</a:t>
            </a:r>
            <a:r>
              <a:rPr lang="en-US" dirty="0"/>
              <a:t>:</a:t>
            </a:r>
          </a:p>
          <a:p>
            <a:pPr marL="0" indent="0">
              <a:buNone/>
            </a:pPr>
            <a:r>
              <a:rPr lang="en-US" dirty="0"/>
              <a:t>• Ensuring a feeling of self-regulation in the Self</a:t>
            </a:r>
          </a:p>
          <a:p>
            <a:pPr marL="0" indent="0">
              <a:buNone/>
            </a:pPr>
            <a:r>
              <a:rPr lang="en-US" dirty="0"/>
              <a:t>• Ensuring the nurturing, protection and right </a:t>
            </a:r>
            <a:r>
              <a:rPr lang="en-US" dirty="0" err="1"/>
              <a:t>utilisation</a:t>
            </a:r>
            <a:r>
              <a:rPr lang="en-US" dirty="0"/>
              <a:t> of the Body</a:t>
            </a:r>
          </a:p>
          <a:p>
            <a:pPr marL="0" indent="0">
              <a:buNone/>
            </a:pPr>
            <a:r>
              <a:rPr lang="en-US" dirty="0"/>
              <a:t>• Ensuring the production / availability of more than required physical facility for the above</a:t>
            </a:r>
          </a:p>
          <a:p>
            <a:r>
              <a:rPr lang="en-US" dirty="0"/>
              <a:t>By ensuring these three, the Body continues to be in harmony, it remains healthy. And one also has </a:t>
            </a:r>
            <a:r>
              <a:rPr lang="en-US" dirty="0" smtClean="0"/>
              <a:t>the </a:t>
            </a:r>
            <a:r>
              <a:rPr lang="en-IN" dirty="0" smtClean="0"/>
              <a:t>feeling </a:t>
            </a:r>
            <a:r>
              <a:rPr lang="en-IN" dirty="0"/>
              <a:t>of prosperity.</a:t>
            </a:r>
          </a:p>
        </p:txBody>
      </p:sp>
    </p:spTree>
    <p:extLst>
      <p:ext uri="{BB962C8B-B14F-4D97-AF65-F5344CB8AC3E}">
        <p14:creationId xmlns:p14="http://schemas.microsoft.com/office/powerpoint/2010/main" val="21272178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IN" dirty="0"/>
              <a:t>Key Takeaways</a:t>
            </a:r>
          </a:p>
        </p:txBody>
      </p:sp>
      <p:sp>
        <p:nvSpPr>
          <p:cNvPr id="3" name="Content Placeholder 2"/>
          <p:cNvSpPr>
            <a:spLocks noGrp="1"/>
          </p:cNvSpPr>
          <p:nvPr>
            <p:ph idx="1"/>
          </p:nvPr>
        </p:nvSpPr>
        <p:spPr>
          <a:xfrm>
            <a:off x="457200" y="1371600"/>
            <a:ext cx="8229600" cy="4754563"/>
          </a:xfrm>
        </p:spPr>
        <p:txBody>
          <a:bodyPr>
            <a:normAutofit/>
          </a:bodyPr>
          <a:lstStyle/>
          <a:p>
            <a:r>
              <a:rPr lang="en-US" dirty="0"/>
              <a:t>When the Self has a feeling of self-regulation (the responsibility for nurturing, protection and </a:t>
            </a:r>
            <a:r>
              <a:rPr lang="en-US" dirty="0" smtClean="0"/>
              <a:t>right </a:t>
            </a:r>
            <a:r>
              <a:rPr lang="en-US" dirty="0" err="1" smtClean="0"/>
              <a:t>utilisation</a:t>
            </a:r>
            <a:r>
              <a:rPr lang="en-US" dirty="0" smtClean="0"/>
              <a:t> </a:t>
            </a:r>
            <a:r>
              <a:rPr lang="en-US" dirty="0"/>
              <a:t>of the Body), and it is able to fulfil this responsibility, the Body is in harmony (good health).</a:t>
            </a:r>
          </a:p>
          <a:p>
            <a:r>
              <a:rPr lang="en-US" dirty="0"/>
              <a:t>This </a:t>
            </a:r>
            <a:r>
              <a:rPr lang="en-US" dirty="0">
                <a:solidFill>
                  <a:srgbClr val="FF0000"/>
                </a:solidFill>
              </a:rPr>
              <a:t>feeling of self-regulation </a:t>
            </a:r>
            <a:r>
              <a:rPr lang="en-US" dirty="0"/>
              <a:t>is instrumental in </a:t>
            </a:r>
            <a:r>
              <a:rPr lang="en-US" dirty="0">
                <a:solidFill>
                  <a:srgbClr val="FF0000"/>
                </a:solidFill>
              </a:rPr>
              <a:t>identifying the need for physical facility and </a:t>
            </a:r>
            <a:r>
              <a:rPr lang="en-US" dirty="0" smtClean="0">
                <a:solidFill>
                  <a:srgbClr val="FF0000"/>
                </a:solidFill>
              </a:rPr>
              <a:t>ensuring </a:t>
            </a:r>
            <a:r>
              <a:rPr lang="en-IN" dirty="0" smtClean="0">
                <a:solidFill>
                  <a:srgbClr val="FF0000"/>
                </a:solidFill>
              </a:rPr>
              <a:t>prosperity</a:t>
            </a:r>
            <a:r>
              <a:rPr lang="en-IN" dirty="0"/>
              <a:t>.</a:t>
            </a:r>
          </a:p>
        </p:txBody>
      </p:sp>
    </p:spTree>
    <p:extLst>
      <p:ext uri="{BB962C8B-B14F-4D97-AF65-F5344CB8AC3E}">
        <p14:creationId xmlns:p14="http://schemas.microsoft.com/office/powerpoint/2010/main" val="2257945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3136"/>
          </a:xfrm>
        </p:spPr>
        <p:txBody>
          <a:bodyPr>
            <a:normAutofit/>
          </a:bodyPr>
          <a:lstStyle/>
          <a:p>
            <a:r>
              <a:rPr lang="en-IN" sz="3600" dirty="0" smtClean="0"/>
              <a:t>The </a:t>
            </a:r>
            <a:r>
              <a:rPr lang="en-IN" sz="3600" dirty="0"/>
              <a:t>Needs of the Self and the Body</a:t>
            </a:r>
          </a:p>
        </p:txBody>
      </p:sp>
      <p:sp>
        <p:nvSpPr>
          <p:cNvPr id="3" name="Content Placeholder 2"/>
          <p:cNvSpPr>
            <a:spLocks noGrp="1"/>
          </p:cNvSpPr>
          <p:nvPr>
            <p:ph idx="1"/>
          </p:nvPr>
        </p:nvSpPr>
        <p:spPr>
          <a:xfrm>
            <a:off x="457200" y="1032096"/>
            <a:ext cx="8229600" cy="5094068"/>
          </a:xfrm>
        </p:spPr>
        <p:txBody>
          <a:bodyPr>
            <a:normAutofit lnSpcReduction="10000"/>
          </a:bodyPr>
          <a:lstStyle/>
          <a:p>
            <a:r>
              <a:rPr lang="en-IN" dirty="0"/>
              <a:t>Now, let us see how these </a:t>
            </a:r>
            <a:r>
              <a:rPr lang="en-IN" dirty="0">
                <a:solidFill>
                  <a:srgbClr val="FF0000"/>
                </a:solidFill>
              </a:rPr>
              <a:t>two </a:t>
            </a:r>
            <a:r>
              <a:rPr lang="en-IN" dirty="0"/>
              <a:t>different types of </a:t>
            </a:r>
            <a:r>
              <a:rPr lang="en-IN" dirty="0">
                <a:solidFill>
                  <a:srgbClr val="FF0000"/>
                </a:solidFill>
              </a:rPr>
              <a:t>needs are </a:t>
            </a:r>
            <a:r>
              <a:rPr lang="en-IN" dirty="0" smtClean="0">
                <a:solidFill>
                  <a:srgbClr val="FF0000"/>
                </a:solidFill>
              </a:rPr>
              <a:t>fulfilled</a:t>
            </a:r>
          </a:p>
          <a:p>
            <a:r>
              <a:rPr lang="en-IN" dirty="0" smtClean="0"/>
              <a:t>The </a:t>
            </a:r>
            <a:r>
              <a:rPr lang="en-IN" dirty="0">
                <a:solidFill>
                  <a:srgbClr val="FF0000"/>
                </a:solidFill>
              </a:rPr>
              <a:t>need for food </a:t>
            </a:r>
            <a:r>
              <a:rPr lang="en-IN" dirty="0"/>
              <a:t>is fulfilled by something </a:t>
            </a:r>
            <a:r>
              <a:rPr lang="en-IN" dirty="0">
                <a:solidFill>
                  <a:srgbClr val="FF0000"/>
                </a:solidFill>
              </a:rPr>
              <a:t>physical</a:t>
            </a:r>
            <a:r>
              <a:rPr lang="en-IN" dirty="0"/>
              <a:t>. But when it comes to the </a:t>
            </a:r>
            <a:r>
              <a:rPr lang="en-IN" dirty="0">
                <a:solidFill>
                  <a:srgbClr val="FF0000"/>
                </a:solidFill>
              </a:rPr>
              <a:t>need for respect</a:t>
            </a:r>
            <a:r>
              <a:rPr lang="en-IN" dirty="0"/>
              <a:t>, it is fulfilled by the </a:t>
            </a:r>
            <a:r>
              <a:rPr lang="en-IN" dirty="0">
                <a:solidFill>
                  <a:srgbClr val="FF0000"/>
                </a:solidFill>
              </a:rPr>
              <a:t>feeling of respect</a:t>
            </a:r>
            <a:r>
              <a:rPr lang="en-IN" dirty="0" smtClean="0"/>
              <a:t>.</a:t>
            </a:r>
          </a:p>
          <a:p>
            <a:r>
              <a:rPr lang="en-IN" dirty="0" smtClean="0"/>
              <a:t> </a:t>
            </a:r>
            <a:r>
              <a:rPr lang="en-IN" dirty="0"/>
              <a:t>All the needs related to the Body are fulfilled by some </a:t>
            </a:r>
            <a:r>
              <a:rPr lang="en-IN" dirty="0" err="1">
                <a:solidFill>
                  <a:srgbClr val="FF0000"/>
                </a:solidFill>
              </a:rPr>
              <a:t>physio</a:t>
            </a:r>
            <a:r>
              <a:rPr lang="en-IN" dirty="0">
                <a:solidFill>
                  <a:srgbClr val="FF0000"/>
                </a:solidFill>
              </a:rPr>
              <a:t>-chemical things. </a:t>
            </a:r>
            <a:endParaRPr lang="en-IN" dirty="0" smtClean="0">
              <a:solidFill>
                <a:srgbClr val="FF0000"/>
              </a:solidFill>
            </a:endParaRPr>
          </a:p>
          <a:p>
            <a:r>
              <a:rPr lang="en-IN" dirty="0" smtClean="0"/>
              <a:t>All </a:t>
            </a:r>
            <a:r>
              <a:rPr lang="en-IN" dirty="0"/>
              <a:t>the needs related to the </a:t>
            </a:r>
            <a:r>
              <a:rPr lang="en-IN" dirty="0">
                <a:solidFill>
                  <a:srgbClr val="FF0000"/>
                </a:solidFill>
              </a:rPr>
              <a:t>Self</a:t>
            </a:r>
            <a:r>
              <a:rPr lang="en-IN" dirty="0"/>
              <a:t> are in terms of </a:t>
            </a:r>
            <a:r>
              <a:rPr lang="en-IN" dirty="0">
                <a:solidFill>
                  <a:srgbClr val="FF0000"/>
                </a:solidFill>
              </a:rPr>
              <a:t>feeling</a:t>
            </a:r>
            <a:r>
              <a:rPr lang="en-IN" dirty="0"/>
              <a:t>, and they are fulfilled by </a:t>
            </a:r>
            <a:r>
              <a:rPr lang="en-IN" dirty="0">
                <a:solidFill>
                  <a:srgbClr val="FF0000"/>
                </a:solidFill>
              </a:rPr>
              <a:t>right understanding and right feeling</a:t>
            </a:r>
          </a:p>
        </p:txBody>
      </p:sp>
    </p:spTree>
    <p:extLst>
      <p:ext uri="{BB962C8B-B14F-4D97-AF65-F5344CB8AC3E}">
        <p14:creationId xmlns:p14="http://schemas.microsoft.com/office/powerpoint/2010/main" val="385904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IN" sz="3600" dirty="0"/>
              <a:t>The Activities of the Self and the Body</a:t>
            </a:r>
          </a:p>
        </p:txBody>
      </p:sp>
      <p:sp>
        <p:nvSpPr>
          <p:cNvPr id="3" name="Content Placeholder 2"/>
          <p:cNvSpPr>
            <a:spLocks noGrp="1"/>
          </p:cNvSpPr>
          <p:nvPr>
            <p:ph idx="1"/>
          </p:nvPr>
        </p:nvSpPr>
        <p:spPr>
          <a:xfrm>
            <a:off x="457200" y="990600"/>
            <a:ext cx="8229600" cy="5135563"/>
          </a:xfrm>
        </p:spPr>
        <p:txBody>
          <a:bodyPr/>
          <a:lstStyle/>
          <a:p>
            <a:r>
              <a:rPr lang="en-IN" dirty="0"/>
              <a:t>The </a:t>
            </a:r>
            <a:r>
              <a:rPr lang="en-IN" dirty="0">
                <a:solidFill>
                  <a:srgbClr val="FF0000"/>
                </a:solidFill>
              </a:rPr>
              <a:t>Self</a:t>
            </a:r>
            <a:r>
              <a:rPr lang="en-IN" dirty="0"/>
              <a:t> has the activity of </a:t>
            </a:r>
            <a:r>
              <a:rPr lang="en-IN" dirty="0">
                <a:solidFill>
                  <a:srgbClr val="FF0000"/>
                </a:solidFill>
              </a:rPr>
              <a:t>desire, thought and expectation</a:t>
            </a:r>
            <a:r>
              <a:rPr lang="en-IN" dirty="0"/>
              <a:t> which are </a:t>
            </a:r>
            <a:r>
              <a:rPr lang="en-IN" dirty="0">
                <a:solidFill>
                  <a:srgbClr val="FF0000"/>
                </a:solidFill>
              </a:rPr>
              <a:t>continuous</a:t>
            </a:r>
            <a:r>
              <a:rPr lang="en-IN" dirty="0"/>
              <a:t>. </a:t>
            </a:r>
            <a:endParaRPr lang="en-IN" dirty="0" smtClean="0"/>
          </a:p>
          <a:p>
            <a:r>
              <a:rPr lang="en-IN" dirty="0" smtClean="0"/>
              <a:t>On </a:t>
            </a:r>
            <a:r>
              <a:rPr lang="en-IN" dirty="0"/>
              <a:t>the other hand, any activity of the </a:t>
            </a:r>
            <a:r>
              <a:rPr lang="en-IN" dirty="0">
                <a:solidFill>
                  <a:srgbClr val="FF0000"/>
                </a:solidFill>
              </a:rPr>
              <a:t>Body</a:t>
            </a:r>
            <a:r>
              <a:rPr lang="en-IN" dirty="0"/>
              <a:t>, </a:t>
            </a:r>
            <a:r>
              <a:rPr lang="en-IN" dirty="0">
                <a:solidFill>
                  <a:srgbClr val="FF0000"/>
                </a:solidFill>
              </a:rPr>
              <a:t>like eating, walking</a:t>
            </a:r>
            <a:r>
              <a:rPr lang="en-IN" dirty="0"/>
              <a:t>, etc. is temporary in time.</a:t>
            </a:r>
          </a:p>
        </p:txBody>
      </p:sp>
    </p:spTree>
    <p:extLst>
      <p:ext uri="{BB962C8B-B14F-4D97-AF65-F5344CB8AC3E}">
        <p14:creationId xmlns:p14="http://schemas.microsoft.com/office/powerpoint/2010/main" val="22773870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IN" sz="3600" dirty="0"/>
              <a:t>The Response of the Self and the Body</a:t>
            </a:r>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en-IN" dirty="0"/>
              <a:t>The </a:t>
            </a:r>
            <a:r>
              <a:rPr lang="en-IN" dirty="0">
                <a:solidFill>
                  <a:srgbClr val="FF0000"/>
                </a:solidFill>
              </a:rPr>
              <a:t>response of the Body </a:t>
            </a:r>
            <a:r>
              <a:rPr lang="en-IN" dirty="0"/>
              <a:t>is based on </a:t>
            </a:r>
            <a:r>
              <a:rPr lang="en-IN" dirty="0">
                <a:solidFill>
                  <a:srgbClr val="FF0000"/>
                </a:solidFill>
              </a:rPr>
              <a:t>recognizing and fulfilling</a:t>
            </a:r>
            <a:r>
              <a:rPr lang="en-IN" dirty="0"/>
              <a:t> whereas the </a:t>
            </a:r>
            <a:r>
              <a:rPr lang="en-IN" dirty="0">
                <a:solidFill>
                  <a:srgbClr val="FF0000"/>
                </a:solidFill>
              </a:rPr>
              <a:t>response of the Self </a:t>
            </a:r>
            <a:r>
              <a:rPr lang="en-IN" dirty="0"/>
              <a:t>is based on </a:t>
            </a:r>
            <a:r>
              <a:rPr lang="en-IN" dirty="0">
                <a:solidFill>
                  <a:srgbClr val="FF0000"/>
                </a:solidFill>
              </a:rPr>
              <a:t>knowing, assuming, recognizing and fulfilling</a:t>
            </a:r>
            <a:r>
              <a:rPr lang="en-IN" dirty="0"/>
              <a:t>. </a:t>
            </a:r>
            <a:endParaRPr lang="en-IN" dirty="0" smtClean="0"/>
          </a:p>
          <a:p>
            <a:r>
              <a:rPr lang="en-IN" dirty="0" smtClean="0"/>
              <a:t>The </a:t>
            </a:r>
            <a:r>
              <a:rPr lang="en-IN" dirty="0"/>
              <a:t>recognition and fulfilment of the </a:t>
            </a:r>
            <a:r>
              <a:rPr lang="en-IN" dirty="0">
                <a:solidFill>
                  <a:srgbClr val="FF0000"/>
                </a:solidFill>
              </a:rPr>
              <a:t>Body is definite</a:t>
            </a:r>
            <a:r>
              <a:rPr lang="en-IN" dirty="0"/>
              <a:t>, while that of </a:t>
            </a:r>
            <a:r>
              <a:rPr lang="en-IN" dirty="0">
                <a:solidFill>
                  <a:srgbClr val="FF0000"/>
                </a:solidFill>
              </a:rPr>
              <a:t>Self</a:t>
            </a:r>
            <a:r>
              <a:rPr lang="en-IN" dirty="0"/>
              <a:t> is determined by the </a:t>
            </a:r>
            <a:r>
              <a:rPr lang="en-IN" dirty="0">
                <a:solidFill>
                  <a:srgbClr val="FF0000"/>
                </a:solidFill>
              </a:rPr>
              <a:t>activity of assuming</a:t>
            </a:r>
            <a:r>
              <a:rPr lang="en-IN" dirty="0" smtClean="0"/>
              <a:t>.</a:t>
            </a:r>
          </a:p>
          <a:p>
            <a:r>
              <a:rPr lang="en-IN" dirty="0" smtClean="0"/>
              <a:t> </a:t>
            </a:r>
            <a:r>
              <a:rPr lang="en-IN" dirty="0"/>
              <a:t>As assumption changes, the recognition and fulfilment by the Self also changes. The </a:t>
            </a:r>
            <a:r>
              <a:rPr lang="en-IN" dirty="0">
                <a:solidFill>
                  <a:srgbClr val="FF0000"/>
                </a:solidFill>
              </a:rPr>
              <a:t>conduct</a:t>
            </a:r>
            <a:r>
              <a:rPr lang="en-IN" dirty="0"/>
              <a:t> of the human being basically depends upon the </a:t>
            </a:r>
            <a:r>
              <a:rPr lang="en-IN" dirty="0">
                <a:solidFill>
                  <a:srgbClr val="FF0000"/>
                </a:solidFill>
              </a:rPr>
              <a:t>response of the Self</a:t>
            </a:r>
            <a:r>
              <a:rPr lang="en-IN" dirty="0"/>
              <a:t>, as all decisions are made by the Self. </a:t>
            </a:r>
          </a:p>
        </p:txBody>
      </p:sp>
    </p:spTree>
    <p:extLst>
      <p:ext uri="{BB962C8B-B14F-4D97-AF65-F5344CB8AC3E}">
        <p14:creationId xmlns:p14="http://schemas.microsoft.com/office/powerpoint/2010/main" val="10919976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IN" sz="3600" dirty="0"/>
              <a:t>The Response of the Self and the Body</a:t>
            </a:r>
          </a:p>
        </p:txBody>
      </p:sp>
      <p:sp>
        <p:nvSpPr>
          <p:cNvPr id="3" name="Content Placeholder 2"/>
          <p:cNvSpPr>
            <a:spLocks noGrp="1"/>
          </p:cNvSpPr>
          <p:nvPr>
            <p:ph idx="1"/>
          </p:nvPr>
        </p:nvSpPr>
        <p:spPr>
          <a:xfrm>
            <a:off x="457200" y="1219200"/>
            <a:ext cx="8229600" cy="4906963"/>
          </a:xfrm>
        </p:spPr>
        <p:txBody>
          <a:bodyPr>
            <a:normAutofit lnSpcReduction="10000"/>
          </a:bodyPr>
          <a:lstStyle/>
          <a:p>
            <a:r>
              <a:rPr lang="en-IN" dirty="0"/>
              <a:t>Only with the assumptions set right, i.e. assuming based on knowing (which is definite), can recognising and fulfilling be set right; and only then, the </a:t>
            </a:r>
            <a:r>
              <a:rPr lang="en-IN" dirty="0">
                <a:solidFill>
                  <a:srgbClr val="FF0000"/>
                </a:solidFill>
              </a:rPr>
              <a:t>conduct can become definite. </a:t>
            </a:r>
            <a:endParaRPr lang="en-IN" dirty="0" smtClean="0">
              <a:solidFill>
                <a:srgbClr val="FF0000"/>
              </a:solidFill>
            </a:endParaRPr>
          </a:p>
          <a:p>
            <a:r>
              <a:rPr lang="en-IN" dirty="0" smtClean="0"/>
              <a:t>All </a:t>
            </a:r>
            <a:r>
              <a:rPr lang="en-IN" dirty="0"/>
              <a:t>the </a:t>
            </a:r>
            <a:r>
              <a:rPr lang="en-IN" dirty="0">
                <a:solidFill>
                  <a:srgbClr val="FF0000"/>
                </a:solidFill>
              </a:rPr>
              <a:t>problems</a:t>
            </a:r>
            <a:r>
              <a:rPr lang="en-IN" dirty="0"/>
              <a:t> of a human being are due to </a:t>
            </a:r>
            <a:r>
              <a:rPr lang="en-IN" dirty="0">
                <a:solidFill>
                  <a:srgbClr val="FF0000"/>
                </a:solidFill>
              </a:rPr>
              <a:t>assumptions without knowing</a:t>
            </a:r>
            <a:r>
              <a:rPr lang="en-IN" dirty="0"/>
              <a:t>, and the </a:t>
            </a:r>
            <a:r>
              <a:rPr lang="en-IN" dirty="0">
                <a:solidFill>
                  <a:srgbClr val="FF0000"/>
                </a:solidFill>
              </a:rPr>
              <a:t>solution lies </a:t>
            </a:r>
            <a:r>
              <a:rPr lang="en-IN" dirty="0"/>
              <a:t>in ensuring the activity of </a:t>
            </a:r>
            <a:r>
              <a:rPr lang="en-IN" dirty="0">
                <a:solidFill>
                  <a:srgbClr val="FF0000"/>
                </a:solidFill>
              </a:rPr>
              <a:t>knowing</a:t>
            </a:r>
            <a:r>
              <a:rPr lang="en-IN" dirty="0"/>
              <a:t>. And this is possible only through </a:t>
            </a:r>
            <a:r>
              <a:rPr lang="en-IN" dirty="0" smtClean="0">
                <a:solidFill>
                  <a:srgbClr val="FF0000"/>
                </a:solidFill>
              </a:rPr>
              <a:t>education-</a:t>
            </a:r>
            <a:r>
              <a:rPr lang="en-IN" dirty="0" err="1" smtClean="0">
                <a:solidFill>
                  <a:srgbClr val="FF0000"/>
                </a:solidFill>
              </a:rPr>
              <a:t>samskar</a:t>
            </a:r>
            <a:r>
              <a:rPr lang="en-IN" dirty="0"/>
              <a:t>.</a:t>
            </a:r>
          </a:p>
          <a:p>
            <a:endParaRPr lang="en-IN" dirty="0"/>
          </a:p>
        </p:txBody>
      </p:sp>
    </p:spTree>
    <p:extLst>
      <p:ext uri="{BB962C8B-B14F-4D97-AF65-F5344CB8AC3E}">
        <p14:creationId xmlns:p14="http://schemas.microsoft.com/office/powerpoint/2010/main" val="1543842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IN" dirty="0"/>
              <a:t>The Response of the Self and the Body</a:t>
            </a:r>
          </a:p>
        </p:txBody>
      </p:sp>
      <p:pic>
        <p:nvPicPr>
          <p:cNvPr id="4" name="Content Placeholder 3"/>
          <p:cNvPicPr>
            <a:picLocks noGrp="1" noChangeAspect="1"/>
          </p:cNvPicPr>
          <p:nvPr>
            <p:ph idx="1"/>
          </p:nvPr>
        </p:nvPicPr>
        <p:blipFill>
          <a:blip r:embed="rId2"/>
          <a:stretch>
            <a:fillRect/>
          </a:stretch>
        </p:blipFill>
        <p:spPr>
          <a:xfrm>
            <a:off x="762000" y="990600"/>
            <a:ext cx="7924800" cy="5638800"/>
          </a:xfrm>
          <a:prstGeom prst="rect">
            <a:avLst/>
          </a:prstGeom>
        </p:spPr>
      </p:pic>
    </p:spTree>
    <p:extLst>
      <p:ext uri="{BB962C8B-B14F-4D97-AF65-F5344CB8AC3E}">
        <p14:creationId xmlns:p14="http://schemas.microsoft.com/office/powerpoint/2010/main" val="3276837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1724</TotalTime>
  <Words>3475</Words>
  <Application>Microsoft Office PowerPoint</Application>
  <PresentationFormat>On-screen Show (4:3)</PresentationFormat>
  <Paragraphs>183</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Unit – II Contents</vt:lpstr>
      <vt:lpstr>1.Understanding the Human Being (As Co-existence of Self and Body) </vt:lpstr>
      <vt:lpstr>The Needs of the Self and the Body</vt:lpstr>
      <vt:lpstr>The Needs of the Self and the Body</vt:lpstr>
      <vt:lpstr>The Needs of the Self and the Body</vt:lpstr>
      <vt:lpstr>The Activities of the Self and the Body</vt:lpstr>
      <vt:lpstr>The Response of the Self and the Body</vt:lpstr>
      <vt:lpstr>The Response of the Self and the Body</vt:lpstr>
      <vt:lpstr>The Response of the Self and the Body</vt:lpstr>
      <vt:lpstr>The Self as the Consciousness Entity, the Body as the Material Entity</vt:lpstr>
      <vt:lpstr>The Self as the Consciousness Entity, the Body as the Material Entity</vt:lpstr>
      <vt:lpstr>Key Takeaways</vt:lpstr>
      <vt:lpstr>Gross Misunderstanding – Assuming Human Being to be only the Body</vt:lpstr>
      <vt:lpstr>The Way Ahead</vt:lpstr>
      <vt:lpstr>2. Understanding Harmony in the Self</vt:lpstr>
      <vt:lpstr>Understanding Harmony in the Self</vt:lpstr>
      <vt:lpstr>Understanding Harmony in the Self</vt:lpstr>
      <vt:lpstr>Understanding Harmony in the Self</vt:lpstr>
      <vt:lpstr>Understanding Harmony in the Self</vt:lpstr>
      <vt:lpstr>Understanding Harmony in the Self</vt:lpstr>
      <vt:lpstr>Understanding Harmony in the Self</vt:lpstr>
      <vt:lpstr>Understanding Harmony in the Self</vt:lpstr>
      <vt:lpstr>Understanding Harmony in the Self</vt:lpstr>
      <vt:lpstr>Understanding Harmony in the Self</vt:lpstr>
      <vt:lpstr>Understanding Harmony in the Self</vt:lpstr>
      <vt:lpstr> Key Takeaways </vt:lpstr>
      <vt:lpstr>3.Understanding Harmony of the Self with the Body</vt:lpstr>
      <vt:lpstr>Understanding Harmony of the Self with the Body</vt:lpstr>
      <vt:lpstr>Understanding Harmony of the Self with the Body</vt:lpstr>
      <vt:lpstr>Understanding Harmony of the Self with the Body</vt:lpstr>
      <vt:lpstr>Understanding Harmony of the Self with the Body</vt:lpstr>
      <vt:lpstr>Understanding Harmony of the Self with the Body</vt:lpstr>
      <vt:lpstr>Understanding Harmony of the Self with the Body</vt:lpstr>
      <vt:lpstr>Programme for Self-regulation and Health</vt:lpstr>
      <vt:lpstr>Programme for Self-regulation and Health</vt:lpstr>
      <vt:lpstr>Programme for Self-regulation and Health</vt:lpstr>
      <vt:lpstr>Programme for Self-regulation and Health</vt:lpstr>
      <vt:lpstr>Programme for Self-regulation and Health</vt:lpstr>
      <vt:lpstr>Revisiting Prosperity in the Light of the Harmony between the Self and the Body</vt:lpstr>
      <vt:lpstr>My Participation (Value) regarding Self and my Body</vt:lpstr>
      <vt:lpstr>Key Takeaways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Value Education</dc:title>
  <dc:creator>personal</dc:creator>
  <cp:lastModifiedBy>Admin</cp:lastModifiedBy>
  <cp:revision>60</cp:revision>
  <dcterms:created xsi:type="dcterms:W3CDTF">2006-08-16T00:00:00Z</dcterms:created>
  <dcterms:modified xsi:type="dcterms:W3CDTF">2025-08-23T06:44:19Z</dcterms:modified>
</cp:coreProperties>
</file>