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7" r:id="rId3"/>
    <p:sldId id="686" r:id="rId4"/>
    <p:sldId id="703" r:id="rId5"/>
    <p:sldId id="717" r:id="rId6"/>
    <p:sldId id="719" r:id="rId7"/>
    <p:sldId id="718" r:id="rId8"/>
    <p:sldId id="721" r:id="rId9"/>
    <p:sldId id="722" r:id="rId10"/>
    <p:sldId id="723" r:id="rId11"/>
    <p:sldId id="724" r:id="rId12"/>
    <p:sldId id="725" r:id="rId13"/>
    <p:sldId id="727" r:id="rId14"/>
    <p:sldId id="728" r:id="rId15"/>
    <p:sldId id="729" r:id="rId16"/>
    <p:sldId id="730" r:id="rId17"/>
    <p:sldId id="62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9B4"/>
    <a:srgbClr val="FF0000"/>
    <a:srgbClr val="990000"/>
    <a:srgbClr val="009900"/>
    <a:srgbClr val="870581"/>
    <a:srgbClr val="0000CC"/>
    <a:srgbClr val="FF0066"/>
    <a:srgbClr val="005024"/>
    <a:srgbClr val="0000FF"/>
    <a:srgbClr val="716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6380" autoAdjust="0"/>
  </p:normalViewPr>
  <p:slideViewPr>
    <p:cSldViewPr>
      <p:cViewPr>
        <p:scale>
          <a:sx n="66" d="100"/>
          <a:sy n="66" d="100"/>
        </p:scale>
        <p:origin x="-141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3" r:id="rId1"/>
    <p:sldLayoutId id="2147485144" r:id="rId2"/>
    <p:sldLayoutId id="2147485145" r:id="rId3"/>
    <p:sldLayoutId id="2147485146" r:id="rId4"/>
    <p:sldLayoutId id="2147485147" r:id="rId5"/>
    <p:sldLayoutId id="2147485148" r:id="rId6"/>
    <p:sldLayoutId id="2147485149" r:id="rId7"/>
    <p:sldLayoutId id="2147485150" r:id="rId8"/>
    <p:sldLayoutId id="2147485151" r:id="rId9"/>
    <p:sldLayoutId id="2147485152" r:id="rId10"/>
    <p:sldLayoutId id="214748515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95400"/>
            <a:ext cx="2209800" cy="3505200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571" y="1295400"/>
            <a:ext cx="6582229" cy="3505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Book Antiqua" pitchFamily="18" charset="0"/>
                <a:ea typeface="+mn-ea"/>
                <a:cs typeface="Arial" pitchFamily="34" charset="0"/>
              </a:rPr>
              <a:t>UNIT-I</a:t>
            </a:r>
            <a: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>(Perspectives </a:t>
            </a:r>
            <a: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>&amp; </a:t>
            </a:r>
            <a:b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>Issues </a:t>
            </a:r>
            <a:r>
              <a:rPr lang="en-US" sz="5400" dirty="0" smtClean="0">
                <a:solidFill>
                  <a:srgbClr val="0000FF"/>
                </a:solidFill>
                <a:latin typeface="Book Antiqua" pitchFamily="18" charset="0"/>
                <a:ea typeface="+mn-ea"/>
                <a:cs typeface="Arial" pitchFamily="34" charset="0"/>
              </a:rPr>
              <a:t>in ML)</a:t>
            </a:r>
            <a:endParaRPr lang="en-US" dirty="0">
              <a:solidFill>
                <a:srgbClr val="0000FF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Inadequate Training Data: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most important task you need to do in the machine learning process is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 train the 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achieve an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accurate output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Less amount training 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produce inaccurate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too biased predictions.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Consider a machine learning algorithm similar 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training a child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One day you decided to explain to a child how to distinguish between an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apple and a watermelon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You will take an apple and a watermelon and show him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difference between both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based on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their color, shape, and taste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way, soon, he will attain perfection in differentiating between the two. </a:t>
            </a:r>
          </a:p>
        </p:txBody>
      </p:sp>
    </p:spTree>
    <p:extLst>
      <p:ext uri="{BB962C8B-B14F-4D97-AF65-F5344CB8AC3E}">
        <p14:creationId xmlns:p14="http://schemas.microsoft.com/office/powerpoint/2010/main" val="382288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341632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other hand, a machine-learning algorithm needs a lot of data to distinguish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For complex problems, it may </a:t>
            </a:r>
            <a:r>
              <a:rPr lang="en-US" sz="2400" b="1" dirty="0">
                <a:solidFill>
                  <a:srgbClr val="005024"/>
                </a:solidFill>
              </a:rPr>
              <a:t>even require millions of data to be trained.</a:t>
            </a:r>
            <a:r>
              <a:rPr lang="en-US" sz="2400" dirty="0"/>
              <a:t> Therefore we need to ensure that </a:t>
            </a:r>
            <a:r>
              <a:rPr lang="en-US" sz="2400" b="1" dirty="0">
                <a:solidFill>
                  <a:srgbClr val="FF0066"/>
                </a:solidFill>
              </a:rPr>
              <a:t>Machine learning algorithms </a:t>
            </a:r>
            <a:r>
              <a:rPr lang="en-US" sz="2400" dirty="0"/>
              <a:t>are </a:t>
            </a:r>
            <a:r>
              <a:rPr lang="en-US" sz="2400" b="1" dirty="0">
                <a:solidFill>
                  <a:srgbClr val="0000CC"/>
                </a:solidFill>
              </a:rPr>
              <a:t>trained with sufficient amounts of data.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0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fitting of  Training Data: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Your model is </a:t>
            </a:r>
            <a:r>
              <a:rPr lang="en-US" sz="2400" b="1" i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underfitting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 the training 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the model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performs poorly on the training data. </a:t>
            </a:r>
            <a:endParaRPr lang="en-US" sz="24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because the model is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unable to capture the relationship between the 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input examples (often called X)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the target values (often called Y).</a:t>
            </a:r>
            <a:r>
              <a:rPr lang="en-US" sz="2400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solidFill>
                <a:srgbClr val="8705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How to avoid underfitting:</a:t>
            </a:r>
          </a:p>
          <a:p>
            <a:pPr marL="1028700"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increasing the training time of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model.</a:t>
            </a:r>
          </a:p>
          <a:p>
            <a:pPr marL="1028700"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increasing the number of features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397031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Overfitting of  Training Data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/>
              <a:t>Overfitting is one of the most common issues faced by </a:t>
            </a:r>
            <a:r>
              <a:rPr lang="en-US" sz="2400" b="1" dirty="0">
                <a:solidFill>
                  <a:srgbClr val="0000CC"/>
                </a:solidFill>
              </a:rPr>
              <a:t>Machine Learning engineers and data scientists.</a:t>
            </a:r>
            <a:r>
              <a:rPr lang="en-US" sz="2400" dirty="0"/>
              <a:t> Whenever a machine learning model is trained with a </a:t>
            </a:r>
            <a:r>
              <a:rPr lang="en-US" sz="2400" b="1" dirty="0">
                <a:solidFill>
                  <a:srgbClr val="870581"/>
                </a:solidFill>
              </a:rPr>
              <a:t>huge amount of data</a:t>
            </a:r>
            <a:r>
              <a:rPr lang="en-US" sz="2400" dirty="0"/>
              <a:t>, it </a:t>
            </a:r>
            <a:r>
              <a:rPr lang="en-US" sz="2400" b="1" dirty="0">
                <a:solidFill>
                  <a:srgbClr val="FF0000"/>
                </a:solidFill>
              </a:rPr>
              <a:t>starts capturing noise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009900"/>
                </a:solidFill>
              </a:rPr>
              <a:t>inaccurate data into the training data set. </a:t>
            </a:r>
            <a:endParaRPr lang="en-US" sz="2400" b="1" dirty="0" smtClean="0">
              <a:solidFill>
                <a:srgbClr val="00990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It </a:t>
            </a:r>
            <a:r>
              <a:rPr lang="en-US" sz="2400" b="1" dirty="0">
                <a:solidFill>
                  <a:srgbClr val="0000CC"/>
                </a:solidFill>
              </a:rPr>
              <a:t>negatively affects the performance of the model</a:t>
            </a:r>
            <a:r>
              <a:rPr lang="en-US" sz="2400" b="1" dirty="0" smtClean="0">
                <a:solidFill>
                  <a:srgbClr val="0000CC"/>
                </a:solidFill>
              </a:rPr>
              <a:t>.</a:t>
            </a:r>
            <a:endParaRPr lang="en-US" sz="2400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1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470898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Let’s consider a model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trained to differentiate between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cat, a rabbit, a dog, and a tiger.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training data contains 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1000 cats, 1000 dogs, 1000 tigers, and 4000 Rabbits. </a:t>
            </a:r>
            <a:endParaRPr lang="en-US" sz="2400" b="1" dirty="0" smtClean="0">
              <a:solidFill>
                <a:srgbClr val="87058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is a considerable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will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identify the cat as a rabbit. 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prediction was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negatively affected.  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vercome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Issue: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1. </a:t>
            </a:r>
            <a:r>
              <a:rPr lang="en-IN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Increase training data in a dataset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IN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Reduce the noise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3. 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Reduce the number of </a:t>
            </a: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unnecessary attributes 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4.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Remove outliers in the training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5.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Cross – Validation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 smtClean="0">
                <a:solidFill>
                  <a:srgbClr val="BF29B4"/>
                </a:solidFill>
                <a:latin typeface="Times New Roman" pitchFamily="18" charset="0"/>
                <a:cs typeface="Times New Roman" pitchFamily="18" charset="0"/>
              </a:rPr>
              <a:t>Ensembling</a:t>
            </a:r>
            <a:endParaRPr lang="en-US" sz="2400" b="1" dirty="0" smtClean="0">
              <a:solidFill>
                <a:srgbClr val="BF29B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397031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Machine Learning is a Complex process: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machine learning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industry is young and is continuously changing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Rapid hit and trial experiments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being carried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analyzing the 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training data, applying complex mathematical calculations, and a lot more.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Hence it is a really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complicated process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is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another big challenge for Machine learning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34627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1"/>
          <p:cNvSpPr>
            <a:spLocks noGrp="1"/>
          </p:cNvSpPr>
          <p:nvPr>
            <p:ph sz="quarter" idx="1"/>
          </p:nvPr>
        </p:nvSpPr>
        <p:spPr>
          <a:xfrm>
            <a:off x="457201" y="1066800"/>
            <a:ext cx="6248400" cy="3733800"/>
          </a:xfrm>
        </p:spPr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spcBef>
                <a:spcPct val="0"/>
              </a:spcBef>
              <a:buFont typeface="Wingdings 3" pitchFamily="18" charset="2"/>
              <a:buNone/>
              <a:defRPr/>
            </a:pPr>
            <a:r>
              <a:rPr lang="en-US" altLang="en-US" sz="8000" b="1" dirty="0">
                <a:solidFill>
                  <a:srgbClr val="8705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gerian" panose="04020705040A02060702" pitchFamily="82" charset="0"/>
                <a:cs typeface="Arial" pitchFamily="34" charset="0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69DF7E7-B7DB-4B03-97BB-F8902B9600C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463983" cy="527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06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85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IN" sz="48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Machine Learning</a:t>
            </a:r>
            <a:endParaRPr lang="en-US" sz="4800" b="1" dirty="0">
              <a:solidFill>
                <a:srgbClr val="0000CC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5334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500" b="1" dirty="0" smtClean="0">
                <a:solidFill>
                  <a:srgbClr val="870581"/>
                </a:solidFill>
                <a:latin typeface="Baskerville Old Face" pitchFamily="18" charset="0"/>
              </a:rPr>
              <a:t>Perspectives and Issues in ML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600" b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84666"/>
            <a:ext cx="9143999" cy="50113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Perspectives in ML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85800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Perspectives of Machine Learning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involves </a:t>
            </a:r>
            <a:r>
              <a:rPr lang="en-US" sz="24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searching very large space of possible hypothesis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to determine one that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best fits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observed data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any prior knowledge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held be learner by using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various learning Algorithms.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Machine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Learning is used in various applications such as 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email filtering, speech recognition, computer vision, self-driven cars, Amazon product recommendation, etc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can be seen in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every industry, such as healthcare, education, finance, automobile, marketing, shipping, infrastructure, automation, etc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Almost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big companies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Amazon, Facebook, Google, Adobe, etc.,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using various 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machine learning techniques to grow their businesses.</a:t>
            </a:r>
            <a:endParaRPr lang="en-IN" sz="24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Machine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Learning is the study of learning algorithms using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past experience and making future decisions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Although, 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Machine Learning has a variety of 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models.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Here is a list of the most commonly used machine learning algorithms by all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scientists and professionals in today's world.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6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595491"/>
            <a:ext cx="8451268" cy="397031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List of Various Algorithms are: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1. </a:t>
            </a: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Regression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Decision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Tree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3.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Bayes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Theorem and Naïve Bayes </a:t>
            </a:r>
            <a:r>
              <a:rPr lang="en-US" sz="2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endParaRPr lang="en-US" sz="24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4. </a:t>
            </a:r>
            <a:r>
              <a:rPr lang="en-US" sz="24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Support 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Vector Machine (SVM) Algorithm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K-Nearest </a:t>
            </a:r>
            <a:r>
              <a:rPr lang="en-US" sz="24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Neighbor (KNN) Algorithm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6.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etc.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4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52400"/>
            <a:ext cx="9143999" cy="533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Issues in ML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Similarly, Machine Learning offers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great opportunities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but some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issues need to be solved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career in the Machine learning domain offers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job satisfaction, excellent growth, 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high salary,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 it is a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complex and challenging process. </a:t>
            </a:r>
            <a:endParaRPr lang="en-US" sz="2400" b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a lot of challenges that </a:t>
            </a: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machine learning professionals face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inculcate ML skills and 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create an application from various tools.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major challenges faced by machine learning professionals are:</a:t>
            </a:r>
          </a:p>
        </p:txBody>
      </p:sp>
    </p:spTree>
    <p:extLst>
      <p:ext uri="{BB962C8B-B14F-4D97-AF65-F5344CB8AC3E}">
        <p14:creationId xmlns:p14="http://schemas.microsoft.com/office/powerpoint/2010/main" val="37633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3970318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1. What Algorithms should be used ?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Which Algorithm  perform best for which types of  problems?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How much Training Data is Sufficient ?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4. What kind of methods should be used?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87058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which type of data , which methods should be used? 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also the remaining issues 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848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Poor Quality Data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srgbClr val="0000CC"/>
                </a:solidFill>
              </a:rPr>
              <a:t>Data plays a significant role </a:t>
            </a:r>
            <a:r>
              <a:rPr lang="en-US" sz="2400" dirty="0"/>
              <a:t>in the machine learning process. One of the significant issues that machine learning professionals face is the absence of </a:t>
            </a:r>
            <a:r>
              <a:rPr lang="en-US" sz="2400" b="1" dirty="0">
                <a:solidFill>
                  <a:srgbClr val="0000CC"/>
                </a:solidFill>
              </a:rPr>
              <a:t>good quality </a:t>
            </a:r>
            <a:r>
              <a:rPr lang="en-US" sz="2400" b="1" dirty="0" smtClean="0">
                <a:solidFill>
                  <a:srgbClr val="0000CC"/>
                </a:solidFill>
              </a:rPr>
              <a:t>data</a:t>
            </a:r>
            <a:r>
              <a:rPr lang="en-US" sz="24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66"/>
                </a:solidFill>
              </a:rPr>
              <a:t>Noisy data, incomplete data, inaccurate data, and unclean data</a:t>
            </a:r>
            <a:r>
              <a:rPr lang="en-US" sz="2400" dirty="0"/>
              <a:t> lead to </a:t>
            </a:r>
            <a:r>
              <a:rPr lang="en-US" sz="2400" b="1" dirty="0">
                <a:solidFill>
                  <a:srgbClr val="0000CC"/>
                </a:solidFill>
              </a:rPr>
              <a:t>less accuracy in classification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009900"/>
                </a:solidFill>
              </a:rPr>
              <a:t>low-quality results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Hence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990000"/>
                </a:solidFill>
              </a:rPr>
              <a:t>data quality </a:t>
            </a:r>
            <a:r>
              <a:rPr lang="en-US" sz="2400" b="1" dirty="0">
                <a:solidFill>
                  <a:srgbClr val="7030A0"/>
                </a:solidFill>
              </a:rPr>
              <a:t>can also be considered as </a:t>
            </a:r>
            <a:r>
              <a:rPr lang="en-US" sz="2400" b="1" dirty="0">
                <a:solidFill>
                  <a:srgbClr val="009900"/>
                </a:solidFill>
              </a:rPr>
              <a:t>a major common problem</a:t>
            </a:r>
            <a:r>
              <a:rPr lang="en-US" sz="2400" dirty="0"/>
              <a:t> while </a:t>
            </a:r>
            <a:r>
              <a:rPr lang="en-US" sz="2400" b="1" dirty="0"/>
              <a:t>processing machine learning algorithms</a:t>
            </a:r>
            <a:r>
              <a:rPr lang="en-US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59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5334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4000" b="1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35532" y="609600"/>
            <a:ext cx="8451268" cy="286232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Hence the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quality of 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essential to enhance the output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Therefore, we need to ensure that the process of 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data preprocessing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which includes 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removing outliers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filtering missing values,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removing unwanted features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is done with the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utmost level of perfection.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72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23574</TotalTime>
  <Words>706</Words>
  <Application>Microsoft Office PowerPoint</Application>
  <PresentationFormat>On-screen Show (4:3)</PresentationFormat>
  <Paragraphs>107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  UNIT-I (Perspectives  &amp;  Issues in ML)</vt:lpstr>
      <vt:lpstr>Machine Learning</vt:lpstr>
      <vt:lpstr>Perspectives in ML</vt:lpstr>
      <vt:lpstr>Contd..</vt:lpstr>
      <vt:lpstr>Contd..</vt:lpstr>
      <vt:lpstr>Issues in ML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GLK</dc:creator>
  <cp:lastModifiedBy>Y.Surekha</cp:lastModifiedBy>
  <cp:revision>1734</cp:revision>
  <dcterms:created xsi:type="dcterms:W3CDTF">2013-11-07T06:07:38Z</dcterms:created>
  <dcterms:modified xsi:type="dcterms:W3CDTF">2023-12-04T09:29:11Z</dcterms:modified>
</cp:coreProperties>
</file>