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sldIdLst>
    <p:sldId id="274" r:id="rId2"/>
    <p:sldId id="275" r:id="rId3"/>
    <p:sldId id="277" r:id="rId4"/>
    <p:sldId id="276" r:id="rId5"/>
    <p:sldId id="286" r:id="rId6"/>
    <p:sldId id="287" r:id="rId7"/>
    <p:sldId id="278" r:id="rId8"/>
    <p:sldId id="280" r:id="rId9"/>
    <p:sldId id="285" r:id="rId10"/>
    <p:sldId id="281" r:id="rId11"/>
    <p:sldId id="282" r:id="rId12"/>
    <p:sldId id="279" r:id="rId13"/>
    <p:sldId id="284" r:id="rId14"/>
    <p:sldId id="288" r:id="rId15"/>
    <p:sldId id="289" r:id="rId16"/>
    <p:sldId id="271" r:id="rId1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48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3370A67-4E04-4D54-AAAC-4E986C4FCDA4}" type="datetimeFigureOut">
              <a:rPr lang="en-US" smtClean="0"/>
              <a:pPr/>
              <a:t>1/25/2021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4FC7D5B-6E43-4D8D-901C-F9A625D857E6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4BB5CE-EE7C-46AC-A686-7708B6856ADB}" type="datetime1">
              <a:rPr lang="en-US" smtClean="0"/>
              <a:pPr/>
              <a:t>1/25/2021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B28267-4D2D-4A19-B823-09974A4A6FE5}" type="datetime1">
              <a:rPr lang="en-US" smtClean="0"/>
              <a:pPr/>
              <a:t>1/25/2021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3FAB4C-5056-4132-817E-EB4F9B191090}" type="datetime1">
              <a:rPr lang="en-US" smtClean="0"/>
              <a:pPr/>
              <a:t>1/25/2021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C1E70C-8845-4E53-9B36-96646185EA30}" type="datetime1">
              <a:rPr lang="en-US" smtClean="0"/>
              <a:pPr/>
              <a:t>1/25/2021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7776ED-80EF-4561-957A-472E8E52E4E5}" type="datetime1">
              <a:rPr lang="en-US" smtClean="0"/>
              <a:pPr/>
              <a:t>1/25/2021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728F0E-EEA6-44A9-AF0B-2622ED32F5C2}" type="datetime1">
              <a:rPr lang="en-US" smtClean="0"/>
              <a:pPr/>
              <a:t>1/25/2021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D51A50-2B8E-413C-964D-6F628D2B3627}" type="datetime1">
              <a:rPr lang="en-US" smtClean="0"/>
              <a:pPr/>
              <a:t>1/25/2021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1191C4-A153-45D5-971C-547E9F81B12C}" type="datetime1">
              <a:rPr lang="en-US" smtClean="0"/>
              <a:pPr/>
              <a:t>1/25/2021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169D6D-3DD1-4329-B86E-7FF57F831478}" type="datetime1">
              <a:rPr lang="en-US" smtClean="0"/>
              <a:pPr/>
              <a:t>1/25/2021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5F6630-FCA0-4C28-8B63-F00FE3A12D5C}" type="datetime1">
              <a:rPr lang="en-US" smtClean="0"/>
              <a:pPr/>
              <a:t>1/25/2021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30C337-72F0-4C4D-BDFF-A630314AB2B2}" type="datetime1">
              <a:rPr lang="en-US" smtClean="0"/>
              <a:pPr/>
              <a:t>1/25/2021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2C15FA-EB35-4522-A2BF-7E542AD8478F}" type="datetime1">
              <a:rPr lang="en-US" smtClean="0"/>
              <a:pPr/>
              <a:t>1/25/2021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FC87BD-D233-4FC2-BCF5-EF32A6F936D1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bg2">
                    <a:lumMod val="50000"/>
                  </a:schemeClr>
                </a:solidFill>
              </a:rPr>
              <a:t>Outline of today’s session</a:t>
            </a:r>
            <a:endParaRPr lang="en-US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85860"/>
            <a:ext cx="8229600" cy="4840303"/>
          </a:xfrm>
        </p:spPr>
        <p:txBody>
          <a:bodyPr>
            <a:normAutofit/>
          </a:bodyPr>
          <a:lstStyle/>
          <a:p>
            <a:r>
              <a:rPr lang="en-US" sz="4000" dirty="0" smtClean="0"/>
              <a:t>Half </a:t>
            </a:r>
            <a:r>
              <a:rPr lang="en-US" sz="4000" dirty="0" err="1" smtClean="0"/>
              <a:t>Subtractor</a:t>
            </a:r>
            <a:endParaRPr lang="en-US" sz="4000" dirty="0" smtClean="0"/>
          </a:p>
          <a:p>
            <a:r>
              <a:rPr lang="en-US" sz="4000" dirty="0" smtClean="0"/>
              <a:t>Full </a:t>
            </a:r>
            <a:r>
              <a:rPr lang="en-US" sz="4000" dirty="0" err="1" smtClean="0"/>
              <a:t>Subtractor</a:t>
            </a:r>
            <a:endParaRPr lang="en-US" sz="4000" dirty="0" smtClean="0"/>
          </a:p>
          <a:p>
            <a:r>
              <a:rPr lang="en-US" sz="4000" dirty="0" smtClean="0"/>
              <a:t>Full </a:t>
            </a:r>
            <a:r>
              <a:rPr lang="en-US" sz="4000" dirty="0" err="1" smtClean="0"/>
              <a:t>Subtractor</a:t>
            </a:r>
            <a:r>
              <a:rPr lang="en-US" sz="4000" dirty="0" smtClean="0"/>
              <a:t> using Half </a:t>
            </a:r>
            <a:r>
              <a:rPr lang="en-US" sz="4000" dirty="0" err="1" smtClean="0"/>
              <a:t>Subtractor</a:t>
            </a:r>
            <a:r>
              <a:rPr lang="en-US" sz="4000" dirty="0" smtClean="0"/>
              <a:t> circuit</a:t>
            </a:r>
          </a:p>
          <a:p>
            <a:endParaRPr lang="en-US" sz="4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b="1" dirty="0" smtClean="0">
                <a:solidFill>
                  <a:schemeClr val="bg2">
                    <a:lumMod val="50000"/>
                  </a:schemeClr>
                </a:solidFill>
              </a:rPr>
              <a:t>Logical expression for Difference</a:t>
            </a:r>
            <a:r>
              <a:rPr lang="en-US" b="1" dirty="0" smtClean="0"/>
              <a:t> 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D = </a:t>
            </a:r>
            <a:r>
              <a:rPr lang="en-US" b="1" dirty="0" smtClean="0">
                <a:solidFill>
                  <a:schemeClr val="accent2">
                    <a:lumMod val="75000"/>
                  </a:schemeClr>
                </a:solidFill>
              </a:rPr>
              <a:t>∑(1,2,4,7)</a:t>
            </a:r>
          </a:p>
          <a:p>
            <a:pPr>
              <a:buNone/>
            </a:pPr>
            <a:r>
              <a:rPr lang="en-US" dirty="0" smtClean="0"/>
              <a:t>	=</a:t>
            </a:r>
            <a:r>
              <a:rPr lang="en-US" dirty="0" err="1" smtClean="0"/>
              <a:t>A’B’Bin</a:t>
            </a:r>
            <a:r>
              <a:rPr lang="en-US" dirty="0" smtClean="0"/>
              <a:t> + </a:t>
            </a:r>
            <a:r>
              <a:rPr lang="en-US" dirty="0" err="1" smtClean="0"/>
              <a:t>A’BBin</a:t>
            </a:r>
            <a:r>
              <a:rPr lang="en-US" dirty="0" smtClean="0"/>
              <a:t>’ + </a:t>
            </a:r>
            <a:r>
              <a:rPr lang="en-US" dirty="0" err="1" smtClean="0"/>
              <a:t>AB’Bin</a:t>
            </a:r>
            <a:r>
              <a:rPr lang="en-US" dirty="0" smtClean="0"/>
              <a:t>’ + </a:t>
            </a:r>
            <a:r>
              <a:rPr lang="en-US" dirty="0" err="1" smtClean="0"/>
              <a:t>ABBin</a:t>
            </a:r>
            <a:r>
              <a:rPr lang="en-US" dirty="0" smtClean="0"/>
              <a:t> </a:t>
            </a:r>
          </a:p>
          <a:p>
            <a:pPr>
              <a:buNone/>
            </a:pPr>
            <a:r>
              <a:rPr lang="en-US" dirty="0" smtClean="0"/>
              <a:t>	= Bin(A’B’ + AB) + Bin’(AB’ + A’B)</a:t>
            </a:r>
          </a:p>
          <a:p>
            <a:pPr>
              <a:buNone/>
            </a:pPr>
            <a:r>
              <a:rPr lang="en-US" dirty="0" smtClean="0"/>
              <a:t> 	= Bin( A XNOR B) + Bin’(A XOR B) </a:t>
            </a:r>
          </a:p>
          <a:p>
            <a:pPr>
              <a:buNone/>
            </a:pPr>
            <a:r>
              <a:rPr lang="en-US" dirty="0" smtClean="0"/>
              <a:t>	= Bin (A XOR B)’ + Bin’(A XOR B) </a:t>
            </a:r>
          </a:p>
          <a:p>
            <a:pPr>
              <a:buNone/>
            </a:pPr>
            <a:r>
              <a:rPr lang="en-US" dirty="0" smtClean="0"/>
              <a:t>	= Bin XOR (A XOR B) </a:t>
            </a:r>
          </a:p>
          <a:p>
            <a:pPr>
              <a:buNone/>
            </a:pPr>
            <a:r>
              <a:rPr lang="en-US" dirty="0" smtClean="0"/>
              <a:t>	= (A XOR B) XOR Bin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10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 smtClean="0">
                <a:solidFill>
                  <a:schemeClr val="bg2">
                    <a:lumMod val="50000"/>
                  </a:schemeClr>
                </a:solidFill>
              </a:rPr>
              <a:t>Logical expression for Borrow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4422"/>
            <a:ext cx="8229600" cy="4911741"/>
          </a:xfrm>
        </p:spPr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en-US" dirty="0" smtClean="0"/>
              <a:t>Bout   = </a:t>
            </a:r>
            <a:r>
              <a:rPr lang="en-US" b="1" dirty="0" smtClean="0">
                <a:solidFill>
                  <a:schemeClr val="accent2">
                    <a:lumMod val="75000"/>
                  </a:schemeClr>
                </a:solidFill>
              </a:rPr>
              <a:t>∑(1,2,3,7)</a:t>
            </a:r>
            <a:endParaRPr lang="en-US" b="1" baseline="-25000" dirty="0" smtClean="0">
              <a:solidFill>
                <a:schemeClr val="accent2">
                  <a:lumMod val="75000"/>
                </a:schemeClr>
              </a:solidFill>
            </a:endParaRPr>
          </a:p>
          <a:p>
            <a:pPr>
              <a:buNone/>
            </a:pPr>
            <a:r>
              <a:rPr lang="en-US" dirty="0" smtClean="0"/>
              <a:t>		=</a:t>
            </a:r>
            <a:r>
              <a:rPr lang="en-US" dirty="0" err="1" smtClean="0"/>
              <a:t>A’B’Bin</a:t>
            </a:r>
            <a:r>
              <a:rPr lang="en-US" dirty="0" smtClean="0"/>
              <a:t> + </a:t>
            </a:r>
            <a:r>
              <a:rPr lang="en-US" dirty="0" err="1" smtClean="0"/>
              <a:t>A’BBin</a:t>
            </a:r>
            <a:r>
              <a:rPr lang="en-US" dirty="0" smtClean="0"/>
              <a:t>’ + </a:t>
            </a:r>
            <a:r>
              <a:rPr lang="en-US" dirty="0" err="1" smtClean="0"/>
              <a:t>A’BBin</a:t>
            </a:r>
            <a:r>
              <a:rPr lang="en-US" dirty="0" smtClean="0"/>
              <a:t> + </a:t>
            </a:r>
            <a:r>
              <a:rPr lang="en-US" dirty="0" err="1" smtClean="0"/>
              <a:t>ABBin</a:t>
            </a:r>
            <a:endParaRPr lang="en-US" dirty="0" smtClean="0"/>
          </a:p>
          <a:p>
            <a:pPr>
              <a:buNone/>
            </a:pPr>
            <a:r>
              <a:rPr lang="en-US" dirty="0" smtClean="0"/>
              <a:t> 		= </a:t>
            </a:r>
            <a:r>
              <a:rPr lang="en-US" sz="2600" dirty="0" err="1" smtClean="0"/>
              <a:t>A’B’Bin</a:t>
            </a:r>
            <a:r>
              <a:rPr lang="en-US" sz="2600" dirty="0" smtClean="0"/>
              <a:t> +</a:t>
            </a:r>
            <a:r>
              <a:rPr lang="en-US" sz="2600" dirty="0" err="1" smtClean="0"/>
              <a:t>A’BBin</a:t>
            </a:r>
            <a:r>
              <a:rPr lang="en-US" sz="2600" dirty="0" smtClean="0"/>
              <a:t>’ + </a:t>
            </a:r>
            <a:r>
              <a:rPr lang="en-US" sz="2600" dirty="0" err="1" smtClean="0"/>
              <a:t>A’BBin</a:t>
            </a:r>
            <a:r>
              <a:rPr lang="en-US" sz="2600" dirty="0" smtClean="0"/>
              <a:t> + </a:t>
            </a:r>
            <a:r>
              <a:rPr lang="en-US" sz="2600" dirty="0" err="1" smtClean="0">
                <a:solidFill>
                  <a:srgbClr val="7030A0"/>
                </a:solidFill>
              </a:rPr>
              <a:t>A’BBin</a:t>
            </a:r>
            <a:r>
              <a:rPr lang="en-US" sz="2600" dirty="0" smtClean="0">
                <a:solidFill>
                  <a:srgbClr val="7030A0"/>
                </a:solidFill>
              </a:rPr>
              <a:t> + </a:t>
            </a:r>
            <a:r>
              <a:rPr lang="en-US" sz="2600" dirty="0" err="1" smtClean="0">
                <a:solidFill>
                  <a:srgbClr val="7030A0"/>
                </a:solidFill>
              </a:rPr>
              <a:t>A’BBin</a:t>
            </a:r>
            <a:r>
              <a:rPr lang="en-US" sz="2600" dirty="0" smtClean="0">
                <a:solidFill>
                  <a:srgbClr val="7030A0"/>
                </a:solidFill>
              </a:rPr>
              <a:t> </a:t>
            </a:r>
            <a:r>
              <a:rPr lang="en-US" sz="2600" dirty="0" smtClean="0"/>
              <a:t>+ </a:t>
            </a:r>
            <a:r>
              <a:rPr lang="en-US" sz="2600" dirty="0" err="1" smtClean="0"/>
              <a:t>ABBin</a:t>
            </a:r>
            <a:r>
              <a:rPr lang="en-US" sz="2600" dirty="0" smtClean="0"/>
              <a:t> </a:t>
            </a:r>
          </a:p>
          <a:p>
            <a:pPr>
              <a:buNone/>
            </a:pPr>
            <a:r>
              <a:rPr lang="en-US" sz="2600" dirty="0" smtClean="0"/>
              <a:t>		</a:t>
            </a:r>
            <a:r>
              <a:rPr lang="en-US" sz="3000" dirty="0" smtClean="0"/>
              <a:t>=</a:t>
            </a:r>
            <a:r>
              <a:rPr lang="en-US" sz="2600" dirty="0" smtClean="0"/>
              <a:t> </a:t>
            </a:r>
            <a:r>
              <a:rPr lang="en-US" sz="2600" dirty="0" err="1" smtClean="0">
                <a:solidFill>
                  <a:srgbClr val="FF0000"/>
                </a:solidFill>
              </a:rPr>
              <a:t>A’B’Bin</a:t>
            </a:r>
            <a:r>
              <a:rPr lang="en-US" sz="2600" dirty="0" smtClean="0"/>
              <a:t> +</a:t>
            </a:r>
            <a:r>
              <a:rPr lang="en-US" sz="2600" dirty="0" err="1" smtClean="0">
                <a:solidFill>
                  <a:srgbClr val="00B050"/>
                </a:solidFill>
              </a:rPr>
              <a:t>A’BBin</a:t>
            </a:r>
            <a:r>
              <a:rPr lang="en-US" sz="2600" dirty="0" smtClean="0">
                <a:solidFill>
                  <a:srgbClr val="00B050"/>
                </a:solidFill>
              </a:rPr>
              <a:t>’</a:t>
            </a:r>
            <a:r>
              <a:rPr lang="en-US" sz="2600" dirty="0" smtClean="0"/>
              <a:t> + </a:t>
            </a:r>
            <a:r>
              <a:rPr lang="en-US" sz="2600" dirty="0" err="1" smtClean="0">
                <a:solidFill>
                  <a:schemeClr val="accent3">
                    <a:lumMod val="75000"/>
                  </a:schemeClr>
                </a:solidFill>
              </a:rPr>
              <a:t>A’BBin</a:t>
            </a:r>
            <a:r>
              <a:rPr lang="en-US" sz="2600" dirty="0" smtClean="0">
                <a:solidFill>
                  <a:srgbClr val="FF0000"/>
                </a:solidFill>
              </a:rPr>
              <a:t> </a:t>
            </a:r>
            <a:r>
              <a:rPr lang="en-US" sz="2600" dirty="0" smtClean="0"/>
              <a:t>+ </a:t>
            </a:r>
            <a:r>
              <a:rPr lang="en-US" sz="2600" dirty="0" err="1" smtClean="0">
                <a:solidFill>
                  <a:srgbClr val="00B050"/>
                </a:solidFill>
              </a:rPr>
              <a:t>A’BBin</a:t>
            </a:r>
            <a:r>
              <a:rPr lang="en-US" sz="2600" dirty="0" smtClean="0">
                <a:solidFill>
                  <a:srgbClr val="FF0000"/>
                </a:solidFill>
              </a:rPr>
              <a:t> + </a:t>
            </a:r>
            <a:r>
              <a:rPr lang="en-US" sz="2600" dirty="0" err="1" smtClean="0">
                <a:solidFill>
                  <a:srgbClr val="FF0000"/>
                </a:solidFill>
              </a:rPr>
              <a:t>A’BBin</a:t>
            </a:r>
            <a:r>
              <a:rPr lang="en-US" sz="2600" dirty="0" smtClean="0">
                <a:solidFill>
                  <a:srgbClr val="FF0000"/>
                </a:solidFill>
              </a:rPr>
              <a:t> </a:t>
            </a:r>
            <a:r>
              <a:rPr lang="en-US" sz="2600" dirty="0" smtClean="0"/>
              <a:t>+ </a:t>
            </a:r>
            <a:r>
              <a:rPr lang="en-US" sz="2600" dirty="0" err="1" smtClean="0">
                <a:solidFill>
                  <a:schemeClr val="accent3">
                    <a:lumMod val="75000"/>
                  </a:schemeClr>
                </a:solidFill>
              </a:rPr>
              <a:t>ABBin</a:t>
            </a:r>
            <a:endParaRPr lang="en-US" sz="2600" dirty="0" smtClean="0">
              <a:solidFill>
                <a:schemeClr val="accent3">
                  <a:lumMod val="75000"/>
                </a:schemeClr>
              </a:solidFill>
            </a:endParaRPr>
          </a:p>
          <a:p>
            <a:pPr>
              <a:buNone/>
            </a:pPr>
            <a:r>
              <a:rPr lang="en-US" dirty="0" smtClean="0"/>
              <a:t>		= </a:t>
            </a:r>
            <a:r>
              <a:rPr lang="en-US" dirty="0" err="1" smtClean="0">
                <a:solidFill>
                  <a:srgbClr val="FF0000"/>
                </a:solidFill>
              </a:rPr>
              <a:t>A’Bin</a:t>
            </a:r>
            <a:r>
              <a:rPr lang="en-US" dirty="0" smtClean="0">
                <a:solidFill>
                  <a:srgbClr val="FF0000"/>
                </a:solidFill>
              </a:rPr>
              <a:t>(B + B’) </a:t>
            </a:r>
            <a:r>
              <a:rPr lang="en-US" dirty="0" smtClean="0"/>
              <a:t>+ </a:t>
            </a:r>
            <a:r>
              <a:rPr lang="en-US" dirty="0" smtClean="0">
                <a:solidFill>
                  <a:srgbClr val="00B050"/>
                </a:solidFill>
              </a:rPr>
              <a:t>A’B(Bin + Bin’) </a:t>
            </a:r>
            <a:r>
              <a:rPr lang="en-US" dirty="0" smtClean="0"/>
              <a:t>+ </a:t>
            </a:r>
            <a:r>
              <a:rPr lang="en-US" dirty="0" err="1" smtClean="0">
                <a:solidFill>
                  <a:schemeClr val="accent3">
                    <a:lumMod val="75000"/>
                  </a:schemeClr>
                </a:solidFill>
              </a:rPr>
              <a:t>BBin</a:t>
            </a:r>
            <a:r>
              <a:rPr lang="en-US" dirty="0" smtClean="0">
                <a:solidFill>
                  <a:schemeClr val="accent3">
                    <a:lumMod val="75000"/>
                  </a:schemeClr>
                </a:solidFill>
              </a:rPr>
              <a:t>(A + A’)</a:t>
            </a:r>
          </a:p>
          <a:p>
            <a:pPr>
              <a:buNone/>
            </a:pPr>
            <a:r>
              <a:rPr lang="en-US" dirty="0" smtClean="0"/>
              <a:t> 		= </a:t>
            </a:r>
            <a:r>
              <a:rPr lang="en-US" dirty="0" err="1" smtClean="0"/>
              <a:t>A’Bin</a:t>
            </a:r>
            <a:r>
              <a:rPr lang="en-US" dirty="0" smtClean="0"/>
              <a:t> + A’B + </a:t>
            </a:r>
            <a:r>
              <a:rPr lang="en-US" dirty="0" err="1" smtClean="0"/>
              <a:t>BBin</a:t>
            </a:r>
            <a:r>
              <a:rPr lang="en-US" dirty="0" smtClean="0"/>
              <a:t> </a:t>
            </a:r>
          </a:p>
          <a:p>
            <a:pPr algn="ctr">
              <a:buNone/>
            </a:pPr>
            <a:r>
              <a:rPr lang="en-US" dirty="0" smtClean="0"/>
              <a:t>OR</a:t>
            </a:r>
          </a:p>
          <a:p>
            <a:pPr>
              <a:buNone/>
            </a:pPr>
            <a:r>
              <a:rPr lang="en-US" dirty="0" smtClean="0"/>
              <a:t> Bout  = </a:t>
            </a:r>
            <a:r>
              <a:rPr lang="en-US" dirty="0" err="1" smtClean="0">
                <a:solidFill>
                  <a:srgbClr val="FF0000"/>
                </a:solidFill>
              </a:rPr>
              <a:t>A’B’Bin</a:t>
            </a:r>
            <a:r>
              <a:rPr lang="en-US" dirty="0" smtClean="0"/>
              <a:t> + </a:t>
            </a:r>
            <a:r>
              <a:rPr lang="en-US" dirty="0" err="1" smtClean="0">
                <a:solidFill>
                  <a:srgbClr val="00B050"/>
                </a:solidFill>
              </a:rPr>
              <a:t>A’BBin</a:t>
            </a:r>
            <a:r>
              <a:rPr lang="en-US" dirty="0" smtClean="0">
                <a:solidFill>
                  <a:srgbClr val="00B050"/>
                </a:solidFill>
              </a:rPr>
              <a:t>’ </a:t>
            </a:r>
            <a:r>
              <a:rPr lang="en-US" dirty="0" smtClean="0"/>
              <a:t>+ </a:t>
            </a:r>
            <a:r>
              <a:rPr lang="en-US" dirty="0" err="1" smtClean="0">
                <a:solidFill>
                  <a:srgbClr val="00B050"/>
                </a:solidFill>
              </a:rPr>
              <a:t>A’BBin</a:t>
            </a:r>
            <a:r>
              <a:rPr lang="en-US" dirty="0" smtClean="0"/>
              <a:t> + </a:t>
            </a:r>
            <a:r>
              <a:rPr lang="en-US" dirty="0" err="1" smtClean="0">
                <a:solidFill>
                  <a:srgbClr val="FF0000"/>
                </a:solidFill>
              </a:rPr>
              <a:t>ABBin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</a:p>
          <a:p>
            <a:pPr>
              <a:buNone/>
            </a:pPr>
            <a:r>
              <a:rPr lang="en-US" dirty="0" smtClean="0"/>
              <a:t>		= </a:t>
            </a:r>
            <a:r>
              <a:rPr lang="en-US" dirty="0" smtClean="0">
                <a:solidFill>
                  <a:srgbClr val="FF0000"/>
                </a:solidFill>
              </a:rPr>
              <a:t>Bin(AB + A’B’) </a:t>
            </a:r>
            <a:r>
              <a:rPr lang="en-US" dirty="0" smtClean="0"/>
              <a:t>+ </a:t>
            </a:r>
            <a:r>
              <a:rPr lang="en-US" dirty="0" smtClean="0">
                <a:solidFill>
                  <a:srgbClr val="00B050"/>
                </a:solidFill>
              </a:rPr>
              <a:t>A’B(Bin + Bin’) </a:t>
            </a:r>
          </a:p>
          <a:p>
            <a:pPr>
              <a:buNone/>
            </a:pPr>
            <a:r>
              <a:rPr lang="en-US" dirty="0" smtClean="0"/>
              <a:t>		= Bin( A XNOR B) + A’B</a:t>
            </a:r>
          </a:p>
          <a:p>
            <a:pPr>
              <a:buNone/>
            </a:pPr>
            <a:r>
              <a:rPr lang="en-US" dirty="0" smtClean="0"/>
              <a:t> 		= Bin (A XOR B)’ + A’B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11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chemeClr val="bg2">
                    <a:lumMod val="50000"/>
                  </a:schemeClr>
                </a:solidFill>
              </a:rPr>
              <a:t>Logic/Circuit Diagram of Full </a:t>
            </a:r>
            <a:r>
              <a:rPr lang="en-US" b="1" dirty="0" err="1" smtClean="0">
                <a:solidFill>
                  <a:schemeClr val="bg2">
                    <a:lumMod val="50000"/>
                  </a:schemeClr>
                </a:solidFill>
              </a:rPr>
              <a:t>Subtractor</a:t>
            </a:r>
            <a:endParaRPr lang="en-US" b="1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12</a:t>
            </a:fld>
            <a:endParaRPr lang="en-US"/>
          </a:p>
        </p:txBody>
      </p:sp>
      <p:pic>
        <p:nvPicPr>
          <p:cNvPr id="2150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928662" y="1785926"/>
            <a:ext cx="7572427" cy="3857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chemeClr val="bg2">
                    <a:lumMod val="50000"/>
                  </a:schemeClr>
                </a:solidFill>
              </a:rPr>
              <a:t>Full </a:t>
            </a:r>
            <a:r>
              <a:rPr lang="en-US" b="1" dirty="0" err="1" smtClean="0">
                <a:solidFill>
                  <a:schemeClr val="bg2">
                    <a:lumMod val="50000"/>
                  </a:schemeClr>
                </a:solidFill>
              </a:rPr>
              <a:t>Subtractor</a:t>
            </a:r>
            <a:r>
              <a:rPr lang="en-US" b="1" dirty="0" smtClean="0">
                <a:solidFill>
                  <a:schemeClr val="bg2">
                    <a:lumMod val="50000"/>
                  </a:schemeClr>
                </a:solidFill>
              </a:rPr>
              <a:t> using Half </a:t>
            </a:r>
            <a:r>
              <a:rPr lang="en-US" b="1" dirty="0" err="1" smtClean="0">
                <a:solidFill>
                  <a:schemeClr val="bg2">
                    <a:lumMod val="50000"/>
                  </a:schemeClr>
                </a:solidFill>
              </a:rPr>
              <a:t>Subtractor</a:t>
            </a:r>
            <a:r>
              <a:rPr lang="en-US" b="1" dirty="0" smtClean="0">
                <a:solidFill>
                  <a:schemeClr val="bg2">
                    <a:lumMod val="50000"/>
                  </a:schemeClr>
                </a:solidFill>
              </a:rPr>
              <a:t> circuit</a:t>
            </a:r>
            <a:endParaRPr lang="en-US" b="1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13</a:t>
            </a:fld>
            <a:endParaRPr lang="en-US"/>
          </a:p>
        </p:txBody>
      </p:sp>
      <p:pic>
        <p:nvPicPr>
          <p:cNvPr id="2355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214414" y="1500174"/>
            <a:ext cx="7143800" cy="41434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chemeClr val="bg2">
                    <a:lumMod val="50000"/>
                  </a:schemeClr>
                </a:solidFill>
              </a:rPr>
              <a:t>Implementation of Full </a:t>
            </a:r>
            <a:r>
              <a:rPr lang="en-US" b="1" dirty="0" err="1" smtClean="0">
                <a:solidFill>
                  <a:schemeClr val="bg2">
                    <a:lumMod val="50000"/>
                  </a:schemeClr>
                </a:solidFill>
              </a:rPr>
              <a:t>Subtractor</a:t>
            </a:r>
            <a:r>
              <a:rPr lang="en-US" b="1" dirty="0" smtClean="0">
                <a:solidFill>
                  <a:schemeClr val="bg2">
                    <a:lumMod val="50000"/>
                  </a:schemeClr>
                </a:solidFill>
              </a:rPr>
              <a:t> using NAND gates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14</a:t>
            </a:fld>
            <a:endParaRPr lang="en-US"/>
          </a:p>
        </p:txBody>
      </p:sp>
      <p:pic>
        <p:nvPicPr>
          <p:cNvPr id="276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57200" y="1714488"/>
            <a:ext cx="8229600" cy="45005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chemeClr val="bg2">
                    <a:lumMod val="50000"/>
                  </a:schemeClr>
                </a:solidFill>
              </a:rPr>
              <a:t>Implementation of Full </a:t>
            </a:r>
            <a:r>
              <a:rPr lang="en-US" b="1" dirty="0" err="1" smtClean="0">
                <a:solidFill>
                  <a:schemeClr val="bg2">
                    <a:lumMod val="50000"/>
                  </a:schemeClr>
                </a:solidFill>
              </a:rPr>
              <a:t>Subtractor</a:t>
            </a:r>
            <a:r>
              <a:rPr lang="en-US" b="1" dirty="0" smtClean="0">
                <a:solidFill>
                  <a:schemeClr val="bg2">
                    <a:lumMod val="50000"/>
                  </a:schemeClr>
                </a:solidFill>
              </a:rPr>
              <a:t> using NOR gates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15</a:t>
            </a:fld>
            <a:endParaRPr lang="en-US"/>
          </a:p>
        </p:txBody>
      </p:sp>
      <p:pic>
        <p:nvPicPr>
          <p:cNvPr id="286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57200" y="1643050"/>
            <a:ext cx="8229600" cy="45005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16</a:t>
            </a:fld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1928794" y="2786058"/>
            <a:ext cx="5311582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72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THANK YOU</a:t>
            </a:r>
            <a:endParaRPr lang="en-US" sz="72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chemeClr val="bg2">
                    <a:lumMod val="50000"/>
                  </a:schemeClr>
                </a:solidFill>
              </a:rPr>
              <a:t>Half </a:t>
            </a:r>
            <a:r>
              <a:rPr lang="en-US" b="1" dirty="0" err="1" smtClean="0">
                <a:solidFill>
                  <a:schemeClr val="bg2">
                    <a:lumMod val="50000"/>
                  </a:schemeClr>
                </a:solidFill>
              </a:rPr>
              <a:t>Subtractor</a:t>
            </a:r>
            <a:endParaRPr lang="en-US" b="1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85860"/>
            <a:ext cx="8229600" cy="4840303"/>
          </a:xfrm>
        </p:spPr>
        <p:txBody>
          <a:bodyPr>
            <a:normAutofit fontScale="92500" lnSpcReduction="20000"/>
          </a:bodyPr>
          <a:lstStyle/>
          <a:p>
            <a:pPr lvl="0" algn="just"/>
            <a:r>
              <a:rPr lang="en-IN" dirty="0" smtClean="0"/>
              <a:t>Half </a:t>
            </a:r>
            <a:r>
              <a:rPr lang="en-IN" dirty="0" err="1" smtClean="0"/>
              <a:t>subtractor</a:t>
            </a:r>
            <a:r>
              <a:rPr lang="en-IN" dirty="0" smtClean="0"/>
              <a:t> is a combinational circuit with two inputs A and B and two outputs i.e. </a:t>
            </a:r>
            <a:r>
              <a:rPr lang="en-IN" b="1" dirty="0" smtClean="0"/>
              <a:t>Difference D </a:t>
            </a:r>
            <a:r>
              <a:rPr lang="en-IN" dirty="0" smtClean="0"/>
              <a:t>and</a:t>
            </a:r>
            <a:r>
              <a:rPr lang="en-IN" b="1" dirty="0" smtClean="0"/>
              <a:t> Borrow B</a:t>
            </a:r>
            <a:r>
              <a:rPr lang="en-IN" b="1" baseline="-25000" dirty="0" smtClean="0"/>
              <a:t>0</a:t>
            </a:r>
            <a:r>
              <a:rPr lang="en-IN" dirty="0" smtClean="0"/>
              <a:t>.</a:t>
            </a:r>
            <a:endParaRPr lang="en-US" dirty="0" smtClean="0"/>
          </a:p>
          <a:p>
            <a:pPr algn="just"/>
            <a:r>
              <a:rPr lang="en-IN" dirty="0" smtClean="0"/>
              <a:t>It produces the difference between the two binary bits at the input and also produces an output borrow to indicate if a 1 has been borrowed.</a:t>
            </a:r>
            <a:endParaRPr lang="en-US" dirty="0" smtClean="0"/>
          </a:p>
          <a:p>
            <a:pPr algn="just"/>
            <a:r>
              <a:rPr lang="en-IN" dirty="0" smtClean="0"/>
              <a:t>In the subtraction A − B, A is called as Minuend bit and B is called as  Subtrahend bit.</a:t>
            </a:r>
            <a:endParaRPr lang="en-US" dirty="0" smtClean="0"/>
          </a:p>
          <a:p>
            <a:pPr algn="just"/>
            <a:r>
              <a:rPr lang="en-IN" dirty="0" smtClean="0"/>
              <a:t>D is the difference in output and B</a:t>
            </a:r>
            <a:r>
              <a:rPr lang="en-IN" baseline="-25000" dirty="0" smtClean="0"/>
              <a:t>0</a:t>
            </a:r>
            <a:r>
              <a:rPr lang="en-IN" dirty="0" smtClean="0"/>
              <a:t> is the borrow output.</a:t>
            </a:r>
            <a:endParaRPr lang="en-US" dirty="0" smtClean="0"/>
          </a:p>
          <a:p>
            <a:pPr algn="just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chemeClr val="bg2">
                    <a:lumMod val="50000"/>
                  </a:schemeClr>
                </a:solidFill>
              </a:rPr>
              <a:t>Half </a:t>
            </a:r>
            <a:r>
              <a:rPr lang="en-US" b="1" dirty="0" err="1" smtClean="0">
                <a:solidFill>
                  <a:schemeClr val="bg2">
                    <a:lumMod val="50000"/>
                  </a:schemeClr>
                </a:solidFill>
              </a:rPr>
              <a:t>Subtractor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3</a:t>
            </a:fld>
            <a:endParaRPr lang="en-US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85720" y="1428736"/>
            <a:ext cx="8358246" cy="2000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34" y="3714752"/>
            <a:ext cx="5000660" cy="2643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TextBox 10"/>
          <p:cNvSpPr txBox="1"/>
          <p:nvPr/>
        </p:nvSpPr>
        <p:spPr>
          <a:xfrm>
            <a:off x="5572132" y="4429132"/>
            <a:ext cx="271464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smtClean="0">
                <a:solidFill>
                  <a:srgbClr val="7030A0"/>
                </a:solidFill>
              </a:rPr>
              <a:t>D= A</a:t>
            </a:r>
            <a:r>
              <a:rPr lang="en-US" sz="3600" b="1" baseline="30000" dirty="0" smtClean="0">
                <a:solidFill>
                  <a:srgbClr val="7030A0"/>
                </a:solidFill>
              </a:rPr>
              <a:t>1</a:t>
            </a:r>
            <a:r>
              <a:rPr lang="en-US" sz="3600" b="1" dirty="0" smtClean="0">
                <a:solidFill>
                  <a:srgbClr val="7030A0"/>
                </a:solidFill>
              </a:rPr>
              <a:t>B+AB</a:t>
            </a:r>
            <a:r>
              <a:rPr lang="en-US" sz="3600" b="1" baseline="30000" dirty="0" smtClean="0">
                <a:solidFill>
                  <a:srgbClr val="7030A0"/>
                </a:solidFill>
              </a:rPr>
              <a:t>1</a:t>
            </a:r>
          </a:p>
          <a:p>
            <a:pPr algn="ctr"/>
            <a:r>
              <a:rPr lang="en-US" sz="3600" b="1" dirty="0" smtClean="0">
                <a:solidFill>
                  <a:srgbClr val="7030A0"/>
                </a:solidFill>
              </a:rPr>
              <a:t>B</a:t>
            </a:r>
            <a:r>
              <a:rPr lang="en-US" sz="3600" b="1" baseline="-25000" dirty="0" smtClean="0">
                <a:solidFill>
                  <a:srgbClr val="7030A0"/>
                </a:solidFill>
              </a:rPr>
              <a:t>0</a:t>
            </a:r>
            <a:r>
              <a:rPr lang="en-US" sz="3600" b="1" dirty="0" smtClean="0">
                <a:solidFill>
                  <a:srgbClr val="7030A0"/>
                </a:solidFill>
              </a:rPr>
              <a:t>=A</a:t>
            </a:r>
            <a:r>
              <a:rPr lang="en-US" sz="3600" b="1" baseline="30000" dirty="0" smtClean="0">
                <a:solidFill>
                  <a:srgbClr val="7030A0"/>
                </a:solidFill>
              </a:rPr>
              <a:t>1</a:t>
            </a:r>
            <a:r>
              <a:rPr lang="en-US" sz="3600" b="1" dirty="0" smtClean="0">
                <a:solidFill>
                  <a:srgbClr val="7030A0"/>
                </a:solidFill>
              </a:rPr>
              <a:t>.B</a:t>
            </a:r>
          </a:p>
          <a:p>
            <a:endParaRPr lang="en-US" baseline="30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chemeClr val="bg2">
                    <a:lumMod val="50000"/>
                  </a:schemeClr>
                </a:solidFill>
              </a:rPr>
              <a:t>Logic/Circuit Diagram of Half </a:t>
            </a:r>
            <a:r>
              <a:rPr lang="en-US" b="1" dirty="0" err="1" smtClean="0">
                <a:solidFill>
                  <a:schemeClr val="bg2">
                    <a:lumMod val="50000"/>
                  </a:schemeClr>
                </a:solidFill>
              </a:rPr>
              <a:t>Subtractor</a:t>
            </a:r>
            <a:endParaRPr lang="en-US" b="1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4</a:t>
            </a:fld>
            <a:endParaRPr lang="en-US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428728" y="1928802"/>
            <a:ext cx="6429420" cy="357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chemeClr val="bg2">
                    <a:lumMod val="50000"/>
                  </a:schemeClr>
                </a:solidFill>
              </a:rPr>
              <a:t>Implementation of Half </a:t>
            </a:r>
            <a:r>
              <a:rPr lang="en-US" b="1" dirty="0" err="1" smtClean="0">
                <a:solidFill>
                  <a:schemeClr val="bg2">
                    <a:lumMod val="50000"/>
                  </a:schemeClr>
                </a:solidFill>
              </a:rPr>
              <a:t>Subtractor</a:t>
            </a:r>
            <a:r>
              <a:rPr lang="en-US" b="1" dirty="0" smtClean="0">
                <a:solidFill>
                  <a:schemeClr val="bg2">
                    <a:lumMod val="50000"/>
                  </a:schemeClr>
                </a:solidFill>
              </a:rPr>
              <a:t> using NAND gates </a:t>
            </a:r>
            <a:endParaRPr lang="en-US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72264" y="6286520"/>
            <a:ext cx="2133600" cy="365125"/>
          </a:xfrm>
        </p:spPr>
        <p:txBody>
          <a:bodyPr/>
          <a:lstStyle/>
          <a:p>
            <a:fld id="{4CFC87BD-D233-4FC2-BCF5-EF32A6F936D1}" type="slidenum">
              <a:rPr lang="en-US" smtClean="0"/>
              <a:pPr/>
              <a:t>5</a:t>
            </a:fld>
            <a:endParaRPr lang="en-US"/>
          </a:p>
        </p:txBody>
      </p:sp>
      <p:pic>
        <p:nvPicPr>
          <p:cNvPr id="2560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785786" y="1643050"/>
            <a:ext cx="7358114" cy="30003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Rectangle 5"/>
          <p:cNvSpPr/>
          <p:nvPr/>
        </p:nvSpPr>
        <p:spPr>
          <a:xfrm>
            <a:off x="714348" y="5072074"/>
            <a:ext cx="807249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400" b="1" dirty="0" smtClean="0"/>
              <a:t>Total 5 NAND gates are required to implement half </a:t>
            </a:r>
            <a:r>
              <a:rPr lang="en-US" sz="2400" b="1" dirty="0" err="1" smtClean="0"/>
              <a:t>subtractor</a:t>
            </a:r>
            <a:r>
              <a:rPr lang="en-US" dirty="0" smtClean="0"/>
              <a:t>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chemeClr val="bg2">
                    <a:lumMod val="50000"/>
                  </a:schemeClr>
                </a:solidFill>
              </a:rPr>
              <a:t>Implementation of Half </a:t>
            </a:r>
            <a:r>
              <a:rPr lang="en-US" b="1" dirty="0" err="1" smtClean="0">
                <a:solidFill>
                  <a:schemeClr val="bg2">
                    <a:lumMod val="50000"/>
                  </a:schemeClr>
                </a:solidFill>
              </a:rPr>
              <a:t>Subtractor</a:t>
            </a:r>
            <a:r>
              <a:rPr lang="en-US" b="1" dirty="0" smtClean="0">
                <a:solidFill>
                  <a:schemeClr val="bg2">
                    <a:lumMod val="50000"/>
                  </a:schemeClr>
                </a:solidFill>
              </a:rPr>
              <a:t> using NOR gates </a:t>
            </a:r>
            <a:endParaRPr lang="en-US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6</a:t>
            </a:fld>
            <a:endParaRPr lang="en-US"/>
          </a:p>
        </p:txBody>
      </p:sp>
      <p:pic>
        <p:nvPicPr>
          <p:cNvPr id="266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214414" y="1714488"/>
            <a:ext cx="7143800" cy="27146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Rectangle 5"/>
          <p:cNvSpPr/>
          <p:nvPr/>
        </p:nvSpPr>
        <p:spPr>
          <a:xfrm>
            <a:off x="714348" y="5000636"/>
            <a:ext cx="807249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en-US" sz="2400" b="1" dirty="0" smtClean="0"/>
              <a:t>Total 5 NOR gates are required to implement half </a:t>
            </a:r>
            <a:r>
              <a:rPr lang="en-US" sz="2400" b="1" dirty="0" err="1" smtClean="0"/>
              <a:t>subtractor</a:t>
            </a:r>
            <a:r>
              <a:rPr lang="en-US" sz="2400" b="1" dirty="0" smtClean="0"/>
              <a:t>.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chemeClr val="bg2">
                    <a:lumMod val="50000"/>
                  </a:schemeClr>
                </a:solidFill>
              </a:rPr>
              <a:t>Full </a:t>
            </a:r>
            <a:r>
              <a:rPr lang="en-US" b="1" dirty="0" err="1" smtClean="0">
                <a:solidFill>
                  <a:schemeClr val="bg2">
                    <a:lumMod val="50000"/>
                  </a:schemeClr>
                </a:solidFill>
              </a:rPr>
              <a:t>Subtractor</a:t>
            </a:r>
            <a:endParaRPr lang="en-US" b="1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85860"/>
            <a:ext cx="8229600" cy="4840303"/>
          </a:xfrm>
        </p:spPr>
        <p:txBody>
          <a:bodyPr>
            <a:normAutofit fontScale="85000" lnSpcReduction="10000"/>
          </a:bodyPr>
          <a:lstStyle/>
          <a:p>
            <a:pPr lvl="0" algn="just"/>
            <a:r>
              <a:rPr lang="en-IN" dirty="0" smtClean="0"/>
              <a:t>In multi-bit subtraction, we have to subtract bit along with the borrow of the previous digit subtraction. Such subtraction requires subtraction between three bits, which is not possible with half-</a:t>
            </a:r>
            <a:r>
              <a:rPr lang="en-IN" dirty="0" err="1" smtClean="0"/>
              <a:t>subtractor</a:t>
            </a:r>
            <a:r>
              <a:rPr lang="en-IN" dirty="0" smtClean="0"/>
              <a:t>.</a:t>
            </a:r>
          </a:p>
          <a:p>
            <a:pPr lvl="0"/>
            <a:r>
              <a:rPr lang="en-IN" dirty="0" smtClean="0"/>
              <a:t>The disadvantage of a half </a:t>
            </a:r>
            <a:r>
              <a:rPr lang="en-IN" dirty="0" err="1" smtClean="0"/>
              <a:t>subtractor</a:t>
            </a:r>
            <a:r>
              <a:rPr lang="en-IN" dirty="0" smtClean="0"/>
              <a:t> is rectified by </a:t>
            </a:r>
            <a:r>
              <a:rPr lang="en-IN" b="1" dirty="0" smtClean="0"/>
              <a:t>full </a:t>
            </a:r>
            <a:r>
              <a:rPr lang="en-IN" b="1" dirty="0" err="1" smtClean="0"/>
              <a:t>subtractor</a:t>
            </a:r>
            <a:r>
              <a:rPr lang="en-IN" b="1" dirty="0" smtClean="0"/>
              <a:t>.</a:t>
            </a:r>
            <a:endParaRPr lang="en-US" b="1" dirty="0" smtClean="0"/>
          </a:p>
          <a:p>
            <a:pPr algn="just"/>
            <a:r>
              <a:rPr lang="en-IN" dirty="0" smtClean="0"/>
              <a:t> The full </a:t>
            </a:r>
            <a:r>
              <a:rPr lang="en-IN" dirty="0" err="1" smtClean="0"/>
              <a:t>subtractor</a:t>
            </a:r>
            <a:r>
              <a:rPr lang="en-IN" dirty="0" smtClean="0"/>
              <a:t> is a combinational circuit with three inputs A, B, B</a:t>
            </a:r>
            <a:r>
              <a:rPr lang="en-IN" baseline="-25000" dirty="0" smtClean="0"/>
              <a:t>in</a:t>
            </a:r>
            <a:r>
              <a:rPr lang="en-IN" dirty="0" smtClean="0"/>
              <a:t> and two outputs Difference(D) and Borrow(B</a:t>
            </a:r>
            <a:r>
              <a:rPr lang="en-IN" baseline="-25000" dirty="0" smtClean="0"/>
              <a:t>out</a:t>
            </a:r>
            <a:r>
              <a:rPr lang="en-IN" dirty="0" smtClean="0"/>
              <a:t>). A is the ‘minuend’, B is ‘subtrahend’, B</a:t>
            </a:r>
            <a:r>
              <a:rPr lang="en-IN" baseline="-25000" dirty="0" smtClean="0"/>
              <a:t>in</a:t>
            </a:r>
            <a:r>
              <a:rPr lang="en-IN" dirty="0" smtClean="0"/>
              <a:t> is the ‘borrow’ produced by the previous stage, D is the difference output and B</a:t>
            </a:r>
            <a:r>
              <a:rPr lang="en-IN" baseline="-25000" dirty="0" smtClean="0"/>
              <a:t>out</a:t>
            </a:r>
            <a:r>
              <a:rPr lang="en-IN" dirty="0" smtClean="0"/>
              <a:t> is the borrow output.</a:t>
            </a:r>
            <a:endParaRPr lang="en-US" dirty="0" smtClean="0"/>
          </a:p>
          <a:p>
            <a:pPr lvl="0" algn="just"/>
            <a:endParaRPr lang="en-US" dirty="0" smtClean="0"/>
          </a:p>
          <a:p>
            <a:pPr algn="just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7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6908"/>
          </a:xfrm>
        </p:spPr>
        <p:txBody>
          <a:bodyPr/>
          <a:lstStyle/>
          <a:p>
            <a:r>
              <a:rPr lang="en-US" b="1" dirty="0" smtClean="0">
                <a:solidFill>
                  <a:schemeClr val="bg2">
                    <a:lumMod val="50000"/>
                  </a:schemeClr>
                </a:solidFill>
              </a:rPr>
              <a:t>Full </a:t>
            </a:r>
            <a:r>
              <a:rPr lang="en-US" b="1" dirty="0" err="1" smtClean="0">
                <a:solidFill>
                  <a:schemeClr val="bg2">
                    <a:lumMod val="50000"/>
                  </a:schemeClr>
                </a:solidFill>
              </a:rPr>
              <a:t>Subtractor</a:t>
            </a:r>
            <a:endParaRPr lang="en-US" b="1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8</a:t>
            </a:fld>
            <a:endParaRPr lang="en-US"/>
          </a:p>
        </p:txBody>
      </p:sp>
      <p:pic>
        <p:nvPicPr>
          <p:cNvPr id="2253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642910" y="1285860"/>
            <a:ext cx="3714776" cy="1857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253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0" y="857232"/>
            <a:ext cx="4071966" cy="3214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2532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14348" y="4071942"/>
            <a:ext cx="3643338" cy="2500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2533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357686" y="4357694"/>
            <a:ext cx="4357718" cy="2214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TextBox 7"/>
          <p:cNvSpPr txBox="1"/>
          <p:nvPr/>
        </p:nvSpPr>
        <p:spPr>
          <a:xfrm>
            <a:off x="1214414" y="3214686"/>
            <a:ext cx="271464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chemeClr val="accent2">
                    <a:lumMod val="75000"/>
                  </a:schemeClr>
                </a:solidFill>
              </a:rPr>
              <a:t>D= ∑(1,2,4,7)</a:t>
            </a:r>
          </a:p>
          <a:p>
            <a:r>
              <a:rPr lang="en-US" sz="2400" b="1" dirty="0" smtClean="0">
                <a:solidFill>
                  <a:schemeClr val="accent2">
                    <a:lumMod val="75000"/>
                  </a:schemeClr>
                </a:solidFill>
              </a:rPr>
              <a:t>B</a:t>
            </a:r>
            <a:r>
              <a:rPr lang="en-US" sz="2400" b="1" baseline="-25000" dirty="0" smtClean="0">
                <a:solidFill>
                  <a:schemeClr val="accent2">
                    <a:lumMod val="75000"/>
                  </a:schemeClr>
                </a:solidFill>
              </a:rPr>
              <a:t>out</a:t>
            </a:r>
            <a:r>
              <a:rPr lang="en-US" sz="2400" b="1" dirty="0" smtClean="0">
                <a:solidFill>
                  <a:schemeClr val="accent2">
                    <a:lumMod val="75000"/>
                  </a:schemeClr>
                </a:solidFill>
              </a:rPr>
              <a:t> = ∑(1,2,3,7)</a:t>
            </a:r>
            <a:endParaRPr lang="en-US" sz="2400" b="1" baseline="-25000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chemeClr val="bg2">
                    <a:lumMod val="50000"/>
                  </a:schemeClr>
                </a:solidFill>
              </a:rPr>
              <a:t>Full </a:t>
            </a:r>
            <a:r>
              <a:rPr lang="en-US" b="1" dirty="0" err="1" smtClean="0">
                <a:solidFill>
                  <a:schemeClr val="bg2">
                    <a:lumMod val="50000"/>
                  </a:schemeClr>
                </a:solidFill>
              </a:rPr>
              <a:t>subtractor</a:t>
            </a:r>
            <a:r>
              <a:rPr lang="en-US" b="1" dirty="0" smtClean="0">
                <a:solidFill>
                  <a:schemeClr val="bg2">
                    <a:lumMod val="50000"/>
                  </a:schemeClr>
                </a:solidFill>
              </a:rPr>
              <a:t> Circuit</a:t>
            </a:r>
            <a:endParaRPr lang="en-US" b="1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9</a:t>
            </a:fld>
            <a:endParaRPr lang="en-US"/>
          </a:p>
        </p:txBody>
      </p:sp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28725" y="1785925"/>
            <a:ext cx="6686550" cy="43386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Metro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544</TotalTime>
  <Words>259</Words>
  <Application>Microsoft Office PowerPoint</Application>
  <PresentationFormat>On-screen Show (4:3)</PresentationFormat>
  <Paragraphs>66</Paragraphs>
  <Slides>16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7" baseType="lpstr">
      <vt:lpstr>Office Theme</vt:lpstr>
      <vt:lpstr>Outline of today’s session</vt:lpstr>
      <vt:lpstr>Half Subtractor</vt:lpstr>
      <vt:lpstr>Half Subtractor</vt:lpstr>
      <vt:lpstr>Logic/Circuit Diagram of Half Subtractor</vt:lpstr>
      <vt:lpstr>Implementation of Half Subtractor using NAND gates </vt:lpstr>
      <vt:lpstr>Implementation of Half Subtractor using NOR gates </vt:lpstr>
      <vt:lpstr>Full Subtractor</vt:lpstr>
      <vt:lpstr>Full Subtractor</vt:lpstr>
      <vt:lpstr>Full subtractor Circuit</vt:lpstr>
      <vt:lpstr>Logical expression for Difference </vt:lpstr>
      <vt:lpstr>Logical expression for Borrow</vt:lpstr>
      <vt:lpstr>Logic/Circuit Diagram of Full Subtractor</vt:lpstr>
      <vt:lpstr>Full Subtractor using Half Subtractor circuit</vt:lpstr>
      <vt:lpstr>Implementation of Full Subtractor using NAND gates </vt:lpstr>
      <vt:lpstr>Implementation of Full Subtractor using NOR gates </vt:lpstr>
      <vt:lpstr>Slide 16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LAB USER</dc:creator>
  <cp:lastModifiedBy>Windows User</cp:lastModifiedBy>
  <cp:revision>90</cp:revision>
  <dcterms:created xsi:type="dcterms:W3CDTF">2020-08-17T05:02:06Z</dcterms:created>
  <dcterms:modified xsi:type="dcterms:W3CDTF">2021-01-25T06:46:08Z</dcterms:modified>
</cp:coreProperties>
</file>