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57" r:id="rId4"/>
    <p:sldId id="328" r:id="rId5"/>
    <p:sldId id="355" r:id="rId6"/>
    <p:sldId id="356" r:id="rId7"/>
    <p:sldId id="327" r:id="rId8"/>
    <p:sldId id="338" r:id="rId9"/>
    <p:sldId id="354"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10/14/2025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10/14/2025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22363"/>
            <a:ext cx="4023360"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Transport Layer</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EBFD4B5-8616-AC65-CCF1-37C04E56582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659174" y="4785631"/>
            <a:ext cx="3390258" cy="279316"/>
          </a:xfrm>
          <a:prstGeom prst="rect">
            <a:avLst/>
          </a:prstGeom>
        </p:spPr>
      </p:pic>
    </p:spTree>
    <p:extLst>
      <p:ext uri="{BB962C8B-B14F-4D97-AF65-F5344CB8AC3E}">
        <p14:creationId xmlns:p14="http://schemas.microsoft.com/office/powerpoint/2010/main" val="1805835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819496"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Popular Applications That Use UDP</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900574" y="1156691"/>
            <a:ext cx="10466121" cy="3600986"/>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Multimedia streaming</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Retransmitting lost/corrupted packets is not worthwhile</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By the time the packet is retransmitted, it’s too late</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E.g., telephone calls, video conferencing, gaming</a:t>
            </a:r>
          </a:p>
          <a:p>
            <a:pPr marL="342900"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Simple query protocols like Domain Name System</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Overhead of connection establishment is overkill</a:t>
            </a:r>
          </a:p>
          <a:p>
            <a:pPr marL="800100" lvl="1" indent="-342900">
              <a:spcBef>
                <a:spcPts val="600"/>
              </a:spcBef>
              <a:spcAft>
                <a:spcPts val="600"/>
              </a:spcAft>
              <a:buFont typeface="Arial" panose="020B0604020202020204" pitchFamily="34" charset="0"/>
              <a:buChar char="•"/>
            </a:pPr>
            <a:r>
              <a:rPr lang="en-US" altLang="en-US" sz="2400" dirty="0">
                <a:latin typeface="Sitka Text" panose="02000505000000020004" pitchFamily="2" charset="0"/>
              </a:rPr>
              <a:t>Easier to have application retransmit if needed</a:t>
            </a:r>
          </a:p>
        </p:txBody>
      </p:sp>
      <p:pic>
        <p:nvPicPr>
          <p:cNvPr id="2" name="Picture 1">
            <a:extLst>
              <a:ext uri="{FF2B5EF4-FFF2-40B4-BE49-F238E27FC236}">
                <a16:creationId xmlns:a16="http://schemas.microsoft.com/office/drawing/2014/main" id="{884411E2-301E-2ABC-A510-AB2B8191A4D8}"/>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42410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160935"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Transmission Control Protocol (TCP)</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89558" y="1166842"/>
            <a:ext cx="10466121" cy="4524315"/>
          </a:xfrm>
          <a:prstGeom prst="rect">
            <a:avLst/>
          </a:prstGeom>
          <a:noFill/>
        </p:spPr>
        <p:txBody>
          <a:bodyPr wrap="square">
            <a:spAutoFit/>
          </a:bodyPr>
          <a:lstStyle/>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Connection oriented</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Explicit set-up and tear-down of TCP session</a:t>
            </a:r>
          </a:p>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Stream-of-bytes service</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Sends and receives a stream of bytes, not messages</a:t>
            </a:r>
          </a:p>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Reliable, in-order delivery</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Checksums to detect corrupted data</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Acknowledgments &amp; retransmissions for reliable delivery</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Sequence numbers to detect losses and reorder data</a:t>
            </a:r>
          </a:p>
          <a:p>
            <a:pPr marL="342900" indent="-342900" fontAlgn="auto">
              <a:spcAft>
                <a:spcPts val="0"/>
              </a:spcAft>
              <a:buSzPct val="75000"/>
              <a:buFont typeface="Arial" panose="020B0604020202020204" pitchFamily="34" charset="0"/>
              <a:buChar char="•"/>
              <a:defRPr/>
            </a:pPr>
            <a:r>
              <a:rPr lang="en-US" altLang="en-US" sz="2400" dirty="0">
                <a:latin typeface="Sitka Text" panose="02000505000000020004" pitchFamily="2" charset="0"/>
              </a:rPr>
              <a:t>Flow control</a:t>
            </a:r>
          </a:p>
          <a:p>
            <a:pPr marL="800100" lvl="1" indent="-342900" fontAlgn="auto">
              <a:spcAft>
                <a:spcPts val="0"/>
              </a:spcAft>
              <a:buSzPct val="75000"/>
              <a:buFont typeface="Arial" panose="020B0604020202020204" pitchFamily="34" charset="0"/>
              <a:buChar char="•"/>
              <a:defRPr/>
            </a:pPr>
            <a:r>
              <a:rPr lang="en-US" altLang="en-US" sz="2400" dirty="0">
                <a:latin typeface="Sitka Text" panose="02000505000000020004" pitchFamily="2" charset="0"/>
              </a:rPr>
              <a:t>Prevent overflow of the receiver’s buffer space</a:t>
            </a:r>
          </a:p>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Congestion control</a:t>
            </a:r>
          </a:p>
          <a:p>
            <a:pPr marL="800100" lvl="1" indent="-342900" fontAlgn="auto">
              <a:spcAft>
                <a:spcPts val="0"/>
              </a:spcAft>
              <a:buClr>
                <a:schemeClr val="tx1"/>
              </a:buClr>
              <a:buFont typeface="Arial" panose="020B0604020202020204" pitchFamily="34" charset="0"/>
              <a:buChar char="•"/>
              <a:defRPr/>
            </a:pPr>
            <a:r>
              <a:rPr lang="en-US" altLang="en-US" sz="2400" dirty="0">
                <a:latin typeface="Sitka Text" panose="02000505000000020004" pitchFamily="2" charset="0"/>
              </a:rPr>
              <a:t>Adapt to network congestion for the greater good</a:t>
            </a:r>
          </a:p>
        </p:txBody>
      </p:sp>
      <p:pic>
        <p:nvPicPr>
          <p:cNvPr id="2" name="Picture 1">
            <a:extLst>
              <a:ext uri="{FF2B5EF4-FFF2-40B4-BE49-F238E27FC236}">
                <a16:creationId xmlns:a16="http://schemas.microsoft.com/office/drawing/2014/main" id="{2C743391-A690-047C-08E9-4302F25D621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483480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031092"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Challenges of Reliable Data Transfer</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89558" y="1166842"/>
            <a:ext cx="10466121" cy="4524315"/>
          </a:xfrm>
          <a:prstGeom prst="rect">
            <a:avLst/>
          </a:prstGeom>
          <a:noFill/>
        </p:spPr>
        <p:txBody>
          <a:bodyPr wrap="square">
            <a:spAutoFit/>
          </a:bodyPr>
          <a:lstStyle/>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Over a perfectly reliable channel</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All of the data arrives in order, just as it was sent</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Simple: sender sends data, and receiver receives data</a:t>
            </a:r>
          </a:p>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Over a channel with bit errors</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All of the data arrives in order, but some bits corrupted</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Receiver detects errors and says “please repeat that”</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Sender retransmits the data that were corrupted</a:t>
            </a:r>
          </a:p>
          <a:p>
            <a:pPr marL="342900" indent="-342900" fontAlgn="auto">
              <a:spcAft>
                <a:spcPts val="0"/>
              </a:spcAft>
              <a:buFont typeface="Arial" panose="020B0604020202020204" pitchFamily="34" charset="0"/>
              <a:buChar char="•"/>
              <a:defRPr/>
            </a:pPr>
            <a:r>
              <a:rPr lang="en-US" altLang="en-US" sz="2400" dirty="0">
                <a:latin typeface="Sitka Text" panose="02000505000000020004" pitchFamily="2" charset="0"/>
              </a:rPr>
              <a:t>Over a lossy channel with bit errors</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Some data are missing, and some bits are corrupted</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Receiver detects errors but cannot always detect loss</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Sender must wait for acknowledgment (“ACK” or “OK”)</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 and retransmit data after some time if no ACK arrives</a:t>
            </a:r>
          </a:p>
        </p:txBody>
      </p:sp>
      <p:pic>
        <p:nvPicPr>
          <p:cNvPr id="2" name="Picture 1">
            <a:extLst>
              <a:ext uri="{FF2B5EF4-FFF2-40B4-BE49-F238E27FC236}">
                <a16:creationId xmlns:a16="http://schemas.microsoft.com/office/drawing/2014/main" id="{1DA94B1F-B21F-5537-FC85-4806EF80603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17974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527749"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Support for Reliable Delivery</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89558" y="1424521"/>
            <a:ext cx="10466121" cy="3785652"/>
          </a:xfrm>
          <a:prstGeom prst="rect">
            <a:avLst/>
          </a:prstGeom>
          <a:noFill/>
        </p:spPr>
        <p:txBody>
          <a:bodyPr wrap="square">
            <a:spAutoFit/>
          </a:bodyPr>
          <a:lstStyle/>
          <a:p>
            <a:pPr marL="342900" indent="-342900">
              <a:buSzPct val="75000"/>
              <a:buFont typeface="Arial" panose="020B0604020202020204" pitchFamily="34" charset="0"/>
              <a:buChar char="•"/>
            </a:pPr>
            <a:r>
              <a:rPr lang="en-US" altLang="en-US" sz="2400" dirty="0">
                <a:latin typeface="Sitka Text" panose="02000505000000020004" pitchFamily="2" charset="0"/>
              </a:rPr>
              <a:t>Checksum</a:t>
            </a:r>
          </a:p>
          <a:p>
            <a:pPr marL="800100" lvl="1" indent="-342900">
              <a:buSzPct val="75000"/>
              <a:buFont typeface="Arial" panose="020B0604020202020204" pitchFamily="34" charset="0"/>
              <a:buChar char="•"/>
            </a:pPr>
            <a:r>
              <a:rPr lang="en-US" altLang="en-US" sz="2400" dirty="0">
                <a:latin typeface="Sitka Text" panose="02000505000000020004" pitchFamily="2" charset="0"/>
              </a:rPr>
              <a:t>Used to detect corrupted data at the receiver</a:t>
            </a:r>
          </a:p>
          <a:p>
            <a:pPr marL="800100" lvl="1" indent="-342900">
              <a:buSzPct val="75000"/>
              <a:buFont typeface="Arial" panose="020B0604020202020204" pitchFamily="34" charset="0"/>
              <a:buChar char="•"/>
            </a:pPr>
            <a:r>
              <a:rPr lang="en-US" altLang="en-US" sz="2400" dirty="0">
                <a:latin typeface="Sitka Text" panose="02000505000000020004" pitchFamily="2" charset="0"/>
              </a:rPr>
              <a:t>…leading the receiver to drop the packet</a:t>
            </a:r>
          </a:p>
          <a:p>
            <a:pPr marL="342900" indent="-342900">
              <a:buSzPct val="75000"/>
              <a:buFont typeface="Arial" panose="020B0604020202020204" pitchFamily="34" charset="0"/>
              <a:buChar char="•"/>
            </a:pPr>
            <a:r>
              <a:rPr lang="en-US" altLang="en-US" sz="2400" dirty="0">
                <a:latin typeface="Sitka Text" panose="02000505000000020004" pitchFamily="2" charset="0"/>
              </a:rPr>
              <a:t>Sequence numbers</a:t>
            </a:r>
          </a:p>
          <a:p>
            <a:pPr marL="800100" lvl="1" indent="-342900">
              <a:buSzPct val="75000"/>
              <a:buFont typeface="Arial" panose="020B0604020202020204" pitchFamily="34" charset="0"/>
              <a:buChar char="•"/>
            </a:pPr>
            <a:r>
              <a:rPr lang="en-US" altLang="en-US" sz="2400" dirty="0">
                <a:latin typeface="Sitka Text" panose="02000505000000020004" pitchFamily="2" charset="0"/>
              </a:rPr>
              <a:t>Used to detect missing data</a:t>
            </a:r>
          </a:p>
          <a:p>
            <a:pPr marL="800100" lvl="1" indent="-342900">
              <a:buSzPct val="75000"/>
              <a:buFont typeface="Arial" panose="020B0604020202020204" pitchFamily="34" charset="0"/>
              <a:buChar char="•"/>
            </a:pPr>
            <a:r>
              <a:rPr lang="en-US" altLang="en-US" sz="2400" dirty="0">
                <a:latin typeface="Sitka Text" panose="02000505000000020004" pitchFamily="2" charset="0"/>
              </a:rPr>
              <a:t>... and for putting the data back in order</a:t>
            </a:r>
          </a:p>
          <a:p>
            <a:pPr marL="342900" indent="-342900">
              <a:buSzPct val="75000"/>
              <a:buFont typeface="Arial" panose="020B0604020202020204" pitchFamily="34" charset="0"/>
              <a:buChar char="•"/>
            </a:pPr>
            <a:r>
              <a:rPr lang="en-US" altLang="en-US" sz="2400" dirty="0">
                <a:latin typeface="Sitka Text" panose="02000505000000020004" pitchFamily="2" charset="0"/>
              </a:rPr>
              <a:t>Retransmission</a:t>
            </a:r>
          </a:p>
          <a:p>
            <a:pPr marL="800100" lvl="1" indent="-342900">
              <a:buSzPct val="75000"/>
              <a:buFont typeface="Arial" panose="020B0604020202020204" pitchFamily="34" charset="0"/>
              <a:buChar char="•"/>
            </a:pPr>
            <a:r>
              <a:rPr lang="en-US" altLang="en-US" sz="2400" dirty="0">
                <a:latin typeface="Sitka Text" panose="02000505000000020004" pitchFamily="2" charset="0"/>
              </a:rPr>
              <a:t>Sender retransmits lost or corrupted data</a:t>
            </a:r>
          </a:p>
          <a:p>
            <a:pPr marL="800100" lvl="1" indent="-342900">
              <a:buSzPct val="75000"/>
              <a:buFont typeface="Arial" panose="020B0604020202020204" pitchFamily="34" charset="0"/>
              <a:buChar char="•"/>
            </a:pPr>
            <a:r>
              <a:rPr lang="en-US" altLang="en-US" sz="2400" dirty="0">
                <a:latin typeface="Sitka Text" panose="02000505000000020004" pitchFamily="2" charset="0"/>
              </a:rPr>
              <a:t>Timeout based on estimates of round-trip time</a:t>
            </a:r>
          </a:p>
          <a:p>
            <a:pPr marL="800100" lvl="1" indent="-342900">
              <a:buSzPct val="75000"/>
              <a:buFont typeface="Arial" panose="020B0604020202020204" pitchFamily="34" charset="0"/>
              <a:buChar char="•"/>
            </a:pPr>
            <a:r>
              <a:rPr lang="en-US" altLang="en-US" sz="2400" dirty="0">
                <a:latin typeface="Sitka Text" panose="02000505000000020004" pitchFamily="2" charset="0"/>
              </a:rPr>
              <a:t>Fast retransmit algorithm for rapid retransmission</a:t>
            </a:r>
          </a:p>
        </p:txBody>
      </p:sp>
      <p:pic>
        <p:nvPicPr>
          <p:cNvPr id="2" name="Picture 1">
            <a:extLst>
              <a:ext uri="{FF2B5EF4-FFF2-40B4-BE49-F238E27FC236}">
                <a16:creationId xmlns:a16="http://schemas.microsoft.com/office/drawing/2014/main" id="{4B9A6C88-B9E0-E634-7604-B43B538E2D0E}"/>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42150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878532"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“Stream of Bytes” Service</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grpSp>
        <p:nvGrpSpPr>
          <p:cNvPr id="8" name="Group 7">
            <a:extLst>
              <a:ext uri="{FF2B5EF4-FFF2-40B4-BE49-F238E27FC236}">
                <a16:creationId xmlns:a16="http://schemas.microsoft.com/office/drawing/2014/main" id="{4801CB84-0AC5-4F66-B0F0-69BE451245BA}"/>
              </a:ext>
            </a:extLst>
          </p:cNvPr>
          <p:cNvGrpSpPr/>
          <p:nvPr/>
        </p:nvGrpSpPr>
        <p:grpSpPr>
          <a:xfrm>
            <a:off x="1888331" y="1362135"/>
            <a:ext cx="8415338" cy="4419600"/>
            <a:chOff x="304800" y="1600200"/>
            <a:chExt cx="8415338" cy="4419600"/>
          </a:xfrm>
        </p:grpSpPr>
        <p:grpSp>
          <p:nvGrpSpPr>
            <p:cNvPr id="9" name="Group 3">
              <a:extLst>
                <a:ext uri="{FF2B5EF4-FFF2-40B4-BE49-F238E27FC236}">
                  <a16:creationId xmlns:a16="http://schemas.microsoft.com/office/drawing/2014/main" id="{E6DF2307-6AFF-4B22-914B-4FC1FFC1543D}"/>
                </a:ext>
              </a:extLst>
            </p:cNvPr>
            <p:cNvGrpSpPr>
              <a:grpSpLocks/>
            </p:cNvGrpSpPr>
            <p:nvPr/>
          </p:nvGrpSpPr>
          <p:grpSpPr bwMode="auto">
            <a:xfrm>
              <a:off x="1447800" y="2128838"/>
              <a:ext cx="5029200" cy="609600"/>
              <a:chOff x="912" y="1104"/>
              <a:chExt cx="3648" cy="384"/>
            </a:xfrm>
          </p:grpSpPr>
          <p:sp>
            <p:nvSpPr>
              <p:cNvPr id="120" name="Line 4">
                <a:extLst>
                  <a:ext uri="{FF2B5EF4-FFF2-40B4-BE49-F238E27FC236}">
                    <a16:creationId xmlns:a16="http://schemas.microsoft.com/office/drawing/2014/main" id="{63A5BD6D-F798-42F3-88F2-16456634ECCD}"/>
                  </a:ext>
                </a:extLst>
              </p:cNvPr>
              <p:cNvSpPr>
                <a:spLocks noChangeShapeType="1"/>
              </p:cNvSpPr>
              <p:nvPr/>
            </p:nvSpPr>
            <p:spPr bwMode="auto">
              <a:xfrm>
                <a:off x="912" y="1104"/>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5">
                <a:extLst>
                  <a:ext uri="{FF2B5EF4-FFF2-40B4-BE49-F238E27FC236}">
                    <a16:creationId xmlns:a16="http://schemas.microsoft.com/office/drawing/2014/main" id="{9E9D8FF4-4552-4EA1-BA0F-E719AE24E5C1}"/>
                  </a:ext>
                </a:extLst>
              </p:cNvPr>
              <p:cNvSpPr>
                <a:spLocks noChangeShapeType="1"/>
              </p:cNvSpPr>
              <p:nvPr/>
            </p:nvSpPr>
            <p:spPr bwMode="auto">
              <a:xfrm>
                <a:off x="912" y="1488"/>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6">
                <a:extLst>
                  <a:ext uri="{FF2B5EF4-FFF2-40B4-BE49-F238E27FC236}">
                    <a16:creationId xmlns:a16="http://schemas.microsoft.com/office/drawing/2014/main" id="{F247B79A-B160-4CEB-A38C-37CA0C5961C8}"/>
                  </a:ext>
                </a:extLst>
              </p:cNvPr>
              <p:cNvSpPr>
                <a:spLocks noChangeShapeType="1"/>
              </p:cNvSpPr>
              <p:nvPr/>
            </p:nvSpPr>
            <p:spPr bwMode="auto">
              <a:xfrm flipH="1">
                <a:off x="4224" y="1104"/>
                <a:ext cx="336"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7">
                <a:extLst>
                  <a:ext uri="{FF2B5EF4-FFF2-40B4-BE49-F238E27FC236}">
                    <a16:creationId xmlns:a16="http://schemas.microsoft.com/office/drawing/2014/main" id="{2B632EEA-011C-464F-ABED-EDCF33A98CDC}"/>
                  </a:ext>
                </a:extLst>
              </p:cNvPr>
              <p:cNvSpPr>
                <a:spLocks noChangeShapeType="1"/>
              </p:cNvSpPr>
              <p:nvPr/>
            </p:nvSpPr>
            <p:spPr bwMode="auto">
              <a:xfrm flipH="1">
                <a:off x="4224" y="1488"/>
                <a:ext cx="336"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 name="Line 8">
              <a:extLst>
                <a:ext uri="{FF2B5EF4-FFF2-40B4-BE49-F238E27FC236}">
                  <a16:creationId xmlns:a16="http://schemas.microsoft.com/office/drawing/2014/main" id="{2E29DB8C-E4C6-4E3C-8D18-CF25DA7C6034}"/>
                </a:ext>
              </a:extLst>
            </p:cNvPr>
            <p:cNvSpPr>
              <a:spLocks noChangeShapeType="1"/>
            </p:cNvSpPr>
            <p:nvPr/>
          </p:nvSpPr>
          <p:spPr bwMode="auto">
            <a:xfrm>
              <a:off x="1447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a:extLst>
                <a:ext uri="{FF2B5EF4-FFF2-40B4-BE49-F238E27FC236}">
                  <a16:creationId xmlns:a16="http://schemas.microsoft.com/office/drawing/2014/main" id="{02A5A02D-4D2D-4C6D-800E-FE3223E17326}"/>
                </a:ext>
              </a:extLst>
            </p:cNvPr>
            <p:cNvSpPr>
              <a:spLocks noChangeShapeType="1"/>
            </p:cNvSpPr>
            <p:nvPr/>
          </p:nvSpPr>
          <p:spPr bwMode="auto">
            <a:xfrm>
              <a:off x="1600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a:extLst>
                <a:ext uri="{FF2B5EF4-FFF2-40B4-BE49-F238E27FC236}">
                  <a16:creationId xmlns:a16="http://schemas.microsoft.com/office/drawing/2014/main" id="{451EE60D-7471-45AC-A3D7-5519232FA2C5}"/>
                </a:ext>
              </a:extLst>
            </p:cNvPr>
            <p:cNvSpPr>
              <a:spLocks noChangeShapeType="1"/>
            </p:cNvSpPr>
            <p:nvPr/>
          </p:nvSpPr>
          <p:spPr bwMode="auto">
            <a:xfrm>
              <a:off x="1752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4B9CBB89-6106-461B-B319-AC66DDE0B888}"/>
                </a:ext>
              </a:extLst>
            </p:cNvPr>
            <p:cNvSpPr>
              <a:spLocks noChangeShapeType="1"/>
            </p:cNvSpPr>
            <p:nvPr/>
          </p:nvSpPr>
          <p:spPr bwMode="auto">
            <a:xfrm>
              <a:off x="1905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2">
              <a:extLst>
                <a:ext uri="{FF2B5EF4-FFF2-40B4-BE49-F238E27FC236}">
                  <a16:creationId xmlns:a16="http://schemas.microsoft.com/office/drawing/2014/main" id="{7405C603-C4A0-4B1C-9FA5-53FA708B6933}"/>
                </a:ext>
              </a:extLst>
            </p:cNvPr>
            <p:cNvSpPr>
              <a:spLocks noChangeShapeType="1"/>
            </p:cNvSpPr>
            <p:nvPr/>
          </p:nvSpPr>
          <p:spPr bwMode="auto">
            <a:xfrm>
              <a:off x="2057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3">
              <a:extLst>
                <a:ext uri="{FF2B5EF4-FFF2-40B4-BE49-F238E27FC236}">
                  <a16:creationId xmlns:a16="http://schemas.microsoft.com/office/drawing/2014/main" id="{4A783253-6AF5-4412-A66E-50437F645E32}"/>
                </a:ext>
              </a:extLst>
            </p:cNvPr>
            <p:cNvSpPr>
              <a:spLocks noChangeShapeType="1"/>
            </p:cNvSpPr>
            <p:nvPr/>
          </p:nvSpPr>
          <p:spPr bwMode="auto">
            <a:xfrm>
              <a:off x="2209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4">
              <a:extLst>
                <a:ext uri="{FF2B5EF4-FFF2-40B4-BE49-F238E27FC236}">
                  <a16:creationId xmlns:a16="http://schemas.microsoft.com/office/drawing/2014/main" id="{A4263234-7B18-406B-AE13-EA037157492F}"/>
                </a:ext>
              </a:extLst>
            </p:cNvPr>
            <p:cNvSpPr>
              <a:spLocks noChangeShapeType="1"/>
            </p:cNvSpPr>
            <p:nvPr/>
          </p:nvSpPr>
          <p:spPr bwMode="auto">
            <a:xfrm>
              <a:off x="2362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5">
              <a:extLst>
                <a:ext uri="{FF2B5EF4-FFF2-40B4-BE49-F238E27FC236}">
                  <a16:creationId xmlns:a16="http://schemas.microsoft.com/office/drawing/2014/main" id="{2CAF8FEB-3365-4368-A650-DB31A5CAD2C8}"/>
                </a:ext>
              </a:extLst>
            </p:cNvPr>
            <p:cNvSpPr>
              <a:spLocks noChangeShapeType="1"/>
            </p:cNvSpPr>
            <p:nvPr/>
          </p:nvSpPr>
          <p:spPr bwMode="auto">
            <a:xfrm>
              <a:off x="2514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6">
              <a:extLst>
                <a:ext uri="{FF2B5EF4-FFF2-40B4-BE49-F238E27FC236}">
                  <a16:creationId xmlns:a16="http://schemas.microsoft.com/office/drawing/2014/main" id="{11DEB436-500B-4003-BBA2-0E9A0D2FDAEB}"/>
                </a:ext>
              </a:extLst>
            </p:cNvPr>
            <p:cNvSpPr>
              <a:spLocks noChangeShapeType="1"/>
            </p:cNvSpPr>
            <p:nvPr/>
          </p:nvSpPr>
          <p:spPr bwMode="auto">
            <a:xfrm>
              <a:off x="2667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7">
              <a:extLst>
                <a:ext uri="{FF2B5EF4-FFF2-40B4-BE49-F238E27FC236}">
                  <a16:creationId xmlns:a16="http://schemas.microsoft.com/office/drawing/2014/main" id="{9AF47F0B-68DA-4F8A-9611-A18F100854BD}"/>
                </a:ext>
              </a:extLst>
            </p:cNvPr>
            <p:cNvSpPr>
              <a:spLocks noChangeShapeType="1"/>
            </p:cNvSpPr>
            <p:nvPr/>
          </p:nvSpPr>
          <p:spPr bwMode="auto">
            <a:xfrm>
              <a:off x="2819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8">
              <a:extLst>
                <a:ext uri="{FF2B5EF4-FFF2-40B4-BE49-F238E27FC236}">
                  <a16:creationId xmlns:a16="http://schemas.microsoft.com/office/drawing/2014/main" id="{A0E7FD81-ACF5-40EB-96B8-E95EFDF08A6C}"/>
                </a:ext>
              </a:extLst>
            </p:cNvPr>
            <p:cNvSpPr>
              <a:spLocks noChangeShapeType="1"/>
            </p:cNvSpPr>
            <p:nvPr/>
          </p:nvSpPr>
          <p:spPr bwMode="auto">
            <a:xfrm>
              <a:off x="2971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9">
              <a:extLst>
                <a:ext uri="{FF2B5EF4-FFF2-40B4-BE49-F238E27FC236}">
                  <a16:creationId xmlns:a16="http://schemas.microsoft.com/office/drawing/2014/main" id="{FB2D1278-98F3-4B1A-855D-B362913530FA}"/>
                </a:ext>
              </a:extLst>
            </p:cNvPr>
            <p:cNvSpPr>
              <a:spLocks noChangeShapeType="1"/>
            </p:cNvSpPr>
            <p:nvPr/>
          </p:nvSpPr>
          <p:spPr bwMode="auto">
            <a:xfrm>
              <a:off x="3124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0">
              <a:extLst>
                <a:ext uri="{FF2B5EF4-FFF2-40B4-BE49-F238E27FC236}">
                  <a16:creationId xmlns:a16="http://schemas.microsoft.com/office/drawing/2014/main" id="{3B91AF86-56F5-45D1-95B1-D6470EB1CF08}"/>
                </a:ext>
              </a:extLst>
            </p:cNvPr>
            <p:cNvSpPr>
              <a:spLocks noChangeShapeType="1"/>
            </p:cNvSpPr>
            <p:nvPr/>
          </p:nvSpPr>
          <p:spPr bwMode="auto">
            <a:xfrm>
              <a:off x="3276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1">
              <a:extLst>
                <a:ext uri="{FF2B5EF4-FFF2-40B4-BE49-F238E27FC236}">
                  <a16:creationId xmlns:a16="http://schemas.microsoft.com/office/drawing/2014/main" id="{7E99CFF5-36BA-41F5-A1AF-E3403D4C167F}"/>
                </a:ext>
              </a:extLst>
            </p:cNvPr>
            <p:cNvSpPr>
              <a:spLocks noChangeShapeType="1"/>
            </p:cNvSpPr>
            <p:nvPr/>
          </p:nvSpPr>
          <p:spPr bwMode="auto">
            <a:xfrm>
              <a:off x="3429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2">
              <a:extLst>
                <a:ext uri="{FF2B5EF4-FFF2-40B4-BE49-F238E27FC236}">
                  <a16:creationId xmlns:a16="http://schemas.microsoft.com/office/drawing/2014/main" id="{79DA99C4-3B65-4D87-B804-178DEED66178}"/>
                </a:ext>
              </a:extLst>
            </p:cNvPr>
            <p:cNvSpPr>
              <a:spLocks noChangeShapeType="1"/>
            </p:cNvSpPr>
            <p:nvPr/>
          </p:nvSpPr>
          <p:spPr bwMode="auto">
            <a:xfrm>
              <a:off x="3581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3">
              <a:extLst>
                <a:ext uri="{FF2B5EF4-FFF2-40B4-BE49-F238E27FC236}">
                  <a16:creationId xmlns:a16="http://schemas.microsoft.com/office/drawing/2014/main" id="{4AECFCA5-A478-4871-B8A3-C67A7CD090E4}"/>
                </a:ext>
              </a:extLst>
            </p:cNvPr>
            <p:cNvSpPr>
              <a:spLocks noChangeShapeType="1"/>
            </p:cNvSpPr>
            <p:nvPr/>
          </p:nvSpPr>
          <p:spPr bwMode="auto">
            <a:xfrm>
              <a:off x="3733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4">
              <a:extLst>
                <a:ext uri="{FF2B5EF4-FFF2-40B4-BE49-F238E27FC236}">
                  <a16:creationId xmlns:a16="http://schemas.microsoft.com/office/drawing/2014/main" id="{1E327D22-EBC9-4060-9F77-4FB9E0A34A9E}"/>
                </a:ext>
              </a:extLst>
            </p:cNvPr>
            <p:cNvSpPr>
              <a:spLocks noChangeShapeType="1"/>
            </p:cNvSpPr>
            <p:nvPr/>
          </p:nvSpPr>
          <p:spPr bwMode="auto">
            <a:xfrm>
              <a:off x="3886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5">
              <a:extLst>
                <a:ext uri="{FF2B5EF4-FFF2-40B4-BE49-F238E27FC236}">
                  <a16:creationId xmlns:a16="http://schemas.microsoft.com/office/drawing/2014/main" id="{F529B605-507B-48EE-A02F-2C296A72C817}"/>
                </a:ext>
              </a:extLst>
            </p:cNvPr>
            <p:cNvSpPr>
              <a:spLocks noChangeShapeType="1"/>
            </p:cNvSpPr>
            <p:nvPr/>
          </p:nvSpPr>
          <p:spPr bwMode="auto">
            <a:xfrm>
              <a:off x="4038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a:extLst>
                <a:ext uri="{FF2B5EF4-FFF2-40B4-BE49-F238E27FC236}">
                  <a16:creationId xmlns:a16="http://schemas.microsoft.com/office/drawing/2014/main" id="{09F351FA-672B-4649-9C11-C8C26475C090}"/>
                </a:ext>
              </a:extLst>
            </p:cNvPr>
            <p:cNvSpPr>
              <a:spLocks noChangeShapeType="1"/>
            </p:cNvSpPr>
            <p:nvPr/>
          </p:nvSpPr>
          <p:spPr bwMode="auto">
            <a:xfrm>
              <a:off x="4191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a:extLst>
                <a:ext uri="{FF2B5EF4-FFF2-40B4-BE49-F238E27FC236}">
                  <a16:creationId xmlns:a16="http://schemas.microsoft.com/office/drawing/2014/main" id="{7943D9FC-B1E8-4C9E-99DF-40A7FC794EB3}"/>
                </a:ext>
              </a:extLst>
            </p:cNvPr>
            <p:cNvSpPr>
              <a:spLocks noChangeShapeType="1"/>
            </p:cNvSpPr>
            <p:nvPr/>
          </p:nvSpPr>
          <p:spPr bwMode="auto">
            <a:xfrm>
              <a:off x="4343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8">
              <a:extLst>
                <a:ext uri="{FF2B5EF4-FFF2-40B4-BE49-F238E27FC236}">
                  <a16:creationId xmlns:a16="http://schemas.microsoft.com/office/drawing/2014/main" id="{2BDAED36-8CB9-4015-B732-0172AB546466}"/>
                </a:ext>
              </a:extLst>
            </p:cNvPr>
            <p:cNvSpPr>
              <a:spLocks noChangeShapeType="1"/>
            </p:cNvSpPr>
            <p:nvPr/>
          </p:nvSpPr>
          <p:spPr bwMode="auto">
            <a:xfrm>
              <a:off x="4495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29">
              <a:extLst>
                <a:ext uri="{FF2B5EF4-FFF2-40B4-BE49-F238E27FC236}">
                  <a16:creationId xmlns:a16="http://schemas.microsoft.com/office/drawing/2014/main" id="{0BAB45E1-06A2-42FA-9EC8-8AA2A10A8415}"/>
                </a:ext>
              </a:extLst>
            </p:cNvPr>
            <p:cNvSpPr>
              <a:spLocks noChangeShapeType="1"/>
            </p:cNvSpPr>
            <p:nvPr/>
          </p:nvSpPr>
          <p:spPr bwMode="auto">
            <a:xfrm>
              <a:off x="4648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0">
              <a:extLst>
                <a:ext uri="{FF2B5EF4-FFF2-40B4-BE49-F238E27FC236}">
                  <a16:creationId xmlns:a16="http://schemas.microsoft.com/office/drawing/2014/main" id="{A17E589C-8630-4E2C-AAE4-696C2DAA81B2}"/>
                </a:ext>
              </a:extLst>
            </p:cNvPr>
            <p:cNvSpPr>
              <a:spLocks noChangeShapeType="1"/>
            </p:cNvSpPr>
            <p:nvPr/>
          </p:nvSpPr>
          <p:spPr bwMode="auto">
            <a:xfrm>
              <a:off x="4800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1">
              <a:extLst>
                <a:ext uri="{FF2B5EF4-FFF2-40B4-BE49-F238E27FC236}">
                  <a16:creationId xmlns:a16="http://schemas.microsoft.com/office/drawing/2014/main" id="{F616A416-152A-49BE-B798-1B4311A4B118}"/>
                </a:ext>
              </a:extLst>
            </p:cNvPr>
            <p:cNvSpPr>
              <a:spLocks noChangeShapeType="1"/>
            </p:cNvSpPr>
            <p:nvPr/>
          </p:nvSpPr>
          <p:spPr bwMode="auto">
            <a:xfrm>
              <a:off x="4953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2">
              <a:extLst>
                <a:ext uri="{FF2B5EF4-FFF2-40B4-BE49-F238E27FC236}">
                  <a16:creationId xmlns:a16="http://schemas.microsoft.com/office/drawing/2014/main" id="{242F0527-3D32-474A-BB41-CFC8B563DCEC}"/>
                </a:ext>
              </a:extLst>
            </p:cNvPr>
            <p:cNvSpPr>
              <a:spLocks noChangeShapeType="1"/>
            </p:cNvSpPr>
            <p:nvPr/>
          </p:nvSpPr>
          <p:spPr bwMode="auto">
            <a:xfrm>
              <a:off x="5105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3">
              <a:extLst>
                <a:ext uri="{FF2B5EF4-FFF2-40B4-BE49-F238E27FC236}">
                  <a16:creationId xmlns:a16="http://schemas.microsoft.com/office/drawing/2014/main" id="{C373F8AE-70C4-4034-965D-D2431DB9D2B3}"/>
                </a:ext>
              </a:extLst>
            </p:cNvPr>
            <p:cNvSpPr>
              <a:spLocks noChangeShapeType="1"/>
            </p:cNvSpPr>
            <p:nvPr/>
          </p:nvSpPr>
          <p:spPr bwMode="auto">
            <a:xfrm>
              <a:off x="5257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4">
              <a:extLst>
                <a:ext uri="{FF2B5EF4-FFF2-40B4-BE49-F238E27FC236}">
                  <a16:creationId xmlns:a16="http://schemas.microsoft.com/office/drawing/2014/main" id="{8D2013BF-AAB9-4D50-A73C-23CE9ED23CD2}"/>
                </a:ext>
              </a:extLst>
            </p:cNvPr>
            <p:cNvSpPr>
              <a:spLocks noChangeShapeType="1"/>
            </p:cNvSpPr>
            <p:nvPr/>
          </p:nvSpPr>
          <p:spPr bwMode="auto">
            <a:xfrm>
              <a:off x="54102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5">
              <a:extLst>
                <a:ext uri="{FF2B5EF4-FFF2-40B4-BE49-F238E27FC236}">
                  <a16:creationId xmlns:a16="http://schemas.microsoft.com/office/drawing/2014/main" id="{CC49EFCB-81E0-4EA1-80FE-44654785E040}"/>
                </a:ext>
              </a:extLst>
            </p:cNvPr>
            <p:cNvSpPr>
              <a:spLocks noChangeShapeType="1"/>
            </p:cNvSpPr>
            <p:nvPr/>
          </p:nvSpPr>
          <p:spPr bwMode="auto">
            <a:xfrm>
              <a:off x="55626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6">
              <a:extLst>
                <a:ext uri="{FF2B5EF4-FFF2-40B4-BE49-F238E27FC236}">
                  <a16:creationId xmlns:a16="http://schemas.microsoft.com/office/drawing/2014/main" id="{CF201352-F67A-421A-8BD3-DDC3598B3293}"/>
                </a:ext>
              </a:extLst>
            </p:cNvPr>
            <p:cNvSpPr>
              <a:spLocks noChangeShapeType="1"/>
            </p:cNvSpPr>
            <p:nvPr/>
          </p:nvSpPr>
          <p:spPr bwMode="auto">
            <a:xfrm>
              <a:off x="57150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7">
              <a:extLst>
                <a:ext uri="{FF2B5EF4-FFF2-40B4-BE49-F238E27FC236}">
                  <a16:creationId xmlns:a16="http://schemas.microsoft.com/office/drawing/2014/main" id="{71E8AEF7-5CC5-47C4-B17E-BC1BA6B5F9F1}"/>
                </a:ext>
              </a:extLst>
            </p:cNvPr>
            <p:cNvSpPr>
              <a:spLocks noChangeShapeType="1"/>
            </p:cNvSpPr>
            <p:nvPr/>
          </p:nvSpPr>
          <p:spPr bwMode="auto">
            <a:xfrm>
              <a:off x="58674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38">
              <a:extLst>
                <a:ext uri="{FF2B5EF4-FFF2-40B4-BE49-F238E27FC236}">
                  <a16:creationId xmlns:a16="http://schemas.microsoft.com/office/drawing/2014/main" id="{9EA71BDE-0CF0-4011-BF2D-4B89A9CC63AB}"/>
                </a:ext>
              </a:extLst>
            </p:cNvPr>
            <p:cNvSpPr>
              <a:spLocks noChangeShapeType="1"/>
            </p:cNvSpPr>
            <p:nvPr/>
          </p:nvSpPr>
          <p:spPr bwMode="auto">
            <a:xfrm>
              <a:off x="6019800" y="21288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39">
              <a:extLst>
                <a:ext uri="{FF2B5EF4-FFF2-40B4-BE49-F238E27FC236}">
                  <a16:creationId xmlns:a16="http://schemas.microsoft.com/office/drawing/2014/main" id="{7FC93964-B232-46C4-A304-120DFDA41A57}"/>
                </a:ext>
              </a:extLst>
            </p:cNvPr>
            <p:cNvSpPr>
              <a:spLocks noChangeShapeType="1"/>
            </p:cNvSpPr>
            <p:nvPr/>
          </p:nvSpPr>
          <p:spPr bwMode="auto">
            <a:xfrm>
              <a:off x="6172200" y="2128838"/>
              <a:ext cx="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0">
              <a:extLst>
                <a:ext uri="{FF2B5EF4-FFF2-40B4-BE49-F238E27FC236}">
                  <a16:creationId xmlns:a16="http://schemas.microsoft.com/office/drawing/2014/main" id="{D3E26D59-C848-497F-A4FD-5561F011BF99}"/>
                </a:ext>
              </a:extLst>
            </p:cNvPr>
            <p:cNvSpPr>
              <a:spLocks noChangeShapeType="1"/>
            </p:cNvSpPr>
            <p:nvPr/>
          </p:nvSpPr>
          <p:spPr bwMode="auto">
            <a:xfrm>
              <a:off x="6324600" y="2128838"/>
              <a:ext cx="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 Box 41">
              <a:extLst>
                <a:ext uri="{FF2B5EF4-FFF2-40B4-BE49-F238E27FC236}">
                  <a16:creationId xmlns:a16="http://schemas.microsoft.com/office/drawing/2014/main" id="{C850A0BE-34D5-4051-AF55-D1F78D5B12C5}"/>
                </a:ext>
              </a:extLst>
            </p:cNvPr>
            <p:cNvSpPr txBox="1">
              <a:spLocks noChangeArrowheads="1"/>
            </p:cNvSpPr>
            <p:nvPr/>
          </p:nvSpPr>
          <p:spPr bwMode="auto">
            <a:xfrm rot="5390887">
              <a:off x="1243806" y="2283619"/>
              <a:ext cx="58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0</a:t>
              </a:r>
            </a:p>
          </p:txBody>
        </p:sp>
        <p:sp>
          <p:nvSpPr>
            <p:cNvPr id="48" name="Text Box 42">
              <a:extLst>
                <a:ext uri="{FF2B5EF4-FFF2-40B4-BE49-F238E27FC236}">
                  <a16:creationId xmlns:a16="http://schemas.microsoft.com/office/drawing/2014/main" id="{94681CC3-5BBF-43B4-A27E-695BF1138F4E}"/>
                </a:ext>
              </a:extLst>
            </p:cNvPr>
            <p:cNvSpPr txBox="1">
              <a:spLocks noChangeArrowheads="1"/>
            </p:cNvSpPr>
            <p:nvPr/>
          </p:nvSpPr>
          <p:spPr bwMode="auto">
            <a:xfrm rot="5390887">
              <a:off x="1396206" y="2283619"/>
              <a:ext cx="58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1</a:t>
              </a:r>
            </a:p>
          </p:txBody>
        </p:sp>
        <p:sp>
          <p:nvSpPr>
            <p:cNvPr id="49" name="Text Box 43">
              <a:extLst>
                <a:ext uri="{FF2B5EF4-FFF2-40B4-BE49-F238E27FC236}">
                  <a16:creationId xmlns:a16="http://schemas.microsoft.com/office/drawing/2014/main" id="{4353826C-0898-4E73-9AD2-F91EC4584296}"/>
                </a:ext>
              </a:extLst>
            </p:cNvPr>
            <p:cNvSpPr txBox="1">
              <a:spLocks noChangeArrowheads="1"/>
            </p:cNvSpPr>
            <p:nvPr/>
          </p:nvSpPr>
          <p:spPr bwMode="auto">
            <a:xfrm rot="5390887">
              <a:off x="1550194" y="2285207"/>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2</a:t>
              </a:r>
            </a:p>
          </p:txBody>
        </p:sp>
        <p:sp>
          <p:nvSpPr>
            <p:cNvPr id="50" name="Text Box 44">
              <a:extLst>
                <a:ext uri="{FF2B5EF4-FFF2-40B4-BE49-F238E27FC236}">
                  <a16:creationId xmlns:a16="http://schemas.microsoft.com/office/drawing/2014/main" id="{1AD2737E-7B65-478F-BF0D-6F73DE5A24CA}"/>
                </a:ext>
              </a:extLst>
            </p:cNvPr>
            <p:cNvSpPr txBox="1">
              <a:spLocks noChangeArrowheads="1"/>
            </p:cNvSpPr>
            <p:nvPr/>
          </p:nvSpPr>
          <p:spPr bwMode="auto">
            <a:xfrm rot="5390887">
              <a:off x="1702594" y="2285207"/>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3</a:t>
              </a:r>
            </a:p>
          </p:txBody>
        </p:sp>
        <p:sp>
          <p:nvSpPr>
            <p:cNvPr id="51" name="Line 45">
              <a:extLst>
                <a:ext uri="{FF2B5EF4-FFF2-40B4-BE49-F238E27FC236}">
                  <a16:creationId xmlns:a16="http://schemas.microsoft.com/office/drawing/2014/main" id="{DDF4862C-5021-4E05-8D0B-106A0F2E9933}"/>
                </a:ext>
              </a:extLst>
            </p:cNvPr>
            <p:cNvSpPr>
              <a:spLocks noChangeShapeType="1"/>
            </p:cNvSpPr>
            <p:nvPr/>
          </p:nvSpPr>
          <p:spPr bwMode="auto">
            <a:xfrm>
              <a:off x="2133600" y="2586038"/>
              <a:ext cx="304800" cy="47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 name="Group 46">
              <a:extLst>
                <a:ext uri="{FF2B5EF4-FFF2-40B4-BE49-F238E27FC236}">
                  <a16:creationId xmlns:a16="http://schemas.microsoft.com/office/drawing/2014/main" id="{22483DDD-A573-454E-B274-1C7D23C3A366}"/>
                </a:ext>
              </a:extLst>
            </p:cNvPr>
            <p:cNvGrpSpPr>
              <a:grpSpLocks/>
            </p:cNvGrpSpPr>
            <p:nvPr/>
          </p:nvGrpSpPr>
          <p:grpSpPr bwMode="auto">
            <a:xfrm>
              <a:off x="2743200" y="5334000"/>
              <a:ext cx="5029200" cy="609600"/>
              <a:chOff x="912" y="1104"/>
              <a:chExt cx="3648" cy="384"/>
            </a:xfrm>
          </p:grpSpPr>
          <p:sp>
            <p:nvSpPr>
              <p:cNvPr id="116" name="Line 47">
                <a:extLst>
                  <a:ext uri="{FF2B5EF4-FFF2-40B4-BE49-F238E27FC236}">
                    <a16:creationId xmlns:a16="http://schemas.microsoft.com/office/drawing/2014/main" id="{4AE81BBA-A242-49B9-8F6B-F955EBCC57DD}"/>
                  </a:ext>
                </a:extLst>
              </p:cNvPr>
              <p:cNvSpPr>
                <a:spLocks noChangeShapeType="1"/>
              </p:cNvSpPr>
              <p:nvPr/>
            </p:nvSpPr>
            <p:spPr bwMode="auto">
              <a:xfrm>
                <a:off x="912" y="1104"/>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48">
                <a:extLst>
                  <a:ext uri="{FF2B5EF4-FFF2-40B4-BE49-F238E27FC236}">
                    <a16:creationId xmlns:a16="http://schemas.microsoft.com/office/drawing/2014/main" id="{C472063F-D3D6-4835-AA7A-36EA6F7D771F}"/>
                  </a:ext>
                </a:extLst>
              </p:cNvPr>
              <p:cNvSpPr>
                <a:spLocks noChangeShapeType="1"/>
              </p:cNvSpPr>
              <p:nvPr/>
            </p:nvSpPr>
            <p:spPr bwMode="auto">
              <a:xfrm>
                <a:off x="912" y="1488"/>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49">
                <a:extLst>
                  <a:ext uri="{FF2B5EF4-FFF2-40B4-BE49-F238E27FC236}">
                    <a16:creationId xmlns:a16="http://schemas.microsoft.com/office/drawing/2014/main" id="{F1F19532-1AE0-4EF0-B004-BB113FFCC7A4}"/>
                  </a:ext>
                </a:extLst>
              </p:cNvPr>
              <p:cNvSpPr>
                <a:spLocks noChangeShapeType="1"/>
              </p:cNvSpPr>
              <p:nvPr/>
            </p:nvSpPr>
            <p:spPr bwMode="auto">
              <a:xfrm flipH="1">
                <a:off x="4224" y="1104"/>
                <a:ext cx="336"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50">
                <a:extLst>
                  <a:ext uri="{FF2B5EF4-FFF2-40B4-BE49-F238E27FC236}">
                    <a16:creationId xmlns:a16="http://schemas.microsoft.com/office/drawing/2014/main" id="{C021B4C5-5422-442E-9192-C1CFC622C213}"/>
                  </a:ext>
                </a:extLst>
              </p:cNvPr>
              <p:cNvSpPr>
                <a:spLocks noChangeShapeType="1"/>
              </p:cNvSpPr>
              <p:nvPr/>
            </p:nvSpPr>
            <p:spPr bwMode="auto">
              <a:xfrm flipH="1">
                <a:off x="4224" y="1488"/>
                <a:ext cx="336"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 name="Line 51">
              <a:extLst>
                <a:ext uri="{FF2B5EF4-FFF2-40B4-BE49-F238E27FC236}">
                  <a16:creationId xmlns:a16="http://schemas.microsoft.com/office/drawing/2014/main" id="{F4969B8D-711D-460D-A1C1-F192B10DCE99}"/>
                </a:ext>
              </a:extLst>
            </p:cNvPr>
            <p:cNvSpPr>
              <a:spLocks noChangeShapeType="1"/>
            </p:cNvSpPr>
            <p:nvPr/>
          </p:nvSpPr>
          <p:spPr bwMode="auto">
            <a:xfrm>
              <a:off x="2743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52">
              <a:extLst>
                <a:ext uri="{FF2B5EF4-FFF2-40B4-BE49-F238E27FC236}">
                  <a16:creationId xmlns:a16="http://schemas.microsoft.com/office/drawing/2014/main" id="{628C1B1C-9F8B-4460-A7F8-248159DBFC04}"/>
                </a:ext>
              </a:extLst>
            </p:cNvPr>
            <p:cNvSpPr>
              <a:spLocks noChangeShapeType="1"/>
            </p:cNvSpPr>
            <p:nvPr/>
          </p:nvSpPr>
          <p:spPr bwMode="auto">
            <a:xfrm>
              <a:off x="2895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53">
              <a:extLst>
                <a:ext uri="{FF2B5EF4-FFF2-40B4-BE49-F238E27FC236}">
                  <a16:creationId xmlns:a16="http://schemas.microsoft.com/office/drawing/2014/main" id="{AA050754-AC29-4582-83C9-6C34BF39C942}"/>
                </a:ext>
              </a:extLst>
            </p:cNvPr>
            <p:cNvSpPr>
              <a:spLocks noChangeShapeType="1"/>
            </p:cNvSpPr>
            <p:nvPr/>
          </p:nvSpPr>
          <p:spPr bwMode="auto">
            <a:xfrm>
              <a:off x="3048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54">
              <a:extLst>
                <a:ext uri="{FF2B5EF4-FFF2-40B4-BE49-F238E27FC236}">
                  <a16:creationId xmlns:a16="http://schemas.microsoft.com/office/drawing/2014/main" id="{A1F38E74-FD1A-4499-90E5-ECB6B55962AF}"/>
                </a:ext>
              </a:extLst>
            </p:cNvPr>
            <p:cNvSpPr>
              <a:spLocks noChangeShapeType="1"/>
            </p:cNvSpPr>
            <p:nvPr/>
          </p:nvSpPr>
          <p:spPr bwMode="auto">
            <a:xfrm>
              <a:off x="3200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55">
              <a:extLst>
                <a:ext uri="{FF2B5EF4-FFF2-40B4-BE49-F238E27FC236}">
                  <a16:creationId xmlns:a16="http://schemas.microsoft.com/office/drawing/2014/main" id="{F47E623A-8907-42FA-9151-E3DEE98A8AC0}"/>
                </a:ext>
              </a:extLst>
            </p:cNvPr>
            <p:cNvSpPr>
              <a:spLocks noChangeShapeType="1"/>
            </p:cNvSpPr>
            <p:nvPr/>
          </p:nvSpPr>
          <p:spPr bwMode="auto">
            <a:xfrm>
              <a:off x="3352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6">
              <a:extLst>
                <a:ext uri="{FF2B5EF4-FFF2-40B4-BE49-F238E27FC236}">
                  <a16:creationId xmlns:a16="http://schemas.microsoft.com/office/drawing/2014/main" id="{DC74C6D2-4B25-40B1-BF38-75E9A4F8A91C}"/>
                </a:ext>
              </a:extLst>
            </p:cNvPr>
            <p:cNvSpPr>
              <a:spLocks noChangeShapeType="1"/>
            </p:cNvSpPr>
            <p:nvPr/>
          </p:nvSpPr>
          <p:spPr bwMode="auto">
            <a:xfrm>
              <a:off x="3505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57">
              <a:extLst>
                <a:ext uri="{FF2B5EF4-FFF2-40B4-BE49-F238E27FC236}">
                  <a16:creationId xmlns:a16="http://schemas.microsoft.com/office/drawing/2014/main" id="{F9B3624D-AFC0-4255-AD0C-3BD21CB8562E}"/>
                </a:ext>
              </a:extLst>
            </p:cNvPr>
            <p:cNvSpPr>
              <a:spLocks noChangeShapeType="1"/>
            </p:cNvSpPr>
            <p:nvPr/>
          </p:nvSpPr>
          <p:spPr bwMode="auto">
            <a:xfrm>
              <a:off x="3657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58">
              <a:extLst>
                <a:ext uri="{FF2B5EF4-FFF2-40B4-BE49-F238E27FC236}">
                  <a16:creationId xmlns:a16="http://schemas.microsoft.com/office/drawing/2014/main" id="{4284D4AA-276E-415A-B138-EBCD4299F58E}"/>
                </a:ext>
              </a:extLst>
            </p:cNvPr>
            <p:cNvSpPr>
              <a:spLocks noChangeShapeType="1"/>
            </p:cNvSpPr>
            <p:nvPr/>
          </p:nvSpPr>
          <p:spPr bwMode="auto">
            <a:xfrm>
              <a:off x="3810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9">
              <a:extLst>
                <a:ext uri="{FF2B5EF4-FFF2-40B4-BE49-F238E27FC236}">
                  <a16:creationId xmlns:a16="http://schemas.microsoft.com/office/drawing/2014/main" id="{A8959C67-D0DC-43E0-9FCF-205779BEEE68}"/>
                </a:ext>
              </a:extLst>
            </p:cNvPr>
            <p:cNvSpPr>
              <a:spLocks noChangeShapeType="1"/>
            </p:cNvSpPr>
            <p:nvPr/>
          </p:nvSpPr>
          <p:spPr bwMode="auto">
            <a:xfrm>
              <a:off x="3962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60">
              <a:extLst>
                <a:ext uri="{FF2B5EF4-FFF2-40B4-BE49-F238E27FC236}">
                  <a16:creationId xmlns:a16="http://schemas.microsoft.com/office/drawing/2014/main" id="{A46D5376-13B6-4DDE-A3A6-309139A04B98}"/>
                </a:ext>
              </a:extLst>
            </p:cNvPr>
            <p:cNvSpPr>
              <a:spLocks noChangeShapeType="1"/>
            </p:cNvSpPr>
            <p:nvPr/>
          </p:nvSpPr>
          <p:spPr bwMode="auto">
            <a:xfrm>
              <a:off x="4114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61">
              <a:extLst>
                <a:ext uri="{FF2B5EF4-FFF2-40B4-BE49-F238E27FC236}">
                  <a16:creationId xmlns:a16="http://schemas.microsoft.com/office/drawing/2014/main" id="{F3FCA582-DD5B-4D47-872A-3EC17CD50BF3}"/>
                </a:ext>
              </a:extLst>
            </p:cNvPr>
            <p:cNvSpPr>
              <a:spLocks noChangeShapeType="1"/>
            </p:cNvSpPr>
            <p:nvPr/>
          </p:nvSpPr>
          <p:spPr bwMode="auto">
            <a:xfrm>
              <a:off x="4267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62">
              <a:extLst>
                <a:ext uri="{FF2B5EF4-FFF2-40B4-BE49-F238E27FC236}">
                  <a16:creationId xmlns:a16="http://schemas.microsoft.com/office/drawing/2014/main" id="{3880E81F-C80C-4D73-A62E-A9A9006831BC}"/>
                </a:ext>
              </a:extLst>
            </p:cNvPr>
            <p:cNvSpPr>
              <a:spLocks noChangeShapeType="1"/>
            </p:cNvSpPr>
            <p:nvPr/>
          </p:nvSpPr>
          <p:spPr bwMode="auto">
            <a:xfrm>
              <a:off x="4419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3">
              <a:extLst>
                <a:ext uri="{FF2B5EF4-FFF2-40B4-BE49-F238E27FC236}">
                  <a16:creationId xmlns:a16="http://schemas.microsoft.com/office/drawing/2014/main" id="{FD7DDD0C-11D0-4454-B652-A48709CD9931}"/>
                </a:ext>
              </a:extLst>
            </p:cNvPr>
            <p:cNvSpPr>
              <a:spLocks noChangeShapeType="1"/>
            </p:cNvSpPr>
            <p:nvPr/>
          </p:nvSpPr>
          <p:spPr bwMode="auto">
            <a:xfrm>
              <a:off x="4572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64">
              <a:extLst>
                <a:ext uri="{FF2B5EF4-FFF2-40B4-BE49-F238E27FC236}">
                  <a16:creationId xmlns:a16="http://schemas.microsoft.com/office/drawing/2014/main" id="{8E1E7C8E-1265-46AF-8B6C-1A7269A9063D}"/>
                </a:ext>
              </a:extLst>
            </p:cNvPr>
            <p:cNvSpPr>
              <a:spLocks noChangeShapeType="1"/>
            </p:cNvSpPr>
            <p:nvPr/>
          </p:nvSpPr>
          <p:spPr bwMode="auto">
            <a:xfrm>
              <a:off x="4724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65">
              <a:extLst>
                <a:ext uri="{FF2B5EF4-FFF2-40B4-BE49-F238E27FC236}">
                  <a16:creationId xmlns:a16="http://schemas.microsoft.com/office/drawing/2014/main" id="{C3124AD5-1DDD-4191-A46A-54046D9651E0}"/>
                </a:ext>
              </a:extLst>
            </p:cNvPr>
            <p:cNvSpPr>
              <a:spLocks noChangeShapeType="1"/>
            </p:cNvSpPr>
            <p:nvPr/>
          </p:nvSpPr>
          <p:spPr bwMode="auto">
            <a:xfrm>
              <a:off x="4876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66">
              <a:extLst>
                <a:ext uri="{FF2B5EF4-FFF2-40B4-BE49-F238E27FC236}">
                  <a16:creationId xmlns:a16="http://schemas.microsoft.com/office/drawing/2014/main" id="{0E5FB87B-99F6-4D3E-9B1B-CCF6A0DF5EB7}"/>
                </a:ext>
              </a:extLst>
            </p:cNvPr>
            <p:cNvSpPr>
              <a:spLocks noChangeShapeType="1"/>
            </p:cNvSpPr>
            <p:nvPr/>
          </p:nvSpPr>
          <p:spPr bwMode="auto">
            <a:xfrm>
              <a:off x="5029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67">
              <a:extLst>
                <a:ext uri="{FF2B5EF4-FFF2-40B4-BE49-F238E27FC236}">
                  <a16:creationId xmlns:a16="http://schemas.microsoft.com/office/drawing/2014/main" id="{7C79BEDC-777E-4170-B10C-E91673FD0944}"/>
                </a:ext>
              </a:extLst>
            </p:cNvPr>
            <p:cNvSpPr>
              <a:spLocks noChangeShapeType="1"/>
            </p:cNvSpPr>
            <p:nvPr/>
          </p:nvSpPr>
          <p:spPr bwMode="auto">
            <a:xfrm>
              <a:off x="5181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68">
              <a:extLst>
                <a:ext uri="{FF2B5EF4-FFF2-40B4-BE49-F238E27FC236}">
                  <a16:creationId xmlns:a16="http://schemas.microsoft.com/office/drawing/2014/main" id="{1B4123C0-D371-4D71-9739-EA91E217F2F0}"/>
                </a:ext>
              </a:extLst>
            </p:cNvPr>
            <p:cNvSpPr>
              <a:spLocks noChangeShapeType="1"/>
            </p:cNvSpPr>
            <p:nvPr/>
          </p:nvSpPr>
          <p:spPr bwMode="auto">
            <a:xfrm>
              <a:off x="5334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69">
              <a:extLst>
                <a:ext uri="{FF2B5EF4-FFF2-40B4-BE49-F238E27FC236}">
                  <a16:creationId xmlns:a16="http://schemas.microsoft.com/office/drawing/2014/main" id="{BB4B882B-9980-4115-B61C-29D20370CB14}"/>
                </a:ext>
              </a:extLst>
            </p:cNvPr>
            <p:cNvSpPr>
              <a:spLocks noChangeShapeType="1"/>
            </p:cNvSpPr>
            <p:nvPr/>
          </p:nvSpPr>
          <p:spPr bwMode="auto">
            <a:xfrm>
              <a:off x="5486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70">
              <a:extLst>
                <a:ext uri="{FF2B5EF4-FFF2-40B4-BE49-F238E27FC236}">
                  <a16:creationId xmlns:a16="http://schemas.microsoft.com/office/drawing/2014/main" id="{285D5C9C-E139-4A43-A3ED-4C1B83F52F33}"/>
                </a:ext>
              </a:extLst>
            </p:cNvPr>
            <p:cNvSpPr>
              <a:spLocks noChangeShapeType="1"/>
            </p:cNvSpPr>
            <p:nvPr/>
          </p:nvSpPr>
          <p:spPr bwMode="auto">
            <a:xfrm>
              <a:off x="5638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71">
              <a:extLst>
                <a:ext uri="{FF2B5EF4-FFF2-40B4-BE49-F238E27FC236}">
                  <a16:creationId xmlns:a16="http://schemas.microsoft.com/office/drawing/2014/main" id="{441E0CCA-2D05-4EC4-A4D2-A2658CD1736F}"/>
                </a:ext>
              </a:extLst>
            </p:cNvPr>
            <p:cNvSpPr>
              <a:spLocks noChangeShapeType="1"/>
            </p:cNvSpPr>
            <p:nvPr/>
          </p:nvSpPr>
          <p:spPr bwMode="auto">
            <a:xfrm>
              <a:off x="5791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72">
              <a:extLst>
                <a:ext uri="{FF2B5EF4-FFF2-40B4-BE49-F238E27FC236}">
                  <a16:creationId xmlns:a16="http://schemas.microsoft.com/office/drawing/2014/main" id="{2395BC7B-8B46-4EF9-96FE-C65F002D4471}"/>
                </a:ext>
              </a:extLst>
            </p:cNvPr>
            <p:cNvSpPr>
              <a:spLocks noChangeShapeType="1"/>
            </p:cNvSpPr>
            <p:nvPr/>
          </p:nvSpPr>
          <p:spPr bwMode="auto">
            <a:xfrm>
              <a:off x="5943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73">
              <a:extLst>
                <a:ext uri="{FF2B5EF4-FFF2-40B4-BE49-F238E27FC236}">
                  <a16:creationId xmlns:a16="http://schemas.microsoft.com/office/drawing/2014/main" id="{EB7F4C16-A220-4585-A916-E1B2C38949E3}"/>
                </a:ext>
              </a:extLst>
            </p:cNvPr>
            <p:cNvSpPr>
              <a:spLocks noChangeShapeType="1"/>
            </p:cNvSpPr>
            <p:nvPr/>
          </p:nvSpPr>
          <p:spPr bwMode="auto">
            <a:xfrm>
              <a:off x="6096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74">
              <a:extLst>
                <a:ext uri="{FF2B5EF4-FFF2-40B4-BE49-F238E27FC236}">
                  <a16:creationId xmlns:a16="http://schemas.microsoft.com/office/drawing/2014/main" id="{0986AF0C-B62F-4CD0-9C18-D5302E0896CC}"/>
                </a:ext>
              </a:extLst>
            </p:cNvPr>
            <p:cNvSpPr>
              <a:spLocks noChangeShapeType="1"/>
            </p:cNvSpPr>
            <p:nvPr/>
          </p:nvSpPr>
          <p:spPr bwMode="auto">
            <a:xfrm>
              <a:off x="6248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75">
              <a:extLst>
                <a:ext uri="{FF2B5EF4-FFF2-40B4-BE49-F238E27FC236}">
                  <a16:creationId xmlns:a16="http://schemas.microsoft.com/office/drawing/2014/main" id="{51CAAD36-3544-4597-9A02-4509A21D5612}"/>
                </a:ext>
              </a:extLst>
            </p:cNvPr>
            <p:cNvSpPr>
              <a:spLocks noChangeShapeType="1"/>
            </p:cNvSpPr>
            <p:nvPr/>
          </p:nvSpPr>
          <p:spPr bwMode="auto">
            <a:xfrm>
              <a:off x="6400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76">
              <a:extLst>
                <a:ext uri="{FF2B5EF4-FFF2-40B4-BE49-F238E27FC236}">
                  <a16:creationId xmlns:a16="http://schemas.microsoft.com/office/drawing/2014/main" id="{822AC845-CC10-4F6C-BCC2-BE8913D439B6}"/>
                </a:ext>
              </a:extLst>
            </p:cNvPr>
            <p:cNvSpPr>
              <a:spLocks noChangeShapeType="1"/>
            </p:cNvSpPr>
            <p:nvPr/>
          </p:nvSpPr>
          <p:spPr bwMode="auto">
            <a:xfrm>
              <a:off x="6553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77">
              <a:extLst>
                <a:ext uri="{FF2B5EF4-FFF2-40B4-BE49-F238E27FC236}">
                  <a16:creationId xmlns:a16="http://schemas.microsoft.com/office/drawing/2014/main" id="{AE399D35-1DF4-42B6-9367-19EDBEB311CA}"/>
                </a:ext>
              </a:extLst>
            </p:cNvPr>
            <p:cNvSpPr>
              <a:spLocks noChangeShapeType="1"/>
            </p:cNvSpPr>
            <p:nvPr/>
          </p:nvSpPr>
          <p:spPr bwMode="auto">
            <a:xfrm>
              <a:off x="67056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78">
              <a:extLst>
                <a:ext uri="{FF2B5EF4-FFF2-40B4-BE49-F238E27FC236}">
                  <a16:creationId xmlns:a16="http://schemas.microsoft.com/office/drawing/2014/main" id="{1E09FCE5-8CA4-4042-9F52-4319E89E3680}"/>
                </a:ext>
              </a:extLst>
            </p:cNvPr>
            <p:cNvSpPr>
              <a:spLocks noChangeShapeType="1"/>
            </p:cNvSpPr>
            <p:nvPr/>
          </p:nvSpPr>
          <p:spPr bwMode="auto">
            <a:xfrm>
              <a:off x="68580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79">
              <a:extLst>
                <a:ext uri="{FF2B5EF4-FFF2-40B4-BE49-F238E27FC236}">
                  <a16:creationId xmlns:a16="http://schemas.microsoft.com/office/drawing/2014/main" id="{992DD5E9-1CAD-4B1F-9015-6101ABDFDF88}"/>
                </a:ext>
              </a:extLst>
            </p:cNvPr>
            <p:cNvSpPr>
              <a:spLocks noChangeShapeType="1"/>
            </p:cNvSpPr>
            <p:nvPr/>
          </p:nvSpPr>
          <p:spPr bwMode="auto">
            <a:xfrm>
              <a:off x="70104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80">
              <a:extLst>
                <a:ext uri="{FF2B5EF4-FFF2-40B4-BE49-F238E27FC236}">
                  <a16:creationId xmlns:a16="http://schemas.microsoft.com/office/drawing/2014/main" id="{5E9CCA52-0725-45DF-86D6-653D1A944806}"/>
                </a:ext>
              </a:extLst>
            </p:cNvPr>
            <p:cNvSpPr>
              <a:spLocks noChangeShapeType="1"/>
            </p:cNvSpPr>
            <p:nvPr/>
          </p:nvSpPr>
          <p:spPr bwMode="auto">
            <a:xfrm>
              <a:off x="71628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81">
              <a:extLst>
                <a:ext uri="{FF2B5EF4-FFF2-40B4-BE49-F238E27FC236}">
                  <a16:creationId xmlns:a16="http://schemas.microsoft.com/office/drawing/2014/main" id="{003E74B7-A01D-4CC9-BAE8-757EBF2BF446}"/>
                </a:ext>
              </a:extLst>
            </p:cNvPr>
            <p:cNvSpPr>
              <a:spLocks noChangeShapeType="1"/>
            </p:cNvSpPr>
            <p:nvPr/>
          </p:nvSpPr>
          <p:spPr bwMode="auto">
            <a:xfrm>
              <a:off x="7315200" y="5334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82">
              <a:extLst>
                <a:ext uri="{FF2B5EF4-FFF2-40B4-BE49-F238E27FC236}">
                  <a16:creationId xmlns:a16="http://schemas.microsoft.com/office/drawing/2014/main" id="{3879B63A-EC6A-46D9-A2EF-2018452363E3}"/>
                </a:ext>
              </a:extLst>
            </p:cNvPr>
            <p:cNvSpPr>
              <a:spLocks noChangeShapeType="1"/>
            </p:cNvSpPr>
            <p:nvPr/>
          </p:nvSpPr>
          <p:spPr bwMode="auto">
            <a:xfrm>
              <a:off x="7467600" y="5334000"/>
              <a:ext cx="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83">
              <a:extLst>
                <a:ext uri="{FF2B5EF4-FFF2-40B4-BE49-F238E27FC236}">
                  <a16:creationId xmlns:a16="http://schemas.microsoft.com/office/drawing/2014/main" id="{DB3C4897-4E93-42C5-9FDE-F14F02B90B89}"/>
                </a:ext>
              </a:extLst>
            </p:cNvPr>
            <p:cNvSpPr>
              <a:spLocks noChangeShapeType="1"/>
            </p:cNvSpPr>
            <p:nvPr/>
          </p:nvSpPr>
          <p:spPr bwMode="auto">
            <a:xfrm>
              <a:off x="7620000" y="5334000"/>
              <a:ext cx="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Text Box 84">
              <a:extLst>
                <a:ext uri="{FF2B5EF4-FFF2-40B4-BE49-F238E27FC236}">
                  <a16:creationId xmlns:a16="http://schemas.microsoft.com/office/drawing/2014/main" id="{19E4613F-780F-43DE-9F00-1C3339A17C21}"/>
                </a:ext>
              </a:extLst>
            </p:cNvPr>
            <p:cNvSpPr txBox="1">
              <a:spLocks noChangeArrowheads="1"/>
            </p:cNvSpPr>
            <p:nvPr/>
          </p:nvSpPr>
          <p:spPr bwMode="auto">
            <a:xfrm rot="5390887">
              <a:off x="2540794" y="5490369"/>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0</a:t>
              </a:r>
            </a:p>
          </p:txBody>
        </p:sp>
        <p:sp>
          <p:nvSpPr>
            <p:cNvPr id="87" name="Text Box 85">
              <a:extLst>
                <a:ext uri="{FF2B5EF4-FFF2-40B4-BE49-F238E27FC236}">
                  <a16:creationId xmlns:a16="http://schemas.microsoft.com/office/drawing/2014/main" id="{464375CD-1A8B-45C0-A8C0-9E288AEF6393}"/>
                </a:ext>
              </a:extLst>
            </p:cNvPr>
            <p:cNvSpPr txBox="1">
              <a:spLocks noChangeArrowheads="1"/>
            </p:cNvSpPr>
            <p:nvPr/>
          </p:nvSpPr>
          <p:spPr bwMode="auto">
            <a:xfrm rot="5390887">
              <a:off x="2693194" y="5490369"/>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1</a:t>
              </a:r>
            </a:p>
          </p:txBody>
        </p:sp>
        <p:sp>
          <p:nvSpPr>
            <p:cNvPr id="88" name="Text Box 86">
              <a:extLst>
                <a:ext uri="{FF2B5EF4-FFF2-40B4-BE49-F238E27FC236}">
                  <a16:creationId xmlns:a16="http://schemas.microsoft.com/office/drawing/2014/main" id="{6063792F-5681-4FCE-9881-DCBC610F640E}"/>
                </a:ext>
              </a:extLst>
            </p:cNvPr>
            <p:cNvSpPr txBox="1">
              <a:spLocks noChangeArrowheads="1"/>
            </p:cNvSpPr>
            <p:nvPr/>
          </p:nvSpPr>
          <p:spPr bwMode="auto">
            <a:xfrm rot="5390887">
              <a:off x="2845594" y="5490369"/>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2</a:t>
              </a:r>
            </a:p>
          </p:txBody>
        </p:sp>
        <p:sp>
          <p:nvSpPr>
            <p:cNvPr id="89" name="Text Box 87">
              <a:extLst>
                <a:ext uri="{FF2B5EF4-FFF2-40B4-BE49-F238E27FC236}">
                  <a16:creationId xmlns:a16="http://schemas.microsoft.com/office/drawing/2014/main" id="{1CFE7ECF-6183-411C-9330-2F23615680BC}"/>
                </a:ext>
              </a:extLst>
            </p:cNvPr>
            <p:cNvSpPr txBox="1">
              <a:spLocks noChangeArrowheads="1"/>
            </p:cNvSpPr>
            <p:nvPr/>
          </p:nvSpPr>
          <p:spPr bwMode="auto">
            <a:xfrm rot="5390887">
              <a:off x="2997994" y="5490369"/>
              <a:ext cx="587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3</a:t>
              </a:r>
            </a:p>
          </p:txBody>
        </p:sp>
        <p:sp>
          <p:nvSpPr>
            <p:cNvPr id="90" name="Line 88">
              <a:extLst>
                <a:ext uri="{FF2B5EF4-FFF2-40B4-BE49-F238E27FC236}">
                  <a16:creationId xmlns:a16="http://schemas.microsoft.com/office/drawing/2014/main" id="{B78C9ABE-4AE9-4D8B-A064-0305FE6C7226}"/>
                </a:ext>
              </a:extLst>
            </p:cNvPr>
            <p:cNvSpPr>
              <a:spLocks noChangeShapeType="1"/>
            </p:cNvSpPr>
            <p:nvPr/>
          </p:nvSpPr>
          <p:spPr bwMode="auto">
            <a:xfrm>
              <a:off x="3429000" y="5486400"/>
              <a:ext cx="457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89">
              <a:extLst>
                <a:ext uri="{FF2B5EF4-FFF2-40B4-BE49-F238E27FC236}">
                  <a16:creationId xmlns:a16="http://schemas.microsoft.com/office/drawing/2014/main" id="{242F65C7-778C-4DDA-BA1A-8FEE90DEAC81}"/>
                </a:ext>
              </a:extLst>
            </p:cNvPr>
            <p:cNvSpPr>
              <a:spLocks noChangeShapeType="1"/>
            </p:cNvSpPr>
            <p:nvPr/>
          </p:nvSpPr>
          <p:spPr bwMode="auto">
            <a:xfrm>
              <a:off x="3429000" y="5791200"/>
              <a:ext cx="457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Text Box 90">
              <a:extLst>
                <a:ext uri="{FF2B5EF4-FFF2-40B4-BE49-F238E27FC236}">
                  <a16:creationId xmlns:a16="http://schemas.microsoft.com/office/drawing/2014/main" id="{4B937CD4-3268-414F-9BF5-6E37316C5D30}"/>
                </a:ext>
              </a:extLst>
            </p:cNvPr>
            <p:cNvSpPr txBox="1">
              <a:spLocks noChangeArrowheads="1"/>
            </p:cNvSpPr>
            <p:nvPr/>
          </p:nvSpPr>
          <p:spPr bwMode="auto">
            <a:xfrm>
              <a:off x="304800" y="1600200"/>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Comic Sans MS" panose="030F0702030302020204" pitchFamily="66" charset="0"/>
                </a:rPr>
                <a:t>Host A</a:t>
              </a:r>
            </a:p>
          </p:txBody>
        </p:sp>
        <p:sp>
          <p:nvSpPr>
            <p:cNvPr id="93" name="Text Box 91">
              <a:extLst>
                <a:ext uri="{FF2B5EF4-FFF2-40B4-BE49-F238E27FC236}">
                  <a16:creationId xmlns:a16="http://schemas.microsoft.com/office/drawing/2014/main" id="{59392AE5-3B6D-4685-96B2-C20A76BA6B50}"/>
                </a:ext>
              </a:extLst>
            </p:cNvPr>
            <p:cNvSpPr txBox="1">
              <a:spLocks noChangeArrowheads="1"/>
            </p:cNvSpPr>
            <p:nvPr/>
          </p:nvSpPr>
          <p:spPr bwMode="auto">
            <a:xfrm>
              <a:off x="304800" y="4805363"/>
              <a:ext cx="115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Comic Sans MS" panose="030F0702030302020204" pitchFamily="66" charset="0"/>
                </a:rPr>
                <a:t>Host B</a:t>
              </a:r>
            </a:p>
          </p:txBody>
        </p:sp>
        <p:sp>
          <p:nvSpPr>
            <p:cNvPr id="94" name="Rectangle 92">
              <a:extLst>
                <a:ext uri="{FF2B5EF4-FFF2-40B4-BE49-F238E27FC236}">
                  <a16:creationId xmlns:a16="http://schemas.microsoft.com/office/drawing/2014/main" id="{449D33CA-3D54-4150-9D34-BCDF01BA9CA1}"/>
                </a:ext>
              </a:extLst>
            </p:cNvPr>
            <p:cNvSpPr>
              <a:spLocks noChangeArrowheads="1"/>
            </p:cNvSpPr>
            <p:nvPr/>
          </p:nvSpPr>
          <p:spPr bwMode="auto">
            <a:xfrm>
              <a:off x="1447800" y="3200400"/>
              <a:ext cx="12192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95" name="Text Box 93">
              <a:extLst>
                <a:ext uri="{FF2B5EF4-FFF2-40B4-BE49-F238E27FC236}">
                  <a16:creationId xmlns:a16="http://schemas.microsoft.com/office/drawing/2014/main" id="{9BD9D228-01DA-45FB-AA41-E00E68ABAAEF}"/>
                </a:ext>
              </a:extLst>
            </p:cNvPr>
            <p:cNvSpPr txBox="1">
              <a:spLocks noChangeArrowheads="1"/>
            </p:cNvSpPr>
            <p:nvPr/>
          </p:nvSpPr>
          <p:spPr bwMode="auto">
            <a:xfrm rot="5390887">
              <a:off x="2272506" y="2348707"/>
              <a:ext cx="663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80</a:t>
              </a:r>
            </a:p>
          </p:txBody>
        </p:sp>
        <p:sp>
          <p:nvSpPr>
            <p:cNvPr id="96" name="Line 94">
              <a:extLst>
                <a:ext uri="{FF2B5EF4-FFF2-40B4-BE49-F238E27FC236}">
                  <a16:creationId xmlns:a16="http://schemas.microsoft.com/office/drawing/2014/main" id="{28CD0C85-5C42-400B-8965-C4DF8F080158}"/>
                </a:ext>
              </a:extLst>
            </p:cNvPr>
            <p:cNvSpPr>
              <a:spLocks noChangeShapeType="1"/>
            </p:cNvSpPr>
            <p:nvPr/>
          </p:nvSpPr>
          <p:spPr bwMode="auto">
            <a:xfrm>
              <a:off x="2133600" y="2357438"/>
              <a:ext cx="304800" cy="47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Rectangle 95">
              <a:extLst>
                <a:ext uri="{FF2B5EF4-FFF2-40B4-BE49-F238E27FC236}">
                  <a16:creationId xmlns:a16="http://schemas.microsoft.com/office/drawing/2014/main" id="{88637BD0-1ACF-4821-B62F-5659A437E8C6}"/>
                </a:ext>
              </a:extLst>
            </p:cNvPr>
            <p:cNvSpPr>
              <a:spLocks noChangeArrowheads="1"/>
            </p:cNvSpPr>
            <p:nvPr/>
          </p:nvSpPr>
          <p:spPr bwMode="auto">
            <a:xfrm>
              <a:off x="2743200" y="4495800"/>
              <a:ext cx="12192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98" name="Line 96">
              <a:extLst>
                <a:ext uri="{FF2B5EF4-FFF2-40B4-BE49-F238E27FC236}">
                  <a16:creationId xmlns:a16="http://schemas.microsoft.com/office/drawing/2014/main" id="{E651EAE7-1B23-4E52-A344-89F5F1D928EA}"/>
                </a:ext>
              </a:extLst>
            </p:cNvPr>
            <p:cNvSpPr>
              <a:spLocks noChangeShapeType="1"/>
            </p:cNvSpPr>
            <p:nvPr/>
          </p:nvSpPr>
          <p:spPr bwMode="auto">
            <a:xfrm>
              <a:off x="1447800" y="3581400"/>
              <a:ext cx="1295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97">
              <a:extLst>
                <a:ext uri="{FF2B5EF4-FFF2-40B4-BE49-F238E27FC236}">
                  <a16:creationId xmlns:a16="http://schemas.microsoft.com/office/drawing/2014/main" id="{0C71D2D3-A4EB-4E0C-89F6-677220FB29BD}"/>
                </a:ext>
              </a:extLst>
            </p:cNvPr>
            <p:cNvSpPr>
              <a:spLocks noChangeShapeType="1"/>
            </p:cNvSpPr>
            <p:nvPr/>
          </p:nvSpPr>
          <p:spPr bwMode="auto">
            <a:xfrm>
              <a:off x="2667000" y="3581400"/>
              <a:ext cx="1295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98">
              <a:extLst>
                <a:ext uri="{FF2B5EF4-FFF2-40B4-BE49-F238E27FC236}">
                  <a16:creationId xmlns:a16="http://schemas.microsoft.com/office/drawing/2014/main" id="{752D0126-E0B9-43CA-A491-A7101FCE8609}"/>
                </a:ext>
              </a:extLst>
            </p:cNvPr>
            <p:cNvSpPr>
              <a:spLocks noChangeShapeType="1"/>
            </p:cNvSpPr>
            <p:nvPr/>
          </p:nvSpPr>
          <p:spPr bwMode="auto">
            <a:xfrm>
              <a:off x="15240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99">
              <a:extLst>
                <a:ext uri="{FF2B5EF4-FFF2-40B4-BE49-F238E27FC236}">
                  <a16:creationId xmlns:a16="http://schemas.microsoft.com/office/drawing/2014/main" id="{009D2E13-5662-45D1-8581-D6DEA22F2B24}"/>
                </a:ext>
              </a:extLst>
            </p:cNvPr>
            <p:cNvSpPr>
              <a:spLocks noChangeShapeType="1"/>
            </p:cNvSpPr>
            <p:nvPr/>
          </p:nvSpPr>
          <p:spPr bwMode="auto">
            <a:xfrm>
              <a:off x="16764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100">
              <a:extLst>
                <a:ext uri="{FF2B5EF4-FFF2-40B4-BE49-F238E27FC236}">
                  <a16:creationId xmlns:a16="http://schemas.microsoft.com/office/drawing/2014/main" id="{E199AC6D-72AD-4D49-BCCB-1BD2DFB0C2E8}"/>
                </a:ext>
              </a:extLst>
            </p:cNvPr>
            <p:cNvSpPr>
              <a:spLocks noChangeShapeType="1"/>
            </p:cNvSpPr>
            <p:nvPr/>
          </p:nvSpPr>
          <p:spPr bwMode="auto">
            <a:xfrm>
              <a:off x="18288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01">
              <a:extLst>
                <a:ext uri="{FF2B5EF4-FFF2-40B4-BE49-F238E27FC236}">
                  <a16:creationId xmlns:a16="http://schemas.microsoft.com/office/drawing/2014/main" id="{9B1CF490-6B6C-470E-AFA8-4FD7738C14B7}"/>
                </a:ext>
              </a:extLst>
            </p:cNvPr>
            <p:cNvSpPr>
              <a:spLocks noChangeShapeType="1"/>
            </p:cNvSpPr>
            <p:nvPr/>
          </p:nvSpPr>
          <p:spPr bwMode="auto">
            <a:xfrm>
              <a:off x="19812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02">
              <a:extLst>
                <a:ext uri="{FF2B5EF4-FFF2-40B4-BE49-F238E27FC236}">
                  <a16:creationId xmlns:a16="http://schemas.microsoft.com/office/drawing/2014/main" id="{3BA0EB70-E005-4620-8D79-4AFC64B91D3C}"/>
                </a:ext>
              </a:extLst>
            </p:cNvPr>
            <p:cNvSpPr>
              <a:spLocks noChangeShapeType="1"/>
            </p:cNvSpPr>
            <p:nvPr/>
          </p:nvSpPr>
          <p:spPr bwMode="auto">
            <a:xfrm>
              <a:off x="2590800" y="2743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03">
              <a:extLst>
                <a:ext uri="{FF2B5EF4-FFF2-40B4-BE49-F238E27FC236}">
                  <a16:creationId xmlns:a16="http://schemas.microsoft.com/office/drawing/2014/main" id="{A8AC85A2-13F1-459E-95D9-DBB641682D0A}"/>
                </a:ext>
              </a:extLst>
            </p:cNvPr>
            <p:cNvSpPr>
              <a:spLocks noChangeShapeType="1"/>
            </p:cNvSpPr>
            <p:nvPr/>
          </p:nvSpPr>
          <p:spPr bwMode="auto">
            <a:xfrm>
              <a:off x="2133600" y="2967038"/>
              <a:ext cx="304800" cy="47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104">
              <a:extLst>
                <a:ext uri="{FF2B5EF4-FFF2-40B4-BE49-F238E27FC236}">
                  <a16:creationId xmlns:a16="http://schemas.microsoft.com/office/drawing/2014/main" id="{6BD1E84F-77CC-434A-902B-BCEE06504C7D}"/>
                </a:ext>
              </a:extLst>
            </p:cNvPr>
            <p:cNvSpPr>
              <a:spLocks noChangeShapeType="1"/>
            </p:cNvSpPr>
            <p:nvPr/>
          </p:nvSpPr>
          <p:spPr bwMode="auto">
            <a:xfrm>
              <a:off x="2819400" y="4876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105">
              <a:extLst>
                <a:ext uri="{FF2B5EF4-FFF2-40B4-BE49-F238E27FC236}">
                  <a16:creationId xmlns:a16="http://schemas.microsoft.com/office/drawing/2014/main" id="{E2F4DF83-E564-4366-9B47-C629F2977EC7}"/>
                </a:ext>
              </a:extLst>
            </p:cNvPr>
            <p:cNvSpPr>
              <a:spLocks noChangeShapeType="1"/>
            </p:cNvSpPr>
            <p:nvPr/>
          </p:nvSpPr>
          <p:spPr bwMode="auto">
            <a:xfrm>
              <a:off x="2971800" y="4876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106">
              <a:extLst>
                <a:ext uri="{FF2B5EF4-FFF2-40B4-BE49-F238E27FC236}">
                  <a16:creationId xmlns:a16="http://schemas.microsoft.com/office/drawing/2014/main" id="{6A49B6F7-1138-4F97-89BD-37C1E4B58E49}"/>
                </a:ext>
              </a:extLst>
            </p:cNvPr>
            <p:cNvSpPr>
              <a:spLocks noChangeShapeType="1"/>
            </p:cNvSpPr>
            <p:nvPr/>
          </p:nvSpPr>
          <p:spPr bwMode="auto">
            <a:xfrm>
              <a:off x="3124200" y="4876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107">
              <a:extLst>
                <a:ext uri="{FF2B5EF4-FFF2-40B4-BE49-F238E27FC236}">
                  <a16:creationId xmlns:a16="http://schemas.microsoft.com/office/drawing/2014/main" id="{244A8BE4-D1B4-40C7-89F8-9A8AF0FBBA8A}"/>
                </a:ext>
              </a:extLst>
            </p:cNvPr>
            <p:cNvSpPr>
              <a:spLocks noChangeShapeType="1"/>
            </p:cNvSpPr>
            <p:nvPr/>
          </p:nvSpPr>
          <p:spPr bwMode="auto">
            <a:xfrm>
              <a:off x="3276600" y="4876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108">
              <a:extLst>
                <a:ext uri="{FF2B5EF4-FFF2-40B4-BE49-F238E27FC236}">
                  <a16:creationId xmlns:a16="http://schemas.microsoft.com/office/drawing/2014/main" id="{7940F596-B7E6-4B3F-80F9-E3A5E1E43C43}"/>
                </a:ext>
              </a:extLst>
            </p:cNvPr>
            <p:cNvSpPr>
              <a:spLocks noChangeShapeType="1"/>
            </p:cNvSpPr>
            <p:nvPr/>
          </p:nvSpPr>
          <p:spPr bwMode="auto">
            <a:xfrm>
              <a:off x="3886200" y="4876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109">
              <a:extLst>
                <a:ext uri="{FF2B5EF4-FFF2-40B4-BE49-F238E27FC236}">
                  <a16:creationId xmlns:a16="http://schemas.microsoft.com/office/drawing/2014/main" id="{40CB51C7-3ED5-43B1-A15C-4A7CD10A0ED3}"/>
                </a:ext>
              </a:extLst>
            </p:cNvPr>
            <p:cNvSpPr>
              <a:spLocks noChangeShapeType="1"/>
            </p:cNvSpPr>
            <p:nvPr/>
          </p:nvSpPr>
          <p:spPr bwMode="auto">
            <a:xfrm>
              <a:off x="3429000" y="5100638"/>
              <a:ext cx="304800" cy="47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Text Box 110">
              <a:extLst>
                <a:ext uri="{FF2B5EF4-FFF2-40B4-BE49-F238E27FC236}">
                  <a16:creationId xmlns:a16="http://schemas.microsoft.com/office/drawing/2014/main" id="{4C3F32F1-717F-420E-A61B-21F54E96A590}"/>
                </a:ext>
              </a:extLst>
            </p:cNvPr>
            <p:cNvSpPr txBox="1">
              <a:spLocks noChangeArrowheads="1"/>
            </p:cNvSpPr>
            <p:nvPr/>
          </p:nvSpPr>
          <p:spPr bwMode="auto">
            <a:xfrm>
              <a:off x="1498600" y="3203575"/>
              <a:ext cx="1173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99"/>
                  </a:solidFill>
                  <a:latin typeface="Comic Sans MS" panose="030F0702030302020204" pitchFamily="66" charset="0"/>
                </a:rPr>
                <a:t>TCP Data</a:t>
              </a:r>
            </a:p>
          </p:txBody>
        </p:sp>
        <p:sp>
          <p:nvSpPr>
            <p:cNvPr id="113" name="Text Box 111">
              <a:extLst>
                <a:ext uri="{FF2B5EF4-FFF2-40B4-BE49-F238E27FC236}">
                  <a16:creationId xmlns:a16="http://schemas.microsoft.com/office/drawing/2014/main" id="{DB121E5E-DC2D-48E8-91D6-0DED5BD1660E}"/>
                </a:ext>
              </a:extLst>
            </p:cNvPr>
            <p:cNvSpPr txBox="1">
              <a:spLocks noChangeArrowheads="1"/>
            </p:cNvSpPr>
            <p:nvPr/>
          </p:nvSpPr>
          <p:spPr bwMode="auto">
            <a:xfrm>
              <a:off x="2717800" y="4513263"/>
              <a:ext cx="1173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000099"/>
                  </a:solidFill>
                  <a:latin typeface="Comic Sans MS" panose="030F0702030302020204" pitchFamily="66" charset="0"/>
                </a:rPr>
                <a:t>TCP Data</a:t>
              </a:r>
            </a:p>
          </p:txBody>
        </p:sp>
        <p:sp>
          <p:nvSpPr>
            <p:cNvPr id="114" name="Text Box 112">
              <a:extLst>
                <a:ext uri="{FF2B5EF4-FFF2-40B4-BE49-F238E27FC236}">
                  <a16:creationId xmlns:a16="http://schemas.microsoft.com/office/drawing/2014/main" id="{B43B47CA-5CAA-408D-9300-3A8B9715132C}"/>
                </a:ext>
              </a:extLst>
            </p:cNvPr>
            <p:cNvSpPr txBox="1">
              <a:spLocks noChangeArrowheads="1"/>
            </p:cNvSpPr>
            <p:nvPr/>
          </p:nvSpPr>
          <p:spPr bwMode="auto">
            <a:xfrm rot="5390887">
              <a:off x="3569494" y="5550694"/>
              <a:ext cx="663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latin typeface="Times New Roman" panose="02020603050405020304" pitchFamily="18" charset="0"/>
                </a:rPr>
                <a:t>Byte 80</a:t>
              </a:r>
            </a:p>
          </p:txBody>
        </p:sp>
        <p:sp>
          <p:nvSpPr>
            <p:cNvPr id="115" name="AutoShape 113">
              <a:extLst>
                <a:ext uri="{FF2B5EF4-FFF2-40B4-BE49-F238E27FC236}">
                  <a16:creationId xmlns:a16="http://schemas.microsoft.com/office/drawing/2014/main" id="{479D167A-2633-418A-B6CC-81ECDE4D4133}"/>
                </a:ext>
              </a:extLst>
            </p:cNvPr>
            <p:cNvSpPr>
              <a:spLocks noChangeArrowheads="1"/>
            </p:cNvSpPr>
            <p:nvPr/>
          </p:nvSpPr>
          <p:spPr bwMode="auto">
            <a:xfrm>
              <a:off x="3727450" y="2890838"/>
              <a:ext cx="4992688" cy="1293812"/>
            </a:xfrm>
            <a:prstGeom prst="wedgeRectCallout">
              <a:avLst>
                <a:gd name="adj1" fmla="val -72481"/>
                <a:gd name="adj2" fmla="val -987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371600" indent="-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828800" indent="-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286000" indent="-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743200" indent="-4572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200400" indent="-4572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657600" indent="-4572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114800" indent="-4572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Comic Sans MS" panose="030F0702030302020204" pitchFamily="66" charset="0"/>
                </a:rPr>
                <a:t>Segment sent when:</a:t>
              </a:r>
            </a:p>
            <a:p>
              <a:pPr>
                <a:lnSpc>
                  <a:spcPct val="100000"/>
                </a:lnSpc>
                <a:spcBef>
                  <a:spcPct val="0"/>
                </a:spcBef>
                <a:buFontTx/>
                <a:buAutoNum type="arabicPeriod"/>
              </a:pPr>
              <a:r>
                <a:rPr lang="en-US" altLang="en-US" sz="2000">
                  <a:latin typeface="Comic Sans MS" panose="030F0702030302020204" pitchFamily="66" charset="0"/>
                </a:rPr>
                <a:t>Segment full (Max Segment Size),</a:t>
              </a:r>
            </a:p>
            <a:p>
              <a:pPr>
                <a:lnSpc>
                  <a:spcPct val="100000"/>
                </a:lnSpc>
                <a:spcBef>
                  <a:spcPct val="0"/>
                </a:spcBef>
                <a:buFontTx/>
                <a:buAutoNum type="arabicPeriod"/>
              </a:pPr>
              <a:r>
                <a:rPr lang="en-US" altLang="en-US" sz="2000">
                  <a:latin typeface="Comic Sans MS" panose="030F0702030302020204" pitchFamily="66" charset="0"/>
                </a:rPr>
                <a:t>Not full, but times out, or</a:t>
              </a:r>
            </a:p>
            <a:p>
              <a:pPr>
                <a:lnSpc>
                  <a:spcPct val="100000"/>
                </a:lnSpc>
                <a:spcBef>
                  <a:spcPct val="0"/>
                </a:spcBef>
                <a:buFontTx/>
                <a:buAutoNum type="arabicPeriod"/>
              </a:pPr>
              <a:r>
                <a:rPr lang="en-US" altLang="en-US" sz="2000">
                  <a:latin typeface="Comic Sans MS" panose="030F0702030302020204" pitchFamily="66" charset="0"/>
                </a:rPr>
                <a:t>“Pushed” by application.</a:t>
              </a:r>
            </a:p>
          </p:txBody>
        </p:sp>
      </p:grpSp>
      <p:pic>
        <p:nvPicPr>
          <p:cNvPr id="2" name="Picture 1">
            <a:extLst>
              <a:ext uri="{FF2B5EF4-FFF2-40B4-BE49-F238E27FC236}">
                <a16:creationId xmlns:a16="http://schemas.microsoft.com/office/drawing/2014/main" id="{78060BE8-CA14-FDFC-C3D9-059CE5126D5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913418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699778"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Segment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7170" name="Picture 2" descr="Transport Layer protocols">
            <a:extLst>
              <a:ext uri="{FF2B5EF4-FFF2-40B4-BE49-F238E27FC236}">
                <a16:creationId xmlns:a16="http://schemas.microsoft.com/office/drawing/2014/main" id="{80AE6F69-2181-4F46-871C-67B01DA1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933" y="1979027"/>
            <a:ext cx="7380034" cy="3794592"/>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8F81F34B-D52A-47EC-A8E9-D6791878915A}"/>
              </a:ext>
            </a:extLst>
          </p:cNvPr>
          <p:cNvSpPr txBox="1"/>
          <p:nvPr/>
        </p:nvSpPr>
        <p:spPr>
          <a:xfrm>
            <a:off x="717452" y="1024593"/>
            <a:ext cx="11474548" cy="1200329"/>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Sitka Text" panose="02000505000000020004" pitchFamily="2" charset="0"/>
              </a:rPr>
              <a:t>Source port address and</a:t>
            </a:r>
            <a:r>
              <a:rPr lang="en-US" b="0" i="0" dirty="0">
                <a:solidFill>
                  <a:srgbClr val="000000"/>
                </a:solidFill>
                <a:effectLst/>
                <a:latin typeface="Sitka Text" panose="02000505000000020004" pitchFamily="2" charset="0"/>
              </a:rPr>
              <a:t> </a:t>
            </a:r>
            <a:r>
              <a:rPr lang="en-US" b="1" i="0" dirty="0">
                <a:solidFill>
                  <a:srgbClr val="000000"/>
                </a:solidFill>
                <a:effectLst/>
                <a:latin typeface="Sitka Text" panose="02000505000000020004" pitchFamily="2" charset="0"/>
              </a:rPr>
              <a:t>Destination port address:</a:t>
            </a:r>
            <a:r>
              <a:rPr lang="en-US" b="0" i="0" dirty="0">
                <a:solidFill>
                  <a:srgbClr val="000000"/>
                </a:solidFill>
                <a:effectLst/>
                <a:latin typeface="Sitka Text" panose="02000505000000020004" pitchFamily="2" charset="0"/>
              </a:rPr>
              <a:t> It is used to define the address of the application program in a source/destination computer. It is a 16-bit field.</a:t>
            </a:r>
          </a:p>
          <a:p>
            <a:pPr algn="just">
              <a:buFont typeface="Arial" panose="020B0604020202020204" pitchFamily="34" charset="0"/>
              <a:buChar char="•"/>
            </a:pPr>
            <a:endParaRPr lang="en-US" b="0" i="0" dirty="0">
              <a:solidFill>
                <a:srgbClr val="000000"/>
              </a:solidFill>
              <a:effectLst/>
              <a:latin typeface="Sitka Text" panose="02000505000000020004" pitchFamily="2" charset="0"/>
            </a:endParaRPr>
          </a:p>
          <a:p>
            <a:pPr algn="just">
              <a:buFont typeface="Arial" panose="020B0604020202020204" pitchFamily="34" charset="0"/>
              <a:buChar char="•"/>
            </a:pPr>
            <a:endParaRPr lang="en-US" b="0" i="0" dirty="0">
              <a:solidFill>
                <a:srgbClr val="000000"/>
              </a:solidFill>
              <a:effectLst/>
              <a:latin typeface="Sitka Text" panose="02000505000000020004" pitchFamily="2" charset="0"/>
            </a:endParaRPr>
          </a:p>
        </p:txBody>
      </p:sp>
      <p:sp>
        <p:nvSpPr>
          <p:cNvPr id="125" name="TextBox 124">
            <a:extLst>
              <a:ext uri="{FF2B5EF4-FFF2-40B4-BE49-F238E27FC236}">
                <a16:creationId xmlns:a16="http://schemas.microsoft.com/office/drawing/2014/main" id="{9CF52C78-3D46-4235-B075-9557F9AB44DE}"/>
              </a:ext>
            </a:extLst>
          </p:cNvPr>
          <p:cNvSpPr txBox="1"/>
          <p:nvPr/>
        </p:nvSpPr>
        <p:spPr>
          <a:xfrm>
            <a:off x="717452" y="1831427"/>
            <a:ext cx="3685736" cy="3970318"/>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Sitka Text" panose="02000505000000020004" pitchFamily="2" charset="0"/>
              </a:rPr>
              <a:t>Sequence number:</a:t>
            </a:r>
            <a:r>
              <a:rPr lang="en-US" b="0" i="0" dirty="0">
                <a:solidFill>
                  <a:srgbClr val="000000"/>
                </a:solidFill>
                <a:effectLst/>
                <a:latin typeface="Sitka Text" panose="02000505000000020004" pitchFamily="2" charset="0"/>
              </a:rPr>
              <a:t> A stream of data is divided into two or more TCP segments. The 32-bit sequence number field represents the position of the data in an original data stream.</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Acknowledgement number:</a:t>
            </a:r>
            <a:r>
              <a:rPr lang="en-US" b="0" i="0" dirty="0">
                <a:solidFill>
                  <a:srgbClr val="000000"/>
                </a:solidFill>
                <a:effectLst/>
                <a:latin typeface="Sitka Text" panose="02000505000000020004" pitchFamily="2" charset="0"/>
              </a:rPr>
              <a:t> A 32-field acknowledgement number acknowledge the data from other communicating devices. If ACK field is set to 1, then it specifies the sequence number that the receiver is expecting to receive.</a:t>
            </a:r>
            <a:endParaRPr lang="en-US" dirty="0"/>
          </a:p>
        </p:txBody>
      </p:sp>
      <p:pic>
        <p:nvPicPr>
          <p:cNvPr id="2" name="Picture 1">
            <a:extLst>
              <a:ext uri="{FF2B5EF4-FFF2-40B4-BE49-F238E27FC236}">
                <a16:creationId xmlns:a16="http://schemas.microsoft.com/office/drawing/2014/main" id="{EDDC8A77-7993-79CF-8A2F-895B854BCB9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714658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699778"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Segment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7170" name="Picture 2" descr="Transport Layer protocols">
            <a:extLst>
              <a:ext uri="{FF2B5EF4-FFF2-40B4-BE49-F238E27FC236}">
                <a16:creationId xmlns:a16="http://schemas.microsoft.com/office/drawing/2014/main" id="{80AE6F69-2181-4F46-871C-67B01DA1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75" y="1130151"/>
            <a:ext cx="7380034" cy="3794592"/>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9CF52C78-3D46-4235-B075-9557F9AB44DE}"/>
              </a:ext>
            </a:extLst>
          </p:cNvPr>
          <p:cNvSpPr txBox="1"/>
          <p:nvPr/>
        </p:nvSpPr>
        <p:spPr>
          <a:xfrm>
            <a:off x="588997" y="1130151"/>
            <a:ext cx="3954868" cy="5078313"/>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Sitka Text" panose="02000505000000020004" pitchFamily="2" charset="0"/>
              </a:rPr>
              <a:t>Header Length (HLEN):</a:t>
            </a:r>
            <a:r>
              <a:rPr lang="en-US" b="0" i="0" dirty="0">
                <a:solidFill>
                  <a:srgbClr val="000000"/>
                </a:solidFill>
                <a:effectLst/>
                <a:latin typeface="Sitka Text" panose="02000505000000020004" pitchFamily="2" charset="0"/>
              </a:rPr>
              <a:t> It specifies the size of the TCP header in 32-bit words. The minimum size of the header is 5 words, and the maximum size of the header is 15 words. Therefore, the maximum size of the TCP header is 60 bytes, and the minimum size of the TCP header is 20 bytes.</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Reserved:</a:t>
            </a:r>
            <a:r>
              <a:rPr lang="en-US" b="0" i="0" dirty="0">
                <a:solidFill>
                  <a:srgbClr val="000000"/>
                </a:solidFill>
                <a:effectLst/>
                <a:latin typeface="Sitka Text" panose="02000505000000020004" pitchFamily="2" charset="0"/>
              </a:rPr>
              <a:t> It is a six-bit field which is reserved for future use.</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Control bits:</a:t>
            </a:r>
            <a:r>
              <a:rPr lang="en-US" b="0" i="0" dirty="0">
                <a:solidFill>
                  <a:srgbClr val="000000"/>
                </a:solidFill>
                <a:effectLst/>
                <a:latin typeface="Sitka Text" panose="02000505000000020004" pitchFamily="2" charset="0"/>
              </a:rPr>
              <a:t> Each bit of a control field functions individually and independently. A control bit defines the use of a segment or serves as a validity check for other fields.</a:t>
            </a:r>
          </a:p>
        </p:txBody>
      </p:sp>
      <p:pic>
        <p:nvPicPr>
          <p:cNvPr id="2" name="Picture 1">
            <a:extLst>
              <a:ext uri="{FF2B5EF4-FFF2-40B4-BE49-F238E27FC236}">
                <a16:creationId xmlns:a16="http://schemas.microsoft.com/office/drawing/2014/main" id="{C901C100-99B6-0456-9AD0-00E488A8806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02321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699778"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Segment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7170" name="Picture 2" descr="Transport Layer protocols">
            <a:extLst>
              <a:ext uri="{FF2B5EF4-FFF2-40B4-BE49-F238E27FC236}">
                <a16:creationId xmlns:a16="http://schemas.microsoft.com/office/drawing/2014/main" id="{80AE6F69-2181-4F46-871C-67B01DA1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81" y="1130151"/>
            <a:ext cx="5982628" cy="307608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9CF52C78-3D46-4235-B075-9557F9AB44DE}"/>
              </a:ext>
            </a:extLst>
          </p:cNvPr>
          <p:cNvSpPr txBox="1"/>
          <p:nvPr/>
        </p:nvSpPr>
        <p:spPr>
          <a:xfrm>
            <a:off x="588997" y="922056"/>
            <a:ext cx="5164689" cy="5355312"/>
          </a:xfrm>
          <a:prstGeom prst="rect">
            <a:avLst/>
          </a:prstGeom>
          <a:noFill/>
        </p:spPr>
        <p:txBody>
          <a:bodyPr wrap="square">
            <a:spAutoFit/>
          </a:bodyPr>
          <a:lstStyle/>
          <a:p>
            <a:pPr algn="just">
              <a:buFont typeface="Arial" panose="020B0604020202020204" pitchFamily="34" charset="0"/>
              <a:buChar char="•"/>
            </a:pPr>
            <a:r>
              <a:rPr lang="en-US" b="1" i="0" dirty="0">
                <a:solidFill>
                  <a:srgbClr val="000000"/>
                </a:solidFill>
                <a:effectLst/>
                <a:latin typeface="Sitka Text" panose="02000505000000020004" pitchFamily="2" charset="0"/>
              </a:rPr>
              <a:t>URG:</a:t>
            </a:r>
            <a:r>
              <a:rPr lang="en-US" b="0" i="0" dirty="0">
                <a:solidFill>
                  <a:srgbClr val="000000"/>
                </a:solidFill>
                <a:effectLst/>
                <a:latin typeface="Sitka Text" panose="02000505000000020004" pitchFamily="2" charset="0"/>
              </a:rPr>
              <a:t> The URG field indicates that the data in a segment is urgent.</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ACK:</a:t>
            </a:r>
            <a:r>
              <a:rPr lang="en-US" b="0" i="0" dirty="0">
                <a:solidFill>
                  <a:srgbClr val="000000"/>
                </a:solidFill>
                <a:effectLst/>
                <a:latin typeface="Sitka Text" panose="02000505000000020004" pitchFamily="2" charset="0"/>
              </a:rPr>
              <a:t> When ACK field is set, then it validates the acknowledgement number.</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PSH:</a:t>
            </a:r>
            <a:r>
              <a:rPr lang="en-US" b="0" i="0" dirty="0">
                <a:solidFill>
                  <a:srgbClr val="000000"/>
                </a:solidFill>
                <a:effectLst/>
                <a:latin typeface="Sitka Text" panose="02000505000000020004" pitchFamily="2" charset="0"/>
              </a:rPr>
              <a:t> The PSH field is used to inform the sender that higher throughput is needed so if possible, data must be pushed with higher throughput.</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RST:</a:t>
            </a:r>
            <a:r>
              <a:rPr lang="en-US" b="0" i="0" dirty="0">
                <a:solidFill>
                  <a:srgbClr val="000000"/>
                </a:solidFill>
                <a:effectLst/>
                <a:latin typeface="Sitka Text" panose="02000505000000020004" pitchFamily="2" charset="0"/>
              </a:rPr>
              <a:t> The reset bit is used to reset the TCP connection when there is any confusion occurs in the sequence numbers.</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SYN:</a:t>
            </a:r>
            <a:r>
              <a:rPr lang="en-US" b="0" i="0" dirty="0">
                <a:solidFill>
                  <a:srgbClr val="000000"/>
                </a:solidFill>
                <a:effectLst/>
                <a:latin typeface="Sitka Text" panose="02000505000000020004" pitchFamily="2" charset="0"/>
              </a:rPr>
              <a:t> The SYN field is used to synchronize the sequence numbers in three types of segments: connection request, connection confirmation ( with the ACK bit set ), and confirmation acknowledgement.</a:t>
            </a:r>
          </a:p>
          <a:p>
            <a:pPr algn="just">
              <a:buFont typeface="Arial" panose="020B0604020202020204" pitchFamily="34" charset="0"/>
              <a:buChar char="•"/>
            </a:pPr>
            <a:r>
              <a:rPr lang="en-US" b="1" i="0" dirty="0">
                <a:solidFill>
                  <a:srgbClr val="000000"/>
                </a:solidFill>
                <a:effectLst/>
                <a:latin typeface="Sitka Text" panose="02000505000000020004" pitchFamily="2" charset="0"/>
              </a:rPr>
              <a:t>FIN:</a:t>
            </a:r>
            <a:r>
              <a:rPr lang="en-US" b="0" i="0" dirty="0">
                <a:solidFill>
                  <a:srgbClr val="000000"/>
                </a:solidFill>
                <a:effectLst/>
                <a:latin typeface="Sitka Text" panose="02000505000000020004" pitchFamily="2" charset="0"/>
              </a:rPr>
              <a:t> The FIN field is used to inform the receiving TCP module that the sender has finished sending data.</a:t>
            </a:r>
          </a:p>
        </p:txBody>
      </p:sp>
      <p:pic>
        <p:nvPicPr>
          <p:cNvPr id="2" name="Picture 1">
            <a:extLst>
              <a:ext uri="{FF2B5EF4-FFF2-40B4-BE49-F238E27FC236}">
                <a16:creationId xmlns:a16="http://schemas.microsoft.com/office/drawing/2014/main" id="{D1BC8828-E180-6A5A-909A-53FBFA75E03D}"/>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04680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699778"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Segment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7170" name="Picture 2" descr="Transport Layer protocols">
            <a:extLst>
              <a:ext uri="{FF2B5EF4-FFF2-40B4-BE49-F238E27FC236}">
                <a16:creationId xmlns:a16="http://schemas.microsoft.com/office/drawing/2014/main" id="{80AE6F69-2181-4F46-871C-67B01DA1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25414"/>
            <a:ext cx="5982628" cy="307608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9CF52C78-3D46-4235-B075-9557F9AB44DE}"/>
              </a:ext>
            </a:extLst>
          </p:cNvPr>
          <p:cNvSpPr txBox="1"/>
          <p:nvPr/>
        </p:nvSpPr>
        <p:spPr>
          <a:xfrm>
            <a:off x="588997" y="1424521"/>
            <a:ext cx="5164689" cy="3477875"/>
          </a:xfrm>
          <a:prstGeom prst="rect">
            <a:avLst/>
          </a:prstGeom>
          <a:noFill/>
        </p:spPr>
        <p:txBody>
          <a:bodyPr wrap="square">
            <a:spAutoFit/>
          </a:bodyPr>
          <a:lstStyle/>
          <a:p>
            <a:pPr algn="just">
              <a:buFont typeface="Arial" panose="020B0604020202020204" pitchFamily="34" charset="0"/>
              <a:buChar char="•"/>
            </a:pPr>
            <a:r>
              <a:rPr lang="en-US" sz="2000" b="1" i="0" dirty="0">
                <a:solidFill>
                  <a:srgbClr val="000000"/>
                </a:solidFill>
                <a:effectLst/>
                <a:latin typeface="Sitka Text" panose="02000505000000020004" pitchFamily="2" charset="0"/>
              </a:rPr>
              <a:t>Window Size:</a:t>
            </a:r>
            <a:r>
              <a:rPr lang="en-US" sz="2000" b="0" i="0" dirty="0">
                <a:solidFill>
                  <a:srgbClr val="000000"/>
                </a:solidFill>
                <a:effectLst/>
                <a:latin typeface="Sitka Text" panose="02000505000000020004" pitchFamily="2" charset="0"/>
              </a:rPr>
              <a:t> The window is a 16-bit field that defines the size of the window.</a:t>
            </a:r>
          </a:p>
          <a:p>
            <a:pPr algn="just">
              <a:buFont typeface="Arial" panose="020B0604020202020204" pitchFamily="34" charset="0"/>
              <a:buChar char="•"/>
            </a:pPr>
            <a:r>
              <a:rPr lang="en-US" sz="2000" b="1" i="0" dirty="0">
                <a:solidFill>
                  <a:srgbClr val="000000"/>
                </a:solidFill>
                <a:effectLst/>
                <a:latin typeface="Sitka Text" panose="02000505000000020004" pitchFamily="2" charset="0"/>
              </a:rPr>
              <a:t>Checksum:</a:t>
            </a:r>
            <a:r>
              <a:rPr lang="en-US" sz="2000" b="0" i="0" dirty="0">
                <a:solidFill>
                  <a:srgbClr val="000000"/>
                </a:solidFill>
                <a:effectLst/>
                <a:latin typeface="Sitka Text" panose="02000505000000020004" pitchFamily="2" charset="0"/>
              </a:rPr>
              <a:t> The checksum is a 16-bit field used in error detection.</a:t>
            </a:r>
          </a:p>
          <a:p>
            <a:pPr algn="just">
              <a:buFont typeface="Arial" panose="020B0604020202020204" pitchFamily="34" charset="0"/>
              <a:buChar char="•"/>
            </a:pPr>
            <a:r>
              <a:rPr lang="en-US" sz="2000" b="1" i="0" dirty="0">
                <a:solidFill>
                  <a:srgbClr val="000000"/>
                </a:solidFill>
                <a:effectLst/>
                <a:latin typeface="Sitka Text" panose="02000505000000020004" pitchFamily="2" charset="0"/>
              </a:rPr>
              <a:t>Urgent pointer:</a:t>
            </a:r>
            <a:r>
              <a:rPr lang="en-US" sz="2000" b="0" i="0" dirty="0">
                <a:solidFill>
                  <a:srgbClr val="000000"/>
                </a:solidFill>
                <a:effectLst/>
                <a:latin typeface="Sitka Text" panose="02000505000000020004" pitchFamily="2" charset="0"/>
              </a:rPr>
              <a:t> If URG flag is set to 1, then this 16-bit field is an offset from the sequence number indicating that it is a last urgent data byte.</a:t>
            </a:r>
          </a:p>
          <a:p>
            <a:pPr algn="just">
              <a:buFont typeface="Arial" panose="020B0604020202020204" pitchFamily="34" charset="0"/>
              <a:buChar char="•"/>
            </a:pPr>
            <a:r>
              <a:rPr lang="en-US" sz="2000" b="1" i="0" dirty="0">
                <a:solidFill>
                  <a:srgbClr val="000000"/>
                </a:solidFill>
                <a:effectLst/>
                <a:latin typeface="Sitka Text" panose="02000505000000020004" pitchFamily="2" charset="0"/>
              </a:rPr>
              <a:t>Options and padding:</a:t>
            </a:r>
            <a:r>
              <a:rPr lang="en-US" sz="2000" b="0" i="0" dirty="0">
                <a:solidFill>
                  <a:srgbClr val="000000"/>
                </a:solidFill>
                <a:effectLst/>
                <a:latin typeface="Sitka Text" panose="02000505000000020004" pitchFamily="2" charset="0"/>
              </a:rPr>
              <a:t> It defines the optional fields that convey the additional information to the receiver.</a:t>
            </a:r>
          </a:p>
        </p:txBody>
      </p:sp>
      <p:pic>
        <p:nvPicPr>
          <p:cNvPr id="2" name="Picture 1">
            <a:extLst>
              <a:ext uri="{FF2B5EF4-FFF2-40B4-BE49-F238E27FC236}">
                <a16:creationId xmlns:a16="http://schemas.microsoft.com/office/drawing/2014/main" id="{72EE925E-99A1-E14F-3AAD-DC44B5CD5E9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588870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39360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vs UDP</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graphicFrame>
        <p:nvGraphicFramePr>
          <p:cNvPr id="3" name="Table 2">
            <a:extLst>
              <a:ext uri="{FF2B5EF4-FFF2-40B4-BE49-F238E27FC236}">
                <a16:creationId xmlns:a16="http://schemas.microsoft.com/office/drawing/2014/main" id="{A94F735C-73D5-47C8-B752-E1CCB52FAB80}"/>
              </a:ext>
            </a:extLst>
          </p:cNvPr>
          <p:cNvGraphicFramePr>
            <a:graphicFrameLocks noGrp="1"/>
          </p:cNvGraphicFramePr>
          <p:nvPr>
            <p:extLst>
              <p:ext uri="{D42A27DB-BD31-4B8C-83A1-F6EECF244321}">
                <p14:modId xmlns:p14="http://schemas.microsoft.com/office/powerpoint/2010/main" val="2773113817"/>
              </p:ext>
            </p:extLst>
          </p:nvPr>
        </p:nvGraphicFramePr>
        <p:xfrm>
          <a:off x="802954" y="975795"/>
          <a:ext cx="11027976" cy="5131528"/>
        </p:xfrm>
        <a:graphic>
          <a:graphicData uri="http://schemas.openxmlformats.org/drawingml/2006/table">
            <a:tbl>
              <a:tblPr/>
              <a:tblGrid>
                <a:gridCol w="2442435">
                  <a:extLst>
                    <a:ext uri="{9D8B030D-6E8A-4147-A177-3AD203B41FA5}">
                      <a16:colId xmlns:a16="http://schemas.microsoft.com/office/drawing/2014/main" val="2499237799"/>
                    </a:ext>
                  </a:extLst>
                </a:gridCol>
                <a:gridCol w="3577442">
                  <a:extLst>
                    <a:ext uri="{9D8B030D-6E8A-4147-A177-3AD203B41FA5}">
                      <a16:colId xmlns:a16="http://schemas.microsoft.com/office/drawing/2014/main" val="2606000748"/>
                    </a:ext>
                  </a:extLst>
                </a:gridCol>
                <a:gridCol w="5008099">
                  <a:extLst>
                    <a:ext uri="{9D8B030D-6E8A-4147-A177-3AD203B41FA5}">
                      <a16:colId xmlns:a16="http://schemas.microsoft.com/office/drawing/2014/main" val="295341479"/>
                    </a:ext>
                  </a:extLst>
                </a:gridCol>
              </a:tblGrid>
              <a:tr h="359885">
                <a:tc>
                  <a:txBody>
                    <a:bodyPr/>
                    <a:lstStyle/>
                    <a:p>
                      <a:pPr algn="l" fontAlgn="t"/>
                      <a:r>
                        <a:rPr lang="en-US" sz="1800">
                          <a:solidFill>
                            <a:srgbClr val="000000"/>
                          </a:solidFill>
                          <a:effectLst/>
                          <a:latin typeface="Sitka Text" panose="02000505000000020004" pitchFamily="2" charset="0"/>
                        </a:rPr>
                        <a:t>Basis for Comparison</a:t>
                      </a:r>
                    </a:p>
                  </a:txBody>
                  <a:tcPr marL="81792" marR="81792" marT="81792" marB="81792">
                    <a:lnL w="9525" cap="flat" cmpd="sng" algn="ctr">
                      <a:solidFill>
                        <a:srgbClr val="D0A231"/>
                      </a:solidFill>
                      <a:prstDash val="solid"/>
                      <a:round/>
                      <a:headEnd type="none" w="med" len="med"/>
                      <a:tailEnd type="none" w="med" len="med"/>
                    </a:lnL>
                    <a:lnR w="9525" cap="flat" cmpd="sng" algn="ctr">
                      <a:solidFill>
                        <a:srgbClr val="D0A231"/>
                      </a:solidFill>
                      <a:prstDash val="solid"/>
                      <a:round/>
                      <a:headEnd type="none" w="med" len="med"/>
                      <a:tailEnd type="none" w="med" len="med"/>
                    </a:lnR>
                    <a:lnT w="9525" cap="flat" cmpd="sng" algn="ctr">
                      <a:solidFill>
                        <a:srgbClr val="D0A231"/>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US" sz="1800">
                          <a:solidFill>
                            <a:srgbClr val="000000"/>
                          </a:solidFill>
                          <a:effectLst/>
                          <a:latin typeface="Sitka Text" panose="02000505000000020004" pitchFamily="2" charset="0"/>
                        </a:rPr>
                        <a:t>TCP</a:t>
                      </a:r>
                    </a:p>
                  </a:txBody>
                  <a:tcPr marL="81792" marR="81792" marT="81792" marB="81792">
                    <a:lnL w="9525" cap="flat" cmpd="sng" algn="ctr">
                      <a:solidFill>
                        <a:srgbClr val="D0A231"/>
                      </a:solidFill>
                      <a:prstDash val="solid"/>
                      <a:round/>
                      <a:headEnd type="none" w="med" len="med"/>
                      <a:tailEnd type="none" w="med" len="med"/>
                    </a:lnL>
                    <a:lnR w="9525" cap="flat" cmpd="sng" algn="ctr">
                      <a:solidFill>
                        <a:srgbClr val="D0A231"/>
                      </a:solidFill>
                      <a:prstDash val="solid"/>
                      <a:round/>
                      <a:headEnd type="none" w="med" len="med"/>
                      <a:tailEnd type="none" w="med" len="med"/>
                    </a:lnR>
                    <a:lnT w="9525" cap="flat" cmpd="sng" algn="ctr">
                      <a:solidFill>
                        <a:srgbClr val="D0A231"/>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US" sz="1800" dirty="0">
                          <a:solidFill>
                            <a:srgbClr val="000000"/>
                          </a:solidFill>
                          <a:effectLst/>
                          <a:latin typeface="Sitka Text" panose="02000505000000020004" pitchFamily="2" charset="0"/>
                        </a:rPr>
                        <a:t>UDP</a:t>
                      </a:r>
                    </a:p>
                  </a:txBody>
                  <a:tcPr marL="81792" marR="81792" marT="81792" marB="81792">
                    <a:lnL w="9525" cap="flat" cmpd="sng" algn="ctr">
                      <a:solidFill>
                        <a:srgbClr val="D0A231"/>
                      </a:solidFill>
                      <a:prstDash val="solid"/>
                      <a:round/>
                      <a:headEnd type="none" w="med" len="med"/>
                      <a:tailEnd type="none" w="med" len="med"/>
                    </a:lnL>
                    <a:lnR w="9525" cap="flat" cmpd="sng" algn="ctr">
                      <a:solidFill>
                        <a:srgbClr val="D0A231"/>
                      </a:solidFill>
                      <a:prstDash val="solid"/>
                      <a:round/>
                      <a:headEnd type="none" w="med" len="med"/>
                      <a:tailEnd type="none" w="med" len="med"/>
                    </a:lnR>
                    <a:lnT w="9525" cap="flat" cmpd="sng" algn="ctr">
                      <a:solidFill>
                        <a:srgbClr val="D0A231"/>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97545606"/>
                  </a:ext>
                </a:extLst>
              </a:tr>
              <a:tr h="1286862">
                <a:tc>
                  <a:txBody>
                    <a:bodyPr/>
                    <a:lstStyle/>
                    <a:p>
                      <a:pPr algn="just" fontAlgn="t"/>
                      <a:r>
                        <a:rPr lang="en-US" sz="1800" dirty="0">
                          <a:solidFill>
                            <a:srgbClr val="333333"/>
                          </a:solidFill>
                          <a:effectLst/>
                          <a:latin typeface="Sitka Text" panose="02000505000000020004" pitchFamily="2" charset="0"/>
                        </a:rPr>
                        <a:t>Definition</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dirty="0">
                          <a:solidFill>
                            <a:srgbClr val="333333"/>
                          </a:solidFill>
                          <a:effectLst/>
                          <a:latin typeface="Sitka Text" panose="02000505000000020004" pitchFamily="2" charset="0"/>
                        </a:rPr>
                        <a:t>TCP establishes a virtual circuit before transmitting the data.</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a:solidFill>
                            <a:srgbClr val="333333"/>
                          </a:solidFill>
                          <a:effectLst/>
                          <a:latin typeface="Sitka Text" panose="02000505000000020004" pitchFamily="2" charset="0"/>
                        </a:rPr>
                        <a:t>UDP transmits the data directly to the destination computer without verifying whether the receiver is ready to receive or not.</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907362625"/>
                  </a:ext>
                </a:extLst>
              </a:tr>
              <a:tr h="501658">
                <a:tc>
                  <a:txBody>
                    <a:bodyPr/>
                    <a:lstStyle/>
                    <a:p>
                      <a:pPr algn="just" fontAlgn="t"/>
                      <a:r>
                        <a:rPr lang="en-US" sz="1800">
                          <a:solidFill>
                            <a:srgbClr val="333333"/>
                          </a:solidFill>
                          <a:effectLst/>
                          <a:latin typeface="Sitka Text" panose="02000505000000020004" pitchFamily="2" charset="0"/>
                        </a:rPr>
                        <a:t>Connection Type</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a:solidFill>
                            <a:srgbClr val="333333"/>
                          </a:solidFill>
                          <a:effectLst/>
                          <a:latin typeface="Sitka Text" panose="02000505000000020004" pitchFamily="2" charset="0"/>
                        </a:rPr>
                        <a:t>It is a Connection-Oriented protocol</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a:solidFill>
                            <a:srgbClr val="333333"/>
                          </a:solidFill>
                          <a:effectLst/>
                          <a:latin typeface="Sitka Text" panose="02000505000000020004" pitchFamily="2" charset="0"/>
                        </a:rPr>
                        <a:t>It is a Connectionless protocol</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2839038583"/>
                  </a:ext>
                </a:extLst>
              </a:tr>
              <a:tr h="305357">
                <a:tc>
                  <a:txBody>
                    <a:bodyPr/>
                    <a:lstStyle/>
                    <a:p>
                      <a:pPr algn="just" fontAlgn="t"/>
                      <a:r>
                        <a:rPr lang="en-US" sz="1800">
                          <a:solidFill>
                            <a:srgbClr val="333333"/>
                          </a:solidFill>
                          <a:effectLst/>
                          <a:latin typeface="Sitka Text" panose="02000505000000020004" pitchFamily="2" charset="0"/>
                        </a:rPr>
                        <a:t>Speed</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a:solidFill>
                            <a:srgbClr val="333333"/>
                          </a:solidFill>
                          <a:effectLst/>
                          <a:latin typeface="Sitka Text" panose="02000505000000020004" pitchFamily="2" charset="0"/>
                        </a:rPr>
                        <a:t>slow</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a:solidFill>
                            <a:srgbClr val="333333"/>
                          </a:solidFill>
                          <a:effectLst/>
                          <a:latin typeface="Sitka Text" panose="02000505000000020004" pitchFamily="2" charset="0"/>
                        </a:rPr>
                        <a:t>high</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5857625"/>
                  </a:ext>
                </a:extLst>
              </a:tr>
              <a:tr h="501658">
                <a:tc>
                  <a:txBody>
                    <a:bodyPr/>
                    <a:lstStyle/>
                    <a:p>
                      <a:pPr algn="just" fontAlgn="t"/>
                      <a:r>
                        <a:rPr lang="en-US" sz="1800">
                          <a:solidFill>
                            <a:srgbClr val="333333"/>
                          </a:solidFill>
                          <a:effectLst/>
                          <a:latin typeface="Sitka Text" panose="02000505000000020004" pitchFamily="2" charset="0"/>
                        </a:rPr>
                        <a:t>Reliability</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a:solidFill>
                            <a:srgbClr val="333333"/>
                          </a:solidFill>
                          <a:effectLst/>
                          <a:latin typeface="Sitka Text" panose="02000505000000020004" pitchFamily="2" charset="0"/>
                        </a:rPr>
                        <a:t>It is a reliable protocol.</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a:solidFill>
                            <a:srgbClr val="333333"/>
                          </a:solidFill>
                          <a:effectLst/>
                          <a:latin typeface="Sitka Text" panose="02000505000000020004" pitchFamily="2" charset="0"/>
                        </a:rPr>
                        <a:t>It is an unreliable protocol.</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416851674"/>
                  </a:ext>
                </a:extLst>
              </a:tr>
              <a:tr h="305357">
                <a:tc>
                  <a:txBody>
                    <a:bodyPr/>
                    <a:lstStyle/>
                    <a:p>
                      <a:pPr algn="just" fontAlgn="t"/>
                      <a:r>
                        <a:rPr lang="en-US" sz="1800">
                          <a:solidFill>
                            <a:srgbClr val="333333"/>
                          </a:solidFill>
                          <a:effectLst/>
                          <a:latin typeface="Sitka Text" panose="02000505000000020004" pitchFamily="2" charset="0"/>
                        </a:rPr>
                        <a:t>Header size</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a:solidFill>
                            <a:srgbClr val="333333"/>
                          </a:solidFill>
                          <a:effectLst/>
                          <a:latin typeface="Sitka Text" panose="02000505000000020004" pitchFamily="2" charset="0"/>
                        </a:rPr>
                        <a:t>20 bytes</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US" sz="1800">
                          <a:solidFill>
                            <a:srgbClr val="333333"/>
                          </a:solidFill>
                          <a:effectLst/>
                          <a:latin typeface="Sitka Text" panose="02000505000000020004" pitchFamily="2" charset="0"/>
                        </a:rPr>
                        <a:t>8 bytes</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719301915"/>
                  </a:ext>
                </a:extLst>
              </a:tr>
              <a:tr h="1090561">
                <a:tc>
                  <a:txBody>
                    <a:bodyPr/>
                    <a:lstStyle/>
                    <a:p>
                      <a:pPr algn="just" fontAlgn="t"/>
                      <a:r>
                        <a:rPr lang="en-US" sz="1800">
                          <a:solidFill>
                            <a:srgbClr val="333333"/>
                          </a:solidFill>
                          <a:effectLst/>
                          <a:latin typeface="Sitka Text" panose="02000505000000020004" pitchFamily="2" charset="0"/>
                        </a:rPr>
                        <a:t>acknowledgement</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a:solidFill>
                            <a:srgbClr val="333333"/>
                          </a:solidFill>
                          <a:effectLst/>
                          <a:latin typeface="Sitka Text" panose="02000505000000020004" pitchFamily="2" charset="0"/>
                        </a:rPr>
                        <a:t>It waits for the acknowledgement of data and has the ability to resend the lost packets.</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US" sz="1800" dirty="0">
                          <a:solidFill>
                            <a:srgbClr val="333333"/>
                          </a:solidFill>
                          <a:effectLst/>
                          <a:latin typeface="Sitka Text" panose="02000505000000020004" pitchFamily="2" charset="0"/>
                        </a:rPr>
                        <a:t>It neither takes the acknowledgement, nor it retransmits the damaged frame.</a:t>
                      </a:r>
                    </a:p>
                  </a:txBody>
                  <a:tcPr marL="54528" marR="54528" marT="54528" marB="54528">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2852342782"/>
                  </a:ext>
                </a:extLst>
              </a:tr>
            </a:tbl>
          </a:graphicData>
        </a:graphic>
      </p:graphicFrame>
      <p:pic>
        <p:nvPicPr>
          <p:cNvPr id="2" name="Picture 1">
            <a:extLst>
              <a:ext uri="{FF2B5EF4-FFF2-40B4-BE49-F238E27FC236}">
                <a16:creationId xmlns:a16="http://schemas.microsoft.com/office/drawing/2014/main" id="{CEF216C5-2D6A-FAFC-E4C3-26ADE64B0B9C}"/>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81970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77699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Transport Layer</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323557" y="1905506"/>
            <a:ext cx="7371471" cy="3046988"/>
          </a:xfrm>
          <a:prstGeom prst="rect">
            <a:avLst/>
          </a:prstGeom>
          <a:noFill/>
        </p:spPr>
        <p:txBody>
          <a:bodyPr wrap="square">
            <a:spAutoFit/>
          </a:bodyPr>
          <a:lstStyle/>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Communication between processes (e.g., socket)</a:t>
            </a:r>
          </a:p>
          <a:p>
            <a:pPr marL="800100" lvl="1" indent="-342900">
              <a:buFont typeface="Arial" panose="020B0604020202020204" pitchFamily="34" charset="0"/>
              <a:buChar char="•"/>
              <a:defRPr/>
            </a:pPr>
            <a:r>
              <a:rPr lang="en-US" altLang="en-US" sz="2400" dirty="0">
                <a:latin typeface="Sitka Text" panose="02000505000000020004" pitchFamily="2" charset="0"/>
              </a:rPr>
              <a:t>Provide</a:t>
            </a:r>
            <a:r>
              <a:rPr lang="en-US" altLang="en-US" sz="2400" i="1" dirty="0">
                <a:solidFill>
                  <a:srgbClr val="FF0000"/>
                </a:solidFill>
                <a:latin typeface="Sitka Text" panose="02000505000000020004" pitchFamily="2" charset="0"/>
              </a:rPr>
              <a:t> logical communication</a:t>
            </a:r>
            <a:r>
              <a:rPr lang="en-US" altLang="en-US" sz="2400" dirty="0">
                <a:latin typeface="Sitka Text" panose="02000505000000020004" pitchFamily="2" charset="0"/>
              </a:rPr>
              <a:t> between application processes running on different hosts</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Relies on network layer and serves the application layer</a:t>
            </a:r>
          </a:p>
          <a:p>
            <a:pPr marL="800100" lvl="1" indent="-342900" fontAlgn="auto">
              <a:spcAft>
                <a:spcPts val="0"/>
              </a:spcAft>
              <a:buFont typeface="Arial" panose="020B0604020202020204" pitchFamily="34" charset="0"/>
              <a:buChar char="•"/>
              <a:defRPr/>
            </a:pPr>
            <a:r>
              <a:rPr lang="en-US" altLang="en-US" sz="2400" dirty="0">
                <a:latin typeface="Sitka Text" panose="02000505000000020004" pitchFamily="2" charset="0"/>
              </a:rPr>
              <a:t>E.g., TCP and UDP</a:t>
            </a:r>
          </a:p>
        </p:txBody>
      </p:sp>
      <p:pic>
        <p:nvPicPr>
          <p:cNvPr id="8" name="Picture 5" descr="j0300520">
            <a:extLst>
              <a:ext uri="{FF2B5EF4-FFF2-40B4-BE49-F238E27FC236}">
                <a16:creationId xmlns:a16="http://schemas.microsoft.com/office/drawing/2014/main" id="{CEF8800B-1956-4628-9A19-79E67D139E8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90474" y="1908146"/>
            <a:ext cx="29575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BFD4B5-8616-AC65-CCF1-37C04E565827}"/>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672703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98593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Connection Establishment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grpSp>
        <p:nvGrpSpPr>
          <p:cNvPr id="8" name="Group 7">
            <a:extLst>
              <a:ext uri="{FF2B5EF4-FFF2-40B4-BE49-F238E27FC236}">
                <a16:creationId xmlns:a16="http://schemas.microsoft.com/office/drawing/2014/main" id="{5CBF54F3-2125-4646-9332-1597BFC98281}"/>
              </a:ext>
            </a:extLst>
          </p:cNvPr>
          <p:cNvGrpSpPr/>
          <p:nvPr/>
        </p:nvGrpSpPr>
        <p:grpSpPr>
          <a:xfrm>
            <a:off x="9294667" y="1424521"/>
            <a:ext cx="1954212" cy="3379787"/>
            <a:chOff x="2274888" y="1201738"/>
            <a:chExt cx="1954212" cy="3379787"/>
          </a:xfrm>
        </p:grpSpPr>
        <p:sp>
          <p:nvSpPr>
            <p:cNvPr id="9" name="Line 4">
              <a:extLst>
                <a:ext uri="{FF2B5EF4-FFF2-40B4-BE49-F238E27FC236}">
                  <a16:creationId xmlns:a16="http://schemas.microsoft.com/office/drawing/2014/main" id="{1DDD22D3-1CF5-4DC1-B457-E57424E697CE}"/>
                </a:ext>
              </a:extLst>
            </p:cNvPr>
            <p:cNvSpPr>
              <a:spLocks noChangeShapeType="1"/>
            </p:cNvSpPr>
            <p:nvPr/>
          </p:nvSpPr>
          <p:spPr bwMode="auto">
            <a:xfrm rot="5400000" flipV="1">
              <a:off x="3109119" y="1240631"/>
              <a:ext cx="287338" cy="1603375"/>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
              <a:extLst>
                <a:ext uri="{FF2B5EF4-FFF2-40B4-BE49-F238E27FC236}">
                  <a16:creationId xmlns:a16="http://schemas.microsoft.com/office/drawing/2014/main" id="{2488762C-465D-4BAF-A246-E19AB51B0056}"/>
                </a:ext>
              </a:extLst>
            </p:cNvPr>
            <p:cNvSpPr>
              <a:spLocks noChangeShapeType="1"/>
            </p:cNvSpPr>
            <p:nvPr/>
          </p:nvSpPr>
          <p:spPr bwMode="auto">
            <a:xfrm rot="5400000">
              <a:off x="3099594" y="1778794"/>
              <a:ext cx="300038"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6">
              <a:extLst>
                <a:ext uri="{FF2B5EF4-FFF2-40B4-BE49-F238E27FC236}">
                  <a16:creationId xmlns:a16="http://schemas.microsoft.com/office/drawing/2014/main" id="{3D903B8B-38A9-4D7C-A7AB-B9027B9836D6}"/>
                </a:ext>
              </a:extLst>
            </p:cNvPr>
            <p:cNvSpPr>
              <a:spLocks noChangeShapeType="1"/>
            </p:cNvSpPr>
            <p:nvPr/>
          </p:nvSpPr>
          <p:spPr bwMode="auto">
            <a:xfrm rot="5400000" flipV="1">
              <a:off x="3011488" y="2436813"/>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7">
              <a:extLst>
                <a:ext uri="{FF2B5EF4-FFF2-40B4-BE49-F238E27FC236}">
                  <a16:creationId xmlns:a16="http://schemas.microsoft.com/office/drawing/2014/main" id="{DBA26E11-BAF7-4BB6-87E0-106BDF470197}"/>
                </a:ext>
              </a:extLst>
            </p:cNvPr>
            <p:cNvSpPr>
              <a:spLocks noChangeShapeType="1"/>
            </p:cNvSpPr>
            <p:nvPr/>
          </p:nvSpPr>
          <p:spPr bwMode="auto">
            <a:xfrm rot="5400000" flipV="1">
              <a:off x="3009107" y="2975768"/>
              <a:ext cx="469900" cy="1598613"/>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8">
              <a:extLst>
                <a:ext uri="{FF2B5EF4-FFF2-40B4-BE49-F238E27FC236}">
                  <a16:creationId xmlns:a16="http://schemas.microsoft.com/office/drawing/2014/main" id="{A5831F82-DA4B-4406-9C6B-F2619E04CC76}"/>
                </a:ext>
              </a:extLst>
            </p:cNvPr>
            <p:cNvSpPr txBox="1">
              <a:spLocks noChangeArrowheads="1"/>
            </p:cNvSpPr>
            <p:nvPr/>
          </p:nvSpPr>
          <p:spPr bwMode="auto">
            <a:xfrm rot="605430">
              <a:off x="2900363" y="1555750"/>
              <a:ext cx="693737"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FF"/>
                  </a:solidFill>
                  <a:latin typeface="Times New Roman" panose="02020603050405020304" pitchFamily="18" charset="0"/>
                </a:rPr>
                <a:t>SYN</a:t>
              </a:r>
            </a:p>
          </p:txBody>
        </p:sp>
        <p:sp>
          <p:nvSpPr>
            <p:cNvPr id="14" name="Text Box 9">
              <a:extLst>
                <a:ext uri="{FF2B5EF4-FFF2-40B4-BE49-F238E27FC236}">
                  <a16:creationId xmlns:a16="http://schemas.microsoft.com/office/drawing/2014/main" id="{B7A9DC9D-93C0-40F9-9BB0-2EB3B075BD1D}"/>
                </a:ext>
              </a:extLst>
            </p:cNvPr>
            <p:cNvSpPr txBox="1">
              <a:spLocks noChangeArrowheads="1"/>
            </p:cNvSpPr>
            <p:nvPr/>
          </p:nvSpPr>
          <p:spPr bwMode="auto">
            <a:xfrm rot="10146980" flipH="1" flipV="1">
              <a:off x="2589213" y="2195513"/>
              <a:ext cx="13081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Times New Roman" panose="02020603050405020304" pitchFamily="18" charset="0"/>
                </a:rPr>
                <a:t>SYN ACK</a:t>
              </a:r>
            </a:p>
          </p:txBody>
        </p:sp>
        <p:sp>
          <p:nvSpPr>
            <p:cNvPr id="15" name="Text Box 10">
              <a:extLst>
                <a:ext uri="{FF2B5EF4-FFF2-40B4-BE49-F238E27FC236}">
                  <a16:creationId xmlns:a16="http://schemas.microsoft.com/office/drawing/2014/main" id="{B77FC9BC-36FF-4476-8E73-D1D8FE64A6A8}"/>
                </a:ext>
              </a:extLst>
            </p:cNvPr>
            <p:cNvSpPr txBox="1">
              <a:spLocks noChangeArrowheads="1"/>
            </p:cNvSpPr>
            <p:nvPr/>
          </p:nvSpPr>
          <p:spPr bwMode="auto">
            <a:xfrm rot="1044999">
              <a:off x="3114675" y="2963863"/>
              <a:ext cx="722313"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FF"/>
                  </a:solidFill>
                  <a:latin typeface="Times New Roman" panose="02020603050405020304" pitchFamily="18" charset="0"/>
                </a:rPr>
                <a:t>ACK</a:t>
              </a:r>
            </a:p>
          </p:txBody>
        </p:sp>
        <p:sp>
          <p:nvSpPr>
            <p:cNvPr id="16" name="Text Box 11">
              <a:extLst>
                <a:ext uri="{FF2B5EF4-FFF2-40B4-BE49-F238E27FC236}">
                  <a16:creationId xmlns:a16="http://schemas.microsoft.com/office/drawing/2014/main" id="{48DD3B44-8A11-4511-82E7-1ACAEBAD437F}"/>
                </a:ext>
              </a:extLst>
            </p:cNvPr>
            <p:cNvSpPr txBox="1">
              <a:spLocks noChangeArrowheads="1"/>
            </p:cNvSpPr>
            <p:nvPr/>
          </p:nvSpPr>
          <p:spPr bwMode="auto">
            <a:xfrm rot="1003808">
              <a:off x="2903538" y="3384550"/>
              <a:ext cx="66357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FF"/>
                  </a:solidFill>
                  <a:latin typeface="Times New Roman" panose="02020603050405020304" pitchFamily="18" charset="0"/>
                </a:rPr>
                <a:t>Data</a:t>
              </a:r>
            </a:p>
          </p:txBody>
        </p:sp>
        <p:sp>
          <p:nvSpPr>
            <p:cNvPr id="17" name="Line 12">
              <a:extLst>
                <a:ext uri="{FF2B5EF4-FFF2-40B4-BE49-F238E27FC236}">
                  <a16:creationId xmlns:a16="http://schemas.microsoft.com/office/drawing/2014/main" id="{B01F6AC6-1569-4D04-8241-55D6C06C2A76}"/>
                </a:ext>
              </a:extLst>
            </p:cNvPr>
            <p:cNvSpPr>
              <a:spLocks noChangeShapeType="1"/>
            </p:cNvSpPr>
            <p:nvPr/>
          </p:nvSpPr>
          <p:spPr bwMode="auto">
            <a:xfrm rot="16200000" flipH="1">
              <a:off x="2599531" y="3132932"/>
              <a:ext cx="2890837" cy="635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3">
              <a:extLst>
                <a:ext uri="{FF2B5EF4-FFF2-40B4-BE49-F238E27FC236}">
                  <a16:creationId xmlns:a16="http://schemas.microsoft.com/office/drawing/2014/main" id="{CFFA1314-8A47-46E2-B9D0-7B197ACB85E2}"/>
                </a:ext>
              </a:extLst>
            </p:cNvPr>
            <p:cNvSpPr>
              <a:spLocks noChangeShapeType="1"/>
            </p:cNvSpPr>
            <p:nvPr/>
          </p:nvSpPr>
          <p:spPr bwMode="auto">
            <a:xfrm rot="5400000">
              <a:off x="1048544" y="3093244"/>
              <a:ext cx="2797175" cy="2381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4">
              <a:extLst>
                <a:ext uri="{FF2B5EF4-FFF2-40B4-BE49-F238E27FC236}">
                  <a16:creationId xmlns:a16="http://schemas.microsoft.com/office/drawing/2014/main" id="{6B368E89-D1D3-4045-A159-DD09AAC05DC7}"/>
                </a:ext>
              </a:extLst>
            </p:cNvPr>
            <p:cNvSpPr txBox="1">
              <a:spLocks noChangeArrowheads="1"/>
            </p:cNvSpPr>
            <p:nvPr/>
          </p:nvSpPr>
          <p:spPr bwMode="auto">
            <a:xfrm>
              <a:off x="2274888" y="1239838"/>
              <a:ext cx="404812"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0000FF"/>
                  </a:solidFill>
                  <a:latin typeface="Times New Roman" panose="02020603050405020304" pitchFamily="18" charset="0"/>
                </a:rPr>
                <a:t>A</a:t>
              </a:r>
            </a:p>
          </p:txBody>
        </p:sp>
        <p:sp>
          <p:nvSpPr>
            <p:cNvPr id="20" name="Text Box 15">
              <a:extLst>
                <a:ext uri="{FF2B5EF4-FFF2-40B4-BE49-F238E27FC236}">
                  <a16:creationId xmlns:a16="http://schemas.microsoft.com/office/drawing/2014/main" id="{4700BE4E-F953-452D-B0B4-CE9FF1245D6C}"/>
                </a:ext>
              </a:extLst>
            </p:cNvPr>
            <p:cNvSpPr txBox="1">
              <a:spLocks noChangeArrowheads="1"/>
            </p:cNvSpPr>
            <p:nvPr/>
          </p:nvSpPr>
          <p:spPr bwMode="auto">
            <a:xfrm>
              <a:off x="3841750" y="1201738"/>
              <a:ext cx="387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FF3300"/>
                  </a:solidFill>
                  <a:latin typeface="Times New Roman" panose="02020603050405020304" pitchFamily="18" charset="0"/>
                </a:rPr>
                <a:t>B</a:t>
              </a:r>
            </a:p>
          </p:txBody>
        </p:sp>
        <p:sp>
          <p:nvSpPr>
            <p:cNvPr id="21" name="Line 16">
              <a:extLst>
                <a:ext uri="{FF2B5EF4-FFF2-40B4-BE49-F238E27FC236}">
                  <a16:creationId xmlns:a16="http://schemas.microsoft.com/office/drawing/2014/main" id="{BAC30BC6-07B1-4DE9-A045-CA5192E0D466}"/>
                </a:ext>
              </a:extLst>
            </p:cNvPr>
            <p:cNvSpPr>
              <a:spLocks noChangeShapeType="1"/>
            </p:cNvSpPr>
            <p:nvPr/>
          </p:nvSpPr>
          <p:spPr bwMode="auto">
            <a:xfrm rot="5400000" flipV="1">
              <a:off x="3037682" y="3317081"/>
              <a:ext cx="469900" cy="1598613"/>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7">
              <a:extLst>
                <a:ext uri="{FF2B5EF4-FFF2-40B4-BE49-F238E27FC236}">
                  <a16:creationId xmlns:a16="http://schemas.microsoft.com/office/drawing/2014/main" id="{3FD67E49-1FD9-4C79-86EE-7718B2222A38}"/>
                </a:ext>
              </a:extLst>
            </p:cNvPr>
            <p:cNvSpPr txBox="1">
              <a:spLocks noChangeArrowheads="1"/>
            </p:cNvSpPr>
            <p:nvPr/>
          </p:nvSpPr>
          <p:spPr bwMode="auto">
            <a:xfrm rot="1003808">
              <a:off x="2932113" y="3725863"/>
              <a:ext cx="66357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FF"/>
                  </a:solidFill>
                  <a:latin typeface="Times New Roman" panose="02020603050405020304" pitchFamily="18" charset="0"/>
                </a:rPr>
                <a:t>Data</a:t>
              </a:r>
            </a:p>
          </p:txBody>
        </p:sp>
      </p:grpSp>
      <p:sp>
        <p:nvSpPr>
          <p:cNvPr id="26" name="TextBox 25">
            <a:extLst>
              <a:ext uri="{FF2B5EF4-FFF2-40B4-BE49-F238E27FC236}">
                <a16:creationId xmlns:a16="http://schemas.microsoft.com/office/drawing/2014/main" id="{A36EECCE-9F6E-4172-9978-E3BA50E406FA}"/>
              </a:ext>
            </a:extLst>
          </p:cNvPr>
          <p:cNvSpPr txBox="1"/>
          <p:nvPr/>
        </p:nvSpPr>
        <p:spPr>
          <a:xfrm>
            <a:off x="747463" y="1424521"/>
            <a:ext cx="7620940" cy="3539430"/>
          </a:xfrm>
          <a:prstGeom prst="rect">
            <a:avLst/>
          </a:prstGeom>
          <a:noFill/>
        </p:spPr>
        <p:txBody>
          <a:bodyPr wrap="square">
            <a:spAutoFit/>
          </a:bodyPr>
          <a:lstStyle/>
          <a:p>
            <a:pPr marL="457200" indent="-457200">
              <a:buFont typeface="Arial" panose="020B0604020202020204" pitchFamily="34" charset="0"/>
              <a:buChar char="•"/>
            </a:pPr>
            <a:r>
              <a:rPr lang="en-US" altLang="en-US" sz="2800" b="1" dirty="0">
                <a:latin typeface="Sitka Text" panose="02000505000000020004" pitchFamily="2" charset="0"/>
              </a:rPr>
              <a:t>Three-way handshake </a:t>
            </a:r>
            <a:r>
              <a:rPr lang="en-US" altLang="en-US" sz="2800" dirty="0">
                <a:latin typeface="Sitka Text" panose="02000505000000020004" pitchFamily="2" charset="0"/>
              </a:rPr>
              <a:t>to establish connection</a:t>
            </a:r>
          </a:p>
          <a:p>
            <a:pPr marL="914400" lvl="1" indent="-457200">
              <a:buFont typeface="Arial" panose="020B0604020202020204" pitchFamily="34" charset="0"/>
              <a:buChar char="•"/>
            </a:pPr>
            <a:r>
              <a:rPr lang="en-US" altLang="en-US" sz="2800" dirty="0">
                <a:latin typeface="Sitka Text" panose="02000505000000020004" pitchFamily="2" charset="0"/>
              </a:rPr>
              <a:t>Host A sends a </a:t>
            </a:r>
            <a:r>
              <a:rPr lang="en-US" altLang="en-US" sz="2800" b="1" dirty="0">
                <a:solidFill>
                  <a:srgbClr val="0000FF"/>
                </a:solidFill>
                <a:latin typeface="Sitka Text" panose="02000505000000020004" pitchFamily="2" charset="0"/>
              </a:rPr>
              <a:t>SYN</a:t>
            </a:r>
            <a:r>
              <a:rPr lang="en-US" altLang="en-US" sz="2800" dirty="0">
                <a:latin typeface="Sitka Text" panose="02000505000000020004" pitchFamily="2" charset="0"/>
              </a:rPr>
              <a:t> (open) to the host B</a:t>
            </a:r>
          </a:p>
          <a:p>
            <a:pPr marL="914400" lvl="1" indent="-457200">
              <a:buFont typeface="Arial" panose="020B0604020202020204" pitchFamily="34" charset="0"/>
              <a:buChar char="•"/>
            </a:pPr>
            <a:r>
              <a:rPr lang="en-US" altLang="en-US" sz="2800" dirty="0">
                <a:latin typeface="Sitka Text" panose="02000505000000020004" pitchFamily="2" charset="0"/>
              </a:rPr>
              <a:t>Host B returns a SYN acknowledgment (</a:t>
            </a:r>
            <a:r>
              <a:rPr lang="en-US" altLang="en-US" sz="2800" b="1" dirty="0">
                <a:solidFill>
                  <a:srgbClr val="FF3300"/>
                </a:solidFill>
                <a:latin typeface="Sitka Text" panose="02000505000000020004" pitchFamily="2" charset="0"/>
              </a:rPr>
              <a:t>SYN ACK</a:t>
            </a:r>
            <a:r>
              <a:rPr lang="en-US" altLang="en-US" sz="2800" dirty="0">
                <a:latin typeface="Sitka Text" panose="02000505000000020004" pitchFamily="2" charset="0"/>
              </a:rPr>
              <a:t>)</a:t>
            </a:r>
          </a:p>
          <a:p>
            <a:pPr marL="914400" lvl="1" indent="-457200">
              <a:buFont typeface="Arial" panose="020B0604020202020204" pitchFamily="34" charset="0"/>
              <a:buChar char="•"/>
            </a:pPr>
            <a:r>
              <a:rPr lang="en-US" altLang="en-US" sz="2800" dirty="0">
                <a:latin typeface="Sitka Text" panose="02000505000000020004" pitchFamily="2" charset="0"/>
              </a:rPr>
              <a:t>Host A sends an</a:t>
            </a:r>
            <a:r>
              <a:rPr lang="en-US" altLang="en-US" sz="2800" dirty="0">
                <a:solidFill>
                  <a:srgbClr val="0000FF"/>
                </a:solidFill>
                <a:latin typeface="Sitka Text" panose="02000505000000020004" pitchFamily="2" charset="0"/>
              </a:rPr>
              <a:t> </a:t>
            </a:r>
            <a:r>
              <a:rPr lang="en-US" altLang="en-US" sz="2800" b="1" dirty="0">
                <a:solidFill>
                  <a:srgbClr val="0000FF"/>
                </a:solidFill>
                <a:latin typeface="Sitka Text" panose="02000505000000020004" pitchFamily="2" charset="0"/>
              </a:rPr>
              <a:t>ACK</a:t>
            </a:r>
            <a:r>
              <a:rPr lang="en-US" altLang="en-US" sz="2800" dirty="0">
                <a:latin typeface="Sitka Text" panose="02000505000000020004" pitchFamily="2" charset="0"/>
              </a:rPr>
              <a:t> to acknowledge the SYN ACK</a:t>
            </a:r>
          </a:p>
        </p:txBody>
      </p:sp>
      <p:pic>
        <p:nvPicPr>
          <p:cNvPr id="2" name="Picture 1">
            <a:extLst>
              <a:ext uri="{FF2B5EF4-FFF2-40B4-BE49-F238E27FC236}">
                <a16:creationId xmlns:a16="http://schemas.microsoft.com/office/drawing/2014/main" id="{A1CE9412-8560-7D9D-5DCD-91927D00A83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180298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3E63269-0222-4568-AA84-176210150FC3}"/>
              </a:ext>
            </a:extLst>
          </p:cNvPr>
          <p:cNvGrpSpPr/>
          <p:nvPr/>
        </p:nvGrpSpPr>
        <p:grpSpPr>
          <a:xfrm>
            <a:off x="404827" y="1647399"/>
            <a:ext cx="7567612" cy="3917950"/>
            <a:chOff x="652463" y="1828800"/>
            <a:chExt cx="7567612" cy="3917950"/>
          </a:xfrm>
        </p:grpSpPr>
        <p:sp>
          <p:nvSpPr>
            <p:cNvPr id="31" name="Rectangle 5">
              <a:extLst>
                <a:ext uri="{FF2B5EF4-FFF2-40B4-BE49-F238E27FC236}">
                  <a16:creationId xmlns:a16="http://schemas.microsoft.com/office/drawing/2014/main" id="{F7DD4FC5-1FD4-46F9-B7D8-CCBCE9FD5372}"/>
                </a:ext>
              </a:extLst>
            </p:cNvPr>
            <p:cNvSpPr>
              <a:spLocks noChangeArrowheads="1"/>
            </p:cNvSpPr>
            <p:nvPr/>
          </p:nvSpPr>
          <p:spPr bwMode="auto">
            <a:xfrm>
              <a:off x="3335338" y="1828800"/>
              <a:ext cx="23622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2" name="Text Box 6">
              <a:extLst>
                <a:ext uri="{FF2B5EF4-FFF2-40B4-BE49-F238E27FC236}">
                  <a16:creationId xmlns:a16="http://schemas.microsoft.com/office/drawing/2014/main" id="{2B7CCF68-2071-48E6-A57C-3FF527DB7222}"/>
                </a:ext>
              </a:extLst>
            </p:cNvPr>
            <p:cNvSpPr txBox="1">
              <a:spLocks noChangeArrowheads="1"/>
            </p:cNvSpPr>
            <p:nvPr/>
          </p:nvSpPr>
          <p:spPr bwMode="auto">
            <a:xfrm>
              <a:off x="37163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A’s port</a:t>
              </a:r>
            </a:p>
          </p:txBody>
        </p:sp>
        <p:sp>
          <p:nvSpPr>
            <p:cNvPr id="33" name="Rectangle 7">
              <a:extLst>
                <a:ext uri="{FF2B5EF4-FFF2-40B4-BE49-F238E27FC236}">
                  <a16:creationId xmlns:a16="http://schemas.microsoft.com/office/drawing/2014/main" id="{2F9EB597-667F-4E7E-BF92-FBA20D25501F}"/>
                </a:ext>
              </a:extLst>
            </p:cNvPr>
            <p:cNvSpPr>
              <a:spLocks noChangeArrowheads="1"/>
            </p:cNvSpPr>
            <p:nvPr/>
          </p:nvSpPr>
          <p:spPr bwMode="auto">
            <a:xfrm>
              <a:off x="5697538" y="1828800"/>
              <a:ext cx="25146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4" name="Text Box 8">
              <a:extLst>
                <a:ext uri="{FF2B5EF4-FFF2-40B4-BE49-F238E27FC236}">
                  <a16:creationId xmlns:a16="http://schemas.microsoft.com/office/drawing/2014/main" id="{FAFEF0E9-1330-42F5-BE1D-8F1328B781A6}"/>
                </a:ext>
              </a:extLst>
            </p:cNvPr>
            <p:cNvSpPr txBox="1">
              <a:spLocks noChangeArrowheads="1"/>
            </p:cNvSpPr>
            <p:nvPr/>
          </p:nvSpPr>
          <p:spPr bwMode="auto">
            <a:xfrm>
              <a:off x="64468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B’s port</a:t>
              </a:r>
            </a:p>
          </p:txBody>
        </p:sp>
        <p:sp>
          <p:nvSpPr>
            <p:cNvPr id="35" name="Rectangle 9">
              <a:extLst>
                <a:ext uri="{FF2B5EF4-FFF2-40B4-BE49-F238E27FC236}">
                  <a16:creationId xmlns:a16="http://schemas.microsoft.com/office/drawing/2014/main" id="{72C98C5F-5C01-4E79-ABB1-1A8D1A5BD975}"/>
                </a:ext>
              </a:extLst>
            </p:cNvPr>
            <p:cNvSpPr>
              <a:spLocks noChangeArrowheads="1"/>
            </p:cNvSpPr>
            <p:nvPr/>
          </p:nvSpPr>
          <p:spPr bwMode="auto">
            <a:xfrm>
              <a:off x="3343275" y="23622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6" name="Text Box 10">
              <a:extLst>
                <a:ext uri="{FF2B5EF4-FFF2-40B4-BE49-F238E27FC236}">
                  <a16:creationId xmlns:a16="http://schemas.microsoft.com/office/drawing/2014/main" id="{458EDBB7-642E-4BBF-B2C5-EF514F0ED37F}"/>
                </a:ext>
              </a:extLst>
            </p:cNvPr>
            <p:cNvSpPr txBox="1">
              <a:spLocks noChangeArrowheads="1"/>
            </p:cNvSpPr>
            <p:nvPr/>
          </p:nvSpPr>
          <p:spPr bwMode="auto">
            <a:xfrm>
              <a:off x="4178300" y="2408238"/>
              <a:ext cx="338931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A’s Initial Sequence Number</a:t>
              </a:r>
            </a:p>
          </p:txBody>
        </p:sp>
        <p:sp>
          <p:nvSpPr>
            <p:cNvPr id="37" name="Rectangle 11">
              <a:extLst>
                <a:ext uri="{FF2B5EF4-FFF2-40B4-BE49-F238E27FC236}">
                  <a16:creationId xmlns:a16="http://schemas.microsoft.com/office/drawing/2014/main" id="{AA329BAB-14D1-43F4-BCC4-CCFC8C5C6188}"/>
                </a:ext>
              </a:extLst>
            </p:cNvPr>
            <p:cNvSpPr>
              <a:spLocks noChangeArrowheads="1"/>
            </p:cNvSpPr>
            <p:nvPr/>
          </p:nvSpPr>
          <p:spPr bwMode="auto">
            <a:xfrm>
              <a:off x="3335338" y="2819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8" name="Text Box 12">
              <a:extLst>
                <a:ext uri="{FF2B5EF4-FFF2-40B4-BE49-F238E27FC236}">
                  <a16:creationId xmlns:a16="http://schemas.microsoft.com/office/drawing/2014/main" id="{DE67F043-072A-411F-B65D-381773784B9E}"/>
                </a:ext>
              </a:extLst>
            </p:cNvPr>
            <p:cNvSpPr txBox="1">
              <a:spLocks noChangeArrowheads="1"/>
            </p:cNvSpPr>
            <p:nvPr/>
          </p:nvSpPr>
          <p:spPr bwMode="auto">
            <a:xfrm>
              <a:off x="4630738" y="2865438"/>
              <a:ext cx="2119312"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Acknowledgment</a:t>
              </a:r>
            </a:p>
          </p:txBody>
        </p:sp>
        <p:sp>
          <p:nvSpPr>
            <p:cNvPr id="39" name="Rectangle 13">
              <a:extLst>
                <a:ext uri="{FF2B5EF4-FFF2-40B4-BE49-F238E27FC236}">
                  <a16:creationId xmlns:a16="http://schemas.microsoft.com/office/drawing/2014/main" id="{6F31EDEF-B98E-470C-81BD-084136B183A9}"/>
                </a:ext>
              </a:extLst>
            </p:cNvPr>
            <p:cNvSpPr>
              <a:spLocks noChangeArrowheads="1"/>
            </p:cNvSpPr>
            <p:nvPr/>
          </p:nvSpPr>
          <p:spPr bwMode="auto">
            <a:xfrm>
              <a:off x="33353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0" name="Rectangle 14">
              <a:extLst>
                <a:ext uri="{FF2B5EF4-FFF2-40B4-BE49-F238E27FC236}">
                  <a16:creationId xmlns:a16="http://schemas.microsoft.com/office/drawing/2014/main" id="{2482EB2C-FBE6-443D-9709-32D4C8729A03}"/>
                </a:ext>
              </a:extLst>
            </p:cNvPr>
            <p:cNvSpPr>
              <a:spLocks noChangeArrowheads="1"/>
            </p:cNvSpPr>
            <p:nvPr/>
          </p:nvSpPr>
          <p:spPr bwMode="auto">
            <a:xfrm>
              <a:off x="57737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1" name="Text Box 15">
              <a:extLst>
                <a:ext uri="{FF2B5EF4-FFF2-40B4-BE49-F238E27FC236}">
                  <a16:creationId xmlns:a16="http://schemas.microsoft.com/office/drawing/2014/main" id="{D07378A8-3377-4DBC-ACF9-C0ADFAD92C53}"/>
                </a:ext>
              </a:extLst>
            </p:cNvPr>
            <p:cNvSpPr txBox="1">
              <a:spLocks noChangeArrowheads="1"/>
            </p:cNvSpPr>
            <p:nvPr/>
          </p:nvSpPr>
          <p:spPr bwMode="auto">
            <a:xfrm>
              <a:off x="5838825" y="3349625"/>
              <a:ext cx="230346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Advertised window</a:t>
              </a:r>
            </a:p>
          </p:txBody>
        </p:sp>
        <p:sp>
          <p:nvSpPr>
            <p:cNvPr id="42" name="Text Box 16">
              <a:extLst>
                <a:ext uri="{FF2B5EF4-FFF2-40B4-BE49-F238E27FC236}">
                  <a16:creationId xmlns:a16="http://schemas.microsoft.com/office/drawing/2014/main" id="{80C8ED60-DCF8-42C8-B44C-58C6E35EB75E}"/>
                </a:ext>
              </a:extLst>
            </p:cNvPr>
            <p:cNvSpPr txBox="1">
              <a:spLocks noChangeArrowheads="1"/>
            </p:cNvSpPr>
            <p:nvPr/>
          </p:nvSpPr>
          <p:spPr bwMode="auto">
            <a:xfrm>
              <a:off x="3573463" y="3352800"/>
              <a:ext cx="1066800"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20</a:t>
              </a:r>
            </a:p>
          </p:txBody>
        </p:sp>
        <p:sp>
          <p:nvSpPr>
            <p:cNvPr id="43" name="Line 17">
              <a:extLst>
                <a:ext uri="{FF2B5EF4-FFF2-40B4-BE49-F238E27FC236}">
                  <a16:creationId xmlns:a16="http://schemas.microsoft.com/office/drawing/2014/main" id="{8CCE3CCB-E103-4190-BD8B-9617F955FDE5}"/>
                </a:ext>
              </a:extLst>
            </p:cNvPr>
            <p:cNvSpPr>
              <a:spLocks noChangeShapeType="1"/>
            </p:cNvSpPr>
            <p:nvPr/>
          </p:nvSpPr>
          <p:spPr bwMode="auto">
            <a:xfrm>
              <a:off x="42497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8">
              <a:extLst>
                <a:ext uri="{FF2B5EF4-FFF2-40B4-BE49-F238E27FC236}">
                  <a16:creationId xmlns:a16="http://schemas.microsoft.com/office/drawing/2014/main" id="{2456524B-6E8F-4117-A9A5-6E2109B1133D}"/>
                </a:ext>
              </a:extLst>
            </p:cNvPr>
            <p:cNvSpPr>
              <a:spLocks noChangeShapeType="1"/>
            </p:cNvSpPr>
            <p:nvPr/>
          </p:nvSpPr>
          <p:spPr bwMode="auto">
            <a:xfrm>
              <a:off x="47069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19">
              <a:extLst>
                <a:ext uri="{FF2B5EF4-FFF2-40B4-BE49-F238E27FC236}">
                  <a16:creationId xmlns:a16="http://schemas.microsoft.com/office/drawing/2014/main" id="{FAD0BCEB-3C72-49CB-9988-3DD47D10185D}"/>
                </a:ext>
              </a:extLst>
            </p:cNvPr>
            <p:cNvSpPr txBox="1">
              <a:spLocks noChangeArrowheads="1"/>
            </p:cNvSpPr>
            <p:nvPr/>
          </p:nvSpPr>
          <p:spPr bwMode="auto">
            <a:xfrm>
              <a:off x="4919663" y="3363913"/>
              <a:ext cx="80645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46" name="Text Box 20">
              <a:extLst>
                <a:ext uri="{FF2B5EF4-FFF2-40B4-BE49-F238E27FC236}">
                  <a16:creationId xmlns:a16="http://schemas.microsoft.com/office/drawing/2014/main" id="{EB3C009A-E578-4CB6-8966-2D4B59060606}"/>
                </a:ext>
              </a:extLst>
            </p:cNvPr>
            <p:cNvSpPr txBox="1">
              <a:spLocks noChangeArrowheads="1"/>
            </p:cNvSpPr>
            <p:nvPr/>
          </p:nvSpPr>
          <p:spPr bwMode="auto">
            <a:xfrm>
              <a:off x="4325938" y="3398838"/>
              <a:ext cx="32543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0</a:t>
              </a:r>
            </a:p>
          </p:txBody>
        </p:sp>
        <p:sp>
          <p:nvSpPr>
            <p:cNvPr id="47" name="Rectangle 21">
              <a:extLst>
                <a:ext uri="{FF2B5EF4-FFF2-40B4-BE49-F238E27FC236}">
                  <a16:creationId xmlns:a16="http://schemas.microsoft.com/office/drawing/2014/main" id="{6E1F889B-8276-46DA-88C5-B8542C3FD9C2}"/>
                </a:ext>
              </a:extLst>
            </p:cNvPr>
            <p:cNvSpPr>
              <a:spLocks noChangeArrowheads="1"/>
            </p:cNvSpPr>
            <p:nvPr/>
          </p:nvSpPr>
          <p:spPr bwMode="auto">
            <a:xfrm>
              <a:off x="33353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8" name="Rectangle 22">
              <a:extLst>
                <a:ext uri="{FF2B5EF4-FFF2-40B4-BE49-F238E27FC236}">
                  <a16:creationId xmlns:a16="http://schemas.microsoft.com/office/drawing/2014/main" id="{9E3158C8-2FC0-4F81-8BE7-0B27B384EEDD}"/>
                </a:ext>
              </a:extLst>
            </p:cNvPr>
            <p:cNvSpPr>
              <a:spLocks noChangeArrowheads="1"/>
            </p:cNvSpPr>
            <p:nvPr/>
          </p:nvSpPr>
          <p:spPr bwMode="auto">
            <a:xfrm>
              <a:off x="57737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9" name="Text Box 23">
              <a:extLst>
                <a:ext uri="{FF2B5EF4-FFF2-40B4-BE49-F238E27FC236}">
                  <a16:creationId xmlns:a16="http://schemas.microsoft.com/office/drawing/2014/main" id="{22F3BB0D-24E0-437A-A994-272F139996DD}"/>
                </a:ext>
              </a:extLst>
            </p:cNvPr>
            <p:cNvSpPr txBox="1">
              <a:spLocks noChangeArrowheads="1"/>
            </p:cNvSpPr>
            <p:nvPr/>
          </p:nvSpPr>
          <p:spPr bwMode="auto">
            <a:xfrm>
              <a:off x="3700463" y="3897313"/>
              <a:ext cx="138430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Checksum</a:t>
              </a:r>
            </a:p>
          </p:txBody>
        </p:sp>
        <p:sp>
          <p:nvSpPr>
            <p:cNvPr id="50" name="Text Box 24">
              <a:extLst>
                <a:ext uri="{FF2B5EF4-FFF2-40B4-BE49-F238E27FC236}">
                  <a16:creationId xmlns:a16="http://schemas.microsoft.com/office/drawing/2014/main" id="{B8447F3B-8F55-47BF-87CB-A0E52301C7E2}"/>
                </a:ext>
              </a:extLst>
            </p:cNvPr>
            <p:cNvSpPr txBox="1">
              <a:spLocks noChangeArrowheads="1"/>
            </p:cNvSpPr>
            <p:nvPr/>
          </p:nvSpPr>
          <p:spPr bwMode="auto">
            <a:xfrm>
              <a:off x="6062663" y="3897313"/>
              <a:ext cx="179228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Urgent pointer</a:t>
              </a:r>
            </a:p>
          </p:txBody>
        </p:sp>
        <p:sp>
          <p:nvSpPr>
            <p:cNvPr id="51" name="Rectangle 25">
              <a:extLst>
                <a:ext uri="{FF2B5EF4-FFF2-40B4-BE49-F238E27FC236}">
                  <a16:creationId xmlns:a16="http://schemas.microsoft.com/office/drawing/2014/main" id="{A21265BC-C7F6-4824-8830-0B8352C54E34}"/>
                </a:ext>
              </a:extLst>
            </p:cNvPr>
            <p:cNvSpPr>
              <a:spLocks noChangeArrowheads="1"/>
            </p:cNvSpPr>
            <p:nvPr/>
          </p:nvSpPr>
          <p:spPr bwMode="auto">
            <a:xfrm>
              <a:off x="3335338" y="4343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52" name="Text Box 26">
              <a:extLst>
                <a:ext uri="{FF2B5EF4-FFF2-40B4-BE49-F238E27FC236}">
                  <a16:creationId xmlns:a16="http://schemas.microsoft.com/office/drawing/2014/main" id="{8BCA6682-852A-4844-8D0A-A408379CD154}"/>
                </a:ext>
              </a:extLst>
            </p:cNvPr>
            <p:cNvSpPr txBox="1">
              <a:spLocks noChangeArrowheads="1"/>
            </p:cNvSpPr>
            <p:nvPr/>
          </p:nvSpPr>
          <p:spPr bwMode="auto">
            <a:xfrm>
              <a:off x="4783138" y="4389438"/>
              <a:ext cx="2187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dirty="0">
                  <a:solidFill>
                    <a:srgbClr val="000000"/>
                  </a:solidFill>
                  <a:latin typeface="Arial" panose="020B0604020202020204" pitchFamily="34" charset="0"/>
                </a:rPr>
                <a:t>Options (variable)</a:t>
              </a:r>
            </a:p>
          </p:txBody>
        </p:sp>
        <p:sp>
          <p:nvSpPr>
            <p:cNvPr id="53" name="Text Box 28">
              <a:extLst>
                <a:ext uri="{FF2B5EF4-FFF2-40B4-BE49-F238E27FC236}">
                  <a16:creationId xmlns:a16="http://schemas.microsoft.com/office/drawing/2014/main" id="{A4C2E746-96DF-4C0C-9DF5-B4E8CCE6DD37}"/>
                </a:ext>
              </a:extLst>
            </p:cNvPr>
            <p:cNvSpPr txBox="1">
              <a:spLocks noChangeArrowheads="1"/>
            </p:cNvSpPr>
            <p:nvPr/>
          </p:nvSpPr>
          <p:spPr bwMode="auto">
            <a:xfrm>
              <a:off x="652463" y="2705100"/>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54" name="Text Box 29">
              <a:extLst>
                <a:ext uri="{FF2B5EF4-FFF2-40B4-BE49-F238E27FC236}">
                  <a16:creationId xmlns:a16="http://schemas.microsoft.com/office/drawing/2014/main" id="{DF75A0F6-04D0-400C-88F0-B4FAAA62F711}"/>
                </a:ext>
              </a:extLst>
            </p:cNvPr>
            <p:cNvSpPr txBox="1">
              <a:spLocks noChangeArrowheads="1"/>
            </p:cNvSpPr>
            <p:nvPr/>
          </p:nvSpPr>
          <p:spPr bwMode="auto">
            <a:xfrm>
              <a:off x="1506538" y="2740025"/>
              <a:ext cx="74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SYN</a:t>
              </a:r>
            </a:p>
            <a:p>
              <a:pPr>
                <a:lnSpc>
                  <a:spcPct val="100000"/>
                </a:lnSpc>
                <a:spcBef>
                  <a:spcPct val="0"/>
                </a:spcBef>
                <a:buFontTx/>
                <a:buNone/>
              </a:pPr>
              <a:r>
                <a:rPr lang="en-US" altLang="en-US" sz="2000">
                  <a:solidFill>
                    <a:srgbClr val="000000"/>
                  </a:solidFill>
                  <a:latin typeface="Arial" panose="020B0604020202020204" pitchFamily="34" charset="0"/>
                </a:rPr>
                <a:t>FIN</a:t>
              </a:r>
            </a:p>
            <a:p>
              <a:pPr>
                <a:lnSpc>
                  <a:spcPct val="100000"/>
                </a:lnSpc>
                <a:spcBef>
                  <a:spcPct val="0"/>
                </a:spcBef>
                <a:buFontTx/>
                <a:buNone/>
              </a:pPr>
              <a:r>
                <a:rPr lang="en-US" altLang="en-US" sz="2000">
                  <a:solidFill>
                    <a:srgbClr val="000000"/>
                  </a:solidFill>
                  <a:latin typeface="Arial" panose="020B0604020202020204" pitchFamily="34" charset="0"/>
                </a:rPr>
                <a:t>RST</a:t>
              </a:r>
            </a:p>
            <a:p>
              <a:pPr>
                <a:lnSpc>
                  <a:spcPct val="100000"/>
                </a:lnSpc>
                <a:spcBef>
                  <a:spcPct val="0"/>
                </a:spcBef>
                <a:buFontTx/>
                <a:buNone/>
              </a:pPr>
              <a:r>
                <a:rPr lang="en-US" altLang="en-US" sz="2000">
                  <a:solidFill>
                    <a:srgbClr val="000000"/>
                  </a:solidFill>
                  <a:latin typeface="Arial" panose="020B0604020202020204" pitchFamily="34" charset="0"/>
                </a:rPr>
                <a:t>PSH</a:t>
              </a:r>
            </a:p>
            <a:p>
              <a:pPr>
                <a:lnSpc>
                  <a:spcPct val="100000"/>
                </a:lnSpc>
                <a:spcBef>
                  <a:spcPct val="0"/>
                </a:spcBef>
                <a:buFontTx/>
                <a:buNone/>
              </a:pPr>
              <a:r>
                <a:rPr lang="en-US" altLang="en-US" sz="2000">
                  <a:solidFill>
                    <a:srgbClr val="000000"/>
                  </a:solidFill>
                  <a:latin typeface="Arial" panose="020B0604020202020204" pitchFamily="34" charset="0"/>
                </a:rPr>
                <a:t>URG</a:t>
              </a:r>
            </a:p>
            <a:p>
              <a:pPr>
                <a:lnSpc>
                  <a:spcPct val="100000"/>
                </a:lnSpc>
                <a:spcBef>
                  <a:spcPct val="0"/>
                </a:spcBef>
                <a:buFontTx/>
                <a:buNone/>
              </a:pPr>
              <a:r>
                <a:rPr lang="en-US" altLang="en-US" sz="2000">
                  <a:solidFill>
                    <a:srgbClr val="000000"/>
                  </a:solidFill>
                  <a:latin typeface="Arial" panose="020B0604020202020204" pitchFamily="34" charset="0"/>
                </a:rPr>
                <a:t>ACK</a:t>
              </a:r>
            </a:p>
          </p:txBody>
        </p:sp>
        <p:sp>
          <p:nvSpPr>
            <p:cNvPr id="55" name="Text Box 31">
              <a:extLst>
                <a:ext uri="{FF2B5EF4-FFF2-40B4-BE49-F238E27FC236}">
                  <a16:creationId xmlns:a16="http://schemas.microsoft.com/office/drawing/2014/main" id="{FDF09A43-CB08-4207-8B18-E1B2ED0887BE}"/>
                </a:ext>
              </a:extLst>
            </p:cNvPr>
            <p:cNvSpPr txBox="1">
              <a:spLocks noChangeArrowheads="1"/>
            </p:cNvSpPr>
            <p:nvPr/>
          </p:nvSpPr>
          <p:spPr bwMode="auto">
            <a:xfrm>
              <a:off x="1960563" y="5349875"/>
              <a:ext cx="5089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FF3300"/>
                  </a:solidFill>
                  <a:latin typeface="Helvetica" panose="020B0604020202020204" pitchFamily="34" charset="0"/>
                </a:rPr>
                <a:t>A tells B it wants to open a connection…</a:t>
              </a:r>
            </a:p>
          </p:txBody>
        </p:sp>
      </p:grpSp>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98593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Connection Establishment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27" name="Picture 26">
            <a:extLst>
              <a:ext uri="{FF2B5EF4-FFF2-40B4-BE49-F238E27FC236}">
                <a16:creationId xmlns:a16="http://schemas.microsoft.com/office/drawing/2014/main" id="{0B108F67-28D4-450A-AD44-F9115EEB553B}"/>
              </a:ext>
            </a:extLst>
          </p:cNvPr>
          <p:cNvPicPr>
            <a:picLocks noChangeAspect="1" noChangeArrowheads="1"/>
          </p:cNvPicPr>
          <p:nvPr/>
        </p:nvPicPr>
        <p:blipFill>
          <a:blip r:embed="rId2" cstate="print"/>
          <a:srcRect/>
          <a:stretch>
            <a:fillRect/>
          </a:stretch>
        </p:blipFill>
        <p:spPr bwMode="auto">
          <a:xfrm>
            <a:off x="8003368" y="1264325"/>
            <a:ext cx="4101736" cy="4598125"/>
          </a:xfrm>
          <a:prstGeom prst="rect">
            <a:avLst/>
          </a:prstGeom>
          <a:noFill/>
          <a:ln w="9525">
            <a:noFill/>
            <a:miter lim="800000"/>
            <a:headEnd/>
            <a:tailEnd/>
          </a:ln>
        </p:spPr>
      </p:pic>
      <p:pic>
        <p:nvPicPr>
          <p:cNvPr id="2" name="Picture 1">
            <a:extLst>
              <a:ext uri="{FF2B5EF4-FFF2-40B4-BE49-F238E27FC236}">
                <a16:creationId xmlns:a16="http://schemas.microsoft.com/office/drawing/2014/main" id="{7B95D834-C166-B0EC-4D2E-0CA3046B26D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573748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98593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Connection Establishment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27" name="Picture 26">
            <a:extLst>
              <a:ext uri="{FF2B5EF4-FFF2-40B4-BE49-F238E27FC236}">
                <a16:creationId xmlns:a16="http://schemas.microsoft.com/office/drawing/2014/main" id="{0B108F67-28D4-450A-AD44-F9115EEB553B}"/>
              </a:ext>
            </a:extLst>
          </p:cNvPr>
          <p:cNvPicPr>
            <a:picLocks noChangeAspect="1" noChangeArrowheads="1"/>
          </p:cNvPicPr>
          <p:nvPr/>
        </p:nvPicPr>
        <p:blipFill>
          <a:blip r:embed="rId2" cstate="print"/>
          <a:srcRect/>
          <a:stretch>
            <a:fillRect/>
          </a:stretch>
        </p:blipFill>
        <p:spPr bwMode="auto">
          <a:xfrm>
            <a:off x="8003368" y="1264325"/>
            <a:ext cx="4101736" cy="4598125"/>
          </a:xfrm>
          <a:prstGeom prst="rect">
            <a:avLst/>
          </a:prstGeom>
          <a:noFill/>
          <a:ln w="9525">
            <a:noFill/>
            <a:miter lim="800000"/>
            <a:headEnd/>
            <a:tailEnd/>
          </a:ln>
        </p:spPr>
      </p:pic>
      <p:grpSp>
        <p:nvGrpSpPr>
          <p:cNvPr id="56" name="Group 55">
            <a:extLst>
              <a:ext uri="{FF2B5EF4-FFF2-40B4-BE49-F238E27FC236}">
                <a16:creationId xmlns:a16="http://schemas.microsoft.com/office/drawing/2014/main" id="{412A0D1E-6B04-4C2E-A1CD-2F78F539FA0E}"/>
              </a:ext>
            </a:extLst>
          </p:cNvPr>
          <p:cNvGrpSpPr/>
          <p:nvPr/>
        </p:nvGrpSpPr>
        <p:grpSpPr>
          <a:xfrm>
            <a:off x="188133" y="1363127"/>
            <a:ext cx="8001000" cy="4648200"/>
            <a:chOff x="615950" y="1508125"/>
            <a:chExt cx="8001000" cy="4648200"/>
          </a:xfrm>
        </p:grpSpPr>
        <p:sp>
          <p:nvSpPr>
            <p:cNvPr id="57" name="Rectangle 4">
              <a:extLst>
                <a:ext uri="{FF2B5EF4-FFF2-40B4-BE49-F238E27FC236}">
                  <a16:creationId xmlns:a16="http://schemas.microsoft.com/office/drawing/2014/main" id="{23B05826-BC59-4EBE-AFDD-187AEEE0D04F}"/>
                </a:ext>
              </a:extLst>
            </p:cNvPr>
            <p:cNvSpPr>
              <a:spLocks noChangeArrowheads="1"/>
            </p:cNvSpPr>
            <p:nvPr/>
          </p:nvSpPr>
          <p:spPr bwMode="auto">
            <a:xfrm>
              <a:off x="615950" y="1508125"/>
              <a:ext cx="8001000" cy="4648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58" name="Rectangle 5">
              <a:extLst>
                <a:ext uri="{FF2B5EF4-FFF2-40B4-BE49-F238E27FC236}">
                  <a16:creationId xmlns:a16="http://schemas.microsoft.com/office/drawing/2014/main" id="{4FAD79CE-D3F4-458E-8887-9137EC4DDA10}"/>
                </a:ext>
              </a:extLst>
            </p:cNvPr>
            <p:cNvSpPr>
              <a:spLocks noChangeArrowheads="1"/>
            </p:cNvSpPr>
            <p:nvPr/>
          </p:nvSpPr>
          <p:spPr bwMode="auto">
            <a:xfrm>
              <a:off x="3335338" y="1828800"/>
              <a:ext cx="23622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59" name="Text Box 6">
              <a:extLst>
                <a:ext uri="{FF2B5EF4-FFF2-40B4-BE49-F238E27FC236}">
                  <a16:creationId xmlns:a16="http://schemas.microsoft.com/office/drawing/2014/main" id="{72C30CDB-E241-4B5F-9DD9-9AAC9F84E093}"/>
                </a:ext>
              </a:extLst>
            </p:cNvPr>
            <p:cNvSpPr txBox="1">
              <a:spLocks noChangeArrowheads="1"/>
            </p:cNvSpPr>
            <p:nvPr/>
          </p:nvSpPr>
          <p:spPr bwMode="auto">
            <a:xfrm>
              <a:off x="37163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B’s port</a:t>
              </a:r>
            </a:p>
          </p:txBody>
        </p:sp>
        <p:sp>
          <p:nvSpPr>
            <p:cNvPr id="60" name="Rectangle 7">
              <a:extLst>
                <a:ext uri="{FF2B5EF4-FFF2-40B4-BE49-F238E27FC236}">
                  <a16:creationId xmlns:a16="http://schemas.microsoft.com/office/drawing/2014/main" id="{9FDFCE51-DF1E-43CA-B20E-461DBEC45073}"/>
                </a:ext>
              </a:extLst>
            </p:cNvPr>
            <p:cNvSpPr>
              <a:spLocks noChangeArrowheads="1"/>
            </p:cNvSpPr>
            <p:nvPr/>
          </p:nvSpPr>
          <p:spPr bwMode="auto">
            <a:xfrm>
              <a:off x="5697538" y="1828800"/>
              <a:ext cx="25146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61" name="Text Box 8">
              <a:extLst>
                <a:ext uri="{FF2B5EF4-FFF2-40B4-BE49-F238E27FC236}">
                  <a16:creationId xmlns:a16="http://schemas.microsoft.com/office/drawing/2014/main" id="{82C44D1D-9AF6-478D-BFAE-BD6014A3D00C}"/>
                </a:ext>
              </a:extLst>
            </p:cNvPr>
            <p:cNvSpPr txBox="1">
              <a:spLocks noChangeArrowheads="1"/>
            </p:cNvSpPr>
            <p:nvPr/>
          </p:nvSpPr>
          <p:spPr bwMode="auto">
            <a:xfrm>
              <a:off x="64468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A’s port</a:t>
              </a:r>
            </a:p>
          </p:txBody>
        </p:sp>
        <p:sp>
          <p:nvSpPr>
            <p:cNvPr id="62" name="Rectangle 9">
              <a:extLst>
                <a:ext uri="{FF2B5EF4-FFF2-40B4-BE49-F238E27FC236}">
                  <a16:creationId xmlns:a16="http://schemas.microsoft.com/office/drawing/2014/main" id="{D68134D2-04D8-4931-A00E-4CAC962434A2}"/>
                </a:ext>
              </a:extLst>
            </p:cNvPr>
            <p:cNvSpPr>
              <a:spLocks noChangeArrowheads="1"/>
            </p:cNvSpPr>
            <p:nvPr/>
          </p:nvSpPr>
          <p:spPr bwMode="auto">
            <a:xfrm>
              <a:off x="3343275" y="23622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63" name="Text Box 10">
              <a:extLst>
                <a:ext uri="{FF2B5EF4-FFF2-40B4-BE49-F238E27FC236}">
                  <a16:creationId xmlns:a16="http://schemas.microsoft.com/office/drawing/2014/main" id="{AD2B39B7-277E-496D-AE08-D4F4D97931F8}"/>
                </a:ext>
              </a:extLst>
            </p:cNvPr>
            <p:cNvSpPr txBox="1">
              <a:spLocks noChangeArrowheads="1"/>
            </p:cNvSpPr>
            <p:nvPr/>
          </p:nvSpPr>
          <p:spPr bwMode="auto">
            <a:xfrm>
              <a:off x="4178300" y="2408238"/>
              <a:ext cx="338931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B’s Initial Sequence Number</a:t>
              </a:r>
            </a:p>
          </p:txBody>
        </p:sp>
        <p:sp>
          <p:nvSpPr>
            <p:cNvPr id="64" name="Rectangle 11">
              <a:extLst>
                <a:ext uri="{FF2B5EF4-FFF2-40B4-BE49-F238E27FC236}">
                  <a16:creationId xmlns:a16="http://schemas.microsoft.com/office/drawing/2014/main" id="{8035CAE4-AD93-452D-92FF-DECC5768ED2D}"/>
                </a:ext>
              </a:extLst>
            </p:cNvPr>
            <p:cNvSpPr>
              <a:spLocks noChangeArrowheads="1"/>
            </p:cNvSpPr>
            <p:nvPr/>
          </p:nvSpPr>
          <p:spPr bwMode="auto">
            <a:xfrm>
              <a:off x="3335338" y="2819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65" name="Text Box 12">
              <a:extLst>
                <a:ext uri="{FF2B5EF4-FFF2-40B4-BE49-F238E27FC236}">
                  <a16:creationId xmlns:a16="http://schemas.microsoft.com/office/drawing/2014/main" id="{AC4E3AEE-D301-4393-A370-35C498D69415}"/>
                </a:ext>
              </a:extLst>
            </p:cNvPr>
            <p:cNvSpPr txBox="1">
              <a:spLocks noChangeArrowheads="1"/>
            </p:cNvSpPr>
            <p:nvPr/>
          </p:nvSpPr>
          <p:spPr bwMode="auto">
            <a:xfrm>
              <a:off x="4751388" y="2865438"/>
              <a:ext cx="177958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A’s ISN plus 1</a:t>
              </a:r>
            </a:p>
          </p:txBody>
        </p:sp>
        <p:sp>
          <p:nvSpPr>
            <p:cNvPr id="66" name="Rectangle 13">
              <a:extLst>
                <a:ext uri="{FF2B5EF4-FFF2-40B4-BE49-F238E27FC236}">
                  <a16:creationId xmlns:a16="http://schemas.microsoft.com/office/drawing/2014/main" id="{A39ABA41-8E02-457F-AC22-E41C7EF3FD69}"/>
                </a:ext>
              </a:extLst>
            </p:cNvPr>
            <p:cNvSpPr>
              <a:spLocks noChangeArrowheads="1"/>
            </p:cNvSpPr>
            <p:nvPr/>
          </p:nvSpPr>
          <p:spPr bwMode="auto">
            <a:xfrm>
              <a:off x="33353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67" name="Rectangle 14">
              <a:extLst>
                <a:ext uri="{FF2B5EF4-FFF2-40B4-BE49-F238E27FC236}">
                  <a16:creationId xmlns:a16="http://schemas.microsoft.com/office/drawing/2014/main" id="{295E4125-51EB-48A7-8885-1885512B76D4}"/>
                </a:ext>
              </a:extLst>
            </p:cNvPr>
            <p:cNvSpPr>
              <a:spLocks noChangeArrowheads="1"/>
            </p:cNvSpPr>
            <p:nvPr/>
          </p:nvSpPr>
          <p:spPr bwMode="auto">
            <a:xfrm>
              <a:off x="57737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68" name="Text Box 15">
              <a:extLst>
                <a:ext uri="{FF2B5EF4-FFF2-40B4-BE49-F238E27FC236}">
                  <a16:creationId xmlns:a16="http://schemas.microsoft.com/office/drawing/2014/main" id="{C9060866-C2A9-4908-8476-BFF601B169AF}"/>
                </a:ext>
              </a:extLst>
            </p:cNvPr>
            <p:cNvSpPr txBox="1">
              <a:spLocks noChangeArrowheads="1"/>
            </p:cNvSpPr>
            <p:nvPr/>
          </p:nvSpPr>
          <p:spPr bwMode="auto">
            <a:xfrm>
              <a:off x="5838825" y="3349625"/>
              <a:ext cx="230346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Advertised window</a:t>
              </a:r>
            </a:p>
          </p:txBody>
        </p:sp>
        <p:sp>
          <p:nvSpPr>
            <p:cNvPr id="69" name="Text Box 16">
              <a:extLst>
                <a:ext uri="{FF2B5EF4-FFF2-40B4-BE49-F238E27FC236}">
                  <a16:creationId xmlns:a16="http://schemas.microsoft.com/office/drawing/2014/main" id="{E3EDB3F1-E5A1-428B-9FA5-73699F2C9AA1}"/>
                </a:ext>
              </a:extLst>
            </p:cNvPr>
            <p:cNvSpPr txBox="1">
              <a:spLocks noChangeArrowheads="1"/>
            </p:cNvSpPr>
            <p:nvPr/>
          </p:nvSpPr>
          <p:spPr bwMode="auto">
            <a:xfrm>
              <a:off x="3573463" y="3352800"/>
              <a:ext cx="1066800"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20</a:t>
              </a:r>
            </a:p>
          </p:txBody>
        </p:sp>
        <p:sp>
          <p:nvSpPr>
            <p:cNvPr id="70" name="Line 17">
              <a:extLst>
                <a:ext uri="{FF2B5EF4-FFF2-40B4-BE49-F238E27FC236}">
                  <a16:creationId xmlns:a16="http://schemas.microsoft.com/office/drawing/2014/main" id="{FD5481A0-CBD5-4987-A340-01A5C93B5926}"/>
                </a:ext>
              </a:extLst>
            </p:cNvPr>
            <p:cNvSpPr>
              <a:spLocks noChangeShapeType="1"/>
            </p:cNvSpPr>
            <p:nvPr/>
          </p:nvSpPr>
          <p:spPr bwMode="auto">
            <a:xfrm>
              <a:off x="42497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
              <a:extLst>
                <a:ext uri="{FF2B5EF4-FFF2-40B4-BE49-F238E27FC236}">
                  <a16:creationId xmlns:a16="http://schemas.microsoft.com/office/drawing/2014/main" id="{128C6C1B-F9EC-4FD9-8E41-52476AC1AE91}"/>
                </a:ext>
              </a:extLst>
            </p:cNvPr>
            <p:cNvSpPr>
              <a:spLocks noChangeShapeType="1"/>
            </p:cNvSpPr>
            <p:nvPr/>
          </p:nvSpPr>
          <p:spPr bwMode="auto">
            <a:xfrm>
              <a:off x="47069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Text Box 19">
              <a:extLst>
                <a:ext uri="{FF2B5EF4-FFF2-40B4-BE49-F238E27FC236}">
                  <a16:creationId xmlns:a16="http://schemas.microsoft.com/office/drawing/2014/main" id="{8F891645-C93A-4DE9-B7C7-623B2915E942}"/>
                </a:ext>
              </a:extLst>
            </p:cNvPr>
            <p:cNvSpPr txBox="1">
              <a:spLocks noChangeArrowheads="1"/>
            </p:cNvSpPr>
            <p:nvPr/>
          </p:nvSpPr>
          <p:spPr bwMode="auto">
            <a:xfrm>
              <a:off x="4919663" y="3363913"/>
              <a:ext cx="80645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73" name="Text Box 20">
              <a:extLst>
                <a:ext uri="{FF2B5EF4-FFF2-40B4-BE49-F238E27FC236}">
                  <a16:creationId xmlns:a16="http://schemas.microsoft.com/office/drawing/2014/main" id="{8C6195E0-2C75-4955-8683-67360AC5904F}"/>
                </a:ext>
              </a:extLst>
            </p:cNvPr>
            <p:cNvSpPr txBox="1">
              <a:spLocks noChangeArrowheads="1"/>
            </p:cNvSpPr>
            <p:nvPr/>
          </p:nvSpPr>
          <p:spPr bwMode="auto">
            <a:xfrm>
              <a:off x="4325938" y="3398838"/>
              <a:ext cx="32543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0</a:t>
              </a:r>
            </a:p>
          </p:txBody>
        </p:sp>
        <p:sp>
          <p:nvSpPr>
            <p:cNvPr id="74" name="Rectangle 21">
              <a:extLst>
                <a:ext uri="{FF2B5EF4-FFF2-40B4-BE49-F238E27FC236}">
                  <a16:creationId xmlns:a16="http://schemas.microsoft.com/office/drawing/2014/main" id="{B84104BD-02C9-4FE7-AD9F-FBD1F545D7A0}"/>
                </a:ext>
              </a:extLst>
            </p:cNvPr>
            <p:cNvSpPr>
              <a:spLocks noChangeArrowheads="1"/>
            </p:cNvSpPr>
            <p:nvPr/>
          </p:nvSpPr>
          <p:spPr bwMode="auto">
            <a:xfrm>
              <a:off x="33353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75" name="Rectangle 22">
              <a:extLst>
                <a:ext uri="{FF2B5EF4-FFF2-40B4-BE49-F238E27FC236}">
                  <a16:creationId xmlns:a16="http://schemas.microsoft.com/office/drawing/2014/main" id="{90943F52-3231-4C9F-97E3-E71E5B4895AA}"/>
                </a:ext>
              </a:extLst>
            </p:cNvPr>
            <p:cNvSpPr>
              <a:spLocks noChangeArrowheads="1"/>
            </p:cNvSpPr>
            <p:nvPr/>
          </p:nvSpPr>
          <p:spPr bwMode="auto">
            <a:xfrm>
              <a:off x="57737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76" name="Text Box 23">
              <a:extLst>
                <a:ext uri="{FF2B5EF4-FFF2-40B4-BE49-F238E27FC236}">
                  <a16:creationId xmlns:a16="http://schemas.microsoft.com/office/drawing/2014/main" id="{E225151F-52E2-425D-B3DE-4DCA2DF0D124}"/>
                </a:ext>
              </a:extLst>
            </p:cNvPr>
            <p:cNvSpPr txBox="1">
              <a:spLocks noChangeArrowheads="1"/>
            </p:cNvSpPr>
            <p:nvPr/>
          </p:nvSpPr>
          <p:spPr bwMode="auto">
            <a:xfrm>
              <a:off x="3700463" y="3897313"/>
              <a:ext cx="138430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Checksum</a:t>
              </a:r>
            </a:p>
          </p:txBody>
        </p:sp>
        <p:sp>
          <p:nvSpPr>
            <p:cNvPr id="77" name="Text Box 24">
              <a:extLst>
                <a:ext uri="{FF2B5EF4-FFF2-40B4-BE49-F238E27FC236}">
                  <a16:creationId xmlns:a16="http://schemas.microsoft.com/office/drawing/2014/main" id="{D56DCEA2-6FF2-4C2D-A2CE-0C861C393070}"/>
                </a:ext>
              </a:extLst>
            </p:cNvPr>
            <p:cNvSpPr txBox="1">
              <a:spLocks noChangeArrowheads="1"/>
            </p:cNvSpPr>
            <p:nvPr/>
          </p:nvSpPr>
          <p:spPr bwMode="auto">
            <a:xfrm>
              <a:off x="6062663" y="3897313"/>
              <a:ext cx="179228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Urgent pointer</a:t>
              </a:r>
            </a:p>
          </p:txBody>
        </p:sp>
        <p:sp>
          <p:nvSpPr>
            <p:cNvPr id="78" name="Rectangle 25">
              <a:extLst>
                <a:ext uri="{FF2B5EF4-FFF2-40B4-BE49-F238E27FC236}">
                  <a16:creationId xmlns:a16="http://schemas.microsoft.com/office/drawing/2014/main" id="{FC8787B7-3B67-491D-931B-C0338A445F94}"/>
                </a:ext>
              </a:extLst>
            </p:cNvPr>
            <p:cNvSpPr>
              <a:spLocks noChangeArrowheads="1"/>
            </p:cNvSpPr>
            <p:nvPr/>
          </p:nvSpPr>
          <p:spPr bwMode="auto">
            <a:xfrm>
              <a:off x="3335338" y="4343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79" name="Text Box 26">
              <a:extLst>
                <a:ext uri="{FF2B5EF4-FFF2-40B4-BE49-F238E27FC236}">
                  <a16:creationId xmlns:a16="http://schemas.microsoft.com/office/drawing/2014/main" id="{8084AEA1-1EA5-4A99-9735-A025BE6A0108}"/>
                </a:ext>
              </a:extLst>
            </p:cNvPr>
            <p:cNvSpPr txBox="1">
              <a:spLocks noChangeArrowheads="1"/>
            </p:cNvSpPr>
            <p:nvPr/>
          </p:nvSpPr>
          <p:spPr bwMode="auto">
            <a:xfrm>
              <a:off x="4783138" y="4389438"/>
              <a:ext cx="2187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Options (variable)</a:t>
              </a:r>
            </a:p>
          </p:txBody>
        </p:sp>
        <p:sp>
          <p:nvSpPr>
            <p:cNvPr id="80" name="Text Box 27">
              <a:extLst>
                <a:ext uri="{FF2B5EF4-FFF2-40B4-BE49-F238E27FC236}">
                  <a16:creationId xmlns:a16="http://schemas.microsoft.com/office/drawing/2014/main" id="{DA15AC3B-5D4F-4E1C-8FDC-D9F6B222E943}"/>
                </a:ext>
              </a:extLst>
            </p:cNvPr>
            <p:cNvSpPr txBox="1">
              <a:spLocks noChangeArrowheads="1"/>
            </p:cNvSpPr>
            <p:nvPr/>
          </p:nvSpPr>
          <p:spPr bwMode="auto">
            <a:xfrm>
              <a:off x="652463" y="2705100"/>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81" name="Text Box 28">
              <a:extLst>
                <a:ext uri="{FF2B5EF4-FFF2-40B4-BE49-F238E27FC236}">
                  <a16:creationId xmlns:a16="http://schemas.microsoft.com/office/drawing/2014/main" id="{4488A98C-8B04-42D9-AE17-14759D747C3B}"/>
                </a:ext>
              </a:extLst>
            </p:cNvPr>
            <p:cNvSpPr txBox="1">
              <a:spLocks noChangeArrowheads="1"/>
            </p:cNvSpPr>
            <p:nvPr/>
          </p:nvSpPr>
          <p:spPr bwMode="auto">
            <a:xfrm>
              <a:off x="1506538" y="2740025"/>
              <a:ext cx="74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SYN</a:t>
              </a:r>
            </a:p>
            <a:p>
              <a:pPr>
                <a:lnSpc>
                  <a:spcPct val="100000"/>
                </a:lnSpc>
                <a:spcBef>
                  <a:spcPct val="0"/>
                </a:spcBef>
                <a:buFontTx/>
                <a:buNone/>
              </a:pPr>
              <a:r>
                <a:rPr lang="en-US" altLang="en-US" sz="2000">
                  <a:solidFill>
                    <a:srgbClr val="000000"/>
                  </a:solidFill>
                  <a:latin typeface="Arial" panose="020B0604020202020204" pitchFamily="34" charset="0"/>
                </a:rPr>
                <a:t>FIN</a:t>
              </a:r>
            </a:p>
            <a:p>
              <a:pPr>
                <a:lnSpc>
                  <a:spcPct val="100000"/>
                </a:lnSpc>
                <a:spcBef>
                  <a:spcPct val="0"/>
                </a:spcBef>
                <a:buFontTx/>
                <a:buNone/>
              </a:pPr>
              <a:r>
                <a:rPr lang="en-US" altLang="en-US" sz="2000">
                  <a:solidFill>
                    <a:srgbClr val="000000"/>
                  </a:solidFill>
                  <a:latin typeface="Arial" panose="020B0604020202020204" pitchFamily="34" charset="0"/>
                </a:rPr>
                <a:t>RST</a:t>
              </a:r>
            </a:p>
            <a:p>
              <a:pPr>
                <a:lnSpc>
                  <a:spcPct val="100000"/>
                </a:lnSpc>
                <a:spcBef>
                  <a:spcPct val="0"/>
                </a:spcBef>
                <a:buFontTx/>
                <a:buNone/>
              </a:pPr>
              <a:r>
                <a:rPr lang="en-US" altLang="en-US" sz="2000">
                  <a:solidFill>
                    <a:srgbClr val="000000"/>
                  </a:solidFill>
                  <a:latin typeface="Arial" panose="020B0604020202020204" pitchFamily="34" charset="0"/>
                </a:rPr>
                <a:t>PSH</a:t>
              </a:r>
            </a:p>
            <a:p>
              <a:pPr>
                <a:lnSpc>
                  <a:spcPct val="100000"/>
                </a:lnSpc>
                <a:spcBef>
                  <a:spcPct val="0"/>
                </a:spcBef>
                <a:buFontTx/>
                <a:buNone/>
              </a:pPr>
              <a:r>
                <a:rPr lang="en-US" altLang="en-US" sz="2000">
                  <a:solidFill>
                    <a:srgbClr val="000000"/>
                  </a:solidFill>
                  <a:latin typeface="Arial" panose="020B0604020202020204" pitchFamily="34" charset="0"/>
                </a:rPr>
                <a:t>URG</a:t>
              </a:r>
            </a:p>
            <a:p>
              <a:pPr>
                <a:lnSpc>
                  <a:spcPct val="100000"/>
                </a:lnSpc>
                <a:spcBef>
                  <a:spcPct val="0"/>
                </a:spcBef>
                <a:buFontTx/>
                <a:buNone/>
              </a:pPr>
              <a:r>
                <a:rPr lang="en-US" altLang="en-US" sz="2000">
                  <a:solidFill>
                    <a:srgbClr val="FF3300"/>
                  </a:solidFill>
                  <a:latin typeface="Arial" panose="020B0604020202020204" pitchFamily="34" charset="0"/>
                </a:rPr>
                <a:t>ACK</a:t>
              </a:r>
            </a:p>
          </p:txBody>
        </p:sp>
        <p:sp>
          <p:nvSpPr>
            <p:cNvPr id="82" name="Text Box 54">
              <a:extLst>
                <a:ext uri="{FF2B5EF4-FFF2-40B4-BE49-F238E27FC236}">
                  <a16:creationId xmlns:a16="http://schemas.microsoft.com/office/drawing/2014/main" id="{8C483EE5-AA8B-4482-88CB-45C3D2E032F1}"/>
                </a:ext>
              </a:extLst>
            </p:cNvPr>
            <p:cNvSpPr txBox="1">
              <a:spLocks noChangeArrowheads="1"/>
            </p:cNvSpPr>
            <p:nvPr/>
          </p:nvSpPr>
          <p:spPr bwMode="auto">
            <a:xfrm>
              <a:off x="1084263" y="5349875"/>
              <a:ext cx="686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rgbClr val="FF3300"/>
                  </a:solidFill>
                  <a:latin typeface="Helvetica" panose="020B0604020202020204" pitchFamily="34" charset="0"/>
                </a:rPr>
                <a:t>B tells A it accepts, and is ready to hear the next byte…</a:t>
              </a:r>
            </a:p>
          </p:txBody>
        </p:sp>
      </p:grpSp>
      <p:pic>
        <p:nvPicPr>
          <p:cNvPr id="2" name="Picture 1">
            <a:extLst>
              <a:ext uri="{FF2B5EF4-FFF2-40B4-BE49-F238E27FC236}">
                <a16:creationId xmlns:a16="http://schemas.microsoft.com/office/drawing/2014/main" id="{5E8CB67E-13AA-52B4-5A2F-932C0C468D05}"/>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486774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98593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TCP Connection Establishment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pic>
        <p:nvPicPr>
          <p:cNvPr id="27" name="Picture 26">
            <a:extLst>
              <a:ext uri="{FF2B5EF4-FFF2-40B4-BE49-F238E27FC236}">
                <a16:creationId xmlns:a16="http://schemas.microsoft.com/office/drawing/2014/main" id="{0B108F67-28D4-450A-AD44-F9115EEB553B}"/>
              </a:ext>
            </a:extLst>
          </p:cNvPr>
          <p:cNvPicPr>
            <a:picLocks noChangeAspect="1" noChangeArrowheads="1"/>
          </p:cNvPicPr>
          <p:nvPr/>
        </p:nvPicPr>
        <p:blipFill>
          <a:blip r:embed="rId2" cstate="print"/>
          <a:srcRect/>
          <a:stretch>
            <a:fillRect/>
          </a:stretch>
        </p:blipFill>
        <p:spPr bwMode="auto">
          <a:xfrm>
            <a:off x="8003368" y="1264325"/>
            <a:ext cx="4101736" cy="4598125"/>
          </a:xfrm>
          <a:prstGeom prst="rect">
            <a:avLst/>
          </a:prstGeom>
          <a:noFill/>
          <a:ln w="9525">
            <a:noFill/>
            <a:miter lim="800000"/>
            <a:headEnd/>
            <a:tailEnd/>
          </a:ln>
        </p:spPr>
      </p:pic>
      <p:grpSp>
        <p:nvGrpSpPr>
          <p:cNvPr id="34" name="Group 33">
            <a:extLst>
              <a:ext uri="{FF2B5EF4-FFF2-40B4-BE49-F238E27FC236}">
                <a16:creationId xmlns:a16="http://schemas.microsoft.com/office/drawing/2014/main" id="{3A2C5CA7-B352-4043-8464-0F852BB0E276}"/>
              </a:ext>
            </a:extLst>
          </p:cNvPr>
          <p:cNvGrpSpPr/>
          <p:nvPr/>
        </p:nvGrpSpPr>
        <p:grpSpPr>
          <a:xfrm>
            <a:off x="264255" y="1278393"/>
            <a:ext cx="8001000" cy="4648200"/>
            <a:chOff x="615950" y="1508125"/>
            <a:chExt cx="8001000" cy="4648200"/>
          </a:xfrm>
        </p:grpSpPr>
        <p:sp>
          <p:nvSpPr>
            <p:cNvPr id="35" name="Rectangle 31">
              <a:extLst>
                <a:ext uri="{FF2B5EF4-FFF2-40B4-BE49-F238E27FC236}">
                  <a16:creationId xmlns:a16="http://schemas.microsoft.com/office/drawing/2014/main" id="{87DE8727-8518-48ED-9517-4D5310D79F53}"/>
                </a:ext>
              </a:extLst>
            </p:cNvPr>
            <p:cNvSpPr>
              <a:spLocks noChangeArrowheads="1"/>
            </p:cNvSpPr>
            <p:nvPr/>
          </p:nvSpPr>
          <p:spPr bwMode="auto">
            <a:xfrm>
              <a:off x="615950" y="1508125"/>
              <a:ext cx="8001000" cy="4648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6" name="Rectangle 32">
              <a:extLst>
                <a:ext uri="{FF2B5EF4-FFF2-40B4-BE49-F238E27FC236}">
                  <a16:creationId xmlns:a16="http://schemas.microsoft.com/office/drawing/2014/main" id="{B498761B-4243-479B-882C-F52C07FAF016}"/>
                </a:ext>
              </a:extLst>
            </p:cNvPr>
            <p:cNvSpPr>
              <a:spLocks noChangeArrowheads="1"/>
            </p:cNvSpPr>
            <p:nvPr/>
          </p:nvSpPr>
          <p:spPr bwMode="auto">
            <a:xfrm>
              <a:off x="3335338" y="1828800"/>
              <a:ext cx="23622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7" name="Text Box 33">
              <a:extLst>
                <a:ext uri="{FF2B5EF4-FFF2-40B4-BE49-F238E27FC236}">
                  <a16:creationId xmlns:a16="http://schemas.microsoft.com/office/drawing/2014/main" id="{3673B194-E9A0-49AD-8DE0-4E01BB02FCC8}"/>
                </a:ext>
              </a:extLst>
            </p:cNvPr>
            <p:cNvSpPr txBox="1">
              <a:spLocks noChangeArrowheads="1"/>
            </p:cNvSpPr>
            <p:nvPr/>
          </p:nvSpPr>
          <p:spPr bwMode="auto">
            <a:xfrm>
              <a:off x="37163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A’s port</a:t>
              </a:r>
            </a:p>
          </p:txBody>
        </p:sp>
        <p:sp>
          <p:nvSpPr>
            <p:cNvPr id="38" name="Rectangle 34">
              <a:extLst>
                <a:ext uri="{FF2B5EF4-FFF2-40B4-BE49-F238E27FC236}">
                  <a16:creationId xmlns:a16="http://schemas.microsoft.com/office/drawing/2014/main" id="{6F0ACCBA-406B-4B13-81F8-3E730FB09B14}"/>
                </a:ext>
              </a:extLst>
            </p:cNvPr>
            <p:cNvSpPr>
              <a:spLocks noChangeArrowheads="1"/>
            </p:cNvSpPr>
            <p:nvPr/>
          </p:nvSpPr>
          <p:spPr bwMode="auto">
            <a:xfrm>
              <a:off x="5697538" y="1828800"/>
              <a:ext cx="25146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9" name="Text Box 35">
              <a:extLst>
                <a:ext uri="{FF2B5EF4-FFF2-40B4-BE49-F238E27FC236}">
                  <a16:creationId xmlns:a16="http://schemas.microsoft.com/office/drawing/2014/main" id="{D3416BDF-CFFF-4B9F-832B-305C3F071CD7}"/>
                </a:ext>
              </a:extLst>
            </p:cNvPr>
            <p:cNvSpPr txBox="1">
              <a:spLocks noChangeArrowheads="1"/>
            </p:cNvSpPr>
            <p:nvPr/>
          </p:nvSpPr>
          <p:spPr bwMode="auto">
            <a:xfrm>
              <a:off x="6446838" y="1874838"/>
              <a:ext cx="1044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B’s port</a:t>
              </a:r>
            </a:p>
          </p:txBody>
        </p:sp>
        <p:sp>
          <p:nvSpPr>
            <p:cNvPr id="40" name="Rectangle 36">
              <a:extLst>
                <a:ext uri="{FF2B5EF4-FFF2-40B4-BE49-F238E27FC236}">
                  <a16:creationId xmlns:a16="http://schemas.microsoft.com/office/drawing/2014/main" id="{ECEFD58A-1FF2-4139-8495-6656523A7D90}"/>
                </a:ext>
              </a:extLst>
            </p:cNvPr>
            <p:cNvSpPr>
              <a:spLocks noChangeArrowheads="1"/>
            </p:cNvSpPr>
            <p:nvPr/>
          </p:nvSpPr>
          <p:spPr bwMode="auto">
            <a:xfrm>
              <a:off x="3343275" y="23622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1" name="Rectangle 38">
              <a:extLst>
                <a:ext uri="{FF2B5EF4-FFF2-40B4-BE49-F238E27FC236}">
                  <a16:creationId xmlns:a16="http://schemas.microsoft.com/office/drawing/2014/main" id="{395C2D05-35D0-4302-A9C9-6DBBF5D8C8C1}"/>
                </a:ext>
              </a:extLst>
            </p:cNvPr>
            <p:cNvSpPr>
              <a:spLocks noChangeArrowheads="1"/>
            </p:cNvSpPr>
            <p:nvPr/>
          </p:nvSpPr>
          <p:spPr bwMode="auto">
            <a:xfrm>
              <a:off x="3335338" y="2819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2" name="Text Box 39">
              <a:extLst>
                <a:ext uri="{FF2B5EF4-FFF2-40B4-BE49-F238E27FC236}">
                  <a16:creationId xmlns:a16="http://schemas.microsoft.com/office/drawing/2014/main" id="{A9FC12E6-AD70-4896-A3D7-3709BDC96358}"/>
                </a:ext>
              </a:extLst>
            </p:cNvPr>
            <p:cNvSpPr txBox="1">
              <a:spLocks noChangeArrowheads="1"/>
            </p:cNvSpPr>
            <p:nvPr/>
          </p:nvSpPr>
          <p:spPr bwMode="auto">
            <a:xfrm>
              <a:off x="4751388" y="2865438"/>
              <a:ext cx="177958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B’s ISN plus 1</a:t>
              </a:r>
            </a:p>
          </p:txBody>
        </p:sp>
        <p:sp>
          <p:nvSpPr>
            <p:cNvPr id="43" name="Rectangle 40">
              <a:extLst>
                <a:ext uri="{FF2B5EF4-FFF2-40B4-BE49-F238E27FC236}">
                  <a16:creationId xmlns:a16="http://schemas.microsoft.com/office/drawing/2014/main" id="{321F71F7-3921-4EF3-9C7F-8386503B7D8D}"/>
                </a:ext>
              </a:extLst>
            </p:cNvPr>
            <p:cNvSpPr>
              <a:spLocks noChangeArrowheads="1"/>
            </p:cNvSpPr>
            <p:nvPr/>
          </p:nvSpPr>
          <p:spPr bwMode="auto">
            <a:xfrm>
              <a:off x="33353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4" name="Rectangle 41">
              <a:extLst>
                <a:ext uri="{FF2B5EF4-FFF2-40B4-BE49-F238E27FC236}">
                  <a16:creationId xmlns:a16="http://schemas.microsoft.com/office/drawing/2014/main" id="{C45D0778-36D9-4BCF-BE37-4C129830D4A8}"/>
                </a:ext>
              </a:extLst>
            </p:cNvPr>
            <p:cNvSpPr>
              <a:spLocks noChangeArrowheads="1"/>
            </p:cNvSpPr>
            <p:nvPr/>
          </p:nvSpPr>
          <p:spPr bwMode="auto">
            <a:xfrm>
              <a:off x="5773738" y="32766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45" name="Text Box 42">
              <a:extLst>
                <a:ext uri="{FF2B5EF4-FFF2-40B4-BE49-F238E27FC236}">
                  <a16:creationId xmlns:a16="http://schemas.microsoft.com/office/drawing/2014/main" id="{243E0E2E-3250-4950-81DB-2912C5D38A68}"/>
                </a:ext>
              </a:extLst>
            </p:cNvPr>
            <p:cNvSpPr txBox="1">
              <a:spLocks noChangeArrowheads="1"/>
            </p:cNvSpPr>
            <p:nvPr/>
          </p:nvSpPr>
          <p:spPr bwMode="auto">
            <a:xfrm>
              <a:off x="5838825" y="3349625"/>
              <a:ext cx="2303463"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Advertised window</a:t>
              </a:r>
            </a:p>
          </p:txBody>
        </p:sp>
        <p:sp>
          <p:nvSpPr>
            <p:cNvPr id="46" name="Text Box 43">
              <a:extLst>
                <a:ext uri="{FF2B5EF4-FFF2-40B4-BE49-F238E27FC236}">
                  <a16:creationId xmlns:a16="http://schemas.microsoft.com/office/drawing/2014/main" id="{04F4DE3C-22F4-452F-844E-4D8E0725DE05}"/>
                </a:ext>
              </a:extLst>
            </p:cNvPr>
            <p:cNvSpPr txBox="1">
              <a:spLocks noChangeArrowheads="1"/>
            </p:cNvSpPr>
            <p:nvPr/>
          </p:nvSpPr>
          <p:spPr bwMode="auto">
            <a:xfrm>
              <a:off x="3573463" y="3352800"/>
              <a:ext cx="1066800" cy="3968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FF3300"/>
                  </a:solidFill>
                  <a:latin typeface="Arial" panose="020B0604020202020204" pitchFamily="34" charset="0"/>
                </a:rPr>
                <a:t>20</a:t>
              </a:r>
            </a:p>
          </p:txBody>
        </p:sp>
        <p:sp>
          <p:nvSpPr>
            <p:cNvPr id="47" name="Line 44">
              <a:extLst>
                <a:ext uri="{FF2B5EF4-FFF2-40B4-BE49-F238E27FC236}">
                  <a16:creationId xmlns:a16="http://schemas.microsoft.com/office/drawing/2014/main" id="{41C65D3C-650E-4B4C-BEFF-4D2A4D962662}"/>
                </a:ext>
              </a:extLst>
            </p:cNvPr>
            <p:cNvSpPr>
              <a:spLocks noChangeShapeType="1"/>
            </p:cNvSpPr>
            <p:nvPr/>
          </p:nvSpPr>
          <p:spPr bwMode="auto">
            <a:xfrm>
              <a:off x="42497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45">
              <a:extLst>
                <a:ext uri="{FF2B5EF4-FFF2-40B4-BE49-F238E27FC236}">
                  <a16:creationId xmlns:a16="http://schemas.microsoft.com/office/drawing/2014/main" id="{1A6B8EAB-2F9D-496E-8C52-EF244002E2EE}"/>
                </a:ext>
              </a:extLst>
            </p:cNvPr>
            <p:cNvSpPr>
              <a:spLocks noChangeShapeType="1"/>
            </p:cNvSpPr>
            <p:nvPr/>
          </p:nvSpPr>
          <p:spPr bwMode="auto">
            <a:xfrm>
              <a:off x="4706938"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Text Box 46">
              <a:extLst>
                <a:ext uri="{FF2B5EF4-FFF2-40B4-BE49-F238E27FC236}">
                  <a16:creationId xmlns:a16="http://schemas.microsoft.com/office/drawing/2014/main" id="{DBE22C3B-09E3-4D8F-B53D-AFABDCE3E1E9}"/>
                </a:ext>
              </a:extLst>
            </p:cNvPr>
            <p:cNvSpPr txBox="1">
              <a:spLocks noChangeArrowheads="1"/>
            </p:cNvSpPr>
            <p:nvPr/>
          </p:nvSpPr>
          <p:spPr bwMode="auto">
            <a:xfrm>
              <a:off x="4919663" y="3363913"/>
              <a:ext cx="80645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50" name="Text Box 47">
              <a:extLst>
                <a:ext uri="{FF2B5EF4-FFF2-40B4-BE49-F238E27FC236}">
                  <a16:creationId xmlns:a16="http://schemas.microsoft.com/office/drawing/2014/main" id="{52AC5659-C377-43FB-8539-BD1C3AB78700}"/>
                </a:ext>
              </a:extLst>
            </p:cNvPr>
            <p:cNvSpPr txBox="1">
              <a:spLocks noChangeArrowheads="1"/>
            </p:cNvSpPr>
            <p:nvPr/>
          </p:nvSpPr>
          <p:spPr bwMode="auto">
            <a:xfrm>
              <a:off x="4325938" y="3398838"/>
              <a:ext cx="32543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0</a:t>
              </a:r>
            </a:p>
          </p:txBody>
        </p:sp>
        <p:sp>
          <p:nvSpPr>
            <p:cNvPr id="51" name="Rectangle 48">
              <a:extLst>
                <a:ext uri="{FF2B5EF4-FFF2-40B4-BE49-F238E27FC236}">
                  <a16:creationId xmlns:a16="http://schemas.microsoft.com/office/drawing/2014/main" id="{DC46B607-35FA-4F43-81AB-5AFFFEC40F73}"/>
                </a:ext>
              </a:extLst>
            </p:cNvPr>
            <p:cNvSpPr>
              <a:spLocks noChangeArrowheads="1"/>
            </p:cNvSpPr>
            <p:nvPr/>
          </p:nvSpPr>
          <p:spPr bwMode="auto">
            <a:xfrm>
              <a:off x="33353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52" name="Rectangle 49">
              <a:extLst>
                <a:ext uri="{FF2B5EF4-FFF2-40B4-BE49-F238E27FC236}">
                  <a16:creationId xmlns:a16="http://schemas.microsoft.com/office/drawing/2014/main" id="{0F61B863-74D2-4EEA-BD5A-65BA8287C602}"/>
                </a:ext>
              </a:extLst>
            </p:cNvPr>
            <p:cNvSpPr>
              <a:spLocks noChangeArrowheads="1"/>
            </p:cNvSpPr>
            <p:nvPr/>
          </p:nvSpPr>
          <p:spPr bwMode="auto">
            <a:xfrm>
              <a:off x="5773738" y="3810000"/>
              <a:ext cx="24384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53" name="Text Box 50">
              <a:extLst>
                <a:ext uri="{FF2B5EF4-FFF2-40B4-BE49-F238E27FC236}">
                  <a16:creationId xmlns:a16="http://schemas.microsoft.com/office/drawing/2014/main" id="{541DB360-94C0-4174-A9AE-F8FFBB681211}"/>
                </a:ext>
              </a:extLst>
            </p:cNvPr>
            <p:cNvSpPr txBox="1">
              <a:spLocks noChangeArrowheads="1"/>
            </p:cNvSpPr>
            <p:nvPr/>
          </p:nvSpPr>
          <p:spPr bwMode="auto">
            <a:xfrm>
              <a:off x="3700463" y="3897313"/>
              <a:ext cx="1384300"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Checksum</a:t>
              </a:r>
            </a:p>
          </p:txBody>
        </p:sp>
        <p:sp>
          <p:nvSpPr>
            <p:cNvPr id="54" name="Text Box 51">
              <a:extLst>
                <a:ext uri="{FF2B5EF4-FFF2-40B4-BE49-F238E27FC236}">
                  <a16:creationId xmlns:a16="http://schemas.microsoft.com/office/drawing/2014/main" id="{B852BDAA-5B7F-49E4-9690-CA7609840C6A}"/>
                </a:ext>
              </a:extLst>
            </p:cNvPr>
            <p:cNvSpPr txBox="1">
              <a:spLocks noChangeArrowheads="1"/>
            </p:cNvSpPr>
            <p:nvPr/>
          </p:nvSpPr>
          <p:spPr bwMode="auto">
            <a:xfrm>
              <a:off x="6062663" y="3897313"/>
              <a:ext cx="1792287"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Urgent pointer</a:t>
              </a:r>
            </a:p>
          </p:txBody>
        </p:sp>
        <p:sp>
          <p:nvSpPr>
            <p:cNvPr id="55" name="Rectangle 52">
              <a:extLst>
                <a:ext uri="{FF2B5EF4-FFF2-40B4-BE49-F238E27FC236}">
                  <a16:creationId xmlns:a16="http://schemas.microsoft.com/office/drawing/2014/main" id="{B609D7A8-F49C-4B29-904C-66062329CB44}"/>
                </a:ext>
              </a:extLst>
            </p:cNvPr>
            <p:cNvSpPr>
              <a:spLocks noChangeArrowheads="1"/>
            </p:cNvSpPr>
            <p:nvPr/>
          </p:nvSpPr>
          <p:spPr bwMode="auto">
            <a:xfrm>
              <a:off x="3335338" y="4343400"/>
              <a:ext cx="48768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83" name="Text Box 53">
              <a:extLst>
                <a:ext uri="{FF2B5EF4-FFF2-40B4-BE49-F238E27FC236}">
                  <a16:creationId xmlns:a16="http://schemas.microsoft.com/office/drawing/2014/main" id="{97AEE9F2-29C5-455A-B38D-8DDEA2EE9A3F}"/>
                </a:ext>
              </a:extLst>
            </p:cNvPr>
            <p:cNvSpPr txBox="1">
              <a:spLocks noChangeArrowheads="1"/>
            </p:cNvSpPr>
            <p:nvPr/>
          </p:nvSpPr>
          <p:spPr bwMode="auto">
            <a:xfrm>
              <a:off x="4783138" y="4389438"/>
              <a:ext cx="2187575"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Options (variable)</a:t>
              </a:r>
            </a:p>
          </p:txBody>
        </p:sp>
        <p:sp>
          <p:nvSpPr>
            <p:cNvPr id="84" name="Text Box 54">
              <a:extLst>
                <a:ext uri="{FF2B5EF4-FFF2-40B4-BE49-F238E27FC236}">
                  <a16:creationId xmlns:a16="http://schemas.microsoft.com/office/drawing/2014/main" id="{65BD3617-AC82-432C-B9A5-FED6F560B9CE}"/>
                </a:ext>
              </a:extLst>
            </p:cNvPr>
            <p:cNvSpPr txBox="1">
              <a:spLocks noChangeArrowheads="1"/>
            </p:cNvSpPr>
            <p:nvPr/>
          </p:nvSpPr>
          <p:spPr bwMode="auto">
            <a:xfrm>
              <a:off x="652463" y="2705100"/>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Flags:</a:t>
              </a:r>
            </a:p>
          </p:txBody>
        </p:sp>
        <p:sp>
          <p:nvSpPr>
            <p:cNvPr id="85" name="Text Box 55">
              <a:extLst>
                <a:ext uri="{FF2B5EF4-FFF2-40B4-BE49-F238E27FC236}">
                  <a16:creationId xmlns:a16="http://schemas.microsoft.com/office/drawing/2014/main" id="{DEFF962E-52EC-4194-9B2A-95A76C12D9E8}"/>
                </a:ext>
              </a:extLst>
            </p:cNvPr>
            <p:cNvSpPr txBox="1">
              <a:spLocks noChangeArrowheads="1"/>
            </p:cNvSpPr>
            <p:nvPr/>
          </p:nvSpPr>
          <p:spPr bwMode="auto">
            <a:xfrm>
              <a:off x="1506538" y="2740025"/>
              <a:ext cx="74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Arial" panose="020B0604020202020204" pitchFamily="34" charset="0"/>
                </a:rPr>
                <a:t>SYN</a:t>
              </a:r>
            </a:p>
            <a:p>
              <a:pPr>
                <a:lnSpc>
                  <a:spcPct val="100000"/>
                </a:lnSpc>
                <a:spcBef>
                  <a:spcPct val="0"/>
                </a:spcBef>
                <a:buFontTx/>
                <a:buNone/>
              </a:pPr>
              <a:r>
                <a:rPr lang="en-US" altLang="en-US" sz="2000">
                  <a:solidFill>
                    <a:srgbClr val="000000"/>
                  </a:solidFill>
                  <a:latin typeface="Arial" panose="020B0604020202020204" pitchFamily="34" charset="0"/>
                </a:rPr>
                <a:t>FIN</a:t>
              </a:r>
            </a:p>
            <a:p>
              <a:pPr>
                <a:lnSpc>
                  <a:spcPct val="100000"/>
                </a:lnSpc>
                <a:spcBef>
                  <a:spcPct val="0"/>
                </a:spcBef>
                <a:buFontTx/>
                <a:buNone/>
              </a:pPr>
              <a:r>
                <a:rPr lang="en-US" altLang="en-US" sz="2000">
                  <a:solidFill>
                    <a:srgbClr val="000000"/>
                  </a:solidFill>
                  <a:latin typeface="Arial" panose="020B0604020202020204" pitchFamily="34" charset="0"/>
                </a:rPr>
                <a:t>RST</a:t>
              </a:r>
            </a:p>
            <a:p>
              <a:pPr>
                <a:lnSpc>
                  <a:spcPct val="100000"/>
                </a:lnSpc>
                <a:spcBef>
                  <a:spcPct val="0"/>
                </a:spcBef>
                <a:buFontTx/>
                <a:buNone/>
              </a:pPr>
              <a:r>
                <a:rPr lang="en-US" altLang="en-US" sz="2000">
                  <a:solidFill>
                    <a:srgbClr val="000000"/>
                  </a:solidFill>
                  <a:latin typeface="Arial" panose="020B0604020202020204" pitchFamily="34" charset="0"/>
                </a:rPr>
                <a:t>PSH</a:t>
              </a:r>
            </a:p>
            <a:p>
              <a:pPr>
                <a:lnSpc>
                  <a:spcPct val="100000"/>
                </a:lnSpc>
                <a:spcBef>
                  <a:spcPct val="0"/>
                </a:spcBef>
                <a:buFontTx/>
                <a:buNone/>
              </a:pPr>
              <a:r>
                <a:rPr lang="en-US" altLang="en-US" sz="2000">
                  <a:solidFill>
                    <a:srgbClr val="000000"/>
                  </a:solidFill>
                  <a:latin typeface="Arial" panose="020B0604020202020204" pitchFamily="34" charset="0"/>
                </a:rPr>
                <a:t>URG</a:t>
              </a:r>
            </a:p>
            <a:p>
              <a:pPr>
                <a:lnSpc>
                  <a:spcPct val="100000"/>
                </a:lnSpc>
                <a:spcBef>
                  <a:spcPct val="0"/>
                </a:spcBef>
                <a:buFontTx/>
                <a:buNone/>
              </a:pPr>
              <a:r>
                <a:rPr lang="en-US" altLang="en-US" sz="2000">
                  <a:solidFill>
                    <a:srgbClr val="FF3300"/>
                  </a:solidFill>
                  <a:latin typeface="Arial" panose="020B0604020202020204" pitchFamily="34" charset="0"/>
                </a:rPr>
                <a:t>ACK</a:t>
              </a:r>
            </a:p>
          </p:txBody>
        </p:sp>
        <p:sp>
          <p:nvSpPr>
            <p:cNvPr id="86" name="Text Box 56">
              <a:extLst>
                <a:ext uri="{FF2B5EF4-FFF2-40B4-BE49-F238E27FC236}">
                  <a16:creationId xmlns:a16="http://schemas.microsoft.com/office/drawing/2014/main" id="{1B9C7836-0A37-45CB-AFB4-05EDC222DB4A}"/>
                </a:ext>
              </a:extLst>
            </p:cNvPr>
            <p:cNvSpPr txBox="1">
              <a:spLocks noChangeArrowheads="1"/>
            </p:cNvSpPr>
            <p:nvPr/>
          </p:nvSpPr>
          <p:spPr bwMode="auto">
            <a:xfrm>
              <a:off x="1955800" y="5349875"/>
              <a:ext cx="5114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solidFill>
                    <a:srgbClr val="FF3300"/>
                  </a:solidFill>
                  <a:latin typeface="Helvetica" panose="020B0604020202020204" pitchFamily="34" charset="0"/>
                </a:rPr>
                <a:t>A tells B it wants is okay to start sending</a:t>
              </a:r>
            </a:p>
          </p:txBody>
        </p:sp>
        <p:sp>
          <p:nvSpPr>
            <p:cNvPr id="87" name="Text Box 57">
              <a:extLst>
                <a:ext uri="{FF2B5EF4-FFF2-40B4-BE49-F238E27FC236}">
                  <a16:creationId xmlns:a16="http://schemas.microsoft.com/office/drawing/2014/main" id="{CD75D4E0-2E79-4A50-A327-DA83F295DDFF}"/>
                </a:ext>
              </a:extLst>
            </p:cNvPr>
            <p:cNvSpPr txBox="1">
              <a:spLocks noChangeArrowheads="1"/>
            </p:cNvSpPr>
            <p:nvPr/>
          </p:nvSpPr>
          <p:spPr bwMode="auto">
            <a:xfrm>
              <a:off x="4630738" y="2408238"/>
              <a:ext cx="2259012" cy="3968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000000"/>
                  </a:solidFill>
                  <a:latin typeface="Arial" panose="020B0604020202020204" pitchFamily="34" charset="0"/>
                </a:rPr>
                <a:t>Sequence number</a:t>
              </a:r>
            </a:p>
          </p:txBody>
        </p:sp>
      </p:grpSp>
      <p:pic>
        <p:nvPicPr>
          <p:cNvPr id="2" name="Picture 1">
            <a:extLst>
              <a:ext uri="{FF2B5EF4-FFF2-40B4-BE49-F238E27FC236}">
                <a16:creationId xmlns:a16="http://schemas.microsoft.com/office/drawing/2014/main" id="{A4C4D300-B266-998B-5859-7AE20C6F406B}"/>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937529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587060"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What if the SYN Packet Gets Lost?</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26" name="TextBox 25">
            <a:extLst>
              <a:ext uri="{FF2B5EF4-FFF2-40B4-BE49-F238E27FC236}">
                <a16:creationId xmlns:a16="http://schemas.microsoft.com/office/drawing/2014/main" id="{A36EECCE-9F6E-4172-9978-E3BA50E406FA}"/>
              </a:ext>
            </a:extLst>
          </p:cNvPr>
          <p:cNvSpPr txBox="1"/>
          <p:nvPr/>
        </p:nvSpPr>
        <p:spPr>
          <a:xfrm>
            <a:off x="737147" y="1234058"/>
            <a:ext cx="10717706" cy="4478149"/>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altLang="en-US" sz="2400" dirty="0">
                <a:latin typeface="Sitka Text" panose="02000505000000020004" pitchFamily="2" charset="0"/>
              </a:rPr>
              <a:t>Suppose the SYN packet gets lost</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Packet is lost inside the network, or</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Server rejects the packet (e.g., listen queue is full)</a:t>
            </a:r>
          </a:p>
          <a:p>
            <a:pPr marL="342900" indent="-342900">
              <a:spcBef>
                <a:spcPts val="600"/>
              </a:spcBef>
              <a:buFont typeface="Arial" panose="020B0604020202020204" pitchFamily="34" charset="0"/>
              <a:buChar char="•"/>
            </a:pPr>
            <a:r>
              <a:rPr lang="en-US" altLang="en-US" sz="2400" dirty="0">
                <a:latin typeface="Sitka Text" panose="02000505000000020004" pitchFamily="2" charset="0"/>
              </a:rPr>
              <a:t>Eventually, no SYN-ACK arrives</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Sender sets a timer and wait for the SYN-ACK</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 and retransmits the SYN-ACK if needed</a:t>
            </a:r>
          </a:p>
          <a:p>
            <a:pPr marL="342900" indent="-342900">
              <a:spcBef>
                <a:spcPts val="600"/>
              </a:spcBef>
              <a:buFont typeface="Arial" panose="020B0604020202020204" pitchFamily="34" charset="0"/>
              <a:buChar char="•"/>
            </a:pPr>
            <a:r>
              <a:rPr lang="en-US" altLang="en-US" sz="2400" dirty="0">
                <a:latin typeface="Sitka Text" panose="02000505000000020004" pitchFamily="2" charset="0"/>
              </a:rPr>
              <a:t>How should the TCP sender set the timer?</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Sender has no idea how far away the receiver is</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Hard to guess a reasonable length of time to wait</a:t>
            </a:r>
          </a:p>
          <a:p>
            <a:pPr marL="800100" lvl="1" indent="-342900">
              <a:spcBef>
                <a:spcPts val="600"/>
              </a:spcBef>
              <a:buFont typeface="Arial" panose="020B0604020202020204" pitchFamily="34" charset="0"/>
              <a:buChar char="•"/>
            </a:pPr>
            <a:r>
              <a:rPr lang="en-US" altLang="en-US" sz="2400" dirty="0">
                <a:latin typeface="Sitka Text" panose="02000505000000020004" pitchFamily="2" charset="0"/>
              </a:rPr>
              <a:t>Some TCPs use a default of 3 or 6 seconds</a:t>
            </a:r>
          </a:p>
        </p:txBody>
      </p:sp>
      <p:pic>
        <p:nvPicPr>
          <p:cNvPr id="2" name="Picture 1">
            <a:extLst>
              <a:ext uri="{FF2B5EF4-FFF2-40B4-BE49-F238E27FC236}">
                <a16:creationId xmlns:a16="http://schemas.microsoft.com/office/drawing/2014/main" id="{69E8ABB7-8F8B-F629-828D-1AA014CC269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85001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87372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SYN Loss and Web Downloads</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26" name="TextBox 25">
            <a:extLst>
              <a:ext uri="{FF2B5EF4-FFF2-40B4-BE49-F238E27FC236}">
                <a16:creationId xmlns:a16="http://schemas.microsoft.com/office/drawing/2014/main" id="{A36EECCE-9F6E-4172-9978-E3BA50E406FA}"/>
              </a:ext>
            </a:extLst>
          </p:cNvPr>
          <p:cNvSpPr txBox="1"/>
          <p:nvPr/>
        </p:nvSpPr>
        <p:spPr>
          <a:xfrm>
            <a:off x="737147" y="1157835"/>
            <a:ext cx="10717706" cy="5370701"/>
          </a:xfrm>
          <a:prstGeom prst="rect">
            <a:avLst/>
          </a:prstGeom>
          <a:noFill/>
        </p:spPr>
        <p:txBody>
          <a:bodyPr wrap="square">
            <a:spAutoFit/>
          </a:bodyPr>
          <a:lstStyle/>
          <a:p>
            <a:pPr marL="285750"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User clicks on a hypertext link</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Browser creates a socket and does a “connect”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The “connect” triggers the OS to transmit a SYN</a:t>
            </a:r>
          </a:p>
          <a:p>
            <a:pPr marL="285750"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If the SYN is lost…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The 3-6 seconds of delay may be very long</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The user may get impatient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 and click the hyperlink again, or click “reload”</a:t>
            </a:r>
          </a:p>
          <a:p>
            <a:pPr marL="285750"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User triggers an “abort” of the “connect”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Browser creates a new socket and does  a “connect”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Essentially, forces a faster send of a new SYN packet!</a:t>
            </a:r>
          </a:p>
          <a:p>
            <a:pPr marL="742950" lvl="1" indent="-285750" fontAlgn="auto">
              <a:spcBef>
                <a:spcPts val="600"/>
              </a:spcBef>
              <a:spcAft>
                <a:spcPts val="0"/>
              </a:spcAft>
              <a:buFont typeface="Arial" panose="020B0604020202020204" pitchFamily="34" charset="0"/>
              <a:buChar char="•"/>
              <a:defRPr/>
            </a:pPr>
            <a:r>
              <a:rPr lang="en-US" altLang="en-US" sz="2400" dirty="0">
                <a:latin typeface="Sitka Text" panose="02000505000000020004" pitchFamily="2" charset="0"/>
              </a:rPr>
              <a:t>Sometimes very effective, and the page comes fast</a:t>
            </a:r>
          </a:p>
          <a:p>
            <a:pPr marL="742950" lvl="1" indent="-285750" fontAlgn="auto">
              <a:spcBef>
                <a:spcPts val="600"/>
              </a:spcBef>
              <a:spcAft>
                <a:spcPts val="0"/>
              </a:spcAft>
              <a:buFont typeface="Arial" panose="020B0604020202020204" pitchFamily="34" charset="0"/>
              <a:buChar char="•"/>
              <a:defRPr/>
            </a:pP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69F2F9B7-4B08-C668-879B-CCF08FEE09D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115445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118435"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Closing a Connection</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grpSp>
        <p:nvGrpSpPr>
          <p:cNvPr id="8" name="Group 7">
            <a:extLst>
              <a:ext uri="{FF2B5EF4-FFF2-40B4-BE49-F238E27FC236}">
                <a16:creationId xmlns:a16="http://schemas.microsoft.com/office/drawing/2014/main" id="{72B3212A-4E07-46A2-B527-0573E5A207C6}"/>
              </a:ext>
            </a:extLst>
          </p:cNvPr>
          <p:cNvGrpSpPr/>
          <p:nvPr/>
        </p:nvGrpSpPr>
        <p:grpSpPr>
          <a:xfrm>
            <a:off x="2085415" y="1130151"/>
            <a:ext cx="6992938" cy="2193925"/>
            <a:chOff x="1304925" y="1568450"/>
            <a:chExt cx="6992938" cy="2193925"/>
          </a:xfrm>
        </p:grpSpPr>
        <p:sp>
          <p:nvSpPr>
            <p:cNvPr id="17" name="Line 20">
              <a:extLst>
                <a:ext uri="{FF2B5EF4-FFF2-40B4-BE49-F238E27FC236}">
                  <a16:creationId xmlns:a16="http://schemas.microsoft.com/office/drawing/2014/main" id="{B7D7FF53-19EE-49A6-B6E1-3DE8C3A51428}"/>
                </a:ext>
              </a:extLst>
            </p:cNvPr>
            <p:cNvSpPr>
              <a:spLocks noChangeShapeType="1"/>
            </p:cNvSpPr>
            <p:nvPr/>
          </p:nvSpPr>
          <p:spPr bwMode="auto">
            <a:xfrm flipV="1">
              <a:off x="5637213" y="1770063"/>
              <a:ext cx="234950" cy="16033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1">
              <a:extLst>
                <a:ext uri="{FF2B5EF4-FFF2-40B4-BE49-F238E27FC236}">
                  <a16:creationId xmlns:a16="http://schemas.microsoft.com/office/drawing/2014/main" id="{1CB43EB7-E908-4607-89C7-365B33C3DA9D}"/>
                </a:ext>
              </a:extLst>
            </p:cNvPr>
            <p:cNvSpPr>
              <a:spLocks noChangeShapeType="1"/>
            </p:cNvSpPr>
            <p:nvPr/>
          </p:nvSpPr>
          <p:spPr bwMode="auto">
            <a:xfrm>
              <a:off x="6149975" y="1768475"/>
              <a:ext cx="277813" cy="1573213"/>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22">
              <a:extLst>
                <a:ext uri="{FF2B5EF4-FFF2-40B4-BE49-F238E27FC236}">
                  <a16:creationId xmlns:a16="http://schemas.microsoft.com/office/drawing/2014/main" id="{4C7E8DA7-4D35-4AAD-90FE-2EC79A204E7F}"/>
                </a:ext>
              </a:extLst>
            </p:cNvPr>
            <p:cNvSpPr txBox="1">
              <a:spLocks noChangeArrowheads="1"/>
            </p:cNvSpPr>
            <p:nvPr/>
          </p:nvSpPr>
          <p:spPr bwMode="auto">
            <a:xfrm rot="16897753">
              <a:off x="5308600" y="2336800"/>
              <a:ext cx="59372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Times New Roman" panose="02020603050405020304" pitchFamily="18" charset="0"/>
                </a:rPr>
                <a:t>FIN</a:t>
              </a:r>
            </a:p>
          </p:txBody>
        </p:sp>
        <p:sp>
          <p:nvSpPr>
            <p:cNvPr id="20" name="Text Box 23">
              <a:extLst>
                <a:ext uri="{FF2B5EF4-FFF2-40B4-BE49-F238E27FC236}">
                  <a16:creationId xmlns:a16="http://schemas.microsoft.com/office/drawing/2014/main" id="{364A8381-6D0C-433A-89E8-94C1EA86210E}"/>
                </a:ext>
              </a:extLst>
            </p:cNvPr>
            <p:cNvSpPr txBox="1">
              <a:spLocks noChangeArrowheads="1"/>
            </p:cNvSpPr>
            <p:nvPr/>
          </p:nvSpPr>
          <p:spPr bwMode="auto">
            <a:xfrm rot="4688575">
              <a:off x="5871369" y="2326481"/>
              <a:ext cx="1195388"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Times New Roman" panose="02020603050405020304" pitchFamily="18" charset="0"/>
                </a:rPr>
                <a:t>FIN ACK</a:t>
              </a:r>
            </a:p>
          </p:txBody>
        </p:sp>
        <p:sp>
          <p:nvSpPr>
            <p:cNvPr id="22" name="Line 25">
              <a:extLst>
                <a:ext uri="{FF2B5EF4-FFF2-40B4-BE49-F238E27FC236}">
                  <a16:creationId xmlns:a16="http://schemas.microsoft.com/office/drawing/2014/main" id="{07F3AE8C-FA24-412F-B2F1-AD069D8CA535}"/>
                </a:ext>
              </a:extLst>
            </p:cNvPr>
            <p:cNvSpPr>
              <a:spLocks noChangeShapeType="1"/>
            </p:cNvSpPr>
            <p:nvPr/>
          </p:nvSpPr>
          <p:spPr bwMode="auto">
            <a:xfrm flipV="1">
              <a:off x="1836738" y="1739900"/>
              <a:ext cx="6421437" cy="3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6">
              <a:extLst>
                <a:ext uri="{FF2B5EF4-FFF2-40B4-BE49-F238E27FC236}">
                  <a16:creationId xmlns:a16="http://schemas.microsoft.com/office/drawing/2014/main" id="{CD8988FF-A8C6-42AC-88EB-5535B86A941E}"/>
                </a:ext>
              </a:extLst>
            </p:cNvPr>
            <p:cNvSpPr>
              <a:spLocks noChangeShapeType="1"/>
            </p:cNvSpPr>
            <p:nvPr/>
          </p:nvSpPr>
          <p:spPr bwMode="auto">
            <a:xfrm flipV="1">
              <a:off x="1852613" y="3352800"/>
              <a:ext cx="6445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8">
              <a:extLst>
                <a:ext uri="{FF2B5EF4-FFF2-40B4-BE49-F238E27FC236}">
                  <a16:creationId xmlns:a16="http://schemas.microsoft.com/office/drawing/2014/main" id="{1D5FD6C5-E92B-49E0-A9AF-15094EDEE666}"/>
                </a:ext>
              </a:extLst>
            </p:cNvPr>
            <p:cNvSpPr>
              <a:spLocks noChangeShapeType="1"/>
            </p:cNvSpPr>
            <p:nvPr/>
          </p:nvSpPr>
          <p:spPr bwMode="auto">
            <a:xfrm>
              <a:off x="3127375" y="3594100"/>
              <a:ext cx="1779588"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29">
              <a:extLst>
                <a:ext uri="{FF2B5EF4-FFF2-40B4-BE49-F238E27FC236}">
                  <a16:creationId xmlns:a16="http://schemas.microsoft.com/office/drawing/2014/main" id="{4B1647F9-0DB8-49E3-B91A-1D38A60340B2}"/>
                </a:ext>
              </a:extLst>
            </p:cNvPr>
            <p:cNvSpPr txBox="1">
              <a:spLocks noChangeArrowheads="1"/>
            </p:cNvSpPr>
            <p:nvPr/>
          </p:nvSpPr>
          <p:spPr bwMode="auto">
            <a:xfrm>
              <a:off x="2524125" y="3395663"/>
              <a:ext cx="590550" cy="366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time</a:t>
              </a:r>
              <a:endParaRPr lang="en-US" altLang="en-US" sz="2400">
                <a:latin typeface="Times New Roman" panose="02020603050405020304" pitchFamily="18" charset="0"/>
              </a:endParaRPr>
            </a:p>
          </p:txBody>
        </p:sp>
        <p:sp>
          <p:nvSpPr>
            <p:cNvPr id="31" name="Text Box 30">
              <a:extLst>
                <a:ext uri="{FF2B5EF4-FFF2-40B4-BE49-F238E27FC236}">
                  <a16:creationId xmlns:a16="http://schemas.microsoft.com/office/drawing/2014/main" id="{CD2C0225-2E55-48CF-B5F9-1B7BD8AD0750}"/>
                </a:ext>
              </a:extLst>
            </p:cNvPr>
            <p:cNvSpPr txBox="1">
              <a:spLocks noChangeArrowheads="1"/>
            </p:cNvSpPr>
            <p:nvPr/>
          </p:nvSpPr>
          <p:spPr bwMode="auto">
            <a:xfrm>
              <a:off x="1347788" y="3106738"/>
              <a:ext cx="404812"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Times New Roman" panose="02020603050405020304" pitchFamily="18" charset="0"/>
                </a:rPr>
                <a:t>A</a:t>
              </a:r>
            </a:p>
          </p:txBody>
        </p:sp>
        <p:sp>
          <p:nvSpPr>
            <p:cNvPr id="32" name="Text Box 31">
              <a:extLst>
                <a:ext uri="{FF2B5EF4-FFF2-40B4-BE49-F238E27FC236}">
                  <a16:creationId xmlns:a16="http://schemas.microsoft.com/office/drawing/2014/main" id="{5CDCA8A8-91DA-431A-846C-D46EAB9D8DE8}"/>
                </a:ext>
              </a:extLst>
            </p:cNvPr>
            <p:cNvSpPr txBox="1">
              <a:spLocks noChangeArrowheads="1"/>
            </p:cNvSpPr>
            <p:nvPr/>
          </p:nvSpPr>
          <p:spPr bwMode="auto">
            <a:xfrm>
              <a:off x="1304925" y="1568450"/>
              <a:ext cx="387350" cy="4572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Times New Roman" panose="02020603050405020304" pitchFamily="18" charset="0"/>
                </a:rPr>
                <a:t>B</a:t>
              </a:r>
            </a:p>
          </p:txBody>
        </p:sp>
        <p:sp>
          <p:nvSpPr>
            <p:cNvPr id="33" name="Oval 32">
              <a:extLst>
                <a:ext uri="{FF2B5EF4-FFF2-40B4-BE49-F238E27FC236}">
                  <a16:creationId xmlns:a16="http://schemas.microsoft.com/office/drawing/2014/main" id="{236A4DD9-E3AB-4C3C-A2C0-D809DB4997E6}"/>
                </a:ext>
              </a:extLst>
            </p:cNvPr>
            <p:cNvSpPr>
              <a:spLocks noChangeArrowheads="1"/>
            </p:cNvSpPr>
            <p:nvPr/>
          </p:nvSpPr>
          <p:spPr bwMode="auto">
            <a:xfrm>
              <a:off x="4819650" y="3105150"/>
              <a:ext cx="82550" cy="841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4" name="Oval 33">
              <a:extLst>
                <a:ext uri="{FF2B5EF4-FFF2-40B4-BE49-F238E27FC236}">
                  <a16:creationId xmlns:a16="http://schemas.microsoft.com/office/drawing/2014/main" id="{25A5C7FF-6932-4BA3-A3B5-DE24E62C6571}"/>
                </a:ext>
              </a:extLst>
            </p:cNvPr>
            <p:cNvSpPr>
              <a:spLocks noChangeArrowheads="1"/>
            </p:cNvSpPr>
            <p:nvPr/>
          </p:nvSpPr>
          <p:spPr bwMode="auto">
            <a:xfrm>
              <a:off x="5026025" y="3113088"/>
              <a:ext cx="80963" cy="841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5" name="Oval 34">
              <a:extLst>
                <a:ext uri="{FF2B5EF4-FFF2-40B4-BE49-F238E27FC236}">
                  <a16:creationId xmlns:a16="http://schemas.microsoft.com/office/drawing/2014/main" id="{DFF42F7F-2E6C-4D07-914F-302219819203}"/>
                </a:ext>
              </a:extLst>
            </p:cNvPr>
            <p:cNvSpPr>
              <a:spLocks noChangeArrowheads="1"/>
            </p:cNvSpPr>
            <p:nvPr/>
          </p:nvSpPr>
          <p:spPr bwMode="auto">
            <a:xfrm>
              <a:off x="5241925" y="3105150"/>
              <a:ext cx="80963" cy="841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36" name="Line 35">
              <a:extLst>
                <a:ext uri="{FF2B5EF4-FFF2-40B4-BE49-F238E27FC236}">
                  <a16:creationId xmlns:a16="http://schemas.microsoft.com/office/drawing/2014/main" id="{B265D032-0413-4CA8-AE03-0EE1AB510662}"/>
                </a:ext>
              </a:extLst>
            </p:cNvPr>
            <p:cNvSpPr>
              <a:spLocks noChangeShapeType="1"/>
            </p:cNvSpPr>
            <p:nvPr/>
          </p:nvSpPr>
          <p:spPr bwMode="auto">
            <a:xfrm>
              <a:off x="6799263" y="1778000"/>
              <a:ext cx="277812" cy="1573213"/>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36">
              <a:extLst>
                <a:ext uri="{FF2B5EF4-FFF2-40B4-BE49-F238E27FC236}">
                  <a16:creationId xmlns:a16="http://schemas.microsoft.com/office/drawing/2014/main" id="{C9DCF1AF-CC22-4AAC-ABAC-4E0E8A8F622A}"/>
                </a:ext>
              </a:extLst>
            </p:cNvPr>
            <p:cNvSpPr txBox="1">
              <a:spLocks noChangeArrowheads="1"/>
            </p:cNvSpPr>
            <p:nvPr/>
          </p:nvSpPr>
          <p:spPr bwMode="auto">
            <a:xfrm rot="4688575">
              <a:off x="6821488" y="2336800"/>
              <a:ext cx="59372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Times New Roman" panose="02020603050405020304" pitchFamily="18" charset="0"/>
                </a:rPr>
                <a:t>FIN</a:t>
              </a:r>
            </a:p>
          </p:txBody>
        </p:sp>
        <p:sp>
          <p:nvSpPr>
            <p:cNvPr id="38" name="Line 37">
              <a:extLst>
                <a:ext uri="{FF2B5EF4-FFF2-40B4-BE49-F238E27FC236}">
                  <a16:creationId xmlns:a16="http://schemas.microsoft.com/office/drawing/2014/main" id="{04D20A3C-07B1-4A4B-BC1B-71CAB18CBBB9}"/>
                </a:ext>
              </a:extLst>
            </p:cNvPr>
            <p:cNvSpPr>
              <a:spLocks noChangeShapeType="1"/>
            </p:cNvSpPr>
            <p:nvPr/>
          </p:nvSpPr>
          <p:spPr bwMode="auto">
            <a:xfrm flipV="1">
              <a:off x="7602538" y="1739900"/>
              <a:ext cx="234950" cy="16033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 Box 38">
              <a:extLst>
                <a:ext uri="{FF2B5EF4-FFF2-40B4-BE49-F238E27FC236}">
                  <a16:creationId xmlns:a16="http://schemas.microsoft.com/office/drawing/2014/main" id="{0B7A24A7-3EA1-45F1-AAB6-449883FEA7ED}"/>
                </a:ext>
              </a:extLst>
            </p:cNvPr>
            <p:cNvSpPr txBox="1">
              <a:spLocks noChangeArrowheads="1"/>
            </p:cNvSpPr>
            <p:nvPr/>
          </p:nvSpPr>
          <p:spPr bwMode="auto">
            <a:xfrm rot="16897753">
              <a:off x="7209632" y="2304256"/>
              <a:ext cx="7223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Times New Roman" panose="02020603050405020304" pitchFamily="18" charset="0"/>
                </a:rPr>
                <a:t>ACK</a:t>
              </a:r>
            </a:p>
          </p:txBody>
        </p:sp>
      </p:grpSp>
      <p:sp>
        <p:nvSpPr>
          <p:cNvPr id="40" name="TextBox 39">
            <a:extLst>
              <a:ext uri="{FF2B5EF4-FFF2-40B4-BE49-F238E27FC236}">
                <a16:creationId xmlns:a16="http://schemas.microsoft.com/office/drawing/2014/main" id="{5BF9BE89-FB77-4E91-A048-936F59DE19DA}"/>
              </a:ext>
            </a:extLst>
          </p:cNvPr>
          <p:cNvSpPr txBox="1"/>
          <p:nvPr/>
        </p:nvSpPr>
        <p:spPr>
          <a:xfrm>
            <a:off x="1140196" y="3920888"/>
            <a:ext cx="10099890" cy="1938992"/>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Closing the connection</a:t>
            </a:r>
          </a:p>
          <a:p>
            <a:pPr marL="800100" lvl="1" indent="-342900">
              <a:buFont typeface="Arial" panose="020B0604020202020204" pitchFamily="34" charset="0"/>
              <a:buChar char="•"/>
            </a:pPr>
            <a:r>
              <a:rPr lang="en-US" altLang="en-US" sz="2400" dirty="0">
                <a:latin typeface="Sitka Text" panose="02000505000000020004" pitchFamily="2" charset="0"/>
              </a:rPr>
              <a:t>Finish (FIN) to close and receive remaining bytes</a:t>
            </a:r>
          </a:p>
          <a:p>
            <a:pPr marL="800100" lvl="1" indent="-342900">
              <a:buFont typeface="Arial" panose="020B0604020202020204" pitchFamily="34" charset="0"/>
              <a:buChar char="•"/>
            </a:pPr>
            <a:r>
              <a:rPr lang="en-US" altLang="en-US" sz="2400" dirty="0">
                <a:latin typeface="Sitka Text" panose="02000505000000020004" pitchFamily="2" charset="0"/>
              </a:rPr>
              <a:t>And other host sends a FIN ACK to acknowledge</a:t>
            </a:r>
          </a:p>
          <a:p>
            <a:pPr marL="800100" lvl="1" indent="-342900">
              <a:buFont typeface="Arial" panose="020B0604020202020204" pitchFamily="34" charset="0"/>
              <a:buChar char="•"/>
            </a:pPr>
            <a:r>
              <a:rPr lang="en-US" altLang="en-US" sz="2400" dirty="0">
                <a:latin typeface="Sitka Text" panose="02000505000000020004" pitchFamily="2" charset="0"/>
              </a:rPr>
              <a:t>Reset (RST) to close and not receive remaining bytes</a:t>
            </a:r>
          </a:p>
          <a:p>
            <a:pPr marL="342900" indent="-342900">
              <a:buFont typeface="Arial" panose="020B0604020202020204" pitchFamily="34" charset="0"/>
              <a:buChar char="•"/>
            </a:pPr>
            <a:endParaRPr lang="en-US" altLang="en-US" sz="2400" dirty="0">
              <a:latin typeface="Sitka Text" panose="02000505000000020004" pitchFamily="2" charset="0"/>
            </a:endParaRPr>
          </a:p>
        </p:txBody>
      </p:sp>
      <p:pic>
        <p:nvPicPr>
          <p:cNvPr id="2" name="Picture 1">
            <a:extLst>
              <a:ext uri="{FF2B5EF4-FFF2-40B4-BE49-F238E27FC236}">
                <a16:creationId xmlns:a16="http://schemas.microsoft.com/office/drawing/2014/main" id="{E7AA54FC-4DAE-909C-5997-518565979A6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62345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2295821" cy="646331"/>
          </a:xfrm>
          <a:prstGeom prst="rect">
            <a:avLst/>
          </a:prstGeom>
          <a:noFill/>
        </p:spPr>
        <p:txBody>
          <a:bodyPr wrap="none" lIns="91440" tIns="45720" rIns="91440" bIns="45720">
            <a:spAutoFit/>
          </a:bodyPr>
          <a:lstStyle/>
          <a:p>
            <a:pPr algn="l" fontAlgn="base"/>
            <a:r>
              <a:rPr lang="en-US" altLang="en-US" sz="3600" b="1" dirty="0">
                <a:effectLst>
                  <a:outerShdw blurRad="38100" dist="38100" dir="2700000" algn="tl">
                    <a:srgbClr val="000000">
                      <a:alpha val="43137"/>
                    </a:srgbClr>
                  </a:outerShdw>
                </a:effectLst>
                <a:latin typeface="Sitka Banner" panose="02000505000000020004" pitchFamily="2" charset="0"/>
              </a:rPr>
              <a:t>Addressing</a:t>
            </a:r>
            <a:endParaRPr lang="en-US" sz="3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pic>
        <p:nvPicPr>
          <p:cNvPr id="8" name="Picture 3">
            <a:extLst>
              <a:ext uri="{FF2B5EF4-FFF2-40B4-BE49-F238E27FC236}">
                <a16:creationId xmlns:a16="http://schemas.microsoft.com/office/drawing/2014/main" id="{AE9518B5-04D5-4998-AB2A-1D962BDA2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24521"/>
            <a:ext cx="5776912"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16E51F8-3678-4EE3-B4BD-9D53A6802AEA}"/>
              </a:ext>
            </a:extLst>
          </p:cNvPr>
          <p:cNvSpPr txBox="1"/>
          <p:nvPr/>
        </p:nvSpPr>
        <p:spPr>
          <a:xfrm>
            <a:off x="588997" y="1428653"/>
            <a:ext cx="5319434" cy="3416320"/>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The transport layer provides the user address which is specified as a station or </a:t>
            </a:r>
            <a:r>
              <a:rPr lang="en-US" sz="2400" b="1" i="0" dirty="0">
                <a:solidFill>
                  <a:srgbClr val="000000"/>
                </a:solidFill>
                <a:effectLst/>
                <a:latin typeface="Sitka Text" panose="02000505000000020004" pitchFamily="2" charset="0"/>
              </a:rPr>
              <a:t>port</a:t>
            </a:r>
            <a:r>
              <a:rPr lang="en-US" sz="2400" b="0" i="0" dirty="0">
                <a:solidFill>
                  <a:srgbClr val="000000"/>
                </a:solidFill>
                <a:effectLst/>
                <a:latin typeface="Sitka Text" panose="02000505000000020004" pitchFamily="2" charset="0"/>
              </a:rPr>
              <a:t>. </a:t>
            </a:r>
          </a:p>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The port variable represents a particular TS user of a specified station known as a Transport Service access point (TSAP). </a:t>
            </a:r>
          </a:p>
          <a:p>
            <a:pPr marL="342900" indent="-342900" algn="just">
              <a:buFont typeface="Arial" panose="020B0604020202020204" pitchFamily="34" charset="0"/>
              <a:buChar char="•"/>
            </a:pPr>
            <a:r>
              <a:rPr lang="en-US" sz="2400" b="0" i="0" dirty="0">
                <a:solidFill>
                  <a:srgbClr val="000000"/>
                </a:solidFill>
                <a:effectLst/>
                <a:latin typeface="Sitka Text" panose="02000505000000020004" pitchFamily="2" charset="0"/>
              </a:rPr>
              <a:t>Each station has only one transport entity.</a:t>
            </a:r>
          </a:p>
        </p:txBody>
      </p:sp>
      <p:pic>
        <p:nvPicPr>
          <p:cNvPr id="2" name="Picture 1">
            <a:extLst>
              <a:ext uri="{FF2B5EF4-FFF2-40B4-BE49-F238E27FC236}">
                <a16:creationId xmlns:a16="http://schemas.microsoft.com/office/drawing/2014/main" id="{4B740558-4A1C-7137-001C-62C295390AE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100482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6614044" y="876992"/>
            <a:ext cx="5577956"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412333" cy="646331"/>
          </a:xfrm>
          <a:prstGeom prst="rect">
            <a:avLst/>
          </a:prstGeom>
          <a:noFill/>
        </p:spPr>
        <p:txBody>
          <a:bodyPr wrap="none" lIns="91440" tIns="45720" rIns="91440" bIns="45720">
            <a:spAutoFit/>
          </a:bodyPr>
          <a:lstStyle/>
          <a:p>
            <a:pPr algn="l" fontAlgn="base"/>
            <a:r>
              <a:rPr lang="en-US" altLang="en-US" sz="3600" b="1" dirty="0">
                <a:effectLst>
                  <a:outerShdw blurRad="38100" dist="38100" dir="2700000" algn="tl">
                    <a:srgbClr val="000000">
                      <a:alpha val="43137"/>
                    </a:srgbClr>
                  </a:outerShdw>
                </a:effectLst>
                <a:latin typeface="Sitka Banner" panose="02000505000000020004" pitchFamily="2" charset="0"/>
              </a:rPr>
              <a:t>Multiplexing and Demultiplexing</a:t>
            </a:r>
            <a:endParaRPr lang="en-US" sz="3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926622" y="1465053"/>
            <a:ext cx="6632443" cy="3785652"/>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Host receives IP datagrams</a:t>
            </a:r>
          </a:p>
          <a:p>
            <a:pPr marL="800100" lvl="1" indent="-342900">
              <a:buFont typeface="Arial" panose="020B0604020202020204" pitchFamily="34" charset="0"/>
              <a:buChar char="•"/>
            </a:pPr>
            <a:r>
              <a:rPr lang="en-US" altLang="en-US" sz="2400" dirty="0">
                <a:latin typeface="Sitka Text" panose="02000505000000020004" pitchFamily="2" charset="0"/>
              </a:rPr>
              <a:t>Each datagram has source and destination IP address, </a:t>
            </a:r>
          </a:p>
          <a:p>
            <a:pPr marL="800100" lvl="1" indent="-342900">
              <a:buFont typeface="Arial" panose="020B0604020202020204" pitchFamily="34" charset="0"/>
              <a:buChar char="•"/>
            </a:pPr>
            <a:r>
              <a:rPr lang="en-US" altLang="en-US" sz="2400" dirty="0">
                <a:latin typeface="Sitka Text" panose="02000505000000020004" pitchFamily="2" charset="0"/>
              </a:rPr>
              <a:t>Each datagram carries one transport-layer segment</a:t>
            </a:r>
          </a:p>
          <a:p>
            <a:pPr marL="800100" lvl="1" indent="-342900">
              <a:buFont typeface="Arial" panose="020B0604020202020204" pitchFamily="34" charset="0"/>
              <a:buChar char="•"/>
            </a:pPr>
            <a:r>
              <a:rPr lang="en-US" altLang="en-US" sz="2400" dirty="0">
                <a:latin typeface="Sitka Text" panose="02000505000000020004" pitchFamily="2" charset="0"/>
              </a:rPr>
              <a:t>Each segment has source and destination port number </a:t>
            </a:r>
          </a:p>
          <a:p>
            <a:pPr marL="342900" indent="-342900">
              <a:buFont typeface="Arial" panose="020B0604020202020204" pitchFamily="34" charset="0"/>
              <a:buChar char="•"/>
            </a:pPr>
            <a:r>
              <a:rPr lang="en-US" altLang="en-US" sz="2400" dirty="0">
                <a:latin typeface="Sitka Text" panose="02000505000000020004" pitchFamily="2" charset="0"/>
              </a:rPr>
              <a:t>Host uses IP addresses and port numbers to direct the segment to appropriate socket</a:t>
            </a:r>
          </a:p>
        </p:txBody>
      </p:sp>
      <p:grpSp>
        <p:nvGrpSpPr>
          <p:cNvPr id="8" name="Group 7">
            <a:extLst>
              <a:ext uri="{FF2B5EF4-FFF2-40B4-BE49-F238E27FC236}">
                <a16:creationId xmlns:a16="http://schemas.microsoft.com/office/drawing/2014/main" id="{DC6E363D-1C1B-4588-8EB5-A05A757328BA}"/>
              </a:ext>
            </a:extLst>
          </p:cNvPr>
          <p:cNvGrpSpPr/>
          <p:nvPr/>
        </p:nvGrpSpPr>
        <p:grpSpPr>
          <a:xfrm>
            <a:off x="8135327" y="1320488"/>
            <a:ext cx="3416300" cy="4249737"/>
            <a:chOff x="5251450" y="1665288"/>
            <a:chExt cx="3416300" cy="4249737"/>
          </a:xfrm>
        </p:grpSpPr>
        <p:sp>
          <p:nvSpPr>
            <p:cNvPr id="9" name="Rectangle 2">
              <a:extLst>
                <a:ext uri="{FF2B5EF4-FFF2-40B4-BE49-F238E27FC236}">
                  <a16:creationId xmlns:a16="http://schemas.microsoft.com/office/drawing/2014/main" id="{1FC63E77-1A7E-47F6-BB15-C45034370868}"/>
                </a:ext>
              </a:extLst>
            </p:cNvPr>
            <p:cNvSpPr>
              <a:spLocks noChangeArrowheads="1"/>
            </p:cNvSpPr>
            <p:nvPr/>
          </p:nvSpPr>
          <p:spPr bwMode="auto">
            <a:xfrm>
              <a:off x="5343525" y="2000250"/>
              <a:ext cx="3324225" cy="3200400"/>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1" name="Rectangle 3">
              <a:extLst>
                <a:ext uri="{FF2B5EF4-FFF2-40B4-BE49-F238E27FC236}">
                  <a16:creationId xmlns:a16="http://schemas.microsoft.com/office/drawing/2014/main" id="{C62DD950-093C-4F39-80BF-76D2E3E29944}"/>
                </a:ext>
              </a:extLst>
            </p:cNvPr>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2" name="Text Box 6">
              <a:extLst>
                <a:ext uri="{FF2B5EF4-FFF2-40B4-BE49-F238E27FC236}">
                  <a16:creationId xmlns:a16="http://schemas.microsoft.com/office/drawing/2014/main" id="{447AE0E1-2076-40FE-BA84-7AEDAC8E834B}"/>
                </a:ext>
              </a:extLst>
            </p:cNvPr>
            <p:cNvSpPr txBox="1">
              <a:spLocks noChangeArrowheads="1"/>
            </p:cNvSpPr>
            <p:nvPr/>
          </p:nvSpPr>
          <p:spPr bwMode="auto">
            <a:xfrm>
              <a:off x="5251450" y="2117725"/>
              <a:ext cx="1676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FF0000"/>
                  </a:solidFill>
                  <a:latin typeface="Comic Sans MS" panose="030F0702030302020204" pitchFamily="66" charset="0"/>
                </a:rPr>
                <a:t>source port #</a:t>
              </a:r>
              <a:endParaRPr lang="en-US" altLang="en-US" sz="2400">
                <a:latin typeface="Times New Roman" panose="02020603050405020304" pitchFamily="18" charset="0"/>
              </a:endParaRPr>
            </a:p>
          </p:txBody>
        </p:sp>
        <p:sp>
          <p:nvSpPr>
            <p:cNvPr id="13" name="Text Box 7">
              <a:extLst>
                <a:ext uri="{FF2B5EF4-FFF2-40B4-BE49-F238E27FC236}">
                  <a16:creationId xmlns:a16="http://schemas.microsoft.com/office/drawing/2014/main" id="{EC7BD6D3-F55E-4C0B-AAB0-932CEE9BD441}"/>
                </a:ext>
              </a:extLst>
            </p:cNvPr>
            <p:cNvSpPr txBox="1">
              <a:spLocks noChangeArrowheads="1"/>
            </p:cNvSpPr>
            <p:nvPr/>
          </p:nvSpPr>
          <p:spPr bwMode="auto">
            <a:xfrm>
              <a:off x="7031038" y="2117725"/>
              <a:ext cx="145256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solidFill>
                    <a:srgbClr val="FF0000"/>
                  </a:solidFill>
                  <a:latin typeface="Comic Sans MS" panose="030F0702030302020204" pitchFamily="66" charset="0"/>
                </a:rPr>
                <a:t>dest port #</a:t>
              </a:r>
              <a:endParaRPr lang="en-US" altLang="en-US" sz="2400">
                <a:solidFill>
                  <a:srgbClr val="FF0000"/>
                </a:solidFill>
                <a:latin typeface="Times New Roman" panose="02020603050405020304" pitchFamily="18" charset="0"/>
              </a:endParaRPr>
            </a:p>
          </p:txBody>
        </p:sp>
        <p:sp>
          <p:nvSpPr>
            <p:cNvPr id="14" name="Line 8">
              <a:extLst>
                <a:ext uri="{FF2B5EF4-FFF2-40B4-BE49-F238E27FC236}">
                  <a16:creationId xmlns:a16="http://schemas.microsoft.com/office/drawing/2014/main" id="{5595716E-5E23-43DA-8D06-F06B7D4DAEAA}"/>
                </a:ext>
              </a:extLst>
            </p:cNvPr>
            <p:cNvSpPr>
              <a:spLocks noChangeShapeType="1"/>
            </p:cNvSpPr>
            <p:nvPr/>
          </p:nvSpPr>
          <p:spPr bwMode="auto">
            <a:xfrm flipV="1">
              <a:off x="5257800" y="2495550"/>
              <a:ext cx="33289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9">
              <a:extLst>
                <a:ext uri="{FF2B5EF4-FFF2-40B4-BE49-F238E27FC236}">
                  <a16:creationId xmlns:a16="http://schemas.microsoft.com/office/drawing/2014/main" id="{749DB6C9-283B-4E27-A594-F5CAF590ACF0}"/>
                </a:ext>
              </a:extLst>
            </p:cNvPr>
            <p:cNvSpPr>
              <a:spLocks noChangeShapeType="1"/>
            </p:cNvSpPr>
            <p:nvPr/>
          </p:nvSpPr>
          <p:spPr bwMode="auto">
            <a:xfrm flipV="1">
              <a:off x="5267325" y="3486150"/>
              <a:ext cx="3324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0">
              <a:extLst>
                <a:ext uri="{FF2B5EF4-FFF2-40B4-BE49-F238E27FC236}">
                  <a16:creationId xmlns:a16="http://schemas.microsoft.com/office/drawing/2014/main" id="{D5514585-A63E-4DDB-99CE-BE88ED3C5521}"/>
                </a:ext>
              </a:extLst>
            </p:cNvPr>
            <p:cNvSpPr>
              <a:spLocks noChangeShapeType="1"/>
            </p:cNvSpPr>
            <p:nvPr/>
          </p:nvSpPr>
          <p:spPr bwMode="auto">
            <a:xfrm flipV="1">
              <a:off x="6905625" y="2095500"/>
              <a:ext cx="0" cy="395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1">
              <a:extLst>
                <a:ext uri="{FF2B5EF4-FFF2-40B4-BE49-F238E27FC236}">
                  <a16:creationId xmlns:a16="http://schemas.microsoft.com/office/drawing/2014/main" id="{B9190E15-EEC4-4026-9486-D61FFD19BEA2}"/>
                </a:ext>
              </a:extLst>
            </p:cNvPr>
            <p:cNvSpPr txBox="1">
              <a:spLocks noChangeArrowheads="1"/>
            </p:cNvSpPr>
            <p:nvPr/>
          </p:nvSpPr>
          <p:spPr bwMode="auto">
            <a:xfrm>
              <a:off x="6407150" y="1665288"/>
              <a:ext cx="9493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Comic Sans MS" panose="030F0702030302020204" pitchFamily="66" charset="0"/>
                </a:rPr>
                <a:t>32 bits</a:t>
              </a:r>
              <a:endParaRPr lang="en-US" altLang="en-US" sz="2400">
                <a:latin typeface="Times New Roman" panose="02020603050405020304" pitchFamily="18" charset="0"/>
              </a:endParaRPr>
            </a:p>
          </p:txBody>
        </p:sp>
        <p:sp>
          <p:nvSpPr>
            <p:cNvPr id="18" name="Line 12">
              <a:extLst>
                <a:ext uri="{FF2B5EF4-FFF2-40B4-BE49-F238E27FC236}">
                  <a16:creationId xmlns:a16="http://schemas.microsoft.com/office/drawing/2014/main" id="{D833D149-63D7-4A4A-AC3A-E8120ACDA5E6}"/>
                </a:ext>
              </a:extLst>
            </p:cNvPr>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3">
              <a:extLst>
                <a:ext uri="{FF2B5EF4-FFF2-40B4-BE49-F238E27FC236}">
                  <a16:creationId xmlns:a16="http://schemas.microsoft.com/office/drawing/2014/main" id="{1070B069-5582-42B7-9168-13BF376FBB06}"/>
                </a:ext>
              </a:extLst>
            </p:cNvPr>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Text Box 14">
              <a:extLst>
                <a:ext uri="{FF2B5EF4-FFF2-40B4-BE49-F238E27FC236}">
                  <a16:creationId xmlns:a16="http://schemas.microsoft.com/office/drawing/2014/main" id="{FE452CC8-3C17-445F-86B5-43BCEB9AF42D}"/>
                </a:ext>
              </a:extLst>
            </p:cNvPr>
            <p:cNvSpPr txBox="1">
              <a:spLocks noChangeArrowheads="1"/>
            </p:cNvSpPr>
            <p:nvPr/>
          </p:nvSpPr>
          <p:spPr bwMode="auto">
            <a:xfrm>
              <a:off x="6151563" y="3951288"/>
              <a:ext cx="14462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Comic Sans MS" panose="030F0702030302020204" pitchFamily="66" charset="0"/>
                </a:rPr>
                <a:t>application</a:t>
              </a:r>
            </a:p>
            <a:p>
              <a:pPr>
                <a:lnSpc>
                  <a:spcPct val="100000"/>
                </a:lnSpc>
                <a:spcBef>
                  <a:spcPct val="0"/>
                </a:spcBef>
                <a:buFontTx/>
                <a:buNone/>
              </a:pPr>
              <a:r>
                <a:rPr lang="en-US" altLang="en-US" sz="2000">
                  <a:latin typeface="Comic Sans MS" panose="030F0702030302020204" pitchFamily="66" charset="0"/>
                </a:rPr>
                <a:t>data </a:t>
              </a:r>
            </a:p>
            <a:p>
              <a:pPr>
                <a:lnSpc>
                  <a:spcPct val="100000"/>
                </a:lnSpc>
                <a:spcBef>
                  <a:spcPct val="0"/>
                </a:spcBef>
                <a:buFontTx/>
                <a:buNone/>
              </a:pPr>
              <a:r>
                <a:rPr lang="en-US" altLang="en-US" sz="2000">
                  <a:latin typeface="Comic Sans MS" panose="030F0702030302020204" pitchFamily="66" charset="0"/>
                </a:rPr>
                <a:t>(message)</a:t>
              </a:r>
              <a:endParaRPr lang="en-US" altLang="en-US" sz="2400">
                <a:latin typeface="Times New Roman" panose="02020603050405020304" pitchFamily="18" charset="0"/>
              </a:endParaRPr>
            </a:p>
          </p:txBody>
        </p:sp>
        <p:sp>
          <p:nvSpPr>
            <p:cNvPr id="21" name="Text Box 15">
              <a:extLst>
                <a:ext uri="{FF2B5EF4-FFF2-40B4-BE49-F238E27FC236}">
                  <a16:creationId xmlns:a16="http://schemas.microsoft.com/office/drawing/2014/main" id="{6B004CB2-A6D4-4136-993F-C0688B67A3F7}"/>
                </a:ext>
              </a:extLst>
            </p:cNvPr>
            <p:cNvSpPr txBox="1">
              <a:spLocks noChangeArrowheads="1"/>
            </p:cNvSpPr>
            <p:nvPr/>
          </p:nvSpPr>
          <p:spPr bwMode="auto">
            <a:xfrm>
              <a:off x="5668963" y="2860675"/>
              <a:ext cx="25066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Comic Sans MS" panose="030F0702030302020204" pitchFamily="66" charset="0"/>
                </a:rPr>
                <a:t>other header fields</a:t>
              </a:r>
              <a:endParaRPr lang="en-US" altLang="en-US" sz="2400">
                <a:latin typeface="Times New Roman" panose="02020603050405020304" pitchFamily="18" charset="0"/>
              </a:endParaRPr>
            </a:p>
          </p:txBody>
        </p:sp>
        <p:sp>
          <p:nvSpPr>
            <p:cNvPr id="22" name="Text Box 16">
              <a:extLst>
                <a:ext uri="{FF2B5EF4-FFF2-40B4-BE49-F238E27FC236}">
                  <a16:creationId xmlns:a16="http://schemas.microsoft.com/office/drawing/2014/main" id="{3FAA9E28-4BF7-47CA-8D82-E325209858E5}"/>
                </a:ext>
              </a:extLst>
            </p:cNvPr>
            <p:cNvSpPr txBox="1">
              <a:spLocks noChangeArrowheads="1"/>
            </p:cNvSpPr>
            <p:nvPr/>
          </p:nvSpPr>
          <p:spPr bwMode="auto">
            <a:xfrm>
              <a:off x="5402263" y="5518150"/>
              <a:ext cx="32432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latin typeface="Comic Sans MS" panose="030F0702030302020204" pitchFamily="66" charset="0"/>
                </a:rPr>
                <a:t>TCP/UDP segment format</a:t>
              </a:r>
              <a:endParaRPr lang="en-US" altLang="en-US" sz="2400">
                <a:latin typeface="Times New Roman" panose="02020603050405020304" pitchFamily="18" charset="0"/>
              </a:endParaRPr>
            </a:p>
          </p:txBody>
        </p:sp>
      </p:grpSp>
      <p:pic>
        <p:nvPicPr>
          <p:cNvPr id="2" name="Picture 1">
            <a:extLst>
              <a:ext uri="{FF2B5EF4-FFF2-40B4-BE49-F238E27FC236}">
                <a16:creationId xmlns:a16="http://schemas.microsoft.com/office/drawing/2014/main" id="{F05D2FC9-BB5B-5E35-11E4-5D5F926AFCD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065646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6614044" y="876992"/>
            <a:ext cx="5577956"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201791" cy="646331"/>
          </a:xfrm>
          <a:prstGeom prst="rect">
            <a:avLst/>
          </a:prstGeom>
          <a:noFill/>
        </p:spPr>
        <p:txBody>
          <a:bodyPr wrap="none" lIns="91440" tIns="45720" rIns="91440" bIns="45720">
            <a:spAutoFit/>
          </a:bodyPr>
          <a:lstStyle/>
          <a:p>
            <a:pPr algn="l" fontAlgn="base"/>
            <a:r>
              <a:rPr lang="en-US" altLang="en-US" sz="3600" b="1" dirty="0">
                <a:effectLst>
                  <a:outerShdw blurRad="38100" dist="38100" dir="2700000" algn="tl">
                    <a:srgbClr val="000000">
                      <a:alpha val="43137"/>
                    </a:srgbClr>
                  </a:outerShdw>
                </a:effectLst>
                <a:latin typeface="Sitka Banner" panose="02000505000000020004" pitchFamily="2" charset="0"/>
              </a:rPr>
              <a:t>Upward Multiplexing</a:t>
            </a:r>
            <a:endParaRPr lang="en-US" sz="3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840209" y="1751064"/>
            <a:ext cx="6950113" cy="335476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Upward multiplexing means multiple transport layer connections use the same network connection. </a:t>
            </a:r>
          </a:p>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To make more cost-effective, the transport layer sends several transmissions bound for the same destination along the same path; </a:t>
            </a:r>
          </a:p>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this is achieved through upward multiplexing.</a:t>
            </a:r>
            <a:endParaRPr lang="en-US" altLang="en-US" sz="2400" dirty="0">
              <a:latin typeface="Sitka Text" panose="02000505000000020004" pitchFamily="2" charset="0"/>
            </a:endParaRPr>
          </a:p>
        </p:txBody>
      </p:sp>
      <p:pic>
        <p:nvPicPr>
          <p:cNvPr id="4098" name="Picture 2" descr="Transport Layer">
            <a:extLst>
              <a:ext uri="{FF2B5EF4-FFF2-40B4-BE49-F238E27FC236}">
                <a16:creationId xmlns:a16="http://schemas.microsoft.com/office/drawing/2014/main" id="{8C46E502-D766-46EA-A711-BE210A6BD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735" y="1596708"/>
            <a:ext cx="381000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72378CA-F728-F27A-0517-8E56CDEAE6F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41348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6614044" y="876992"/>
            <a:ext cx="5577956"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764446" cy="646331"/>
          </a:xfrm>
          <a:prstGeom prst="rect">
            <a:avLst/>
          </a:prstGeom>
          <a:noFill/>
        </p:spPr>
        <p:txBody>
          <a:bodyPr wrap="none" lIns="91440" tIns="45720" rIns="91440" bIns="45720">
            <a:spAutoFit/>
          </a:bodyPr>
          <a:lstStyle/>
          <a:p>
            <a:pPr algn="l" fontAlgn="base"/>
            <a:r>
              <a:rPr lang="en-US" altLang="en-US" sz="3600" b="1" dirty="0">
                <a:effectLst>
                  <a:outerShdw blurRad="38100" dist="38100" dir="2700000" algn="tl">
                    <a:srgbClr val="000000">
                      <a:alpha val="43137"/>
                    </a:srgbClr>
                  </a:outerShdw>
                </a:effectLst>
                <a:latin typeface="Sitka Banner" panose="02000505000000020004" pitchFamily="2" charset="0"/>
              </a:rPr>
              <a:t>Downward Multiplexing</a:t>
            </a:r>
            <a:endParaRPr lang="en-US" sz="3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588997" y="1751617"/>
            <a:ext cx="6950113" cy="3354765"/>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Downward multiplexing means one transport layer connection uses the multiple network connections. </a:t>
            </a:r>
          </a:p>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Downward multiplexing allows the transport layer to split a connection among several paths to improve the throughput. </a:t>
            </a:r>
          </a:p>
          <a:p>
            <a:pPr marL="342900" indent="-342900">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This type of multiplexing is used when networks have a low or slow capacity.</a:t>
            </a:r>
            <a:endParaRPr lang="en-US" altLang="en-US" sz="2400" dirty="0">
              <a:latin typeface="Sitka Text" panose="02000505000000020004" pitchFamily="2" charset="0"/>
            </a:endParaRPr>
          </a:p>
        </p:txBody>
      </p:sp>
      <p:pic>
        <p:nvPicPr>
          <p:cNvPr id="6146" name="Picture 2" descr="Transport Layer">
            <a:extLst>
              <a:ext uri="{FF2B5EF4-FFF2-40B4-BE49-F238E27FC236}">
                <a16:creationId xmlns:a16="http://schemas.microsoft.com/office/drawing/2014/main" id="{034A9667-FC3C-42AB-B244-551BECEDA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209" y="1625283"/>
            <a:ext cx="38100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0D19550-405D-3230-D140-D7115AA98876}"/>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149612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02816" cy="646331"/>
          </a:xfrm>
          <a:prstGeom prst="rect">
            <a:avLst/>
          </a:prstGeom>
          <a:noFill/>
        </p:spPr>
        <p:txBody>
          <a:bodyPr wrap="none" lIns="91440" tIns="45720" rIns="91440" bIns="45720">
            <a:spAutoFit/>
          </a:bodyPr>
          <a:lstStyle/>
          <a:p>
            <a:pPr algn="l" fontAlgn="base"/>
            <a:r>
              <a:rPr lang="en-US" altLang="en-US" sz="3600" b="1" dirty="0">
                <a:effectLst>
                  <a:outerShdw blurRad="38100" dist="38100" dir="2700000" algn="tl">
                    <a:srgbClr val="000000">
                      <a:alpha val="43137"/>
                    </a:srgbClr>
                  </a:outerShdw>
                </a:effectLst>
                <a:latin typeface="Sitka Banner" panose="02000505000000020004" pitchFamily="2" charset="0"/>
              </a:rPr>
              <a:t>Internet Transport Protocols</a:t>
            </a:r>
            <a:endParaRPr lang="en-US" sz="3600" b="1" i="0" dirty="0">
              <a:solidFill>
                <a:srgbClr val="27323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687471" y="1384513"/>
            <a:ext cx="6093157" cy="4154984"/>
          </a:xfrm>
          <a:prstGeom prst="rect">
            <a:avLst/>
          </a:prstGeom>
          <a:noFill/>
        </p:spPr>
        <p:txBody>
          <a:bodyPr wrap="square">
            <a:spAutoFit/>
          </a:bodyPr>
          <a:lstStyle/>
          <a:p>
            <a:pPr fontAlgn="auto">
              <a:spcAft>
                <a:spcPts val="0"/>
              </a:spcAft>
              <a:defRPr/>
            </a:pPr>
            <a:r>
              <a:rPr lang="en-US" altLang="en-US" sz="2400" dirty="0">
                <a:latin typeface="Sitka Text" panose="02000505000000020004" pitchFamily="2" charset="0"/>
              </a:rPr>
              <a:t>Datagram messaging service (UDP)</a:t>
            </a:r>
          </a:p>
          <a:p>
            <a:pPr lvl="1" fontAlgn="auto">
              <a:spcAft>
                <a:spcPts val="0"/>
              </a:spcAft>
              <a:defRPr/>
            </a:pPr>
            <a:r>
              <a:rPr lang="en-US" altLang="en-US" sz="2400" dirty="0">
                <a:latin typeface="Sitka Text" panose="02000505000000020004" pitchFamily="2" charset="0"/>
              </a:rPr>
              <a:t>No-frills extension of “best-effort” IP</a:t>
            </a:r>
          </a:p>
          <a:p>
            <a:pPr fontAlgn="auto">
              <a:spcAft>
                <a:spcPts val="0"/>
              </a:spcAft>
              <a:defRPr/>
            </a:pPr>
            <a:r>
              <a:rPr lang="en-US" altLang="en-US" sz="2400" dirty="0">
                <a:latin typeface="Sitka Text" panose="02000505000000020004" pitchFamily="2" charset="0"/>
              </a:rPr>
              <a:t>Reliable, in-order delivery (TCP)</a:t>
            </a:r>
          </a:p>
          <a:p>
            <a:pPr lvl="1" fontAlgn="auto">
              <a:spcAft>
                <a:spcPts val="0"/>
              </a:spcAft>
              <a:defRPr/>
            </a:pPr>
            <a:r>
              <a:rPr lang="en-US" altLang="en-US" sz="2400" dirty="0">
                <a:latin typeface="Sitka Text" panose="02000505000000020004" pitchFamily="2" charset="0"/>
              </a:rPr>
              <a:t>Connection set-up</a:t>
            </a:r>
          </a:p>
          <a:p>
            <a:pPr lvl="1" fontAlgn="auto">
              <a:spcAft>
                <a:spcPts val="0"/>
              </a:spcAft>
              <a:defRPr/>
            </a:pPr>
            <a:r>
              <a:rPr lang="en-US" altLang="en-US" sz="2400" dirty="0">
                <a:latin typeface="Sitka Text" panose="02000505000000020004" pitchFamily="2" charset="0"/>
              </a:rPr>
              <a:t>Discarding of corrupted packets</a:t>
            </a:r>
          </a:p>
          <a:p>
            <a:pPr lvl="1" fontAlgn="auto">
              <a:spcAft>
                <a:spcPts val="0"/>
              </a:spcAft>
              <a:defRPr/>
            </a:pPr>
            <a:r>
              <a:rPr lang="en-US" altLang="en-US" sz="2400" dirty="0">
                <a:latin typeface="Sitka Text" panose="02000505000000020004" pitchFamily="2" charset="0"/>
              </a:rPr>
              <a:t>Retransmission of lost packets</a:t>
            </a:r>
          </a:p>
          <a:p>
            <a:pPr lvl="1" fontAlgn="auto">
              <a:spcAft>
                <a:spcPts val="0"/>
              </a:spcAft>
              <a:defRPr/>
            </a:pPr>
            <a:r>
              <a:rPr lang="en-US" altLang="en-US" sz="2400" dirty="0">
                <a:latin typeface="Sitka Text" panose="02000505000000020004" pitchFamily="2" charset="0"/>
              </a:rPr>
              <a:t>Flow control</a:t>
            </a:r>
          </a:p>
          <a:p>
            <a:pPr lvl="1" fontAlgn="auto">
              <a:spcAft>
                <a:spcPts val="0"/>
              </a:spcAft>
              <a:defRPr/>
            </a:pPr>
            <a:r>
              <a:rPr lang="en-US" altLang="en-US" sz="2400" dirty="0">
                <a:latin typeface="Sitka Text" panose="02000505000000020004" pitchFamily="2" charset="0"/>
              </a:rPr>
              <a:t>Congestion control</a:t>
            </a:r>
          </a:p>
          <a:p>
            <a:pPr fontAlgn="auto">
              <a:spcAft>
                <a:spcPts val="0"/>
              </a:spcAft>
              <a:defRPr/>
            </a:pPr>
            <a:r>
              <a:rPr lang="en-US" altLang="en-US" sz="2400" dirty="0">
                <a:latin typeface="Sitka Text" panose="02000505000000020004" pitchFamily="2" charset="0"/>
              </a:rPr>
              <a:t>Other services not available</a:t>
            </a:r>
          </a:p>
          <a:p>
            <a:pPr lvl="1" fontAlgn="auto">
              <a:spcAft>
                <a:spcPts val="0"/>
              </a:spcAft>
              <a:defRPr/>
            </a:pPr>
            <a:r>
              <a:rPr lang="en-US" altLang="en-US" sz="2400" dirty="0">
                <a:latin typeface="Sitka Text" panose="02000505000000020004" pitchFamily="2" charset="0"/>
              </a:rPr>
              <a:t>Delay guarantees</a:t>
            </a:r>
          </a:p>
          <a:p>
            <a:pPr lvl="1" fontAlgn="auto">
              <a:spcAft>
                <a:spcPts val="0"/>
              </a:spcAft>
              <a:defRPr/>
            </a:pPr>
            <a:r>
              <a:rPr lang="en-US" altLang="en-US" sz="2400" dirty="0">
                <a:latin typeface="Sitka Text" panose="02000505000000020004" pitchFamily="2" charset="0"/>
              </a:rPr>
              <a:t>Bandwidth guarantees</a:t>
            </a:r>
          </a:p>
        </p:txBody>
      </p:sp>
      <p:pic>
        <p:nvPicPr>
          <p:cNvPr id="2050" name="Picture 2" descr="Transport Layer">
            <a:extLst>
              <a:ext uri="{FF2B5EF4-FFF2-40B4-BE49-F238E27FC236}">
                <a16:creationId xmlns:a16="http://schemas.microsoft.com/office/drawing/2014/main" id="{07F24FF0-231B-4F4A-BA01-8219BB9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208" y="1183455"/>
            <a:ext cx="3390487" cy="4420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3E24C41-806C-13BC-C55E-C219D3896FA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8877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912069" y="876992"/>
            <a:ext cx="9279931"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989414"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Unreliable Message Delivery Service</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64344" y="1424521"/>
            <a:ext cx="10602351" cy="2308324"/>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anose="02000505000000020004" pitchFamily="2" charset="0"/>
              </a:rPr>
              <a:t>Lightweight communication between processes</a:t>
            </a:r>
          </a:p>
          <a:p>
            <a:pPr marL="800100" lvl="1" indent="-342900">
              <a:buFont typeface="Arial" panose="020B0604020202020204" pitchFamily="34" charset="0"/>
              <a:buChar char="•"/>
            </a:pPr>
            <a:r>
              <a:rPr lang="en-US" altLang="en-US" sz="2400" dirty="0">
                <a:latin typeface="Sitka Text" panose="02000505000000020004" pitchFamily="2" charset="0"/>
              </a:rPr>
              <a:t>Avoid overhead and delays of ordered, reliable delivery</a:t>
            </a:r>
          </a:p>
          <a:p>
            <a:pPr marL="800100" lvl="1" indent="-342900">
              <a:buFont typeface="Arial" panose="020B0604020202020204" pitchFamily="34" charset="0"/>
              <a:buChar char="•"/>
            </a:pPr>
            <a:r>
              <a:rPr lang="en-US" altLang="en-US" sz="2400" dirty="0">
                <a:latin typeface="Sitka Text" panose="02000505000000020004" pitchFamily="2" charset="0"/>
              </a:rPr>
              <a:t>Send messages to and receive them from a socket</a:t>
            </a:r>
          </a:p>
          <a:p>
            <a:pPr marL="342900" indent="-342900">
              <a:buFont typeface="Arial" panose="020B0604020202020204" pitchFamily="34" charset="0"/>
              <a:buChar char="•"/>
            </a:pPr>
            <a:r>
              <a:rPr lang="en-US" altLang="en-US" sz="2400" b="1" dirty="0">
                <a:latin typeface="Sitka Text" panose="02000505000000020004" pitchFamily="2" charset="0"/>
              </a:rPr>
              <a:t>User Datagram Protocol</a:t>
            </a:r>
            <a:r>
              <a:rPr lang="en-US" altLang="en-US" sz="2400" dirty="0">
                <a:latin typeface="Sitka Text" panose="02000505000000020004" pitchFamily="2" charset="0"/>
              </a:rPr>
              <a:t> (UDP)</a:t>
            </a:r>
          </a:p>
          <a:p>
            <a:pPr marL="800100" lvl="1" indent="-342900">
              <a:buFont typeface="Arial" panose="020B0604020202020204" pitchFamily="34" charset="0"/>
              <a:buChar char="•"/>
            </a:pPr>
            <a:r>
              <a:rPr lang="en-US" altLang="en-US" sz="2400" dirty="0">
                <a:latin typeface="Sitka Text" panose="02000505000000020004" pitchFamily="2" charset="0"/>
              </a:rPr>
              <a:t>IP plus port numbers to support (de)multiplexing</a:t>
            </a:r>
          </a:p>
          <a:p>
            <a:pPr marL="800100" lvl="1" indent="-342900">
              <a:buFont typeface="Arial" panose="020B0604020202020204" pitchFamily="34" charset="0"/>
              <a:buChar char="•"/>
            </a:pPr>
            <a:r>
              <a:rPr lang="en-US" altLang="en-US" sz="2400" dirty="0">
                <a:latin typeface="Sitka Text" panose="02000505000000020004" pitchFamily="2" charset="0"/>
              </a:rPr>
              <a:t>Optional error checking on the packet contents</a:t>
            </a:r>
          </a:p>
        </p:txBody>
      </p:sp>
      <p:grpSp>
        <p:nvGrpSpPr>
          <p:cNvPr id="8" name="Group 7">
            <a:extLst>
              <a:ext uri="{FF2B5EF4-FFF2-40B4-BE49-F238E27FC236}">
                <a16:creationId xmlns:a16="http://schemas.microsoft.com/office/drawing/2014/main" id="{A016172D-EF80-4C68-A8B8-6F6021B9A31E}"/>
              </a:ext>
            </a:extLst>
          </p:cNvPr>
          <p:cNvGrpSpPr/>
          <p:nvPr/>
        </p:nvGrpSpPr>
        <p:grpSpPr>
          <a:xfrm>
            <a:off x="4029371" y="4152208"/>
            <a:ext cx="3522663" cy="1828800"/>
            <a:chOff x="2892425" y="4479925"/>
            <a:chExt cx="3522663" cy="1828800"/>
          </a:xfrm>
        </p:grpSpPr>
        <p:sp>
          <p:nvSpPr>
            <p:cNvPr id="9" name="Rectangle 4">
              <a:extLst>
                <a:ext uri="{FF2B5EF4-FFF2-40B4-BE49-F238E27FC236}">
                  <a16:creationId xmlns:a16="http://schemas.microsoft.com/office/drawing/2014/main" id="{7B28466D-34E3-4D02-90B6-ABB3B7533465}"/>
                </a:ext>
              </a:extLst>
            </p:cNvPr>
            <p:cNvSpPr>
              <a:spLocks noChangeArrowheads="1"/>
            </p:cNvSpPr>
            <p:nvPr/>
          </p:nvSpPr>
          <p:spPr bwMode="auto">
            <a:xfrm>
              <a:off x="2892425" y="4479925"/>
              <a:ext cx="1760538" cy="5334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1" name="Rectangle 5">
              <a:extLst>
                <a:ext uri="{FF2B5EF4-FFF2-40B4-BE49-F238E27FC236}">
                  <a16:creationId xmlns:a16="http://schemas.microsoft.com/office/drawing/2014/main" id="{38265A2E-5493-441E-83C3-2B93D47DE820}"/>
                </a:ext>
              </a:extLst>
            </p:cNvPr>
            <p:cNvSpPr>
              <a:spLocks noChangeArrowheads="1"/>
            </p:cNvSpPr>
            <p:nvPr/>
          </p:nvSpPr>
          <p:spPr bwMode="auto">
            <a:xfrm>
              <a:off x="4652963" y="4479925"/>
              <a:ext cx="1760537" cy="5334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2" name="Rectangle 6">
              <a:extLst>
                <a:ext uri="{FF2B5EF4-FFF2-40B4-BE49-F238E27FC236}">
                  <a16:creationId xmlns:a16="http://schemas.microsoft.com/office/drawing/2014/main" id="{08DEF49C-6F67-44E0-90D5-742EA8C72D11}"/>
                </a:ext>
              </a:extLst>
            </p:cNvPr>
            <p:cNvSpPr>
              <a:spLocks noChangeArrowheads="1"/>
            </p:cNvSpPr>
            <p:nvPr/>
          </p:nvSpPr>
          <p:spPr bwMode="auto">
            <a:xfrm>
              <a:off x="2892425" y="5013325"/>
              <a:ext cx="1760538" cy="5334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3" name="Rectangle 7">
              <a:extLst>
                <a:ext uri="{FF2B5EF4-FFF2-40B4-BE49-F238E27FC236}">
                  <a16:creationId xmlns:a16="http://schemas.microsoft.com/office/drawing/2014/main" id="{FFA98A42-4446-4427-8291-2A6E4CBF2677}"/>
                </a:ext>
              </a:extLst>
            </p:cNvPr>
            <p:cNvSpPr>
              <a:spLocks noChangeArrowheads="1"/>
            </p:cNvSpPr>
            <p:nvPr/>
          </p:nvSpPr>
          <p:spPr bwMode="auto">
            <a:xfrm>
              <a:off x="4652963" y="5013325"/>
              <a:ext cx="1760537" cy="533400"/>
            </a:xfrm>
            <a:prstGeom prst="rect">
              <a:avLst/>
            </a:prstGeom>
            <a:solidFill>
              <a:srgbClr val="CC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ourier New" panose="02070309020205020404" pitchFamily="49" charset="0"/>
              </a:endParaRPr>
            </a:p>
          </p:txBody>
        </p:sp>
        <p:sp>
          <p:nvSpPr>
            <p:cNvPr id="14" name="Line 8">
              <a:extLst>
                <a:ext uri="{FF2B5EF4-FFF2-40B4-BE49-F238E27FC236}">
                  <a16:creationId xmlns:a16="http://schemas.microsoft.com/office/drawing/2014/main" id="{BDAC7887-BE05-4DA4-B2A1-9A59D40A1103}"/>
                </a:ext>
              </a:extLst>
            </p:cNvPr>
            <p:cNvSpPr>
              <a:spLocks noChangeShapeType="1"/>
            </p:cNvSpPr>
            <p:nvPr/>
          </p:nvSpPr>
          <p:spPr bwMode="auto">
            <a:xfrm>
              <a:off x="2892425" y="5546725"/>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9">
              <a:extLst>
                <a:ext uri="{FF2B5EF4-FFF2-40B4-BE49-F238E27FC236}">
                  <a16:creationId xmlns:a16="http://schemas.microsoft.com/office/drawing/2014/main" id="{335B3893-8871-40A2-A3A5-A30FF9B31F7C}"/>
                </a:ext>
              </a:extLst>
            </p:cNvPr>
            <p:cNvSpPr>
              <a:spLocks noChangeShapeType="1"/>
            </p:cNvSpPr>
            <p:nvPr/>
          </p:nvSpPr>
          <p:spPr bwMode="auto">
            <a:xfrm>
              <a:off x="6415088" y="5546725"/>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0">
              <a:extLst>
                <a:ext uri="{FF2B5EF4-FFF2-40B4-BE49-F238E27FC236}">
                  <a16:creationId xmlns:a16="http://schemas.microsoft.com/office/drawing/2014/main" id="{BA09AB3D-C0EB-497A-AF2B-435B7F726272}"/>
                </a:ext>
              </a:extLst>
            </p:cNvPr>
            <p:cNvSpPr txBox="1">
              <a:spLocks noChangeArrowheads="1"/>
            </p:cNvSpPr>
            <p:nvPr/>
          </p:nvSpPr>
          <p:spPr bwMode="auto">
            <a:xfrm>
              <a:off x="3176588" y="4597400"/>
              <a:ext cx="1295400"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150000"/>
                <a:buFontTx/>
                <a:buNone/>
              </a:pPr>
              <a:r>
                <a:rPr lang="en-US" altLang="en-US" sz="1800">
                  <a:latin typeface="Comic Sans MS" panose="030F0702030302020204" pitchFamily="66" charset="0"/>
                </a:rPr>
                <a:t> SRC port</a:t>
              </a:r>
            </a:p>
          </p:txBody>
        </p:sp>
        <p:sp>
          <p:nvSpPr>
            <p:cNvPr id="17" name="Text Box 11">
              <a:extLst>
                <a:ext uri="{FF2B5EF4-FFF2-40B4-BE49-F238E27FC236}">
                  <a16:creationId xmlns:a16="http://schemas.microsoft.com/office/drawing/2014/main" id="{BE38799D-B8B0-439D-B312-18F69B24B690}"/>
                </a:ext>
              </a:extLst>
            </p:cNvPr>
            <p:cNvSpPr txBox="1">
              <a:spLocks noChangeArrowheads="1"/>
            </p:cNvSpPr>
            <p:nvPr/>
          </p:nvSpPr>
          <p:spPr bwMode="auto">
            <a:xfrm>
              <a:off x="4881563" y="4597400"/>
              <a:ext cx="1295400" cy="36671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150000"/>
                <a:buFontTx/>
                <a:buNone/>
              </a:pPr>
              <a:r>
                <a:rPr lang="en-US" altLang="en-US" sz="1800" dirty="0">
                  <a:latin typeface="Comic Sans MS" panose="030F0702030302020204" pitchFamily="66" charset="0"/>
                </a:rPr>
                <a:t> DST port</a:t>
              </a:r>
            </a:p>
          </p:txBody>
        </p:sp>
        <p:sp>
          <p:nvSpPr>
            <p:cNvPr id="18" name="Text Box 12">
              <a:extLst>
                <a:ext uri="{FF2B5EF4-FFF2-40B4-BE49-F238E27FC236}">
                  <a16:creationId xmlns:a16="http://schemas.microsoft.com/office/drawing/2014/main" id="{779C0C30-2E2C-48D3-9BEA-3F16E8F9BDAE}"/>
                </a:ext>
              </a:extLst>
            </p:cNvPr>
            <p:cNvSpPr txBox="1">
              <a:spLocks noChangeArrowheads="1"/>
            </p:cNvSpPr>
            <p:nvPr/>
          </p:nvSpPr>
          <p:spPr bwMode="auto">
            <a:xfrm>
              <a:off x="3176588" y="5103813"/>
              <a:ext cx="1295400" cy="3667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150000"/>
                <a:buFontTx/>
                <a:buNone/>
              </a:pPr>
              <a:r>
                <a:rPr lang="en-US" altLang="en-US" sz="1800">
                  <a:latin typeface="Comic Sans MS" panose="030F0702030302020204" pitchFamily="66" charset="0"/>
                </a:rPr>
                <a:t>checksum</a:t>
              </a:r>
            </a:p>
          </p:txBody>
        </p:sp>
        <p:sp>
          <p:nvSpPr>
            <p:cNvPr id="19" name="Text Box 13">
              <a:extLst>
                <a:ext uri="{FF2B5EF4-FFF2-40B4-BE49-F238E27FC236}">
                  <a16:creationId xmlns:a16="http://schemas.microsoft.com/office/drawing/2014/main" id="{FD47D122-DE2C-4E8B-8960-98631E6DDE58}"/>
                </a:ext>
              </a:extLst>
            </p:cNvPr>
            <p:cNvSpPr txBox="1">
              <a:spLocks noChangeArrowheads="1"/>
            </p:cNvSpPr>
            <p:nvPr/>
          </p:nvSpPr>
          <p:spPr bwMode="auto">
            <a:xfrm>
              <a:off x="5129213" y="5103813"/>
              <a:ext cx="895350" cy="3667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150000"/>
                <a:buFontTx/>
                <a:buNone/>
              </a:pPr>
              <a:r>
                <a:rPr lang="en-US" altLang="en-US" sz="1800">
                  <a:latin typeface="Comic Sans MS" panose="030F0702030302020204" pitchFamily="66" charset="0"/>
                </a:rPr>
                <a:t>length</a:t>
              </a:r>
            </a:p>
          </p:txBody>
        </p:sp>
        <p:sp>
          <p:nvSpPr>
            <p:cNvPr id="20" name="Text Box 14">
              <a:extLst>
                <a:ext uri="{FF2B5EF4-FFF2-40B4-BE49-F238E27FC236}">
                  <a16:creationId xmlns:a16="http://schemas.microsoft.com/office/drawing/2014/main" id="{0123AEB7-90D9-4094-8A83-621DCCCFBCE2}"/>
                </a:ext>
              </a:extLst>
            </p:cNvPr>
            <p:cNvSpPr txBox="1">
              <a:spLocks noChangeArrowheads="1"/>
            </p:cNvSpPr>
            <p:nvPr/>
          </p:nvSpPr>
          <p:spPr bwMode="auto">
            <a:xfrm>
              <a:off x="4291013" y="57753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SzPct val="150000"/>
                <a:buFontTx/>
                <a:buNone/>
              </a:pPr>
              <a:r>
                <a:rPr lang="en-US" altLang="en-US" sz="1800">
                  <a:latin typeface="Comic Sans MS" panose="030F0702030302020204" pitchFamily="66" charset="0"/>
                </a:rPr>
                <a:t>DATA</a:t>
              </a:r>
            </a:p>
          </p:txBody>
        </p:sp>
      </p:grpSp>
      <p:pic>
        <p:nvPicPr>
          <p:cNvPr id="2" name="Picture 1">
            <a:extLst>
              <a:ext uri="{FF2B5EF4-FFF2-40B4-BE49-F238E27FC236}">
                <a16:creationId xmlns:a16="http://schemas.microsoft.com/office/drawing/2014/main" id="{F547B495-C46B-BDE4-2B1E-FB3EEBE9A0C3}"/>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2851214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249637" y="876992"/>
            <a:ext cx="89423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844870" cy="646331"/>
          </a:xfrm>
          <a:prstGeom prst="rect">
            <a:avLst/>
          </a:prstGeom>
          <a:noFill/>
        </p:spPr>
        <p:txBody>
          <a:bodyPr wrap="none" lIns="91440" tIns="45720" rIns="91440" bIns="45720">
            <a:spAutoFit/>
          </a:bodyPr>
          <a:lstStyle/>
          <a:p>
            <a:pPr algn="l"/>
            <a:r>
              <a:rPr lang="en-US" altLang="en-US" sz="3600" b="1" dirty="0">
                <a:effectLst>
                  <a:outerShdw blurRad="38100" dist="38100" dir="2700000" algn="tl">
                    <a:srgbClr val="000000">
                      <a:alpha val="43137"/>
                    </a:srgbClr>
                  </a:outerShdw>
                </a:effectLst>
                <a:latin typeface="Sitka Banner" panose="02000505000000020004" pitchFamily="2" charset="0"/>
              </a:rPr>
              <a:t>Why Would Anyone Use UDP?</a:t>
            </a:r>
            <a:endParaRPr lang="en-US" sz="3600" b="1" i="0" dirty="0">
              <a:solidFill>
                <a:srgbClr val="212529"/>
              </a:solidFill>
              <a:effectLst>
                <a:outerShdw blurRad="38100" dist="38100" dir="2700000" algn="tl">
                  <a:srgbClr val="000000">
                    <a:alpha val="43137"/>
                  </a:srgbClr>
                </a:outerShdw>
              </a:effectLst>
              <a:latin typeface="Sitka Banner" panose="02000505000000020004"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900574" y="1156691"/>
            <a:ext cx="10466121" cy="4924425"/>
          </a:xfrm>
          <a:prstGeom prst="rect">
            <a:avLst/>
          </a:prstGeom>
          <a:noFill/>
        </p:spPr>
        <p:txBody>
          <a:bodyPr wrap="square">
            <a:spAutoFit/>
          </a:bodyPr>
          <a:lstStyle/>
          <a:p>
            <a:pPr marL="342900"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Finer control over what data is sent and when</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As soon as an application process writes into the socket</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 UDP will package the data and send the packet</a:t>
            </a:r>
          </a:p>
          <a:p>
            <a:pPr marL="342900"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No delay for connection establishment </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UDP just blasts away without any formal preliminaries</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 which avoids introducing any unnecessary delays</a:t>
            </a:r>
          </a:p>
          <a:p>
            <a:pPr marL="342900"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No connection state</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No allocation of buffers, parameters, sequence #s, etc.</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 making it easier to handle many active clients at once</a:t>
            </a:r>
          </a:p>
          <a:p>
            <a:pPr marL="342900"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Small packet header overhead</a:t>
            </a:r>
          </a:p>
          <a:p>
            <a:pPr marL="800100" lvl="1" indent="-342900" fontAlgn="auto">
              <a:spcBef>
                <a:spcPts val="600"/>
              </a:spcBef>
              <a:buFont typeface="Arial" panose="020B0604020202020204" pitchFamily="34" charset="0"/>
              <a:buChar char="•"/>
              <a:defRPr/>
            </a:pPr>
            <a:r>
              <a:rPr lang="en-US" altLang="en-US" sz="2400" dirty="0">
                <a:latin typeface="Sitka Text" panose="02000505000000020004" pitchFamily="2" charset="0"/>
              </a:rPr>
              <a:t>UDP header is only eight-bytes long</a:t>
            </a:r>
          </a:p>
        </p:txBody>
      </p:sp>
      <p:pic>
        <p:nvPicPr>
          <p:cNvPr id="2" name="Picture 1">
            <a:extLst>
              <a:ext uri="{FF2B5EF4-FFF2-40B4-BE49-F238E27FC236}">
                <a16:creationId xmlns:a16="http://schemas.microsoft.com/office/drawing/2014/main" id="{F7DFFA32-D897-0FDF-3DD2-B31DCAD2C26B}"/>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617230" y="6223629"/>
            <a:ext cx="3390258" cy="279316"/>
          </a:xfrm>
          <a:prstGeom prst="rect">
            <a:avLst/>
          </a:prstGeom>
        </p:spPr>
      </p:pic>
    </p:spTree>
    <p:extLst>
      <p:ext uri="{BB962C8B-B14F-4D97-AF65-F5344CB8AC3E}">
        <p14:creationId xmlns:p14="http://schemas.microsoft.com/office/powerpoint/2010/main" val="3405645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1344</Words>
  <Application>Microsoft Office PowerPoint</Application>
  <PresentationFormat>Widescreen</PresentationFormat>
  <Paragraphs>281</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Comic Sans MS</vt:lpstr>
      <vt:lpstr>Courier New</vt:lpstr>
      <vt:lpstr>Helvetica</vt:lpstr>
      <vt:lpstr>Sitka Banner</vt:lpstr>
      <vt:lpstr>Sitka Heading Semibold</vt:lpstr>
      <vt:lpstr>Sitka Text</vt:lpstr>
      <vt:lpstr>Times New Roman</vt:lpstr>
      <vt:lpstr>Office Theme</vt:lpstr>
      <vt:lpstr>Transport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PSK</cp:lastModifiedBy>
  <cp:revision>16</cp:revision>
  <dcterms:created xsi:type="dcterms:W3CDTF">2021-12-19T09:24:10Z</dcterms:created>
  <dcterms:modified xsi:type="dcterms:W3CDTF">2025-10-14T06:56:08Z</dcterms:modified>
</cp:coreProperties>
</file>