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2" r:id="rId14"/>
    <p:sldId id="270" r:id="rId15"/>
    <p:sldId id="269" r:id="rId16"/>
    <p:sldId id="273" r:id="rId17"/>
    <p:sldId id="274" r:id="rId18"/>
    <p:sldId id="268" r:id="rId19"/>
    <p:sldId id="281" r:id="rId20"/>
    <p:sldId id="275" r:id="rId21"/>
    <p:sldId id="285" r:id="rId22"/>
    <p:sldId id="278" r:id="rId23"/>
    <p:sldId id="279" r:id="rId24"/>
    <p:sldId id="280" r:id="rId25"/>
    <p:sldId id="28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DATA SCIENCE</a:t>
            </a:r>
            <a:endParaRPr lang="en-IN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543800" cy="2819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What is Data?</a:t>
            </a: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What is Information?</a:t>
            </a: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What is Science?</a:t>
            </a:r>
          </a:p>
          <a:p>
            <a:pPr marL="457200" indent="-4572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Bookman Old Style" pitchFamily="18" charset="0"/>
              </a:rPr>
              <a:t>Why Data Science is so popular today?</a:t>
            </a:r>
            <a:endParaRPr lang="en-IN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man Old Style" pitchFamily="18" charset="0"/>
              </a:rPr>
              <a:t>Data science applications and use cases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latin typeface="Bookman Old Style" pitchFamily="18" charset="0"/>
              </a:rPr>
              <a:t>Health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Natural Language Processing</a:t>
            </a:r>
            <a:endParaRPr lang="en-IN" sz="6400" dirty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Medical </a:t>
            </a:r>
            <a:r>
              <a:rPr lang="en-IN" sz="6400" dirty="0">
                <a:latin typeface="Bookman Old Style" pitchFamily="18" charset="0"/>
              </a:rPr>
              <a:t>diagnosis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Image recognition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IN" sz="6400" dirty="0"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latin typeface="Bookman Old Style" pitchFamily="18" charset="0"/>
              </a:rPr>
              <a:t>E-Commerce ( Sentiment Analysis)</a:t>
            </a:r>
            <a:endParaRPr lang="en-IN" sz="8000" dirty="0">
              <a:latin typeface="Bookman Old Style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Stock </a:t>
            </a:r>
            <a:r>
              <a:rPr lang="en-IN" sz="6400" dirty="0">
                <a:latin typeface="Bookman Old Style" pitchFamily="18" charset="0"/>
              </a:rPr>
              <a:t>trading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Targeted </a:t>
            </a:r>
            <a:r>
              <a:rPr lang="en-IN" sz="6400" dirty="0">
                <a:latin typeface="Bookman Old Style" pitchFamily="18" charset="0"/>
              </a:rPr>
              <a:t>advertising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Website </a:t>
            </a:r>
            <a:r>
              <a:rPr lang="en-IN" sz="6400" dirty="0">
                <a:latin typeface="Bookman Old Style" pitchFamily="18" charset="0"/>
              </a:rPr>
              <a:t>personalization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Customer </a:t>
            </a:r>
            <a:r>
              <a:rPr lang="en-IN" sz="6400" dirty="0">
                <a:latin typeface="Bookman Old Style" pitchFamily="18" charset="0"/>
              </a:rPr>
              <a:t>service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>
                <a:latin typeface="Bookman Old Style" pitchFamily="18" charset="0"/>
              </a:rPr>
              <a:t>Cyber security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6400" dirty="0" smtClean="0">
                <a:latin typeface="Bookman Old Style" pitchFamily="18" charset="0"/>
              </a:rPr>
              <a:t>Speech </a:t>
            </a:r>
            <a:r>
              <a:rPr lang="en-IN" sz="6400" dirty="0">
                <a:latin typeface="Bookman Old Style" pitchFamily="18" charset="0"/>
              </a:rPr>
              <a:t>recognition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93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Phases of Data Science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7348"/>
            <a:ext cx="6858000" cy="577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Bookman Old Style" pitchFamily="18" charset="0"/>
              </a:rPr>
              <a:t>Business Understanding and Problem </a:t>
            </a: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Definition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70" y="1600201"/>
            <a:ext cx="3401730" cy="21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733925" cy="20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2954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</a:rPr>
              <a:t>W</a:t>
            </a:r>
            <a:r>
              <a:rPr lang="en-US" dirty="0" smtClean="0">
                <a:latin typeface="Bookman Old Style" pitchFamily="18" charset="0"/>
              </a:rPr>
              <a:t>hat </a:t>
            </a:r>
            <a:r>
              <a:rPr lang="en-US" dirty="0">
                <a:latin typeface="Bookman Old Style" pitchFamily="18" charset="0"/>
              </a:rPr>
              <a:t>is the goal of the project? </a:t>
            </a:r>
            <a:endParaRPr lang="en-US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What </a:t>
            </a:r>
            <a:r>
              <a:rPr lang="en-US" dirty="0">
                <a:latin typeface="Bookman Old Style" pitchFamily="18" charset="0"/>
              </a:rPr>
              <a:t>application we are building? </a:t>
            </a:r>
            <a:endParaRPr lang="en-US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What </a:t>
            </a:r>
            <a:r>
              <a:rPr lang="en-US" dirty="0">
                <a:latin typeface="Bookman Old Style" pitchFamily="18" charset="0"/>
              </a:rPr>
              <a:t>results are we expecting? </a:t>
            </a:r>
            <a:endParaRPr lang="en-US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Which </a:t>
            </a:r>
            <a:r>
              <a:rPr lang="en-US" dirty="0">
                <a:latin typeface="Bookman Old Style" pitchFamily="18" charset="0"/>
              </a:rPr>
              <a:t>tasks we need to perform? </a:t>
            </a:r>
            <a:endParaRPr lang="en-US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</a:rPr>
              <a:t>What </a:t>
            </a:r>
            <a:r>
              <a:rPr lang="en-US" dirty="0">
                <a:latin typeface="Bookman Old Style" pitchFamily="18" charset="0"/>
              </a:rPr>
              <a:t>approach can we use?</a:t>
            </a:r>
            <a:endParaRPr lang="en-IN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Bookman Old Style" pitchFamily="18" charset="0"/>
              </a:rPr>
              <a:t>Structured Data</a:t>
            </a:r>
          </a:p>
          <a:p>
            <a:endParaRPr lang="en-US" sz="1800" dirty="0">
              <a:latin typeface="Bookman Old Style" pitchFamily="18" charset="0"/>
            </a:endParaRPr>
          </a:p>
          <a:p>
            <a:endParaRPr lang="en-US" sz="18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Unstructured Data</a:t>
            </a:r>
            <a:endParaRPr lang="en-IN" sz="18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 Collection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667000"/>
            <a:ext cx="419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57325"/>
            <a:ext cx="3810000" cy="505936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Select </a:t>
            </a:r>
            <a:r>
              <a:rPr lang="en-US" sz="1800" dirty="0">
                <a:latin typeface="Bookman Old Style" pitchFamily="18" charset="0"/>
              </a:rPr>
              <a:t>the relevant </a:t>
            </a:r>
            <a:r>
              <a:rPr lang="en-US" sz="1800" dirty="0" smtClean="0">
                <a:latin typeface="Bookman Old Style" pitchFamily="18" charset="0"/>
              </a:rPr>
              <a:t>data</a:t>
            </a:r>
          </a:p>
          <a:p>
            <a:pPr marL="0" indent="0">
              <a:buNone/>
            </a:pPr>
            <a:endParaRPr lang="en-US" sz="1800" dirty="0">
              <a:latin typeface="Bookman Old Style" pitchFamily="18" charset="0"/>
            </a:endParaRPr>
          </a:p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Integrate </a:t>
            </a:r>
            <a:r>
              <a:rPr lang="en-US" sz="1800" dirty="0">
                <a:latin typeface="Bookman Old Style" pitchFamily="18" charset="0"/>
              </a:rPr>
              <a:t>the </a:t>
            </a:r>
            <a:r>
              <a:rPr lang="en-US" sz="1800" dirty="0" smtClean="0">
                <a:latin typeface="Bookman Old Style" pitchFamily="18" charset="0"/>
              </a:rPr>
              <a:t>data</a:t>
            </a:r>
          </a:p>
          <a:p>
            <a:pPr marL="0" indent="0"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 Clean </a:t>
            </a:r>
            <a:r>
              <a:rPr lang="en-US" sz="1800" dirty="0">
                <a:latin typeface="Bookman Old Style" pitchFamily="18" charset="0"/>
              </a:rPr>
              <a:t>the </a:t>
            </a:r>
            <a:r>
              <a:rPr lang="en-US" sz="1800" dirty="0" smtClean="0">
                <a:latin typeface="Bookman Old Style" pitchFamily="18" charset="0"/>
              </a:rPr>
              <a:t>data</a:t>
            </a:r>
          </a:p>
          <a:p>
            <a:pPr marL="0" indent="0">
              <a:buNone/>
            </a:pPr>
            <a:endParaRPr lang="en-US" sz="1800" dirty="0">
              <a:latin typeface="Bookman Old Style" pitchFamily="18" charset="0"/>
            </a:endParaRPr>
          </a:p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Treat </a:t>
            </a:r>
            <a:r>
              <a:rPr lang="en-US" sz="1800" dirty="0">
                <a:latin typeface="Bookman Old Style" pitchFamily="18" charset="0"/>
              </a:rPr>
              <a:t>the missing values by either </a:t>
            </a:r>
            <a:r>
              <a:rPr lang="en-US" sz="1800" dirty="0" smtClean="0">
                <a:latin typeface="Bookman Old Style" pitchFamily="18" charset="0"/>
              </a:rPr>
              <a:t>remove/impute</a:t>
            </a:r>
          </a:p>
          <a:p>
            <a:pPr marL="0" indent="0">
              <a:buNone/>
            </a:pPr>
            <a:endParaRPr lang="en-US" sz="1800" dirty="0">
              <a:latin typeface="Bookman Old Style" pitchFamily="18" charset="0"/>
            </a:endParaRPr>
          </a:p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Remove </a:t>
            </a:r>
            <a:r>
              <a:rPr lang="en-US" sz="1800" dirty="0">
                <a:latin typeface="Bookman Old Style" pitchFamily="18" charset="0"/>
              </a:rPr>
              <a:t>erroneous data </a:t>
            </a:r>
            <a:endParaRPr lang="en-US" sz="1800" dirty="0" smtClean="0">
              <a:latin typeface="Bookman Old Style" pitchFamily="18" charset="0"/>
            </a:endParaRPr>
          </a:p>
          <a:p>
            <a:pPr marL="285750" indent="-285750"/>
            <a:endParaRPr lang="en-US" sz="1800" dirty="0" smtClean="0">
              <a:latin typeface="Bookman Old Style" pitchFamily="18" charset="0"/>
            </a:endParaRPr>
          </a:p>
          <a:p>
            <a:pPr marL="285750" indent="-285750"/>
            <a:r>
              <a:rPr lang="en-US" sz="1800" dirty="0" smtClean="0">
                <a:latin typeface="Bookman Old Style" pitchFamily="18" charset="0"/>
              </a:rPr>
              <a:t>Check the outliers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 Cleaning and Preparation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447800"/>
            <a:ext cx="4565935" cy="270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0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Exploratory Data Analysis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379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Feature Engineering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6199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4419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introducing new and important features that did not exist before</a:t>
            </a:r>
            <a:endParaRPr lang="en-IN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Machine Learning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220" name="Picture 4" descr="Machine Learning Models | Top 5 Amazing Models of Mach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104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Model Evaluation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90625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3357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  <a:latin typeface="Bookman Old Style" pitchFamily="18" charset="0"/>
              </a:rPr>
              <a:t>Hold-Out: </a:t>
            </a:r>
            <a:r>
              <a:rPr lang="en-US" sz="1600" dirty="0" smtClean="0">
                <a:latin typeface="Bookman Old Style" pitchFamily="18" charset="0"/>
              </a:rPr>
              <a:t>split the </a:t>
            </a:r>
            <a:r>
              <a:rPr lang="en-US" sz="1600" dirty="0">
                <a:latin typeface="Bookman Old Style" pitchFamily="18" charset="0"/>
              </a:rPr>
              <a:t>dataset into a ‘train’ and ‘test’ </a:t>
            </a:r>
            <a:r>
              <a:rPr lang="en-US" sz="1600" dirty="0" smtClean="0">
                <a:latin typeface="Bookman Old Style" pitchFamily="18" charset="0"/>
              </a:rPr>
              <a:t>set.</a:t>
            </a:r>
            <a:endParaRPr lang="en-IN" sz="1600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 </a:t>
            </a:r>
          </a:p>
          <a:p>
            <a:r>
              <a:rPr lang="en-IN" sz="2000" b="1" dirty="0" smtClean="0">
                <a:solidFill>
                  <a:srgbClr val="C00000"/>
                </a:solidFill>
                <a:latin typeface="Bookman Old Style" pitchFamily="18" charset="0"/>
              </a:rPr>
              <a:t>Cross-Validation:</a:t>
            </a:r>
            <a:r>
              <a:rPr lang="en-US" sz="1600" dirty="0">
                <a:latin typeface="Bookman Old Style" pitchFamily="18" charset="0"/>
              </a:rPr>
              <a:t>Cross-validation or ‘k-fold cross-validation’ is when the dataset is randomly split up into ‘k’ groups</a:t>
            </a:r>
            <a:endParaRPr lang="en-IN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Hyperparameter Optimization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600" dirty="0">
                <a:solidFill>
                  <a:srgbClr val="002060"/>
                </a:solidFill>
                <a:latin typeface="Bookman Old Style" pitchFamily="18" charset="0"/>
              </a:rPr>
              <a:t>Hyperparameters tuning is crucial as they control the overall behavior of a machine learning </a:t>
            </a:r>
            <a:r>
              <a:rPr lang="en-US" sz="1600" dirty="0" smtClean="0">
                <a:solidFill>
                  <a:srgbClr val="002060"/>
                </a:solidFill>
                <a:latin typeface="Bookman Old Style" pitchFamily="18" charset="0"/>
              </a:rPr>
              <a:t>model.</a:t>
            </a:r>
          </a:p>
          <a:p>
            <a:pPr marL="0" indent="0" algn="just">
              <a:buNone/>
            </a:pPr>
            <a:endParaRPr lang="en-US" sz="1600" dirty="0">
              <a:latin typeface="Bookman Old Style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600" dirty="0" smtClean="0">
                <a:latin typeface="Bookman Old Style" pitchFamily="18" charset="0"/>
              </a:rPr>
              <a:t>A right </a:t>
            </a:r>
            <a:r>
              <a:rPr lang="en-US" sz="1600" dirty="0">
                <a:latin typeface="Bookman Old Style" pitchFamily="18" charset="0"/>
              </a:rPr>
              <a:t>combination of hyperparameters that maximizes the model </a:t>
            </a:r>
            <a:r>
              <a:rPr lang="en-US" sz="1600" dirty="0" smtClean="0">
                <a:latin typeface="Bookman Old Style" pitchFamily="18" charset="0"/>
              </a:rPr>
              <a:t>performance.</a:t>
            </a:r>
          </a:p>
          <a:p>
            <a:pPr algn="just">
              <a:lnSpc>
                <a:spcPct val="110000"/>
              </a:lnSpc>
            </a:pPr>
            <a:r>
              <a:rPr lang="en-US" sz="1600" dirty="0" smtClean="0">
                <a:latin typeface="Bookman Old Style" pitchFamily="18" charset="0"/>
              </a:rPr>
              <a:t>Running </a:t>
            </a:r>
            <a:r>
              <a:rPr lang="en-US" sz="1600" dirty="0">
                <a:latin typeface="Bookman Old Style" pitchFamily="18" charset="0"/>
              </a:rPr>
              <a:t>multiple trials in a single training </a:t>
            </a:r>
            <a:r>
              <a:rPr lang="en-US" sz="1600" dirty="0" smtClean="0">
                <a:latin typeface="Bookman Old Style" pitchFamily="18" charset="0"/>
              </a:rPr>
              <a:t>process.</a:t>
            </a:r>
          </a:p>
          <a:p>
            <a:pPr algn="just">
              <a:lnSpc>
                <a:spcPct val="110000"/>
              </a:lnSpc>
            </a:pPr>
            <a:r>
              <a:rPr lang="en-US" sz="1600" dirty="0">
                <a:latin typeface="Bookman Old Style" pitchFamily="18" charset="0"/>
              </a:rPr>
              <a:t>T</a:t>
            </a:r>
            <a:r>
              <a:rPr lang="en-US" sz="1600" dirty="0" smtClean="0">
                <a:latin typeface="Bookman Old Style" pitchFamily="18" charset="0"/>
              </a:rPr>
              <a:t>he </a:t>
            </a:r>
            <a:r>
              <a:rPr lang="en-US" sz="1600" dirty="0">
                <a:latin typeface="Bookman Old Style" pitchFamily="18" charset="0"/>
              </a:rPr>
              <a:t>set of hyperparameter values that are best suited for the model to give optimal results. </a:t>
            </a:r>
            <a:endParaRPr lang="en-US" sz="16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Bookman Old Style" pitchFamily="18" charset="0"/>
              </a:rPr>
              <a:t> </a:t>
            </a:r>
            <a:endParaRPr lang="en-US" sz="18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C00000"/>
                </a:solidFill>
                <a:latin typeface="Bookman Old Style" pitchFamily="18" charset="0"/>
              </a:rPr>
              <a:t>Optimizer </a:t>
            </a:r>
            <a:r>
              <a:rPr lang="en-IN" sz="1800" b="1" dirty="0" smtClean="0">
                <a:solidFill>
                  <a:srgbClr val="C00000"/>
                </a:solidFill>
                <a:latin typeface="Bookman Old Style" pitchFamily="18" charset="0"/>
              </a:rPr>
              <a:t>Hyperparameters: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Bookman Old Style" pitchFamily="18" charset="0"/>
              </a:rPr>
              <a:t>Learning </a:t>
            </a:r>
            <a:r>
              <a:rPr lang="en-IN" sz="1600" dirty="0" smtClean="0">
                <a:solidFill>
                  <a:srgbClr val="002060"/>
                </a:solidFill>
                <a:latin typeface="Bookman Old Style" pitchFamily="18" charset="0"/>
              </a:rPr>
              <a:t>Rate: </a:t>
            </a:r>
            <a:r>
              <a:rPr lang="en-US" sz="1600" dirty="0" smtClean="0">
                <a:latin typeface="Bookman Old Style" pitchFamily="18" charset="0"/>
              </a:rPr>
              <a:t>adjust </a:t>
            </a:r>
            <a:r>
              <a:rPr lang="en-US" sz="1600" dirty="0">
                <a:latin typeface="Bookman Old Style" pitchFamily="18" charset="0"/>
              </a:rPr>
              <a:t>the weights of our neural </a:t>
            </a:r>
            <a:r>
              <a:rPr lang="en-US" sz="1600" dirty="0" smtClean="0">
                <a:latin typeface="Bookman Old Style" pitchFamily="18" charset="0"/>
              </a:rPr>
              <a:t>network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Bookman Old Style" pitchFamily="18" charset="0"/>
              </a:rPr>
              <a:t>Mini-Batch </a:t>
            </a:r>
            <a:r>
              <a:rPr lang="en-IN" sz="1600" dirty="0" smtClean="0">
                <a:solidFill>
                  <a:srgbClr val="002060"/>
                </a:solidFill>
                <a:latin typeface="Bookman Old Style" pitchFamily="18" charset="0"/>
              </a:rPr>
              <a:t>Size:</a:t>
            </a:r>
            <a:r>
              <a:rPr lang="en-US" sz="1600" dirty="0">
                <a:latin typeface="Bookman Old Style" pitchFamily="18" charset="0"/>
              </a:rPr>
              <a:t>controls the number of training samples to work </a:t>
            </a:r>
            <a:endParaRPr lang="en-IN" sz="1600" dirty="0">
              <a:latin typeface="Bookman Old Style" pitchFamily="18" charset="0"/>
            </a:endParaRP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Bookman Old Style" pitchFamily="18" charset="0"/>
              </a:rPr>
              <a:t>Number of Training Iteration or Epochs:</a:t>
            </a:r>
            <a:r>
              <a:rPr lang="en-US" sz="1600" dirty="0">
                <a:latin typeface="Bookman Old Style" pitchFamily="18" charset="0"/>
              </a:rPr>
              <a:t> It is one complete pass through the training data</a:t>
            </a:r>
            <a:r>
              <a:rPr lang="en-US" sz="1600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C00000"/>
                </a:solidFill>
                <a:latin typeface="Bookman Old Style" pitchFamily="18" charset="0"/>
              </a:rPr>
              <a:t>Model </a:t>
            </a:r>
            <a:r>
              <a:rPr lang="en-IN" sz="1800" b="1" dirty="0" smtClean="0">
                <a:solidFill>
                  <a:srgbClr val="C00000"/>
                </a:solidFill>
                <a:latin typeface="Bookman Old Style" pitchFamily="18" charset="0"/>
              </a:rPr>
              <a:t>Hyperparameters:</a:t>
            </a: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Bookman Old Style" pitchFamily="18" charset="0"/>
              </a:rPr>
              <a:t>Number of </a:t>
            </a:r>
            <a:r>
              <a:rPr lang="en-IN" sz="1600" dirty="0" smtClean="0">
                <a:solidFill>
                  <a:srgbClr val="002060"/>
                </a:solidFill>
                <a:latin typeface="Bookman Old Style" pitchFamily="18" charset="0"/>
              </a:rPr>
              <a:t>Layers:</a:t>
            </a:r>
            <a:r>
              <a:rPr lang="en-US" sz="1600" dirty="0">
                <a:latin typeface="Bookman Old Style" pitchFamily="18" charset="0"/>
              </a:rPr>
              <a:t>Input layer, hidden layer and output layer.</a:t>
            </a:r>
            <a:endParaRPr lang="en-IN" sz="1600" dirty="0">
              <a:latin typeface="Bookman Old Style" pitchFamily="18" charset="0"/>
            </a:endParaRPr>
          </a:p>
          <a:p>
            <a:pPr algn="just"/>
            <a:r>
              <a:rPr lang="en-IN" sz="1600" dirty="0">
                <a:solidFill>
                  <a:srgbClr val="002060"/>
                </a:solidFill>
                <a:latin typeface="Bookman Old Style" pitchFamily="18" charset="0"/>
              </a:rPr>
              <a:t>Hidden </a:t>
            </a:r>
            <a:r>
              <a:rPr lang="en-IN" sz="1600" dirty="0" smtClean="0">
                <a:solidFill>
                  <a:srgbClr val="002060"/>
                </a:solidFill>
                <a:latin typeface="Bookman Old Style" pitchFamily="18" charset="0"/>
              </a:rPr>
              <a:t>Units:</a:t>
            </a:r>
            <a:r>
              <a:rPr lang="en-US" sz="1600" dirty="0">
                <a:latin typeface="Bookman Old Style" pitchFamily="18" charset="0"/>
              </a:rPr>
              <a:t>Number of hidden layers in a neural network</a:t>
            </a:r>
            <a:endParaRPr lang="en-IN" sz="1600" dirty="0">
              <a:latin typeface="Bookman Old Style" pitchFamily="18" charset="0"/>
            </a:endParaRP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Bookman Old Style" pitchFamily="18" charset="0"/>
              </a:rPr>
              <a:t>Model Specific parameters for the architectures like RNN: </a:t>
            </a:r>
            <a:r>
              <a:rPr lang="en-US" sz="1600" dirty="0">
                <a:latin typeface="Bookman Old Style" pitchFamily="18" charset="0"/>
              </a:rPr>
              <a:t>how deep the model </a:t>
            </a:r>
            <a:r>
              <a:rPr lang="en-US" sz="1600" dirty="0" smtClean="0">
                <a:latin typeface="Bookman Old Style" pitchFamily="18" charset="0"/>
              </a:rPr>
              <a:t>is?</a:t>
            </a:r>
            <a:endParaRPr lang="en-IN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en-US" sz="1800" dirty="0" smtClean="0">
              <a:latin typeface="Bookman Old Style" pitchFamily="18" charset="0"/>
            </a:endParaRPr>
          </a:p>
          <a:p>
            <a:pPr algn="just"/>
            <a:endParaRPr lang="en-IN" sz="1800" b="1" dirty="0">
              <a:latin typeface="Bookman Old Style" pitchFamily="18" charset="0"/>
            </a:endParaRPr>
          </a:p>
          <a:p>
            <a:pPr algn="just"/>
            <a:endParaRPr lang="en-IN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Examples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Each student's test score is data.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The </a:t>
            </a:r>
            <a:r>
              <a:rPr lang="en-US" sz="1800" dirty="0">
                <a:latin typeface="Bookman Old Style" pitchFamily="18" charset="0"/>
              </a:rPr>
              <a:t>number of likes on a social media post is a single element of data. </a:t>
            </a:r>
            <a:endParaRPr lang="en-US" sz="1800" dirty="0" smtClean="0">
              <a:latin typeface="Bookman Old Style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At </a:t>
            </a:r>
            <a:r>
              <a:rPr lang="en-US" sz="1800" dirty="0">
                <a:latin typeface="Bookman Old Style" pitchFamily="18" charset="0"/>
              </a:rPr>
              <a:t>a restaurant, a single customer’s bill amount is data. </a:t>
            </a:r>
            <a:endParaRPr lang="en-US" sz="1800" dirty="0" smtClean="0">
              <a:latin typeface="Bookman Old Style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The history of temperature readings all over the world for the past 100 years is data.</a:t>
            </a:r>
            <a:endParaRPr lang="en-IN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 Visualization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298093" cy="31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</a:rPr>
              <a:t>P</a:t>
            </a:r>
            <a:r>
              <a:rPr lang="en-US" dirty="0" smtClean="0">
                <a:latin typeface="Bookman Old Style" pitchFamily="18" charset="0"/>
              </a:rPr>
              <a:t>rocess </a:t>
            </a:r>
            <a:r>
              <a:rPr lang="en-US" dirty="0">
                <a:latin typeface="Bookman Old Style" pitchFamily="18" charset="0"/>
              </a:rPr>
              <a:t>of transforming the data into graphs, charts</a:t>
            </a:r>
            <a:r>
              <a:rPr lang="en-US" dirty="0" smtClean="0">
                <a:latin typeface="Bookman Old Style" pitchFamily="18" charset="0"/>
              </a:rPr>
              <a:t>, and images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Bookman Old Style" pitchFamily="18" charset="0"/>
              </a:rPr>
              <a:t>K</a:t>
            </a:r>
            <a:r>
              <a:rPr lang="en-US" dirty="0" smtClean="0">
                <a:latin typeface="Bookman Old Style" pitchFamily="18" charset="0"/>
              </a:rPr>
              <a:t>now </a:t>
            </a:r>
            <a:r>
              <a:rPr lang="en-US" dirty="0">
                <a:latin typeface="Bookman Old Style" pitchFamily="18" charset="0"/>
              </a:rPr>
              <a:t>the patterns and trends in the data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79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Telling story from the data is an art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en-IN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" y="0"/>
            <a:ext cx="91342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0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9163050" cy="6858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/>
            <a:r>
              <a:rPr lang="en-IN" sz="3200" b="1" dirty="0">
                <a:solidFill>
                  <a:schemeClr val="bg1"/>
                </a:solidFill>
                <a:latin typeface="Bookman Old Style" pitchFamily="18" charset="0"/>
              </a:rPr>
              <a:t>Engineering Data Science Systems</a:t>
            </a:r>
            <a:endParaRPr lang="en-IN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IN" sz="3200" b="1" dirty="0">
                <a:solidFill>
                  <a:schemeClr val="bg1"/>
                </a:solidFill>
                <a:latin typeface="Bookman Old Style" pitchFamily="18" charset="0"/>
              </a:rPr>
              <a:t>C</a:t>
            </a:r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omponents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763000" cy="5962650"/>
          </a:xfrm>
        </p:spPr>
        <p:txBody>
          <a:bodyPr/>
          <a:lstStyle/>
          <a:p>
            <a:pPr lvl="0"/>
            <a:endParaRPr lang="en-IN" sz="2000" dirty="0" smtClean="0">
              <a:latin typeface="Bookman Old Style" pitchFamily="18" charset="0"/>
            </a:endParaRPr>
          </a:p>
          <a:p>
            <a:pPr lvl="0"/>
            <a:r>
              <a:rPr lang="en-IN" sz="2000" dirty="0" smtClean="0">
                <a:latin typeface="Bookman Old Style" pitchFamily="18" charset="0"/>
              </a:rPr>
              <a:t>Process</a:t>
            </a:r>
          </a:p>
          <a:p>
            <a:pPr lvl="0"/>
            <a:endParaRPr lang="en-US" sz="2000" dirty="0">
              <a:latin typeface="Bookman Old Style" pitchFamily="18" charset="0"/>
            </a:endParaRPr>
          </a:p>
          <a:p>
            <a:pPr lvl="0"/>
            <a:endParaRPr lang="en-IN" sz="2000" dirty="0">
              <a:latin typeface="Bookman Old Style" pitchFamily="18" charset="0"/>
            </a:endParaRPr>
          </a:p>
          <a:p>
            <a:pPr lvl="0"/>
            <a:r>
              <a:rPr lang="en-IN" sz="2000" dirty="0">
                <a:latin typeface="Bookman Old Style" pitchFamily="18" charset="0"/>
              </a:rPr>
              <a:t>Programming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53066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3910455"/>
            <a:ext cx="5226049" cy="27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CRISP-DM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64" y="1600200"/>
            <a:ext cx="47690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Cr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oss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I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ndustry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tandard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rocess for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D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ata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ining</a:t>
            </a:r>
            <a:endParaRPr lang="en-IN" sz="2000" b="1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ML/DL Model</a:t>
            </a:r>
            <a:r>
              <a:rPr lang="en-IN" b="1" dirty="0">
                <a:latin typeface="Bookman Old Style" pitchFamily="18" charset="0"/>
              </a:rPr>
              <a:t/>
            </a:r>
            <a:br>
              <a:rPr lang="en-IN" b="1" dirty="0">
                <a:latin typeface="Bookman Old Style" pitchFamily="18" charset="0"/>
              </a:rPr>
            </a:br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21" y="1600200"/>
            <a:ext cx="69833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6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 Science Projects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IN" sz="1900" dirty="0">
                <a:latin typeface="Bookman Old Style" pitchFamily="18" charset="0"/>
              </a:rPr>
              <a:t>Detecting Parkinson’s </a:t>
            </a:r>
            <a:r>
              <a:rPr lang="en-IN" sz="1900" dirty="0" smtClean="0">
                <a:latin typeface="Bookman Old Style" pitchFamily="18" charset="0"/>
              </a:rPr>
              <a:t>Disease</a:t>
            </a:r>
          </a:p>
          <a:p>
            <a:pPr>
              <a:lnSpc>
                <a:spcPct val="200000"/>
              </a:lnSpc>
            </a:pPr>
            <a:endParaRPr lang="en-IN" sz="1900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1900" dirty="0">
                <a:latin typeface="Bookman Old Style" pitchFamily="18" charset="0"/>
              </a:rPr>
              <a:t>Leaf Disease </a:t>
            </a:r>
            <a:r>
              <a:rPr lang="en-IN" sz="1900" dirty="0" smtClean="0">
                <a:latin typeface="Bookman Old Style" pitchFamily="18" charset="0"/>
              </a:rPr>
              <a:t>Detection</a:t>
            </a:r>
          </a:p>
          <a:p>
            <a:pPr>
              <a:lnSpc>
                <a:spcPct val="200000"/>
              </a:lnSpc>
            </a:pPr>
            <a:endParaRPr lang="en-IN" sz="1900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1900" dirty="0">
                <a:latin typeface="Bookman Old Style" pitchFamily="18" charset="0"/>
              </a:rPr>
              <a:t>Speech Emotion </a:t>
            </a:r>
            <a:r>
              <a:rPr lang="en-IN" sz="1900" dirty="0" smtClean="0">
                <a:latin typeface="Bookman Old Style" pitchFamily="18" charset="0"/>
              </a:rPr>
              <a:t>Recognition</a:t>
            </a:r>
          </a:p>
          <a:p>
            <a:pPr>
              <a:lnSpc>
                <a:spcPct val="200000"/>
              </a:lnSpc>
            </a:pPr>
            <a:endParaRPr lang="en-IN" sz="1900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900" dirty="0">
                <a:latin typeface="Bookman Old Style" pitchFamily="18" charset="0"/>
              </a:rPr>
              <a:t>Driver Drowsiness detection in </a:t>
            </a:r>
            <a:r>
              <a:rPr lang="en-US" sz="1900" dirty="0" smtClean="0">
                <a:latin typeface="Bookman Old Style" pitchFamily="18" charset="0"/>
              </a:rPr>
              <a:t>Python</a:t>
            </a:r>
          </a:p>
          <a:p>
            <a:pPr>
              <a:lnSpc>
                <a:spcPct val="200000"/>
              </a:lnSpc>
            </a:pPr>
            <a:endParaRPr lang="en-US" sz="1900" dirty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900" dirty="0">
                <a:latin typeface="Bookman Old Style" pitchFamily="18" charset="0"/>
              </a:rPr>
              <a:t>Image Caption Generator Project in Python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6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4"/>
          </a:xfrm>
          <a:solidFill>
            <a:srgbClr val="C00000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</a:t>
            </a:r>
            <a:endParaRPr lang="en-IN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962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Data </a:t>
            </a:r>
            <a:r>
              <a:rPr lang="en-US" sz="1800" dirty="0">
                <a:latin typeface="Bookman Old Style" pitchFamily="18" charset="0"/>
              </a:rPr>
              <a:t>is </a:t>
            </a:r>
            <a:r>
              <a:rPr lang="en-US" sz="1800" dirty="0" smtClean="0">
                <a:latin typeface="Bookman Old Style" pitchFamily="18" charset="0"/>
              </a:rPr>
              <a:t>a raw</a:t>
            </a:r>
            <a:r>
              <a:rPr lang="en-US" sz="1800" dirty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material.</a:t>
            </a:r>
          </a:p>
          <a:p>
            <a:pPr>
              <a:lnSpc>
                <a:spcPct val="200000"/>
              </a:lnSpc>
            </a:pPr>
            <a:endParaRPr lang="en-US" sz="1800" dirty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Bookman Old Style" pitchFamily="18" charset="0"/>
              </a:rPr>
              <a:t>Data is a </a:t>
            </a:r>
            <a:r>
              <a:rPr lang="en-US" sz="1800" dirty="0">
                <a:latin typeface="Bookman Old Style" pitchFamily="18" charset="0"/>
              </a:rPr>
              <a:t>collection of individual facts or statistics.</a:t>
            </a:r>
          </a:p>
          <a:p>
            <a:pPr>
              <a:lnSpc>
                <a:spcPct val="200000"/>
              </a:lnSpc>
            </a:pPr>
            <a:endParaRPr lang="en-US" sz="1800" dirty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latin typeface="Bookman Old Style" pitchFamily="18" charset="0"/>
              </a:rPr>
              <a:t>Data can come in the form of text, observations, figures, images, numbers, graphs, or symbols.</a:t>
            </a:r>
          </a:p>
          <a:p>
            <a:endParaRPr lang="en-US" sz="2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Information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447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Bookman Old Style" pitchFamily="18" charset="0"/>
              </a:rPr>
              <a:t>Information is processed, </a:t>
            </a:r>
            <a:r>
              <a:rPr lang="en-US" sz="1800" dirty="0" smtClean="0">
                <a:latin typeface="Bookman Old Style" pitchFamily="18" charset="0"/>
              </a:rPr>
              <a:t>organized </a:t>
            </a:r>
            <a:r>
              <a:rPr lang="en-US" sz="1800" dirty="0">
                <a:latin typeface="Bookman Old Style" pitchFamily="18" charset="0"/>
              </a:rPr>
              <a:t>and structured data.</a:t>
            </a:r>
          </a:p>
          <a:p>
            <a:pPr marL="0" indent="0">
              <a:buNone/>
            </a:pP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9017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Examples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R</a:t>
            </a:r>
            <a:r>
              <a:rPr lang="en-US" sz="1800" dirty="0" smtClean="0">
                <a:latin typeface="Bookman Old Style" pitchFamily="18" charset="0"/>
              </a:rPr>
              <a:t>estaurant </a:t>
            </a:r>
            <a:r>
              <a:rPr lang="en-US" sz="1800" dirty="0">
                <a:latin typeface="Bookman Old Style" pitchFamily="18" charset="0"/>
              </a:rPr>
              <a:t>owners collect and interpret multiple bills over a range of </a:t>
            </a:r>
            <a:r>
              <a:rPr lang="en-US" sz="1800" dirty="0" smtClean="0">
                <a:latin typeface="Bookman Old Style" pitchFamily="18" charset="0"/>
              </a:rPr>
              <a:t>time.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The average score of a class or of the entire school is information that can be derived from the given data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When </a:t>
            </a:r>
            <a:r>
              <a:rPr lang="en-US" sz="1800" dirty="0" smtClean="0">
                <a:latin typeface="Bookman Old Style" pitchFamily="18" charset="0"/>
              </a:rPr>
              <a:t>that</a:t>
            </a:r>
            <a:r>
              <a:rPr lang="en-US" sz="1800" dirty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data is </a:t>
            </a:r>
            <a:r>
              <a:rPr lang="en-US" sz="1800" dirty="0">
                <a:latin typeface="Bookman Old Style" pitchFamily="18" charset="0"/>
              </a:rPr>
              <a:t>combined with other social media engagement statistics, like followers, comments, and shares, a company can intuit which social media platforms perform the best and which platforms they should focus on to more effectively engage their audience.</a:t>
            </a:r>
            <a:endParaRPr lang="en-IN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Science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5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Bookman Old Style" pitchFamily="18" charset="0"/>
              </a:rPr>
              <a:t>Science is a quest to reach good explanations about the </a:t>
            </a:r>
            <a:r>
              <a:rPr lang="en-US" sz="1800" dirty="0" smtClean="0">
                <a:latin typeface="Bookman Old Style" pitchFamily="18" charset="0"/>
              </a:rPr>
              <a:t>world.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GB" sz="1800" dirty="0">
                <a:latin typeface="Bookman Old Style" pitchFamily="18" charset="0"/>
              </a:rPr>
              <a:t>S</a:t>
            </a:r>
            <a:r>
              <a:rPr lang="en-GB" sz="1800" dirty="0" smtClean="0">
                <a:latin typeface="Bookman Old Style" pitchFamily="18" charset="0"/>
              </a:rPr>
              <a:t>ystematic </a:t>
            </a:r>
            <a:r>
              <a:rPr lang="en-GB" sz="1800" dirty="0">
                <a:latin typeface="Bookman Old Style" pitchFamily="18" charset="0"/>
              </a:rPr>
              <a:t>study of world both physical and natural.</a:t>
            </a:r>
            <a:endParaRPr lang="en-IN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Bookman Old Style" pitchFamily="18" charset="0"/>
              </a:rPr>
              <a:t>Why Data Science is so popular today?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ookman Old Style" pitchFamily="18" charset="0"/>
              </a:rPr>
              <a:t>Data is everywhere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Personal devices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Sensors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Bookman Old Style" pitchFamily="18" charset="0"/>
              </a:rPr>
              <a:t>Transactional data (digital revolution</a:t>
            </a:r>
            <a:r>
              <a:rPr lang="en-US" sz="1800" dirty="0" smtClean="0">
                <a:latin typeface="Bookman Old Style" pitchFamily="18" charset="0"/>
              </a:rPr>
              <a:t>)</a:t>
            </a:r>
          </a:p>
          <a:p>
            <a:pPr marL="457200" lvl="1" indent="0">
              <a:buNone/>
            </a:pPr>
            <a:endParaRPr lang="en-IN" sz="1800" dirty="0">
              <a:latin typeface="Bookman Old Style" pitchFamily="18" charset="0"/>
            </a:endParaRPr>
          </a:p>
          <a:p>
            <a:r>
              <a:rPr lang="en-US" sz="1800" dirty="0">
                <a:latin typeface="Bookman Old Style" pitchFamily="18" charset="0"/>
              </a:rPr>
              <a:t>Devices have become powerful and cheaper</a:t>
            </a:r>
          </a:p>
          <a:p>
            <a:pPr lvl="1">
              <a:lnSpc>
                <a:spcPct val="160000"/>
              </a:lnSpc>
            </a:pPr>
            <a:r>
              <a:rPr lang="en-US" sz="1800" dirty="0">
                <a:latin typeface="Bookman Old Style" pitchFamily="18" charset="0"/>
              </a:rPr>
              <a:t>Bulk Storage</a:t>
            </a:r>
          </a:p>
          <a:p>
            <a:pPr lvl="1">
              <a:lnSpc>
                <a:spcPct val="160000"/>
              </a:lnSpc>
            </a:pPr>
            <a:r>
              <a:rPr lang="en-US" sz="1800" dirty="0">
                <a:latin typeface="Bookman Old Style" pitchFamily="18" charset="0"/>
              </a:rPr>
              <a:t>Specialized Hardware (GPUs</a:t>
            </a:r>
            <a:r>
              <a:rPr lang="en-US" sz="1800" dirty="0" smtClean="0">
                <a:latin typeface="Bookman Old Style" pitchFamily="18" charset="0"/>
              </a:rPr>
              <a:t>)</a:t>
            </a:r>
          </a:p>
          <a:p>
            <a:pPr marL="457200" lvl="1" indent="0">
              <a:buNone/>
            </a:pPr>
            <a:endParaRPr lang="en-US" sz="1800" dirty="0">
              <a:latin typeface="Bookman Old Style" pitchFamily="18" charset="0"/>
            </a:endParaRPr>
          </a:p>
          <a:p>
            <a:r>
              <a:rPr lang="en-US" sz="1800" dirty="0">
                <a:latin typeface="Bookman Old Style" pitchFamily="18" charset="0"/>
              </a:rPr>
              <a:t>Democratization of software and hardware</a:t>
            </a:r>
          </a:p>
          <a:p>
            <a:pPr lvl="1">
              <a:lnSpc>
                <a:spcPct val="160000"/>
              </a:lnSpc>
            </a:pPr>
            <a:r>
              <a:rPr lang="en-US" sz="1800" dirty="0">
                <a:latin typeface="Bookman Old Style" pitchFamily="18" charset="0"/>
              </a:rPr>
              <a:t>Popular open source frameworks (</a:t>
            </a:r>
            <a:r>
              <a:rPr lang="en-US" sz="1800" dirty="0" err="1">
                <a:latin typeface="Bookman Old Style" pitchFamily="18" charset="0"/>
              </a:rPr>
              <a:t>Pytorch</a:t>
            </a:r>
            <a:r>
              <a:rPr lang="en-US" sz="1800" dirty="0">
                <a:latin typeface="Bookman Old Style" pitchFamily="18" charset="0"/>
              </a:rPr>
              <a:t> and </a:t>
            </a:r>
            <a:r>
              <a:rPr lang="en-US" sz="1800" dirty="0" err="1">
                <a:latin typeface="Bookman Old Style" pitchFamily="18" charset="0"/>
              </a:rPr>
              <a:t>Tensorflow</a:t>
            </a:r>
            <a:r>
              <a:rPr lang="en-US" sz="1800" dirty="0">
                <a:latin typeface="Bookman Old Style" pitchFamily="18" charset="0"/>
              </a:rPr>
              <a:t>)</a:t>
            </a:r>
          </a:p>
          <a:p>
            <a:pPr lvl="1">
              <a:lnSpc>
                <a:spcPct val="160000"/>
              </a:lnSpc>
            </a:pPr>
            <a:r>
              <a:rPr lang="en-US" sz="1800" dirty="0">
                <a:latin typeface="Bookman Old Style" pitchFamily="18" charset="0"/>
              </a:rPr>
              <a:t>Cloud compute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51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Data Never Sleeps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5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Bookman Old Style" pitchFamily="18" charset="0"/>
              </a:rPr>
              <a:t>Data science applications and use </a:t>
            </a: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>cases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N" sz="2000" dirty="0" smtClean="0">
                <a:latin typeface="Bookman Old Style" pitchFamily="18" charset="0"/>
              </a:rPr>
              <a:t>Banking (Machine Learning Algorithms)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1600" dirty="0">
                <a:latin typeface="Bookman Old Style" pitchFamily="18" charset="0"/>
              </a:rPr>
              <a:t>Management of customer data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1600" dirty="0" smtClean="0">
                <a:latin typeface="Bookman Old Style" pitchFamily="18" charset="0"/>
              </a:rPr>
              <a:t>Fraud </a:t>
            </a:r>
            <a:r>
              <a:rPr lang="en-IN" sz="1600" dirty="0">
                <a:latin typeface="Bookman Old Style" pitchFamily="18" charset="0"/>
              </a:rPr>
              <a:t>detection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1600" dirty="0" smtClean="0">
                <a:latin typeface="Bookman Old Style" pitchFamily="18" charset="0"/>
              </a:rPr>
              <a:t>Risk </a:t>
            </a:r>
            <a:r>
              <a:rPr lang="en-IN" sz="1600" dirty="0">
                <a:latin typeface="Bookman Old Style" pitchFamily="18" charset="0"/>
              </a:rPr>
              <a:t>management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1600" dirty="0" smtClean="0">
                <a:latin typeface="Bookman Old Style" pitchFamily="18" charset="0"/>
              </a:rPr>
              <a:t>Predictive </a:t>
            </a:r>
            <a:r>
              <a:rPr lang="en-IN" sz="1600" dirty="0">
                <a:latin typeface="Bookman Old Style" pitchFamily="18" charset="0"/>
              </a:rPr>
              <a:t>maintenance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Bookman Old Style" pitchFamily="18" charset="0"/>
              </a:rPr>
              <a:t>Customer </a:t>
            </a:r>
            <a:r>
              <a:rPr lang="en-US" sz="1600" dirty="0" smtClean="0">
                <a:latin typeface="Bookman Old Style" pitchFamily="18" charset="0"/>
              </a:rPr>
              <a:t>segmentation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Bookman Old Style" pitchFamily="18" charset="0"/>
              </a:rPr>
              <a:t>Finance (Natural Language Processing Algorithms)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Bookman Old Style" pitchFamily="18" charset="0"/>
              </a:rPr>
              <a:t>Risk analysis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Bookman Old Style" pitchFamily="18" charset="0"/>
              </a:rPr>
              <a:t>Predictive </a:t>
            </a:r>
            <a:r>
              <a:rPr lang="en-US" sz="1600" dirty="0" smtClean="0">
                <a:latin typeface="Bookman Old Style" pitchFamily="18" charset="0"/>
              </a:rPr>
              <a:t>analysis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Bookman Old Style" pitchFamily="18" charset="0"/>
              </a:rPr>
              <a:t>Manufacturing (Internet of Things-Reinforcement Learning)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IN" sz="1600" dirty="0">
                <a:latin typeface="Bookman Old Style" pitchFamily="18" charset="0"/>
              </a:rPr>
              <a:t>logistics and supply chain </a:t>
            </a:r>
            <a:r>
              <a:rPr lang="en-IN" sz="1600" dirty="0" smtClean="0">
                <a:latin typeface="Bookman Old Style" pitchFamily="18" charset="0"/>
              </a:rPr>
              <a:t>management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Bookman Old Style" pitchFamily="18" charset="0"/>
              </a:rPr>
              <a:t>Transport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455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566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DATA SCIENCE</vt:lpstr>
      <vt:lpstr>Examples</vt:lpstr>
      <vt:lpstr>Data</vt:lpstr>
      <vt:lpstr>Information</vt:lpstr>
      <vt:lpstr>Examples</vt:lpstr>
      <vt:lpstr>Science</vt:lpstr>
      <vt:lpstr>Why Data Science is so popular today?</vt:lpstr>
      <vt:lpstr>Data Never Sleeps</vt:lpstr>
      <vt:lpstr>Data science applications and use cases</vt:lpstr>
      <vt:lpstr>Data science applications and use cases</vt:lpstr>
      <vt:lpstr>Phases of Data Science</vt:lpstr>
      <vt:lpstr>Business Understanding and Problem Definition</vt:lpstr>
      <vt:lpstr>Data Collection</vt:lpstr>
      <vt:lpstr>Data Cleaning and Preparation</vt:lpstr>
      <vt:lpstr>Exploratory Data Analysis</vt:lpstr>
      <vt:lpstr>Feature Engineering</vt:lpstr>
      <vt:lpstr>Machine Learning</vt:lpstr>
      <vt:lpstr>Model Evaluation</vt:lpstr>
      <vt:lpstr>Hyperparameter Optimization</vt:lpstr>
      <vt:lpstr>Data Visualization</vt:lpstr>
      <vt:lpstr>PowerPoint Presentation</vt:lpstr>
      <vt:lpstr>Engineering Data Science Systems</vt:lpstr>
      <vt:lpstr>Components</vt:lpstr>
      <vt:lpstr>CRISP-DM</vt:lpstr>
      <vt:lpstr> ML/DL Model </vt:lpstr>
      <vt:lpstr>Data Science 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B Lakshmi Ramani</dc:creator>
  <cp:lastModifiedBy>A.MADHURI</cp:lastModifiedBy>
  <cp:revision>72</cp:revision>
  <dcterms:created xsi:type="dcterms:W3CDTF">2006-08-16T00:00:00Z</dcterms:created>
  <dcterms:modified xsi:type="dcterms:W3CDTF">2023-07-13T05:44:08Z</dcterms:modified>
</cp:coreProperties>
</file>