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7" r:id="rId2"/>
    <p:sldId id="291" r:id="rId3"/>
    <p:sldId id="292" r:id="rId4"/>
    <p:sldId id="293" r:id="rId5"/>
    <p:sldId id="294" r:id="rId6"/>
    <p:sldId id="295" r:id="rId7"/>
    <p:sldId id="297" r:id="rId8"/>
    <p:sldId id="29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7" r:id="rId19"/>
    <p:sldId id="278" r:id="rId20"/>
    <p:sldId id="279" r:id="rId21"/>
    <p:sldId id="267" r:id="rId22"/>
    <p:sldId id="281" r:id="rId23"/>
    <p:sldId id="269" r:id="rId24"/>
    <p:sldId id="270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71" r:id="rId34"/>
    <p:sldId id="306" r:id="rId35"/>
    <p:sldId id="307" r:id="rId36"/>
    <p:sldId id="308" r:id="rId37"/>
    <p:sldId id="309" r:id="rId38"/>
    <p:sldId id="272" r:id="rId39"/>
    <p:sldId id="273" r:id="rId40"/>
    <p:sldId id="275" r:id="rId41"/>
    <p:sldId id="276" r:id="rId42"/>
    <p:sldId id="268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934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806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6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7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53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88B55F-4712-7649-9E4F-6EFF240C408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839B681-4154-1E43-84C2-F91422A16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2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8904" y="1659637"/>
            <a:ext cx="85928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0"/>
              </a:rPr>
              <a:t>Unit-II</a:t>
            </a:r>
            <a:endParaRPr lang="en-IN" sz="2400" b="1" dirty="0">
              <a:latin typeface="Gill Sans MT" panose="020B0502020104020203" pitchFamily="34" charset="0"/>
            </a:endParaRPr>
          </a:p>
          <a:p>
            <a:pPr algn="just"/>
            <a:r>
              <a:rPr lang="en-IN" sz="2400" b="1" dirty="0">
                <a:latin typeface="Gill Sans MT" panose="020B0502020104020203" pitchFamily="34" charset="0"/>
              </a:rPr>
              <a:t>Introduction to Machine Learning: Evolution of Machine </a:t>
            </a:r>
            <a:r>
              <a:rPr lang="en-IN" sz="2400" b="1" dirty="0" err="1">
                <a:latin typeface="Gill Sans MT" panose="020B0502020104020203" pitchFamily="34" charset="0"/>
              </a:rPr>
              <a:t>Learning,Paradigms</a:t>
            </a:r>
            <a:r>
              <a:rPr lang="en-IN" sz="2400" b="1" dirty="0">
                <a:latin typeface="Gill Sans MT" panose="020B0502020104020203" pitchFamily="34" charset="0"/>
              </a:rPr>
              <a:t> for ML, Types of Data, Stages in Machine Learning, Data Sets </a:t>
            </a:r>
            <a:r>
              <a:rPr lang="en-IN" sz="2400" b="1" dirty="0" err="1">
                <a:latin typeface="Gill Sans MT" panose="020B0502020104020203" pitchFamily="34" charset="0"/>
              </a:rPr>
              <a:t>Used,Machine</a:t>
            </a:r>
            <a:r>
              <a:rPr lang="en-IN" sz="2400" b="1" dirty="0">
                <a:latin typeface="Gill Sans MT" panose="020B0502020104020203" pitchFamily="34" charset="0"/>
              </a:rPr>
              <a:t> learning Applications.</a:t>
            </a:r>
          </a:p>
          <a:p>
            <a:pPr algn="just"/>
            <a:endParaRPr lang="en-IN" sz="2400" b="1" dirty="0">
              <a:latin typeface="Gill Sans MT" panose="020B0502020104020203" pitchFamily="34" charset="0"/>
            </a:endParaRPr>
          </a:p>
          <a:p>
            <a:pPr algn="just"/>
            <a:r>
              <a:rPr lang="en-IN" sz="2400" b="1" dirty="0">
                <a:latin typeface="Gill Sans MT" panose="020B0502020104020203" pitchFamily="34" charset="0"/>
              </a:rPr>
              <a:t>Nearest </a:t>
            </a:r>
            <a:r>
              <a:rPr lang="en-IN" sz="2400" b="1" dirty="0" err="1">
                <a:latin typeface="Gill Sans MT" panose="020B0502020104020203" pitchFamily="34" charset="0"/>
              </a:rPr>
              <a:t>Neighbor</a:t>
            </a:r>
            <a:r>
              <a:rPr lang="en-IN" sz="2400" b="1" dirty="0">
                <a:latin typeface="Gill Sans MT" panose="020B0502020104020203" pitchFamily="34" charset="0"/>
              </a:rPr>
              <a:t>-Based Models: Introduction to Proximity </a:t>
            </a:r>
            <a:r>
              <a:rPr lang="en-IN" sz="2400" b="1" dirty="0" err="1">
                <a:latin typeface="Gill Sans MT" panose="020B0502020104020203" pitchFamily="34" charset="0"/>
              </a:rPr>
              <a:t>Measures,Distance</a:t>
            </a:r>
            <a:r>
              <a:rPr lang="en-IN" sz="2400" b="1" dirty="0">
                <a:latin typeface="Gill Sans MT" panose="020B0502020104020203" pitchFamily="34" charset="0"/>
              </a:rPr>
              <a:t> Measures, Different Classification Algorithms Based on the Distance Measures, KNN Regression, Performance Measures.</a:t>
            </a:r>
          </a:p>
        </p:txBody>
      </p:sp>
    </p:spTree>
    <p:extLst>
      <p:ext uri="{BB962C8B-B14F-4D97-AF65-F5344CB8AC3E}">
        <p14:creationId xmlns:p14="http://schemas.microsoft.com/office/powerpoint/2010/main" val="79812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5051-6EC7-D6DD-00B9-9161A683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by Rote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D8D0-DB9A-C490-B5E3-037A7CD7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469" y="1856096"/>
            <a:ext cx="9990161" cy="4326340"/>
          </a:xfrm>
        </p:spPr>
        <p:txBody>
          <a:bodyPr>
            <a:normAutofit lnSpcReduction="10000"/>
          </a:bodyPr>
          <a:lstStyle/>
          <a:p>
            <a:r>
              <a:rPr lang="en-IN" sz="3200" dirty="0"/>
              <a:t>Learning by </a:t>
            </a:r>
            <a:r>
              <a:rPr lang="en-IN" sz="3200" b="1" dirty="0"/>
              <a:t>memorization</a:t>
            </a:r>
            <a:r>
              <a:rPr lang="en-IN" sz="3200" dirty="0"/>
              <a:t> without understanding or generalization.</a:t>
            </a:r>
          </a:p>
          <a:p>
            <a:r>
              <a:rPr lang="en-IN" sz="3200" dirty="0"/>
              <a:t>The system simply </a:t>
            </a:r>
            <a:r>
              <a:rPr lang="en-IN" sz="3200" b="1" dirty="0"/>
              <a:t>remembers exact input-output pairs</a:t>
            </a:r>
            <a:r>
              <a:rPr lang="en-IN" sz="3200" dirty="0"/>
              <a:t> and reuses them.</a:t>
            </a:r>
          </a:p>
          <a:p>
            <a:pPr marL="0" indent="0">
              <a:buNone/>
            </a:pPr>
            <a:r>
              <a:rPr lang="en-IN" sz="3200" b="1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A chatbot that stores specific question-answer pairs.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When a user types "What is your name?", it recalls and returns a pre-memorized response.</a:t>
            </a:r>
          </a:p>
          <a:p>
            <a:endParaRPr lang="en-IN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5051-6EC7-D6DD-00B9-9161A683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89" y="54591"/>
            <a:ext cx="6039135" cy="914400"/>
          </a:xfrm>
        </p:spPr>
        <p:txBody>
          <a:bodyPr/>
          <a:lstStyle/>
          <a:p>
            <a:r>
              <a:rPr lang="en-IN" dirty="0"/>
              <a:t>Learning by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D8D0-DB9A-C490-B5E3-037A7CD7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832513"/>
            <a:ext cx="11409528" cy="5909481"/>
          </a:xfrm>
        </p:spPr>
        <p:txBody>
          <a:bodyPr>
            <a:normAutofit fontScale="92500" lnSpcReduction="10000"/>
          </a:bodyPr>
          <a:lstStyle/>
          <a:p>
            <a:r>
              <a:rPr lang="en-IN" sz="2800" b="1" dirty="0"/>
              <a:t>Inductive learning</a:t>
            </a:r>
            <a:r>
              <a:rPr lang="en-IN" sz="2800" dirty="0"/>
              <a:t> is a process of learning </a:t>
            </a:r>
            <a:r>
              <a:rPr lang="en-IN" sz="2800" b="1" dirty="0"/>
              <a:t>general rules or patterns</a:t>
            </a:r>
            <a:r>
              <a:rPr lang="en-IN" sz="2800" dirty="0"/>
              <a:t> from </a:t>
            </a:r>
            <a:r>
              <a:rPr lang="en-IN" sz="2800" b="1" dirty="0"/>
              <a:t>specific examples</a:t>
            </a:r>
            <a:r>
              <a:rPr lang="en-IN" sz="2800" dirty="0"/>
              <a:t> or observations.</a:t>
            </a:r>
          </a:p>
          <a:p>
            <a:r>
              <a:rPr lang="en-IN" sz="2800" dirty="0"/>
              <a:t>It’s the foundation of most ML models that </a:t>
            </a:r>
            <a:r>
              <a:rPr lang="en-IN" sz="2800" b="1" dirty="0"/>
              <a:t>generalize</a:t>
            </a:r>
            <a:r>
              <a:rPr lang="en-IN" sz="2800" dirty="0"/>
              <a:t> to unseen data.</a:t>
            </a:r>
          </a:p>
          <a:p>
            <a:r>
              <a:rPr lang="en-US" sz="2800" dirty="0"/>
              <a:t>Generalizing from specific examples to identify patterns and relationships within the data.</a:t>
            </a:r>
          </a:p>
          <a:p>
            <a:r>
              <a:rPr lang="en-US" sz="2800" dirty="0"/>
              <a:t>Building predictive models, classifying data, and discovering hidden insights</a:t>
            </a:r>
            <a:endParaRPr lang="en-IN" sz="2800" dirty="0"/>
          </a:p>
          <a:p>
            <a:r>
              <a:rPr lang="en-IN" sz="2800" b="1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Training a </a:t>
            </a:r>
            <a:r>
              <a:rPr lang="en-IN" sz="2800" b="1" dirty="0"/>
              <a:t>decision tree</a:t>
            </a:r>
            <a:r>
              <a:rPr lang="en-IN" sz="2800" dirty="0"/>
              <a:t> to classify whether an email is spam based on labelled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Training a </a:t>
            </a:r>
            <a:r>
              <a:rPr lang="en-IN" sz="2800" b="1" dirty="0"/>
              <a:t>neural network</a:t>
            </a:r>
            <a:r>
              <a:rPr lang="en-IN" sz="2800" dirty="0"/>
              <a:t> to predict house prices from historical data.</a:t>
            </a: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Training a model on </a:t>
            </a:r>
            <a:r>
              <a:rPr lang="en-US" sz="2800" b="1" dirty="0"/>
              <a:t>images </a:t>
            </a:r>
            <a:r>
              <a:rPr lang="en-US" sz="2800" dirty="0"/>
              <a:t>of different animals to recognize the distinguishing features of each animal, and then correctly identifying new animal images.</a:t>
            </a:r>
            <a:endParaRPr lang="en-IN" sz="2800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8642" y="105350"/>
            <a:ext cx="2687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Bottom-Up</a:t>
            </a:r>
            <a:endParaRPr lang="en-IN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5051-6EC7-D6DD-00B9-9161A683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725" y="0"/>
            <a:ext cx="9601200" cy="1485900"/>
          </a:xfrm>
        </p:spPr>
        <p:txBody>
          <a:bodyPr/>
          <a:lstStyle/>
          <a:p>
            <a:r>
              <a:rPr lang="en-IN" dirty="0"/>
              <a:t>Learning by Deductive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D8D0-DB9A-C490-B5E3-037A7CD7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05" y="982639"/>
            <a:ext cx="11122926" cy="5513695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/>
              <a:t>Using </a:t>
            </a:r>
            <a:r>
              <a:rPr lang="en-IN" sz="3200" b="1" dirty="0"/>
              <a:t>known rules or facts</a:t>
            </a:r>
            <a:r>
              <a:rPr lang="en-IN" sz="3200" dirty="0"/>
              <a:t> to </a:t>
            </a:r>
            <a:r>
              <a:rPr lang="en-IN" sz="3200" b="1" dirty="0"/>
              <a:t>derive specific conclusions</a:t>
            </a:r>
            <a:r>
              <a:rPr lang="en-IN" sz="3200" dirty="0"/>
              <a:t>.</a:t>
            </a:r>
          </a:p>
          <a:p>
            <a:r>
              <a:rPr lang="en-IN" sz="3200" dirty="0"/>
              <a:t>Reasoning from </a:t>
            </a:r>
            <a:r>
              <a:rPr lang="en-IN" sz="3200" b="1" dirty="0"/>
              <a:t>general → specific</a:t>
            </a:r>
            <a:r>
              <a:rPr lang="en-IN" sz="3200" dirty="0"/>
              <a:t>.</a:t>
            </a:r>
          </a:p>
          <a:p>
            <a:r>
              <a:rPr lang="en-US" sz="3200" dirty="0"/>
              <a:t>Applying </a:t>
            </a:r>
            <a:r>
              <a:rPr lang="en-US" sz="3200" b="1" dirty="0"/>
              <a:t>known rules </a:t>
            </a:r>
            <a:r>
              <a:rPr lang="en-US" sz="3200" dirty="0"/>
              <a:t>or principles to specific situations to draw </a:t>
            </a:r>
            <a:r>
              <a:rPr lang="en-US" sz="3200" b="1" dirty="0"/>
              <a:t>logical conclusions</a:t>
            </a:r>
            <a:r>
              <a:rPr lang="en-US" sz="3200" dirty="0"/>
              <a:t>. </a:t>
            </a:r>
          </a:p>
          <a:p>
            <a:r>
              <a:rPr lang="en-US" sz="3200" dirty="0"/>
              <a:t>Building rule-based systems, validating hypotheses, and ensuring consistency in reasoning.</a:t>
            </a:r>
            <a:endParaRPr lang="en-IN" sz="3200" dirty="0"/>
          </a:p>
          <a:p>
            <a:r>
              <a:rPr lang="en-IN" sz="3200" b="1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Medical Diagnosis: A rule-based system that knows:</a:t>
            </a:r>
            <a:br>
              <a:rPr lang="en-IN" sz="3200" dirty="0"/>
            </a:br>
            <a:r>
              <a:rPr lang="en-IN" sz="3200" dirty="0"/>
              <a:t>“If a patient has a fever and rash, they might have measles.”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Fraud Detection: Utilizing </a:t>
            </a:r>
            <a:r>
              <a:rPr lang="en-US" sz="3200" b="1" dirty="0"/>
              <a:t>predefined rules </a:t>
            </a:r>
            <a:r>
              <a:rPr lang="en-US" sz="3200" dirty="0"/>
              <a:t>to detect suspicious financial transactions based on </a:t>
            </a:r>
            <a:r>
              <a:rPr lang="en-US" sz="3200" b="1" dirty="0"/>
              <a:t>known patterns</a:t>
            </a:r>
            <a:r>
              <a:rPr lang="en-US" sz="3200" dirty="0"/>
              <a:t>.</a:t>
            </a:r>
            <a:endParaRPr lang="en-IN" sz="32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4501" y="136478"/>
            <a:ext cx="244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Top-down.</a:t>
            </a:r>
          </a:p>
        </p:txBody>
      </p:sp>
    </p:spTree>
    <p:extLst>
      <p:ext uri="{BB962C8B-B14F-4D97-AF65-F5344CB8AC3E}">
        <p14:creationId xmlns:p14="http://schemas.microsoft.com/office/powerpoint/2010/main" val="202496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5051-6EC7-D6DD-00B9-9161A683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39" y="0"/>
            <a:ext cx="9601200" cy="996287"/>
          </a:xfrm>
        </p:spPr>
        <p:txBody>
          <a:bodyPr/>
          <a:lstStyle/>
          <a:p>
            <a:r>
              <a:rPr lang="en-IN" dirty="0"/>
              <a:t>Learning by Abductive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D8D0-DB9A-C490-B5E3-037A7CD7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818866"/>
            <a:ext cx="11482315" cy="6039133"/>
          </a:xfrm>
        </p:spPr>
        <p:txBody>
          <a:bodyPr>
            <a:normAutofit/>
          </a:bodyPr>
          <a:lstStyle/>
          <a:p>
            <a:r>
              <a:rPr lang="en-IN" sz="2400" dirty="0"/>
              <a:t>Reasoning from </a:t>
            </a:r>
            <a:r>
              <a:rPr lang="en-IN" sz="2400" b="1" dirty="0"/>
              <a:t>incomplete or observed evidence</a:t>
            </a:r>
            <a:r>
              <a:rPr lang="en-IN" sz="2400" dirty="0"/>
              <a:t> to infer the </a:t>
            </a:r>
            <a:r>
              <a:rPr lang="en-IN" sz="2400" b="1" dirty="0"/>
              <a:t>most likely explanation</a:t>
            </a:r>
            <a:r>
              <a:rPr lang="en-IN" sz="2400" dirty="0"/>
              <a:t>.</a:t>
            </a:r>
          </a:p>
          <a:p>
            <a:r>
              <a:rPr lang="en-US" sz="2400" dirty="0"/>
              <a:t>Drawing conclusions or making predictions based on available information. In AI, it's using a trained model to make predictions or decisions on new data.</a:t>
            </a:r>
            <a:endParaRPr lang="en-IN" sz="2400" dirty="0"/>
          </a:p>
          <a:p>
            <a:r>
              <a:rPr lang="en-IN" sz="2400" dirty="0"/>
              <a:t>Often used to </a:t>
            </a:r>
            <a:r>
              <a:rPr lang="en-IN" sz="2400" dirty="0">
                <a:solidFill>
                  <a:srgbClr val="FF0000"/>
                </a:solidFill>
              </a:rPr>
              <a:t>guess or hypothesize </a:t>
            </a:r>
            <a:r>
              <a:rPr lang="en-IN" sz="2400" dirty="0"/>
              <a:t>missing or hidden causes.</a:t>
            </a:r>
          </a:p>
          <a:p>
            <a:r>
              <a:rPr lang="en-US" sz="2400" dirty="0"/>
              <a:t>Applying learned patterns to new data, generating insights, and making predictions.</a:t>
            </a:r>
            <a:endParaRPr lang="en-IN" sz="2400" dirty="0"/>
          </a:p>
          <a:p>
            <a:r>
              <a:rPr lang="en-IN" sz="2400" b="1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Observation: </a:t>
            </a:r>
            <a:r>
              <a:rPr lang="en-IN" sz="2400" i="1" dirty="0"/>
              <a:t>The ground is wet. </a:t>
            </a:r>
            <a:r>
              <a:rPr lang="en-IN" sz="2400" b="1" dirty="0"/>
              <a:t>Possible explanation</a:t>
            </a:r>
            <a:r>
              <a:rPr lang="en-IN" sz="2400" dirty="0"/>
              <a:t>: </a:t>
            </a:r>
            <a:r>
              <a:rPr lang="en-IN" sz="2400" i="1" dirty="0"/>
              <a:t>It probably rained.</a:t>
            </a:r>
          </a:p>
          <a:p>
            <a:r>
              <a:rPr lang="en-IN" sz="2400" b="1" dirty="0"/>
              <a:t>Example: </a:t>
            </a:r>
            <a:r>
              <a:rPr lang="en-IN" sz="2400" dirty="0"/>
              <a:t>A patient has </a:t>
            </a:r>
            <a:r>
              <a:rPr lang="en-IN" sz="2400" b="1" dirty="0"/>
              <a:t>fever and rash</a:t>
            </a:r>
            <a:r>
              <a:rPr lang="en-IN" sz="2400" dirty="0"/>
              <a:t>. The </a:t>
            </a:r>
            <a:r>
              <a:rPr lang="en-IN" sz="2400" b="1" dirty="0"/>
              <a:t>most likely explanation</a:t>
            </a:r>
            <a:r>
              <a:rPr lang="en-IN" sz="2400" dirty="0"/>
              <a:t> is measles. (But it </a:t>
            </a:r>
            <a:r>
              <a:rPr lang="en-IN" sz="2400" b="1" dirty="0"/>
              <a:t>could also be</a:t>
            </a:r>
            <a:r>
              <a:rPr lang="en-IN" sz="2400" dirty="0"/>
              <a:t> dengue, allergic reaction, or some other illness.)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Language Models: Predicting the next word to generate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Autonomous Vehicles: Processing sensor data for navigation and decision-making.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Recommendation Systems: Analyzing user behavior to suggest personalized recommendations</a:t>
            </a: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3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07BB-E04B-D8EB-CD55-AE0E95B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paradigms and ML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C4C8-050E-8795-A10B-453C70D4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chemeClr val="tx1"/>
                </a:solidFill>
              </a:rPr>
              <a:t>ML TYPES describe </a:t>
            </a:r>
            <a:r>
              <a:rPr lang="en-IN" sz="3600" b="1" dirty="0">
                <a:solidFill>
                  <a:schemeClr val="tx1"/>
                </a:solidFill>
              </a:rPr>
              <a:t>"what" is learned and "from what kind of data"</a:t>
            </a:r>
            <a:r>
              <a:rPr lang="en-IN" sz="3600" dirty="0">
                <a:solidFill>
                  <a:schemeClr val="tx1"/>
                </a:solidFill>
              </a:rPr>
              <a:t>.</a:t>
            </a:r>
          </a:p>
          <a:p>
            <a:r>
              <a:rPr lang="en-IN" sz="4000" dirty="0">
                <a:solidFill>
                  <a:schemeClr val="tx1"/>
                </a:solidFill>
              </a:rPr>
              <a:t>Paradigms of ML “</a:t>
            </a:r>
            <a:r>
              <a:rPr lang="en-IN" sz="3600" b="1" dirty="0">
                <a:solidFill>
                  <a:schemeClr val="tx1"/>
                </a:solidFill>
              </a:rPr>
              <a:t>"how" knowledge is formed or applied</a:t>
            </a:r>
            <a:r>
              <a:rPr lang="en-IN" sz="3600" dirty="0">
                <a:solidFill>
                  <a:schemeClr val="tx1"/>
                </a:solidFill>
              </a:rPr>
              <a:t>.</a:t>
            </a:r>
            <a:r>
              <a:rPr lang="en-IN" sz="4000" dirty="0">
                <a:solidFill>
                  <a:schemeClr val="tx1"/>
                </a:solidFill>
              </a:rPr>
              <a:t>”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35D8DA-58F2-61CB-CF1A-1C459473E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51719"/>
              </p:ext>
            </p:extLst>
          </p:nvPr>
        </p:nvGraphicFramePr>
        <p:xfrm>
          <a:off x="1228298" y="1596788"/>
          <a:ext cx="10004852" cy="40318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002426">
                  <a:extLst>
                    <a:ext uri="{9D8B030D-6E8A-4147-A177-3AD203B41FA5}">
                      <a16:colId xmlns:a16="http://schemas.microsoft.com/office/drawing/2014/main" val="375033942"/>
                    </a:ext>
                  </a:extLst>
                </a:gridCol>
                <a:gridCol w="5002426">
                  <a:extLst>
                    <a:ext uri="{9D8B030D-6E8A-4147-A177-3AD203B41FA5}">
                      <a16:colId xmlns:a16="http://schemas.microsoft.com/office/drawing/2014/main" val="3607777881"/>
                    </a:ext>
                  </a:extLst>
                </a:gridCol>
              </a:tblGrid>
              <a:tr h="606562">
                <a:tc>
                  <a:txBody>
                    <a:bodyPr/>
                    <a:lstStyle/>
                    <a:p>
                      <a:r>
                        <a:rPr lang="en-IN" sz="2800" dirty="0"/>
                        <a:t>Paradigm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/>
                        <a:t>How it Learns</a:t>
                      </a:r>
                      <a:endParaRPr lang="en-IN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69263"/>
                  </a:ext>
                </a:extLst>
              </a:tr>
              <a:tr h="1106083">
                <a:tc>
                  <a:txBody>
                    <a:bodyPr/>
                    <a:lstStyle/>
                    <a:p>
                      <a:r>
                        <a:rPr lang="en-IN" sz="2800" dirty="0"/>
                        <a:t>Rote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/>
                        <a:t>Memorizes exact input-output pairs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20588"/>
                  </a:ext>
                </a:extLst>
              </a:tr>
              <a:tr h="606562">
                <a:tc>
                  <a:txBody>
                    <a:bodyPr/>
                    <a:lstStyle/>
                    <a:p>
                      <a:r>
                        <a:rPr lang="en-IN" sz="2800" dirty="0"/>
                        <a:t>Inductive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Generalizes from examples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418135"/>
                  </a:ext>
                </a:extLst>
              </a:tr>
              <a:tr h="1106083">
                <a:tc>
                  <a:txBody>
                    <a:bodyPr/>
                    <a:lstStyle/>
                    <a:p>
                      <a:r>
                        <a:rPr lang="en-IN" sz="2800" dirty="0"/>
                        <a:t>Deductive Reasoning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Applies general rules to specific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028398"/>
                  </a:ext>
                </a:extLst>
              </a:tr>
              <a:tr h="606562">
                <a:tc>
                  <a:txBody>
                    <a:bodyPr/>
                    <a:lstStyle/>
                    <a:p>
                      <a:r>
                        <a:rPr lang="en-IN" sz="2800" dirty="0" err="1"/>
                        <a:t>Abductive</a:t>
                      </a:r>
                      <a:r>
                        <a:rPr lang="en-IN" sz="2800" dirty="0"/>
                        <a:t>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Infers most likely 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1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47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BDE1-5A65-0C45-12B5-A7C4DB45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61C004-5B4B-7A70-CEE4-2ECFE0776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11972"/>
              </p:ext>
            </p:extLst>
          </p:nvPr>
        </p:nvGraphicFramePr>
        <p:xfrm>
          <a:off x="1295400" y="685800"/>
          <a:ext cx="9601200" cy="538480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332737679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0119815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79524919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989123840"/>
                    </a:ext>
                  </a:extLst>
                </a:gridCol>
              </a:tblGrid>
              <a:tr h="769257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Learning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rgbClr val="FF0000"/>
                          </a:solidFill>
                        </a:rPr>
                        <a:t>Learns From...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rgbClr val="FF0000"/>
                          </a:solidFill>
                        </a:rPr>
                        <a:t>Learns To...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128598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r>
                        <a:rPr lang="en-IN" sz="2400" b="1" dirty="0"/>
                        <a:t>Supervised Learning</a:t>
                      </a:r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Labeled</a:t>
                      </a:r>
                      <a:r>
                        <a:rPr lang="en-IN" sz="2400" dirty="0"/>
                        <a:t>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Predict labels or outputs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Email spam detection, price prediction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28489"/>
                  </a:ext>
                </a:extLst>
              </a:tr>
              <a:tr h="1923143">
                <a:tc>
                  <a:txBody>
                    <a:bodyPr/>
                    <a:lstStyle/>
                    <a:p>
                      <a:r>
                        <a:rPr lang="en-IN" sz="2400" b="1" dirty="0"/>
                        <a:t>Unsupervised Learning</a:t>
                      </a:r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Unlabeled</a:t>
                      </a:r>
                      <a:r>
                        <a:rPr lang="en-IN" sz="2400" dirty="0"/>
                        <a:t>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Discover patterns or structure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Customer segmentation, topic modeling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685995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r>
                        <a:rPr lang="en-IN" sz="2400" b="1"/>
                        <a:t>Reinforcement Learning</a:t>
                      </a:r>
                      <a:endParaRPr lang="en-IN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Interaction + rewards/punishments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Learn optimal actions via trial and error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Game-playing agents, robot navigation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21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8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06" y="1992573"/>
            <a:ext cx="9485194" cy="3874827"/>
          </a:xfrm>
        </p:spPr>
        <p:txBody>
          <a:bodyPr/>
          <a:lstStyle/>
          <a:p>
            <a:r>
              <a:rPr lang="en-IN" sz="2800" dirty="0"/>
              <a:t>Data in machine learning can be broadly classified into two major types:</a:t>
            </a:r>
          </a:p>
          <a:p>
            <a:r>
              <a:rPr lang="en-IN" sz="2800" b="1" dirty="0"/>
              <a:t>Categorical Data</a:t>
            </a:r>
            <a:r>
              <a:rPr lang="en-IN" sz="2800" dirty="0"/>
              <a:t> </a:t>
            </a:r>
            <a:r>
              <a:rPr lang="en-IN" sz="2800" i="1" dirty="0"/>
              <a:t>(Qualitative)</a:t>
            </a:r>
          </a:p>
          <a:p>
            <a:r>
              <a:rPr lang="en-IN" sz="2800" b="1" dirty="0"/>
              <a:t>Numerical Data</a:t>
            </a:r>
            <a:r>
              <a:rPr lang="en-IN" sz="2800" dirty="0"/>
              <a:t> </a:t>
            </a:r>
            <a:r>
              <a:rPr lang="en-IN" sz="2800" i="1" dirty="0"/>
              <a:t>(Quantitative)</a:t>
            </a:r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0"/>
            <a:ext cx="9601200" cy="1485900"/>
          </a:xfrm>
        </p:spPr>
        <p:txBody>
          <a:bodyPr/>
          <a:lstStyle/>
          <a:p>
            <a:r>
              <a:rPr lang="en-IN" dirty="0"/>
              <a:t>Categorical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742950"/>
            <a:ext cx="5215467" cy="5535020"/>
          </a:xfrm>
        </p:spPr>
        <p:txBody>
          <a:bodyPr>
            <a:normAutofit fontScale="92500"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Categorical data represents </a:t>
            </a:r>
            <a:r>
              <a:rPr lang="en-IN" sz="2400" b="1" dirty="0">
                <a:solidFill>
                  <a:schemeClr val="tx1"/>
                </a:solidFill>
              </a:rPr>
              <a:t>groups</a:t>
            </a:r>
            <a:r>
              <a:rPr lang="en-IN" sz="2400" dirty="0">
                <a:solidFill>
                  <a:schemeClr val="tx1"/>
                </a:solidFill>
              </a:rPr>
              <a:t> or </a:t>
            </a:r>
            <a:r>
              <a:rPr lang="en-IN" sz="2400" b="1" dirty="0">
                <a:solidFill>
                  <a:schemeClr val="tx1"/>
                </a:solidFill>
              </a:rPr>
              <a:t>categories</a:t>
            </a:r>
            <a:r>
              <a:rPr lang="en-IN" sz="2400" dirty="0">
                <a:solidFill>
                  <a:schemeClr val="tx1"/>
                </a:solidFill>
              </a:rPr>
              <a:t>. It is </a:t>
            </a:r>
            <a:r>
              <a:rPr lang="en-IN" sz="2400" b="1" dirty="0">
                <a:solidFill>
                  <a:schemeClr val="tx1"/>
                </a:solidFill>
              </a:rPr>
              <a:t>non-numeric</a:t>
            </a:r>
            <a:r>
              <a:rPr lang="en-IN" sz="2400" dirty="0">
                <a:solidFill>
                  <a:schemeClr val="tx1"/>
                </a:solidFill>
              </a:rPr>
              <a:t> and describes </a:t>
            </a:r>
            <a:r>
              <a:rPr lang="en-IN" sz="2400" b="1" dirty="0">
                <a:solidFill>
                  <a:schemeClr val="tx1"/>
                </a:solidFill>
              </a:rPr>
              <a:t>qualities</a:t>
            </a:r>
            <a:r>
              <a:rPr lang="en-IN" sz="2400" dirty="0">
                <a:solidFill>
                  <a:schemeClr val="tx1"/>
                </a:solidFill>
              </a:rPr>
              <a:t> or characteristics</a:t>
            </a:r>
            <a:r>
              <a:rPr lang="en-IN" dirty="0"/>
              <a:t>.</a:t>
            </a:r>
          </a:p>
          <a:p>
            <a:r>
              <a:rPr lang="en-IN" b="1" dirty="0"/>
              <a:t>🔹 Two Subtypes:</a:t>
            </a:r>
          </a:p>
          <a:p>
            <a:r>
              <a:rPr lang="en-IN" b="1" dirty="0"/>
              <a:t>a. Nominal Data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No </a:t>
            </a:r>
            <a:r>
              <a:rPr lang="en-IN" sz="2400" b="1" dirty="0">
                <a:solidFill>
                  <a:schemeClr val="tx1"/>
                </a:solidFill>
              </a:rPr>
              <a:t>natural order </a:t>
            </a:r>
            <a:r>
              <a:rPr lang="en-IN" sz="2400" dirty="0">
                <a:solidFill>
                  <a:schemeClr val="tx1"/>
                </a:solidFill>
              </a:rPr>
              <a:t>between categories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Just names or labels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Cannot be compared using &lt;, &gt;, etc.</a:t>
            </a:r>
          </a:p>
          <a:p>
            <a:pPr marL="0" defTabSz="457200"/>
            <a:r>
              <a:rPr lang="en-IN" sz="2400" dirty="0">
                <a:solidFill>
                  <a:schemeClr val="tx1"/>
                </a:solidFill>
              </a:rPr>
              <a:t>Examples: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Gender (Male, Female, Other)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 err="1">
                <a:solidFill>
                  <a:schemeClr val="tx1"/>
                </a:solidFill>
              </a:rPr>
              <a:t>Colors</a:t>
            </a:r>
            <a:r>
              <a:rPr lang="en-IN" sz="2400" dirty="0">
                <a:solidFill>
                  <a:schemeClr val="tx1"/>
                </a:solidFill>
              </a:rPr>
              <a:t> (Red, Blue, Green)</a:t>
            </a:r>
          </a:p>
          <a:p>
            <a:pPr marL="0" defTabSz="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Blood Type (A, B, AB, O)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AF9C5-3DD8-3017-7CE4-25019BD83C76}"/>
              </a:ext>
            </a:extLst>
          </p:cNvPr>
          <p:cNvSpPr txBox="1"/>
          <p:nvPr/>
        </p:nvSpPr>
        <p:spPr>
          <a:xfrm>
            <a:off x="6469039" y="1965278"/>
            <a:ext cx="5368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b. Ordinal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Categories have a </a:t>
            </a:r>
            <a:r>
              <a:rPr lang="en-IN" sz="2400" b="1" dirty="0"/>
              <a:t>meaningful order</a:t>
            </a:r>
            <a:r>
              <a:rPr lang="en-IN" sz="2400" dirty="0"/>
              <a:t>, but differences between them are not measurable</a:t>
            </a:r>
          </a:p>
          <a:p>
            <a:r>
              <a:rPr lang="en-IN" sz="2400" b="1" dirty="0"/>
              <a:t>Examples</a:t>
            </a:r>
            <a:r>
              <a:rPr lang="en-IN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Education level (High School &lt; Bachelor &lt; Master &lt; PhD)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Rating scales (Poor &lt; Average &lt; Good &lt; Excellent)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Pain level (Mild &lt; Moderate &lt; Severe)</a:t>
            </a:r>
          </a:p>
        </p:txBody>
      </p:sp>
    </p:spTree>
    <p:extLst>
      <p:ext uri="{BB962C8B-B14F-4D97-AF65-F5344CB8AC3E}">
        <p14:creationId xmlns:p14="http://schemas.microsoft.com/office/powerpoint/2010/main" val="87281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0"/>
            <a:ext cx="9601200" cy="1485900"/>
          </a:xfrm>
        </p:spPr>
        <p:txBody>
          <a:bodyPr/>
          <a:lstStyle/>
          <a:p>
            <a:pPr algn="ctr"/>
            <a:r>
              <a:rPr lang="en-IN" dirty="0"/>
              <a:t>Numerical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173" y="1269242"/>
            <a:ext cx="10140287" cy="449011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2800" dirty="0"/>
              <a:t>Numerical data represents </a:t>
            </a:r>
            <a:r>
              <a:rPr lang="en-IN" sz="2800" b="1" dirty="0"/>
              <a:t>measurable quantities</a:t>
            </a:r>
            <a:r>
              <a:rPr lang="en-IN" sz="2800" dirty="0"/>
              <a:t>. It is </a:t>
            </a:r>
            <a:r>
              <a:rPr lang="en-IN" sz="2800" b="1" dirty="0"/>
              <a:t>expressed in numbers</a:t>
            </a:r>
            <a:r>
              <a:rPr lang="en-IN" sz="2800" dirty="0"/>
              <a:t> and supports arithmetic operations.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🔹 Two Subtypes 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Discrete</a:t>
            </a:r>
            <a:r>
              <a:rPr lang="en-IN" sz="2800" dirty="0"/>
              <a:t>: Countable values (e.g., number of children, exam score)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Continuous</a:t>
            </a:r>
            <a:r>
              <a:rPr lang="en-IN" sz="2800" dirty="0"/>
              <a:t>: Measurable values (e.g., height, weight, temperature)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3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E216-2933-F0C0-D080-ED7796B3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5534"/>
            <a:ext cx="9601200" cy="1485900"/>
          </a:xfrm>
        </p:spPr>
        <p:txBody>
          <a:bodyPr/>
          <a:lstStyle/>
          <a:p>
            <a:r>
              <a:rPr lang="en-US" dirty="0"/>
              <a:t>Evolution of ML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C3D05-A056-DCB5-336A-840833213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70844"/>
            <a:ext cx="10408355" cy="5513090"/>
          </a:xfrm>
        </p:spPr>
      </p:pic>
    </p:spTree>
    <p:extLst>
      <p:ext uri="{BB962C8B-B14F-4D97-AF65-F5344CB8AC3E}">
        <p14:creationId xmlns:p14="http://schemas.microsoft.com/office/powerpoint/2010/main" val="369804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0169-4062-2155-4AD9-6C142C78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E6B3E-DDA6-06A9-29BB-46EAAC05C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400710"/>
              </p:ext>
            </p:extLst>
          </p:nvPr>
        </p:nvGraphicFramePr>
        <p:xfrm>
          <a:off x="1064524" y="914396"/>
          <a:ext cx="10740788" cy="56092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85197">
                  <a:extLst>
                    <a:ext uri="{9D8B030D-6E8A-4147-A177-3AD203B41FA5}">
                      <a16:colId xmlns:a16="http://schemas.microsoft.com/office/drawing/2014/main" val="1981670954"/>
                    </a:ext>
                  </a:extLst>
                </a:gridCol>
                <a:gridCol w="2685197">
                  <a:extLst>
                    <a:ext uri="{9D8B030D-6E8A-4147-A177-3AD203B41FA5}">
                      <a16:colId xmlns:a16="http://schemas.microsoft.com/office/drawing/2014/main" val="2878990026"/>
                    </a:ext>
                  </a:extLst>
                </a:gridCol>
                <a:gridCol w="2685197">
                  <a:extLst>
                    <a:ext uri="{9D8B030D-6E8A-4147-A177-3AD203B41FA5}">
                      <a16:colId xmlns:a16="http://schemas.microsoft.com/office/drawing/2014/main" val="1322185228"/>
                    </a:ext>
                  </a:extLst>
                </a:gridCol>
                <a:gridCol w="2685197">
                  <a:extLst>
                    <a:ext uri="{9D8B030D-6E8A-4147-A177-3AD203B41FA5}">
                      <a16:colId xmlns:a16="http://schemas.microsoft.com/office/drawing/2014/main" val="1713847119"/>
                    </a:ext>
                  </a:extLst>
                </a:gridCol>
              </a:tblGrid>
              <a:tr h="773687">
                <a:tc>
                  <a:txBody>
                    <a:bodyPr/>
                    <a:lstStyle/>
                    <a:p>
                      <a:r>
                        <a:rPr lang="en-IN" sz="2000" b="1" dirty="0"/>
                        <a:t>Data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Subtype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Examples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258272"/>
                  </a:ext>
                </a:extLst>
              </a:tr>
              <a:tr h="773687">
                <a:tc rowSpan="2">
                  <a:txBody>
                    <a:bodyPr/>
                    <a:lstStyle/>
                    <a:p>
                      <a:r>
                        <a:rPr lang="en-IN" sz="2000" b="1" dirty="0"/>
                        <a:t>Categorical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Nominal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Labels with no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Gender, Color,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68862"/>
                  </a:ext>
                </a:extLst>
              </a:tr>
              <a:tr h="1353953"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Ordinal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Ordered categories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Grade levels, Customer reviews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088304"/>
                  </a:ext>
                </a:extLst>
              </a:tr>
              <a:tr h="1353953">
                <a:tc rowSpan="2">
                  <a:txBody>
                    <a:bodyPr/>
                    <a:lstStyle/>
                    <a:p>
                      <a:r>
                        <a:rPr lang="en-IN" sz="2000" b="1" dirty="0"/>
                        <a:t>Numerical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Discrete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Countable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Number of students, Age in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059686"/>
                  </a:ext>
                </a:extLst>
              </a:tr>
              <a:tr h="1353953"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Continuous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Measurable quantities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Weight, Temperature,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58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54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120" y="590265"/>
            <a:ext cx="6284794" cy="1265830"/>
          </a:xfrm>
        </p:spPr>
        <p:txBody>
          <a:bodyPr/>
          <a:lstStyle/>
          <a:p>
            <a:r>
              <a:rPr lang="en-US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6" y="1501255"/>
            <a:ext cx="10031104" cy="4995080"/>
          </a:xfrm>
        </p:spPr>
        <p:txBody>
          <a:bodyPr>
            <a:normAutofit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Data Acquisition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Feature Engineering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Data Representation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Model Selection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Model Learning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Model Evaluation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N" sz="28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Model Prediction</a:t>
            </a:r>
            <a:endParaRPr lang="en-IN" sz="2800" b="0" i="0" u="none" strike="noStrike" dirty="0"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4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301" y="0"/>
            <a:ext cx="4913699" cy="1064525"/>
          </a:xfrm>
        </p:spPr>
        <p:txBody>
          <a:bodyPr/>
          <a:lstStyle/>
          <a:p>
            <a:r>
              <a:rPr lang="en-US" dirty="0"/>
              <a:t>Stages in ML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4D4BA3-1E16-4748-1372-C46FDEE88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349" y="782638"/>
            <a:ext cx="11121518" cy="6075362"/>
          </a:xfrm>
        </p:spPr>
      </p:pic>
    </p:spTree>
    <p:extLst>
      <p:ext uri="{BB962C8B-B14F-4D97-AF65-F5344CB8AC3E}">
        <p14:creationId xmlns:p14="http://schemas.microsoft.com/office/powerpoint/2010/main" val="356724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0"/>
            <a:ext cx="7792872" cy="1187355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49" y="1078173"/>
            <a:ext cx="10504838" cy="627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0" i="0" u="none" strike="noStrike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1.Data Acquisition: </a:t>
            </a:r>
            <a:r>
              <a:rPr lang="en-IN" sz="2800" dirty="0"/>
              <a:t>It is the process of collecting raw data from various sources such as sensors, databases, web scraping, or user inputs. This data serves as the foundation for training ML models.</a:t>
            </a:r>
          </a:p>
          <a:p>
            <a:pPr marL="0" indent="0">
              <a:buNone/>
            </a:pPr>
            <a:br>
              <a:rPr lang="en-IN" sz="2800" dirty="0"/>
            </a:br>
            <a:r>
              <a:rPr lang="en-IN" sz="2800" b="1" dirty="0"/>
              <a:t>Example</a:t>
            </a:r>
            <a:r>
              <a:rPr lang="en-IN" sz="2800" dirty="0"/>
              <a:t>: </a:t>
            </a:r>
            <a:r>
              <a:rPr lang="en-IN" sz="2800" b="1" dirty="0"/>
              <a:t>Collecting temperature data from weather stations or customer reviews from an e-commerce platform.</a:t>
            </a:r>
          </a:p>
          <a:p>
            <a:r>
              <a:rPr lang="en-IN" sz="2800" b="1" dirty="0"/>
              <a:t>Data Acquisition process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Collecting data from sensors, databases, APIs, files,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Scraping data from websites or IoT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Ensuring data diversity and representativeness</a:t>
            </a:r>
          </a:p>
          <a:p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62719"/>
            <a:ext cx="9601200" cy="838200"/>
          </a:xfrm>
        </p:spPr>
        <p:txBody>
          <a:bodyPr/>
          <a:lstStyle/>
          <a:p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10297236" cy="495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2. Feature Engineering</a:t>
            </a:r>
          </a:p>
          <a:p>
            <a:r>
              <a:rPr lang="en-IN" sz="3200" dirty="0"/>
              <a:t>In this step, the raw data is transformed into useful features that improve model performance. It includes selecting relevant features, creating new ones, and handling missing or categorical data.</a:t>
            </a:r>
          </a:p>
          <a:p>
            <a:pPr marL="0" indent="0">
              <a:buNone/>
            </a:pPr>
            <a:br>
              <a:rPr lang="en-IN" sz="3200" dirty="0"/>
            </a:br>
            <a:r>
              <a:rPr lang="en-IN" sz="3200" b="1" dirty="0"/>
              <a:t>Example</a:t>
            </a:r>
            <a:r>
              <a:rPr lang="en-IN" sz="3200" dirty="0"/>
              <a:t>: Converting dates to “day of week” or encoding text into numbers.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IN" sz="36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6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0" y="347134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Stages in 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600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i="0" u="none" strike="noStrike" dirty="0">
                <a:effectLst/>
                <a:latin typeface="Arial" panose="020B0604020202020204" pitchFamily="34" charset="0"/>
              </a:rPr>
              <a:t>Data </a:t>
            </a:r>
            <a:r>
              <a:rPr lang="en-IN" sz="3200" b="1" i="0" u="none" strike="noStrike" dirty="0" err="1">
                <a:effectLst/>
                <a:latin typeface="Arial" panose="020B0604020202020204" pitchFamily="34" charset="0"/>
              </a:rPr>
              <a:t>Preprocessing</a:t>
            </a:r>
            <a:endParaRPr lang="en-IN" sz="32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</a:rPr>
              <a:t>1.Missing Data</a:t>
            </a:r>
          </a:p>
          <a:p>
            <a:r>
              <a:rPr lang="en-IN" sz="3200" dirty="0"/>
              <a:t>Remove Missing Data</a:t>
            </a:r>
          </a:p>
          <a:p>
            <a:r>
              <a:rPr lang="en-IN" sz="3200" dirty="0"/>
              <a:t>Fill (Impute) Missing Data</a:t>
            </a:r>
          </a:p>
          <a:p>
            <a:r>
              <a:rPr lang="en-IN" sz="3200" dirty="0"/>
              <a:t>Predict Missing Values using ML algorithms</a:t>
            </a:r>
            <a:endParaRPr lang="en-IN" sz="3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622" y="240179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Stages in ML-Missing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8068"/>
            <a:ext cx="9601200" cy="6005146"/>
          </a:xfrm>
        </p:spPr>
        <p:txBody>
          <a:bodyPr>
            <a:normAutofit/>
          </a:bodyPr>
          <a:lstStyle/>
          <a:p>
            <a:r>
              <a:rPr lang="en-IN" sz="3200" dirty="0"/>
              <a:t>Predict Missing Values using ML algorithms</a:t>
            </a:r>
          </a:p>
          <a:p>
            <a:r>
              <a:rPr lang="en-IN" sz="3200" dirty="0"/>
              <a:t>We have a dataset of students with missing </a:t>
            </a:r>
            <a:r>
              <a:rPr lang="en-IN" sz="3200" b="1" dirty="0"/>
              <a:t>test scores</a:t>
            </a:r>
            <a:r>
              <a:rPr lang="en-IN" sz="3200" dirty="0"/>
              <a:t>.</a:t>
            </a:r>
          </a:p>
          <a:p>
            <a:endParaRPr lang="en-IN" sz="3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096CB1-76AD-B19A-78A2-C92B28E92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55839"/>
              </p:ext>
            </p:extLst>
          </p:nvPr>
        </p:nvGraphicFramePr>
        <p:xfrm>
          <a:off x="2030682" y="3613197"/>
          <a:ext cx="7232072" cy="2194560"/>
        </p:xfrm>
        <a:graphic>
          <a:graphicData uri="http://schemas.openxmlformats.org/drawingml/2006/table">
            <a:tbl>
              <a:tblPr/>
              <a:tblGrid>
                <a:gridCol w="1358183">
                  <a:extLst>
                    <a:ext uri="{9D8B030D-6E8A-4147-A177-3AD203B41FA5}">
                      <a16:colId xmlns:a16="http://schemas.microsoft.com/office/drawing/2014/main" val="321611461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335891358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2226882326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1935017267"/>
                    </a:ext>
                  </a:extLst>
                </a:gridCol>
              </a:tblGrid>
              <a:tr h="269389">
                <a:tc>
                  <a:txBody>
                    <a:bodyPr/>
                    <a:lstStyle/>
                    <a:p>
                      <a:r>
                        <a:rPr lang="en-IN" b="1" dirty="0"/>
                        <a:t>Student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Hours Studied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Test 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5879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r>
                        <a:rPr lang="en-IN" b="1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66647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r>
                        <a:rPr lang="en-IN" b="1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0393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r>
                        <a:rPr lang="en-IN" b="1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4415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r>
                        <a:rPr lang="en-IN" b="1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811285"/>
                  </a:ext>
                </a:extLst>
              </a:tr>
              <a:tr h="230168">
                <a:tc>
                  <a:txBody>
                    <a:bodyPr/>
                    <a:lstStyle/>
                    <a:p>
                      <a:r>
                        <a:rPr lang="en-IN" b="1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0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8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533" y="240179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Stages in ML-Missing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6005146"/>
          </a:xfrm>
        </p:spPr>
        <p:txBody>
          <a:bodyPr>
            <a:normAutofit/>
          </a:bodyPr>
          <a:lstStyle/>
          <a:p>
            <a:r>
              <a:rPr lang="en-IN" sz="2800" dirty="0"/>
              <a:t>Predict Missing Values using ML algorithms</a:t>
            </a:r>
          </a:p>
          <a:p>
            <a:r>
              <a:rPr lang="en-IN" sz="2800" b="1" dirty="0"/>
              <a:t>1. Nearest </a:t>
            </a:r>
            <a:r>
              <a:rPr lang="en-IN" sz="2800" b="1" dirty="0" err="1"/>
              <a:t>Neighbor</a:t>
            </a:r>
            <a:r>
              <a:rPr lang="en-IN" sz="2800" b="1" dirty="0"/>
              <a:t> Imputation</a:t>
            </a:r>
          </a:p>
          <a:p>
            <a:r>
              <a:rPr lang="en-IN" sz="2800" dirty="0"/>
              <a:t>Use the closest data point (in terms of similarity) to estimate the missing value.</a:t>
            </a:r>
          </a:p>
          <a:p>
            <a:r>
              <a:rPr lang="en-IN" sz="2800" dirty="0"/>
              <a:t>👉 For Student C (Age: 18, Hours Studied: 2):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Compare with other students using Age and Hours Studied.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Nearest match: </a:t>
            </a:r>
            <a:r>
              <a:rPr lang="en-IN" sz="2800" b="1" dirty="0"/>
              <a:t>Student A</a:t>
            </a:r>
            <a:r>
              <a:rPr lang="en-IN" sz="2800" dirty="0"/>
              <a:t> (Age: 18, Hours: 3)</a:t>
            </a:r>
          </a:p>
          <a:p>
            <a:r>
              <a:rPr lang="en-IN" sz="2800" dirty="0"/>
              <a:t>🔹 Prediction: Use Student A’s score (60) as an estimate for Student C.</a:t>
            </a:r>
          </a:p>
          <a:p>
            <a:endParaRPr lang="en-IN" sz="3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096CB1-76AD-B19A-78A2-C92B28E92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1930"/>
              </p:ext>
            </p:extLst>
          </p:nvPr>
        </p:nvGraphicFramePr>
        <p:xfrm>
          <a:off x="2030682" y="3585061"/>
          <a:ext cx="7232072" cy="2194560"/>
        </p:xfrm>
        <a:graphic>
          <a:graphicData uri="http://schemas.openxmlformats.org/drawingml/2006/table">
            <a:tbl>
              <a:tblPr/>
              <a:tblGrid>
                <a:gridCol w="1358183">
                  <a:extLst>
                    <a:ext uri="{9D8B030D-6E8A-4147-A177-3AD203B41FA5}">
                      <a16:colId xmlns:a16="http://schemas.microsoft.com/office/drawing/2014/main" val="321611461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335891358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2226882326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1935017267"/>
                    </a:ext>
                  </a:extLst>
                </a:gridCol>
              </a:tblGrid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5879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66647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0393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4415"/>
                  </a:ext>
                </a:extLst>
              </a:tr>
              <a:tr h="278428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811285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0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822" y="240179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Stages in ML-Missing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6005146"/>
          </a:xfrm>
        </p:spPr>
        <p:txBody>
          <a:bodyPr>
            <a:normAutofit/>
          </a:bodyPr>
          <a:lstStyle/>
          <a:p>
            <a:r>
              <a:rPr lang="en-IN" sz="2800" dirty="0"/>
              <a:t>Predict Missing Values using ML algorithms</a:t>
            </a:r>
          </a:p>
          <a:p>
            <a:pPr marL="0" indent="0">
              <a:buNone/>
            </a:pPr>
            <a:r>
              <a:rPr lang="en-IN" sz="2400" b="1" dirty="0"/>
              <a:t>2. Larger </a:t>
            </a:r>
            <a:r>
              <a:rPr lang="en-IN" sz="2400" b="1" dirty="0" err="1"/>
              <a:t>Neighborhood</a:t>
            </a:r>
            <a:r>
              <a:rPr lang="en-IN" sz="2400" b="1" dirty="0"/>
              <a:t> (k-NN Imputation)</a:t>
            </a:r>
          </a:p>
          <a:p>
            <a:r>
              <a:rPr lang="en-IN" sz="2400" dirty="0"/>
              <a:t>Instead of just one </a:t>
            </a:r>
            <a:r>
              <a:rPr lang="en-IN" sz="2400" dirty="0" err="1"/>
              <a:t>neighbor</a:t>
            </a:r>
            <a:r>
              <a:rPr lang="en-IN" sz="2400" dirty="0"/>
              <a:t>, take the </a:t>
            </a:r>
            <a:r>
              <a:rPr lang="en-IN" sz="2400" b="1" dirty="0"/>
              <a:t>average of k-nearest </a:t>
            </a:r>
            <a:r>
              <a:rPr lang="en-IN" sz="2400" b="1" dirty="0" err="1"/>
              <a:t>neighbors</a:t>
            </a:r>
            <a:r>
              <a:rPr lang="en-IN" sz="2400" dirty="0"/>
              <a:t>.</a:t>
            </a:r>
          </a:p>
          <a:p>
            <a:r>
              <a:rPr lang="en-IN" sz="2400" dirty="0"/>
              <a:t>For Student C, choose </a:t>
            </a:r>
            <a:r>
              <a:rPr lang="en-IN" sz="2400" b="1" dirty="0"/>
              <a:t>k = 3</a:t>
            </a:r>
            <a:r>
              <a:rPr lang="en-IN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Nearest 3 students: A (60), B (70), E (50)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Average = (60 + 70 + 50) / 3 = </a:t>
            </a:r>
            <a:r>
              <a:rPr lang="en-IN" sz="2400" b="1" dirty="0"/>
              <a:t>60</a:t>
            </a:r>
            <a:endParaRPr lang="en-IN" sz="2400" dirty="0"/>
          </a:p>
          <a:p>
            <a:r>
              <a:rPr lang="en-IN" sz="2400" dirty="0"/>
              <a:t>🔹 Prediction: </a:t>
            </a:r>
            <a:r>
              <a:rPr lang="en-IN" sz="2400" b="1" dirty="0"/>
              <a:t>60</a:t>
            </a:r>
            <a:endParaRPr lang="en-IN" sz="2400" dirty="0"/>
          </a:p>
          <a:p>
            <a:pPr marL="0" indent="0">
              <a:buNone/>
            </a:pPr>
            <a:endParaRPr lang="en-IN" sz="3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096CB1-76AD-B19A-78A2-C92B28E92C31}"/>
              </a:ext>
            </a:extLst>
          </p:cNvPr>
          <p:cNvGraphicFramePr>
            <a:graphicFrameLocks noGrp="1"/>
          </p:cNvGraphicFramePr>
          <p:nvPr/>
        </p:nvGraphicFramePr>
        <p:xfrm>
          <a:off x="2030682" y="3585061"/>
          <a:ext cx="7232072" cy="2194560"/>
        </p:xfrm>
        <a:graphic>
          <a:graphicData uri="http://schemas.openxmlformats.org/drawingml/2006/table">
            <a:tbl>
              <a:tblPr/>
              <a:tblGrid>
                <a:gridCol w="1358183">
                  <a:extLst>
                    <a:ext uri="{9D8B030D-6E8A-4147-A177-3AD203B41FA5}">
                      <a16:colId xmlns:a16="http://schemas.microsoft.com/office/drawing/2014/main" val="321611461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3358913588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2226882326"/>
                    </a:ext>
                  </a:extLst>
                </a:gridCol>
                <a:gridCol w="1957963">
                  <a:extLst>
                    <a:ext uri="{9D8B030D-6E8A-4147-A177-3AD203B41FA5}">
                      <a16:colId xmlns:a16="http://schemas.microsoft.com/office/drawing/2014/main" val="1935017267"/>
                    </a:ext>
                  </a:extLst>
                </a:gridCol>
              </a:tblGrid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5879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66647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03931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4415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811285"/>
                  </a:ext>
                </a:extLst>
              </a:tr>
              <a:tr h="269389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0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52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23" y="358423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Stages in ML-Missing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8068"/>
            <a:ext cx="9601200" cy="6005146"/>
          </a:xfrm>
        </p:spPr>
        <p:txBody>
          <a:bodyPr>
            <a:normAutofit/>
          </a:bodyPr>
          <a:lstStyle/>
          <a:p>
            <a:r>
              <a:rPr lang="en-IN" sz="2800" dirty="0"/>
              <a:t>Predict Missing Values using ML algorithms</a:t>
            </a:r>
          </a:p>
          <a:p>
            <a:pPr marL="0" indent="0">
              <a:buNone/>
            </a:pPr>
            <a:r>
              <a:rPr lang="en-IN" b="1" dirty="0"/>
              <a:t>3. Clustering-Based Imputation</a:t>
            </a:r>
          </a:p>
          <a:p>
            <a:pPr marL="0" indent="0">
              <a:buNone/>
            </a:pPr>
            <a:r>
              <a:rPr lang="en-IN" dirty="0"/>
              <a:t>It's a method of </a:t>
            </a:r>
            <a:r>
              <a:rPr lang="en-IN" b="1" dirty="0"/>
              <a:t>filling in missing values</a:t>
            </a:r>
            <a:r>
              <a:rPr lang="en-IN" dirty="0"/>
              <a:t> by:</a:t>
            </a:r>
          </a:p>
          <a:p>
            <a:pPr>
              <a:buFont typeface="+mj-lt"/>
              <a:buAutoNum type="arabicPeriod"/>
            </a:pPr>
            <a:r>
              <a:rPr lang="en-IN" dirty="0"/>
              <a:t>Grouping similar data into </a:t>
            </a:r>
            <a:r>
              <a:rPr lang="en-IN" b="1" dirty="0"/>
              <a:t>clusters</a:t>
            </a:r>
            <a:r>
              <a:rPr lang="en-IN" dirty="0"/>
              <a:t>.</a:t>
            </a:r>
          </a:p>
          <a:p>
            <a:pPr>
              <a:buFont typeface="+mj-lt"/>
              <a:buAutoNum type="arabicPeriod"/>
            </a:pPr>
            <a:r>
              <a:rPr lang="en-IN" dirty="0"/>
              <a:t>Then, using the </a:t>
            </a:r>
            <a:r>
              <a:rPr lang="en-IN" b="1" dirty="0"/>
              <a:t>average (or median)</a:t>
            </a:r>
            <a:r>
              <a:rPr lang="en-IN" dirty="0"/>
              <a:t> value of other data points in the same cluster to </a:t>
            </a:r>
            <a:r>
              <a:rPr lang="en-IN" b="1" dirty="0"/>
              <a:t>predict the missing value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Example: Cluster the students (e.g., using K-means) based on Age and Hours Studied.</a:t>
            </a:r>
          </a:p>
          <a:p>
            <a:r>
              <a:rPr lang="en-IN" dirty="0"/>
              <a:t>Suppose Student C falls into a cluster with A and B.(A and C are very similar (both 18 years old and studied 2 hours).B is also close (age 19, 3 hours).</a:t>
            </a:r>
          </a:p>
          <a:p>
            <a:r>
              <a:rPr lang="en-IN" dirty="0"/>
              <a:t>Let’s say </a:t>
            </a:r>
            <a:r>
              <a:rPr lang="en-IN" b="1" dirty="0"/>
              <a:t>A, B, and C fall into the same </a:t>
            </a:r>
            <a:r>
              <a:rPr lang="en-IN" b="1" dirty="0" err="1"/>
              <a:t>cluster</a:t>
            </a:r>
            <a:r>
              <a:rPr lang="en-IN" dirty="0" err="1"/>
              <a:t>.So</a:t>
            </a:r>
            <a:r>
              <a:rPr lang="en-IN" dirty="0"/>
              <a:t> Average Test Score of A (60) and B (70) = </a:t>
            </a:r>
            <a:r>
              <a:rPr lang="en-IN" b="1" dirty="0"/>
              <a:t>65</a:t>
            </a:r>
            <a:endParaRPr lang="en-IN" dirty="0"/>
          </a:p>
          <a:p>
            <a:r>
              <a:rPr lang="en-IN" dirty="0"/>
              <a:t>Prediction: </a:t>
            </a:r>
            <a:r>
              <a:rPr lang="en-IN" b="1" dirty="0"/>
              <a:t>65</a:t>
            </a:r>
            <a:endParaRPr lang="en-IN" dirty="0"/>
          </a:p>
          <a:p>
            <a:pPr marL="0" indent="0">
              <a:buNone/>
            </a:pPr>
            <a:endParaRPr lang="en-IN" sz="360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3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5F9C-669F-710E-F2A9-7B2C040D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887D-FCCF-5667-E2CD-AE75AD21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38667"/>
            <a:ext cx="9601200" cy="5528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1. Machine Learning (ML)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It enables systems to </a:t>
            </a:r>
            <a:r>
              <a:rPr lang="en-IN" b="1" dirty="0"/>
              <a:t>learn automatically from data</a:t>
            </a:r>
            <a:r>
              <a:rPr lang="en-IN" dirty="0"/>
              <a:t> without being explicitly programmed.</a:t>
            </a:r>
          </a:p>
          <a:p>
            <a:r>
              <a:rPr lang="en-IN" b="1" dirty="0"/>
              <a:t>Learning from Examples – Supervised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Involves </a:t>
            </a:r>
            <a:r>
              <a:rPr lang="en-IN" b="1" dirty="0" err="1"/>
              <a:t>labeled</a:t>
            </a:r>
            <a:r>
              <a:rPr lang="en-IN" b="1" dirty="0"/>
              <a:t> data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dirty="0"/>
              <a:t>Classification</a:t>
            </a:r>
            <a:r>
              <a:rPr lang="en-IN" dirty="0"/>
              <a:t> (e.g., email spam vs non-spam)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dirty="0"/>
              <a:t>Regression</a:t>
            </a:r>
            <a:r>
              <a:rPr lang="en-IN" dirty="0"/>
              <a:t> (e.g., predicting house prices)</a:t>
            </a:r>
          </a:p>
          <a:p>
            <a:r>
              <a:rPr lang="en-IN" b="1" dirty="0"/>
              <a:t> Learning from Observations – Unsupervised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Involves </a:t>
            </a:r>
            <a:r>
              <a:rPr lang="en-IN" b="1" dirty="0" err="1"/>
              <a:t>unlabeled</a:t>
            </a:r>
            <a:r>
              <a:rPr lang="en-IN" b="1" dirty="0"/>
              <a:t> data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dirty="0"/>
              <a:t>Clustering</a:t>
            </a:r>
            <a:r>
              <a:rPr lang="en-IN" dirty="0"/>
              <a:t> (e.g., customer segmentation)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Pattern discovery (e.g., grouping </a:t>
            </a:r>
            <a:r>
              <a:rPr lang="en-IN" dirty="0" err="1"/>
              <a:t>behaviors</a:t>
            </a:r>
            <a:r>
              <a:rPr lang="en-IN" dirty="0"/>
              <a:t>)</a:t>
            </a:r>
          </a:p>
          <a:p>
            <a:r>
              <a:rPr lang="en-IN" dirty="0"/>
              <a:t>These two types form the </a:t>
            </a:r>
            <a:r>
              <a:rPr lang="en-IN" b="1" dirty="0"/>
              <a:t>core types of ML</a:t>
            </a:r>
            <a:r>
              <a:rPr lang="en-IN" dirty="0"/>
              <a:t> used in real-world systems.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023" y="279400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Stages in ML</a:t>
            </a:r>
            <a:br>
              <a:rPr lang="en-IN" sz="4400" i="0" u="none" strike="noStrike" dirty="0">
                <a:effectLst/>
                <a:latin typeface="Arial" panose="020B0604020202020204" pitchFamily="34" charset="0"/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600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i="0" u="none" strike="noStrike" dirty="0">
                <a:effectLst/>
                <a:latin typeface="Arial" panose="020B0604020202020204" pitchFamily="34" charset="0"/>
              </a:rPr>
              <a:t>Data from Different Domains</a:t>
            </a:r>
          </a:p>
          <a:p>
            <a:pPr marL="0" indent="0">
              <a:buNone/>
            </a:pPr>
            <a:r>
              <a:rPr lang="en-IN" sz="36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IN" sz="2400" dirty="0"/>
              <a:t>When your dataset has </a:t>
            </a:r>
            <a:r>
              <a:rPr lang="en-IN" sz="2400" b="1" dirty="0"/>
              <a:t>attributes with different units or ranges</a:t>
            </a:r>
            <a:r>
              <a:rPr lang="en-IN" sz="2400" dirty="0"/>
              <a:t>, machine learning models (especially distance-based ones like KNN, SVM, clustering, neural networks) can become biased towards </a:t>
            </a:r>
            <a:r>
              <a:rPr lang="en-IN" sz="2400" b="1" dirty="0"/>
              <a:t>larger-scale features</a:t>
            </a:r>
            <a:r>
              <a:rPr lang="en-IN" sz="2400" dirty="0"/>
              <a:t>.</a:t>
            </a:r>
          </a:p>
          <a:p>
            <a:r>
              <a:rPr lang="en-IN" sz="2000" dirty="0"/>
              <a:t>1. </a:t>
            </a:r>
            <a:r>
              <a:rPr lang="en-IN" sz="2000" b="1" dirty="0"/>
              <a:t>Scaling Using the Range</a:t>
            </a:r>
            <a:r>
              <a:rPr lang="en-IN" sz="2000" dirty="0"/>
              <a:t> (Min-Max Normalization)</a:t>
            </a:r>
            <a:endParaRPr lang="en-IN" sz="2400" dirty="0"/>
          </a:p>
          <a:p>
            <a:r>
              <a:rPr lang="en-IN" sz="2000" dirty="0"/>
              <a:t>2. </a:t>
            </a:r>
            <a:r>
              <a:rPr lang="en-IN" sz="2000" b="1" dirty="0"/>
              <a:t>Standardization</a:t>
            </a:r>
            <a:r>
              <a:rPr lang="en-IN" sz="2000" dirty="0"/>
              <a:t> (Z-score Normalization)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316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955" y="290688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Stages in ML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600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i="0" u="none" strike="noStrike" dirty="0">
                <a:effectLst/>
                <a:latin typeface="Arial" panose="020B0604020202020204" pitchFamily="34" charset="0"/>
              </a:rPr>
              <a:t>3.</a:t>
            </a:r>
            <a:r>
              <a:rPr lang="en-IN" sz="3200" dirty="0"/>
              <a:t> Outliers </a:t>
            </a:r>
          </a:p>
          <a:p>
            <a:pPr marL="0" indent="0">
              <a:buNone/>
            </a:pPr>
            <a:r>
              <a:rPr lang="en-IN" sz="3200" dirty="0"/>
              <a:t>These are data points that significantly deviate from the rest of the dataset. They can arise due to various reasons, and understanding these causes is crucial for proper data </a:t>
            </a:r>
            <a:r>
              <a:rPr lang="en-IN" sz="3200" dirty="0" err="1"/>
              <a:t>preprocessing</a:t>
            </a:r>
            <a:r>
              <a:rPr lang="en-IN" sz="32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500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27659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Stages in ML-Missing Data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470" y="676894"/>
            <a:ext cx="9601200" cy="6181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</a:rPr>
              <a:t>3</a:t>
            </a:r>
            <a:r>
              <a:rPr lang="en-IN" sz="3600" i="0" u="none" strike="noStrike" dirty="0">
                <a:effectLst/>
                <a:latin typeface="Arial" panose="020B0604020202020204" pitchFamily="34" charset="0"/>
              </a:rPr>
              <a:t>.</a:t>
            </a:r>
            <a:r>
              <a:rPr lang="en-IN" sz="3200" dirty="0"/>
              <a:t> Outliers </a:t>
            </a:r>
          </a:p>
          <a:p>
            <a:pPr marL="0" indent="0">
              <a:buNone/>
            </a:pPr>
            <a:r>
              <a:rPr lang="en-IN" sz="2800" dirty="0"/>
              <a:t>Reasons for Occurrence of Outliers:</a:t>
            </a:r>
            <a:endParaRPr lang="en-IN" sz="3200" dirty="0"/>
          </a:p>
          <a:p>
            <a:r>
              <a:rPr lang="en-IN" b="1" dirty="0"/>
              <a:t>Noisy Measurements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Caused by instrument malfunction or sensor </a:t>
            </a:r>
            <a:r>
              <a:rPr lang="en-IN" dirty="0" err="1"/>
              <a:t>errors.</a:t>
            </a:r>
            <a:r>
              <a:rPr lang="en-IN" b="1" dirty="0" err="1"/>
              <a:t>Example</a:t>
            </a:r>
            <a:r>
              <a:rPr lang="en-IN" dirty="0"/>
              <a:t>: A temperature sensor wrongly records 180°C instead of 18°C.</a:t>
            </a:r>
          </a:p>
          <a:p>
            <a:r>
              <a:rPr lang="en-IN" b="1" dirty="0"/>
              <a:t> Erroneous Data Entry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Manual or automated input mistakes during data collection or </a:t>
            </a:r>
            <a:r>
              <a:rPr lang="en-IN" dirty="0" err="1"/>
              <a:t>entry.</a:t>
            </a:r>
            <a:r>
              <a:rPr lang="en-IN" b="1" dirty="0" err="1"/>
              <a:t>Example</a:t>
            </a:r>
            <a:r>
              <a:rPr lang="en-IN" dirty="0"/>
              <a:t>: Typing 1000 instead of 100 for age.</a:t>
            </a:r>
          </a:p>
          <a:p>
            <a:r>
              <a:rPr lang="en-IN" b="1" dirty="0"/>
              <a:t>Evolving Systems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The system </a:t>
            </a:r>
            <a:r>
              <a:rPr lang="en-IN" dirty="0" err="1"/>
              <a:t>behavior</a:t>
            </a:r>
            <a:r>
              <a:rPr lang="en-IN" dirty="0"/>
              <a:t> changes over time, making previous data no longer </a:t>
            </a:r>
            <a:r>
              <a:rPr lang="en-IN" dirty="0" err="1"/>
              <a:t>representative.</a:t>
            </a:r>
            <a:r>
              <a:rPr lang="en-IN" b="1" dirty="0" err="1"/>
              <a:t>Example</a:t>
            </a:r>
            <a:r>
              <a:rPr lang="en-IN" dirty="0"/>
              <a:t>: Anomaly in user activity after a major software update.</a:t>
            </a:r>
          </a:p>
          <a:p>
            <a:r>
              <a:rPr lang="en-IN" b="1" dirty="0"/>
              <a:t> Natural Variations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Some outliers are genuine and naturally occur due to rare but valid </a:t>
            </a:r>
            <a:r>
              <a:rPr lang="en-IN" dirty="0" err="1"/>
              <a:t>behavior.</a:t>
            </a:r>
            <a:r>
              <a:rPr lang="en-IN" b="1" dirty="0" err="1"/>
              <a:t>Example</a:t>
            </a:r>
            <a:r>
              <a:rPr lang="en-IN" dirty="0"/>
              <a:t>: Extremely high income in a general population dataset.</a:t>
            </a:r>
          </a:p>
          <a:p>
            <a:r>
              <a:rPr lang="en-IN" b="1" dirty="0"/>
              <a:t>Data Integration Errors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Merging multiple datasets with incompatible units or </a:t>
            </a:r>
            <a:r>
              <a:rPr lang="en-IN" dirty="0" err="1"/>
              <a:t>formats.</a:t>
            </a:r>
            <a:r>
              <a:rPr lang="en-IN" b="1" dirty="0" err="1"/>
              <a:t>Example</a:t>
            </a:r>
            <a:r>
              <a:rPr lang="en-IN" dirty="0"/>
              <a:t>: One source records weight in kg, another in pounds.</a:t>
            </a:r>
          </a:p>
          <a:p>
            <a:r>
              <a:rPr lang="en-IN" b="1" dirty="0"/>
              <a:t>Sampling Errors or Bias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Inadequate or skewed sampling can lead to </a:t>
            </a:r>
            <a:r>
              <a:rPr lang="en-IN" dirty="0" err="1"/>
              <a:t>outliers.</a:t>
            </a:r>
            <a:r>
              <a:rPr lang="en-IN" b="1" dirty="0" err="1"/>
              <a:t>Example</a:t>
            </a:r>
            <a:r>
              <a:rPr lang="en-IN" dirty="0"/>
              <a:t>: A dataset of average heights includes only basketball players.</a:t>
            </a:r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24422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159327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91" y="852854"/>
            <a:ext cx="10863618" cy="58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Data Representation</a:t>
            </a:r>
          </a:p>
          <a:p>
            <a:pPr marL="0" indent="0">
              <a:buNone/>
            </a:pPr>
            <a:r>
              <a:rPr lang="en-IN" sz="2400" dirty="0"/>
              <a:t>Data representation is the way we structure, encode, or format real-world objects (data instances) so that they can be used effectively by machine learning algorithms.</a:t>
            </a:r>
          </a:p>
          <a:p>
            <a:pPr marL="0" indent="0">
              <a:buNone/>
            </a:pPr>
            <a:r>
              <a:rPr lang="en-IN" sz="3200" b="1" dirty="0"/>
              <a:t>Common formats: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Tabular form (rows × columns)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Image matrices (pixels)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Text sequences (tokenized)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Graphs or time series</a:t>
            </a:r>
          </a:p>
          <a:p>
            <a:pPr marL="0" indent="0">
              <a:buNone/>
            </a:pPr>
            <a:endParaRPr lang="en-IN" sz="36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04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27C-AED1-7900-0DB1-20BE84B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BA8C-624E-BBC4-A8C6-CFBCE7FB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2222"/>
            <a:ext cx="9601200" cy="5585178"/>
          </a:xfrm>
        </p:spPr>
        <p:txBody>
          <a:bodyPr/>
          <a:lstStyle/>
          <a:p>
            <a:r>
              <a:rPr lang="en-IN" dirty="0"/>
              <a:t>In the </a:t>
            </a:r>
            <a:r>
              <a:rPr lang="en-IN" b="1" dirty="0"/>
              <a:t>age of big data</a:t>
            </a:r>
            <a:r>
              <a:rPr lang="en-IN" dirty="0"/>
              <a:t>, applications across domains generate datasets with </a:t>
            </a:r>
            <a:r>
              <a:rPr lang="en-IN" b="1" dirty="0"/>
              <a:t>hundreds or even thousands of features</a:t>
            </a:r>
            <a:r>
              <a:rPr lang="en-IN" dirty="0"/>
              <a:t>, such as: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62FE27-BD42-6FAD-FDAE-509EDCFB1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87620"/>
              </p:ext>
            </p:extLst>
          </p:nvPr>
        </p:nvGraphicFramePr>
        <p:xfrm>
          <a:off x="1295400" y="1407584"/>
          <a:ext cx="9601200" cy="30175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404264767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5475404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2518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/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Data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Features (High-Dimensional)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64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Medical Diagnosis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MRI / genomic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Thousands of pixels / genes per patient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5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Image Recognition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Images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32×32 pixels = 1024 features (per image)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123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Natural Language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Text (word embeddings)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300+ dimensions per word /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6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Recommender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User-item interactions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Matrix of users × 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1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IoT / Wearables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Sensor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Multi-sensor time series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68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71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58CA-3BE2-54DC-B6B0-7E8EEE7E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B516-888C-2B03-1DD5-CF2E63B4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10779"/>
            <a:ext cx="9601200" cy="5370689"/>
          </a:xfrm>
        </p:spPr>
        <p:txBody>
          <a:bodyPr/>
          <a:lstStyle/>
          <a:p>
            <a:r>
              <a:rPr lang="en-IN" sz="2800" dirty="0"/>
              <a:t>Handling such data without dimensionality reduction can lead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Overfitting -</a:t>
            </a:r>
            <a:r>
              <a:rPr lang="en-IN" sz="2800" dirty="0"/>
              <a:t>Overfitting happens when a model learns not just the true patterns but also the </a:t>
            </a:r>
            <a:r>
              <a:rPr lang="en-IN" sz="2800" b="1" dirty="0"/>
              <a:t>noise or randomness</a:t>
            </a:r>
            <a:r>
              <a:rPr lang="en-IN" sz="2800" dirty="0"/>
              <a:t> in the training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Slow computation</a:t>
            </a:r>
            <a:endParaRPr lang="en-I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Poor model generalization</a:t>
            </a:r>
            <a:endParaRPr lang="en-I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Difficult visualization</a:t>
            </a:r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9458-7A14-CFBD-1736-5506211E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r>
              <a:rPr lang="en-IN" dirty="0"/>
              <a:t>Dimensionality Reduction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452C-A845-2D9F-9BBD-DD76E0D6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6356"/>
            <a:ext cx="9601200" cy="5111044"/>
          </a:xfrm>
        </p:spPr>
        <p:txBody>
          <a:bodyPr>
            <a:normAutofit fontScale="92500"/>
          </a:bodyPr>
          <a:lstStyle/>
          <a:p>
            <a:r>
              <a:rPr lang="en-IN" dirty="0"/>
              <a:t>1. </a:t>
            </a:r>
            <a:r>
              <a:rPr lang="en-IN" b="1" dirty="0"/>
              <a:t>Feature Selection</a:t>
            </a:r>
          </a:p>
          <a:p>
            <a:r>
              <a:rPr lang="en-IN" dirty="0"/>
              <a:t>Choose the most relevant subset of features from the original set.</a:t>
            </a:r>
          </a:p>
          <a:p>
            <a:r>
              <a:rPr lang="en-IN" b="1" dirty="0"/>
              <a:t>Approaches</a:t>
            </a:r>
            <a:r>
              <a:rPr lang="en-IN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Filter methods</a:t>
            </a:r>
            <a:r>
              <a:rPr lang="en-IN" dirty="0"/>
              <a:t>: Select features using statistical scores (e.g., ANOVA, Chi-squared).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Wrapper methods</a:t>
            </a:r>
            <a:r>
              <a:rPr lang="en-IN" dirty="0"/>
              <a:t>: Use predictive models to evaluate feature subsets.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Embedded methods</a:t>
            </a:r>
            <a:r>
              <a:rPr lang="en-IN" dirty="0"/>
              <a:t>: Perform selection during training (e.g., Lasso).</a:t>
            </a:r>
          </a:p>
          <a:p>
            <a:r>
              <a:rPr lang="en-IN" dirty="0"/>
              <a:t>2. </a:t>
            </a:r>
            <a:r>
              <a:rPr lang="en-IN" b="1" dirty="0"/>
              <a:t>Feature Extraction</a:t>
            </a:r>
          </a:p>
          <a:p>
            <a:r>
              <a:rPr lang="en-IN" dirty="0"/>
              <a:t>Instead of selecting existing features, </a:t>
            </a:r>
            <a:r>
              <a:rPr lang="en-IN" b="1" dirty="0"/>
              <a:t>create new informative features</a:t>
            </a:r>
            <a:r>
              <a:rPr lang="en-IN" dirty="0"/>
              <a:t>.</a:t>
            </a:r>
          </a:p>
          <a:p>
            <a:r>
              <a:rPr lang="en-IN" b="1" dirty="0"/>
              <a:t>a. PCA (Principal Component Analysis)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Type</a:t>
            </a:r>
            <a:r>
              <a:rPr lang="en-IN" dirty="0"/>
              <a:t>: Linear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What it does</a:t>
            </a:r>
            <a:r>
              <a:rPr lang="en-IN" dirty="0"/>
              <a:t>: Projects data to new axes (principal components) capturing max variance.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Output</a:t>
            </a:r>
            <a:r>
              <a:rPr lang="en-IN" dirty="0"/>
              <a:t>: Reduced number of features, each a linear combination of original 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7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9458-7A14-CFBD-1736-5506211E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r>
              <a:rPr lang="en-IN" dirty="0"/>
              <a:t>Dimensionality Reduction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452C-A845-2D9F-9BBD-DD76E0D6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6356"/>
            <a:ext cx="9601200" cy="5111044"/>
          </a:xfrm>
        </p:spPr>
        <p:txBody>
          <a:bodyPr>
            <a:normAutofit/>
          </a:bodyPr>
          <a:lstStyle/>
          <a:p>
            <a:r>
              <a:rPr lang="en-IN" sz="2400" b="1" dirty="0"/>
              <a:t>b. NMF (Non-negative Matrix Factorization)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Type</a:t>
            </a:r>
            <a:r>
              <a:rPr lang="en-IN" sz="2400" dirty="0"/>
              <a:t>: Linear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What it does</a:t>
            </a:r>
            <a:r>
              <a:rPr lang="en-IN" sz="2400" dirty="0"/>
              <a:t>: Factorizes original data into two matrices with non-negative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Use</a:t>
            </a:r>
            <a:r>
              <a:rPr lang="en-IN" sz="2400" dirty="0"/>
              <a:t>: Useful in additive data like images or text topics.</a:t>
            </a:r>
          </a:p>
          <a:p>
            <a:r>
              <a:rPr lang="en-IN" sz="2400" b="1" dirty="0"/>
              <a:t>c. Nonlinear Feature Extraction Techniques</a:t>
            </a:r>
          </a:p>
          <a:p>
            <a:r>
              <a:rPr lang="en-IN" sz="2400" dirty="0"/>
              <a:t>When linear methods like PCA aren’t enough, </a:t>
            </a:r>
            <a:r>
              <a:rPr lang="en-IN" sz="2400" b="1" dirty="0"/>
              <a:t>nonlinear techniques</a:t>
            </a:r>
            <a:r>
              <a:rPr lang="en-IN" sz="2400" dirty="0"/>
              <a:t> capture more complex relationships.</a:t>
            </a:r>
          </a:p>
          <a:p>
            <a:r>
              <a:rPr lang="en-IN" sz="2400" dirty="0"/>
              <a:t>Techniques: t-SNE, </a:t>
            </a:r>
            <a:r>
              <a:rPr lang="en-IN" sz="2400" dirty="0" err="1"/>
              <a:t>Isomap</a:t>
            </a:r>
            <a:r>
              <a:rPr lang="en-IN" sz="2400" dirty="0"/>
              <a:t>, Autoencoders, Kernel PCA.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588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4745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928048"/>
            <a:ext cx="10768084" cy="592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3. Model Selection</a:t>
            </a:r>
          </a:p>
          <a:p>
            <a:r>
              <a:rPr lang="en-IN" sz="2800" dirty="0"/>
              <a:t>Choosing the right algorithm based on the nature of the problem (classification, regression, etc.), data type, and performance requirements.</a:t>
            </a:r>
            <a:br>
              <a:rPr lang="en-IN" sz="2800" dirty="0"/>
            </a:br>
            <a:r>
              <a:rPr lang="en-IN" sz="2800" b="1" dirty="0"/>
              <a:t>Example</a:t>
            </a:r>
            <a:r>
              <a:rPr lang="en-IN" sz="2800" dirty="0"/>
              <a:t>: Using Decision Trees for classification or Linear Regression for predicting sales.</a:t>
            </a:r>
          </a:p>
          <a:p>
            <a:r>
              <a:rPr lang="en-IN" sz="2400" b="1" dirty="0"/>
              <a:t>It depends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Type of data (text, image, tabular)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Type of task (classification, regression, clustering)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Resources (time, memory, interpretability)</a:t>
            </a:r>
          </a:p>
          <a:p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16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4745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6" y="1160060"/>
            <a:ext cx="10197359" cy="5697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4. Model Learning (Training)</a:t>
            </a:r>
          </a:p>
          <a:p>
            <a:r>
              <a:rPr lang="en-IN" sz="3200" dirty="0"/>
              <a:t>This step involves feeding the data into the selected model to train it. The model learns patterns by minimizing errors using optimization algorithms.</a:t>
            </a:r>
            <a:br>
              <a:rPr lang="en-IN" sz="3200" dirty="0"/>
            </a:br>
            <a:r>
              <a:rPr lang="en-IN" sz="3200" b="1" dirty="0"/>
              <a:t>Example</a:t>
            </a:r>
            <a:r>
              <a:rPr lang="en-IN" sz="3200" dirty="0"/>
              <a:t>: A neural network adjusts weights using gradient descent during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8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CBE-264D-AAAD-1D1D-9A1E94C2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26D0-19B5-1032-AA55-61A0D6E4C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40267"/>
            <a:ext cx="9601200" cy="5427133"/>
          </a:xfrm>
        </p:spPr>
        <p:txBody>
          <a:bodyPr/>
          <a:lstStyle/>
          <a:p>
            <a:r>
              <a:rPr lang="en-IN" b="1" dirty="0"/>
              <a:t>2. Pattern Recognition :</a:t>
            </a:r>
          </a:p>
          <a:p>
            <a:r>
              <a:rPr lang="en-IN" dirty="0"/>
              <a:t>This field focuses on </a:t>
            </a:r>
            <a:r>
              <a:rPr lang="en-IN" b="1" dirty="0"/>
              <a:t>identifying patterns in data</a:t>
            </a:r>
            <a:r>
              <a:rPr lang="en-IN" dirty="0"/>
              <a:t> such as images, speech, or sensor readings.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Pattern Recognition uses both supervised and unsupervised learning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It often overlaps with ML techniques — hence the connecting arrow.</a:t>
            </a:r>
          </a:p>
          <a:p>
            <a:r>
              <a:rPr lang="en-IN" b="1" dirty="0"/>
              <a:t>3. Data Mining </a:t>
            </a:r>
          </a:p>
          <a:p>
            <a:r>
              <a:rPr lang="en-IN" dirty="0"/>
              <a:t>Data Mining emerged to </a:t>
            </a:r>
            <a:r>
              <a:rPr lang="en-IN" b="1" dirty="0"/>
              <a:t>extract knowledge from large datasets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It uses ML methods to find patterns, associations, and trends.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Rakesh Agrawal</a:t>
            </a:r>
            <a:r>
              <a:rPr lang="en-IN" dirty="0"/>
              <a:t>, shown here, is known as a pioneer in this field from IBM, especially for his work on </a:t>
            </a:r>
            <a:r>
              <a:rPr lang="en-IN" b="1" dirty="0"/>
              <a:t>association rule mining (e.g., </a:t>
            </a:r>
            <a:r>
              <a:rPr lang="en-IN" b="1" dirty="0" err="1"/>
              <a:t>Apriori</a:t>
            </a:r>
            <a:r>
              <a:rPr lang="en-IN" b="1" dirty="0"/>
              <a:t> algorithm)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95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64" y="201097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105048"/>
            <a:ext cx="10088177" cy="5738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5. Model Evaluation</a:t>
            </a:r>
          </a:p>
          <a:p>
            <a:r>
              <a:rPr lang="en-IN" sz="3600" dirty="0"/>
              <a:t>The trained model is tested on unseen data (validation/test set) to check how well it generalizes. Evaluation metrics vary based on the task.</a:t>
            </a:r>
            <a:br>
              <a:rPr lang="en-IN" sz="3600" dirty="0"/>
            </a:br>
            <a:r>
              <a:rPr lang="en-IN" sz="3600" b="1" dirty="0"/>
              <a:t>Example</a:t>
            </a:r>
            <a:r>
              <a:rPr lang="en-IN" sz="3600" dirty="0"/>
              <a:t>: Accuracy, precision, recall, RMSE,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1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4745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Stages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D1E-6B27-99B5-529E-E08A1D5B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73706"/>
            <a:ext cx="10499676" cy="568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6. Model Prediction (Inference)</a:t>
            </a:r>
          </a:p>
          <a:p>
            <a:r>
              <a:rPr lang="en-IN" sz="3600" dirty="0"/>
              <a:t>Once evaluated, the model is used to make predictions on new data in real-world scenarios.</a:t>
            </a:r>
            <a:br>
              <a:rPr lang="en-IN" sz="3600" dirty="0"/>
            </a:br>
            <a:r>
              <a:rPr lang="en-IN" sz="3600" b="1" dirty="0"/>
              <a:t>Example</a:t>
            </a:r>
            <a:r>
              <a:rPr lang="en-IN" sz="3600" dirty="0"/>
              <a:t>: Predicting whether a new email is spam or not.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6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807-9D4F-BF41-06AB-42863443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3810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Stages in ML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D7B8B1-5E5C-775D-4C09-A23B44A38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78348"/>
              </p:ext>
            </p:extLst>
          </p:nvPr>
        </p:nvGraphicFramePr>
        <p:xfrm>
          <a:off x="832513" y="774696"/>
          <a:ext cx="11181687" cy="58171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27229">
                  <a:extLst>
                    <a:ext uri="{9D8B030D-6E8A-4147-A177-3AD203B41FA5}">
                      <a16:colId xmlns:a16="http://schemas.microsoft.com/office/drawing/2014/main" val="1574429163"/>
                    </a:ext>
                  </a:extLst>
                </a:gridCol>
                <a:gridCol w="3727229">
                  <a:extLst>
                    <a:ext uri="{9D8B030D-6E8A-4147-A177-3AD203B41FA5}">
                      <a16:colId xmlns:a16="http://schemas.microsoft.com/office/drawing/2014/main" val="2993707251"/>
                    </a:ext>
                  </a:extLst>
                </a:gridCol>
                <a:gridCol w="3727229">
                  <a:extLst>
                    <a:ext uri="{9D8B030D-6E8A-4147-A177-3AD203B41FA5}">
                      <a16:colId xmlns:a16="http://schemas.microsoft.com/office/drawing/2014/main" val="3800530156"/>
                    </a:ext>
                  </a:extLst>
                </a:gridCol>
              </a:tblGrid>
              <a:tr h="52883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Stage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Purpose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Output Example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3544016267"/>
                  </a:ext>
                </a:extLst>
              </a:tr>
              <a:tr h="52883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Data Acquisition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/>
                        <a:t>Gather raw data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CSV, image folders, databases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373809243"/>
                  </a:ext>
                </a:extLst>
              </a:tr>
              <a:tr h="92545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Feature Engineering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Extract useful inputs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Normalized features, encoded categories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1585025171"/>
                  </a:ext>
                </a:extLst>
              </a:tr>
              <a:tr h="52883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Data Representation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Structure data for models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Matrices, vectors, tensors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1344920500"/>
                  </a:ext>
                </a:extLst>
              </a:tr>
              <a:tr h="92545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Model Selection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Pick best algorithm for the task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SVM, CNN, Random Forest, etc.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3714746869"/>
                  </a:ext>
                </a:extLst>
              </a:tr>
              <a:tr h="52883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Model Learning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Fit model to training data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Trained weights/parameters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1154432144"/>
                  </a:ext>
                </a:extLst>
              </a:tr>
              <a:tr h="92545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Model Evaluation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Test model on validation/test data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Accuracy, loss, F1-score, etc.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1908896676"/>
                  </a:ext>
                </a:extLst>
              </a:tr>
              <a:tr h="92545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Model Prediction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Predict outputs on new, unseen data</a:t>
                      </a:r>
                    </a:p>
                  </a:txBody>
                  <a:tcPr marL="81395" marR="81395" marT="40698" marB="40698" anchor="ctr"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Spam or not spam, price = $250, etc.</a:t>
                      </a:r>
                    </a:p>
                  </a:txBody>
                  <a:tcPr marL="81395" marR="81395" marT="40698" marB="40698" anchor="ctr"/>
                </a:tc>
                <a:extLst>
                  <a:ext uri="{0D108BD9-81ED-4DB2-BD59-A6C34878D82A}">
                    <a16:rowId xmlns:a16="http://schemas.microsoft.com/office/drawing/2014/main" val="260707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2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0566400" cy="6248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28136"/>
            <a:ext cx="12176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5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11808480" cy="67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62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40" y="762000"/>
            <a:ext cx="1069358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19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" y="-1"/>
            <a:ext cx="12294552" cy="682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2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1" y="0"/>
            <a:ext cx="117487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3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" y="381001"/>
            <a:ext cx="12148948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88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60"/>
            <a:ext cx="11480800" cy="662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C4F9-2D53-28C1-07A9-BC088346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A233-2612-37AE-8D25-9FA0D5E4C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4. Early AI approaches</a:t>
            </a:r>
            <a:r>
              <a:rPr lang="en-IN" dirty="0"/>
              <a:t> before ML became dominant: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🔹 </a:t>
            </a:r>
            <a:r>
              <a:rPr lang="en-IN" b="1" dirty="0"/>
              <a:t>Logic for AI</a:t>
            </a:r>
            <a:r>
              <a:rPr lang="en-IN" dirty="0"/>
              <a:t>: Formal rules and proofs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🔹 </a:t>
            </a:r>
            <a:r>
              <a:rPr lang="en-IN" b="1" dirty="0"/>
              <a:t>Rule-Based Systems</a:t>
            </a:r>
            <a:r>
              <a:rPr lang="en-IN" dirty="0"/>
              <a:t>: IF-THEN decision logic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🔹 </a:t>
            </a:r>
            <a:r>
              <a:rPr lang="en-IN" b="1" dirty="0"/>
              <a:t>Expert Systems</a:t>
            </a:r>
            <a:r>
              <a:rPr lang="en-IN" dirty="0"/>
              <a:t>: Mimic decision-making of a human expert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🔹 </a:t>
            </a:r>
            <a:r>
              <a:rPr lang="en-IN" b="1" dirty="0"/>
              <a:t>LISP, PROLOG</a:t>
            </a:r>
            <a:r>
              <a:rPr lang="en-IN" dirty="0"/>
              <a:t>: Programming languages used to build these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" y="0"/>
            <a:ext cx="11872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79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plot_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" y="0"/>
            <a:ext cx="10256760" cy="71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08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used-Classification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dirty="0"/>
              <a:t>These are datasets where the goal is to </a:t>
            </a:r>
            <a:r>
              <a:rPr lang="en-IN" b="1" dirty="0"/>
              <a:t>classify</a:t>
            </a:r>
            <a:r>
              <a:rPr lang="en-IN" dirty="0"/>
              <a:t> inputs into predefined categories.</a:t>
            </a:r>
          </a:p>
          <a:p>
            <a:pPr>
              <a:buFont typeface="+mj-lt"/>
              <a:buAutoNum type="arabicPeriod"/>
            </a:pPr>
            <a:r>
              <a:rPr lang="en-IN" b="1" dirty="0"/>
              <a:t>MNIST Handwritten Digits Data Set</a:t>
            </a:r>
            <a:endParaRPr lang="en-IN" dirty="0"/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Purpose</a:t>
            </a:r>
            <a:r>
              <a:rPr lang="en-IN" dirty="0"/>
              <a:t>: Recognizing handwritten digits (0–9).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Classes</a:t>
            </a:r>
            <a:r>
              <a:rPr lang="en-IN" dirty="0"/>
              <a:t>: 10 classes (digits 0–9).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Image Size</a:t>
            </a:r>
            <a:r>
              <a:rPr lang="en-IN" dirty="0"/>
              <a:t>: 28 × 28 pixels (784 features).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Pixel Values</a:t>
            </a:r>
            <a:r>
              <a:rPr lang="en-IN" dirty="0"/>
              <a:t>: 0 to 255 (grayscale intensity).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Training Data</a:t>
            </a:r>
            <a:r>
              <a:rPr lang="en-IN" dirty="0"/>
              <a:t>: ~6,000 images per class.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Testing Data</a:t>
            </a:r>
            <a:r>
              <a:rPr lang="en-IN" dirty="0"/>
              <a:t>: ~1,000 images per class.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Use</a:t>
            </a:r>
            <a:r>
              <a:rPr lang="en-IN" dirty="0"/>
              <a:t>: Benchmark for image classification algorithms.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1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used-Classification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sz="2800" b="1" dirty="0"/>
              <a:t>Fashion MNIST Data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Purpose</a:t>
            </a:r>
            <a:r>
              <a:rPr lang="en-IN" dirty="0"/>
              <a:t>: Classifying clothing items instead of digits.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Classes</a:t>
            </a:r>
            <a:r>
              <a:rPr lang="en-IN" dirty="0"/>
              <a:t>: 10 categories (e.g., T-shirt, dress, sneaker, bag).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Image Size</a:t>
            </a:r>
            <a:r>
              <a:rPr lang="en-IN" dirty="0"/>
              <a:t>: 28 × 28 pixels (same format as MNIST).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Training Data</a:t>
            </a:r>
            <a:r>
              <a:rPr lang="en-IN" dirty="0"/>
              <a:t>: 60,000 images.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Testing Data</a:t>
            </a:r>
            <a:r>
              <a:rPr lang="en-IN" dirty="0"/>
              <a:t>: 10,000 images.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Use</a:t>
            </a:r>
            <a:r>
              <a:rPr lang="en-IN" dirty="0"/>
              <a:t>: More challenging alternative to MNIST for benchmarking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89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used-Classification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sz="3200" b="1" dirty="0"/>
              <a:t>Olivetti Face Data Set</a:t>
            </a:r>
            <a:endParaRPr lang="en-IN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Purpose</a:t>
            </a:r>
            <a:r>
              <a:rPr lang="en-IN" sz="2400" dirty="0"/>
              <a:t>: Face recognition.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Classes</a:t>
            </a:r>
            <a:r>
              <a:rPr lang="en-IN" sz="2400" dirty="0"/>
              <a:t>: 40 people × 10 images each = 400 images.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Image Size</a:t>
            </a:r>
            <a:r>
              <a:rPr lang="en-IN" sz="2400" dirty="0"/>
              <a:t>: 64 × 64 pixels (grayscale).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Variations</a:t>
            </a:r>
            <a:r>
              <a:rPr lang="en-IN" sz="2400" dirty="0"/>
              <a:t>: Different facial expressions, lighting, glasses/no glasses.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Use</a:t>
            </a:r>
            <a:r>
              <a:rPr lang="en-IN" sz="2400" dirty="0"/>
              <a:t>: Face classification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7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used-Classification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sz="3600" b="1" dirty="0"/>
              <a:t>Wisconsin Breast Cancer Data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Purpose</a:t>
            </a:r>
            <a:r>
              <a:rPr lang="en-IN" sz="2800" dirty="0"/>
              <a:t>: Predicting </a:t>
            </a:r>
            <a:r>
              <a:rPr lang="en-IN" sz="2800" b="1" dirty="0"/>
              <a:t>Benign</a:t>
            </a:r>
            <a:r>
              <a:rPr lang="en-IN" sz="2800" dirty="0"/>
              <a:t> vs </a:t>
            </a:r>
            <a:r>
              <a:rPr lang="en-IN" sz="2800" b="1" dirty="0"/>
              <a:t>Malignant</a:t>
            </a:r>
            <a:r>
              <a:rPr lang="en-IN" sz="2800" dirty="0"/>
              <a:t> </a:t>
            </a:r>
            <a:r>
              <a:rPr lang="en-IN" sz="2800" dirty="0" err="1"/>
              <a:t>tumors</a:t>
            </a:r>
            <a:r>
              <a:rPr lang="en-IN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Samples</a:t>
            </a:r>
            <a:r>
              <a:rPr lang="en-IN" sz="2800" dirty="0"/>
              <a:t>: 569 total (357 benign, 212 malignant).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Features</a:t>
            </a:r>
            <a:r>
              <a:rPr lang="en-IN" sz="2800" dirty="0"/>
              <a:t>: 30 numerical features.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/>
              <a:t>Use</a:t>
            </a:r>
            <a:r>
              <a:rPr lang="en-IN" sz="2800" dirty="0"/>
              <a:t>: Binary classification in medical datasets.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1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Sets for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dirty="0"/>
              <a:t>These are datasets where the goal is to </a:t>
            </a:r>
            <a:r>
              <a:rPr lang="en-IN" b="1" dirty="0"/>
              <a:t>predict continuous values</a:t>
            </a:r>
            <a:r>
              <a:rPr lang="en-IN" dirty="0"/>
              <a:t>.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Boston Housing Data Set</a:t>
            </a:r>
            <a:endParaRPr lang="en-IN" sz="2800" dirty="0"/>
          </a:p>
          <a:p>
            <a:pPr lvl="1" indent="-457200"/>
            <a:r>
              <a:rPr lang="en-IN" sz="2800" b="1" dirty="0"/>
              <a:t>Purpose</a:t>
            </a:r>
            <a:r>
              <a:rPr lang="en-IN" sz="2800" dirty="0"/>
              <a:t>: Predicting median house prices in Boston.</a:t>
            </a:r>
          </a:p>
          <a:p>
            <a:pPr lvl="1" indent="-457200"/>
            <a:r>
              <a:rPr lang="en-IN" sz="2800" b="1" dirty="0"/>
              <a:t>Samples</a:t>
            </a:r>
            <a:r>
              <a:rPr lang="en-IN" sz="2800" dirty="0"/>
              <a:t>: 506.</a:t>
            </a:r>
          </a:p>
          <a:p>
            <a:pPr lvl="1" indent="-457200"/>
            <a:r>
              <a:rPr lang="en-IN" sz="2800" b="1" dirty="0"/>
              <a:t>Features</a:t>
            </a:r>
            <a:r>
              <a:rPr lang="en-IN" sz="2800" dirty="0"/>
              <a:t>: 13 attributes (crime rate, rooms per dwelling, etc.).</a:t>
            </a:r>
          </a:p>
          <a:p>
            <a:pPr lvl="1" indent="-457200"/>
            <a:r>
              <a:rPr lang="en-IN" sz="2800" b="1" dirty="0"/>
              <a:t>Output</a:t>
            </a:r>
            <a:r>
              <a:rPr lang="en-IN" sz="2800" dirty="0"/>
              <a:t>: House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23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Sets for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sz="3600" b="1" dirty="0"/>
              <a:t>Airline Passengers Data Set</a:t>
            </a:r>
            <a:endParaRPr lang="en-IN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3600" b="1" dirty="0"/>
              <a:t>Purpose</a:t>
            </a:r>
            <a:r>
              <a:rPr lang="en-IN" sz="3600" dirty="0"/>
              <a:t>: Forecasting monthly airline passenger counts.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b="1" dirty="0"/>
              <a:t>Data</a:t>
            </a:r>
            <a:r>
              <a:rPr lang="en-IN" sz="3600" dirty="0"/>
              <a:t>: 1949–1960 monthly totals.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b="1" dirty="0"/>
              <a:t>Use</a:t>
            </a:r>
            <a:r>
              <a:rPr lang="en-IN" sz="3600" dirty="0"/>
              <a:t>: Time-series regression.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2F79-097C-584B-7340-A83CB97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Sets for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86CE-B2AF-FE48-A415-A34C26EB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0800"/>
            <a:ext cx="9601200" cy="4546600"/>
          </a:xfrm>
        </p:spPr>
        <p:txBody>
          <a:bodyPr/>
          <a:lstStyle/>
          <a:p>
            <a:r>
              <a:rPr lang="en-IN" sz="3200" b="1" dirty="0"/>
              <a:t>Australian Weather Data Set</a:t>
            </a:r>
            <a:endParaRPr lang="en-IN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3200" b="1" dirty="0"/>
              <a:t>Purpose</a:t>
            </a:r>
            <a:r>
              <a:rPr lang="en-IN" sz="3200" dirty="0"/>
              <a:t>: Predicting weather parameters (temperature, rainfall).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b="1" dirty="0"/>
              <a:t>Features</a:t>
            </a:r>
            <a:r>
              <a:rPr lang="en-IN" sz="3200" dirty="0"/>
              <a:t>: Location, min/max temperature,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b="1" dirty="0"/>
              <a:t>Use</a:t>
            </a:r>
            <a:r>
              <a:rPr lang="en-IN" sz="3200" dirty="0"/>
              <a:t>: Weather forecasting.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52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4A93-C96B-4CD5-40A5-ED462369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3044"/>
          </a:xfrm>
        </p:spPr>
        <p:txBody>
          <a:bodyPr/>
          <a:lstStyle/>
          <a:p>
            <a:r>
              <a:rPr lang="en-US" dirty="0"/>
              <a:t>MACHINE LEARNING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73B8-A395-AE84-1557-1CB625C62EB0}"/>
              </a:ext>
            </a:extLst>
          </p:cNvPr>
          <p:cNvSpPr txBox="1"/>
          <p:nvPr/>
        </p:nvSpPr>
        <p:spPr>
          <a:xfrm>
            <a:off x="1538111" y="1606392"/>
            <a:ext cx="92681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1. Email Spam Detection</a:t>
            </a:r>
          </a:p>
          <a:p>
            <a:r>
              <a:rPr lang="en-IN" b="1" dirty="0"/>
              <a:t>Example:</a:t>
            </a:r>
            <a:r>
              <a:rPr lang="en-IN" dirty="0"/>
              <a:t> Gmail automatically moves spam emails to the spam folder.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It learns from thousands of spam emails and identifies patterns (like suspicious words, links, etc.) to detect future spam.</a:t>
            </a:r>
          </a:p>
          <a:p>
            <a:endParaRPr lang="en-IN" dirty="0"/>
          </a:p>
          <a:p>
            <a:r>
              <a:rPr lang="en-IN" b="1" dirty="0"/>
              <a:t>2.  Product Recommendations</a:t>
            </a:r>
          </a:p>
          <a:p>
            <a:r>
              <a:rPr lang="en-IN" b="1" dirty="0"/>
              <a:t>Example:</a:t>
            </a:r>
            <a:r>
              <a:rPr lang="en-IN" dirty="0"/>
              <a:t> Amazon or Flipkart recommends products you might like.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It studies what you bought or browsed earlier and compares it with other users to suggest similar products.</a:t>
            </a:r>
          </a:p>
          <a:p>
            <a:endParaRPr lang="en-IN" dirty="0"/>
          </a:p>
          <a:p>
            <a:r>
              <a:rPr lang="en-IN" b="1" dirty="0"/>
              <a:t>3.  Movie/Show Suggestions</a:t>
            </a:r>
          </a:p>
          <a:p>
            <a:r>
              <a:rPr lang="en-IN" b="1" dirty="0"/>
              <a:t>Example:</a:t>
            </a:r>
            <a:r>
              <a:rPr lang="en-IN" dirty="0"/>
              <a:t> Netflix or YouTube recommends shows you may enjoy.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It learns from what you watch, like, or skip and recommends content accordingly.</a:t>
            </a:r>
          </a:p>
          <a:p>
            <a:endParaRPr lang="en-IN" dirty="0"/>
          </a:p>
          <a:p>
            <a:r>
              <a:rPr lang="en-IN" b="1" dirty="0"/>
              <a:t>4.  Self-Driving Cars</a:t>
            </a:r>
          </a:p>
          <a:p>
            <a:r>
              <a:rPr lang="en-IN" b="1" dirty="0"/>
              <a:t>Example:</a:t>
            </a:r>
            <a:r>
              <a:rPr lang="en-IN" dirty="0"/>
              <a:t> Tesla’s autopilot mode.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Cameras and sensors provide real-time data. The car “learns” how to drive, avoid obstacles, follow lanes, and make decisions.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62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C73A-CB71-618D-6A97-04B7D2C9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AutoShape 2" descr="Uploaded image">
            <a:extLst>
              <a:ext uri="{FF2B5EF4-FFF2-40B4-BE49-F238E27FC236}">
                <a16:creationId xmlns:a16="http://schemas.microsoft.com/office/drawing/2014/main" id="{FF8F3F42-69DD-746F-14CE-2BFA8BBE8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413" y="0"/>
            <a:ext cx="1168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E9FA81-E2DB-D919-2212-CCCEA026B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4022" y="519290"/>
            <a:ext cx="9144000" cy="54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95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4A93-C96B-4CD5-40A5-ED462369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3044"/>
          </a:xfrm>
        </p:spPr>
        <p:txBody>
          <a:bodyPr/>
          <a:lstStyle/>
          <a:p>
            <a:r>
              <a:rPr lang="en-US" dirty="0"/>
              <a:t>MACHINE LEARNING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73B8-A395-AE84-1557-1CB625C62EB0}"/>
              </a:ext>
            </a:extLst>
          </p:cNvPr>
          <p:cNvSpPr txBox="1"/>
          <p:nvPr/>
        </p:nvSpPr>
        <p:spPr>
          <a:xfrm>
            <a:off x="1371600" y="1606392"/>
            <a:ext cx="926817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5.  Face Recognition</a:t>
            </a:r>
          </a:p>
          <a:p>
            <a:r>
              <a:rPr lang="en-IN" b="1" dirty="0"/>
              <a:t>Example:</a:t>
            </a:r>
            <a:r>
              <a:rPr lang="en-IN" dirty="0"/>
              <a:t> Unlocking phones using your face (Face ID).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The phone learns your facial features and compares them to unlock only when it matches.</a:t>
            </a:r>
          </a:p>
          <a:p>
            <a:endParaRPr lang="en-IN" dirty="0"/>
          </a:p>
          <a:p>
            <a:r>
              <a:rPr lang="en-IN" b="1" dirty="0"/>
              <a:t>6. 💬 Voice Assistants</a:t>
            </a:r>
          </a:p>
          <a:p>
            <a:r>
              <a:rPr lang="en-IN" b="1" dirty="0"/>
              <a:t>Example:</a:t>
            </a:r>
            <a:r>
              <a:rPr lang="en-IN" dirty="0"/>
              <a:t> Siri, Google Assistant, Alexa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Understands your voice, learns how you speak, and responds with appropriate answers.</a:t>
            </a:r>
          </a:p>
          <a:p>
            <a:endParaRPr lang="en-IN" dirty="0"/>
          </a:p>
          <a:p>
            <a:r>
              <a:rPr lang="en-IN" b="1" dirty="0"/>
              <a:t>7. 🏥 Disease Prediction in Healthcare</a:t>
            </a:r>
          </a:p>
          <a:p>
            <a:r>
              <a:rPr lang="en-IN" b="1" dirty="0"/>
              <a:t>Example:</a:t>
            </a:r>
            <a:r>
              <a:rPr lang="en-IN" dirty="0"/>
              <a:t> Predicting diabetes or cancer from medical records and scans.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The system learns from past patient data and symptoms to suggest early diagnosis.</a:t>
            </a:r>
          </a:p>
          <a:p>
            <a:endParaRPr lang="en-IN" dirty="0"/>
          </a:p>
          <a:p>
            <a:r>
              <a:rPr lang="en-IN" b="1" dirty="0"/>
              <a:t>8. 💰 Fraud Detection in Banks</a:t>
            </a:r>
          </a:p>
          <a:p>
            <a:r>
              <a:rPr lang="en-IN" b="1" dirty="0"/>
              <a:t>Example:</a:t>
            </a:r>
            <a:r>
              <a:rPr lang="en-IN" dirty="0"/>
              <a:t> You get alerts for unusual transactions.</a:t>
            </a:r>
            <a:br>
              <a:rPr lang="en-IN" dirty="0"/>
            </a:br>
            <a:r>
              <a:rPr lang="en-IN" b="1" dirty="0"/>
              <a:t>ML Role:</a:t>
            </a:r>
            <a:r>
              <a:rPr lang="en-IN" dirty="0"/>
              <a:t> ML models learn your transaction habits and detect anything strange or risky.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8400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4A93-C96B-4CD5-40A5-ED462369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3044"/>
          </a:xfrm>
        </p:spPr>
        <p:txBody>
          <a:bodyPr/>
          <a:lstStyle/>
          <a:p>
            <a:r>
              <a:rPr lang="en-US" dirty="0"/>
              <a:t>MACHINE LEARNING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73B8-A395-AE84-1557-1CB625C62EB0}"/>
              </a:ext>
            </a:extLst>
          </p:cNvPr>
          <p:cNvSpPr txBox="1"/>
          <p:nvPr/>
        </p:nvSpPr>
        <p:spPr>
          <a:xfrm>
            <a:off x="1371600" y="1606392"/>
            <a:ext cx="92681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9. 🧾 Handwriting/Text Recognition</a:t>
            </a:r>
          </a:p>
          <a:p>
            <a:r>
              <a:rPr lang="en-IN" sz="2400" b="1" dirty="0"/>
              <a:t>Example:</a:t>
            </a:r>
            <a:r>
              <a:rPr lang="en-IN" sz="2400" dirty="0"/>
              <a:t> Google Lens or OCR apps reading from images or papers.</a:t>
            </a:r>
            <a:br>
              <a:rPr lang="en-IN" sz="2400" dirty="0"/>
            </a:br>
            <a:r>
              <a:rPr lang="en-IN" sz="2400" b="1" dirty="0"/>
              <a:t>ML Role:</a:t>
            </a:r>
            <a:r>
              <a:rPr lang="en-IN" sz="2400" dirty="0"/>
              <a:t> Learns how letters look in various handwriting or fonts and converts them into text.</a:t>
            </a:r>
          </a:p>
          <a:p>
            <a:endParaRPr lang="en-IN" sz="2400" dirty="0"/>
          </a:p>
          <a:p>
            <a:r>
              <a:rPr lang="en-IN" sz="2400" b="1" dirty="0"/>
              <a:t>10. 📱 Social Media Filters and Suggestions</a:t>
            </a:r>
          </a:p>
          <a:p>
            <a:r>
              <a:rPr lang="en-IN" sz="2400" b="1" dirty="0"/>
              <a:t>Example:</a:t>
            </a:r>
            <a:r>
              <a:rPr lang="en-IN" sz="2400" dirty="0"/>
              <a:t> Instagram filters or friend suggestions.</a:t>
            </a:r>
            <a:br>
              <a:rPr lang="en-IN" sz="2400" dirty="0"/>
            </a:br>
            <a:r>
              <a:rPr lang="en-IN" sz="2400" b="1" dirty="0"/>
              <a:t>ML Role:</a:t>
            </a:r>
            <a:r>
              <a:rPr lang="en-IN" sz="2400" dirty="0"/>
              <a:t> Detects faces for filters, and suggests friends by </a:t>
            </a:r>
            <a:r>
              <a:rPr lang="en-IN" sz="2400" dirty="0" err="1"/>
              <a:t>analyzing</a:t>
            </a:r>
            <a:r>
              <a:rPr lang="en-IN" sz="2400" dirty="0"/>
              <a:t> your contacts and interests.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187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C37A-5AF7-2048-5A52-50067E2A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78"/>
            <a:ext cx="9601200" cy="1485900"/>
          </a:xfrm>
        </p:spPr>
        <p:txBody>
          <a:bodyPr>
            <a:noAutofit/>
          </a:bodyPr>
          <a:lstStyle/>
          <a:p>
            <a:r>
              <a:rPr lang="en-IN" sz="2800" dirty="0"/>
              <a:t>To study or build intelligent systems, </a:t>
            </a:r>
            <a:r>
              <a:rPr lang="en-IN" sz="2800" b="1" dirty="0"/>
              <a:t>strong knowledge in the following subjects is essential</a:t>
            </a:r>
            <a:r>
              <a:rPr lang="en-IN" sz="2800" dirty="0"/>
              <a:t>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C3F9-0722-F8CD-A65C-EF3791B88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2133"/>
            <a:ext cx="9601200" cy="4885267"/>
          </a:xfrm>
        </p:spPr>
        <p:txBody>
          <a:bodyPr/>
          <a:lstStyle/>
          <a:p>
            <a:r>
              <a:rPr lang="en-IN" b="1" dirty="0"/>
              <a:t>Artificial Intelligence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All above fields contribute to AI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AI uses the </a:t>
            </a:r>
            <a:r>
              <a:rPr lang="en-IN" b="1" dirty="0"/>
              <a:t>tools, theories, and algorithms</a:t>
            </a:r>
            <a:r>
              <a:rPr lang="en-IN" dirty="0"/>
              <a:t> from these foundational subjects.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Without understanding these domains, </a:t>
            </a:r>
            <a:r>
              <a:rPr lang="en-IN" b="1" dirty="0"/>
              <a:t>AI models and applications lack depth and precision.</a:t>
            </a:r>
          </a:p>
          <a:p>
            <a:r>
              <a:rPr lang="en-IN" dirty="0"/>
              <a:t>Deep Learning (DL) is a </a:t>
            </a:r>
            <a:r>
              <a:rPr lang="en-IN" b="1" dirty="0"/>
              <a:t>subset of AI</a:t>
            </a:r>
            <a:r>
              <a:rPr lang="en-IN" dirty="0"/>
              <a:t>, heavily reliant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Linear Algebra</a:t>
            </a:r>
            <a:r>
              <a:rPr lang="en-IN" dirty="0"/>
              <a:t> (tensor operations),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Optimization</a:t>
            </a:r>
            <a:r>
              <a:rPr lang="en-IN" dirty="0"/>
              <a:t> (training neural nets),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Probability &amp; Stats</a:t>
            </a:r>
            <a:r>
              <a:rPr lang="en-IN" dirty="0"/>
              <a:t> (loss functions, distributions),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Information Theory</a:t>
            </a:r>
            <a:r>
              <a:rPr lang="en-IN" dirty="0"/>
              <a:t> (entropy, mutual information).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6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430B-5634-1CD7-5834-63D5B404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11" y="0"/>
            <a:ext cx="9601200" cy="14859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C1313C-7223-BB07-FFB9-173185827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10392"/>
              </p:ext>
            </p:extLst>
          </p:nvPr>
        </p:nvGraphicFramePr>
        <p:xfrm>
          <a:off x="745068" y="112890"/>
          <a:ext cx="11209866" cy="5827477"/>
        </p:xfrm>
        <a:graphic>
          <a:graphicData uri="http://schemas.openxmlformats.org/drawingml/2006/table">
            <a:tbl>
              <a:tblPr/>
              <a:tblGrid>
                <a:gridCol w="3736622">
                  <a:extLst>
                    <a:ext uri="{9D8B030D-6E8A-4147-A177-3AD203B41FA5}">
                      <a16:colId xmlns:a16="http://schemas.microsoft.com/office/drawing/2014/main" val="4055651708"/>
                    </a:ext>
                  </a:extLst>
                </a:gridCol>
                <a:gridCol w="3736622">
                  <a:extLst>
                    <a:ext uri="{9D8B030D-6E8A-4147-A177-3AD203B41FA5}">
                      <a16:colId xmlns:a16="http://schemas.microsoft.com/office/drawing/2014/main" val="3377393070"/>
                    </a:ext>
                  </a:extLst>
                </a:gridCol>
                <a:gridCol w="3736622">
                  <a:extLst>
                    <a:ext uri="{9D8B030D-6E8A-4147-A177-3AD203B41FA5}">
                      <a16:colId xmlns:a16="http://schemas.microsoft.com/office/drawing/2014/main" val="3148795525"/>
                    </a:ext>
                  </a:extLst>
                </a:gridCol>
              </a:tblGrid>
              <a:tr h="459216">
                <a:tc>
                  <a:txBody>
                    <a:bodyPr/>
                    <a:lstStyle/>
                    <a:p>
                      <a:pPr algn="ctr"/>
                      <a:r>
                        <a:rPr lang="en-IN" sz="1600" b="1" u="none" dirty="0">
                          <a:solidFill>
                            <a:srgbClr val="FF0000"/>
                          </a:solidFill>
                        </a:rPr>
                        <a:t>Topic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u="none" dirty="0">
                          <a:solidFill>
                            <a:srgbClr val="FF0000"/>
                          </a:solidFill>
                        </a:rPr>
                        <a:t>Concepts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u="none" dirty="0">
                          <a:solidFill>
                            <a:srgbClr val="FF0000"/>
                          </a:solidFill>
                        </a:rPr>
                        <a:t>Used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3920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r>
                        <a:rPr lang="en-IN" sz="1600" b="1" u="none" dirty="0"/>
                        <a:t>Logic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/>
                        <a:t>Theorem Proving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Used in symbolic reasoning, expert systems, and logical inference.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69372"/>
                  </a:ext>
                </a:extLst>
              </a:tr>
              <a:tr h="648484">
                <a:tc>
                  <a:txBody>
                    <a:bodyPr/>
                    <a:lstStyle/>
                    <a:p>
                      <a:r>
                        <a:rPr lang="en-IN" sz="1600" b="1" u="none" dirty="0"/>
                        <a:t>Data Structures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Inverted Index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Essential for efficient data storage, retrieval, and search operations.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816944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r>
                        <a:rPr lang="en-IN" sz="1600" b="1" u="none"/>
                        <a:t>Algorithms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Approximation, Efficient Randomized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Efficient processing, optimization, and scalable solutions in AI.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70156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r>
                        <a:rPr lang="en-IN" sz="1600" b="1" u="none"/>
                        <a:t>Discrete Structures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Groups, Functions, Relations, Graphs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Foundations for graphs, network theory, formal logic used in AI.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913501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r>
                        <a:rPr lang="en-IN" sz="1600" b="1" u="none"/>
                        <a:t>Linear Algebra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Clustering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Used for vector spaces, matrix operations in ML/DL, dimensionality reduction (PCA).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920073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r>
                        <a:rPr lang="en-IN" sz="1600" b="1" u="none"/>
                        <a:t>Probability &amp; Statistics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Bayes’ Theorem, Maximum Likelihood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Core to probabilistic models like Naive Bayes, HMMs, and decision theory.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89982"/>
                  </a:ext>
                </a:extLst>
              </a:tr>
              <a:tr h="910826">
                <a:tc>
                  <a:txBody>
                    <a:bodyPr/>
                    <a:lstStyle/>
                    <a:p>
                      <a:r>
                        <a:rPr lang="en-IN" sz="1600" b="1" u="none"/>
                        <a:t>Optimization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Max Margin, Backpropagation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/>
                        <a:t>Optimization drives learning — e.g., gradient descent, SVM, neural network training.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6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600" b="1" u="none"/>
                        <a:t>Information Theory</a:t>
                      </a:r>
                      <a:endParaRPr lang="en-IN" sz="1600" u="none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u="none" dirty="0"/>
                        <a:t>Entropy</a:t>
                      </a:r>
                      <a:endParaRPr lang="en-IN" sz="1600" u="none" dirty="0"/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u="none" dirty="0"/>
                        <a:t>Key to decision trees, feature selection, and communication in ML.</a:t>
                      </a:r>
                    </a:p>
                  </a:txBody>
                  <a:tcPr marL="41166" marR="41166" marT="20583" marB="205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4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4316-AD34-B507-45F7-8B5EFF2D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Paradigms</a:t>
            </a:r>
            <a:r>
              <a:rPr lang="en-IN" dirty="0"/>
              <a:t> In 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2E3D-886B-7D8D-6CC3-D6EF7BF32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11400"/>
            <a:ext cx="9601200" cy="3581400"/>
          </a:xfrm>
        </p:spPr>
        <p:txBody>
          <a:bodyPr/>
          <a:lstStyle/>
          <a:p>
            <a:r>
              <a:rPr lang="en-IN" dirty="0"/>
              <a:t>Learning by Rote</a:t>
            </a:r>
          </a:p>
          <a:p>
            <a:r>
              <a:rPr lang="en-IN" dirty="0"/>
              <a:t>Learning by Induction</a:t>
            </a:r>
          </a:p>
          <a:p>
            <a:r>
              <a:rPr lang="en-IN" dirty="0"/>
              <a:t>Learning by Deductive Reasoning</a:t>
            </a:r>
          </a:p>
          <a:p>
            <a:r>
              <a:rPr lang="en-IN" dirty="0"/>
              <a:t>Learning by Abductive Learning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01888-A84A-3E0B-3CA9-23A58DE7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49" y="2171700"/>
            <a:ext cx="5539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30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{E9BF2AE7-3C7C-D047-A517-4405C8C2983B}tf10001072</Template>
  <TotalTime>4167</TotalTime>
  <Words>3613</Words>
  <Application>Microsoft Office PowerPoint</Application>
  <PresentationFormat>Widescreen</PresentationFormat>
  <Paragraphs>474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Franklin Gothic Book</vt:lpstr>
      <vt:lpstr>Gill Sans MT</vt:lpstr>
      <vt:lpstr>Crop</vt:lpstr>
      <vt:lpstr>PowerPoint Presentation</vt:lpstr>
      <vt:lpstr>Evolution of ML</vt:lpstr>
      <vt:lpstr> </vt:lpstr>
      <vt:lpstr> </vt:lpstr>
      <vt:lpstr> </vt:lpstr>
      <vt:lpstr> </vt:lpstr>
      <vt:lpstr>To study or build intelligent systems, strong knowledge in the following subjects is essential:</vt:lpstr>
      <vt:lpstr> </vt:lpstr>
      <vt:lpstr>Paradigms In ML</vt:lpstr>
      <vt:lpstr>Learning by Rote </vt:lpstr>
      <vt:lpstr>Learning by Induction</vt:lpstr>
      <vt:lpstr>Learning by Deductive Reasoning</vt:lpstr>
      <vt:lpstr>Learning by Abductive Learning</vt:lpstr>
      <vt:lpstr>Differences between paradigms and ML Types</vt:lpstr>
      <vt:lpstr>PowerPoint Presentation</vt:lpstr>
      <vt:lpstr> </vt:lpstr>
      <vt:lpstr>Types of data</vt:lpstr>
      <vt:lpstr>Categorical data</vt:lpstr>
      <vt:lpstr>Numerical data</vt:lpstr>
      <vt:lpstr> </vt:lpstr>
      <vt:lpstr>Stages in ML</vt:lpstr>
      <vt:lpstr>Stages in ML</vt:lpstr>
      <vt:lpstr>Stages in ML</vt:lpstr>
      <vt:lpstr>Stages in ML</vt:lpstr>
      <vt:lpstr>Stages in ML</vt:lpstr>
      <vt:lpstr>Stages in ML-Missing Data</vt:lpstr>
      <vt:lpstr>Stages in ML-Missing Data</vt:lpstr>
      <vt:lpstr>Stages in ML-Missing Data</vt:lpstr>
      <vt:lpstr>Stages in ML-Missing Data</vt:lpstr>
      <vt:lpstr>Stages in ML  </vt:lpstr>
      <vt:lpstr>Stages in ML </vt:lpstr>
      <vt:lpstr>Stages in ML-Missing Data </vt:lpstr>
      <vt:lpstr>Stages in ML</vt:lpstr>
      <vt:lpstr> </vt:lpstr>
      <vt:lpstr> </vt:lpstr>
      <vt:lpstr>Dimensionality Reduction Techniques</vt:lpstr>
      <vt:lpstr>Dimensionality Reduction Techniques</vt:lpstr>
      <vt:lpstr>Stages in ML</vt:lpstr>
      <vt:lpstr>Stages in ML</vt:lpstr>
      <vt:lpstr>Stages in ML</vt:lpstr>
      <vt:lpstr>Stages in ML</vt:lpstr>
      <vt:lpstr>Stages in 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Datasets used-Classification</vt:lpstr>
      <vt:lpstr>Datasets used-Classification</vt:lpstr>
      <vt:lpstr>Datasets used-Classification</vt:lpstr>
      <vt:lpstr>Datasets used-Classification</vt:lpstr>
      <vt:lpstr>Data Sets for Regression</vt:lpstr>
      <vt:lpstr>Data Sets for Regression</vt:lpstr>
      <vt:lpstr>Data Sets for Regression</vt:lpstr>
      <vt:lpstr>MACHINE LEARNING APPLICATIONS</vt:lpstr>
      <vt:lpstr>MACHINE LEARNING APPLICATIONS</vt:lpstr>
      <vt:lpstr>MACHINE LEARNING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Paradigms In ML</dc:title>
  <dc:creator>Uddagiri Sirisha 20PHD7077</dc:creator>
  <cp:lastModifiedBy>katragadda naga divya</cp:lastModifiedBy>
  <cp:revision>17</cp:revision>
  <dcterms:created xsi:type="dcterms:W3CDTF">2025-07-25T11:50:46Z</dcterms:created>
  <dcterms:modified xsi:type="dcterms:W3CDTF">2025-08-02T07:41:00Z</dcterms:modified>
</cp:coreProperties>
</file>