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206DB8B-BEFE-4562-A748-988E8257AAA5}" type="datetimeFigureOut">
              <a:rPr lang="en-IN" smtClean="0"/>
              <a:t>23-11-2022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4197699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206DB8B-BEFE-4562-A748-988E8257AAA5}" type="datetimeFigureOut">
              <a:rPr lang="en-IN" smtClean="0"/>
              <a:t>23-11-2022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264802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206DB8B-BEFE-4562-A748-988E8257AAA5}" type="datetimeFigureOut">
              <a:rPr lang="en-IN" smtClean="0"/>
              <a:t>23-11-2022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2564040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206DB8B-BEFE-4562-A748-988E8257AAA5}" type="datetimeFigureOut">
              <a:rPr lang="en-IN" smtClean="0"/>
              <a:t>23-11-2022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251496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06DB8B-BEFE-4562-A748-988E8257AAA5}" type="datetimeFigureOut">
              <a:rPr lang="en-IN" smtClean="0"/>
              <a:t>23-11-2022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1886318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7206DB8B-BEFE-4562-A748-988E8257AAA5}" type="datetimeFigureOut">
              <a:rPr lang="en-IN" smtClean="0"/>
              <a:t>23-11-2022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844236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7206DB8B-BEFE-4562-A748-988E8257AAA5}" type="datetimeFigureOut">
              <a:rPr lang="en-IN" smtClean="0"/>
              <a:t>23-11-2022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302744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206DB8B-BEFE-4562-A748-988E8257AAA5}" type="datetimeFigureOut">
              <a:rPr lang="en-IN" smtClean="0"/>
              <a:t>23-11-2022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543850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06DB8B-BEFE-4562-A748-988E8257AAA5}" type="datetimeFigureOut">
              <a:rPr lang="en-IN" smtClean="0"/>
              <a:t>23-11-2022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525677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06DB8B-BEFE-4562-A748-988E8257AAA5}" type="datetimeFigureOut">
              <a:rPr lang="en-IN" smtClean="0"/>
              <a:t>23-11-2022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2233382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06DB8B-BEFE-4562-A748-988E8257AAA5}" type="datetimeFigureOut">
              <a:rPr lang="en-IN" smtClean="0"/>
              <a:t>23-11-2022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1D6E06-8E99-49E4-AF3F-076801B68F29}" type="slidenum">
              <a:rPr lang="en-IN" smtClean="0"/>
              <a:t>‹#›</a:t>
            </a:fld>
            <a:endParaRPr lang="en-IN"/>
          </a:p>
        </p:txBody>
      </p:sp>
    </p:spTree>
    <p:extLst>
      <p:ext uri="{BB962C8B-B14F-4D97-AF65-F5344CB8AC3E}">
        <p14:creationId xmlns:p14="http://schemas.microsoft.com/office/powerpoint/2010/main" val="59379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06DB8B-BEFE-4562-A748-988E8257AAA5}" type="datetimeFigureOut">
              <a:rPr lang="en-IN" smtClean="0"/>
              <a:t>23-11-2022</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1D6E06-8E99-49E4-AF3F-076801B68F29}" type="slidenum">
              <a:rPr lang="en-IN" smtClean="0"/>
              <a:t>‹#›</a:t>
            </a:fld>
            <a:endParaRPr lang="en-IN"/>
          </a:p>
        </p:txBody>
      </p:sp>
    </p:spTree>
    <p:extLst>
      <p:ext uri="{BB962C8B-B14F-4D97-AF65-F5344CB8AC3E}">
        <p14:creationId xmlns:p14="http://schemas.microsoft.com/office/powerpoint/2010/main" val="3546946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Times New Roman" panose="02020603050405020304" pitchFamily="18" charset="0"/>
                <a:cs typeface="Times New Roman" panose="02020603050405020304" pitchFamily="18" charset="0"/>
              </a:rPr>
              <a:t>COMPTROLLER AND AUDITOR GENERAL</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5320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18" y="160410"/>
            <a:ext cx="10515600" cy="467388"/>
          </a:xfrm>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Introduction </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818866"/>
            <a:ext cx="10515600" cy="5358097"/>
          </a:xfrm>
        </p:spPr>
        <p:txBody>
          <a:bodyPr/>
          <a:lstStyle/>
          <a:p>
            <a:pPr algn="just"/>
            <a:r>
              <a:rPr lang="en-US" dirty="0" smtClean="0">
                <a:latin typeface="Times New Roman" panose="02020603050405020304" pitchFamily="18" charset="0"/>
                <a:cs typeface="Times New Roman" panose="02020603050405020304" pitchFamily="18" charset="0"/>
              </a:rPr>
              <a:t>The Comptroller and Auditor General of India he Constitution of India (Article 148) provides for an independent office of the Comptroller and Auditor General of India (CAG). </a:t>
            </a:r>
          </a:p>
          <a:p>
            <a:pPr algn="just"/>
            <a:r>
              <a:rPr lang="en-US" dirty="0" smtClean="0">
                <a:latin typeface="Times New Roman" panose="02020603050405020304" pitchFamily="18" charset="0"/>
                <a:cs typeface="Times New Roman" panose="02020603050405020304" pitchFamily="18" charset="0"/>
              </a:rPr>
              <a:t>He is the head of the Indian Audit and Accounts Department</a:t>
            </a:r>
          </a:p>
          <a:p>
            <a:pPr algn="just"/>
            <a:r>
              <a:rPr lang="en-US" dirty="0" smtClean="0">
                <a:latin typeface="Times New Roman" panose="02020603050405020304" pitchFamily="18" charset="0"/>
                <a:cs typeface="Times New Roman" panose="02020603050405020304" pitchFamily="18" charset="0"/>
              </a:rPr>
              <a:t>He is the guardian of the public purse and controls the entire financial system of the country at both the levels–the Centre and the state. </a:t>
            </a:r>
          </a:p>
          <a:p>
            <a:pPr algn="just"/>
            <a:r>
              <a:rPr lang="en-US" dirty="0" smtClean="0">
                <a:latin typeface="Times New Roman" panose="02020603050405020304" pitchFamily="18" charset="0"/>
                <a:cs typeface="Times New Roman" panose="02020603050405020304" pitchFamily="18" charset="0"/>
              </a:rPr>
              <a:t>His duty is to uphold the Constitution of India and laws of Parliament in the field of financial administration. </a:t>
            </a:r>
          </a:p>
          <a:p>
            <a:pPr algn="just"/>
            <a:r>
              <a:rPr lang="en-US" dirty="0" smtClean="0">
                <a:latin typeface="Times New Roman" panose="02020603050405020304" pitchFamily="18" charset="0"/>
                <a:cs typeface="Times New Roman" panose="02020603050405020304" pitchFamily="18" charset="0"/>
              </a:rPr>
              <a:t>This is the reason why Dr. B.R. </a:t>
            </a:r>
            <a:r>
              <a:rPr lang="en-US" dirty="0" err="1" smtClean="0">
                <a:latin typeface="Times New Roman" panose="02020603050405020304" pitchFamily="18" charset="0"/>
                <a:cs typeface="Times New Roman" panose="02020603050405020304" pitchFamily="18" charset="0"/>
              </a:rPr>
              <a:t>Ambedkar</a:t>
            </a:r>
            <a:r>
              <a:rPr lang="en-US" dirty="0" smtClean="0">
                <a:latin typeface="Times New Roman" panose="02020603050405020304" pitchFamily="18" charset="0"/>
                <a:cs typeface="Times New Roman" panose="02020603050405020304" pitchFamily="18" charset="0"/>
              </a:rPr>
              <a:t> said that the CAG shall be the most important Officer under the Constitution of India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016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4684"/>
          </a:xfrm>
        </p:spPr>
        <p:txBody>
          <a:bodyPr>
            <a:normAutofit fontScale="90000"/>
          </a:bodyPr>
          <a:lstStyle/>
          <a:p>
            <a:pPr algn="ctr"/>
            <a:r>
              <a:rPr lang="en-IN" b="1" dirty="0" smtClean="0">
                <a:latin typeface="Times New Roman" panose="02020603050405020304" pitchFamily="18" charset="0"/>
                <a:cs typeface="Times New Roman" panose="02020603050405020304" pitchFamily="18" charset="0"/>
              </a:rPr>
              <a:t>APPOINTMENT AND TERM</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37230"/>
            <a:ext cx="10515600" cy="5139733"/>
          </a:xfrm>
        </p:spPr>
        <p:txBody>
          <a:bodyPr>
            <a:normAutofit/>
          </a:bodyPr>
          <a:lstStyle/>
          <a:p>
            <a:pPr algn="just"/>
            <a:r>
              <a:rPr lang="en-US" dirty="0" smtClean="0">
                <a:latin typeface="Times New Roman" panose="02020603050405020304" pitchFamily="18" charset="0"/>
                <a:cs typeface="Times New Roman" panose="02020603050405020304" pitchFamily="18" charset="0"/>
              </a:rPr>
              <a:t>The CAG is appointed by the president of India by a warrant under his hand and seal. </a:t>
            </a:r>
          </a:p>
          <a:p>
            <a:pPr algn="just"/>
            <a:r>
              <a:rPr lang="en-US" dirty="0" smtClean="0">
                <a:latin typeface="Times New Roman" panose="02020603050405020304" pitchFamily="18" charset="0"/>
                <a:cs typeface="Times New Roman" panose="02020603050405020304" pitchFamily="18" charset="0"/>
              </a:rPr>
              <a:t>The CAG, before taking over his office, makes and subscribes before the president an oath or affirmation: </a:t>
            </a:r>
          </a:p>
          <a:p>
            <a:pPr marL="514350" indent="-514350" algn="just">
              <a:buAutoNum type="arabicPeriod"/>
            </a:pPr>
            <a:r>
              <a:rPr lang="en-US" dirty="0" smtClean="0">
                <a:latin typeface="Times New Roman" panose="02020603050405020304" pitchFamily="18" charset="0"/>
                <a:cs typeface="Times New Roman" panose="02020603050405020304" pitchFamily="18" charset="0"/>
              </a:rPr>
              <a:t>to bear true faith and allegiance to the Constitution of India; </a:t>
            </a:r>
          </a:p>
          <a:p>
            <a:pPr marL="514350" indent="-514350" algn="just">
              <a:buAutoNum type="arabicPeriod"/>
            </a:pPr>
            <a:r>
              <a:rPr lang="en-US" dirty="0" smtClean="0">
                <a:latin typeface="Times New Roman" panose="02020603050405020304" pitchFamily="18" charset="0"/>
                <a:cs typeface="Times New Roman" panose="02020603050405020304" pitchFamily="18" charset="0"/>
              </a:rPr>
              <a:t>to uphold the sovereignty and integrity of India; </a:t>
            </a:r>
          </a:p>
          <a:p>
            <a:pPr marL="514350" indent="-514350" algn="just">
              <a:buAutoNum type="arabicPeriod"/>
            </a:pPr>
            <a:r>
              <a:rPr lang="en-US" dirty="0" smtClean="0">
                <a:latin typeface="Times New Roman" panose="02020603050405020304" pitchFamily="18" charset="0"/>
                <a:cs typeface="Times New Roman" panose="02020603050405020304" pitchFamily="18" charset="0"/>
              </a:rPr>
              <a:t>to duly and faithfully and to the best of his ability, knowledge and </a:t>
            </a:r>
            <a:r>
              <a:rPr lang="en-US" dirty="0" err="1" smtClean="0">
                <a:latin typeface="Times New Roman" panose="02020603050405020304" pitchFamily="18" charset="0"/>
                <a:cs typeface="Times New Roman" panose="02020603050405020304" pitchFamily="18" charset="0"/>
              </a:rPr>
              <a:t>judgement</a:t>
            </a:r>
            <a:r>
              <a:rPr lang="en-US" dirty="0" smtClean="0">
                <a:latin typeface="Times New Roman" panose="02020603050405020304" pitchFamily="18" charset="0"/>
                <a:cs typeface="Times New Roman" panose="02020603050405020304" pitchFamily="18" charset="0"/>
              </a:rPr>
              <a:t> perform the duties of his office without fear or </a:t>
            </a:r>
            <a:r>
              <a:rPr lang="en-US" dirty="0" err="1" smtClean="0">
                <a:latin typeface="Times New Roman" panose="02020603050405020304" pitchFamily="18" charset="0"/>
                <a:cs typeface="Times New Roman" panose="02020603050405020304" pitchFamily="18" charset="0"/>
              </a:rPr>
              <a:t>favour</a:t>
            </a:r>
            <a:r>
              <a:rPr lang="en-US" dirty="0" smtClean="0">
                <a:latin typeface="Times New Roman" panose="02020603050405020304" pitchFamily="18" charset="0"/>
                <a:cs typeface="Times New Roman" panose="02020603050405020304" pitchFamily="18" charset="0"/>
              </a:rPr>
              <a:t>, affection or ill-will; and </a:t>
            </a:r>
          </a:p>
          <a:p>
            <a:pPr marL="514350" indent="-514350" algn="just">
              <a:buAutoNum type="arabicPeriod"/>
            </a:pPr>
            <a:r>
              <a:rPr lang="en-US" dirty="0" smtClean="0">
                <a:latin typeface="Times New Roman" panose="02020603050405020304" pitchFamily="18" charset="0"/>
                <a:cs typeface="Times New Roman" panose="02020603050405020304" pitchFamily="18" charset="0"/>
              </a:rPr>
              <a:t>to uphold the Constitution and the laws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1084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6728"/>
            <a:ext cx="10515600" cy="5740235"/>
          </a:xfrm>
        </p:spPr>
        <p:txBody>
          <a:bodyPr/>
          <a:lstStyle/>
          <a:p>
            <a:r>
              <a:rPr lang="en-US" dirty="0" smtClean="0">
                <a:latin typeface="Times New Roman" panose="02020603050405020304" pitchFamily="18" charset="0"/>
                <a:cs typeface="Times New Roman" panose="02020603050405020304" pitchFamily="18" charset="0"/>
              </a:rPr>
              <a:t>He holds office for a period of six years or </a:t>
            </a:r>
          </a:p>
          <a:p>
            <a:r>
              <a:rPr lang="en-US" dirty="0" err="1" smtClean="0">
                <a:latin typeface="Times New Roman" panose="02020603050405020304" pitchFamily="18" charset="0"/>
                <a:cs typeface="Times New Roman" panose="02020603050405020304" pitchFamily="18" charset="0"/>
              </a:rPr>
              <a:t>upto</a:t>
            </a:r>
            <a:r>
              <a:rPr lang="en-US" dirty="0" smtClean="0">
                <a:latin typeface="Times New Roman" panose="02020603050405020304" pitchFamily="18" charset="0"/>
                <a:cs typeface="Times New Roman" panose="02020603050405020304" pitchFamily="18" charset="0"/>
              </a:rPr>
              <a:t> the age of 65 years, whichever is earlier. </a:t>
            </a:r>
          </a:p>
          <a:p>
            <a:r>
              <a:rPr lang="en-US" dirty="0" smtClean="0">
                <a:latin typeface="Times New Roman" panose="02020603050405020304" pitchFamily="18" charset="0"/>
                <a:cs typeface="Times New Roman" panose="02020603050405020304" pitchFamily="18" charset="0"/>
              </a:rPr>
              <a:t>He can resign any time from his office by addressing the resignation letter to the president. </a:t>
            </a:r>
          </a:p>
          <a:p>
            <a:r>
              <a:rPr lang="en-US" dirty="0" smtClean="0">
                <a:latin typeface="Times New Roman" panose="02020603050405020304" pitchFamily="18" charset="0"/>
                <a:cs typeface="Times New Roman" panose="02020603050405020304" pitchFamily="18" charset="0"/>
              </a:rPr>
              <a:t>He can also be removed by the president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3994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96036"/>
            <a:ext cx="10515600" cy="5480927"/>
          </a:xfrm>
        </p:spPr>
        <p:txBody>
          <a:bodyPr/>
          <a:lstStyle/>
          <a:p>
            <a:r>
              <a:rPr lang="en-US" dirty="0" smtClean="0">
                <a:latin typeface="Times New Roman" panose="02020603050405020304" pitchFamily="18" charset="0"/>
                <a:cs typeface="Times New Roman" panose="02020603050405020304" pitchFamily="18" charset="0"/>
              </a:rPr>
              <a:t>The audit of expenditure is comprehensive and includes: </a:t>
            </a:r>
          </a:p>
          <a:p>
            <a:pPr marL="571500" indent="-571500">
              <a:buAutoNum type="romanLcParenBoth"/>
            </a:pPr>
            <a:r>
              <a:rPr lang="en-US" dirty="0" smtClean="0">
                <a:latin typeface="Times New Roman" panose="02020603050405020304" pitchFamily="18" charset="0"/>
                <a:cs typeface="Times New Roman" panose="02020603050405020304" pitchFamily="18" charset="0"/>
              </a:rPr>
              <a:t>audit against provisions of funds; </a:t>
            </a:r>
          </a:p>
          <a:p>
            <a:pPr marL="571500" indent="-571500">
              <a:buAutoNum type="romanLcParenBoth"/>
            </a:pPr>
            <a:r>
              <a:rPr lang="en-US" dirty="0" smtClean="0">
                <a:latin typeface="Times New Roman" panose="02020603050405020304" pitchFamily="18" charset="0"/>
                <a:cs typeface="Times New Roman" panose="02020603050405020304" pitchFamily="18" charset="0"/>
              </a:rPr>
              <a:t>regularity audit; </a:t>
            </a:r>
          </a:p>
          <a:p>
            <a:pPr marL="571500" indent="-571500">
              <a:buAutoNum type="romanLcParenBoth"/>
            </a:pPr>
            <a:r>
              <a:rPr lang="en-US" dirty="0" smtClean="0">
                <a:latin typeface="Times New Roman" panose="02020603050405020304" pitchFamily="18" charset="0"/>
                <a:cs typeface="Times New Roman" panose="02020603050405020304" pitchFamily="18" charset="0"/>
              </a:rPr>
              <a:t>propriety audit; </a:t>
            </a:r>
          </a:p>
          <a:p>
            <a:pPr marL="571500" indent="-571500">
              <a:buAutoNum type="romanLcParenBoth"/>
            </a:pPr>
            <a:r>
              <a:rPr lang="en-US" dirty="0" smtClean="0">
                <a:latin typeface="Times New Roman" panose="02020603050405020304" pitchFamily="18" charset="0"/>
                <a:cs typeface="Times New Roman" panose="02020603050405020304" pitchFamily="18" charset="0"/>
              </a:rPr>
              <a:t>efficiency-cum-performance or value for money audit; and </a:t>
            </a:r>
          </a:p>
          <a:p>
            <a:pPr marL="571500" indent="-571500">
              <a:buAutoNum type="romanLcParenBoth"/>
            </a:pPr>
            <a:r>
              <a:rPr lang="en-US" dirty="0" smtClean="0">
                <a:latin typeface="Times New Roman" panose="02020603050405020304" pitchFamily="18" charset="0"/>
                <a:cs typeface="Times New Roman" panose="02020603050405020304" pitchFamily="18" charset="0"/>
              </a:rPr>
              <a:t>systems audit.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4754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5370" y="119465"/>
            <a:ext cx="10515600" cy="344559"/>
          </a:xfrm>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Duties of CAG</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641444"/>
            <a:ext cx="10515600" cy="5991367"/>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Receipts and expenditure from the Consolidated Fund of India and of the State and Union Territory having legislative assembly.</a:t>
            </a:r>
          </a:p>
          <a:p>
            <a:r>
              <a:rPr lang="en-US" dirty="0">
                <a:latin typeface="Times New Roman" panose="02020603050405020304" pitchFamily="18" charset="0"/>
                <a:cs typeface="Times New Roman" panose="02020603050405020304" pitchFamily="18" charset="0"/>
              </a:rPr>
              <a:t>Trading, manufacturing, profit and loss accounts and balance sheets, and other subsidiary accounts kept in any Government department; Accounts of stores and stock kept in Government offices or departments.</a:t>
            </a:r>
          </a:p>
          <a:p>
            <a:r>
              <a:rPr lang="en-US" dirty="0">
                <a:latin typeface="Times New Roman" panose="02020603050405020304" pitchFamily="18" charset="0"/>
                <a:cs typeface="Times New Roman" panose="02020603050405020304" pitchFamily="18" charset="0"/>
              </a:rPr>
              <a:t>Government companies as per the provisions of </a:t>
            </a:r>
            <a:r>
              <a:rPr lang="en-US" dirty="0" smtClean="0">
                <a:latin typeface="Times New Roman" panose="02020603050405020304" pitchFamily="18" charset="0"/>
                <a:cs typeface="Times New Roman" panose="02020603050405020304" pitchFamily="18" charset="0"/>
              </a:rPr>
              <a:t>the Companies Act, 2013</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Corporations established by or under laws made by Parliament in accordance with the provisions of the respective legislation.</a:t>
            </a:r>
          </a:p>
          <a:p>
            <a:r>
              <a:rPr lang="en-US" dirty="0">
                <a:latin typeface="Times New Roman" panose="02020603050405020304" pitchFamily="18" charset="0"/>
                <a:cs typeface="Times New Roman" panose="02020603050405020304" pitchFamily="18" charset="0"/>
              </a:rPr>
              <a:t>Authorities and bodies substantially financed from the Consolidated Funds of the Union and State Governments. Anybody or authority even though not substantially financed from the Consolidated Fund, the audit of which may be entrusted to the CAG.</a:t>
            </a:r>
          </a:p>
          <a:p>
            <a:r>
              <a:rPr lang="en-US" dirty="0">
                <a:latin typeface="Times New Roman" panose="02020603050405020304" pitchFamily="18" charset="0"/>
                <a:cs typeface="Times New Roman" panose="02020603050405020304" pitchFamily="18" charset="0"/>
              </a:rPr>
              <a:t>Grants and loans given by Government to bodies and authorities for specific purposes.</a:t>
            </a:r>
          </a:p>
          <a:p>
            <a:r>
              <a:rPr lang="en-US" dirty="0">
                <a:latin typeface="Times New Roman" panose="02020603050405020304" pitchFamily="18" charset="0"/>
                <a:cs typeface="Times New Roman" panose="02020603050405020304" pitchFamily="18" charset="0"/>
              </a:rPr>
              <a:t>Entrusted audits e.g. those of </a:t>
            </a:r>
            <a:r>
              <a:rPr lang="en-US" dirty="0" err="1">
                <a:latin typeface="Times New Roman" panose="02020603050405020304" pitchFamily="18" charset="0"/>
                <a:cs typeface="Times New Roman" panose="02020603050405020304" pitchFamily="18" charset="0"/>
              </a:rPr>
              <a:t>Panchayati</a:t>
            </a:r>
            <a:r>
              <a:rPr lang="en-US" dirty="0">
                <a:latin typeface="Times New Roman" panose="02020603050405020304" pitchFamily="18" charset="0"/>
                <a:cs typeface="Times New Roman" panose="02020603050405020304" pitchFamily="18" charset="0"/>
              </a:rPr>
              <a:t> Raj Institutions and Urban Local Bodies under Technical Guidance &amp; Support (TGS).</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1734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8364"/>
            <a:ext cx="10515600" cy="5958599"/>
          </a:xfrm>
        </p:spPr>
        <p:txBody>
          <a:bodyPr/>
          <a:lstStyle/>
          <a:p>
            <a:pPr algn="just"/>
            <a:r>
              <a:rPr lang="en-US" dirty="0" smtClean="0">
                <a:latin typeface="Times New Roman" panose="02020603050405020304" pitchFamily="18" charset="0"/>
                <a:cs typeface="Times New Roman" panose="02020603050405020304" pitchFamily="18" charset="0"/>
              </a:rPr>
              <a:t>The CAG submits three audit reports to the President–</a:t>
            </a:r>
          </a:p>
          <a:p>
            <a:pPr marL="514350" indent="-514350" algn="just">
              <a:buAutoNum type="arabicPeriod"/>
            </a:pPr>
            <a:r>
              <a:rPr lang="en-US" dirty="0" smtClean="0">
                <a:latin typeface="Times New Roman" panose="02020603050405020304" pitchFamily="18" charset="0"/>
                <a:cs typeface="Times New Roman" panose="02020603050405020304" pitchFamily="18" charset="0"/>
              </a:rPr>
              <a:t>audit report on appropriation accounts, </a:t>
            </a:r>
          </a:p>
          <a:p>
            <a:pPr marL="514350" indent="-514350" algn="just">
              <a:buAutoNum type="arabicPeriod"/>
            </a:pPr>
            <a:r>
              <a:rPr lang="en-US" dirty="0" smtClean="0">
                <a:latin typeface="Times New Roman" panose="02020603050405020304" pitchFamily="18" charset="0"/>
                <a:cs typeface="Times New Roman" panose="02020603050405020304" pitchFamily="18" charset="0"/>
              </a:rPr>
              <a:t>audit report on finance accounts, and </a:t>
            </a:r>
          </a:p>
          <a:p>
            <a:pPr marL="514350" indent="-514350" algn="just">
              <a:buAutoNum type="arabicPeriod"/>
            </a:pPr>
            <a:r>
              <a:rPr lang="en-US" dirty="0" smtClean="0">
                <a:latin typeface="Times New Roman" panose="02020603050405020304" pitchFamily="18" charset="0"/>
                <a:cs typeface="Times New Roman" panose="02020603050405020304" pitchFamily="18" charset="0"/>
              </a:rPr>
              <a:t>audit report on public undertakings. </a:t>
            </a:r>
          </a:p>
          <a:p>
            <a:pPr algn="just"/>
            <a:r>
              <a:rPr lang="en-US" dirty="0" smtClean="0">
                <a:latin typeface="Times New Roman" panose="02020603050405020304" pitchFamily="18" charset="0"/>
                <a:cs typeface="Times New Roman" panose="02020603050405020304" pitchFamily="18" charset="0"/>
              </a:rPr>
              <a:t>The President lays these reports before both the Houses of Parliament. </a:t>
            </a:r>
          </a:p>
          <a:p>
            <a:pPr algn="just"/>
            <a:r>
              <a:rPr lang="en-US" dirty="0" smtClean="0">
                <a:latin typeface="Times New Roman" panose="02020603050405020304" pitchFamily="18" charset="0"/>
                <a:cs typeface="Times New Roman" panose="02020603050405020304" pitchFamily="18" charset="0"/>
              </a:rPr>
              <a:t>After this, the Public Accounts Committee examines them and reports its findings to the Parliament.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7092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14149"/>
            <a:ext cx="10515600" cy="5562814"/>
          </a:xfrm>
        </p:spPr>
        <p:txBody>
          <a:bodyPr/>
          <a:lstStyle/>
          <a:p>
            <a:r>
              <a:rPr lang="en-US" dirty="0" smtClean="0">
                <a:latin typeface="Times New Roman" panose="02020603050405020304" pitchFamily="18" charset="0"/>
                <a:cs typeface="Times New Roman" panose="02020603050405020304" pitchFamily="18" charset="0"/>
              </a:rPr>
              <a:t>The appropriation accounts compare the actual expenditure with the expenditure sanctioned by the Parliament through the Appropriation Act, </a:t>
            </a:r>
          </a:p>
          <a:p>
            <a:r>
              <a:rPr lang="en-US" dirty="0" smtClean="0">
                <a:latin typeface="Times New Roman" panose="02020603050405020304" pitchFamily="18" charset="0"/>
                <a:cs typeface="Times New Roman" panose="02020603050405020304" pitchFamily="18" charset="0"/>
              </a:rPr>
              <a:t>while the finance accounts show the annual receipts and disbursements of the Union government</a:t>
            </a:r>
            <a:endParaRPr lang="en-IN" dirty="0" smtClean="0">
              <a:latin typeface="Times New Roman" panose="02020603050405020304" pitchFamily="18"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7304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551</Words>
  <Application>Microsoft Office PowerPoint</Application>
  <PresentationFormat>Widescreen</PresentationFormat>
  <Paragraphs>40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COMPTROLLER AND AUDITOR GENERAL</vt:lpstr>
      <vt:lpstr>Introduction </vt:lpstr>
      <vt:lpstr>APPOINTMENT AND TERM</vt:lpstr>
      <vt:lpstr>PowerPoint Presentation</vt:lpstr>
      <vt:lpstr>PowerPoint Presentation</vt:lpstr>
      <vt:lpstr>Duties of CAG</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Microsoft account</cp:lastModifiedBy>
  <cp:revision>5</cp:revision>
  <dcterms:created xsi:type="dcterms:W3CDTF">2022-11-23T07:33:12Z</dcterms:created>
  <dcterms:modified xsi:type="dcterms:W3CDTF">2022-11-23T08:21:03Z</dcterms:modified>
</cp:coreProperties>
</file>