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75" r:id="rId4"/>
    <p:sldId id="376" r:id="rId5"/>
    <p:sldId id="377" r:id="rId6"/>
    <p:sldId id="378" r:id="rId7"/>
    <p:sldId id="379" r:id="rId8"/>
    <p:sldId id="380" r:id="rId9"/>
    <p:sldId id="382" r:id="rId10"/>
    <p:sldId id="381" r:id="rId11"/>
    <p:sldId id="383" r:id="rId12"/>
    <p:sldId id="384" r:id="rId13"/>
    <p:sldId id="385" r:id="rId14"/>
    <p:sldId id="386" r:id="rId15"/>
    <p:sldId id="3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1953-0F74-4DD1-BDF8-04C993272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466FB-AD56-4A34-82D6-3139420EF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A6E9-84BF-46AA-8A6C-0B1CF358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6CB0-FCA2-4FB4-819C-2DE06A8F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4E42-C8FC-4541-BFE1-9477933D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53A1-7B5D-4F51-AE1C-17E01361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7519E-5945-4E46-A650-C42AF0A9F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70DB-069C-45B2-9C35-3BF3D786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05BC5-9E84-4975-824B-BF397227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0D20-F441-478B-86FC-0221E2A3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CE90A-1B9B-49C0-B3D5-6B7EF9559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A80D-56C0-4E83-ABB9-E05317FD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3ECC8-6FD1-426C-8E87-E3DD022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A0FE-752E-443A-9277-44696577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3AE0-5CEC-4630-8655-625832A8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C775-EF27-47A6-B211-BD6C2A9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04B6-87A6-407F-833D-73A4A2F0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D3C5-C63A-4680-A979-64B65DBA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807-47E9-429C-964A-E413C49B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026E-61C8-4731-A33E-8316AE9E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EBC9-1A21-4E1F-B2D5-F6571A5C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1AFE-962E-4BA0-8DCB-31F143B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286A-3807-4B58-A2A7-408B94DF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BC415-ECAF-40B4-A9C6-310FD926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15EF-5DF8-41CA-9498-5DEF15C2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1FF2-3ABD-457A-9EC7-315B29FB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86E2-1F6B-46E6-B19A-FD346F926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82FEF-AE0C-4820-9B98-62169FDD8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F22F-148D-477A-A985-9F060A13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A2DFE-CF44-422E-88FA-6F38209D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E48B-B3D6-4D60-8CB6-14FB2A8B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40FE-E40E-465F-9FF4-4CE204C0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EE8C8-840E-4DF2-9271-E14CF48C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05BC-D772-4976-9850-A953FDBC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66326-E370-442B-8598-1C57A4D8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E98E0-2A89-4C1D-8D19-FD9EA58DC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EF33B-7DA1-4E5B-A1B9-67D7967F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36B03-1C94-4C5D-AEFF-CB4D0732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794D9-167A-4FFD-9ECD-29214B77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6B99-F164-448B-9A13-7B4888B1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B8C8F-2305-4DF8-AFFE-0CF4B6AD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28F3C-61FA-4B78-9C6A-05A83254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5D8D8-A066-4A6D-9D4F-70403CFC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FDBEE-4740-4D23-9D6E-05501BE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175C9-715C-441E-887C-6667C600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790E-2D38-46CC-880A-E74C669D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D97F-94E6-4C71-92D6-071FA4B0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266B-DBFB-4325-87C5-5085E186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4E8DB-D63F-4690-939A-DDCBBEDC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DB3C-84A1-436F-A678-F2E80012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73B4F-45A8-49C0-A93E-D89DD554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714E8-CD3E-4306-9F3A-5CF5002D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AA63-9A9B-4B80-BDD9-E1B0AE1D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9D4CF-2B06-4CD2-80C8-12D1ECC1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8E7E1-4F59-4818-88D9-BDBA4B15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8DBD0-ABCC-4836-B2E6-F71C09A2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E408-B932-4D0D-886F-1C9243B8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98E1C-D53C-41FF-8886-7F3A73E4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C59-2343-46FC-9B51-4CC2B9AF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EC6C-57C1-4795-BFCE-ABD22349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257B-480D-4C58-9627-E90D5B1A8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D933-A972-478B-9E6C-B59393E2556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DC2-F355-4453-8A47-AE63CB907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4B3-09C8-4547-80C5-A664002EB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C05483-DD3D-479D-9688-1DEAAC82C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8181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21C814-0E7A-469A-B5A8-CBCB0FB69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</a:rPr>
              <a:t>Internetworking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48058-5B97-CD85-DFF0-45C00C86AB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75" y="1251719"/>
            <a:ext cx="1445048" cy="1823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D58672-A372-787E-52E1-C24465857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580703" y="4702980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640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Address Translation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2F857-CF28-4B55-8466-CF20CE129667}"/>
              </a:ext>
            </a:extLst>
          </p:cNvPr>
          <p:cNvSpPr txBox="1"/>
          <p:nvPr/>
        </p:nvSpPr>
        <p:spPr>
          <a:xfrm>
            <a:off x="588996" y="1414497"/>
            <a:ext cx="103134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Sitka Text" panose="02000505000000020004" pitchFamily="2" charset="0"/>
              </a:rPr>
              <a:t>The delivery of a packet to a host or a router requires two levels of addressing: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Sitka Text" panose="02000505000000020004" pitchFamily="2" charset="0"/>
              </a:rPr>
              <a:t>logical and physical.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Sitka Text" panose="02000505000000020004" pitchFamily="2" charset="0"/>
              </a:rPr>
              <a:t>We need to be able to map a logical address to its corresponding physical address and vice versa.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Sitka Text" panose="02000505000000020004" pitchFamily="2" charset="0"/>
              </a:rPr>
              <a:t>This can be done by using either static or dynamic mapping.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Sitka Text" panose="02000505000000020004" pitchFamily="2" charset="0"/>
            </a:endParaRPr>
          </a:p>
          <a:p>
            <a:pPr algn="ctr" eaLnBrk="1" hangingPunct="1">
              <a:buClr>
                <a:schemeClr val="tx1"/>
              </a:buClr>
              <a:buSzPct val="117000"/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Sitka Text" panose="02000505000000020004" pitchFamily="2" charset="0"/>
              </a:rPr>
              <a:t>Mapping Logical to Physical Address</a:t>
            </a:r>
          </a:p>
          <a:p>
            <a:pPr algn="ctr" eaLnBrk="1" hangingPunct="1">
              <a:buClr>
                <a:schemeClr val="tx1"/>
              </a:buClr>
              <a:buSzPct val="117000"/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Sitka Text" panose="02000505000000020004" pitchFamily="2" charset="0"/>
              </a:rPr>
              <a:t>Mapping Physical to Logical Address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Sitka Text" panose="02000505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18258-9E42-C944-4E52-E8A2B7A22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783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ARP (Address Resolution Protocol)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2F857-CF28-4B55-8466-CF20CE129667}"/>
              </a:ext>
            </a:extLst>
          </p:cNvPr>
          <p:cNvSpPr txBox="1"/>
          <p:nvPr/>
        </p:nvSpPr>
        <p:spPr>
          <a:xfrm>
            <a:off x="588996" y="1414497"/>
            <a:ext cx="5403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/>
              <a:t>ARP can be useful if the ARP reply is cached (kept in cache memory for a while).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892D87F-43BD-4C0B-AE77-E48719C6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2594"/>
            <a:ext cx="5667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9666B7D-D0B8-4384-BE9D-AD3A5A51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" y="3818149"/>
            <a:ext cx="561117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4E0E4A-367F-F6EA-EE3C-37C50AC52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783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ARP (Address Resolution Protocol)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2F857-CF28-4B55-8466-CF20CE129667}"/>
              </a:ext>
            </a:extLst>
          </p:cNvPr>
          <p:cNvSpPr txBox="1"/>
          <p:nvPr/>
        </p:nvSpPr>
        <p:spPr>
          <a:xfrm>
            <a:off x="588996" y="1414497"/>
            <a:ext cx="5403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/>
              <a:t>ARP can be useful if the ARP reply is cached (kept in cache memory for a while).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7225BF9-EC71-4016-A7E8-584F5808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78" y="1233170"/>
            <a:ext cx="61880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7C954D-AA4E-AC29-A1A5-933FC61B7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10251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DHCP (Dynamic Host Configuration Protocol)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2F857-CF28-4B55-8466-CF20CE129667}"/>
              </a:ext>
            </a:extLst>
          </p:cNvPr>
          <p:cNvSpPr txBox="1"/>
          <p:nvPr/>
        </p:nvSpPr>
        <p:spPr>
          <a:xfrm>
            <a:off x="588996" y="1414497"/>
            <a:ext cx="10665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/>
              <a:t>DHCP provides static and dynamic address allocation that can be</a:t>
            </a:r>
            <a:br>
              <a:rPr lang="en-US" altLang="en-US" sz="2400" b="1" dirty="0"/>
            </a:br>
            <a:r>
              <a:rPr lang="en-US" altLang="en-US" sz="2400" b="1" dirty="0"/>
              <a:t>manual or automatic.</a:t>
            </a:r>
          </a:p>
        </p:txBody>
      </p:sp>
      <p:pic>
        <p:nvPicPr>
          <p:cNvPr id="9" name="Picture 5" descr="5-63">
            <a:extLst>
              <a:ext uri="{FF2B5EF4-FFF2-40B4-BE49-F238E27FC236}">
                <a16:creationId xmlns:a16="http://schemas.microsoft.com/office/drawing/2014/main" id="{D62D1EF8-E4B0-434E-B51B-4423D324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3" y="2782998"/>
            <a:ext cx="75914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551F55-3748-FD84-0EA5-C49BD20D5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10251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DHCP (Dynamic Host Configuration Protocol)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2F857-CF28-4B55-8466-CF20CE129667}"/>
              </a:ext>
            </a:extLst>
          </p:cNvPr>
          <p:cNvSpPr txBox="1"/>
          <p:nvPr/>
        </p:nvSpPr>
        <p:spPr>
          <a:xfrm>
            <a:off x="588996" y="1414497"/>
            <a:ext cx="11016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u="sng" dirty="0">
                <a:latin typeface="Sitka Text" panose="02000505000000020004" pitchFamily="2" charset="0"/>
                <a:ea typeface="宋体" panose="02010600030101010101" pitchFamily="2" charset="-122"/>
              </a:rPr>
              <a:t>Goal: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 allow host to </a:t>
            </a:r>
            <a:r>
              <a:rPr lang="en-US" altLang="zh-CN" sz="2400" i="1" dirty="0">
                <a:latin typeface="Sitka Text" panose="02000505000000020004" pitchFamily="2" charset="0"/>
                <a:ea typeface="宋体" panose="02010600030101010101" pitchFamily="2" charset="-122"/>
              </a:rPr>
              <a:t>dynamically 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obtain its IP address from network server when it joins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Can renew its lease on address in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Allows reuse of addresses (only hold address while connected an “on”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Support for mobile users who want to join network (more shortly)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DHCP overview: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host broadcasts “</a:t>
            </a:r>
            <a:r>
              <a:rPr lang="en-US" altLang="zh-CN" sz="2400" b="1" dirty="0">
                <a:latin typeface="Sitka Text" panose="02000505000000020004" pitchFamily="2" charset="0"/>
                <a:ea typeface="宋体" panose="02010600030101010101" pitchFamily="2" charset="-122"/>
              </a:rPr>
              <a:t>DHCP discover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” msg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DHCP server responds with “</a:t>
            </a:r>
            <a:r>
              <a:rPr lang="en-US" altLang="zh-CN" sz="2400" b="1" dirty="0">
                <a:latin typeface="Sitka Text" panose="02000505000000020004" pitchFamily="2" charset="0"/>
                <a:ea typeface="宋体" panose="02010600030101010101" pitchFamily="2" charset="-122"/>
              </a:rPr>
              <a:t>DHCP offer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” msg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host requests IP address: “</a:t>
            </a:r>
            <a:r>
              <a:rPr lang="en-US" altLang="zh-CN" sz="2400" b="1" dirty="0">
                <a:latin typeface="Sitka Text" panose="02000505000000020004" pitchFamily="2" charset="0"/>
                <a:ea typeface="宋体" panose="02010600030101010101" pitchFamily="2" charset="-122"/>
              </a:rPr>
              <a:t>DHCP request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” msg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DHCP server sends address: “</a:t>
            </a:r>
            <a:r>
              <a:rPr lang="en-US" altLang="zh-CN" sz="2400" b="1" dirty="0">
                <a:latin typeface="Sitka Text" panose="02000505000000020004" pitchFamily="2" charset="0"/>
                <a:ea typeface="宋体" panose="02010600030101010101" pitchFamily="2" charset="-122"/>
              </a:rPr>
              <a:t>DHCP ack</a:t>
            </a:r>
            <a:r>
              <a:rPr lang="en-US" altLang="zh-CN" sz="2400" dirty="0">
                <a:latin typeface="Sitka Text" panose="02000505000000020004" pitchFamily="2" charset="0"/>
                <a:ea typeface="宋体" panose="02010600030101010101" pitchFamily="2" charset="-122"/>
              </a:rPr>
              <a:t>” msg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latin typeface="Sitka Text" panose="020005050000000200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3FBFC-FFEA-E47F-1883-9D80DF8E2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10251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DHCP (Dynamic Host Configuration Protocol)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09953C-D733-47D0-95FA-BE02A8CADCA1}"/>
              </a:ext>
            </a:extLst>
          </p:cNvPr>
          <p:cNvGrpSpPr/>
          <p:nvPr/>
        </p:nvGrpSpPr>
        <p:grpSpPr>
          <a:xfrm>
            <a:off x="2537537" y="1037350"/>
            <a:ext cx="6354763" cy="5715000"/>
            <a:chOff x="1387475" y="995363"/>
            <a:chExt cx="6354763" cy="57150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6DC3961-56AE-451A-B430-62E2A4CB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5" y="6343650"/>
              <a:ext cx="5630863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3200" b="1"/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25FE669A-E6AC-4122-A3C7-29FE0ABCE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43" name="Object 5">
                <a:extLst>
                  <a:ext uri="{FF2B5EF4-FFF2-40B4-BE49-F238E27FC236}">
                    <a16:creationId xmlns:a16="http://schemas.microsoft.com/office/drawing/2014/main" id="{13B7443A-31AE-4A1F-9C47-4E9F8CD4972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826829" imgH="840406" progId="">
                      <p:embed/>
                    </p:oleObj>
                  </mc:Choice>
                  <mc:Fallback>
                    <p:oleObj r:id="rId2" imgW="826829" imgH="840406" progId="">
                      <p:embed/>
                      <p:pic>
                        <p:nvPicPr>
                          <p:cNvPr id="31777" name="Object 5">
                            <a:extLst>
                              <a:ext uri="{FF2B5EF4-FFF2-40B4-BE49-F238E27FC236}">
                                <a16:creationId xmlns:a16="http://schemas.microsoft.com/office/drawing/2014/main" id="{F37EF2F2-5E44-46E8-BDF5-1EB9EB64FA3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6">
                <a:extLst>
                  <a:ext uri="{FF2B5EF4-FFF2-40B4-BE49-F238E27FC236}">
                    <a16:creationId xmlns:a16="http://schemas.microsoft.com/office/drawing/2014/main" id="{5B911E98-E70E-47E9-85D0-EC178F8BE9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268295" imgH="1199426" progId="">
                      <p:embed/>
                    </p:oleObj>
                  </mc:Choice>
                  <mc:Fallback>
                    <p:oleObj r:id="rId4" imgW="1268295" imgH="1199426" progId="">
                      <p:embed/>
                      <p:pic>
                        <p:nvPicPr>
                          <p:cNvPr id="31778" name="Object 6">
                            <a:extLst>
                              <a:ext uri="{FF2B5EF4-FFF2-40B4-BE49-F238E27FC236}">
                                <a16:creationId xmlns:a16="http://schemas.microsoft.com/office/drawing/2014/main" id="{8C9CA7DF-5340-4358-B8CD-F59262F9A14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FA09A3E-6E6A-4CBA-B763-F51E5156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475" y="1017588"/>
              <a:ext cx="2374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ea typeface="宋体" panose="02010600030101010101" pitchFamily="2" charset="-122"/>
                </a:rPr>
                <a:t>DHCP server: 223.1.2.5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B4FE964F-560A-45F7-B50E-8DDDD8A9F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0050" y="995363"/>
              <a:ext cx="9128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ea typeface="宋体" panose="02010600030101010101" pitchFamily="2" charset="-122"/>
                </a:rPr>
                <a:t>arriving</a:t>
              </a:r>
            </a:p>
            <a:p>
              <a:pPr algn="ctr" eaLnBrk="1" hangingPunct="1"/>
              <a:r>
                <a:rPr lang="en-US" altLang="zh-CN" sz="1600" b="1">
                  <a:ea typeface="宋体" panose="02010600030101010101" pitchFamily="2" charset="-122"/>
                </a:rPr>
                <a:t> client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5C69041-FD36-4181-8DD1-A9A8DDC25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12DDE4-09C3-48A9-A5A5-E4A093A32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75FB9219-51A1-40A7-9CE4-3ED7527ED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97614F46-07A1-4B6D-BD85-A1175DB87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788" y="274320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12E1F4E3-ED0C-4EC8-89C2-534F794B5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025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100" b="1">
                  <a:ea typeface="宋体" panose="02010600030101010101" pitchFamily="2" charset="-122"/>
                </a:rPr>
                <a:t>time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2331A9A1-81F6-4C90-9B6A-2001C1F6D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35" name="AutoShape 15">
                <a:extLst>
                  <a:ext uri="{FF2B5EF4-FFF2-40B4-BE49-F238E27FC236}">
                    <a16:creationId xmlns:a16="http://schemas.microsoft.com/office/drawing/2014/main" id="{E7CB665B-29F0-43FB-B839-0A6E976FE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44671D9-7309-4976-B594-F4BB816AC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56F3C75B-B1FE-4C95-9012-37D881C51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3FEE36AE-A38D-4371-BCA3-1750034D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50F2B9CF-E684-42E0-AE33-E51F9B29D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2A53E097-FA97-468D-AD46-0D547F553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E35E42F7-BEAA-4DD3-AEE0-897E58793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F391FD38-511A-42BE-949D-D5EB82C76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3200" b="1"/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2A31E6DC-9B1B-4207-BEF4-D7C0624B8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33" name="Text Box 24">
                <a:extLst>
                  <a:ext uri="{FF2B5EF4-FFF2-40B4-BE49-F238E27FC236}">
                    <a16:creationId xmlns:a16="http://schemas.microsoft.com/office/drawing/2014/main" id="{04510005-621D-4B50-9348-2AEF6F3398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200" b="1">
                    <a:ea typeface="宋体" panose="02010600030101010101" pitchFamily="2" charset="-122"/>
                  </a:rPr>
                  <a:t>DHCP discover</a:t>
                </a:r>
              </a:p>
            </p:txBody>
          </p:sp>
          <p:sp>
            <p:nvSpPr>
              <p:cNvPr id="34" name="Text Box 25">
                <a:extLst>
                  <a:ext uri="{FF2B5EF4-FFF2-40B4-BE49-F238E27FC236}">
                    <a16:creationId xmlns:a16="http://schemas.microsoft.com/office/drawing/2014/main" id="{5D404969-9E98-4267-92DA-113863F79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200" b="1">
                    <a:ea typeface="宋体" panose="02010600030101010101" pitchFamily="2" charset="-122"/>
                  </a:rPr>
                  <a:t>src : 0.0.0.0, 68     </a:t>
                </a:r>
              </a:p>
              <a:p>
                <a:pPr algn="ctr" eaLnBrk="1" hangingPunct="1"/>
                <a:r>
                  <a:rPr lang="en-US" altLang="zh-CN" sz="1200" b="1">
                    <a:ea typeface="宋体" panose="02010600030101010101" pitchFamily="2" charset="-122"/>
                  </a:rPr>
                  <a:t>dest.: 255.255.255.255,67</a:t>
                </a:r>
              </a:p>
              <a:p>
                <a:pPr algn="ctr" eaLnBrk="1" hangingPunct="1"/>
                <a:r>
                  <a:rPr lang="en-US" altLang="zh-CN" sz="1200" b="1">
                    <a:ea typeface="宋体" panose="02010600030101010101" pitchFamily="2" charset="-122"/>
                  </a:rPr>
                  <a:t>yiaddr:    0.0.0.0</a:t>
                </a:r>
              </a:p>
              <a:p>
                <a:pPr algn="ctr" eaLnBrk="1" hangingPunct="1"/>
                <a:r>
                  <a:rPr lang="en-US" altLang="zh-CN" sz="1200" b="1">
                    <a:ea typeface="宋体" panose="02010600030101010101" pitchFamily="2" charset="-122"/>
                  </a:rPr>
                  <a:t>transaction ID: 654</a:t>
                </a:r>
                <a:endParaRPr lang="en-US" altLang="zh-CN" sz="3200" b="1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B5E5E4A0-5EA1-45C9-9EC3-26E587D0C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4D48EDB0-D11E-4972-BCED-243825AC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DHCP offer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77631639-638E-4ABE-9F1C-5995651F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src: 223.1.2.5, 67      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dest:  255.255.255.255, 68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yiaddrr: 223.1.2.4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transaction ID: 654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Lifetime: 3600 secs</a:t>
              </a:r>
              <a:endParaRPr lang="en-US" altLang="zh-CN" sz="800" b="1">
                <a:ea typeface="宋体" panose="02010600030101010101" pitchFamily="2" charset="-122"/>
              </a:endParaRPr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24C63695-81D1-418F-9358-6855BC46B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DC4F482B-E88E-4065-8F4E-25FF081F2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DHCP request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D126A577-2A98-43F5-9984-C5444B06D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src:  0.0.0.0, 68     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dest::  255.255.255.255, 67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yiaddrr: 223.1.2.4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transaction ID: 655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Lifetime: 3600 secs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40AAB2A5-134C-4CF1-B7CC-B58BF4296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363DBA54-D675-4A24-8D50-E7A7C3DAA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DHCP ACK</a:t>
              </a:r>
              <a:endParaRPr lang="en-US" altLang="zh-CN" sz="3200" b="1">
                <a:ea typeface="宋体" panose="02010600030101010101" pitchFamily="2" charset="-122"/>
              </a:endParaRPr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113DA882-7EEE-4E07-A41B-605523121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src: 223.1.2.5, 67      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dest:  255.255.255.255, 68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yiaddrr: 223.1.2.4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transaction ID: 655</a:t>
              </a:r>
            </a:p>
            <a:p>
              <a:pPr algn="ctr" eaLnBrk="1" hangingPunct="1"/>
              <a:r>
                <a:rPr lang="en-US" altLang="zh-CN" sz="1200" b="1">
                  <a:ea typeface="宋体" panose="02010600030101010101" pitchFamily="2" charset="-122"/>
                </a:rPr>
                <a:t>Lifetime: 3600 secs</a:t>
              </a:r>
              <a:endParaRPr lang="en-US" altLang="zh-CN" sz="1000" b="1">
                <a:ea typeface="宋体" panose="02010600030101010101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39A441-E4F7-9883-5A0D-79C541610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928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Connecting Networks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9" name="Picture 5" descr="5-42">
            <a:extLst>
              <a:ext uri="{FF2B5EF4-FFF2-40B4-BE49-F238E27FC236}">
                <a16:creationId xmlns:a16="http://schemas.microsoft.com/office/drawing/2014/main" id="{F42269FE-9245-4BD5-9C61-013D0DBD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91" y="1631253"/>
            <a:ext cx="782161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BFD4B5-8616-AC65-CCF1-37C04E565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885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How Networks Differ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8" name="Picture 5" descr="5-43">
            <a:extLst>
              <a:ext uri="{FF2B5EF4-FFF2-40B4-BE49-F238E27FC236}">
                <a16:creationId xmlns:a16="http://schemas.microsoft.com/office/drawing/2014/main" id="{BD22D319-5A64-40D3-93E3-8C0FA278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96" y="1584878"/>
            <a:ext cx="6986587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689AD7-6E70-2C15-D69E-1A4C009CB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447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Tunneling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9" name="Picture 5" descr="5-47">
            <a:extLst>
              <a:ext uri="{FF2B5EF4-FFF2-40B4-BE49-F238E27FC236}">
                <a16:creationId xmlns:a16="http://schemas.microsoft.com/office/drawing/2014/main" id="{415318D1-C936-4DC7-B232-E83BC2B3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21" y="2580583"/>
            <a:ext cx="8274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F17BF-F8C0-41E4-BC09-97150272D6C5}"/>
              </a:ext>
            </a:extLst>
          </p:cNvPr>
          <p:cNvSpPr txBox="1"/>
          <p:nvPr/>
        </p:nvSpPr>
        <p:spPr>
          <a:xfrm>
            <a:off x="588996" y="1191706"/>
            <a:ext cx="11044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Tunneling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 is used when source and destination networks of same type are to be connected through a network of different type.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itka Text" panose="02000505000000020004" pitchFamily="2" charset="0"/>
              </a:rPr>
              <a:t>Port forwarding is another name for Tunnelling.</a:t>
            </a:r>
            <a:endParaRPr lang="en-US" sz="2400" dirty="0">
              <a:latin typeface="Sitka Text" panose="02000505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CE987E-C258-2D5F-DC21-1DBF866AA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9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447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Tunneling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8" name="Picture 5" descr="5-48">
            <a:extLst>
              <a:ext uri="{FF2B5EF4-FFF2-40B4-BE49-F238E27FC236}">
                <a16:creationId xmlns:a16="http://schemas.microsoft.com/office/drawing/2014/main" id="{5C9ED173-1F0A-446F-9A3D-98A20FED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81" y="2302436"/>
            <a:ext cx="82248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B27CE65-3843-4639-9A21-274ACDA098E9}"/>
              </a:ext>
            </a:extLst>
          </p:cNvPr>
          <p:cNvSpPr txBox="1">
            <a:spLocks noChangeArrowheads="1"/>
          </p:cNvSpPr>
          <p:nvPr/>
        </p:nvSpPr>
        <p:spPr>
          <a:xfrm>
            <a:off x="1509933" y="48847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latin typeface="Sitka Text" panose="02000505000000020004" pitchFamily="2" charset="0"/>
              </a:rPr>
              <a:t>Tunneling a car from France to England.</a:t>
            </a:r>
            <a:endParaRPr lang="en-US" altLang="en-US" dirty="0">
              <a:latin typeface="Sitka Text" panose="02000505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3958D-C73D-A4E8-EF04-022F3EB4C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467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Fragmentation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6D48E7-8454-463F-BC9C-B1D640715EE3}"/>
              </a:ext>
            </a:extLst>
          </p:cNvPr>
          <p:cNvSpPr txBox="1">
            <a:spLocks noChangeArrowheads="1"/>
          </p:cNvSpPr>
          <p:nvPr/>
        </p:nvSpPr>
        <p:spPr>
          <a:xfrm>
            <a:off x="953044" y="5553988"/>
            <a:ext cx="10285912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Sitka Text" panose="02000505000000020004" pitchFamily="2" charset="0"/>
              </a:rPr>
              <a:t>(a)</a:t>
            </a:r>
            <a:r>
              <a:rPr lang="en-US" altLang="en-US">
                <a:latin typeface="Sitka Text" panose="02000505000000020004" pitchFamily="2" charset="0"/>
              </a:rPr>
              <a:t> Transparent fragmentation.    </a:t>
            </a:r>
            <a:r>
              <a:rPr lang="en-US" altLang="en-US">
                <a:solidFill>
                  <a:schemeClr val="accent2"/>
                </a:solidFill>
                <a:latin typeface="Sitka Text" panose="02000505000000020004" pitchFamily="2" charset="0"/>
              </a:rPr>
              <a:t>(b)</a:t>
            </a:r>
            <a:r>
              <a:rPr lang="en-US" altLang="en-US">
                <a:latin typeface="Sitka Text" panose="02000505000000020004" pitchFamily="2" charset="0"/>
              </a:rPr>
              <a:t> Nontransparent fragmentation.</a:t>
            </a:r>
          </a:p>
        </p:txBody>
      </p:sp>
      <p:pic>
        <p:nvPicPr>
          <p:cNvPr id="11" name="Picture 5" descr="5-50">
            <a:extLst>
              <a:ext uri="{FF2B5EF4-FFF2-40B4-BE49-F238E27FC236}">
                <a16:creationId xmlns:a16="http://schemas.microsoft.com/office/drawing/2014/main" id="{274E8833-E7EA-4B22-B9EC-B78DC212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32" y="1185102"/>
            <a:ext cx="78406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4E1A7E-FC4C-11B6-2419-FC6F84C2B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467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Fragmentation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527B945-36FA-4CB7-8126-9B57C2B1B884}"/>
              </a:ext>
            </a:extLst>
          </p:cNvPr>
          <p:cNvSpPr txBox="1">
            <a:spLocks noChangeArrowheads="1"/>
          </p:cNvSpPr>
          <p:nvPr/>
        </p:nvSpPr>
        <p:spPr>
          <a:xfrm>
            <a:off x="723251" y="1563688"/>
            <a:ext cx="3333042" cy="1865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dirty="0">
                <a:latin typeface="Sitka Text" panose="02000505000000020004" pitchFamily="2" charset="0"/>
              </a:rPr>
              <a:t>Fragmentation when the elementary data size is 1 byte.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Sitka Text" panose="02000505000000020004" pitchFamily="2" charset="0"/>
              </a:rPr>
              <a:t>Original packet, containing 10 data bytes.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Sitka Text" panose="02000505000000020004" pitchFamily="2" charset="0"/>
              </a:rPr>
              <a:t>Fragments after passing through a network with maximum packet size of 8 payload bytes plus header.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Sitka Text" panose="02000505000000020004" pitchFamily="2" charset="0"/>
              </a:rPr>
              <a:t>Fragments after passing through a size 5 gateway.</a:t>
            </a:r>
          </a:p>
          <a:p>
            <a:endParaRPr lang="en-US" altLang="en-US" sz="1800" dirty="0">
              <a:latin typeface="Sitka Text" panose="02000505000000020004" pitchFamily="2" charset="0"/>
            </a:endParaRPr>
          </a:p>
        </p:txBody>
      </p:sp>
      <p:pic>
        <p:nvPicPr>
          <p:cNvPr id="10" name="Picture 5" descr="5-51">
            <a:extLst>
              <a:ext uri="{FF2B5EF4-FFF2-40B4-BE49-F238E27FC236}">
                <a16:creationId xmlns:a16="http://schemas.microsoft.com/office/drawing/2014/main" id="{A740F534-EBAF-4B04-AA24-DAC8A735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04" y="1250874"/>
            <a:ext cx="7149540" cy="42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DD223B-8F67-0F71-8A07-57E132F6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951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IP Packet Format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9" name="Picture 7" descr="MJB-IP-Header-800x576.jpg">
            <a:extLst>
              <a:ext uri="{FF2B5EF4-FFF2-40B4-BE49-F238E27FC236}">
                <a16:creationId xmlns:a16="http://schemas.microsoft.com/office/drawing/2014/main" id="{7D28F7AA-8817-4234-ABA6-415FCF0BF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4"/>
          <a:stretch>
            <a:fillRect/>
          </a:stretch>
        </p:blipFill>
        <p:spPr bwMode="auto">
          <a:xfrm>
            <a:off x="806425" y="1531609"/>
            <a:ext cx="9731376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F35454-1A66-97D7-447F-CA6713547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951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IP Packet Format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8" name="Picture 7" descr="MJB-IP-Header-800x576.jpg">
            <a:extLst>
              <a:ext uri="{FF2B5EF4-FFF2-40B4-BE49-F238E27FC236}">
                <a16:creationId xmlns:a16="http://schemas.microsoft.com/office/drawing/2014/main" id="{319896F0-2696-4068-BFA3-25EDECBA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60278" r="50" b="-5602"/>
          <a:stretch>
            <a:fillRect/>
          </a:stretch>
        </p:blipFill>
        <p:spPr bwMode="auto">
          <a:xfrm>
            <a:off x="1354344" y="1191706"/>
            <a:ext cx="8948738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5-54">
            <a:extLst>
              <a:ext uri="{FF2B5EF4-FFF2-40B4-BE49-F238E27FC236}">
                <a16:creationId xmlns:a16="http://schemas.microsoft.com/office/drawing/2014/main" id="{9D7AB95C-CE1C-4F47-946A-1F3960E1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01" y="4159967"/>
            <a:ext cx="6951271" cy="18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C7FDF-BCC0-3001-DDB3-44F87C7D3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617230" y="633722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445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Sitka Banner</vt:lpstr>
      <vt:lpstr>Sitka Heading Semibold</vt:lpstr>
      <vt:lpstr>Sitka Text</vt:lpstr>
      <vt:lpstr>Wingdings</vt:lpstr>
      <vt:lpstr>Office Theme</vt:lpstr>
      <vt:lpstr>Internetworking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 and Security</dc:title>
  <dc:creator>Dr. Sai Kiran Pasupuleti</dc:creator>
  <cp:lastModifiedBy>Dr. Sai Kiran Pasupuleti</cp:lastModifiedBy>
  <cp:revision>22</cp:revision>
  <dcterms:created xsi:type="dcterms:W3CDTF">2021-12-19T09:24:10Z</dcterms:created>
  <dcterms:modified xsi:type="dcterms:W3CDTF">2025-10-13T16:54:03Z</dcterms:modified>
</cp:coreProperties>
</file>