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2" r:id="rId5"/>
    <p:sldId id="259" r:id="rId6"/>
    <p:sldId id="283" r:id="rId7"/>
    <p:sldId id="284" r:id="rId8"/>
    <p:sldId id="260" r:id="rId9"/>
    <p:sldId id="261" r:id="rId10"/>
    <p:sldId id="262" r:id="rId11"/>
    <p:sldId id="285" r:id="rId12"/>
    <p:sldId id="263" r:id="rId13"/>
    <p:sldId id="286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:4000/" TargetMode="External"/><Relationship Id="rId2" Type="http://schemas.openxmlformats.org/officeDocument/2006/relationships/hyperlink" Target="http://www.example.com:8080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ample.com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book.roomofthings.com/hello.txt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foo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0"/>
            <a:ext cx="7620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Communication in the IoT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:  </a:t>
            </a:r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Internet Principles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,</a:t>
            </a:r>
          </a:p>
          <a:p>
            <a:endParaRPr lang="en-US" sz="2800" dirty="0" smtClean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b="1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Internet Communications</a:t>
            </a:r>
            <a:r>
              <a:rPr lang="en-US" sz="2800" b="1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:</a:t>
            </a:r>
          </a:p>
          <a:p>
            <a:r>
              <a:rPr lang="en-US" sz="2800" b="1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b="1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An </a:t>
            </a:r>
            <a:r>
              <a:rPr lang="en-US" sz="2800" b="1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Overview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-</a:t>
            </a: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IP, </a:t>
            </a:r>
            <a:endParaRPr lang="en-US" sz="2800" dirty="0" smtClean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TCP</a:t>
            </a:r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, </a:t>
            </a:r>
            <a:endParaRPr lang="en-US" sz="2800" dirty="0" smtClean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The IP Protocol Suite (TCP/IP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),</a:t>
            </a: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UDP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,</a:t>
            </a: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b="1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IP </a:t>
            </a:r>
            <a:r>
              <a:rPr lang="en-US" sz="2800" b="1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Addresses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-</a:t>
            </a: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DNS, Static IP Address Assignment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,</a:t>
            </a: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Dynamic IP Address Assignment, </a:t>
            </a:r>
            <a:endParaRPr lang="en-US" sz="2800" dirty="0" smtClean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IPv6,</a:t>
            </a:r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MAC Addresses, 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491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"/>
            <a:ext cx="8839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IP </a:t>
            </a:r>
            <a:r>
              <a:rPr lang="en-US" sz="2800" b="1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Addresses</a:t>
            </a:r>
          </a:p>
          <a:p>
            <a:pPr algn="ctr"/>
            <a:endParaRPr lang="en-US" sz="2800" b="1" dirty="0" smtClean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IP addresses are numbers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In Internet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Protocol version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4 (IPv4), almost 4.3 billion IP addresses are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possible—4,294,967,296 to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be precise, or 232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IP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addresses are usually written as four 8-bit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numbers separated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by dots (from 0.0.0.0 to 255.255.255.255)—for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example, 192.168.0.1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(which is often the address of your home router)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or 8.8.8.8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(which is the address of one of Google’s DNS servers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This “dotted quad” is still exactly equivalent to the 32-bit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number.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 8.8.8.x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— One of several IP ranges assigned to Google.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192.168.x.x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— A range assigned for private networks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Your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home  or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office network router may well assign IP addresses in this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range.     10.x.x.x — Another private range.</a:t>
            </a:r>
          </a:p>
        </p:txBody>
      </p:sp>
    </p:spTree>
    <p:extLst>
      <p:ext uri="{BB962C8B-B14F-4D97-AF65-F5344CB8AC3E}">
        <p14:creationId xmlns:p14="http://schemas.microsoft.com/office/powerpoint/2010/main" val="1501286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443841"/>
            <a:ext cx="8229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machine on the Internet has at least one IP address. That means 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computer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every network-connected printer, every smartphone, and 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Internet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Things device has one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lvl="0" algn="just"/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private ranges such as 192.168.x.x offer one mitigation to this problem. </a:t>
            </a:r>
            <a:endParaRPr lang="en-US" sz="2400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algn="just"/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home or office network might have only one publicly visible IP address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lvl="0" algn="just"/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However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you could have all the IP addresses in the range 192.168.0.0 to 192.168.255.255 (2^16 = 65,536 addresses) 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assigned to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distinct devices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lvl="0" algn="just"/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better solution to this problem is the next generation of Internet Protocol, IPv6. </a:t>
            </a:r>
          </a:p>
        </p:txBody>
      </p:sp>
      <p:sp>
        <p:nvSpPr>
          <p:cNvPr id="3" name="Rectangle 2"/>
          <p:cNvSpPr/>
          <p:nvPr/>
        </p:nvSpPr>
        <p:spPr>
          <a:xfrm>
            <a:off x="2978379" y="228600"/>
            <a:ext cx="34920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IP </a:t>
            </a:r>
            <a:r>
              <a:rPr lang="en-US" sz="2800" b="1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Addresses contd.</a:t>
            </a:r>
            <a:endParaRPr lang="en-US" sz="2800" b="1" dirty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284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33400"/>
            <a:ext cx="8763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DNS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Although computers can easily handle 32-bit numbers,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most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humans to forget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Domain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Name System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(DNS) helps our feeble brains navigate the Internet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Domain names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such as the following, are familiar to us from the web, or perhaps from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email or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other services: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google.com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bbc.co.uk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wiley.com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arduino.cc</a:t>
            </a:r>
          </a:p>
          <a:p>
            <a:pPr algn="just"/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765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899" y="685800"/>
            <a:ext cx="8458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Each domain name has a top-level domain (TLD), like .com or.uk, 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which further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subdivides into .co.uk and .gov.uk, and so on, 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find more information about the domains within it;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example, .com knows where to find google.com and wiley.com.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example, the DNS records for .google.com know where to point you for the following: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www.google.com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mail.google.com  calendar.google.com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But DNS can also point to other services on the Internet—for example: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pop3.google.com — For receiving email from Gmail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smtp.google.com — For sending email to Gmail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ns1.google.com — The address of one of Google’s many DNS servers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133754" y="12710"/>
            <a:ext cx="1980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DNS contd.</a:t>
            </a:r>
            <a:endParaRPr lang="en-US" sz="2800" dirty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47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7848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Static IP Address </a:t>
            </a:r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Assignment</a:t>
            </a:r>
            <a:endParaRPr lang="en-US" sz="2800" dirty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dirty="0" smtClean="0"/>
              <a:t>If you have bought a server-hosting package </a:t>
            </a:r>
            <a:r>
              <a:rPr lang="en-US" dirty="0"/>
              <a:t>from an Internet service provider (ISP), you might typically </a:t>
            </a:r>
            <a:r>
              <a:rPr lang="en-US" dirty="0" smtClean="0"/>
              <a:t>be given </a:t>
            </a:r>
            <a:r>
              <a:rPr lang="en-US" dirty="0"/>
              <a:t>a single IP </a:t>
            </a:r>
            <a:r>
              <a:rPr lang="en-US" dirty="0" smtClean="0"/>
              <a:t>address. These </a:t>
            </a:r>
            <a:r>
              <a:rPr lang="en-US" dirty="0"/>
              <a:t>were ranges of different </a:t>
            </a:r>
            <a:r>
              <a:rPr lang="en-US" dirty="0" smtClean="0"/>
              <a:t>sizes of IP addresses, typically separated </a:t>
            </a:r>
            <a:r>
              <a:rPr lang="en-US" dirty="0"/>
              <a:t>into “classes” of 8 bits, 16 bits, or 24 </a:t>
            </a:r>
            <a:r>
              <a:rPr lang="en-US" dirty="0" smtClean="0"/>
              <a:t>bits:0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Class A — From 0.x.x.x</a:t>
            </a:r>
          </a:p>
          <a:p>
            <a:pPr algn="ctr"/>
            <a:r>
              <a:rPr lang="en-US" dirty="0" smtClean="0"/>
              <a:t>Class </a:t>
            </a:r>
            <a:r>
              <a:rPr lang="en-US" dirty="0"/>
              <a:t>B — From 128.0.x.x</a:t>
            </a:r>
          </a:p>
          <a:p>
            <a:pPr algn="ctr"/>
            <a:r>
              <a:rPr lang="en-US" dirty="0" smtClean="0"/>
              <a:t> Class </a:t>
            </a:r>
            <a:r>
              <a:rPr lang="en-US" dirty="0"/>
              <a:t>C — From </a:t>
            </a:r>
            <a:r>
              <a:rPr lang="en-US" dirty="0" smtClean="0"/>
              <a:t>192.0.0.x</a:t>
            </a:r>
          </a:p>
          <a:p>
            <a:r>
              <a:rPr lang="en-US" dirty="0"/>
              <a:t>With the explosion of the number </a:t>
            </a:r>
            <a:r>
              <a:rPr lang="en-US" dirty="0" smtClean="0"/>
              <a:t>of devices </a:t>
            </a:r>
            <a:r>
              <a:rPr lang="en-US" dirty="0"/>
              <a:t>connecting to the </a:t>
            </a:r>
            <a:r>
              <a:rPr lang="en-US" dirty="0" smtClean="0"/>
              <a:t>Internet, the scheme </a:t>
            </a:r>
            <a:r>
              <a:rPr lang="en-US" dirty="0"/>
              <a:t>has been </a:t>
            </a:r>
            <a:r>
              <a:rPr lang="en-US" dirty="0" smtClean="0"/>
              <a:t>superseded </a:t>
            </a:r>
            <a:r>
              <a:rPr lang="en-US" dirty="0"/>
              <a:t>since 1993 by Classless Inter-Domain </a:t>
            </a:r>
            <a:r>
              <a:rPr lang="en-US" dirty="0" smtClean="0"/>
              <a:t>Routing (CIDR</a:t>
            </a:r>
            <a:r>
              <a:rPr lang="en-US" dirty="0"/>
              <a:t>), which allows you to specify exactly how many bits of the </a:t>
            </a:r>
            <a:r>
              <a:rPr lang="en-US" dirty="0" smtClean="0"/>
              <a:t>address are </a:t>
            </a:r>
            <a:r>
              <a:rPr lang="en-US" dirty="0"/>
              <a:t>fixed. </a:t>
            </a:r>
            <a:r>
              <a:rPr lang="en-US" dirty="0" smtClean="0"/>
              <a:t>So</a:t>
            </a:r>
            <a:r>
              <a:rPr lang="en-US" dirty="0"/>
              <a:t>, the class A addresses we mentioned above would be equivalent </a:t>
            </a:r>
            <a:r>
              <a:rPr lang="en-US" dirty="0" smtClean="0"/>
              <a:t>to 0.0.0.0/8</a:t>
            </a:r>
            <a:r>
              <a:rPr lang="en-US" dirty="0"/>
              <a:t>, while a class C might be 208.215.179.0/24.</a:t>
            </a:r>
          </a:p>
          <a:p>
            <a:r>
              <a:rPr lang="en-US" dirty="0"/>
              <a:t>For example, you saw previously that Google had the </a:t>
            </a:r>
            <a:r>
              <a:rPr lang="en-US" dirty="0" smtClean="0"/>
              <a:t>range </a:t>
            </a:r>
          </a:p>
          <a:p>
            <a:pPr algn="ctr"/>
            <a:r>
              <a:rPr lang="en-US" dirty="0"/>
              <a:t>8.8.8.x (which is equivalent to 8.8.8.0/24 in CIDR notation)</a:t>
            </a:r>
          </a:p>
          <a:p>
            <a:r>
              <a:rPr lang="en-US" dirty="0"/>
              <a:t>Google has chosen to give one of its public DNS servers the </a:t>
            </a:r>
            <a:r>
              <a:rPr lang="en-US" dirty="0" smtClean="0"/>
              <a:t>address 8.8.8.8 from </a:t>
            </a:r>
            <a:r>
              <a:rPr lang="en-US" dirty="0"/>
              <a:t>this range, largely because this address is easy to remember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662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Static IP Address </a:t>
            </a:r>
            <a:r>
              <a:rPr lang="en-US" sz="31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Assignment contd.</a:t>
            </a:r>
            <a:r>
              <a:rPr lang="en-US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/>
            </a:r>
            <a:br>
              <a:rPr lang="en-US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135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In many cases, however, the system administrator simply assigns </a:t>
            </a:r>
            <a:r>
              <a:rPr lang="en-US" sz="1800" dirty="0" smtClean="0"/>
              <a:t>server numbers </a:t>
            </a:r>
            <a:r>
              <a:rPr lang="en-US" sz="1800" dirty="0"/>
              <a:t>in order.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The administrator </a:t>
            </a:r>
            <a:r>
              <a:rPr lang="en-US" sz="1800" dirty="0"/>
              <a:t>makes a note of the addresses </a:t>
            </a:r>
            <a:r>
              <a:rPr lang="en-US" sz="1800" dirty="0" smtClean="0"/>
              <a:t>and updates </a:t>
            </a:r>
            <a:r>
              <a:rPr lang="en-US" sz="1800" dirty="0"/>
              <a:t>DNS records and so on to point to these addresses. We call this </a:t>
            </a:r>
            <a:r>
              <a:rPr lang="en-US" sz="1800" dirty="0" smtClean="0"/>
              <a:t>kind of </a:t>
            </a:r>
            <a:r>
              <a:rPr lang="en-US" sz="1800" dirty="0"/>
              <a:t>address </a:t>
            </a:r>
            <a:r>
              <a:rPr lang="en-US" sz="1800" i="1" dirty="0"/>
              <a:t>static </a:t>
            </a:r>
            <a:r>
              <a:rPr lang="en-US" sz="1800" dirty="0"/>
              <a:t>because once assigned it won’t change again without </a:t>
            </a:r>
            <a:r>
              <a:rPr lang="en-US" sz="1800" dirty="0" smtClean="0"/>
              <a:t>human intervention.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Now consider your home network: every time you plug a desktop PC to </a:t>
            </a:r>
            <a:r>
              <a:rPr lang="en-US" sz="1800" dirty="0" smtClean="0"/>
              <a:t>your router</a:t>
            </a:r>
            <a:r>
              <a:rPr lang="en-US" sz="1800" dirty="0"/>
              <a:t>, connect your laptop or phone to the wireless, or switch on </a:t>
            </a:r>
            <a:r>
              <a:rPr lang="en-US" sz="1800" dirty="0" smtClean="0"/>
              <a:t>your network-enabled </a:t>
            </a:r>
            <a:r>
              <a:rPr lang="en-US" sz="1800" dirty="0"/>
              <a:t>printer, this device has to get an IP address (often in </a:t>
            </a:r>
            <a:r>
              <a:rPr lang="en-US" sz="1800" dirty="0" smtClean="0"/>
              <a:t>the range </a:t>
            </a:r>
            <a:r>
              <a:rPr lang="en-US" sz="1800" dirty="0">
                <a:solidFill>
                  <a:srgbClr val="0070C0"/>
                </a:solidFill>
              </a:rPr>
              <a:t>192.168.0.0/16</a:t>
            </a:r>
            <a:r>
              <a:rPr lang="en-US" sz="1800" dirty="0"/>
              <a:t>).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You </a:t>
            </a:r>
            <a:r>
              <a:rPr lang="en-US" sz="1800" i="1" dirty="0"/>
              <a:t>could </a:t>
            </a:r>
            <a:r>
              <a:rPr lang="en-US" sz="1800" dirty="0"/>
              <a:t>assign an address sequentially </a:t>
            </a:r>
            <a:r>
              <a:rPr lang="en-US" sz="1800" dirty="0" smtClean="0"/>
              <a:t>yourself, but </a:t>
            </a:r>
            <a:r>
              <a:rPr lang="en-US" sz="1800" dirty="0"/>
              <a:t>the typical person at home isn’t a system administrator and may not </a:t>
            </a:r>
            <a:r>
              <a:rPr lang="en-US" sz="1800" dirty="0" smtClean="0"/>
              <a:t>keep thorough </a:t>
            </a:r>
            <a:r>
              <a:rPr lang="en-US" sz="1800" dirty="0"/>
              <a:t>records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/>
              <a:t>If your brother, who used to use the address </a:t>
            </a:r>
            <a:r>
              <a:rPr lang="en-US" sz="1800" dirty="0" smtClean="0">
                <a:solidFill>
                  <a:srgbClr val="0070C0"/>
                </a:solidFill>
              </a:rPr>
              <a:t>192.168.0.5</a:t>
            </a:r>
            <a:r>
              <a:rPr lang="en-US" sz="1800" dirty="0" smtClean="0"/>
              <a:t> but </a:t>
            </a:r>
            <a:r>
              <a:rPr lang="en-US" sz="1800" dirty="0"/>
              <a:t>hasn’t been home for ages, comes back to find that your new laser </a:t>
            </a:r>
            <a:r>
              <a:rPr lang="en-US" sz="1800" dirty="0" smtClean="0"/>
              <a:t>printer now </a:t>
            </a:r>
            <a:r>
              <a:rPr lang="en-US" sz="1800" dirty="0"/>
              <a:t>has that address, he won’t be able to connect to the </a:t>
            </a:r>
            <a:r>
              <a:rPr lang="en-US" sz="1800" dirty="0" smtClean="0"/>
              <a:t>Internet.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04868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DYNAMIC IP ADDRESS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486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we don’t typically have to choose an IP address for every </a:t>
            </a:r>
            <a:r>
              <a:rPr lang="en-US" sz="1800" dirty="0" smtClean="0"/>
              <a:t>device we </a:t>
            </a:r>
            <a:r>
              <a:rPr lang="en-US" sz="1800" dirty="0"/>
              <a:t>connect to a </a:t>
            </a:r>
            <a:r>
              <a:rPr lang="en-US" sz="1800" dirty="0" smtClean="0"/>
              <a:t>network.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Instead, when you connect a laptop, a printer, </a:t>
            </a:r>
            <a:r>
              <a:rPr lang="en-US" sz="1800" dirty="0" smtClean="0"/>
              <a:t>or even </a:t>
            </a:r>
            <a:r>
              <a:rPr lang="en-US" sz="1800" dirty="0"/>
              <a:t>a Twitter-following bubble machine, it can request an IP address </a:t>
            </a:r>
            <a:r>
              <a:rPr lang="en-US" sz="1800" dirty="0" smtClean="0"/>
              <a:t>from the </a:t>
            </a:r>
            <a:r>
              <a:rPr lang="en-US" sz="1800" dirty="0"/>
              <a:t>network itself using the Dynamic Host Configuration Protocol (DHCP</a:t>
            </a:r>
            <a:r>
              <a:rPr lang="en-US" sz="1800" dirty="0" smtClean="0"/>
              <a:t>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When the device tries to connect, instead of checking its internal </a:t>
            </a:r>
            <a:r>
              <a:rPr lang="en-US" sz="1800" dirty="0" smtClean="0"/>
              <a:t>configuration for </a:t>
            </a:r>
            <a:r>
              <a:rPr lang="en-US" sz="1800" dirty="0"/>
              <a:t>its address, it sends a message to the router asking for an </a:t>
            </a:r>
            <a:r>
              <a:rPr lang="en-US" sz="1800" dirty="0" smtClean="0"/>
              <a:t>address.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router assigns it an address</a:t>
            </a:r>
            <a:r>
              <a:rPr lang="en-US" sz="1800" dirty="0" smtClean="0"/>
              <a:t>. </a:t>
            </a:r>
            <a:r>
              <a:rPr lang="en-US" sz="1800" dirty="0"/>
              <a:t>This is not a static IP address which </a:t>
            </a:r>
            <a:r>
              <a:rPr lang="en-US" sz="1800" dirty="0" smtClean="0"/>
              <a:t>belongs to </a:t>
            </a:r>
            <a:r>
              <a:rPr lang="en-US" sz="1800" dirty="0"/>
              <a:t>the device indefinitely; rather, it is a temporary “lease” which is </a:t>
            </a:r>
            <a:r>
              <a:rPr lang="en-US" sz="1800" dirty="0" smtClean="0"/>
              <a:t>selected </a:t>
            </a:r>
            <a:r>
              <a:rPr lang="en-US" sz="1800" i="1" dirty="0" smtClean="0"/>
              <a:t>dynamically </a:t>
            </a:r>
            <a:r>
              <a:rPr lang="en-US" sz="1800" dirty="0"/>
              <a:t>according to which addresses are currently available.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If the router </a:t>
            </a:r>
            <a:r>
              <a:rPr lang="en-US" sz="1800" dirty="0"/>
              <a:t>is rebooted, the lease expires, or the device is switched off, some </a:t>
            </a:r>
            <a:r>
              <a:rPr lang="en-US" sz="1800" dirty="0" smtClean="0"/>
              <a:t>other device </a:t>
            </a:r>
            <a:r>
              <a:rPr lang="en-US" sz="1800" dirty="0"/>
              <a:t>may end up with that IP </a:t>
            </a:r>
            <a:r>
              <a:rPr lang="en-US" sz="1800" dirty="0" smtClean="0"/>
              <a:t>address.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This means that you can’t simply point a DNS entry to a device using DHCP.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In general, you can rely on the IP address probably being the same for </a:t>
            </a:r>
            <a:r>
              <a:rPr lang="en-US" sz="1800" dirty="0" smtClean="0"/>
              <a:t>a given </a:t>
            </a:r>
            <a:r>
              <a:rPr lang="en-US" sz="1800" dirty="0"/>
              <a:t>work session, but you shouldn’t hard-code the IP address </a:t>
            </a:r>
            <a:r>
              <a:rPr lang="en-US" sz="1800" dirty="0" smtClean="0"/>
              <a:t>anywhere that </a:t>
            </a:r>
            <a:r>
              <a:rPr lang="en-US" sz="1800" dirty="0"/>
              <a:t>you might try to use it another time, when it might have changed.</a:t>
            </a:r>
            <a:endParaRPr lang="en-US" sz="18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42239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DYNAMIC IP ADDRESS </a:t>
            </a:r>
            <a:r>
              <a:rPr lang="en-US" sz="2800" dirty="0" smtClean="0"/>
              <a:t>ASSIGNMENT contd.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305800" cy="5257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Even the simplest computing devices such as the Arduino </a:t>
            </a:r>
            <a:r>
              <a:rPr lang="en-US" sz="1800" dirty="0" smtClean="0"/>
              <a:t>board </a:t>
            </a:r>
            <a:r>
              <a:rPr lang="en-US" sz="1800" dirty="0"/>
              <a:t>can use DHCP.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Although </a:t>
            </a:r>
            <a:r>
              <a:rPr lang="en-US" sz="1800" dirty="0"/>
              <a:t>the Arduino’s Ethernet </a:t>
            </a:r>
            <a:r>
              <a:rPr lang="en-US" sz="1800" dirty="0" smtClean="0"/>
              <a:t>library allows </a:t>
            </a:r>
            <a:r>
              <a:rPr lang="en-US" sz="1800" dirty="0"/>
              <a:t>you to configure a static IP address, you can also request one </a:t>
            </a:r>
            <a:r>
              <a:rPr lang="en-US" sz="1800" dirty="0" smtClean="0"/>
              <a:t>via DHCP</a:t>
            </a:r>
            <a:r>
              <a:rPr lang="en-US" sz="1800" dirty="0"/>
              <a:t>.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Using </a:t>
            </a:r>
            <a:r>
              <a:rPr lang="en-US" sz="1800" dirty="0"/>
              <a:t>a static address may be fine for development (if you are </a:t>
            </a:r>
            <a:r>
              <a:rPr lang="en-US" sz="1800" dirty="0" smtClean="0"/>
              <a:t>the only </a:t>
            </a:r>
            <a:r>
              <a:rPr lang="en-US" sz="1800" dirty="0"/>
              <a:t>person connected to it with that address), but for working in groups </a:t>
            </a:r>
            <a:r>
              <a:rPr lang="en-US" sz="1800" dirty="0" smtClean="0"/>
              <a:t>or preparing </a:t>
            </a:r>
            <a:r>
              <a:rPr lang="en-US" sz="1800" dirty="0"/>
              <a:t>a device to be distributed to other people on arbitrary </a:t>
            </a:r>
            <a:r>
              <a:rPr lang="en-US" sz="1800" dirty="0" smtClean="0"/>
              <a:t>networks, you </a:t>
            </a:r>
            <a:r>
              <a:rPr lang="en-US" sz="1800" dirty="0"/>
              <a:t>almost certainly want a dynamic IP address</a:t>
            </a:r>
            <a:r>
              <a:rPr lang="en-US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8932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IPV6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638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When IP was </a:t>
            </a:r>
            <a:r>
              <a:rPr lang="en-US" sz="1800" dirty="0" smtClean="0"/>
              <a:t>standardized, </a:t>
            </a:r>
            <a:r>
              <a:rPr lang="en-US" sz="1800" dirty="0"/>
              <a:t>few could have predicted how quickly the </a:t>
            </a:r>
            <a:r>
              <a:rPr lang="en-US" sz="1800" dirty="0" smtClean="0"/>
              <a:t>4.3 billion </a:t>
            </a:r>
            <a:r>
              <a:rPr lang="en-US" sz="1800" dirty="0"/>
              <a:t>addresses that IPv4 allowed for would be allocated.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The expected growth </a:t>
            </a:r>
            <a:r>
              <a:rPr lang="en-US" sz="1800" dirty="0"/>
              <a:t>of the Internet of Things can only speed up this trend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/>
              <a:t>If your </a:t>
            </a:r>
            <a:r>
              <a:rPr lang="en-US" sz="1800" dirty="0" smtClean="0"/>
              <a:t>mobile phone</a:t>
            </a:r>
            <a:r>
              <a:rPr lang="en-US" sz="1800" dirty="0"/>
              <a:t>, watch, MP3 player, augmented reality sunglasses, and telehealth </a:t>
            </a:r>
            <a:r>
              <a:rPr lang="en-US" sz="1800" dirty="0" smtClean="0"/>
              <a:t>or sports-monitoring </a:t>
            </a:r>
            <a:r>
              <a:rPr lang="en-US" sz="1800" dirty="0"/>
              <a:t>devices are all connected to the Internet, then </a:t>
            </a:r>
            <a:r>
              <a:rPr lang="en-US" sz="1800" dirty="0" smtClean="0"/>
              <a:t>you personally </a:t>
            </a:r>
            <a:r>
              <a:rPr lang="en-US" sz="1800" dirty="0"/>
              <a:t>are carrying half a dozen IP addresses already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/>
              <a:t>Perhaps you have </a:t>
            </a:r>
            <a:r>
              <a:rPr lang="en-US" sz="1800" dirty="0" smtClean="0"/>
              <a:t>a dedicated </a:t>
            </a:r>
            <a:r>
              <a:rPr lang="en-US" sz="1800" dirty="0"/>
              <a:t>wallet server for micropayments? A personal web server </a:t>
            </a:r>
            <a:r>
              <a:rPr lang="en-US" sz="1800" dirty="0" smtClean="0"/>
              <a:t>that contains </a:t>
            </a:r>
            <a:r>
              <a:rPr lang="en-US" sz="1800" dirty="0"/>
              <a:t>your contact details and blog? One or more webcams </a:t>
            </a:r>
            <a:r>
              <a:rPr lang="en-US" sz="1800" dirty="0" smtClean="0"/>
              <a:t>recording your </a:t>
            </a:r>
            <a:r>
              <a:rPr lang="en-US" sz="1800" dirty="0"/>
              <a:t>day? Perhaps rather than a single health monitoring device, you </a:t>
            </a:r>
            <a:r>
              <a:rPr lang="en-US" sz="1800" dirty="0" smtClean="0"/>
              <a:t>have several </a:t>
            </a:r>
            <a:r>
              <a:rPr lang="en-US" sz="1800" dirty="0"/>
              <a:t>distributed across your person, with sensors for temperature, </a:t>
            </a:r>
            <a:r>
              <a:rPr lang="en-US" sz="1800" dirty="0" smtClean="0"/>
              <a:t>heart rate</a:t>
            </a:r>
            <a:r>
              <a:rPr lang="en-US" sz="1800" dirty="0"/>
              <a:t>, insulin levels, and any number of other stimuli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At home you would start with all your electronic devices being </a:t>
            </a:r>
            <a:r>
              <a:rPr lang="en-US" sz="1800" dirty="0" smtClean="0"/>
              <a:t>connected.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But </a:t>
            </a:r>
            <a:r>
              <a:rPr lang="en-US" sz="1800" dirty="0"/>
              <a:t>beyond that, you might also have sensors at every door and window </a:t>
            </a:r>
            <a:r>
              <a:rPr lang="en-US" sz="1800" dirty="0" smtClean="0"/>
              <a:t>for security. More </a:t>
            </a:r>
            <a:r>
              <a:rPr lang="en-US" sz="1800" dirty="0"/>
              <a:t>sensitive sound sensors to detect the presence of mice </a:t>
            </a:r>
            <a:r>
              <a:rPr lang="en-US" sz="1800" dirty="0" smtClean="0"/>
              <a:t>or beetles</a:t>
            </a:r>
            <a:r>
              <a:rPr lang="en-US" sz="1800" dirty="0"/>
              <a:t>.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Other </a:t>
            </a:r>
            <a:r>
              <a:rPr lang="en-US" sz="1800" dirty="0"/>
              <a:t>sensors to check temperature, moisture, and airflow levels </a:t>
            </a:r>
            <a:r>
              <a:rPr lang="en-US" sz="1800" dirty="0" smtClean="0"/>
              <a:t>for efficiency.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/>
              <a:t>It is hard to predict what order of number of Internet </a:t>
            </a:r>
            <a:r>
              <a:rPr lang="en-US" sz="1800" dirty="0" smtClean="0"/>
              <a:t>connected devices </a:t>
            </a:r>
            <a:r>
              <a:rPr lang="en-US" sz="1800" dirty="0"/>
              <a:t>a household might have in the near future. Tens? </a:t>
            </a:r>
            <a:r>
              <a:rPr lang="en-US" sz="1800" dirty="0" smtClean="0"/>
              <a:t>Hundreds? Thousands</a:t>
            </a:r>
            <a:r>
              <a:rPr lang="en-US" sz="1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1156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IPV6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562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Enter IPv6, which uses 128-bit addresses, usually displayed to users as </a:t>
            </a:r>
            <a:r>
              <a:rPr lang="en-US" sz="1800" dirty="0" smtClean="0"/>
              <a:t>eight groups </a:t>
            </a:r>
            <a:r>
              <a:rPr lang="en-US" sz="1800" dirty="0"/>
              <a:t>of four hexadecimal digits—for example, </a:t>
            </a:r>
            <a:r>
              <a:rPr lang="en-US" sz="1800" dirty="0" smtClean="0"/>
              <a:t>2001:0db8:85a3:0042 :0000:8a2e:0370:7334.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/>
              <a:t>The address space (2^128) is so huge that </a:t>
            </a:r>
            <a:r>
              <a:rPr lang="en-US" sz="1800" dirty="0" smtClean="0"/>
              <a:t>you could </a:t>
            </a:r>
            <a:r>
              <a:rPr lang="en-US" sz="1800" dirty="0"/>
              <a:t>assign the same number of addresses as the whole of IPv4 to </a:t>
            </a:r>
            <a:r>
              <a:rPr lang="en-US" sz="1800" i="1" dirty="0" smtClean="0"/>
              <a:t>every </a:t>
            </a:r>
            <a:r>
              <a:rPr lang="en-US" sz="1800" dirty="0" smtClean="0"/>
              <a:t>person </a:t>
            </a:r>
            <a:r>
              <a:rPr lang="en-US" sz="1800" dirty="0"/>
              <a:t>on the planet and barely make a dent in </a:t>
            </a:r>
            <a:r>
              <a:rPr lang="en-US" sz="1800" dirty="0" smtClean="0"/>
              <a:t>it.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The </a:t>
            </a:r>
            <a:r>
              <a:rPr lang="en-US" sz="1800" dirty="0"/>
              <a:t>new standard was discussed during the 1980s and finally released </a:t>
            </a:r>
            <a:r>
              <a:rPr lang="en-US" sz="1800" dirty="0" smtClean="0"/>
              <a:t>in 1996</a:t>
            </a:r>
            <a:r>
              <a:rPr lang="en-US" sz="1800" dirty="0"/>
              <a:t>. In 2013, it is still less popular than IPv4. You can find many ways </a:t>
            </a:r>
            <a:r>
              <a:rPr lang="en-US" sz="1800" dirty="0" smtClean="0"/>
              <a:t>to work </a:t>
            </a:r>
            <a:r>
              <a:rPr lang="en-US" sz="1800" dirty="0"/>
              <a:t>around the lack of public IP addresses using subnets, but there is </a:t>
            </a:r>
            <a:r>
              <a:rPr lang="en-US" sz="1800" dirty="0" smtClean="0"/>
              <a:t>a chicken-and-egg </a:t>
            </a:r>
            <a:r>
              <a:rPr lang="en-US" sz="1800" dirty="0"/>
              <a:t>problem with getting people to use IPv6 without </a:t>
            </a:r>
            <a:r>
              <a:rPr lang="en-US" sz="1800" dirty="0" smtClean="0"/>
              <a:t>ISP support </a:t>
            </a:r>
            <a:r>
              <a:rPr lang="en-US" sz="1800" dirty="0"/>
              <a:t>and vice versa.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It </a:t>
            </a:r>
            <a:r>
              <a:rPr lang="en-US" sz="1800" dirty="0"/>
              <a:t>was originally expected that mobile </a:t>
            </a:r>
            <a:r>
              <a:rPr lang="en-US" sz="1800" dirty="0" smtClean="0"/>
              <a:t>phones connected </a:t>
            </a:r>
            <a:r>
              <a:rPr lang="en-US" sz="1800" dirty="0"/>
              <a:t>to the Internet (another huge growth area) would push </a:t>
            </a:r>
            <a:r>
              <a:rPr lang="en-US" sz="1800" dirty="0" smtClean="0"/>
              <a:t>this technology </a:t>
            </a:r>
            <a:r>
              <a:rPr lang="en-US" sz="1800" dirty="0"/>
              <a:t>over the tipping point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>
                <a:solidFill>
                  <a:srgbClr val="FF0000"/>
                </a:solidFill>
              </a:rPr>
              <a:t>In fact, mobile networks are </a:t>
            </a:r>
            <a:r>
              <a:rPr lang="en-US" sz="1800" dirty="0" smtClean="0">
                <a:solidFill>
                  <a:srgbClr val="FF0000"/>
                </a:solidFill>
              </a:rPr>
              <a:t>increasingly using </a:t>
            </a:r>
            <a:r>
              <a:rPr lang="en-US" sz="1800" dirty="0">
                <a:solidFill>
                  <a:srgbClr val="FF0000"/>
                </a:solidFill>
              </a:rPr>
              <a:t>IPv6 internally to route traffic. </a:t>
            </a:r>
            <a:r>
              <a:rPr lang="en-US" sz="1800" dirty="0"/>
              <a:t>Although this infrastructure is </a:t>
            </a:r>
            <a:r>
              <a:rPr lang="en-US" sz="1800" dirty="0" smtClean="0"/>
              <a:t>still invisible </a:t>
            </a:r>
            <a:r>
              <a:rPr lang="en-US" sz="1800" dirty="0"/>
              <a:t>to the end user, it does mean that there is already a lot of use </a:t>
            </a:r>
            <a:r>
              <a:rPr lang="en-US" sz="1800" dirty="0" smtClean="0"/>
              <a:t>below the </a:t>
            </a:r>
            <a:r>
              <a:rPr lang="en-US" sz="1800" dirty="0"/>
              <a:t>surface which is stacked up, waiting for a tipping </a:t>
            </a:r>
            <a:r>
              <a:rPr lang="en-US" sz="1800" dirty="0" smtClean="0"/>
              <a:t>point.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93349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874729"/>
            <a:ext cx="7315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TCP and UDP </a:t>
            </a:r>
            <a:r>
              <a:rPr lang="en-US" sz="2800" b="1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Ports</a:t>
            </a:r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-</a:t>
            </a:r>
          </a:p>
          <a:p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An Example: HTTP Ports, </a:t>
            </a:r>
            <a:endParaRPr lang="en-US" sz="2800" dirty="0" smtClean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Other </a:t>
            </a:r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Common Ports, </a:t>
            </a:r>
            <a:endParaRPr lang="en-US" sz="2800" dirty="0" smtClean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Application </a:t>
            </a:r>
            <a:r>
              <a:rPr lang="en-US" sz="2800" b="1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Layer Protocols</a:t>
            </a:r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- </a:t>
            </a:r>
            <a:endParaRPr lang="en-US" sz="2800" dirty="0" smtClean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HTTP</a:t>
            </a:r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, </a:t>
            </a:r>
            <a:endParaRPr lang="en-US" sz="2800" dirty="0" smtClean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HTTPS</a:t>
            </a:r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: Encrypted HTTP</a:t>
            </a:r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,</a:t>
            </a:r>
          </a:p>
          <a:p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Other </a:t>
            </a:r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Application Layer Protocols.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717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IPv6 and Powering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/>
          <a:p>
            <a:r>
              <a:rPr lang="en-US" sz="1800" dirty="0"/>
              <a:t>We can see that an explosion in the number of Internet of Things devices </a:t>
            </a:r>
            <a:r>
              <a:rPr lang="en-US" sz="1800" dirty="0" smtClean="0"/>
              <a:t>will almost </a:t>
            </a:r>
            <a:r>
              <a:rPr lang="en-US" sz="1800" dirty="0"/>
              <a:t>certainly need IPv6 in the future. </a:t>
            </a:r>
            <a:endParaRPr lang="en-US" sz="1800" dirty="0" smtClean="0"/>
          </a:p>
          <a:p>
            <a:r>
              <a:rPr lang="en-US" sz="1800" dirty="0" smtClean="0"/>
              <a:t>But </a:t>
            </a:r>
            <a:r>
              <a:rPr lang="en-US" sz="1800" dirty="0"/>
              <a:t>we also have to consider </a:t>
            </a:r>
            <a:r>
              <a:rPr lang="en-US" sz="1800" dirty="0" smtClean="0"/>
              <a:t>the power </a:t>
            </a:r>
            <a:r>
              <a:rPr lang="en-US" sz="1800" dirty="0"/>
              <a:t>consumption of all these devices. We know that we can </a:t>
            </a:r>
            <a:r>
              <a:rPr lang="en-US" sz="1800" dirty="0" smtClean="0"/>
              <a:t>regularly charge </a:t>
            </a:r>
            <a:r>
              <a:rPr lang="en-US" sz="1800" dirty="0"/>
              <a:t>and maintain a small handful of devices. At any one moment, </a:t>
            </a:r>
            <a:r>
              <a:rPr lang="en-US" sz="1800" dirty="0" smtClean="0"/>
              <a:t>we might </a:t>
            </a:r>
            <a:r>
              <a:rPr lang="en-US" sz="1800" dirty="0"/>
              <a:t>have a laptop, a tablet, a phone, a camera, and a music player </a:t>
            </a:r>
            <a:r>
              <a:rPr lang="en-US" sz="1800" dirty="0" smtClean="0"/>
              <a:t>plugged in </a:t>
            </a:r>
            <a:r>
              <a:rPr lang="en-US" sz="1800" dirty="0"/>
              <a:t>to charge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The constant juggling of power sockets, chargers, and cables </a:t>
            </a:r>
            <a:r>
              <a:rPr lang="en-US" sz="1800" dirty="0" smtClean="0"/>
              <a:t>is feasible </a:t>
            </a:r>
            <a:r>
              <a:rPr lang="en-US" sz="1800" dirty="0"/>
              <a:t>but fiddly. The requirements for large numbers of devices, </a:t>
            </a:r>
            <a:r>
              <a:rPr lang="en-US" sz="1800" dirty="0" smtClean="0"/>
              <a:t>however, are </a:t>
            </a:r>
            <a:r>
              <a:rPr lang="en-US" sz="1800" dirty="0"/>
              <a:t>very different</a:t>
            </a:r>
            <a:r>
              <a:rPr lang="en-US" sz="1800" dirty="0" smtClean="0"/>
              <a:t>.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rgbClr val="FF0000"/>
                </a:solidFill>
              </a:rPr>
              <a:t>The devices should be low </a:t>
            </a:r>
            <a:r>
              <a:rPr lang="en-US" sz="1800" dirty="0" smtClean="0">
                <a:solidFill>
                  <a:srgbClr val="FF0000"/>
                </a:solidFill>
              </a:rPr>
              <a:t>power to  </a:t>
            </a:r>
            <a:r>
              <a:rPr lang="en-US" sz="1800" dirty="0" smtClean="0">
                <a:solidFill>
                  <a:srgbClr val="FF0000"/>
                </a:solidFill>
              </a:rPr>
              <a:t>maximizing </a:t>
            </a:r>
            <a:r>
              <a:rPr lang="en-US" sz="1800" dirty="0">
                <a:solidFill>
                  <a:srgbClr val="FF0000"/>
                </a:solidFill>
              </a:rPr>
              <a:t>battery life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rgbClr val="FF0000"/>
                </a:solidFill>
              </a:rPr>
              <a:t>and very reliable, </a:t>
            </a:r>
            <a:r>
              <a:rPr lang="en-US" sz="1800" dirty="0" smtClean="0">
                <a:solidFill>
                  <a:srgbClr val="FF0000"/>
                </a:solidFill>
              </a:rPr>
              <a:t>while still </a:t>
            </a:r>
            <a:r>
              <a:rPr lang="en-US" sz="1800" dirty="0">
                <a:solidFill>
                  <a:srgbClr val="FF0000"/>
                </a:solidFill>
              </a:rPr>
              <a:t>being capable of connecting to the Internet.</a:t>
            </a:r>
            <a:r>
              <a:rPr lang="en-US" sz="1800" dirty="0"/>
              <a:t> Perhaps to accomplish </a:t>
            </a:r>
            <a:r>
              <a:rPr lang="en-US" sz="1800" dirty="0" smtClean="0"/>
              <a:t>this, these </a:t>
            </a:r>
            <a:r>
              <a:rPr lang="en-US" sz="1800" dirty="0"/>
              <a:t>devices will team together in a mesh network. </a:t>
            </a:r>
            <a:endParaRPr lang="en-US" sz="1800" dirty="0" smtClean="0"/>
          </a:p>
          <a:p>
            <a:r>
              <a:rPr lang="en-US" sz="1800" dirty="0" smtClean="0"/>
              <a:t>This </a:t>
            </a:r>
            <a:r>
              <a:rPr lang="en-US" sz="1800" dirty="0"/>
              <a:t>is the vision </a:t>
            </a:r>
            <a:r>
              <a:rPr lang="en-US" sz="1800" dirty="0" smtClean="0"/>
              <a:t>of  6LoWPAN</a:t>
            </a:r>
            <a:r>
              <a:rPr lang="en-US" sz="1800" dirty="0"/>
              <a:t>, an IETF working group proposing solutions for</a:t>
            </a:r>
            <a:r>
              <a:rPr lang="en-US" sz="1800" dirty="0">
                <a:solidFill>
                  <a:srgbClr val="0070C0"/>
                </a:solidFill>
              </a:rPr>
              <a:t> “IPv6 over </a:t>
            </a:r>
            <a:r>
              <a:rPr lang="en-US" sz="1800" dirty="0" smtClean="0">
                <a:solidFill>
                  <a:srgbClr val="0070C0"/>
                </a:solidFill>
              </a:rPr>
              <a:t>Low power </a:t>
            </a:r>
            <a:r>
              <a:rPr lang="en-US" sz="1800" dirty="0">
                <a:solidFill>
                  <a:srgbClr val="0070C0"/>
                </a:solidFill>
              </a:rPr>
              <a:t>Wireless Personal Area Networks”</a:t>
            </a:r>
            <a:r>
              <a:rPr lang="en-US" sz="1800" dirty="0"/>
              <a:t>, using technologies such as </a:t>
            </a:r>
            <a:r>
              <a:rPr lang="en-US" sz="1800" dirty="0" smtClean="0"/>
              <a:t>IEEE 802.15.4</a:t>
            </a:r>
            <a:r>
              <a:rPr lang="en-US" sz="1800" dirty="0"/>
              <a:t>. </a:t>
            </a:r>
            <a:r>
              <a:rPr lang="en-US" sz="1800" dirty="0" smtClean="0"/>
              <a:t>While a detailed discussion of 6LoWPAN and associated technologies is beyond the scope of this book, we do come back to many related issues, such as maximizing battery life in Chapter 8 on embedded programming.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71747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Conclusion on IPv6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/>
          </a:bodyPr>
          <a:lstStyle/>
          <a:p>
            <a:r>
              <a:rPr lang="en-US" sz="1800" dirty="0"/>
              <a:t>Although IPv6 is, or will be, big news, we do not go into further detail in </a:t>
            </a:r>
            <a:r>
              <a:rPr lang="en-US" sz="1800" dirty="0" smtClean="0"/>
              <a:t>this book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In </a:t>
            </a:r>
            <a:r>
              <a:rPr lang="en-US" sz="1800" dirty="0"/>
              <a:t>2013, you can find more libraries, more hardware, and more </a:t>
            </a:r>
            <a:r>
              <a:rPr lang="en-US" sz="1800" dirty="0" smtClean="0"/>
              <a:t>people that </a:t>
            </a:r>
            <a:r>
              <a:rPr lang="en-US" sz="1800" dirty="0"/>
              <a:t>can support IPv4, and this is what will be most helpful when you </a:t>
            </a:r>
            <a:r>
              <a:rPr lang="en-US" sz="1800" dirty="0" smtClean="0"/>
              <a:t>are moving </a:t>
            </a:r>
            <a:r>
              <a:rPr lang="en-US" sz="1800" dirty="0"/>
              <a:t>from prototype to production on an Internet of Things device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Even though </a:t>
            </a:r>
            <a:r>
              <a:rPr lang="en-US" sz="1800" dirty="0"/>
              <a:t>we are getting close to the tipping point, existing IPv4 services </a:t>
            </a:r>
            <a:r>
              <a:rPr lang="en-US" sz="1800" dirty="0" smtClean="0"/>
              <a:t>will be </a:t>
            </a:r>
            <a:r>
              <a:rPr lang="en-US" sz="1800" dirty="0"/>
              <a:t>able to migrate to IPv6 networks with minimal or possibly no </a:t>
            </a:r>
            <a:r>
              <a:rPr lang="en-US" sz="1800" dirty="0" smtClean="0"/>
              <a:t>rewriting.</a:t>
            </a:r>
          </a:p>
          <a:p>
            <a:r>
              <a:rPr lang="en-US" sz="1800" dirty="0" smtClean="0"/>
              <a:t> If </a:t>
            </a:r>
            <a:r>
              <a:rPr lang="en-US" sz="1800" dirty="0"/>
              <a:t>you are working on IPv6 network infrastructure or are an early adopter </a:t>
            </a:r>
            <a:r>
              <a:rPr lang="en-US" sz="1800" dirty="0" smtClean="0"/>
              <a:t>of 6LoWPAN</a:t>
            </a:r>
            <a:r>
              <a:rPr lang="en-US" sz="1800" dirty="0"/>
              <a:t>, you will have specific knowledge requirements that are </a:t>
            </a:r>
            <a:r>
              <a:rPr lang="en-US" sz="1800" dirty="0" smtClean="0"/>
              <a:t>beyond the </a:t>
            </a:r>
            <a:r>
              <a:rPr lang="en-US" sz="1800" dirty="0"/>
              <a:t>current scope of this book.</a:t>
            </a:r>
          </a:p>
        </p:txBody>
      </p:sp>
    </p:spTree>
    <p:extLst>
      <p:ext uri="{BB962C8B-B14F-4D97-AF65-F5344CB8AC3E}">
        <p14:creationId xmlns:p14="http://schemas.microsoft.com/office/powerpoint/2010/main" val="2032002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MAC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As well as an IP address, every network-connected device also has a </a:t>
            </a:r>
            <a:r>
              <a:rPr lang="en-US" sz="1800" dirty="0" smtClean="0"/>
              <a:t>MAC address</a:t>
            </a:r>
            <a:r>
              <a:rPr lang="en-US" sz="1800" dirty="0"/>
              <a:t>, which is like the final address on a physical envelope in our analogy.</a:t>
            </a:r>
          </a:p>
          <a:p>
            <a:r>
              <a:rPr lang="en-US" sz="1800" dirty="0"/>
              <a:t>It is used to differentiate different machines on the same physical network </a:t>
            </a:r>
            <a:r>
              <a:rPr lang="en-US" sz="1800" dirty="0" smtClean="0"/>
              <a:t>so that </a:t>
            </a:r>
            <a:r>
              <a:rPr lang="en-US" sz="1800" dirty="0"/>
              <a:t>they can exchange packets. This relates to the lowest-level </a:t>
            </a:r>
            <a:r>
              <a:rPr lang="en-US" sz="1800" dirty="0">
                <a:solidFill>
                  <a:srgbClr val="0070C0"/>
                </a:solidFill>
              </a:rPr>
              <a:t>“link layer” </a:t>
            </a:r>
            <a:r>
              <a:rPr lang="en-US" sz="1800" dirty="0" smtClean="0"/>
              <a:t>of the </a:t>
            </a:r>
            <a:r>
              <a:rPr lang="en-US" sz="1800" dirty="0"/>
              <a:t>TCP/IP stack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Though MAC addresses are globally unique, they </a:t>
            </a:r>
            <a:r>
              <a:rPr lang="en-US" sz="1800" dirty="0" smtClean="0"/>
              <a:t>don’t typically </a:t>
            </a:r>
            <a:r>
              <a:rPr lang="en-US" sz="1800" dirty="0"/>
              <a:t>get used outside of one Ethernet network (</a:t>
            </a:r>
            <a:r>
              <a:rPr lang="en-US" sz="1800" dirty="0">
                <a:solidFill>
                  <a:srgbClr val="0070C0"/>
                </a:solidFill>
              </a:rPr>
              <a:t>for example, </a:t>
            </a:r>
            <a:r>
              <a:rPr lang="en-US" sz="1800" dirty="0" smtClean="0">
                <a:solidFill>
                  <a:srgbClr val="0070C0"/>
                </a:solidFill>
              </a:rPr>
              <a:t>beyond your </a:t>
            </a:r>
            <a:r>
              <a:rPr lang="en-US" sz="1800" dirty="0">
                <a:solidFill>
                  <a:srgbClr val="0070C0"/>
                </a:solidFill>
              </a:rPr>
              <a:t>home router</a:t>
            </a:r>
            <a:r>
              <a:rPr lang="en-US" sz="1800" dirty="0"/>
              <a:t>). So, when an IP message is routed, it hops from node </a:t>
            </a:r>
            <a:r>
              <a:rPr lang="en-US" sz="1800" dirty="0" smtClean="0"/>
              <a:t>to node</a:t>
            </a:r>
            <a:r>
              <a:rPr lang="en-US" sz="1800" dirty="0"/>
              <a:t>, and when it finally reaches a node which knows where the </a:t>
            </a:r>
            <a:r>
              <a:rPr lang="en-US" sz="1800" i="1" dirty="0" smtClean="0"/>
              <a:t>physical </a:t>
            </a:r>
            <a:r>
              <a:rPr lang="en-US" sz="1800" dirty="0" smtClean="0"/>
              <a:t>machine </a:t>
            </a:r>
            <a:r>
              <a:rPr lang="en-US" sz="1800" dirty="0"/>
              <a:t>is, that node passes the message to the device associated with </a:t>
            </a:r>
            <a:r>
              <a:rPr lang="en-US" sz="1800" dirty="0" smtClean="0"/>
              <a:t>that MAC </a:t>
            </a:r>
            <a:r>
              <a:rPr lang="en-US" sz="1800" dirty="0"/>
              <a:t>address.</a:t>
            </a:r>
          </a:p>
          <a:p>
            <a:r>
              <a:rPr lang="en-US" sz="1800" dirty="0"/>
              <a:t>MAC stands for </a:t>
            </a:r>
            <a:r>
              <a:rPr lang="en-US" sz="1800" i="1" dirty="0"/>
              <a:t>Media Access Control</a:t>
            </a:r>
            <a:r>
              <a:rPr lang="en-US" sz="1800" dirty="0"/>
              <a:t>. It is a 48-bit number, usually </a:t>
            </a:r>
            <a:r>
              <a:rPr lang="en-US" sz="1800" dirty="0" smtClean="0"/>
              <a:t>written as </a:t>
            </a:r>
            <a:r>
              <a:rPr lang="en-US" sz="1800" dirty="0"/>
              <a:t>six groups of </a:t>
            </a:r>
            <a:r>
              <a:rPr lang="en-US" sz="1800" dirty="0" smtClean="0"/>
              <a:t>hexadecimal </a:t>
            </a:r>
            <a:r>
              <a:rPr lang="en-US" sz="1800" dirty="0"/>
              <a:t>digits, separated by colons—for example</a:t>
            </a:r>
            <a:r>
              <a:rPr lang="en-US" sz="1800" dirty="0" smtClean="0"/>
              <a:t>:</a:t>
            </a:r>
          </a:p>
          <a:p>
            <a:pPr marL="0" indent="0">
              <a:buNone/>
            </a:pPr>
            <a:r>
              <a:rPr lang="en-US" sz="1800" dirty="0" smtClean="0"/>
              <a:t>                                                   </a:t>
            </a:r>
            <a:r>
              <a:rPr lang="en-US" sz="1800" dirty="0" smtClean="0">
                <a:solidFill>
                  <a:srgbClr val="0070C0"/>
                </a:solidFill>
              </a:rPr>
              <a:t>01:23:45:67:89:ab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dirty="0"/>
              <a:t>Most devices, such as your laptop, come with the MAC address burned </a:t>
            </a:r>
            <a:r>
              <a:rPr lang="en-US" sz="1800" dirty="0" smtClean="0"/>
              <a:t>into their </a:t>
            </a:r>
            <a:r>
              <a:rPr lang="en-US" sz="1800" dirty="0"/>
              <a:t>Ethernet chips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Some chips, such as the Arduino Ethernet’s </a:t>
            </a:r>
            <a:r>
              <a:rPr lang="en-US" sz="1800" dirty="0" smtClean="0"/>
              <a:t>WizNet, don’t </a:t>
            </a:r>
            <a:r>
              <a:rPr lang="en-US" sz="1800" dirty="0"/>
              <a:t>have a hard-coded MAC address, though.</a:t>
            </a:r>
          </a:p>
        </p:txBody>
      </p:sp>
    </p:spTree>
    <p:extLst>
      <p:ext uri="{BB962C8B-B14F-4D97-AF65-F5344CB8AC3E}">
        <p14:creationId xmlns:p14="http://schemas.microsoft.com/office/powerpoint/2010/main" val="4137593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MAC </a:t>
            </a:r>
            <a:r>
              <a:rPr lang="en-US" sz="2800" dirty="0" smtClean="0"/>
              <a:t>ADDRESSES contd.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This is for </a:t>
            </a:r>
            <a:r>
              <a:rPr lang="en-US" sz="1800" dirty="0" smtClean="0"/>
              <a:t>production reasons</a:t>
            </a:r>
            <a:r>
              <a:rPr lang="en-US" sz="1800" dirty="0"/>
              <a:t>: if the chips are mass produced, they are, of course, </a:t>
            </a:r>
            <a:r>
              <a:rPr lang="en-US" sz="1800" i="1" dirty="0"/>
              <a:t>identical</a:t>
            </a:r>
            <a:r>
              <a:rPr lang="en-US" sz="1800" dirty="0"/>
              <a:t>. So </a:t>
            </a:r>
            <a:r>
              <a:rPr lang="en-US" sz="1800" dirty="0" smtClean="0"/>
              <a:t>they can’t</a:t>
            </a:r>
            <a:r>
              <a:rPr lang="en-US" sz="1800" dirty="0"/>
              <a:t>, physically, contain a distinctive address. </a:t>
            </a:r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address could be stored </a:t>
            </a:r>
            <a:r>
              <a:rPr lang="en-US" sz="1800" dirty="0" smtClean="0"/>
              <a:t>in the </a:t>
            </a:r>
            <a:r>
              <a:rPr lang="en-US" sz="1800" dirty="0"/>
              <a:t>chip’s firmware, but this would then require every chip to be built </a:t>
            </a:r>
            <a:r>
              <a:rPr lang="en-US" sz="1800" dirty="0" smtClean="0"/>
              <a:t>with custom </a:t>
            </a:r>
            <a:r>
              <a:rPr lang="en-US" sz="1800" dirty="0"/>
              <a:t>code compiled in the firmware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Alternatively, one could provide a</a:t>
            </a:r>
          </a:p>
          <a:p>
            <a:r>
              <a:rPr lang="en-US" sz="1800" dirty="0"/>
              <a:t>simple data chip which stores just the MAC address and have the </a:t>
            </a:r>
            <a:r>
              <a:rPr lang="en-US" sz="1800" dirty="0" smtClean="0">
                <a:solidFill>
                  <a:srgbClr val="0070C0"/>
                </a:solidFill>
              </a:rPr>
              <a:t>WizNet</a:t>
            </a:r>
            <a:r>
              <a:rPr lang="en-US" sz="1800" dirty="0"/>
              <a:t> </a:t>
            </a:r>
            <a:r>
              <a:rPr lang="en-US" sz="1800" dirty="0" smtClean="0"/>
              <a:t>chip </a:t>
            </a:r>
            <a:r>
              <a:rPr lang="en-US" sz="1800" dirty="0"/>
              <a:t>read that. </a:t>
            </a:r>
            <a:endParaRPr lang="en-US" sz="1800" dirty="0" smtClean="0"/>
          </a:p>
          <a:p>
            <a:r>
              <a:rPr lang="en-US" sz="1800" dirty="0" smtClean="0"/>
              <a:t>Obviously</a:t>
            </a:r>
            <a:r>
              <a:rPr lang="en-US" sz="1800" dirty="0"/>
              <a:t>, most consumer devices use some similar </a:t>
            </a:r>
            <a:r>
              <a:rPr lang="en-US" sz="1800" dirty="0" smtClean="0"/>
              <a:t>process to </a:t>
            </a:r>
            <a:r>
              <a:rPr lang="en-US" sz="1800" dirty="0"/>
              <a:t>ensure that the machine always starts up with the same unique </a:t>
            </a:r>
            <a:r>
              <a:rPr lang="en-US" sz="1800" dirty="0" smtClean="0"/>
              <a:t>MAC address</a:t>
            </a:r>
            <a:r>
              <a:rPr lang="en-US" sz="1800" dirty="0"/>
              <a:t>. The Arduino board, as a low-cost prototyping platform for </a:t>
            </a:r>
            <a:r>
              <a:rPr lang="en-US" sz="1800" dirty="0" smtClean="0"/>
              <a:t>developers, doesn’t </a:t>
            </a:r>
            <a:r>
              <a:rPr lang="en-US" sz="1800" dirty="0"/>
              <a:t>bother with that nicety, to save time and cost. </a:t>
            </a:r>
            <a:endParaRPr lang="en-US" sz="1800" dirty="0" smtClean="0"/>
          </a:p>
          <a:p>
            <a:r>
              <a:rPr lang="en-US" sz="1800" dirty="0" smtClean="0"/>
              <a:t>Yet </a:t>
            </a:r>
            <a:r>
              <a:rPr lang="en-US" sz="1800" dirty="0"/>
              <a:t>it does </a:t>
            </a:r>
            <a:r>
              <a:rPr lang="en-US" sz="1800" dirty="0" smtClean="0"/>
              <a:t>come with </a:t>
            </a:r>
            <a:r>
              <a:rPr lang="en-US" sz="1800" dirty="0"/>
              <a:t>a sticker with a MAC address printed on it. Although this might seem </a:t>
            </a:r>
            <a:r>
              <a:rPr lang="en-US" sz="1800" dirty="0" smtClean="0"/>
              <a:t>a bit </a:t>
            </a:r>
            <a:r>
              <a:rPr lang="en-US" sz="1800" dirty="0"/>
              <a:t>odd, there is a good reason for it: that MAC address is reserved </a:t>
            </a:r>
            <a:r>
              <a:rPr lang="en-US" sz="1800" dirty="0" smtClean="0"/>
              <a:t>and therefore </a:t>
            </a:r>
            <a:r>
              <a:rPr lang="en-US" sz="1800" dirty="0"/>
              <a:t>is guaranteed unique if you want to use it. For </a:t>
            </a:r>
            <a:r>
              <a:rPr lang="en-US" sz="1800" dirty="0" smtClean="0"/>
              <a:t>development purposes</a:t>
            </a:r>
            <a:r>
              <a:rPr lang="en-US" sz="1800" dirty="0"/>
              <a:t>, you can simply choose a MAC address that is known not to </a:t>
            </a:r>
            <a:r>
              <a:rPr lang="en-US" sz="1800" dirty="0" smtClean="0"/>
              <a:t>exist in </a:t>
            </a:r>
            <a:r>
              <a:rPr lang="en-US" sz="1800" dirty="0"/>
              <a:t>your network</a:t>
            </a:r>
            <a:r>
              <a:rPr lang="en-US" sz="1800" dirty="0" smtClean="0"/>
              <a:t>.</a:t>
            </a:r>
          </a:p>
          <a:p>
            <a:r>
              <a:rPr lang="en-US" sz="1800" i="1" dirty="0">
                <a:solidFill>
                  <a:srgbClr val="0070C0"/>
                </a:solidFill>
              </a:rPr>
              <a:t>WizNet is a Korean manufacturer which </a:t>
            </a:r>
            <a:r>
              <a:rPr lang="en-US" sz="1800" i="1" dirty="0" smtClean="0">
                <a:solidFill>
                  <a:srgbClr val="0070C0"/>
                </a:solidFill>
              </a:rPr>
              <a:t>specializes </a:t>
            </a:r>
            <a:r>
              <a:rPr lang="en-US" sz="1800" i="1" dirty="0">
                <a:solidFill>
                  <a:srgbClr val="0070C0"/>
                </a:solidFill>
              </a:rPr>
              <a:t>in </a:t>
            </a:r>
            <a:r>
              <a:rPr lang="en-US" sz="1800" i="1" dirty="0" smtClean="0">
                <a:solidFill>
                  <a:srgbClr val="0070C0"/>
                </a:solidFill>
              </a:rPr>
              <a:t>networking chips </a:t>
            </a:r>
            <a:r>
              <a:rPr lang="en-US" sz="1800" i="1" dirty="0">
                <a:solidFill>
                  <a:srgbClr val="0070C0"/>
                </a:solidFill>
              </a:rPr>
              <a:t>for embedded devices. Many popular microcontrollers </a:t>
            </a:r>
            <a:r>
              <a:rPr lang="en-US" sz="1800" i="1" dirty="0" smtClean="0">
                <a:solidFill>
                  <a:srgbClr val="0070C0"/>
                </a:solidFill>
              </a:rPr>
              <a:t>which we </a:t>
            </a:r>
            <a:r>
              <a:rPr lang="en-US" sz="1800" i="1" dirty="0">
                <a:solidFill>
                  <a:srgbClr val="0070C0"/>
                </a:solidFill>
              </a:rPr>
              <a:t>look </a:t>
            </a:r>
            <a:r>
              <a:rPr lang="en-US" sz="1800" i="1" dirty="0" smtClean="0">
                <a:solidFill>
                  <a:srgbClr val="0070C0"/>
                </a:solidFill>
              </a:rPr>
              <a:t>at </a:t>
            </a:r>
            <a:r>
              <a:rPr lang="en-US" sz="1800" i="1" dirty="0">
                <a:solidFill>
                  <a:srgbClr val="0070C0"/>
                </a:solidFill>
              </a:rPr>
              <a:t>use these chips</a:t>
            </a:r>
            <a:r>
              <a:rPr lang="en-US" sz="1800" i="1" dirty="0" smtClean="0">
                <a:solidFill>
                  <a:srgbClr val="0070C0"/>
                </a:solidFill>
              </a:rPr>
              <a:t>.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endParaRPr lang="en-US" sz="1800" dirty="0" smtClean="0"/>
          </a:p>
          <a:p>
            <a:endParaRPr lang="en-US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24661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TCP AND UDP 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562600"/>
          </a:xfrm>
        </p:spPr>
        <p:txBody>
          <a:bodyPr>
            <a:normAutofit/>
          </a:bodyPr>
          <a:lstStyle/>
          <a:p>
            <a:r>
              <a:rPr lang="en-US" sz="1800" dirty="0"/>
              <a:t>A messenger with a formal invitation for a wealthy family of the </a:t>
            </a:r>
            <a:r>
              <a:rPr lang="en-US" sz="1800" dirty="0" smtClean="0"/>
              <a:t>Italian Renaissance </a:t>
            </a:r>
            <a:r>
              <a:rPr lang="en-US" sz="1800" dirty="0"/>
              <a:t>would go straight to the front entrance to deliver it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A </a:t>
            </a:r>
            <a:r>
              <a:rPr lang="en-US" sz="1800" dirty="0" smtClean="0"/>
              <a:t>grocer delivering </a:t>
            </a:r>
            <a:r>
              <a:rPr lang="en-US" sz="1800" dirty="0"/>
              <a:t>a crate of the first artichokes of the season would go instead to </a:t>
            </a:r>
            <a:r>
              <a:rPr lang="en-US" sz="1800" dirty="0" smtClean="0"/>
              <a:t>a service </a:t>
            </a:r>
            <a:r>
              <a:rPr lang="en-US" sz="1800" dirty="0"/>
              <a:t>entrance, where the crate could be taken quickly to the </a:t>
            </a:r>
            <a:r>
              <a:rPr lang="en-US" sz="1800" dirty="0" smtClean="0"/>
              <a:t>kitchen without </a:t>
            </a:r>
            <a:r>
              <a:rPr lang="en-US" sz="1800" dirty="0"/>
              <a:t>getting in the way of the masters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The following engraving, by </a:t>
            </a:r>
            <a:r>
              <a:rPr lang="en-US" sz="1800" dirty="0" smtClean="0"/>
              <a:t>John Gilbert</a:t>
            </a:r>
            <a:r>
              <a:rPr lang="en-US" sz="1800" dirty="0"/>
              <a:t>, is taken from Shakespeare’s </a:t>
            </a:r>
            <a:r>
              <a:rPr lang="en-US" sz="1800" i="1" dirty="0"/>
              <a:t>Romeo and Juliet</a:t>
            </a:r>
            <a:r>
              <a:rPr lang="en-US" sz="1800" dirty="0"/>
              <a:t>. This reminds us </a:t>
            </a:r>
            <a:r>
              <a:rPr lang="en-US" sz="1800" dirty="0" smtClean="0"/>
              <a:t>that the </a:t>
            </a:r>
            <a:r>
              <a:rPr lang="en-US" sz="1800" dirty="0"/>
              <a:t>house of the Capulets has at least one other entrance—on Juliet’s balcony.</a:t>
            </a:r>
          </a:p>
          <a:p>
            <a:r>
              <a:rPr lang="en-US" sz="1800" dirty="0"/>
              <a:t>If Romeo wants to see his beloved, that is the only way to go. If he climbs </a:t>
            </a:r>
            <a:r>
              <a:rPr lang="en-US" sz="1800" dirty="0" smtClean="0"/>
              <a:t>up the </a:t>
            </a:r>
            <a:r>
              <a:rPr lang="en-US" sz="1800" dirty="0"/>
              <a:t>wrong balcony, he’ll either wait outside (the nurse is fast asleep and </a:t>
            </a:r>
            <a:r>
              <a:rPr lang="en-US" sz="1800" dirty="0" smtClean="0"/>
              <a:t>can’t hear </a:t>
            </a:r>
            <a:r>
              <a:rPr lang="en-US" sz="1800" dirty="0"/>
              <a:t>his knocks) or get chased away by the angry </a:t>
            </a:r>
            <a:r>
              <a:rPr lang="en-US" sz="1800" dirty="0" smtClean="0"/>
              <a:t>father. </a:t>
            </a:r>
          </a:p>
          <a:p>
            <a:r>
              <a:rPr lang="en-US" sz="1800" dirty="0" smtClean="0"/>
              <a:t>Similarly</a:t>
            </a:r>
            <a:r>
              <a:rPr lang="en-US" sz="1800" dirty="0"/>
              <a:t>, </a:t>
            </a:r>
            <a:r>
              <a:rPr lang="en-US" sz="1800" dirty="0">
                <a:solidFill>
                  <a:srgbClr val="FF0000"/>
                </a:solidFill>
              </a:rPr>
              <a:t>when you send a TCP/IP message over the Internet, you have </a:t>
            </a:r>
            <a:r>
              <a:rPr lang="en-US" sz="1800" dirty="0" smtClean="0">
                <a:solidFill>
                  <a:srgbClr val="FF0000"/>
                </a:solidFill>
              </a:rPr>
              <a:t>to send </a:t>
            </a:r>
            <a:r>
              <a:rPr lang="en-US" sz="1800" dirty="0">
                <a:solidFill>
                  <a:srgbClr val="FF0000"/>
                </a:solidFill>
              </a:rPr>
              <a:t>it to the right port. TCP ports, unlike entrances to the Capulet </a:t>
            </a:r>
            <a:r>
              <a:rPr lang="en-US" sz="1800" dirty="0" smtClean="0">
                <a:solidFill>
                  <a:srgbClr val="FF0000"/>
                </a:solidFill>
              </a:rPr>
              <a:t>house, are </a:t>
            </a:r>
            <a:r>
              <a:rPr lang="en-US" sz="1800" dirty="0">
                <a:solidFill>
                  <a:srgbClr val="FF0000"/>
                </a:solidFill>
              </a:rPr>
              <a:t>referred to by numbers (from 0 to 65535</a:t>
            </a:r>
            <a:r>
              <a:rPr lang="en-US" sz="1800" dirty="0" smtClean="0">
                <a:solidFill>
                  <a:srgbClr val="FF0000"/>
                </a:solidFill>
              </a:rPr>
              <a:t>).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072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8600"/>
            <a:ext cx="5715000" cy="57747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76400" y="60960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Romeo and Juliet, Act I, Scene 2, by John Gilbert, before 1873.</a:t>
            </a:r>
          </a:p>
        </p:txBody>
      </p:sp>
    </p:spTree>
    <p:extLst>
      <p:ext uri="{BB962C8B-B14F-4D97-AF65-F5344CB8AC3E}">
        <p14:creationId xmlns:p14="http://schemas.microsoft.com/office/powerpoint/2010/main" val="27748060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AN EXAMPLE: HTTP 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10200"/>
          </a:xfrm>
        </p:spPr>
        <p:txBody>
          <a:bodyPr>
            <a:normAutofit/>
          </a:bodyPr>
          <a:lstStyle/>
          <a:p>
            <a:r>
              <a:rPr lang="en-US" sz="1800" dirty="0"/>
              <a:t>If your browser requests an HTTP page, it usually sends that request to </a:t>
            </a:r>
            <a:r>
              <a:rPr lang="en-US" sz="1800" dirty="0" smtClean="0"/>
              <a:t>port 80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web server is “listening” to that port and therefore replies to it. If </a:t>
            </a:r>
            <a:r>
              <a:rPr lang="en-US" sz="1800" dirty="0" smtClean="0"/>
              <a:t>you send </a:t>
            </a:r>
            <a:r>
              <a:rPr lang="en-US" sz="1800" dirty="0"/>
              <a:t>an HTTP message to a different port, one of several things will happen</a:t>
            </a:r>
            <a:r>
              <a:rPr lang="en-US" sz="1800" dirty="0" smtClean="0"/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/>
              <a:t>Nothing is listening to that port, and the machine replies with an “</a:t>
            </a:r>
            <a:r>
              <a:rPr lang="en-US" sz="1800" dirty="0" smtClean="0"/>
              <a:t>RST” packet </a:t>
            </a:r>
            <a:r>
              <a:rPr lang="en-US" sz="1800" dirty="0"/>
              <a:t>(a control sequence resetting the TCP/IP connection) to </a:t>
            </a:r>
            <a:r>
              <a:rPr lang="en-US" sz="1800" dirty="0" smtClean="0"/>
              <a:t>complain about this.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Nothing </a:t>
            </a:r>
            <a:r>
              <a:rPr lang="en-US" sz="1800" dirty="0"/>
              <a:t>is listening to that port, but the firewall lets the request </a:t>
            </a:r>
            <a:r>
              <a:rPr lang="en-US" sz="1800" dirty="0" smtClean="0"/>
              <a:t>simply hang </a:t>
            </a:r>
            <a:r>
              <a:rPr lang="en-US" sz="1800" dirty="0"/>
              <a:t>instead of replying. The purpose of this (lack of) response is </a:t>
            </a:r>
            <a:r>
              <a:rPr lang="en-US" sz="1800" dirty="0" smtClean="0"/>
              <a:t>to discourage </a:t>
            </a:r>
            <a:r>
              <a:rPr lang="en-US" sz="1800" dirty="0"/>
              <a:t>attackers from trying to find information about the </a:t>
            </a:r>
            <a:r>
              <a:rPr lang="en-US" sz="1800" dirty="0" smtClean="0"/>
              <a:t>machine by </a:t>
            </a:r>
            <a:r>
              <a:rPr lang="en-US" sz="1800" dirty="0"/>
              <a:t>scanning every port. (Imagine Romeo knocking on the </a:t>
            </a:r>
            <a:r>
              <a:rPr lang="en-US" sz="1800" dirty="0" smtClean="0"/>
              <a:t>sleeping nurse’s </a:t>
            </a:r>
            <a:r>
              <a:rPr lang="en-US" sz="1800" dirty="0"/>
              <a:t>window</a:t>
            </a:r>
            <a:r>
              <a:rPr lang="en-US" sz="1800" dirty="0" smtClean="0"/>
              <a:t>.)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/>
              <a:t>The client has decided that trying to send a message to that port is a </a:t>
            </a:r>
            <a:r>
              <a:rPr lang="en-US" sz="1800" dirty="0" smtClean="0"/>
              <a:t>bad idea </a:t>
            </a:r>
            <a:r>
              <a:rPr lang="en-US" sz="1800" dirty="0"/>
              <a:t>and refuses to do it. Google Chrome does this for a fairly </a:t>
            </a:r>
            <a:r>
              <a:rPr lang="en-US" sz="1800" dirty="0" smtClean="0"/>
              <a:t>arbitrary list </a:t>
            </a:r>
            <a:r>
              <a:rPr lang="en-US" sz="1800" dirty="0"/>
              <a:t>of “restricted ports”.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The </a:t>
            </a:r>
            <a:r>
              <a:rPr lang="en-US" sz="1800" dirty="0"/>
              <a:t>message arrives at a port that is expecting something other than </a:t>
            </a:r>
            <a:r>
              <a:rPr lang="en-US" sz="1800" dirty="0" smtClean="0"/>
              <a:t>an HTTP </a:t>
            </a:r>
            <a:r>
              <a:rPr lang="en-US" sz="1800" dirty="0"/>
              <a:t>message. The server reads the client’s response, decides that it </a:t>
            </a:r>
            <a:r>
              <a:rPr lang="en-US" sz="1800" dirty="0" smtClean="0"/>
              <a:t>is garbage</a:t>
            </a:r>
            <a:r>
              <a:rPr lang="en-US" sz="1800" dirty="0"/>
              <a:t>, and then terminates the connection (or, worse, does a </a:t>
            </a:r>
            <a:r>
              <a:rPr lang="en-US" sz="1800" dirty="0" smtClean="0"/>
              <a:t>nonsensical operation </a:t>
            </a:r>
            <a:r>
              <a:rPr lang="en-US" sz="1800" dirty="0"/>
              <a:t>based on the message).</a:t>
            </a:r>
          </a:p>
        </p:txBody>
      </p:sp>
    </p:spTree>
    <p:extLst>
      <p:ext uri="{BB962C8B-B14F-4D97-AF65-F5344CB8AC3E}">
        <p14:creationId xmlns:p14="http://schemas.microsoft.com/office/powerpoint/2010/main" val="13299205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AN EXAMPLE: HTTP </a:t>
            </a:r>
            <a:r>
              <a:rPr lang="en-US" sz="2800" dirty="0" smtClean="0"/>
              <a:t>PORTS contd.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562600"/>
          </a:xfrm>
        </p:spPr>
        <p:txBody>
          <a:bodyPr>
            <a:normAutofit/>
          </a:bodyPr>
          <a:lstStyle/>
          <a:p>
            <a:r>
              <a:rPr lang="en-US" sz="1800" dirty="0"/>
              <a:t>Ports 0–1023 are “well-known ports”, and only a system process or </a:t>
            </a:r>
            <a:r>
              <a:rPr lang="en-US" sz="1800" dirty="0" smtClean="0"/>
              <a:t>an administrator </a:t>
            </a:r>
            <a:r>
              <a:rPr lang="en-US" sz="1800" dirty="0"/>
              <a:t>can connect to them.</a:t>
            </a:r>
          </a:p>
          <a:p>
            <a:r>
              <a:rPr lang="en-US" sz="1800" dirty="0"/>
              <a:t>Ports 1024–49151 are “registered”, so that common applications can have </a:t>
            </a:r>
            <a:r>
              <a:rPr lang="en-US" sz="1800" dirty="0" smtClean="0"/>
              <a:t>a usual </a:t>
            </a:r>
            <a:r>
              <a:rPr lang="en-US" sz="1800" dirty="0"/>
              <a:t>port number. However, most services are able to bind any port </a:t>
            </a:r>
            <a:r>
              <a:rPr lang="en-US" sz="1800" dirty="0" smtClean="0"/>
              <a:t>number in </a:t>
            </a:r>
            <a:r>
              <a:rPr lang="en-US" sz="1800" dirty="0"/>
              <a:t>this range.</a:t>
            </a:r>
          </a:p>
          <a:p>
            <a:r>
              <a:rPr lang="en-US" sz="1800" dirty="0"/>
              <a:t>The Internet Assigned Numbers Authority (IANA) is responsible </a:t>
            </a:r>
            <a:r>
              <a:rPr lang="en-US" sz="1800" dirty="0" smtClean="0"/>
              <a:t>for registering </a:t>
            </a:r>
            <a:r>
              <a:rPr lang="en-US" sz="1800" dirty="0"/>
              <a:t>the numbers in these ranges. </a:t>
            </a:r>
            <a:endParaRPr lang="en-US" sz="1800" dirty="0" smtClean="0"/>
          </a:p>
          <a:p>
            <a:r>
              <a:rPr lang="en-US" sz="1800" dirty="0" smtClean="0"/>
              <a:t>People </a:t>
            </a:r>
            <a:r>
              <a:rPr lang="en-US" sz="1800" dirty="0"/>
              <a:t>can and do abuse </a:t>
            </a:r>
            <a:r>
              <a:rPr lang="en-US" sz="1800" dirty="0" smtClean="0"/>
              <a:t>them, especially </a:t>
            </a:r>
            <a:r>
              <a:rPr lang="en-US" sz="1800" dirty="0"/>
              <a:t>in the range 1024–49151, but unless you know what you’re </a:t>
            </a:r>
            <a:r>
              <a:rPr lang="en-US" sz="1800" dirty="0" smtClean="0"/>
              <a:t>doing, you </a:t>
            </a:r>
            <a:r>
              <a:rPr lang="en-US" sz="1800" dirty="0"/>
              <a:t>are better off using either the correct assigned port or (for an </a:t>
            </a:r>
            <a:r>
              <a:rPr lang="en-US" sz="1800" dirty="0" smtClean="0"/>
              <a:t>entirely custom </a:t>
            </a:r>
            <a:r>
              <a:rPr lang="en-US" sz="1800" dirty="0"/>
              <a:t>application) a port above 49151.</a:t>
            </a:r>
          </a:p>
          <a:p>
            <a:r>
              <a:rPr lang="en-US" sz="1800" dirty="0"/>
              <a:t>You see custom port numbers if a machine has more than one web </a:t>
            </a:r>
            <a:r>
              <a:rPr lang="en-US" sz="1800" dirty="0" smtClean="0"/>
              <a:t>server; for </a:t>
            </a:r>
            <a:r>
              <a:rPr lang="en-US" sz="1800" dirty="0"/>
              <a:t>example, in development you might have another server, bound to </a:t>
            </a:r>
            <a:r>
              <a:rPr lang="en-US" sz="1800" dirty="0" smtClean="0"/>
              <a:t>port 8080: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</a:t>
            </a:r>
            <a:r>
              <a:rPr lang="en-US" sz="1800" dirty="0">
                <a:solidFill>
                  <a:srgbClr val="0070C0"/>
                </a:solidFill>
                <a:hlinkClick r:id="rId2"/>
              </a:rPr>
              <a:t>http://</a:t>
            </a:r>
            <a:r>
              <a:rPr lang="en-US" sz="1800" dirty="0" smtClean="0">
                <a:solidFill>
                  <a:srgbClr val="0070C0"/>
                </a:solidFill>
                <a:hlinkClick r:id="rId2"/>
              </a:rPr>
              <a:t>www.example.com:8080</a:t>
            </a:r>
            <a:r>
              <a:rPr lang="en-US" sz="1800" dirty="0" smtClean="0"/>
              <a:t> </a:t>
            </a:r>
          </a:p>
          <a:p>
            <a:r>
              <a:rPr lang="en-US" sz="1800" dirty="0"/>
              <a:t>Or if you are developing a website locally, you may be able to test it with </a:t>
            </a:r>
            <a:r>
              <a:rPr lang="en-US" sz="1800" dirty="0" smtClean="0"/>
              <a:t>a built-in </a:t>
            </a:r>
            <a:r>
              <a:rPr lang="en-US" sz="1800" dirty="0"/>
              <a:t>test web server which connects to a free port. For example, </a:t>
            </a:r>
            <a:r>
              <a:rPr lang="en-US" sz="1800" dirty="0" smtClean="0"/>
              <a:t>Jekyll (the </a:t>
            </a:r>
            <a:r>
              <a:rPr lang="en-US" sz="1800" dirty="0"/>
              <a:t>lightweight blog engine we are using for this book’s website) has a </a:t>
            </a:r>
            <a:r>
              <a:rPr lang="en-US" sz="1800" dirty="0" smtClean="0"/>
              <a:t>test server </a:t>
            </a:r>
            <a:r>
              <a:rPr lang="en-US" sz="1800" dirty="0"/>
              <a:t>that runs on port 4000</a:t>
            </a:r>
            <a:r>
              <a:rPr lang="en-US" sz="1800" dirty="0" smtClean="0"/>
              <a:t>: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</a:t>
            </a:r>
            <a:r>
              <a:rPr lang="en-US" sz="1800" dirty="0">
                <a:solidFill>
                  <a:srgbClr val="0070C0"/>
                </a:solidFill>
                <a:hlinkClick r:id="rId3"/>
              </a:rPr>
              <a:t>http://</a:t>
            </a:r>
            <a:r>
              <a:rPr lang="en-US" sz="1800" dirty="0" smtClean="0">
                <a:solidFill>
                  <a:srgbClr val="0070C0"/>
                </a:solidFill>
                <a:hlinkClick r:id="rId3"/>
              </a:rPr>
              <a:t>localhost:4000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39685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AN EXAMPLE: HTTP PORTS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The secure (encrypted) HTTPS usually runs on port 443. So these two </a:t>
            </a:r>
            <a:r>
              <a:rPr lang="en-US" sz="1800" dirty="0" smtClean="0"/>
              <a:t>URLs are </a:t>
            </a:r>
            <a:r>
              <a:rPr lang="en-US" sz="1800" dirty="0"/>
              <a:t>equivalent: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                                       </a:t>
            </a:r>
            <a:r>
              <a:rPr lang="en-US" sz="1800" dirty="0" smtClean="0">
                <a:solidFill>
                  <a:srgbClr val="0070C0"/>
                </a:solidFill>
                <a:hlinkClick r:id="rId2"/>
              </a:rPr>
              <a:t>https</a:t>
            </a:r>
            <a:r>
              <a:rPr lang="en-US" sz="1800" dirty="0">
                <a:solidFill>
                  <a:srgbClr val="0070C0"/>
                </a:solidFill>
                <a:hlinkClick r:id="rId2"/>
              </a:rPr>
              <a:t>://</a:t>
            </a:r>
            <a:r>
              <a:rPr lang="en-US" sz="1800" dirty="0" smtClean="0">
                <a:solidFill>
                  <a:srgbClr val="0070C0"/>
                </a:solidFill>
                <a:hlinkClick r:id="rId2"/>
              </a:rPr>
              <a:t>www.example.com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endParaRPr lang="en-US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                                       </a:t>
            </a:r>
            <a:r>
              <a:rPr lang="en-US" sz="1800" dirty="0" smtClean="0">
                <a:solidFill>
                  <a:srgbClr val="0070C0"/>
                </a:solidFill>
                <a:hlinkClick r:id="rId2"/>
              </a:rPr>
              <a:t>https</a:t>
            </a:r>
            <a:r>
              <a:rPr lang="en-US" sz="1800" dirty="0">
                <a:solidFill>
                  <a:srgbClr val="0070C0"/>
                </a:solidFill>
                <a:hlinkClick r:id="rId2"/>
              </a:rPr>
              <a:t>://</a:t>
            </a:r>
            <a:r>
              <a:rPr lang="en-US" sz="1800" dirty="0" smtClean="0">
                <a:solidFill>
                  <a:srgbClr val="0070C0"/>
                </a:solidFill>
                <a:hlinkClick r:id="rId2"/>
              </a:rPr>
              <a:t>www.example.com:443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en-US" sz="1800" dirty="0" smtClean="0"/>
              <a:t> </a:t>
            </a:r>
            <a:endParaRPr lang="en-US" sz="1800" dirty="0">
              <a:solidFill>
                <a:srgbClr val="0070C0"/>
              </a:solidFill>
            </a:endParaRP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414455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COMMON 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334000"/>
          </a:xfrm>
        </p:spPr>
        <p:txBody>
          <a:bodyPr>
            <a:normAutofit/>
          </a:bodyPr>
          <a:lstStyle/>
          <a:p>
            <a:r>
              <a:rPr lang="en-US" sz="1800" dirty="0"/>
              <a:t>Even if you will rarely need a complete catalogue of all port numbers </a:t>
            </a:r>
            <a:r>
              <a:rPr lang="en-US" sz="1800" dirty="0" smtClean="0"/>
              <a:t>for services</a:t>
            </a:r>
            <a:r>
              <a:rPr lang="en-US" sz="1800" dirty="0"/>
              <a:t>, you can rapidly start to memorize port numbers for the </a:t>
            </a:r>
            <a:r>
              <a:rPr lang="en-US" sz="1800" dirty="0" smtClean="0"/>
              <a:t>common services </a:t>
            </a:r>
            <a:r>
              <a:rPr lang="en-US" sz="1800" dirty="0"/>
              <a:t>that you use daily. For example, you will very likely come across </a:t>
            </a:r>
            <a:r>
              <a:rPr lang="en-US" sz="1800" dirty="0" smtClean="0"/>
              <a:t>the following </a:t>
            </a:r>
            <a:r>
              <a:rPr lang="en-US" sz="1800" dirty="0"/>
              <a:t>ports regularly</a:t>
            </a:r>
            <a:r>
              <a:rPr lang="en-US" sz="1800" dirty="0" smtClean="0"/>
              <a:t>:</a:t>
            </a:r>
          </a:p>
          <a:p>
            <a:pPr marL="0" indent="0">
              <a:buNone/>
            </a:pPr>
            <a:r>
              <a:rPr lang="en-US" sz="1800" dirty="0"/>
              <a:t>◾ 80 HTTP</a:t>
            </a:r>
          </a:p>
          <a:p>
            <a:pPr marL="0" indent="0">
              <a:buNone/>
            </a:pPr>
            <a:r>
              <a:rPr lang="en-US" sz="1800" dirty="0"/>
              <a:t>◾ 8080 HTTP (for testing servers)</a:t>
            </a:r>
          </a:p>
          <a:p>
            <a:pPr marL="0" indent="0">
              <a:buNone/>
            </a:pPr>
            <a:r>
              <a:rPr lang="en-US" sz="1800" dirty="0"/>
              <a:t>◾ 443 HTTPS</a:t>
            </a:r>
          </a:p>
          <a:p>
            <a:pPr marL="0" indent="0">
              <a:buNone/>
            </a:pPr>
            <a:r>
              <a:rPr lang="en-US" sz="1800" dirty="0"/>
              <a:t>◾ 22 SSH (Secure Shell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r>
              <a:rPr lang="en-US" sz="1800" dirty="0" smtClean="0"/>
              <a:t>◾ </a:t>
            </a:r>
            <a:r>
              <a:rPr lang="en-US" sz="1800" dirty="0"/>
              <a:t>23 Telnet</a:t>
            </a:r>
          </a:p>
          <a:p>
            <a:pPr marL="0" indent="0">
              <a:buNone/>
            </a:pPr>
            <a:r>
              <a:rPr lang="en-US" sz="1800" dirty="0"/>
              <a:t>◾ 25 SMTP (outbound email)</a:t>
            </a:r>
          </a:p>
          <a:p>
            <a:pPr marL="0" indent="0">
              <a:buNone/>
            </a:pPr>
            <a:r>
              <a:rPr lang="en-US" sz="1800" dirty="0"/>
              <a:t>◾ 110 POP3 (inbound email)</a:t>
            </a:r>
          </a:p>
          <a:p>
            <a:pPr marL="0" indent="0">
              <a:buNone/>
            </a:pPr>
            <a:r>
              <a:rPr lang="en-US" sz="1800" dirty="0"/>
              <a:t>◾ 220 IMAP (inbound </a:t>
            </a:r>
            <a:r>
              <a:rPr lang="en-US" sz="1800" dirty="0" smtClean="0"/>
              <a:t>email)</a:t>
            </a:r>
          </a:p>
          <a:p>
            <a:r>
              <a:rPr lang="en-US" sz="1800" dirty="0" smtClean="0"/>
              <a:t>All </a:t>
            </a:r>
            <a:r>
              <a:rPr lang="en-US" sz="1800" dirty="0"/>
              <a:t>of these services are in fact application layer </a:t>
            </a:r>
            <a:r>
              <a:rPr lang="en-US" sz="1800" dirty="0" smtClean="0"/>
              <a:t>protocols.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87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85344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INTERNET </a:t>
            </a:r>
            <a:r>
              <a:rPr lang="en-US" sz="2800" b="1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COMMUNICATIONS: AN </a:t>
            </a:r>
            <a:r>
              <a:rPr lang="en-US" sz="2800" b="1" dirty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OVERVIEW</a:t>
            </a:r>
          </a:p>
          <a:p>
            <a:endParaRPr lang="en-US" dirty="0"/>
          </a:p>
          <a:p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IP:</a:t>
            </a:r>
          </a:p>
          <a:p>
            <a:endParaRPr lang="en-US" sz="2800" dirty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sz="2400" dirty="0" smtClean="0"/>
              <a:t>Data is </a:t>
            </a:r>
            <a:r>
              <a:rPr lang="en-US" sz="2400" dirty="0"/>
              <a:t>sent from one machine to another in a packet, with a destination </a:t>
            </a:r>
            <a:r>
              <a:rPr lang="en-US" sz="2400" dirty="0" smtClean="0"/>
              <a:t>address and </a:t>
            </a:r>
            <a:r>
              <a:rPr lang="en-US" sz="2400" dirty="0"/>
              <a:t>a source address in a </a:t>
            </a:r>
            <a:r>
              <a:rPr lang="en-US" sz="2400" dirty="0" smtClean="0"/>
              <a:t>standardized </a:t>
            </a:r>
            <a:r>
              <a:rPr lang="en-US" sz="2400" dirty="0"/>
              <a:t>format (a “protocol</a:t>
            </a:r>
            <a:r>
              <a:rPr lang="en-US" sz="2400" dirty="0" smtClean="0"/>
              <a:t>”).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packets of data have to go through a number of intermediary </a:t>
            </a:r>
            <a:r>
              <a:rPr lang="en-US" sz="2400" dirty="0" smtClean="0"/>
              <a:t>machines, called </a:t>
            </a:r>
            <a:r>
              <a:rPr lang="en-US" sz="2400" i="1" dirty="0"/>
              <a:t>routers</a:t>
            </a:r>
            <a:r>
              <a:rPr lang="en-US" sz="2400" dirty="0"/>
              <a:t>, to reach their destination</a:t>
            </a:r>
            <a:r>
              <a:rPr lang="en-US" sz="2400" dirty="0" smtClean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/>
              <a:t>An </a:t>
            </a:r>
            <a:r>
              <a:rPr lang="en-US" sz="2400" i="1" dirty="0"/>
              <a:t>IP packet </a:t>
            </a:r>
            <a:r>
              <a:rPr lang="en-US" sz="2400" dirty="0"/>
              <a:t>is a </a:t>
            </a:r>
            <a:r>
              <a:rPr lang="en-US" sz="2400" dirty="0" smtClean="0"/>
              <a:t>block of </a:t>
            </a:r>
            <a:r>
              <a:rPr lang="en-US" sz="2400" dirty="0"/>
              <a:t>data along with the same kind of information </a:t>
            </a:r>
            <a:r>
              <a:rPr lang="en-US" sz="2400" dirty="0" smtClean="0"/>
              <a:t>like the </a:t>
            </a:r>
            <a:r>
              <a:rPr lang="en-US" sz="2400" dirty="0"/>
              <a:t>name and address of the server, and so </a:t>
            </a:r>
            <a:r>
              <a:rPr lang="en-US" sz="2400" dirty="0" smtClean="0"/>
              <a:t>on.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6734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APPLICATION LAYER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10200"/>
          </a:xfrm>
        </p:spPr>
        <p:txBody>
          <a:bodyPr>
            <a:normAutofit/>
          </a:bodyPr>
          <a:lstStyle/>
          <a:p>
            <a:r>
              <a:rPr lang="en-US" sz="1800" dirty="0"/>
              <a:t>We have seen examples of protocols at the different layers of the </a:t>
            </a:r>
            <a:r>
              <a:rPr lang="en-US" sz="1800" dirty="0" smtClean="0"/>
              <a:t>TCP/IP stack</a:t>
            </a:r>
            <a:r>
              <a:rPr lang="en-US" sz="1800" dirty="0"/>
              <a:t>, from the low-level communication across wired Ethernet, </a:t>
            </a:r>
            <a:r>
              <a:rPr lang="en-US" sz="1800" dirty="0" smtClean="0"/>
              <a:t>the low-level </a:t>
            </a:r>
            <a:r>
              <a:rPr lang="en-US" sz="1800" dirty="0"/>
              <a:t>IP communication, and the TCP transport layer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Now we come </a:t>
            </a:r>
            <a:r>
              <a:rPr lang="en-US" sz="1800" dirty="0" smtClean="0"/>
              <a:t>to the </a:t>
            </a:r>
            <a:r>
              <a:rPr lang="en-US" sz="1800" dirty="0"/>
              <a:t>highest layer of the stack, the application layer. This is the layer you </a:t>
            </a:r>
            <a:r>
              <a:rPr lang="en-US" sz="1800" dirty="0" smtClean="0"/>
              <a:t>are most </a:t>
            </a:r>
            <a:r>
              <a:rPr lang="en-US" sz="1800" dirty="0"/>
              <a:t>likely to interact with while prototyping an Internet of Things </a:t>
            </a:r>
            <a:r>
              <a:rPr lang="en-US" sz="1800" dirty="0" smtClean="0"/>
              <a:t>project. </a:t>
            </a:r>
          </a:p>
          <a:p>
            <a:r>
              <a:rPr lang="en-US" sz="1800" dirty="0" smtClean="0"/>
              <a:t>It </a:t>
            </a:r>
            <a:r>
              <a:rPr lang="en-US" sz="1800" dirty="0"/>
              <a:t>is useful here to </a:t>
            </a:r>
            <a:r>
              <a:rPr lang="en-US" sz="1800" dirty="0" smtClean="0"/>
              <a:t>pause and </a:t>
            </a:r>
            <a:r>
              <a:rPr lang="en-US" sz="1800" dirty="0"/>
              <a:t>flesh out the definition of the word “protocol</a:t>
            </a:r>
            <a:r>
              <a:rPr lang="en-US" sz="1800" dirty="0" smtClean="0"/>
              <a:t>”. A </a:t>
            </a:r>
            <a:r>
              <a:rPr lang="en-US" sz="1800" i="1" dirty="0"/>
              <a:t>protocol </a:t>
            </a:r>
            <a:r>
              <a:rPr lang="en-US" sz="1800" dirty="0"/>
              <a:t>is a set of rules for communication between computers. </a:t>
            </a:r>
            <a:endParaRPr lang="en-US" sz="1800" dirty="0" smtClean="0"/>
          </a:p>
          <a:p>
            <a:r>
              <a:rPr lang="en-US" sz="1800" dirty="0" smtClean="0"/>
              <a:t>It includes </a:t>
            </a:r>
            <a:r>
              <a:rPr lang="en-US" sz="1800" dirty="0"/>
              <a:t>rules about how to initiate the conversation and what format </a:t>
            </a:r>
            <a:r>
              <a:rPr lang="en-US" sz="1800" dirty="0" smtClean="0"/>
              <a:t>the messages </a:t>
            </a:r>
            <a:r>
              <a:rPr lang="en-US" sz="1800" dirty="0"/>
              <a:t>should be in. It determines what inputs are understood and </a:t>
            </a:r>
            <a:r>
              <a:rPr lang="en-US" sz="1800" dirty="0" smtClean="0"/>
              <a:t>what output </a:t>
            </a:r>
            <a:r>
              <a:rPr lang="en-US" sz="1800" dirty="0"/>
              <a:t>is transmitted. </a:t>
            </a:r>
            <a:endParaRPr lang="en-US" sz="1800" dirty="0" smtClean="0"/>
          </a:p>
          <a:p>
            <a:r>
              <a:rPr lang="en-US" sz="1800" dirty="0" smtClean="0"/>
              <a:t>It </a:t>
            </a:r>
            <a:r>
              <a:rPr lang="en-US" sz="1800" dirty="0"/>
              <a:t>also specifies how the messages are sent </a:t>
            </a:r>
            <a:r>
              <a:rPr lang="en-US" sz="1800" dirty="0" smtClean="0"/>
              <a:t>and authenticated </a:t>
            </a:r>
            <a:r>
              <a:rPr lang="en-US" sz="1800" dirty="0"/>
              <a:t>and how to handle (and maybe correct) errors caused </a:t>
            </a:r>
            <a:r>
              <a:rPr lang="en-US" sz="1800" dirty="0" smtClean="0"/>
              <a:t>by transmission</a:t>
            </a:r>
            <a:r>
              <a:rPr lang="en-US" sz="1800" dirty="0"/>
              <a:t>.</a:t>
            </a:r>
          </a:p>
          <a:p>
            <a:r>
              <a:rPr lang="en-US" sz="1800" dirty="0"/>
              <a:t>Bearing this definition in mind, we are ready to look in more detail at </a:t>
            </a:r>
            <a:r>
              <a:rPr lang="en-US" sz="1800" dirty="0" smtClean="0"/>
              <a:t>some application </a:t>
            </a:r>
            <a:r>
              <a:rPr lang="en-US" sz="1800" dirty="0"/>
              <a:t>layer protocols, starting with HTTP</a:t>
            </a:r>
            <a:r>
              <a:rPr lang="en-US" sz="1800" dirty="0" smtClean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892886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HTTP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The Internet is much more than just “the web”, but inevitably web </a:t>
            </a:r>
            <a:r>
              <a:rPr lang="en-US" sz="1800" dirty="0" smtClean="0"/>
              <a:t>services carried </a:t>
            </a:r>
            <a:r>
              <a:rPr lang="en-US" sz="1800" dirty="0"/>
              <a:t>over HTTP hold a large part of our attention when looking at </a:t>
            </a:r>
            <a:r>
              <a:rPr lang="en-US" sz="1800" dirty="0" smtClean="0"/>
              <a:t>the Internet </a:t>
            </a:r>
            <a:r>
              <a:rPr lang="en-US" sz="1800" dirty="0"/>
              <a:t>of Things.</a:t>
            </a:r>
          </a:p>
          <a:p>
            <a:r>
              <a:rPr lang="en-US" sz="1800" dirty="0"/>
              <a:t>HTTP is, at its core, a simple protocol. The client requests a resource </a:t>
            </a:r>
            <a:r>
              <a:rPr lang="en-US" sz="1800" dirty="0" smtClean="0"/>
              <a:t>by sending </a:t>
            </a:r>
            <a:r>
              <a:rPr lang="en-US" sz="1800" dirty="0"/>
              <a:t>a command to a URL, with some headers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We use the </a:t>
            </a:r>
            <a:r>
              <a:rPr lang="en-US" sz="1800" dirty="0" smtClean="0"/>
              <a:t>current version </a:t>
            </a:r>
            <a:r>
              <a:rPr lang="en-US" sz="1800" dirty="0"/>
              <a:t>of HTTP, 1.1, in these examples. Let’s try to get a simple </a:t>
            </a:r>
            <a:r>
              <a:rPr lang="en-US" sz="1800" dirty="0" smtClean="0"/>
              <a:t>document at 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book.roomofthings.com/hello.txt</a:t>
            </a:r>
            <a:r>
              <a:rPr lang="en-US" sz="1800" dirty="0" smtClean="0"/>
              <a:t> . </a:t>
            </a:r>
            <a:r>
              <a:rPr lang="en-US" sz="1800" dirty="0"/>
              <a:t>You can see </a:t>
            </a:r>
            <a:r>
              <a:rPr lang="en-US" sz="1800" dirty="0" smtClean="0"/>
              <a:t>the result </a:t>
            </a:r>
            <a:r>
              <a:rPr lang="en-US" sz="1800" dirty="0"/>
              <a:t>if you open the URL in your web browser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/>
              <a:t> </a:t>
            </a:r>
            <a:r>
              <a:rPr lang="en-US" sz="1800" dirty="0" smtClean="0"/>
              <a:t>     </a:t>
            </a:r>
            <a:r>
              <a:rPr lang="en-US" sz="1800" dirty="0"/>
              <a:t>A browser showing “Hello World!”</a:t>
            </a:r>
            <a:r>
              <a:rPr lang="en-US" sz="1800" dirty="0" smtClean="0"/>
              <a:t>  </a:t>
            </a:r>
          </a:p>
          <a:p>
            <a:endParaRPr lang="en-US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314700"/>
            <a:ext cx="3581400" cy="2686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86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HTTP contd.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10200"/>
          </a:xfrm>
        </p:spPr>
        <p:txBody>
          <a:bodyPr>
            <a:normAutofit/>
          </a:bodyPr>
          <a:lstStyle/>
          <a:p>
            <a:r>
              <a:rPr lang="en-US" sz="1800" dirty="0"/>
              <a:t>But let’s look at what the browser is actually sending to the server to do </a:t>
            </a:r>
            <a:r>
              <a:rPr lang="en-US" sz="1800" dirty="0" smtClean="0"/>
              <a:t>this. The </a:t>
            </a:r>
            <a:r>
              <a:rPr lang="en-US" sz="1800" dirty="0"/>
              <a:t>basic structure of the request would look like this:</a:t>
            </a:r>
          </a:p>
          <a:p>
            <a:pPr marL="0" indent="0">
              <a:buNone/>
            </a:pPr>
            <a:r>
              <a:rPr lang="en-US" sz="1800" dirty="0" smtClean="0"/>
              <a:t>                       </a:t>
            </a:r>
            <a:r>
              <a:rPr lang="en-US" sz="1800" dirty="0" smtClean="0">
                <a:solidFill>
                  <a:srgbClr val="0070C0"/>
                </a:solidFill>
              </a:rPr>
              <a:t>GET </a:t>
            </a:r>
            <a:r>
              <a:rPr lang="en-US" sz="1800" dirty="0">
                <a:solidFill>
                  <a:srgbClr val="0070C0"/>
                </a:solidFill>
              </a:rPr>
              <a:t>/hello.txt </a:t>
            </a:r>
            <a:r>
              <a:rPr lang="en-US" sz="1800" dirty="0" smtClean="0">
                <a:solidFill>
                  <a:srgbClr val="0070C0"/>
                </a:solidFill>
              </a:rPr>
              <a:t>HTTP/1.1 </a:t>
            </a:r>
            <a:endParaRPr lang="en-US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                    Host</a:t>
            </a:r>
            <a:r>
              <a:rPr lang="en-US" sz="1800" dirty="0">
                <a:solidFill>
                  <a:srgbClr val="0070C0"/>
                </a:solidFill>
              </a:rPr>
              <a:t>: </a:t>
            </a:r>
            <a:r>
              <a:rPr lang="en-US" sz="1800" dirty="0" smtClean="0">
                <a:solidFill>
                  <a:srgbClr val="0070C0"/>
                </a:solidFill>
              </a:rPr>
              <a:t>book.roomofthings.com  </a:t>
            </a:r>
            <a:endParaRPr lang="en-US" sz="1800" dirty="0">
              <a:solidFill>
                <a:srgbClr val="0070C0"/>
              </a:solidFill>
            </a:endParaRPr>
          </a:p>
          <a:p>
            <a:r>
              <a:rPr lang="en-US" sz="1800" dirty="0"/>
              <a:t>Notice how the message is written in plain text, in a human-readable </a:t>
            </a:r>
            <a:r>
              <a:rPr lang="en-US" sz="1800" dirty="0" smtClean="0"/>
              <a:t>way (this </a:t>
            </a:r>
            <a:r>
              <a:rPr lang="en-US" sz="1800" dirty="0"/>
              <a:t>might sound obvious, but not all protocols are; the messages could </a:t>
            </a:r>
            <a:r>
              <a:rPr lang="en-US" sz="1800" dirty="0" smtClean="0"/>
              <a:t>be encoded </a:t>
            </a:r>
            <a:r>
              <a:rPr lang="en-US" sz="1800" dirty="0"/>
              <a:t>into bytes in a binary protocol, for example).</a:t>
            </a:r>
          </a:p>
          <a:p>
            <a:r>
              <a:rPr lang="en-US" sz="1800" dirty="0"/>
              <a:t>We specified the GET method because we’re simply getting the page. We </a:t>
            </a:r>
            <a:r>
              <a:rPr lang="en-US" sz="1800" dirty="0" smtClean="0"/>
              <a:t>go into </a:t>
            </a:r>
            <a:r>
              <a:rPr lang="en-US" sz="1800" dirty="0"/>
              <a:t>much more detail about the other methods in Chapter 7, “</a:t>
            </a:r>
            <a:r>
              <a:rPr lang="en-US" sz="1800" dirty="0" smtClean="0"/>
              <a:t>Prototyping Online </a:t>
            </a:r>
            <a:r>
              <a:rPr lang="en-US" sz="1800" dirty="0"/>
              <a:t>Components”. We then tell the server which resource we </a:t>
            </a:r>
            <a:r>
              <a:rPr lang="en-US" sz="1800" dirty="0" smtClean="0"/>
              <a:t>want (</a:t>
            </a:r>
            <a:r>
              <a:rPr lang="en-US" sz="1800" dirty="0" smtClean="0">
                <a:solidFill>
                  <a:srgbClr val="0070C0"/>
                </a:solidFill>
              </a:rPr>
              <a:t>/</a:t>
            </a:r>
            <a:r>
              <a:rPr lang="en-US" sz="1800" dirty="0">
                <a:solidFill>
                  <a:srgbClr val="0070C0"/>
                </a:solidFill>
              </a:rPr>
              <a:t>hello.txt</a:t>
            </a:r>
            <a:r>
              <a:rPr lang="en-US" sz="1800" dirty="0"/>
              <a:t>) and what version of the protocol we’re using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Then on the following lines, we write the headers, which give </a:t>
            </a:r>
            <a:r>
              <a:rPr lang="en-US" sz="1800" dirty="0" smtClean="0"/>
              <a:t>additional information </a:t>
            </a:r>
            <a:r>
              <a:rPr lang="en-US" sz="1800" dirty="0"/>
              <a:t>about the request. </a:t>
            </a:r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Host header is the only required </a:t>
            </a:r>
            <a:r>
              <a:rPr lang="en-US" sz="1800" dirty="0" smtClean="0"/>
              <a:t>header in </a:t>
            </a:r>
            <a:r>
              <a:rPr lang="en-US" sz="1800" dirty="0"/>
              <a:t>HTTP 1.1. </a:t>
            </a:r>
            <a:endParaRPr lang="en-US" sz="1800" dirty="0" smtClean="0"/>
          </a:p>
          <a:p>
            <a:r>
              <a:rPr lang="en-US" sz="1800" dirty="0" smtClean="0"/>
              <a:t>It </a:t>
            </a:r>
            <a:r>
              <a:rPr lang="en-US" sz="1800" dirty="0"/>
              <a:t>is used to let a web server that serves multiple virtual </a:t>
            </a:r>
            <a:r>
              <a:rPr lang="en-US" sz="1800" dirty="0" smtClean="0"/>
              <a:t>hosts point </a:t>
            </a:r>
            <a:r>
              <a:rPr lang="en-US" sz="1800" dirty="0"/>
              <a:t>the request to the right place.</a:t>
            </a:r>
          </a:p>
        </p:txBody>
      </p:sp>
    </p:spTree>
    <p:extLst>
      <p:ext uri="{BB962C8B-B14F-4D97-AF65-F5344CB8AC3E}">
        <p14:creationId xmlns:p14="http://schemas.microsoft.com/office/powerpoint/2010/main" val="307808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HTTP </a:t>
            </a:r>
            <a:r>
              <a:rPr lang="en-US" sz="2800" dirty="0" smtClean="0"/>
              <a:t>contd.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Well-written clients, such as your web browser, pass other headers. </a:t>
            </a:r>
            <a:r>
              <a:rPr lang="en-US" sz="1800" dirty="0" smtClean="0"/>
              <a:t>For example</a:t>
            </a:r>
            <a:r>
              <a:rPr lang="en-US" sz="1800" dirty="0"/>
              <a:t>, my browser sends the following request: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GET </a:t>
            </a:r>
            <a:r>
              <a:rPr lang="en-US" sz="1800" dirty="0">
                <a:solidFill>
                  <a:srgbClr val="0070C0"/>
                </a:solidFill>
              </a:rPr>
              <a:t>/hello.txt HTTP/1.1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Host</a:t>
            </a:r>
            <a:r>
              <a:rPr lang="en-US" sz="1800" dirty="0">
                <a:solidFill>
                  <a:srgbClr val="0070C0"/>
                </a:solidFill>
              </a:rPr>
              <a:t>: book.roomofthings.com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Accept</a:t>
            </a:r>
            <a:r>
              <a:rPr lang="en-US" sz="1800" dirty="0">
                <a:solidFill>
                  <a:srgbClr val="0070C0"/>
                </a:solidFill>
              </a:rPr>
              <a:t>: text/html,application/xhtml+xml,application/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xml;q=0.9</a:t>
            </a:r>
            <a:r>
              <a:rPr lang="en-US" sz="1800" dirty="0">
                <a:solidFill>
                  <a:srgbClr val="0070C0"/>
                </a:solidFill>
              </a:rPr>
              <a:t>,*/*;q=0.8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Accept-Charset</a:t>
            </a:r>
            <a:r>
              <a:rPr lang="en-US" sz="1800" dirty="0">
                <a:solidFill>
                  <a:srgbClr val="0070C0"/>
                </a:solidFill>
              </a:rPr>
              <a:t>: UTF-8,*;q=0.5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Accept-Encoding</a:t>
            </a:r>
            <a:r>
              <a:rPr lang="en-US" sz="1800" dirty="0">
                <a:solidFill>
                  <a:srgbClr val="0070C0"/>
                </a:solidFill>
              </a:rPr>
              <a:t>: gzip,deflate,sdch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Accept-Language </a:t>
            </a:r>
            <a:r>
              <a:rPr lang="en-US" sz="1800" dirty="0">
                <a:solidFill>
                  <a:srgbClr val="0070C0"/>
                </a:solidFill>
              </a:rPr>
              <a:t>:en-US,en;q=0.8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Cache-Control</a:t>
            </a:r>
            <a:r>
              <a:rPr lang="en-US" sz="1800" dirty="0">
                <a:solidFill>
                  <a:srgbClr val="0070C0"/>
                </a:solidFill>
              </a:rPr>
              <a:t>: max-age=0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Connection</a:t>
            </a:r>
            <a:r>
              <a:rPr lang="en-US" sz="1800" dirty="0">
                <a:solidFill>
                  <a:srgbClr val="0070C0"/>
                </a:solidFill>
              </a:rPr>
              <a:t>: keep-alive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If-Modified-Since</a:t>
            </a:r>
            <a:r>
              <a:rPr lang="en-US" sz="1800" dirty="0">
                <a:solidFill>
                  <a:srgbClr val="0070C0"/>
                </a:solidFill>
              </a:rPr>
              <a:t>: Tue, 21 Aug 2012 21:41:47 GMT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If-None-Match</a:t>
            </a:r>
            <a:r>
              <a:rPr lang="en-US" sz="1800" dirty="0">
                <a:solidFill>
                  <a:srgbClr val="0070C0"/>
                </a:solidFill>
              </a:rPr>
              <a:t>: “8a25e-d-4c7cd7e3d1cc0”</a:t>
            </a:r>
          </a:p>
          <a:p>
            <a:pPr marL="0" indent="0">
              <a:buNone/>
            </a:pPr>
            <a:r>
              <a:rPr lang="pt-BR" sz="1800" dirty="0" smtClean="0">
                <a:solidFill>
                  <a:srgbClr val="0070C0"/>
                </a:solidFill>
              </a:rPr>
              <a:t>   User-Agent</a:t>
            </a:r>
            <a:r>
              <a:rPr lang="pt-BR" sz="1800" dirty="0">
                <a:solidFill>
                  <a:srgbClr val="0070C0"/>
                </a:solidFill>
              </a:rPr>
              <a:t>: Mozilla/5.0 (Macintosh; Intel Mac OS X 10_6_8)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AppleWebKit/537.1</a:t>
            </a:r>
            <a:endParaRPr lang="en-US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(</a:t>
            </a:r>
            <a:r>
              <a:rPr lang="en-US" sz="1800" dirty="0">
                <a:solidFill>
                  <a:srgbClr val="0070C0"/>
                </a:solidFill>
              </a:rPr>
              <a:t>KHTML, like Gecko) Chrome/21.0.1180.77 Safari/537.1</a:t>
            </a:r>
          </a:p>
        </p:txBody>
      </p:sp>
    </p:spTree>
    <p:extLst>
      <p:ext uri="{BB962C8B-B14F-4D97-AF65-F5344CB8AC3E}">
        <p14:creationId xmlns:p14="http://schemas.microsoft.com/office/powerpoint/2010/main" val="298387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HTTP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The</a:t>
            </a:r>
            <a:r>
              <a:rPr lang="en-US" sz="1800" dirty="0">
                <a:solidFill>
                  <a:srgbClr val="0070C0"/>
                </a:solidFill>
              </a:rPr>
              <a:t> Accept- </a:t>
            </a:r>
            <a:r>
              <a:rPr lang="en-US" sz="1800" dirty="0"/>
              <a:t>headers tell the server what kind of content the client </a:t>
            </a:r>
            <a:r>
              <a:rPr lang="en-US" sz="1800" dirty="0" smtClean="0"/>
              <a:t>is willing </a:t>
            </a:r>
            <a:r>
              <a:rPr lang="en-US" sz="1800" dirty="0"/>
              <a:t>to receive and are part of “Content negotiation”. For example, if </a:t>
            </a:r>
            <a:r>
              <a:rPr lang="en-US" sz="1800" dirty="0" smtClean="0"/>
              <a:t>I had </a:t>
            </a:r>
            <a:r>
              <a:rPr lang="en-US" sz="1800" dirty="0"/>
              <a:t>passed</a:t>
            </a:r>
          </a:p>
          <a:p>
            <a:pPr marL="0" indent="0">
              <a:buNone/>
            </a:pPr>
            <a:r>
              <a:rPr lang="en-US" sz="1800" dirty="0" smtClean="0"/>
              <a:t>                  </a:t>
            </a:r>
            <a:r>
              <a:rPr lang="en-US" sz="1800" dirty="0" smtClean="0">
                <a:solidFill>
                  <a:srgbClr val="0070C0"/>
                </a:solidFill>
              </a:rPr>
              <a:t>Accept-Language</a:t>
            </a:r>
            <a:r>
              <a:rPr lang="en-US" sz="1800" dirty="0">
                <a:solidFill>
                  <a:srgbClr val="0070C0"/>
                </a:solidFill>
              </a:rPr>
              <a:t>: it,en-US,en;q=0.8</a:t>
            </a:r>
          </a:p>
          <a:p>
            <a:r>
              <a:rPr lang="en-US" sz="1800" dirty="0"/>
              <a:t>the server might agree to give me the Italian version of the site </a:t>
            </a:r>
            <a:r>
              <a:rPr lang="en-US" sz="1800" dirty="0" smtClean="0"/>
              <a:t>instead, reverting </a:t>
            </a:r>
            <a:r>
              <a:rPr lang="en-US" sz="1800" dirty="0"/>
              <a:t>to English only if it doesn’t have that page in Italian.</a:t>
            </a:r>
          </a:p>
          <a:p>
            <a:r>
              <a:rPr lang="en-US" sz="1800" dirty="0"/>
              <a:t>The other fields give the server more information about the client (</a:t>
            </a:r>
            <a:r>
              <a:rPr lang="en-US" sz="1800" dirty="0" smtClean="0"/>
              <a:t>for statistics </a:t>
            </a:r>
            <a:r>
              <a:rPr lang="en-US" sz="1800" dirty="0"/>
              <a:t>and for working around known bugs) and manage caching </a:t>
            </a:r>
            <a:r>
              <a:rPr lang="en-US" sz="1800" dirty="0" smtClean="0"/>
              <a:t>and so </a:t>
            </a:r>
            <a:r>
              <a:rPr lang="en-US" sz="1800" dirty="0"/>
              <a:t>on.</a:t>
            </a:r>
          </a:p>
          <a:p>
            <a:r>
              <a:rPr lang="en-US" sz="1800" dirty="0"/>
              <a:t>Finally, the server sends back its response. We already saw what that </a:t>
            </a:r>
            <a:r>
              <a:rPr lang="en-US" sz="1800" dirty="0" smtClean="0"/>
              <a:t>looked like </a:t>
            </a:r>
            <a:r>
              <a:rPr lang="en-US" sz="1800" dirty="0"/>
              <a:t>in the browser, but now let’s look at what the full request/response </a:t>
            </a:r>
            <a:r>
              <a:rPr lang="en-US" sz="1800" dirty="0" smtClean="0"/>
              <a:t>looks like </a:t>
            </a:r>
            <a:r>
              <a:rPr lang="en-US" sz="1800" dirty="0"/>
              <a:t>if we speak the HTTP protocol directly. (Obviously, you rarely have </a:t>
            </a:r>
            <a:r>
              <a:rPr lang="en-US" sz="1800" dirty="0" smtClean="0"/>
              <a:t>to do </a:t>
            </a:r>
            <a:r>
              <a:rPr lang="en-US" sz="1800" dirty="0"/>
              <a:t>this in real life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Even if you are programming an Internet of </a:t>
            </a:r>
            <a:r>
              <a:rPr lang="en-US" sz="1800" dirty="0" smtClean="0"/>
              <a:t>Things device</a:t>
            </a:r>
            <a:r>
              <a:rPr lang="en-US" sz="1800" dirty="0"/>
              <a:t>, you usually have access to code libraries that make the request, </a:t>
            </a:r>
            <a:r>
              <a:rPr lang="en-US" sz="1800" dirty="0" smtClean="0"/>
              <a:t>and reading </a:t>
            </a:r>
            <a:r>
              <a:rPr lang="en-US" sz="1800" dirty="0"/>
              <a:t>of the response, easier.)</a:t>
            </a:r>
          </a:p>
        </p:txBody>
      </p:sp>
    </p:spTree>
    <p:extLst>
      <p:ext uri="{BB962C8B-B14F-4D97-AF65-F5344CB8AC3E}">
        <p14:creationId xmlns:p14="http://schemas.microsoft.com/office/powerpoint/2010/main" val="229061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HTTP </a:t>
            </a:r>
            <a:r>
              <a:rPr lang="en-US" sz="2800" dirty="0" smtClean="0"/>
              <a:t>contd.</a:t>
            </a:r>
            <a:endParaRPr lang="en-US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399"/>
            <a:ext cx="6400800" cy="4520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00200" y="60960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request/response cycle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58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HTTP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15400" cy="5562600"/>
          </a:xfrm>
        </p:spPr>
        <p:txBody>
          <a:bodyPr>
            <a:normAutofit/>
          </a:bodyPr>
          <a:lstStyle/>
          <a:p>
            <a:r>
              <a:rPr lang="en-US" sz="1800" dirty="0"/>
              <a:t>Notice how we connect using the telnet command to access port </a:t>
            </a:r>
            <a:r>
              <a:rPr lang="en-US" sz="1800" dirty="0" smtClean="0"/>
              <a:t>80 directly</a:t>
            </a:r>
            <a:r>
              <a:rPr lang="en-US" sz="1800" dirty="0"/>
              <a:t>. Now that we can see the full request, it looks at first sight as if </a:t>
            </a:r>
            <a:r>
              <a:rPr lang="en-US" sz="1800" dirty="0" smtClean="0"/>
              <a:t>we’re repeating </a:t>
            </a:r>
            <a:r>
              <a:rPr lang="en-US" sz="1800" dirty="0"/>
              <a:t>some information</a:t>
            </a:r>
            <a:r>
              <a:rPr lang="en-US" sz="1800" dirty="0" smtClean="0"/>
              <a:t>: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the hostname </a:t>
            </a:r>
            <a:r>
              <a:rPr lang="en-US" sz="1800" dirty="0" smtClean="0"/>
              <a:t>book.roomofthings.com. But </a:t>
            </a:r>
            <a:r>
              <a:rPr lang="en-US" sz="1800" dirty="0"/>
              <a:t>remember that DNS will resolve the name to an IP address. All </a:t>
            </a:r>
            <a:r>
              <a:rPr lang="en-US" sz="1800" dirty="0" smtClean="0"/>
              <a:t>the server </a:t>
            </a:r>
            <a:r>
              <a:rPr lang="en-US" sz="1800" dirty="0"/>
              <a:t>sees is the </a:t>
            </a:r>
            <a:r>
              <a:rPr lang="en-US" sz="1800" i="1" dirty="0"/>
              <a:t>request; </a:t>
            </a:r>
            <a:r>
              <a:rPr lang="en-US" sz="1800" dirty="0"/>
              <a:t>it doesn’t know that the command that started </a:t>
            </a:r>
            <a:r>
              <a:rPr lang="en-US" sz="1800" dirty="0" smtClean="0"/>
              <a:t>the request </a:t>
            </a:r>
            <a:r>
              <a:rPr lang="en-US" sz="1800" dirty="0"/>
              <a:t>was </a:t>
            </a:r>
            <a:r>
              <a:rPr lang="en-US" sz="1800" u="sng" dirty="0">
                <a:solidFill>
                  <a:srgbClr val="0070C0"/>
                </a:solidFill>
              </a:rPr>
              <a:t>telnet book.roomofthings.com 80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If </a:t>
            </a:r>
            <a:r>
              <a:rPr lang="en-US" sz="1800" dirty="0"/>
              <a:t>the DNS </a:t>
            </a:r>
            <a:r>
              <a:rPr lang="en-US" sz="1800" dirty="0" smtClean="0"/>
              <a:t>name </a:t>
            </a:r>
            <a:r>
              <a:rPr lang="en-US" sz="1800" u="sng" dirty="0" smtClean="0">
                <a:solidFill>
                  <a:srgbClr val="0070C0"/>
                </a:solidFill>
              </a:rPr>
              <a:t>foo.example.com </a:t>
            </a:r>
            <a:r>
              <a:rPr lang="en-US" sz="1800" dirty="0"/>
              <a:t>also pointed at the same machine, the web </a:t>
            </a:r>
            <a:r>
              <a:rPr lang="en-US" sz="1800" dirty="0" smtClean="0"/>
              <a:t>server might </a:t>
            </a:r>
            <a:r>
              <a:rPr lang="en-US" sz="1800" dirty="0"/>
              <a:t>want to be able to respond in a different way to </a:t>
            </a:r>
            <a:r>
              <a:rPr lang="en-US" sz="1800" u="sng" dirty="0">
                <a:solidFill>
                  <a:srgbClr val="0070C0"/>
                </a:solidFill>
                <a:hlinkClick r:id="rId2"/>
              </a:rPr>
              <a:t>http://</a:t>
            </a:r>
            <a:r>
              <a:rPr lang="en-US" sz="1800" u="sng" dirty="0" smtClean="0">
                <a:solidFill>
                  <a:srgbClr val="0070C0"/>
                </a:solidFill>
                <a:hlinkClick r:id="rId2"/>
              </a:rPr>
              <a:t>foo</a:t>
            </a:r>
            <a:r>
              <a:rPr lang="en-US" sz="1800" u="sng" dirty="0" smtClean="0">
                <a:solidFill>
                  <a:srgbClr val="0070C0"/>
                </a:solidFill>
              </a:rPr>
              <a:t>. example.com/hello.txt</a:t>
            </a:r>
            <a:r>
              <a:rPr lang="en-US" sz="1800" dirty="0" smtClean="0"/>
              <a:t>. The </a:t>
            </a:r>
            <a:r>
              <a:rPr lang="en-US" sz="1800" dirty="0"/>
              <a:t>server replies, giving us a 200 status code (which it summarizes </a:t>
            </a:r>
            <a:r>
              <a:rPr lang="en-US" sz="1800" dirty="0" smtClean="0"/>
              <a:t>as “OK</a:t>
            </a:r>
            <a:r>
              <a:rPr lang="en-US" sz="1800" dirty="0"/>
              <a:t>”; that is, the request was successful</a:t>
            </a:r>
            <a:r>
              <a:rPr lang="en-US" sz="1800" dirty="0" smtClean="0"/>
              <a:t>).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It also identifies itself as an </a:t>
            </a:r>
            <a:r>
              <a:rPr lang="en-US" sz="1800" dirty="0" smtClean="0"/>
              <a:t>Apache server</a:t>
            </a:r>
            <a:r>
              <a:rPr lang="en-US" sz="1800" dirty="0"/>
              <a:t>, tells us the type of content is</a:t>
            </a:r>
            <a:r>
              <a:rPr lang="en-US" sz="1800" u="sng" dirty="0">
                <a:solidFill>
                  <a:srgbClr val="0070C0"/>
                </a:solidFill>
              </a:rPr>
              <a:t> text/plain</a:t>
            </a:r>
            <a:r>
              <a:rPr lang="en-US" sz="1800" dirty="0"/>
              <a:t>, and returns </a:t>
            </a:r>
            <a:r>
              <a:rPr lang="en-US" sz="1800" dirty="0" smtClean="0"/>
              <a:t>information to </a:t>
            </a:r>
            <a:r>
              <a:rPr lang="en-US" sz="1800" dirty="0"/>
              <a:t>help the client cache the content to make future access to the </a:t>
            </a:r>
            <a:r>
              <a:rPr lang="en-US" sz="1800" dirty="0" smtClean="0"/>
              <a:t>resource more efficient. </a:t>
            </a:r>
          </a:p>
          <a:p>
            <a:r>
              <a:rPr lang="en-US" sz="1800" dirty="0" smtClean="0"/>
              <a:t>You </a:t>
            </a:r>
            <a:r>
              <a:rPr lang="en-US" sz="1800" dirty="0"/>
              <a:t>may be wondering where the </a:t>
            </a:r>
            <a:r>
              <a:rPr lang="en-US" sz="1800" i="1" dirty="0"/>
              <a:t>Hypertext </a:t>
            </a:r>
            <a:r>
              <a:rPr lang="en-US" sz="1800" dirty="0"/>
              <a:t>part of the protocol is. All </a:t>
            </a:r>
            <a:r>
              <a:rPr lang="en-US" sz="1800" dirty="0" smtClean="0"/>
              <a:t>we’ve had </a:t>
            </a:r>
            <a:r>
              <a:rPr lang="en-US" sz="1800" dirty="0"/>
              <a:t>back so far is text, so shouldn’t we be talking HTML to the server? </a:t>
            </a:r>
            <a:r>
              <a:rPr lang="en-US" sz="1800" dirty="0" smtClean="0"/>
              <a:t>Of course</a:t>
            </a:r>
            <a:r>
              <a:rPr lang="en-US" sz="1800" dirty="0"/>
              <a:t>, HTML documents are text documents too, and they’re just as easy </a:t>
            </a:r>
            <a:r>
              <a:rPr lang="en-US" sz="1800" dirty="0" smtClean="0"/>
              <a:t>to request</a:t>
            </a:r>
            <a:r>
              <a:rPr lang="en-US" sz="1800" dirty="0"/>
              <a:t>.</a:t>
            </a:r>
          </a:p>
          <a:p>
            <a:r>
              <a:rPr lang="en-US" sz="1800" dirty="0"/>
              <a:t>Notice how, for the server, replying with a text file or an HTML document </a:t>
            </a:r>
            <a:r>
              <a:rPr lang="en-US" sz="1800" dirty="0" smtClean="0"/>
              <a:t>is exactly </a:t>
            </a:r>
            <a:r>
              <a:rPr lang="en-US" sz="1800" dirty="0"/>
              <a:t>the same process! The only difference is that the Content-Type </a:t>
            </a:r>
            <a:r>
              <a:rPr lang="en-US" sz="1800" dirty="0" smtClean="0"/>
              <a:t>is now </a:t>
            </a:r>
            <a:r>
              <a:rPr lang="en-US" sz="1800" dirty="0"/>
              <a:t>text/html. It’s up to the client to read that markup and display </a:t>
            </a:r>
            <a:r>
              <a:rPr lang="en-US" sz="1800" dirty="0" smtClean="0"/>
              <a:t>it appropriately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881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HTTP </a:t>
            </a:r>
            <a:r>
              <a:rPr lang="en-US" sz="2800" dirty="0" smtClean="0"/>
              <a:t>contd.</a:t>
            </a:r>
            <a:endParaRPr lang="en-US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6553200" cy="3962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" y="5334000"/>
            <a:ext cx="8991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request/response cycle with HTML</a:t>
            </a:r>
            <a:r>
              <a:rPr lang="en-US" dirty="0" smtClean="0"/>
              <a:t>.  </a:t>
            </a:r>
          </a:p>
          <a:p>
            <a:r>
              <a:rPr lang="en-US" sz="1400" dirty="0"/>
              <a:t>We look at more features of HTTP over the course of this book, but</a:t>
            </a:r>
          </a:p>
          <a:p>
            <a:r>
              <a:rPr lang="en-US" sz="1400" dirty="0"/>
              <a:t>everything is based around this simple request/response cycle! In Chapter 7,</a:t>
            </a:r>
          </a:p>
          <a:p>
            <a:r>
              <a:rPr lang="en-US" sz="1400" dirty="0"/>
              <a:t>we look at web APIs (which are, arguably, even higher-level protocols that</a:t>
            </a:r>
          </a:p>
          <a:p>
            <a:r>
              <a:rPr lang="en-US" sz="1400" dirty="0"/>
              <a:t>just happen to sit on top of HTTP) while deepening our understanding of</a:t>
            </a:r>
          </a:p>
          <a:p>
            <a:r>
              <a:rPr lang="en-US" sz="1400" dirty="0"/>
              <a:t>HTTP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1772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HTTPS: ENCRYPTED HTTP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15400" cy="5562600"/>
          </a:xfrm>
        </p:spPr>
        <p:txBody>
          <a:bodyPr>
            <a:normAutofit/>
          </a:bodyPr>
          <a:lstStyle/>
          <a:p>
            <a:r>
              <a:rPr lang="en-US" sz="1800" dirty="0"/>
              <a:t>We have seen how the request and response are created in a simple </a:t>
            </a:r>
            <a:r>
              <a:rPr lang="en-US" sz="1800" dirty="0" smtClean="0"/>
              <a:t>text format.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If someone eavesdropped your connection (easy to do with </a:t>
            </a:r>
            <a:r>
              <a:rPr lang="en-US" sz="1800" dirty="0" smtClean="0"/>
              <a:t>tools such </a:t>
            </a:r>
            <a:r>
              <a:rPr lang="en-US" sz="1800" dirty="0"/>
              <a:t>as Wireshark if you have access to the network at either end), </a:t>
            </a:r>
            <a:r>
              <a:rPr lang="en-US" sz="1800" dirty="0" smtClean="0"/>
              <a:t>that person </a:t>
            </a:r>
            <a:r>
              <a:rPr lang="en-US" sz="1800" dirty="0"/>
              <a:t>can easily read the conversation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In fact, it isn’t the </a:t>
            </a:r>
            <a:r>
              <a:rPr lang="en-US" sz="1800" i="1" dirty="0"/>
              <a:t>format </a:t>
            </a:r>
            <a:r>
              <a:rPr lang="en-US" sz="1800" dirty="0"/>
              <a:t>of </a:t>
            </a:r>
            <a:r>
              <a:rPr lang="en-US" sz="1800" dirty="0" smtClean="0"/>
              <a:t>the protocol </a:t>
            </a:r>
            <a:r>
              <a:rPr lang="en-US" sz="1800" dirty="0"/>
              <a:t>that is the problem: even if the conversation happened in binary, </a:t>
            </a:r>
            <a:r>
              <a:rPr lang="en-US" sz="1800" dirty="0" smtClean="0"/>
              <a:t>an attacker </a:t>
            </a:r>
            <a:r>
              <a:rPr lang="en-US" sz="1800" dirty="0"/>
              <a:t>could write a tool to translate the format into something </a:t>
            </a:r>
            <a:r>
              <a:rPr lang="en-US" sz="1800" dirty="0" smtClean="0"/>
              <a:t>readable.</a:t>
            </a:r>
          </a:p>
          <a:p>
            <a:r>
              <a:rPr lang="en-US" sz="1800" dirty="0" smtClean="0"/>
              <a:t> Rather</a:t>
            </a:r>
            <a:r>
              <a:rPr lang="en-US" sz="1800" dirty="0"/>
              <a:t>, the problem is that the conversation isn’t </a:t>
            </a:r>
            <a:r>
              <a:rPr lang="en-US" sz="1800" dirty="0" smtClean="0"/>
              <a:t>encrypted. The </a:t>
            </a:r>
            <a:r>
              <a:rPr lang="en-US" sz="1800" dirty="0"/>
              <a:t>HTTPS protocol is actually just a mix-up of plain old HTTP over </a:t>
            </a:r>
            <a:r>
              <a:rPr lang="en-US" sz="1800" dirty="0" smtClean="0"/>
              <a:t>the Secure </a:t>
            </a:r>
            <a:r>
              <a:rPr lang="en-US" sz="1800" dirty="0"/>
              <a:t>Socket Layer (SSL) protocol. </a:t>
            </a:r>
            <a:endParaRPr lang="en-US" sz="1800" dirty="0" smtClean="0"/>
          </a:p>
          <a:p>
            <a:r>
              <a:rPr lang="en-US" sz="1800" dirty="0" smtClean="0"/>
              <a:t>An </a:t>
            </a:r>
            <a:r>
              <a:rPr lang="en-US" sz="1800" dirty="0"/>
              <a:t>HTTPS server listens to a </a:t>
            </a:r>
            <a:r>
              <a:rPr lang="en-US" sz="1800" dirty="0" smtClean="0"/>
              <a:t>different port </a:t>
            </a:r>
            <a:r>
              <a:rPr lang="en-US" sz="1800" dirty="0"/>
              <a:t>(usually 443) and on connection sets up a secure, encrypted </a:t>
            </a:r>
            <a:r>
              <a:rPr lang="en-US" sz="1800" dirty="0" smtClean="0"/>
              <a:t>connection with </a:t>
            </a:r>
            <a:r>
              <a:rPr lang="en-US" sz="1800" dirty="0"/>
              <a:t>the client (using some fascinating mathematics and clever tricks such </a:t>
            </a:r>
            <a:r>
              <a:rPr lang="en-US" sz="1800" dirty="0" smtClean="0"/>
              <a:t>as the </a:t>
            </a:r>
            <a:r>
              <a:rPr lang="en-US" sz="1800" dirty="0"/>
              <a:t>“Diffie–Hellman key exchange”). </a:t>
            </a:r>
            <a:endParaRPr lang="en-US" sz="1800" dirty="0" smtClean="0"/>
          </a:p>
          <a:p>
            <a:r>
              <a:rPr lang="en-US" sz="1800" dirty="0" smtClean="0"/>
              <a:t>When </a:t>
            </a:r>
            <a:r>
              <a:rPr lang="en-US" sz="1800" dirty="0"/>
              <a:t>that’s established, both sides </a:t>
            </a:r>
            <a:r>
              <a:rPr lang="en-US" sz="1800" dirty="0" smtClean="0"/>
              <a:t>just speak </a:t>
            </a:r>
            <a:r>
              <a:rPr lang="en-US" sz="1800" dirty="0"/>
              <a:t>HTTP to each other as before</a:t>
            </a:r>
            <a:r>
              <a:rPr lang="en-US" sz="1800" dirty="0" smtClean="0"/>
              <a:t>!</a:t>
            </a:r>
          </a:p>
          <a:p>
            <a:r>
              <a:rPr lang="en-US" sz="1800" dirty="0"/>
              <a:t>This means that a network snooper can find out only the IP address and </a:t>
            </a:r>
            <a:r>
              <a:rPr lang="en-US" sz="1800" dirty="0" smtClean="0"/>
              <a:t>port number </a:t>
            </a:r>
            <a:r>
              <a:rPr lang="en-US" sz="1800" dirty="0"/>
              <a:t>of the request (because both of these are public information in </a:t>
            </a:r>
            <a:r>
              <a:rPr lang="en-US" sz="1800" dirty="0" smtClean="0"/>
              <a:t>the envelope </a:t>
            </a:r>
            <a:r>
              <a:rPr lang="en-US" sz="1800" dirty="0"/>
              <a:t>of the underlying TCP message, there’s no way around that). </a:t>
            </a:r>
            <a:endParaRPr lang="en-US" sz="1800" dirty="0" smtClean="0"/>
          </a:p>
          <a:p>
            <a:r>
              <a:rPr lang="en-US" sz="1800" dirty="0" smtClean="0"/>
              <a:t>After that</a:t>
            </a:r>
            <a:r>
              <a:rPr lang="en-US" sz="1800" dirty="0"/>
              <a:t>, all it can see is that packets of data are being sent in a request </a:t>
            </a:r>
            <a:r>
              <a:rPr lang="en-US" sz="1800" dirty="0" smtClean="0"/>
              <a:t>and packets </a:t>
            </a:r>
            <a:r>
              <a:rPr lang="en-US" sz="1800" dirty="0"/>
              <a:t>are returned for the response.</a:t>
            </a:r>
          </a:p>
        </p:txBody>
      </p:sp>
    </p:spTree>
    <p:extLst>
      <p:ext uri="{BB962C8B-B14F-4D97-AF65-F5344CB8AC3E}">
        <p14:creationId xmlns:p14="http://schemas.microsoft.com/office/powerpoint/2010/main" val="179987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APPLICATION LAYER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86400"/>
          </a:xfrm>
        </p:spPr>
        <p:txBody>
          <a:bodyPr>
            <a:normAutofit/>
          </a:bodyPr>
          <a:lstStyle/>
          <a:p>
            <a:r>
              <a:rPr lang="en-US" sz="1800" dirty="0"/>
              <a:t>All protocols work in a roughly similar way. Some cases involve more </a:t>
            </a:r>
            <a:r>
              <a:rPr lang="en-US" sz="1800" dirty="0" smtClean="0"/>
              <a:t>than just </a:t>
            </a:r>
            <a:r>
              <a:rPr lang="en-US" sz="1800" dirty="0"/>
              <a:t>a two-way request and response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For example, when sending email </a:t>
            </a:r>
            <a:r>
              <a:rPr lang="en-US" sz="1800" dirty="0" smtClean="0"/>
              <a:t>using SMTP</a:t>
            </a:r>
            <a:r>
              <a:rPr lang="en-US" sz="1800" dirty="0"/>
              <a:t>, you first need to do the “HELO handshake” where the client </a:t>
            </a:r>
            <a:r>
              <a:rPr lang="en-US" sz="1800" dirty="0" smtClean="0"/>
              <a:t>introduces itself </a:t>
            </a:r>
            <a:r>
              <a:rPr lang="en-US" sz="1800" dirty="0"/>
              <a:t>with a cheery “hello” (SMTP commands are all four letters </a:t>
            </a:r>
            <a:r>
              <a:rPr lang="en-US" sz="1800" dirty="0" smtClean="0"/>
              <a:t>long, so </a:t>
            </a:r>
            <a:r>
              <a:rPr lang="en-US" sz="1800" dirty="0"/>
              <a:t>it actually says “HELO”) and receives a response like “250 Hello </a:t>
            </a:r>
            <a:r>
              <a:rPr lang="en-US" sz="1800" dirty="0" smtClean="0"/>
              <a:t>example. org </a:t>
            </a:r>
            <a:r>
              <a:rPr lang="en-US" sz="1800" dirty="0"/>
              <a:t>pleased to meet you!” In all cases, it is worth spending a little </a:t>
            </a:r>
            <a:r>
              <a:rPr lang="en-US" sz="1800" dirty="0" smtClean="0"/>
              <a:t>time researching </a:t>
            </a:r>
            <a:r>
              <a:rPr lang="en-US" sz="1800" dirty="0"/>
              <a:t>the protocol on Google and Wikipedia to understand </a:t>
            </a:r>
            <a:r>
              <a:rPr lang="en-US" sz="1800" dirty="0" smtClean="0"/>
              <a:t>in overview </a:t>
            </a:r>
            <a:r>
              <a:rPr lang="en-US" sz="1800" dirty="0"/>
              <a:t>how it works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You can usually find a library that abstracts </a:t>
            </a:r>
            <a:r>
              <a:rPr lang="en-US" sz="1800" dirty="0" smtClean="0"/>
              <a:t>the details </a:t>
            </a:r>
            <a:r>
              <a:rPr lang="en-US" sz="1800" dirty="0"/>
              <a:t>of the communication process, and we recommend using </a:t>
            </a:r>
            <a:r>
              <a:rPr lang="en-US" sz="1800" dirty="0" smtClean="0"/>
              <a:t>that wherever </a:t>
            </a:r>
            <a:r>
              <a:rPr lang="en-US" sz="1800" dirty="0"/>
              <a:t>possible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Bad implementations of network protocols will </a:t>
            </a:r>
            <a:r>
              <a:rPr lang="en-US" sz="1800" dirty="0" smtClean="0"/>
              <a:t>create problems </a:t>
            </a:r>
            <a:r>
              <a:rPr lang="en-US" sz="1800" dirty="0"/>
              <a:t>for you and the servers you connect to and may result in bugs </a:t>
            </a:r>
            <a:r>
              <a:rPr lang="en-US" sz="1800" dirty="0" smtClean="0"/>
              <a:t>or your </a:t>
            </a:r>
            <a:r>
              <a:rPr lang="en-US" sz="1800" dirty="0"/>
              <a:t>clients getting banned from useful services. </a:t>
            </a:r>
            <a:endParaRPr lang="en-US" sz="1800" dirty="0" smtClean="0"/>
          </a:p>
          <a:p>
            <a:r>
              <a:rPr lang="en-US" sz="1800" dirty="0" smtClean="0"/>
              <a:t>So</a:t>
            </a:r>
            <a:r>
              <a:rPr lang="en-US" sz="1800" dirty="0"/>
              <a:t>, it is generally better </a:t>
            </a:r>
            <a:r>
              <a:rPr lang="en-US" sz="1800" dirty="0" smtClean="0"/>
              <a:t>to use </a:t>
            </a:r>
            <a:r>
              <a:rPr lang="en-US" sz="1800" dirty="0"/>
              <a:t>a well-written, well-debugged implementation that is used by </a:t>
            </a:r>
            <a:r>
              <a:rPr lang="en-US" sz="1800" dirty="0" smtClean="0"/>
              <a:t>many</a:t>
            </a:r>
            <a:r>
              <a:rPr lang="en-US" sz="1800" dirty="0"/>
              <a:t> other developers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In general, the only valid reasons for you, the </a:t>
            </a:r>
            <a:r>
              <a:rPr lang="en-US" sz="1800" dirty="0" smtClean="0"/>
              <a:t>programmer, to </a:t>
            </a:r>
            <a:r>
              <a:rPr lang="en-US" sz="1800" dirty="0"/>
              <a:t>ever speak to any application layer protocol directly (that is, without </a:t>
            </a:r>
            <a:r>
              <a:rPr lang="en-US" sz="1800" dirty="0" smtClean="0"/>
              <a:t>using a </a:t>
            </a:r>
            <a:r>
              <a:rPr lang="en-US" sz="1800" dirty="0"/>
              <a:t>library) are</a:t>
            </a:r>
          </a:p>
        </p:txBody>
      </p:sp>
    </p:spTree>
    <p:extLst>
      <p:ext uri="{BB962C8B-B14F-4D97-AF65-F5344CB8AC3E}">
        <p14:creationId xmlns:p14="http://schemas.microsoft.com/office/powerpoint/2010/main" val="50102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1960" y="2362200"/>
            <a:ext cx="8001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an IP packet ever gets transmitted across your local wired network via an Ethernet cable—the cable that connects your home broadband router or your office local area network (LAN) to a desktop PC—then the whole packet will get bundled up into another type of envelope, an </a:t>
            </a:r>
            <a:r>
              <a:rPr lang="en-US" sz="24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Ethernet Frame,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which adds additional information.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2438400" y="8382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IP contd. </a:t>
            </a:r>
            <a:endParaRPr lang="en-US" sz="2800" dirty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9435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APPLICATION LAYER </a:t>
            </a:r>
            <a:r>
              <a:rPr lang="en-US" sz="2800" dirty="0" smtClean="0"/>
              <a:t>PROTOCOLS contd.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86400"/>
          </a:xfrm>
        </p:spPr>
        <p:txBody>
          <a:bodyPr/>
          <a:lstStyle/>
          <a:p>
            <a:r>
              <a:rPr lang="en-US" sz="1800" dirty="0" smtClean="0"/>
              <a:t>There </a:t>
            </a:r>
            <a:r>
              <a:rPr lang="en-US" sz="1800" dirty="0"/>
              <a:t>is no implementation of the protocol for your platform (or </a:t>
            </a:r>
            <a:r>
              <a:rPr lang="en-US" sz="1800" dirty="0" smtClean="0"/>
              <a:t>the implementation is inefficient</a:t>
            </a:r>
            <a:r>
              <a:rPr lang="en-US" sz="1800" dirty="0"/>
              <a:t>, incomplete, or broken).</a:t>
            </a:r>
          </a:p>
          <a:p>
            <a:r>
              <a:rPr lang="en-US" sz="1800" dirty="0" smtClean="0"/>
              <a:t>You </a:t>
            </a:r>
            <a:r>
              <a:rPr lang="en-US" sz="1800" dirty="0"/>
              <a:t>want to try implementing it from scratch, for fun.</a:t>
            </a:r>
          </a:p>
          <a:p>
            <a:r>
              <a:rPr lang="en-US" sz="1800" dirty="0" smtClean="0"/>
              <a:t>You </a:t>
            </a:r>
            <a:r>
              <a:rPr lang="en-US" sz="1800" dirty="0"/>
              <a:t>are testing, or learning, and want to make </a:t>
            </a:r>
            <a:r>
              <a:rPr lang="en-US" sz="1800" dirty="0" smtClean="0"/>
              <a:t>a particular </a:t>
            </a:r>
            <a:r>
              <a:rPr lang="en-US" sz="1800" dirty="0"/>
              <a:t>request easily.</a:t>
            </a:r>
          </a:p>
        </p:txBody>
      </p:sp>
    </p:spTree>
    <p:extLst>
      <p:ext uri="{BB962C8B-B14F-4D97-AF65-F5344CB8AC3E}">
        <p14:creationId xmlns:p14="http://schemas.microsoft.com/office/powerpoint/2010/main" val="173516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0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57200"/>
            <a:ext cx="83058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TCP</a:t>
            </a:r>
          </a:p>
          <a:p>
            <a:endParaRPr lang="en-US" sz="2800" dirty="0" smtClean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The simplest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transport protocol on the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Internet, Transmission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Control Protocol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(TCP)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is built on top of the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basic IP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protocol and adds sequence numbers, acknowledgements, and retransmissions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means that a message sent with TCP can be arbitrarily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long and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give the sender some assurance that it actually arrived at the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destination intact.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Because the combination of TCP and IP is so useful, many services are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built on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it in turn, such as email and the HTTP protocol that transmits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information across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the World Wide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Web (WWW).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48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86868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The IP Protocol Suite (TCP/IP</a:t>
            </a:r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)</a:t>
            </a:r>
          </a:p>
          <a:p>
            <a:pPr lvl="0" algn="ctr"/>
            <a:endParaRPr lang="en-US" sz="2800" dirty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combination of TCP and IP is often referred as “TCP/IP” to describe a whole suite or stack of protocols layered on top of each other, each layer building on the capabilities of the one below.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low-level protocols at the </a:t>
            </a:r>
            <a:r>
              <a:rPr lang="en-US" sz="24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layer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manage the transfer of bits of information across a network link 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by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 Ethernet cable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by WiFi, </a:t>
            </a:r>
            <a:endParaRPr lang="en-US" sz="2400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across a telephone network, </a:t>
            </a:r>
            <a:endParaRPr lang="en-US" sz="2400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even by short-range radio </a:t>
            </a: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standards 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such as IEEE 802.15.4 designed to carry data between devices carried by an individual (PAN). </a:t>
            </a:r>
            <a:endParaRPr lang="en-US" sz="2400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algn="just"/>
            <a:endParaRPr lang="en-US" sz="24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173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9528" y="457200"/>
            <a:ext cx="6519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The IP Protocol Suite (TCP/IP</a:t>
            </a:r>
            <a:r>
              <a:rPr lang="en-US" sz="2800" dirty="0" smtClean="0">
                <a:solidFill>
                  <a:prstClr val="black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) contd.</a:t>
            </a:r>
            <a:endParaRPr lang="en-US" sz="2800" dirty="0">
              <a:solidFill>
                <a:prstClr val="black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9812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US" sz="24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Internet layer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then sits on top of these various links and abstracts away the gory details in favor of a simple destination address.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Then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TCP, which lives in the </a:t>
            </a:r>
            <a:r>
              <a:rPr lang="en-US" sz="24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transport layer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sits on top of IP and extends it with more sophisticated control of the messages passed.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Finally, the </a:t>
            </a:r>
            <a:r>
              <a:rPr lang="en-US" sz="24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application layer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contains the protocols that deal with fetching web pages, sending emails, and Internet telephony. </a:t>
            </a:r>
            <a:endParaRPr lang="en-US" sz="2400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</a:t>
            </a:r>
            <a:r>
              <a:rPr lang="en-US" sz="24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these, HTTP is the most ubiquitous for the web, and indeed for communication between Internet of Things devices.</a:t>
            </a:r>
          </a:p>
        </p:txBody>
      </p:sp>
    </p:spTree>
    <p:extLst>
      <p:ext uri="{BB962C8B-B14F-4D97-AF65-F5344CB8AC3E}">
        <p14:creationId xmlns:p14="http://schemas.microsoft.com/office/powerpoint/2010/main" val="387235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6106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algn="ctr"/>
            <a:r>
              <a:rPr lang="en-US" sz="2800" dirty="0" smtClean="0">
                <a:latin typeface="Segoe UI" panose="020B0502040204020203" pitchFamily="34" charset="0"/>
                <a:ea typeface="Times New Roman"/>
                <a:cs typeface="Segoe UI" panose="020B0502040204020203" pitchFamily="34" charset="0"/>
              </a:rPr>
              <a:t>UDP </a:t>
            </a:r>
          </a:p>
          <a:p>
            <a:pPr algn="ctr"/>
            <a:endParaRPr lang="en-US" sz="2800" dirty="0" smtClean="0">
              <a:latin typeface="Segoe UI" panose="020B0502040204020203" pitchFamily="34" charset="0"/>
              <a:ea typeface="Times New Roman"/>
              <a:cs typeface="Segoe UI" panose="020B0502040204020203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In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UDP each message may or may not arrive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 handshake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or retransmission occurs, nor is there any delay to wait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for messages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in sequence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These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limitations make TCP preferable for many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of the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tasks that Internet of Things devices will be used for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The lack of overhead,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makes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UDP useful for applications such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as streaming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data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Voice over IP (VoIP)—computer-based telephony, such as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Skype.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UDP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is also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the transport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for some very important protocols which provide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common, low-level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functionality, such as DNS and DHCP, which relate to the </a:t>
            </a:r>
            <a:r>
              <a:rPr lang="en-US" sz="2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discovery and resolution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of devices on the network.</a:t>
            </a:r>
          </a:p>
        </p:txBody>
      </p:sp>
    </p:spTree>
    <p:extLst>
      <p:ext uri="{BB962C8B-B14F-4D97-AF65-F5344CB8AC3E}">
        <p14:creationId xmlns:p14="http://schemas.microsoft.com/office/powerpoint/2010/main" val="4287349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9" y="914399"/>
            <a:ext cx="5486401" cy="403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75655" y="4942820"/>
            <a:ext cx="5098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Segoe UI" panose="020B0502040204020203" pitchFamily="34" charset="0"/>
                <a:cs typeface="Segoe UI" panose="020B0502040204020203" pitchFamily="34" charset="0"/>
              </a:rPr>
              <a:t>Fig: The </a:t>
            </a: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Internet Protocol suite.</a:t>
            </a:r>
          </a:p>
        </p:txBody>
      </p:sp>
    </p:spTree>
    <p:extLst>
      <p:ext uri="{BB962C8B-B14F-4D97-AF65-F5344CB8AC3E}">
        <p14:creationId xmlns:p14="http://schemas.microsoft.com/office/powerpoint/2010/main" val="3795947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5404</Words>
  <Application>Microsoft Office PowerPoint</Application>
  <PresentationFormat>On-screen Show (4:3)</PresentationFormat>
  <Paragraphs>284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Static IP Address Assignment contd. </vt:lpstr>
      <vt:lpstr>DYNAMIC IP ADDRESS ASSIGNMENT</vt:lpstr>
      <vt:lpstr>DYNAMIC IP ADDRESS ASSIGNMENT contd.</vt:lpstr>
      <vt:lpstr>IPV6</vt:lpstr>
      <vt:lpstr>IPV6</vt:lpstr>
      <vt:lpstr>IPv6 and Powering Devices</vt:lpstr>
      <vt:lpstr>Conclusion on IPv6</vt:lpstr>
      <vt:lpstr>MAC ADDRESSES</vt:lpstr>
      <vt:lpstr>MAC ADDRESSES contd.</vt:lpstr>
      <vt:lpstr>TCP AND UDP PORTS</vt:lpstr>
      <vt:lpstr>PowerPoint Presentation</vt:lpstr>
      <vt:lpstr>AN EXAMPLE: HTTP PORTS</vt:lpstr>
      <vt:lpstr>AN EXAMPLE: HTTP PORTS contd.</vt:lpstr>
      <vt:lpstr>AN EXAMPLE: HTTP PORTS contd.</vt:lpstr>
      <vt:lpstr>OTHER COMMON PORTS</vt:lpstr>
      <vt:lpstr>APPLICATION LAYER PROTOCOLS</vt:lpstr>
      <vt:lpstr>HTTP</vt:lpstr>
      <vt:lpstr>HTTP contd.</vt:lpstr>
      <vt:lpstr>HTTP contd.</vt:lpstr>
      <vt:lpstr>HTTP contd.</vt:lpstr>
      <vt:lpstr>HTTP contd.</vt:lpstr>
      <vt:lpstr>HTTP contd.</vt:lpstr>
      <vt:lpstr>HTTP contd.</vt:lpstr>
      <vt:lpstr>HTTPS: ENCRYPTED HTTP</vt:lpstr>
      <vt:lpstr>OTHER APPLICATION LAYER PROTOCOLS</vt:lpstr>
      <vt:lpstr>OTHER APPLICATION LAYER PROTOCOLS contd.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PHANI RAMAKRISHNA</dc:creator>
  <cp:lastModifiedBy>Windows User</cp:lastModifiedBy>
  <cp:revision>55</cp:revision>
  <dcterms:created xsi:type="dcterms:W3CDTF">2006-08-16T00:00:00Z</dcterms:created>
  <dcterms:modified xsi:type="dcterms:W3CDTF">2021-12-20T05:39:29Z</dcterms:modified>
</cp:coreProperties>
</file>