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0" r:id="rId10"/>
    <p:sldId id="261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EEA40-4421-EEE6-6E5A-D97DACA8B5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95736E-FA93-38B6-06BC-33F5E236E4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i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A2A3E-DA93-9893-91BB-070D0CF33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C10-F178-45AD-B741-8A63FD3A9D11}" type="datetimeFigureOut">
              <a:rPr lang="hi-IN" smtClean="0"/>
              <a:t>सोमवार, 25 फल्गुण 1947</a:t>
            </a:fld>
            <a:endParaRPr lang="hi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1B3EC-154E-B93A-B3D4-593CB629C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289BE-FFC3-F100-6EDF-328E3B889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242D-78E6-4939-89B9-9ABA433A015E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414260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6013C-A83D-3AE4-82E3-686D563C7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7AD6A-4964-59F3-D4FD-9BB6E3289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8D36A-81F7-C6F8-0BDE-FF21A181B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C10-F178-45AD-B741-8A63FD3A9D11}" type="datetimeFigureOut">
              <a:rPr lang="hi-IN" smtClean="0"/>
              <a:t>सोमवार, 25 फल्गुण 1947</a:t>
            </a:fld>
            <a:endParaRPr lang="hi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D7BE0-A281-A468-8370-3151C45FF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680D6-3C52-1F1D-BC14-31E1EEF52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242D-78E6-4939-89B9-9ABA433A015E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1685059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802AF-062E-CEE8-EE1B-2DB570057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4A763C-2A07-3511-F8BC-967971B43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35889-906B-C57F-4F89-66B3C33AF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C10-F178-45AD-B741-8A63FD3A9D11}" type="datetimeFigureOut">
              <a:rPr lang="hi-IN" smtClean="0"/>
              <a:t>सोमवार, 25 फल्गुण 1947</a:t>
            </a:fld>
            <a:endParaRPr lang="hi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59ECA-A97D-CDE6-09C1-B46EB90C7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1D97A-1F83-6095-1E45-35E18ECD3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242D-78E6-4939-89B9-9ABA433A015E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150854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FB4A9-8347-80DE-C7E0-14F21115F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01C0C-21C9-E680-951A-87D9836CBF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04309-AB58-B4A4-AB0A-CC3B4E919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16CC8-D169-B4FE-3EE3-D612F4F01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C10-F178-45AD-B741-8A63FD3A9D11}" type="datetimeFigureOut">
              <a:rPr lang="hi-IN" smtClean="0"/>
              <a:t>सोमवार, 25 फल्गुण 1947</a:t>
            </a:fld>
            <a:endParaRPr lang="hi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9E7E94-CA9F-7987-BD91-7709C3D6B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53E1C3-22A6-9C7C-BB09-E3B380108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242D-78E6-4939-89B9-9ABA433A015E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256332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2FB6F-C72C-B53C-ED4C-033F4EEB0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26EAA6-DF18-5D18-D9C4-C9A8446ED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705404-7FAD-A3C8-23F9-63CF6B2E6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8D5822-CD46-45BC-302E-573A3DE27B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02CB60-CF13-17CF-0B09-06ED47E41D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61D77E-B391-4F22-9DC9-1741AD509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C10-F178-45AD-B741-8A63FD3A9D11}" type="datetimeFigureOut">
              <a:rPr lang="hi-IN" smtClean="0"/>
              <a:t>सोमवार, 25 फल्गुण 1947</a:t>
            </a:fld>
            <a:endParaRPr lang="hi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6BE198-FFEA-5732-9D02-BFB6C9487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692338-C4C6-6A40-97C9-A734841AE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242D-78E6-4939-89B9-9ABA433A015E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1251635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DA99E-5BA2-6B71-8B23-336A3BF7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9C5494-AF6F-540F-620E-E0174C99E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C10-F178-45AD-B741-8A63FD3A9D11}" type="datetimeFigureOut">
              <a:rPr lang="hi-IN" smtClean="0"/>
              <a:t>सोमवार, 25 फल्गुण 1947</a:t>
            </a:fld>
            <a:endParaRPr lang="hi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FCBDC8-BCE0-A139-60BC-2F99F970A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F0431A-EAE4-2E5E-7B4F-7EF124F39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242D-78E6-4939-89B9-9ABA433A015E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3060695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53FA21-C0D2-49C3-A554-DEBC7CC91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C10-F178-45AD-B741-8A63FD3A9D11}" type="datetimeFigureOut">
              <a:rPr lang="hi-IN" smtClean="0"/>
              <a:t>सोमवार, 25 फल्गुण 1947</a:t>
            </a:fld>
            <a:endParaRPr lang="hi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300EDA-7D0C-928B-48DF-559A4C64C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A246E-87AC-AA6D-8B35-6694575A4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242D-78E6-4939-89B9-9ABA433A015E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1230575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C407-2677-5671-3F8B-8445A493A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0731F-F0E6-376A-F1A7-2426B7422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18029-BBC5-F9C9-57CA-7017032D5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17C89-1BE8-A795-FAAD-46A973381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C10-F178-45AD-B741-8A63FD3A9D11}" type="datetimeFigureOut">
              <a:rPr lang="hi-IN" smtClean="0"/>
              <a:t>सोमवार, 25 फल्गुण 1947</a:t>
            </a:fld>
            <a:endParaRPr lang="hi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211377-DD50-302E-8054-66D1907EA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D0A33B-C8F1-8948-77D7-BDF5BEBCF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242D-78E6-4939-89B9-9ABA433A015E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2351377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04304-BC41-49D5-2F59-B9AEC8F92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64640B-6C0A-BD7E-0E4B-14E941A5CF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i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19C69-1F42-070D-E7D3-4BE3C7E955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8B7AD-00C9-C5C9-C328-A5D2820D4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C10-F178-45AD-B741-8A63FD3A9D11}" type="datetimeFigureOut">
              <a:rPr lang="hi-IN" smtClean="0"/>
              <a:t>सोमवार, 25 फल्गुण 1947</a:t>
            </a:fld>
            <a:endParaRPr lang="hi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F1283-8347-ACD7-B0DB-C8B24CE05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1BF1E5-7C01-ACCD-929A-DBC9D4EBB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242D-78E6-4939-89B9-9ABA433A015E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442415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37A17-9675-CFF5-CDA7-E0F46F08B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600838-E8B4-66F3-2B20-70F0A228ED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2A8BE6-6A60-F48B-7D9B-5674D1D24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C10-F178-45AD-B741-8A63FD3A9D11}" type="datetimeFigureOut">
              <a:rPr lang="hi-IN" smtClean="0"/>
              <a:t>सोमवार, 25 फल्गुण 1947</a:t>
            </a:fld>
            <a:endParaRPr lang="hi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522AD-7EF7-68B1-0EE6-2B9DDAC8C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4E84D-5136-B52C-9EC1-2C6C72F55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242D-78E6-4939-89B9-9ABA433A015E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1384609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8C1368-BA43-15DD-4A3D-4A1CED408F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91F6E6-A4B5-F252-8FC7-E31745C11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63095E-02E7-25B1-D556-91F66FD31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CC10-F178-45AD-B741-8A63FD3A9D11}" type="datetimeFigureOut">
              <a:rPr lang="hi-IN" smtClean="0"/>
              <a:t>सोमवार, 25 फल्गुण 1947</a:t>
            </a:fld>
            <a:endParaRPr lang="hi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747EF-C090-88F2-A040-4F80FAEED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i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12F61-8258-DAC1-30E0-2AC98C769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B242D-78E6-4939-89B9-9ABA433A015E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1099214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5CAB53-6C1F-8784-13CB-4BD599012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i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41BC4-B69A-443D-7135-75B7A1E7E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i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6F5424-A2E2-08A0-A9B6-FF4763A644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C2CC10-F178-45AD-B741-8A63FD3A9D11}" type="datetimeFigureOut">
              <a:rPr lang="hi-IN" smtClean="0"/>
              <a:t>सोमवार, 25 फल्गुण 1947</a:t>
            </a:fld>
            <a:endParaRPr lang="hi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A80E6-FBC0-9AF4-93E1-593EAB120D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i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C94971-E574-E8A7-B501-CB0855C19A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6B242D-78E6-4939-89B9-9ABA433A015E}" type="slidenum">
              <a:rPr lang="hi-IN" smtClean="0"/>
              <a:t>‹#›</a:t>
            </a:fld>
            <a:endParaRPr lang="hi-IN"/>
          </a:p>
        </p:txBody>
      </p:sp>
    </p:spTree>
    <p:extLst>
      <p:ext uri="{BB962C8B-B14F-4D97-AF65-F5344CB8AC3E}">
        <p14:creationId xmlns:p14="http://schemas.microsoft.com/office/powerpoint/2010/main" val="287696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7FB54-4A18-ACAC-6EE3-F76630DB6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5071"/>
            <a:ext cx="9144000" cy="2387600"/>
          </a:xfrm>
        </p:spPr>
        <p:txBody>
          <a:bodyPr/>
          <a:lstStyle/>
          <a:p>
            <a:r>
              <a:rPr lang="en-IN" dirty="0"/>
              <a:t>Unit- V</a:t>
            </a:r>
            <a:endParaRPr lang="hi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389F7-A022-F65B-66B5-3AD713170A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21381" y="2914218"/>
            <a:ext cx="12097593" cy="2871590"/>
          </a:xfrm>
        </p:spPr>
        <p:txBody>
          <a:bodyPr>
            <a:noAutofit/>
          </a:bodyPr>
          <a:lstStyle/>
          <a:p>
            <a:r>
              <a:rPr lang="en-US" b="1" dirty="0"/>
              <a:t>Software Development Applications: </a:t>
            </a:r>
            <a:r>
              <a:rPr lang="en-IN" dirty="0"/>
              <a:t>Code generation: creating functions, algorithms (TB1 Ch.11; RB2 Ch.8). Code completion: extending unfinished code (TB2 Ch.12).  Debugging prompts: identifying and fixing errors (TB1 Ch.11).   Automated code review: style, logic, optimization checks (RB1 Sec.4).  Documentation &amp; comments: generating clear descriptions (TB1 Ch.11).  Test case generation: covering edge cases and validation (RB2 Ch.9).</a:t>
            </a:r>
            <a:endParaRPr lang="en-IN" sz="2000" b="1" dirty="0"/>
          </a:p>
          <a:p>
            <a:r>
              <a:rPr lang="en-US" sz="2000" b="1" dirty="0"/>
              <a:t>Data Analysis and Research Applications</a:t>
            </a:r>
            <a:r>
              <a:rPr lang="en-US" sz="2000" dirty="0"/>
              <a:t>: </a:t>
            </a:r>
            <a:r>
              <a:rPr lang="en-IN" sz="2000" dirty="0"/>
              <a:t>Data exploration: summarizing, cleaning, describing datasets (TB1 Ch.10).Literature review automation: extracting key findings (RB3 Ch.8). Statistical interpretation: explaining statistical results (RB2 Ch.9). Report and summary generation: structured outputs (TB1 Ch.10). Scientific writing: creating research-style content (TB1 Ch.10; RB3 Ch.8).</a:t>
            </a:r>
            <a:endParaRPr lang="hi-IN" sz="2000" dirty="0"/>
          </a:p>
        </p:txBody>
      </p:sp>
    </p:spTree>
    <p:extLst>
      <p:ext uri="{BB962C8B-B14F-4D97-AF65-F5344CB8AC3E}">
        <p14:creationId xmlns:p14="http://schemas.microsoft.com/office/powerpoint/2010/main" val="4206722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B18AC9-4296-8958-05DF-1F5BD396C413}"/>
              </a:ext>
            </a:extLst>
          </p:cNvPr>
          <p:cNvSpPr txBox="1"/>
          <p:nvPr/>
        </p:nvSpPr>
        <p:spPr>
          <a:xfrm>
            <a:off x="3048674" y="276593"/>
            <a:ext cx="6097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Software Development Applications </a:t>
            </a:r>
            <a:endParaRPr lang="hi-IN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83A795-E9D8-DC34-8CB5-B4426F509A12}"/>
              </a:ext>
            </a:extLst>
          </p:cNvPr>
          <p:cNvSpPr txBox="1"/>
          <p:nvPr/>
        </p:nvSpPr>
        <p:spPr>
          <a:xfrm>
            <a:off x="145657" y="929660"/>
            <a:ext cx="119195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Prompt engineering can help programmers use AI tools (like coding assistants) to improve software development tasks.</a:t>
            </a:r>
            <a:endParaRPr lang="hi-IN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C91A70-637D-2E42-3A8F-86FA66B2705F}"/>
              </a:ext>
            </a:extLst>
          </p:cNvPr>
          <p:cNvSpPr txBox="1"/>
          <p:nvPr/>
        </p:nvSpPr>
        <p:spPr>
          <a:xfrm>
            <a:off x="250853" y="1736568"/>
            <a:ext cx="1075431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1. Code Generation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AI can generate </a:t>
            </a:r>
            <a:r>
              <a:rPr lang="en-US" b="1" dirty="0"/>
              <a:t>new code, functions, or algorithms</a:t>
            </a:r>
            <a:r>
              <a:rPr lang="en-US" dirty="0"/>
              <a:t> from natural language prompts.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Developers describe what they want, and the AI writes the code.</a:t>
            </a:r>
          </a:p>
          <a:p>
            <a:pPr>
              <a:buNone/>
            </a:pPr>
            <a:r>
              <a:rPr lang="en-US" b="1" dirty="0"/>
              <a:t>Example prompt</a:t>
            </a:r>
          </a:p>
          <a:p>
            <a:pPr>
              <a:buNone/>
            </a:pPr>
            <a:r>
              <a:rPr lang="en-US" b="1" dirty="0"/>
              <a:t>		Write a Python function to find the factorial of a number using recursion.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dirty="0"/>
              <a:t>def factorial(n):</a:t>
            </a:r>
          </a:p>
          <a:p>
            <a:pPr>
              <a:buNone/>
            </a:pPr>
            <a:r>
              <a:rPr lang="en-US" dirty="0"/>
              <a:t>    if n == 0 or n == 1:</a:t>
            </a:r>
          </a:p>
          <a:p>
            <a:pPr>
              <a:buNone/>
            </a:pPr>
            <a:r>
              <a:rPr lang="en-US" dirty="0"/>
              <a:t>        return 1</a:t>
            </a:r>
          </a:p>
          <a:p>
            <a:pPr>
              <a:buNone/>
            </a:pPr>
            <a:r>
              <a:rPr lang="en-US" dirty="0"/>
              <a:t>    return n * factorial(n-1)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	This helps developers </a:t>
            </a:r>
            <a:r>
              <a:rPr lang="en-US" b="1" dirty="0"/>
              <a:t>save time and automate repetitive coding tasks</a:t>
            </a:r>
            <a:r>
              <a:rPr lang="en-US" dirty="0"/>
              <a:t>.	</a:t>
            </a:r>
          </a:p>
        </p:txBody>
      </p:sp>
    </p:spTree>
    <p:extLst>
      <p:ext uri="{BB962C8B-B14F-4D97-AF65-F5344CB8AC3E}">
        <p14:creationId xmlns:p14="http://schemas.microsoft.com/office/powerpoint/2010/main" val="1868344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1BEB58-5CE8-C767-6B9A-68B5BE339448}"/>
              </a:ext>
            </a:extLst>
          </p:cNvPr>
          <p:cNvSpPr txBox="1"/>
          <p:nvPr/>
        </p:nvSpPr>
        <p:spPr>
          <a:xfrm>
            <a:off x="32370" y="38183"/>
            <a:ext cx="11935752" cy="7294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2 Code Completion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AI can </a:t>
            </a:r>
            <a:r>
              <a:rPr lang="en-US" b="1" dirty="0"/>
              <a:t>complete unfinished code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programmer writes part of the code and the AI predicts the rest.</a:t>
            </a:r>
          </a:p>
          <a:p>
            <a:pPr>
              <a:buNone/>
            </a:pPr>
            <a:r>
              <a:rPr lang="en-US" b="1" dirty="0"/>
              <a:t>Example</a:t>
            </a:r>
          </a:p>
          <a:p>
            <a:pPr>
              <a:buNone/>
            </a:pPr>
            <a:r>
              <a:rPr lang="en-US" b="1" dirty="0"/>
              <a:t>	for </a:t>
            </a:r>
            <a:r>
              <a:rPr lang="en-US" b="1" dirty="0" err="1"/>
              <a:t>i</a:t>
            </a:r>
            <a:r>
              <a:rPr lang="en-US" b="1" dirty="0"/>
              <a:t> in range(10):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dirty="0"/>
              <a:t>AI may complete it as:</a:t>
            </a:r>
          </a:p>
          <a:p>
            <a:pPr>
              <a:buNone/>
            </a:pPr>
            <a:r>
              <a:rPr lang="en-US" dirty="0"/>
              <a:t>	for </a:t>
            </a:r>
            <a:r>
              <a:rPr lang="en-US" dirty="0" err="1"/>
              <a:t>i</a:t>
            </a:r>
            <a:r>
              <a:rPr lang="en-US" dirty="0"/>
              <a:t> in range(10):</a:t>
            </a:r>
          </a:p>
          <a:p>
            <a:pPr>
              <a:buNone/>
            </a:pPr>
            <a:r>
              <a:rPr lang="en-US" dirty="0"/>
              <a:t>    		print(</a:t>
            </a:r>
            <a:r>
              <a:rPr lang="en-US" dirty="0" err="1"/>
              <a:t>i</a:t>
            </a:r>
            <a:r>
              <a:rPr lang="en-US" dirty="0"/>
              <a:t>)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Similar to tools like GitHub Copilot or AI coding assistants.</a:t>
            </a:r>
          </a:p>
          <a:p>
            <a:pPr>
              <a:buNone/>
            </a:pPr>
            <a:endParaRPr lang="en-US" dirty="0"/>
          </a:p>
          <a:p>
            <a:r>
              <a:rPr lang="en-US" b="1" dirty="0"/>
              <a:t>.3 Debugging Prompts</a:t>
            </a:r>
          </a:p>
          <a:p>
            <a:r>
              <a:rPr lang="en-US" dirty="0"/>
              <a:t>Developers can ask AI to </a:t>
            </a:r>
            <a:r>
              <a:rPr lang="en-US" b="1" dirty="0"/>
              <a:t>identify errors and fix bugs in code</a:t>
            </a:r>
            <a:r>
              <a:rPr lang="en-US" dirty="0"/>
              <a:t>.</a:t>
            </a:r>
          </a:p>
          <a:p>
            <a:r>
              <a:rPr lang="en-US" dirty="0"/>
              <a:t>The AI analyzes the code and suggests corrections.</a:t>
            </a:r>
          </a:p>
          <a:p>
            <a:r>
              <a:rPr lang="en-US" b="1" dirty="0"/>
              <a:t>Example prompt</a:t>
            </a:r>
          </a:p>
          <a:p>
            <a:r>
              <a:rPr lang="en-US" b="1" dirty="0"/>
              <a:t>		Find the bug in this Python code and correct it.</a:t>
            </a:r>
          </a:p>
          <a:p>
            <a:r>
              <a:rPr lang="en-IN" dirty="0"/>
              <a:t>Example code:</a:t>
            </a:r>
          </a:p>
          <a:p>
            <a:r>
              <a:rPr lang="en-IN" dirty="0"/>
              <a:t>		for </a:t>
            </a:r>
            <a:r>
              <a:rPr lang="en-IN" dirty="0" err="1"/>
              <a:t>i</a:t>
            </a:r>
            <a:r>
              <a:rPr lang="en-IN" dirty="0"/>
              <a:t> in range(5)</a:t>
            </a:r>
          </a:p>
          <a:p>
            <a:r>
              <a:rPr lang="en-IN" dirty="0"/>
              <a:t>    			print(</a:t>
            </a:r>
            <a:r>
              <a:rPr lang="en-IN" dirty="0" err="1"/>
              <a:t>i</a:t>
            </a:r>
            <a:r>
              <a:rPr lang="en-IN" dirty="0"/>
              <a:t>)</a:t>
            </a:r>
          </a:p>
          <a:p>
            <a:r>
              <a:rPr lang="en-IN" dirty="0"/>
              <a:t>AI suggestion:</a:t>
            </a:r>
          </a:p>
          <a:p>
            <a:r>
              <a:rPr lang="en-IN" dirty="0"/>
              <a:t>		for </a:t>
            </a:r>
            <a:r>
              <a:rPr lang="en-IN" dirty="0" err="1"/>
              <a:t>i</a:t>
            </a:r>
            <a:r>
              <a:rPr lang="en-IN" dirty="0"/>
              <a:t> in range(5):</a:t>
            </a:r>
          </a:p>
          <a:p>
            <a:r>
              <a:rPr lang="en-IN" dirty="0"/>
              <a:t>    			print(</a:t>
            </a:r>
            <a:r>
              <a:rPr lang="en-IN" dirty="0" err="1"/>
              <a:t>i</a:t>
            </a:r>
            <a:r>
              <a:rPr lang="en-IN" dirty="0"/>
              <a:t>)</a:t>
            </a:r>
          </a:p>
          <a:p>
            <a:r>
              <a:rPr lang="en-IN" dirty="0"/>
              <a:t>				</a:t>
            </a:r>
            <a:r>
              <a:rPr lang="en-US" dirty="0"/>
              <a:t>Helps quickly detect </a:t>
            </a:r>
            <a:r>
              <a:rPr lang="en-US" b="1" dirty="0"/>
              <a:t>syntax errors, logical mistakes, and inefficiencies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544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24CE56-793D-8E18-E942-0F357824ED90}"/>
              </a:ext>
            </a:extLst>
          </p:cNvPr>
          <p:cNvSpPr txBox="1"/>
          <p:nvPr/>
        </p:nvSpPr>
        <p:spPr>
          <a:xfrm>
            <a:off x="258945" y="387683"/>
            <a:ext cx="1162825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4. Prompt Engineering Concept</a:t>
            </a:r>
          </a:p>
          <a:p>
            <a:pPr>
              <a:buNone/>
            </a:pPr>
            <a:r>
              <a:rPr lang="en-US" dirty="0"/>
              <a:t>Prompt engineering means </a:t>
            </a:r>
            <a:r>
              <a:rPr lang="en-US" b="1" dirty="0"/>
              <a:t>designing clear instructions (prompts) to guide AI models to produce accurate and useful outputs</a:t>
            </a:r>
            <a:r>
              <a:rPr lang="en-US" dirty="0"/>
              <a:t>. </a:t>
            </a:r>
          </a:p>
          <a:p>
            <a:pPr>
              <a:buNone/>
            </a:pPr>
            <a:r>
              <a:rPr lang="en-US" dirty="0"/>
              <a:t>It involves: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Giving clear instructions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Providing context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Specifying output format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Iteratively refining prompts</a:t>
            </a:r>
          </a:p>
          <a:p>
            <a:pPr>
              <a:buNone/>
            </a:pPr>
            <a:r>
              <a:rPr lang="en-US" dirty="0"/>
              <a:t>When prompts are well-designed, AI can perform tasks such as </a:t>
            </a:r>
            <a:r>
              <a:rPr lang="en-US" b="1" dirty="0"/>
              <a:t>coding, debugging, content creation, and data analysis more effectively</a:t>
            </a:r>
            <a:r>
              <a:rPr lang="en-US" dirty="0"/>
              <a:t>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139D9-4ED8-2FE4-E3B1-B5EC56882592}"/>
              </a:ext>
            </a:extLst>
          </p:cNvPr>
          <p:cNvSpPr txBox="1"/>
          <p:nvPr/>
        </p:nvSpPr>
        <p:spPr>
          <a:xfrm>
            <a:off x="3048674" y="4367403"/>
            <a:ext cx="609734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Prompt engineering enables developers to use AI for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generating code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completing code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debugging programs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improving software productivity.</a:t>
            </a:r>
          </a:p>
        </p:txBody>
      </p:sp>
    </p:spTree>
    <p:extLst>
      <p:ext uri="{BB962C8B-B14F-4D97-AF65-F5344CB8AC3E}">
        <p14:creationId xmlns:p14="http://schemas.microsoft.com/office/powerpoint/2010/main" val="3099886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3CA016-1D98-2C74-7305-257D178D646F}"/>
              </a:ext>
            </a:extLst>
          </p:cNvPr>
          <p:cNvSpPr txBox="1"/>
          <p:nvPr/>
        </p:nvSpPr>
        <p:spPr>
          <a:xfrm>
            <a:off x="210393" y="191604"/>
            <a:ext cx="11644439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Code Generation</a:t>
            </a:r>
          </a:p>
          <a:p>
            <a:pPr>
              <a:buNone/>
            </a:pPr>
            <a:r>
              <a:rPr lang="en-US" b="1" dirty="0"/>
              <a:t>Code generation</a:t>
            </a:r>
            <a:r>
              <a:rPr lang="en-US" dirty="0"/>
              <a:t> is the process of using AI models to </a:t>
            </a:r>
            <a:r>
              <a:rPr lang="en-US" b="1" dirty="0"/>
              <a:t>automatically create program code based on user instructions or prompts</a:t>
            </a:r>
            <a:r>
              <a:rPr lang="en-US" dirty="0"/>
              <a:t>. In this approach, a developer provides a description of the required functionality in natural language, and the AI generates the corresponding code in a programming language such as Python, Java, or C++.</a:t>
            </a:r>
          </a:p>
          <a:p>
            <a:pPr>
              <a:buNone/>
            </a:pPr>
            <a:r>
              <a:rPr lang="en-US" b="1" dirty="0"/>
              <a:t>1. Definition</a:t>
            </a:r>
          </a:p>
          <a:p>
            <a:pPr>
              <a:buNone/>
            </a:pPr>
            <a:r>
              <a:rPr lang="en-US" dirty="0"/>
              <a:t>Code generation refers to the </a:t>
            </a:r>
            <a:r>
              <a:rPr lang="en-US" b="1" dirty="0"/>
              <a:t>automatic creation of source code using AI tools by interpreting human-written prompts</a:t>
            </a:r>
            <a:r>
              <a:rPr lang="en-US" dirty="0"/>
              <a:t>. It helps developers quickly build programs without writing every line of code manually.</a:t>
            </a:r>
          </a:p>
          <a:p>
            <a:r>
              <a:rPr lang="en-US" b="1" dirty="0"/>
              <a:t>2. How Code Generation Works</a:t>
            </a:r>
          </a:p>
          <a:p>
            <a:r>
              <a:rPr lang="en-US" dirty="0"/>
              <a:t>The user writes a </a:t>
            </a:r>
            <a:r>
              <a:rPr lang="en-US" b="1" dirty="0"/>
              <a:t>clear prompt describing the task</a:t>
            </a:r>
            <a:r>
              <a:rPr lang="en-US" dirty="0"/>
              <a:t>.</a:t>
            </a:r>
          </a:p>
          <a:p>
            <a:r>
              <a:rPr lang="en-US" dirty="0"/>
              <a:t>The AI model </a:t>
            </a:r>
            <a:r>
              <a:rPr lang="en-US" b="1" dirty="0"/>
              <a:t>analyzes the prompt and understands the required functionality</a:t>
            </a:r>
            <a:r>
              <a:rPr lang="en-US" dirty="0"/>
              <a:t>.</a:t>
            </a:r>
          </a:p>
          <a:p>
            <a:r>
              <a:rPr lang="en-US" dirty="0"/>
              <a:t>The model </a:t>
            </a:r>
            <a:r>
              <a:rPr lang="en-US" b="1" dirty="0"/>
              <a:t>generates appropriate code</a:t>
            </a:r>
            <a:r>
              <a:rPr lang="en-US" dirty="0"/>
              <a:t> in the specified programming language.</a:t>
            </a:r>
          </a:p>
          <a:p>
            <a:r>
              <a:rPr lang="en-US" dirty="0"/>
              <a:t>The developer can </a:t>
            </a:r>
            <a:r>
              <a:rPr lang="en-US" b="1" dirty="0"/>
              <a:t>review, modify, or integrate the generated code</a:t>
            </a:r>
            <a:r>
              <a:rPr lang="en-US" dirty="0"/>
              <a:t> into their project.</a:t>
            </a:r>
          </a:p>
          <a:p>
            <a:r>
              <a:rPr lang="en-US" b="1" dirty="0"/>
              <a:t>3. Example of Code Generation</a:t>
            </a:r>
          </a:p>
          <a:p>
            <a:r>
              <a:rPr lang="en-US" b="1" dirty="0"/>
              <a:t>Prompt</a:t>
            </a:r>
            <a:endParaRPr lang="en-US" dirty="0"/>
          </a:p>
          <a:p>
            <a:pPr>
              <a:buNone/>
            </a:pPr>
            <a:r>
              <a:rPr lang="en-US" dirty="0"/>
              <a:t>	 Write a Python function to check whether a number is prime.</a:t>
            </a:r>
          </a:p>
          <a:p>
            <a:pPr>
              <a:buNone/>
            </a:pPr>
            <a:r>
              <a:rPr lang="en-IN" b="1" dirty="0"/>
              <a:t>Generated Code</a:t>
            </a:r>
          </a:p>
          <a:p>
            <a:pPr>
              <a:buNone/>
            </a:pPr>
            <a:r>
              <a:rPr lang="en-IN" dirty="0"/>
              <a:t>	</a:t>
            </a:r>
            <a:r>
              <a:rPr lang="en-US" dirty="0"/>
              <a:t> def </a:t>
            </a:r>
            <a:r>
              <a:rPr lang="en-US" dirty="0" err="1"/>
              <a:t>is_prime</a:t>
            </a:r>
            <a:r>
              <a:rPr lang="en-US" dirty="0"/>
              <a:t>(n):                </a:t>
            </a:r>
          </a:p>
          <a:p>
            <a:pPr>
              <a:buNone/>
            </a:pPr>
            <a:r>
              <a:rPr lang="en-US" dirty="0"/>
              <a:t>    if n &lt;= 1:</a:t>
            </a:r>
          </a:p>
          <a:p>
            <a:pPr>
              <a:buNone/>
            </a:pPr>
            <a:r>
              <a:rPr lang="en-US" dirty="0"/>
              <a:t>        return False</a:t>
            </a:r>
          </a:p>
          <a:p>
            <a:pPr>
              <a:buNone/>
            </a:pPr>
            <a:r>
              <a:rPr lang="en-US" dirty="0"/>
              <a:t>    for </a:t>
            </a:r>
            <a:r>
              <a:rPr lang="en-US" dirty="0" err="1"/>
              <a:t>i</a:t>
            </a:r>
            <a:r>
              <a:rPr lang="en-US" dirty="0"/>
              <a:t> in range(2, int(n/2)+1):</a:t>
            </a:r>
          </a:p>
          <a:p>
            <a:pPr>
              <a:buNone/>
            </a:pPr>
            <a:r>
              <a:rPr lang="en-US" dirty="0"/>
              <a:t>        if n % </a:t>
            </a:r>
            <a:r>
              <a:rPr lang="en-US" dirty="0" err="1"/>
              <a:t>i</a:t>
            </a:r>
            <a:r>
              <a:rPr lang="en-US" dirty="0"/>
              <a:t> == 0:</a:t>
            </a:r>
          </a:p>
          <a:p>
            <a:pPr>
              <a:buNone/>
            </a:pPr>
            <a:r>
              <a:rPr lang="en-US" dirty="0"/>
              <a:t>            return False</a:t>
            </a:r>
          </a:p>
          <a:p>
            <a:pPr>
              <a:buNone/>
            </a:pPr>
            <a:r>
              <a:rPr lang="en-US" dirty="0"/>
              <a:t>    return True</a:t>
            </a:r>
          </a:p>
          <a:p>
            <a:pPr>
              <a:buNone/>
            </a:pPr>
            <a:r>
              <a:rPr lang="en-US" dirty="0"/>
              <a:t>This shows how AI can generate </a:t>
            </a:r>
            <a:r>
              <a:rPr lang="en-US" b="1" dirty="0"/>
              <a:t>complete functional code from a simple description</a:t>
            </a:r>
            <a:r>
              <a:rPr lang="en-US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136A0E-7A6F-BB18-6F22-23287C2B583B}"/>
              </a:ext>
            </a:extLst>
          </p:cNvPr>
          <p:cNvSpPr txBox="1"/>
          <p:nvPr/>
        </p:nvSpPr>
        <p:spPr>
          <a:xfrm>
            <a:off x="4311026" y="4645642"/>
            <a:ext cx="60973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num = 7</a:t>
            </a:r>
          </a:p>
          <a:p>
            <a:pPr>
              <a:buNone/>
            </a:pPr>
            <a:r>
              <a:rPr lang="en-US" dirty="0"/>
              <a:t>if </a:t>
            </a:r>
            <a:r>
              <a:rPr lang="en-US" dirty="0" err="1"/>
              <a:t>is_prime</a:t>
            </a:r>
            <a:r>
              <a:rPr lang="en-US" dirty="0"/>
              <a:t>(num):</a:t>
            </a:r>
          </a:p>
          <a:p>
            <a:pPr>
              <a:buNone/>
            </a:pPr>
            <a:r>
              <a:rPr lang="en-US" dirty="0"/>
              <a:t>    print("Prime Number")</a:t>
            </a:r>
          </a:p>
          <a:p>
            <a:pPr>
              <a:buNone/>
            </a:pPr>
            <a:r>
              <a:rPr lang="en-US" dirty="0"/>
              <a:t>else:</a:t>
            </a:r>
          </a:p>
          <a:p>
            <a:pPr>
              <a:buNone/>
            </a:pPr>
            <a:r>
              <a:rPr lang="en-US" dirty="0"/>
              <a:t>    print("Not Prime")</a:t>
            </a:r>
            <a:endParaRPr lang="hi-IN" dirty="0"/>
          </a:p>
        </p:txBody>
      </p:sp>
    </p:spTree>
    <p:extLst>
      <p:ext uri="{BB962C8B-B14F-4D97-AF65-F5344CB8AC3E}">
        <p14:creationId xmlns:p14="http://schemas.microsoft.com/office/powerpoint/2010/main" val="3483695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8629C10-80D6-1D17-C819-A20915CD46F4}"/>
              </a:ext>
            </a:extLst>
          </p:cNvPr>
          <p:cNvSpPr txBox="1"/>
          <p:nvPr/>
        </p:nvSpPr>
        <p:spPr>
          <a:xfrm>
            <a:off x="218485" y="214010"/>
            <a:ext cx="8927537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4. Applications of Code Generation</a:t>
            </a:r>
          </a:p>
          <a:p>
            <a:pPr>
              <a:buNone/>
            </a:pPr>
            <a:r>
              <a:rPr lang="en-US" dirty="0"/>
              <a:t>Code generation is widely used in software development for: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Creating functions and algorithms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Building web applications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Generating database queries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Developing APIs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Automating repetitive coding tasks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Rapid prototyping of software systems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5. Advantages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Reduces </a:t>
            </a:r>
            <a:r>
              <a:rPr lang="en-US" b="1" dirty="0"/>
              <a:t>development time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Improves </a:t>
            </a:r>
            <a:r>
              <a:rPr lang="en-US" b="1" dirty="0"/>
              <a:t>programmer productivity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Helps </a:t>
            </a:r>
            <a:r>
              <a:rPr lang="en-US" b="1" dirty="0"/>
              <a:t>beginners learn programming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Provides </a:t>
            </a:r>
            <a:r>
              <a:rPr lang="en-US" b="1" dirty="0"/>
              <a:t>quick implementation of algorithms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Reduces repetitive coding work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/>
              <a:t>6. Limitations</a:t>
            </a:r>
          </a:p>
          <a:p>
            <a:r>
              <a:rPr lang="en-US" dirty="0"/>
              <a:t>Generated code may require </a:t>
            </a:r>
            <a:r>
              <a:rPr lang="en-US" b="1" dirty="0"/>
              <a:t>manual verification</a:t>
            </a:r>
            <a:endParaRPr lang="en-US" dirty="0"/>
          </a:p>
          <a:p>
            <a:r>
              <a:rPr lang="en-US" dirty="0"/>
              <a:t>Complex programs may need </a:t>
            </a:r>
            <a:r>
              <a:rPr lang="en-US" b="1" dirty="0"/>
              <a:t>human refinement</a:t>
            </a:r>
            <a:endParaRPr lang="en-US" dirty="0"/>
          </a:p>
          <a:p>
            <a:r>
              <a:rPr lang="en-US" dirty="0"/>
              <a:t>Sometimes AI may produce </a:t>
            </a:r>
            <a:r>
              <a:rPr lang="en-US" b="1" dirty="0"/>
              <a:t>inefficient or incorrect code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924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811E05-BFCC-FFBC-8325-D1E5F69B7AC1}"/>
              </a:ext>
            </a:extLst>
          </p:cNvPr>
          <p:cNvSpPr txBox="1"/>
          <p:nvPr/>
        </p:nvSpPr>
        <p:spPr>
          <a:xfrm>
            <a:off x="194209" y="125933"/>
            <a:ext cx="1172535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Code Completion:</a:t>
            </a:r>
          </a:p>
          <a:p>
            <a:pPr>
              <a:buNone/>
            </a:pPr>
            <a:r>
              <a:rPr lang="en-US" b="1" dirty="0"/>
              <a:t>Code completion</a:t>
            </a:r>
            <a:r>
              <a:rPr lang="en-US" dirty="0"/>
              <a:t> is a feature in AI-assisted programming where the system </a:t>
            </a:r>
            <a:r>
              <a:rPr lang="en-US" b="1" dirty="0"/>
              <a:t>automatically predicts and fills in the remaining part of a code snippet</a:t>
            </a:r>
            <a:r>
              <a:rPr lang="en-US" dirty="0"/>
              <a:t> based on the partially written code. It helps developers write programs faster by suggesting the next lines of code, functions, variables, or syntax.</a:t>
            </a:r>
          </a:p>
          <a:p>
            <a:pPr>
              <a:buNone/>
            </a:pPr>
            <a:r>
              <a:rPr lang="en-US" b="1" dirty="0"/>
              <a:t>1. Definition</a:t>
            </a:r>
          </a:p>
          <a:p>
            <a:pPr>
              <a:buNone/>
            </a:pPr>
            <a:r>
              <a:rPr lang="en-US" dirty="0"/>
              <a:t>Code completion is the </a:t>
            </a:r>
            <a:r>
              <a:rPr lang="en-US" b="1" dirty="0"/>
              <a:t>process of automatically extending or finishing incomplete code using AI or intelligent programming tools</a:t>
            </a:r>
            <a:r>
              <a:rPr lang="en-US" dirty="0"/>
              <a:t>. The system analyzes the context of the existing code and predicts the most appropriate continuation.</a:t>
            </a:r>
          </a:p>
          <a:p>
            <a:pPr>
              <a:buNone/>
            </a:pPr>
            <a:endParaRPr lang="en-US" dirty="0"/>
          </a:p>
          <a:p>
            <a:r>
              <a:rPr lang="en-US" b="1" dirty="0"/>
              <a:t>2. How Code Completion Works</a:t>
            </a:r>
          </a:p>
          <a:p>
            <a:r>
              <a:rPr lang="en-US" dirty="0"/>
              <a:t>The programmer starts writing </a:t>
            </a:r>
            <a:r>
              <a:rPr lang="en-US" b="1" dirty="0"/>
              <a:t>partial code</a:t>
            </a:r>
            <a:r>
              <a:rPr lang="en-US" dirty="0"/>
              <a:t>.</a:t>
            </a:r>
          </a:p>
          <a:p>
            <a:r>
              <a:rPr lang="en-US" dirty="0"/>
              <a:t>The AI tool analyzes:</a:t>
            </a:r>
          </a:p>
          <a:p>
            <a:pPr lvl="1"/>
            <a:r>
              <a:rPr lang="en-US" dirty="0"/>
              <a:t>programming language syntax</a:t>
            </a:r>
          </a:p>
          <a:p>
            <a:pPr lvl="1"/>
            <a:r>
              <a:rPr lang="en-US" dirty="0"/>
              <a:t>previous lines of code</a:t>
            </a:r>
          </a:p>
          <a:p>
            <a:pPr lvl="1"/>
            <a:r>
              <a:rPr lang="en-US" dirty="0"/>
              <a:t>variable names and functions</a:t>
            </a:r>
          </a:p>
          <a:p>
            <a:r>
              <a:rPr lang="en-US" dirty="0"/>
              <a:t>The system </a:t>
            </a:r>
            <a:r>
              <a:rPr lang="en-US" b="1" dirty="0"/>
              <a:t>predicts the next possible code segment</a:t>
            </a:r>
            <a:r>
              <a:rPr lang="en-US" dirty="0"/>
              <a:t>.</a:t>
            </a:r>
          </a:p>
          <a:p>
            <a:r>
              <a:rPr lang="en-US" dirty="0"/>
              <a:t>The developer can </a:t>
            </a:r>
            <a:r>
              <a:rPr lang="en-US" b="1" dirty="0"/>
              <a:t>accept, modify, or ignore the suggestion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826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F6D640E-CE62-3AB1-4F84-9DC97F22A81E}"/>
              </a:ext>
            </a:extLst>
          </p:cNvPr>
          <p:cNvSpPr txBox="1"/>
          <p:nvPr/>
        </p:nvSpPr>
        <p:spPr>
          <a:xfrm>
            <a:off x="186117" y="113818"/>
            <a:ext cx="10187872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3. Example of Code Completion</a:t>
            </a:r>
          </a:p>
          <a:p>
            <a:pPr>
              <a:buNone/>
            </a:pPr>
            <a:r>
              <a:rPr lang="en-US" b="1" dirty="0"/>
              <a:t>	Partial Code Written by Programmer</a:t>
            </a:r>
          </a:p>
          <a:p>
            <a:pPr>
              <a:buNone/>
            </a:pPr>
            <a:r>
              <a:rPr lang="en-US" b="1" dirty="0"/>
              <a:t>		 for </a:t>
            </a:r>
            <a:r>
              <a:rPr lang="en-US" b="1" dirty="0" err="1"/>
              <a:t>i</a:t>
            </a:r>
            <a:r>
              <a:rPr lang="en-US" b="1" dirty="0"/>
              <a:t> in range(5):</a:t>
            </a:r>
          </a:p>
          <a:p>
            <a:pPr>
              <a:buNone/>
            </a:pPr>
            <a:r>
              <a:rPr lang="en-IN" dirty="0"/>
              <a:t>AI Completion Suggestion</a:t>
            </a:r>
          </a:p>
          <a:p>
            <a:pPr>
              <a:buNone/>
            </a:pPr>
            <a:r>
              <a:rPr lang="en-IN" dirty="0"/>
              <a:t>	 for </a:t>
            </a:r>
            <a:r>
              <a:rPr lang="en-IN" dirty="0" err="1"/>
              <a:t>i</a:t>
            </a:r>
            <a:r>
              <a:rPr lang="en-IN" dirty="0"/>
              <a:t> in range(5):</a:t>
            </a:r>
          </a:p>
          <a:p>
            <a:pPr>
              <a:buNone/>
            </a:pPr>
            <a:r>
              <a:rPr lang="en-IN" dirty="0"/>
              <a:t>    		print(</a:t>
            </a:r>
            <a:r>
              <a:rPr lang="en-IN" dirty="0" err="1"/>
              <a:t>i</a:t>
            </a:r>
            <a:r>
              <a:rPr lang="en-IN" dirty="0"/>
              <a:t>)</a:t>
            </a:r>
          </a:p>
          <a:p>
            <a:r>
              <a:rPr lang="en-US" b="1" dirty="0"/>
              <a:t>4. Applications of Code Completion</a:t>
            </a:r>
          </a:p>
          <a:p>
            <a:r>
              <a:rPr lang="en-US" dirty="0"/>
              <a:t>Code completion is useful in many software development tasks:</a:t>
            </a:r>
          </a:p>
          <a:p>
            <a:r>
              <a:rPr lang="en-US" dirty="0"/>
              <a:t>Completing </a:t>
            </a:r>
            <a:r>
              <a:rPr lang="en-US" b="1" dirty="0"/>
              <a:t>loops and conditional statements</a:t>
            </a:r>
            <a:endParaRPr lang="en-US" dirty="0"/>
          </a:p>
          <a:p>
            <a:r>
              <a:rPr lang="en-US" dirty="0"/>
              <a:t>Suggesting </a:t>
            </a:r>
            <a:r>
              <a:rPr lang="en-US" b="1" dirty="0"/>
              <a:t>library functions and APIs</a:t>
            </a:r>
            <a:endParaRPr lang="en-US" dirty="0"/>
          </a:p>
          <a:p>
            <a:r>
              <a:rPr lang="en-US" dirty="0"/>
              <a:t>Automatically writing </a:t>
            </a:r>
            <a:r>
              <a:rPr lang="en-US" b="1" dirty="0"/>
              <a:t>boilerplate code</a:t>
            </a:r>
            <a:endParaRPr lang="en-US" dirty="0"/>
          </a:p>
          <a:p>
            <a:r>
              <a:rPr lang="en-US" dirty="0"/>
              <a:t>Assisting with </a:t>
            </a:r>
            <a:r>
              <a:rPr lang="en-US" b="1" dirty="0"/>
              <a:t>object-oriented programming structures</a:t>
            </a:r>
            <a:endParaRPr lang="en-US" dirty="0"/>
          </a:p>
          <a:p>
            <a:r>
              <a:rPr lang="en-US" dirty="0"/>
              <a:t>Speeding up </a:t>
            </a:r>
            <a:r>
              <a:rPr lang="en-US" b="1" dirty="0"/>
              <a:t>large software development projects</a:t>
            </a:r>
            <a:endParaRPr lang="en-US" dirty="0"/>
          </a:p>
          <a:p>
            <a:r>
              <a:rPr lang="en-US" b="1" dirty="0"/>
              <a:t>5. Advantages</a:t>
            </a:r>
          </a:p>
          <a:p>
            <a:r>
              <a:rPr lang="en-US" dirty="0"/>
              <a:t>Increases </a:t>
            </a:r>
            <a:r>
              <a:rPr lang="en-US" b="1" dirty="0"/>
              <a:t>programming speed</a:t>
            </a:r>
            <a:endParaRPr lang="en-US" dirty="0"/>
          </a:p>
          <a:p>
            <a:r>
              <a:rPr lang="en-US" dirty="0"/>
              <a:t>Reduces </a:t>
            </a:r>
            <a:r>
              <a:rPr lang="en-US" b="1" dirty="0"/>
              <a:t>typing effort</a:t>
            </a:r>
            <a:endParaRPr lang="en-US" dirty="0"/>
          </a:p>
          <a:p>
            <a:r>
              <a:rPr lang="en-US" dirty="0"/>
              <a:t>Helps avoid </a:t>
            </a:r>
            <a:r>
              <a:rPr lang="en-US" b="1" dirty="0"/>
              <a:t>syntax errors</a:t>
            </a:r>
            <a:endParaRPr lang="en-US" dirty="0"/>
          </a:p>
          <a:p>
            <a:r>
              <a:rPr lang="en-US" dirty="0"/>
              <a:t>Assists </a:t>
            </a:r>
            <a:r>
              <a:rPr lang="en-US" b="1" dirty="0"/>
              <a:t>beginner programmers</a:t>
            </a:r>
            <a:endParaRPr lang="en-US" dirty="0"/>
          </a:p>
          <a:p>
            <a:r>
              <a:rPr lang="en-US" dirty="0"/>
              <a:t>Improves </a:t>
            </a:r>
            <a:r>
              <a:rPr lang="en-US" b="1" dirty="0"/>
              <a:t>coding efficiency and productivity</a:t>
            </a:r>
          </a:p>
          <a:p>
            <a:r>
              <a:rPr lang="en-US" b="1" dirty="0"/>
              <a:t>6. Limitations</a:t>
            </a:r>
          </a:p>
          <a:p>
            <a:r>
              <a:rPr lang="en-US" dirty="0"/>
              <a:t>Suggestions may sometimes be </a:t>
            </a:r>
            <a:r>
              <a:rPr lang="en-US" b="1" dirty="0"/>
              <a:t>incorrect</a:t>
            </a:r>
            <a:endParaRPr lang="en-US" dirty="0"/>
          </a:p>
          <a:p>
            <a:r>
              <a:rPr lang="en-US" dirty="0"/>
              <a:t>Developers must </a:t>
            </a:r>
            <a:r>
              <a:rPr lang="en-US" b="1" dirty="0"/>
              <a:t>review the generated code</a:t>
            </a:r>
            <a:endParaRPr lang="en-US" dirty="0"/>
          </a:p>
          <a:p>
            <a:r>
              <a:rPr lang="en-US" dirty="0"/>
              <a:t>Complex logic may still require </a:t>
            </a:r>
            <a:r>
              <a:rPr lang="en-US" b="1" dirty="0"/>
              <a:t>manual coding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145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20FAF54-182E-0C46-7E25-33B3CC05E384}"/>
              </a:ext>
            </a:extLst>
          </p:cNvPr>
          <p:cNvSpPr txBox="1"/>
          <p:nvPr/>
        </p:nvSpPr>
        <p:spPr>
          <a:xfrm>
            <a:off x="258945" y="539887"/>
            <a:ext cx="11652531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Debugging prompts</a:t>
            </a:r>
            <a:r>
              <a:rPr lang="en-US" dirty="0"/>
              <a:t> are instructions given to an AI model to </a:t>
            </a:r>
            <a:r>
              <a:rPr lang="en-US" b="1" dirty="0"/>
              <a:t>analyze, identify, and fix errors in a piece of code</a:t>
            </a:r>
            <a:r>
              <a:rPr lang="en-US" dirty="0"/>
              <a:t>. These prompts help developers quickly locate problems such as </a:t>
            </a:r>
            <a:r>
              <a:rPr lang="en-US" b="1" dirty="0"/>
              <a:t>syntax errors, logical mistakes, runtime errors, and performance issues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1. Purpose of Debugging Prompts</a:t>
            </a:r>
          </a:p>
          <a:p>
            <a:r>
              <a:rPr lang="en-US" dirty="0"/>
              <a:t>Debugging prompts are used to:</a:t>
            </a:r>
          </a:p>
          <a:p>
            <a:r>
              <a:rPr lang="en-US" dirty="0"/>
              <a:t>Detect </a:t>
            </a:r>
            <a:r>
              <a:rPr lang="en-US" b="1" dirty="0"/>
              <a:t>errors or bugs in the code</a:t>
            </a:r>
            <a:endParaRPr lang="en-US" dirty="0"/>
          </a:p>
          <a:p>
            <a:r>
              <a:rPr lang="en-US" dirty="0"/>
              <a:t>Suggest </a:t>
            </a:r>
            <a:r>
              <a:rPr lang="en-US" b="1" dirty="0"/>
              <a:t>corrections or improvements</a:t>
            </a:r>
            <a:endParaRPr lang="en-US" dirty="0"/>
          </a:p>
          <a:p>
            <a:r>
              <a:rPr lang="en-US" dirty="0"/>
              <a:t>Explain </a:t>
            </a:r>
            <a:r>
              <a:rPr lang="en-US" b="1" dirty="0"/>
              <a:t>why the error occurs</a:t>
            </a:r>
            <a:endParaRPr lang="en-US" dirty="0"/>
          </a:p>
          <a:p>
            <a:r>
              <a:rPr lang="en-US" dirty="0"/>
              <a:t>Provide </a:t>
            </a:r>
            <a:r>
              <a:rPr lang="en-US" b="1" dirty="0"/>
              <a:t>optimized or corrected versions of the code</a:t>
            </a:r>
            <a:endParaRPr lang="en-US" dirty="0"/>
          </a:p>
          <a:p>
            <a:r>
              <a:rPr lang="en-US" dirty="0"/>
              <a:t>They reduce the time developers spend manually searching for mistakes.</a:t>
            </a:r>
          </a:p>
          <a:p>
            <a:r>
              <a:rPr lang="en-US" b="1" dirty="0"/>
              <a:t>2. Types of Errors AI Can Debug</a:t>
            </a:r>
          </a:p>
          <a:p>
            <a:r>
              <a:rPr lang="en-US" b="1" dirty="0"/>
              <a:t>a) Syntax Errors</a:t>
            </a:r>
          </a:p>
          <a:p>
            <a:r>
              <a:rPr lang="en-US" dirty="0"/>
              <a:t>These occur when the code violates the programming language rules.</a:t>
            </a:r>
          </a:p>
          <a:p>
            <a:r>
              <a:rPr lang="en-US" b="1" dirty="0"/>
              <a:t>Example Prompt</a:t>
            </a:r>
            <a:endParaRPr lang="en-US" dirty="0"/>
          </a:p>
          <a:p>
            <a:r>
              <a:rPr lang="en-US" dirty="0"/>
              <a:t>Find and fix the syntax error in the following Python code.</a:t>
            </a:r>
          </a:p>
          <a:p>
            <a:endParaRPr lang="en-US" dirty="0"/>
          </a:p>
          <a:p>
            <a:r>
              <a:rPr lang="en-US" b="1" dirty="0"/>
              <a:t>b) Logical Errors</a:t>
            </a:r>
          </a:p>
          <a:p>
            <a:r>
              <a:rPr lang="en-US" dirty="0"/>
              <a:t>These occur when the program runs but produces </a:t>
            </a:r>
            <a:r>
              <a:rPr lang="en-US" b="1" dirty="0"/>
              <a:t>incorrect results</a:t>
            </a:r>
            <a:r>
              <a:rPr lang="en-US" dirty="0"/>
              <a:t>.</a:t>
            </a:r>
          </a:p>
          <a:p>
            <a:r>
              <a:rPr lang="en-US" b="1" dirty="0"/>
              <a:t>Example Prompt</a:t>
            </a:r>
            <a:endParaRPr lang="en-US" dirty="0"/>
          </a:p>
          <a:p>
            <a:r>
              <a:rPr lang="en-US" dirty="0"/>
              <a:t>Identify the logical error in this program and correct it.</a:t>
            </a:r>
            <a:endParaRPr lang="hi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AD1BE2-2864-559C-743B-1A560D52E37F}"/>
              </a:ext>
            </a:extLst>
          </p:cNvPr>
          <p:cNvSpPr txBox="1"/>
          <p:nvPr/>
        </p:nvSpPr>
        <p:spPr>
          <a:xfrm>
            <a:off x="3048674" y="122845"/>
            <a:ext cx="6097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Debugging prompts</a:t>
            </a:r>
            <a:r>
              <a:rPr lang="en-US" dirty="0"/>
              <a:t> </a:t>
            </a:r>
            <a:endParaRPr lang="hi-IN" dirty="0"/>
          </a:p>
        </p:txBody>
      </p:sp>
    </p:spTree>
    <p:extLst>
      <p:ext uri="{BB962C8B-B14F-4D97-AF65-F5344CB8AC3E}">
        <p14:creationId xmlns:p14="http://schemas.microsoft.com/office/powerpoint/2010/main" val="3662234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C5B47F-67A4-23D3-C17A-7CD70033B283}"/>
              </a:ext>
            </a:extLst>
          </p:cNvPr>
          <p:cNvSpPr txBox="1"/>
          <p:nvPr/>
        </p:nvSpPr>
        <p:spPr>
          <a:xfrm>
            <a:off x="113288" y="273787"/>
            <a:ext cx="9032734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c) Runtime Errors</a:t>
            </a:r>
          </a:p>
          <a:p>
            <a:pPr>
              <a:buNone/>
            </a:pPr>
            <a:r>
              <a:rPr lang="en-US" dirty="0"/>
              <a:t>These occur </a:t>
            </a:r>
            <a:r>
              <a:rPr lang="en-US" b="1" dirty="0"/>
              <a:t>during program execution</a:t>
            </a:r>
            <a:r>
              <a:rPr lang="en-US" dirty="0"/>
              <a:t>, such as division by zero or accessing invalid indices.</a:t>
            </a:r>
          </a:p>
          <a:p>
            <a:pPr>
              <a:buNone/>
            </a:pPr>
            <a:r>
              <a:rPr lang="en-US" b="1" dirty="0"/>
              <a:t>Example Prompt</a:t>
            </a:r>
          </a:p>
          <a:p>
            <a:pPr>
              <a:buNone/>
            </a:pPr>
            <a:r>
              <a:rPr lang="en-US" b="1" dirty="0"/>
              <a:t>		 Explain the runtime error and fix the code.</a:t>
            </a:r>
          </a:p>
          <a:p>
            <a:pPr>
              <a:buNone/>
            </a:pPr>
            <a:endParaRPr lang="en-US" b="1" dirty="0"/>
          </a:p>
          <a:p>
            <a:r>
              <a:rPr lang="en-US" b="1" dirty="0"/>
              <a:t> Advantages of Debugging Prompts</a:t>
            </a:r>
          </a:p>
          <a:p>
            <a:r>
              <a:rPr lang="en-US" dirty="0"/>
              <a:t>Faster </a:t>
            </a:r>
            <a:r>
              <a:rPr lang="en-US" b="1" dirty="0"/>
              <a:t>error detection</a:t>
            </a:r>
            <a:endParaRPr lang="en-US" dirty="0"/>
          </a:p>
          <a:p>
            <a:r>
              <a:rPr lang="en-US" dirty="0"/>
              <a:t>Helps beginners </a:t>
            </a:r>
            <a:r>
              <a:rPr lang="en-US" b="1" dirty="0"/>
              <a:t>understand mistakes</a:t>
            </a:r>
            <a:endParaRPr lang="en-US" dirty="0"/>
          </a:p>
          <a:p>
            <a:r>
              <a:rPr lang="en-US" dirty="0"/>
              <a:t>Improves </a:t>
            </a:r>
            <a:r>
              <a:rPr lang="en-US" b="1" dirty="0"/>
              <a:t>code quality</a:t>
            </a:r>
            <a:endParaRPr lang="en-US" dirty="0"/>
          </a:p>
          <a:p>
            <a:r>
              <a:rPr lang="en-US" dirty="0"/>
              <a:t>Saves </a:t>
            </a:r>
            <a:r>
              <a:rPr lang="en-US" b="1" dirty="0"/>
              <a:t>development time</a:t>
            </a:r>
            <a:endParaRPr lang="en-US" dirty="0"/>
          </a:p>
          <a:p>
            <a:r>
              <a:rPr lang="en-US" dirty="0"/>
              <a:t>Provides </a:t>
            </a:r>
            <a:r>
              <a:rPr lang="en-US" b="1" dirty="0"/>
              <a:t>step-by-step explanations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b="1" dirty="0"/>
              <a:t>4. Best Practices for Writing Debugging Prompts</a:t>
            </a:r>
          </a:p>
          <a:p>
            <a:r>
              <a:rPr lang="en-US" dirty="0"/>
              <a:t>To get better results from AI:</a:t>
            </a:r>
          </a:p>
          <a:p>
            <a:r>
              <a:rPr lang="en-US" dirty="0"/>
              <a:t>Provide </a:t>
            </a:r>
            <a:r>
              <a:rPr lang="en-US" b="1" dirty="0"/>
              <a:t>complete code snippets</a:t>
            </a:r>
            <a:endParaRPr lang="en-US" dirty="0"/>
          </a:p>
          <a:p>
            <a:r>
              <a:rPr lang="en-US" dirty="0"/>
              <a:t>Mention the </a:t>
            </a:r>
            <a:r>
              <a:rPr lang="en-US" b="1" dirty="0"/>
              <a:t>programming language</a:t>
            </a:r>
            <a:endParaRPr lang="en-US" dirty="0"/>
          </a:p>
          <a:p>
            <a:r>
              <a:rPr lang="en-US" dirty="0"/>
              <a:t>Specify the </a:t>
            </a:r>
            <a:r>
              <a:rPr lang="en-US" b="1" dirty="0"/>
              <a:t>expected output</a:t>
            </a:r>
            <a:endParaRPr lang="en-US" dirty="0"/>
          </a:p>
          <a:p>
            <a:r>
              <a:rPr lang="en-US" dirty="0"/>
              <a:t>Ask for </a:t>
            </a:r>
            <a:r>
              <a:rPr lang="en-US" b="1" dirty="0"/>
              <a:t>explanation along with the fix</a:t>
            </a:r>
            <a:endParaRPr lang="en-US" dirty="0"/>
          </a:p>
          <a:p>
            <a:r>
              <a:rPr lang="en-US" b="1" dirty="0"/>
              <a:t>Example Good Prompt</a:t>
            </a:r>
            <a:endParaRPr lang="en-US" dirty="0"/>
          </a:p>
          <a:p>
            <a:pPr>
              <a:buNone/>
            </a:pPr>
            <a:r>
              <a:rPr lang="en-US" dirty="0"/>
              <a:t>Analyze the following Python code, identify the bug, explain why it occurs, and provide a corrected version.</a:t>
            </a:r>
          </a:p>
        </p:txBody>
      </p:sp>
    </p:spTree>
    <p:extLst>
      <p:ext uri="{BB962C8B-B14F-4D97-AF65-F5344CB8AC3E}">
        <p14:creationId xmlns:p14="http://schemas.microsoft.com/office/powerpoint/2010/main" val="1073929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C8353B-73AF-6954-40B0-EA3B254AD3CA}"/>
              </a:ext>
            </a:extLst>
          </p:cNvPr>
          <p:cNvSpPr txBox="1"/>
          <p:nvPr/>
        </p:nvSpPr>
        <p:spPr>
          <a:xfrm>
            <a:off x="3048674" y="284685"/>
            <a:ext cx="6097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Prompt Engineering Concept</a:t>
            </a:r>
            <a:endParaRPr lang="hi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AB9AAF-7327-07CE-ECF1-69FE8D18C9CB}"/>
              </a:ext>
            </a:extLst>
          </p:cNvPr>
          <p:cNvSpPr txBox="1"/>
          <p:nvPr/>
        </p:nvSpPr>
        <p:spPr>
          <a:xfrm>
            <a:off x="291313" y="1168866"/>
            <a:ext cx="1180628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Prompt engineering</a:t>
            </a:r>
            <a:r>
              <a:rPr lang="en-US" dirty="0"/>
              <a:t> is the practice of designing and refining inputs (prompts) given to Artificial Intelligence (AI) models in order to obtain accurate, relevant, and useful responses. A prompt is the </a:t>
            </a:r>
            <a:r>
              <a:rPr lang="en-US" b="1" dirty="0"/>
              <a:t>instruction, question, or text given to an AI system</a:t>
            </a:r>
            <a:r>
              <a:rPr lang="en-US" dirty="0"/>
              <a:t> that guides how it generates its output.</a:t>
            </a:r>
          </a:p>
          <a:p>
            <a:pPr>
              <a:buNone/>
            </a:pPr>
            <a:r>
              <a:rPr lang="en-US" dirty="0"/>
              <a:t>Prompt engineering helps users communicate effectively with AI models so that the system understands the task clearly and produces better results.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1. Definition</a:t>
            </a:r>
          </a:p>
          <a:p>
            <a:pPr>
              <a:buNone/>
            </a:pPr>
            <a:r>
              <a:rPr lang="en-US" dirty="0"/>
              <a:t>Prompt engineering is the </a:t>
            </a:r>
            <a:r>
              <a:rPr lang="en-US" b="1" dirty="0"/>
              <a:t>process of crafting clear and structured instructions to guide AI models in generating desired outputs</a:t>
            </a:r>
            <a:r>
              <a:rPr lang="en-US" dirty="0"/>
              <a:t> such as text, code, summaries, or solutions.</a:t>
            </a:r>
          </a:p>
          <a:p>
            <a:pPr>
              <a:buNone/>
            </a:pPr>
            <a:endParaRPr lang="en-US" dirty="0"/>
          </a:p>
          <a:p>
            <a:r>
              <a:rPr lang="en-US" b="1" dirty="0"/>
              <a:t>2. Importance of Prompt Engineering</a:t>
            </a:r>
          </a:p>
          <a:p>
            <a:r>
              <a:rPr lang="en-US" dirty="0"/>
              <a:t>Prompt engineering is important because AI models depend heavily on the </a:t>
            </a:r>
            <a:r>
              <a:rPr lang="en-US" b="1" dirty="0"/>
              <a:t>quality of the input prompt</a:t>
            </a:r>
            <a:r>
              <a:rPr lang="en-US" dirty="0"/>
              <a:t>. A well-written prompt can significantly improve the accuracy and usefulness of the output.</a:t>
            </a:r>
          </a:p>
          <a:p>
            <a:r>
              <a:rPr lang="en-US" dirty="0"/>
              <a:t>Key benefits include:</a:t>
            </a:r>
          </a:p>
          <a:p>
            <a:r>
              <a:rPr lang="en-US" dirty="0"/>
              <a:t>Producing </a:t>
            </a:r>
            <a:r>
              <a:rPr lang="en-US" b="1" dirty="0"/>
              <a:t>more accurate responses</a:t>
            </a:r>
            <a:endParaRPr lang="en-US" dirty="0"/>
          </a:p>
          <a:p>
            <a:r>
              <a:rPr lang="en-US" dirty="0"/>
              <a:t>Reducing </a:t>
            </a:r>
            <a:r>
              <a:rPr lang="en-US" b="1" dirty="0"/>
              <a:t>ambiguity in AI outputs</a:t>
            </a:r>
            <a:endParaRPr lang="en-US" dirty="0"/>
          </a:p>
          <a:p>
            <a:r>
              <a:rPr lang="en-US" dirty="0"/>
              <a:t>Improving </a:t>
            </a:r>
            <a:r>
              <a:rPr lang="en-US" b="1" dirty="0"/>
              <a:t>efficiency and productivity</a:t>
            </a:r>
            <a:endParaRPr lang="en-US" dirty="0"/>
          </a:p>
          <a:p>
            <a:r>
              <a:rPr lang="en-US" dirty="0"/>
              <a:t>Helping users obtain </a:t>
            </a:r>
            <a:r>
              <a:rPr lang="en-US" b="1" dirty="0"/>
              <a:t>specific and structured results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276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C61F94-73CC-1B63-174A-40EDA1CFB38E}"/>
              </a:ext>
            </a:extLst>
          </p:cNvPr>
          <p:cNvSpPr txBox="1"/>
          <p:nvPr/>
        </p:nvSpPr>
        <p:spPr>
          <a:xfrm>
            <a:off x="242761" y="614868"/>
            <a:ext cx="1033352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3. Components of an Effective Prompt</a:t>
            </a:r>
          </a:p>
          <a:p>
            <a:pPr>
              <a:buNone/>
            </a:pPr>
            <a:r>
              <a:rPr lang="en-US" dirty="0"/>
              <a:t>A good prompt usually contains the following elements: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Clear instruction</a:t>
            </a:r>
            <a:r>
              <a:rPr lang="en-US" dirty="0"/>
              <a:t> – What the AI should do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Context</a:t>
            </a:r>
            <a:r>
              <a:rPr lang="en-US" dirty="0"/>
              <a:t> – Background information about the task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Input data</a:t>
            </a:r>
            <a:r>
              <a:rPr lang="en-US" dirty="0"/>
              <a:t> – Any information the AI should use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Output format</a:t>
            </a:r>
            <a:r>
              <a:rPr lang="en-US" dirty="0"/>
              <a:t> – The structure in which the answer should be provided</a:t>
            </a:r>
          </a:p>
          <a:p>
            <a:pPr>
              <a:buNone/>
            </a:pPr>
            <a:r>
              <a:rPr lang="en-US" dirty="0"/>
              <a:t>Example:</a:t>
            </a:r>
          </a:p>
          <a:p>
            <a:pPr>
              <a:buNone/>
            </a:pPr>
            <a:r>
              <a:rPr lang="en-US" dirty="0"/>
              <a:t>Prompt:</a:t>
            </a:r>
            <a:br>
              <a:rPr lang="en-US" dirty="0"/>
            </a:br>
            <a:r>
              <a:rPr lang="en-US" dirty="0"/>
              <a:t>“Explain the concept of machine learning in simple terms suitable for beginners and give two examples.”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4. Applications of Prompt Engineering</a:t>
            </a:r>
          </a:p>
          <a:p>
            <a:pPr>
              <a:buNone/>
            </a:pPr>
            <a:r>
              <a:rPr lang="en-US" dirty="0"/>
              <a:t>Prompt engineering is used in many fields, including: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Software development</a:t>
            </a:r>
            <a:r>
              <a:rPr lang="en-US" dirty="0"/>
              <a:t> (code generation, debugging)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Content creation</a:t>
            </a:r>
            <a:r>
              <a:rPr lang="en-US" dirty="0"/>
              <a:t> (writing articles, blogs)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Education</a:t>
            </a:r>
            <a:r>
              <a:rPr lang="en-US" dirty="0"/>
              <a:t> (generating explanations and study materials)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Data analysis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Customer support automation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973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2DC188-75CF-96D5-D43E-FBEB8C172071}"/>
              </a:ext>
            </a:extLst>
          </p:cNvPr>
          <p:cNvSpPr txBox="1"/>
          <p:nvPr/>
        </p:nvSpPr>
        <p:spPr>
          <a:xfrm>
            <a:off x="299405" y="113491"/>
            <a:ext cx="11531151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5. Techniques in Prompt Engineering</a:t>
            </a:r>
          </a:p>
          <a:p>
            <a:pPr>
              <a:buNone/>
            </a:pPr>
            <a:r>
              <a:rPr lang="en-US" dirty="0"/>
              <a:t>Some commonly used prompt engineering techniques include: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Zero-shot prompting</a:t>
            </a:r>
            <a:r>
              <a:rPr lang="en-US" dirty="0"/>
              <a:t> – Asking the AI to perform a task without examples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Few-shot prompting</a:t>
            </a:r>
            <a:r>
              <a:rPr lang="en-US" dirty="0"/>
              <a:t> – Providing a few examples to guide the AI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Chain-of-thought prompting</a:t>
            </a:r>
            <a:r>
              <a:rPr lang="en-US" dirty="0"/>
              <a:t> – Asking the AI to explain reasoning step by step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Instruction-based prompting</a:t>
            </a:r>
            <a:r>
              <a:rPr lang="en-US" dirty="0"/>
              <a:t> – Giving clear instructions for the task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/>
              <a:t>6. Example of Prompt Engineering</a:t>
            </a:r>
          </a:p>
          <a:p>
            <a:r>
              <a:rPr lang="en-US" b="1" dirty="0"/>
              <a:t>Simple Prompt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Write a program to sort numbers.</a:t>
            </a:r>
          </a:p>
          <a:p>
            <a:pPr lvl="1"/>
            <a:r>
              <a:rPr lang="en-IN" dirty="0"/>
              <a:t>Improved Prompt</a:t>
            </a:r>
          </a:p>
          <a:p>
            <a:pPr lvl="1"/>
            <a:r>
              <a:rPr lang="en-IN" dirty="0"/>
              <a:t>	</a:t>
            </a:r>
            <a:r>
              <a:rPr lang="en-US" dirty="0"/>
              <a:t> Write a Python program that sorts a list of integers in ascending order using the bubble sort algorithm and explain each step.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improved prompt gives </a:t>
            </a:r>
            <a:r>
              <a:rPr lang="en-US" b="1" dirty="0"/>
              <a:t>clear instructions, context, and expected output</a:t>
            </a:r>
            <a:r>
              <a:rPr lang="en-US" dirty="0"/>
              <a:t>, resulting in a better response.</a:t>
            </a:r>
          </a:p>
        </p:txBody>
      </p:sp>
    </p:spTree>
    <p:extLst>
      <p:ext uri="{BB962C8B-B14F-4D97-AF65-F5344CB8AC3E}">
        <p14:creationId xmlns:p14="http://schemas.microsoft.com/office/powerpoint/2010/main" val="1306941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6536D1-6A63-9C43-EBCC-F1366160E342}"/>
              </a:ext>
            </a:extLst>
          </p:cNvPr>
          <p:cNvSpPr txBox="1"/>
          <p:nvPr/>
        </p:nvSpPr>
        <p:spPr>
          <a:xfrm>
            <a:off x="0" y="199369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Automated Code Review: Style, Logic, and Optimization Checks</a:t>
            </a:r>
          </a:p>
          <a:p>
            <a:pPr>
              <a:buNone/>
            </a:pPr>
            <a:r>
              <a:rPr lang="en-US" b="1" dirty="0"/>
              <a:t>Automated code review</a:t>
            </a:r>
            <a:r>
              <a:rPr lang="en-US" dirty="0"/>
              <a:t> refers to the use of AI tools or software systems to </a:t>
            </a:r>
            <a:r>
              <a:rPr lang="en-US" b="1" dirty="0"/>
              <a:t>analyze source code automatically and evaluate its quality</a:t>
            </a:r>
            <a:r>
              <a:rPr lang="en-US" dirty="0"/>
              <a:t>. These tools help developers detect problems related to </a:t>
            </a:r>
            <a:r>
              <a:rPr lang="en-US" b="1" dirty="0"/>
              <a:t>coding style, logical errors, and performance optimization</a:t>
            </a:r>
            <a:r>
              <a:rPr lang="en-US" dirty="0"/>
              <a:t> before the code is deployed.</a:t>
            </a:r>
          </a:p>
          <a:p>
            <a:pPr>
              <a:buNone/>
            </a:pPr>
            <a:r>
              <a:rPr lang="en-US" dirty="0"/>
              <a:t>Automated code review improves software quality by providing </a:t>
            </a:r>
            <a:r>
              <a:rPr lang="en-US" b="1" dirty="0"/>
              <a:t>quick feedback and suggestions for improvement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1. Style Checks</a:t>
            </a:r>
          </a:p>
          <a:p>
            <a:pPr>
              <a:buNone/>
            </a:pPr>
            <a:r>
              <a:rPr lang="en-US" dirty="0"/>
              <a:t>Style checks ensure that the code </a:t>
            </a:r>
            <a:r>
              <a:rPr lang="en-US" b="1" dirty="0"/>
              <a:t>follows standard programming conventions and formatting guidelines</a:t>
            </a:r>
            <a:r>
              <a:rPr lang="en-US" dirty="0"/>
              <a:t>. Maintaining consistent style improves readability and maintainability.</a:t>
            </a:r>
          </a:p>
          <a:p>
            <a:pPr>
              <a:buNone/>
            </a:pPr>
            <a:r>
              <a:rPr lang="en-US" dirty="0"/>
              <a:t>Examples of style checks: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Proper </a:t>
            </a:r>
            <a:r>
              <a:rPr lang="en-US" b="1" dirty="0"/>
              <a:t>indentation and spacing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Correct </a:t>
            </a:r>
            <a:r>
              <a:rPr lang="en-US" b="1" dirty="0"/>
              <a:t>naming conventions for variables and functions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Consistent </a:t>
            </a:r>
            <a:r>
              <a:rPr lang="en-US" b="1" dirty="0"/>
              <a:t>code formatting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Removal of </a:t>
            </a:r>
            <a:r>
              <a:rPr lang="en-US" b="1" dirty="0"/>
              <a:t>unused variables or imports</a:t>
            </a:r>
            <a:endParaRPr lang="en-US" dirty="0"/>
          </a:p>
          <a:p>
            <a:pPr>
              <a:buNone/>
            </a:pPr>
            <a:r>
              <a:rPr lang="en-US" b="1" dirty="0"/>
              <a:t>Example</a:t>
            </a:r>
          </a:p>
          <a:p>
            <a:pPr>
              <a:buNone/>
            </a:pPr>
            <a:r>
              <a:rPr lang="en-US" b="1" dirty="0"/>
              <a:t>	 def add(</a:t>
            </a:r>
            <a:r>
              <a:rPr lang="en-US" b="1" dirty="0" err="1"/>
              <a:t>a,b</a:t>
            </a:r>
            <a:r>
              <a:rPr lang="en-US" b="1" dirty="0"/>
              <a:t>):</a:t>
            </a:r>
          </a:p>
          <a:p>
            <a:pPr>
              <a:buNone/>
            </a:pPr>
            <a:r>
              <a:rPr lang="en-US" b="1" dirty="0"/>
              <a:t> 		return </a:t>
            </a:r>
            <a:r>
              <a:rPr lang="en-US" b="1" dirty="0" err="1"/>
              <a:t>a+b</a:t>
            </a:r>
            <a:endParaRPr lang="en-US" b="1" dirty="0"/>
          </a:p>
          <a:p>
            <a:pPr>
              <a:buNone/>
            </a:pPr>
            <a:r>
              <a:rPr lang="en-IN" dirty="0"/>
              <a:t>Correct style:</a:t>
            </a:r>
          </a:p>
          <a:p>
            <a:pPr>
              <a:buNone/>
            </a:pPr>
            <a:r>
              <a:rPr lang="en-IN" dirty="0"/>
              <a:t>		</a:t>
            </a:r>
            <a:r>
              <a:rPr lang="en-US" dirty="0"/>
              <a:t> def add(a, b):</a:t>
            </a:r>
          </a:p>
          <a:p>
            <a:pPr>
              <a:buNone/>
            </a:pPr>
            <a:r>
              <a:rPr lang="en-US" dirty="0"/>
              <a:t>    			return a + 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F58B78-714B-CF3D-D79A-EDCE0E0A95BB}"/>
              </a:ext>
            </a:extLst>
          </p:cNvPr>
          <p:cNvSpPr txBox="1"/>
          <p:nvPr/>
        </p:nvSpPr>
        <p:spPr>
          <a:xfrm>
            <a:off x="5731172" y="4174131"/>
            <a:ext cx="61216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Benefits: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Improves </a:t>
            </a:r>
            <a:r>
              <a:rPr lang="en-US" b="1" dirty="0"/>
              <a:t>code readability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Makes collaboration easier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Maintains </a:t>
            </a:r>
            <a:r>
              <a:rPr lang="en-US" b="1" dirty="0"/>
              <a:t>uniform coding standards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955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A6DC9A-FCCD-60E0-DCC5-6D7986ECA71E}"/>
              </a:ext>
            </a:extLst>
          </p:cNvPr>
          <p:cNvSpPr txBox="1"/>
          <p:nvPr/>
        </p:nvSpPr>
        <p:spPr>
          <a:xfrm>
            <a:off x="258945" y="251990"/>
            <a:ext cx="1123983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2. Logic Checks</a:t>
            </a:r>
          </a:p>
          <a:p>
            <a:pPr>
              <a:buNone/>
            </a:pPr>
            <a:r>
              <a:rPr lang="en-US" dirty="0"/>
              <a:t>Logic checks verify whether the program </a:t>
            </a:r>
            <a:r>
              <a:rPr lang="en-US" b="1" dirty="0"/>
              <a:t>implements the intended functionality correctly</a:t>
            </a:r>
            <a:r>
              <a:rPr lang="en-US" dirty="0"/>
              <a:t>. These checks detect logical mistakes that may produce incorrect outputs.</a:t>
            </a:r>
          </a:p>
          <a:p>
            <a:pPr>
              <a:buNone/>
            </a:pPr>
            <a:r>
              <a:rPr lang="en-US" dirty="0"/>
              <a:t>Examples: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Incorrect conditions in loops or if-statements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Wrong mathematical operations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Improper variable usage</a:t>
            </a:r>
          </a:p>
          <a:p>
            <a:pPr>
              <a:buNone/>
            </a:pPr>
            <a:r>
              <a:rPr lang="en-US" b="1" dirty="0"/>
              <a:t>Example</a:t>
            </a:r>
            <a:endParaRPr lang="en-US" dirty="0"/>
          </a:p>
          <a:p>
            <a:pPr>
              <a:buNone/>
            </a:pPr>
            <a:r>
              <a:rPr lang="en-US" dirty="0"/>
              <a:t>Incorrect logic:</a:t>
            </a:r>
          </a:p>
          <a:p>
            <a:pPr>
              <a:buNone/>
            </a:pPr>
            <a:r>
              <a:rPr lang="en-US" dirty="0"/>
              <a:t>		 def </a:t>
            </a:r>
            <a:r>
              <a:rPr lang="en-US" dirty="0" err="1"/>
              <a:t>is_even</a:t>
            </a:r>
            <a:r>
              <a:rPr lang="en-US" dirty="0"/>
              <a:t>(n):</a:t>
            </a:r>
          </a:p>
          <a:p>
            <a:pPr>
              <a:buNone/>
            </a:pPr>
            <a:r>
              <a:rPr lang="en-US" dirty="0"/>
              <a:t>    			return n % 2 == 1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IN" dirty="0"/>
              <a:t>Correct logic:</a:t>
            </a:r>
          </a:p>
          <a:p>
            <a:pPr>
              <a:buNone/>
            </a:pPr>
            <a:r>
              <a:rPr lang="en-IN" dirty="0"/>
              <a:t>		</a:t>
            </a:r>
            <a:r>
              <a:rPr lang="en-US" dirty="0"/>
              <a:t> def </a:t>
            </a:r>
            <a:r>
              <a:rPr lang="en-US" dirty="0" err="1"/>
              <a:t>is_even</a:t>
            </a:r>
            <a:r>
              <a:rPr lang="en-US" dirty="0"/>
              <a:t>(n):</a:t>
            </a:r>
          </a:p>
          <a:p>
            <a:pPr>
              <a:buNone/>
            </a:pPr>
            <a:r>
              <a:rPr lang="en-US" dirty="0"/>
              <a:t>    			return n % 2 ==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7C1BC3-E2C2-909E-1CC7-41C433A14E6A}"/>
              </a:ext>
            </a:extLst>
          </p:cNvPr>
          <p:cNvSpPr txBox="1"/>
          <p:nvPr/>
        </p:nvSpPr>
        <p:spPr>
          <a:xfrm>
            <a:off x="3048674" y="4740571"/>
            <a:ext cx="60973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Benefits: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Detects </a:t>
            </a:r>
            <a:r>
              <a:rPr lang="en-US" b="1" dirty="0"/>
              <a:t>logical errors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Ensures </a:t>
            </a:r>
            <a:r>
              <a:rPr lang="en-US" b="1" dirty="0"/>
              <a:t>correct program behavior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Improves reliability of the software</a:t>
            </a:r>
          </a:p>
        </p:txBody>
      </p:sp>
    </p:spTree>
    <p:extLst>
      <p:ext uri="{BB962C8B-B14F-4D97-AF65-F5344CB8AC3E}">
        <p14:creationId xmlns:p14="http://schemas.microsoft.com/office/powerpoint/2010/main" val="21838114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11A6E3-13A1-3D7D-C20C-C23EE32F405E}"/>
              </a:ext>
            </a:extLst>
          </p:cNvPr>
          <p:cNvSpPr txBox="1"/>
          <p:nvPr/>
        </p:nvSpPr>
        <p:spPr>
          <a:xfrm>
            <a:off x="347958" y="171070"/>
            <a:ext cx="879806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3. Optimization Checks</a:t>
            </a:r>
          </a:p>
          <a:p>
            <a:pPr>
              <a:buNone/>
            </a:pPr>
            <a:r>
              <a:rPr lang="en-US" dirty="0"/>
              <a:t>Optimization checks focus on improving the </a:t>
            </a:r>
            <a:r>
              <a:rPr lang="en-US" b="1" dirty="0"/>
              <a:t>performance and efficiency of the code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Examples: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Reducing unnecessary loops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Improving algorithm efficiency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Minimizing memory usage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Removing redundant operations</a:t>
            </a:r>
          </a:p>
          <a:p>
            <a:pPr>
              <a:buNone/>
            </a:pPr>
            <a:r>
              <a:rPr lang="en-US" b="1" dirty="0"/>
              <a:t>Example</a:t>
            </a:r>
            <a:endParaRPr lang="en-US" dirty="0"/>
          </a:p>
          <a:p>
            <a:pPr>
              <a:buNone/>
            </a:pPr>
            <a:r>
              <a:rPr lang="en-US" dirty="0"/>
              <a:t>Less efficient code:</a:t>
            </a:r>
          </a:p>
          <a:p>
            <a:pPr>
              <a:buNone/>
            </a:pPr>
            <a:r>
              <a:rPr lang="en-US" dirty="0"/>
              <a:t>		 sum = 0</a:t>
            </a:r>
          </a:p>
          <a:p>
            <a:pPr>
              <a:buNone/>
            </a:pPr>
            <a:r>
              <a:rPr lang="en-US" dirty="0"/>
              <a:t>		For </a:t>
            </a:r>
            <a:r>
              <a:rPr lang="en-US" dirty="0" err="1"/>
              <a:t>i</a:t>
            </a:r>
            <a:r>
              <a:rPr lang="en-US" dirty="0"/>
              <a:t> in range(</a:t>
            </a:r>
            <a:r>
              <a:rPr lang="en-US" dirty="0" err="1"/>
              <a:t>len</a:t>
            </a:r>
            <a:r>
              <a:rPr lang="en-US" dirty="0"/>
              <a:t>(</a:t>
            </a:r>
            <a:r>
              <a:rPr lang="en-US" dirty="0" err="1"/>
              <a:t>arr</a:t>
            </a:r>
            <a:r>
              <a:rPr lang="en-US" dirty="0"/>
              <a:t>)):</a:t>
            </a:r>
          </a:p>
          <a:p>
            <a:pPr>
              <a:buNone/>
            </a:pPr>
            <a:r>
              <a:rPr lang="en-US" dirty="0"/>
              <a:t>    			sum = sum + </a:t>
            </a:r>
            <a:r>
              <a:rPr lang="en-US" dirty="0" err="1"/>
              <a:t>arr</a:t>
            </a:r>
            <a:r>
              <a:rPr lang="en-US" dirty="0"/>
              <a:t>[</a:t>
            </a:r>
            <a:r>
              <a:rPr lang="en-US" dirty="0" err="1"/>
              <a:t>i</a:t>
            </a:r>
            <a:r>
              <a:rPr lang="en-US" dirty="0"/>
              <a:t>]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IN" dirty="0"/>
              <a:t>Optimized code:</a:t>
            </a:r>
          </a:p>
          <a:p>
            <a:pPr>
              <a:buNone/>
            </a:pPr>
            <a:r>
              <a:rPr lang="en-IN" dirty="0"/>
              <a:t>	 sum = sum(</a:t>
            </a:r>
            <a:r>
              <a:rPr lang="en-IN" dirty="0" err="1"/>
              <a:t>arr</a:t>
            </a:r>
            <a:r>
              <a:rPr lang="en-IN" dirty="0"/>
              <a:t>)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472E86-6EE1-47A2-3E78-3F07E227E584}"/>
              </a:ext>
            </a:extLst>
          </p:cNvPr>
          <p:cNvSpPr txBox="1"/>
          <p:nvPr/>
        </p:nvSpPr>
        <p:spPr>
          <a:xfrm>
            <a:off x="661534" y="4902411"/>
            <a:ext cx="60973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Benefits: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Faster program execution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Reduced resource usage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Better scalability for large applications</a:t>
            </a:r>
          </a:p>
        </p:txBody>
      </p:sp>
    </p:spTree>
    <p:extLst>
      <p:ext uri="{BB962C8B-B14F-4D97-AF65-F5344CB8AC3E}">
        <p14:creationId xmlns:p14="http://schemas.microsoft.com/office/powerpoint/2010/main" val="3164847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8E975D-00F6-FD28-5883-8A71CA22A207}"/>
              </a:ext>
            </a:extLst>
          </p:cNvPr>
          <p:cNvSpPr txBox="1"/>
          <p:nvPr/>
        </p:nvSpPr>
        <p:spPr>
          <a:xfrm>
            <a:off x="3048674" y="527445"/>
            <a:ext cx="6097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Test case generation: covering edge cases and validation</a:t>
            </a:r>
            <a:endParaRPr lang="hi-IN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F919A8-37AD-C5EA-A953-1A6588C84432}"/>
              </a:ext>
            </a:extLst>
          </p:cNvPr>
          <p:cNvSpPr txBox="1"/>
          <p:nvPr/>
        </p:nvSpPr>
        <p:spPr>
          <a:xfrm>
            <a:off x="89012" y="1543577"/>
            <a:ext cx="1187910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Test case generation</a:t>
            </a:r>
            <a:r>
              <a:rPr lang="en-US" dirty="0"/>
              <a:t> refers to the process of automatically creating test cases to verify whether a software program works correctly under different conditions. AI tools and automated testing systems can generate multiple test scenarios to ensure that the program behaves as expected.</a:t>
            </a:r>
          </a:p>
          <a:p>
            <a:pPr>
              <a:buNone/>
            </a:pPr>
            <a:r>
              <a:rPr lang="en-US" dirty="0"/>
              <a:t>Test case generation helps developers </a:t>
            </a:r>
            <a:r>
              <a:rPr lang="en-US" b="1" dirty="0"/>
              <a:t>detect bugs, validate functionality, and improve software reliability</a:t>
            </a:r>
            <a:r>
              <a:rPr lang="en-US" dirty="0"/>
              <a:t>.</a:t>
            </a:r>
          </a:p>
          <a:p>
            <a:pPr>
              <a:buNone/>
            </a:pP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b="1" dirty="0"/>
              <a:t>1. Definition</a:t>
            </a:r>
          </a:p>
          <a:p>
            <a:pPr>
              <a:buNone/>
            </a:pPr>
            <a:r>
              <a:rPr lang="en-US" dirty="0"/>
              <a:t>Test case generation is the </a:t>
            </a:r>
            <a:r>
              <a:rPr lang="en-US" b="1" dirty="0"/>
              <a:t>automatic creation of input values and expected outputs used to test a program’s correctness and performance</a:t>
            </a:r>
            <a:r>
              <a:rPr lang="en-US" dirty="0"/>
              <a:t>.</a:t>
            </a:r>
          </a:p>
          <a:p>
            <a:pPr>
              <a:buNone/>
            </a:pP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b="1" dirty="0"/>
              <a:t>2. Importance of Test Case Generation</a:t>
            </a:r>
          </a:p>
          <a:p>
            <a:pPr>
              <a:buNone/>
            </a:pPr>
            <a:r>
              <a:rPr lang="en-US" dirty="0"/>
              <a:t>Generating test cases is important because it helps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Verify whether the program </a:t>
            </a:r>
            <a:r>
              <a:rPr lang="en-US" b="1" dirty="0"/>
              <a:t>produces correct results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Detect </a:t>
            </a:r>
            <a:r>
              <a:rPr lang="en-US" b="1" dirty="0"/>
              <a:t>errors and unexpected behaviors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Ensure the program works under </a:t>
            </a:r>
            <a:r>
              <a:rPr lang="en-US" b="1" dirty="0"/>
              <a:t>different input conditions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Improve </a:t>
            </a:r>
            <a:r>
              <a:rPr lang="en-US" b="1" dirty="0"/>
              <a:t>software quality and reliability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825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AFA265-77F8-2036-C04B-AB9B83EF2589}"/>
              </a:ext>
            </a:extLst>
          </p:cNvPr>
          <p:cNvSpPr txBox="1"/>
          <p:nvPr/>
        </p:nvSpPr>
        <p:spPr>
          <a:xfrm>
            <a:off x="218485" y="402932"/>
            <a:ext cx="892753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3. Edge Case Testing</a:t>
            </a:r>
          </a:p>
          <a:p>
            <a:pPr>
              <a:buNone/>
            </a:pPr>
            <a:r>
              <a:rPr lang="en-US" b="1" dirty="0"/>
              <a:t>Edge cases</a:t>
            </a:r>
            <a:r>
              <a:rPr lang="en-US" dirty="0"/>
              <a:t> are inputs that occur at the </a:t>
            </a:r>
            <a:r>
              <a:rPr lang="en-US" b="1" dirty="0"/>
              <a:t>extreme boundaries or unusual situations</a:t>
            </a:r>
            <a:r>
              <a:rPr lang="en-US" dirty="0"/>
              <a:t> of a program’s input range.</a:t>
            </a:r>
          </a:p>
          <a:p>
            <a:pPr>
              <a:buNone/>
            </a:pPr>
            <a:r>
              <a:rPr lang="en-US" dirty="0"/>
              <a:t>Testing edge cases is important because many software errors occur at these boundaries.</a:t>
            </a:r>
          </a:p>
          <a:p>
            <a:pPr>
              <a:buNone/>
            </a:pPr>
            <a:r>
              <a:rPr lang="en-US" b="1" dirty="0"/>
              <a:t>Examples of Edge Cases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Minimum input values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Maximum input values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Empty input or null values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Very large data sizes</a:t>
            </a:r>
          </a:p>
          <a:p>
            <a:pPr>
              <a:buNone/>
            </a:pPr>
            <a:r>
              <a:rPr lang="en-US" b="1" dirty="0"/>
              <a:t>Example</a:t>
            </a:r>
            <a:endParaRPr lang="en-US" dirty="0"/>
          </a:p>
          <a:p>
            <a:pPr>
              <a:buNone/>
            </a:pPr>
            <a:r>
              <a:rPr lang="en-US" dirty="0"/>
              <a:t>Function to divide numbers:</a:t>
            </a:r>
          </a:p>
          <a:p>
            <a:pPr>
              <a:buNone/>
            </a:pPr>
            <a:r>
              <a:rPr lang="en-US" dirty="0"/>
              <a:t>		def divide(a, b):</a:t>
            </a:r>
          </a:p>
          <a:p>
            <a:pPr>
              <a:buNone/>
            </a:pPr>
            <a:r>
              <a:rPr lang="en-US" dirty="0"/>
              <a:t>   			 return a / b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IN" dirty="0"/>
              <a:t>Edge case test:</a:t>
            </a:r>
          </a:p>
          <a:p>
            <a:pPr>
              <a:buNone/>
            </a:pPr>
            <a:r>
              <a:rPr lang="en-IN" dirty="0"/>
              <a:t>		divide(10, 0)</a:t>
            </a:r>
          </a:p>
          <a:p>
            <a:pPr>
              <a:buNone/>
            </a:pPr>
            <a:endParaRPr lang="en-IN" dirty="0"/>
          </a:p>
          <a:p>
            <a:r>
              <a:rPr lang="en-US" dirty="0"/>
              <a:t>This test checks whether the program properly handles </a:t>
            </a:r>
            <a:r>
              <a:rPr lang="en-US" b="1" dirty="0"/>
              <a:t>division by zero errors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825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25D58E-A4BA-C334-E757-A96FBED3AA80}"/>
              </a:ext>
            </a:extLst>
          </p:cNvPr>
          <p:cNvSpPr txBox="1"/>
          <p:nvPr/>
        </p:nvSpPr>
        <p:spPr>
          <a:xfrm>
            <a:off x="250853" y="343809"/>
            <a:ext cx="8895169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4. Validation Testing</a:t>
            </a:r>
          </a:p>
          <a:p>
            <a:pPr>
              <a:buNone/>
            </a:pPr>
            <a:r>
              <a:rPr lang="en-US" b="1" dirty="0"/>
              <a:t>Validation testing</a:t>
            </a:r>
            <a:r>
              <a:rPr lang="en-US" dirty="0"/>
              <a:t> ensures that the program </a:t>
            </a:r>
            <a:r>
              <a:rPr lang="en-US" b="1" dirty="0"/>
              <a:t>accepts valid inputs and rejects invalid inputs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It checks whether the system behaves correctly when users provide incorrect or unexpected data.</a:t>
            </a:r>
          </a:p>
          <a:p>
            <a:pPr>
              <a:buNone/>
            </a:pPr>
            <a:r>
              <a:rPr lang="en-US" b="1" dirty="0"/>
              <a:t>Example</a:t>
            </a:r>
          </a:p>
          <a:p>
            <a:pPr>
              <a:buNone/>
            </a:pPr>
            <a:r>
              <a:rPr lang="en-US" dirty="0"/>
              <a:t>Program to calculate age:</a:t>
            </a:r>
          </a:p>
          <a:p>
            <a:pPr>
              <a:buNone/>
            </a:pPr>
            <a:r>
              <a:rPr lang="en-US" dirty="0"/>
              <a:t>		def </a:t>
            </a:r>
            <a:r>
              <a:rPr lang="en-US" dirty="0" err="1"/>
              <a:t>calculate_age</a:t>
            </a:r>
            <a:r>
              <a:rPr lang="en-US" dirty="0"/>
              <a:t>(year):</a:t>
            </a:r>
          </a:p>
          <a:p>
            <a:pPr>
              <a:buNone/>
            </a:pPr>
            <a:r>
              <a:rPr lang="en-US" dirty="0"/>
              <a:t>    				return 2024 – year</a:t>
            </a:r>
          </a:p>
          <a:p>
            <a:r>
              <a:rPr lang="en-IN" dirty="0"/>
              <a:t>Validation tests:</a:t>
            </a:r>
          </a:p>
          <a:p>
            <a:r>
              <a:rPr lang="en-IN" dirty="0"/>
              <a:t>Input: 1995 → valid</a:t>
            </a:r>
          </a:p>
          <a:p>
            <a:r>
              <a:rPr lang="en-IN" dirty="0"/>
              <a:t>Input: "</a:t>
            </a:r>
            <a:r>
              <a:rPr lang="en-IN" dirty="0" err="1"/>
              <a:t>abc</a:t>
            </a:r>
            <a:r>
              <a:rPr lang="en-IN" dirty="0"/>
              <a:t>" → invalid input</a:t>
            </a:r>
          </a:p>
          <a:p>
            <a:r>
              <a:rPr lang="en-IN" dirty="0"/>
              <a:t>Input: -10 → unrealistic value</a:t>
            </a:r>
          </a:p>
          <a:p>
            <a:r>
              <a:rPr lang="en-IN" dirty="0"/>
              <a:t>Validation ensures the program </a:t>
            </a:r>
            <a:r>
              <a:rPr lang="en-IN" b="1" dirty="0"/>
              <a:t>handles incorrect inputs safely</a:t>
            </a:r>
            <a:r>
              <a:rPr lang="en-IN" dirty="0"/>
              <a:t>.</a:t>
            </a:r>
          </a:p>
          <a:p>
            <a:endParaRPr lang="en-IN" dirty="0"/>
          </a:p>
          <a:p>
            <a:r>
              <a:rPr lang="en-US" b="1" dirty="0"/>
              <a:t>5. Benefits of Automated Test Case Generation</a:t>
            </a:r>
          </a:p>
          <a:p>
            <a:r>
              <a:rPr lang="en-US" dirty="0"/>
              <a:t>Improves </a:t>
            </a:r>
            <a:r>
              <a:rPr lang="en-US" b="1" dirty="0"/>
              <a:t>software reliability</a:t>
            </a:r>
            <a:endParaRPr lang="en-US" dirty="0"/>
          </a:p>
          <a:p>
            <a:r>
              <a:rPr lang="en-US" dirty="0"/>
              <a:t>Saves </a:t>
            </a:r>
            <a:r>
              <a:rPr lang="en-US" b="1" dirty="0"/>
              <a:t>manual testing time</a:t>
            </a:r>
            <a:endParaRPr lang="en-US" dirty="0"/>
          </a:p>
          <a:p>
            <a:r>
              <a:rPr lang="en-US" dirty="0"/>
              <a:t>Detects </a:t>
            </a:r>
            <a:r>
              <a:rPr lang="en-US" b="1" dirty="0"/>
              <a:t>hidden bugs</a:t>
            </a:r>
            <a:endParaRPr lang="en-US" dirty="0"/>
          </a:p>
          <a:p>
            <a:r>
              <a:rPr lang="en-US" dirty="0"/>
              <a:t>Ensures </a:t>
            </a:r>
            <a:r>
              <a:rPr lang="en-US" b="1" dirty="0"/>
              <a:t>complete test coverage</a:t>
            </a:r>
            <a:endParaRPr lang="en-US" dirty="0"/>
          </a:p>
          <a:p>
            <a:r>
              <a:rPr lang="en-US" dirty="0"/>
              <a:t>Helps maintain </a:t>
            </a:r>
            <a:r>
              <a:rPr lang="en-US" b="1" dirty="0"/>
              <a:t>high software quality</a:t>
            </a:r>
            <a:endParaRPr lang="en-US" dirty="0"/>
          </a:p>
          <a:p>
            <a:endParaRPr lang="en-IN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707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5609EE2-2649-2443-7A50-5F770309DEAC}"/>
              </a:ext>
            </a:extLst>
          </p:cNvPr>
          <p:cNvSpPr txBox="1"/>
          <p:nvPr/>
        </p:nvSpPr>
        <p:spPr>
          <a:xfrm>
            <a:off x="3048674" y="446525"/>
            <a:ext cx="60973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Data Analysis and Research Applications</a:t>
            </a:r>
            <a:r>
              <a:rPr lang="en-US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hi-IN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6432D7-6EA1-C9ED-2104-9B697B4626EE}"/>
              </a:ext>
            </a:extLst>
          </p:cNvPr>
          <p:cNvSpPr txBox="1"/>
          <p:nvPr/>
        </p:nvSpPr>
        <p:spPr>
          <a:xfrm>
            <a:off x="258945" y="1168866"/>
            <a:ext cx="1145023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Data Analysis and Research Applications: Data Exploration (Summarizing, Cleaning, Describing Datasets)</a:t>
            </a:r>
          </a:p>
          <a:p>
            <a:pPr>
              <a:buNone/>
            </a:pPr>
            <a:r>
              <a:rPr lang="en-US" b="1" dirty="0"/>
              <a:t>Data exploration</a:t>
            </a:r>
            <a:r>
              <a:rPr lang="en-US" dirty="0"/>
              <a:t> is an important step in data analysis and research. It involves </a:t>
            </a:r>
            <a:r>
              <a:rPr lang="en-US" b="1" dirty="0"/>
              <a:t>examining and understanding datasets before performing detailed analysis or building models</a:t>
            </a:r>
            <a:r>
              <a:rPr lang="en-US" dirty="0"/>
              <a:t>. AI tools and data analysis systems help researchers explore data by </a:t>
            </a:r>
            <a:r>
              <a:rPr lang="en-US" b="1" dirty="0"/>
              <a:t>summarizing, cleaning, and describing datasets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1. Definition</a:t>
            </a:r>
          </a:p>
          <a:p>
            <a:pPr>
              <a:buNone/>
            </a:pPr>
            <a:r>
              <a:rPr lang="en-US" dirty="0"/>
              <a:t>Data exploration is the </a:t>
            </a:r>
            <a:r>
              <a:rPr lang="en-US" b="1" dirty="0"/>
              <a:t>process of analyzing datasets to understand their structure, patterns, and key characteristics</a:t>
            </a:r>
            <a:r>
              <a:rPr lang="en-US" dirty="0"/>
              <a:t>. It helps researchers identify useful information and detect issues in the data.</a:t>
            </a:r>
          </a:p>
          <a:p>
            <a:pPr>
              <a:buNone/>
            </a:pPr>
            <a:endParaRPr lang="en-US" dirty="0"/>
          </a:p>
          <a:p>
            <a:r>
              <a:rPr lang="en-US" b="1" dirty="0"/>
              <a:t>2. Data Summarization</a:t>
            </a:r>
          </a:p>
          <a:p>
            <a:r>
              <a:rPr lang="en-US" b="1" dirty="0"/>
              <a:t>Summarizing data</a:t>
            </a:r>
            <a:r>
              <a:rPr lang="en-US" dirty="0"/>
              <a:t> means creating concise representations of large datasets so that important information can be easily understood.</a:t>
            </a:r>
          </a:p>
          <a:p>
            <a:r>
              <a:rPr lang="en-US" dirty="0"/>
              <a:t>Examples of data summarization:</a:t>
            </a:r>
          </a:p>
          <a:p>
            <a:r>
              <a:rPr lang="en-US" dirty="0"/>
              <a:t>Calculating </a:t>
            </a:r>
            <a:r>
              <a:rPr lang="en-US" b="1" dirty="0"/>
              <a:t>mean, median, and mode</a:t>
            </a:r>
            <a:endParaRPr lang="en-US" dirty="0"/>
          </a:p>
          <a:p>
            <a:r>
              <a:rPr lang="en-US" dirty="0"/>
              <a:t>Finding </a:t>
            </a:r>
            <a:r>
              <a:rPr lang="en-US" b="1" dirty="0"/>
              <a:t>maximum and minimum values</a:t>
            </a:r>
            <a:endParaRPr lang="en-US" dirty="0"/>
          </a:p>
          <a:p>
            <a:r>
              <a:rPr lang="en-US" dirty="0"/>
              <a:t>Generating </a:t>
            </a:r>
            <a:r>
              <a:rPr lang="en-US" b="1" dirty="0"/>
              <a:t>statistical summaries</a:t>
            </a:r>
            <a:endParaRPr lang="en-US" dirty="0"/>
          </a:p>
          <a:p>
            <a:r>
              <a:rPr lang="en-US" dirty="0"/>
              <a:t>Creating </a:t>
            </a:r>
            <a:r>
              <a:rPr lang="en-US" b="1" dirty="0"/>
              <a:t>tables and charts</a:t>
            </a:r>
            <a:endParaRPr lang="en-US" dirty="0"/>
          </a:p>
          <a:p>
            <a:r>
              <a:rPr lang="en-US" dirty="0"/>
              <a:t>Example:</a:t>
            </a:r>
          </a:p>
          <a:p>
            <a:r>
              <a:rPr lang="en-US" dirty="0"/>
              <a:t>Dataset of student marks:</a:t>
            </a:r>
            <a:br>
              <a:rPr lang="en-US" dirty="0"/>
            </a:br>
            <a:r>
              <a:rPr lang="en-US" dirty="0"/>
              <a:t>[65, 72, 80, 90, 55]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215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631A6C-B7B8-2DD2-49BB-ADD82A5BD987}"/>
              </a:ext>
            </a:extLst>
          </p:cNvPr>
          <p:cNvSpPr txBox="1"/>
          <p:nvPr/>
        </p:nvSpPr>
        <p:spPr>
          <a:xfrm>
            <a:off x="299405" y="239548"/>
            <a:ext cx="884661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Summary:</a:t>
            </a:r>
          </a:p>
          <a:p>
            <a:r>
              <a:rPr lang="en-US" dirty="0"/>
              <a:t>Average = 72.4</a:t>
            </a:r>
          </a:p>
          <a:p>
            <a:r>
              <a:rPr lang="en-US" dirty="0"/>
              <a:t>Maximum = 90</a:t>
            </a:r>
          </a:p>
          <a:p>
            <a:r>
              <a:rPr lang="en-US" dirty="0"/>
              <a:t>Minimum = 55</a:t>
            </a:r>
          </a:p>
          <a:p>
            <a:r>
              <a:rPr lang="en-US" dirty="0"/>
              <a:t>This helps researchers quickly understand the </a:t>
            </a:r>
            <a:r>
              <a:rPr lang="en-US" b="1" dirty="0"/>
              <a:t>overall characteristics of the dataset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3. Data Cleaning</a:t>
            </a:r>
          </a:p>
          <a:p>
            <a:r>
              <a:rPr lang="en-US" b="1" dirty="0"/>
              <a:t>Data cleaning</a:t>
            </a:r>
            <a:r>
              <a:rPr lang="en-US" dirty="0"/>
              <a:t> is the process of detecting and correcting errors or inconsistencies in the dataset.</a:t>
            </a:r>
          </a:p>
          <a:p>
            <a:r>
              <a:rPr lang="en-US" dirty="0"/>
              <a:t>Common data cleaning tasks:</a:t>
            </a:r>
          </a:p>
          <a:p>
            <a:r>
              <a:rPr lang="en-US" dirty="0"/>
              <a:t>Removing </a:t>
            </a:r>
            <a:r>
              <a:rPr lang="en-US" b="1" dirty="0"/>
              <a:t>duplicate records</a:t>
            </a:r>
            <a:endParaRPr lang="en-US" dirty="0"/>
          </a:p>
          <a:p>
            <a:r>
              <a:rPr lang="en-US" dirty="0"/>
              <a:t>Handling </a:t>
            </a:r>
            <a:r>
              <a:rPr lang="en-US" b="1" dirty="0"/>
              <a:t>missing values</a:t>
            </a:r>
            <a:endParaRPr lang="en-US" dirty="0"/>
          </a:p>
          <a:p>
            <a:r>
              <a:rPr lang="en-US" dirty="0"/>
              <a:t>Correcting </a:t>
            </a:r>
            <a:r>
              <a:rPr lang="en-US" b="1" dirty="0"/>
              <a:t>incorrect data entries</a:t>
            </a:r>
            <a:endParaRPr lang="en-US" dirty="0"/>
          </a:p>
          <a:p>
            <a:r>
              <a:rPr lang="en-US" dirty="0"/>
              <a:t>Standardizing </a:t>
            </a:r>
            <a:r>
              <a:rPr lang="en-US" b="1" dirty="0"/>
              <a:t>data formats</a:t>
            </a:r>
            <a:endParaRPr lang="en-US" dirty="0"/>
          </a:p>
          <a:p>
            <a:r>
              <a:rPr lang="en-US" dirty="0"/>
              <a:t>Example:</a:t>
            </a:r>
          </a:p>
          <a:p>
            <a:r>
              <a:rPr lang="en-US" dirty="0"/>
              <a:t>Raw data:</a:t>
            </a:r>
          </a:p>
          <a:p>
            <a:r>
              <a:rPr lang="en-US" dirty="0"/>
              <a:t>		Age: 25, 30, -, 45, 30</a:t>
            </a:r>
          </a:p>
          <a:p>
            <a:r>
              <a:rPr lang="en-IN" dirty="0"/>
              <a:t>After cleaning:</a:t>
            </a:r>
          </a:p>
          <a:p>
            <a:r>
              <a:rPr lang="en-IN" dirty="0"/>
              <a:t>		</a:t>
            </a:r>
            <a:r>
              <a:rPr lang="en-US" dirty="0"/>
              <a:t>Age: 25, 30, 28, 45, 30</a:t>
            </a:r>
          </a:p>
          <a:p>
            <a:endParaRPr lang="en-US" dirty="0"/>
          </a:p>
          <a:p>
            <a:r>
              <a:rPr lang="en-US" dirty="0"/>
              <a:t>Data cleaning ensures that the dataset is </a:t>
            </a:r>
            <a:r>
              <a:rPr lang="en-US" b="1" dirty="0"/>
              <a:t>accurate, consistent, and ready for analysis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160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13680B-4253-A4A2-5989-A812C7A30F70}"/>
              </a:ext>
            </a:extLst>
          </p:cNvPr>
          <p:cNvSpPr txBox="1"/>
          <p:nvPr/>
        </p:nvSpPr>
        <p:spPr>
          <a:xfrm>
            <a:off x="226577" y="160172"/>
            <a:ext cx="8919445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4. Data Description</a:t>
            </a:r>
          </a:p>
          <a:p>
            <a:pPr>
              <a:buNone/>
            </a:pPr>
            <a:r>
              <a:rPr lang="en-US" b="1" dirty="0"/>
              <a:t>Describing data</a:t>
            </a:r>
            <a:r>
              <a:rPr lang="en-US" dirty="0"/>
              <a:t> involves explaining the main characteristics of a dataset using statistical measures and visualizations.</a:t>
            </a:r>
          </a:p>
          <a:p>
            <a:pPr>
              <a:buNone/>
            </a:pPr>
            <a:r>
              <a:rPr lang="en-US" dirty="0"/>
              <a:t>Examples include: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Frequency distributions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Standard deviation and variance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Data visualization (graphs, histograms, charts)</a:t>
            </a:r>
            <a:endParaRPr lang="en-US" dirty="0"/>
          </a:p>
          <a:p>
            <a:pPr>
              <a:buNone/>
            </a:pPr>
            <a:r>
              <a:rPr lang="en-US" dirty="0"/>
              <a:t>Example description: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Average income = ₹50,000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Standard deviation = ₹5,000</a:t>
            </a:r>
          </a:p>
          <a:p>
            <a:pPr>
              <a:buNone/>
            </a:pPr>
            <a:r>
              <a:rPr lang="en-US" dirty="0"/>
              <a:t>This helps researchers understand </a:t>
            </a:r>
            <a:r>
              <a:rPr lang="en-US" b="1" dirty="0"/>
              <a:t>data variability and distribution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b="1" dirty="0"/>
              <a:t>5. Benefits in Research</a:t>
            </a:r>
          </a:p>
          <a:p>
            <a:r>
              <a:rPr lang="en-US" dirty="0"/>
              <a:t>Data exploration helps researchers to:</a:t>
            </a:r>
          </a:p>
          <a:p>
            <a:r>
              <a:rPr lang="en-US" dirty="0"/>
              <a:t>Understand the </a:t>
            </a:r>
            <a:r>
              <a:rPr lang="en-US" b="1" dirty="0"/>
              <a:t>structure of the dataset</a:t>
            </a:r>
            <a:endParaRPr lang="en-US" dirty="0"/>
          </a:p>
          <a:p>
            <a:r>
              <a:rPr lang="en-US" dirty="0"/>
              <a:t>Identify </a:t>
            </a:r>
            <a:r>
              <a:rPr lang="en-US" b="1" dirty="0"/>
              <a:t>patterns and trends</a:t>
            </a:r>
            <a:endParaRPr lang="en-US" dirty="0"/>
          </a:p>
          <a:p>
            <a:r>
              <a:rPr lang="en-US" dirty="0"/>
              <a:t>Detect </a:t>
            </a:r>
            <a:r>
              <a:rPr lang="en-US" b="1" dirty="0"/>
              <a:t>errors or missing values</a:t>
            </a:r>
            <a:endParaRPr lang="en-US" dirty="0"/>
          </a:p>
          <a:p>
            <a:r>
              <a:rPr lang="en-US" dirty="0"/>
              <a:t>Prepare data for </a:t>
            </a:r>
            <a:r>
              <a:rPr lang="en-US" b="1" dirty="0"/>
              <a:t>further statistical analysis or machine learning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389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AC326E-72DC-F5BA-D86F-D65F956F442F}"/>
              </a:ext>
            </a:extLst>
          </p:cNvPr>
          <p:cNvSpPr txBox="1"/>
          <p:nvPr/>
        </p:nvSpPr>
        <p:spPr>
          <a:xfrm>
            <a:off x="3048674" y="365605"/>
            <a:ext cx="6097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Literature review automation: extracting key findings</a:t>
            </a:r>
            <a:endParaRPr lang="hi-IN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2541E0-2BBF-D304-143E-C11ADC24CE25}"/>
              </a:ext>
            </a:extLst>
          </p:cNvPr>
          <p:cNvSpPr txBox="1"/>
          <p:nvPr/>
        </p:nvSpPr>
        <p:spPr>
          <a:xfrm>
            <a:off x="228599" y="1041262"/>
            <a:ext cx="10614728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Literature review automation</a:t>
            </a:r>
            <a:r>
              <a:rPr lang="en-US" dirty="0"/>
              <a:t> refers to the use of AI tools and automated systems to </a:t>
            </a:r>
            <a:r>
              <a:rPr lang="en-US" b="1" dirty="0"/>
              <a:t>analyze research papers, articles, and academic documents to identify and extract important information</a:t>
            </a:r>
            <a:r>
              <a:rPr lang="en-US" dirty="0"/>
              <a:t>. </a:t>
            </a:r>
          </a:p>
          <a:p>
            <a:pPr>
              <a:buNone/>
            </a:pPr>
            <a:r>
              <a:rPr lang="en-US" dirty="0"/>
              <a:t>One of the main tasks in this process is </a:t>
            </a:r>
            <a:r>
              <a:rPr lang="en-US" b="1" dirty="0"/>
              <a:t>extracting key findings</a:t>
            </a:r>
            <a:r>
              <a:rPr lang="en-US" dirty="0"/>
              <a:t>, which helps researchers quickly understand the main contributions of previous studies.</a:t>
            </a:r>
          </a:p>
          <a:p>
            <a:pPr>
              <a:buNone/>
            </a:pP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b="1" dirty="0"/>
              <a:t>1. Definition</a:t>
            </a:r>
          </a:p>
          <a:p>
            <a:pPr>
              <a:buNone/>
            </a:pPr>
            <a:r>
              <a:rPr lang="en-US" dirty="0"/>
              <a:t>Literature review automation is the </a:t>
            </a:r>
            <a:r>
              <a:rPr lang="en-US" b="1" dirty="0"/>
              <a:t>process of using AI and computational tools to collect, analyze, summarize, and extract important insights from large volumes of academic literature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b="1" dirty="0"/>
              <a:t>2. Extracting Key Findings</a:t>
            </a:r>
          </a:p>
          <a:p>
            <a:r>
              <a:rPr lang="en-US" b="1" dirty="0"/>
              <a:t>Extracting key findings</a:t>
            </a:r>
            <a:r>
              <a:rPr lang="en-US" dirty="0"/>
              <a:t> means identifying the </a:t>
            </a:r>
            <a:r>
              <a:rPr lang="en-US" b="1" dirty="0"/>
              <a:t>main results, conclusions, and contributions</a:t>
            </a:r>
            <a:r>
              <a:rPr lang="en-US" dirty="0"/>
              <a:t> of a research paper.</a:t>
            </a:r>
          </a:p>
          <a:p>
            <a:r>
              <a:rPr lang="en-US" dirty="0"/>
              <a:t>AI systems analyze research documents and highlight:</a:t>
            </a:r>
          </a:p>
          <a:p>
            <a:r>
              <a:rPr lang="en-US" dirty="0"/>
              <a:t>The </a:t>
            </a:r>
            <a:r>
              <a:rPr lang="en-US" b="1" dirty="0"/>
              <a:t>main objectives of the study</a:t>
            </a:r>
            <a:endParaRPr lang="en-US" dirty="0"/>
          </a:p>
          <a:p>
            <a:r>
              <a:rPr lang="en-US" dirty="0"/>
              <a:t>Important </a:t>
            </a:r>
            <a:r>
              <a:rPr lang="en-US" b="1" dirty="0"/>
              <a:t>results and discoveries</a:t>
            </a:r>
            <a:endParaRPr lang="en-US" dirty="0"/>
          </a:p>
          <a:p>
            <a:r>
              <a:rPr lang="en-US" b="1" dirty="0"/>
              <a:t>Methods or techniques used</a:t>
            </a:r>
            <a:endParaRPr lang="en-US" dirty="0"/>
          </a:p>
          <a:p>
            <a:r>
              <a:rPr lang="en-US" b="1" dirty="0"/>
              <a:t>Conclusions and implications</a:t>
            </a:r>
            <a:endParaRPr lang="en-US" dirty="0"/>
          </a:p>
          <a:p>
            <a:r>
              <a:rPr lang="en-US" dirty="0"/>
              <a:t>This helps researchers quickly understand the </a:t>
            </a:r>
            <a:r>
              <a:rPr lang="en-US" b="1" dirty="0"/>
              <a:t>core message of each paper</a:t>
            </a:r>
            <a:r>
              <a:rPr lang="en-US" dirty="0"/>
              <a:t> without reading the entire document.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271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B6DE75-B132-5B74-79E5-4C2C00CC600F}"/>
              </a:ext>
            </a:extLst>
          </p:cNvPr>
          <p:cNvSpPr txBox="1"/>
          <p:nvPr/>
        </p:nvSpPr>
        <p:spPr>
          <a:xfrm>
            <a:off x="186116" y="335845"/>
            <a:ext cx="11652531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3. Example</a:t>
            </a:r>
          </a:p>
          <a:p>
            <a:pPr>
              <a:buNone/>
            </a:pPr>
            <a:r>
              <a:rPr lang="en-US" dirty="0"/>
              <a:t>Research paper statement:</a:t>
            </a:r>
          </a:p>
          <a:p>
            <a:pPr>
              <a:buNone/>
            </a:pPr>
            <a:r>
              <a:rPr lang="en-US" dirty="0"/>
              <a:t>“Experimental results show that the proposed machine learning model improves prediction accuracy by 20% compared to traditional methods.”</a:t>
            </a:r>
          </a:p>
          <a:p>
            <a:pPr>
              <a:buNone/>
            </a:pPr>
            <a:r>
              <a:rPr lang="en-US" b="1" dirty="0"/>
              <a:t>Extracted key finding: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proposed machine learning model </a:t>
            </a:r>
            <a:r>
              <a:rPr lang="en-US" b="1" dirty="0"/>
              <a:t>improves prediction accuracy by 20% compared to traditional methods</a:t>
            </a:r>
            <a:r>
              <a:rPr lang="en-US" dirty="0"/>
              <a:t>.</a:t>
            </a:r>
          </a:p>
          <a:p>
            <a:pPr>
              <a:buNone/>
            </a:pP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b="1" dirty="0"/>
              <a:t>4. Applications in Research</a:t>
            </a:r>
          </a:p>
          <a:p>
            <a:pPr>
              <a:buNone/>
            </a:pPr>
            <a:r>
              <a:rPr lang="en-US" dirty="0"/>
              <a:t>Literature review automation is useful for: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Surveying large numbers of research papers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Identifying research trends and gaps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Summarizing previous studies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Supporting academic writing and thesis preparation</a:t>
            </a:r>
            <a:endParaRPr lang="en-US" dirty="0"/>
          </a:p>
          <a:p>
            <a:pPr>
              <a:buNone/>
            </a:pP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b="1" dirty="0"/>
              <a:t>5. Advantages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Saves </a:t>
            </a:r>
            <a:r>
              <a:rPr lang="en-US" b="1" dirty="0"/>
              <a:t>time in reading large volumes of literature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Helps researchers </a:t>
            </a:r>
            <a:r>
              <a:rPr lang="en-US" b="1" dirty="0"/>
              <a:t>identify important insights quickly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Improves </a:t>
            </a:r>
            <a:r>
              <a:rPr lang="en-US" b="1" dirty="0"/>
              <a:t>efficiency in academic research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Supports </a:t>
            </a:r>
            <a:r>
              <a:rPr lang="en-US" b="1" dirty="0"/>
              <a:t>systematic literature reviews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002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C39F2C-E4AD-C523-0E46-D78B672BA2E6}"/>
              </a:ext>
            </a:extLst>
          </p:cNvPr>
          <p:cNvSpPr txBox="1"/>
          <p:nvPr/>
        </p:nvSpPr>
        <p:spPr>
          <a:xfrm>
            <a:off x="3048674" y="446525"/>
            <a:ext cx="60973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Statistical interpretation: explaining statistical results </a:t>
            </a:r>
            <a:endParaRPr lang="hi-IN" sz="20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BC66FC-F3AF-B704-88A5-30E20613A1AB}"/>
              </a:ext>
            </a:extLst>
          </p:cNvPr>
          <p:cNvSpPr txBox="1"/>
          <p:nvPr/>
        </p:nvSpPr>
        <p:spPr>
          <a:xfrm>
            <a:off x="178025" y="1331314"/>
            <a:ext cx="1189529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Statistical Interpretation: Explaining Statistical Results</a:t>
            </a:r>
          </a:p>
          <a:p>
            <a:pPr>
              <a:buNone/>
            </a:pPr>
            <a:r>
              <a:rPr lang="en-US" b="1" dirty="0"/>
              <a:t>Statistical interpretation</a:t>
            </a:r>
            <a:r>
              <a:rPr lang="en-US" dirty="0"/>
              <a:t> refers to the process of </a:t>
            </a:r>
            <a:r>
              <a:rPr lang="en-US" b="1" dirty="0"/>
              <a:t>analyzing and explaining the results obtained from statistical analysis</a:t>
            </a:r>
            <a:r>
              <a:rPr lang="en-US" dirty="0"/>
              <a:t> in a meaningful way. It helps researchers understand what the numerical results indicate about the data and how they relate to the research objectives.</a:t>
            </a:r>
          </a:p>
          <a:p>
            <a:pPr>
              <a:buNone/>
            </a:pPr>
            <a:r>
              <a:rPr lang="en-US" dirty="0"/>
              <a:t>Statistical interpretation transforms </a:t>
            </a:r>
            <a:r>
              <a:rPr lang="en-US" b="1" dirty="0"/>
              <a:t>statistical outputs such as averages, correlations, p-values, and regression results into clear conclusions</a:t>
            </a:r>
            <a:r>
              <a:rPr lang="en-US" dirty="0"/>
              <a:t> that can be understood by researchers and decision-makers.</a:t>
            </a:r>
          </a:p>
          <a:p>
            <a:pPr>
              <a:buNone/>
            </a:pP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b="1" dirty="0"/>
              <a:t>1. Definition</a:t>
            </a:r>
          </a:p>
          <a:p>
            <a:pPr>
              <a:buNone/>
            </a:pPr>
            <a:r>
              <a:rPr lang="en-US" dirty="0"/>
              <a:t>Statistical interpretation is the </a:t>
            </a:r>
            <a:r>
              <a:rPr lang="en-US" b="1" dirty="0"/>
              <a:t>process of explaining statistical results in order to draw meaningful conclusions from data analysis</a:t>
            </a:r>
            <a:r>
              <a:rPr lang="en-US" dirty="0"/>
              <a:t>.</a:t>
            </a:r>
          </a:p>
          <a:p>
            <a:pPr>
              <a:buNone/>
            </a:pP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b="1" dirty="0"/>
              <a:t>2. Purpose of Statistical Interpretation</a:t>
            </a:r>
          </a:p>
          <a:p>
            <a:pPr>
              <a:buNone/>
            </a:pPr>
            <a:r>
              <a:rPr lang="en-US" dirty="0"/>
              <a:t>The main purposes include: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Understanding </a:t>
            </a:r>
            <a:r>
              <a:rPr lang="en-US" b="1" dirty="0"/>
              <a:t>patterns and relationships in data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Drawing </a:t>
            </a:r>
            <a:r>
              <a:rPr lang="en-US" b="1" dirty="0"/>
              <a:t>valid conclusions from statistical results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Supporting </a:t>
            </a:r>
            <a:r>
              <a:rPr lang="en-US" b="1" dirty="0"/>
              <a:t>research findings and decisions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Communicating results clearly to others</a:t>
            </a:r>
          </a:p>
        </p:txBody>
      </p:sp>
    </p:spTree>
    <p:extLst>
      <p:ext uri="{BB962C8B-B14F-4D97-AF65-F5344CB8AC3E}">
        <p14:creationId xmlns:p14="http://schemas.microsoft.com/office/powerpoint/2010/main" val="654532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A008A5-DD79-01A9-7AF7-7C5A215358EF}"/>
              </a:ext>
            </a:extLst>
          </p:cNvPr>
          <p:cNvSpPr txBox="1"/>
          <p:nvPr/>
        </p:nvSpPr>
        <p:spPr>
          <a:xfrm>
            <a:off x="72827" y="286838"/>
            <a:ext cx="1147450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3. Common Statistical Results Interpreted</a:t>
            </a:r>
          </a:p>
          <a:p>
            <a:pPr>
              <a:buNone/>
            </a:pPr>
            <a:r>
              <a:rPr lang="en-US" b="1" dirty="0"/>
              <a:t>a) Mean and Average</a:t>
            </a:r>
          </a:p>
          <a:p>
            <a:pPr>
              <a:buNone/>
            </a:pPr>
            <a:r>
              <a:rPr lang="en-US" dirty="0"/>
              <a:t>The </a:t>
            </a:r>
            <a:r>
              <a:rPr lang="en-US" b="1" dirty="0"/>
              <a:t>mean</a:t>
            </a:r>
            <a:r>
              <a:rPr lang="en-US" dirty="0"/>
              <a:t> represents the average value of a dataset and indicates the central tendency.</a:t>
            </a:r>
          </a:p>
          <a:p>
            <a:pPr>
              <a:buNone/>
            </a:pPr>
            <a:r>
              <a:rPr lang="en-US" dirty="0"/>
              <a:t>Example:</a:t>
            </a:r>
            <a:br>
              <a:rPr lang="en-US" dirty="0"/>
            </a:br>
            <a:r>
              <a:rPr lang="en-US" dirty="0"/>
              <a:t>If the average score of students is </a:t>
            </a:r>
            <a:r>
              <a:rPr lang="en-US" b="1" dirty="0"/>
              <a:t>75</a:t>
            </a:r>
            <a:r>
              <a:rPr lang="en-US" dirty="0"/>
              <a:t>, it means most students performed around that level.</a:t>
            </a:r>
          </a:p>
          <a:p>
            <a:pPr>
              <a:buNone/>
            </a:pP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b="1" dirty="0"/>
              <a:t>b) Standard Deviation</a:t>
            </a:r>
          </a:p>
          <a:p>
            <a:pPr>
              <a:buNone/>
            </a:pPr>
            <a:r>
              <a:rPr lang="en-US" dirty="0"/>
              <a:t>Standard deviation measures </a:t>
            </a:r>
            <a:r>
              <a:rPr lang="en-US" b="1" dirty="0"/>
              <a:t>how much the data values vary from the mean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dirty="0"/>
              <a:t>Example: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Small standard deviation → data values are close to the mean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Large standard deviation → data values are widely spread</a:t>
            </a:r>
          </a:p>
          <a:p>
            <a:r>
              <a:rPr lang="en-US" b="1" dirty="0"/>
              <a:t>c) Correlation</a:t>
            </a:r>
          </a:p>
          <a:p>
            <a:r>
              <a:rPr lang="en-US" dirty="0"/>
              <a:t>Correlation shows the </a:t>
            </a:r>
            <a:r>
              <a:rPr lang="en-US" b="1" dirty="0"/>
              <a:t>relationship between two variables</a:t>
            </a:r>
            <a:r>
              <a:rPr lang="en-US" dirty="0"/>
              <a:t>.</a:t>
            </a:r>
          </a:p>
          <a:p>
            <a:r>
              <a:rPr lang="en-US" dirty="0"/>
              <a:t>Example:</a:t>
            </a:r>
          </a:p>
          <a:p>
            <a:r>
              <a:rPr lang="en-US" dirty="0"/>
              <a:t>Positive correlation → both variables increase together</a:t>
            </a:r>
          </a:p>
          <a:p>
            <a:r>
              <a:rPr lang="en-US" dirty="0"/>
              <a:t>Negative correlation → one increases while the other decreases</a:t>
            </a:r>
          </a:p>
          <a:p>
            <a:r>
              <a:rPr lang="en-US" dirty="0"/>
              <a:t>Example interpretation:</a:t>
            </a:r>
            <a:br>
              <a:rPr lang="en-US" dirty="0"/>
            </a:br>
            <a:r>
              <a:rPr lang="en-US" dirty="0"/>
              <a:t>If study hours and exam scores have a </a:t>
            </a:r>
            <a:r>
              <a:rPr lang="en-US" b="1" dirty="0"/>
              <a:t>correlation of 0.8</a:t>
            </a:r>
            <a:r>
              <a:rPr lang="en-US" dirty="0"/>
              <a:t>, it indicates a strong positive relationship.</a:t>
            </a:r>
          </a:p>
          <a:p>
            <a:br>
              <a:rPr lang="en-US" dirty="0"/>
            </a:b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1484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FC1FB45-84BA-9B33-F9B0-2CBD1F0030AC}"/>
              </a:ext>
            </a:extLst>
          </p:cNvPr>
          <p:cNvSpPr txBox="1"/>
          <p:nvPr/>
        </p:nvSpPr>
        <p:spPr>
          <a:xfrm>
            <a:off x="202301" y="320468"/>
            <a:ext cx="8943721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d) p-value</a:t>
            </a:r>
          </a:p>
          <a:p>
            <a:r>
              <a:rPr lang="en-US" dirty="0"/>
              <a:t>The </a:t>
            </a:r>
            <a:r>
              <a:rPr lang="en-US" b="1" dirty="0"/>
              <a:t>p-value</a:t>
            </a:r>
            <a:r>
              <a:rPr lang="en-US" dirty="0"/>
              <a:t> helps determine whether a result is statistically significant.</a:t>
            </a:r>
          </a:p>
          <a:p>
            <a:r>
              <a:rPr lang="en-US" dirty="0"/>
              <a:t>Example:</a:t>
            </a:r>
          </a:p>
          <a:p>
            <a:r>
              <a:rPr lang="en-US" dirty="0"/>
              <a:t>If </a:t>
            </a:r>
            <a:r>
              <a:rPr lang="en-US" b="1" dirty="0"/>
              <a:t>p &lt; 0.05</a:t>
            </a:r>
            <a:r>
              <a:rPr lang="en-US" dirty="0"/>
              <a:t>, the result is considered statistically significant.</a:t>
            </a:r>
          </a:p>
          <a:p>
            <a:r>
              <a:rPr lang="en-US" dirty="0"/>
              <a:t>If </a:t>
            </a:r>
            <a:r>
              <a:rPr lang="en-US" b="1" dirty="0"/>
              <a:t>p &gt; 0.05</a:t>
            </a:r>
            <a:r>
              <a:rPr lang="en-US" dirty="0"/>
              <a:t>, the result may not be significant.</a:t>
            </a:r>
          </a:p>
          <a:p>
            <a:endParaRPr lang="en-US" dirty="0"/>
          </a:p>
          <a:p>
            <a:r>
              <a:rPr lang="en-US" b="1" dirty="0"/>
              <a:t>4. Example of Statistical Interpretation</a:t>
            </a:r>
          </a:p>
          <a:p>
            <a:r>
              <a:rPr lang="en-US" dirty="0"/>
              <a:t>Statistical output:</a:t>
            </a:r>
          </a:p>
          <a:p>
            <a:r>
              <a:rPr lang="en-US" dirty="0"/>
              <a:t>Mean income = ₹45,000</a:t>
            </a:r>
          </a:p>
          <a:p>
            <a:r>
              <a:rPr lang="en-US" dirty="0"/>
              <a:t>Standard deviation = ₹5,000</a:t>
            </a:r>
          </a:p>
          <a:p>
            <a:r>
              <a:rPr lang="en-US" dirty="0"/>
              <a:t>Interpretation:</a:t>
            </a:r>
            <a:br>
              <a:rPr lang="en-US" dirty="0"/>
            </a:br>
            <a:r>
              <a:rPr lang="en-US" dirty="0"/>
              <a:t>Most individuals in the dataset earn around </a:t>
            </a:r>
            <a:r>
              <a:rPr lang="en-US" b="1" dirty="0"/>
              <a:t>₹45,000</a:t>
            </a:r>
            <a:r>
              <a:rPr lang="en-US" dirty="0"/>
              <a:t>, with incomes typically varying by about </a:t>
            </a:r>
            <a:r>
              <a:rPr lang="en-US" b="1" dirty="0"/>
              <a:t>₹5,000 above or below the average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5. Importance in Research</a:t>
            </a:r>
          </a:p>
          <a:p>
            <a:r>
              <a:rPr lang="en-US" dirty="0"/>
              <a:t>Statistical interpretation helps researchers to:</a:t>
            </a:r>
          </a:p>
          <a:p>
            <a:r>
              <a:rPr lang="en-US" dirty="0"/>
              <a:t>Understand </a:t>
            </a:r>
            <a:r>
              <a:rPr lang="en-US" b="1" dirty="0"/>
              <a:t>data patterns</a:t>
            </a:r>
            <a:endParaRPr lang="en-US" dirty="0"/>
          </a:p>
          <a:p>
            <a:r>
              <a:rPr lang="en-US" dirty="0"/>
              <a:t>Explain </a:t>
            </a:r>
            <a:r>
              <a:rPr lang="en-US" b="1" dirty="0"/>
              <a:t>research findings</a:t>
            </a:r>
            <a:endParaRPr lang="en-US" dirty="0"/>
          </a:p>
          <a:p>
            <a:r>
              <a:rPr lang="en-US" dirty="0"/>
              <a:t>Support </a:t>
            </a:r>
            <a:r>
              <a:rPr lang="en-US" b="1" dirty="0"/>
              <a:t>scientific conclusions</a:t>
            </a:r>
            <a:endParaRPr lang="en-US" dirty="0"/>
          </a:p>
          <a:p>
            <a:r>
              <a:rPr lang="en-US" dirty="0"/>
              <a:t>Communicate results effectively in research reports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2174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FB6A4E3-073F-E57D-75D1-652FDCCE7B19}"/>
              </a:ext>
            </a:extLst>
          </p:cNvPr>
          <p:cNvSpPr txBox="1"/>
          <p:nvPr/>
        </p:nvSpPr>
        <p:spPr>
          <a:xfrm>
            <a:off x="339864" y="345352"/>
            <a:ext cx="11005169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Report and Summary Generation: Structured Outputs</a:t>
            </a:r>
          </a:p>
          <a:p>
            <a:pPr>
              <a:buNone/>
            </a:pPr>
            <a:r>
              <a:rPr lang="en-US" b="1" dirty="0"/>
              <a:t>Report and summary generation</a:t>
            </a:r>
            <a:r>
              <a:rPr lang="en-US" dirty="0"/>
              <a:t> is the process of using AI tools to automatically </a:t>
            </a:r>
            <a:r>
              <a:rPr lang="en-US" b="1" dirty="0"/>
              <a:t>create organized reports and concise summaries from large amounts of data or information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 In research and data analysis, this helps convert complex datasets or documents into </a:t>
            </a:r>
            <a:r>
              <a:rPr lang="en-US" b="1" dirty="0"/>
              <a:t>clear, structured outputs that are easy to understand</a:t>
            </a:r>
            <a:r>
              <a:rPr lang="en-US" dirty="0"/>
              <a:t>.</a:t>
            </a:r>
          </a:p>
          <a:p>
            <a:pPr>
              <a:buNone/>
            </a:pP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b="1" dirty="0"/>
              <a:t>1. Definition</a:t>
            </a:r>
          </a:p>
          <a:p>
            <a:pPr>
              <a:buNone/>
            </a:pPr>
            <a:r>
              <a:rPr lang="en-US" dirty="0"/>
              <a:t>Report and summary generation refers to the </a:t>
            </a:r>
            <a:r>
              <a:rPr lang="en-US" b="1" dirty="0"/>
              <a:t>automatic creation of well-organized documents or summaries that present key information, results, and insights in a structured format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b="1" dirty="0"/>
              <a:t>2. Structured Outputs</a:t>
            </a:r>
          </a:p>
          <a:p>
            <a:r>
              <a:rPr lang="en-US" b="1" dirty="0"/>
              <a:t>Structured outputs</a:t>
            </a:r>
            <a:r>
              <a:rPr lang="en-US" dirty="0"/>
              <a:t> mean presenting information in a </a:t>
            </a:r>
            <a:r>
              <a:rPr lang="en-US" b="1" dirty="0"/>
              <a:t>systematic and organized format</a:t>
            </a:r>
            <a:r>
              <a:rPr lang="en-US" dirty="0"/>
              <a:t>, such as headings, sections, tables, or bullet points.</a:t>
            </a:r>
          </a:p>
          <a:p>
            <a:r>
              <a:rPr lang="en-US" dirty="0"/>
              <a:t>Common structures used in reports include:</a:t>
            </a:r>
          </a:p>
          <a:p>
            <a:r>
              <a:rPr lang="en-US" dirty="0"/>
              <a:t>Title</a:t>
            </a:r>
          </a:p>
          <a:p>
            <a:r>
              <a:rPr lang="en-US" dirty="0"/>
              <a:t>Introduction</a:t>
            </a:r>
          </a:p>
          <a:p>
            <a:r>
              <a:rPr lang="en-US" dirty="0"/>
              <a:t>Methodology</a:t>
            </a:r>
          </a:p>
          <a:p>
            <a:r>
              <a:rPr lang="en-US" dirty="0"/>
              <a:t>Results</a:t>
            </a:r>
          </a:p>
          <a:p>
            <a:r>
              <a:rPr lang="en-US" dirty="0"/>
              <a:t>Discussion</a:t>
            </a:r>
          </a:p>
          <a:p>
            <a:r>
              <a:rPr lang="en-US" dirty="0"/>
              <a:t>Conclusion</a:t>
            </a:r>
          </a:p>
          <a:p>
            <a:r>
              <a:rPr lang="en-US" dirty="0"/>
              <a:t>This structure helps readers quickly understand the </a:t>
            </a:r>
            <a:r>
              <a:rPr lang="en-US" b="1" dirty="0"/>
              <a:t>purpose, findings, and implications of the analysis</a:t>
            </a:r>
            <a:r>
              <a:rPr lang="en-US" dirty="0"/>
              <a:t>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046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9271B5-D6EC-4B66-A8A5-ACDCED4C1509}"/>
              </a:ext>
            </a:extLst>
          </p:cNvPr>
          <p:cNvSpPr txBox="1"/>
          <p:nvPr/>
        </p:nvSpPr>
        <p:spPr>
          <a:xfrm>
            <a:off x="89012" y="387075"/>
            <a:ext cx="905701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b="1" dirty="0"/>
              <a:t>3. Example</a:t>
            </a:r>
          </a:p>
          <a:p>
            <a:pPr>
              <a:buNone/>
            </a:pPr>
            <a:r>
              <a:rPr lang="en-IN" dirty="0"/>
              <a:t>Suppose a dataset contains information about student performance.</a:t>
            </a:r>
          </a:p>
          <a:p>
            <a:pPr>
              <a:buNone/>
            </a:pPr>
            <a:r>
              <a:rPr lang="en-IN" b="1" dirty="0"/>
              <a:t>Raw Data</a:t>
            </a:r>
          </a:p>
          <a:p>
            <a:pPr>
              <a:buNone/>
            </a:pPr>
            <a:r>
              <a:rPr lang="en-IN" b="1" dirty="0"/>
              <a:t>		Student scores: 70, 85, 90, 65, 80</a:t>
            </a:r>
          </a:p>
          <a:p>
            <a:pPr>
              <a:buNone/>
            </a:pPr>
            <a:endParaRPr lang="en-IN" b="1" dirty="0"/>
          </a:p>
          <a:p>
            <a:r>
              <a:rPr lang="en-US" b="1" dirty="0"/>
              <a:t>Generated Structured Report</a:t>
            </a:r>
            <a:endParaRPr lang="en-US" dirty="0"/>
          </a:p>
          <a:p>
            <a:r>
              <a:rPr lang="en-US" b="1" dirty="0"/>
              <a:t>Title:</a:t>
            </a:r>
            <a:r>
              <a:rPr lang="en-US" dirty="0"/>
              <a:t> Student Performance Analysis</a:t>
            </a:r>
          </a:p>
          <a:p>
            <a:r>
              <a:rPr lang="en-US" b="1" dirty="0"/>
              <a:t>Summary:</a:t>
            </a:r>
            <a:endParaRPr lang="en-US" dirty="0"/>
          </a:p>
          <a:p>
            <a:r>
              <a:rPr lang="en-US" dirty="0"/>
              <a:t>Average score: 78</a:t>
            </a:r>
          </a:p>
          <a:p>
            <a:r>
              <a:rPr lang="en-US" dirty="0"/>
              <a:t>Highest score: 90</a:t>
            </a:r>
          </a:p>
          <a:p>
            <a:r>
              <a:rPr lang="en-US" dirty="0"/>
              <a:t>Lowest score: 65</a:t>
            </a:r>
          </a:p>
          <a:p>
            <a:r>
              <a:rPr lang="en-US" b="1" dirty="0"/>
              <a:t>Conclusion:</a:t>
            </a:r>
            <a:br>
              <a:rPr lang="en-US" dirty="0"/>
            </a:br>
            <a:r>
              <a:rPr lang="en-US" dirty="0"/>
              <a:t>Most students performed well, with scores centered around the average of 78.</a:t>
            </a:r>
          </a:p>
          <a:p>
            <a:r>
              <a:rPr lang="en-US" b="1" dirty="0"/>
              <a:t>4. Applications</a:t>
            </a:r>
          </a:p>
          <a:p>
            <a:r>
              <a:rPr lang="en-US" dirty="0"/>
              <a:t>Report and summary generation is widely used in:</a:t>
            </a:r>
          </a:p>
          <a:p>
            <a:r>
              <a:rPr lang="en-US" b="1" dirty="0"/>
              <a:t>Academic research reports</a:t>
            </a:r>
            <a:endParaRPr lang="en-US" dirty="0"/>
          </a:p>
          <a:p>
            <a:r>
              <a:rPr lang="en-US" b="1" dirty="0"/>
              <a:t>Business analytics reports</a:t>
            </a:r>
            <a:endParaRPr lang="en-US" dirty="0"/>
          </a:p>
          <a:p>
            <a:r>
              <a:rPr lang="en-US" b="1" dirty="0"/>
              <a:t>Data analysis summaries</a:t>
            </a:r>
            <a:endParaRPr lang="en-US" dirty="0"/>
          </a:p>
          <a:p>
            <a:r>
              <a:rPr lang="en-US" b="1" dirty="0"/>
              <a:t>Project documentation</a:t>
            </a:r>
            <a:endParaRPr lang="en-US" dirty="0"/>
          </a:p>
          <a:p>
            <a:r>
              <a:rPr lang="en-US" b="1" dirty="0"/>
              <a:t>Automated dashboards and insights</a:t>
            </a:r>
            <a:endParaRPr lang="en-US" dirty="0"/>
          </a:p>
          <a:p>
            <a:pPr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351465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349664-C971-C3B4-A063-280F3671B925}"/>
              </a:ext>
            </a:extLst>
          </p:cNvPr>
          <p:cNvSpPr txBox="1"/>
          <p:nvPr/>
        </p:nvSpPr>
        <p:spPr>
          <a:xfrm>
            <a:off x="194209" y="216207"/>
            <a:ext cx="89518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5. Advantages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Saves </a:t>
            </a:r>
            <a:r>
              <a:rPr lang="en-US" b="1" dirty="0"/>
              <a:t>time in preparing reports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Improves </a:t>
            </a:r>
            <a:r>
              <a:rPr lang="en-US" b="1" dirty="0"/>
              <a:t>clarity and organization of information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Helps present </a:t>
            </a:r>
            <a:r>
              <a:rPr lang="en-US" b="1" dirty="0"/>
              <a:t>large datasets in simple form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Supports </a:t>
            </a:r>
            <a:r>
              <a:rPr lang="en-US" b="1" dirty="0"/>
              <a:t>quick decision-making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6466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23E4FC-B1E6-C36B-25C3-9EB25BA74FA3}"/>
              </a:ext>
            </a:extLst>
          </p:cNvPr>
          <p:cNvSpPr txBox="1"/>
          <p:nvPr/>
        </p:nvSpPr>
        <p:spPr>
          <a:xfrm>
            <a:off x="129473" y="264432"/>
            <a:ext cx="1124792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Scientific Writing: Creating Research-Style Content</a:t>
            </a:r>
          </a:p>
          <a:p>
            <a:pPr>
              <a:buNone/>
            </a:pPr>
            <a:r>
              <a:rPr lang="en-US" b="1" dirty="0"/>
              <a:t>Scientific writing</a:t>
            </a:r>
            <a:r>
              <a:rPr lang="en-US" dirty="0"/>
              <a:t> refers to the process of presenting research findings, experiments, and technical information in a </a:t>
            </a:r>
            <a:r>
              <a:rPr lang="en-US" b="1" dirty="0"/>
              <a:t>clear, structured, and objective manner</a:t>
            </a:r>
            <a:r>
              <a:rPr lang="en-US" dirty="0"/>
              <a:t>. AI tools can assist researchers by generating </a:t>
            </a:r>
            <a:r>
              <a:rPr lang="en-US" b="1" dirty="0"/>
              <a:t>research-style content</a:t>
            </a:r>
            <a:r>
              <a:rPr lang="en-US" dirty="0"/>
              <a:t>, helping in drafting sections of academic papers, reports, or theses.</a:t>
            </a:r>
          </a:p>
          <a:p>
            <a:pPr>
              <a:buNone/>
            </a:pPr>
            <a:br>
              <a:rPr lang="en-US" dirty="0"/>
            </a:br>
            <a:r>
              <a:rPr lang="en-US" b="1" dirty="0"/>
              <a:t>1. Definition</a:t>
            </a:r>
          </a:p>
          <a:p>
            <a:pPr>
              <a:buNone/>
            </a:pPr>
            <a:r>
              <a:rPr lang="en-US" dirty="0"/>
              <a:t>Scientific writing is the </a:t>
            </a:r>
            <a:r>
              <a:rPr lang="en-US" b="1" dirty="0"/>
              <a:t>formal method of communicating scientific ideas, research results, and technical knowledge in a structured and precise format</a:t>
            </a:r>
            <a:r>
              <a:rPr lang="en-US" dirty="0"/>
              <a:t> used in academic and research publications.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r>
              <a:rPr lang="en-US" b="1" dirty="0"/>
              <a:t>2. Characteristics of Scientific Writing</a:t>
            </a:r>
          </a:p>
          <a:p>
            <a:r>
              <a:rPr lang="en-US" dirty="0"/>
              <a:t>Scientific writing typically follows certain principles:</a:t>
            </a:r>
          </a:p>
          <a:p>
            <a:r>
              <a:rPr lang="en-US" b="1" dirty="0"/>
              <a:t>Clarity</a:t>
            </a:r>
            <a:r>
              <a:rPr lang="en-US" dirty="0"/>
              <a:t> – Information should be easy to understand.</a:t>
            </a:r>
          </a:p>
          <a:p>
            <a:r>
              <a:rPr lang="en-US" b="1" dirty="0"/>
              <a:t>Accuracy</a:t>
            </a:r>
            <a:r>
              <a:rPr lang="en-US" dirty="0"/>
              <a:t> – Results and data must be correct.</a:t>
            </a:r>
          </a:p>
          <a:p>
            <a:r>
              <a:rPr lang="en-US" b="1" dirty="0"/>
              <a:t>Objectivity</a:t>
            </a:r>
            <a:r>
              <a:rPr lang="en-US" dirty="0"/>
              <a:t> – Writing should be unbiased and fact-based.</a:t>
            </a:r>
          </a:p>
          <a:p>
            <a:r>
              <a:rPr lang="en-US" b="1" dirty="0"/>
              <a:t>Conciseness</a:t>
            </a:r>
            <a:r>
              <a:rPr lang="en-US" dirty="0"/>
              <a:t> – Avoid unnecessary words and focus on key points.</a:t>
            </a:r>
          </a:p>
          <a:p>
            <a:r>
              <a:rPr lang="en-US" b="1" dirty="0"/>
              <a:t>Logical organization</a:t>
            </a:r>
            <a:r>
              <a:rPr lang="en-US" dirty="0"/>
              <a:t> – Information should follow a structured flow.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9747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591C2D-B5A4-533C-9063-6CFAFC85C889}"/>
              </a:ext>
            </a:extLst>
          </p:cNvPr>
          <p:cNvSpPr txBox="1"/>
          <p:nvPr/>
        </p:nvSpPr>
        <p:spPr>
          <a:xfrm>
            <a:off x="275129" y="402932"/>
            <a:ext cx="8870893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3. Structure of Research-Style Content</a:t>
            </a:r>
          </a:p>
          <a:p>
            <a:pPr>
              <a:buNone/>
            </a:pPr>
            <a:r>
              <a:rPr lang="en-US" dirty="0"/>
              <a:t>Most scientific papers follow a standard format known as </a:t>
            </a:r>
            <a:r>
              <a:rPr lang="en-US" b="1" dirty="0"/>
              <a:t>IMRAD</a:t>
            </a:r>
            <a:r>
              <a:rPr lang="en-US" dirty="0"/>
              <a:t>: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Introduction</a:t>
            </a:r>
            <a:r>
              <a:rPr lang="en-US" dirty="0"/>
              <a:t> – Presents the background and research problem.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Methods</a:t>
            </a:r>
            <a:r>
              <a:rPr lang="en-US" dirty="0"/>
              <a:t> – Describes the methodology and experimental procedures.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Results</a:t>
            </a:r>
            <a:r>
              <a:rPr lang="en-US" dirty="0"/>
              <a:t> – Presents the findings or outcomes of the research.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Discussion</a:t>
            </a:r>
            <a:r>
              <a:rPr lang="en-US" dirty="0"/>
              <a:t> – Interprets the results and explains their significance.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Conclusion</a:t>
            </a:r>
            <a:r>
              <a:rPr lang="en-US" dirty="0"/>
              <a:t> – Summarizes the key contributions of the study.</a:t>
            </a:r>
          </a:p>
          <a:p>
            <a:pPr>
              <a:buFont typeface="+mj-lt"/>
              <a:buAutoNum type="arabicPeriod"/>
            </a:pPr>
            <a:endParaRPr lang="en-US" dirty="0"/>
          </a:p>
          <a:p>
            <a:r>
              <a:rPr lang="en-US" b="1" dirty="0"/>
              <a:t>4. Role of AI in Scientific Writing</a:t>
            </a:r>
          </a:p>
          <a:p>
            <a:r>
              <a:rPr lang="en-US" dirty="0"/>
              <a:t>AI tools can assist researchers by:</a:t>
            </a:r>
          </a:p>
          <a:p>
            <a:r>
              <a:rPr lang="en-US" dirty="0"/>
              <a:t>Generating </a:t>
            </a:r>
            <a:r>
              <a:rPr lang="en-US" b="1" dirty="0"/>
              <a:t>draft sections of research papers</a:t>
            </a:r>
            <a:endParaRPr lang="en-US" dirty="0"/>
          </a:p>
          <a:p>
            <a:r>
              <a:rPr lang="en-US" dirty="0"/>
              <a:t>Summarizing </a:t>
            </a:r>
            <a:r>
              <a:rPr lang="en-US" b="1" dirty="0"/>
              <a:t>scientific literature</a:t>
            </a:r>
            <a:endParaRPr lang="en-US" dirty="0"/>
          </a:p>
          <a:p>
            <a:r>
              <a:rPr lang="en-US" dirty="0"/>
              <a:t>Improving </a:t>
            </a:r>
            <a:r>
              <a:rPr lang="en-US" b="1" dirty="0"/>
              <a:t>grammar and clarity</a:t>
            </a:r>
            <a:endParaRPr lang="en-US" dirty="0"/>
          </a:p>
          <a:p>
            <a:r>
              <a:rPr lang="en-US" dirty="0"/>
              <a:t>Formatting </a:t>
            </a:r>
            <a:r>
              <a:rPr lang="en-US" b="1" dirty="0"/>
              <a:t>citations and references</a:t>
            </a:r>
            <a:endParaRPr lang="en-US" dirty="0"/>
          </a:p>
          <a:p>
            <a:r>
              <a:rPr lang="en-US" dirty="0"/>
              <a:t>Creating </a:t>
            </a:r>
            <a:r>
              <a:rPr lang="en-US" b="1" dirty="0"/>
              <a:t>technical explanations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5. Example of Research-Style Writing</a:t>
            </a:r>
          </a:p>
          <a:p>
            <a:r>
              <a:rPr lang="en-US" b="1" dirty="0"/>
              <a:t>Topic:</a:t>
            </a:r>
            <a:r>
              <a:rPr lang="en-US" dirty="0"/>
              <a:t> Machine Learning in Healthcare</a:t>
            </a:r>
          </a:p>
          <a:p>
            <a:r>
              <a:rPr lang="en-US" b="1" dirty="0"/>
              <a:t>Introduction (Example):</a:t>
            </a:r>
            <a:br>
              <a:rPr lang="en-US" dirty="0"/>
            </a:br>
            <a:r>
              <a:rPr lang="en-US" dirty="0"/>
              <a:t>Machine learning techniques have increasingly been applied in healthcare for disease prediction and medical diagnosis. These techniques analyze large volumes of medical data to identify patterns and improve decision-making processes.</a:t>
            </a:r>
          </a:p>
          <a:p>
            <a:pPr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7926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40BE1C-6E81-CFFF-5725-A6074EEC0D1E}"/>
              </a:ext>
            </a:extLst>
          </p:cNvPr>
          <p:cNvSpPr txBox="1"/>
          <p:nvPr/>
        </p:nvSpPr>
        <p:spPr>
          <a:xfrm>
            <a:off x="129473" y="614868"/>
            <a:ext cx="1178200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Case Studies in Data Analysis and Research Applications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1. Data Exploration: Summarizing, Cleaning, and Describing Datasets</a:t>
            </a:r>
          </a:p>
          <a:p>
            <a:pPr>
              <a:buNone/>
            </a:pPr>
            <a:r>
              <a:rPr lang="en-US" b="1" dirty="0"/>
              <a:t>Case Study: Student Performance Analysis</a:t>
            </a:r>
          </a:p>
          <a:p>
            <a:pPr>
              <a:buNone/>
            </a:pPr>
            <a:r>
              <a:rPr lang="en-US" dirty="0"/>
              <a:t>A university collected a dataset containing </a:t>
            </a:r>
            <a:r>
              <a:rPr lang="en-US" b="1" dirty="0"/>
              <a:t>student marks, attendance, and study hours</a:t>
            </a:r>
            <a:r>
              <a:rPr lang="en-US" dirty="0"/>
              <a:t>. However, the dataset contained </a:t>
            </a:r>
            <a:r>
              <a:rPr lang="en-US" b="1" dirty="0"/>
              <a:t>missing values, duplicate entries, and inconsistent formats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/>
              <a:t>Process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AI tools were used to </a:t>
            </a:r>
            <a:r>
              <a:rPr lang="en-US" b="1" dirty="0"/>
              <a:t>clean the data</a:t>
            </a:r>
            <a:r>
              <a:rPr lang="en-US" dirty="0"/>
              <a:t> by removing duplicates and filling missing values.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dataset was </a:t>
            </a:r>
            <a:r>
              <a:rPr lang="en-US" b="1" dirty="0"/>
              <a:t>summarized</a:t>
            </a:r>
            <a:r>
              <a:rPr lang="en-US" dirty="0"/>
              <a:t> using statistical measures such as mean, median, and standard deviation.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Visualization tools generated </a:t>
            </a:r>
            <a:r>
              <a:rPr lang="en-US" b="1" dirty="0"/>
              <a:t>charts showing relationships between study hours and marks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/>
              <a:t>Result</a:t>
            </a:r>
            <a:br>
              <a:rPr lang="en-US" dirty="0"/>
            </a:br>
            <a:r>
              <a:rPr lang="en-US" dirty="0"/>
              <a:t>The analysis revealed that students who studied </a:t>
            </a:r>
            <a:r>
              <a:rPr lang="en-US" b="1" dirty="0"/>
              <a:t>more than 3 hours daily scored 15% higher on average</a:t>
            </a:r>
            <a:r>
              <a:rPr lang="en-US" dirty="0"/>
              <a:t>. This insight helped the university design better academic support programs.</a:t>
            </a:r>
          </a:p>
        </p:txBody>
      </p:sp>
    </p:spTree>
    <p:extLst>
      <p:ext uri="{BB962C8B-B14F-4D97-AF65-F5344CB8AC3E}">
        <p14:creationId xmlns:p14="http://schemas.microsoft.com/office/powerpoint/2010/main" val="37149834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E680043-5383-460F-57F8-A699C916AA08}"/>
              </a:ext>
            </a:extLst>
          </p:cNvPr>
          <p:cNvSpPr txBox="1"/>
          <p:nvPr/>
        </p:nvSpPr>
        <p:spPr>
          <a:xfrm>
            <a:off x="218485" y="1168866"/>
            <a:ext cx="1128029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2. Literature Review Automation: Extracting Key Findings</a:t>
            </a:r>
          </a:p>
          <a:p>
            <a:pPr>
              <a:buNone/>
            </a:pPr>
            <a:r>
              <a:rPr lang="en-US" b="1" dirty="0"/>
              <a:t>Case Study: Machine Learning in Healthcare</a:t>
            </a:r>
          </a:p>
          <a:p>
            <a:pPr>
              <a:buNone/>
            </a:pPr>
            <a:r>
              <a:rPr lang="en-US" dirty="0"/>
              <a:t>A researcher needed to review </a:t>
            </a:r>
            <a:r>
              <a:rPr lang="en-US" b="1" dirty="0"/>
              <a:t>over 200 research papers</a:t>
            </a:r>
            <a:r>
              <a:rPr lang="en-US" dirty="0"/>
              <a:t> related to machine learning applications in healthcare.</a:t>
            </a:r>
          </a:p>
          <a:p>
            <a:pPr>
              <a:buNone/>
            </a:pPr>
            <a:r>
              <a:rPr lang="en-US" b="1" dirty="0"/>
              <a:t>Process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AI-based literature review tools scanned research articles.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system automatically </a:t>
            </a:r>
            <a:r>
              <a:rPr lang="en-US" b="1" dirty="0"/>
              <a:t>extracted key findings, methodologies, and conclusions</a:t>
            </a:r>
            <a:r>
              <a:rPr lang="en-US" dirty="0"/>
              <a:t> from each paper.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extracted results were grouped into categories such as </a:t>
            </a:r>
            <a:r>
              <a:rPr lang="en-US" b="1" dirty="0"/>
              <a:t>disease prediction, medical imaging, and patient monitoring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/>
              <a:t>Result</a:t>
            </a:r>
            <a:br>
              <a:rPr lang="en-US" dirty="0"/>
            </a:br>
            <a:r>
              <a:rPr lang="en-US" dirty="0"/>
              <a:t>The researcher quickly identified that </a:t>
            </a:r>
            <a:r>
              <a:rPr lang="en-US" b="1" dirty="0"/>
              <a:t>deep learning techniques significantly improved medical image diagnosis accuracy</a:t>
            </a:r>
            <a:r>
              <a:rPr lang="en-US" dirty="0"/>
              <a:t>. This helped the researcher focus on relevant studies for the research project.</a:t>
            </a:r>
          </a:p>
        </p:txBody>
      </p:sp>
    </p:spTree>
    <p:extLst>
      <p:ext uri="{BB962C8B-B14F-4D97-AF65-F5344CB8AC3E}">
        <p14:creationId xmlns:p14="http://schemas.microsoft.com/office/powerpoint/2010/main" val="12275496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95E5FB-DDC2-C5B1-BE92-9574BC32B3CA}"/>
              </a:ext>
            </a:extLst>
          </p:cNvPr>
          <p:cNvSpPr txBox="1"/>
          <p:nvPr/>
        </p:nvSpPr>
        <p:spPr>
          <a:xfrm>
            <a:off x="833480" y="1030366"/>
            <a:ext cx="973471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3. Statistical Interpretation: Explaining Statistical Results</a:t>
            </a:r>
          </a:p>
          <a:p>
            <a:pPr>
              <a:buNone/>
            </a:pPr>
            <a:r>
              <a:rPr lang="en-US" b="1" dirty="0"/>
              <a:t>Case Study: Customer Satisfaction Survey</a:t>
            </a:r>
          </a:p>
          <a:p>
            <a:pPr>
              <a:buNone/>
            </a:pPr>
            <a:r>
              <a:rPr lang="en-US" dirty="0"/>
              <a:t>A company conducted a survey to evaluate </a:t>
            </a:r>
            <a:r>
              <a:rPr lang="en-US" b="1" dirty="0"/>
              <a:t>customer satisfaction levels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/>
              <a:t>Statistical Results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Mean satisfaction score: </a:t>
            </a:r>
            <a:r>
              <a:rPr lang="en-US" b="1" dirty="0"/>
              <a:t>4.2/5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Standard deviation: </a:t>
            </a:r>
            <a:r>
              <a:rPr lang="en-US" b="1" dirty="0"/>
              <a:t>0.5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Correlation between service quality and satisfaction: </a:t>
            </a:r>
            <a:r>
              <a:rPr lang="en-US" b="1" dirty="0"/>
              <a:t>0.85</a:t>
            </a:r>
            <a:endParaRPr lang="en-US" dirty="0"/>
          </a:p>
          <a:p>
            <a:pPr>
              <a:buNone/>
            </a:pPr>
            <a:r>
              <a:rPr lang="en-US" b="1" dirty="0"/>
              <a:t>Interpretation</a:t>
            </a:r>
            <a:br>
              <a:rPr lang="en-US" dirty="0"/>
            </a:br>
            <a:r>
              <a:rPr lang="en-US" dirty="0"/>
              <a:t>The strong positive correlation indicates that </a:t>
            </a:r>
            <a:r>
              <a:rPr lang="en-US" b="1" dirty="0"/>
              <a:t>better service quality leads to higher customer satisfaction</a:t>
            </a:r>
            <a:r>
              <a:rPr lang="en-US" dirty="0"/>
              <a:t>. The relatively small standard deviation shows that most customers reported similar satisfaction levels.</a:t>
            </a:r>
          </a:p>
          <a:p>
            <a:pPr>
              <a:buNone/>
            </a:pPr>
            <a:r>
              <a:rPr lang="en-US" b="1" dirty="0"/>
              <a:t>Result</a:t>
            </a:r>
            <a:br>
              <a:rPr lang="en-US" dirty="0"/>
            </a:br>
            <a:r>
              <a:rPr lang="en-US" dirty="0"/>
              <a:t>The company decided to </a:t>
            </a:r>
            <a:r>
              <a:rPr lang="en-US" b="1" dirty="0"/>
              <a:t>invest more in service quality improvements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55337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A523C3-1911-2737-A192-79A9952F52EB}"/>
              </a:ext>
            </a:extLst>
          </p:cNvPr>
          <p:cNvSpPr txBox="1"/>
          <p:nvPr/>
        </p:nvSpPr>
        <p:spPr>
          <a:xfrm>
            <a:off x="453154" y="614868"/>
            <a:ext cx="100584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4. Report and Summary Generation: Structured Outputs</a:t>
            </a:r>
          </a:p>
          <a:p>
            <a:pPr>
              <a:buNone/>
            </a:pPr>
            <a:r>
              <a:rPr lang="en-US" b="1" dirty="0"/>
              <a:t>Case Study: Sales Data Analysis</a:t>
            </a:r>
          </a:p>
          <a:p>
            <a:pPr>
              <a:buNone/>
            </a:pPr>
            <a:r>
              <a:rPr lang="en-US" dirty="0"/>
              <a:t>A retail company collected sales data from </a:t>
            </a:r>
            <a:r>
              <a:rPr lang="en-US" b="1" dirty="0"/>
              <a:t>multiple stores across different regions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/>
              <a:t>Process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AI tools analyzed the dataset.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system automatically generated a </a:t>
            </a:r>
            <a:r>
              <a:rPr lang="en-US" b="1" dirty="0"/>
              <a:t>structured report</a:t>
            </a:r>
            <a:r>
              <a:rPr lang="en-US" dirty="0"/>
              <a:t> including: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Total sales by region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Best-selling products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Monthly sales trends</a:t>
            </a:r>
          </a:p>
          <a:p>
            <a:pPr>
              <a:buNone/>
            </a:pPr>
            <a:r>
              <a:rPr lang="en-US" b="1" dirty="0"/>
              <a:t>Generated Report Sections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Introduction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Data Analysis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Key Insights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Recommendations</a:t>
            </a:r>
          </a:p>
          <a:p>
            <a:pPr>
              <a:buNone/>
            </a:pPr>
            <a:r>
              <a:rPr lang="en-US" b="1" dirty="0"/>
              <a:t>Result</a:t>
            </a:r>
            <a:br>
              <a:rPr lang="en-US" dirty="0"/>
            </a:br>
            <a:r>
              <a:rPr lang="en-US" dirty="0"/>
              <a:t>The report revealed that </a:t>
            </a:r>
            <a:r>
              <a:rPr lang="en-US" b="1" dirty="0"/>
              <a:t>online sales increased by 30% during holiday seasons</a:t>
            </a:r>
            <a:r>
              <a:rPr lang="en-US" dirty="0"/>
              <a:t>, helping management plan better marketing strategies.</a:t>
            </a:r>
          </a:p>
        </p:txBody>
      </p:sp>
    </p:spTree>
    <p:extLst>
      <p:ext uri="{BB962C8B-B14F-4D97-AF65-F5344CB8AC3E}">
        <p14:creationId xmlns:p14="http://schemas.microsoft.com/office/powerpoint/2010/main" val="29136930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CF392C-4C50-5E49-49A1-F6167888C9A2}"/>
              </a:ext>
            </a:extLst>
          </p:cNvPr>
          <p:cNvSpPr txBox="1"/>
          <p:nvPr/>
        </p:nvSpPr>
        <p:spPr>
          <a:xfrm>
            <a:off x="315589" y="1307365"/>
            <a:ext cx="1020405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5. Scientific Writing: Creating Research-Style Content</a:t>
            </a:r>
          </a:p>
          <a:p>
            <a:pPr>
              <a:buNone/>
            </a:pPr>
            <a:r>
              <a:rPr lang="en-US" b="1" dirty="0"/>
              <a:t>Case Study: Climate Change Research Paper</a:t>
            </a:r>
          </a:p>
          <a:p>
            <a:pPr>
              <a:buNone/>
            </a:pPr>
            <a:r>
              <a:rPr lang="en-US" dirty="0"/>
              <a:t>A research team studying climate change needed to prepare a </a:t>
            </a:r>
            <a:r>
              <a:rPr lang="en-US" b="1" dirty="0"/>
              <a:t>scientific research article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/>
              <a:t>Process</a:t>
            </a:r>
            <a:br>
              <a:rPr lang="en-US" dirty="0"/>
            </a:br>
            <a:r>
              <a:rPr lang="en-US" dirty="0"/>
              <a:t>AI-assisted tools helped researchers: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Generate a </a:t>
            </a:r>
            <a:r>
              <a:rPr lang="en-US" b="1" dirty="0"/>
              <a:t>structured outline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Draft sections such as </a:t>
            </a:r>
            <a:r>
              <a:rPr lang="en-US" b="1" dirty="0"/>
              <a:t>introduction, methodology, and discussion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Summarize results and organize references.</a:t>
            </a:r>
          </a:p>
          <a:p>
            <a:pPr>
              <a:buNone/>
            </a:pPr>
            <a:r>
              <a:rPr lang="en-US" b="1" dirty="0"/>
              <a:t>Result</a:t>
            </a:r>
            <a:br>
              <a:rPr lang="en-US" dirty="0"/>
            </a:br>
            <a:r>
              <a:rPr lang="en-US" dirty="0"/>
              <a:t>The research paper clearly presented findings showing that </a:t>
            </a:r>
            <a:r>
              <a:rPr lang="en-US" b="1" dirty="0"/>
              <a:t>global temperature increased by 1.2°C over the past century</a:t>
            </a:r>
            <a:r>
              <a:rPr lang="en-US" dirty="0"/>
              <a:t>. The structured scientific writing improved clarity and helped publish the study in a journal.</a:t>
            </a:r>
          </a:p>
        </p:txBody>
      </p:sp>
    </p:spTree>
    <p:extLst>
      <p:ext uri="{BB962C8B-B14F-4D97-AF65-F5344CB8AC3E}">
        <p14:creationId xmlns:p14="http://schemas.microsoft.com/office/powerpoint/2010/main" val="33361815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2960AD-1B28-66E1-46BB-8F666FE86F2B}"/>
              </a:ext>
            </a:extLst>
          </p:cNvPr>
          <p:cNvSpPr txBox="1"/>
          <p:nvPr/>
        </p:nvSpPr>
        <p:spPr>
          <a:xfrm>
            <a:off x="242761" y="556680"/>
            <a:ext cx="1049537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Case Study 1: Data Exploration</a:t>
            </a:r>
          </a:p>
          <a:p>
            <a:pPr>
              <a:buNone/>
            </a:pPr>
            <a:r>
              <a:rPr lang="en-US" dirty="0"/>
              <a:t>A university collected data on </a:t>
            </a:r>
            <a:r>
              <a:rPr lang="en-US" b="1" dirty="0"/>
              <a:t>student attendance, study hours, and exam scores</a:t>
            </a:r>
            <a:r>
              <a:rPr lang="en-US" dirty="0"/>
              <a:t>. While analyzing the dataset, researchers found </a:t>
            </a:r>
            <a:r>
              <a:rPr lang="en-US" b="1" dirty="0"/>
              <a:t>missing values, duplicate records, and inconsistent data formats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/>
              <a:t>Questions</a:t>
            </a:r>
          </a:p>
          <a:p>
            <a:pPr>
              <a:buFont typeface="+mj-lt"/>
              <a:buAutoNum type="arabicPeriod"/>
            </a:pPr>
            <a:r>
              <a:rPr lang="en-US" dirty="0"/>
              <a:t>What </a:t>
            </a:r>
            <a:r>
              <a:rPr lang="en-US" b="1" dirty="0"/>
              <a:t>data cleaning steps</a:t>
            </a:r>
            <a:r>
              <a:rPr lang="en-US" dirty="0"/>
              <a:t> should be performed before analyzing this dataset?</a:t>
            </a:r>
          </a:p>
          <a:p>
            <a:pPr>
              <a:buFont typeface="+mj-lt"/>
              <a:buAutoNum type="arabicPeriod"/>
            </a:pPr>
            <a:r>
              <a:rPr lang="en-US" dirty="0"/>
              <a:t>Which </a:t>
            </a:r>
            <a:r>
              <a:rPr lang="en-US" b="1" dirty="0"/>
              <a:t>statistical measures</a:t>
            </a:r>
            <a:r>
              <a:rPr lang="en-US" dirty="0"/>
              <a:t> can be used to summarize the dataset?</a:t>
            </a:r>
          </a:p>
          <a:p>
            <a:pPr>
              <a:buFont typeface="+mj-lt"/>
              <a:buAutoNum type="arabicPeriod"/>
            </a:pPr>
            <a:r>
              <a:rPr lang="en-US" dirty="0"/>
              <a:t>How can </a:t>
            </a:r>
            <a:r>
              <a:rPr lang="en-US" b="1" dirty="0"/>
              <a:t>data visualization</a:t>
            </a:r>
            <a:r>
              <a:rPr lang="en-US" dirty="0"/>
              <a:t> help understand relationships in this dataset?</a:t>
            </a:r>
          </a:p>
          <a:p>
            <a:pPr>
              <a:buFont typeface="+mj-lt"/>
              <a:buAutoNum type="arabicPeriod"/>
            </a:pPr>
            <a:r>
              <a:rPr lang="en-US" dirty="0"/>
              <a:t>What insights can be obtained from exploring the dataset?</a:t>
            </a:r>
          </a:p>
          <a:p>
            <a:pPr>
              <a:buFont typeface="+mj-lt"/>
              <a:buAutoNum type="arabicPeriod"/>
            </a:pPr>
            <a:endParaRPr lang="en-US" dirty="0"/>
          </a:p>
          <a:p>
            <a:r>
              <a:rPr lang="en-US" b="1" dirty="0"/>
              <a:t>Case Study 2: Literature Review Automation</a:t>
            </a:r>
          </a:p>
          <a:p>
            <a:r>
              <a:rPr lang="en-US" dirty="0"/>
              <a:t>A researcher is studying </a:t>
            </a:r>
            <a:r>
              <a:rPr lang="en-US" b="1" dirty="0"/>
              <a:t>the impact of artificial intelligence in healthcare</a:t>
            </a:r>
            <a:r>
              <a:rPr lang="en-US" dirty="0"/>
              <a:t> and needs to review </a:t>
            </a:r>
            <a:r>
              <a:rPr lang="en-US" b="1" dirty="0"/>
              <a:t>200 research papers</a:t>
            </a:r>
            <a:r>
              <a:rPr lang="en-US" dirty="0"/>
              <a:t>. Reading each paper manually is time-consuming.</a:t>
            </a:r>
          </a:p>
          <a:p>
            <a:r>
              <a:rPr lang="en-US" b="1" dirty="0"/>
              <a:t>Questions</a:t>
            </a:r>
          </a:p>
          <a:p>
            <a:r>
              <a:rPr lang="en-US" dirty="0"/>
              <a:t>How can </a:t>
            </a:r>
            <a:r>
              <a:rPr lang="en-US" b="1" dirty="0"/>
              <a:t>AI tools automate the literature review process</a:t>
            </a:r>
            <a:r>
              <a:rPr lang="en-US" dirty="0"/>
              <a:t>?</a:t>
            </a:r>
          </a:p>
          <a:p>
            <a:r>
              <a:rPr lang="en-US" dirty="0"/>
              <a:t>What types of </a:t>
            </a:r>
            <a:r>
              <a:rPr lang="en-US" b="1" dirty="0"/>
              <a:t>key information</a:t>
            </a:r>
            <a:r>
              <a:rPr lang="en-US" dirty="0"/>
              <a:t> can be extracted automatically from research papers?</a:t>
            </a:r>
          </a:p>
          <a:p>
            <a:r>
              <a:rPr lang="en-US" dirty="0"/>
              <a:t>What are the advantages of </a:t>
            </a:r>
            <a:r>
              <a:rPr lang="en-US" b="1" dirty="0"/>
              <a:t>literature review automation</a:t>
            </a:r>
            <a:r>
              <a:rPr lang="en-US" dirty="0"/>
              <a:t>?</a:t>
            </a:r>
          </a:p>
          <a:p>
            <a:r>
              <a:rPr lang="en-US" dirty="0"/>
              <a:t>What limitations might occur when relying on automated tools?</a:t>
            </a:r>
          </a:p>
          <a:p>
            <a:pPr>
              <a:buFont typeface="+mj-lt"/>
              <a:buAutoNum type="arabicPeriod"/>
            </a:pPr>
            <a:endParaRPr lang="en-US" dirty="0"/>
          </a:p>
          <a:p>
            <a:pPr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3465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AAB880-62E0-C9C7-E50F-F7EFB6A01205}"/>
              </a:ext>
            </a:extLst>
          </p:cNvPr>
          <p:cNvSpPr txBox="1"/>
          <p:nvPr/>
        </p:nvSpPr>
        <p:spPr>
          <a:xfrm>
            <a:off x="169933" y="573145"/>
            <a:ext cx="1173345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Case Study 3: Statistical Interpretation</a:t>
            </a:r>
          </a:p>
          <a:p>
            <a:pPr>
              <a:buNone/>
            </a:pPr>
            <a:r>
              <a:rPr lang="en-US" dirty="0"/>
              <a:t>A company conducted a </a:t>
            </a:r>
            <a:r>
              <a:rPr lang="en-US" b="1" dirty="0"/>
              <a:t>customer satisfaction survey</a:t>
            </a:r>
            <a:r>
              <a:rPr lang="en-US" dirty="0"/>
              <a:t> with the following results: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Average satisfaction score: </a:t>
            </a:r>
            <a:r>
              <a:rPr lang="en-US" b="1" dirty="0"/>
              <a:t>4.2/5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Standard deviation: </a:t>
            </a:r>
            <a:r>
              <a:rPr lang="en-US" b="1" dirty="0"/>
              <a:t>0.5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Correlation between service quality and satisfaction: </a:t>
            </a:r>
            <a:r>
              <a:rPr lang="en-US" b="1" dirty="0"/>
              <a:t>0.85</a:t>
            </a:r>
            <a:endParaRPr lang="en-US" dirty="0"/>
          </a:p>
          <a:p>
            <a:pPr>
              <a:buNone/>
            </a:pPr>
            <a:r>
              <a:rPr lang="en-US" b="1" dirty="0"/>
              <a:t>Questions</a:t>
            </a:r>
          </a:p>
          <a:p>
            <a:pPr>
              <a:buFont typeface="+mj-lt"/>
              <a:buAutoNum type="arabicPeriod"/>
            </a:pPr>
            <a:r>
              <a:rPr lang="en-US" dirty="0"/>
              <a:t>What does the </a:t>
            </a:r>
            <a:r>
              <a:rPr lang="en-US" b="1" dirty="0"/>
              <a:t>average satisfaction score</a:t>
            </a:r>
            <a:r>
              <a:rPr lang="en-US" dirty="0"/>
              <a:t> indicate about customer opinions?</a:t>
            </a:r>
          </a:p>
          <a:p>
            <a:pPr>
              <a:buFont typeface="+mj-lt"/>
              <a:buAutoNum type="arabicPeriod"/>
            </a:pPr>
            <a:r>
              <a:rPr lang="en-US" dirty="0"/>
              <a:t>What does the </a:t>
            </a:r>
            <a:r>
              <a:rPr lang="en-US" b="1" dirty="0"/>
              <a:t>standard deviation</a:t>
            </a:r>
            <a:r>
              <a:rPr lang="en-US" dirty="0"/>
              <a:t> tell about the variation in responses?</a:t>
            </a:r>
          </a:p>
          <a:p>
            <a:pPr>
              <a:buFont typeface="+mj-lt"/>
              <a:buAutoNum type="arabicPeriod"/>
            </a:pPr>
            <a:r>
              <a:rPr lang="en-US" dirty="0"/>
              <a:t>Interpret the </a:t>
            </a:r>
            <a:r>
              <a:rPr lang="en-US" b="1" dirty="0"/>
              <a:t>correlation value (0.85)</a:t>
            </a:r>
            <a:r>
              <a:rPr lang="en-US" dirty="0"/>
              <a:t> between service quality and satisfaction.</a:t>
            </a:r>
          </a:p>
          <a:p>
            <a:pPr>
              <a:buFont typeface="+mj-lt"/>
              <a:buAutoNum type="arabicPeriod"/>
            </a:pPr>
            <a:r>
              <a:rPr lang="en-US" dirty="0"/>
              <a:t>Based on these results, what </a:t>
            </a:r>
            <a:r>
              <a:rPr lang="en-US" b="1" dirty="0"/>
              <a:t>business decision</a:t>
            </a:r>
            <a:r>
              <a:rPr lang="en-US" dirty="0"/>
              <a:t> could the company make?</a:t>
            </a:r>
          </a:p>
          <a:p>
            <a:pPr>
              <a:buNone/>
            </a:pP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b="1" dirty="0"/>
              <a:t>Case Study 4: Report and Summary Generation</a:t>
            </a:r>
          </a:p>
          <a:p>
            <a:pPr>
              <a:buNone/>
            </a:pPr>
            <a:r>
              <a:rPr lang="en-US" dirty="0"/>
              <a:t>A retail company analyzed </a:t>
            </a:r>
            <a:r>
              <a:rPr lang="en-US" b="1" dirty="0"/>
              <a:t>monthly sales data from multiple regions</a:t>
            </a:r>
            <a:r>
              <a:rPr lang="en-US" dirty="0"/>
              <a:t>. AI tools generated a report showing that </a:t>
            </a:r>
            <a:r>
              <a:rPr lang="en-US" b="1" dirty="0"/>
              <a:t>online sales increased by 30% during the holiday season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/>
              <a:t>Questions</a:t>
            </a:r>
          </a:p>
          <a:p>
            <a:pPr>
              <a:buFont typeface="+mj-lt"/>
              <a:buAutoNum type="arabicPeriod"/>
            </a:pPr>
            <a:r>
              <a:rPr lang="en-US" dirty="0"/>
              <a:t>Why is </a:t>
            </a:r>
            <a:r>
              <a:rPr lang="en-US" b="1" dirty="0"/>
              <a:t>structured report generation</a:t>
            </a:r>
            <a:r>
              <a:rPr lang="en-US" dirty="0"/>
              <a:t> important in data analysis?</a:t>
            </a:r>
          </a:p>
          <a:p>
            <a:pPr>
              <a:buFont typeface="+mj-lt"/>
              <a:buAutoNum type="arabicPeriod"/>
            </a:pPr>
            <a:r>
              <a:rPr lang="en-US" dirty="0"/>
              <a:t>What sections should be included in a </a:t>
            </a:r>
            <a:r>
              <a:rPr lang="en-US" b="1" dirty="0"/>
              <a:t>well-structured analytical report</a:t>
            </a:r>
            <a:r>
              <a:rPr lang="en-US" dirty="0"/>
              <a:t>?</a:t>
            </a:r>
          </a:p>
          <a:p>
            <a:pPr>
              <a:buFont typeface="+mj-lt"/>
              <a:buAutoNum type="arabicPeriod"/>
            </a:pPr>
            <a:r>
              <a:rPr lang="en-US" dirty="0"/>
              <a:t>How can automated report generation help managers in </a:t>
            </a:r>
            <a:r>
              <a:rPr lang="en-US" b="1" dirty="0"/>
              <a:t>decision-making</a:t>
            </a:r>
            <a:r>
              <a:rPr lang="en-US" dirty="0"/>
              <a:t>?</a:t>
            </a:r>
          </a:p>
          <a:p>
            <a:pPr>
              <a:buFont typeface="+mj-lt"/>
              <a:buAutoNum type="arabicPeriod"/>
            </a:pPr>
            <a:r>
              <a:rPr lang="en-US" dirty="0"/>
              <a:t>What insights can the company derive from the sales report?</a:t>
            </a:r>
          </a:p>
        </p:txBody>
      </p:sp>
    </p:spTree>
    <p:extLst>
      <p:ext uri="{BB962C8B-B14F-4D97-AF65-F5344CB8AC3E}">
        <p14:creationId xmlns:p14="http://schemas.microsoft.com/office/powerpoint/2010/main" val="7498224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F5A738-BBAF-74EB-E5B8-8073FA88EBA1}"/>
              </a:ext>
            </a:extLst>
          </p:cNvPr>
          <p:cNvSpPr txBox="1"/>
          <p:nvPr/>
        </p:nvSpPr>
        <p:spPr>
          <a:xfrm>
            <a:off x="145657" y="1584364"/>
            <a:ext cx="900036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Case Study 5: Scientific Writing</a:t>
            </a:r>
          </a:p>
          <a:p>
            <a:pPr>
              <a:buNone/>
            </a:pPr>
            <a:r>
              <a:rPr lang="en-US" dirty="0"/>
              <a:t>A group of researchers conducted a study on </a:t>
            </a:r>
            <a:r>
              <a:rPr lang="en-US" b="1" dirty="0"/>
              <a:t>climate change and temperature rise over the last 100 years</a:t>
            </a:r>
            <a:r>
              <a:rPr lang="en-US" dirty="0"/>
              <a:t>. They need to publish their findings in a scientific journal.</a:t>
            </a:r>
          </a:p>
          <a:p>
            <a:pPr>
              <a:buNone/>
            </a:pPr>
            <a:r>
              <a:rPr lang="en-US" b="1" dirty="0"/>
              <a:t>Questions</a:t>
            </a:r>
          </a:p>
          <a:p>
            <a:pPr>
              <a:buFont typeface="+mj-lt"/>
              <a:buAutoNum type="arabicPeriod"/>
            </a:pPr>
            <a:r>
              <a:rPr lang="en-US" dirty="0"/>
              <a:t>What are the </a:t>
            </a:r>
            <a:r>
              <a:rPr lang="en-US" b="1" dirty="0"/>
              <a:t>main sections of a scientific research paper</a:t>
            </a:r>
            <a:r>
              <a:rPr lang="en-US" dirty="0"/>
              <a:t>?</a:t>
            </a:r>
          </a:p>
          <a:p>
            <a:pPr>
              <a:buFont typeface="+mj-lt"/>
              <a:buAutoNum type="arabicPeriod"/>
            </a:pPr>
            <a:r>
              <a:rPr lang="en-US" dirty="0"/>
              <a:t>Why is </a:t>
            </a:r>
            <a:r>
              <a:rPr lang="en-US" b="1" dirty="0"/>
              <a:t>clarity and objectivity</a:t>
            </a:r>
            <a:r>
              <a:rPr lang="en-US" dirty="0"/>
              <a:t> important in scientific writing?</a:t>
            </a:r>
          </a:p>
          <a:p>
            <a:pPr>
              <a:buFont typeface="+mj-lt"/>
              <a:buAutoNum type="arabicPeriod"/>
            </a:pPr>
            <a:r>
              <a:rPr lang="en-US" dirty="0"/>
              <a:t>How can AI tools assist in </a:t>
            </a:r>
            <a:r>
              <a:rPr lang="en-US" b="1" dirty="0"/>
              <a:t>scientific writing and documentation</a:t>
            </a:r>
            <a:r>
              <a:rPr lang="en-US" dirty="0"/>
              <a:t>?</a:t>
            </a:r>
          </a:p>
          <a:p>
            <a:pPr>
              <a:buFont typeface="+mj-lt"/>
              <a:buAutoNum type="arabicPeriod"/>
            </a:pPr>
            <a:r>
              <a:rPr lang="en-US" dirty="0"/>
              <a:t>What ethical considerations should researchers follow while preparing scientific reports?</a:t>
            </a:r>
          </a:p>
        </p:txBody>
      </p:sp>
    </p:spTree>
    <p:extLst>
      <p:ext uri="{BB962C8B-B14F-4D97-AF65-F5344CB8AC3E}">
        <p14:creationId xmlns:p14="http://schemas.microsoft.com/office/powerpoint/2010/main" val="1755984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5051</Words>
  <Application>Microsoft Office PowerPoint</Application>
  <PresentationFormat>Widescreen</PresentationFormat>
  <Paragraphs>629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Aptos</vt:lpstr>
      <vt:lpstr>Aptos Display</vt:lpstr>
      <vt:lpstr>Arial</vt:lpstr>
      <vt:lpstr>Times New Roman</vt:lpstr>
      <vt:lpstr>Office Theme</vt:lpstr>
      <vt:lpstr>Unit- 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Jyothsna Kilari</dc:creator>
  <cp:lastModifiedBy>Jyothsna Kilari</cp:lastModifiedBy>
  <cp:revision>13</cp:revision>
  <dcterms:created xsi:type="dcterms:W3CDTF">2026-03-16T03:55:52Z</dcterms:created>
  <dcterms:modified xsi:type="dcterms:W3CDTF">2026-03-16T05:51:08Z</dcterms:modified>
</cp:coreProperties>
</file>