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5" r:id="rId3"/>
  </p:sldMasterIdLst>
  <p:sldIdLst>
    <p:sldId id="256" r:id="rId4"/>
    <p:sldId id="257" r:id="rId5"/>
    <p:sldId id="258" r:id="rId6"/>
    <p:sldId id="266" r:id="rId7"/>
    <p:sldId id="267" r:id="rId8"/>
    <p:sldId id="268" r:id="rId9"/>
    <p:sldId id="259" r:id="rId10"/>
    <p:sldId id="269" r:id="rId11"/>
    <p:sldId id="260" r:id="rId12"/>
    <p:sldId id="270" r:id="rId13"/>
    <p:sldId id="271" r:id="rId14"/>
    <p:sldId id="272" r:id="rId15"/>
    <p:sldId id="261" r:id="rId16"/>
    <p:sldId id="273" r:id="rId17"/>
    <p:sldId id="274" r:id="rId18"/>
    <p:sldId id="262" r:id="rId19"/>
    <p:sldId id="275" r:id="rId20"/>
    <p:sldId id="276" r:id="rId21"/>
    <p:sldId id="263" r:id="rId22"/>
    <p:sldId id="280" r:id="rId23"/>
    <p:sldId id="281" r:id="rId24"/>
    <p:sldId id="264" r:id="rId25"/>
    <p:sldId id="278" r:id="rId26"/>
    <p:sldId id="279" r:id="rId27"/>
    <p:sldId id="265" r:id="rId28"/>
    <p:sldId id="27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477" autoAdjust="0"/>
  </p:normalViewPr>
  <p:slideViewPr>
    <p:cSldViewPr>
      <p:cViewPr>
        <p:scale>
          <a:sx n="64" d="100"/>
          <a:sy n="64" d="100"/>
        </p:scale>
        <p:origin x="-1482"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36C2635-84F0-480B-AD34-D079D25107C4}"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EB1CE-1A5A-4233-B88E-B0E6CF07B228}"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C2635-84F0-480B-AD34-D079D25107C4}"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C2635-84F0-480B-AD34-D079D25107C4}"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E03CF9-177C-4BE1-808D-48D175A71D08}"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1755007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E03CF9-177C-4BE1-808D-48D175A71D08}"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1292026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E03CF9-177C-4BE1-808D-48D175A71D08}"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2869865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E03CF9-177C-4BE1-808D-48D175A71D08}"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694188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E03CF9-177C-4BE1-808D-48D175A71D08}" type="datetimeFigureOut">
              <a:rPr lang="en-US" smtClean="0"/>
              <a:t>4/24/2023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29817483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E03CF9-177C-4BE1-808D-48D175A71D08}" type="datetimeFigureOut">
              <a:rPr lang="en-US" smtClean="0"/>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2232600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03CF9-177C-4BE1-808D-48D175A71D08}" type="datetimeFigureOut">
              <a:rPr lang="en-US" smtClean="0"/>
              <a:t>4/24/2023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4654455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E03CF9-177C-4BE1-808D-48D175A71D08}"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322160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00200" y="6172200"/>
            <a:ext cx="5410200" cy="673100"/>
          </a:xfrm>
        </p:spPr>
        <p:txBody>
          <a:bodyPr/>
          <a:lstStyle/>
          <a:p>
            <a:r>
              <a:rPr lang="en-US" dirty="0" smtClean="0"/>
              <a:t>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C2635-84F0-480B-AD34-D079D25107C4}"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E03CF9-177C-4BE1-808D-48D175A71D08}"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30053381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E03CF9-177C-4BE1-808D-48D175A71D08}"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1415749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E03CF9-177C-4BE1-808D-48D175A71D08}"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1955102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E03CF9-177C-4BE1-808D-48D175A71D08}" type="datetimeFigureOut">
              <a:rPr lang="en-US" smtClean="0"/>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36E24D-18F4-4A04-A1D6-3BED0B0611BC}" type="slidenum">
              <a:rPr lang="en-US" smtClean="0"/>
              <a:t>‹#›</a:t>
            </a:fld>
            <a:endParaRPr lang="en-US"/>
          </a:p>
        </p:txBody>
      </p:sp>
    </p:spTree>
    <p:extLst>
      <p:ext uri="{BB962C8B-B14F-4D97-AF65-F5344CB8AC3E}">
        <p14:creationId xmlns:p14="http://schemas.microsoft.com/office/powerpoint/2010/main" val="1280096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9ECCE9-0C1D-42BF-96FF-1938FB90DCCA}"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9895407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ECCE9-0C1D-42BF-96FF-1938FB90DCCA}"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8421932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9ECCE9-0C1D-42BF-96FF-1938FB90DCCA}"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24959179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9ECCE9-0C1D-42BF-96FF-1938FB90DCCA}"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2201002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9ECCE9-0C1D-42BF-96FF-1938FB90DCCA}" type="datetimeFigureOut">
              <a:rPr lang="en-US" smtClean="0"/>
              <a:t>4/24/2023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29011191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9ECCE9-0C1D-42BF-96FF-1938FB90DCCA}" type="datetimeFigureOut">
              <a:rPr lang="en-US" smtClean="0"/>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248444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6C2635-84F0-480B-AD34-D079D25107C4}"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EB1CE-1A5A-4233-B88E-B0E6CF07B228}"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CCE9-0C1D-42BF-96FF-1938FB90DCCA}" type="datetimeFigureOut">
              <a:rPr lang="en-US" smtClean="0"/>
              <a:t>4/24/2023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10529551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ECCE9-0C1D-42BF-96FF-1938FB90DCCA}"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620716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ECCE9-0C1D-42BF-96FF-1938FB90DCCA}"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1559602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ECCE9-0C1D-42BF-96FF-1938FB90DCCA}"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4783161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ECCE9-0C1D-42BF-96FF-1938FB90DCCA}" type="datetimeFigureOut">
              <a:rPr lang="en-US" smtClean="0"/>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38799972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9ECCE9-0C1D-42BF-96FF-1938FB90DCCA}" type="datetimeFigureOut">
              <a:rPr lang="en-US" smtClean="0"/>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BD9D3-1AE4-4A9E-9B90-B5FDCCC48506}" type="slidenum">
              <a:rPr lang="en-US" smtClean="0"/>
              <a:t>‹#›</a:t>
            </a:fld>
            <a:endParaRPr lang="en-US"/>
          </a:p>
        </p:txBody>
      </p:sp>
    </p:spTree>
    <p:extLst>
      <p:ext uri="{BB962C8B-B14F-4D97-AF65-F5344CB8AC3E}">
        <p14:creationId xmlns:p14="http://schemas.microsoft.com/office/powerpoint/2010/main" val="1856697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172200"/>
            <a:ext cx="6781800" cy="685800"/>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6C2635-84F0-480B-AD34-D079D25107C4}"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5652" y="6159500"/>
            <a:ext cx="6781800" cy="685800"/>
          </a:xfrm>
        </p:spPr>
        <p:txBody>
          <a:bodyPr>
            <a:normAutofit/>
          </a:bodyPr>
          <a:lstStyle>
            <a:lvl1pPr>
              <a:defRPr sz="4000"/>
            </a:lvl1pPr>
          </a:lstStyle>
          <a:p>
            <a:r>
              <a:rPr lang="en-US" dirty="0"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6C2635-84F0-480B-AD34-D079D25107C4}" type="datetimeFigureOut">
              <a:rPr lang="en-US" smtClean="0"/>
              <a:t>4/24/2023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FEB1CE-1A5A-4233-B88E-B0E6CF07B228}"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6C2635-84F0-480B-AD34-D079D25107C4}" type="datetimeFigureOut">
              <a:rPr lang="en-US" smtClean="0"/>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6C2635-84F0-480B-AD34-D079D25107C4}" type="datetimeFigureOut">
              <a:rPr lang="en-US" smtClean="0"/>
              <a:t>4/24/2023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C2635-84F0-480B-AD34-D079D25107C4}"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EB1CE-1A5A-4233-B88E-B0E6CF07B228}"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C2635-84F0-480B-AD34-D079D25107C4}" type="datetimeFigureOut">
              <a:rPr lang="en-US" smtClean="0"/>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EB1CE-1A5A-4233-B88E-B0E6CF07B2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36C2635-84F0-480B-AD34-D079D25107C4}" type="datetimeFigureOut">
              <a:rPr lang="en-US" smtClean="0"/>
              <a:t>4/24/2023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56FEB1CE-1A5A-4233-B88E-B0E6CF07B228}"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03CF9-177C-4BE1-808D-48D175A71D08}" type="datetimeFigureOut">
              <a:rPr lang="en-US" smtClean="0"/>
              <a:t>4/24/2023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6E24D-18F4-4A04-A1D6-3BED0B0611BC}" type="slidenum">
              <a:rPr lang="en-US" smtClean="0"/>
              <a:t>‹#›</a:t>
            </a:fld>
            <a:endParaRPr lang="en-US"/>
          </a:p>
        </p:txBody>
      </p:sp>
    </p:spTree>
    <p:extLst>
      <p:ext uri="{BB962C8B-B14F-4D97-AF65-F5344CB8AC3E}">
        <p14:creationId xmlns:p14="http://schemas.microsoft.com/office/powerpoint/2010/main" val="35466650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ECCE9-0C1D-42BF-96FF-1938FB90DCCA}" type="datetimeFigureOut">
              <a:rPr lang="en-US" smtClean="0"/>
              <a:t>4/24/2023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BD9D3-1AE4-4A9E-9B90-B5FDCCC48506}" type="slidenum">
              <a:rPr lang="en-US" smtClean="0"/>
              <a:t>‹#›</a:t>
            </a:fld>
            <a:endParaRPr lang="en-US"/>
          </a:p>
        </p:txBody>
      </p:sp>
    </p:spTree>
    <p:extLst>
      <p:ext uri="{BB962C8B-B14F-4D97-AF65-F5344CB8AC3E}">
        <p14:creationId xmlns:p14="http://schemas.microsoft.com/office/powerpoint/2010/main" val="20034544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UNIT-4</a:t>
            </a:r>
            <a:endParaRPr lang="en-US" dirty="0"/>
          </a:p>
        </p:txBody>
      </p:sp>
      <p:sp>
        <p:nvSpPr>
          <p:cNvPr id="3" name="Subtitle 2"/>
          <p:cNvSpPr>
            <a:spLocks noGrp="1"/>
          </p:cNvSpPr>
          <p:nvPr>
            <p:ph type="subTitle" idx="1"/>
          </p:nvPr>
        </p:nvSpPr>
        <p:spPr/>
        <p:txBody>
          <a:bodyPr>
            <a:normAutofit/>
          </a:bodyPr>
          <a:lstStyle/>
          <a:p>
            <a:r>
              <a:rPr lang="en-US" sz="5400" b="1" dirty="0" smtClean="0">
                <a:solidFill>
                  <a:srgbClr val="C00000"/>
                </a:solidFill>
              </a:rPr>
              <a:t>Image Visualization</a:t>
            </a:r>
            <a:endParaRPr lang="en-US" sz="5400" b="1" dirty="0">
              <a:solidFill>
                <a:srgbClr val="C00000"/>
              </a:solidFill>
            </a:endParaRPr>
          </a:p>
        </p:txBody>
      </p:sp>
    </p:spTree>
    <p:extLst>
      <p:ext uri="{BB962C8B-B14F-4D97-AF65-F5344CB8AC3E}">
        <p14:creationId xmlns:p14="http://schemas.microsoft.com/office/powerpoint/2010/main" val="1629269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172200"/>
            <a:ext cx="9144000" cy="673100"/>
          </a:xfrm>
        </p:spPr>
        <p:txBody>
          <a:bodyPr>
            <a:noAutofit/>
          </a:bodyPr>
          <a:lstStyle/>
          <a:p>
            <a:r>
              <a:rPr lang="en-US" sz="4400" dirty="0"/>
              <a:t>Shape representation and Analysis</a:t>
            </a:r>
          </a:p>
        </p:txBody>
      </p:sp>
      <p:sp>
        <p:nvSpPr>
          <p:cNvPr id="3" name="Content Placeholder 2"/>
          <p:cNvSpPr>
            <a:spLocks noGrp="1"/>
          </p:cNvSpPr>
          <p:nvPr>
            <p:ph idx="1"/>
          </p:nvPr>
        </p:nvSpPr>
        <p:spPr>
          <a:xfrm>
            <a:off x="762000" y="685800"/>
            <a:ext cx="8077200" cy="5257800"/>
          </a:xfrm>
        </p:spPr>
        <p:txBody>
          <a:bodyPr>
            <a:normAutofit lnSpcReduction="10000"/>
          </a:bodyPr>
          <a:lstStyle/>
          <a:p>
            <a:r>
              <a:rPr lang="en-US" dirty="0" smtClean="0"/>
              <a:t>To extract </a:t>
            </a:r>
            <a:r>
              <a:rPr lang="en-US" dirty="0"/>
              <a:t>such structures or shapes from image data using algorithms such as contouring and </a:t>
            </a:r>
            <a:r>
              <a:rPr lang="en-US" dirty="0" err="1" smtClean="0"/>
              <a:t>thresholding</a:t>
            </a:r>
            <a:r>
              <a:rPr lang="en-US" dirty="0" smtClean="0"/>
              <a:t>.</a:t>
            </a:r>
          </a:p>
          <a:p>
            <a:pPr marL="0" indent="0">
              <a:buNone/>
            </a:pPr>
            <a:r>
              <a:rPr lang="en-US" b="1" dirty="0" smtClean="0"/>
              <a:t>Limitations in this scenario:</a:t>
            </a:r>
          </a:p>
          <a:p>
            <a:r>
              <a:rPr lang="en-US" dirty="0"/>
              <a:t>First, local algorithms such as contouring and </a:t>
            </a:r>
            <a:r>
              <a:rPr lang="en-US" dirty="0" err="1"/>
              <a:t>thresholding</a:t>
            </a:r>
            <a:r>
              <a:rPr lang="en-US" dirty="0"/>
              <a:t> </a:t>
            </a:r>
            <a:r>
              <a:rPr lang="en-US" dirty="0">
                <a:solidFill>
                  <a:schemeClr val="accent4">
                    <a:lumMod val="75000"/>
                  </a:schemeClr>
                </a:solidFill>
              </a:rPr>
              <a:t>cannot detect and extract shapes that are based on complex, nonlocal </a:t>
            </a:r>
            <a:r>
              <a:rPr lang="en-US" dirty="0" smtClean="0"/>
              <a:t>definitions.</a:t>
            </a:r>
          </a:p>
          <a:p>
            <a:r>
              <a:rPr lang="en-US" dirty="0"/>
              <a:t>Second, some applications </a:t>
            </a:r>
            <a:r>
              <a:rPr lang="en-US" dirty="0">
                <a:solidFill>
                  <a:srgbClr val="C00000"/>
                </a:solidFill>
              </a:rPr>
              <a:t>require shape descriptions </a:t>
            </a:r>
            <a:r>
              <a:rPr lang="en-US" dirty="0"/>
              <a:t>that are richer than just the set of cells contained in an </a:t>
            </a:r>
            <a:r>
              <a:rPr lang="en-US" dirty="0">
                <a:solidFill>
                  <a:schemeClr val="accent1">
                    <a:lumMod val="60000"/>
                    <a:lumOff val="40000"/>
                  </a:schemeClr>
                </a:solidFill>
              </a:rPr>
              <a:t>unstructured grid created by a selection </a:t>
            </a:r>
            <a:r>
              <a:rPr lang="en-US" dirty="0" smtClean="0">
                <a:solidFill>
                  <a:schemeClr val="accent1">
                    <a:lumMod val="60000"/>
                    <a:lumOff val="40000"/>
                  </a:schemeClr>
                </a:solidFill>
              </a:rPr>
              <a:t>operation.</a:t>
            </a:r>
          </a:p>
          <a:p>
            <a:pPr marL="0" indent="0">
              <a:buNone/>
            </a:pPr>
            <a:r>
              <a:rPr lang="en-US" b="1" dirty="0">
                <a:solidFill>
                  <a:srgbClr val="C00000"/>
                </a:solidFill>
              </a:rPr>
              <a:t>Shape representation and analysis </a:t>
            </a:r>
            <a:r>
              <a:rPr lang="en-US" dirty="0"/>
              <a:t>is a research field concerned with models and methods for representing, extracting, and analyzing shapes</a:t>
            </a:r>
            <a:r>
              <a:rPr lang="en-US" dirty="0" smtClean="0"/>
              <a:t>.</a:t>
            </a:r>
          </a:p>
          <a:p>
            <a:r>
              <a:rPr lang="en-US" dirty="0"/>
              <a:t>crossroads of digital imaging, perception, computer vision, and computer graphics</a:t>
            </a:r>
            <a:endParaRPr lang="en-US" b="1" dirty="0" smtClean="0">
              <a:solidFill>
                <a:srgbClr val="C00000"/>
              </a:solidFill>
            </a:endParaRPr>
          </a:p>
          <a:p>
            <a:endParaRPr lang="en-US" b="1" dirty="0" smtClean="0"/>
          </a:p>
          <a:p>
            <a:endParaRPr lang="en-US" dirty="0"/>
          </a:p>
        </p:txBody>
      </p:sp>
    </p:spTree>
    <p:extLst>
      <p:ext uri="{BB962C8B-B14F-4D97-AF65-F5344CB8AC3E}">
        <p14:creationId xmlns:p14="http://schemas.microsoft.com/office/powerpoint/2010/main" val="3935005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172200"/>
            <a:ext cx="7848600" cy="673100"/>
          </a:xfrm>
        </p:spPr>
        <p:txBody>
          <a:bodyPr>
            <a:noAutofit/>
          </a:bodyPr>
          <a:lstStyle/>
          <a:p>
            <a:r>
              <a:rPr lang="en-US" sz="4000" dirty="0"/>
              <a:t>Shape representation and Analysis</a:t>
            </a:r>
          </a:p>
        </p:txBody>
      </p:sp>
      <p:sp>
        <p:nvSpPr>
          <p:cNvPr id="3" name="Content Placeholder 2"/>
          <p:cNvSpPr>
            <a:spLocks noGrp="1"/>
          </p:cNvSpPr>
          <p:nvPr>
            <p:ph idx="1"/>
          </p:nvPr>
        </p:nvSpPr>
        <p:spPr>
          <a:xfrm>
            <a:off x="228600" y="381000"/>
            <a:ext cx="8610600" cy="5791200"/>
          </a:xfrm>
        </p:spPr>
        <p:txBody>
          <a:bodyPr>
            <a:normAutofit fontScale="92500"/>
          </a:bodyPr>
          <a:lstStyle/>
          <a:p>
            <a:r>
              <a:rPr lang="en-US" dirty="0" smtClean="0"/>
              <a:t>A </a:t>
            </a:r>
            <a:r>
              <a:rPr lang="en-US" dirty="0"/>
              <a:t>shape is defined to be a usually compact subset of a given 2D image that globally exhibits some properties. Typical </a:t>
            </a:r>
            <a:r>
              <a:rPr lang="en-US" dirty="0" smtClean="0"/>
              <a:t>properties </a:t>
            </a:r>
            <a:r>
              <a:rPr lang="en-US" dirty="0"/>
              <a:t>include the </a:t>
            </a:r>
            <a:endParaRPr lang="en-US" dirty="0" smtClean="0"/>
          </a:p>
          <a:p>
            <a:r>
              <a:rPr lang="en-US" dirty="0" smtClean="0"/>
              <a:t>Shape </a:t>
            </a:r>
            <a:r>
              <a:rPr lang="en-US" dirty="0"/>
              <a:t>geometry (form, aspect ratio, roundness, or </a:t>
            </a:r>
            <a:r>
              <a:rPr lang="en-US" dirty="0" err="1"/>
              <a:t>squareness</a:t>
            </a:r>
            <a:r>
              <a:rPr lang="en-US" dirty="0"/>
              <a:t>), </a:t>
            </a:r>
            <a:endParaRPr lang="en-US" dirty="0" smtClean="0"/>
          </a:p>
          <a:p>
            <a:r>
              <a:rPr lang="en-US" dirty="0" smtClean="0"/>
              <a:t>Shape </a:t>
            </a:r>
            <a:r>
              <a:rPr lang="en-US" dirty="0"/>
              <a:t>topology (genus, number, and ramification of the boundary </a:t>
            </a:r>
            <a:r>
              <a:rPr lang="en-US" dirty="0" smtClean="0"/>
              <a:t>protrusions</a:t>
            </a:r>
            <a:r>
              <a:rPr lang="en-US" dirty="0"/>
              <a:t>), </a:t>
            </a:r>
            <a:endParaRPr lang="en-US" dirty="0" smtClean="0"/>
          </a:p>
          <a:p>
            <a:r>
              <a:rPr lang="en-US" dirty="0" smtClean="0"/>
              <a:t>Shape </a:t>
            </a:r>
            <a:r>
              <a:rPr lang="en-US" dirty="0"/>
              <a:t>texture (color, luminance, shading</a:t>
            </a:r>
            <a:r>
              <a:rPr lang="en-US" dirty="0" smtClean="0"/>
              <a:t>).</a:t>
            </a:r>
          </a:p>
          <a:p>
            <a:r>
              <a:rPr lang="en-US" dirty="0" smtClean="0"/>
              <a:t> </a:t>
            </a:r>
            <a:r>
              <a:rPr lang="en-US" dirty="0"/>
              <a:t>Shapes are usually characterized by a boundary and an </a:t>
            </a:r>
            <a:r>
              <a:rPr lang="en-US" dirty="0" smtClean="0"/>
              <a:t>interior.</a:t>
            </a:r>
          </a:p>
          <a:p>
            <a:r>
              <a:rPr lang="en-US" dirty="0" smtClean="0"/>
              <a:t>To identify the boundary:</a:t>
            </a:r>
          </a:p>
          <a:p>
            <a:r>
              <a:rPr lang="en-US" dirty="0"/>
              <a:t>all pixels located inside a shape </a:t>
            </a:r>
            <a:r>
              <a:rPr lang="en-US" dirty="0" smtClean="0"/>
              <a:t>has a value true </a:t>
            </a:r>
            <a:r>
              <a:rPr lang="en-US" dirty="0"/>
              <a:t>and all </a:t>
            </a:r>
            <a:r>
              <a:rPr lang="en-US" dirty="0" smtClean="0"/>
              <a:t>outside </a:t>
            </a:r>
            <a:r>
              <a:rPr lang="en-US" dirty="0"/>
              <a:t>as having a value of false </a:t>
            </a:r>
            <a:r>
              <a:rPr lang="en-US" dirty="0" smtClean="0"/>
              <a:t>those are boundary pixels.</a:t>
            </a:r>
          </a:p>
          <a:p>
            <a:r>
              <a:rPr lang="en-US" dirty="0"/>
              <a:t>those interior pixels that have at least one neighboring exterior pixel</a:t>
            </a:r>
            <a:r>
              <a:rPr lang="en-US" dirty="0" smtClean="0"/>
              <a:t>.</a:t>
            </a:r>
          </a:p>
          <a:p>
            <a:r>
              <a:rPr lang="en-US" dirty="0"/>
              <a:t>Interior and exterior pixels are also called foreground and background </a:t>
            </a:r>
            <a:r>
              <a:rPr lang="en-US" dirty="0" smtClean="0"/>
              <a:t>pixels.</a:t>
            </a:r>
          </a:p>
          <a:p>
            <a:r>
              <a:rPr lang="en-US" dirty="0" smtClean="0"/>
              <a:t>Images </a:t>
            </a:r>
            <a:r>
              <a:rPr lang="en-US" dirty="0"/>
              <a:t>having a </a:t>
            </a:r>
            <a:r>
              <a:rPr lang="en-US" dirty="0" err="1"/>
              <a:t>boolean</a:t>
            </a:r>
            <a:r>
              <a:rPr lang="en-US" dirty="0"/>
              <a:t> attribute value per pixel are also called binary images.</a:t>
            </a:r>
          </a:p>
        </p:txBody>
      </p:sp>
    </p:spTree>
    <p:extLst>
      <p:ext uri="{BB962C8B-B14F-4D97-AF65-F5344CB8AC3E}">
        <p14:creationId xmlns:p14="http://schemas.microsoft.com/office/powerpoint/2010/main" val="796507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172200"/>
            <a:ext cx="9144000" cy="673100"/>
          </a:xfrm>
        </p:spPr>
        <p:txBody>
          <a:bodyPr>
            <a:normAutofit fontScale="90000"/>
          </a:bodyPr>
          <a:lstStyle/>
          <a:p>
            <a:r>
              <a:rPr lang="en-US" dirty="0" smtClean="0"/>
              <a:t>Shape representation and Analysis</a:t>
            </a:r>
            <a:endParaRPr lang="en-US" dirty="0"/>
          </a:p>
        </p:txBody>
      </p:sp>
      <p:sp>
        <p:nvSpPr>
          <p:cNvPr id="3" name="Content Placeholder 2"/>
          <p:cNvSpPr>
            <a:spLocks noGrp="1"/>
          </p:cNvSpPr>
          <p:nvPr>
            <p:ph idx="1"/>
          </p:nvPr>
        </p:nvSpPr>
        <p:spPr>
          <a:xfrm>
            <a:off x="0" y="381000"/>
            <a:ext cx="9144000" cy="5715000"/>
          </a:xfrm>
        </p:spPr>
        <p:txBody>
          <a:bodyPr>
            <a:normAutofit fontScale="92500"/>
          </a:bodyPr>
          <a:lstStyle/>
          <a:p>
            <a:r>
              <a:rPr lang="en-US" dirty="0"/>
              <a:t>Binary images can be created from other representation types, such as closed polygonal meshes or implicit functions, by a process known as </a:t>
            </a:r>
            <a:r>
              <a:rPr lang="en-US" dirty="0" err="1"/>
              <a:t>voxelization</a:t>
            </a:r>
            <a:r>
              <a:rPr lang="en-US" dirty="0"/>
              <a:t>. </a:t>
            </a:r>
            <a:endParaRPr lang="en-US" dirty="0" smtClean="0"/>
          </a:p>
          <a:p>
            <a:r>
              <a:rPr lang="en-US" dirty="0" err="1"/>
              <a:t>voxelization</a:t>
            </a:r>
            <a:r>
              <a:rPr lang="en-US" dirty="0"/>
              <a:t> assigns a </a:t>
            </a:r>
            <a:r>
              <a:rPr lang="en-US" dirty="0" smtClean="0"/>
              <a:t>foreground </a:t>
            </a:r>
            <a:r>
              <a:rPr lang="en-US" dirty="0"/>
              <a:t>or background value to each voxel depending on whether the </a:t>
            </a:r>
            <a:r>
              <a:rPr lang="en-US" dirty="0" smtClean="0"/>
              <a:t>correspond</a:t>
            </a:r>
            <a:r>
              <a:rPr lang="en-US" dirty="0"/>
              <a:t>i</a:t>
            </a:r>
            <a:r>
              <a:rPr lang="en-US" dirty="0" smtClean="0"/>
              <a:t>ng </a:t>
            </a:r>
            <a:r>
              <a:rPr lang="en-US" dirty="0"/>
              <a:t>point is located inside, respectively outside the given input </a:t>
            </a:r>
            <a:r>
              <a:rPr lang="en-US" dirty="0" smtClean="0"/>
              <a:t>surface.</a:t>
            </a:r>
          </a:p>
          <a:p>
            <a:r>
              <a:rPr lang="en-US" dirty="0" smtClean="0"/>
              <a:t>The process of the test is done in parallel using graphics hardware.</a:t>
            </a:r>
          </a:p>
          <a:p>
            <a:pPr marL="0" indent="0">
              <a:buNone/>
            </a:pPr>
            <a:r>
              <a:rPr lang="en-US" b="1" dirty="0" smtClean="0">
                <a:solidFill>
                  <a:schemeClr val="accent1">
                    <a:lumMod val="60000"/>
                    <a:lumOff val="40000"/>
                  </a:schemeClr>
                </a:solidFill>
              </a:rPr>
              <a:t>Shape analysis</a:t>
            </a:r>
          </a:p>
          <a:p>
            <a:r>
              <a:rPr lang="en-US" dirty="0"/>
              <a:t>First, </a:t>
            </a:r>
            <a:r>
              <a:rPr lang="en-US" dirty="0">
                <a:solidFill>
                  <a:srgbClr val="FF0000"/>
                </a:solidFill>
              </a:rPr>
              <a:t>images are acquired</a:t>
            </a:r>
            <a:r>
              <a:rPr lang="en-US" dirty="0"/>
              <a:t>- scanning or photographic </a:t>
            </a:r>
            <a:r>
              <a:rPr lang="en-US" dirty="0" smtClean="0"/>
              <a:t>technology.</a:t>
            </a:r>
          </a:p>
          <a:p>
            <a:r>
              <a:rPr lang="en-US" dirty="0" smtClean="0"/>
              <a:t>Next. low-level </a:t>
            </a:r>
            <a:r>
              <a:rPr lang="en-US" dirty="0"/>
              <a:t>imaging operations are applied to </a:t>
            </a:r>
            <a:r>
              <a:rPr lang="en-US" dirty="0">
                <a:solidFill>
                  <a:srgbClr val="FF0000"/>
                </a:solidFill>
              </a:rPr>
              <a:t>remove noise</a:t>
            </a:r>
            <a:r>
              <a:rPr lang="en-US" dirty="0"/>
              <a:t> and prepare the image for shape </a:t>
            </a:r>
            <a:r>
              <a:rPr lang="en-US" dirty="0" smtClean="0"/>
              <a:t>extraction.</a:t>
            </a:r>
          </a:p>
          <a:p>
            <a:r>
              <a:rPr lang="en-US" dirty="0"/>
              <a:t>In the shape </a:t>
            </a:r>
            <a:r>
              <a:rPr lang="en-US" dirty="0">
                <a:solidFill>
                  <a:srgbClr val="FF0000"/>
                </a:solidFill>
              </a:rPr>
              <a:t>extraction</a:t>
            </a:r>
            <a:r>
              <a:rPr lang="en-US" dirty="0"/>
              <a:t> step, </a:t>
            </a:r>
            <a:r>
              <a:rPr lang="en-US" dirty="0">
                <a:solidFill>
                  <a:srgbClr val="FF0000"/>
                </a:solidFill>
              </a:rPr>
              <a:t>various properties of the shape</a:t>
            </a:r>
            <a:r>
              <a:rPr lang="en-US" dirty="0"/>
              <a:t> (geometry, </a:t>
            </a:r>
            <a:r>
              <a:rPr lang="en-US" dirty="0" smtClean="0"/>
              <a:t>topology</a:t>
            </a:r>
            <a:r>
              <a:rPr lang="en-US" dirty="0"/>
              <a:t>, texture) are used to detect and separate one or </a:t>
            </a:r>
            <a:r>
              <a:rPr lang="en-US" dirty="0" smtClean="0"/>
              <a:t>morel </a:t>
            </a:r>
            <a:r>
              <a:rPr lang="en-US" dirty="0"/>
              <a:t>shapes from the raw 2D image</a:t>
            </a:r>
            <a:r>
              <a:rPr lang="en-US" dirty="0" smtClean="0"/>
              <a:t>.</a:t>
            </a:r>
          </a:p>
          <a:p>
            <a:r>
              <a:rPr lang="en-US" dirty="0" smtClean="0"/>
              <a:t>Finally, </a:t>
            </a:r>
            <a:r>
              <a:rPr lang="en-US" dirty="0"/>
              <a:t>these shapes are </a:t>
            </a:r>
            <a:r>
              <a:rPr lang="en-US" dirty="0" smtClean="0">
                <a:solidFill>
                  <a:srgbClr val="FF0000"/>
                </a:solidFill>
              </a:rPr>
              <a:t>analyzed </a:t>
            </a:r>
            <a:r>
              <a:rPr lang="en-US" dirty="0">
                <a:solidFill>
                  <a:srgbClr val="FF0000"/>
                </a:solidFill>
              </a:rPr>
              <a:t>to extract high-level</a:t>
            </a:r>
            <a:r>
              <a:rPr lang="en-US" dirty="0"/>
              <a:t>, application-specific information</a:t>
            </a:r>
            <a:endParaRPr lang="en-US" dirty="0" smtClean="0"/>
          </a:p>
          <a:p>
            <a:endParaRPr lang="en-US" dirty="0"/>
          </a:p>
        </p:txBody>
      </p:sp>
    </p:spTree>
    <p:extLst>
      <p:ext uri="{BB962C8B-B14F-4D97-AF65-F5344CB8AC3E}">
        <p14:creationId xmlns:p14="http://schemas.microsoft.com/office/powerpoint/2010/main" val="2465154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172200"/>
            <a:ext cx="5715000" cy="673100"/>
          </a:xfrm>
        </p:spPr>
        <p:txBody>
          <a:bodyPr>
            <a:normAutofit fontScale="90000"/>
          </a:bodyPr>
          <a:lstStyle/>
          <a:p>
            <a:r>
              <a:rPr lang="en-US" dirty="0" smtClean="0"/>
              <a:t>Basic Segmentation</a:t>
            </a:r>
            <a:endParaRPr lang="en-US" dirty="0"/>
          </a:p>
        </p:txBody>
      </p:sp>
      <p:sp>
        <p:nvSpPr>
          <p:cNvPr id="3" name="Content Placeholder 2"/>
          <p:cNvSpPr>
            <a:spLocks noGrp="1"/>
          </p:cNvSpPr>
          <p:nvPr>
            <p:ph idx="1"/>
          </p:nvPr>
        </p:nvSpPr>
        <p:spPr>
          <a:xfrm>
            <a:off x="0" y="381000"/>
            <a:ext cx="9144000" cy="5715000"/>
          </a:xfrm>
        </p:spPr>
        <p:txBody>
          <a:bodyPr>
            <a:normAutofit lnSpcReduction="10000"/>
          </a:bodyPr>
          <a:lstStyle/>
          <a:p>
            <a:r>
              <a:rPr lang="en-US" dirty="0" smtClean="0"/>
              <a:t>First </a:t>
            </a:r>
            <a:r>
              <a:rPr lang="en-US" dirty="0"/>
              <a:t>operations in shape analysis is the extraction of shapes from a given input image. </a:t>
            </a:r>
            <a:endParaRPr lang="en-US" dirty="0" smtClean="0"/>
          </a:p>
          <a:p>
            <a:r>
              <a:rPr lang="en-US" dirty="0" smtClean="0"/>
              <a:t>The </a:t>
            </a:r>
            <a:r>
              <a:rPr lang="en-US" dirty="0"/>
              <a:t>first step in extracting such shapes is to segment or classify the image pixels into those </a:t>
            </a:r>
            <a:r>
              <a:rPr lang="en-US" dirty="0" smtClean="0">
                <a:solidFill>
                  <a:srgbClr val="FF0000"/>
                </a:solidFill>
              </a:rPr>
              <a:t>be</a:t>
            </a:r>
            <a:r>
              <a:rPr lang="en-US" dirty="0">
                <a:solidFill>
                  <a:srgbClr val="FF0000"/>
                </a:solidFill>
              </a:rPr>
              <a:t>l</a:t>
            </a:r>
            <a:r>
              <a:rPr lang="en-US" dirty="0" smtClean="0">
                <a:solidFill>
                  <a:srgbClr val="FF0000"/>
                </a:solidFill>
              </a:rPr>
              <a:t>onging</a:t>
            </a:r>
            <a:r>
              <a:rPr lang="en-US" dirty="0" smtClean="0"/>
              <a:t> </a:t>
            </a:r>
            <a:r>
              <a:rPr lang="en-US" dirty="0"/>
              <a:t>to the </a:t>
            </a:r>
            <a:r>
              <a:rPr lang="en-US" dirty="0">
                <a:solidFill>
                  <a:srgbClr val="FF0000"/>
                </a:solidFill>
              </a:rPr>
              <a:t>shapes of interest</a:t>
            </a:r>
            <a:r>
              <a:rPr lang="en-US" dirty="0"/>
              <a:t>, also called </a:t>
            </a:r>
            <a:r>
              <a:rPr lang="en-US" dirty="0">
                <a:solidFill>
                  <a:srgbClr val="FF0000"/>
                </a:solidFill>
              </a:rPr>
              <a:t>foreground pixels</a:t>
            </a:r>
            <a:r>
              <a:rPr lang="en-US" dirty="0"/>
              <a:t>, and the </a:t>
            </a:r>
            <a:r>
              <a:rPr lang="en-US" dirty="0">
                <a:solidFill>
                  <a:srgbClr val="FF0000"/>
                </a:solidFill>
              </a:rPr>
              <a:t>remainder</a:t>
            </a:r>
            <a:r>
              <a:rPr lang="en-US" dirty="0"/>
              <a:t>, also called </a:t>
            </a:r>
            <a:r>
              <a:rPr lang="en-US" dirty="0">
                <a:solidFill>
                  <a:srgbClr val="FF0000"/>
                </a:solidFill>
              </a:rPr>
              <a:t>background pixels</a:t>
            </a:r>
            <a:r>
              <a:rPr lang="en-US" dirty="0" smtClean="0"/>
              <a:t>.</a:t>
            </a:r>
          </a:p>
          <a:p>
            <a:r>
              <a:rPr lang="en-US" dirty="0"/>
              <a:t>Segmentation is strongly related to the </a:t>
            </a:r>
            <a:r>
              <a:rPr lang="en-US" dirty="0">
                <a:solidFill>
                  <a:srgbClr val="FF0000"/>
                </a:solidFill>
              </a:rPr>
              <a:t>operation of selection</a:t>
            </a:r>
            <a:r>
              <a:rPr lang="en-US" dirty="0"/>
              <a:t>, which selects certain dataset points or cells based on their </a:t>
            </a:r>
            <a:r>
              <a:rPr lang="en-US" dirty="0" smtClean="0"/>
              <a:t>properties.</a:t>
            </a:r>
          </a:p>
          <a:p>
            <a:r>
              <a:rPr lang="en-US" dirty="0" smtClean="0"/>
              <a:t>Segmentation a </a:t>
            </a:r>
            <a:r>
              <a:rPr lang="en-US" dirty="0"/>
              <a:t>dataset operation that creates a new </a:t>
            </a:r>
            <a:r>
              <a:rPr lang="en-US" dirty="0" err="1" smtClean="0"/>
              <a:t>boolean</a:t>
            </a:r>
            <a:r>
              <a:rPr lang="en-US" dirty="0" smtClean="0"/>
              <a:t> data </a:t>
            </a:r>
            <a:r>
              <a:rPr lang="en-US" dirty="0"/>
              <a:t>attribute that has the value true for foreground pixels and false for </a:t>
            </a:r>
            <a:r>
              <a:rPr lang="en-US" dirty="0" smtClean="0"/>
              <a:t>background.</a:t>
            </a:r>
          </a:p>
          <a:p>
            <a:r>
              <a:rPr lang="en-IN" dirty="0" smtClean="0"/>
              <a:t>Segment </a:t>
            </a:r>
            <a:r>
              <a:rPr lang="en-IN" dirty="0"/>
              <a:t>the image using a luminance </a:t>
            </a:r>
            <a:r>
              <a:rPr lang="en-IN" dirty="0" smtClean="0"/>
              <a:t>threshold – usage of hues for known shapes-To discriminate foreground and back ground pixels</a:t>
            </a:r>
          </a:p>
          <a:p>
            <a:r>
              <a:rPr lang="en-IN" dirty="0"/>
              <a:t>Edge detection </a:t>
            </a:r>
            <a:r>
              <a:rPr lang="en-IN" dirty="0" smtClean="0"/>
              <a:t>used </a:t>
            </a:r>
            <a:r>
              <a:rPr lang="en-IN" dirty="0"/>
              <a:t>to find the foreground-background boundaries, followed by a flood-fill operation to identify pixels enclosed by these boundaries</a:t>
            </a:r>
            <a:endParaRPr lang="en-US" dirty="0"/>
          </a:p>
        </p:txBody>
      </p:sp>
    </p:spTree>
    <p:extLst>
      <p:ext uri="{BB962C8B-B14F-4D97-AF65-F5344CB8AC3E}">
        <p14:creationId xmlns:p14="http://schemas.microsoft.com/office/powerpoint/2010/main" val="2582911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Basic Segmentation</a:t>
            </a:r>
            <a:endParaRPr lang="en-IN" dirty="0"/>
          </a:p>
        </p:txBody>
      </p:sp>
      <p:sp>
        <p:nvSpPr>
          <p:cNvPr id="3" name="Content Placeholder 2"/>
          <p:cNvSpPr>
            <a:spLocks noGrp="1"/>
          </p:cNvSpPr>
          <p:nvPr>
            <p:ph idx="1"/>
          </p:nvPr>
        </p:nvSpPr>
        <p:spPr>
          <a:xfrm>
            <a:off x="152400" y="457200"/>
            <a:ext cx="8991600" cy="5334000"/>
          </a:xfrm>
        </p:spPr>
        <p:txBody>
          <a:bodyPr/>
          <a:lstStyle/>
          <a:p>
            <a:r>
              <a:rPr lang="en-IN" dirty="0" smtClean="0">
                <a:solidFill>
                  <a:srgbClr val="FF0000"/>
                </a:solidFill>
              </a:rPr>
              <a:t>Luminance-based segmentation</a:t>
            </a:r>
            <a:r>
              <a:rPr lang="en-IN" dirty="0" smtClean="0"/>
              <a:t> widely used segmentation.</a:t>
            </a:r>
          </a:p>
          <a:p>
            <a:r>
              <a:rPr lang="en-IN" dirty="0" smtClean="0"/>
              <a:t>How </a:t>
            </a:r>
            <a:r>
              <a:rPr lang="en-IN" dirty="0"/>
              <a:t>to set the threshold parameters in order to obtain an accurate </a:t>
            </a:r>
            <a:r>
              <a:rPr lang="en-IN" dirty="0" smtClean="0"/>
              <a:t>segmentation.</a:t>
            </a:r>
          </a:p>
          <a:p>
            <a:r>
              <a:rPr lang="en-IN" dirty="0"/>
              <a:t>since shapes in acquired images often have soft, fuzzy borders and a </a:t>
            </a:r>
            <a:r>
              <a:rPr lang="en-IN" dirty="0" smtClean="0"/>
              <a:t>non-uniform </a:t>
            </a:r>
            <a:r>
              <a:rPr lang="en-IN" dirty="0"/>
              <a:t>luminance and </a:t>
            </a:r>
            <a:r>
              <a:rPr lang="en-IN" dirty="0" smtClean="0"/>
              <a:t>hue.</a:t>
            </a:r>
          </a:p>
          <a:p>
            <a:r>
              <a:rPr lang="en-IN" dirty="0"/>
              <a:t>A useful tool in setting the thresholds is the image histogram. For a </a:t>
            </a:r>
            <a:r>
              <a:rPr lang="en-IN" dirty="0" err="1" smtClean="0"/>
              <a:t>gray</a:t>
            </a:r>
            <a:r>
              <a:rPr lang="en-IN" dirty="0" smtClean="0"/>
              <a:t> scale </a:t>
            </a:r>
            <a:r>
              <a:rPr lang="en-IN" dirty="0"/>
              <a:t>image, for example, the histogram shows the number of image pixels that have a </a:t>
            </a:r>
            <a:r>
              <a:rPr lang="en-IN" dirty="0">
                <a:solidFill>
                  <a:srgbClr val="FF0000"/>
                </a:solidFill>
              </a:rPr>
              <a:t>certain luminance</a:t>
            </a:r>
            <a:r>
              <a:rPr lang="en-IN" dirty="0" smtClean="0"/>
              <a:t>.</a:t>
            </a:r>
          </a:p>
          <a:p>
            <a:r>
              <a:rPr lang="en-IN" dirty="0" smtClean="0"/>
              <a:t> </a:t>
            </a:r>
            <a:r>
              <a:rPr lang="en-IN" dirty="0">
                <a:solidFill>
                  <a:srgbClr val="FF0000"/>
                </a:solidFill>
              </a:rPr>
              <a:t>Histogram</a:t>
            </a:r>
            <a:r>
              <a:rPr lang="en-IN" dirty="0"/>
              <a:t> peaks indicate high numbers of pixels with similar </a:t>
            </a:r>
            <a:r>
              <a:rPr lang="en-IN" dirty="0" err="1"/>
              <a:t>luminances</a:t>
            </a:r>
            <a:r>
              <a:rPr lang="en-IN" dirty="0"/>
              <a:t>, which can in turn indicate the presence of particular structures in the </a:t>
            </a:r>
            <a:r>
              <a:rPr lang="en-IN" dirty="0" smtClean="0"/>
              <a:t>image.</a:t>
            </a:r>
          </a:p>
          <a:p>
            <a:endParaRPr lang="en-IN" dirty="0"/>
          </a:p>
          <a:p>
            <a:endParaRPr lang="en-IN" dirty="0"/>
          </a:p>
        </p:txBody>
      </p:sp>
    </p:spTree>
    <p:extLst>
      <p:ext uri="{BB962C8B-B14F-4D97-AF65-F5344CB8AC3E}">
        <p14:creationId xmlns:p14="http://schemas.microsoft.com/office/powerpoint/2010/main" val="1230907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Segmentation</a:t>
            </a:r>
            <a:endParaRPr lang="en-IN"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8800" y="838200"/>
            <a:ext cx="5322050" cy="311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Callout 3"/>
          <p:cNvSpPr/>
          <p:nvPr/>
        </p:nvSpPr>
        <p:spPr>
          <a:xfrm>
            <a:off x="152400" y="4038600"/>
            <a:ext cx="2209800" cy="1676400"/>
          </a:xfrm>
          <a:prstGeom prst="wedgeEllipseCallout">
            <a:avLst>
              <a:gd name="adj1" fmla="val 64665"/>
              <a:gd name="adj2" fmla="val -5116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tx1"/>
                </a:solidFill>
              </a:rPr>
              <a:t>Original image</a:t>
            </a:r>
          </a:p>
          <a:p>
            <a:pPr algn="ctr"/>
            <a:r>
              <a:rPr lang="en-IN" dirty="0" smtClean="0">
                <a:solidFill>
                  <a:schemeClr val="tx1"/>
                </a:solidFill>
              </a:rPr>
              <a:t> </a:t>
            </a:r>
            <a:r>
              <a:rPr lang="en-IN" dirty="0" err="1">
                <a:solidFill>
                  <a:schemeClr val="tx1"/>
                </a:solidFill>
              </a:rPr>
              <a:t>G</a:t>
            </a:r>
            <a:r>
              <a:rPr lang="en-IN" dirty="0" err="1" smtClean="0">
                <a:solidFill>
                  <a:schemeClr val="tx1"/>
                </a:solidFill>
              </a:rPr>
              <a:t>ray</a:t>
            </a:r>
            <a:r>
              <a:rPr lang="en-IN" dirty="0" smtClean="0">
                <a:solidFill>
                  <a:schemeClr val="tx1"/>
                </a:solidFill>
              </a:rPr>
              <a:t> scale </a:t>
            </a:r>
            <a:r>
              <a:rPr lang="en-IN" dirty="0">
                <a:solidFill>
                  <a:schemeClr val="tx1"/>
                </a:solidFill>
              </a:rPr>
              <a:t>images </a:t>
            </a:r>
            <a:r>
              <a:rPr lang="en-IN" dirty="0" smtClean="0">
                <a:solidFill>
                  <a:schemeClr val="tx1"/>
                </a:solidFill>
              </a:rPr>
              <a:t> </a:t>
            </a:r>
            <a:r>
              <a:rPr lang="en-IN" dirty="0">
                <a:solidFill>
                  <a:schemeClr val="tx1"/>
                </a:solidFill>
              </a:rPr>
              <a:t>values between 0 and 255</a:t>
            </a:r>
          </a:p>
        </p:txBody>
      </p:sp>
      <p:sp>
        <p:nvSpPr>
          <p:cNvPr id="5" name="Oval Callout 4"/>
          <p:cNvSpPr/>
          <p:nvPr/>
        </p:nvSpPr>
        <p:spPr>
          <a:xfrm>
            <a:off x="2514600" y="4267200"/>
            <a:ext cx="2286000" cy="1447800"/>
          </a:xfrm>
          <a:prstGeom prst="wedgeEllipseCallout">
            <a:avLst>
              <a:gd name="adj1" fmla="val 10899"/>
              <a:gd name="adj2" fmla="val -7895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err="1">
                <a:solidFill>
                  <a:schemeClr val="tx1"/>
                </a:solidFill>
              </a:rPr>
              <a:t>grayscale</a:t>
            </a:r>
            <a:r>
              <a:rPr lang="en-IN" dirty="0">
                <a:solidFill>
                  <a:schemeClr val="tx1"/>
                </a:solidFill>
              </a:rPr>
              <a:t> values in the range [70, 90</a:t>
            </a:r>
            <a:r>
              <a:rPr lang="en-IN" dirty="0" smtClean="0">
                <a:solidFill>
                  <a:schemeClr val="tx1"/>
                </a:solidFill>
              </a:rPr>
              <a:t>]</a:t>
            </a:r>
          </a:p>
          <a:p>
            <a:pPr algn="ctr"/>
            <a:r>
              <a:rPr lang="en-IN" dirty="0" smtClean="0">
                <a:solidFill>
                  <a:schemeClr val="tx1"/>
                </a:solidFill>
              </a:rPr>
              <a:t>(soft tissues)</a:t>
            </a:r>
            <a:endParaRPr lang="en-IN" dirty="0">
              <a:solidFill>
                <a:schemeClr val="tx1"/>
              </a:solidFill>
            </a:endParaRPr>
          </a:p>
        </p:txBody>
      </p:sp>
      <p:sp>
        <p:nvSpPr>
          <p:cNvPr id="6" name="Oval Callout 5"/>
          <p:cNvSpPr/>
          <p:nvPr/>
        </p:nvSpPr>
        <p:spPr>
          <a:xfrm>
            <a:off x="5181600" y="4267200"/>
            <a:ext cx="2362200" cy="1600200"/>
          </a:xfrm>
          <a:prstGeom prst="wedgeEllipseCallout">
            <a:avLst>
              <a:gd name="adj1" fmla="val 14329"/>
              <a:gd name="adj2" fmla="val -7865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err="1">
                <a:solidFill>
                  <a:schemeClr val="tx1"/>
                </a:solidFill>
              </a:rPr>
              <a:t>grayscale</a:t>
            </a:r>
            <a:r>
              <a:rPr lang="en-IN" dirty="0">
                <a:solidFill>
                  <a:schemeClr val="tx1"/>
                </a:solidFill>
              </a:rPr>
              <a:t> values above some higher threshold, e.g., </a:t>
            </a:r>
            <a:r>
              <a:rPr lang="en-IN" dirty="0" smtClean="0">
                <a:solidFill>
                  <a:schemeClr val="tx1"/>
                </a:solidFill>
              </a:rPr>
              <a:t>180 hard(bone) tissue</a:t>
            </a:r>
            <a:endParaRPr lang="en-IN" dirty="0">
              <a:solidFill>
                <a:schemeClr val="tx1"/>
              </a:solidFill>
            </a:endParaRPr>
          </a:p>
        </p:txBody>
      </p:sp>
    </p:spTree>
    <p:extLst>
      <p:ext uri="{BB962C8B-B14F-4D97-AF65-F5344CB8AC3E}">
        <p14:creationId xmlns:p14="http://schemas.microsoft.com/office/powerpoint/2010/main" val="2321237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172200"/>
            <a:ext cx="7467600" cy="673100"/>
          </a:xfrm>
        </p:spPr>
        <p:txBody>
          <a:bodyPr>
            <a:normAutofit fontScale="90000"/>
          </a:bodyPr>
          <a:lstStyle/>
          <a:p>
            <a:r>
              <a:rPr lang="en-US" sz="3600" dirty="0" smtClean="0"/>
              <a:t>Advanced segmentation: Normalized cuts</a:t>
            </a:r>
            <a:endParaRPr lang="en-US" dirty="0"/>
          </a:p>
        </p:txBody>
      </p:sp>
      <p:sp>
        <p:nvSpPr>
          <p:cNvPr id="3" name="Content Placeholder 2"/>
          <p:cNvSpPr>
            <a:spLocks noGrp="1"/>
          </p:cNvSpPr>
          <p:nvPr>
            <p:ph idx="1"/>
          </p:nvPr>
        </p:nvSpPr>
        <p:spPr>
          <a:xfrm>
            <a:off x="762000" y="533400"/>
            <a:ext cx="7543800" cy="5257800"/>
          </a:xfrm>
        </p:spPr>
        <p:txBody>
          <a:bodyPr>
            <a:normAutofit fontScale="92500"/>
          </a:bodyPr>
          <a:lstStyle/>
          <a:p>
            <a:r>
              <a:rPr lang="en-IN" dirty="0" smtClean="0"/>
              <a:t>This </a:t>
            </a:r>
            <a:r>
              <a:rPr lang="en-IN" dirty="0"/>
              <a:t>procedure involves the acquisition of high-resolution </a:t>
            </a:r>
            <a:r>
              <a:rPr lang="en-IN" dirty="0" err="1"/>
              <a:t>dermatoscopic</a:t>
            </a:r>
            <a:r>
              <a:rPr lang="en-IN" dirty="0"/>
              <a:t> </a:t>
            </a:r>
            <a:r>
              <a:rPr lang="en-IN" dirty="0">
                <a:solidFill>
                  <a:srgbClr val="FF0000"/>
                </a:solidFill>
              </a:rPr>
              <a:t>skin images of the lesions</a:t>
            </a:r>
            <a:r>
              <a:rPr lang="en-IN" dirty="0"/>
              <a:t>, and manual analysis and diagnosis of the structures present in the acquired images. </a:t>
            </a:r>
            <a:endParaRPr lang="en-IN" dirty="0" smtClean="0"/>
          </a:p>
          <a:p>
            <a:r>
              <a:rPr lang="en-IN" dirty="0" smtClean="0"/>
              <a:t>This </a:t>
            </a:r>
            <a:r>
              <a:rPr lang="en-IN" dirty="0"/>
              <a:t>highly time-consuming process can be partially </a:t>
            </a:r>
            <a:r>
              <a:rPr lang="en-IN" dirty="0" smtClean="0"/>
              <a:t>automated </a:t>
            </a:r>
            <a:r>
              <a:rPr lang="en-IN" dirty="0"/>
              <a:t>by computer-based tools that </a:t>
            </a:r>
            <a:endParaRPr lang="en-IN" dirty="0" smtClean="0"/>
          </a:p>
          <a:p>
            <a:r>
              <a:rPr lang="en-IN" dirty="0" smtClean="0"/>
              <a:t>(</a:t>
            </a:r>
            <a:r>
              <a:rPr lang="en-IN" dirty="0"/>
              <a:t>a) </a:t>
            </a:r>
            <a:r>
              <a:rPr lang="en-IN" dirty="0">
                <a:solidFill>
                  <a:srgbClr val="FF0000"/>
                </a:solidFill>
              </a:rPr>
              <a:t>A</a:t>
            </a:r>
            <a:r>
              <a:rPr lang="en-IN" dirty="0" smtClean="0">
                <a:solidFill>
                  <a:srgbClr val="FF0000"/>
                </a:solidFill>
              </a:rPr>
              <a:t>ccurately </a:t>
            </a:r>
            <a:r>
              <a:rPr lang="en-IN" dirty="0">
                <a:solidFill>
                  <a:srgbClr val="FF0000"/>
                </a:solidFill>
              </a:rPr>
              <a:t>segment </a:t>
            </a:r>
            <a:r>
              <a:rPr lang="en-IN" dirty="0"/>
              <a:t>the skin lesion from surrounding skin tissue, </a:t>
            </a:r>
            <a:r>
              <a:rPr lang="en-IN" dirty="0" smtClean="0"/>
              <a:t>and</a:t>
            </a:r>
          </a:p>
          <a:p>
            <a:r>
              <a:rPr lang="en-IN" dirty="0" smtClean="0"/>
              <a:t> </a:t>
            </a:r>
            <a:r>
              <a:rPr lang="en-IN" dirty="0"/>
              <a:t>(b) </a:t>
            </a:r>
            <a:r>
              <a:rPr lang="en-IN" dirty="0" err="1">
                <a:solidFill>
                  <a:srgbClr val="FF0000"/>
                </a:solidFill>
              </a:rPr>
              <a:t>A</a:t>
            </a:r>
            <a:r>
              <a:rPr lang="en-IN" dirty="0" err="1" smtClean="0">
                <a:solidFill>
                  <a:srgbClr val="FF0000"/>
                </a:solidFill>
              </a:rPr>
              <a:t>nalyze</a:t>
            </a:r>
            <a:r>
              <a:rPr lang="en-IN" dirty="0" smtClean="0"/>
              <a:t> </a:t>
            </a:r>
            <a:r>
              <a:rPr lang="en-IN" dirty="0"/>
              <a:t>the segmented image to classify the structure into benign (thus not requiring further manual examination) or potentially malignant (thus requiring specialist attention</a:t>
            </a:r>
            <a:r>
              <a:rPr lang="en-IN" dirty="0" smtClean="0"/>
              <a:t>).</a:t>
            </a:r>
          </a:p>
          <a:p>
            <a:r>
              <a:rPr lang="en-IN" dirty="0"/>
              <a:t>Another approach to </a:t>
            </a:r>
            <a:r>
              <a:rPr lang="en-IN" dirty="0">
                <a:solidFill>
                  <a:srgbClr val="FF0000"/>
                </a:solidFill>
              </a:rPr>
              <a:t>image segmentation </a:t>
            </a:r>
            <a:r>
              <a:rPr lang="en-IN" dirty="0"/>
              <a:t>that partitions the </a:t>
            </a:r>
            <a:r>
              <a:rPr lang="en-IN" dirty="0">
                <a:solidFill>
                  <a:srgbClr val="FF0000"/>
                </a:solidFill>
              </a:rPr>
              <a:t>input image into N segments</a:t>
            </a:r>
            <a:r>
              <a:rPr lang="en-IN" dirty="0"/>
              <a:t>, where N is a known value, is provided by </a:t>
            </a:r>
            <a:r>
              <a:rPr lang="en-IN" dirty="0" smtClean="0"/>
              <a:t>normalized </a:t>
            </a:r>
            <a:r>
              <a:rPr lang="en-IN" dirty="0"/>
              <a:t>cuts </a:t>
            </a:r>
            <a:endParaRPr lang="en-US" dirty="0"/>
          </a:p>
        </p:txBody>
      </p:sp>
    </p:spTree>
    <p:extLst>
      <p:ext uri="{BB962C8B-B14F-4D97-AF65-F5344CB8AC3E}">
        <p14:creationId xmlns:p14="http://schemas.microsoft.com/office/powerpoint/2010/main" val="5921399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Normalized cuts</a:t>
            </a:r>
            <a:endParaRPr lang="en-IN" dirty="0"/>
          </a:p>
        </p:txBody>
      </p:sp>
      <p:sp>
        <p:nvSpPr>
          <p:cNvPr id="3" name="Content Placeholder 2"/>
          <p:cNvSpPr>
            <a:spLocks noGrp="1"/>
          </p:cNvSpPr>
          <p:nvPr>
            <p:ph idx="1"/>
          </p:nvPr>
        </p:nvSpPr>
        <p:spPr>
          <a:xfrm>
            <a:off x="762000" y="685800"/>
            <a:ext cx="7543800" cy="4876800"/>
          </a:xfrm>
        </p:spPr>
        <p:txBody>
          <a:bodyPr>
            <a:normAutofit fontScale="92500"/>
          </a:bodyPr>
          <a:lstStyle/>
          <a:p>
            <a:r>
              <a:rPr lang="en-IN" dirty="0"/>
              <a:t>The image I is reduced to a graph G = (V,E). For each image pixel, we construct a graph vertex v ∈ V . </a:t>
            </a:r>
            <a:r>
              <a:rPr lang="en-IN" dirty="0">
                <a:solidFill>
                  <a:srgbClr val="FF0000"/>
                </a:solidFill>
              </a:rPr>
              <a:t>Edges e = (u ∈ </a:t>
            </a:r>
            <a:r>
              <a:rPr lang="en-IN" dirty="0" err="1">
                <a:solidFill>
                  <a:srgbClr val="FF0000"/>
                </a:solidFill>
              </a:rPr>
              <a:t>V,v</a:t>
            </a:r>
            <a:r>
              <a:rPr lang="en-IN" dirty="0">
                <a:solidFill>
                  <a:srgbClr val="FF0000"/>
                </a:solidFill>
              </a:rPr>
              <a:t> ∈ V )</a:t>
            </a:r>
            <a:r>
              <a:rPr lang="en-IN" dirty="0"/>
              <a:t> ∈ E encode the likelihood that two pixels u, v are in the same edge segment, or the </a:t>
            </a:r>
            <a:r>
              <a:rPr lang="en-IN" dirty="0">
                <a:solidFill>
                  <a:srgbClr val="FF0000"/>
                </a:solidFill>
              </a:rPr>
              <a:t>similarity of the two pixels</a:t>
            </a:r>
            <a:r>
              <a:rPr lang="en-IN" dirty="0"/>
              <a:t>. To model this, this, we </a:t>
            </a:r>
            <a:r>
              <a:rPr lang="en-IN" dirty="0">
                <a:solidFill>
                  <a:srgbClr val="FF0000"/>
                </a:solidFill>
              </a:rPr>
              <a:t>set for each edge (u, v) a </a:t>
            </a:r>
            <a:r>
              <a:rPr lang="en-IN" dirty="0" smtClean="0">
                <a:solidFill>
                  <a:srgbClr val="FF0000"/>
                </a:solidFill>
              </a:rPr>
              <a:t>weight</a:t>
            </a:r>
          </a:p>
          <a:p>
            <a:endParaRPr lang="en-IN" dirty="0"/>
          </a:p>
          <a:p>
            <a:endParaRPr lang="en-IN" dirty="0" smtClean="0"/>
          </a:p>
          <a:p>
            <a:endParaRPr lang="en-IN" dirty="0" smtClean="0"/>
          </a:p>
          <a:p>
            <a:pPr marL="0" indent="0">
              <a:buNone/>
            </a:pPr>
            <a:endParaRPr lang="en-IN" dirty="0" smtClean="0"/>
          </a:p>
          <a:p>
            <a:r>
              <a:rPr lang="en-IN" dirty="0"/>
              <a:t>X represent the 2D positions of the pixels corresponding to the graph nodes. F are the image components of the pixels, such as </a:t>
            </a:r>
            <a:r>
              <a:rPr lang="en-IN" dirty="0">
                <a:solidFill>
                  <a:srgbClr val="FF0000"/>
                </a:solidFill>
              </a:rPr>
              <a:t>intensity</a:t>
            </a:r>
            <a:r>
              <a:rPr lang="en-IN" dirty="0"/>
              <a:t> (for </a:t>
            </a:r>
            <a:r>
              <a:rPr lang="en-IN" dirty="0" err="1"/>
              <a:t>grayscale</a:t>
            </a:r>
            <a:r>
              <a:rPr lang="en-IN" dirty="0"/>
              <a:t> images) or </a:t>
            </a:r>
            <a:r>
              <a:rPr lang="en-IN" dirty="0">
                <a:solidFill>
                  <a:srgbClr val="FF0000"/>
                </a:solidFill>
              </a:rPr>
              <a:t>RGB or HSV </a:t>
            </a:r>
            <a:r>
              <a:rPr lang="en-IN" dirty="0" err="1"/>
              <a:t>color</a:t>
            </a:r>
            <a:r>
              <a:rPr lang="en-IN" dirty="0"/>
              <a:t> components for </a:t>
            </a:r>
            <a:r>
              <a:rPr lang="en-IN" dirty="0" err="1"/>
              <a:t>color</a:t>
            </a:r>
            <a:r>
              <a:rPr lang="en-IN" dirty="0"/>
              <a:t> images.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4236" y="2778202"/>
            <a:ext cx="6553200" cy="94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7823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Normalized cuts</a:t>
            </a:r>
            <a:endParaRPr lang="en-IN" dirty="0"/>
          </a:p>
        </p:txBody>
      </p:sp>
      <p:sp>
        <p:nvSpPr>
          <p:cNvPr id="3" name="Content Placeholder 2"/>
          <p:cNvSpPr>
            <a:spLocks noGrp="1"/>
          </p:cNvSpPr>
          <p:nvPr>
            <p:ph idx="1"/>
          </p:nvPr>
        </p:nvSpPr>
        <p:spPr>
          <a:xfrm>
            <a:off x="762000" y="304800"/>
            <a:ext cx="7543800" cy="5943600"/>
          </a:xfrm>
        </p:spPr>
        <p:txBody>
          <a:bodyPr>
            <a:normAutofit/>
          </a:bodyPr>
          <a:lstStyle/>
          <a:p>
            <a:endParaRPr lang="en-IN" dirty="0" smtClean="0"/>
          </a:p>
          <a:p>
            <a:endParaRPr lang="en-IN" dirty="0" smtClean="0"/>
          </a:p>
          <a:p>
            <a:r>
              <a:rPr lang="en-IN" dirty="0" smtClean="0"/>
              <a:t>The </a:t>
            </a:r>
            <a:r>
              <a:rPr lang="en-IN" dirty="0"/>
              <a:t>numerator of the two terms expresses how </a:t>
            </a:r>
            <a:r>
              <a:rPr lang="en-IN" dirty="0" smtClean="0"/>
              <a:t>similar </a:t>
            </a:r>
            <a:r>
              <a:rPr lang="en-IN" dirty="0"/>
              <a:t>are the two parts A and B. The denominators normalize the metric, thus preventing cuts which “chop off” small graph parts from larger parts to which they are highly similar. Finding the </a:t>
            </a:r>
            <a:r>
              <a:rPr lang="en-IN" dirty="0">
                <a:solidFill>
                  <a:srgbClr val="FF0000"/>
                </a:solidFill>
              </a:rPr>
              <a:t>partition (A, B)</a:t>
            </a:r>
            <a:r>
              <a:rPr lang="en-IN" dirty="0"/>
              <a:t> that minimizes N cut given by </a:t>
            </a:r>
            <a:r>
              <a:rPr lang="en-IN" dirty="0" smtClean="0"/>
              <a:t>Equation.</a:t>
            </a:r>
          </a:p>
          <a:p>
            <a:r>
              <a:rPr lang="en-IN" dirty="0" smtClean="0"/>
              <a:t>Normalized </a:t>
            </a:r>
            <a:r>
              <a:rPr lang="en-IN" dirty="0"/>
              <a:t>cuts is an attractive method when we have </a:t>
            </a:r>
            <a:r>
              <a:rPr lang="en-IN" dirty="0">
                <a:solidFill>
                  <a:srgbClr val="FF0000"/>
                </a:solidFill>
              </a:rPr>
              <a:t>less constraints on the number, shapes, and boundary smoothness of the resulting segments</a:t>
            </a:r>
            <a:r>
              <a:rPr lang="en-IN" dirty="0"/>
              <a:t>, and when the segment borders are clearly reflected by the pixel-feature-wise similarity </a:t>
            </a:r>
            <a:r>
              <a:rPr lang="en-IN" dirty="0" smtClean="0"/>
              <a:t>distance.</a:t>
            </a:r>
          </a:p>
          <a:p>
            <a:r>
              <a:rPr lang="en-IN" dirty="0" smtClean="0"/>
              <a:t>Top down segmentation into progressive smaller segments</a:t>
            </a:r>
            <a:endParaRPr lang="en-IN"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4572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0933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Mean shift</a:t>
            </a:r>
            <a:endParaRPr lang="en-US" dirty="0"/>
          </a:p>
        </p:txBody>
      </p:sp>
      <p:sp>
        <p:nvSpPr>
          <p:cNvPr id="3" name="Content Placeholder 2"/>
          <p:cNvSpPr>
            <a:spLocks noGrp="1"/>
          </p:cNvSpPr>
          <p:nvPr>
            <p:ph idx="1"/>
          </p:nvPr>
        </p:nvSpPr>
        <p:spPr/>
        <p:txBody>
          <a:bodyPr/>
          <a:lstStyle/>
          <a:p>
            <a:r>
              <a:rPr lang="en-IN" dirty="0"/>
              <a:t>Given an image I of n pixels having d </a:t>
            </a:r>
            <a:r>
              <a:rPr lang="en-IN" dirty="0" err="1"/>
              <a:t>color</a:t>
            </a:r>
            <a:r>
              <a:rPr lang="en-IN" dirty="0"/>
              <a:t> components c1,...,cd per pixel (x, y), we regard the image as a d + 2 dimensional point cloud P = {(x, y, c1,...,cd)i}i. Next, we estimate the density ρ : </a:t>
            </a:r>
            <a:r>
              <a:rPr lang="en-IN" dirty="0" smtClean="0"/>
              <a:t>R</a:t>
            </a:r>
            <a:r>
              <a:rPr lang="en-IN" baseline="30000" dirty="0" smtClean="0"/>
              <a:t>d+2</a:t>
            </a:r>
            <a:r>
              <a:rPr lang="en-IN" dirty="0" smtClean="0"/>
              <a:t> </a:t>
            </a:r>
            <a:r>
              <a:rPr lang="en-IN" dirty="0"/>
              <a:t>→ R+ of P as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657601"/>
            <a:ext cx="80772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5548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Contents</a:t>
            </a:r>
            <a:endParaRPr lang="en-US" dirty="0"/>
          </a:p>
        </p:txBody>
      </p:sp>
      <p:sp>
        <p:nvSpPr>
          <p:cNvPr id="3" name="Content Placeholder 2"/>
          <p:cNvSpPr>
            <a:spLocks noGrp="1"/>
          </p:cNvSpPr>
          <p:nvPr>
            <p:ph idx="1"/>
          </p:nvPr>
        </p:nvSpPr>
        <p:spPr>
          <a:xfrm>
            <a:off x="533400" y="685801"/>
            <a:ext cx="8305800" cy="3962400"/>
          </a:xfrm>
        </p:spPr>
        <p:txBody>
          <a:bodyPr>
            <a:normAutofit/>
          </a:bodyPr>
          <a:lstStyle/>
          <a:p>
            <a:r>
              <a:rPr lang="en-US" b="1" dirty="0" smtClean="0"/>
              <a:t>Image Visualization: Image Data Representation : 2D images and higher dimension images, Image Processing and Visualization</a:t>
            </a:r>
          </a:p>
          <a:p>
            <a:r>
              <a:rPr lang="en-US" b="1" dirty="0" smtClean="0"/>
              <a:t>Shape representation and analysis-Basic segmentation, </a:t>
            </a:r>
          </a:p>
          <a:p>
            <a:r>
              <a:rPr lang="en-US" b="1" dirty="0" smtClean="0"/>
              <a:t>Advanced segmentation: Normalized cuts, Mean shift, Image foresting transform, </a:t>
            </a:r>
          </a:p>
          <a:p>
            <a:r>
              <a:rPr lang="en-US" b="1" dirty="0" smtClean="0"/>
              <a:t>connected components</a:t>
            </a:r>
            <a:endParaRPr lang="en-US" b="1" dirty="0"/>
          </a:p>
        </p:txBody>
      </p:sp>
    </p:spTree>
    <p:extLst>
      <p:ext uri="{BB962C8B-B14F-4D97-AF65-F5344CB8AC3E}">
        <p14:creationId xmlns:p14="http://schemas.microsoft.com/office/powerpoint/2010/main" val="1292119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Mean Shift</a:t>
            </a:r>
            <a:endParaRPr lang="en-IN" dirty="0"/>
          </a:p>
        </p:txBody>
      </p:sp>
      <p:sp>
        <p:nvSpPr>
          <p:cNvPr id="3" name="Content Placeholder 2"/>
          <p:cNvSpPr>
            <a:spLocks noGrp="1"/>
          </p:cNvSpPr>
          <p:nvPr>
            <p:ph idx="1"/>
          </p:nvPr>
        </p:nvSpPr>
        <p:spPr>
          <a:xfrm>
            <a:off x="228600" y="457200"/>
            <a:ext cx="8077200" cy="5486400"/>
          </a:xfrm>
        </p:spPr>
        <p:txBody>
          <a:bodyPr>
            <a:normAutofit/>
          </a:bodyPr>
          <a:lstStyle/>
          <a:p>
            <a:r>
              <a:rPr lang="en-IN" dirty="0"/>
              <a:t>Repeating the process for several tens of iterations effectively makes the points x</a:t>
            </a:r>
            <a:r>
              <a:rPr lang="en-IN" baseline="-25000" dirty="0"/>
              <a:t>i</a:t>
            </a:r>
            <a:r>
              <a:rPr lang="en-IN" dirty="0"/>
              <a:t> </a:t>
            </a:r>
            <a:r>
              <a:rPr lang="en-IN" dirty="0">
                <a:solidFill>
                  <a:srgbClr val="FF0000"/>
                </a:solidFill>
              </a:rPr>
              <a:t>converge</a:t>
            </a:r>
            <a:r>
              <a:rPr lang="en-IN" dirty="0"/>
              <a:t> into their local density maxima. </a:t>
            </a:r>
            <a:endParaRPr lang="en-IN" dirty="0" smtClean="0"/>
          </a:p>
          <a:p>
            <a:r>
              <a:rPr lang="en-IN" dirty="0" smtClean="0"/>
              <a:t>Finally</a:t>
            </a:r>
            <a:r>
              <a:rPr lang="en-IN" dirty="0"/>
              <a:t>, we cluster the final point set delivered by the mean shift procedure by grouping all points </a:t>
            </a:r>
            <a:r>
              <a:rPr lang="en-IN" dirty="0" smtClean="0"/>
              <a:t>x</a:t>
            </a:r>
            <a:r>
              <a:rPr lang="en-IN" baseline="-25000" dirty="0" smtClean="0"/>
              <a:t>i</a:t>
            </a:r>
            <a:r>
              <a:rPr lang="en-IN" dirty="0" smtClean="0"/>
              <a:t> </a:t>
            </a:r>
            <a:r>
              <a:rPr lang="en-IN" dirty="0"/>
              <a:t>that are closer to each other than a user-prescribed small distance. </a:t>
            </a:r>
            <a:endParaRPr lang="en-IN" dirty="0" smtClean="0"/>
          </a:p>
          <a:p>
            <a:r>
              <a:rPr lang="en-IN" dirty="0" smtClean="0"/>
              <a:t>Each </a:t>
            </a:r>
            <a:r>
              <a:rPr lang="en-IN" dirty="0"/>
              <a:t>point cluster will represent a segment of our input image I. </a:t>
            </a:r>
            <a:endParaRPr lang="en-IN" dirty="0" smtClean="0"/>
          </a:p>
          <a:p>
            <a:r>
              <a:rPr lang="en-IN" dirty="0" smtClean="0"/>
              <a:t>Since </a:t>
            </a:r>
            <a:r>
              <a:rPr lang="en-IN" dirty="0"/>
              <a:t>the identities of the points do not change during the mean shift, we can trace back from points in a cluster to their original positions in 2D, and retrieve the spatial cluster extent</a:t>
            </a:r>
            <a:r>
              <a:rPr lang="en-IN" dirty="0" smtClean="0"/>
              <a:t>.</a:t>
            </a:r>
          </a:p>
          <a:p>
            <a:r>
              <a:rPr lang="en-IN" dirty="0" smtClean="0"/>
              <a:t> </a:t>
            </a:r>
            <a:r>
              <a:rPr lang="en-IN" dirty="0"/>
              <a:t>The </a:t>
            </a:r>
            <a:r>
              <a:rPr lang="en-IN" dirty="0">
                <a:solidFill>
                  <a:srgbClr val="FF0000"/>
                </a:solidFill>
              </a:rPr>
              <a:t>cluster value in </a:t>
            </a:r>
            <a:r>
              <a:rPr lang="en-IN" dirty="0" err="1">
                <a:solidFill>
                  <a:srgbClr val="FF0000"/>
                </a:solidFill>
              </a:rPr>
              <a:t>color</a:t>
            </a:r>
            <a:r>
              <a:rPr lang="en-IN" dirty="0">
                <a:solidFill>
                  <a:srgbClr val="FF0000"/>
                </a:solidFill>
              </a:rPr>
              <a:t> </a:t>
            </a:r>
            <a:r>
              <a:rPr lang="en-IN" dirty="0"/>
              <a:t>space gives us the average segment </a:t>
            </a:r>
            <a:r>
              <a:rPr lang="en-IN" dirty="0" err="1"/>
              <a:t>color</a:t>
            </a:r>
            <a:r>
              <a:rPr lang="en-IN" dirty="0"/>
              <a:t>, if desired.</a:t>
            </a:r>
          </a:p>
        </p:txBody>
      </p:sp>
    </p:spTree>
    <p:extLst>
      <p:ext uri="{BB962C8B-B14F-4D97-AF65-F5344CB8AC3E}">
        <p14:creationId xmlns:p14="http://schemas.microsoft.com/office/powerpoint/2010/main" val="40936314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Mean Shift</a:t>
            </a:r>
            <a:endParaRPr lang="en-IN" dirty="0"/>
          </a:p>
        </p:txBody>
      </p:sp>
      <p:sp>
        <p:nvSpPr>
          <p:cNvPr id="3" name="Content Placeholder 2"/>
          <p:cNvSpPr>
            <a:spLocks noGrp="1"/>
          </p:cNvSpPr>
          <p:nvPr>
            <p:ph idx="1"/>
          </p:nvPr>
        </p:nvSpPr>
        <p:spPr>
          <a:xfrm>
            <a:off x="457200" y="381000"/>
            <a:ext cx="8077200" cy="5791200"/>
          </a:xfrm>
        </p:spPr>
        <p:txBody>
          <a:bodyPr>
            <a:normAutofit fontScale="92500"/>
          </a:bodyPr>
          <a:lstStyle/>
          <a:p>
            <a:pPr marL="0" indent="0">
              <a:buNone/>
            </a:pPr>
            <a:r>
              <a:rPr lang="en-IN" dirty="0"/>
              <a:t>Example: </a:t>
            </a:r>
            <a:r>
              <a:rPr lang="en-IN" dirty="0" smtClean="0"/>
              <a:t>Mean </a:t>
            </a:r>
            <a:r>
              <a:rPr lang="en-IN" dirty="0"/>
              <a:t>shift segmentation applied to our skin image</a:t>
            </a:r>
            <a:r>
              <a:rPr lang="en-IN" dirty="0" smtClean="0"/>
              <a:t>.</a:t>
            </a:r>
          </a:p>
          <a:p>
            <a:r>
              <a:rPr lang="en-IN" dirty="0">
                <a:solidFill>
                  <a:srgbClr val="FF0000"/>
                </a:solidFill>
              </a:rPr>
              <a:t>Segment borders </a:t>
            </a:r>
            <a:r>
              <a:rPr lang="en-IN" dirty="0"/>
              <a:t>are shown in white. For each segment, we also show its average </a:t>
            </a:r>
            <a:r>
              <a:rPr lang="en-IN" dirty="0" err="1"/>
              <a:t>color</a:t>
            </a:r>
            <a:r>
              <a:rPr lang="en-IN" dirty="0"/>
              <a:t>. </a:t>
            </a:r>
            <a:endParaRPr lang="en-IN" dirty="0" smtClean="0"/>
          </a:p>
          <a:p>
            <a:r>
              <a:rPr lang="en-IN" dirty="0" smtClean="0"/>
              <a:t>As </a:t>
            </a:r>
            <a:r>
              <a:rPr lang="en-IN" dirty="0"/>
              <a:t>visible, segment borders are highly detailed, similar to those produced by the </a:t>
            </a:r>
            <a:r>
              <a:rPr lang="en-IN" dirty="0">
                <a:solidFill>
                  <a:srgbClr val="FF0000"/>
                </a:solidFill>
              </a:rPr>
              <a:t>normalized cuts </a:t>
            </a:r>
            <a:r>
              <a:rPr lang="en-IN" dirty="0"/>
              <a:t>method. </a:t>
            </a:r>
            <a:endParaRPr lang="en-IN" dirty="0" smtClean="0"/>
          </a:p>
          <a:p>
            <a:r>
              <a:rPr lang="en-IN" dirty="0" smtClean="0">
                <a:solidFill>
                  <a:srgbClr val="FF0000"/>
                </a:solidFill>
              </a:rPr>
              <a:t>Normalized </a:t>
            </a:r>
            <a:r>
              <a:rPr lang="en-IN" dirty="0">
                <a:solidFill>
                  <a:srgbClr val="FF0000"/>
                </a:solidFill>
              </a:rPr>
              <a:t>cu</a:t>
            </a:r>
            <a:r>
              <a:rPr lang="en-IN" dirty="0"/>
              <a:t>ts, borders that pass through </a:t>
            </a:r>
            <a:r>
              <a:rPr lang="en-IN" dirty="0">
                <a:solidFill>
                  <a:srgbClr val="FF0000"/>
                </a:solidFill>
              </a:rPr>
              <a:t>low-contrast</a:t>
            </a:r>
            <a:r>
              <a:rPr lang="en-IN" dirty="0"/>
              <a:t> image areas tend to be quite arbitrary, so </a:t>
            </a:r>
            <a:r>
              <a:rPr lang="en-IN" dirty="0">
                <a:solidFill>
                  <a:srgbClr val="FF0000"/>
                </a:solidFill>
              </a:rPr>
              <a:t>mean shift </a:t>
            </a:r>
            <a:r>
              <a:rPr lang="en-IN" dirty="0"/>
              <a:t>tends to work better for images where </a:t>
            </a:r>
            <a:r>
              <a:rPr lang="en-IN" dirty="0">
                <a:solidFill>
                  <a:srgbClr val="FF0000"/>
                </a:solidFill>
              </a:rPr>
              <a:t>segments</a:t>
            </a:r>
            <a:r>
              <a:rPr lang="en-IN" dirty="0"/>
              <a:t> are separated by </a:t>
            </a:r>
            <a:r>
              <a:rPr lang="en-IN" dirty="0" err="1">
                <a:solidFill>
                  <a:srgbClr val="FF0000"/>
                </a:solidFill>
              </a:rPr>
              <a:t>highcontrast</a:t>
            </a:r>
            <a:r>
              <a:rPr lang="en-IN" dirty="0">
                <a:solidFill>
                  <a:srgbClr val="FF0000"/>
                </a:solidFill>
              </a:rPr>
              <a:t> </a:t>
            </a:r>
            <a:r>
              <a:rPr lang="en-IN" dirty="0" smtClean="0"/>
              <a:t>edges.</a:t>
            </a:r>
          </a:p>
          <a:p>
            <a:r>
              <a:rPr lang="en-IN" dirty="0" smtClean="0"/>
              <a:t>Small </a:t>
            </a:r>
            <a:r>
              <a:rPr lang="en-IN" dirty="0" err="1"/>
              <a:t>color</a:t>
            </a:r>
            <a:r>
              <a:rPr lang="en-IN" dirty="0"/>
              <a:t> changes will perturb the density and thus pull points closely located in the density space into different clusters. </a:t>
            </a:r>
            <a:endParaRPr lang="en-IN" dirty="0" smtClean="0"/>
          </a:p>
          <a:p>
            <a:r>
              <a:rPr lang="en-IN" dirty="0" smtClean="0"/>
              <a:t>Another </a:t>
            </a:r>
            <a:r>
              <a:rPr lang="en-IN" dirty="0"/>
              <a:t>challenge is controlling the </a:t>
            </a:r>
            <a:r>
              <a:rPr lang="en-IN" dirty="0">
                <a:solidFill>
                  <a:srgbClr val="FF0000"/>
                </a:solidFill>
              </a:rPr>
              <a:t>number of clusters</a:t>
            </a:r>
            <a:r>
              <a:rPr lang="en-IN" dirty="0"/>
              <a:t>. </a:t>
            </a:r>
            <a:endParaRPr lang="en-IN" dirty="0" smtClean="0"/>
          </a:p>
          <a:p>
            <a:r>
              <a:rPr lang="en-IN" dirty="0" smtClean="0"/>
              <a:t>While </a:t>
            </a:r>
            <a:r>
              <a:rPr lang="en-IN" dirty="0"/>
              <a:t>this can be done by tuning the kernel bandwidth h (larger kernels generate less clusters), the mean shift algorithm does not prescribe the </a:t>
            </a:r>
            <a:r>
              <a:rPr lang="en-IN" dirty="0">
                <a:solidFill>
                  <a:srgbClr val="FF0000"/>
                </a:solidFill>
              </a:rPr>
              <a:t>segment count</a:t>
            </a:r>
            <a:r>
              <a:rPr lang="en-IN" dirty="0"/>
              <a:t>, in contrast to, e.g., normalized cuts</a:t>
            </a:r>
          </a:p>
        </p:txBody>
      </p:sp>
    </p:spTree>
    <p:extLst>
      <p:ext uri="{BB962C8B-B14F-4D97-AF65-F5344CB8AC3E}">
        <p14:creationId xmlns:p14="http://schemas.microsoft.com/office/powerpoint/2010/main" val="575331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72200"/>
            <a:ext cx="8382000" cy="673100"/>
          </a:xfrm>
        </p:spPr>
        <p:txBody>
          <a:bodyPr>
            <a:normAutofit fontScale="90000"/>
          </a:bodyPr>
          <a:lstStyle/>
          <a:p>
            <a:r>
              <a:rPr lang="en-US" dirty="0" smtClean="0"/>
              <a:t>Image foresting transform</a:t>
            </a:r>
            <a:endParaRPr lang="en-US" dirty="0"/>
          </a:p>
        </p:txBody>
      </p:sp>
      <p:sp>
        <p:nvSpPr>
          <p:cNvPr id="3" name="Content Placeholder 2"/>
          <p:cNvSpPr>
            <a:spLocks noGrp="1"/>
          </p:cNvSpPr>
          <p:nvPr>
            <p:ph idx="1"/>
          </p:nvPr>
        </p:nvSpPr>
        <p:spPr>
          <a:xfrm>
            <a:off x="762000" y="381000"/>
            <a:ext cx="7543800" cy="5638800"/>
          </a:xfrm>
        </p:spPr>
        <p:txBody>
          <a:bodyPr>
            <a:normAutofit fontScale="92500" lnSpcReduction="10000"/>
          </a:bodyPr>
          <a:lstStyle/>
          <a:p>
            <a:r>
              <a:rPr lang="en-IN" dirty="0"/>
              <a:t>The method starts by constructing a graph G = (V,E) where each image pixel is a node, and pixel </a:t>
            </a:r>
            <a:r>
              <a:rPr lang="en-IN" dirty="0" err="1"/>
              <a:t>neighborhood</a:t>
            </a:r>
            <a:r>
              <a:rPr lang="en-IN" dirty="0"/>
              <a:t> relations create edges. </a:t>
            </a:r>
            <a:endParaRPr lang="en-IN" dirty="0" smtClean="0"/>
          </a:p>
          <a:p>
            <a:r>
              <a:rPr lang="en-IN" dirty="0" smtClean="0"/>
              <a:t>The </a:t>
            </a:r>
            <a:r>
              <a:rPr lang="en-IN" dirty="0"/>
              <a:t>edges (u, v) ∈ E carry </a:t>
            </a:r>
            <a:r>
              <a:rPr lang="en-IN" dirty="0">
                <a:solidFill>
                  <a:srgbClr val="FF0000"/>
                </a:solidFill>
              </a:rPr>
              <a:t>weights</a:t>
            </a:r>
            <a:r>
              <a:rPr lang="en-IN" dirty="0"/>
              <a:t> w(u, v) which encode the </a:t>
            </a:r>
            <a:r>
              <a:rPr lang="en-IN" dirty="0">
                <a:solidFill>
                  <a:srgbClr val="FF0000"/>
                </a:solidFill>
              </a:rPr>
              <a:t>Euclidean distance </a:t>
            </a:r>
            <a:r>
              <a:rPr lang="en-IN" dirty="0"/>
              <a:t>between their </a:t>
            </a:r>
            <a:r>
              <a:rPr lang="en-IN" dirty="0" err="1"/>
              <a:t>colors</a:t>
            </a:r>
            <a:r>
              <a:rPr lang="en-IN" dirty="0" smtClean="0"/>
              <a:t>.</a:t>
            </a:r>
          </a:p>
          <a:p>
            <a:r>
              <a:rPr lang="en-IN" dirty="0"/>
              <a:t>(u, v) which encode the Euclidean distance between their </a:t>
            </a:r>
            <a:r>
              <a:rPr lang="en-IN" dirty="0" err="1"/>
              <a:t>colors</a:t>
            </a:r>
            <a:r>
              <a:rPr lang="en-IN" dirty="0"/>
              <a:t>. Next, assume we can compute, for any </a:t>
            </a:r>
            <a:r>
              <a:rPr lang="en-IN" dirty="0">
                <a:solidFill>
                  <a:srgbClr val="FF0000"/>
                </a:solidFill>
              </a:rPr>
              <a:t>path π</a:t>
            </a:r>
            <a:r>
              <a:rPr lang="en-IN" dirty="0"/>
              <a:t> ⊂ G, a positive cost f(π). </a:t>
            </a:r>
            <a:endParaRPr lang="en-IN" dirty="0" smtClean="0"/>
          </a:p>
          <a:p>
            <a:r>
              <a:rPr lang="en-IN" dirty="0" smtClean="0"/>
              <a:t>Define </a:t>
            </a:r>
            <a:r>
              <a:rPr lang="en-IN" dirty="0"/>
              <a:t>an optimal path ending at a node v ∈ V as being the minimal-cost path from all possible paths over G that end at v</a:t>
            </a:r>
            <a:r>
              <a:rPr lang="en-IN" dirty="0" smtClean="0"/>
              <a:t>.</a:t>
            </a:r>
          </a:p>
          <a:p>
            <a:r>
              <a:rPr lang="en-IN" dirty="0" smtClean="0"/>
              <a:t> </a:t>
            </a:r>
            <a:r>
              <a:rPr lang="en-IN" dirty="0"/>
              <a:t>The IFT then computes an </a:t>
            </a:r>
            <a:r>
              <a:rPr lang="en-IN" dirty="0">
                <a:solidFill>
                  <a:srgbClr val="FF0000"/>
                </a:solidFill>
              </a:rPr>
              <a:t>optimal path forest</a:t>
            </a:r>
            <a:r>
              <a:rPr lang="en-IN" dirty="0"/>
              <a:t>, or set of disjoint trees, that covers all nodes in G, so that each path in this forest is optimal in the above </a:t>
            </a:r>
            <a:r>
              <a:rPr lang="en-IN" dirty="0" smtClean="0"/>
              <a:t>sense.</a:t>
            </a:r>
          </a:p>
          <a:p>
            <a:r>
              <a:rPr lang="en-IN" dirty="0" smtClean="0"/>
              <a:t> </a:t>
            </a:r>
            <a:r>
              <a:rPr lang="en-IN" dirty="0"/>
              <a:t>IFT partitions G into several disjoint subsets. Each subset has a root node (the root of each forest’s trees) so that all nodes in that subset are closer to the root than to any other root.</a:t>
            </a:r>
            <a:endParaRPr lang="en-US" dirty="0"/>
          </a:p>
        </p:txBody>
      </p:sp>
    </p:spTree>
    <p:extLst>
      <p:ext uri="{BB962C8B-B14F-4D97-AF65-F5344CB8AC3E}">
        <p14:creationId xmlns:p14="http://schemas.microsoft.com/office/powerpoint/2010/main" val="33313796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72200"/>
            <a:ext cx="6477000" cy="673100"/>
          </a:xfrm>
        </p:spPr>
        <p:txBody>
          <a:bodyPr>
            <a:noAutofit/>
          </a:bodyPr>
          <a:lstStyle/>
          <a:p>
            <a:r>
              <a:rPr lang="en-IN" sz="4000" dirty="0" smtClean="0"/>
              <a:t>Image foresting transform</a:t>
            </a:r>
            <a:endParaRPr lang="en-IN" sz="4000" dirty="0"/>
          </a:p>
        </p:txBody>
      </p:sp>
      <p:sp>
        <p:nvSpPr>
          <p:cNvPr id="3" name="Content Placeholder 2"/>
          <p:cNvSpPr>
            <a:spLocks noGrp="1"/>
          </p:cNvSpPr>
          <p:nvPr>
            <p:ph idx="1"/>
          </p:nvPr>
        </p:nvSpPr>
        <p:spPr>
          <a:xfrm>
            <a:off x="762000" y="685800"/>
            <a:ext cx="7543800" cy="5486400"/>
          </a:xfrm>
        </p:spPr>
        <p:txBody>
          <a:bodyPr/>
          <a:lstStyle/>
          <a:p>
            <a:r>
              <a:rPr lang="en-IN" dirty="0"/>
              <a:t>First, we select a few pixels xi ∈ I in the input image I, which we label by distinct-valued labels L(i) = i. All other pixels are </a:t>
            </a:r>
            <a:r>
              <a:rPr lang="en-IN" dirty="0" err="1"/>
              <a:t>labeled</a:t>
            </a:r>
            <a:r>
              <a:rPr lang="en-IN" dirty="0"/>
              <a:t> with a value L = 0. Next, for all trivial paths consisting of a single pixel x we use as cost function f(x) = </a:t>
            </a:r>
            <a:r>
              <a:rPr lang="en-IN" dirty="0" smtClean="0"/>
              <a:t>0 </a:t>
            </a:r>
            <a:r>
              <a:rPr lang="en-IN" dirty="0"/>
              <a:t>if L(x) </a:t>
            </a:r>
            <a:r>
              <a:rPr lang="en-IN" dirty="0" smtClean="0"/>
              <a:t>&lt;&gt;0</a:t>
            </a:r>
          </a:p>
          <a:p>
            <a:pPr marL="0" indent="0">
              <a:buNone/>
            </a:pPr>
            <a:r>
              <a:rPr lang="en-IN" dirty="0"/>
              <a:t>	</a:t>
            </a:r>
            <a:r>
              <a:rPr lang="en-IN" dirty="0" smtClean="0"/>
              <a:t>	    ∞ </a:t>
            </a:r>
            <a:r>
              <a:rPr lang="en-IN" dirty="0"/>
              <a:t>if L(x)=0</a:t>
            </a:r>
            <a:r>
              <a:rPr lang="en-IN" dirty="0" smtClean="0"/>
              <a:t>.</a:t>
            </a:r>
          </a:p>
          <a:p>
            <a:r>
              <a:rPr lang="en-IN" dirty="0"/>
              <a:t>IFT operation as finding minimal-cost paths, in terms of the image </a:t>
            </a:r>
            <a:r>
              <a:rPr lang="en-IN" dirty="0" err="1"/>
              <a:t>colors</a:t>
            </a:r>
            <a:r>
              <a:rPr lang="en-IN" dirty="0"/>
              <a:t>, that link all pixels with the </a:t>
            </a:r>
            <a:r>
              <a:rPr lang="en-IN" dirty="0" err="1"/>
              <a:t>labeled</a:t>
            </a:r>
            <a:r>
              <a:rPr lang="en-IN" dirty="0"/>
              <a:t> pixels</a:t>
            </a:r>
            <a:r>
              <a:rPr lang="en-IN" dirty="0" smtClean="0"/>
              <a:t>.</a:t>
            </a:r>
          </a:p>
          <a:p>
            <a:r>
              <a:rPr lang="en-IN" dirty="0" smtClean="0"/>
              <a:t> </a:t>
            </a:r>
            <a:r>
              <a:rPr lang="en-IN" dirty="0"/>
              <a:t>Segment borders occur naturally along curves along which the image </a:t>
            </a:r>
            <a:r>
              <a:rPr lang="en-IN" dirty="0" err="1"/>
              <a:t>color</a:t>
            </a:r>
            <a:r>
              <a:rPr lang="en-IN" dirty="0"/>
              <a:t> differences, encoded by the graph weights w, are highest.</a:t>
            </a:r>
          </a:p>
        </p:txBody>
      </p:sp>
    </p:spTree>
    <p:extLst>
      <p:ext uri="{BB962C8B-B14F-4D97-AF65-F5344CB8AC3E}">
        <p14:creationId xmlns:p14="http://schemas.microsoft.com/office/powerpoint/2010/main" val="2422801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72200"/>
            <a:ext cx="7620000" cy="673100"/>
          </a:xfrm>
        </p:spPr>
        <p:txBody>
          <a:bodyPr>
            <a:normAutofit fontScale="90000"/>
          </a:bodyPr>
          <a:lstStyle/>
          <a:p>
            <a:r>
              <a:rPr lang="en-IN" dirty="0" smtClean="0"/>
              <a:t>Image forecasting transform</a:t>
            </a:r>
            <a:endParaRPr lang="en-IN" dirty="0"/>
          </a:p>
        </p:txBody>
      </p:sp>
      <p:sp>
        <p:nvSpPr>
          <p:cNvPr id="3" name="Content Placeholder 2"/>
          <p:cNvSpPr>
            <a:spLocks noGrp="1"/>
          </p:cNvSpPr>
          <p:nvPr>
            <p:ph idx="1"/>
          </p:nvPr>
        </p:nvSpPr>
        <p:spPr>
          <a:xfrm>
            <a:off x="762000" y="685800"/>
            <a:ext cx="7543800" cy="5410200"/>
          </a:xfrm>
        </p:spPr>
        <p:txBody>
          <a:bodyPr/>
          <a:lstStyle/>
          <a:p>
            <a:r>
              <a:rPr lang="en-IN" dirty="0" err="1"/>
              <a:t>Example:IFT</a:t>
            </a:r>
            <a:r>
              <a:rPr lang="en-IN" dirty="0"/>
              <a:t> segmentation on our skin image</a:t>
            </a:r>
            <a:r>
              <a:rPr lang="en-IN" dirty="0" smtClean="0"/>
              <a:t>.</a:t>
            </a:r>
          </a:p>
          <a:p>
            <a:r>
              <a:rPr lang="en-IN" dirty="0"/>
              <a:t>To run this method, we need to label two pixels, one inside the skin </a:t>
            </a:r>
            <a:r>
              <a:rPr lang="en-IN" dirty="0" err="1"/>
              <a:t>tumor</a:t>
            </a:r>
            <a:r>
              <a:rPr lang="en-IN" dirty="0"/>
              <a:t>, and one outside it</a:t>
            </a:r>
            <a:r>
              <a:rPr lang="en-IN" dirty="0" smtClean="0"/>
              <a:t>.</a:t>
            </a:r>
            <a:endParaRPr lang="en-IN" dirty="0"/>
          </a:p>
          <a:p>
            <a:r>
              <a:rPr lang="en-IN" dirty="0"/>
              <a:t>By construction, since we have two labels, </a:t>
            </a:r>
            <a:r>
              <a:rPr lang="en-IN" dirty="0" smtClean="0"/>
              <a:t>get </a:t>
            </a:r>
            <a:r>
              <a:rPr lang="en-IN" dirty="0"/>
              <a:t>exactly two segments. These are always compact since all pixels in a segment are connected to its root by contiguous paths</a:t>
            </a:r>
            <a:r>
              <a:rPr lang="en-IN" dirty="0" smtClean="0"/>
              <a:t>.</a:t>
            </a:r>
          </a:p>
          <a:p>
            <a:r>
              <a:rPr lang="en-IN" dirty="0" smtClean="0"/>
              <a:t>The label </a:t>
            </a:r>
            <a:r>
              <a:rPr lang="en-IN" dirty="0"/>
              <a:t>assignment can be potentially automated. </a:t>
            </a:r>
            <a:endParaRPr lang="en-IN" dirty="0" smtClean="0"/>
          </a:p>
          <a:p>
            <a:r>
              <a:rPr lang="en-IN" dirty="0" smtClean="0"/>
              <a:t>For </a:t>
            </a:r>
            <a:r>
              <a:rPr lang="en-IN" dirty="0"/>
              <a:t>instance, if we know that the </a:t>
            </a:r>
            <a:r>
              <a:rPr lang="en-IN" dirty="0" err="1"/>
              <a:t>tumor</a:t>
            </a:r>
            <a:r>
              <a:rPr lang="en-IN" dirty="0"/>
              <a:t> is always surrounded by normal skin, we can select one label as being close to the image boundary, and the second label as being a dark-</a:t>
            </a:r>
            <a:r>
              <a:rPr lang="en-IN" dirty="0" err="1"/>
              <a:t>colored</a:t>
            </a:r>
            <a:r>
              <a:rPr lang="en-IN" dirty="0"/>
              <a:t> pixel far away from the boundary</a:t>
            </a:r>
            <a:endParaRPr lang="en-IN" dirty="0" smtClean="0"/>
          </a:p>
          <a:p>
            <a:endParaRPr lang="en-IN" dirty="0"/>
          </a:p>
        </p:txBody>
      </p:sp>
    </p:spTree>
    <p:extLst>
      <p:ext uri="{BB962C8B-B14F-4D97-AF65-F5344CB8AC3E}">
        <p14:creationId xmlns:p14="http://schemas.microsoft.com/office/powerpoint/2010/main" val="36699361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172200"/>
            <a:ext cx="7315200" cy="673100"/>
          </a:xfrm>
        </p:spPr>
        <p:txBody>
          <a:bodyPr>
            <a:normAutofit fontScale="90000"/>
          </a:bodyPr>
          <a:lstStyle/>
          <a:p>
            <a:r>
              <a:rPr lang="en-US" dirty="0"/>
              <a:t>C</a:t>
            </a:r>
            <a:r>
              <a:rPr lang="en-US" dirty="0" smtClean="0"/>
              <a:t>onnected components</a:t>
            </a:r>
            <a:endParaRPr lang="en-US" dirty="0"/>
          </a:p>
        </p:txBody>
      </p:sp>
      <p:sp>
        <p:nvSpPr>
          <p:cNvPr id="3" name="Content Placeholder 2"/>
          <p:cNvSpPr>
            <a:spLocks noGrp="1"/>
          </p:cNvSpPr>
          <p:nvPr>
            <p:ph idx="1"/>
          </p:nvPr>
        </p:nvSpPr>
        <p:spPr>
          <a:xfrm>
            <a:off x="762000" y="685800"/>
            <a:ext cx="7543800" cy="5257800"/>
          </a:xfrm>
        </p:spPr>
        <p:txBody>
          <a:bodyPr>
            <a:normAutofit fontScale="92500" lnSpcReduction="10000"/>
          </a:bodyPr>
          <a:lstStyle/>
          <a:p>
            <a:r>
              <a:rPr lang="en-IN" dirty="0"/>
              <a:t>First, a segmentation operation separates the image into foreground and background </a:t>
            </a:r>
            <a:r>
              <a:rPr lang="en-IN" dirty="0" smtClean="0"/>
              <a:t>pixels.</a:t>
            </a:r>
          </a:p>
          <a:p>
            <a:r>
              <a:rPr lang="en-IN" dirty="0"/>
              <a:t>assume that the </a:t>
            </a:r>
            <a:r>
              <a:rPr lang="en-IN" dirty="0" smtClean="0"/>
              <a:t>segmentation </a:t>
            </a:r>
            <a:r>
              <a:rPr lang="en-IN" dirty="0"/>
              <a:t>creates an integer attribute </a:t>
            </a:r>
            <a:r>
              <a:rPr lang="en-IN" i="1" dirty="0"/>
              <a:t>comp</a:t>
            </a:r>
            <a:r>
              <a:rPr lang="en-IN" dirty="0"/>
              <a:t> for the image dataset, where the </a:t>
            </a:r>
            <a:r>
              <a:rPr lang="en-IN" dirty="0" err="1"/>
              <a:t>background</a:t>
            </a:r>
            <a:r>
              <a:rPr lang="en-IN" dirty="0"/>
              <a:t> and foreground pixels are marked by the reserved values BACKGROUND and FOREGROUND, respectively</a:t>
            </a:r>
            <a:r>
              <a:rPr lang="en-IN" dirty="0" smtClean="0"/>
              <a:t>.</a:t>
            </a:r>
          </a:p>
          <a:p>
            <a:r>
              <a:rPr lang="en-IN" dirty="0"/>
              <a:t> find the first FOREGROUND pixel, we set its </a:t>
            </a:r>
            <a:r>
              <a:rPr lang="en-IN" i="1" dirty="0"/>
              <a:t>comp</a:t>
            </a:r>
            <a:r>
              <a:rPr lang="en-IN" dirty="0"/>
              <a:t> value and that of all its direct and indirect FOREGROUND </a:t>
            </a:r>
            <a:r>
              <a:rPr lang="en-IN" dirty="0" err="1"/>
              <a:t>neighbors</a:t>
            </a:r>
            <a:r>
              <a:rPr lang="en-IN" dirty="0"/>
              <a:t> to C, increment C, and repeat the scanning until all FOREGROUND pixels are </a:t>
            </a:r>
            <a:r>
              <a:rPr lang="en-IN" dirty="0" smtClean="0"/>
              <a:t>exhausted</a:t>
            </a:r>
            <a:r>
              <a:rPr lang="en-IN" dirty="0"/>
              <a:t>. </a:t>
            </a:r>
            <a:endParaRPr lang="en-IN" dirty="0" smtClean="0"/>
          </a:p>
          <a:p>
            <a:r>
              <a:rPr lang="en-IN" dirty="0"/>
              <a:t>At the core of the algorithm is the process of finding all FOREGROUND pixels that are direct or indirect </a:t>
            </a:r>
            <a:r>
              <a:rPr lang="en-IN" dirty="0" err="1"/>
              <a:t>neighbors</a:t>
            </a:r>
            <a:r>
              <a:rPr lang="en-IN" dirty="0"/>
              <a:t> to a given pixel. </a:t>
            </a:r>
            <a:endParaRPr lang="en-IN" dirty="0" smtClean="0"/>
          </a:p>
          <a:p>
            <a:r>
              <a:rPr lang="en-IN" dirty="0" smtClean="0"/>
              <a:t>This </a:t>
            </a:r>
            <a:r>
              <a:rPr lang="en-IN" dirty="0"/>
              <a:t>operation, also known as flood fill in computer graphics, can be easily implemented using a stack data structure holding pixel coordinates</a:t>
            </a:r>
            <a:endParaRPr lang="en-US" dirty="0"/>
          </a:p>
        </p:txBody>
      </p:sp>
    </p:spTree>
    <p:extLst>
      <p:ext uri="{BB962C8B-B14F-4D97-AF65-F5344CB8AC3E}">
        <p14:creationId xmlns:p14="http://schemas.microsoft.com/office/powerpoint/2010/main" val="6571609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172200"/>
            <a:ext cx="6781800" cy="673100"/>
          </a:xfrm>
        </p:spPr>
        <p:txBody>
          <a:bodyPr>
            <a:normAutofit fontScale="90000"/>
          </a:bodyPr>
          <a:lstStyle/>
          <a:p>
            <a:r>
              <a:rPr lang="en-IN" dirty="0" smtClean="0"/>
              <a:t>Connected Components</a:t>
            </a:r>
            <a:endParaRPr lang="en-IN" dirty="0"/>
          </a:p>
        </p:txBody>
      </p:sp>
      <p:sp>
        <p:nvSpPr>
          <p:cNvPr id="3" name="Content Placeholder 2"/>
          <p:cNvSpPr>
            <a:spLocks noGrp="1"/>
          </p:cNvSpPr>
          <p:nvPr>
            <p:ph idx="1"/>
          </p:nvPr>
        </p:nvSpPr>
        <p:spPr>
          <a:xfrm>
            <a:off x="762000" y="26232"/>
            <a:ext cx="7543800" cy="6079293"/>
          </a:xfrm>
        </p:spPr>
        <p:txBody>
          <a:bodyPr>
            <a:normAutofit lnSpcReduction="10000"/>
          </a:bodyPr>
          <a:lstStyle/>
          <a:p>
            <a:endParaRPr lang="en-IN" dirty="0" smtClean="0"/>
          </a:p>
          <a:p>
            <a:r>
              <a:rPr lang="en-IN" dirty="0"/>
              <a:t>After the function </a:t>
            </a:r>
            <a:r>
              <a:rPr lang="en-IN" dirty="0" smtClean="0"/>
              <a:t>connected Components </a:t>
            </a:r>
            <a:r>
              <a:rPr lang="en-IN" dirty="0"/>
              <a:t>returns, the array </a:t>
            </a:r>
            <a:r>
              <a:rPr lang="en-IN" i="1" dirty="0"/>
              <a:t>comp</a:t>
            </a:r>
            <a:r>
              <a:rPr lang="en-IN" dirty="0"/>
              <a:t> contains every pixel marked by the </a:t>
            </a:r>
            <a:r>
              <a:rPr lang="en-IN" dirty="0">
                <a:solidFill>
                  <a:srgbClr val="FF0000"/>
                </a:solidFill>
              </a:rPr>
              <a:t>nonnegative</a:t>
            </a:r>
            <a:r>
              <a:rPr lang="en-IN" dirty="0"/>
              <a:t> identifier of its connected component or the BACKGROUND </a:t>
            </a:r>
            <a:r>
              <a:rPr lang="en-IN" dirty="0" smtClean="0"/>
              <a:t>value</a:t>
            </a:r>
          </a:p>
          <a:p>
            <a:r>
              <a:rPr lang="en-IN" dirty="0" smtClean="0"/>
              <a:t>Each </a:t>
            </a:r>
            <a:r>
              <a:rPr lang="en-IN" dirty="0"/>
              <a:t>component is color-coded by a different hue. We can now easily distinguish the largest component, marked in red, which corresponds to the cranial bone. </a:t>
            </a:r>
            <a:endParaRPr lang="en-IN" dirty="0" smtClean="0"/>
          </a:p>
          <a:p>
            <a:r>
              <a:rPr lang="en-IN" dirty="0" smtClean="0"/>
              <a:t>If </a:t>
            </a:r>
            <a:r>
              <a:rPr lang="en-IN" dirty="0"/>
              <a:t>desired, we can now filter the components based on size. </a:t>
            </a:r>
            <a:endParaRPr lang="en-IN" dirty="0" smtClean="0"/>
          </a:p>
          <a:p>
            <a:r>
              <a:rPr lang="en-IN" dirty="0" smtClean="0"/>
              <a:t>For </a:t>
            </a:r>
            <a:r>
              <a:rPr lang="en-IN" dirty="0"/>
              <a:t>this, we count the number of pixels in every </a:t>
            </a:r>
            <a:r>
              <a:rPr lang="en-IN" dirty="0" smtClean="0"/>
              <a:t>connected </a:t>
            </a:r>
            <a:r>
              <a:rPr lang="en-IN" dirty="0"/>
              <a:t>component, e.g., using a scan-line traversal of the image or a flood fill from the first pixel belonging to that component, and next mark components whose size is below the desired threshold by the BACKGROUND value. Removing small connected components is also known as island removal</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4267200"/>
            <a:ext cx="2276475"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3713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2200"/>
            <a:ext cx="8458200" cy="673100"/>
          </a:xfrm>
        </p:spPr>
        <p:txBody>
          <a:bodyPr>
            <a:normAutofit fontScale="90000"/>
          </a:bodyPr>
          <a:lstStyle/>
          <a:p>
            <a:r>
              <a:rPr lang="en-US" dirty="0" smtClean="0"/>
              <a:t>Image Data Representation</a:t>
            </a:r>
            <a:endParaRPr lang="en-US" dirty="0"/>
          </a:p>
        </p:txBody>
      </p:sp>
      <p:sp>
        <p:nvSpPr>
          <p:cNvPr id="3" name="Content Placeholder 2"/>
          <p:cNvSpPr>
            <a:spLocks noGrp="1"/>
          </p:cNvSpPr>
          <p:nvPr>
            <p:ph idx="1"/>
          </p:nvPr>
        </p:nvSpPr>
        <p:spPr>
          <a:xfrm>
            <a:off x="228600" y="533400"/>
            <a:ext cx="8077200" cy="5181600"/>
          </a:xfrm>
        </p:spPr>
        <p:txBody>
          <a:bodyPr>
            <a:normAutofit/>
          </a:bodyPr>
          <a:lstStyle/>
          <a:p>
            <a:r>
              <a:rPr lang="en-US" dirty="0" smtClean="0"/>
              <a:t>What is an image?</a:t>
            </a:r>
          </a:p>
          <a:p>
            <a:pPr marL="0" indent="0">
              <a:buNone/>
            </a:pPr>
            <a:endParaRPr lang="en-US" dirty="0" smtClean="0"/>
          </a:p>
          <a:p>
            <a:r>
              <a:rPr lang="en-US" dirty="0"/>
              <a:t>A</a:t>
            </a:r>
            <a:r>
              <a:rPr lang="en-US" dirty="0" smtClean="0"/>
              <a:t>n image is a two-dimensional array, or matrix, of pixels.</a:t>
            </a:r>
          </a:p>
          <a:p>
            <a:r>
              <a:rPr lang="en-US" dirty="0" smtClean="0"/>
              <a:t>pixels have square shapes, i.e., an aspect ratio of 1 to 1. </a:t>
            </a:r>
          </a:p>
          <a:p>
            <a:r>
              <a:rPr lang="en-US" dirty="0" smtClean="0"/>
              <a:t>Every image pixel contains one or several scalar values. </a:t>
            </a:r>
          </a:p>
          <a:p>
            <a:pPr marL="0" indent="0">
              <a:buNone/>
            </a:pPr>
            <a:endParaRPr lang="en-US" dirty="0" smtClean="0"/>
          </a:p>
          <a:p>
            <a:r>
              <a:rPr lang="en-US" dirty="0" smtClean="0"/>
              <a:t>Gray scale, or monochrome, images contain one scalar value per pixel</a:t>
            </a:r>
          </a:p>
          <a:p>
            <a:endParaRPr lang="en-US" dirty="0" smtClean="0"/>
          </a:p>
          <a:p>
            <a:r>
              <a:rPr lang="en-US" dirty="0" smtClean="0"/>
              <a:t> Color images usually contain three such scalar values, corresponding to a RGB or HSV (hue-saturation-value) encoding of the pixel color.</a:t>
            </a:r>
            <a:endParaRPr lang="en-US" dirty="0"/>
          </a:p>
        </p:txBody>
      </p:sp>
    </p:spTree>
    <p:extLst>
      <p:ext uri="{BB962C8B-B14F-4D97-AF65-F5344CB8AC3E}">
        <p14:creationId xmlns:p14="http://schemas.microsoft.com/office/powerpoint/2010/main" val="513423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172200"/>
            <a:ext cx="8839200" cy="673100"/>
          </a:xfrm>
        </p:spPr>
        <p:txBody>
          <a:bodyPr>
            <a:normAutofit fontScale="90000"/>
          </a:bodyPr>
          <a:lstStyle/>
          <a:p>
            <a:r>
              <a:rPr lang="en-US" dirty="0" smtClean="0"/>
              <a:t>Image Data Representation</a:t>
            </a:r>
            <a:endParaRPr lang="en-US" dirty="0"/>
          </a:p>
        </p:txBody>
      </p:sp>
      <p:sp>
        <p:nvSpPr>
          <p:cNvPr id="3" name="Content Placeholder 2"/>
          <p:cNvSpPr>
            <a:spLocks noGrp="1"/>
          </p:cNvSpPr>
          <p:nvPr>
            <p:ph idx="1"/>
          </p:nvPr>
        </p:nvSpPr>
        <p:spPr>
          <a:xfrm>
            <a:off x="457200" y="609600"/>
            <a:ext cx="8229600" cy="5257800"/>
          </a:xfrm>
        </p:spPr>
        <p:txBody>
          <a:bodyPr>
            <a:normAutofit/>
          </a:bodyPr>
          <a:lstStyle/>
          <a:p>
            <a:r>
              <a:rPr lang="en-US" dirty="0" smtClean="0"/>
              <a:t>An image is more than a uniform two-dimensional dataset.</a:t>
            </a:r>
          </a:p>
          <a:p>
            <a:pPr marL="0" indent="0">
              <a:buNone/>
            </a:pPr>
            <a:endParaRPr lang="en-US" dirty="0" smtClean="0"/>
          </a:p>
          <a:p>
            <a:r>
              <a:rPr lang="en-US" dirty="0" smtClean="0"/>
              <a:t>Monochrome images contain one scalar attribute per pixel, indicating the luminance, or intensity, of each pixel.</a:t>
            </a:r>
          </a:p>
          <a:p>
            <a:r>
              <a:rPr lang="en-US" dirty="0" smtClean="0"/>
              <a:t>Color images contain one color attribute per pixel. In practice, color is represented as a triplet of scalar attributes, which correspond to a RGB or HSV color encoding.</a:t>
            </a:r>
          </a:p>
          <a:p>
            <a:r>
              <a:rPr lang="en-US" dirty="0" smtClean="0"/>
              <a:t>value of a pixel is considered constant over the entire pixel surface.</a:t>
            </a:r>
          </a:p>
          <a:p>
            <a:r>
              <a:rPr lang="en-US" dirty="0" smtClean="0"/>
              <a:t>images use a piecewise constant interpolation of luminance or color samples located at the pixel centers</a:t>
            </a:r>
            <a:endParaRPr lang="en-US" dirty="0"/>
          </a:p>
        </p:txBody>
      </p:sp>
    </p:spTree>
    <p:extLst>
      <p:ext uri="{BB962C8B-B14F-4D97-AF65-F5344CB8AC3E}">
        <p14:creationId xmlns:p14="http://schemas.microsoft.com/office/powerpoint/2010/main" val="2984018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0"/>
            <a:ext cx="9067800" cy="685800"/>
          </a:xfrm>
        </p:spPr>
        <p:txBody>
          <a:bodyPr>
            <a:normAutofit fontScale="90000"/>
          </a:bodyPr>
          <a:lstStyle/>
          <a:p>
            <a:pPr algn="ctr"/>
            <a:r>
              <a:rPr lang="en-US" sz="4000" dirty="0" smtClean="0"/>
              <a:t>Image Data Representation-2D Image</a:t>
            </a:r>
            <a:endParaRPr lang="en-US" sz="4000" dirty="0"/>
          </a:p>
        </p:txBody>
      </p:sp>
      <p:sp>
        <p:nvSpPr>
          <p:cNvPr id="3" name="Content Placeholder 2"/>
          <p:cNvSpPr>
            <a:spLocks noGrp="1"/>
          </p:cNvSpPr>
          <p:nvPr>
            <p:ph idx="1"/>
          </p:nvPr>
        </p:nvSpPr>
        <p:spPr>
          <a:xfrm>
            <a:off x="381000" y="685800"/>
            <a:ext cx="8534400" cy="5334000"/>
          </a:xfrm>
        </p:spPr>
        <p:txBody>
          <a:bodyPr>
            <a:normAutofit/>
          </a:bodyPr>
          <a:lstStyle/>
          <a:p>
            <a:r>
              <a:rPr lang="en-US" dirty="0" smtClean="0"/>
              <a:t>First, use a full float resolution to encode each image data attribute, instead of the less-precise 24-bit or palette-based formats. precision is essential to perform several operations on images without losing accuracy.</a:t>
            </a:r>
          </a:p>
          <a:p>
            <a:endParaRPr lang="en-US" dirty="0" smtClean="0"/>
          </a:p>
          <a:p>
            <a:r>
              <a:rPr lang="en-US" dirty="0" smtClean="0"/>
              <a:t>Second, allow images to store any number (and type) of data attributes. Besides luminance or color, image datasets can store vector or tensor data attributes. This flexibility  allows to perform a wide range of processing operations on image data.</a:t>
            </a:r>
          </a:p>
          <a:p>
            <a:endParaRPr lang="en-US" dirty="0" smtClean="0"/>
          </a:p>
          <a:p>
            <a:r>
              <a:rPr lang="en-US" dirty="0" smtClean="0"/>
              <a:t>Finally, representing images as uniform datasets with floating-point attributes allows us to directly use many visualization algorithms on images without any modification</a:t>
            </a:r>
          </a:p>
          <a:p>
            <a:endParaRPr lang="en-US" dirty="0"/>
          </a:p>
        </p:txBody>
      </p:sp>
    </p:spTree>
    <p:extLst>
      <p:ext uri="{BB962C8B-B14F-4D97-AF65-F5344CB8AC3E}">
        <p14:creationId xmlns:p14="http://schemas.microsoft.com/office/powerpoint/2010/main" val="3317080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248400"/>
            <a:ext cx="8763000" cy="596900"/>
          </a:xfrm>
        </p:spPr>
        <p:txBody>
          <a:bodyPr>
            <a:noAutofit/>
          </a:bodyPr>
          <a:lstStyle/>
          <a:p>
            <a:r>
              <a:rPr lang="en-US" sz="4000" dirty="0" smtClean="0"/>
              <a:t>Image Data Representation – 3D Image</a:t>
            </a:r>
            <a:endParaRPr lang="en-US" sz="4000" dirty="0"/>
          </a:p>
        </p:txBody>
      </p:sp>
      <p:sp>
        <p:nvSpPr>
          <p:cNvPr id="3" name="Content Placeholder 2"/>
          <p:cNvSpPr>
            <a:spLocks noGrp="1"/>
          </p:cNvSpPr>
          <p:nvPr>
            <p:ph idx="1"/>
          </p:nvPr>
        </p:nvSpPr>
        <p:spPr>
          <a:xfrm>
            <a:off x="152400" y="609600"/>
            <a:ext cx="8382000" cy="5257800"/>
          </a:xfrm>
        </p:spPr>
        <p:txBody>
          <a:bodyPr>
            <a:normAutofit/>
          </a:bodyPr>
          <a:lstStyle/>
          <a:p>
            <a:r>
              <a:rPr lang="en-US" dirty="0" smtClean="0"/>
              <a:t>Image datasets and image-processing operations are not restricted to two dimensions.</a:t>
            </a:r>
          </a:p>
          <a:p>
            <a:endParaRPr lang="en-US" dirty="0" smtClean="0"/>
          </a:p>
          <a:p>
            <a:r>
              <a:rPr lang="en-US" dirty="0" smtClean="0"/>
              <a:t>Two-dimensional (2D) images are still the most common, the vast majority of image data representations and imaging algorithms.</a:t>
            </a:r>
          </a:p>
          <a:p>
            <a:pPr marL="0" indent="0">
              <a:buNone/>
            </a:pPr>
            <a:endParaRPr lang="en-US" dirty="0" smtClean="0"/>
          </a:p>
          <a:p>
            <a:r>
              <a:rPr lang="en-US" dirty="0" smtClean="0"/>
              <a:t>Three-dimensional (3D) imaging  is an indispensable tool in medical sciences, in the visualization and analysis of CT and MRI datasets, so that 3D imaging and data visualization have become tightly interconnected disciplines. </a:t>
            </a:r>
            <a:endParaRPr lang="en-US" dirty="0"/>
          </a:p>
        </p:txBody>
      </p:sp>
    </p:spTree>
    <p:extLst>
      <p:ext uri="{BB962C8B-B14F-4D97-AF65-F5344CB8AC3E}">
        <p14:creationId xmlns:p14="http://schemas.microsoft.com/office/powerpoint/2010/main" val="1552429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6172200"/>
            <a:ext cx="6705600" cy="533400"/>
          </a:xfrm>
        </p:spPr>
        <p:txBody>
          <a:bodyPr>
            <a:noAutofit/>
          </a:bodyPr>
          <a:lstStyle/>
          <a:p>
            <a:r>
              <a:rPr lang="en-US" sz="2800" dirty="0" smtClean="0"/>
              <a:t>Image Processing and Visualization</a:t>
            </a:r>
            <a:endParaRPr lang="en-US" sz="2800" dirty="0"/>
          </a:p>
        </p:txBody>
      </p:sp>
      <p:sp>
        <p:nvSpPr>
          <p:cNvPr id="3" name="Content Placeholder 2"/>
          <p:cNvSpPr>
            <a:spLocks noGrp="1"/>
          </p:cNvSpPr>
          <p:nvPr>
            <p:ph idx="1"/>
          </p:nvPr>
        </p:nvSpPr>
        <p:spPr>
          <a:xfrm>
            <a:off x="381000" y="533400"/>
            <a:ext cx="8229600" cy="5029200"/>
          </a:xfrm>
        </p:spPr>
        <p:txBody>
          <a:bodyPr>
            <a:normAutofit/>
          </a:bodyPr>
          <a:lstStyle/>
          <a:p>
            <a:r>
              <a:rPr lang="en-US" dirty="0" smtClean="0"/>
              <a:t>That images can be represented as 2D scalar-attributed datasets-</a:t>
            </a:r>
          </a:p>
          <a:p>
            <a:r>
              <a:rPr lang="en-US" dirty="0" smtClean="0">
                <a:solidFill>
                  <a:srgbClr val="FF0000"/>
                </a:solidFill>
              </a:rPr>
              <a:t>What is the place of image processing in the visualization pipeline?</a:t>
            </a:r>
          </a:p>
          <a:p>
            <a:endParaRPr lang="en-US" dirty="0" smtClean="0"/>
          </a:p>
          <a:p>
            <a:r>
              <a:rPr lang="en-US" dirty="0" smtClean="0"/>
              <a:t>The output of the complete pipeline is an image, which is typically displayed and analyzed to obtain the desired insight into the visualized data.</a:t>
            </a:r>
          </a:p>
          <a:p>
            <a:endParaRPr lang="en-US" dirty="0" smtClean="0"/>
          </a:p>
          <a:p>
            <a:r>
              <a:rPr lang="en-US" dirty="0" smtClean="0"/>
              <a:t>To enhance this image for better understanding of the encoded information-contrast enhancement and color adjustment image processing techniques</a:t>
            </a:r>
            <a:endParaRPr lang="en-US" dirty="0"/>
          </a:p>
        </p:txBody>
      </p:sp>
    </p:spTree>
    <p:extLst>
      <p:ext uri="{BB962C8B-B14F-4D97-AF65-F5344CB8AC3E}">
        <p14:creationId xmlns:p14="http://schemas.microsoft.com/office/powerpoint/2010/main" val="893467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172200"/>
            <a:ext cx="8839200" cy="673100"/>
          </a:xfrm>
        </p:spPr>
        <p:txBody>
          <a:bodyPr>
            <a:noAutofit/>
          </a:bodyPr>
          <a:lstStyle/>
          <a:p>
            <a:pPr algn="ctr"/>
            <a:r>
              <a:rPr lang="en-US" sz="4000" dirty="0"/>
              <a:t>Image Processing and Visualization</a:t>
            </a:r>
          </a:p>
        </p:txBody>
      </p:sp>
      <p:sp>
        <p:nvSpPr>
          <p:cNvPr id="3" name="Content Placeholder 2"/>
          <p:cNvSpPr>
            <a:spLocks noGrp="1"/>
          </p:cNvSpPr>
          <p:nvPr>
            <p:ph idx="1"/>
          </p:nvPr>
        </p:nvSpPr>
        <p:spPr>
          <a:xfrm>
            <a:off x="0" y="228600"/>
            <a:ext cx="9144000" cy="5715000"/>
          </a:xfrm>
        </p:spPr>
        <p:txBody>
          <a:bodyPr>
            <a:normAutofit/>
          </a:bodyPr>
          <a:lstStyle/>
          <a:p>
            <a:r>
              <a:rPr lang="en-US" dirty="0" smtClean="0"/>
              <a:t>Example:</a:t>
            </a:r>
          </a:p>
          <a:p>
            <a:pPr lvl="1"/>
            <a:r>
              <a:rPr lang="en-US" dirty="0" smtClean="0"/>
              <a:t>An </a:t>
            </a:r>
            <a:r>
              <a:rPr lang="en-US" dirty="0"/>
              <a:t>application that produces a 2D uniform, scalar-attributed dataset at some stage of the filtering process </a:t>
            </a:r>
            <a:r>
              <a:rPr lang="en-US" dirty="0" smtClean="0"/>
              <a:t>a </a:t>
            </a:r>
            <a:r>
              <a:rPr lang="en-US" dirty="0"/>
              <a:t>slice extracted from a medical </a:t>
            </a:r>
            <a:r>
              <a:rPr lang="en-US" dirty="0" smtClean="0"/>
              <a:t>dataset.</a:t>
            </a:r>
          </a:p>
          <a:p>
            <a:pPr marL="320040" lvl="1" indent="0">
              <a:buNone/>
            </a:pPr>
            <a:r>
              <a:rPr lang="en-US" dirty="0" smtClean="0"/>
              <a:t> </a:t>
            </a:r>
          </a:p>
          <a:p>
            <a:pPr lvl="1"/>
            <a:r>
              <a:rPr lang="en-US" dirty="0"/>
              <a:t>A</a:t>
            </a:r>
            <a:r>
              <a:rPr lang="en-US" dirty="0" smtClean="0"/>
              <a:t> </a:t>
            </a:r>
            <a:r>
              <a:rPr lang="en-US" dirty="0"/>
              <a:t>color-coded height field, or a two-dimensional flow texture representing a vector dataset </a:t>
            </a:r>
            <a:endParaRPr lang="en-US" dirty="0" smtClean="0"/>
          </a:p>
          <a:p>
            <a:pPr lvl="1"/>
            <a:endParaRPr lang="en-US" dirty="0" smtClean="0"/>
          </a:p>
          <a:p>
            <a:pPr lvl="1"/>
            <a:r>
              <a:rPr lang="en-US" dirty="0" smtClean="0"/>
              <a:t>To </a:t>
            </a:r>
            <a:r>
              <a:rPr lang="en-US" dirty="0"/>
              <a:t>visualize such results is to map and render them using a suitable </a:t>
            </a:r>
            <a:r>
              <a:rPr lang="en-US" dirty="0" err="1"/>
              <a:t>scalarto-color</a:t>
            </a:r>
            <a:r>
              <a:rPr lang="en-US" dirty="0"/>
              <a:t> mapping. However, imaging operations can be </a:t>
            </a:r>
            <a:r>
              <a:rPr lang="en-US" dirty="0" smtClean="0"/>
              <a:t>applied., </a:t>
            </a:r>
            <a:r>
              <a:rPr lang="en-US" dirty="0"/>
              <a:t>by performing image </a:t>
            </a:r>
            <a:r>
              <a:rPr lang="en-US" dirty="0" smtClean="0"/>
              <a:t>segmentation followed </a:t>
            </a:r>
            <a:r>
              <a:rPr lang="en-US" dirty="0"/>
              <a:t>by shape </a:t>
            </a:r>
            <a:r>
              <a:rPr lang="en-US" dirty="0" smtClean="0"/>
              <a:t>analysis. </a:t>
            </a:r>
          </a:p>
          <a:p>
            <a:pPr marL="320040" lvl="1" indent="0">
              <a:buNone/>
            </a:pPr>
            <a:endParaRPr lang="en-US" dirty="0" smtClean="0"/>
          </a:p>
          <a:p>
            <a:pPr lvl="1"/>
            <a:r>
              <a:rPr lang="en-US" dirty="0" smtClean="0"/>
              <a:t>In </a:t>
            </a:r>
            <a:r>
              <a:rPr lang="en-US" dirty="0"/>
              <a:t>this scenario, the imaging pipeline is integrated as part of the visualization </a:t>
            </a:r>
            <a:r>
              <a:rPr lang="en-US" dirty="0" smtClean="0"/>
              <a:t>pipeline</a:t>
            </a:r>
            <a:endParaRPr lang="en-US" dirty="0"/>
          </a:p>
        </p:txBody>
      </p:sp>
    </p:spTree>
    <p:extLst>
      <p:ext uri="{BB962C8B-B14F-4D97-AF65-F5344CB8AC3E}">
        <p14:creationId xmlns:p14="http://schemas.microsoft.com/office/powerpoint/2010/main" val="2019926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172200"/>
            <a:ext cx="6324600" cy="673100"/>
          </a:xfrm>
        </p:spPr>
        <p:txBody>
          <a:bodyPr>
            <a:noAutofit/>
          </a:bodyPr>
          <a:lstStyle/>
          <a:p>
            <a:r>
              <a:rPr lang="en-US" sz="3200" dirty="0" smtClean="0"/>
              <a:t>Shape representation and Analysis</a:t>
            </a:r>
            <a:endParaRPr lang="en-US" sz="3200" dirty="0"/>
          </a:p>
        </p:txBody>
      </p:sp>
      <p:sp>
        <p:nvSpPr>
          <p:cNvPr id="3" name="Content Placeholder 2"/>
          <p:cNvSpPr>
            <a:spLocks noGrp="1"/>
          </p:cNvSpPr>
          <p:nvPr>
            <p:ph idx="1"/>
          </p:nvPr>
        </p:nvSpPr>
        <p:spPr>
          <a:xfrm>
            <a:off x="742950" y="0"/>
            <a:ext cx="7658100" cy="3276600"/>
          </a:xfrm>
        </p:spPr>
        <p:txBody>
          <a:bodyPr/>
          <a:lstStyle/>
          <a:p>
            <a:r>
              <a:rPr lang="en-US" dirty="0" smtClean="0"/>
              <a:t>To </a:t>
            </a:r>
            <a:r>
              <a:rPr lang="en-US" dirty="0"/>
              <a:t>manipulate the information present in images at a higher level than pixels</a:t>
            </a:r>
            <a:r>
              <a:rPr lang="en-US" dirty="0" smtClean="0"/>
              <a:t>.</a:t>
            </a:r>
          </a:p>
          <a:p>
            <a:r>
              <a:rPr lang="en-US" dirty="0"/>
              <a:t>Consider an image that contains a 2D slice from a 3D volumetric medical dataset</a:t>
            </a:r>
            <a:r>
              <a:rPr lang="en-US" dirty="0" smtClean="0"/>
              <a:t>,</a:t>
            </a:r>
          </a:p>
          <a:p>
            <a:r>
              <a:rPr lang="en-US" dirty="0"/>
              <a:t> certain anatomical structures share the same scalar value, or values located within a specific scalar range</a:t>
            </a:r>
          </a:p>
        </p:txBody>
      </p:sp>
      <p:pic>
        <p:nvPicPr>
          <p:cNvPr id="1027" name="Picture 3" descr="C:\Users\221A\Desktop\ii.png"/>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57200" y="3200400"/>
            <a:ext cx="82296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29366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763</TotalTime>
  <Words>2633</Words>
  <Application>Microsoft Office PowerPoint</Application>
  <PresentationFormat>On-screen Show (4:3)</PresentationFormat>
  <Paragraphs>167</Paragraphs>
  <Slides>26</Slides>
  <Notes>0</Notes>
  <HiddenSlides>0</HiddenSlides>
  <MMClips>0</MMClips>
  <ScaleCrop>false</ScaleCrop>
  <HeadingPairs>
    <vt:vector size="4" baseType="variant">
      <vt:variant>
        <vt:lpstr>Theme</vt:lpstr>
      </vt:variant>
      <vt:variant>
        <vt:i4>3</vt:i4>
      </vt:variant>
      <vt:variant>
        <vt:lpstr>Slide Titles</vt:lpstr>
      </vt:variant>
      <vt:variant>
        <vt:i4>26</vt:i4>
      </vt:variant>
    </vt:vector>
  </HeadingPairs>
  <TitlesOfParts>
    <vt:vector size="29" baseType="lpstr">
      <vt:lpstr>NewsPrint</vt:lpstr>
      <vt:lpstr>Custom Design</vt:lpstr>
      <vt:lpstr>1_Custom Design</vt:lpstr>
      <vt:lpstr>UNIT-4</vt:lpstr>
      <vt:lpstr>Contents</vt:lpstr>
      <vt:lpstr>Image Data Representation</vt:lpstr>
      <vt:lpstr>Image Data Representation</vt:lpstr>
      <vt:lpstr>Image Data Representation-2D Image</vt:lpstr>
      <vt:lpstr>Image Data Representation – 3D Image</vt:lpstr>
      <vt:lpstr>Image Processing and Visualization</vt:lpstr>
      <vt:lpstr>Image Processing and Visualization</vt:lpstr>
      <vt:lpstr>Shape representation and Analysis</vt:lpstr>
      <vt:lpstr>Shape representation and Analysis</vt:lpstr>
      <vt:lpstr>Shape representation and Analysis</vt:lpstr>
      <vt:lpstr>Shape representation and Analysis</vt:lpstr>
      <vt:lpstr>Basic Segmentation</vt:lpstr>
      <vt:lpstr>Basic Segmentation</vt:lpstr>
      <vt:lpstr>Segmentation</vt:lpstr>
      <vt:lpstr>Advanced segmentation: Normalized cuts</vt:lpstr>
      <vt:lpstr>Normalized cuts</vt:lpstr>
      <vt:lpstr>Normalized cuts</vt:lpstr>
      <vt:lpstr>Mean shift</vt:lpstr>
      <vt:lpstr>Mean Shift</vt:lpstr>
      <vt:lpstr>Mean Shift</vt:lpstr>
      <vt:lpstr>Image foresting transform</vt:lpstr>
      <vt:lpstr>Image foresting transform</vt:lpstr>
      <vt:lpstr>Image forecasting transform</vt:lpstr>
      <vt:lpstr>Connected components</vt:lpstr>
      <vt:lpstr>Connected Components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UNIT-4</dc:title>
  <dc:creator>221A</dc:creator>
  <cp:lastModifiedBy>A.MADHURI</cp:lastModifiedBy>
  <cp:revision>29</cp:revision>
  <dcterms:created xsi:type="dcterms:W3CDTF">2023-04-19T06:20:08Z</dcterms:created>
  <dcterms:modified xsi:type="dcterms:W3CDTF">2023-04-24T07:20:50Z</dcterms:modified>
</cp:coreProperties>
</file>