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72" r:id="rId11"/>
    <p:sldId id="27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6" r:id="rId29"/>
    <p:sldId id="289" r:id="rId30"/>
    <p:sldId id="287" r:id="rId31"/>
    <p:sldId id="288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02" autoAdjust="0"/>
    <p:restoredTop sz="94660"/>
  </p:normalViewPr>
  <p:slideViewPr>
    <p:cSldViewPr snapToGrid="0">
      <p:cViewPr varScale="1">
        <p:scale>
          <a:sx n="66" d="100"/>
          <a:sy n="66" d="100"/>
        </p:scale>
        <p:origin x="4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08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1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656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55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2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47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6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0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07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8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7B4AB64-4685-407C-B18F-5EB5DB3EE1F9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87AD0C1-7186-48E7-9C55-F0E24298F5C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85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3" y="286604"/>
            <a:ext cx="10870387" cy="74174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UNIT III - Relational Model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293" y="1028343"/>
            <a:ext cx="1038026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en-US" sz="2400" dirty="0"/>
          </a:p>
          <a:p>
            <a:endParaRPr lang="en-US" alt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/>
              <a:t>The relational Model is based on the concept of a </a:t>
            </a:r>
            <a:r>
              <a:rPr lang="en-US" altLang="en-US" sz="2400" i="1" dirty="0"/>
              <a:t>Relation</a:t>
            </a:r>
          </a:p>
          <a:p>
            <a:pPr lvl="1"/>
            <a:r>
              <a:rPr lang="en-US" altLang="en-US" sz="2200" dirty="0"/>
              <a:t>The strength of the relational approach to data management comes from the formal foundation provided by the theory of relations</a:t>
            </a:r>
          </a:p>
          <a:p>
            <a:pPr lvl="1"/>
            <a:endParaRPr lang="en-US" alt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A Relation is a mathematical concept based on the ideas of 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The model was first proposed by Dr. E.F. </a:t>
            </a:r>
            <a:r>
              <a:rPr lang="en-US" altLang="en-US" sz="2200" dirty="0" err="1"/>
              <a:t>Codd</a:t>
            </a:r>
            <a:r>
              <a:rPr lang="en-US" altLang="en-US" sz="2200" dirty="0"/>
              <a:t> of IBM Research in 1970 in the following paper:</a:t>
            </a:r>
          </a:p>
          <a:p>
            <a:pPr lvl="1"/>
            <a:r>
              <a:rPr lang="en-US" altLang="en-US" sz="2200" dirty="0"/>
              <a:t>"A Relational Model for Large Shared Data Banks," Communications of the ACM, June 1970</a:t>
            </a:r>
          </a:p>
          <a:p>
            <a:pPr lvl="1"/>
            <a:endParaRPr lang="en-US" alt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The above paper caused a major revolution in the field of database management and earned Dr. </a:t>
            </a:r>
            <a:r>
              <a:rPr lang="en-US" altLang="en-US" sz="2200" dirty="0" err="1"/>
              <a:t>Codd</a:t>
            </a:r>
            <a:r>
              <a:rPr lang="en-US" altLang="en-US" sz="2200" dirty="0"/>
              <a:t> the coveted ACM Turing Award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22877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95021" y="286604"/>
            <a:ext cx="10760659" cy="854568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Definitions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2098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300" dirty="0"/>
              <a:t>Informally, a </a:t>
            </a:r>
            <a:r>
              <a:rPr lang="en-US" altLang="en-US" sz="2300" b="1" dirty="0"/>
              <a:t>relation</a:t>
            </a:r>
            <a:r>
              <a:rPr lang="en-US" altLang="en-US" sz="2300" dirty="0"/>
              <a:t> looks like a </a:t>
            </a:r>
            <a:r>
              <a:rPr lang="en-US" altLang="en-US" sz="2300" b="1" dirty="0"/>
              <a:t>table</a:t>
            </a:r>
            <a:r>
              <a:rPr lang="en-US" altLang="en-US" sz="2300" dirty="0"/>
              <a:t> of values.</a:t>
            </a:r>
          </a:p>
          <a:p>
            <a:pPr>
              <a:lnSpc>
                <a:spcPct val="80000"/>
              </a:lnSpc>
            </a:pPr>
            <a:endParaRPr lang="en-US" altLang="en-US" sz="2300" dirty="0"/>
          </a:p>
          <a:p>
            <a:pPr>
              <a:lnSpc>
                <a:spcPct val="80000"/>
              </a:lnSpc>
            </a:pPr>
            <a:r>
              <a:rPr lang="en-US" altLang="en-US" sz="2300" dirty="0"/>
              <a:t>A relation typically contains a </a:t>
            </a:r>
            <a:r>
              <a:rPr lang="en-US" altLang="en-US" sz="2300" b="1" dirty="0"/>
              <a:t>set of rows</a:t>
            </a:r>
            <a:r>
              <a:rPr lang="en-US" altLang="en-US" sz="2300" dirty="0"/>
              <a:t>.</a:t>
            </a:r>
          </a:p>
          <a:p>
            <a:pPr>
              <a:lnSpc>
                <a:spcPct val="80000"/>
              </a:lnSpc>
            </a:pPr>
            <a:endParaRPr lang="en-US" altLang="en-US" sz="23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300" dirty="0"/>
              <a:t>The data elements in each </a:t>
            </a:r>
            <a:r>
              <a:rPr lang="en-US" altLang="en-US" sz="2300" b="1" dirty="0"/>
              <a:t>row</a:t>
            </a:r>
            <a:r>
              <a:rPr lang="en-US" altLang="en-US" sz="2300" dirty="0"/>
              <a:t> represent certain facts that correspond to a real-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en-US" sz="2300" dirty="0"/>
              <a:t> world </a:t>
            </a:r>
            <a:r>
              <a:rPr lang="en-US" altLang="en-US" sz="2300" b="1" dirty="0"/>
              <a:t>entity</a:t>
            </a:r>
            <a:r>
              <a:rPr lang="en-US" altLang="en-US" sz="2300" dirty="0"/>
              <a:t> or </a:t>
            </a:r>
            <a:r>
              <a:rPr lang="en-US" altLang="en-US" sz="2300" b="1" dirty="0"/>
              <a:t>relationship</a:t>
            </a:r>
            <a:endParaRPr lang="en-US" altLang="en-US" sz="2300" dirty="0"/>
          </a:p>
          <a:p>
            <a:pPr marL="201168" lvl="1" indent="0">
              <a:lnSpc>
                <a:spcPct val="80000"/>
              </a:lnSpc>
              <a:buNone/>
            </a:pPr>
            <a:r>
              <a:rPr lang="en-US" altLang="en-US" sz="2300" dirty="0"/>
              <a:t>    In the formal model, rows are called </a:t>
            </a:r>
            <a:r>
              <a:rPr lang="en-US" altLang="en-US" sz="2100" b="1" dirty="0"/>
              <a:t>tuples</a:t>
            </a:r>
          </a:p>
          <a:p>
            <a:pPr lvl="1">
              <a:lnSpc>
                <a:spcPct val="80000"/>
              </a:lnSpc>
            </a:pPr>
            <a:endParaRPr lang="en-US" altLang="en-US" sz="2100" dirty="0"/>
          </a:p>
          <a:p>
            <a:pPr>
              <a:lnSpc>
                <a:spcPct val="80000"/>
              </a:lnSpc>
            </a:pPr>
            <a:r>
              <a:rPr lang="en-US" altLang="en-US" sz="2300" dirty="0"/>
              <a:t>Each </a:t>
            </a:r>
            <a:r>
              <a:rPr lang="en-US" altLang="en-US" sz="2300" b="1" dirty="0"/>
              <a:t>column</a:t>
            </a:r>
            <a:r>
              <a:rPr lang="en-US" altLang="en-US" sz="2300" dirty="0"/>
              <a:t> has a column header that gives an indication of the meaning of the data items in that column </a:t>
            </a:r>
          </a:p>
          <a:p>
            <a:pPr>
              <a:lnSpc>
                <a:spcPct val="80000"/>
              </a:lnSpc>
            </a:pPr>
            <a:r>
              <a:rPr lang="en-US" altLang="en-US" sz="2300" dirty="0"/>
              <a:t>    </a:t>
            </a:r>
            <a:r>
              <a:rPr lang="en-US" altLang="en-US" sz="2100" dirty="0"/>
              <a:t>In the formal model, the column header is called an </a:t>
            </a:r>
            <a:r>
              <a:rPr lang="en-US" altLang="en-US" sz="2100" b="1" dirty="0"/>
              <a:t>attribute name</a:t>
            </a:r>
            <a:r>
              <a:rPr lang="en-US" altLang="en-US" sz="2100" dirty="0"/>
              <a:t> (or just </a:t>
            </a:r>
            <a:r>
              <a:rPr lang="en-US" altLang="en-US" sz="2100" b="1" dirty="0"/>
              <a:t>attribute</a:t>
            </a:r>
            <a:r>
              <a:rPr lang="en-US" altLang="en-US" sz="21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526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86603"/>
            <a:ext cx="10789920" cy="847253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of a Relation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6" descr="fig05_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034173"/>
            <a:ext cx="10058400" cy="364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95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662" y="286603"/>
            <a:ext cx="10885018" cy="847253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Schema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628" y="1845734"/>
            <a:ext cx="10468051" cy="4386816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The </a:t>
            </a:r>
            <a:r>
              <a:rPr lang="en-US" altLang="en-US" sz="2400" b="1" dirty="0"/>
              <a:t>Schema</a:t>
            </a:r>
            <a:r>
              <a:rPr lang="en-US" altLang="en-US" sz="2400" dirty="0"/>
              <a:t> (or description) of a Relation:</a:t>
            </a:r>
          </a:p>
          <a:p>
            <a:pPr lvl="1"/>
            <a:r>
              <a:rPr lang="en-US" altLang="en-US" sz="2200" dirty="0"/>
              <a:t>Denoted by R(A1, A2, .....An)</a:t>
            </a:r>
          </a:p>
          <a:p>
            <a:pPr lvl="1"/>
            <a:r>
              <a:rPr lang="en-US" altLang="en-US" sz="2200" dirty="0"/>
              <a:t>R is the </a:t>
            </a:r>
            <a:r>
              <a:rPr lang="en-US" altLang="en-US" sz="2200" b="1" dirty="0"/>
              <a:t>name</a:t>
            </a:r>
            <a:r>
              <a:rPr lang="en-US" altLang="en-US" sz="2200" dirty="0"/>
              <a:t> of the relation</a:t>
            </a:r>
          </a:p>
          <a:p>
            <a:pPr lvl="1"/>
            <a:r>
              <a:rPr lang="en-US" altLang="en-US" sz="2200" dirty="0"/>
              <a:t>The </a:t>
            </a:r>
            <a:r>
              <a:rPr lang="en-US" altLang="en-US" sz="2200" b="1" dirty="0"/>
              <a:t>attributes</a:t>
            </a:r>
            <a:r>
              <a:rPr lang="en-US" altLang="en-US" sz="2200" dirty="0"/>
              <a:t> of the relation are A1, A2, ..., An</a:t>
            </a:r>
          </a:p>
          <a:p>
            <a:r>
              <a:rPr lang="en-US" altLang="en-US" sz="2400" dirty="0"/>
              <a:t>Example: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/>
              <a:t>	   CUSTOMER (</a:t>
            </a:r>
            <a:r>
              <a:rPr lang="en-US" altLang="en-US" sz="2400" dirty="0" err="1"/>
              <a:t>Cust</a:t>
            </a:r>
            <a:r>
              <a:rPr lang="en-US" altLang="en-US" sz="2400" dirty="0"/>
              <a:t>-id, </a:t>
            </a:r>
            <a:r>
              <a:rPr lang="en-US" altLang="en-US" sz="2400" dirty="0" err="1"/>
              <a:t>Cust</a:t>
            </a:r>
            <a:r>
              <a:rPr lang="en-US" altLang="en-US" sz="2400" dirty="0"/>
              <a:t>-name, Address, Phone#)</a:t>
            </a:r>
          </a:p>
          <a:p>
            <a:pPr lvl="1"/>
            <a:r>
              <a:rPr lang="en-US" altLang="en-US" sz="2200" dirty="0"/>
              <a:t>CUSTOMER is the relation name</a:t>
            </a:r>
          </a:p>
          <a:p>
            <a:pPr lvl="1"/>
            <a:r>
              <a:rPr lang="en-US" altLang="en-US" sz="2200" dirty="0"/>
              <a:t>Defined over the four attributes: </a:t>
            </a:r>
            <a:r>
              <a:rPr lang="en-US" altLang="en-US" sz="2200" dirty="0" err="1"/>
              <a:t>Cust</a:t>
            </a:r>
            <a:r>
              <a:rPr lang="en-US" altLang="en-US" sz="2200" dirty="0"/>
              <a:t>-id, </a:t>
            </a:r>
            <a:r>
              <a:rPr lang="en-US" altLang="en-US" sz="2200" dirty="0" err="1"/>
              <a:t>Cust</a:t>
            </a:r>
            <a:r>
              <a:rPr lang="en-US" altLang="en-US" sz="2200" dirty="0"/>
              <a:t>-name, Address, Phone#</a:t>
            </a:r>
          </a:p>
          <a:p>
            <a:r>
              <a:rPr lang="en-US" altLang="en-US" sz="2400" dirty="0"/>
              <a:t>Each attribute has a </a:t>
            </a:r>
            <a:r>
              <a:rPr lang="en-US" altLang="en-US" sz="2400" b="1" dirty="0"/>
              <a:t>domain</a:t>
            </a:r>
            <a:r>
              <a:rPr lang="en-US" altLang="en-US" sz="2400" dirty="0"/>
              <a:t> or a set of valid values. </a:t>
            </a:r>
          </a:p>
          <a:p>
            <a:pPr lvl="1"/>
            <a:r>
              <a:rPr lang="en-US" altLang="en-US" sz="2200" dirty="0"/>
              <a:t>For example, the domain of </a:t>
            </a:r>
            <a:r>
              <a:rPr lang="en-US" altLang="en-US" sz="2200" dirty="0" err="1"/>
              <a:t>Cust</a:t>
            </a:r>
            <a:r>
              <a:rPr lang="en-US" altLang="en-US" sz="2200" dirty="0"/>
              <a:t>-id is 6 digit numbers.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88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1" y="286604"/>
            <a:ext cx="10928909" cy="891144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Tuple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27" y="1845734"/>
            <a:ext cx="10709453" cy="4023360"/>
          </a:xfrm>
        </p:spPr>
        <p:txBody>
          <a:bodyPr/>
          <a:lstStyle/>
          <a:p>
            <a:r>
              <a:rPr lang="en-US" altLang="en-US" sz="2400" dirty="0"/>
              <a:t>A </a:t>
            </a:r>
            <a:r>
              <a:rPr lang="en-US" altLang="en-US" sz="2400" b="1" dirty="0"/>
              <a:t>tuple</a:t>
            </a:r>
            <a:r>
              <a:rPr lang="en-US" altLang="en-US" sz="2400" dirty="0"/>
              <a:t> is an ordered set of values (enclosed in angled brackets ‘&lt; … &gt;’)</a:t>
            </a:r>
          </a:p>
          <a:p>
            <a:r>
              <a:rPr lang="en-US" altLang="en-US" sz="2400" dirty="0"/>
              <a:t>    Each value is derived from an appropriate </a:t>
            </a:r>
            <a:r>
              <a:rPr lang="en-US" altLang="en-US" sz="2400" i="1" dirty="0"/>
              <a:t>domain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A row in the CUSTOMER relation is a 4-tuple and would consist of four values, for example:</a:t>
            </a:r>
          </a:p>
          <a:p>
            <a:pPr lvl="1"/>
            <a:r>
              <a:rPr lang="en-US" altLang="en-US" sz="2200" dirty="0"/>
              <a:t>&lt;632895, "John Smith", "101 Main St. Atlanta, GA  30332", "(404) 894-2000"&gt;</a:t>
            </a:r>
          </a:p>
          <a:p>
            <a:pPr lvl="1"/>
            <a:r>
              <a:rPr lang="en-US" altLang="en-US" sz="2200" dirty="0"/>
              <a:t>This is called a 4-tuple as it has 4 values</a:t>
            </a:r>
          </a:p>
          <a:p>
            <a:pPr marL="201168" lvl="1" indent="0">
              <a:buNone/>
            </a:pPr>
            <a:endParaRPr lang="en-US" altLang="en-US" sz="2200" dirty="0"/>
          </a:p>
          <a:p>
            <a:r>
              <a:rPr lang="en-US" altLang="en-US" sz="2400" dirty="0"/>
              <a:t>A relation is a </a:t>
            </a:r>
            <a:r>
              <a:rPr lang="en-US" altLang="en-US" sz="2400" b="1" dirty="0"/>
              <a:t>set </a:t>
            </a:r>
            <a:r>
              <a:rPr lang="en-US" altLang="en-US" sz="2400" dirty="0"/>
              <a:t>of such tuples (rows)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417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50575" cy="97155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Domain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70663" y="1126541"/>
            <a:ext cx="11921338" cy="4937760"/>
          </a:xfrm>
        </p:spPr>
        <p:txBody>
          <a:bodyPr>
            <a:noAutofit/>
          </a:bodyPr>
          <a:lstStyle/>
          <a:p>
            <a:r>
              <a:rPr lang="en-US" altLang="en-US" sz="2400" b="1" dirty="0"/>
              <a:t> </a:t>
            </a:r>
          </a:p>
          <a:p>
            <a:r>
              <a:rPr lang="en-US" altLang="en-US" sz="2400" b="1" dirty="0"/>
              <a:t>A domain</a:t>
            </a:r>
            <a:r>
              <a:rPr lang="en-US" altLang="en-US" sz="2400" dirty="0"/>
              <a:t> has a logical definition:</a:t>
            </a:r>
          </a:p>
          <a:p>
            <a:pPr lvl="1"/>
            <a:r>
              <a:rPr lang="en-US" altLang="en-US" sz="2400" dirty="0"/>
              <a:t>Example: “</a:t>
            </a:r>
            <a:r>
              <a:rPr lang="en-US" altLang="en-US" sz="2400" dirty="0" err="1"/>
              <a:t>USA_phone_numbers</a:t>
            </a:r>
            <a:r>
              <a:rPr lang="en-US" altLang="en-US" sz="2400" dirty="0"/>
              <a:t>” are the set of 10 digit phone numbers valid in the U.S.</a:t>
            </a:r>
          </a:p>
          <a:p>
            <a:r>
              <a:rPr lang="en-US" altLang="en-US" sz="2400" dirty="0"/>
              <a:t>A domain also has a data-type or a format defined for it.</a:t>
            </a:r>
          </a:p>
          <a:p>
            <a:pPr lvl="1"/>
            <a:r>
              <a:rPr lang="en-US" altLang="en-US" sz="2400" dirty="0"/>
              <a:t>The </a:t>
            </a:r>
            <a:r>
              <a:rPr lang="en-US" altLang="en-US" sz="2400" dirty="0" err="1"/>
              <a:t>USA_phone_numbers</a:t>
            </a:r>
            <a:r>
              <a:rPr lang="en-US" altLang="en-US" sz="2400" dirty="0"/>
              <a:t> may have a format: (</a:t>
            </a:r>
            <a:r>
              <a:rPr lang="en-US" altLang="en-US" sz="2400" dirty="0" err="1"/>
              <a:t>ddd</a:t>
            </a:r>
            <a:r>
              <a:rPr lang="en-US" altLang="en-US" sz="2400" dirty="0"/>
              <a:t>)</a:t>
            </a:r>
            <a:r>
              <a:rPr lang="en-US" altLang="en-US" sz="2400" dirty="0" err="1"/>
              <a:t>ddd-dddd</a:t>
            </a:r>
            <a:r>
              <a:rPr lang="en-US" altLang="en-US" sz="2400" dirty="0"/>
              <a:t> where each d is a decimal digit.</a:t>
            </a:r>
          </a:p>
          <a:p>
            <a:pPr lvl="1"/>
            <a:r>
              <a:rPr lang="en-US" altLang="en-US" sz="2400" dirty="0"/>
              <a:t>Dates have various formats such as year, month, date formatted as </a:t>
            </a:r>
            <a:r>
              <a:rPr lang="en-US" altLang="en-US" sz="2400" dirty="0" err="1"/>
              <a:t>yyyy</a:t>
            </a:r>
            <a:r>
              <a:rPr lang="en-US" altLang="en-US" sz="2400" dirty="0"/>
              <a:t>-mm-</a:t>
            </a:r>
            <a:r>
              <a:rPr lang="en-US" altLang="en-US" sz="2400" dirty="0" err="1"/>
              <a:t>dd</a:t>
            </a:r>
            <a:r>
              <a:rPr lang="en-US" altLang="en-US" sz="2400" dirty="0"/>
              <a:t>, or as </a:t>
            </a:r>
            <a:r>
              <a:rPr lang="en-US" altLang="en-US" sz="2400" dirty="0" err="1"/>
              <a:t>dd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mm,yyyy</a:t>
            </a:r>
            <a:r>
              <a:rPr lang="en-US" altLang="en-US" sz="2400" dirty="0"/>
              <a:t> etc.</a:t>
            </a:r>
          </a:p>
          <a:p>
            <a:r>
              <a:rPr lang="en-US" altLang="en-US" sz="2400" dirty="0"/>
              <a:t>The attribute name designates the role played by a domain in a relation:</a:t>
            </a:r>
          </a:p>
          <a:p>
            <a:pPr lvl="1"/>
            <a:r>
              <a:rPr lang="en-US" altLang="en-US" sz="2400" dirty="0"/>
              <a:t>Used to interpret the meaning of the data elements corresponding to that attribute</a:t>
            </a:r>
          </a:p>
          <a:p>
            <a:pPr lvl="1"/>
            <a:r>
              <a:rPr lang="en-US" altLang="en-US" sz="2400" dirty="0"/>
              <a:t>Example: The domain Date may be used to define two attributes named “Invoice-date” and “Payment-date” with different meanings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6252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22000" cy="102235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State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8920" y="1514838"/>
            <a:ext cx="10424160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The </a:t>
            </a:r>
            <a:r>
              <a:rPr lang="en-US" altLang="en-US" sz="2800" b="1" dirty="0"/>
              <a:t>relation state</a:t>
            </a:r>
            <a:r>
              <a:rPr lang="en-US" altLang="en-US" sz="2800" dirty="0"/>
              <a:t> is a subset of the Cartesian product of the domains of its attributes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each domain contains the set of all possible values the attribute can take.</a:t>
            </a:r>
          </a:p>
          <a:p>
            <a:pPr lvl="1"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Example: attribute </a:t>
            </a:r>
            <a:r>
              <a:rPr lang="en-US" altLang="en-US" sz="2800" dirty="0" err="1"/>
              <a:t>Cust</a:t>
            </a:r>
            <a:r>
              <a:rPr lang="en-US" altLang="en-US" sz="2800" dirty="0"/>
              <a:t>-name is defined over the domain of character strings of maximum length 25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 err="1"/>
              <a:t>dom</a:t>
            </a:r>
            <a:r>
              <a:rPr lang="en-US" altLang="en-US" sz="2800" dirty="0"/>
              <a:t>(</a:t>
            </a:r>
            <a:r>
              <a:rPr lang="en-US" altLang="en-US" sz="2800" dirty="0" err="1"/>
              <a:t>Cust</a:t>
            </a:r>
            <a:r>
              <a:rPr lang="en-US" altLang="en-US" sz="2800" dirty="0"/>
              <a:t>-name) is varchar(25)</a:t>
            </a:r>
          </a:p>
          <a:p>
            <a:pPr lvl="1"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The role these strings play in the CUSTOMER relation is that of the </a:t>
            </a:r>
            <a:r>
              <a:rPr lang="en-US" altLang="en-US" sz="2800" i="1" dirty="0"/>
              <a:t>name of a customer</a:t>
            </a:r>
            <a:r>
              <a:rPr lang="en-US" alt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7877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989" y="286604"/>
            <a:ext cx="11016691" cy="1022818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Example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814" y="1845734"/>
            <a:ext cx="10811866" cy="4357556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Let R(A1, A2) be a relation schema:</a:t>
            </a:r>
          </a:p>
          <a:p>
            <a:pPr lvl="1"/>
            <a:r>
              <a:rPr lang="en-US" altLang="en-US" sz="2200" dirty="0"/>
              <a:t>Let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(A1) = {0,1}</a:t>
            </a:r>
          </a:p>
          <a:p>
            <a:pPr lvl="1"/>
            <a:r>
              <a:rPr lang="en-US" altLang="en-US" sz="2200" dirty="0"/>
              <a:t>Let 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(A2) =  {</a:t>
            </a:r>
            <a:r>
              <a:rPr lang="en-US" altLang="en-US" sz="2200" dirty="0" err="1"/>
              <a:t>a,b,c</a:t>
            </a:r>
            <a:r>
              <a:rPr lang="en-US" altLang="en-US" sz="2200" dirty="0"/>
              <a:t>}</a:t>
            </a:r>
          </a:p>
          <a:p>
            <a:r>
              <a:rPr lang="en-US" altLang="en-US" sz="2400" dirty="0"/>
              <a:t>Then: </a:t>
            </a:r>
            <a:r>
              <a:rPr lang="en-US" altLang="en-US" sz="2400" dirty="0" err="1"/>
              <a:t>dom</a:t>
            </a:r>
            <a:r>
              <a:rPr lang="en-US" altLang="en-US" sz="2400" dirty="0"/>
              <a:t>(A1) X </a:t>
            </a:r>
            <a:r>
              <a:rPr lang="en-US" altLang="en-US" sz="2400" dirty="0" err="1"/>
              <a:t>dom</a:t>
            </a:r>
            <a:r>
              <a:rPr lang="en-US" altLang="en-US" sz="2400" dirty="0"/>
              <a:t>(A2) is all possible combinations: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en-US" sz="2200" dirty="0"/>
              <a:t>{&lt;0,a&gt; , &lt;0,b&gt; , &lt;0,c&gt;, &lt;1,a&gt;, &lt;1,b&gt;, &lt;1,c&gt; } 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n-US" sz="2200" dirty="0"/>
          </a:p>
          <a:p>
            <a:r>
              <a:rPr lang="en-US" altLang="en-US" sz="2400" dirty="0"/>
              <a:t>The relation state r(R) </a:t>
            </a:r>
            <a:r>
              <a:rPr lang="en-US" altLang="en-US" sz="2400" dirty="0">
                <a:sym typeface="Symbol" panose="05050102010706020507" pitchFamily="18" charset="2"/>
              </a:rPr>
              <a:t>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dom</a:t>
            </a:r>
            <a:r>
              <a:rPr lang="en-US" altLang="en-US" sz="2400" dirty="0"/>
              <a:t>(A1) X </a:t>
            </a:r>
            <a:r>
              <a:rPr lang="en-US" altLang="en-US" sz="2400" dirty="0" err="1"/>
              <a:t>dom</a:t>
            </a:r>
            <a:r>
              <a:rPr lang="en-US" altLang="en-US" sz="2400" dirty="0"/>
              <a:t>(A2)</a:t>
            </a:r>
          </a:p>
          <a:p>
            <a:r>
              <a:rPr lang="en-US" altLang="en-US" sz="2400" dirty="0"/>
              <a:t>For example: r(R) could be {&lt;0,a&gt; , &lt;0,b&gt; , &lt;1,c&gt; }</a:t>
            </a:r>
          </a:p>
          <a:p>
            <a:pPr lvl="1"/>
            <a:r>
              <a:rPr lang="en-US" altLang="en-US" sz="2200" dirty="0"/>
              <a:t>this is one possible state (or “population” or “extension”) r of the relation R, defined over A1 and A2.</a:t>
            </a:r>
          </a:p>
          <a:p>
            <a:pPr lvl="1"/>
            <a:r>
              <a:rPr lang="en-US" altLang="en-US" sz="2200" dirty="0"/>
              <a:t>It has three 2-tuples: &lt;0,a&gt; , &lt;0,b&gt; , &lt;1,c&gt;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037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086" y="286604"/>
            <a:ext cx="10921594" cy="1059394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Formal Definitions - Summary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445" y="1845733"/>
            <a:ext cx="10797235" cy="4328295"/>
          </a:xfrm>
        </p:spPr>
        <p:txBody>
          <a:bodyPr/>
          <a:lstStyle/>
          <a:p>
            <a:pPr marL="201168" lvl="1" indent="0">
              <a:buNone/>
            </a:pPr>
            <a:r>
              <a:rPr lang="en-US" altLang="en-US" sz="2200" dirty="0"/>
              <a:t>Given R(A1, A2, .........., An)</a:t>
            </a:r>
          </a:p>
          <a:p>
            <a:pPr marL="201168" lvl="1" indent="0">
              <a:buNone/>
            </a:pPr>
            <a:r>
              <a:rPr lang="en-US" altLang="en-US" sz="2200" dirty="0"/>
              <a:t>          r(R) </a:t>
            </a:r>
            <a:r>
              <a:rPr lang="en-US" altLang="en-US" sz="2200" dirty="0">
                <a:sym typeface="Symbol" panose="05050102010706020507" pitchFamily="18" charset="2"/>
              </a:rPr>
              <a:t>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 (A1) X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 (A2) X ....X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(An)</a:t>
            </a:r>
          </a:p>
          <a:p>
            <a:r>
              <a:rPr lang="en-US" altLang="en-US" sz="2400" dirty="0"/>
              <a:t>R(A1, A2, …, An) is the </a:t>
            </a:r>
            <a:r>
              <a:rPr lang="en-US" altLang="en-US" sz="2400" b="1" dirty="0"/>
              <a:t>schema</a:t>
            </a:r>
            <a:r>
              <a:rPr lang="en-US" altLang="en-US" sz="2400" dirty="0"/>
              <a:t> of the relation</a:t>
            </a:r>
          </a:p>
          <a:p>
            <a:r>
              <a:rPr lang="en-US" altLang="en-US" sz="2400" dirty="0"/>
              <a:t>    R is the </a:t>
            </a:r>
            <a:r>
              <a:rPr lang="en-US" altLang="en-US" sz="2400" b="1" dirty="0"/>
              <a:t>name</a:t>
            </a:r>
            <a:r>
              <a:rPr lang="en-US" altLang="en-US" sz="2400" dirty="0"/>
              <a:t> of the relation</a:t>
            </a:r>
          </a:p>
          <a:p>
            <a:r>
              <a:rPr lang="en-US" altLang="en-US" sz="2400" dirty="0"/>
              <a:t>   A1, A2, …, An are the </a:t>
            </a:r>
            <a:r>
              <a:rPr lang="en-US" altLang="en-US" sz="2400" b="1" dirty="0"/>
              <a:t>attributes</a:t>
            </a:r>
            <a:r>
              <a:rPr lang="en-US" altLang="en-US" sz="2400" dirty="0"/>
              <a:t> of the relation</a:t>
            </a:r>
          </a:p>
          <a:p>
            <a:r>
              <a:rPr lang="en-US" altLang="en-US" sz="2400" dirty="0"/>
              <a:t>r(R):  a specific </a:t>
            </a:r>
            <a:r>
              <a:rPr lang="en-US" altLang="en-US" sz="2400" b="1" dirty="0"/>
              <a:t>state</a:t>
            </a:r>
            <a:r>
              <a:rPr lang="en-US" altLang="en-US" sz="2400" dirty="0"/>
              <a:t> (or "value" or “population”) of relation R – this is a </a:t>
            </a:r>
            <a:r>
              <a:rPr lang="en-US" altLang="en-US" sz="2400" i="1" dirty="0"/>
              <a:t>set of tuples</a:t>
            </a:r>
            <a:r>
              <a:rPr lang="en-US" altLang="en-US" sz="2400" dirty="0"/>
              <a:t> (rows)</a:t>
            </a:r>
          </a:p>
          <a:p>
            <a:pPr lvl="1"/>
            <a:r>
              <a:rPr lang="en-US" altLang="en-US" sz="2200" dirty="0"/>
              <a:t>r(R) = {t1, t2, …, </a:t>
            </a:r>
            <a:r>
              <a:rPr lang="en-US" altLang="en-US" sz="2200" dirty="0" err="1"/>
              <a:t>tn</a:t>
            </a:r>
            <a:r>
              <a:rPr lang="en-US" altLang="en-US" sz="2200" dirty="0"/>
              <a:t>} where each </a:t>
            </a:r>
            <a:r>
              <a:rPr lang="en-US" altLang="en-US" sz="2200" dirty="0" err="1"/>
              <a:t>ti</a:t>
            </a:r>
            <a:r>
              <a:rPr lang="en-US" altLang="en-US" sz="2200" dirty="0"/>
              <a:t> is an n-tuple</a:t>
            </a:r>
          </a:p>
          <a:p>
            <a:pPr lvl="1"/>
            <a:r>
              <a:rPr lang="en-US" altLang="en-US" sz="2200" dirty="0" err="1"/>
              <a:t>ti</a:t>
            </a:r>
            <a:r>
              <a:rPr lang="en-US" altLang="en-US" sz="2200" dirty="0"/>
              <a:t> = &lt;v1, v2, …, </a:t>
            </a:r>
            <a:r>
              <a:rPr lang="en-US" altLang="en-US" sz="2200" dirty="0" err="1"/>
              <a:t>vn</a:t>
            </a:r>
            <a:r>
              <a:rPr lang="en-US" altLang="en-US" sz="2200" dirty="0"/>
              <a:t>&gt; where each </a:t>
            </a:r>
            <a:r>
              <a:rPr lang="en-US" altLang="en-US" sz="2200" dirty="0" err="1"/>
              <a:t>vj</a:t>
            </a:r>
            <a:r>
              <a:rPr lang="en-US" altLang="en-US" sz="2200" dirty="0"/>
              <a:t> </a:t>
            </a:r>
            <a:r>
              <a:rPr lang="en-US" altLang="en-US" sz="2200" i="1" dirty="0"/>
              <a:t>element-of</a:t>
            </a:r>
            <a:r>
              <a:rPr lang="en-US" altLang="en-US" sz="2200" dirty="0"/>
              <a:t> </a:t>
            </a:r>
            <a:r>
              <a:rPr lang="en-US" altLang="en-US" sz="2200" dirty="0" err="1"/>
              <a:t>dom</a:t>
            </a:r>
            <a:r>
              <a:rPr lang="en-US" altLang="en-US" sz="2200" dirty="0"/>
              <a:t>(</a:t>
            </a:r>
            <a:r>
              <a:rPr lang="en-US" altLang="en-US" sz="2200" dirty="0" err="1"/>
              <a:t>Aj</a:t>
            </a:r>
            <a:r>
              <a:rPr lang="en-US" altLang="en-US" sz="22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802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14" y="286604"/>
            <a:ext cx="10811866" cy="986242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Database Schema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Relational Database Schema:</a:t>
            </a:r>
          </a:p>
          <a:p>
            <a:pPr lvl="1"/>
            <a:r>
              <a:rPr lang="en-US" altLang="en-US" sz="3200" dirty="0"/>
              <a:t>A set S of relation schemas that belong to the same database.</a:t>
            </a:r>
          </a:p>
          <a:p>
            <a:pPr lvl="1"/>
            <a:r>
              <a:rPr lang="en-US" altLang="en-US" sz="3200" dirty="0"/>
              <a:t>S is the name of the whole </a:t>
            </a:r>
            <a:r>
              <a:rPr lang="en-US" altLang="en-US" sz="3200" b="1" dirty="0"/>
              <a:t>database schema</a:t>
            </a:r>
          </a:p>
          <a:p>
            <a:pPr lvl="1"/>
            <a:r>
              <a:rPr lang="en-US" altLang="en-US" sz="3200" dirty="0"/>
              <a:t>S = {R1, R2, ..., Rn}</a:t>
            </a:r>
          </a:p>
          <a:p>
            <a:pPr lvl="1"/>
            <a:r>
              <a:rPr lang="en-US" altLang="en-US" sz="3200" dirty="0"/>
              <a:t>R1, R2, …, Rn are the names of the individual </a:t>
            </a:r>
            <a:r>
              <a:rPr lang="en-US" altLang="en-US" sz="3200" b="1" dirty="0"/>
              <a:t>relation schemas</a:t>
            </a:r>
            <a:r>
              <a:rPr lang="en-US" altLang="en-US" sz="3200" dirty="0"/>
              <a:t> within the database 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68643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467" y="287340"/>
            <a:ext cx="12111533" cy="948930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800000"/>
                </a:solidFill>
              </a:rPr>
              <a:t>COMPANY Database Schema</a:t>
            </a:r>
            <a:br>
              <a:rPr lang="en-US" altLang="en-US" dirty="0">
                <a:solidFill>
                  <a:srgbClr val="800000"/>
                </a:solidFill>
              </a:rPr>
            </a:br>
            <a:endParaRPr lang="en-US" dirty="0"/>
          </a:p>
        </p:txBody>
      </p:sp>
      <p:pic>
        <p:nvPicPr>
          <p:cNvPr id="4" name="Picture 5" descr="fig05_0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6" y="848563"/>
            <a:ext cx="8734349" cy="502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329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" y="96409"/>
            <a:ext cx="10058400" cy="11106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Characteristics Of Relations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238" y="1845734"/>
            <a:ext cx="10848442" cy="4023360"/>
          </a:xfrm>
        </p:spPr>
        <p:txBody>
          <a:bodyPr>
            <a:normAutofit/>
          </a:bodyPr>
          <a:lstStyle/>
          <a:p>
            <a:r>
              <a:rPr lang="en-US" altLang="en-US" sz="2800" b="1" dirty="0"/>
              <a:t>Ordering of tuples in a relation r(R):</a:t>
            </a:r>
          </a:p>
          <a:p>
            <a:pPr lvl="1"/>
            <a:r>
              <a:rPr lang="en-US" altLang="en-US" sz="2800" dirty="0"/>
              <a:t>The tuples are </a:t>
            </a:r>
            <a:r>
              <a:rPr lang="en-US" altLang="en-US" sz="2800" i="1" dirty="0"/>
              <a:t>not considered to be ordered</a:t>
            </a:r>
            <a:r>
              <a:rPr lang="en-US" altLang="en-US" sz="2800" dirty="0"/>
              <a:t>, even though they appear to be in the tabular form.</a:t>
            </a:r>
          </a:p>
          <a:p>
            <a:r>
              <a:rPr lang="en-US" altLang="en-US" sz="2800" b="1" dirty="0"/>
              <a:t>Ordering of attributes in a relation schema R (and of values within each tuple):</a:t>
            </a:r>
          </a:p>
          <a:p>
            <a:pPr lvl="1"/>
            <a:r>
              <a:rPr lang="en-US" altLang="en-US" sz="2800" dirty="0"/>
              <a:t>We will consider the attributes in R(A1, A2, ..., An) and the values in t=&lt;v1, v2, ..., </a:t>
            </a:r>
            <a:r>
              <a:rPr lang="en-US" altLang="en-US" sz="2800" dirty="0" err="1"/>
              <a:t>vn</a:t>
            </a:r>
            <a:r>
              <a:rPr lang="en-US" altLang="en-US" sz="2800" dirty="0"/>
              <a:t>&gt; to be ordered .</a:t>
            </a:r>
          </a:p>
          <a:p>
            <a:pPr lvl="2"/>
            <a:r>
              <a:rPr lang="en-US" altLang="en-US" sz="2800" dirty="0"/>
              <a:t>(However, a more general alternative definition  of relation does not require this ordering).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684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0" y="286603"/>
            <a:ext cx="10987430" cy="1154491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Characteristics Of Relations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b="1" dirty="0"/>
              <a:t>Values in a tuple:</a:t>
            </a:r>
          </a:p>
          <a:p>
            <a:pPr lvl="1"/>
            <a:r>
              <a:rPr lang="en-US" altLang="en-US" sz="2400" dirty="0"/>
              <a:t>All values are considered atomic (indivisible).</a:t>
            </a:r>
          </a:p>
          <a:p>
            <a:pPr lvl="1"/>
            <a:r>
              <a:rPr lang="en-US" altLang="en-US" sz="2400" dirty="0"/>
              <a:t>Each value in a tuple must be from the domain of the attribute for that column</a:t>
            </a:r>
          </a:p>
          <a:p>
            <a:pPr lvl="2"/>
            <a:r>
              <a:rPr lang="en-US" altLang="en-US" sz="2400" dirty="0"/>
              <a:t>If tuple t = &lt;v1, v2, …, </a:t>
            </a:r>
            <a:r>
              <a:rPr lang="en-US" altLang="en-US" sz="2400" dirty="0" err="1"/>
              <a:t>vn</a:t>
            </a:r>
            <a:r>
              <a:rPr lang="en-US" altLang="en-US" sz="2400" dirty="0"/>
              <a:t>&gt; is a tuple (row) in the relation state r of R(A1, A2, …, An)</a:t>
            </a:r>
          </a:p>
          <a:p>
            <a:pPr lvl="2"/>
            <a:r>
              <a:rPr lang="en-US" altLang="en-US" sz="2400" dirty="0"/>
              <a:t>Then each </a:t>
            </a:r>
            <a:r>
              <a:rPr lang="en-US" altLang="en-US" sz="2400" i="1" dirty="0"/>
              <a:t>vi</a:t>
            </a:r>
            <a:r>
              <a:rPr lang="en-US" altLang="en-US" sz="2400" dirty="0"/>
              <a:t> must be a value from </a:t>
            </a:r>
            <a:r>
              <a:rPr lang="en-US" altLang="en-US" sz="2400" i="1" dirty="0" err="1"/>
              <a:t>dom</a:t>
            </a:r>
            <a:r>
              <a:rPr lang="en-US" altLang="en-US" sz="2400" i="1" dirty="0"/>
              <a:t>(Ai)</a:t>
            </a:r>
          </a:p>
          <a:p>
            <a:pPr lvl="2"/>
            <a:endParaRPr lang="en-US" altLang="en-US" sz="2400" dirty="0"/>
          </a:p>
          <a:p>
            <a:pPr lvl="1"/>
            <a:r>
              <a:rPr lang="en-US" altLang="en-US" sz="2400" dirty="0"/>
              <a:t>A special </a:t>
            </a:r>
            <a:r>
              <a:rPr lang="en-US" altLang="en-US" sz="2400" b="1" dirty="0"/>
              <a:t>null</a:t>
            </a:r>
            <a:r>
              <a:rPr lang="en-US" altLang="en-US" sz="2400" dirty="0"/>
              <a:t> value is used to represent values that are unknown or inapplicable to certain tuples.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8252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402" y="286604"/>
            <a:ext cx="10914278" cy="109597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Integrity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651" y="1845734"/>
            <a:ext cx="10746029" cy="4577012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Constraints are </a:t>
            </a:r>
            <a:r>
              <a:rPr lang="en-US" altLang="en-US" sz="2400" b="1" dirty="0"/>
              <a:t>conditions</a:t>
            </a:r>
            <a:r>
              <a:rPr lang="en-US" altLang="en-US" sz="2400" dirty="0"/>
              <a:t> that must hold on </a:t>
            </a:r>
            <a:r>
              <a:rPr lang="en-US" altLang="en-US" sz="2400" b="1" dirty="0"/>
              <a:t>all</a:t>
            </a:r>
            <a:r>
              <a:rPr lang="en-US" altLang="en-US" sz="2400" dirty="0"/>
              <a:t>  valid relation states.</a:t>
            </a:r>
          </a:p>
          <a:p>
            <a:r>
              <a:rPr lang="en-US" altLang="en-US" sz="2400" dirty="0"/>
              <a:t>There are three </a:t>
            </a:r>
            <a:r>
              <a:rPr lang="en-US" altLang="en-US" sz="2400" i="1" dirty="0"/>
              <a:t>main types</a:t>
            </a:r>
            <a:r>
              <a:rPr lang="en-US" altLang="en-US" sz="2400" dirty="0"/>
              <a:t> of constraints in the relational model:</a:t>
            </a:r>
          </a:p>
          <a:p>
            <a:pPr lvl="1"/>
            <a:r>
              <a:rPr lang="en-US" altLang="en-US" sz="2400" b="1" dirty="0"/>
              <a:t>Key</a:t>
            </a:r>
            <a:r>
              <a:rPr lang="en-US" altLang="en-US" sz="2400" dirty="0"/>
              <a:t> constraints</a:t>
            </a:r>
          </a:p>
          <a:p>
            <a:pPr lvl="1"/>
            <a:r>
              <a:rPr lang="en-US" altLang="en-US" sz="2400" b="1" dirty="0"/>
              <a:t>Entity</a:t>
            </a:r>
            <a:r>
              <a:rPr lang="en-US" altLang="en-US" sz="2400" dirty="0"/>
              <a:t> </a:t>
            </a:r>
            <a:r>
              <a:rPr lang="en-US" altLang="en-US" sz="2400" b="1" dirty="0"/>
              <a:t>integrity</a:t>
            </a:r>
            <a:r>
              <a:rPr lang="en-US" altLang="en-US" sz="2400" dirty="0"/>
              <a:t> constraints</a:t>
            </a:r>
          </a:p>
          <a:p>
            <a:pPr lvl="1"/>
            <a:r>
              <a:rPr lang="en-US" altLang="en-US" sz="2400" b="1" dirty="0"/>
              <a:t>Referential integrity</a:t>
            </a:r>
            <a:r>
              <a:rPr lang="en-US" altLang="en-US" sz="2400" dirty="0"/>
              <a:t> constraints</a:t>
            </a:r>
          </a:p>
          <a:p>
            <a:r>
              <a:rPr lang="en-US" altLang="en-US" sz="2400" dirty="0"/>
              <a:t>Another implicit constraint is the </a:t>
            </a:r>
            <a:r>
              <a:rPr lang="en-US" altLang="en-US" sz="2400" b="1" dirty="0"/>
              <a:t>domain</a:t>
            </a:r>
            <a:r>
              <a:rPr lang="en-US" altLang="en-US" sz="2400" dirty="0"/>
              <a:t> constraint</a:t>
            </a:r>
          </a:p>
          <a:p>
            <a:pPr lvl="1"/>
            <a:r>
              <a:rPr lang="en-US" altLang="en-US" sz="2400" dirty="0"/>
              <a:t>Every value in a tuple must be from the </a:t>
            </a:r>
            <a:r>
              <a:rPr lang="en-US" altLang="en-US" sz="2400" i="1" dirty="0"/>
              <a:t>domain of its attribute</a:t>
            </a:r>
            <a:r>
              <a:rPr lang="en-US" altLang="en-US" sz="2400" dirty="0"/>
              <a:t> (or it could be </a:t>
            </a:r>
            <a:r>
              <a:rPr lang="en-US" altLang="en-US" sz="2400" b="1" dirty="0"/>
              <a:t>null</a:t>
            </a:r>
            <a:r>
              <a:rPr lang="en-US" altLang="en-US" sz="2400" dirty="0"/>
              <a:t>, if allowed for that attribute)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0009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75" y="286604"/>
            <a:ext cx="10782605" cy="96429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Key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4"/>
            <a:ext cx="10782605" cy="4023360"/>
          </a:xfrm>
        </p:spPr>
        <p:txBody>
          <a:bodyPr/>
          <a:lstStyle/>
          <a:p>
            <a:r>
              <a:rPr lang="en-US" altLang="en-US" sz="2400" b="1" dirty="0" err="1"/>
              <a:t>Superkey</a:t>
            </a:r>
            <a:r>
              <a:rPr lang="en-US" altLang="en-US" sz="2400" dirty="0"/>
              <a:t> of R: </a:t>
            </a:r>
          </a:p>
          <a:p>
            <a:pPr lvl="1"/>
            <a:r>
              <a:rPr lang="en-US" altLang="en-US" sz="2200" dirty="0"/>
              <a:t>Is a set of attributes SK of R with the following condition:</a:t>
            </a:r>
          </a:p>
          <a:p>
            <a:pPr lvl="2"/>
            <a:r>
              <a:rPr lang="en-US" altLang="en-US" sz="2000" dirty="0"/>
              <a:t>No two tuples in any valid relation state r(R) will have the same value for SK</a:t>
            </a:r>
          </a:p>
          <a:p>
            <a:pPr lvl="2"/>
            <a:r>
              <a:rPr lang="en-US" altLang="en-US" sz="2000" dirty="0"/>
              <a:t>That is, for any distinct tuples t1 and t2 in r(R), t1[SK] </a:t>
            </a:r>
            <a:r>
              <a:rPr lang="en-US" altLang="en-US" sz="2000" dirty="0">
                <a:sym typeface="Symbol" panose="05050102010706020507" pitchFamily="18" charset="2"/>
              </a:rPr>
              <a:t></a:t>
            </a:r>
            <a:r>
              <a:rPr lang="en-US" altLang="en-US" sz="2000" dirty="0"/>
              <a:t> t2[SK]</a:t>
            </a:r>
          </a:p>
          <a:p>
            <a:pPr lvl="2"/>
            <a:r>
              <a:rPr lang="en-US" altLang="en-US" sz="2000" dirty="0"/>
              <a:t>This condition must hold in </a:t>
            </a:r>
            <a:r>
              <a:rPr lang="en-US" altLang="en-US" sz="2000" i="1" dirty="0"/>
              <a:t>any valid state</a:t>
            </a:r>
            <a:r>
              <a:rPr lang="en-US" altLang="en-US" sz="2000" dirty="0"/>
              <a:t> r(R)</a:t>
            </a:r>
          </a:p>
          <a:p>
            <a:r>
              <a:rPr lang="en-US" altLang="en-US" sz="2400" b="1" dirty="0"/>
              <a:t>Key</a:t>
            </a:r>
            <a:r>
              <a:rPr lang="en-US" altLang="en-US" sz="2400" dirty="0"/>
              <a:t> of R:</a:t>
            </a:r>
          </a:p>
          <a:p>
            <a:pPr lvl="1"/>
            <a:r>
              <a:rPr lang="en-US" altLang="en-US" sz="2200" dirty="0"/>
              <a:t>A "minimal" </a:t>
            </a:r>
            <a:r>
              <a:rPr lang="en-US" altLang="en-US" sz="2200" dirty="0" err="1"/>
              <a:t>superkey</a:t>
            </a:r>
            <a:endParaRPr lang="en-US" altLang="en-US" sz="2200" dirty="0"/>
          </a:p>
          <a:p>
            <a:pPr lvl="1"/>
            <a:r>
              <a:rPr lang="en-US" altLang="en-US" sz="2200" dirty="0"/>
              <a:t>That is, a key is a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K such that removal of any attribute from K results in a set of attributes that is not a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(does not possess the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uniqueness property)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8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97" y="286604"/>
            <a:ext cx="10724083" cy="1022818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Key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4"/>
            <a:ext cx="10782605" cy="402336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Example: Consider the CAR relation schema:</a:t>
            </a:r>
          </a:p>
          <a:p>
            <a:pPr lvl="1"/>
            <a:r>
              <a:rPr lang="en-US" altLang="en-US" sz="2200" dirty="0"/>
              <a:t>CAR(State, </a:t>
            </a:r>
            <a:r>
              <a:rPr lang="en-US" altLang="en-US" sz="2200" dirty="0" err="1"/>
              <a:t>Reg</a:t>
            </a:r>
            <a:r>
              <a:rPr lang="en-US" altLang="en-US" sz="2200" dirty="0"/>
              <a:t>#, </a:t>
            </a:r>
            <a:r>
              <a:rPr lang="en-US" altLang="en-US" sz="2200" dirty="0" err="1"/>
              <a:t>SerialNo</a:t>
            </a:r>
            <a:r>
              <a:rPr lang="en-US" altLang="en-US" sz="2200" dirty="0"/>
              <a:t>, Make, Model, Year)</a:t>
            </a:r>
          </a:p>
          <a:p>
            <a:pPr lvl="1"/>
            <a:r>
              <a:rPr lang="en-US" altLang="en-US" sz="2200" dirty="0"/>
              <a:t>CAR has two keys:</a:t>
            </a:r>
          </a:p>
          <a:p>
            <a:pPr lvl="2"/>
            <a:r>
              <a:rPr lang="en-US" altLang="en-US" sz="2000" dirty="0"/>
              <a:t>Key1 = {State, </a:t>
            </a:r>
            <a:r>
              <a:rPr lang="en-US" altLang="en-US" sz="2000" dirty="0" err="1"/>
              <a:t>Reg</a:t>
            </a:r>
            <a:r>
              <a:rPr lang="en-US" altLang="en-US" sz="2000" dirty="0"/>
              <a:t>#}</a:t>
            </a:r>
          </a:p>
          <a:p>
            <a:pPr lvl="2"/>
            <a:r>
              <a:rPr lang="en-US" altLang="en-US" sz="2000" dirty="0"/>
              <a:t>Key2 = {</a:t>
            </a:r>
            <a:r>
              <a:rPr lang="en-US" altLang="en-US" sz="2000" dirty="0" err="1"/>
              <a:t>SerialNo</a:t>
            </a:r>
            <a:r>
              <a:rPr lang="en-US" altLang="en-US" sz="2000" dirty="0"/>
              <a:t>}</a:t>
            </a:r>
          </a:p>
          <a:p>
            <a:pPr lvl="1"/>
            <a:r>
              <a:rPr lang="en-US" altLang="en-US" sz="2200" dirty="0"/>
              <a:t>Both are also </a:t>
            </a:r>
            <a:r>
              <a:rPr lang="en-US" altLang="en-US" sz="2200" dirty="0" err="1"/>
              <a:t>superkeys</a:t>
            </a:r>
            <a:r>
              <a:rPr lang="en-US" altLang="en-US" sz="2200" dirty="0"/>
              <a:t> of CAR</a:t>
            </a:r>
          </a:p>
          <a:p>
            <a:pPr lvl="1"/>
            <a:r>
              <a:rPr lang="en-US" altLang="en-US" sz="2200" dirty="0"/>
              <a:t>{</a:t>
            </a:r>
            <a:r>
              <a:rPr lang="en-US" altLang="en-US" sz="2200" dirty="0" err="1"/>
              <a:t>SerialNo</a:t>
            </a:r>
            <a:r>
              <a:rPr lang="en-US" altLang="en-US" sz="2200" dirty="0"/>
              <a:t>, Make} is a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but </a:t>
            </a:r>
            <a:r>
              <a:rPr lang="en-US" altLang="en-US" sz="2200" i="1" dirty="0"/>
              <a:t>not</a:t>
            </a:r>
            <a:r>
              <a:rPr lang="en-US" altLang="en-US" sz="2200" dirty="0"/>
              <a:t> a key.</a:t>
            </a:r>
          </a:p>
          <a:p>
            <a:r>
              <a:rPr lang="en-US" altLang="en-US" sz="2400" dirty="0"/>
              <a:t>In general:</a:t>
            </a:r>
          </a:p>
          <a:p>
            <a:pPr lvl="1"/>
            <a:r>
              <a:rPr lang="en-US" altLang="en-US" sz="2200" dirty="0"/>
              <a:t>Any </a:t>
            </a:r>
            <a:r>
              <a:rPr lang="en-US" altLang="en-US" sz="2200" i="1" dirty="0"/>
              <a:t>key</a:t>
            </a:r>
            <a:r>
              <a:rPr lang="en-US" altLang="en-US" sz="2200" dirty="0"/>
              <a:t> is a </a:t>
            </a:r>
            <a:r>
              <a:rPr lang="en-US" altLang="en-US" sz="2200" i="1" dirty="0" err="1"/>
              <a:t>superkey</a:t>
            </a:r>
            <a:r>
              <a:rPr lang="en-US" altLang="en-US" sz="2200" i="1" dirty="0"/>
              <a:t> </a:t>
            </a:r>
            <a:r>
              <a:rPr lang="en-US" altLang="en-US" sz="2200" dirty="0"/>
              <a:t>(but not vice versa)</a:t>
            </a:r>
          </a:p>
          <a:p>
            <a:pPr lvl="1"/>
            <a:r>
              <a:rPr lang="en-US" altLang="en-US" sz="2200" dirty="0"/>
              <a:t>Any set of attributes that </a:t>
            </a:r>
            <a:r>
              <a:rPr lang="en-US" altLang="en-US" sz="2200" i="1" dirty="0"/>
              <a:t>includes a key</a:t>
            </a:r>
            <a:r>
              <a:rPr lang="en-US" altLang="en-US" sz="2200" dirty="0"/>
              <a:t> is a </a:t>
            </a:r>
            <a:r>
              <a:rPr lang="en-US" altLang="en-US" sz="2200" i="1" dirty="0" err="1"/>
              <a:t>superkey</a:t>
            </a:r>
            <a:endParaRPr lang="en-US" altLang="en-US" sz="2200" i="1" dirty="0"/>
          </a:p>
          <a:p>
            <a:pPr lvl="1"/>
            <a:r>
              <a:rPr lang="en-US" altLang="en-US" sz="2200" dirty="0"/>
              <a:t>A </a:t>
            </a:r>
            <a:r>
              <a:rPr lang="en-US" altLang="en-US" sz="2200" i="1" dirty="0"/>
              <a:t>minimal</a:t>
            </a:r>
            <a:r>
              <a:rPr lang="en-US" altLang="en-US" sz="2200" dirty="0"/>
              <a:t> </a:t>
            </a:r>
            <a:r>
              <a:rPr lang="en-US" altLang="en-US" sz="2200" dirty="0" err="1"/>
              <a:t>superkey</a:t>
            </a:r>
            <a:r>
              <a:rPr lang="en-US" altLang="en-US" sz="2200" dirty="0"/>
              <a:t> is also a key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699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34" y="286604"/>
            <a:ext cx="10994746" cy="11106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Key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7" y="1845734"/>
            <a:ext cx="11089843" cy="402336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If a relation has several </a:t>
            </a:r>
            <a:r>
              <a:rPr lang="en-US" altLang="en-US" sz="2400" b="1" dirty="0"/>
              <a:t>candidate keys</a:t>
            </a:r>
            <a:r>
              <a:rPr lang="en-US" altLang="en-US" sz="2400" dirty="0"/>
              <a:t>, one is chosen arbitrarily to be the </a:t>
            </a:r>
            <a:r>
              <a:rPr lang="en-US" altLang="en-US" sz="2400" b="1" dirty="0"/>
              <a:t>primary key</a:t>
            </a:r>
            <a:r>
              <a:rPr lang="en-US" altLang="en-US" sz="2400" dirty="0"/>
              <a:t>. 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The primary key attributes are </a:t>
            </a:r>
            <a:r>
              <a:rPr lang="en-US" altLang="en-US" sz="2200" u="sng" dirty="0"/>
              <a:t>underlined</a:t>
            </a:r>
            <a:r>
              <a:rPr lang="en-US" altLang="en-US" sz="2200" dirty="0"/>
              <a:t>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Example: Consider the CAR relation schema: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CAR(State, </a:t>
            </a:r>
            <a:r>
              <a:rPr lang="en-US" altLang="en-US" sz="2200" dirty="0" err="1"/>
              <a:t>Reg</a:t>
            </a:r>
            <a:r>
              <a:rPr lang="en-US" altLang="en-US" sz="2200" dirty="0"/>
              <a:t>#, </a:t>
            </a:r>
            <a:r>
              <a:rPr lang="en-US" altLang="en-US" sz="2200" u="sng" dirty="0" err="1"/>
              <a:t>SerialNo</a:t>
            </a:r>
            <a:r>
              <a:rPr lang="en-US" altLang="en-US" sz="2200" dirty="0"/>
              <a:t>, Make, Model, Year)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We chose </a:t>
            </a:r>
            <a:r>
              <a:rPr lang="en-US" altLang="en-US" sz="2200" dirty="0" err="1"/>
              <a:t>SerialNo</a:t>
            </a:r>
            <a:r>
              <a:rPr lang="en-US" altLang="en-US" sz="2200" dirty="0"/>
              <a:t> as the primary key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The primary key value is used to </a:t>
            </a:r>
            <a:r>
              <a:rPr lang="en-US" altLang="en-US" sz="2400" i="1" dirty="0"/>
              <a:t>uniquely identify</a:t>
            </a:r>
            <a:r>
              <a:rPr lang="en-US" altLang="en-US" sz="2400" dirty="0"/>
              <a:t> each tuple in a relation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Provides the tuple identity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Also used to </a:t>
            </a:r>
            <a:r>
              <a:rPr lang="en-US" altLang="en-US" sz="2400" i="1" dirty="0"/>
              <a:t>reference</a:t>
            </a:r>
            <a:r>
              <a:rPr lang="en-US" altLang="en-US" sz="2400" dirty="0"/>
              <a:t> the tuple from another tuple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General rule: Choose as primary key the smallest of the candidate keys (in terms of size)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/>
              <a:t>Not always applicable – choice is sometimes subjective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69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26" y="286603"/>
            <a:ext cx="10950854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CAR Relation with two candidate keys – </a:t>
            </a:r>
            <a:r>
              <a:rPr lang="en-US" altLang="en-US" dirty="0" err="1">
                <a:solidFill>
                  <a:schemeClr val="accent2"/>
                </a:solidFill>
              </a:rPr>
              <a:t>LicenseNumber</a:t>
            </a:r>
            <a:r>
              <a:rPr lang="en-US" altLang="en-US" dirty="0">
                <a:solidFill>
                  <a:schemeClr val="accent2"/>
                </a:solidFill>
              </a:rPr>
              <a:t> chosen as Primary Key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9" descr="fig05_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07" y="2011680"/>
            <a:ext cx="10526256" cy="3862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943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603"/>
            <a:ext cx="11155680" cy="898459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Entity Integrity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978" y="1487289"/>
            <a:ext cx="10877702" cy="4023360"/>
          </a:xfrm>
        </p:spPr>
        <p:txBody>
          <a:bodyPr/>
          <a:lstStyle/>
          <a:p>
            <a:r>
              <a:rPr lang="en-US" altLang="en-US" sz="2400" b="1" dirty="0"/>
              <a:t>Entity Integrity:</a:t>
            </a:r>
          </a:p>
          <a:p>
            <a:pPr lvl="1"/>
            <a:r>
              <a:rPr lang="en-US" altLang="en-US" sz="2800" dirty="0"/>
              <a:t>The </a:t>
            </a:r>
            <a:r>
              <a:rPr lang="en-US" altLang="en-US" sz="2800" i="1" dirty="0"/>
              <a:t>primary key attributes</a:t>
            </a:r>
            <a:r>
              <a:rPr lang="en-US" altLang="en-US" sz="2800" dirty="0"/>
              <a:t> PK of each relation schema R in S cannot have null values in any tuple of r(R).</a:t>
            </a:r>
          </a:p>
          <a:p>
            <a:pPr marL="384048" lvl="2" indent="0">
              <a:buNone/>
            </a:pPr>
            <a:r>
              <a:rPr lang="en-US" altLang="en-US" sz="2800" dirty="0"/>
              <a:t> This is because primary key values are used to </a:t>
            </a:r>
            <a:r>
              <a:rPr lang="en-US" altLang="en-US" sz="2800" i="1" dirty="0"/>
              <a:t>identify</a:t>
            </a:r>
            <a:r>
              <a:rPr lang="en-US" altLang="en-US" sz="2800" dirty="0"/>
              <a:t> the individual tuples.</a:t>
            </a:r>
          </a:p>
          <a:p>
            <a:pPr marL="384048" lvl="2" indent="0">
              <a:buNone/>
            </a:pPr>
            <a:r>
              <a:rPr lang="en-US" altLang="en-US" sz="2800" dirty="0"/>
              <a:t>       t[PK] </a:t>
            </a:r>
            <a:r>
              <a:rPr lang="en-US" altLang="en-US" sz="2800" dirty="0">
                <a:sym typeface="Symbol" panose="05050102010706020507" pitchFamily="18" charset="2"/>
              </a:rPr>
              <a:t></a:t>
            </a:r>
            <a:r>
              <a:rPr lang="en-US" altLang="en-US" sz="2800" dirty="0"/>
              <a:t> null for any tuple t in r(R)</a:t>
            </a:r>
          </a:p>
          <a:p>
            <a:pPr marL="384048" lvl="2" indent="0">
              <a:buNone/>
            </a:pPr>
            <a:r>
              <a:rPr lang="en-US" altLang="en-US" sz="2800" dirty="0"/>
              <a:t>If PK has several attributes, null is not allowed in any of these attributes</a:t>
            </a:r>
          </a:p>
          <a:p>
            <a:pPr marL="201168" lvl="1" indent="0">
              <a:buNone/>
            </a:pPr>
            <a:r>
              <a:rPr lang="en-US" altLang="en-US" sz="2800" dirty="0"/>
              <a:t>Note: Other attributes of R may be constrained  to disallow null values, even though they are not members of the primary key.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4719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75565" y="287339"/>
            <a:ext cx="12016435" cy="72216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Referential Integrity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68173" y="1009499"/>
            <a:ext cx="11723827" cy="4859489"/>
          </a:xfrm>
        </p:spPr>
        <p:txBody>
          <a:bodyPr/>
          <a:lstStyle/>
          <a:p>
            <a:r>
              <a:rPr lang="en-US" altLang="en-US" sz="2800" dirty="0"/>
              <a:t>A constraint involving </a:t>
            </a:r>
            <a:r>
              <a:rPr lang="en-US" altLang="en-US" sz="2800" b="1" dirty="0"/>
              <a:t>two</a:t>
            </a:r>
            <a:r>
              <a:rPr lang="en-US" altLang="en-US" sz="2800" dirty="0"/>
              <a:t> relations</a:t>
            </a:r>
          </a:p>
          <a:p>
            <a:pPr lvl="1"/>
            <a:r>
              <a:rPr lang="en-US" altLang="en-US" sz="2800" dirty="0"/>
              <a:t>The previous constraints involve a single  relation.</a:t>
            </a:r>
          </a:p>
          <a:p>
            <a:r>
              <a:rPr lang="en-US" altLang="en-US" sz="2800" dirty="0"/>
              <a:t>Used to specify a </a:t>
            </a:r>
            <a:r>
              <a:rPr lang="en-US" altLang="en-US" sz="2800" b="1" dirty="0"/>
              <a:t>relationship</a:t>
            </a:r>
            <a:r>
              <a:rPr lang="en-US" altLang="en-US" sz="2800" dirty="0"/>
              <a:t> among tuples in two relations: </a:t>
            </a:r>
          </a:p>
          <a:p>
            <a:pPr lvl="1"/>
            <a:r>
              <a:rPr lang="en-US" altLang="en-US" sz="2800" dirty="0"/>
              <a:t>The </a:t>
            </a:r>
            <a:r>
              <a:rPr lang="en-US" altLang="en-US" sz="2800" b="1" dirty="0"/>
              <a:t>referencing relation </a:t>
            </a:r>
            <a:r>
              <a:rPr lang="en-US" altLang="en-US" sz="2800" dirty="0"/>
              <a:t>and the </a:t>
            </a:r>
            <a:r>
              <a:rPr lang="en-US" altLang="en-US" sz="2800" b="1" dirty="0"/>
              <a:t>referenced relation</a:t>
            </a:r>
          </a:p>
          <a:p>
            <a:r>
              <a:rPr lang="en-US" altLang="en-US" sz="2800" dirty="0"/>
              <a:t>Tuples in the </a:t>
            </a:r>
            <a:r>
              <a:rPr lang="en-US" altLang="en-US" sz="2800" b="1" dirty="0"/>
              <a:t>referencing relation</a:t>
            </a:r>
            <a:r>
              <a:rPr lang="en-US" altLang="en-US" sz="2800" dirty="0"/>
              <a:t> R1 have attributes FK (called </a:t>
            </a:r>
            <a:r>
              <a:rPr lang="en-US" altLang="en-US" sz="2800" b="1" dirty="0"/>
              <a:t>foreign key</a:t>
            </a:r>
            <a:r>
              <a:rPr lang="en-US" altLang="en-US" sz="2800" dirty="0"/>
              <a:t> attributes) that reference the primary key attributes PK of the </a:t>
            </a:r>
            <a:r>
              <a:rPr lang="en-US" altLang="en-US" sz="2800" b="1" dirty="0"/>
              <a:t>referenced relation</a:t>
            </a:r>
            <a:r>
              <a:rPr lang="en-US" altLang="en-US" sz="2800" dirty="0"/>
              <a:t> R2.</a:t>
            </a:r>
          </a:p>
          <a:p>
            <a:pPr lvl="1"/>
            <a:r>
              <a:rPr lang="en-US" altLang="en-US" sz="2800" dirty="0"/>
              <a:t>A tuple t1 in R1 is said to </a:t>
            </a:r>
            <a:r>
              <a:rPr lang="en-US" altLang="en-US" sz="2800" b="1" dirty="0"/>
              <a:t>reference</a:t>
            </a:r>
            <a:r>
              <a:rPr lang="en-US" altLang="en-US" sz="2800" dirty="0"/>
              <a:t> a tuple t2 in R2 if t1[FK] = t2[PK].</a:t>
            </a:r>
          </a:p>
          <a:p>
            <a:r>
              <a:rPr lang="en-US" altLang="en-US" sz="2800" dirty="0"/>
              <a:t>A referential integrity constraint can be displayed in a relational database schema as a directed arc from R1.FK to R2.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916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0" y="286603"/>
            <a:ext cx="10987430" cy="112523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Referential Integrity (or foreign key) 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Constraint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Statement of the constraint</a:t>
            </a:r>
          </a:p>
          <a:p>
            <a:pPr lvl="1"/>
            <a:r>
              <a:rPr lang="en-US" altLang="en-US" sz="2800" dirty="0"/>
              <a:t>The value in the foreign key column (or columns) FK of the </a:t>
            </a:r>
            <a:r>
              <a:rPr lang="en-US" altLang="en-US" sz="2800" dirty="0" err="1"/>
              <a:t>the</a:t>
            </a:r>
            <a:r>
              <a:rPr lang="en-US" altLang="en-US" sz="2800" dirty="0"/>
              <a:t> </a:t>
            </a:r>
            <a:r>
              <a:rPr lang="en-US" altLang="en-US" sz="2800" b="1" dirty="0"/>
              <a:t>referencing relation</a:t>
            </a:r>
            <a:r>
              <a:rPr lang="en-US" altLang="en-US" sz="2800" dirty="0"/>
              <a:t> R1 can be </a:t>
            </a:r>
            <a:r>
              <a:rPr lang="en-US" altLang="en-US" sz="2800" b="1" dirty="0"/>
              <a:t>either</a:t>
            </a:r>
            <a:r>
              <a:rPr lang="en-US" altLang="en-US" sz="2800" dirty="0"/>
              <a:t>:</a:t>
            </a:r>
          </a:p>
          <a:p>
            <a:pPr lvl="2"/>
            <a:r>
              <a:rPr lang="en-US" altLang="en-US" sz="2800" dirty="0"/>
              <a:t>(1) a value of an existing primary key value of a corresponding primary key PK in the </a:t>
            </a:r>
            <a:r>
              <a:rPr lang="en-US" altLang="en-US" sz="2800" b="1" dirty="0"/>
              <a:t>referenced relation</a:t>
            </a:r>
            <a:r>
              <a:rPr lang="en-US" altLang="en-US" sz="2800" dirty="0"/>
              <a:t> R2, </a:t>
            </a:r>
            <a:r>
              <a:rPr lang="en-US" altLang="en-US" sz="2800" u="sng" dirty="0"/>
              <a:t>or</a:t>
            </a:r>
          </a:p>
          <a:p>
            <a:pPr lvl="2"/>
            <a:r>
              <a:rPr lang="en-US" altLang="en-US" sz="2800" dirty="0"/>
              <a:t>(2) a </a:t>
            </a:r>
            <a:r>
              <a:rPr lang="en-US" altLang="en-US" sz="2800" b="1" dirty="0"/>
              <a:t>null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/>
              <a:t>In case (2), the FK in R1 should </a:t>
            </a:r>
            <a:r>
              <a:rPr lang="en-US" altLang="en-US" sz="2800" b="1" dirty="0"/>
              <a:t>not</a:t>
            </a:r>
            <a:r>
              <a:rPr lang="en-US" altLang="en-US" sz="2800" dirty="0"/>
              <a:t> be a part of its own primary key.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56752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14" y="0"/>
            <a:ext cx="10811866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Displaying a relational database schema and its constraints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 Each relation schema can be displayed as a row of attribute names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 The name of the relation is written above the attribute names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 The primary key attribute (or attributes) will be underlined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800" dirty="0"/>
              <a:t> A foreign key (referential integrity) constraints is displayed as a directed arc (arrow) from the foreign key attributes to the referenced table</a:t>
            </a:r>
          </a:p>
          <a:p>
            <a:pPr marL="201168" lvl="1" indent="0">
              <a:buNone/>
            </a:pPr>
            <a:r>
              <a:rPr lang="en-US" altLang="en-US" sz="2800" dirty="0"/>
              <a:t>Can also point the </a:t>
            </a:r>
            <a:r>
              <a:rPr lang="en-US" altLang="en-US" sz="2800" dirty="0" err="1"/>
              <a:t>the</a:t>
            </a:r>
            <a:r>
              <a:rPr lang="en-US" altLang="en-US" sz="2800" dirty="0"/>
              <a:t> primary key of the referenced relation for  clarity</a:t>
            </a:r>
          </a:p>
        </p:txBody>
      </p:sp>
    </p:spTree>
    <p:extLst>
      <p:ext uri="{BB962C8B-B14F-4D97-AF65-F5344CB8AC3E}">
        <p14:creationId xmlns:p14="http://schemas.microsoft.com/office/powerpoint/2010/main" val="2276048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841038" cy="1449387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Referential Integrity Constraints for COMPANY database </a:t>
            </a:r>
            <a:br>
              <a:rPr lang="en-US" altLang="en-US" dirty="0">
                <a:solidFill>
                  <a:srgbClr val="800000"/>
                </a:solidFill>
              </a:rPr>
            </a:br>
            <a:endParaRPr lang="en-US" dirty="0"/>
          </a:p>
        </p:txBody>
      </p:sp>
      <p:pic>
        <p:nvPicPr>
          <p:cNvPr id="4" name="Picture 5" descr="fig05_0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304" y="1163117"/>
            <a:ext cx="10794797" cy="5069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344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7" y="220767"/>
            <a:ext cx="10058400" cy="935036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COMPANY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Employee contains basic information about the employees at a company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Dependent contains basic information about each employees dependents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Department contains basic information about the </a:t>
            </a:r>
            <a:r>
              <a:rPr lang="en-US" sz="2200" dirty="0" err="1"/>
              <a:t>dept</a:t>
            </a:r>
            <a:r>
              <a:rPr lang="en-US" sz="2200" dirty="0"/>
              <a:t> and its manager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</a:t>
            </a:r>
            <a:r>
              <a:rPr lang="en-US" sz="2200" dirty="0" err="1"/>
              <a:t>Dept_Locations</a:t>
            </a:r>
            <a:r>
              <a:rPr lang="en-US" sz="2200" dirty="0"/>
              <a:t> contains info on where each department has offices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Project contains basic information on each project and which </a:t>
            </a:r>
            <a:r>
              <a:rPr lang="en-US" sz="2200" dirty="0" err="1"/>
              <a:t>dept</a:t>
            </a:r>
            <a:r>
              <a:rPr lang="en-US" sz="2200" dirty="0"/>
              <a:t> it is 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The relation </a:t>
            </a:r>
            <a:r>
              <a:rPr lang="en-US" sz="2200" dirty="0" err="1"/>
              <a:t>Works_On</a:t>
            </a:r>
            <a:r>
              <a:rPr lang="en-US" sz="2200" dirty="0"/>
              <a:t> contains information on how much each employee works on each project</a:t>
            </a:r>
          </a:p>
        </p:txBody>
      </p:sp>
    </p:spTree>
    <p:extLst>
      <p:ext uri="{BB962C8B-B14F-4D97-AF65-F5344CB8AC3E}">
        <p14:creationId xmlns:p14="http://schemas.microsoft.com/office/powerpoint/2010/main" val="2595011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89" y="1272843"/>
            <a:ext cx="8412175" cy="389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89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51" y="197511"/>
            <a:ext cx="4772025" cy="23359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562" y="374979"/>
            <a:ext cx="3657599" cy="23243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51" y="2713938"/>
            <a:ext cx="4600080" cy="308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37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271" y="518467"/>
            <a:ext cx="2847556" cy="4752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576" y="598934"/>
            <a:ext cx="4743450" cy="373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991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78" y="286604"/>
            <a:ext cx="10877702" cy="854568"/>
          </a:xfrm>
        </p:spPr>
        <p:txBody>
          <a:bodyPr>
            <a:normAutofit/>
          </a:bodyPr>
          <a:lstStyle/>
          <a:p>
            <a:r>
              <a:rPr lang="en-US" altLang="en-US" sz="3400" dirty="0">
                <a:solidFill>
                  <a:schemeClr val="accent2"/>
                </a:solidFill>
              </a:rPr>
              <a:t>Relational Algebra -  The formal language for Relational Model</a:t>
            </a:r>
            <a:endParaRPr lang="en-US" sz="34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</a:rPr>
              <a:t>The basic set of operations for the relational model is known as the relational algebra. These operations enable a user to specify basic retrieval requests. </a:t>
            </a:r>
          </a:p>
          <a:p>
            <a:pPr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The result of a retrieval is a new relation, which may have been formed from one or more relations. The </a:t>
            </a:r>
            <a:r>
              <a:rPr lang="en-US" altLang="en-US" sz="2400" b="1" dirty="0">
                <a:latin typeface="Times New Roman" panose="02020603050405020304" pitchFamily="18" charset="0"/>
              </a:rPr>
              <a:t>algebra operations</a:t>
            </a:r>
            <a:r>
              <a:rPr lang="en-US" altLang="en-US" sz="2400" dirty="0">
                <a:latin typeface="Times New Roman" panose="02020603050405020304" pitchFamily="18" charset="0"/>
              </a:rPr>
              <a:t> thus produce new relations, which can be further manipulated using operations of the same algebra. </a:t>
            </a:r>
          </a:p>
          <a:p>
            <a:pPr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</a:rPr>
              <a:t>A sequence of relational algebra operations forms a </a:t>
            </a:r>
            <a:r>
              <a:rPr lang="en-US" altLang="en-US" sz="2400" b="1" dirty="0">
                <a:latin typeface="Times New Roman" panose="02020603050405020304" pitchFamily="18" charset="0"/>
              </a:rPr>
              <a:t>relational algebra expression</a:t>
            </a:r>
            <a:r>
              <a:rPr lang="en-US" altLang="en-US" sz="2400" dirty="0">
                <a:latin typeface="Times New Roman" panose="02020603050405020304" pitchFamily="18" charset="0"/>
              </a:rPr>
              <a:t>, whose result will also be a relation that represents the result of a database query (or retrieval request).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9655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674" y="286603"/>
            <a:ext cx="11024006" cy="1044763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Relational Algebra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Relational Algebra is important for several reasons: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 It provides a formal foundation for relational model operations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It is used as a basis for implementing and optimizing queries in the query processing and  optimization modules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   Some of its concepts are incorporated into SQL</a:t>
            </a:r>
          </a:p>
        </p:txBody>
      </p:sp>
    </p:spTree>
    <p:extLst>
      <p:ext uri="{BB962C8B-B14F-4D97-AF65-F5344CB8AC3E}">
        <p14:creationId xmlns:p14="http://schemas.microsoft.com/office/powerpoint/2010/main" val="1450462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" y="286604"/>
            <a:ext cx="10863072" cy="92772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Relational Algebra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367942"/>
            <a:ext cx="10058400" cy="450115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Relational Algebra consists of several groups of operations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Unary Relational Operations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SELECT (symbol: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(sigma))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PROJECT (symbol: </a:t>
            </a:r>
            <a:r>
              <a:rPr lang="en-US" altLang="en-US" sz="2400" b="1" dirty="0">
                <a:latin typeface="Symbol" panose="05050102010706020507" pitchFamily="18" charset="2"/>
              </a:rPr>
              <a:t> </a:t>
            </a:r>
            <a:r>
              <a:rPr lang="en-US" altLang="en-US" sz="2400" dirty="0"/>
              <a:t>(pi))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RENAME (symbol: </a:t>
            </a:r>
            <a:r>
              <a:rPr lang="en-US" altLang="en-US" sz="2400" b="1" dirty="0">
                <a:sym typeface="Symbol" panose="05050102010706020507" pitchFamily="18" charset="2"/>
              </a:rPr>
              <a:t></a:t>
            </a:r>
            <a:r>
              <a:rPr lang="en-US" altLang="en-US" sz="2400" dirty="0">
                <a:sym typeface="Symbol" panose="05050102010706020507" pitchFamily="18" charset="2"/>
              </a:rPr>
              <a:t> </a:t>
            </a:r>
            <a:r>
              <a:rPr lang="en-US" altLang="en-US" sz="2400" dirty="0"/>
              <a:t>(rho))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Relational Algebra Operations From Set Theory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UNION ( </a:t>
            </a:r>
            <a:r>
              <a:rPr lang="en-US" altLang="en-US" sz="2400" b="1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), INTERSECTION ( </a:t>
            </a:r>
            <a:r>
              <a:rPr lang="en-US" altLang="en-US" sz="2400" b="1" dirty="0">
                <a:latin typeface="Symbol" panose="05050102010706020507" pitchFamily="18" charset="2"/>
              </a:rPr>
              <a:t></a:t>
            </a:r>
            <a:r>
              <a:rPr lang="en-US" altLang="en-US" sz="2400" dirty="0">
                <a:latin typeface="Symbol" panose="05050102010706020507" pitchFamily="18" charset="2"/>
              </a:rPr>
              <a:t> </a:t>
            </a:r>
            <a:r>
              <a:rPr lang="en-US" altLang="en-US" sz="2400" dirty="0"/>
              <a:t>), DIFFERENCE (or MINUS, </a:t>
            </a:r>
            <a:r>
              <a:rPr lang="en-US" altLang="en-US" sz="2400" b="1" dirty="0"/>
              <a:t>–</a:t>
            </a:r>
            <a:r>
              <a:rPr lang="en-US" altLang="en-US" sz="2400" dirty="0"/>
              <a:t> 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CARTESIAN PRODUCT ( </a:t>
            </a:r>
            <a:r>
              <a:rPr lang="en-US" altLang="en-US" sz="2400" b="1" dirty="0"/>
              <a:t>x</a:t>
            </a:r>
            <a:r>
              <a:rPr lang="en-US" altLang="en-US" sz="2400" dirty="0"/>
              <a:t> )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Binary Relational Operations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JOIN (several variations of JOIN exist)</a:t>
            </a:r>
          </a:p>
          <a:p>
            <a:pPr lvl="2">
              <a:lnSpc>
                <a:spcPct val="80000"/>
              </a:lnSpc>
            </a:pPr>
            <a:r>
              <a:rPr lang="en-US" altLang="en-US" sz="2400" dirty="0"/>
              <a:t>DIVISION</a:t>
            </a:r>
          </a:p>
        </p:txBody>
      </p:sp>
    </p:spTree>
    <p:extLst>
      <p:ext uri="{BB962C8B-B14F-4D97-AF65-F5344CB8AC3E}">
        <p14:creationId xmlns:p14="http://schemas.microsoft.com/office/powerpoint/2010/main" val="1922672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1009313" cy="9271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SELECT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7434" y="1411288"/>
            <a:ext cx="11694566" cy="4711700"/>
          </a:xfrm>
        </p:spPr>
        <p:txBody>
          <a:bodyPr>
            <a:normAutofit/>
          </a:bodyPr>
          <a:lstStyle/>
          <a:p>
            <a:r>
              <a:rPr lang="en-US" altLang="en-US" dirty="0"/>
              <a:t>The SELECT operation (denoted by </a:t>
            </a: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dirty="0"/>
              <a:t> (sigma)) is used to select a </a:t>
            </a:r>
            <a:r>
              <a:rPr lang="en-US" altLang="en-US" i="1" dirty="0"/>
              <a:t>subset</a:t>
            </a:r>
            <a:r>
              <a:rPr lang="en-US" altLang="en-US" dirty="0"/>
              <a:t> of the tuples from a relation based on a </a:t>
            </a:r>
            <a:r>
              <a:rPr lang="en-US" altLang="en-US" b="1" dirty="0"/>
              <a:t>selection condition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sz="2200" dirty="0"/>
              <a:t>The selection condition acts as a </a:t>
            </a:r>
            <a:r>
              <a:rPr lang="en-US" altLang="en-US" sz="2200" b="1" dirty="0"/>
              <a:t>filter</a:t>
            </a:r>
          </a:p>
          <a:p>
            <a:pPr lvl="1"/>
            <a:r>
              <a:rPr lang="en-US" altLang="en-US" sz="2200" dirty="0"/>
              <a:t>Keeps only those tuples that satisfy the qualifying condition</a:t>
            </a:r>
          </a:p>
          <a:p>
            <a:pPr lvl="1"/>
            <a:r>
              <a:rPr lang="en-US" altLang="en-US" sz="2200" dirty="0"/>
              <a:t>Tuples satisfying the condition are </a:t>
            </a:r>
            <a:r>
              <a:rPr lang="en-US" altLang="en-US" sz="2200" i="1" dirty="0"/>
              <a:t>selected</a:t>
            </a:r>
            <a:r>
              <a:rPr lang="en-US" altLang="en-US" sz="2200" dirty="0"/>
              <a:t> whereas the other tuples are discarded (</a:t>
            </a:r>
            <a:r>
              <a:rPr lang="en-US" altLang="en-US" sz="2200" i="1" dirty="0"/>
              <a:t>filtered out</a:t>
            </a:r>
            <a:r>
              <a:rPr lang="en-US" altLang="en-US" sz="2200" dirty="0"/>
              <a:t>)</a:t>
            </a:r>
          </a:p>
          <a:p>
            <a:r>
              <a:rPr lang="en-US" altLang="en-US" dirty="0"/>
              <a:t>Examples: </a:t>
            </a:r>
          </a:p>
          <a:p>
            <a:pPr lvl="1"/>
            <a:r>
              <a:rPr lang="en-US" altLang="en-US" sz="2000" dirty="0"/>
              <a:t>Select the EMPLOYEE tuples whose department number is 4:</a:t>
            </a:r>
          </a:p>
          <a:p>
            <a:pPr algn="ctr">
              <a:buNone/>
            </a:pP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DNO = 4</a:t>
            </a:r>
            <a:r>
              <a:rPr lang="en-US" altLang="en-US" dirty="0"/>
              <a:t> (EMPLOYEE)</a:t>
            </a:r>
          </a:p>
          <a:p>
            <a:pPr lvl="1"/>
            <a:r>
              <a:rPr lang="en-US" altLang="en-US" sz="2000" dirty="0"/>
              <a:t>Select the employee tuples whose salary is greater than $30,000:</a:t>
            </a:r>
          </a:p>
          <a:p>
            <a:pPr algn="ctr">
              <a:buNone/>
            </a:pP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dirty="0"/>
              <a:t> </a:t>
            </a:r>
            <a:r>
              <a:rPr lang="en-US" altLang="en-US" baseline="-25000" dirty="0"/>
              <a:t>SALARY &gt; 30,000</a:t>
            </a:r>
            <a:r>
              <a:rPr lang="en-US" altLang="en-US" dirty="0"/>
              <a:t> (EMPLOYEE)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1252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5683" y="1459230"/>
            <a:ext cx="103948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altLang="en-US" sz="2800" dirty="0"/>
          </a:p>
          <a:p>
            <a:pPr lvl="1"/>
            <a:r>
              <a:rPr lang="en-US" altLang="en-US" sz="2800" dirty="0"/>
              <a:t>In general, the </a:t>
            </a:r>
            <a:r>
              <a:rPr lang="en-US" altLang="en-US" sz="2800" i="1" dirty="0"/>
              <a:t>select</a:t>
            </a:r>
            <a:r>
              <a:rPr lang="en-US" altLang="en-US" sz="2800" dirty="0"/>
              <a:t> operation is denoted by </a:t>
            </a:r>
          </a:p>
          <a:p>
            <a:pPr marL="1028700" lvl="1" indent="-571500">
              <a:buFont typeface="Symbol" panose="05050102010706020507" pitchFamily="18" charset="2"/>
              <a:buChar char=" "/>
            </a:pPr>
            <a:r>
              <a:rPr lang="en-US" altLang="en-US" sz="3600" b="1" dirty="0">
                <a:latin typeface="Symbol" panose="05050102010706020507" pitchFamily="18" charset="2"/>
              </a:rPr>
              <a:t></a:t>
            </a:r>
            <a:r>
              <a:rPr lang="en-US" altLang="en-US" sz="2800" dirty="0"/>
              <a:t> </a:t>
            </a:r>
            <a:r>
              <a:rPr lang="en-US" altLang="en-US" sz="2800" baseline="-25000" dirty="0"/>
              <a:t>&lt;selection condition&gt;</a:t>
            </a:r>
            <a:r>
              <a:rPr lang="en-US" altLang="en-US" sz="2800" dirty="0"/>
              <a:t>(R) where</a:t>
            </a:r>
          </a:p>
          <a:p>
            <a:pPr marL="914400" lvl="1" indent="-457200">
              <a:buFont typeface="Symbol" panose="05050102010706020507" pitchFamily="18" charset="2"/>
              <a:buChar char=" "/>
            </a:pPr>
            <a:endParaRPr lang="en-US" altLang="en-US" sz="2800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the symbol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(sigma) is used to denote the </a:t>
            </a:r>
            <a:r>
              <a:rPr lang="en-US" altLang="en-US" sz="2400" i="1" dirty="0"/>
              <a:t>select</a:t>
            </a:r>
            <a:r>
              <a:rPr lang="en-US" altLang="en-US" sz="2400" dirty="0"/>
              <a:t> operator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the selection condition is a Boolean (conditional) expression specified on the attributes of relation R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tuples that make the condition </a:t>
            </a:r>
            <a:r>
              <a:rPr lang="en-US" altLang="en-US" sz="2400" b="1" dirty="0"/>
              <a:t>true </a:t>
            </a:r>
            <a:r>
              <a:rPr lang="en-US" altLang="en-US" sz="2400" dirty="0"/>
              <a:t>are selected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appear in the result of the operation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tuples that make the condition </a:t>
            </a:r>
            <a:r>
              <a:rPr lang="en-US" altLang="en-US" sz="2400" b="1" dirty="0"/>
              <a:t>false </a:t>
            </a:r>
            <a:r>
              <a:rPr lang="en-US" altLang="en-US" sz="2400" dirty="0"/>
              <a:t>are filtered out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en-US" altLang="en-US" sz="2400" dirty="0"/>
              <a:t>discarded from the result of the operation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4358" y="286603"/>
            <a:ext cx="11031322" cy="956981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SELECT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376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6" y="-181570"/>
            <a:ext cx="10921594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PROJECT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554" y="1845734"/>
            <a:ext cx="10841126" cy="402336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PROJECT Operation is denoted by </a:t>
            </a:r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dirty="0">
                <a:latin typeface="Symbol" panose="05050102010706020507" pitchFamily="18" charset="2"/>
              </a:rPr>
              <a:t> </a:t>
            </a:r>
            <a:r>
              <a:rPr lang="en-US" altLang="en-US" sz="2400" dirty="0"/>
              <a:t>(pi) </a:t>
            </a:r>
          </a:p>
          <a:p>
            <a:r>
              <a:rPr lang="en-US" altLang="en-US" sz="2400" dirty="0"/>
              <a:t>This operation keeps certain </a:t>
            </a:r>
            <a:r>
              <a:rPr lang="en-US" altLang="en-US" sz="2400" i="1" dirty="0"/>
              <a:t>columns</a:t>
            </a:r>
            <a:r>
              <a:rPr lang="en-US" altLang="en-US" sz="2400" dirty="0"/>
              <a:t> (attributes) from a relation and discards the other columns.</a:t>
            </a:r>
          </a:p>
          <a:p>
            <a:pPr lvl="1"/>
            <a:r>
              <a:rPr lang="en-US" altLang="en-US" sz="2400" dirty="0"/>
              <a:t>PROJECT creates a vertical partitioning</a:t>
            </a:r>
          </a:p>
          <a:p>
            <a:pPr lvl="2"/>
            <a:r>
              <a:rPr lang="en-US" altLang="en-US" sz="2400" dirty="0"/>
              <a:t>The list of specified columns (attributes) is kept in each tuple</a:t>
            </a:r>
          </a:p>
          <a:p>
            <a:pPr lvl="2"/>
            <a:r>
              <a:rPr lang="en-US" altLang="en-US" sz="2400" dirty="0"/>
              <a:t>The other attributes in each tuple are discarded</a:t>
            </a:r>
          </a:p>
          <a:p>
            <a:r>
              <a:rPr lang="en-US" altLang="en-US" sz="2400" dirty="0"/>
              <a:t>Example: To list each employee’s first and last name and salary, the following is used:</a:t>
            </a:r>
          </a:p>
          <a:p>
            <a:pPr lvl="1" algn="ctr">
              <a:buNone/>
            </a:pP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baseline="-25000" dirty="0"/>
              <a:t>LNAME, FNAME,SALARY</a:t>
            </a:r>
            <a:r>
              <a:rPr lang="en-US" altLang="en-US" sz="2400" dirty="0"/>
              <a:t>(EMPLOYEE)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65914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19" y="286604"/>
            <a:ext cx="11002061" cy="96429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706" y="1845733"/>
            <a:ext cx="10767974" cy="441607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The general form of the </a:t>
            </a:r>
            <a:r>
              <a:rPr lang="en-US" altLang="en-US" sz="2800" i="1" dirty="0"/>
              <a:t>project</a:t>
            </a:r>
            <a:r>
              <a:rPr lang="en-US" altLang="en-US" sz="2800" dirty="0"/>
              <a:t> operation is: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latin typeface="Symbol" panose="05050102010706020507" pitchFamily="18" charset="2"/>
              </a:rPr>
              <a:t></a:t>
            </a:r>
            <a:r>
              <a:rPr lang="en-US" altLang="en-US" sz="2800" baseline="-25000" dirty="0"/>
              <a:t>&lt;attribute list&gt;</a:t>
            </a:r>
            <a:r>
              <a:rPr lang="en-US" altLang="en-US" sz="2800" dirty="0"/>
              <a:t>(R)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 lvl="1">
              <a:lnSpc>
                <a:spcPct val="80000"/>
              </a:lnSpc>
            </a:pPr>
            <a:r>
              <a:rPr lang="en-US" altLang="en-US" sz="2800" dirty="0">
                <a:latin typeface="Symbol" panose="05050102010706020507" pitchFamily="18" charset="2"/>
              </a:rPr>
              <a:t></a:t>
            </a:r>
            <a:r>
              <a:rPr lang="en-US" altLang="en-US" sz="2800" dirty="0"/>
              <a:t> (pi) is the symbol used to represent the </a:t>
            </a:r>
            <a:r>
              <a:rPr lang="en-US" altLang="en-US" sz="2800" i="1" dirty="0"/>
              <a:t>project</a:t>
            </a:r>
            <a:r>
              <a:rPr lang="en-US" altLang="en-US" sz="2800" dirty="0"/>
              <a:t> operation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 &lt;attribute list&gt; is the desired list of attributes from relation R. </a:t>
            </a:r>
          </a:p>
          <a:p>
            <a:pPr>
              <a:lnSpc>
                <a:spcPct val="80000"/>
              </a:lnSpc>
            </a:pPr>
            <a:r>
              <a:rPr lang="en-US" altLang="en-US" sz="2800" dirty="0"/>
              <a:t>The project operation </a:t>
            </a:r>
            <a:r>
              <a:rPr lang="en-US" altLang="en-US" sz="2800" i="1" dirty="0"/>
              <a:t>removes any duplicate tuples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This is because the result of the </a:t>
            </a:r>
            <a:r>
              <a:rPr lang="en-US" altLang="en-US" sz="2800" i="1" dirty="0"/>
              <a:t>project</a:t>
            </a:r>
            <a:r>
              <a:rPr lang="en-US" altLang="en-US" sz="2800" dirty="0"/>
              <a:t> operation must be a </a:t>
            </a:r>
            <a:r>
              <a:rPr lang="en-US" altLang="en-US" sz="2800" i="1" dirty="0"/>
              <a:t>set of tuples</a:t>
            </a:r>
          </a:p>
          <a:p>
            <a:pPr lvl="2">
              <a:lnSpc>
                <a:spcPct val="80000"/>
              </a:lnSpc>
            </a:pPr>
            <a:r>
              <a:rPr lang="en-US" altLang="en-US" sz="2800" dirty="0"/>
              <a:t>Mathematical sets </a:t>
            </a:r>
            <a:r>
              <a:rPr lang="en-US" altLang="en-US" sz="2800" i="1" dirty="0"/>
              <a:t>do not allow</a:t>
            </a:r>
            <a:r>
              <a:rPr lang="en-US" altLang="en-US" sz="2800" dirty="0"/>
              <a:t> duplicate elements.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94701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06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01" y="1248480"/>
            <a:ext cx="9999878" cy="462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3620" y="332884"/>
            <a:ext cx="10399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accent2"/>
                </a:solidFill>
              </a:rPr>
              <a:t>Examples of applying SELECT and PROJECT operations</a:t>
            </a:r>
            <a:endParaRPr lang="en-US" sz="3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26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0467" y="286604"/>
            <a:ext cx="11236147" cy="94966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RENAME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The RENAME operator is denoted by </a:t>
            </a:r>
            <a:r>
              <a:rPr lang="en-US" altLang="en-US" sz="3200" dirty="0">
                <a:sym typeface="Symbol" panose="05050102010706020507" pitchFamily="18" charset="2"/>
              </a:rPr>
              <a:t> (rho)</a:t>
            </a:r>
          </a:p>
          <a:p>
            <a:r>
              <a:rPr lang="en-US" altLang="en-US" sz="3200" dirty="0"/>
              <a:t>In some cases, we may want to </a:t>
            </a:r>
            <a:r>
              <a:rPr lang="en-US" altLang="en-US" sz="3200" i="1" dirty="0"/>
              <a:t>rename </a:t>
            </a:r>
            <a:r>
              <a:rPr lang="en-US" altLang="en-US" sz="3200" dirty="0"/>
              <a:t>the attributes of a relation or the relation name or both</a:t>
            </a:r>
          </a:p>
          <a:p>
            <a:pPr lvl="1"/>
            <a:r>
              <a:rPr lang="en-US" altLang="en-US" sz="3200" dirty="0"/>
              <a:t>Useful when a query requires multiple operations</a:t>
            </a:r>
          </a:p>
          <a:p>
            <a:pPr lvl="1"/>
            <a:r>
              <a:rPr lang="en-US" altLang="en-US" sz="3200" dirty="0"/>
              <a:t>Necessary in some cases (see JOIN operation later)</a:t>
            </a:r>
            <a:endParaRPr lang="en-US" altLang="en-US" sz="3200" i="1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438928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604"/>
            <a:ext cx="11155680" cy="92772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Unary Relational Operations: RENAME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800" dirty="0"/>
              <a:t>The general RENAME operation </a:t>
            </a:r>
            <a:r>
              <a:rPr lang="en-US" altLang="en-US" sz="2800" dirty="0">
                <a:sym typeface="Symbol" panose="05050102010706020507" pitchFamily="18" charset="2"/>
              </a:rPr>
              <a:t> </a:t>
            </a:r>
            <a:r>
              <a:rPr lang="en-US" altLang="en-US" sz="2800" dirty="0"/>
              <a:t>can be expressed by any of the following forms:</a:t>
            </a:r>
          </a:p>
          <a:p>
            <a:pPr lvl="1"/>
            <a:r>
              <a:rPr lang="en-US" altLang="en-US" sz="2800" dirty="0">
                <a:sym typeface="Symbol" panose="05050102010706020507" pitchFamily="18" charset="2"/>
              </a:rPr>
              <a:t></a:t>
            </a:r>
            <a:r>
              <a:rPr lang="en-US" altLang="en-US" sz="2800" baseline="-25000" dirty="0">
                <a:sym typeface="Symbol" panose="05050102010706020507" pitchFamily="18" charset="2"/>
              </a:rPr>
              <a:t>S (B1, B2, …, </a:t>
            </a:r>
            <a:r>
              <a:rPr lang="en-US" altLang="en-US" sz="2800" baseline="-25000" dirty="0" err="1">
                <a:sym typeface="Symbol" panose="05050102010706020507" pitchFamily="18" charset="2"/>
              </a:rPr>
              <a:t>Bn</a:t>
            </a:r>
            <a:r>
              <a:rPr lang="en-US" altLang="en-US" sz="2800" baseline="-25000" dirty="0">
                <a:sym typeface="Symbol" panose="05050102010706020507" pitchFamily="18" charset="2"/>
              </a:rPr>
              <a:t> )</a:t>
            </a:r>
            <a:r>
              <a:rPr lang="en-US" altLang="en-US" sz="2800" dirty="0">
                <a:sym typeface="Symbol" panose="05050102010706020507" pitchFamily="18" charset="2"/>
              </a:rPr>
              <a:t>(R) changes both: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relation name to S, </a:t>
            </a:r>
            <a:r>
              <a:rPr lang="en-US" altLang="en-US" sz="2800" i="1" dirty="0">
                <a:sym typeface="Symbol" panose="05050102010706020507" pitchFamily="18" charset="2"/>
              </a:rPr>
              <a:t>and 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column (attribute) names to B1, B1, …..</a:t>
            </a:r>
            <a:r>
              <a:rPr lang="en-US" altLang="en-US" sz="2800" dirty="0" err="1">
                <a:sym typeface="Symbol" panose="05050102010706020507" pitchFamily="18" charset="2"/>
              </a:rPr>
              <a:t>Bn</a:t>
            </a:r>
            <a:endParaRPr lang="en-US" altLang="en-US" sz="2800" dirty="0">
              <a:sym typeface="Symbol" panose="05050102010706020507" pitchFamily="18" charset="2"/>
            </a:endParaRPr>
          </a:p>
          <a:p>
            <a:pPr lvl="1"/>
            <a:r>
              <a:rPr lang="en-US" altLang="en-US" sz="2800" dirty="0">
                <a:sym typeface="Symbol" panose="05050102010706020507" pitchFamily="18" charset="2"/>
              </a:rPr>
              <a:t></a:t>
            </a:r>
            <a:r>
              <a:rPr lang="en-US" altLang="en-US" sz="2800" baseline="-25000" dirty="0">
                <a:sym typeface="Symbol" panose="05050102010706020507" pitchFamily="18" charset="2"/>
              </a:rPr>
              <a:t>S</a:t>
            </a:r>
            <a:r>
              <a:rPr lang="en-US" altLang="en-US" sz="2800" dirty="0">
                <a:sym typeface="Symbol" panose="05050102010706020507" pitchFamily="18" charset="2"/>
              </a:rPr>
              <a:t>(R) changes: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</a:t>
            </a:r>
            <a:r>
              <a:rPr lang="en-US" altLang="en-US" sz="2800" i="1" dirty="0">
                <a:sym typeface="Symbol" panose="05050102010706020507" pitchFamily="18" charset="2"/>
              </a:rPr>
              <a:t>relation name</a:t>
            </a:r>
            <a:r>
              <a:rPr lang="en-US" altLang="en-US" sz="2800" dirty="0">
                <a:sym typeface="Symbol" panose="05050102010706020507" pitchFamily="18" charset="2"/>
              </a:rPr>
              <a:t> only to S</a:t>
            </a:r>
            <a:endParaRPr lang="en-US" altLang="en-US" sz="2800" dirty="0"/>
          </a:p>
          <a:p>
            <a:pPr lvl="1"/>
            <a:r>
              <a:rPr lang="en-US" altLang="en-US" sz="2800" dirty="0">
                <a:sym typeface="Symbol" panose="05050102010706020507" pitchFamily="18" charset="2"/>
              </a:rPr>
              <a:t></a:t>
            </a:r>
            <a:r>
              <a:rPr lang="en-US" altLang="en-US" sz="2800" baseline="-25000" dirty="0">
                <a:sym typeface="Symbol" panose="05050102010706020507" pitchFamily="18" charset="2"/>
              </a:rPr>
              <a:t>(B1, B2, …, </a:t>
            </a:r>
            <a:r>
              <a:rPr lang="en-US" altLang="en-US" sz="2800" baseline="-25000" dirty="0" err="1">
                <a:sym typeface="Symbol" panose="05050102010706020507" pitchFamily="18" charset="2"/>
              </a:rPr>
              <a:t>Bn</a:t>
            </a:r>
            <a:r>
              <a:rPr lang="en-US" altLang="en-US" sz="2800" baseline="-25000" dirty="0">
                <a:sym typeface="Symbol" panose="05050102010706020507" pitchFamily="18" charset="2"/>
              </a:rPr>
              <a:t> )</a:t>
            </a:r>
            <a:r>
              <a:rPr lang="en-US" altLang="en-US" sz="2800" dirty="0">
                <a:sym typeface="Symbol" panose="05050102010706020507" pitchFamily="18" charset="2"/>
              </a:rPr>
              <a:t>(R) changes:</a:t>
            </a:r>
          </a:p>
          <a:p>
            <a:pPr lvl="2"/>
            <a:r>
              <a:rPr lang="en-US" altLang="en-US" sz="2800" dirty="0">
                <a:sym typeface="Symbol" panose="05050102010706020507" pitchFamily="18" charset="2"/>
              </a:rPr>
              <a:t>the </a:t>
            </a:r>
            <a:r>
              <a:rPr lang="en-US" altLang="en-US" sz="2800" i="1" dirty="0">
                <a:sym typeface="Symbol" panose="05050102010706020507" pitchFamily="18" charset="2"/>
              </a:rPr>
              <a:t>column (attribute) names</a:t>
            </a:r>
            <a:r>
              <a:rPr lang="en-US" altLang="en-US" sz="2800" dirty="0">
                <a:sym typeface="Symbol" panose="05050102010706020507" pitchFamily="18" charset="2"/>
              </a:rPr>
              <a:t> only to B1, B1, …..</a:t>
            </a:r>
            <a:r>
              <a:rPr lang="en-US" altLang="en-US" sz="2800" dirty="0" err="1">
                <a:sym typeface="Symbol" panose="05050102010706020507" pitchFamily="18" charset="2"/>
              </a:rPr>
              <a:t>Bn</a:t>
            </a:r>
            <a:endParaRPr lang="en-US" altLang="en-US" sz="2800" dirty="0">
              <a:sym typeface="Symbol" panose="05050102010706020507" pitchFamily="18" charset="2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511705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347" y="286603"/>
            <a:ext cx="10892333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Expressions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We may want to apply several relational algebra operations one after the other</a:t>
            </a:r>
          </a:p>
          <a:p>
            <a:pPr lvl="1"/>
            <a:r>
              <a:rPr lang="en-US" altLang="en-US" sz="2800" dirty="0"/>
              <a:t>Either we can write the operations as a single </a:t>
            </a:r>
            <a:r>
              <a:rPr lang="en-US" altLang="en-US" sz="2800" b="1" dirty="0"/>
              <a:t>relational algebra expression</a:t>
            </a:r>
            <a:r>
              <a:rPr lang="en-US" altLang="en-US" sz="2800" dirty="0"/>
              <a:t> by nesting the operations, or</a:t>
            </a:r>
          </a:p>
          <a:p>
            <a:pPr lvl="1"/>
            <a:r>
              <a:rPr lang="en-US" altLang="en-US" sz="2800" dirty="0"/>
              <a:t>We can apply one operation at a time and create </a:t>
            </a:r>
            <a:r>
              <a:rPr lang="en-US" altLang="en-US" sz="2800" b="1" dirty="0"/>
              <a:t>intermediate result relations</a:t>
            </a:r>
            <a:r>
              <a:rPr lang="en-US" altLang="en-US" sz="2800" dirty="0"/>
              <a:t>.</a:t>
            </a:r>
          </a:p>
          <a:p>
            <a:r>
              <a:rPr lang="en-US" altLang="en-US" sz="2800" dirty="0"/>
              <a:t>In the latter case, we must give names to the relations that hold the intermediate results. 	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3624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286603"/>
            <a:ext cx="10899648" cy="115449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Single expression versus sequence of relational operations (Example)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032" y="1838419"/>
            <a:ext cx="10899648" cy="4023360"/>
          </a:xfrm>
        </p:spPr>
        <p:txBody>
          <a:bodyPr/>
          <a:lstStyle/>
          <a:p>
            <a:r>
              <a:rPr lang="en-US" altLang="en-US" sz="2400" dirty="0"/>
              <a:t>To retrieve the first name, last name, and salary of all employees who work in department number 5, we must apply a select and a project operation</a:t>
            </a:r>
          </a:p>
          <a:p>
            <a:r>
              <a:rPr lang="en-US" altLang="en-US" sz="2400" dirty="0"/>
              <a:t>We can write a </a:t>
            </a:r>
            <a:r>
              <a:rPr lang="en-US" altLang="en-US" sz="2400" i="1" dirty="0"/>
              <a:t>single relational algebra expression</a:t>
            </a:r>
            <a:r>
              <a:rPr lang="en-US" altLang="en-US" sz="2400" dirty="0"/>
              <a:t> as follows: </a:t>
            </a:r>
          </a:p>
          <a:p>
            <a:pPr lvl="1"/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baseline="-25000" dirty="0"/>
              <a:t>FNAME, LNAME, SALARY</a:t>
            </a:r>
            <a:r>
              <a:rPr lang="en-US" altLang="en-US" sz="2400" dirty="0"/>
              <a:t>(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DNO=5</a:t>
            </a:r>
            <a:r>
              <a:rPr lang="en-US" altLang="en-US" sz="2400" dirty="0"/>
              <a:t>(EMPLOYEE))</a:t>
            </a:r>
          </a:p>
          <a:p>
            <a:r>
              <a:rPr lang="en-US" altLang="en-US" sz="2400" dirty="0"/>
              <a:t>OR We can explicitly show the </a:t>
            </a:r>
            <a:r>
              <a:rPr lang="en-US" altLang="en-US" sz="2400" i="1" dirty="0"/>
              <a:t>sequence of operations</a:t>
            </a:r>
            <a:r>
              <a:rPr lang="en-US" altLang="en-US" sz="2400" dirty="0"/>
              <a:t>, giving a name to each intermediate relation:</a:t>
            </a:r>
          </a:p>
          <a:p>
            <a:pPr lvl="1"/>
            <a:r>
              <a:rPr lang="en-US" altLang="en-US" sz="2400" dirty="0"/>
              <a:t>DEP5_EMPS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DNO=5</a:t>
            </a:r>
            <a:r>
              <a:rPr lang="en-US" altLang="en-US" sz="2400" dirty="0"/>
              <a:t>(EMPLOYEE)</a:t>
            </a:r>
          </a:p>
          <a:p>
            <a:pPr lvl="1"/>
            <a:r>
              <a:rPr lang="en-US" altLang="en-US" sz="2400" dirty="0"/>
              <a:t>RESULT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FNAME, LNAME, SALARY</a:t>
            </a:r>
            <a:r>
              <a:rPr lang="en-US" altLang="en-US" sz="2400" dirty="0"/>
              <a:t> (DEP5_EMPS)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7276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78" y="286603"/>
            <a:ext cx="10877702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Set Theory: UNION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UNION Operation</a:t>
            </a:r>
          </a:p>
          <a:p>
            <a:pPr lvl="1"/>
            <a:r>
              <a:rPr lang="en-US" altLang="en-US" sz="2400" dirty="0"/>
              <a:t>Binary operation, denoted by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</a:t>
            </a:r>
          </a:p>
          <a:p>
            <a:pPr lvl="1"/>
            <a:r>
              <a:rPr lang="en-US" altLang="en-US" sz="2400" dirty="0"/>
              <a:t>The result of R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S, is a relation that includes all tuples that are either in R or in S or in both R and S</a:t>
            </a:r>
          </a:p>
          <a:p>
            <a:pPr lvl="1"/>
            <a:r>
              <a:rPr lang="en-US" altLang="en-US" sz="2400" dirty="0"/>
              <a:t>Duplicate tuples are eliminated</a:t>
            </a:r>
          </a:p>
          <a:p>
            <a:pPr lvl="1"/>
            <a:r>
              <a:rPr lang="en-US" altLang="en-US" sz="2400" dirty="0"/>
              <a:t>The two operand relations R and S must be “type compatible” (or UNION compatible)</a:t>
            </a:r>
          </a:p>
          <a:p>
            <a:pPr lvl="2"/>
            <a:r>
              <a:rPr lang="en-US" altLang="en-US" sz="2400" dirty="0"/>
              <a:t>R and S must have same number of attributes</a:t>
            </a:r>
          </a:p>
          <a:p>
            <a:pPr lvl="2"/>
            <a:r>
              <a:rPr lang="en-US" altLang="en-US" sz="2400" dirty="0"/>
              <a:t>Each pair of corresponding attributes must be type compatible (have same or compatible domains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15033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195" y="286603"/>
            <a:ext cx="10965485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</a:t>
            </a:r>
            <a:br>
              <a:rPr lang="en-US" altLang="en-US" dirty="0">
                <a:solidFill>
                  <a:schemeClr val="accent2"/>
                </a:solidFill>
              </a:rPr>
            </a:br>
            <a:r>
              <a:rPr lang="en-US" altLang="en-US" dirty="0">
                <a:solidFill>
                  <a:schemeClr val="accent2"/>
                </a:solidFill>
              </a:rPr>
              <a:t>Set Theory: UNION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3"/>
            <a:ext cx="10782605" cy="436487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Example: </a:t>
            </a:r>
          </a:p>
          <a:p>
            <a:pPr lvl="1">
              <a:lnSpc>
                <a:spcPct val="80000"/>
              </a:lnSpc>
            </a:pPr>
            <a:r>
              <a:rPr lang="en-US" altLang="en-US" sz="2100" dirty="0"/>
              <a:t>To retrieve the social security numbers of all employees who either </a:t>
            </a:r>
            <a:r>
              <a:rPr lang="en-US" altLang="en-US" sz="2100" i="1" dirty="0"/>
              <a:t>work in department 5</a:t>
            </a:r>
            <a:r>
              <a:rPr lang="en-US" altLang="en-US" sz="2100" dirty="0"/>
              <a:t> (RESULT1 below) or </a:t>
            </a:r>
            <a:r>
              <a:rPr lang="en-US" altLang="en-US" sz="2100" i="1" dirty="0"/>
              <a:t>directly supervise an employee who works in department 5</a:t>
            </a:r>
            <a:r>
              <a:rPr lang="en-US" altLang="en-US" sz="2100" dirty="0"/>
              <a:t> (RESULT2 below)</a:t>
            </a:r>
          </a:p>
          <a:p>
            <a:pPr lvl="1">
              <a:lnSpc>
                <a:spcPct val="80000"/>
              </a:lnSpc>
            </a:pPr>
            <a:r>
              <a:rPr lang="en-US" altLang="en-US" sz="2100" dirty="0"/>
              <a:t>We can use the UNION operation as follows: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DEP5_EMPS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>
                <a:latin typeface="Symbol" panose="05050102010706020507" pitchFamily="18" charset="2"/>
              </a:rPr>
              <a:t></a:t>
            </a:r>
            <a:r>
              <a:rPr lang="en-US" altLang="en-US" sz="2400" baseline="-25000" dirty="0"/>
              <a:t>DNO=5</a:t>
            </a:r>
            <a:r>
              <a:rPr lang="en-US" altLang="en-US" sz="2400" dirty="0"/>
              <a:t> (EMPLOYEE)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RESULT1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SSN</a:t>
            </a:r>
            <a:r>
              <a:rPr lang="en-US" altLang="en-US" sz="2400" dirty="0"/>
              <a:t>(DEP5_EMPS)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RESULT2(SSN)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baseline="-25000" dirty="0"/>
              <a:t>SUPERSSN</a:t>
            </a:r>
            <a:r>
              <a:rPr lang="en-US" altLang="en-US" sz="2400" dirty="0"/>
              <a:t>(DEP5_EMPS)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400" dirty="0"/>
              <a:t>RESULT </a:t>
            </a:r>
            <a:r>
              <a:rPr lang="en-US" altLang="en-US" sz="2400" dirty="0">
                <a:sym typeface="Symbol" panose="05050102010706020507" pitchFamily="18" charset="2"/>
              </a:rPr>
              <a:t> RESULT</a:t>
            </a:r>
            <a:r>
              <a:rPr lang="en-US" altLang="en-US" sz="2400" dirty="0"/>
              <a:t>1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RESULT2</a:t>
            </a:r>
          </a:p>
          <a:p>
            <a:pPr lvl="1">
              <a:lnSpc>
                <a:spcPct val="80000"/>
              </a:lnSpc>
            </a:pPr>
            <a:r>
              <a:rPr lang="en-US" altLang="en-US" sz="2100" dirty="0"/>
              <a:t>The union operation produces the tuples that are in either RESULT1 or RESULT2 or both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1722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of the result of a UNION operation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60000"/>
              <a:buFont typeface="Wingdings" panose="05000000000000000000" pitchFamily="2" charset="2"/>
              <a:buChar char="n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5000"/>
              <a:buFont typeface="Wingdings" panose="05000000000000000000" pitchFamily="2" charset="2"/>
              <a:buChar char="n"/>
              <a:defRPr sz="2600" kern="1200">
                <a:solidFill>
                  <a:srgbClr val="8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50000"/>
              <a:buFont typeface="Wingdings" panose="05000000000000000000" pitchFamily="2" charset="2"/>
              <a:buChar char="n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5000"/>
              <a:buFont typeface="Wingdings" panose="05000000000000000000" pitchFamily="2" charset="2"/>
              <a:buChar char="n"/>
              <a:defRPr sz="2000" kern="1200">
                <a:solidFill>
                  <a:srgbClr val="8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90033"/>
              </a:buClr>
              <a:buSzPct val="50000"/>
              <a:buFont typeface="Wingdings" panose="05000000000000000000" pitchFamily="2" charset="2"/>
              <a:buChar char="n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/>
              <a:t>UNION Example</a:t>
            </a:r>
          </a:p>
          <a:p>
            <a:pPr lvl="1"/>
            <a:endParaRPr lang="en-US" altLang="en-US"/>
          </a:p>
        </p:txBody>
      </p:sp>
      <p:pic>
        <p:nvPicPr>
          <p:cNvPr id="5" name="Picture 4" descr="fig06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656" y="2331244"/>
            <a:ext cx="8294687" cy="219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3659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INTERSECTION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INTERSECTION is denoted by </a:t>
            </a:r>
            <a:r>
              <a:rPr lang="en-US" altLang="en-US" sz="3200" dirty="0">
                <a:latin typeface="Symbol" panose="05050102010706020507" pitchFamily="18" charset="2"/>
              </a:rPr>
              <a:t></a:t>
            </a:r>
            <a:endParaRPr lang="en-US" altLang="en-US" sz="3200" dirty="0"/>
          </a:p>
          <a:p>
            <a:r>
              <a:rPr lang="en-US" altLang="en-US" sz="3200" dirty="0"/>
              <a:t>The result of the operation R </a:t>
            </a:r>
            <a:r>
              <a:rPr lang="en-US" altLang="en-US" sz="3200" dirty="0">
                <a:latin typeface="Symbol" panose="05050102010706020507" pitchFamily="18" charset="2"/>
              </a:rPr>
              <a:t></a:t>
            </a:r>
            <a:r>
              <a:rPr lang="en-US" altLang="en-US" sz="3200" dirty="0"/>
              <a:t> S, is a relation that includes all tuples that are in both R and S</a:t>
            </a:r>
          </a:p>
          <a:p>
            <a:pPr lvl="1"/>
            <a:r>
              <a:rPr lang="en-US" altLang="en-US" sz="3000" dirty="0"/>
              <a:t>The attribute names in the result will be the same as the attribute names in R</a:t>
            </a:r>
          </a:p>
          <a:p>
            <a:r>
              <a:rPr lang="en-US" altLang="en-US" sz="3200" dirty="0"/>
              <a:t>The two operand relations R and S must be “type compatible”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558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97" y="264658"/>
            <a:ext cx="10724083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SET DIFFERENCE  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SET DIFFERENCE (also called MINUS or EXCEPT) is denoted by – </a:t>
            </a:r>
          </a:p>
          <a:p>
            <a:r>
              <a:rPr lang="en-US" altLang="en-US" sz="2800" dirty="0"/>
              <a:t>The result of R – S, is a relation that includes all tuples that are in R but not in S</a:t>
            </a:r>
          </a:p>
          <a:p>
            <a:pPr lvl="1"/>
            <a:r>
              <a:rPr lang="en-US" altLang="en-US" sz="2800" dirty="0"/>
              <a:t>The attribute names in the result will be the same as the attribute names in R</a:t>
            </a:r>
          </a:p>
          <a:p>
            <a:r>
              <a:rPr lang="en-US" altLang="en-US" sz="2800" dirty="0"/>
              <a:t>The two operand relations R and S must be “type compatible”</a:t>
            </a:r>
          </a:p>
          <a:p>
            <a:endParaRPr lang="en-US" alt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868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286603"/>
            <a:ext cx="10972800" cy="145075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to illustrate the result of UNION, INTERSECT, and DIFFERENCE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Content Placeholder 3" descr="fig06_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789" y="1846263"/>
            <a:ext cx="762975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7385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" y="286603"/>
            <a:ext cx="11075213" cy="1154491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CARTESIAN PRODUCT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890" y="1845734"/>
            <a:ext cx="10438790" cy="4023360"/>
          </a:xfrm>
        </p:spPr>
        <p:txBody>
          <a:bodyPr/>
          <a:lstStyle/>
          <a:p>
            <a:r>
              <a:rPr lang="en-US" altLang="en-US" sz="2400" dirty="0"/>
              <a:t>CARTESIAN (or CROSS) PRODUCT Operation</a:t>
            </a:r>
          </a:p>
          <a:p>
            <a:pPr lvl="1"/>
            <a:r>
              <a:rPr lang="en-US" altLang="en-US" sz="2200" dirty="0"/>
              <a:t>This operation is used to combine tuples from two relations in a combinatorial fashion.</a:t>
            </a:r>
          </a:p>
          <a:p>
            <a:pPr lvl="1"/>
            <a:r>
              <a:rPr lang="en-US" altLang="en-US" sz="2200" dirty="0"/>
              <a:t>Denoted by R(A1, A2, . . ., An) x S(B1, B2, . . ., </a:t>
            </a:r>
            <a:r>
              <a:rPr lang="en-US" altLang="en-US" sz="2200" dirty="0" err="1"/>
              <a:t>Bm</a:t>
            </a:r>
            <a:r>
              <a:rPr lang="en-US" altLang="en-US" sz="2200" dirty="0"/>
              <a:t>)</a:t>
            </a:r>
          </a:p>
          <a:p>
            <a:pPr lvl="1"/>
            <a:r>
              <a:rPr lang="en-US" altLang="en-US" sz="2200" dirty="0"/>
              <a:t>Result is a relation Q with degree n + m attributes:</a:t>
            </a:r>
          </a:p>
          <a:p>
            <a:pPr lvl="2"/>
            <a:r>
              <a:rPr lang="en-US" altLang="en-US" sz="2000" dirty="0"/>
              <a:t>Q(A1, A2, . . ., An, B1, B2, . . ., </a:t>
            </a:r>
            <a:r>
              <a:rPr lang="en-US" altLang="en-US" sz="2000" dirty="0" err="1"/>
              <a:t>Bm</a:t>
            </a:r>
            <a:r>
              <a:rPr lang="en-US" altLang="en-US" sz="2000" dirty="0"/>
              <a:t>), in that order.</a:t>
            </a:r>
          </a:p>
          <a:p>
            <a:pPr lvl="1"/>
            <a:r>
              <a:rPr lang="en-US" altLang="en-US" sz="2200" dirty="0"/>
              <a:t>The resulting relation state has one tuple for each combination of tuples—one from R and one from S. </a:t>
            </a:r>
          </a:p>
          <a:p>
            <a:pPr lvl="1"/>
            <a:r>
              <a:rPr lang="en-US" altLang="en-US" sz="2200" dirty="0"/>
              <a:t>Hence, if R has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tuples (denoted as |R| =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), and S has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S</a:t>
            </a:r>
            <a:r>
              <a:rPr lang="en-US" altLang="en-US" sz="2200" dirty="0"/>
              <a:t> tuples, then R x S will have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* </a:t>
            </a:r>
            <a:r>
              <a:rPr lang="en-US" altLang="en-US" sz="2200" dirty="0" err="1"/>
              <a:t>n</a:t>
            </a:r>
            <a:r>
              <a:rPr lang="en-US" altLang="en-US" sz="2200" baseline="-25000" dirty="0" err="1"/>
              <a:t>S</a:t>
            </a:r>
            <a:r>
              <a:rPr lang="en-US" altLang="en-US" sz="2200" dirty="0"/>
              <a:t> tuples.</a:t>
            </a:r>
          </a:p>
          <a:p>
            <a:pPr lvl="1"/>
            <a:r>
              <a:rPr lang="en-US" altLang="en-US" sz="2200" dirty="0"/>
              <a:t>The two operands do NOT have to be "type compatible”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1774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" y="286603"/>
            <a:ext cx="11038637" cy="1103285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CARTESIAN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053" y="1845734"/>
            <a:ext cx="10504627" cy="402336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Generally, CROSS PRODUCT is not a meaningful operation</a:t>
            </a:r>
          </a:p>
          <a:p>
            <a:pPr lvl="1"/>
            <a:r>
              <a:rPr lang="en-US" altLang="en-US" sz="2400" dirty="0"/>
              <a:t>Can become meaningful when followed by other operations</a:t>
            </a:r>
          </a:p>
          <a:p>
            <a:r>
              <a:rPr lang="en-US" altLang="en-US" sz="2400" dirty="0"/>
              <a:t>Example (not meaningful):</a:t>
            </a:r>
          </a:p>
          <a:p>
            <a:pPr lvl="1"/>
            <a:r>
              <a:rPr lang="en-US" altLang="en-US" sz="2400" dirty="0"/>
              <a:t>FEMALE_EMPS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SEX=’F’</a:t>
            </a:r>
            <a:r>
              <a:rPr lang="en-US" altLang="en-US" sz="2400" dirty="0"/>
              <a:t>(EMPLOYEE)</a:t>
            </a:r>
          </a:p>
          <a:p>
            <a:pPr lvl="1"/>
            <a:r>
              <a:rPr lang="en-US" altLang="en-US" sz="2400" dirty="0"/>
              <a:t>EMPNAMES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b="1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FNAME, LNAME, SSN </a:t>
            </a:r>
            <a:r>
              <a:rPr lang="en-US" altLang="en-US" sz="2400" dirty="0"/>
              <a:t>(FEMALE_EMPS)</a:t>
            </a:r>
          </a:p>
          <a:p>
            <a:pPr lvl="1"/>
            <a:r>
              <a:rPr lang="en-US" altLang="en-US" sz="2400" dirty="0"/>
              <a:t>EMP_DEPENDENTS </a:t>
            </a:r>
            <a:r>
              <a:rPr lang="en-US" altLang="en-US" sz="2400" dirty="0">
                <a:sym typeface="Symbol" panose="05050102010706020507" pitchFamily="18" charset="2"/>
              </a:rPr>
              <a:t> </a:t>
            </a:r>
            <a:r>
              <a:rPr lang="en-US" altLang="en-US" sz="2400" dirty="0"/>
              <a:t>EMPNAMES x DEPENDENT</a:t>
            </a:r>
          </a:p>
          <a:p>
            <a:r>
              <a:rPr lang="en-US" altLang="en-US" sz="2400" dirty="0"/>
              <a:t>EMP_DEPENDENTS will contain every combination of EMPNAMES and DEPENDENT</a:t>
            </a:r>
          </a:p>
          <a:p>
            <a:pPr lvl="1"/>
            <a:r>
              <a:rPr lang="en-US" altLang="en-US" sz="2400" dirty="0"/>
              <a:t>whether or not they are actually related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51699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286603"/>
            <a:ext cx="11045952" cy="1198383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Relational Algebra Operations from Set Theory: CARTESIAN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To keep only combinations where the DEPENDENT is related to the EMPLOYEE, we add a SELECT operation as follows</a:t>
            </a:r>
          </a:p>
          <a:p>
            <a:r>
              <a:rPr lang="en-US" altLang="en-US" dirty="0"/>
              <a:t>Example (meaningful):</a:t>
            </a:r>
          </a:p>
          <a:p>
            <a:pPr lvl="1"/>
            <a:r>
              <a:rPr lang="en-US" altLang="en-US" sz="2200" dirty="0"/>
              <a:t>FEMALE_EMPS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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SEX=’F’</a:t>
            </a:r>
            <a:r>
              <a:rPr lang="en-US" altLang="en-US" sz="2200" dirty="0"/>
              <a:t>(EMPLOYEE)</a:t>
            </a:r>
          </a:p>
          <a:p>
            <a:pPr lvl="1"/>
            <a:r>
              <a:rPr lang="en-US" altLang="en-US" sz="2200" dirty="0"/>
              <a:t>EMPNAMES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FNAME, LNAME, SSN </a:t>
            </a:r>
            <a:r>
              <a:rPr lang="en-US" altLang="en-US" sz="2200" dirty="0"/>
              <a:t>(FEMALE_EMPS)</a:t>
            </a:r>
          </a:p>
          <a:p>
            <a:pPr lvl="1"/>
            <a:r>
              <a:rPr lang="en-US" altLang="en-US" sz="2200" dirty="0"/>
              <a:t>EMP_DEPENDENTS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dirty="0"/>
              <a:t>EMPNAMES x DEPENDENT</a:t>
            </a:r>
          </a:p>
          <a:p>
            <a:pPr lvl="1"/>
            <a:r>
              <a:rPr lang="en-US" altLang="en-US" sz="2200" dirty="0"/>
              <a:t>ACTUAL_DEPS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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SSN=ESSN</a:t>
            </a:r>
            <a:r>
              <a:rPr lang="en-US" altLang="en-US" sz="2200" dirty="0"/>
              <a:t>(EMP_DEPENDENTS)</a:t>
            </a:r>
          </a:p>
          <a:p>
            <a:pPr lvl="1"/>
            <a:r>
              <a:rPr lang="en-US" altLang="en-US" sz="2200" dirty="0"/>
              <a:t>RESULT </a:t>
            </a:r>
            <a:r>
              <a:rPr lang="en-US" altLang="en-US" sz="2200" dirty="0">
                <a:sym typeface="Symbol" panose="05050102010706020507" pitchFamily="18" charset="2"/>
              </a:rPr>
              <a:t> </a:t>
            </a:r>
            <a:r>
              <a:rPr lang="en-US" altLang="en-US" sz="2200" b="1" dirty="0">
                <a:latin typeface="Symbol" panose="05050102010706020507" pitchFamily="18" charset="2"/>
              </a:rPr>
              <a:t></a:t>
            </a:r>
            <a:r>
              <a:rPr lang="en-US" altLang="en-US" sz="2200" dirty="0"/>
              <a:t> </a:t>
            </a:r>
            <a:r>
              <a:rPr lang="en-US" altLang="en-US" sz="2200" baseline="-25000" dirty="0"/>
              <a:t>FNAME, LNAME, DEPENDENT_NAME </a:t>
            </a:r>
            <a:r>
              <a:rPr lang="en-US" altLang="en-US" sz="2200" dirty="0"/>
              <a:t>(ACTUAL_DEPS)</a:t>
            </a:r>
          </a:p>
          <a:p>
            <a:r>
              <a:rPr lang="en-US" altLang="en-US" sz="2400" dirty="0"/>
              <a:t>RESULT will now contain the name of female employees and their dependents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3013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00367"/>
            <a:ext cx="10804525" cy="919162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Example – CARTESIAN PRODUCT</a:t>
            </a:r>
          </a:p>
        </p:txBody>
      </p:sp>
      <p:pic>
        <p:nvPicPr>
          <p:cNvPr id="4" name="Content Placeholder 3" descr="fig06_0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747" y="936346"/>
            <a:ext cx="8902599" cy="512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4580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72800" cy="708025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Operations: 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0390" y="1180580"/>
            <a:ext cx="11811610" cy="402272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JOIN Operation (denoted by        )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The sequence of CARTESIAN PRODECT followed by SELECT is used quite commonly to identify and select related tuples from two relations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A special operation, called JOIN combines this sequence into a single operation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This operation is very important for any relational database with more than a single relation, because it allows us </a:t>
            </a:r>
            <a:r>
              <a:rPr lang="en-US" altLang="en-US" sz="2800" i="1" dirty="0"/>
              <a:t>combine related tuples</a:t>
            </a:r>
            <a:r>
              <a:rPr lang="en-US" altLang="en-US" sz="2800" dirty="0"/>
              <a:t> from various relations 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The general form of a join operation on two relations R(A1, A2, . . ., An) and S(B1, B2, . . ., </a:t>
            </a:r>
            <a:r>
              <a:rPr lang="en-US" altLang="en-US" sz="2800" dirty="0" err="1"/>
              <a:t>Bm</a:t>
            </a:r>
            <a:r>
              <a:rPr lang="en-US" altLang="en-US" sz="2800" dirty="0"/>
              <a:t>) is:</a:t>
            </a:r>
          </a:p>
          <a:p>
            <a:pPr lvl="1" algn="ct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dirty="0"/>
              <a:t>R      </a:t>
            </a:r>
            <a:r>
              <a:rPr lang="en-US" altLang="en-US" sz="2800" baseline="-25000" dirty="0"/>
              <a:t>&lt;join condition&gt;</a:t>
            </a:r>
            <a:r>
              <a:rPr lang="en-US" altLang="en-US" sz="2800" dirty="0"/>
              <a:t>S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/>
              <a:t>where R and S can be any relations that result from general </a:t>
            </a:r>
            <a:r>
              <a:rPr lang="en-US" altLang="en-US" sz="2800" i="1" dirty="0"/>
              <a:t>relational algebra expressions</a:t>
            </a:r>
            <a:r>
              <a:rPr lang="en-US" altLang="en-US" sz="2800" dirty="0"/>
              <a:t>.</a:t>
            </a:r>
          </a:p>
          <a:p>
            <a:pPr>
              <a:lnSpc>
                <a:spcPct val="80000"/>
              </a:lnSpc>
            </a:pPr>
            <a:endParaRPr lang="en-US" altLang="en-US" sz="2800" dirty="0"/>
          </a:p>
          <a:p>
            <a:endParaRPr lang="en-US" sz="28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50532" y="3341687"/>
            <a:ext cx="154" cy="174625"/>
            <a:chOff x="377" y="2904"/>
            <a:chExt cx="154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602932" y="3494087"/>
            <a:ext cx="154" cy="174625"/>
            <a:chOff x="377" y="2904"/>
            <a:chExt cx="154" cy="110"/>
          </a:xfrm>
        </p:grpSpPr>
        <p:sp>
          <p:nvSpPr>
            <p:cNvPr id="10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Line 29"/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576535" y="1324051"/>
            <a:ext cx="407717" cy="233425"/>
            <a:chOff x="371" y="2904"/>
            <a:chExt cx="156" cy="110"/>
          </a:xfrm>
        </p:grpSpPr>
        <p:sp>
          <p:nvSpPr>
            <p:cNvPr id="1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399073" y="4834128"/>
            <a:ext cx="407717" cy="233425"/>
            <a:chOff x="371" y="2904"/>
            <a:chExt cx="156" cy="110"/>
          </a:xfrm>
        </p:grpSpPr>
        <p:sp>
          <p:nvSpPr>
            <p:cNvPr id="20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1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2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3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95904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14063" cy="846137"/>
          </a:xfrm>
        </p:spPr>
        <p:txBody>
          <a:bodyPr/>
          <a:lstStyle/>
          <a:p>
            <a:r>
              <a:rPr lang="en-US" altLang="en-US">
                <a:solidFill>
                  <a:schemeClr val="accent2"/>
                </a:solidFill>
              </a:rPr>
              <a:t>Binary Relational Operations: JOIN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555955" y="1133475"/>
            <a:ext cx="11636045" cy="47355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Example: Suppose that we want to retrieve the name of the manager of each department.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To get the manager’s name, we need to combine each DEPARTMENT tuple with the EMPLOYEE tuple whose SSN value matches the MGRSSN value in the department tuple. 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We do this by using the join           operation.</a:t>
            </a:r>
          </a:p>
          <a:p>
            <a:pPr lvl="1">
              <a:lnSpc>
                <a:spcPct val="80000"/>
              </a:lnSpc>
            </a:pPr>
            <a:endParaRPr lang="en-US" altLang="en-US" sz="2400" dirty="0"/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DEPT_MGR </a:t>
            </a:r>
            <a:r>
              <a:rPr lang="en-US" altLang="en-US" sz="2400" dirty="0">
                <a:sym typeface="Symbol" panose="05050102010706020507" pitchFamily="18" charset="2"/>
              </a:rPr>
              <a:t></a:t>
            </a:r>
            <a:r>
              <a:rPr lang="en-US" altLang="en-US" sz="2400" dirty="0"/>
              <a:t> DEPARTMENT         </a:t>
            </a:r>
            <a:r>
              <a:rPr lang="en-US" altLang="en-US" sz="2400" baseline="-25000" dirty="0"/>
              <a:t>MGRSSN=SSN </a:t>
            </a:r>
            <a:r>
              <a:rPr lang="en-US" altLang="en-US" sz="2400" dirty="0"/>
              <a:t>EMPLOYEE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              MGRSSN=SSN is the join condition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Combines each department record with the employee who manages the department</a:t>
            </a:r>
          </a:p>
          <a:p>
            <a:pPr lvl="1">
              <a:lnSpc>
                <a:spcPct val="80000"/>
              </a:lnSpc>
            </a:pPr>
            <a:endParaRPr lang="en-US" altLang="en-US" sz="2400" dirty="0"/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The join condition can also be specified as </a:t>
            </a:r>
          </a:p>
          <a:p>
            <a:pPr marL="201168" lvl="1" indent="0">
              <a:lnSpc>
                <a:spcPct val="80000"/>
              </a:lnSpc>
              <a:buNone/>
            </a:pPr>
            <a:r>
              <a:rPr lang="en-US" altLang="en-US" sz="2400" dirty="0"/>
              <a:t>                 DEPARTMENT.MGRSSN= EMPLOYEE.SSN</a:t>
            </a:r>
          </a:p>
          <a:p>
            <a:endParaRPr lang="en-US" sz="24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522353" y="2183450"/>
            <a:ext cx="407717" cy="233425"/>
            <a:chOff x="371" y="2904"/>
            <a:chExt cx="156" cy="110"/>
          </a:xfrm>
        </p:grpSpPr>
        <p:sp>
          <p:nvSpPr>
            <p:cNvPr id="6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9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4689622" y="2956656"/>
            <a:ext cx="407717" cy="233425"/>
            <a:chOff x="371" y="2904"/>
            <a:chExt cx="156" cy="110"/>
          </a:xfrm>
        </p:grpSpPr>
        <p:sp>
          <p:nvSpPr>
            <p:cNvPr id="11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2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3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4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01530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86603"/>
            <a:ext cx="10789920" cy="905775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Example - JOIN</a:t>
            </a:r>
          </a:p>
        </p:txBody>
      </p:sp>
      <p:pic>
        <p:nvPicPr>
          <p:cNvPr id="4" name="Picture 5" descr="fig06_0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275027"/>
            <a:ext cx="10058400" cy="278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417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" y="286604"/>
            <a:ext cx="11075213" cy="810676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Some properties of 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293" y="1397204"/>
            <a:ext cx="10870387" cy="4828031"/>
          </a:xfrm>
        </p:spPr>
        <p:txBody>
          <a:bodyPr/>
          <a:lstStyle/>
          <a:p>
            <a:r>
              <a:rPr lang="en-US" altLang="en-US" sz="2400" dirty="0"/>
              <a:t>Consider the following JOIN operation:</a:t>
            </a:r>
          </a:p>
          <a:p>
            <a:pPr lvl="1"/>
            <a:r>
              <a:rPr lang="en-US" altLang="en-US" sz="2400" dirty="0"/>
              <a:t>R(A1, A2, . . ., An)                   S(B1, B2, . . ., </a:t>
            </a:r>
            <a:r>
              <a:rPr lang="en-US" altLang="en-US" sz="2400" dirty="0" err="1"/>
              <a:t>Bm</a:t>
            </a:r>
            <a:r>
              <a:rPr lang="en-US" altLang="en-US" sz="2400" dirty="0"/>
              <a:t>)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en-US" sz="2400" dirty="0"/>
              <a:t>                                       </a:t>
            </a:r>
            <a:r>
              <a:rPr lang="en-US" altLang="en-US" sz="2400" dirty="0" err="1"/>
              <a:t>R.Ai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S.Bj</a:t>
            </a:r>
            <a:endParaRPr lang="en-US" altLang="en-US" sz="2400" dirty="0"/>
          </a:p>
          <a:p>
            <a:pPr lvl="1"/>
            <a:r>
              <a:rPr lang="en-US" altLang="en-US" sz="2400" dirty="0"/>
              <a:t>Result is a relation Q with degree n + m attributes:</a:t>
            </a:r>
          </a:p>
          <a:p>
            <a:pPr lvl="2"/>
            <a:r>
              <a:rPr lang="en-US" altLang="en-US" sz="2400" dirty="0"/>
              <a:t>Q(A1, A2, . . ., An, B1, B2, . . ., </a:t>
            </a:r>
            <a:r>
              <a:rPr lang="en-US" altLang="en-US" sz="2400" dirty="0" err="1"/>
              <a:t>Bm</a:t>
            </a:r>
            <a:r>
              <a:rPr lang="en-US" altLang="en-US" sz="2400" dirty="0"/>
              <a:t>), in that order.</a:t>
            </a:r>
          </a:p>
          <a:p>
            <a:pPr lvl="1"/>
            <a:r>
              <a:rPr lang="en-US" altLang="en-US" sz="2400" dirty="0"/>
              <a:t>The resulting relation state has one tuple for each combination of tuples—r from R and s from S, but </a:t>
            </a:r>
            <a:r>
              <a:rPr lang="en-US" altLang="en-US" sz="2400" i="1" dirty="0"/>
              <a:t>only if they satisfy the join condition</a:t>
            </a:r>
            <a:r>
              <a:rPr lang="en-US" altLang="en-US" sz="2400" dirty="0"/>
              <a:t> r[Ai]=s[</a:t>
            </a:r>
            <a:r>
              <a:rPr lang="en-US" altLang="en-US" sz="2400" dirty="0" err="1"/>
              <a:t>Bj</a:t>
            </a:r>
            <a:r>
              <a:rPr lang="en-US" altLang="en-US" sz="2400" dirty="0"/>
              <a:t>]</a:t>
            </a:r>
          </a:p>
          <a:p>
            <a:pPr lvl="1"/>
            <a:r>
              <a:rPr lang="en-US" altLang="en-US" sz="2400" dirty="0"/>
              <a:t>Hence, if R has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R</a:t>
            </a:r>
            <a:r>
              <a:rPr lang="en-US" altLang="en-US" sz="2400" dirty="0"/>
              <a:t> tuples, and S has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S</a:t>
            </a:r>
            <a:r>
              <a:rPr lang="en-US" altLang="en-US" sz="2400" dirty="0"/>
              <a:t> tuples, then the join result will generally have </a:t>
            </a:r>
            <a:r>
              <a:rPr lang="en-US" altLang="en-US" sz="2400" i="1" dirty="0"/>
              <a:t>less than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R</a:t>
            </a:r>
            <a:r>
              <a:rPr lang="en-US" altLang="en-US" sz="2400" dirty="0"/>
              <a:t> * </a:t>
            </a:r>
            <a:r>
              <a:rPr lang="en-US" altLang="en-US" sz="2400" dirty="0" err="1"/>
              <a:t>n</a:t>
            </a:r>
            <a:r>
              <a:rPr lang="en-US" altLang="en-US" sz="2400" baseline="-25000" dirty="0" err="1"/>
              <a:t>S</a:t>
            </a:r>
            <a:r>
              <a:rPr lang="en-US" altLang="en-US" sz="2400" dirty="0"/>
              <a:t> tuples.</a:t>
            </a:r>
          </a:p>
          <a:p>
            <a:pPr lvl="1"/>
            <a:r>
              <a:rPr lang="en-US" altLang="en-US" sz="2400" dirty="0"/>
              <a:t>Only related tuples (based on the join condition) will appear in the result</a:t>
            </a:r>
          </a:p>
          <a:p>
            <a:endParaRPr lang="en-US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955796" y="1908048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6422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227" y="286604"/>
            <a:ext cx="10709453" cy="91309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Some properties of JOIN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227" y="1845734"/>
            <a:ext cx="10709453" cy="402336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The general case of JOIN operation is called a Theta-join:</a:t>
            </a:r>
          </a:p>
          <a:p>
            <a:r>
              <a:rPr lang="en-US" altLang="en-US" sz="2400" dirty="0"/>
              <a:t>                R                   S</a:t>
            </a:r>
          </a:p>
          <a:p>
            <a:pPr lvl="2">
              <a:buNone/>
            </a:pPr>
            <a:r>
              <a:rPr lang="en-US" altLang="en-US" sz="2400" dirty="0"/>
              <a:t>                        </a:t>
            </a:r>
            <a:r>
              <a:rPr lang="en-US" altLang="en-US" sz="2400" i="1" dirty="0"/>
              <a:t>theta</a:t>
            </a:r>
          </a:p>
          <a:p>
            <a:r>
              <a:rPr lang="en-US" altLang="en-US" sz="2400" dirty="0"/>
              <a:t>The join condition is called </a:t>
            </a:r>
            <a:r>
              <a:rPr lang="en-US" altLang="en-US" sz="2400" i="1" dirty="0"/>
              <a:t>theta (=,&lt;,&lt;=,&gt;=,&gt;,!=)</a:t>
            </a:r>
          </a:p>
          <a:p>
            <a:r>
              <a:rPr lang="en-US" altLang="en-US" sz="2400" i="1" dirty="0"/>
              <a:t>Theta</a:t>
            </a:r>
            <a:r>
              <a:rPr lang="en-US" altLang="en-US" sz="2400" dirty="0"/>
              <a:t> can be any general </a:t>
            </a:r>
            <a:r>
              <a:rPr lang="en-US" altLang="en-US" sz="2400" dirty="0" err="1"/>
              <a:t>boolean</a:t>
            </a:r>
            <a:r>
              <a:rPr lang="en-US" altLang="en-US" sz="2400" dirty="0"/>
              <a:t> expression on the attributes of R and S; for example:</a:t>
            </a:r>
          </a:p>
          <a:p>
            <a:pPr lvl="1"/>
            <a:r>
              <a:rPr lang="en-US" altLang="en-US" sz="2400" dirty="0" err="1"/>
              <a:t>R.Ai</a:t>
            </a:r>
            <a:r>
              <a:rPr lang="en-US" altLang="en-US" sz="2400" dirty="0"/>
              <a:t>&lt;</a:t>
            </a:r>
            <a:r>
              <a:rPr lang="en-US" altLang="en-US" sz="2400" dirty="0" err="1"/>
              <a:t>S.Bj</a:t>
            </a:r>
            <a:r>
              <a:rPr lang="en-US" altLang="en-US" sz="2400" dirty="0"/>
              <a:t> AND (</a:t>
            </a:r>
            <a:r>
              <a:rPr lang="en-US" altLang="en-US" sz="2400" dirty="0" err="1"/>
              <a:t>R.Ak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S.Bl</a:t>
            </a:r>
            <a:r>
              <a:rPr lang="en-US" altLang="en-US" sz="2400" dirty="0"/>
              <a:t> OR </a:t>
            </a:r>
            <a:r>
              <a:rPr lang="en-US" altLang="en-US" sz="2400" dirty="0" err="1"/>
              <a:t>R.Ap</a:t>
            </a:r>
            <a:r>
              <a:rPr lang="en-US" altLang="en-US" sz="2400" dirty="0"/>
              <a:t>&lt;</a:t>
            </a:r>
            <a:r>
              <a:rPr lang="en-US" altLang="en-US" sz="2400" dirty="0" err="1"/>
              <a:t>S.Bq</a:t>
            </a:r>
            <a:r>
              <a:rPr lang="en-US" altLang="en-US" sz="2400" dirty="0"/>
              <a:t>)</a:t>
            </a:r>
          </a:p>
          <a:p>
            <a:r>
              <a:rPr lang="en-US" altLang="en-US" sz="2400" dirty="0"/>
              <a:t>Most join conditions involve one or more equality conditions “</a:t>
            </a:r>
            <a:r>
              <a:rPr lang="en-US" altLang="en-US" sz="2400" dirty="0" err="1"/>
              <a:t>AND”ed</a:t>
            </a:r>
            <a:r>
              <a:rPr lang="en-US" altLang="en-US" sz="2400" dirty="0"/>
              <a:t> together; for example:</a:t>
            </a:r>
          </a:p>
          <a:p>
            <a:pPr lvl="1"/>
            <a:r>
              <a:rPr lang="en-US" altLang="en-US" sz="2400" dirty="0" err="1"/>
              <a:t>R.Ai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S.Bj</a:t>
            </a:r>
            <a:r>
              <a:rPr lang="en-US" altLang="en-US" sz="2400" dirty="0"/>
              <a:t> AND </a:t>
            </a:r>
            <a:r>
              <a:rPr lang="en-US" altLang="en-US" sz="2400" dirty="0" err="1"/>
              <a:t>R.Ak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S.Bl</a:t>
            </a:r>
            <a:r>
              <a:rPr lang="en-US" altLang="en-US" sz="2400" dirty="0"/>
              <a:t> AND </a:t>
            </a:r>
            <a:r>
              <a:rPr lang="en-US" altLang="en-US" sz="2400" dirty="0" err="1"/>
              <a:t>R.Ap</a:t>
            </a:r>
            <a:r>
              <a:rPr lang="en-US" altLang="en-US" sz="2400" dirty="0"/>
              <a:t>=</a:t>
            </a:r>
            <a:r>
              <a:rPr lang="en-US" altLang="en-US" sz="2400" dirty="0" err="1"/>
              <a:t>S.Bq</a:t>
            </a:r>
            <a:endParaRPr lang="en-US" altLang="en-US" sz="2400" dirty="0"/>
          </a:p>
          <a:p>
            <a:pPr>
              <a:buNone/>
            </a:pPr>
            <a:endParaRPr lang="en-US" alt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048712" y="2456688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01428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075" y="286604"/>
            <a:ext cx="10782605" cy="1074024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Operations: EQUIJOIN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075" y="1845734"/>
            <a:ext cx="10782605" cy="402336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The most common use of join involves join conditions with </a:t>
            </a:r>
            <a:r>
              <a:rPr lang="en-US" altLang="en-US" sz="2800" i="1" dirty="0"/>
              <a:t>equality comparisons</a:t>
            </a:r>
            <a:r>
              <a:rPr lang="en-US" altLang="en-US" sz="2800" dirty="0"/>
              <a:t> only</a:t>
            </a:r>
          </a:p>
          <a:p>
            <a:r>
              <a:rPr lang="en-US" altLang="en-US" sz="2800" dirty="0"/>
              <a:t>Such a join, where the only comparison operator used is =, is called an </a:t>
            </a:r>
            <a:r>
              <a:rPr lang="en-US" altLang="en-US" sz="2800" b="1" dirty="0"/>
              <a:t>EQUIJOIN.</a:t>
            </a:r>
          </a:p>
          <a:p>
            <a:pPr lvl="1"/>
            <a:r>
              <a:rPr lang="en-US" altLang="en-US" sz="2800" dirty="0"/>
              <a:t>In the result of an EQUIJOIN we always have one or more pairs of attributes (whose names need not be  identical) that have identical values in every tuple. </a:t>
            </a:r>
          </a:p>
          <a:p>
            <a:pPr lvl="1"/>
            <a:r>
              <a:rPr lang="en-US" altLang="en-US" sz="2800" dirty="0"/>
              <a:t>The JOIN seen in the previous example was an EQUIJOIN.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72720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9" y="286603"/>
            <a:ext cx="11060582" cy="898459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</a:t>
            </a:r>
            <a:r>
              <a:rPr lang="en-US" altLang="en-US" dirty="0" err="1">
                <a:solidFill>
                  <a:schemeClr val="accent2"/>
                </a:solidFill>
              </a:rPr>
              <a:t>Operations:NATURAL</a:t>
            </a:r>
            <a:r>
              <a:rPr lang="en-US" altLang="en-US" dirty="0">
                <a:solidFill>
                  <a:schemeClr val="accent2"/>
                </a:solidFill>
              </a:rPr>
              <a:t> JOIN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020" y="1340986"/>
            <a:ext cx="10819181" cy="4445338"/>
          </a:xfrm>
        </p:spPr>
        <p:txBody>
          <a:bodyPr>
            <a:noAutofit/>
          </a:bodyPr>
          <a:lstStyle/>
          <a:p>
            <a:pPr lvl="1"/>
            <a:r>
              <a:rPr lang="en-US" altLang="en-US" sz="2800" dirty="0"/>
              <a:t>Another variation of JOIN called NATURAL JOIN — denoted by * — was created to get rid of the second (superfluous) attribute in an EQUIJOIN condition.</a:t>
            </a:r>
          </a:p>
          <a:p>
            <a:pPr marL="384048" lvl="2" indent="0">
              <a:buNone/>
            </a:pPr>
            <a:r>
              <a:rPr lang="en-US" altLang="en-US" sz="2800" dirty="0"/>
              <a:t>      because one of each pair of attributes with identical values is      superfluous</a:t>
            </a:r>
          </a:p>
          <a:p>
            <a:pPr lvl="1"/>
            <a:r>
              <a:rPr lang="en-US" altLang="en-US" sz="2800" dirty="0"/>
              <a:t>The standard definition of natural join requires that the two join attributes, or each pair of corresponding join attributes, </a:t>
            </a:r>
            <a:r>
              <a:rPr lang="en-US" altLang="en-US" sz="2800" i="1" dirty="0"/>
              <a:t>have the same name</a:t>
            </a:r>
            <a:r>
              <a:rPr lang="en-US" altLang="en-US" sz="2800" dirty="0"/>
              <a:t> in both relations</a:t>
            </a:r>
          </a:p>
          <a:p>
            <a:pPr lvl="1"/>
            <a:r>
              <a:rPr lang="en-US" altLang="en-US" sz="2800" dirty="0"/>
              <a:t>If this is not the case, a renaming operation is applied first.	   </a:t>
            </a:r>
          </a:p>
          <a:p>
            <a:pPr marL="201168" lvl="1" indent="0">
              <a:buNone/>
            </a:pPr>
            <a:r>
              <a:rPr lang="en-US" altLang="en-US" sz="2800" dirty="0"/>
              <a:t>  </a:t>
            </a:r>
            <a:r>
              <a:rPr lang="en-US" altLang="en-US" sz="2800" dirty="0" err="1"/>
              <a:t>Eg</a:t>
            </a:r>
            <a:r>
              <a:rPr lang="en-US" altLang="en-US" sz="2800" dirty="0"/>
              <a:t>: </a:t>
            </a:r>
            <a:r>
              <a:rPr lang="en-US" altLang="en-US" sz="2800" dirty="0" err="1"/>
              <a:t>proj_dept</a:t>
            </a:r>
            <a:r>
              <a:rPr lang="en-US" altLang="en-US" sz="2800" dirty="0"/>
              <a:t> &lt;- project *                                           (</a:t>
            </a:r>
            <a:r>
              <a:rPr lang="en-US" altLang="en-US" sz="2800" dirty="0" err="1"/>
              <a:t>Dept</a:t>
            </a:r>
            <a:r>
              <a:rPr lang="en-US" altLang="en-US" sz="2800" dirty="0"/>
              <a:t>)</a:t>
            </a:r>
          </a:p>
          <a:p>
            <a:pPr marL="201168" lvl="1" indent="0">
              <a:buNone/>
            </a:pPr>
            <a:r>
              <a:rPr lang="en-US" altLang="en-US" sz="2800" dirty="0">
                <a:sym typeface="Symbol" panose="05050102010706020507" pitchFamily="18" charset="2"/>
              </a:rPr>
              <a:t>                                                </a:t>
            </a:r>
            <a:r>
              <a:rPr lang="en-US" altLang="en-US" sz="2800" dirty="0"/>
              <a:t>(</a:t>
            </a:r>
            <a:r>
              <a:rPr lang="en-US" altLang="en-US" sz="2800" dirty="0" err="1"/>
              <a:t>Dname,Dno,Mgr_SSN</a:t>
            </a:r>
            <a:r>
              <a:rPr lang="en-US" altLang="en-US" sz="2800" dirty="0"/>
              <a:t>)               	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568053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286604"/>
            <a:ext cx="10972800" cy="92772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Complete Set of Relational Operations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955" y="1845734"/>
            <a:ext cx="10599725" cy="402336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The set of operations including </a:t>
            </a:r>
          </a:p>
          <a:p>
            <a:r>
              <a:rPr lang="en-US" altLang="en-US" sz="2400" dirty="0"/>
              <a:t>        SELECT </a:t>
            </a:r>
            <a:r>
              <a:rPr lang="en-US" altLang="en-US" sz="2400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, PROJECT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2400" dirty="0"/>
              <a:t> ,  UNION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, DIFFERENCE </a:t>
            </a:r>
            <a:r>
              <a:rPr lang="en-US" altLang="en-US" sz="2400" dirty="0">
                <a:latin typeface="Symbol" panose="05050102010706020507" pitchFamily="18" charset="2"/>
              </a:rPr>
              <a:t>-</a:t>
            </a:r>
            <a:r>
              <a:rPr lang="en-US" altLang="en-US" sz="2400" dirty="0"/>
              <a:t> , RENAME </a:t>
            </a:r>
            <a:r>
              <a:rPr lang="en-US" altLang="en-US" sz="2400" dirty="0">
                <a:sym typeface="Symbol" panose="05050102010706020507" pitchFamily="18" charset="2"/>
              </a:rPr>
              <a:t></a:t>
            </a:r>
            <a:r>
              <a:rPr lang="en-US" altLang="en-US" sz="2400" dirty="0"/>
              <a:t>, and CARTESIAN PRODUCT X is called a </a:t>
            </a:r>
            <a:r>
              <a:rPr lang="en-US" altLang="en-US" sz="2400" i="1" dirty="0"/>
              <a:t>complete set</a:t>
            </a:r>
            <a:r>
              <a:rPr lang="en-US" altLang="en-US" sz="2400" dirty="0"/>
              <a:t> because any other relational algebra expression can be expressed by a combination of these five operations.</a:t>
            </a:r>
          </a:p>
          <a:p>
            <a:r>
              <a:rPr lang="en-US" altLang="en-US" sz="2400" dirty="0"/>
              <a:t>For example: </a:t>
            </a:r>
          </a:p>
          <a:p>
            <a:pPr lvl="1"/>
            <a:r>
              <a:rPr lang="en-US" altLang="en-US" sz="2400" dirty="0"/>
              <a:t>R </a:t>
            </a:r>
            <a:r>
              <a:rPr lang="en-US" altLang="en-US" sz="2400" dirty="0">
                <a:latin typeface="Symbol" panose="05050102010706020507" pitchFamily="18" charset="2"/>
              </a:rPr>
              <a:t></a:t>
            </a:r>
            <a:r>
              <a:rPr lang="en-US" altLang="en-US" sz="2400" dirty="0"/>
              <a:t> S = (R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S ) – ((R </a:t>
            </a:r>
            <a:r>
              <a:rPr lang="en-US" altLang="en-US" sz="2400" dirty="0">
                <a:latin typeface="Symbol" panose="05050102010706020507" pitchFamily="18" charset="2"/>
              </a:rPr>
              <a:t>-</a:t>
            </a:r>
            <a:r>
              <a:rPr lang="en-US" altLang="en-US" sz="2400" dirty="0"/>
              <a:t> S) </a:t>
            </a:r>
            <a:r>
              <a:rPr lang="en-US" altLang="en-US" sz="2400" dirty="0">
                <a:latin typeface="Symbol" panose="05050102010706020507" pitchFamily="18" charset="2"/>
              </a:rPr>
              <a:t></a:t>
            </a:r>
            <a:r>
              <a:rPr lang="en-US" altLang="en-US" sz="2400" dirty="0"/>
              <a:t> (S </a:t>
            </a:r>
            <a:r>
              <a:rPr lang="en-US" altLang="en-US" sz="2400" dirty="0">
                <a:latin typeface="Symbol" panose="05050102010706020507" pitchFamily="18" charset="2"/>
              </a:rPr>
              <a:t>-</a:t>
            </a:r>
            <a:r>
              <a:rPr lang="en-US" altLang="en-US" sz="2400" dirty="0"/>
              <a:t> R))</a:t>
            </a:r>
          </a:p>
          <a:p>
            <a:pPr lvl="1"/>
            <a:r>
              <a:rPr lang="en-US" altLang="en-US" sz="2400" dirty="0"/>
              <a:t>R       </a:t>
            </a:r>
            <a:r>
              <a:rPr lang="en-US" altLang="en-US" sz="2400" baseline="-25000" dirty="0"/>
              <a:t>&lt;join condition&gt;</a:t>
            </a:r>
            <a:r>
              <a:rPr lang="en-US" altLang="en-US" sz="2400" dirty="0"/>
              <a:t>S = </a:t>
            </a:r>
            <a:r>
              <a:rPr lang="en-US" altLang="en-US" sz="2400" dirty="0">
                <a:latin typeface="Symbol" panose="05050102010706020507" pitchFamily="18" charset="2"/>
              </a:rPr>
              <a:t></a:t>
            </a:r>
            <a:r>
              <a:rPr lang="en-US" altLang="en-US" sz="2400" dirty="0"/>
              <a:t> </a:t>
            </a:r>
            <a:r>
              <a:rPr lang="en-US" altLang="en-US" sz="2400" baseline="-25000" dirty="0"/>
              <a:t>&lt;join condition&gt;</a:t>
            </a:r>
            <a:r>
              <a:rPr lang="en-US" altLang="en-US" sz="2400" dirty="0"/>
              <a:t> (R X S)</a:t>
            </a:r>
          </a:p>
          <a:p>
            <a:endParaRPr lang="en-US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090421" y="4446422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54309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717" y="286603"/>
            <a:ext cx="10906963" cy="956981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Binary Relational Operations: DIVISION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379" y="1845734"/>
            <a:ext cx="10636301" cy="402336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DIVISION Operation</a:t>
            </a:r>
          </a:p>
          <a:p>
            <a:pPr lvl="1"/>
            <a:r>
              <a:rPr lang="en-US" altLang="en-US" sz="2200" dirty="0"/>
              <a:t>The division operation is applied to two relations </a:t>
            </a:r>
          </a:p>
          <a:p>
            <a:pPr marL="201168" lvl="1" indent="0">
              <a:buNone/>
            </a:pPr>
            <a:r>
              <a:rPr lang="en-US" altLang="en-US" sz="2200" dirty="0"/>
              <a:t>	R(Z) </a:t>
            </a:r>
            <a:r>
              <a:rPr lang="en-US" altLang="en-US" sz="2200" dirty="0">
                <a:latin typeface="Symbol" panose="05050102010706020507" pitchFamily="18" charset="2"/>
              </a:rPr>
              <a:t></a:t>
            </a:r>
            <a:r>
              <a:rPr lang="en-US" altLang="en-US" sz="2200" dirty="0"/>
              <a:t> S(X), where X subset Z. </a:t>
            </a:r>
          </a:p>
          <a:p>
            <a:pPr marL="201168" lvl="1" indent="0">
              <a:buNone/>
            </a:pPr>
            <a:r>
              <a:rPr lang="en-US" altLang="en-US" sz="2200" dirty="0"/>
              <a:t>Let Y = Z - X (and hence Z = X </a:t>
            </a:r>
            <a:r>
              <a:rPr lang="en-US" altLang="en-US" sz="2200" dirty="0">
                <a:latin typeface="Symbol" panose="05050102010706020507" pitchFamily="18" charset="2"/>
              </a:rPr>
              <a:t></a:t>
            </a:r>
            <a:r>
              <a:rPr lang="en-US" altLang="en-US" sz="2200" dirty="0"/>
              <a:t> Y); that is, let Y be the set of attributes of R that are not attributes of S. </a:t>
            </a:r>
          </a:p>
          <a:p>
            <a:endParaRPr lang="en-US" altLang="en-US" sz="2400" dirty="0"/>
          </a:p>
          <a:p>
            <a:pPr lvl="1"/>
            <a:r>
              <a:rPr lang="en-US" altLang="en-US" sz="2200" dirty="0"/>
              <a:t>The result of DIVISION is a relation T(Y) that includes a tuple t if tuples </a:t>
            </a:r>
            <a:r>
              <a:rPr lang="en-US" altLang="en-US" sz="2200" dirty="0" err="1"/>
              <a:t>t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appear in R with </a:t>
            </a:r>
            <a:r>
              <a:rPr lang="en-US" altLang="en-US" sz="2200" dirty="0" err="1"/>
              <a:t>t</a:t>
            </a:r>
            <a:r>
              <a:rPr lang="en-US" altLang="en-US" sz="2200" baseline="-25000" dirty="0" err="1"/>
              <a:t>R</a:t>
            </a:r>
            <a:r>
              <a:rPr lang="en-US" altLang="en-US" sz="2200" dirty="0"/>
              <a:t> [Y] = t, and with</a:t>
            </a:r>
          </a:p>
          <a:p>
            <a:pPr lvl="2"/>
            <a:r>
              <a:rPr lang="en-US" altLang="en-US" sz="2000" dirty="0" err="1"/>
              <a:t>t</a:t>
            </a:r>
            <a:r>
              <a:rPr lang="en-US" altLang="en-US" sz="2000" baseline="-25000" dirty="0" err="1"/>
              <a:t>R</a:t>
            </a:r>
            <a:r>
              <a:rPr lang="en-US" altLang="en-US" sz="2000" dirty="0"/>
              <a:t> [X] = </a:t>
            </a:r>
            <a:r>
              <a:rPr lang="en-US" altLang="en-US" sz="2000" dirty="0" err="1"/>
              <a:t>t</a:t>
            </a:r>
            <a:r>
              <a:rPr lang="en-US" altLang="en-US" sz="2000" baseline="-25000" dirty="0" err="1"/>
              <a:t>s</a:t>
            </a:r>
            <a:r>
              <a:rPr lang="en-US" altLang="en-US" sz="2000" dirty="0"/>
              <a:t> </a:t>
            </a:r>
            <a:r>
              <a:rPr lang="en-US" altLang="en-US" sz="2000" i="1" dirty="0"/>
              <a:t>for every tuple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t</a:t>
            </a:r>
            <a:r>
              <a:rPr lang="en-US" altLang="en-US" sz="2000" baseline="-25000" dirty="0" err="1"/>
              <a:t>s</a:t>
            </a:r>
            <a:r>
              <a:rPr lang="en-US" altLang="en-US" sz="2000" dirty="0"/>
              <a:t> in S. </a:t>
            </a:r>
          </a:p>
          <a:p>
            <a:pPr lvl="1"/>
            <a:endParaRPr lang="en-US" altLang="en-US" sz="2200" dirty="0"/>
          </a:p>
          <a:p>
            <a:pPr lvl="1"/>
            <a:r>
              <a:rPr lang="en-US" altLang="en-US" sz="2200" b="1" dirty="0"/>
              <a:t>For a tuple t to appear in the result T of the DIVISION, the values in t must appear in R in combination with </a:t>
            </a:r>
            <a:r>
              <a:rPr lang="en-US" altLang="en-US" sz="2200" b="1" i="1" dirty="0"/>
              <a:t>every</a:t>
            </a:r>
            <a:r>
              <a:rPr lang="en-US" altLang="en-US" sz="2200" b="1" dirty="0"/>
              <a:t> tuple in S. 	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893281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6771" y="287338"/>
            <a:ext cx="11965229" cy="729475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 of DIVISION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8" descr="fig06_08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63" y="1250900"/>
            <a:ext cx="9838944" cy="45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4641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87088" cy="935037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Recap of Relational Algebra Operations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4" name="Picture 11" descr="tbl06_0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246" y="1155802"/>
            <a:ext cx="8931859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5316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286603"/>
            <a:ext cx="10899648" cy="869199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</a:rPr>
              <a:t>Examples of Queries in Relational Algebra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155802"/>
            <a:ext cx="10058400" cy="4713292"/>
          </a:xfrm>
        </p:spPr>
        <p:txBody>
          <a:bodyPr>
            <a:normAutofit lnSpcReduction="10000"/>
          </a:bodyPr>
          <a:lstStyle/>
          <a:p>
            <a:r>
              <a:rPr lang="en-US" altLang="en-US" b="1" dirty="0">
                <a:latin typeface="Times New Roman" panose="02020603050405020304" pitchFamily="18" charset="0"/>
              </a:rPr>
              <a:t>Q1: Retrieve the name and address of all employees who work for the ‘Research’ department.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RESEARCH_DEPT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b="1" dirty="0">
                <a:latin typeface="Symbol" panose="05050102010706020507" pitchFamily="18" charset="2"/>
              </a:rPr>
              <a:t>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DNAME=’Research’ </a:t>
            </a:r>
            <a:r>
              <a:rPr lang="en-US" altLang="en-US" sz="1800" dirty="0">
                <a:latin typeface="Times New Roman" panose="02020603050405020304" pitchFamily="18" charset="0"/>
              </a:rPr>
              <a:t>(DEPARTMENT)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RESEARCH_EMPS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en-US" sz="1800" dirty="0">
                <a:latin typeface="Times New Roman" panose="02020603050405020304" pitchFamily="18" charset="0"/>
              </a:rPr>
              <a:t>(RESEARCH_DEPT        </a:t>
            </a:r>
            <a:r>
              <a:rPr lang="en-US" altLang="en-US" sz="1200" baseline="-25000" dirty="0">
                <a:latin typeface="Times New Roman" panose="02020603050405020304" pitchFamily="18" charset="0"/>
              </a:rPr>
              <a:t>DNUMBER= DNOEMPLOYEE</a:t>
            </a:r>
            <a:r>
              <a:rPr lang="en-US" altLang="en-US" sz="1800" dirty="0">
                <a:latin typeface="Times New Roman" panose="02020603050405020304" pitchFamily="18" charset="0"/>
              </a:rPr>
              <a:t>EMPLOYEE)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RESULT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FNAME, LNAME, ADDRESS</a:t>
            </a:r>
            <a:r>
              <a:rPr lang="en-US" altLang="en-US" sz="1800" dirty="0">
                <a:latin typeface="Times New Roman" panose="02020603050405020304" pitchFamily="18" charset="0"/>
              </a:rPr>
              <a:t> (RESEARCH_EMPS)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900" dirty="0">
              <a:latin typeface="Times New Roman" panose="02020603050405020304" pitchFamily="18" charset="0"/>
            </a:endParaRPr>
          </a:p>
          <a:p>
            <a:r>
              <a:rPr lang="en-US" altLang="en-US" b="1" dirty="0">
                <a:latin typeface="Times New Roman" panose="02020603050405020304" pitchFamily="18" charset="0"/>
              </a:rPr>
              <a:t>Q2: Retrieve the names of employees who have no dependents.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600" dirty="0">
                <a:latin typeface="Times New Roman" panose="02020603050405020304" pitchFamily="18" charset="0"/>
              </a:rPr>
              <a:t>	</a:t>
            </a:r>
            <a:r>
              <a:rPr lang="en-US" altLang="en-US" sz="1800" dirty="0">
                <a:latin typeface="Times New Roman" panose="02020603050405020304" pitchFamily="18" charset="0"/>
              </a:rPr>
              <a:t>ALL_EMPS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SSN</a:t>
            </a:r>
            <a:r>
              <a:rPr lang="en-US" altLang="en-US" sz="1800" dirty="0">
                <a:latin typeface="Times New Roman" panose="02020603050405020304" pitchFamily="18" charset="0"/>
              </a:rPr>
              <a:t>(EMPLOYEE)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	EMPS_WITH_DEPS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sz="1800" dirty="0">
                <a:latin typeface="Times New Roman" panose="02020603050405020304" pitchFamily="18" charset="0"/>
              </a:rPr>
              <a:t>SSN</a:t>
            </a:r>
            <a:r>
              <a:rPr lang="en-US" altLang="en-US" dirty="0">
                <a:latin typeface="Times New Roman" panose="02020603050405020304" pitchFamily="18" charset="0"/>
              </a:rPr>
              <a:t>) </a:t>
            </a:r>
            <a:r>
              <a:rPr lang="en-US" altLang="en-US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600" dirty="0">
                <a:latin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</a:rPr>
              <a:t>ESSN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sz="1800" dirty="0">
                <a:latin typeface="Times New Roman" panose="02020603050405020304" pitchFamily="18" charset="0"/>
              </a:rPr>
              <a:t>DEPENDENT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	</a:t>
            </a:r>
            <a:r>
              <a:rPr lang="en-US" altLang="en-US" sz="1800" dirty="0">
                <a:latin typeface="Times New Roman" panose="02020603050405020304" pitchFamily="18" charset="0"/>
              </a:rPr>
              <a:t>EMPS_WITHOUT_DEPS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(ALL_EMPS </a:t>
            </a:r>
            <a:r>
              <a:rPr lang="en-US" altLang="en-US" sz="1800" dirty="0"/>
              <a:t>-</a:t>
            </a:r>
            <a:r>
              <a:rPr lang="en-US" altLang="en-US" sz="1800" dirty="0">
                <a:latin typeface="Times New Roman" panose="02020603050405020304" pitchFamily="18" charset="0"/>
              </a:rPr>
              <a:t> EMPS_WITH_DEPS)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>
                <a:latin typeface="Times New Roman" panose="02020603050405020304" pitchFamily="18" charset="0"/>
              </a:rPr>
              <a:t>	</a:t>
            </a:r>
            <a:r>
              <a:rPr lang="en-US" altLang="en-US" sz="1800" dirty="0">
                <a:latin typeface="Times New Roman" panose="02020603050405020304" pitchFamily="18" charset="0"/>
              </a:rPr>
              <a:t>RESULT </a:t>
            </a:r>
            <a:r>
              <a:rPr lang="en-US" altLang="en-US" sz="1800" dirty="0">
                <a:latin typeface="Times New Roman" panose="02020603050405020304" pitchFamily="18" charset="0"/>
                <a:sym typeface="Symbol" panose="05050102010706020507" pitchFamily="18" charset="2"/>
              </a:rPr>
              <a:t>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Symbol" panose="05050102010706020507" pitchFamily="18" charset="2"/>
              </a:rPr>
              <a:t></a:t>
            </a: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</a:rPr>
              <a:t>LNAME, FNAME</a:t>
            </a:r>
            <a:r>
              <a:rPr lang="en-US" altLang="en-US" sz="1800" dirty="0">
                <a:latin typeface="Times New Roman" panose="02020603050405020304" pitchFamily="18" charset="0"/>
              </a:rPr>
              <a:t> (EMPS_WITHOUT_DEPS * EMPLOYEE)</a:t>
            </a: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384442" y="2346960"/>
            <a:ext cx="407717" cy="233425"/>
            <a:chOff x="371" y="2904"/>
            <a:chExt cx="156" cy="110"/>
          </a:xfrm>
        </p:grpSpPr>
        <p:sp>
          <p:nvSpPr>
            <p:cNvPr id="5" name="Line 26"/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6" name="Line 27"/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7" name="Line 28"/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Line 29"/>
            <p:cNvSpPr>
              <a:spLocks noChangeShapeType="1"/>
            </p:cNvSpPr>
            <p:nvPr/>
          </p:nvSpPr>
          <p:spPr bwMode="auto">
            <a:xfrm flipH="1">
              <a:off x="371" y="2904"/>
              <a:ext cx="154" cy="110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CA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384655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4322</TotalTime>
  <Words>4741</Words>
  <Application>Microsoft Office PowerPoint</Application>
  <PresentationFormat>Widescreen</PresentationFormat>
  <Paragraphs>405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Arial</vt:lpstr>
      <vt:lpstr>Calibri</vt:lpstr>
      <vt:lpstr>Calibri Light</vt:lpstr>
      <vt:lpstr>Symbol</vt:lpstr>
      <vt:lpstr>Times New Roman</vt:lpstr>
      <vt:lpstr>Wingdings</vt:lpstr>
      <vt:lpstr>Retrospect</vt:lpstr>
      <vt:lpstr>UNIT III - Relational Model</vt:lpstr>
      <vt:lpstr>Definitions</vt:lpstr>
      <vt:lpstr>Example of a Relation</vt:lpstr>
      <vt:lpstr>Formal Definitions - Schema</vt:lpstr>
      <vt:lpstr>Formal Definitions - Tuple</vt:lpstr>
      <vt:lpstr>Formal Definitions - Domain</vt:lpstr>
      <vt:lpstr>Formal Definitions - State</vt:lpstr>
      <vt:lpstr>Formal Definitions - Example</vt:lpstr>
      <vt:lpstr>Formal Definitions - Summary</vt:lpstr>
      <vt:lpstr>Relational Database Schema</vt:lpstr>
      <vt:lpstr>COMPANY Database Schema </vt:lpstr>
      <vt:lpstr>Characteristics Of Relations</vt:lpstr>
      <vt:lpstr>Characteristics Of Relations</vt:lpstr>
      <vt:lpstr>Relational Integrity Constraints</vt:lpstr>
      <vt:lpstr>Key Constraints</vt:lpstr>
      <vt:lpstr>Key Constraints</vt:lpstr>
      <vt:lpstr>Key Constraints</vt:lpstr>
      <vt:lpstr>CAR Relation with two candidate keys – LicenseNumber chosen as Primary Key</vt:lpstr>
      <vt:lpstr>Entity Integrity</vt:lpstr>
      <vt:lpstr>Referential Integrity</vt:lpstr>
      <vt:lpstr>Referential Integrity (or foreign key)  Constraint</vt:lpstr>
      <vt:lpstr>Displaying a relational database schema and its constraints</vt:lpstr>
      <vt:lpstr>Referential Integrity Constraints for COMPANY database  </vt:lpstr>
      <vt:lpstr>COMPANY Database</vt:lpstr>
      <vt:lpstr>PowerPoint Presentation</vt:lpstr>
      <vt:lpstr>PowerPoint Presentation</vt:lpstr>
      <vt:lpstr>PowerPoint Presentation</vt:lpstr>
      <vt:lpstr>Relational Algebra -  The formal language for Relational Model</vt:lpstr>
      <vt:lpstr>Relational Algebra</vt:lpstr>
      <vt:lpstr>Relational Algebra</vt:lpstr>
      <vt:lpstr>Unary Relational Operations: SELECT</vt:lpstr>
      <vt:lpstr>Unary Relational Operations: SELECT</vt:lpstr>
      <vt:lpstr>Unary Relational Operations: PROJECT</vt:lpstr>
      <vt:lpstr>Unary Relational Operations: PROJECT</vt:lpstr>
      <vt:lpstr>PowerPoint Presentation</vt:lpstr>
      <vt:lpstr>Unary Relational Operations: RENAME</vt:lpstr>
      <vt:lpstr>Unary Relational Operations: RENAME</vt:lpstr>
      <vt:lpstr>Relational Algebra Expressions</vt:lpstr>
      <vt:lpstr>Single expression versus sequence of relational operations (Example)</vt:lpstr>
      <vt:lpstr>Relational Algebra Operations from Set Theory: UNION </vt:lpstr>
      <vt:lpstr>Relational Algebra Operations from Set Theory: UNION </vt:lpstr>
      <vt:lpstr>Example of the result of a UNION operation</vt:lpstr>
      <vt:lpstr>Relational Algebra Operations from Set Theory: INTERSECTION</vt:lpstr>
      <vt:lpstr>Relational Algebra Operations from Set Theory: SET DIFFERENCE  </vt:lpstr>
      <vt:lpstr>Example to illustrate the result of UNION, INTERSECT, and DIFFERENCE</vt:lpstr>
      <vt:lpstr>Relational Algebra Operations from Set Theory: CARTESIAN PRODUCT</vt:lpstr>
      <vt:lpstr>Relational Algebra Operations from Set Theory: CARTESIAN PRODUCT</vt:lpstr>
      <vt:lpstr>Relational Algebra Operations from Set Theory: CARTESIAN PRODUCT</vt:lpstr>
      <vt:lpstr>Example – CARTESIAN PRODUCT</vt:lpstr>
      <vt:lpstr>Binary Relational Operations: JOIN</vt:lpstr>
      <vt:lpstr>Binary Relational Operations: JOIN</vt:lpstr>
      <vt:lpstr>Example - JOIN</vt:lpstr>
      <vt:lpstr>Some properties of JOIN</vt:lpstr>
      <vt:lpstr>Some properties of JOIN</vt:lpstr>
      <vt:lpstr>Binary Relational Operations: EQUIJOIN</vt:lpstr>
      <vt:lpstr>Binary Relational Operations:NATURAL JOIN</vt:lpstr>
      <vt:lpstr>Complete Set of Relational Operations</vt:lpstr>
      <vt:lpstr>Binary Relational Operations: DIVISION</vt:lpstr>
      <vt:lpstr>Example of DIVISION</vt:lpstr>
      <vt:lpstr>Recap of Relational Algebra Operations</vt:lpstr>
      <vt:lpstr>Examples of Queries in Relational Algebra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II - Relational Model</dc:title>
  <dc:creator>Srikant</dc:creator>
  <cp:lastModifiedBy>T.Sri Lakshmi</cp:lastModifiedBy>
  <cp:revision>77</cp:revision>
  <dcterms:created xsi:type="dcterms:W3CDTF">2020-09-07T06:52:53Z</dcterms:created>
  <dcterms:modified xsi:type="dcterms:W3CDTF">2026-02-13T09:02:30Z</dcterms:modified>
</cp:coreProperties>
</file>