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27"/>
  </p:notesMasterIdLst>
  <p:handoutMasterIdLst>
    <p:handoutMasterId r:id="rId28"/>
  </p:handoutMasterIdLst>
  <p:sldIdLst>
    <p:sldId id="735" r:id="rId2"/>
    <p:sldId id="805" r:id="rId3"/>
    <p:sldId id="783" r:id="rId4"/>
    <p:sldId id="809" r:id="rId5"/>
    <p:sldId id="806" r:id="rId6"/>
    <p:sldId id="807" r:id="rId7"/>
    <p:sldId id="808" r:id="rId8"/>
    <p:sldId id="810" r:id="rId9"/>
    <p:sldId id="811" r:id="rId10"/>
    <p:sldId id="812" r:id="rId11"/>
    <p:sldId id="814" r:id="rId12"/>
    <p:sldId id="815" r:id="rId13"/>
    <p:sldId id="816" r:id="rId14"/>
    <p:sldId id="817" r:id="rId15"/>
    <p:sldId id="818" r:id="rId16"/>
    <p:sldId id="820" r:id="rId17"/>
    <p:sldId id="821" r:id="rId18"/>
    <p:sldId id="822" r:id="rId19"/>
    <p:sldId id="823" r:id="rId20"/>
    <p:sldId id="824" r:id="rId21"/>
    <p:sldId id="825" r:id="rId22"/>
    <p:sldId id="826" r:id="rId23"/>
    <p:sldId id="828" r:id="rId24"/>
    <p:sldId id="830" r:id="rId25"/>
    <p:sldId id="628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CC3300"/>
    <a:srgbClr val="0000FF"/>
    <a:srgbClr val="870581"/>
    <a:srgbClr val="FF0066"/>
    <a:srgbClr val="009900"/>
    <a:srgbClr val="0000CC"/>
    <a:srgbClr val="660033"/>
    <a:srgbClr val="99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1/26/2026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0" y="2819400"/>
            <a:ext cx="586740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Smoothing Techniques</a:t>
            </a:r>
            <a:endParaRPr lang="en-US" sz="7200" b="1" dirty="0">
              <a:solidFill>
                <a:srgbClr val="660033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1. Introduction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2. Add-One </a:t>
            </a:r>
            <a:r>
              <a:rPr lang="en-US" dirty="0"/>
              <a:t>(Laplace) </a:t>
            </a:r>
            <a:r>
              <a:rPr lang="en-US" dirty="0" smtClean="0"/>
              <a:t>smoothing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3. Add-k smoothing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4.  </a:t>
            </a:r>
            <a:r>
              <a:rPr lang="en-US" dirty="0"/>
              <a:t>Kneser-Ney </a:t>
            </a:r>
            <a:r>
              <a:rPr lang="en-US" dirty="0" smtClean="0"/>
              <a:t>smoothing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/>
              <a:t>5. Absolute </a:t>
            </a:r>
            <a:r>
              <a:rPr lang="en-US" dirty="0"/>
              <a:t>discounting.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373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76200" y="838200"/>
            <a:ext cx="88392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Unsmoothed MLE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assigns probability based only </a:t>
            </a:r>
            <a:r>
              <a:rPr lang="en-US" dirty="0">
                <a:latin typeface="Baskerville Old Face" panose="02020602080505020303" pitchFamily="18" charset="0"/>
              </a:rPr>
              <a:t>on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observed frequencies.</a:t>
            </a:r>
            <a:r>
              <a:rPr lang="en-US" dirty="0">
                <a:latin typeface="Baskerville Old Face" panose="02020602080505020303" pitchFamily="18" charset="0"/>
              </a:rPr>
              <a:t> Any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unseen n-gram gets zero probability</a:t>
            </a:r>
            <a:r>
              <a:rPr lang="en-US" dirty="0">
                <a:latin typeface="Baskerville Old Face" panose="02020602080505020303" pitchFamily="18" charset="0"/>
              </a:rPr>
              <a:t>, which is why </a:t>
            </a:r>
            <a:r>
              <a:rPr lang="en-US" b="1" dirty="0">
                <a:latin typeface="Baskerville Old Face" panose="02020602080505020303" pitchFamily="18" charset="0"/>
              </a:rPr>
              <a:t>smoothing is required in practical NLP systems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This </a:t>
            </a:r>
            <a:r>
              <a:rPr lang="en-US" dirty="0" smtClean="0">
                <a:latin typeface="Baskerville Old Face" panose="02020602080505020303" pitchFamily="18" charset="0"/>
              </a:rPr>
              <a:t>is known as the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zero-probability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problem </a:t>
            </a: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unsmoothed n-grams</a:t>
            </a:r>
            <a:r>
              <a:rPr lang="en-US" dirty="0"/>
              <a:t>.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49121"/>
            <a:ext cx="3886199" cy="2224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0927" y="2649121"/>
            <a:ext cx="2692908" cy="3084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76200" y="838200"/>
            <a:ext cx="88392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9" y="1219200"/>
            <a:ext cx="2808871" cy="46619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52399" y="964862"/>
            <a:ext cx="5628269" cy="336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Unsmoothed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MLE estimates probabilities </a:t>
            </a:r>
            <a:r>
              <a:rPr lang="en-US" sz="2400" dirty="0">
                <a:latin typeface="Baskerville Old Face" panose="02020602080505020303" pitchFamily="18" charset="0"/>
              </a:rPr>
              <a:t>purely from </a:t>
            </a:r>
            <a:r>
              <a:rPr lang="en-US" sz="24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observed counts. </a:t>
            </a:r>
            <a:r>
              <a:rPr lang="en-US" sz="2400" dirty="0">
                <a:latin typeface="Baskerville Old Face" panose="02020602080505020303" pitchFamily="18" charset="0"/>
              </a:rPr>
              <a:t>While </a:t>
            </a:r>
            <a:r>
              <a:rPr lang="en-US" sz="24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mathematically optimal for training data</a:t>
            </a:r>
            <a:r>
              <a:rPr lang="en-US" sz="2400" dirty="0">
                <a:latin typeface="Baskerville Old Face" panose="02020602080505020303" pitchFamily="18" charset="0"/>
              </a:rPr>
              <a:t>, it </a:t>
            </a:r>
            <a:r>
              <a:rPr lang="en-US" sz="2400" b="1" dirty="0">
                <a:latin typeface="Baskerville Old Face" panose="02020602080505020303" pitchFamily="18" charset="0"/>
              </a:rPr>
              <a:t>assigns zero probability to unseen n-grams</a:t>
            </a:r>
            <a:r>
              <a:rPr lang="en-US" sz="2400" dirty="0">
                <a:latin typeface="Baskerville Old Face" panose="02020602080505020303" pitchFamily="18" charset="0"/>
              </a:rPr>
              <a:t>, motivating the need </a:t>
            </a:r>
            <a:r>
              <a:rPr lang="en-US" sz="2400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for smoothing techniques in practical NLP systems.</a:t>
            </a:r>
          </a:p>
        </p:txBody>
      </p:sp>
    </p:spTree>
    <p:extLst>
      <p:ext uri="{BB962C8B-B14F-4D97-AF65-F5344CB8AC3E}">
        <p14:creationId xmlns:p14="http://schemas.microsoft.com/office/powerpoint/2010/main" val="172952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76200" y="838200"/>
            <a:ext cx="88392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364" y="1676400"/>
            <a:ext cx="8357616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702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42900" y="838200"/>
            <a:ext cx="83058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Add-One (Laplace) Smoothing: </a:t>
            </a:r>
            <a:r>
              <a:rPr lang="en-US" dirty="0">
                <a:latin typeface="Baskerville Old Face" panose="02020602080505020303" pitchFamily="18" charset="0"/>
              </a:rPr>
              <a:t>Add-One (Laplace) smoothing is a simple smoothing technique used in n-gram language models to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avoid zero probabilities for unseen n-grams</a:t>
            </a:r>
            <a:r>
              <a:rPr lang="en-US" dirty="0">
                <a:latin typeface="Baskerville Old Face" panose="02020602080505020303" pitchFamily="18" charset="0"/>
              </a:rPr>
              <a:t>. It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adds 1 to the count of every possible n-gram </a:t>
            </a:r>
            <a:r>
              <a:rPr lang="en-US" dirty="0">
                <a:latin typeface="Baskerville Old Face" panose="02020602080505020303" pitchFamily="18" charset="0"/>
              </a:rPr>
              <a:t>and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adjusts the total count accordingly.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204" y="3429000"/>
            <a:ext cx="5977192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5404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3058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01436"/>
            <a:ext cx="6629400" cy="2632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3855027"/>
            <a:ext cx="79248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606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3058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642" y="1116873"/>
            <a:ext cx="7633716" cy="20930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729" y="3327314"/>
            <a:ext cx="3879272" cy="3236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436" y="3524250"/>
            <a:ext cx="3316529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622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3058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066800"/>
            <a:ext cx="6629400" cy="1528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823891"/>
            <a:ext cx="6477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141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305800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066800"/>
            <a:ext cx="6362308" cy="236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454" y="3581400"/>
            <a:ext cx="72390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7384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2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Add-K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Smoothing: </a:t>
            </a:r>
            <a:r>
              <a:rPr lang="en-US" b="1" dirty="0">
                <a:latin typeface="Baskerville Old Face" panose="02020602080505020303" pitchFamily="18" charset="0"/>
              </a:rPr>
              <a:t>Add-k smoothing</a:t>
            </a:r>
            <a:r>
              <a:rPr lang="en-US" dirty="0">
                <a:latin typeface="Baskerville Old Face" panose="02020602080505020303" pitchFamily="18" charset="0"/>
              </a:rPr>
              <a:t> is a generalization of </a:t>
            </a:r>
            <a:r>
              <a:rPr lang="en-US" b="1" dirty="0">
                <a:latin typeface="Baskerville Old Face" panose="02020602080505020303" pitchFamily="18" charset="0"/>
              </a:rPr>
              <a:t>Add-One (Laplace) smoothing</a:t>
            </a:r>
            <a:r>
              <a:rPr lang="en-US" dirty="0" smtClean="0"/>
              <a:t>.</a:t>
            </a: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09800"/>
            <a:ext cx="7391400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407290"/>
            <a:ext cx="5562600" cy="1847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368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609600" y="914400"/>
            <a:ext cx="64770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606408"/>
            <a:ext cx="2209800" cy="17943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4419600"/>
            <a:ext cx="6096000" cy="1314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046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22860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176" y="990600"/>
            <a:ext cx="596344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9796" y="4419600"/>
            <a:ext cx="5792008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056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84908" y="1066800"/>
            <a:ext cx="8049491" cy="336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askerville Old Face" panose="02020602080505020303" pitchFamily="18" charset="0"/>
              </a:rPr>
              <a:t>Add-k smoothing is an extension of Laplace smoothing that adds a small constant </a:t>
            </a:r>
            <a:r>
              <a:rPr lang="en-US" sz="2400" dirty="0" smtClean="0">
                <a:latin typeface="Baskerville Old Face" panose="02020602080505020303" pitchFamily="18" charset="0"/>
              </a:rPr>
              <a:t>k </a:t>
            </a:r>
            <a:r>
              <a:rPr lang="en-US" sz="2400" dirty="0">
                <a:latin typeface="Baskerville Old Face" panose="02020602080505020303" pitchFamily="18" charset="0"/>
              </a:rPr>
              <a:t>to n-gram counts to avoid zero probabilities. </a:t>
            </a:r>
            <a:endParaRPr lang="en-US" sz="2400" dirty="0" smtClean="0">
              <a:latin typeface="Baskerville Old Face" panose="02020602080505020303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askerville Old Face" panose="02020602080505020303" pitchFamily="18" charset="0"/>
              </a:rPr>
              <a:t>By </a:t>
            </a:r>
            <a:r>
              <a:rPr lang="en-US" sz="2400" dirty="0">
                <a:latin typeface="Baskerville Old Face" panose="02020602080505020303" pitchFamily="18" charset="0"/>
              </a:rPr>
              <a:t>choosing </a:t>
            </a:r>
            <a:r>
              <a:rPr lang="en-US" sz="2400" dirty="0" smtClean="0">
                <a:latin typeface="Baskerville Old Face" panose="02020602080505020303" pitchFamily="18" charset="0"/>
              </a:rPr>
              <a:t>k&lt;1, </a:t>
            </a:r>
            <a:r>
              <a:rPr lang="en-US" sz="2400" dirty="0">
                <a:latin typeface="Baskerville Old Face" panose="02020602080505020303" pitchFamily="18" charset="0"/>
              </a:rPr>
              <a:t>it reduces over-smoothing and provides a better probability distribution than Add-One smoothing, especially for small datasets.</a:t>
            </a:r>
          </a:p>
        </p:txBody>
      </p:sp>
    </p:spTree>
    <p:extLst>
      <p:ext uri="{BB962C8B-B14F-4D97-AF65-F5344CB8AC3E}">
        <p14:creationId xmlns:p14="http://schemas.microsoft.com/office/powerpoint/2010/main" val="70417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66"/>
                </a:solidFill>
                <a:latin typeface="Baskerville Old Face" panose="02020602080505020303" pitchFamily="18" charset="0"/>
              </a:rPr>
              <a:t>3</a:t>
            </a:r>
            <a:r>
              <a:rPr lang="en-US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Kneser-Ney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smoothing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Kneser–Ney smoothing is an advanced discount-based smoothing technique used in n-gram language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models. It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assigns 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the probabilities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based on both frequency and context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diversity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.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This makes it one of the best smoothing techniques in NLP.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886200"/>
            <a:ext cx="7519416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20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91" y="990600"/>
            <a:ext cx="7342909" cy="4743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29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861684"/>
            <a:ext cx="4953000" cy="5843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66" y="914400"/>
            <a:ext cx="8457923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3952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838200"/>
            <a:ext cx="5181600" cy="56752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562600" y="1547931"/>
            <a:ext cx="3176016" cy="33239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Kneser–Ney smoothing </a:t>
            </a:r>
            <a:r>
              <a:rPr lang="en-US" sz="20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estimates n-gram probabilities </a:t>
            </a:r>
            <a:r>
              <a:rPr lang="en-US" sz="2000" dirty="0">
                <a:latin typeface="Baskerville Old Face" panose="02020602080505020303" pitchFamily="18" charset="0"/>
              </a:rPr>
              <a:t>using </a:t>
            </a:r>
            <a:r>
              <a:rPr lang="en-US" sz="2000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discounted counts and continuation probabilities </a:t>
            </a:r>
            <a:r>
              <a:rPr lang="en-US" sz="2000" dirty="0">
                <a:latin typeface="Baskerville Old Face" panose="02020602080505020303" pitchFamily="18" charset="0"/>
              </a:rPr>
              <a:t>based on the </a:t>
            </a:r>
            <a:r>
              <a:rPr lang="en-US" sz="2000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number of distinct contexts</a:t>
            </a:r>
            <a:r>
              <a:rPr lang="en-US" sz="2000" dirty="0">
                <a:latin typeface="Baskerville Old Face" panose="02020602080505020303" pitchFamily="18" charset="0"/>
              </a:rPr>
              <a:t> in </a:t>
            </a:r>
            <a:r>
              <a:rPr lang="en-US" sz="20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which a word appears</a:t>
            </a:r>
            <a:r>
              <a:rPr lang="en-US" sz="2000" b="1" dirty="0">
                <a:solidFill>
                  <a:srgbClr val="005024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86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90500" y="914400"/>
            <a:ext cx="533400" cy="5539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Ex:</a:t>
            </a:r>
            <a:endParaRPr lang="en-US" sz="2000" b="1" dirty="0">
              <a:solidFill>
                <a:srgbClr val="005024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93618"/>
            <a:ext cx="2209800" cy="23968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4700" y="1133547"/>
            <a:ext cx="5591955" cy="13796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750" y="3906669"/>
            <a:ext cx="7658099" cy="14988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7849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838200"/>
            <a:ext cx="46482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114800"/>
            <a:ext cx="6553200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24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094509"/>
            <a:ext cx="6096000" cy="4667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985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99258"/>
            <a:ext cx="61722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410201"/>
            <a:ext cx="4629796" cy="13509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98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416" y="1066800"/>
            <a:ext cx="8330184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541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30285</TotalTime>
  <Words>349</Words>
  <Application>Microsoft Office PowerPoint</Application>
  <PresentationFormat>On-screen Show (4:3)</PresentationFormat>
  <Paragraphs>85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Introduction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2118</cp:revision>
  <dcterms:created xsi:type="dcterms:W3CDTF">2013-11-07T06:07:38Z</dcterms:created>
  <dcterms:modified xsi:type="dcterms:W3CDTF">2026-01-26T01:34:57Z</dcterms:modified>
</cp:coreProperties>
</file>