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1"/>
  </p:notesMasterIdLst>
  <p:handoutMasterIdLst>
    <p:handoutMasterId r:id="rId52"/>
  </p:handoutMasterIdLst>
  <p:sldIdLst>
    <p:sldId id="735" r:id="rId2"/>
    <p:sldId id="853" r:id="rId3"/>
    <p:sldId id="783" r:id="rId4"/>
    <p:sldId id="806" r:id="rId5"/>
    <p:sldId id="807" r:id="rId6"/>
    <p:sldId id="808" r:id="rId7"/>
    <p:sldId id="809" r:id="rId8"/>
    <p:sldId id="810" r:id="rId9"/>
    <p:sldId id="811" r:id="rId10"/>
    <p:sldId id="813" r:id="rId11"/>
    <p:sldId id="814" r:id="rId12"/>
    <p:sldId id="815" r:id="rId13"/>
    <p:sldId id="816" r:id="rId14"/>
    <p:sldId id="817" r:id="rId15"/>
    <p:sldId id="818" r:id="rId16"/>
    <p:sldId id="819" r:id="rId17"/>
    <p:sldId id="820" r:id="rId18"/>
    <p:sldId id="821" r:id="rId19"/>
    <p:sldId id="822" r:id="rId20"/>
    <p:sldId id="823" r:id="rId21"/>
    <p:sldId id="824" r:id="rId22"/>
    <p:sldId id="825" r:id="rId23"/>
    <p:sldId id="826" r:id="rId24"/>
    <p:sldId id="827" r:id="rId25"/>
    <p:sldId id="828" r:id="rId26"/>
    <p:sldId id="829" r:id="rId27"/>
    <p:sldId id="830" r:id="rId28"/>
    <p:sldId id="831" r:id="rId29"/>
    <p:sldId id="832" r:id="rId30"/>
    <p:sldId id="833" r:id="rId31"/>
    <p:sldId id="834" r:id="rId32"/>
    <p:sldId id="835" r:id="rId33"/>
    <p:sldId id="836" r:id="rId34"/>
    <p:sldId id="837" r:id="rId35"/>
    <p:sldId id="838" r:id="rId36"/>
    <p:sldId id="839" r:id="rId37"/>
    <p:sldId id="840" r:id="rId38"/>
    <p:sldId id="841" r:id="rId39"/>
    <p:sldId id="842" r:id="rId40"/>
    <p:sldId id="843" r:id="rId41"/>
    <p:sldId id="844" r:id="rId42"/>
    <p:sldId id="845" r:id="rId43"/>
    <p:sldId id="846" r:id="rId44"/>
    <p:sldId id="847" r:id="rId45"/>
    <p:sldId id="848" r:id="rId46"/>
    <p:sldId id="850" r:id="rId47"/>
    <p:sldId id="849" r:id="rId48"/>
    <p:sldId id="852" r:id="rId49"/>
    <p:sldId id="628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70581"/>
    <a:srgbClr val="009900"/>
    <a:srgbClr val="800C6F"/>
    <a:srgbClr val="005024"/>
    <a:srgbClr val="FF0066"/>
    <a:srgbClr val="CC3300"/>
    <a:srgbClr val="0000FF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Phrase-Structure+(Constituency)+Treebanks&amp;oq=Phrase-Structure+(Constituency)+Treebanks&amp;gs_lcrp=EgZjaHJvbWUyBggAEEUYOTIKCAEQABiABBiiBDIHCAIQABjvBTIKCAMQABiABBiiBNIBBzc5OWowajeoAgCwAgA&amp;sourceid=chrome&amp;ie=UTF-8&amp;mstk=AUtExfDe2yeElN6UNBYCOfD5SSB29LcQv5ztZsCJ_1q7ENsE4UICT43XB3JHdihxp27g5UM43pGoeyakOgYowdupXL4P_Lh8QeCTwtOFx6qUQlXJwThnzzjXG0aoQjulyYHZx0jWFUoZrXWWHrVll0Oe-YI5bXeS8Nd_o4abGniTM9ytfTI&amp;csui=3&amp;ved=2ahUKEwjJ94DryNOSAxVscGwGHVW1JmMQgK4QegQIARAB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64008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SYNTATIC ANALYSIS</a:t>
            </a:r>
            <a:endParaRPr lang="en-US" sz="4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Introduction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Tree banks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Role of the Tree Banks in </a:t>
            </a:r>
            <a:r>
              <a:rPr lang="en-US" sz="2800" b="1" dirty="0" err="1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Syntatic</a:t>
            </a: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 Analysis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latin typeface="Baskerville Old Face" panose="02020602080505020303" pitchFamily="18" charset="0"/>
              </a:rPr>
              <a:t>Types of Tree Banks</a:t>
            </a:r>
          </a:p>
          <a:p>
            <a:pPr marL="822960" lvl="1" indent="-457200" algn="just">
              <a:lnSpc>
                <a:spcPct val="150000"/>
              </a:lnSpc>
              <a:buFont typeface="Wingdings 2"/>
              <a:buAutoNum type="arabicPeriod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Phrase-Structure (Constituency)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Treebanks</a:t>
            </a:r>
          </a:p>
          <a:p>
            <a:pPr marL="822960" lvl="1" indent="-457200" algn="just">
              <a:lnSpc>
                <a:spcPct val="150000"/>
              </a:lnSpc>
              <a:buFont typeface="Wingdings 2"/>
              <a:buAutoNum type="arabicPeriod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Dependency Tree Banks</a:t>
            </a:r>
          </a:p>
          <a:p>
            <a:pPr marL="365760" lvl="1" indent="0"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Penn Tree Banks</a:t>
            </a:r>
            <a:endParaRPr lang="en-US" sz="2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365760" lvl="1" indent="0" algn="just">
              <a:lnSpc>
                <a:spcPct val="150000"/>
              </a:lnSpc>
              <a:buNone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Syntax</a:t>
            </a:r>
            <a:r>
              <a:rPr lang="en-US" dirty="0" smtClean="0">
                <a:latin typeface="Baskerville Old Face" panose="02020602080505020303" pitchFamily="18" charset="0"/>
              </a:rPr>
              <a:t> refers to the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set of rules, principles</a:t>
            </a:r>
            <a:r>
              <a:rPr lang="en-US" dirty="0" smtClean="0">
                <a:latin typeface="Baskerville Old Face" panose="02020602080505020303" pitchFamily="18" charset="0"/>
              </a:rPr>
              <a:t>, and processes that govern the </a:t>
            </a:r>
            <a:r>
              <a:rPr lang="en-US" b="1" dirty="0" smtClean="0">
                <a:latin typeface="Baskerville Old Face" panose="02020602080505020303" pitchFamily="18" charset="0"/>
              </a:rPr>
              <a:t>structure of sentences in a natural language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One basic description of syntax is how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different words, </a:t>
            </a:r>
            <a:r>
              <a:rPr lang="en-US" dirty="0" smtClean="0">
                <a:latin typeface="Baskerville Old Face" panose="02020602080505020303" pitchFamily="18" charset="0"/>
              </a:rPr>
              <a:t>such as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Subject, Verbs, Nouns, Noun Phrases</a:t>
            </a:r>
            <a:r>
              <a:rPr lang="en-US" dirty="0" smtClean="0">
                <a:latin typeface="Baskerville Old Face" panose="02020602080505020303" pitchFamily="18" charset="0"/>
              </a:rPr>
              <a:t>, etc. are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sequenced in a sentence.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Syntactic Analysis</a:t>
            </a:r>
            <a:r>
              <a:rPr lang="en-US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 smtClean="0">
                <a:latin typeface="Baskerville Old Face" panose="02020602080505020303" pitchFamily="18" charset="0"/>
              </a:rPr>
              <a:t>also called</a:t>
            </a:r>
            <a:r>
              <a:rPr lang="en-US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Parsing</a:t>
            </a:r>
            <a:r>
              <a:rPr lang="en-US" dirty="0" smtClean="0">
                <a:latin typeface="Baskerville Old Face" panose="02020602080505020303" pitchFamily="18" charset="0"/>
              </a:rPr>
              <a:t>, is the process of identifying the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structure of a sentence </a:t>
            </a:r>
            <a:r>
              <a:rPr lang="en-US" dirty="0" smtClean="0">
                <a:latin typeface="Baskerville Old Face" panose="02020602080505020303" pitchFamily="18" charset="0"/>
              </a:rPr>
              <a:t>and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analyzing the grammatical structure of a sentence </a:t>
            </a:r>
            <a:r>
              <a:rPr lang="en-US" dirty="0" smtClean="0">
                <a:latin typeface="Baskerville Old Face" panose="02020602080505020303" pitchFamily="18" charset="0"/>
              </a:rPr>
              <a:t>according to a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formal grammar.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determines </a:t>
            </a:r>
            <a:r>
              <a:rPr lang="en-US" b="1" dirty="0" smtClean="0">
                <a:latin typeface="Baskerville Old Face" panose="02020602080505020303" pitchFamily="18" charset="0"/>
              </a:rPr>
              <a:t>how words combine to form phrases </a:t>
            </a:r>
            <a:r>
              <a:rPr lang="en-US" dirty="0" smtClean="0">
                <a:latin typeface="Baskerville Old Face" panose="02020602080505020303" pitchFamily="18" charset="0"/>
              </a:rPr>
              <a:t>and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how phrases combine to form sentences.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involves </a:t>
            </a:r>
            <a:r>
              <a:rPr lang="en-US" b="1" dirty="0">
                <a:latin typeface="Baskerville Old Face" panose="02020602080505020303" pitchFamily="18" charset="0"/>
              </a:rPr>
              <a:t>breaking down the sentence into its individual components,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nouns, verbs,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adjectives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, and phrases</a:t>
            </a:r>
            <a:r>
              <a:rPr lang="en-US" dirty="0">
                <a:latin typeface="Baskerville Old Face" panose="02020602080505020303" pitchFamily="18" charset="0"/>
              </a:rPr>
              <a:t>, and then </a:t>
            </a:r>
            <a:r>
              <a:rPr lang="en-US" b="1" dirty="0" err="1">
                <a:latin typeface="Baskerville Old Face" panose="02020602080505020303" pitchFamily="18" charset="0"/>
              </a:rPr>
              <a:t>analysing</a:t>
            </a:r>
            <a:r>
              <a:rPr lang="en-US" dirty="0">
                <a:latin typeface="Baskerville Old Face" panose="02020602080505020303" pitchFamily="18" charset="0"/>
              </a:rPr>
              <a:t> how these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components are related to each other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Some of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syntactic categories of a natural language </a:t>
            </a:r>
            <a:r>
              <a:rPr lang="en-US" dirty="0">
                <a:latin typeface="Baskerville Old Face" panose="02020602080505020303" pitchFamily="18" charset="0"/>
              </a:rPr>
              <a:t>are as follows: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272" y="3581400"/>
            <a:ext cx="29718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7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Syntax Tree: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Syntax tree or a parse tree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tree representation of different syntactic categories of a sentence</a:t>
            </a:r>
            <a:r>
              <a:rPr lang="en-US" dirty="0">
                <a:latin typeface="Baskerville Old Face" panose="02020602080505020303" pitchFamily="18" charset="0"/>
              </a:rPr>
              <a:t>. It helps us to understand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syntactical structure of a sentence</a:t>
            </a:r>
            <a:r>
              <a:rPr lang="en-US" b="1" dirty="0">
                <a:latin typeface="Baskerville Old Face" panose="02020602080505020303" pitchFamily="18" charset="0"/>
              </a:rPr>
              <a:t>.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outcome of the parsing process </a:t>
            </a:r>
            <a:r>
              <a:rPr lang="en-US" dirty="0">
                <a:latin typeface="Baskerville Old Face" panose="02020602080505020303" pitchFamily="18" charset="0"/>
              </a:rPr>
              <a:t>would be 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parse tree</a:t>
            </a:r>
            <a:r>
              <a:rPr lang="en-US" dirty="0">
                <a:latin typeface="Baskerville Old Face" panose="02020602080505020303" pitchFamily="18" charset="0"/>
              </a:rPr>
              <a:t>, where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sentence is the root</a:t>
            </a:r>
            <a:r>
              <a:rPr lang="en-US" dirty="0">
                <a:latin typeface="Baskerville Old Face" panose="02020602080505020303" pitchFamily="18" charset="0"/>
              </a:rPr>
              <a:t>, 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intermediate nodes such as </a:t>
            </a:r>
            <a:r>
              <a:rPr lang="en-US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noun_phrase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verb_phrase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, etc</a:t>
            </a:r>
            <a:r>
              <a:rPr lang="en-US" dirty="0">
                <a:latin typeface="Baskerville Old Face" panose="02020602080505020303" pitchFamily="18" charset="0"/>
              </a:rPr>
              <a:t>. have </a:t>
            </a:r>
            <a:r>
              <a:rPr lang="en-US" b="1" dirty="0">
                <a:latin typeface="Baskerville Old Face" panose="02020602080505020303" pitchFamily="18" charset="0"/>
              </a:rPr>
              <a:t>children </a:t>
            </a:r>
            <a:r>
              <a:rPr lang="en-US" dirty="0">
                <a:latin typeface="Baskerville Old Face" panose="02020602080505020303" pitchFamily="18" charset="0"/>
              </a:rPr>
              <a:t>- hence they are called </a:t>
            </a:r>
            <a:r>
              <a:rPr lang="en-US" b="1" dirty="0">
                <a:latin typeface="Baskerville Old Face" panose="02020602080505020303" pitchFamily="18" charset="0"/>
              </a:rPr>
              <a:t>non-terminals</a:t>
            </a:r>
            <a:r>
              <a:rPr lang="en-US" dirty="0">
                <a:latin typeface="Baskerville Old Face" panose="02020602080505020303" pitchFamily="18" charset="0"/>
              </a:rPr>
              <a:t> and finally,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the leaves of the tree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590800"/>
            <a:ext cx="54864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22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Q: Why Syntactic Analysis is Important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?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A: </a:t>
            </a: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00200"/>
            <a:ext cx="35052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1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TREE BANKS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Geoffrey Leech </a:t>
            </a:r>
            <a:r>
              <a:rPr lang="en-US" dirty="0">
                <a:latin typeface="Baskerville Old Face" panose="02020602080505020303" pitchFamily="18" charset="0"/>
              </a:rPr>
              <a:t>coined the term </a:t>
            </a:r>
            <a:r>
              <a:rPr lang="en-US" b="1" i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'treebank'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which means that the most common way to </a:t>
            </a:r>
            <a:r>
              <a:rPr lang="en-US" dirty="0" smtClean="0">
                <a:latin typeface="Baskerville Old Face" panose="02020602080505020303" pitchFamily="18" charset="0"/>
              </a:rPr>
              <a:t>represent the 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grammatical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analysis </a:t>
            </a:r>
            <a:r>
              <a:rPr lang="en-US" dirty="0">
                <a:latin typeface="Baskerville Old Face" panose="02020602080505020303" pitchFamily="18" charset="0"/>
              </a:rPr>
              <a:t>is by means of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tree structure</a:t>
            </a:r>
            <a:r>
              <a:rPr lang="en-US" b="1" dirty="0" smtClean="0">
                <a:solidFill>
                  <a:srgbClr val="0000CC"/>
                </a:solidFill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Treebank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linguistically annotated corpus </a:t>
            </a:r>
            <a:r>
              <a:rPr lang="en-US" dirty="0">
                <a:latin typeface="Baskerville Old Face" panose="02020602080505020303" pitchFamily="18" charset="0"/>
              </a:rPr>
              <a:t>where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each sentence is labeled</a:t>
            </a:r>
            <a:r>
              <a:rPr lang="en-US" dirty="0">
                <a:latin typeface="Baskerville Old Face" panose="02020602080505020303" pitchFamily="18" charset="0"/>
              </a:rPr>
              <a:t> with its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syntactic structure</a:t>
            </a:r>
            <a:r>
              <a:rPr lang="en-US" dirty="0">
                <a:solidFill>
                  <a:srgbClr val="660033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(parse tree</a:t>
            </a:r>
            <a:r>
              <a:rPr lang="en-US" dirty="0" smtClean="0">
                <a:latin typeface="Baskerville Old Face" panose="02020602080505020303" pitchFamily="18" charset="0"/>
              </a:rPr>
              <a:t>).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Treebanks are essential resources for </a:t>
            </a:r>
            <a:r>
              <a:rPr lang="en-US" b="1" dirty="0">
                <a:latin typeface="Baskerville Old Face" panose="02020602080505020303" pitchFamily="18" charset="0"/>
              </a:rPr>
              <a:t>training and evaluating parsers</a:t>
            </a:r>
            <a:r>
              <a:rPr lang="en-US" dirty="0">
                <a:latin typeface="Baskerville Old Face" panose="02020602080505020303" pitchFamily="18" charset="0"/>
              </a:rPr>
              <a:t> in </a:t>
            </a:r>
            <a:r>
              <a:rPr lang="en-US" b="1" dirty="0">
                <a:latin typeface="Baskerville Old Face" panose="02020602080505020303" pitchFamily="18" charset="0"/>
              </a:rPr>
              <a:t>Natural Language </a:t>
            </a:r>
            <a:r>
              <a:rPr lang="en-US" b="1" dirty="0" smtClean="0">
                <a:latin typeface="Baskerville Old Face" panose="02020602080505020303" pitchFamily="18" charset="0"/>
              </a:rPr>
              <a:t>Processing </a:t>
            </a:r>
            <a:r>
              <a:rPr lang="en-US" b="1" dirty="0">
                <a:latin typeface="Baskerville Old Face" panose="02020602080505020303" pitchFamily="18" charset="0"/>
              </a:rPr>
              <a:t>(NLP</a:t>
            </a:r>
            <a:r>
              <a:rPr lang="en-US" b="1" dirty="0" smtClean="0">
                <a:latin typeface="Baskerville Old Face" panose="02020602080505020303" pitchFamily="18" charset="0"/>
              </a:rPr>
              <a:t>)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Treebanks are a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data-driven approach </a:t>
            </a:r>
            <a:r>
              <a:rPr lang="en-US" dirty="0" smtClean="0">
                <a:latin typeface="Baskerville Old Face" panose="02020602080505020303" pitchFamily="18" charset="0"/>
              </a:rPr>
              <a:t>to </a:t>
            </a:r>
            <a:r>
              <a:rPr lang="en-US" b="1" dirty="0" smtClean="0">
                <a:latin typeface="Baskerville Old Face" panose="02020602080505020303" pitchFamily="18" charset="0"/>
              </a:rPr>
              <a:t>syntax analysis </a:t>
            </a:r>
            <a:r>
              <a:rPr lang="en-US" dirty="0" smtClean="0">
                <a:latin typeface="Baskerville Old Face" panose="02020602080505020303" pitchFamily="18" charset="0"/>
              </a:rPr>
              <a:t>in natural language processing. 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609600"/>
            <a:ext cx="8763000" cy="6248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</a:rPr>
              <a:t>treebank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collection of sentences </a:t>
            </a:r>
            <a:r>
              <a:rPr lang="en-US" dirty="0">
                <a:latin typeface="Baskerville Old Face" panose="02020602080505020303" pitchFamily="18" charset="0"/>
              </a:rPr>
              <a:t>that have been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parsed and annotated with their syntactic structures,</a:t>
            </a:r>
            <a:r>
              <a:rPr lang="en-US" dirty="0">
                <a:latin typeface="Baskerville Old Face" panose="02020602080505020303" pitchFamily="18" charset="0"/>
              </a:rPr>
              <a:t> typically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represented as syntax trees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 a treebank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each word in a sentence is labeled </a:t>
            </a:r>
            <a:r>
              <a:rPr lang="en-US" dirty="0">
                <a:latin typeface="Baskerville Old Face" panose="02020602080505020303" pitchFamily="18" charset="0"/>
              </a:rPr>
              <a:t>with its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part of speech, such as noun, verb, or adjective. </a:t>
            </a:r>
            <a:r>
              <a:rPr lang="en-US" dirty="0">
                <a:latin typeface="Baskerville Old Face" panose="02020602080505020303" pitchFamily="18" charset="0"/>
              </a:rPr>
              <a:t>The words are then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connected together in a tree structure </a:t>
            </a:r>
            <a:r>
              <a:rPr lang="en-US" dirty="0">
                <a:latin typeface="Baskerville Old Face" panose="02020602080505020303" pitchFamily="18" charset="0"/>
              </a:rPr>
              <a:t>that represents the </a:t>
            </a:r>
            <a:r>
              <a:rPr lang="en-US" b="1" dirty="0">
                <a:latin typeface="Baskerville Old Face" panose="02020602080505020303" pitchFamily="18" charset="0"/>
              </a:rPr>
              <a:t>relationships between them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process of creating a treebank </a:t>
            </a:r>
            <a:r>
              <a:rPr lang="en-US" dirty="0">
                <a:latin typeface="Baskerville Old Face" panose="02020602080505020303" pitchFamily="18" charset="0"/>
              </a:rPr>
              <a:t>is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time-consuming</a:t>
            </a:r>
            <a:r>
              <a:rPr lang="en-US" dirty="0">
                <a:latin typeface="Baskerville Old Face" panose="02020602080505020303" pitchFamily="18" charset="0"/>
              </a:rPr>
              <a:t> and requires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lot of expertise</a:t>
            </a:r>
            <a:r>
              <a:rPr lang="en-US" dirty="0">
                <a:latin typeface="Baskerville Old Face" panose="02020602080505020303" pitchFamily="18" charset="0"/>
              </a:rPr>
              <a:t>, but </a:t>
            </a:r>
            <a:r>
              <a:rPr lang="en-US" b="1" dirty="0">
                <a:latin typeface="Baskerville Old Face" panose="02020602080505020303" pitchFamily="18" charset="0"/>
              </a:rPr>
              <a:t>once a treebank has been created</a:t>
            </a:r>
            <a:r>
              <a:rPr lang="en-US" dirty="0">
                <a:latin typeface="Baskerville Old Face" panose="02020602080505020303" pitchFamily="18" charset="0"/>
              </a:rPr>
              <a:t>, it can be used 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train machine learning algorithms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automatically parse new sentences.</a:t>
            </a:r>
          </a:p>
        </p:txBody>
      </p:sp>
    </p:spTree>
    <p:extLst>
      <p:ext uri="{BB962C8B-B14F-4D97-AF65-F5344CB8AC3E}">
        <p14:creationId xmlns:p14="http://schemas.microsoft.com/office/powerpoint/2010/main" val="16916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609600"/>
            <a:ext cx="8686800" cy="6248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Some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examples of well-known treebanks </a:t>
            </a:r>
            <a:r>
              <a:rPr lang="en-US" dirty="0">
                <a:latin typeface="Baskerville Old Face" panose="02020602080505020303" pitchFamily="18" charset="0"/>
              </a:rPr>
              <a:t>include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Penn Treebank, </a:t>
            </a:r>
            <a:r>
              <a:rPr lang="en-US" dirty="0">
                <a:latin typeface="Baskerville Old Face" panose="02020602080505020303" pitchFamily="18" charset="0"/>
              </a:rPr>
              <a:t>which 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collection of over 4 million words of English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text.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590800"/>
            <a:ext cx="45720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Role of Tree Banks in Syntactic Analysis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Training Statistical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Parsers: </a:t>
            </a:r>
            <a:r>
              <a:rPr lang="en-US" dirty="0">
                <a:latin typeface="Baskerville Old Face" panose="02020602080505020303" pitchFamily="18" charset="0"/>
              </a:rPr>
              <a:t>Treebanks provide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supervised data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learn parsing models.</a:t>
            </a: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008" y="2009775"/>
            <a:ext cx="5791200" cy="3524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09600" y="5707207"/>
            <a:ext cx="624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dk1"/>
                </a:solidFill>
                <a:latin typeface="Baskerville Old Face" panose="02020602080505020303" pitchFamily="18" charset="0"/>
              </a:rPr>
              <a:t>Treebanks help estimate these probabilities.</a:t>
            </a:r>
          </a:p>
        </p:txBody>
      </p:sp>
    </p:spTree>
    <p:extLst>
      <p:ext uri="{BB962C8B-B14F-4D97-AF65-F5344CB8AC3E}">
        <p14:creationId xmlns:p14="http://schemas.microsoft.com/office/powerpoint/2010/main" val="80968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838200"/>
            <a:ext cx="63246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35036"/>
            <a:ext cx="3391341" cy="3241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352800"/>
            <a:ext cx="32004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169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62000"/>
            <a:ext cx="52578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753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85800"/>
            <a:ext cx="68580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962400"/>
            <a:ext cx="68580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889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762000"/>
            <a:ext cx="55626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39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 . Estimating PCFG Rule Probabilities: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From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treebank rule counts: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608" y="1524000"/>
            <a:ext cx="2983992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076397"/>
            <a:ext cx="6400800" cy="3219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378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 . Providing Gold Standard Data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Treebanks serve as </a:t>
            </a:r>
            <a:r>
              <a:rPr lang="en-US" b="1" dirty="0">
                <a:latin typeface="Baskerville Old Face" panose="02020602080505020303" pitchFamily="18" charset="0"/>
              </a:rPr>
              <a:t>reference datasets for evaluation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Used to compute: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Precision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Recall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F1-score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Parsing Accuracy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latin typeface="Baskerville Old Face" panose="02020602080505020303" pitchFamily="18" charset="0"/>
              </a:rPr>
              <a:t>Without treebanks</a:t>
            </a:r>
            <a:r>
              <a:rPr lang="en-US" sz="2800" dirty="0">
                <a:latin typeface="Baskerville Old Face" panose="02020602080505020303" pitchFamily="18" charset="0"/>
              </a:rPr>
              <a:t>,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parser evaluation is not possible</a:t>
            </a:r>
            <a:r>
              <a:rPr lang="en-US" dirty="0"/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4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Extracting Grammar Rules: </a:t>
            </a:r>
            <a:r>
              <a:rPr lang="en-US" dirty="0">
                <a:latin typeface="Baskerville Old Face" panose="02020602080505020303" pitchFamily="18" charset="0"/>
              </a:rPr>
              <a:t>From annotated trees, we can automatically extract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 Context Free Grammar(CFG) rules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Dependency Relations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Subcategorization Frames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Example extracted rule: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291" y="4114800"/>
            <a:ext cx="1660109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99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2654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Tree banks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Tree Banks are mainly classified into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Phrase-Structure (Constituency)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Treebanks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Dependency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Treebanks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Semantic Treebanks (Extended </a:t>
            </a:r>
            <a:r>
              <a:rPr lang="en-US" sz="24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type)</a:t>
            </a:r>
          </a:p>
          <a:p>
            <a:pPr marL="55563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</a:t>
            </a:r>
            <a:r>
              <a:rPr lang="en-US" sz="2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Phrase-Structure (Constituency) </a:t>
            </a:r>
            <a:r>
              <a:rPr lang="en-US" sz="24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Treebanks: </a:t>
            </a:r>
            <a:r>
              <a:rPr lang="en-US" sz="2400" dirty="0">
                <a:latin typeface="Baskerville Old Face" panose="02020602080505020303" pitchFamily="18" charset="0"/>
                <a:hlinkClick r:id="rId2"/>
              </a:rPr>
              <a:t>Phrase-Structure (Constituency) Treebanks</a:t>
            </a:r>
            <a:r>
              <a:rPr lang="en-US" sz="2400" dirty="0">
                <a:latin typeface="Baskerville Old Face" panose="02020602080505020303" pitchFamily="18" charset="0"/>
              </a:rPr>
              <a:t> are </a:t>
            </a:r>
            <a:r>
              <a:rPr lang="en-US" sz="24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annotated corpora </a:t>
            </a:r>
            <a:r>
              <a:rPr lang="en-US" sz="2400" dirty="0">
                <a:latin typeface="Baskerville Old Face" panose="02020602080505020303" pitchFamily="18" charset="0"/>
              </a:rPr>
              <a:t>containing </a:t>
            </a:r>
            <a:r>
              <a:rPr lang="en-US" sz="2400" b="1" dirty="0">
                <a:latin typeface="Baskerville Old Face" panose="02020602080505020303" pitchFamily="18" charset="0"/>
              </a:rPr>
              <a:t>sentences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parsed into hierarchical, nested phrase structures</a:t>
            </a:r>
            <a:r>
              <a:rPr lang="en-US" sz="2400" dirty="0">
                <a:latin typeface="Baskerville Old Face" panose="02020602080505020303" pitchFamily="18" charset="0"/>
              </a:rPr>
              <a:t>, typically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starting with a sentence node ('S') </a:t>
            </a:r>
            <a:r>
              <a:rPr lang="en-US" sz="2400" dirty="0">
                <a:latin typeface="Baskerville Old Face" panose="02020602080505020303" pitchFamily="18" charset="0"/>
              </a:rPr>
              <a:t>and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breaking down into syntactic categories </a:t>
            </a:r>
            <a:r>
              <a:rPr lang="en-US" sz="2400" dirty="0">
                <a:latin typeface="Baskerville Old Face" panose="02020602080505020303" pitchFamily="18" charset="0"/>
              </a:rPr>
              <a:t>like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noun phrases (NP) and verb phrases (VP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), Prepositional Phrase(PP)</a:t>
            </a:r>
            <a:endParaRPr lang="en-US" sz="24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55563" lvl="1" indent="0" algn="just">
              <a:lnSpc>
                <a:spcPct val="150000"/>
              </a:lnSpc>
              <a:buNone/>
            </a:pPr>
            <a:endParaRPr lang="en-US" sz="2400" b="1" dirty="0" smtClean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30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Key Aspects of Constituency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Treebanks: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Hierarchical Structure:</a:t>
            </a:r>
            <a:r>
              <a:rPr lang="en-US" dirty="0">
                <a:latin typeface="Baskerville Old Face" panose="02020602080505020303" pitchFamily="18" charset="0"/>
              </a:rPr>
              <a:t> Sentences are represented as trees (nodes and branches) rather than simple word-to-word links.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Uses: </a:t>
            </a:r>
            <a:r>
              <a:rPr lang="en-US" dirty="0">
                <a:latin typeface="Baskerville Old Face" panose="02020602080505020303" pitchFamily="18" charset="0"/>
              </a:rPr>
              <a:t>These are essential for training natural language parsers, resolving syntactic ambiguity, and studying language structure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Resources: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655058"/>
            <a:ext cx="40386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5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CFG Representation:</a:t>
            </a: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76400"/>
            <a:ext cx="6400800" cy="3905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09600" y="5932092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These are Context-Free Grammar (CFG) rules.</a:t>
            </a:r>
          </a:p>
        </p:txBody>
      </p:sp>
    </p:spTree>
    <p:extLst>
      <p:ext uri="{BB962C8B-B14F-4D97-AF65-F5344CB8AC3E}">
        <p14:creationId xmlns:p14="http://schemas.microsoft.com/office/powerpoint/2010/main" val="85605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46482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453" y="990600"/>
            <a:ext cx="3496163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038600"/>
            <a:ext cx="3429479" cy="2216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4029620"/>
            <a:ext cx="3200400" cy="2225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68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4267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018308"/>
            <a:ext cx="2133600" cy="20296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616036"/>
            <a:ext cx="6781800" cy="3013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09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3" y="838200"/>
            <a:ext cx="49530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76" y="3962400"/>
            <a:ext cx="4879097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242" y="2771662"/>
            <a:ext cx="3270958" cy="2028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78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6800"/>
            <a:ext cx="69342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426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Ex-2:  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he small boy ate a red apple.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1: Identify Parts of Speech (POS)</a:t>
            </a:r>
            <a:endParaRPr lang="en-US" b="1" u="sng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51612"/>
              </p:ext>
            </p:extLst>
          </p:nvPr>
        </p:nvGraphicFramePr>
        <p:xfrm>
          <a:off x="1835658" y="2332199"/>
          <a:ext cx="5631942" cy="36876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8091">
                  <a:extLst>
                    <a:ext uri="{9D8B030D-6E8A-4147-A177-3AD203B41FA5}">
                      <a16:colId xmlns:a16="http://schemas.microsoft.com/office/drawing/2014/main" val="2916628250"/>
                    </a:ext>
                  </a:extLst>
                </a:gridCol>
                <a:gridCol w="2236537">
                  <a:extLst>
                    <a:ext uri="{9D8B030D-6E8A-4147-A177-3AD203B41FA5}">
                      <a16:colId xmlns:a16="http://schemas.microsoft.com/office/drawing/2014/main" val="1851958778"/>
                    </a:ext>
                  </a:extLst>
                </a:gridCol>
                <a:gridCol w="1877314">
                  <a:extLst>
                    <a:ext uri="{9D8B030D-6E8A-4147-A177-3AD203B41FA5}">
                      <a16:colId xmlns:a16="http://schemas.microsoft.com/office/drawing/2014/main" val="3966164476"/>
                    </a:ext>
                  </a:extLst>
                </a:gridCol>
              </a:tblGrid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Part of Speech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Symbol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468356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547629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small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Adjective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421854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boy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Noun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668847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9657003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789044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red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Adjective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045929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apple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Noun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833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8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2: Identify Phrase Structure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828800"/>
            <a:ext cx="59436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6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3: Write Grammar Rules (CFG Rules)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808" y="1803654"/>
            <a:ext cx="53340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809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4: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Lexical (Word-Level)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Rules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      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  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5: Derivation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69052"/>
            <a:ext cx="2209800" cy="398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1" y="1905000"/>
            <a:ext cx="3709416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769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1524000"/>
            <a:ext cx="8357616" cy="495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914400"/>
            <a:ext cx="27432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Parse Tree Structure</a:t>
            </a:r>
          </a:p>
        </p:txBody>
      </p:sp>
    </p:spTree>
    <p:extLst>
      <p:ext uri="{BB962C8B-B14F-4D97-AF65-F5344CB8AC3E}">
        <p14:creationId xmlns:p14="http://schemas.microsoft.com/office/powerpoint/2010/main" val="190213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2. Dependency Tree Banks: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Dependency Treebank</a:t>
            </a:r>
            <a:r>
              <a:rPr lang="en-US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linguistically annotated corpus in which sentences are represented using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head–dependent relationships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between words </a:t>
            </a:r>
            <a:r>
              <a:rPr lang="en-US" dirty="0">
                <a:latin typeface="Baskerville Old Face" panose="02020602080505020303" pitchFamily="18" charset="0"/>
              </a:rPr>
              <a:t>instead of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phrase structure.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61" y="2735849"/>
            <a:ext cx="5839555" cy="3664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075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Dependency Treebanks</a:t>
            </a:r>
            <a:r>
              <a:rPr lang="en-US" dirty="0">
                <a:latin typeface="Baskerville Old Face" panose="02020602080505020303" pitchFamily="18" charset="0"/>
              </a:rPr>
              <a:t>, words are connected using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labeled grammatical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relations</a:t>
            </a:r>
            <a:r>
              <a:rPr lang="en-US" dirty="0" smtClean="0">
                <a:latin typeface="Baskerville Old Face" panose="02020602080505020303" pitchFamily="18" charset="0"/>
              </a:rPr>
              <a:t>. Labels </a:t>
            </a:r>
            <a:r>
              <a:rPr lang="en-US" dirty="0">
                <a:latin typeface="Baskerville Old Face" panose="02020602080505020303" pitchFamily="18" charset="0"/>
              </a:rPr>
              <a:t>like </a:t>
            </a:r>
            <a:r>
              <a:rPr lang="en-US" b="1" dirty="0" err="1">
                <a:latin typeface="Baskerville Old Face" panose="02020602080505020303" pitchFamily="18" charset="0"/>
              </a:rPr>
              <a:t>nsubj</a:t>
            </a:r>
            <a:r>
              <a:rPr lang="en-US" b="1" dirty="0"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latin typeface="Baskerville Old Face" panose="02020602080505020303" pitchFamily="18" charset="0"/>
              </a:rPr>
              <a:t>dobj</a:t>
            </a:r>
            <a:r>
              <a:rPr lang="en-US" b="1" dirty="0"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latin typeface="Baskerville Old Face" panose="02020602080505020303" pitchFamily="18" charset="0"/>
              </a:rPr>
              <a:t>amod</a:t>
            </a:r>
            <a:r>
              <a:rPr lang="en-US" b="1" dirty="0"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latin typeface="Baskerville Old Face" panose="02020602080505020303" pitchFamily="18" charset="0"/>
              </a:rPr>
              <a:t>det</a:t>
            </a:r>
            <a:r>
              <a:rPr lang="en-US" dirty="0">
                <a:latin typeface="Baskerville Old Face" panose="02020602080505020303" pitchFamily="18" charset="0"/>
              </a:rPr>
              <a:t> describe the role of a word in </a:t>
            </a:r>
            <a:r>
              <a:rPr lang="en-US" dirty="0" smtClean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sentence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These </a:t>
            </a:r>
            <a:r>
              <a:rPr lang="en-US" b="1" dirty="0">
                <a:latin typeface="Baskerville Old Face" panose="02020602080505020303" pitchFamily="18" charset="0"/>
              </a:rPr>
              <a:t>labels are commonly used in frameworks </a:t>
            </a:r>
            <a:r>
              <a:rPr lang="en-US" dirty="0">
                <a:latin typeface="Baskerville Old Face" panose="02020602080505020303" pitchFamily="18" charset="0"/>
              </a:rPr>
              <a:t>like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👉 </a:t>
            </a:r>
            <a:r>
              <a:rPr lang="en-US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Universal </a:t>
            </a:r>
            <a:r>
              <a:rPr 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Dependencies.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Universal Dependencies (UD) </a:t>
            </a:r>
            <a:r>
              <a:rPr lang="en-US" dirty="0" smtClean="0">
                <a:latin typeface="Baskerville Old Face" panose="02020602080505020303" pitchFamily="18" charset="0"/>
              </a:rPr>
              <a:t>is </a:t>
            </a:r>
            <a:r>
              <a:rPr lang="en-US" dirty="0">
                <a:latin typeface="Baskerville Old Face" panose="02020602080505020303" pitchFamily="18" charset="0"/>
              </a:rPr>
              <a:t>an </a:t>
            </a:r>
            <a:r>
              <a:rPr lang="en-US" b="1" dirty="0">
                <a:latin typeface="Baskerville Old Face" panose="02020602080505020303" pitchFamily="18" charset="0"/>
              </a:rPr>
              <a:t>open, community-driven research initiative</a:t>
            </a:r>
            <a:r>
              <a:rPr lang="en-US" dirty="0">
                <a:latin typeface="Baskerville Old Face" panose="02020602080505020303" pitchFamily="18" charset="0"/>
              </a:rPr>
              <a:t> that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develops a cross-linguistically consistent framework</a:t>
            </a:r>
            <a:r>
              <a:rPr lang="en-US" dirty="0">
                <a:latin typeface="Baskerville Old Face" panose="02020602080505020303" pitchFamily="18" charset="0"/>
              </a:rPr>
              <a:t> for </a:t>
            </a:r>
            <a:r>
              <a:rPr lang="en-US" b="1" dirty="0">
                <a:latin typeface="Baskerville Old Face" panose="02020602080505020303" pitchFamily="18" charset="0"/>
              </a:rPr>
              <a:t>grammatical annotation. </a:t>
            </a:r>
            <a:endParaRPr lang="en-US" b="1" u="sng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provides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syntactic and morphological “treebanks” </a:t>
            </a:r>
            <a:r>
              <a:rPr lang="en-US" dirty="0">
                <a:latin typeface="Baskerville Old Face" panose="02020602080505020303" pitchFamily="18" charset="0"/>
              </a:rPr>
              <a:t>for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over 70 languages,</a:t>
            </a:r>
            <a:r>
              <a:rPr lang="en-US" dirty="0">
                <a:latin typeface="Baskerville Old Face" panose="02020602080505020303" pitchFamily="18" charset="0"/>
              </a:rPr>
              <a:t> enabling </a:t>
            </a:r>
            <a:r>
              <a:rPr lang="en-US" b="1" dirty="0">
                <a:latin typeface="Baskerville Old Face" panose="02020602080505020303" pitchFamily="18" charset="0"/>
              </a:rPr>
              <a:t>comparative linguistic study and multilingual natural language processing (NLP) development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1. Subject (</a:t>
            </a:r>
            <a:r>
              <a:rPr lang="en-US" b="1" u="sng" dirty="0" err="1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nsub</a:t>
            </a: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): </a:t>
            </a:r>
            <a:endParaRPr lang="en-US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199" y="2790712"/>
            <a:ext cx="51816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67112"/>
            <a:ext cx="4267200" cy="2086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999" y="4862798"/>
            <a:ext cx="2831915" cy="1171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30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541769"/>
            <a:ext cx="6553200" cy="5033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57200" y="817870"/>
            <a:ext cx="2887329" cy="59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2. Object (</a:t>
            </a:r>
            <a:r>
              <a:rPr lang="en-US" sz="2400" b="1" u="sng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dobj</a:t>
            </a: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 / </a:t>
            </a:r>
            <a:r>
              <a:rPr lang="en-US" sz="2400" b="1" u="sng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obj</a:t>
            </a: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): </a:t>
            </a:r>
          </a:p>
        </p:txBody>
      </p:sp>
    </p:spTree>
    <p:extLst>
      <p:ext uri="{BB962C8B-B14F-4D97-AF65-F5344CB8AC3E}">
        <p14:creationId xmlns:p14="http://schemas.microsoft.com/office/powerpoint/2010/main" val="254998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62997" y="817870"/>
            <a:ext cx="2675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3. Modifier (</a:t>
            </a:r>
            <a:r>
              <a:rPr lang="en-US" sz="2400" b="1" u="sng" dirty="0" err="1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amod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): 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464201"/>
            <a:ext cx="6172200" cy="5033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083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83037" y="817870"/>
            <a:ext cx="2635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4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 Determiner (</a:t>
            </a:r>
            <a:r>
              <a:rPr lang="en-US" sz="2400" b="1" u="sng" dirty="0" err="1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det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52600"/>
            <a:ext cx="2649513" cy="398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751" y="1905000"/>
            <a:ext cx="488086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4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43434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643" y="1447800"/>
            <a:ext cx="3638973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78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817870"/>
            <a:ext cx="426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Dependency Parsing Objective: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64201"/>
            <a:ext cx="51054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245" y="1752600"/>
            <a:ext cx="3079662" cy="1819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22564" y="4759166"/>
            <a:ext cx="1863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Advantages: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300" y="4759166"/>
            <a:ext cx="4076700" cy="18702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78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817870"/>
            <a:ext cx="42672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Ex-2: 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817870"/>
            <a:ext cx="4724400" cy="934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28600" y="1884670"/>
            <a:ext cx="42672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Step-1: Identify the POS:	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964888"/>
              </p:ext>
            </p:extLst>
          </p:nvPr>
        </p:nvGraphicFramePr>
        <p:xfrm>
          <a:off x="1752600" y="2702814"/>
          <a:ext cx="4495800" cy="4114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247900">
                  <a:extLst>
                    <a:ext uri="{9D8B030D-6E8A-4147-A177-3AD203B41FA5}">
                      <a16:colId xmlns:a16="http://schemas.microsoft.com/office/drawing/2014/main" val="2316037922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1330453058"/>
                    </a:ext>
                  </a:extLst>
                </a:gridCol>
              </a:tblGrid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POS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24314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202202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clever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80662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506514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9288392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651209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difficult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717946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75815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quickly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Adv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3093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47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Step-2: Identify the Root: ( Main Verb)	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12539"/>
            <a:ext cx="4876800" cy="952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28600" y="2564655"/>
            <a:ext cx="62484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Step-3: </a:t>
            </a: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D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ependency Relations: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2898"/>
              </p:ext>
            </p:extLst>
          </p:nvPr>
        </p:nvGraphicFramePr>
        <p:xfrm>
          <a:off x="1257300" y="3336105"/>
          <a:ext cx="6629400" cy="31699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82351">
                  <a:extLst>
                    <a:ext uri="{9D8B030D-6E8A-4147-A177-3AD203B41FA5}">
                      <a16:colId xmlns:a16="http://schemas.microsoft.com/office/drawing/2014/main" val="601480543"/>
                    </a:ext>
                  </a:extLst>
                </a:gridCol>
                <a:gridCol w="1352939">
                  <a:extLst>
                    <a:ext uri="{9D8B030D-6E8A-4147-A177-3AD203B41FA5}">
                      <a16:colId xmlns:a16="http://schemas.microsoft.com/office/drawing/2014/main" val="1369856405"/>
                    </a:ext>
                  </a:extLst>
                </a:gridCol>
                <a:gridCol w="1217645">
                  <a:extLst>
                    <a:ext uri="{9D8B030D-6E8A-4147-A177-3AD203B41FA5}">
                      <a16:colId xmlns:a16="http://schemas.microsoft.com/office/drawing/2014/main" val="37136863"/>
                    </a:ext>
                  </a:extLst>
                </a:gridCol>
                <a:gridCol w="2976465">
                  <a:extLst>
                    <a:ext uri="{9D8B030D-6E8A-4147-A177-3AD203B41FA5}">
                      <a16:colId xmlns:a16="http://schemas.microsoft.com/office/drawing/2014/main" val="27166425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Head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Dependent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Relation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939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Baskerville Old Face" panose="02020602080505020303" pitchFamily="18" charset="0"/>
                        </a:rPr>
                        <a:t>nsubj</a:t>
                      </a:r>
                      <a:endParaRPr lang="en-US" sz="20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Doer of 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2595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9374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clever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amod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Adjective modifier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5256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obj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Receiver of 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331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1475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difficult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amod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Adjective modifier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702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quickly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advmod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Adverb modifier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625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50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Step-4: Mathematical Representation: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4953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15220"/>
            <a:ext cx="3200400" cy="4785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205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Step-4: Mathematical Representation: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4953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15220"/>
            <a:ext cx="3200400" cy="4785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36418" y="4480150"/>
            <a:ext cx="4973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Constraint:</a:t>
            </a:r>
          </a:p>
          <a:p>
            <a:r>
              <a:rPr lang="en-US" sz="2400" b="1" dirty="0">
                <a:latin typeface="Baskerville Old Face" panose="02020602080505020303" pitchFamily="18" charset="0"/>
              </a:rPr>
              <a:t>Each word has exactly one head except </a:t>
            </a:r>
            <a:r>
              <a:rPr lang="en-US" sz="2400" b="1" dirty="0" smtClean="0">
                <a:latin typeface="Baskerville Old Face" panose="02020602080505020303" pitchFamily="18" charset="0"/>
              </a:rPr>
              <a:t>root</a:t>
            </a:r>
            <a:endParaRPr lang="en-US" sz="24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30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Step-5: Dependency Tree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60629"/>
            <a:ext cx="5943600" cy="4459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474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PENN TREE BANK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Penn Treebank (PTB) is a large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annotated corpus of English text</a:t>
            </a:r>
            <a:r>
              <a:rPr lang="en-US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that contains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Part-of-Speech (POS) tags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Phrase-structure (constituency) parse trees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Syntactic annotation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It is one of the most widely used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datasets in NLP research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97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838200"/>
            <a:ext cx="4114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810000"/>
            <a:ext cx="6248400" cy="2797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019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143000"/>
            <a:ext cx="64008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07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Parse Tree Structure (PTB Style)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52600"/>
            <a:ext cx="50292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914400" y="4724400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PTB uses </a:t>
            </a:r>
            <a:r>
              <a:rPr lang="en-US" b="1" dirty="0"/>
              <a:t>bracketed notation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2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POS Tag Set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099492"/>
              </p:ext>
            </p:extLst>
          </p:nvPr>
        </p:nvGraphicFramePr>
        <p:xfrm>
          <a:off x="2362200" y="1025535"/>
          <a:ext cx="5005094" cy="41910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02547">
                  <a:extLst>
                    <a:ext uri="{9D8B030D-6E8A-4147-A177-3AD203B41FA5}">
                      <a16:colId xmlns:a16="http://schemas.microsoft.com/office/drawing/2014/main" val="557466440"/>
                    </a:ext>
                  </a:extLst>
                </a:gridCol>
                <a:gridCol w="2502547">
                  <a:extLst>
                    <a:ext uri="{9D8B030D-6E8A-4147-A177-3AD203B41FA5}">
                      <a16:colId xmlns:a16="http://schemas.microsoft.com/office/drawing/2014/main" val="3742365993"/>
                    </a:ext>
                  </a:extLst>
                </a:gridCol>
              </a:tblGrid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Tag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359449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Noun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5411343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NNS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Plural noun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99585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VB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Verb (base form)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0638484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VBD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Verb (past tense)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087350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28160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JJ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Adjective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4443185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RB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Adverb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1402606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Preposition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928170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556273"/>
            <a:ext cx="5087060" cy="1038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03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365" y="1143000"/>
            <a:ext cx="6950869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625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31066</TotalTime>
  <Words>1156</Words>
  <Application>Microsoft Office PowerPoint</Application>
  <PresentationFormat>On-screen Show (4:3)</PresentationFormat>
  <Paragraphs>295</Paragraphs>
  <Slides>49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Contd..</vt:lpstr>
      <vt:lpstr>Contd..</vt:lpstr>
      <vt:lpstr>Contd..</vt:lpstr>
      <vt:lpstr>TREE BANKS</vt:lpstr>
      <vt:lpstr>Contd..</vt:lpstr>
      <vt:lpstr>Contd..</vt:lpstr>
      <vt:lpstr>Role of Tree Banks in Syntactic Analysis</vt:lpstr>
      <vt:lpstr>Contd..</vt:lpstr>
      <vt:lpstr>Contd..</vt:lpstr>
      <vt:lpstr>Contd..</vt:lpstr>
      <vt:lpstr>Contd..</vt:lpstr>
      <vt:lpstr>Contd..</vt:lpstr>
      <vt:lpstr>Contd..</vt:lpstr>
      <vt:lpstr>Contd..</vt:lpstr>
      <vt:lpstr>Types of Tree banks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PENN TREE BANK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2193</cp:revision>
  <dcterms:created xsi:type="dcterms:W3CDTF">2013-11-07T06:07:38Z</dcterms:created>
  <dcterms:modified xsi:type="dcterms:W3CDTF">2026-02-13T04:24:56Z</dcterms:modified>
</cp:coreProperties>
</file>