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142" r:id="rId1"/>
  </p:sldMasterIdLst>
  <p:notesMasterIdLst>
    <p:notesMasterId r:id="rId51"/>
  </p:notesMasterIdLst>
  <p:handoutMasterIdLst>
    <p:handoutMasterId r:id="rId52"/>
  </p:handoutMasterIdLst>
  <p:sldIdLst>
    <p:sldId id="735" r:id="rId2"/>
    <p:sldId id="853" r:id="rId3"/>
    <p:sldId id="783" r:id="rId4"/>
    <p:sldId id="806" r:id="rId5"/>
    <p:sldId id="807" r:id="rId6"/>
    <p:sldId id="808" r:id="rId7"/>
    <p:sldId id="809" r:id="rId8"/>
    <p:sldId id="810" r:id="rId9"/>
    <p:sldId id="811" r:id="rId10"/>
    <p:sldId id="813" r:id="rId11"/>
    <p:sldId id="814" r:id="rId12"/>
    <p:sldId id="815" r:id="rId13"/>
    <p:sldId id="816" r:id="rId14"/>
    <p:sldId id="817" r:id="rId15"/>
    <p:sldId id="818" r:id="rId16"/>
    <p:sldId id="819" r:id="rId17"/>
    <p:sldId id="820" r:id="rId18"/>
    <p:sldId id="821" r:id="rId19"/>
    <p:sldId id="822" r:id="rId20"/>
    <p:sldId id="823" r:id="rId21"/>
    <p:sldId id="824" r:id="rId22"/>
    <p:sldId id="825" r:id="rId23"/>
    <p:sldId id="826" r:id="rId24"/>
    <p:sldId id="827" r:id="rId25"/>
    <p:sldId id="828" r:id="rId26"/>
    <p:sldId id="829" r:id="rId27"/>
    <p:sldId id="830" r:id="rId28"/>
    <p:sldId id="831" r:id="rId29"/>
    <p:sldId id="832" r:id="rId30"/>
    <p:sldId id="833" r:id="rId31"/>
    <p:sldId id="834" r:id="rId32"/>
    <p:sldId id="835" r:id="rId33"/>
    <p:sldId id="836" r:id="rId34"/>
    <p:sldId id="837" r:id="rId35"/>
    <p:sldId id="838" r:id="rId36"/>
    <p:sldId id="839" r:id="rId37"/>
    <p:sldId id="840" r:id="rId38"/>
    <p:sldId id="841" r:id="rId39"/>
    <p:sldId id="842" r:id="rId40"/>
    <p:sldId id="843" r:id="rId41"/>
    <p:sldId id="844" r:id="rId42"/>
    <p:sldId id="845" r:id="rId43"/>
    <p:sldId id="846" r:id="rId44"/>
    <p:sldId id="847" r:id="rId45"/>
    <p:sldId id="848" r:id="rId46"/>
    <p:sldId id="850" r:id="rId47"/>
    <p:sldId id="849" r:id="rId48"/>
    <p:sldId id="852" r:id="rId49"/>
    <p:sldId id="628" r:id="rId50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CC"/>
    <a:srgbClr val="870581"/>
    <a:srgbClr val="009900"/>
    <a:srgbClr val="800C6F"/>
    <a:srgbClr val="005024"/>
    <a:srgbClr val="FF0066"/>
    <a:srgbClr val="CC3300"/>
    <a:srgbClr val="0000FF"/>
    <a:srgbClr val="660033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D7AC3CCA-C797-4891-BE02-D94E43425B78}" styleName="Medium Style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35758FB7-9AC5-4552-8A53-C91805E547FA}" styleName="Themed Style 1 - Acc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638B1855-1B75-4FBE-930C-398BA8C253C6}" styleName="Themed Style 2 - Accent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793D81CF-94F2-401A-BA57-92F5A7B2D0C5}" styleName="Medium Style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69C7853C-536D-4A76-A0AE-DD22124D55A5}" styleName="Themed Style 1 - Accent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9D7B26C5-4107-4FEC-AEDC-1716B250A1EF}" styleName="Light Styl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44" autoAdjust="0"/>
    <p:restoredTop sz="86380" autoAdjust="0"/>
  </p:normalViewPr>
  <p:slideViewPr>
    <p:cSldViewPr>
      <p:cViewPr varScale="1">
        <p:scale>
          <a:sx n="69" d="100"/>
          <a:sy n="69" d="100"/>
        </p:scale>
        <p:origin x="1356" y="6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687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32A22EEA-D8EA-4614-98A4-BAC12F8DF8C6}" type="datetimeFigureOut">
              <a:rPr lang="en-US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C7ED5249-3884-40F2-AE31-B91401425E5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95691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FFCEA44C-BF10-4EEF-A5F0-1E64CE572A6C}" type="datetimeFigureOut">
              <a:rPr lang="en-US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E311E87-EFF9-4FFF-A5D6-E150B9408968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286981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43000" y="685800"/>
            <a:ext cx="4572000" cy="342900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dirty="0" smtClean="0"/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fld id="{D4EBC571-6DF7-4A62-A952-CEAF71BF8235}" type="slidenum">
              <a:rPr lang="en-US" smtClean="0"/>
              <a:pPr/>
              <a:t>1</a:t>
            </a:fld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140118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2286000" y="3124200"/>
            <a:ext cx="6172200" cy="1894362"/>
          </a:xfrm>
        </p:spPr>
        <p:txBody>
          <a:bodyPr/>
          <a:lstStyle>
            <a:lvl1pPr>
              <a:defRPr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286000" y="5003322"/>
            <a:ext cx="6172200" cy="1371600"/>
          </a:xfrm>
        </p:spPr>
        <p:txBody>
          <a:bodyPr/>
          <a:lstStyle>
            <a:lvl1pPr marL="0" indent="0" algn="l">
              <a:buNone/>
              <a:defRPr sz="1800" b="1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Date Placeholder 27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4621" y="1174097"/>
            <a:ext cx="2286000" cy="381000"/>
          </a:xfrm>
        </p:spPr>
        <p:txBody>
          <a:bodyPr/>
          <a:lstStyle/>
          <a:p>
            <a:pPr>
              <a:defRPr/>
            </a:pPr>
            <a:fld id="{8B7393AA-93B1-423B-A969-6DDFC76E69B6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269" y="4181669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10" name="Rectangle 9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4" name="Rectangle 13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ctangle 18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Straight Connector 17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2" name="Straight Connector 21"/>
          <p:cNvSpPr>
            <a:spLocks noChangeShapeType="1"/>
          </p:cNvSpPr>
          <p:nvPr/>
        </p:nvSpPr>
        <p:spPr bwMode="auto">
          <a:xfrm>
            <a:off x="9113856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7" name="Rectangle 26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309632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4" name="Oval 23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Oval 25"/>
          <p:cNvSpPr/>
          <p:nvPr/>
        </p:nvSpPr>
        <p:spPr bwMode="auto">
          <a:xfrm>
            <a:off x="1664208" y="5788152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5" name="Oval 24"/>
          <p:cNvSpPr/>
          <p:nvPr/>
        </p:nvSpPr>
        <p:spPr>
          <a:xfrm>
            <a:off x="1905000" y="4495800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9" name="Slide Number Placeholder 28"/>
          <p:cNvSpPr>
            <a:spLocks noGrp="1"/>
          </p:cNvSpPr>
          <p:nvPr>
            <p:ph type="sldNum" sz="quarter" idx="12"/>
          </p:nvPr>
        </p:nvSpPr>
        <p:spPr bwMode="auto">
          <a:xfrm>
            <a:off x="1325544" y="4928702"/>
            <a:ext cx="609600" cy="517524"/>
          </a:xfrm>
        </p:spPr>
        <p:txBody>
          <a:bodyPr/>
          <a:lstStyle/>
          <a:p>
            <a:pPr>
              <a:defRPr/>
            </a:pPr>
            <a:fld id="{C2F99F4D-B57C-4412-9F1D-88D4F0724F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7467600" cy="487375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97169310-2151-41D8-AB42-C7538CCD8146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0" y="2895600"/>
            <a:ext cx="6172200" cy="2053590"/>
          </a:xfrm>
        </p:spPr>
        <p:txBody>
          <a:bodyPr/>
          <a:lstStyle>
            <a:lvl1pPr algn="l">
              <a:buNone/>
              <a:defRPr sz="3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0" y="5010150"/>
            <a:ext cx="6172200" cy="1371600"/>
          </a:xfrm>
        </p:spPr>
        <p:txBody>
          <a:bodyPr anchor="t"/>
          <a:lstStyle>
            <a:lvl1pPr marL="0" indent="0">
              <a:buNone/>
              <a:defRPr sz="1800" b="1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 bwMode="auto">
          <a:xfrm rot="5400000">
            <a:off x="7763256" y="1170432"/>
            <a:ext cx="2286000" cy="381000"/>
          </a:xfrm>
        </p:spPr>
        <p:txBody>
          <a:bodyPr/>
          <a:lstStyle/>
          <a:p>
            <a:pPr>
              <a:defRPr/>
            </a:pPr>
            <a:fld id="{D049903A-4E81-409C-9B57-4F63C385C425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 bwMode="auto">
          <a:xfrm rot="5400000">
            <a:off x="7077456" y="4178808"/>
            <a:ext cx="3657600" cy="384048"/>
          </a:xfrm>
        </p:spPr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 bwMode="auto">
          <a:xfrm>
            <a:off x="381000" y="0"/>
            <a:ext cx="609600" cy="6858000"/>
          </a:xfrm>
          <a:prstGeom prst="rect">
            <a:avLst/>
          </a:prstGeom>
          <a:solidFill>
            <a:schemeClr val="accent1">
              <a:tint val="60000"/>
              <a:alpha val="54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276336" y="0"/>
            <a:ext cx="104664" cy="6858000"/>
          </a:xfrm>
          <a:prstGeom prst="rect">
            <a:avLst/>
          </a:prstGeom>
          <a:solidFill>
            <a:schemeClr val="accent1">
              <a:tint val="40000"/>
              <a:alpha val="36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990600" y="0"/>
            <a:ext cx="181872" cy="6858000"/>
          </a:xfrm>
          <a:prstGeom prst="rect">
            <a:avLst/>
          </a:prstGeom>
          <a:solidFill>
            <a:schemeClr val="accent1">
              <a:tint val="40000"/>
              <a:alpha val="7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1141320" y="0"/>
            <a:ext cx="230280" cy="6858000"/>
          </a:xfrm>
          <a:prstGeom prst="rect">
            <a:avLst/>
          </a:prstGeom>
          <a:solidFill>
            <a:schemeClr val="accent1">
              <a:tint val="20000"/>
              <a:alpha val="7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106344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  <a:alpha val="7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Straight Connector 13"/>
          <p:cNvSpPr>
            <a:spLocks noChangeShapeType="1"/>
          </p:cNvSpPr>
          <p:nvPr/>
        </p:nvSpPr>
        <p:spPr bwMode="auto">
          <a:xfrm>
            <a:off x="914400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20000"/>
                <a:alpha val="8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5" name="Straight Connector 14"/>
          <p:cNvSpPr>
            <a:spLocks noChangeShapeType="1"/>
          </p:cNvSpPr>
          <p:nvPr/>
        </p:nvSpPr>
        <p:spPr bwMode="auto">
          <a:xfrm>
            <a:off x="854112" y="0"/>
            <a:ext cx="0" cy="6858000"/>
          </a:xfrm>
          <a:prstGeom prst="line">
            <a:avLst/>
          </a:prstGeom>
          <a:noFill/>
          <a:ln w="5715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1726640" y="0"/>
            <a:ext cx="0" cy="6858000"/>
          </a:xfrm>
          <a:prstGeom prst="line">
            <a:avLst/>
          </a:prstGeom>
          <a:noFill/>
          <a:ln w="28575" cap="flat" cmpd="sng" algn="ctr">
            <a:solidFill>
              <a:schemeClr val="accent1">
                <a:tint val="60000"/>
                <a:alpha val="82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7" name="Straight Connector 16"/>
          <p:cNvSpPr>
            <a:spLocks noChangeShapeType="1"/>
          </p:cNvSpPr>
          <p:nvPr/>
        </p:nvSpPr>
        <p:spPr bwMode="auto">
          <a:xfrm>
            <a:off x="10668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8" name="Rectangle 17"/>
          <p:cNvSpPr/>
          <p:nvPr/>
        </p:nvSpPr>
        <p:spPr bwMode="auto">
          <a:xfrm>
            <a:off x="1219200" y="0"/>
            <a:ext cx="76200" cy="6858000"/>
          </a:xfrm>
          <a:prstGeom prst="rect">
            <a:avLst/>
          </a:prstGeom>
          <a:solidFill>
            <a:schemeClr val="accent1">
              <a:tint val="60000"/>
              <a:alpha val="51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9" name="Oval 18"/>
          <p:cNvSpPr/>
          <p:nvPr/>
        </p:nvSpPr>
        <p:spPr bwMode="auto">
          <a:xfrm>
            <a:off x="609600" y="3429000"/>
            <a:ext cx="1295400" cy="129540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0" name="Oval 19"/>
          <p:cNvSpPr/>
          <p:nvPr/>
        </p:nvSpPr>
        <p:spPr bwMode="auto">
          <a:xfrm>
            <a:off x="1324704" y="4866752"/>
            <a:ext cx="641424" cy="641424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1" name="Oval 20"/>
          <p:cNvSpPr/>
          <p:nvPr/>
        </p:nvSpPr>
        <p:spPr bwMode="auto">
          <a:xfrm>
            <a:off x="1091080" y="5500632"/>
            <a:ext cx="137160" cy="13716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Oval 21"/>
          <p:cNvSpPr/>
          <p:nvPr/>
        </p:nvSpPr>
        <p:spPr bwMode="auto">
          <a:xfrm>
            <a:off x="1664208" y="5791200"/>
            <a:ext cx="274320" cy="274320"/>
          </a:xfrm>
          <a:prstGeom prst="ellipse">
            <a:avLst/>
          </a:prstGeom>
          <a:ln w="127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Oval 22"/>
          <p:cNvSpPr/>
          <p:nvPr/>
        </p:nvSpPr>
        <p:spPr bwMode="auto">
          <a:xfrm>
            <a:off x="1879040" y="4479888"/>
            <a:ext cx="365760" cy="365760"/>
          </a:xfrm>
          <a:prstGeom prst="ellipse">
            <a:avLst/>
          </a:prstGeom>
          <a:ln w="28575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6" name="Straight Connector 25"/>
          <p:cNvSpPr>
            <a:spLocks noChangeShapeType="1"/>
          </p:cNvSpPr>
          <p:nvPr/>
        </p:nvSpPr>
        <p:spPr bwMode="auto">
          <a:xfrm>
            <a:off x="9097944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 bwMode="auto">
          <a:xfrm>
            <a:off x="1340616" y="4928702"/>
            <a:ext cx="609600" cy="517524"/>
          </a:xfrm>
        </p:spPr>
        <p:txBody>
          <a:bodyPr/>
          <a:lstStyle/>
          <a:p>
            <a:pPr>
              <a:defRPr/>
            </a:pPr>
            <a:fld id="{159C9F82-0A0C-4FE8-9CE0-D4D087541E31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57B225B-F018-4969-A07A-8776746A1CEC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167210A-3C7B-4008-8946-3E83403CF3C0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"/>
          </p:nvPr>
        </p:nvSpPr>
        <p:spPr>
          <a:xfrm>
            <a:off x="457200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270248" y="1600200"/>
            <a:ext cx="3657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7543800" cy="1143000"/>
          </a:xfrm>
        </p:spPr>
        <p:txBody>
          <a:bodyPr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29E6ACD-A477-4FFB-BEB6-95111872E76B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AA2A793-FA6D-4933-A67E-66F96BE7ADF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4"/>
          </p:nvPr>
        </p:nvSpPr>
        <p:spPr>
          <a:xfrm>
            <a:off x="4371975" y="2362200"/>
            <a:ext cx="3657600" cy="38862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"/>
          </p:nvPr>
        </p:nvSpPr>
        <p:spPr>
          <a:xfrm>
            <a:off x="4572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3"/>
          </p:nvPr>
        </p:nvSpPr>
        <p:spPr>
          <a:xfrm>
            <a:off x="4343400" y="1569720"/>
            <a:ext cx="3657600" cy="658368"/>
          </a:xfrm>
          <a:prstGeom prst="roundRect">
            <a:avLst>
              <a:gd name="adj" fmla="val 16667"/>
            </a:avLst>
          </a:prstGeom>
          <a:solidFill>
            <a:schemeClr val="accent1"/>
          </a:solidFill>
        </p:spPr>
        <p:txBody>
          <a:bodyPr rtlCol="0" anchor="ctr">
            <a:noAutofit/>
          </a:bodyPr>
          <a:lstStyle>
            <a:lvl1pPr marL="0" indent="0">
              <a:buFontTx/>
              <a:buNone/>
              <a:defRPr sz="2000" b="1">
                <a:solidFill>
                  <a:srgbClr val="FFFFFF"/>
                </a:solidFill>
              </a:defRPr>
            </a:lvl1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FF89F883-E8D0-4FD9-933F-A57733025102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050FA784-F202-43C6-9E41-96BB78A400A9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FD909CAF-4355-43C5-8BB5-6D237648B020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E3CFAD4-B0E4-4404-BB82-BC41116CF3CE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71850" y="3200400"/>
            <a:ext cx="6309360" cy="457200"/>
          </a:xfrm>
        </p:spPr>
        <p:txBody>
          <a:bodyPr anchor="b"/>
          <a:lstStyle>
            <a:lvl1pPr algn="l">
              <a:buNone/>
              <a:defRPr sz="2000" b="1" cap="small" baseline="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12280" y="274320"/>
            <a:ext cx="1527048" cy="4983480"/>
          </a:xfrm>
        </p:spPr>
        <p:txBody>
          <a:bodyPr/>
          <a:lstStyle>
            <a:lvl1pPr marL="0" indent="0">
              <a:spcBef>
                <a:spcPts val="400"/>
              </a:spcBef>
              <a:spcAft>
                <a:spcPts val="1000"/>
              </a:spcAft>
              <a:buNone/>
              <a:defRPr sz="12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Rectangle 11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Straight Connector 12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4" name="Oval 13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18" name="Content Placeholder 17"/>
          <p:cNvSpPr>
            <a:spLocks noGrp="1"/>
          </p:cNvSpPr>
          <p:nvPr>
            <p:ph sz="quarter" idx="1"/>
          </p:nvPr>
        </p:nvSpPr>
        <p:spPr>
          <a:xfrm>
            <a:off x="304800" y="274320"/>
            <a:ext cx="5638800" cy="6327648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4"/>
          </p:nvPr>
        </p:nvSpPr>
        <p:spPr/>
        <p:txBody>
          <a:bodyPr rtlCol="0"/>
          <a:lstStyle/>
          <a:p>
            <a:pPr>
              <a:defRPr/>
            </a:pPr>
            <a:fld id="{68DA4EC1-0F8B-4A8E-8F23-D7A18390719A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5"/>
          </p:nvPr>
        </p:nvSpPr>
        <p:spPr/>
        <p:txBody>
          <a:bodyPr rtlCol="0"/>
          <a:lstStyle/>
          <a:p>
            <a:pPr>
              <a:defRPr/>
            </a:pPr>
            <a:fld id="{DCAA8183-F479-4A1F-B48F-352764325B9D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16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3" name="Oval 12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 rot="5400000">
            <a:off x="3350133" y="3200400"/>
            <a:ext cx="6309360" cy="45720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6172200" cy="6858000"/>
          </a:xfrm>
          <a:solidFill>
            <a:schemeClr val="bg2"/>
          </a:solidFill>
          <a:ln w="1270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/>
          <a:lstStyle>
            <a:lvl1pPr marL="0" indent="0">
              <a:buNone/>
              <a:defRPr sz="3200"/>
            </a:lvl1pPr>
          </a:lstStyle>
          <a:p>
            <a:pPr algn="ctr" eaLnBrk="1" latinLnBrk="0" hangingPunct="1">
              <a:buFontTx/>
              <a:buNone/>
            </a:pPr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65798" y="264795"/>
            <a:ext cx="1524000" cy="4956048"/>
          </a:xfrm>
        </p:spPr>
        <p:txBody>
          <a:bodyPr rot="0" spcFirstLastPara="0" vertOverflow="overflow" horzOverflow="overflow" vert="horz" wrap="square" lIns="91440" tIns="45720" rIns="91440" bIns="45720" numCol="1" spcCol="274320" rtlCol="0" fromWordArt="0" anchor="t" anchorCtr="0" forceAA="0" compatLnSpc="1">
            <a:normAutofit/>
          </a:bodyPr>
          <a:lstStyle>
            <a:lvl1pPr marL="0" indent="0">
              <a:spcBef>
                <a:spcPts val="100"/>
              </a:spcBef>
              <a:spcAft>
                <a:spcPts val="400"/>
              </a:spcAft>
              <a:buFontTx/>
              <a:buNone/>
              <a:defRPr sz="12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0" name="Straight Connector 9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1" name="Rectangle 10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9" name="Straight Connector 18"/>
          <p:cNvSpPr>
            <a:spLocks noChangeShapeType="1"/>
          </p:cNvSpPr>
          <p:nvPr/>
        </p:nvSpPr>
        <p:spPr bwMode="auto">
          <a:xfrm>
            <a:off x="62484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0" name="Straight Connector 19"/>
          <p:cNvSpPr>
            <a:spLocks noChangeShapeType="1"/>
          </p:cNvSpPr>
          <p:nvPr/>
        </p:nvSpPr>
        <p:spPr bwMode="auto">
          <a:xfrm>
            <a:off x="6192296" y="0"/>
            <a:ext cx="0" cy="6858000"/>
          </a:xfrm>
          <a:prstGeom prst="line">
            <a:avLst/>
          </a:prstGeom>
          <a:noFill/>
          <a:ln w="1270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17" name="Date Placeholder 1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>
              <a:defRPr/>
            </a:pPr>
            <a:fld id="{9AAB31B6-B565-43B5-A39B-D6B7B76FBA9F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pPr>
              <a:defRPr/>
            </a:pPr>
            <a:fld id="{2917AD06-E163-45C6-B598-C5F60E73390F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pPr>
              <a:defRPr/>
            </a:pP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A04AD2A-3BA3-4F98-8C99-26E99C28CB8A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7810813-DE9C-48B2-B823-27F6B3379DEB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1676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447FE57-3A58-4B69-8670-A2F8A067D3B6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96584-3546-4909-9E63-44ACA24B79F3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Straight Connector 15"/>
          <p:cNvSpPr>
            <a:spLocks noChangeShapeType="1"/>
          </p:cNvSpPr>
          <p:nvPr/>
        </p:nvSpPr>
        <p:spPr bwMode="auto">
          <a:xfrm>
            <a:off x="8763000" y="0"/>
            <a:ext cx="0" cy="6858000"/>
          </a:xfrm>
          <a:prstGeom prst="line">
            <a:avLst/>
          </a:prstGeom>
          <a:noFill/>
          <a:ln w="38100" cap="flat" cmpd="sng" algn="ctr">
            <a:solidFill>
              <a:schemeClr val="accent1">
                <a:tint val="60000"/>
                <a:alpha val="93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 dirty="0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87375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 rot="5400000">
            <a:off x="7589520" y="1081851"/>
            <a:ext cx="201168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fld id="{6C61A260-D0AA-4B6B-B80F-64E400E2C114}" type="datetime1">
              <a:rPr lang="en-US" smtClean="0"/>
              <a:pPr>
                <a:defRPr/>
              </a:pPr>
              <a:t>2/16/2026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 rot="5400000">
            <a:off x="6990186" y="3737240"/>
            <a:ext cx="3200400" cy="365760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76200" y="0"/>
            <a:ext cx="0" cy="6858000"/>
          </a:xfrm>
          <a:prstGeom prst="line">
            <a:avLst/>
          </a:prstGeom>
          <a:noFill/>
          <a:ln w="57150" cap="flat" cmpd="thickThin" algn="ctr">
            <a:solidFill>
              <a:schemeClr val="accent1">
                <a:tint val="60000"/>
              </a:schemeClr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8991600" y="0"/>
            <a:ext cx="0" cy="6858000"/>
          </a:xfrm>
          <a:prstGeom prst="line">
            <a:avLst/>
          </a:prstGeom>
          <a:noFill/>
          <a:ln w="19050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0" name="Rectangle 9"/>
          <p:cNvSpPr/>
          <p:nvPr/>
        </p:nvSpPr>
        <p:spPr bwMode="auto">
          <a:xfrm>
            <a:off x="8839200" y="0"/>
            <a:ext cx="304800" cy="6858000"/>
          </a:xfrm>
          <a:prstGeom prst="rect">
            <a:avLst/>
          </a:prstGeom>
          <a:solidFill>
            <a:schemeClr val="accent1">
              <a:tint val="60000"/>
              <a:alpha val="87000"/>
            </a:schemeClr>
          </a:soli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8915400" y="0"/>
            <a:ext cx="0" cy="685800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Oval 11"/>
          <p:cNvSpPr/>
          <p:nvPr/>
        </p:nvSpPr>
        <p:spPr>
          <a:xfrm>
            <a:off x="8156448" y="5715000"/>
            <a:ext cx="548640" cy="548640"/>
          </a:xfrm>
          <a:prstGeom prst="ellipse">
            <a:avLst/>
          </a:prstGeom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129016" y="5734050"/>
            <a:ext cx="609600" cy="521208"/>
          </a:xfrm>
          <a:prstGeom prst="rect">
            <a:avLst/>
          </a:prstGeom>
        </p:spPr>
        <p:txBody>
          <a:bodyPr vert="horz" anchor="ctr"/>
          <a:lstStyle>
            <a:lvl1pPr algn="ctr" eaLnBrk="1" latinLnBrk="0" hangingPunct="1">
              <a:defRPr kumimoji="0" sz="1400" b="1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BC8720BB-BF14-41BE-BB1D-12D43BE56EF6}" type="slidenum">
              <a:rPr lang="en-US" smtClean="0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143" r:id="rId1"/>
    <p:sldLayoutId id="2147485144" r:id="rId2"/>
    <p:sldLayoutId id="2147485145" r:id="rId3"/>
    <p:sldLayoutId id="2147485146" r:id="rId4"/>
    <p:sldLayoutId id="2147485147" r:id="rId5"/>
    <p:sldLayoutId id="2147485148" r:id="rId6"/>
    <p:sldLayoutId id="2147485149" r:id="rId7"/>
    <p:sldLayoutId id="2147485150" r:id="rId8"/>
    <p:sldLayoutId id="2147485151" r:id="rId9"/>
    <p:sldLayoutId id="2147485152" r:id="rId10"/>
    <p:sldLayoutId id="2147485153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3000" b="0" kern="1200" cap="small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1"/>
        </a:buClr>
        <a:buSzPct val="70000"/>
        <a:buFont typeface="Wingdings"/>
        <a:buChar char="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182880" algn="l" rtl="0" eaLnBrk="1" latinLnBrk="0" hangingPunct="1">
        <a:spcBef>
          <a:spcPct val="20000"/>
        </a:spcBef>
        <a:buClr>
          <a:schemeClr val="accent2">
            <a:tint val="60000"/>
          </a:schemeClr>
        </a:buClr>
        <a:buSzPct val="68000"/>
        <a:buFont typeface="Wingdings 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rtl="0" eaLnBrk="1" latinLnBrk="0" hangingPunct="1">
        <a:spcBef>
          <a:spcPct val="20000"/>
        </a:spcBef>
        <a:buClr>
          <a:schemeClr val="accent1"/>
        </a:buClr>
        <a:buChar char="•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ct val="20000"/>
        </a:spcBef>
        <a:buClr>
          <a:schemeClr val="accent1">
            <a:tint val="60000"/>
          </a:schemeClr>
        </a:buClr>
        <a:buSzPct val="60000"/>
        <a:buFont typeface="Wingdings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2"/>
        </a:buClr>
        <a:buChar char="•"/>
        <a:defRPr kumimoji="0" sz="1400" kern="1200" cap="small" baseline="0">
          <a:solidFill>
            <a:schemeClr val="tx2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ct val="20000"/>
        </a:spcBef>
        <a:buClr>
          <a:schemeClr val="accent1">
            <a:shade val="75000"/>
          </a:schemeClr>
        </a:buClr>
        <a:buChar char="•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google.com/search?q=Phrase-Structure+(Constituency)+Treebanks&amp;oq=Phrase-Structure+(Constituency)+Treebanks&amp;gs_lcrp=EgZjaHJvbWUyBggAEEUYOTIKCAEQABiABBiiBDIHCAIQABjvBTIKCAMQABiABBiiBNIBBzc5OWowajeoAgCwAgA&amp;sourceid=chrome&amp;ie=UTF-8&amp;mstk=AUtExfDe2yeElN6UNBYCOfD5SSB29LcQv5ztZsCJ_1q7ENsE4UICT43XB3JHdihxp27g5UM43pGoeyakOgYowdupXL4P_Lh8QeCTwtOFx6qUQlXJwThnzzjXG0aoQjulyYHZx0jWFUoZrXWWHrVll0Oe-YI5bXeS8Nd_o4abGniTM9ytfTI&amp;csui=3&amp;ved=2ahUKEwjJ94DryNOSAxVscGwGHVW1JmMQgK4QegQIARAB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png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7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png"/><Relationship Id="rId2" Type="http://schemas.openxmlformats.org/officeDocument/2006/relationships/image" Target="../media/image53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23604"/>
            <a:ext cx="7562850" cy="1755522"/>
          </a:xfr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24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  <a:t/>
            </a:r>
            <a:br>
              <a:rPr lang="en-US" sz="3300" dirty="0">
                <a:solidFill>
                  <a:srgbClr val="0000CC"/>
                </a:solidFill>
                <a:latin typeface="Book Antiqu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  <a:t>(Natural Language Processing)</a:t>
            </a:r>
            <a:br>
              <a:rPr lang="en-US" sz="3300" dirty="0">
                <a:solidFill>
                  <a:srgbClr val="FF0066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  <a:t>III B.TECH II SEM</a:t>
            </a:r>
            <a:br>
              <a:rPr lang="en-US" sz="3300" dirty="0">
                <a:solidFill>
                  <a:srgbClr val="005024"/>
                </a:solidFill>
                <a:latin typeface="Georgia" pitchFamily="18" charset="0"/>
                <a:cs typeface="Arial" pitchFamily="34" charset="0"/>
              </a:rPr>
            </a:br>
            <a:r>
              <a:rPr lang="en-US" sz="3600" dirty="0">
                <a:solidFill>
                  <a:srgbClr val="7030A0"/>
                </a:solidFill>
                <a:latin typeface="Georgia" pitchFamily="18" charset="0"/>
                <a:cs typeface="Arial" pitchFamily="34" charset="0"/>
              </a:rPr>
              <a:t>(PVP-23)</a:t>
            </a:r>
            <a:endParaRPr lang="en-US" sz="2100" dirty="0">
              <a:solidFill>
                <a:srgbClr val="7030A0"/>
              </a:solidFill>
              <a:latin typeface="Georgia" pitchFamily="18" charset="0"/>
              <a:cs typeface="Arial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92EAF0F-628F-4DC5-9A96-5064ADCBF2DD}" type="slidenum">
              <a:rPr lang="en-US" smtClean="0"/>
              <a:pPr>
                <a:defRPr/>
              </a:pPr>
              <a:t>1</a:t>
            </a:fld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438400" y="2819400"/>
            <a:ext cx="6400800" cy="1938992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7200" b="1" dirty="0" smtClean="0">
                <a:solidFill>
                  <a:srgbClr val="002060"/>
                </a:solidFill>
                <a:latin typeface="Baskerville Old Face" panose="02020602080505020303" pitchFamily="18" charset="0"/>
              </a:rPr>
              <a:t>UNIT-III</a:t>
            </a:r>
          </a:p>
          <a:p>
            <a:pPr algn="ctr"/>
            <a:r>
              <a:rPr lang="en-US" sz="4800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SYNTATIC ANALYSIS</a:t>
            </a:r>
            <a:endParaRPr lang="en-US" sz="4800" b="1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29100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Contents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355092" y="838200"/>
            <a:ext cx="8281416" cy="5846826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Introduction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FF0066"/>
                </a:solidFill>
                <a:latin typeface="Baskerville Old Face" panose="02020602080505020303" pitchFamily="18" charset="0"/>
              </a:rPr>
              <a:t>Tree banks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Role of the Tree Banks in </a:t>
            </a:r>
            <a:r>
              <a:rPr lang="en-US" sz="2800" b="1" dirty="0" err="1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Syntatic</a:t>
            </a:r>
            <a:r>
              <a:rPr lang="en-US" sz="2800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Analysis</a:t>
            </a:r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r>
              <a:rPr lang="en-US" sz="2800" b="1" dirty="0" smtClean="0">
                <a:latin typeface="Baskerville Old Face" panose="02020602080505020303" pitchFamily="18" charset="0"/>
              </a:rPr>
              <a:t>Types of Tree Banks</a:t>
            </a:r>
          </a:p>
          <a:p>
            <a:pPr marL="822960" lvl="1" indent="-457200" algn="just">
              <a:lnSpc>
                <a:spcPct val="150000"/>
              </a:lnSpc>
              <a:buFont typeface="Wingdings 2"/>
              <a:buAutoNum type="arabicPeriod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marL="822960" lvl="1" indent="-457200" algn="just">
              <a:lnSpc>
                <a:spcPct val="150000"/>
              </a:lnSpc>
              <a:buFont typeface="Wingdings 2"/>
              <a:buAutoNum type="arabicPeriod"/>
            </a:pP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Dependency Tree Banks</a:t>
            </a:r>
          </a:p>
          <a:p>
            <a:pPr marL="365760" lvl="1" indent="0" algn="just">
              <a:lnSpc>
                <a:spcPct val="150000"/>
              </a:lnSpc>
              <a:buNone/>
            </a:pPr>
            <a:r>
              <a:rPr lang="en-US" sz="2400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Penn Tree Banks</a:t>
            </a:r>
            <a:endParaRPr lang="en-US" sz="2400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365760" lvl="1" indent="0" algn="just">
              <a:lnSpc>
                <a:spcPct val="150000"/>
              </a:lnSpc>
              <a:buNone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b="1" dirty="0" smtClean="0"/>
          </a:p>
          <a:p>
            <a:pPr marL="457200" indent="-457200" algn="just" fontAlgn="auto">
              <a:lnSpc>
                <a:spcPct val="150000"/>
              </a:lnSpc>
              <a:buAutoNum type="arabicPeriod"/>
            </a:pP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4951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Introduction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Syntax</a:t>
            </a:r>
            <a:r>
              <a:rPr lang="en-US" dirty="0" smtClean="0">
                <a:latin typeface="Baskerville Old Face" panose="02020602080505020303" pitchFamily="18" charset="0"/>
              </a:rPr>
              <a:t> refers to 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set of rules, principles</a:t>
            </a:r>
            <a:r>
              <a:rPr lang="en-US" dirty="0" smtClean="0">
                <a:latin typeface="Baskerville Old Face" panose="02020602080505020303" pitchFamily="18" charset="0"/>
              </a:rPr>
              <a:t>, and processes that govern the </a:t>
            </a:r>
            <a:r>
              <a:rPr lang="en-US" b="1" dirty="0" smtClean="0">
                <a:latin typeface="Baskerville Old Face" panose="02020602080505020303" pitchFamily="18" charset="0"/>
              </a:rPr>
              <a:t>structure of sentences in a natural language</a:t>
            </a:r>
            <a:r>
              <a:rPr lang="en-US" dirty="0" smtClean="0">
                <a:latin typeface="Baskerville Old Face" panose="02020602080505020303" pitchFamily="18" charset="0"/>
              </a:rPr>
              <a:t>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One basic description of syntax is how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different words, </a:t>
            </a:r>
            <a:r>
              <a:rPr lang="en-US" dirty="0" smtClean="0">
                <a:latin typeface="Baskerville Old Face" panose="02020602080505020303" pitchFamily="18" charset="0"/>
              </a:rPr>
              <a:t>such as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Subject, Verbs, Nouns, Noun Phrases</a:t>
            </a:r>
            <a:r>
              <a:rPr lang="en-US" dirty="0" smtClean="0">
                <a:latin typeface="Baskerville Old Face" panose="02020602080505020303" pitchFamily="18" charset="0"/>
              </a:rPr>
              <a:t>, etc. are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sequenced in a sentence.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Syntactic Analysis</a:t>
            </a:r>
            <a:r>
              <a:rPr lang="en-US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 smtClean="0">
                <a:latin typeface="Baskerville Old Face" panose="02020602080505020303" pitchFamily="18" charset="0"/>
              </a:rPr>
              <a:t>also called</a:t>
            </a:r>
            <a:r>
              <a:rPr lang="en-US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Parsing</a:t>
            </a:r>
            <a:r>
              <a:rPr lang="en-US" dirty="0" smtClean="0">
                <a:latin typeface="Baskerville Old Face" panose="02020602080505020303" pitchFamily="18" charset="0"/>
              </a:rPr>
              <a:t>, is the process of identifying the 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structure of a sentence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analyzing the grammatical structure of a sentence </a:t>
            </a:r>
            <a:r>
              <a:rPr lang="en-US" dirty="0" smtClean="0">
                <a:latin typeface="Baskerville Old Face" panose="02020602080505020303" pitchFamily="18" charset="0"/>
              </a:rPr>
              <a:t>according to a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formal grammar.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determines </a:t>
            </a:r>
            <a:r>
              <a:rPr lang="en-US" b="1" dirty="0" smtClean="0">
                <a:latin typeface="Baskerville Old Face" panose="02020602080505020303" pitchFamily="18" charset="0"/>
              </a:rPr>
              <a:t>how words combine to form phrases </a:t>
            </a:r>
            <a:r>
              <a:rPr lang="en-US" dirty="0" smtClean="0">
                <a:latin typeface="Baskerville Old Face" panose="02020602080505020303" pitchFamily="18" charset="0"/>
              </a:rPr>
              <a:t>and 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how phrases combine to form sentences.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42477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This </a:t>
            </a:r>
            <a:r>
              <a:rPr lang="en-US" dirty="0">
                <a:latin typeface="Baskerville Old Face" panose="02020602080505020303" pitchFamily="18" charset="0"/>
              </a:rPr>
              <a:t>involves </a:t>
            </a:r>
            <a:r>
              <a:rPr lang="en-US" b="1" dirty="0">
                <a:latin typeface="Baskerville Old Face" panose="02020602080505020303" pitchFamily="18" charset="0"/>
              </a:rPr>
              <a:t>breaking down the sentence into its individual components, </a:t>
            </a:r>
            <a:r>
              <a:rPr lang="en-US" dirty="0">
                <a:latin typeface="Baskerville Old Face" panose="02020602080505020303" pitchFamily="18" charset="0"/>
              </a:rPr>
              <a:t>such as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nouns, verbs, 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adjectives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, and phrases</a:t>
            </a:r>
            <a:r>
              <a:rPr lang="en-US" dirty="0">
                <a:latin typeface="Baskerville Old Face" panose="02020602080505020303" pitchFamily="18" charset="0"/>
              </a:rPr>
              <a:t>, and then </a:t>
            </a:r>
            <a:r>
              <a:rPr lang="en-US" b="1" dirty="0" err="1">
                <a:latin typeface="Baskerville Old Face" panose="02020602080505020303" pitchFamily="18" charset="0"/>
              </a:rPr>
              <a:t>analysing</a:t>
            </a:r>
            <a:r>
              <a:rPr lang="en-US" dirty="0">
                <a:latin typeface="Baskerville Old Face" panose="02020602080505020303" pitchFamily="18" charset="0"/>
              </a:rPr>
              <a:t> how these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components are related to each other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Some of 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categories of a natural language </a:t>
            </a:r>
            <a:r>
              <a:rPr lang="en-US" dirty="0">
                <a:latin typeface="Baskerville Old Face" panose="02020602080505020303" pitchFamily="18" charset="0"/>
              </a:rPr>
              <a:t>are as follows: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solidFill>
                <a:srgbClr val="009900"/>
              </a:solidFill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58272" y="3581400"/>
            <a:ext cx="2971800" cy="3048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90719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Syntax Tree: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Syntax tree or a parse tree </a:t>
            </a:r>
            <a:r>
              <a:rPr lang="en-US" dirty="0">
                <a:latin typeface="Baskerville Old Face" panose="02020602080505020303" pitchFamily="18" charset="0"/>
              </a:rPr>
              <a:t>is a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tree representation of different syntactic categories of a sentence</a:t>
            </a:r>
            <a:r>
              <a:rPr lang="en-US" dirty="0">
                <a:latin typeface="Baskerville Old Face" panose="02020602080505020303" pitchFamily="18" charset="0"/>
              </a:rPr>
              <a:t>. It helps us to understand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syntactical structure of a sentence</a:t>
            </a:r>
            <a:r>
              <a:rPr lang="en-US" b="1" dirty="0">
                <a:latin typeface="Baskerville Old Face" panose="02020602080505020303" pitchFamily="18" charset="0"/>
              </a:rPr>
              <a:t>. </a:t>
            </a:r>
            <a:endParaRPr lang="en-US" b="1" dirty="0" smtClean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>
              <a:buFont typeface="Wingdings" panose="05000000000000000000" pitchFamily="2" charset="2"/>
              <a:buChar char="Ø"/>
            </a:pPr>
            <a:endParaRPr lang="en-US" dirty="0" smtClean="0">
              <a:latin typeface="Baskerville Old Face" panose="02020602080505020303" pitchFamily="18" charset="0"/>
            </a:endParaRPr>
          </a:p>
          <a:p>
            <a:pPr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outcome of the parsing process </a:t>
            </a:r>
            <a:r>
              <a:rPr lang="en-US" dirty="0">
                <a:latin typeface="Baskerville Old Face" panose="02020602080505020303" pitchFamily="18" charset="0"/>
              </a:rPr>
              <a:t>would be a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 tree</a:t>
            </a:r>
            <a:r>
              <a:rPr lang="en-US" dirty="0">
                <a:latin typeface="Baskerville Old Face" panose="02020602080505020303" pitchFamily="18" charset="0"/>
              </a:rPr>
              <a:t>, where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sentence is the root</a:t>
            </a:r>
            <a:r>
              <a:rPr lang="en-US" dirty="0">
                <a:latin typeface="Baskerville Old Face" panose="02020602080505020303" pitchFamily="18" charset="0"/>
              </a:rPr>
              <a:t>,  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intermediate nodes such as </a:t>
            </a:r>
            <a:r>
              <a:rPr lang="en-US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noun_phrase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solidFill>
                  <a:srgbClr val="005024"/>
                </a:solidFill>
                <a:latin typeface="Baskerville Old Face" panose="02020602080505020303" pitchFamily="18" charset="0"/>
              </a:rPr>
              <a:t>verb_phrase</a:t>
            </a:r>
            <a:r>
              <a:rPr lang="en-US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, etc</a:t>
            </a:r>
            <a:r>
              <a:rPr lang="en-US" dirty="0">
                <a:latin typeface="Baskerville Old Face" panose="02020602080505020303" pitchFamily="18" charset="0"/>
              </a:rPr>
              <a:t>. have </a:t>
            </a:r>
            <a:r>
              <a:rPr lang="en-US" b="1" dirty="0">
                <a:latin typeface="Baskerville Old Face" panose="02020602080505020303" pitchFamily="18" charset="0"/>
              </a:rPr>
              <a:t>children </a:t>
            </a:r>
            <a:r>
              <a:rPr lang="en-US" dirty="0">
                <a:latin typeface="Baskerville Old Face" panose="02020602080505020303" pitchFamily="18" charset="0"/>
              </a:rPr>
              <a:t>- hence they are called </a:t>
            </a:r>
            <a:r>
              <a:rPr lang="en-US" b="1" dirty="0">
                <a:latin typeface="Baskerville Old Face" panose="02020602080505020303" pitchFamily="18" charset="0"/>
              </a:rPr>
              <a:t>non-terminals</a:t>
            </a:r>
            <a:r>
              <a:rPr lang="en-US" dirty="0">
                <a:latin typeface="Baskerville Old Face" panose="02020602080505020303" pitchFamily="18" charset="0"/>
              </a:rPr>
              <a:t> and finally,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the leaves of the tree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2600" y="2590800"/>
            <a:ext cx="5486400" cy="1447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32254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Q: Why Syntactic Analysis is Important</a:t>
            </a: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?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A: </a:t>
            </a:r>
            <a:endParaRPr lang="en-US" b="1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 smtClean="0">
              <a:latin typeface="Baskerville Old Face" panose="02020602080505020303" pitchFamily="18" charset="0"/>
            </a:endParaRP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endParaRPr lang="en-US" b="1" dirty="0"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6800" y="1600200"/>
            <a:ext cx="3505200" cy="2895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91143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TREE BANKS</a:t>
            </a:r>
            <a:endParaRPr lang="en-US" sz="36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Geoffrey Leech </a:t>
            </a:r>
            <a:r>
              <a:rPr lang="en-US" dirty="0">
                <a:latin typeface="Baskerville Old Face" panose="02020602080505020303" pitchFamily="18" charset="0"/>
              </a:rPr>
              <a:t>coined the term </a:t>
            </a:r>
            <a:r>
              <a:rPr lang="en-US" b="1" i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'treebank'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, </a:t>
            </a:r>
            <a:r>
              <a:rPr lang="en-US" dirty="0">
                <a:latin typeface="Baskerville Old Face" panose="02020602080505020303" pitchFamily="18" charset="0"/>
              </a:rPr>
              <a:t>which means that the most common way to </a:t>
            </a:r>
            <a:r>
              <a:rPr lang="en-US" dirty="0" smtClean="0">
                <a:latin typeface="Baskerville Old Face" panose="02020602080505020303" pitchFamily="18" charset="0"/>
              </a:rPr>
              <a:t>represent the </a:t>
            </a:r>
            <a:r>
              <a:rPr lang="en-US" b="1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grammatical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analysis </a:t>
            </a:r>
            <a:r>
              <a:rPr lang="en-US" dirty="0">
                <a:latin typeface="Baskerville Old Face" panose="02020602080505020303" pitchFamily="18" charset="0"/>
              </a:rPr>
              <a:t>is by means of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tree structure</a:t>
            </a:r>
            <a:r>
              <a:rPr lang="en-US" b="1" dirty="0" smtClean="0">
                <a:solidFill>
                  <a:srgbClr val="0000CC"/>
                </a:solidFill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Treebank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linguistically annotated corpus </a:t>
            </a:r>
            <a:r>
              <a:rPr lang="en-US" dirty="0">
                <a:latin typeface="Baskerville Old Face" panose="02020602080505020303" pitchFamily="18" charset="0"/>
              </a:rPr>
              <a:t>where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each sentence is labeled</a:t>
            </a:r>
            <a:r>
              <a:rPr lang="en-US" dirty="0">
                <a:latin typeface="Baskerville Old Face" panose="02020602080505020303" pitchFamily="18" charset="0"/>
              </a:rPr>
              <a:t> with its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syntactic structure</a:t>
            </a:r>
            <a:r>
              <a:rPr lang="en-US" dirty="0">
                <a:solidFill>
                  <a:srgbClr val="660033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(parse tree</a:t>
            </a:r>
            <a:r>
              <a:rPr lang="en-US" dirty="0" smtClean="0">
                <a:latin typeface="Baskerville Old Face" panose="02020602080505020303" pitchFamily="18" charset="0"/>
              </a:rPr>
              <a:t>).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Treebanks are essential resources for </a:t>
            </a:r>
            <a:r>
              <a:rPr lang="en-US" b="1" dirty="0">
                <a:latin typeface="Baskerville Old Face" panose="02020602080505020303" pitchFamily="18" charset="0"/>
              </a:rPr>
              <a:t>training and evaluating parsers</a:t>
            </a:r>
            <a:r>
              <a:rPr lang="en-US" dirty="0">
                <a:latin typeface="Baskerville Old Face" panose="02020602080505020303" pitchFamily="18" charset="0"/>
              </a:rPr>
              <a:t> in </a:t>
            </a:r>
            <a:r>
              <a:rPr lang="en-US" b="1" dirty="0">
                <a:latin typeface="Baskerville Old Face" panose="02020602080505020303" pitchFamily="18" charset="0"/>
              </a:rPr>
              <a:t>Natural Language </a:t>
            </a:r>
            <a:r>
              <a:rPr lang="en-US" b="1" dirty="0" smtClean="0">
                <a:latin typeface="Baskerville Old Face" panose="02020602080505020303" pitchFamily="18" charset="0"/>
              </a:rPr>
              <a:t>Processing </a:t>
            </a:r>
            <a:r>
              <a:rPr lang="en-US" b="1" dirty="0">
                <a:latin typeface="Baskerville Old Face" panose="02020602080505020303" pitchFamily="18" charset="0"/>
              </a:rPr>
              <a:t>(NLP</a:t>
            </a:r>
            <a:r>
              <a:rPr lang="en-US" b="1" dirty="0" smtClean="0">
                <a:latin typeface="Baskerville Old Face" panose="02020602080505020303" pitchFamily="18" charset="0"/>
              </a:rPr>
              <a:t>)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Treebanks are a </a:t>
            </a:r>
            <a:r>
              <a:rPr lang="en-US" b="1" dirty="0" smtClean="0">
                <a:solidFill>
                  <a:srgbClr val="660033"/>
                </a:solidFill>
                <a:latin typeface="Baskerville Old Face" panose="02020602080505020303" pitchFamily="18" charset="0"/>
              </a:rPr>
              <a:t>data-driven approach </a:t>
            </a:r>
            <a:r>
              <a:rPr lang="en-US" dirty="0" smtClean="0">
                <a:latin typeface="Baskerville Old Face" panose="02020602080505020303" pitchFamily="18" charset="0"/>
              </a:rPr>
              <a:t>to </a:t>
            </a:r>
            <a:r>
              <a:rPr lang="en-US" b="1" dirty="0" smtClean="0">
                <a:latin typeface="Baskerville Old Face" panose="02020602080505020303" pitchFamily="18" charset="0"/>
              </a:rPr>
              <a:t>syntax analysis </a:t>
            </a:r>
            <a:r>
              <a:rPr lang="en-US" dirty="0" smtClean="0">
                <a:latin typeface="Baskerville Old Face" panose="02020602080505020303" pitchFamily="18" charset="0"/>
              </a:rPr>
              <a:t>in natural language processing. </a:t>
            </a:r>
            <a:endParaRPr lang="en-US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6478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609600"/>
            <a:ext cx="87630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latin typeface="Baskerville Old Face" panose="02020602080505020303" pitchFamily="18" charset="0"/>
              </a:rPr>
              <a:t>treebank</a:t>
            </a:r>
            <a:r>
              <a:rPr lang="en-US" dirty="0">
                <a:latin typeface="Baskerville Old Face" panose="02020602080505020303" pitchFamily="18" charset="0"/>
              </a:rPr>
              <a:t> is a </a:t>
            </a:r>
            <a:r>
              <a:rPr lang="en-US" b="1" dirty="0">
                <a:solidFill>
                  <a:srgbClr val="660033"/>
                </a:solidFill>
                <a:latin typeface="Baskerville Old Face" panose="02020602080505020303" pitchFamily="18" charset="0"/>
              </a:rPr>
              <a:t>collection of sentences </a:t>
            </a:r>
            <a:r>
              <a:rPr lang="en-US" dirty="0">
                <a:latin typeface="Baskerville Old Face" panose="02020602080505020303" pitchFamily="18" charset="0"/>
              </a:rPr>
              <a:t>that have been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parsed and annotated with their syntactic structures,</a:t>
            </a:r>
            <a:r>
              <a:rPr lang="en-US" dirty="0">
                <a:latin typeface="Baskerville Old Face" panose="02020602080505020303" pitchFamily="18" charset="0"/>
              </a:rPr>
              <a:t> typically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represented as syntax trees</a:t>
            </a:r>
            <a:r>
              <a:rPr lang="en-US" b="1" dirty="0" smtClean="0">
                <a:solidFill>
                  <a:srgbClr val="CC3300"/>
                </a:solidFill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In a treebank</a:t>
            </a:r>
            <a:r>
              <a:rPr lang="en-US" dirty="0">
                <a:latin typeface="Baskerville Old Face" panose="02020602080505020303" pitchFamily="18" charset="0"/>
              </a:rPr>
              <a:t>,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each word in a sentence is labeled </a:t>
            </a:r>
            <a:r>
              <a:rPr lang="en-US" dirty="0">
                <a:latin typeface="Baskerville Old Face" panose="02020602080505020303" pitchFamily="18" charset="0"/>
              </a:rPr>
              <a:t>with its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part of speech, such as noun, verb, or adjective. </a:t>
            </a:r>
            <a:r>
              <a:rPr lang="en-US" dirty="0">
                <a:latin typeface="Baskerville Old Face" panose="02020602080505020303" pitchFamily="18" charset="0"/>
              </a:rPr>
              <a:t>The words are then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connected together in a tree structure </a:t>
            </a:r>
            <a:r>
              <a:rPr lang="en-US" dirty="0">
                <a:latin typeface="Baskerville Old Face" panose="02020602080505020303" pitchFamily="18" charset="0"/>
              </a:rPr>
              <a:t>that represents the </a:t>
            </a:r>
            <a:r>
              <a:rPr lang="en-US" b="1" dirty="0">
                <a:latin typeface="Baskerville Old Face" panose="02020602080505020303" pitchFamily="18" charset="0"/>
              </a:rPr>
              <a:t>relationships between them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process of creating a treebank </a:t>
            </a:r>
            <a:r>
              <a:rPr lang="en-US" dirty="0">
                <a:latin typeface="Baskerville Old Face" panose="02020602080505020303" pitchFamily="18" charset="0"/>
              </a:rPr>
              <a:t>is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time-consuming</a:t>
            </a:r>
            <a:r>
              <a:rPr lang="en-US" dirty="0">
                <a:latin typeface="Baskerville Old Face" panose="02020602080505020303" pitchFamily="18" charset="0"/>
              </a:rPr>
              <a:t> and requires a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lot of expertise</a:t>
            </a:r>
            <a:r>
              <a:rPr lang="en-US" dirty="0">
                <a:latin typeface="Baskerville Old Face" panose="02020602080505020303" pitchFamily="18" charset="0"/>
              </a:rPr>
              <a:t>, but </a:t>
            </a:r>
            <a:r>
              <a:rPr lang="en-US" b="1" dirty="0">
                <a:latin typeface="Baskerville Old Face" panose="02020602080505020303" pitchFamily="18" charset="0"/>
              </a:rPr>
              <a:t>once a treebank has been created</a:t>
            </a:r>
            <a:r>
              <a:rPr lang="en-US" dirty="0">
                <a:latin typeface="Baskerville Old Face" panose="02020602080505020303" pitchFamily="18" charset="0"/>
              </a:rPr>
              <a:t>, it can be used to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train machine learning algorithms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automatically parse new sentences.</a:t>
            </a:r>
          </a:p>
        </p:txBody>
      </p:sp>
    </p:spTree>
    <p:extLst>
      <p:ext uri="{BB962C8B-B14F-4D97-AF65-F5344CB8AC3E}">
        <p14:creationId xmlns:p14="http://schemas.microsoft.com/office/powerpoint/2010/main" val="16916926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152400" y="609600"/>
            <a:ext cx="8686800" cy="6248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Some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examples of well-known treebanks </a:t>
            </a:r>
            <a:r>
              <a:rPr lang="en-US" dirty="0">
                <a:latin typeface="Baskerville Old Face" panose="02020602080505020303" pitchFamily="18" charset="0"/>
              </a:rPr>
              <a:t>include the </a:t>
            </a:r>
            <a:r>
              <a:rPr lang="en-US" b="1" dirty="0">
                <a:solidFill>
                  <a:srgbClr val="CC3300"/>
                </a:solidFill>
                <a:latin typeface="Baskerville Old Face" panose="02020602080505020303" pitchFamily="18" charset="0"/>
              </a:rPr>
              <a:t>Penn Treebank, </a:t>
            </a:r>
            <a:r>
              <a:rPr lang="en-US" dirty="0">
                <a:latin typeface="Baskerville Old Face" panose="02020602080505020303" pitchFamily="18" charset="0"/>
              </a:rPr>
              <a:t>which is a </a:t>
            </a:r>
            <a:r>
              <a:rPr lang="en-US" b="1" dirty="0">
                <a:solidFill>
                  <a:srgbClr val="0000FF"/>
                </a:solidFill>
                <a:latin typeface="Baskerville Old Face" panose="02020602080505020303" pitchFamily="18" charset="0"/>
              </a:rPr>
              <a:t>collection of over 4 million words of English </a:t>
            </a:r>
            <a:r>
              <a:rPr lang="en-US" b="1" dirty="0" smtClean="0">
                <a:solidFill>
                  <a:srgbClr val="0000FF"/>
                </a:solidFill>
                <a:latin typeface="Baskerville Old Face" panose="02020602080505020303" pitchFamily="18" charset="0"/>
              </a:rPr>
              <a:t>text.</a:t>
            </a:r>
            <a:endParaRPr lang="en-US" b="1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2590800"/>
            <a:ext cx="4572000" cy="3276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830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Role of Tree Banks in Syntactic Analysis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Training Statistical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Parsers: </a:t>
            </a:r>
            <a:r>
              <a:rPr lang="en-US" dirty="0">
                <a:latin typeface="Baskerville Old Face" panose="02020602080505020303" pitchFamily="18" charset="0"/>
              </a:rPr>
              <a:t>Treebanks provide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supervised data </a:t>
            </a:r>
            <a:r>
              <a:rPr lang="en-US" dirty="0">
                <a:latin typeface="Baskerville Old Face" panose="02020602080505020303" pitchFamily="18" charset="0"/>
              </a:rPr>
              <a:t>to </a:t>
            </a:r>
            <a:r>
              <a:rPr lang="en-US" b="1" dirty="0">
                <a:latin typeface="Baskerville Old Face" panose="02020602080505020303" pitchFamily="18" charset="0"/>
              </a:rPr>
              <a:t>learn parsing models.</a:t>
            </a: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8008" y="2009775"/>
            <a:ext cx="5791200" cy="3524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609600" y="5707207"/>
            <a:ext cx="62484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solidFill>
                  <a:schemeClr val="dk1"/>
                </a:solidFill>
                <a:latin typeface="Baskerville Old Face" panose="02020602080505020303" pitchFamily="18" charset="0"/>
              </a:rPr>
              <a:t>Treebanks help estimate these probabilities.</a:t>
            </a:r>
          </a:p>
        </p:txBody>
      </p:sp>
    </p:spTree>
    <p:extLst>
      <p:ext uri="{BB962C8B-B14F-4D97-AF65-F5344CB8AC3E}">
        <p14:creationId xmlns:p14="http://schemas.microsoft.com/office/powerpoint/2010/main" val="8096818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838200"/>
            <a:ext cx="6324600" cy="2057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3235036"/>
            <a:ext cx="3391341" cy="32419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5800" y="3352800"/>
            <a:ext cx="3200400" cy="3124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71699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12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762000"/>
            <a:ext cx="52578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067531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13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685800"/>
            <a:ext cx="68580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2000" y="3962400"/>
            <a:ext cx="6858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408895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3810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14500" y="762000"/>
            <a:ext cx="5562600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3917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 . Estimating PCFG Rule Probabilities: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From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treebank rule counts: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3608" y="1524000"/>
            <a:ext cx="2983992" cy="1143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3076397"/>
            <a:ext cx="6400800" cy="32198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037805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3 . Providing Gold Standard Data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: </a:t>
            </a:r>
            <a:r>
              <a:rPr lang="en-US" dirty="0">
                <a:latin typeface="Baskerville Old Face" panose="02020602080505020303" pitchFamily="18" charset="0"/>
              </a:rPr>
              <a:t>Treebanks serve as </a:t>
            </a:r>
            <a:r>
              <a:rPr lang="en-US" b="1" dirty="0">
                <a:latin typeface="Baskerville Old Face" panose="02020602080505020303" pitchFamily="18" charset="0"/>
              </a:rPr>
              <a:t>reference datasets for evaluation</a:t>
            </a:r>
            <a:r>
              <a:rPr lang="en-US" b="1" dirty="0" smtClean="0">
                <a:latin typeface="Baskerville Old Face" panose="02020602080505020303" pitchFamily="18" charset="0"/>
              </a:rPr>
              <a:t>.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Used to compute: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Precision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Recall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F1-score</a:t>
            </a:r>
          </a:p>
          <a:p>
            <a:pPr lvl="1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Parsing Accuracy</a:t>
            </a:r>
          </a:p>
          <a:p>
            <a:pPr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800" b="1" dirty="0">
                <a:latin typeface="Baskerville Old Face" panose="02020602080505020303" pitchFamily="18" charset="0"/>
              </a:rPr>
              <a:t>Without treebanks</a:t>
            </a:r>
            <a:r>
              <a:rPr lang="en-US" sz="2800" dirty="0">
                <a:latin typeface="Baskerville Old Face" panose="02020602080505020303" pitchFamily="18" charset="0"/>
              </a:rPr>
              <a:t>, </a:t>
            </a:r>
            <a:r>
              <a:rPr lang="en-US" sz="28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parser evaluation is not possible</a:t>
            </a:r>
            <a:r>
              <a:rPr lang="en-US" dirty="0"/>
              <a:t>.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FF0000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54008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4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. </a:t>
            </a: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Extracting Grammar Rules: </a:t>
            </a:r>
            <a:r>
              <a:rPr lang="en-US" dirty="0">
                <a:latin typeface="Baskerville Old Face" panose="02020602080505020303" pitchFamily="18" charset="0"/>
              </a:rPr>
              <a:t>From annotated trees, we can automatically extract</a:t>
            </a:r>
            <a:r>
              <a:rPr lang="en-US" dirty="0" smtClean="0">
                <a:latin typeface="Baskerville Old Face" panose="02020602080505020303" pitchFamily="18" charset="0"/>
              </a:rPr>
              <a:t>: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 Context Free Grammar(CFG) rules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Dependency Relations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latin typeface="Baskerville Old Face" panose="02020602080505020303" pitchFamily="18" charset="0"/>
              </a:rPr>
              <a:t>Subcategorization Frames</a:t>
            </a:r>
          </a:p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Example extracted rule: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26291" y="4114800"/>
            <a:ext cx="1660109" cy="685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83996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26542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2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Types of Tree banks</a:t>
            </a:r>
            <a:endParaRPr lang="en-US" sz="32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latin typeface="Baskerville Old Face" panose="02020602080505020303" pitchFamily="18" charset="0"/>
              </a:rPr>
              <a:t> </a:t>
            </a:r>
            <a:r>
              <a:rPr lang="en-US" b="1" dirty="0" smtClean="0">
                <a:solidFill>
                  <a:srgbClr val="009900"/>
                </a:solidFill>
                <a:latin typeface="Baskerville Old Face" panose="02020602080505020303" pitchFamily="18" charset="0"/>
              </a:rPr>
              <a:t>Tree Banks are mainly classified into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Dependency </a:t>
            </a:r>
            <a:r>
              <a:rPr lang="en-US" sz="2400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Treebanks</a:t>
            </a:r>
          </a:p>
          <a:p>
            <a:pPr lvl="1" algn="just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Semantic Treebanks (Extended </a:t>
            </a:r>
            <a:r>
              <a:rPr lang="en-US" sz="2400" b="1" dirty="0" smtClean="0">
                <a:solidFill>
                  <a:srgbClr val="005024"/>
                </a:solidFill>
                <a:latin typeface="Baskerville Old Face" panose="02020602080505020303" pitchFamily="18" charset="0"/>
              </a:rPr>
              <a:t>type)</a:t>
            </a:r>
          </a:p>
          <a:p>
            <a:pPr marL="55563" lvl="1" indent="0" algn="just">
              <a:lnSpc>
                <a:spcPct val="150000"/>
              </a:lnSpc>
              <a:buNone/>
            </a:pPr>
            <a:r>
              <a:rPr lang="en-US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1. </a:t>
            </a:r>
            <a:r>
              <a:rPr lang="en-US" sz="2400" b="1" u="sng" dirty="0">
                <a:solidFill>
                  <a:srgbClr val="FF0000"/>
                </a:solidFill>
                <a:latin typeface="Baskerville Old Face" panose="02020602080505020303" pitchFamily="18" charset="0"/>
              </a:rPr>
              <a:t>Phrase-Structure (Constituency) </a:t>
            </a:r>
            <a:r>
              <a:rPr lang="en-US" sz="2400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Treebanks: </a:t>
            </a:r>
            <a:r>
              <a:rPr lang="en-US" sz="2400" dirty="0">
                <a:latin typeface="Baskerville Old Face" panose="02020602080505020303" pitchFamily="18" charset="0"/>
                <a:hlinkClick r:id="rId2"/>
              </a:rPr>
              <a:t>Phrase-Structure (Constituency) Treebanks</a:t>
            </a:r>
            <a:r>
              <a:rPr lang="en-US" sz="2400" dirty="0">
                <a:latin typeface="Baskerville Old Face" panose="02020602080505020303" pitchFamily="18" charset="0"/>
              </a:rPr>
              <a:t> are </a:t>
            </a:r>
            <a:r>
              <a:rPr lang="en-US" sz="2400" b="1" dirty="0">
                <a:solidFill>
                  <a:srgbClr val="005024"/>
                </a:solidFill>
                <a:latin typeface="Baskerville Old Face" panose="02020602080505020303" pitchFamily="18" charset="0"/>
              </a:rPr>
              <a:t>annotated corpora </a:t>
            </a:r>
            <a:r>
              <a:rPr lang="en-US" sz="2400" dirty="0">
                <a:latin typeface="Baskerville Old Face" panose="02020602080505020303" pitchFamily="18" charset="0"/>
              </a:rPr>
              <a:t>containing </a:t>
            </a:r>
            <a:r>
              <a:rPr lang="en-US" sz="2400" b="1" dirty="0">
                <a:latin typeface="Baskerville Old Face" panose="02020602080505020303" pitchFamily="18" charset="0"/>
              </a:rPr>
              <a:t>sentences</a:t>
            </a:r>
            <a:r>
              <a:rPr lang="en-US" sz="2400" dirty="0">
                <a:latin typeface="Baskerville Old Face" panose="02020602080505020303" pitchFamily="18" charset="0"/>
              </a:rPr>
              <a:t>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parsed into hierarchical, nested phrase structures</a:t>
            </a:r>
            <a:r>
              <a:rPr lang="en-US" sz="2400" dirty="0">
                <a:latin typeface="Baskerville Old Face" panose="02020602080505020303" pitchFamily="18" charset="0"/>
              </a:rPr>
              <a:t>, typically </a:t>
            </a:r>
            <a:r>
              <a:rPr lang="en-US" sz="2400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starting with a sentence node ('S') </a:t>
            </a:r>
            <a:r>
              <a:rPr lang="en-US" sz="2400" dirty="0">
                <a:latin typeface="Baskerville Old Face" panose="02020602080505020303" pitchFamily="18" charset="0"/>
              </a:rPr>
              <a:t>and </a:t>
            </a:r>
            <a:r>
              <a:rPr lang="en-US" sz="2400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breaking down into syntactic categories </a:t>
            </a:r>
            <a:r>
              <a:rPr lang="en-US" sz="2400" dirty="0">
                <a:latin typeface="Baskerville Old Face" panose="02020602080505020303" pitchFamily="18" charset="0"/>
              </a:rPr>
              <a:t>like </a:t>
            </a: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noun phrases (NP) and verb phrases (VP</a:t>
            </a:r>
            <a:r>
              <a:rPr lang="en-US" sz="2400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), Prepositional Phrase(PP)</a:t>
            </a:r>
            <a:endParaRPr lang="en-US" sz="2400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55563" lvl="1" indent="0" algn="just">
              <a:lnSpc>
                <a:spcPct val="150000"/>
              </a:lnSpc>
              <a:buNone/>
            </a:pPr>
            <a:endParaRPr lang="en-US" sz="2400" b="1" dirty="0" smtClean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7301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Key Aspects of Constituency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Treebanks: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Hierarchical Structure:</a:t>
            </a:r>
            <a:r>
              <a:rPr lang="en-US" dirty="0">
                <a:latin typeface="Baskerville Old Face" panose="02020602080505020303" pitchFamily="18" charset="0"/>
              </a:rPr>
              <a:t> Sentences are represented as trees (nodes and branches) rather than simple word-to-word links.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Uses: </a:t>
            </a:r>
            <a:r>
              <a:rPr lang="en-US" dirty="0">
                <a:latin typeface="Baskerville Old Face" panose="02020602080505020303" pitchFamily="18" charset="0"/>
              </a:rPr>
              <a:t>These are essential for training natural language parsers, resolving syntactic ambiguity, and studying language structure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0000CC"/>
                </a:solidFill>
                <a:latin typeface="Baskerville Old Face" panose="02020602080505020303" pitchFamily="18" charset="0"/>
              </a:rPr>
              <a:t>Resources: </a:t>
            </a: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5800" y="4655058"/>
            <a:ext cx="4038600" cy="160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151041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 fontAlgn="auto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CFG Representation:</a:t>
            </a:r>
            <a:endParaRPr lang="en-US" b="1" u="sng" dirty="0">
              <a:solidFill>
                <a:srgbClr val="870581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1676400"/>
            <a:ext cx="6400800" cy="39052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Rectangle 4"/>
          <p:cNvSpPr/>
          <p:nvPr/>
        </p:nvSpPr>
        <p:spPr>
          <a:xfrm>
            <a:off x="609600" y="5932092"/>
            <a:ext cx="693420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These are Context-Free Grammar (CFG) rules.</a:t>
            </a:r>
          </a:p>
        </p:txBody>
      </p:sp>
    </p:spTree>
    <p:extLst>
      <p:ext uri="{BB962C8B-B14F-4D97-AF65-F5344CB8AC3E}">
        <p14:creationId xmlns:p14="http://schemas.microsoft.com/office/powerpoint/2010/main" val="8560550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21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4800" y="990600"/>
            <a:ext cx="46482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2453" y="990600"/>
            <a:ext cx="3496163" cy="2667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4800" y="4038600"/>
            <a:ext cx="3429479" cy="221665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67200" y="4029620"/>
            <a:ext cx="3200400" cy="22256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068257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22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990600"/>
            <a:ext cx="4267200" cy="2286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05400" y="1018308"/>
            <a:ext cx="2133600" cy="202969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3616036"/>
            <a:ext cx="6781800" cy="3013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4095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23</a:t>
            </a:fld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273" y="838200"/>
            <a:ext cx="4953000" cy="2743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4176" y="3962400"/>
            <a:ext cx="4879097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68242" y="2771662"/>
            <a:ext cx="3270958" cy="202893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9784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8200" y="1066800"/>
            <a:ext cx="6934200" cy="5410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4261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Ex-2:  </a:t>
            </a:r>
            <a:r>
              <a:rPr lang="en-US" b="1" u="sng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T</a:t>
            </a:r>
            <a:r>
              <a:rPr lang="en-US" b="1" dirty="0" smtClean="0">
                <a:solidFill>
                  <a:srgbClr val="0000CC"/>
                </a:solidFill>
                <a:latin typeface="Baskerville Old Face" panose="02020602080505020303" pitchFamily="18" charset="0"/>
              </a:rPr>
              <a:t>he small boy ate a red apple.</a:t>
            </a:r>
          </a:p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1: Identify Parts of Speech (POS)</a:t>
            </a:r>
            <a:endParaRPr lang="en-US" b="1" u="sng" dirty="0" smtClean="0">
              <a:solidFill>
                <a:srgbClr val="870581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59551612"/>
              </p:ext>
            </p:extLst>
          </p:nvPr>
        </p:nvGraphicFramePr>
        <p:xfrm>
          <a:off x="1835658" y="2332199"/>
          <a:ext cx="5631942" cy="36876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518091">
                  <a:extLst>
                    <a:ext uri="{9D8B030D-6E8A-4147-A177-3AD203B41FA5}">
                      <a16:colId xmlns:a16="http://schemas.microsoft.com/office/drawing/2014/main" val="2916628250"/>
                    </a:ext>
                  </a:extLst>
                </a:gridCol>
                <a:gridCol w="2236537">
                  <a:extLst>
                    <a:ext uri="{9D8B030D-6E8A-4147-A177-3AD203B41FA5}">
                      <a16:colId xmlns:a16="http://schemas.microsoft.com/office/drawing/2014/main" val="1851958778"/>
                    </a:ext>
                  </a:extLst>
                </a:gridCol>
                <a:gridCol w="1877314">
                  <a:extLst>
                    <a:ext uri="{9D8B030D-6E8A-4147-A177-3AD203B41FA5}">
                      <a16:colId xmlns:a16="http://schemas.microsoft.com/office/drawing/2014/main" val="3966164476"/>
                    </a:ext>
                  </a:extLst>
                </a:gridCol>
              </a:tblGrid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Part of Speech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Symbol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2468356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547629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small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9421854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boy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93668847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249657003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tx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78789044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red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24045929"/>
                  </a:ext>
                </a:extLst>
              </a:tr>
              <a:tr h="460950"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apple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rgbClr val="92D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9683395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44816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26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2: Identify Phrase Structure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47800" y="1828800"/>
            <a:ext cx="5943600" cy="3429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565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3: Write Grammar Rules (CFG Rules)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808" y="1803654"/>
            <a:ext cx="5334000" cy="4191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538098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4: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Lexical (Word-Level)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Rules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      </a:t>
            </a:r>
            <a:r>
              <a:rPr lang="en-US" b="1" u="sng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   </a:t>
            </a:r>
            <a:r>
              <a:rPr lang="en-US" b="1" u="sng" dirty="0">
                <a:solidFill>
                  <a:srgbClr val="870581"/>
                </a:solidFill>
                <a:latin typeface="Baskerville Old Face" panose="02020602080505020303" pitchFamily="18" charset="0"/>
              </a:rPr>
              <a:t>Step 5: Derivation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1769052"/>
            <a:ext cx="2209800" cy="398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24401" y="1905000"/>
            <a:ext cx="3709416" cy="2590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676952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29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7927" y="1524000"/>
            <a:ext cx="8357616" cy="4953000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609600" y="914400"/>
            <a:ext cx="2743200" cy="46166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Parse Tree Structure</a:t>
            </a:r>
          </a:p>
        </p:txBody>
      </p:sp>
    </p:spTree>
    <p:extLst>
      <p:ext uri="{BB962C8B-B14F-4D97-AF65-F5344CB8AC3E}">
        <p14:creationId xmlns:p14="http://schemas.microsoft.com/office/powerpoint/2010/main" val="19021311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marL="0" indent="0" algn="just">
              <a:lnSpc>
                <a:spcPct val="150000"/>
              </a:lnSpc>
              <a:buNone/>
            </a:pPr>
            <a:r>
              <a:rPr lang="en-US" b="1" u="sng" dirty="0" smtClean="0">
                <a:solidFill>
                  <a:srgbClr val="FF0000"/>
                </a:solidFill>
                <a:latin typeface="Baskerville Old Face" panose="02020602080505020303" pitchFamily="18" charset="0"/>
              </a:rPr>
              <a:t>2. Dependency Tree Banks: </a:t>
            </a:r>
            <a:r>
              <a:rPr lang="en-US" dirty="0">
                <a:latin typeface="Baskerville Old Face" panose="02020602080505020303" pitchFamily="18" charset="0"/>
              </a:rPr>
              <a:t>A </a:t>
            </a:r>
            <a:r>
              <a:rPr lang="en-US" b="1" dirty="0">
                <a:solidFill>
                  <a:srgbClr val="800C6F"/>
                </a:solidFill>
                <a:latin typeface="Baskerville Old Face" panose="02020602080505020303" pitchFamily="18" charset="0"/>
              </a:rPr>
              <a:t>Dependency Treebank</a:t>
            </a:r>
            <a:r>
              <a:rPr lang="en-US" dirty="0">
                <a:solidFill>
                  <a:srgbClr val="800C6F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latin typeface="Baskerville Old Face" panose="02020602080505020303" pitchFamily="18" charset="0"/>
              </a:rPr>
              <a:t>is a linguistically annotated corpus in which sentences are represented using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head–dependent relationships</a:t>
            </a:r>
            <a:r>
              <a:rPr lang="en-US" dirty="0">
                <a:solidFill>
                  <a:srgbClr val="009900"/>
                </a:solidFill>
                <a:latin typeface="Baskerville Old Face" panose="02020602080505020303" pitchFamily="18" charset="0"/>
              </a:rPr>
              <a:t> </a:t>
            </a:r>
            <a:r>
              <a:rPr lang="en-US" b="1" dirty="0">
                <a:latin typeface="Baskerville Old Face" panose="02020602080505020303" pitchFamily="18" charset="0"/>
              </a:rPr>
              <a:t>between words </a:t>
            </a:r>
            <a:r>
              <a:rPr lang="en-US" dirty="0">
                <a:latin typeface="Baskerville Old Face" panose="02020602080505020303" pitchFamily="18" charset="0"/>
              </a:rPr>
              <a:t>instead of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phrase structure.</a:t>
            </a:r>
            <a:endParaRPr lang="en-US" b="1" dirty="0" smtClean="0">
              <a:solidFill>
                <a:srgbClr val="0000CC"/>
              </a:solidFill>
              <a:latin typeface="Baskerville Old Face" panose="02020602080505020303" pitchFamily="18" charset="0"/>
            </a:endParaRPr>
          </a:p>
          <a:p>
            <a:pPr marL="0" indent="0" algn="just" fontAlgn="auto">
              <a:lnSpc>
                <a:spcPct val="150000"/>
              </a:lnSpc>
              <a:buNone/>
            </a:pP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4261" y="2735849"/>
            <a:ext cx="5839555" cy="3664951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607523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In </a:t>
            </a:r>
            <a:r>
              <a:rPr lang="en-US" b="1" dirty="0">
                <a:solidFill>
                  <a:srgbClr val="FF0000"/>
                </a:solidFill>
                <a:latin typeface="Baskerville Old Face" panose="02020602080505020303" pitchFamily="18" charset="0"/>
              </a:rPr>
              <a:t>Dependency Treebanks</a:t>
            </a:r>
            <a:r>
              <a:rPr lang="en-US" dirty="0">
                <a:latin typeface="Baskerville Old Face" panose="02020602080505020303" pitchFamily="18" charset="0"/>
              </a:rPr>
              <a:t>, words are connected using </a:t>
            </a:r>
            <a:r>
              <a:rPr lang="en-US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labeled grammatical </a:t>
            </a: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relations</a:t>
            </a:r>
            <a:r>
              <a:rPr lang="en-US" dirty="0" smtClean="0">
                <a:latin typeface="Baskerville Old Face" panose="02020602080505020303" pitchFamily="18" charset="0"/>
              </a:rPr>
              <a:t>. Labels </a:t>
            </a:r>
            <a:r>
              <a:rPr lang="en-US" dirty="0">
                <a:latin typeface="Baskerville Old Face" panose="02020602080505020303" pitchFamily="18" charset="0"/>
              </a:rPr>
              <a:t>like </a:t>
            </a:r>
            <a:r>
              <a:rPr lang="en-US" b="1" dirty="0" err="1">
                <a:latin typeface="Baskerville Old Face" panose="02020602080505020303" pitchFamily="18" charset="0"/>
              </a:rPr>
              <a:t>nsubj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dobj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amod</a:t>
            </a:r>
            <a:r>
              <a:rPr lang="en-US" b="1" dirty="0">
                <a:latin typeface="Baskerville Old Face" panose="02020602080505020303" pitchFamily="18" charset="0"/>
              </a:rPr>
              <a:t>, </a:t>
            </a:r>
            <a:r>
              <a:rPr lang="en-US" b="1" dirty="0" err="1">
                <a:latin typeface="Baskerville Old Face" panose="02020602080505020303" pitchFamily="18" charset="0"/>
              </a:rPr>
              <a:t>det</a:t>
            </a:r>
            <a:r>
              <a:rPr lang="en-US" dirty="0">
                <a:latin typeface="Baskerville Old Face" panose="02020602080505020303" pitchFamily="18" charset="0"/>
              </a:rPr>
              <a:t> describe the role of a word in </a:t>
            </a:r>
            <a:r>
              <a:rPr lang="en-US" dirty="0" smtClean="0">
                <a:latin typeface="Baskerville Old Face" panose="02020602080505020303" pitchFamily="18" charset="0"/>
              </a:rPr>
              <a:t>a </a:t>
            </a:r>
            <a:r>
              <a:rPr lang="en-US" dirty="0">
                <a:latin typeface="Baskerville Old Face" panose="02020602080505020303" pitchFamily="18" charset="0"/>
              </a:rPr>
              <a:t>sentence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These </a:t>
            </a:r>
            <a:r>
              <a:rPr lang="en-US" b="1" dirty="0">
                <a:latin typeface="Baskerville Old Face" panose="02020602080505020303" pitchFamily="18" charset="0"/>
              </a:rPr>
              <a:t>labels are commonly used in frameworks </a:t>
            </a:r>
            <a:r>
              <a:rPr lang="en-US" dirty="0">
                <a:latin typeface="Baskerville Old Face" panose="02020602080505020303" pitchFamily="18" charset="0"/>
              </a:rPr>
              <a:t>like</a:t>
            </a:r>
            <a:br>
              <a:rPr lang="en-US" dirty="0">
                <a:latin typeface="Baskerville Old Face" panose="02020602080505020303" pitchFamily="18" charset="0"/>
              </a:rPr>
            </a:br>
            <a:r>
              <a:rPr lang="en-US" dirty="0">
                <a:latin typeface="Baskerville Old Face" panose="02020602080505020303" pitchFamily="18" charset="0"/>
              </a:rPr>
              <a:t>👉 </a:t>
            </a:r>
            <a:r>
              <a:rPr lang="en-US" b="1" dirty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Universal </a:t>
            </a:r>
            <a:r>
              <a:rPr lang="en-US" b="1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askerville Old Face" panose="02020602080505020303" pitchFamily="18" charset="0"/>
              </a:rPr>
              <a:t>Dependencies. 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dirty="0" smtClean="0">
                <a:solidFill>
                  <a:srgbClr val="870581"/>
                </a:solidFill>
                <a:latin typeface="Baskerville Old Face" panose="02020602080505020303" pitchFamily="18" charset="0"/>
              </a:rPr>
              <a:t>Universal Dependencies (UD) </a:t>
            </a:r>
            <a:r>
              <a:rPr lang="en-US" dirty="0" smtClean="0">
                <a:latin typeface="Baskerville Old Face" panose="02020602080505020303" pitchFamily="18" charset="0"/>
              </a:rPr>
              <a:t>is </a:t>
            </a:r>
            <a:r>
              <a:rPr lang="en-US" dirty="0">
                <a:latin typeface="Baskerville Old Face" panose="02020602080505020303" pitchFamily="18" charset="0"/>
              </a:rPr>
              <a:t>an </a:t>
            </a:r>
            <a:r>
              <a:rPr lang="en-US" b="1" dirty="0">
                <a:latin typeface="Baskerville Old Face" panose="02020602080505020303" pitchFamily="18" charset="0"/>
              </a:rPr>
              <a:t>open, community-driven research initiative</a:t>
            </a:r>
            <a:r>
              <a:rPr lang="en-US" dirty="0">
                <a:latin typeface="Baskerville Old Face" panose="02020602080505020303" pitchFamily="18" charset="0"/>
              </a:rPr>
              <a:t> that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develops a cross-linguistically consistent framework</a:t>
            </a:r>
            <a:r>
              <a:rPr lang="en-US" dirty="0">
                <a:latin typeface="Baskerville Old Face" panose="02020602080505020303" pitchFamily="18" charset="0"/>
              </a:rPr>
              <a:t> for </a:t>
            </a:r>
            <a:r>
              <a:rPr lang="en-US" b="1" dirty="0">
                <a:latin typeface="Baskerville Old Face" panose="02020602080505020303" pitchFamily="18" charset="0"/>
              </a:rPr>
              <a:t>grammatical annotation. </a:t>
            </a:r>
            <a:endParaRPr lang="en-US" b="1" u="sng" dirty="0">
              <a:solidFill>
                <a:srgbClr val="005024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27802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 smtClean="0">
                <a:latin typeface="Baskerville Old Face" panose="02020602080505020303" pitchFamily="18" charset="0"/>
              </a:rPr>
              <a:t>It </a:t>
            </a:r>
            <a:r>
              <a:rPr lang="en-US" dirty="0">
                <a:latin typeface="Baskerville Old Face" panose="02020602080505020303" pitchFamily="18" charset="0"/>
              </a:rPr>
              <a:t>provides </a:t>
            </a:r>
            <a:r>
              <a:rPr lang="en-US" b="1" dirty="0">
                <a:solidFill>
                  <a:srgbClr val="009900"/>
                </a:solidFill>
                <a:latin typeface="Baskerville Old Face" panose="02020602080505020303" pitchFamily="18" charset="0"/>
              </a:rPr>
              <a:t>syntactic and morphological “treebanks” </a:t>
            </a:r>
            <a:r>
              <a:rPr lang="en-US" dirty="0">
                <a:latin typeface="Baskerville Old Face" panose="02020602080505020303" pitchFamily="18" charset="0"/>
              </a:rPr>
              <a:t>for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over 70 languages,</a:t>
            </a:r>
            <a:r>
              <a:rPr lang="en-US" dirty="0">
                <a:latin typeface="Baskerville Old Face" panose="02020602080505020303" pitchFamily="18" charset="0"/>
              </a:rPr>
              <a:t> enabling </a:t>
            </a:r>
            <a:r>
              <a:rPr lang="en-US" b="1" dirty="0">
                <a:latin typeface="Baskerville Old Face" panose="02020602080505020303" pitchFamily="18" charset="0"/>
              </a:rPr>
              <a:t>comparative linguistic study and multilingual natural language processing (NLP) development</a:t>
            </a:r>
            <a:r>
              <a:rPr lang="en-US" dirty="0" smtClean="0">
                <a:latin typeface="Baskerville Old Face" panose="02020602080505020303" pitchFamily="18" charset="0"/>
              </a:rPr>
              <a:t>.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1. Subject (</a:t>
            </a:r>
            <a:r>
              <a:rPr lang="en-US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nsub</a:t>
            </a:r>
            <a:r>
              <a:rPr lang="en-US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  <a:endParaRPr lang="en-US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24199" y="2790712"/>
            <a:ext cx="5181600" cy="1524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200" y="4467112"/>
            <a:ext cx="4267200" cy="20860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8999" y="4862798"/>
            <a:ext cx="2831915" cy="117168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913049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33</a:t>
            </a:fld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1143000" y="1541769"/>
            <a:ext cx="6553200" cy="5033495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57200" y="817870"/>
            <a:ext cx="2887329" cy="5918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2. Object (</a:t>
            </a:r>
            <a:r>
              <a:rPr lang="en-US" sz="2400" b="1" u="sng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dobj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 / </a:t>
            </a:r>
            <a:r>
              <a:rPr lang="en-US" sz="2400" b="1" u="sng" dirty="0" err="1">
                <a:solidFill>
                  <a:srgbClr val="C00000"/>
                </a:solidFill>
                <a:latin typeface="Baskerville Old Face" panose="02020602080505020303" pitchFamily="18" charset="0"/>
              </a:rPr>
              <a:t>obj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</a:p>
        </p:txBody>
      </p:sp>
    </p:spTree>
    <p:extLst>
      <p:ext uri="{BB962C8B-B14F-4D97-AF65-F5344CB8AC3E}">
        <p14:creationId xmlns:p14="http://schemas.microsoft.com/office/powerpoint/2010/main" val="25499894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34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62997" y="817870"/>
            <a:ext cx="2675732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3. Modifier (</a:t>
            </a:r>
            <a:r>
              <a:rPr lang="en-US" sz="2400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amod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 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9700" y="1464201"/>
            <a:ext cx="6172200" cy="503312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20830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583037" y="817870"/>
            <a:ext cx="2635658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4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. Determiner (</a:t>
            </a:r>
            <a:r>
              <a:rPr lang="en-US" sz="2400" b="1" u="sng" dirty="0" err="1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det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):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000" y="1752600"/>
            <a:ext cx="2649513" cy="398145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7751" y="1905000"/>
            <a:ext cx="4880865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745476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990600"/>
            <a:ext cx="4343400" cy="45720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99643" y="1447800"/>
            <a:ext cx="3638973" cy="3733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8378133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817870"/>
            <a:ext cx="4267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Dependency Parsing Objective: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1464201"/>
            <a:ext cx="5105400" cy="2971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31245" y="1752600"/>
            <a:ext cx="3079662" cy="181936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422564" y="4759166"/>
            <a:ext cx="18634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Advantages: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81300" y="4759166"/>
            <a:ext cx="4076700" cy="18702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033780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38</a:t>
            </a:fld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152400" y="817870"/>
            <a:ext cx="42672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Ex-2: 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817870"/>
            <a:ext cx="4724400" cy="93473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Rectangle 10"/>
          <p:cNvSpPr/>
          <p:nvPr/>
        </p:nvSpPr>
        <p:spPr>
          <a:xfrm>
            <a:off x="228600" y="1884670"/>
            <a:ext cx="42672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Step-1: Identify the POS:	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7" name="Table 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37964888"/>
              </p:ext>
            </p:extLst>
          </p:nvPr>
        </p:nvGraphicFramePr>
        <p:xfrm>
          <a:off x="1752600" y="2702814"/>
          <a:ext cx="4495800" cy="411480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2247900">
                  <a:extLst>
                    <a:ext uri="{9D8B030D-6E8A-4147-A177-3AD203B41FA5}">
                      <a16:colId xmlns:a16="http://schemas.microsoft.com/office/drawing/2014/main" val="2316037922"/>
                    </a:ext>
                  </a:extLst>
                </a:gridCol>
                <a:gridCol w="2247900">
                  <a:extLst>
                    <a:ext uri="{9D8B030D-6E8A-4147-A177-3AD203B41FA5}">
                      <a16:colId xmlns:a16="http://schemas.microsoft.com/office/drawing/2014/main" val="1330453058"/>
                    </a:ext>
                  </a:extLst>
                </a:gridCol>
              </a:tblGrid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Word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POS</a:t>
                      </a:r>
                    </a:p>
                  </a:txBody>
                  <a:tcPr anchor="ctr">
                    <a:solidFill>
                      <a:schemeClr val="bg2">
                        <a:lumMod val="9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2424314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820220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clever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3568066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5506514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V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279288392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Det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bg1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5651209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difficult</a:t>
                      </a: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Adj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>
                    <a:solidFill>
                      <a:schemeClr val="accent1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0717946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N</a:t>
                      </a:r>
                    </a:p>
                  </a:txBody>
                  <a:tcPr anchor="ctr">
                    <a:solidFill>
                      <a:schemeClr val="accent4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975815"/>
                  </a:ext>
                </a:extLst>
              </a:tr>
              <a:tr h="427821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latin typeface="Baskerville Old Face" panose="02020602080505020303" pitchFamily="18" charset="0"/>
                        </a:rPr>
                        <a:t>quickly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 err="1">
                          <a:latin typeface="Baskerville Old Face" panose="02020602080505020303" pitchFamily="18" charset="0"/>
                        </a:rPr>
                        <a:t>Adv</a:t>
                      </a:r>
                      <a:endParaRPr lang="en-US" sz="2400" b="1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73309317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81476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Step-2: Identify the Root: ( Main Verb)	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612539"/>
            <a:ext cx="4876800" cy="9521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9" name="Rectangle 8"/>
          <p:cNvSpPr/>
          <p:nvPr/>
        </p:nvSpPr>
        <p:spPr>
          <a:xfrm>
            <a:off x="228600" y="2564655"/>
            <a:ext cx="62484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Step-3: </a:t>
            </a: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D</a:t>
            </a: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ependency Relations: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graphicFrame>
        <p:nvGraphicFramePr>
          <p:cNvPr id="8" name="Table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632898"/>
              </p:ext>
            </p:extLst>
          </p:nvPr>
        </p:nvGraphicFramePr>
        <p:xfrm>
          <a:off x="1257300" y="3336105"/>
          <a:ext cx="6629400" cy="3169920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1082351">
                  <a:extLst>
                    <a:ext uri="{9D8B030D-6E8A-4147-A177-3AD203B41FA5}">
                      <a16:colId xmlns:a16="http://schemas.microsoft.com/office/drawing/2014/main" val="601480543"/>
                    </a:ext>
                  </a:extLst>
                </a:gridCol>
                <a:gridCol w="1352939">
                  <a:extLst>
                    <a:ext uri="{9D8B030D-6E8A-4147-A177-3AD203B41FA5}">
                      <a16:colId xmlns:a16="http://schemas.microsoft.com/office/drawing/2014/main" val="1369856405"/>
                    </a:ext>
                  </a:extLst>
                </a:gridCol>
                <a:gridCol w="1217645">
                  <a:extLst>
                    <a:ext uri="{9D8B030D-6E8A-4147-A177-3AD203B41FA5}">
                      <a16:colId xmlns:a16="http://schemas.microsoft.com/office/drawing/2014/main" val="37136863"/>
                    </a:ext>
                  </a:extLst>
                </a:gridCol>
                <a:gridCol w="2976465">
                  <a:extLst>
                    <a:ext uri="{9D8B030D-6E8A-4147-A177-3AD203B41FA5}">
                      <a16:colId xmlns:a16="http://schemas.microsoft.com/office/drawing/2014/main" val="271664254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Head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Dependent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>
                          <a:latin typeface="Baskerville Old Face" panose="02020602080505020303" pitchFamily="18" charset="0"/>
                        </a:rPr>
                        <a:t>Relation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93996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 err="1">
                          <a:latin typeface="Baskerville Old Face" panose="02020602080505020303" pitchFamily="18" charset="0"/>
                        </a:rPr>
                        <a:t>nsubj</a:t>
                      </a:r>
                      <a:endParaRPr lang="en-US" sz="2000" dirty="0">
                        <a:latin typeface="Baskerville Old Face" panose="02020602080505020303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Doer of 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2259530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4937487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student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clever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Adjective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3352564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obj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Receiver of action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77133185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the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det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14755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problem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difficult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Adjective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7022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solved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quickly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>
                          <a:latin typeface="Baskerville Old Face" panose="02020602080505020303" pitchFamily="18" charset="0"/>
                        </a:rPr>
                        <a:t>advmod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000" dirty="0">
                          <a:latin typeface="Baskerville Old Face" panose="02020602080505020303" pitchFamily="18" charset="0"/>
                        </a:rPr>
                        <a:t>Adverb modifier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5562592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14503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Step-4: Mathematical Representation: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4953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15220"/>
            <a:ext cx="3200400" cy="478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205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41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Step-4: Mathematical Representation: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752600"/>
            <a:ext cx="4953000" cy="22098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615220"/>
            <a:ext cx="3200400" cy="4785579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Rectangle 2"/>
          <p:cNvSpPr/>
          <p:nvPr/>
        </p:nvSpPr>
        <p:spPr>
          <a:xfrm>
            <a:off x="436418" y="4480150"/>
            <a:ext cx="497378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>
                <a:latin typeface="Baskerville Old Face" panose="02020602080505020303" pitchFamily="18" charset="0"/>
              </a:rPr>
              <a:t>Constraint:</a:t>
            </a:r>
          </a:p>
          <a:p>
            <a:r>
              <a:rPr lang="en-US" sz="2400" b="1" dirty="0">
                <a:latin typeface="Baskerville Old Face" panose="02020602080505020303" pitchFamily="18" charset="0"/>
              </a:rPr>
              <a:t>Each word has exactly one head except </a:t>
            </a:r>
            <a:r>
              <a:rPr lang="en-US" sz="2400" b="1" dirty="0" smtClean="0">
                <a:latin typeface="Baskerville Old Face" panose="02020602080505020303" pitchFamily="18" charset="0"/>
              </a:rPr>
              <a:t>root</a:t>
            </a:r>
            <a:endParaRPr lang="en-US" sz="2400" b="1" dirty="0"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6305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Step-5: Dependency Tree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24000" y="1760629"/>
            <a:ext cx="5943600" cy="44599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747406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PENN TREE BANK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6" name="Content Placeholder 1"/>
          <p:cNvSpPr>
            <a:spLocks noGrp="1"/>
          </p:cNvSpPr>
          <p:nvPr>
            <p:ph sz="quarter" idx="1"/>
          </p:nvPr>
        </p:nvSpPr>
        <p:spPr>
          <a:xfrm>
            <a:off x="228600" y="838200"/>
            <a:ext cx="8510016" cy="5867400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The Penn Treebank (PTB) is a large </a:t>
            </a:r>
            <a:r>
              <a:rPr lang="en-US" b="1" dirty="0">
                <a:solidFill>
                  <a:srgbClr val="C00000"/>
                </a:solidFill>
                <a:latin typeface="Baskerville Old Face" panose="02020602080505020303" pitchFamily="18" charset="0"/>
              </a:rPr>
              <a:t>annotated corpus of English text</a:t>
            </a:r>
            <a:r>
              <a:rPr lang="en-US" dirty="0">
                <a:solidFill>
                  <a:srgbClr val="C00000"/>
                </a:solidFill>
                <a:latin typeface="Baskerville Old Face" panose="02020602080505020303" pitchFamily="18" charset="0"/>
              </a:rPr>
              <a:t> </a:t>
            </a:r>
            <a:r>
              <a:rPr lang="en-US" dirty="0">
                <a:solidFill>
                  <a:schemeClr val="tx1"/>
                </a:solidFill>
                <a:latin typeface="Baskerville Old Face" panose="02020602080505020303" pitchFamily="18" charset="0"/>
              </a:rPr>
              <a:t>that contains</a:t>
            </a:r>
            <a:r>
              <a:rPr lang="en-US" dirty="0" smtClean="0">
                <a:solidFill>
                  <a:schemeClr val="tx1"/>
                </a:solidFill>
                <a:latin typeface="Baskerville Old Face" panose="02020602080505020303" pitchFamily="18" charset="0"/>
              </a:rPr>
              <a:t>: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Part-of-Speech (POS) tags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Phrase-structure (constituency) parse trees</a:t>
            </a:r>
          </a:p>
          <a:p>
            <a:pPr lvl="1" algn="just">
              <a:lnSpc>
                <a:spcPct val="150000"/>
              </a:lnSpc>
            </a:pPr>
            <a:r>
              <a:rPr lang="en-US" sz="2400" b="1" dirty="0">
                <a:solidFill>
                  <a:srgbClr val="870581"/>
                </a:solidFill>
                <a:latin typeface="Baskerville Old Face" panose="02020602080505020303" pitchFamily="18" charset="0"/>
              </a:rPr>
              <a:t>Syntactic annotation</a:t>
            </a:r>
          </a:p>
          <a:p>
            <a:pPr algn="just" fontAlgn="auto">
              <a:lnSpc>
                <a:spcPct val="150000"/>
              </a:lnSpc>
              <a:buFont typeface="Wingdings" panose="05000000000000000000" pitchFamily="2" charset="2"/>
              <a:buChar char="Ø"/>
            </a:pPr>
            <a:r>
              <a:rPr lang="en-US" dirty="0">
                <a:latin typeface="Baskerville Old Face" panose="02020602080505020303" pitchFamily="18" charset="0"/>
              </a:rPr>
              <a:t>It is one of the most widely used </a:t>
            </a:r>
            <a:r>
              <a:rPr lang="en-US" b="1" dirty="0">
                <a:solidFill>
                  <a:srgbClr val="0000CC"/>
                </a:solidFill>
                <a:latin typeface="Baskerville Old Face" panose="02020602080505020303" pitchFamily="18" charset="0"/>
              </a:rPr>
              <a:t>datasets in NLP research</a:t>
            </a:r>
            <a:endParaRPr lang="en-US" b="1" u="sng" dirty="0">
              <a:solidFill>
                <a:srgbClr val="0000CC"/>
              </a:solidFill>
              <a:latin typeface="Baskerville Old Face" panose="02020602080505020303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849768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quarter" idx="1"/>
          </p:nvPr>
        </p:nvPicPr>
        <p:blipFill>
          <a:blip r:embed="rId2"/>
          <a:stretch>
            <a:fillRect/>
          </a:stretch>
        </p:blipFill>
        <p:spPr>
          <a:xfrm>
            <a:off x="457200" y="838200"/>
            <a:ext cx="4114800" cy="2514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200" y="3810000"/>
            <a:ext cx="6248400" cy="279724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5101913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5400" y="1143000"/>
            <a:ext cx="6400800" cy="44196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100700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46</a:t>
            </a:fld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228600" y="827345"/>
            <a:ext cx="6248400" cy="5918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 smtClean="0">
                <a:solidFill>
                  <a:srgbClr val="C00000"/>
                </a:solidFill>
                <a:latin typeface="Baskerville Old Face" panose="02020602080505020303" pitchFamily="18" charset="0"/>
              </a:rPr>
              <a:t>Parse Tree Structure (PTB Style)</a:t>
            </a:r>
            <a:endParaRPr lang="en-US" sz="2400" b="1" u="sng" dirty="0">
              <a:solidFill>
                <a:srgbClr val="C00000"/>
              </a:solidFill>
              <a:latin typeface="Baskerville Old Face" panose="02020602080505020303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33600" y="1752600"/>
            <a:ext cx="5029200" cy="24384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6" name="Rectangle 5"/>
          <p:cNvSpPr/>
          <p:nvPr/>
        </p:nvSpPr>
        <p:spPr>
          <a:xfrm>
            <a:off x="914400" y="4724400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PTB uses </a:t>
            </a:r>
            <a:r>
              <a:rPr lang="en-US" b="1" dirty="0"/>
              <a:t>bracketed notation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806249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228600" y="827345"/>
            <a:ext cx="62484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auto">
              <a:lnSpc>
                <a:spcPct val="150000"/>
              </a:lnSpc>
            </a:pPr>
            <a:r>
              <a:rPr lang="en-US" sz="2400" b="1" u="sng" dirty="0">
                <a:solidFill>
                  <a:srgbClr val="C00000"/>
                </a:solidFill>
                <a:latin typeface="Baskerville Old Face" panose="02020602080505020303" pitchFamily="18" charset="0"/>
              </a:rPr>
              <a:t>POS Tag Set 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20099492"/>
              </p:ext>
            </p:extLst>
          </p:nvPr>
        </p:nvGraphicFramePr>
        <p:xfrm>
          <a:off x="2362200" y="1025535"/>
          <a:ext cx="5005094" cy="4191003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502547">
                  <a:extLst>
                    <a:ext uri="{9D8B030D-6E8A-4147-A177-3AD203B41FA5}">
                      <a16:colId xmlns:a16="http://schemas.microsoft.com/office/drawing/2014/main" val="557466440"/>
                    </a:ext>
                  </a:extLst>
                </a:gridCol>
                <a:gridCol w="2502547">
                  <a:extLst>
                    <a:ext uri="{9D8B030D-6E8A-4147-A177-3AD203B41FA5}">
                      <a16:colId xmlns:a16="http://schemas.microsoft.com/office/drawing/2014/main" val="3742365993"/>
                    </a:ext>
                  </a:extLst>
                </a:gridCol>
              </a:tblGrid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Tag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b="1" dirty="0">
                          <a:latin typeface="Baskerville Old Face" panose="02020602080505020303" pitchFamily="18" charset="0"/>
                        </a:rPr>
                        <a:t>Meaning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97359449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NN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Noun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865411343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NNS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Plural noun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6899585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 (base form)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0638484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VBD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Verb (past tense)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4008735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DT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Determiner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9728160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JJ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Adjective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34443185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RB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Adverb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491402606"/>
                  </a:ext>
                </a:extLst>
              </a:tr>
              <a:tr h="465667">
                <a:tc>
                  <a:txBody>
                    <a:bodyPr/>
                    <a:lstStyle/>
                    <a:p>
                      <a:pPr algn="ctr"/>
                      <a:r>
                        <a:rPr lang="en-US" sz="2400">
                          <a:latin typeface="Baskerville Old Face" panose="02020602080505020303" pitchFamily="18" charset="0"/>
                        </a:rPr>
                        <a:t>IN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2400" dirty="0">
                          <a:latin typeface="Baskerville Old Face" panose="02020602080505020303" pitchFamily="18" charset="0"/>
                        </a:rPr>
                        <a:t>Preposition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099281706"/>
                  </a:ext>
                </a:extLst>
              </a:tr>
            </a:tbl>
          </a:graphicData>
        </a:graphic>
      </p:graphicFrame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0600" y="5556273"/>
            <a:ext cx="5087060" cy="103818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00363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077200" cy="533400"/>
          </a:xfr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r"/>
            <a:r>
              <a:rPr lang="en-US" sz="2800" b="1" dirty="0" smtClean="0">
                <a:solidFill>
                  <a:srgbClr val="0000CC"/>
                </a:solidFill>
                <a:latin typeface="Book Antiqua" panose="02040602050305030304" pitchFamily="18" charset="0"/>
              </a:rPr>
              <a:t>Contd..</a:t>
            </a:r>
            <a:endParaRPr lang="en-US" sz="280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99110872-BA2A-4248-96B4-D48905641DC8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365" y="1143000"/>
            <a:ext cx="6950869" cy="5029200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14462525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Content Placeholder 1"/>
          <p:cNvSpPr>
            <a:spLocks noGrp="1"/>
          </p:cNvSpPr>
          <p:nvPr>
            <p:ph sz="quarter" idx="1"/>
          </p:nvPr>
        </p:nvSpPr>
        <p:spPr>
          <a:xfrm>
            <a:off x="457201" y="1066800"/>
            <a:ext cx="6248400" cy="3733800"/>
          </a:xfrm>
        </p:spPr>
        <p:txBody>
          <a:bodyPr>
            <a:normAutofit/>
          </a:bodyPr>
          <a:lstStyle/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buFont typeface="Wingdings 3" pitchFamily="18" charset="2"/>
              <a:buNone/>
            </a:pPr>
            <a:endParaRPr lang="en-US" altLang="en-US" dirty="0" smtClean="0"/>
          </a:p>
          <a:p>
            <a:pPr algn="ctr">
              <a:spcBef>
                <a:spcPct val="0"/>
              </a:spcBef>
              <a:buFont typeface="Wingdings 3" pitchFamily="18" charset="2"/>
              <a:buNone/>
              <a:defRPr/>
            </a:pPr>
            <a:r>
              <a:rPr lang="en-US" altLang="en-US" sz="8000" b="1" dirty="0">
                <a:solidFill>
                  <a:srgbClr val="870581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Algerian" panose="04020705040A02060702" pitchFamily="82" charset="0"/>
                <a:cs typeface="Arial" pitchFamily="34" charset="0"/>
              </a:rPr>
              <a:t>THANK YOU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>
              <a:defRPr/>
            </a:pPr>
            <a:fld id="{169DF7E7-B7DB-4B03-97BB-F8902B9600C5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2" y="457202"/>
            <a:ext cx="2463983" cy="52728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400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riel">
  <a:themeElements>
    <a:clrScheme name="Oriel">
      <a:dk1>
        <a:sysClr val="windowText" lastClr="000000"/>
      </a:dk1>
      <a:lt1>
        <a:sysClr val="window" lastClr="FFFFFF"/>
      </a:lt1>
      <a:dk2>
        <a:srgbClr val="575F6D"/>
      </a:dk2>
      <a:lt2>
        <a:srgbClr val="FFF39D"/>
      </a:lt2>
      <a:accent1>
        <a:srgbClr val="FE8637"/>
      </a:accent1>
      <a:accent2>
        <a:srgbClr val="7598D9"/>
      </a:accent2>
      <a:accent3>
        <a:srgbClr val="B32C16"/>
      </a:accent3>
      <a:accent4>
        <a:srgbClr val="F5CD2D"/>
      </a:accent4>
      <a:accent5>
        <a:srgbClr val="AEBAD5"/>
      </a:accent5>
      <a:accent6>
        <a:srgbClr val="777C84"/>
      </a:accent6>
      <a:hlink>
        <a:srgbClr val="D2611C"/>
      </a:hlink>
      <a:folHlink>
        <a:srgbClr val="3B435B"/>
      </a:folHlink>
    </a:clrScheme>
    <a:fontScheme name="Oriel">
      <a:majorFont>
        <a:latin typeface="Century Schoolbook"/>
        <a:ea typeface=""/>
        <a:cs typeface=""/>
        <a:font script="Jpan" typeface="ＭＳ Ｐ明朝"/>
        <a:font script="Hang" typeface="휴먼매직체"/>
        <a:font script="Hans" typeface="华文楷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Schoolbook"/>
        <a:ea typeface=""/>
        <a:cs typeface=""/>
        <a:font script="Jpan" typeface="ＭＳ Ｐ明朝"/>
        <a:font script="Hang" typeface="휴먼매직체"/>
        <a:font script="Hans" typeface="宋体"/>
        <a:font script="Hant" typeface="新細明體"/>
        <a:font script="Arab" typeface="Times New Roman"/>
        <a:font script="Hebr" typeface="Times New Roman"/>
        <a:font script="Thai" typeface="Kodchiang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Oriel">
      <a:fillStyleLst>
        <a:solidFill>
          <a:schemeClr val="phClr"/>
        </a:solidFill>
        <a:gradFill rotWithShape="1">
          <a:gsLst>
            <a:gs pos="0">
              <a:schemeClr val="phClr">
                <a:tint val="35000"/>
                <a:satMod val="260000"/>
              </a:schemeClr>
            </a:gs>
            <a:gs pos="30000">
              <a:schemeClr val="phClr">
                <a:tint val="38000"/>
                <a:satMod val="260000"/>
              </a:schemeClr>
            </a:gs>
            <a:gs pos="75000">
              <a:schemeClr val="phClr">
                <a:tint val="55000"/>
                <a:satMod val="255000"/>
              </a:schemeClr>
            </a:gs>
            <a:gs pos="100000">
              <a:schemeClr val="phClr">
                <a:tint val="70000"/>
                <a:satMod val="255000"/>
              </a:schemeClr>
            </a:gs>
          </a:gsLst>
          <a:path path="circle">
            <a:fillToRect l="5000" t="100000" r="120000" b="10000"/>
          </a:path>
        </a:gradFill>
        <a:gradFill rotWithShape="1">
          <a:gsLst>
            <a:gs pos="0">
              <a:schemeClr val="phClr">
                <a:shade val="63000"/>
                <a:satMod val="165000"/>
              </a:schemeClr>
            </a:gs>
            <a:gs pos="30000">
              <a:schemeClr val="phClr">
                <a:shade val="58000"/>
                <a:satMod val="165000"/>
              </a:schemeClr>
            </a:gs>
            <a:gs pos="75000">
              <a:schemeClr val="phClr">
                <a:shade val="30000"/>
                <a:satMod val="175000"/>
              </a:schemeClr>
            </a:gs>
            <a:gs pos="100000">
              <a:schemeClr val="phClr">
                <a:shade val="15000"/>
                <a:satMod val="175000"/>
              </a:schemeClr>
            </a:gs>
          </a:gsLst>
          <a:path path="circle">
            <a:fillToRect l="5000" t="100000" r="120000" b="10000"/>
          </a:path>
        </a:gradFill>
      </a:fillStyleLst>
      <a:lnStyleLst>
        <a:ln w="12700" cap="flat" cmpd="sng" algn="ctr">
          <a:solidFill>
            <a:schemeClr val="phClr">
              <a:shade val="70000"/>
              <a:satMod val="15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492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</a:effectStyle>
        <a:effectStyle>
          <a:effectLst>
            <a:outerShdw blurRad="50800" dist="20000" dir="5400000" rotWithShape="0">
              <a:srgbClr val="000000">
                <a:alpha val="4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0"/>
            </a:lightRig>
          </a:scene3d>
          <a:sp3d>
            <a:bevelT w="47625" h="69850"/>
            <a:contourClr>
              <a:schemeClr val="lt1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58000"/>
                <a:satMod val="125000"/>
              </a:schemeClr>
            </a:gs>
            <a:gs pos="40000">
              <a:schemeClr val="phClr">
                <a:tint val="90000"/>
                <a:shade val="90000"/>
                <a:satMod val="120000"/>
              </a:schemeClr>
            </a:gs>
            <a:gs pos="100000">
              <a:schemeClr val="phClr">
                <a:tint val="5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shade val="80000"/>
              </a:schemeClr>
              <a:schemeClr val="phClr">
                <a:tint val="91000"/>
              </a:schemeClr>
            </a:duotone>
          </a:blip>
          <a:tile tx="0" ty="0" sx="40000" sy="50000" flip="y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31066</TotalTime>
  <Words>1156</Words>
  <Application>Microsoft Office PowerPoint</Application>
  <PresentationFormat>On-screen Show (4:3)</PresentationFormat>
  <Paragraphs>295</Paragraphs>
  <Slides>49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49</vt:i4>
      </vt:variant>
    </vt:vector>
  </HeadingPairs>
  <TitlesOfParts>
    <vt:vector size="60" baseType="lpstr">
      <vt:lpstr>Algerian</vt:lpstr>
      <vt:lpstr>Arial</vt:lpstr>
      <vt:lpstr>Baskerville Old Face</vt:lpstr>
      <vt:lpstr>Book Antiqua</vt:lpstr>
      <vt:lpstr>Calibri</vt:lpstr>
      <vt:lpstr>Century Schoolbook</vt:lpstr>
      <vt:lpstr>Georgia</vt:lpstr>
      <vt:lpstr>Wingdings</vt:lpstr>
      <vt:lpstr>Wingdings 2</vt:lpstr>
      <vt:lpstr>Wingdings 3</vt:lpstr>
      <vt:lpstr>Oriel</vt:lpstr>
      <vt:lpstr>  (Natural Language Processing) III B.TECH II SEM (PVP-23)</vt:lpstr>
      <vt:lpstr>Contents</vt:lpstr>
      <vt:lpstr>Introduction</vt:lpstr>
      <vt:lpstr>Contd..</vt:lpstr>
      <vt:lpstr>Contd..</vt:lpstr>
      <vt:lpstr>Contd..</vt:lpstr>
      <vt:lpstr>TREE BANKS</vt:lpstr>
      <vt:lpstr>Contd..</vt:lpstr>
      <vt:lpstr>Contd..</vt:lpstr>
      <vt:lpstr>Role of Tree Banks in Syntactic Analysis</vt:lpstr>
      <vt:lpstr>Contd..</vt:lpstr>
      <vt:lpstr>Contd..</vt:lpstr>
      <vt:lpstr>Contd..</vt:lpstr>
      <vt:lpstr>Contd..</vt:lpstr>
      <vt:lpstr>Contd..</vt:lpstr>
      <vt:lpstr>Contd..</vt:lpstr>
      <vt:lpstr>Contd..</vt:lpstr>
      <vt:lpstr>Types of Tree banks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Contd..</vt:lpstr>
      <vt:lpstr>PENN TREE BANK</vt:lpstr>
      <vt:lpstr>Contd..</vt:lpstr>
      <vt:lpstr>Contd..</vt:lpstr>
      <vt:lpstr>Contd..</vt:lpstr>
      <vt:lpstr>Contd..</vt:lpstr>
      <vt:lpstr>Contd..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GLK</dc:creator>
  <cp:lastModifiedBy>Y . SUREKHA</cp:lastModifiedBy>
  <cp:revision>2193</cp:revision>
  <dcterms:created xsi:type="dcterms:W3CDTF">2013-11-07T06:07:38Z</dcterms:created>
  <dcterms:modified xsi:type="dcterms:W3CDTF">2026-02-16T04:43:59Z</dcterms:modified>
</cp:coreProperties>
</file>