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89" r:id="rId3"/>
    <p:sldId id="282" r:id="rId4"/>
    <p:sldId id="283" r:id="rId5"/>
    <p:sldId id="284" r:id="rId6"/>
    <p:sldId id="285" r:id="rId7"/>
    <p:sldId id="286" r:id="rId8"/>
    <p:sldId id="287" r:id="rId9"/>
    <p:sldId id="288" r:id="rId10"/>
    <p:sldId id="274" r:id="rId11"/>
    <p:sldId id="258" r:id="rId12"/>
    <p:sldId id="261" r:id="rId13"/>
    <p:sldId id="260" r:id="rId14"/>
    <p:sldId id="259" r:id="rId15"/>
    <p:sldId id="268" r:id="rId16"/>
    <p:sldId id="269" r:id="rId17"/>
    <p:sldId id="270" r:id="rId18"/>
    <p:sldId id="271" r:id="rId19"/>
    <p:sldId id="272" r:id="rId20"/>
    <p:sldId id="263" r:id="rId21"/>
    <p:sldId id="267" r:id="rId22"/>
    <p:sldId id="264" r:id="rId23"/>
    <p:sldId id="265" r:id="rId24"/>
    <p:sldId id="266" r:id="rId25"/>
    <p:sldId id="275" r:id="rId26"/>
    <p:sldId id="276" r:id="rId27"/>
    <p:sldId id="277" r:id="rId28"/>
    <p:sldId id="278" r:id="rId29"/>
    <p:sldId id="27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799318-05A0-4F86-9ED2-6E8436AA3678}"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1694000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99318-05A0-4F86-9ED2-6E8436AA3678}"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382311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799318-05A0-4F86-9ED2-6E8436AA3678}"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303104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799318-05A0-4F86-9ED2-6E8436AA3678}" type="datetimeFigureOut">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390190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799318-05A0-4F86-9ED2-6E8436AA3678}" type="datetimeFigureOut">
              <a:rPr lang="en-US" smtClean="0"/>
              <a:t>4/2/2026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3876960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799318-05A0-4F86-9ED2-6E8436AA3678}" type="datetimeFigureOut">
              <a:rPr lang="en-US" smtClean="0"/>
              <a:t>4/2/2026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1763140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799318-05A0-4F86-9ED2-6E8436AA3678}" type="datetimeFigureOut">
              <a:rPr lang="en-US" smtClean="0"/>
              <a:t>4/2/2026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1097825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799318-05A0-4F86-9ED2-6E8436AA3678}" type="datetimeFigureOut">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986387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799318-05A0-4F86-9ED2-6E8436AA3678}" type="datetimeFigureOut">
              <a:rPr lang="en-US" smtClean="0"/>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130428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99318-05A0-4F86-9ED2-6E8436AA3678}"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3517890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99318-05A0-4F86-9ED2-6E8436AA3678}"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C57D9-4AE9-4FD5-B7BF-4F64DD632751}" type="slidenum">
              <a:rPr lang="en-US" smtClean="0"/>
              <a:t>‹#›</a:t>
            </a:fld>
            <a:endParaRPr lang="en-US"/>
          </a:p>
        </p:txBody>
      </p:sp>
    </p:spTree>
    <p:extLst>
      <p:ext uri="{BB962C8B-B14F-4D97-AF65-F5344CB8AC3E}">
        <p14:creationId xmlns:p14="http://schemas.microsoft.com/office/powerpoint/2010/main" val="299164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99318-05A0-4F86-9ED2-6E8436AA3678}" type="datetimeFigureOut">
              <a:rPr lang="en-US" smtClean="0"/>
              <a:t>4/2/2026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FC57D9-4AE9-4FD5-B7BF-4F64DD632751}" type="slidenum">
              <a:rPr lang="en-US" smtClean="0"/>
              <a:t>‹#›</a:t>
            </a:fld>
            <a:endParaRPr lang="en-US"/>
          </a:p>
        </p:txBody>
      </p:sp>
    </p:spTree>
    <p:extLst>
      <p:ext uri="{BB962C8B-B14F-4D97-AF65-F5344CB8AC3E}">
        <p14:creationId xmlns:p14="http://schemas.microsoft.com/office/powerpoint/2010/main" val="3473365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UNIT-5</a:t>
            </a:r>
            <a:endParaRPr lang="en-US" dirty="0"/>
          </a:p>
        </p:txBody>
      </p:sp>
      <p:sp>
        <p:nvSpPr>
          <p:cNvPr id="3" name="Content Placeholder 2"/>
          <p:cNvSpPr>
            <a:spLocks noGrp="1"/>
          </p:cNvSpPr>
          <p:nvPr>
            <p:ph idx="1"/>
          </p:nvPr>
        </p:nvSpPr>
        <p:spPr/>
        <p:txBody>
          <a:bodyPr/>
          <a:lstStyle/>
          <a:p>
            <a:r>
              <a:rPr kumimoji="1" lang="en-GB" dirty="0"/>
              <a:t>Basel Convention</a:t>
            </a:r>
            <a:endParaRPr lang="en-US" dirty="0" smtClean="0"/>
          </a:p>
          <a:p>
            <a:r>
              <a:rPr lang="en-US" dirty="0" smtClean="0"/>
              <a:t>The </a:t>
            </a:r>
            <a:r>
              <a:rPr lang="en-US" dirty="0"/>
              <a:t>Bamako </a:t>
            </a:r>
            <a:r>
              <a:rPr lang="en-US" dirty="0" smtClean="0"/>
              <a:t>Convention</a:t>
            </a:r>
          </a:p>
          <a:p>
            <a:r>
              <a:rPr lang="en-US" dirty="0" smtClean="0"/>
              <a:t>Comparison of Basel and Bamako Convention</a:t>
            </a:r>
          </a:p>
          <a:p>
            <a:r>
              <a:rPr lang="en-US" dirty="0"/>
              <a:t>The Rotterdam </a:t>
            </a:r>
            <a:r>
              <a:rPr lang="en-US" dirty="0" smtClean="0"/>
              <a:t>Convention</a:t>
            </a:r>
          </a:p>
          <a:p>
            <a:r>
              <a:rPr lang="en-US" dirty="0"/>
              <a:t>Restriction of Hazardous Substances (</a:t>
            </a:r>
            <a:r>
              <a:rPr lang="en-US" dirty="0" err="1"/>
              <a:t>RoHS</a:t>
            </a:r>
            <a:r>
              <a:rPr lang="en-US" dirty="0"/>
              <a:t>) </a:t>
            </a:r>
            <a:r>
              <a:rPr lang="en-US" dirty="0" smtClean="0"/>
              <a:t>Directive</a:t>
            </a:r>
          </a:p>
          <a:p>
            <a:r>
              <a:rPr lang="en-US" dirty="0"/>
              <a:t>Waste Electrical and Electronic Equipment (WEEE) Directive in the European Union</a:t>
            </a:r>
            <a:endParaRPr lang="en-US" dirty="0" smtClean="0"/>
          </a:p>
          <a:p>
            <a:endParaRPr lang="en-US" dirty="0" smtClean="0"/>
          </a:p>
          <a:p>
            <a:endParaRPr lang="en-US" dirty="0"/>
          </a:p>
        </p:txBody>
      </p:sp>
    </p:spTree>
    <p:extLst>
      <p:ext uri="{BB962C8B-B14F-4D97-AF65-F5344CB8AC3E}">
        <p14:creationId xmlns:p14="http://schemas.microsoft.com/office/powerpoint/2010/main" val="2807171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39762"/>
          </a:xfrm>
        </p:spPr>
        <p:txBody>
          <a:bodyPr>
            <a:normAutofit fontScale="90000"/>
          </a:bodyPr>
          <a:lstStyle/>
          <a:p>
            <a:r>
              <a:rPr kumimoji="1" lang="en-GB" dirty="0"/>
              <a:t>Basel Convention</a:t>
            </a:r>
            <a:r>
              <a:rPr lang="en-US" dirty="0"/>
              <a:t/>
            </a:r>
            <a:br>
              <a:rPr lang="en-US" dirty="0"/>
            </a:br>
            <a:endParaRPr lang="en-US" dirty="0"/>
          </a:p>
        </p:txBody>
      </p:sp>
      <p:sp>
        <p:nvSpPr>
          <p:cNvPr id="3" name="Content Placeholder 2"/>
          <p:cNvSpPr>
            <a:spLocks noGrp="1"/>
          </p:cNvSpPr>
          <p:nvPr>
            <p:ph idx="1"/>
          </p:nvPr>
        </p:nvSpPr>
        <p:spPr>
          <a:xfrm>
            <a:off x="228600" y="838200"/>
            <a:ext cx="8763000" cy="5821363"/>
          </a:xfrm>
        </p:spPr>
        <p:txBody>
          <a:bodyPr>
            <a:normAutofit lnSpcReduction="10000"/>
          </a:bodyPr>
          <a:lstStyle/>
          <a:p>
            <a:pPr algn="just"/>
            <a:r>
              <a:rPr kumimoji="1" lang="en-GB" dirty="0"/>
              <a:t>The Basel Convention on </a:t>
            </a:r>
            <a:r>
              <a:rPr kumimoji="1" lang="en-GB" b="1" dirty="0"/>
              <a:t>the Control of Transboundary Movements of Hazardous Wastes and their Disposal</a:t>
            </a:r>
          </a:p>
          <a:p>
            <a:pPr algn="just"/>
            <a:r>
              <a:rPr lang="en-US" b="1" dirty="0"/>
              <a:t>Transboundary movement </a:t>
            </a:r>
            <a:r>
              <a:rPr lang="en-US" dirty="0"/>
              <a:t>of hazardous waste that is </a:t>
            </a:r>
            <a:r>
              <a:rPr lang="en-US" b="1" dirty="0"/>
              <a:t>based</a:t>
            </a:r>
            <a:r>
              <a:rPr lang="en-US" dirty="0"/>
              <a:t> on </a:t>
            </a:r>
            <a:r>
              <a:rPr lang="en-US" b="1" dirty="0"/>
              <a:t>environmental</a:t>
            </a:r>
            <a:r>
              <a:rPr lang="en-US" dirty="0"/>
              <a:t> and </a:t>
            </a:r>
            <a:r>
              <a:rPr lang="en-US" b="1" dirty="0"/>
              <a:t>economic grounds</a:t>
            </a:r>
            <a:r>
              <a:rPr lang="en-US" dirty="0"/>
              <a:t> with agreement between the exporting and receiving country, can  ensure that waste is reused or recycled in an </a:t>
            </a:r>
            <a:r>
              <a:rPr lang="en-US" b="1" dirty="0"/>
              <a:t>environmentally sound manner.</a:t>
            </a:r>
          </a:p>
          <a:p>
            <a:r>
              <a:rPr kumimoji="1" lang="en-GB" dirty="0"/>
              <a:t>Adopted in May 1989</a:t>
            </a:r>
          </a:p>
          <a:p>
            <a:r>
              <a:rPr kumimoji="1" lang="en-GB" dirty="0"/>
              <a:t>Came into force in May 1992</a:t>
            </a:r>
          </a:p>
          <a:p>
            <a:r>
              <a:rPr kumimoji="1" lang="en-GB" dirty="0"/>
              <a:t>180 Parties as of October 2013</a:t>
            </a:r>
            <a:endParaRPr kumimoji="1" lang="en-US" dirty="0"/>
          </a:p>
          <a:p>
            <a:endParaRPr lang="en-US" dirty="0"/>
          </a:p>
        </p:txBody>
      </p:sp>
    </p:spTree>
    <p:extLst>
      <p:ext uri="{BB962C8B-B14F-4D97-AF65-F5344CB8AC3E}">
        <p14:creationId xmlns:p14="http://schemas.microsoft.com/office/powerpoint/2010/main" val="1961419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b="8595"/>
          <a:stretch/>
        </p:blipFill>
        <p:spPr>
          <a:xfrm>
            <a:off x="292488" y="254000"/>
            <a:ext cx="8176934" cy="5461000"/>
          </a:xfrm>
          <a:prstGeom prst="rect">
            <a:avLst/>
          </a:prstGeom>
        </p:spPr>
      </p:pic>
    </p:spTree>
    <p:extLst>
      <p:ext uri="{BB962C8B-B14F-4D97-AF65-F5344CB8AC3E}">
        <p14:creationId xmlns:p14="http://schemas.microsoft.com/office/powerpoint/2010/main" val="1620429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50088" y="427750"/>
            <a:ext cx="8294378" cy="5327374"/>
          </a:xfrm>
          <a:prstGeom prst="rect">
            <a:avLst/>
          </a:prstGeom>
        </p:spPr>
      </p:pic>
    </p:spTree>
    <p:extLst>
      <p:ext uri="{BB962C8B-B14F-4D97-AF65-F5344CB8AC3E}">
        <p14:creationId xmlns:p14="http://schemas.microsoft.com/office/powerpoint/2010/main" val="2277022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800413" y="209826"/>
            <a:ext cx="7324905" cy="5380383"/>
          </a:xfrm>
          <a:prstGeom prst="rect">
            <a:avLst/>
          </a:prstGeom>
        </p:spPr>
      </p:pic>
    </p:spTree>
    <p:extLst>
      <p:ext uri="{BB962C8B-B14F-4D97-AF65-F5344CB8AC3E}">
        <p14:creationId xmlns:p14="http://schemas.microsoft.com/office/powerpoint/2010/main" val="1870369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66680" y="330201"/>
            <a:ext cx="8628382" cy="5765799"/>
          </a:xfrm>
          <a:prstGeom prst="rect">
            <a:avLst/>
          </a:prstGeom>
        </p:spPr>
      </p:pic>
    </p:spTree>
    <p:extLst>
      <p:ext uri="{BB962C8B-B14F-4D97-AF65-F5344CB8AC3E}">
        <p14:creationId xmlns:p14="http://schemas.microsoft.com/office/powerpoint/2010/main" val="161449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73245" y="808384"/>
            <a:ext cx="7769247" cy="4960045"/>
          </a:xfrm>
          <a:prstGeom prst="rect">
            <a:avLst/>
          </a:prstGeom>
        </p:spPr>
      </p:pic>
    </p:spTree>
    <p:extLst>
      <p:ext uri="{BB962C8B-B14F-4D97-AF65-F5344CB8AC3E}">
        <p14:creationId xmlns:p14="http://schemas.microsoft.com/office/powerpoint/2010/main" val="2747274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78990" y="490330"/>
            <a:ext cx="7486485" cy="5392414"/>
          </a:xfrm>
          <a:prstGeom prst="rect">
            <a:avLst/>
          </a:prstGeom>
        </p:spPr>
      </p:pic>
    </p:spTree>
    <p:extLst>
      <p:ext uri="{BB962C8B-B14F-4D97-AF65-F5344CB8AC3E}">
        <p14:creationId xmlns:p14="http://schemas.microsoft.com/office/powerpoint/2010/main" val="2130440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67500" y="490331"/>
            <a:ext cx="7715387" cy="5263808"/>
          </a:xfrm>
          <a:prstGeom prst="rect">
            <a:avLst/>
          </a:prstGeom>
        </p:spPr>
      </p:pic>
    </p:spTree>
    <p:extLst>
      <p:ext uri="{BB962C8B-B14F-4D97-AF65-F5344CB8AC3E}">
        <p14:creationId xmlns:p14="http://schemas.microsoft.com/office/powerpoint/2010/main" val="198421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Bamako Convention</a:t>
            </a:r>
          </a:p>
        </p:txBody>
      </p:sp>
      <p:sp>
        <p:nvSpPr>
          <p:cNvPr id="3" name="Content Placeholder 2"/>
          <p:cNvSpPr>
            <a:spLocks noGrp="1"/>
          </p:cNvSpPr>
          <p:nvPr>
            <p:ph idx="1"/>
          </p:nvPr>
        </p:nvSpPr>
        <p:spPr>
          <a:xfrm>
            <a:off x="304800" y="1600200"/>
            <a:ext cx="8382000" cy="4724400"/>
          </a:xfrm>
        </p:spPr>
        <p:txBody>
          <a:bodyPr>
            <a:normAutofit fontScale="85000" lnSpcReduction="20000"/>
          </a:bodyPr>
          <a:lstStyle/>
          <a:p>
            <a:pPr algn="just"/>
            <a:r>
              <a:rPr lang="en-US" dirty="0"/>
              <a:t>The Bamako Convention  on the </a:t>
            </a:r>
            <a:r>
              <a:rPr lang="en-US" b="1" dirty="0"/>
              <a:t>Ban</a:t>
            </a:r>
            <a:r>
              <a:rPr lang="en-US" dirty="0"/>
              <a:t> of the import into </a:t>
            </a:r>
            <a:r>
              <a:rPr lang="en-US" b="1" dirty="0"/>
              <a:t>Africa</a:t>
            </a:r>
            <a:r>
              <a:rPr lang="en-US" dirty="0"/>
              <a:t> and the Control of Transboundary Movement of Hazardous Wastes .</a:t>
            </a:r>
          </a:p>
          <a:p>
            <a:r>
              <a:rPr lang="en-US" b="1" dirty="0"/>
              <a:t>Transboundary movement </a:t>
            </a:r>
            <a:r>
              <a:rPr lang="en-US" dirty="0"/>
              <a:t>of hazardous waste that is based on environmental and economic grounds with agreement between the exporting and receiving country, can  ensure that waste is reused or recycled in an environmentally sound manner.</a:t>
            </a:r>
          </a:p>
          <a:p>
            <a:pPr algn="just"/>
            <a:r>
              <a:rPr lang="en-US" dirty="0"/>
              <a:t>The convention  was </a:t>
            </a:r>
            <a:r>
              <a:rPr lang="en-US" b="1" dirty="0"/>
              <a:t>negotiated</a:t>
            </a:r>
            <a:r>
              <a:rPr lang="en-US" dirty="0"/>
              <a:t> by the </a:t>
            </a:r>
            <a:r>
              <a:rPr lang="en-US" b="1" dirty="0"/>
              <a:t>twelve nations </a:t>
            </a:r>
            <a:r>
              <a:rPr lang="en-US" dirty="0"/>
              <a:t>of the </a:t>
            </a:r>
            <a:r>
              <a:rPr lang="en-US" b="1" dirty="0"/>
              <a:t>Organization of African Unity </a:t>
            </a:r>
            <a:r>
              <a:rPr lang="en-US" dirty="0"/>
              <a:t>at Bamako, Mali in January, 1991</a:t>
            </a:r>
          </a:p>
          <a:p>
            <a:pPr algn="just"/>
            <a:r>
              <a:rPr lang="en-US" dirty="0"/>
              <a:t> came into force in March, 1999.</a:t>
            </a:r>
          </a:p>
          <a:p>
            <a:endParaRPr lang="en-US" dirty="0"/>
          </a:p>
        </p:txBody>
      </p:sp>
    </p:spTree>
    <p:extLst>
      <p:ext uri="{BB962C8B-B14F-4D97-AF65-F5344CB8AC3E}">
        <p14:creationId xmlns:p14="http://schemas.microsoft.com/office/powerpoint/2010/main" val="3368996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lstStyle/>
          <a:p>
            <a:pPr algn="just"/>
            <a:r>
              <a:rPr lang="en-US" dirty="0" smtClean="0"/>
              <a:t>The Convention aims to </a:t>
            </a:r>
            <a:r>
              <a:rPr lang="en-US" b="1" dirty="0" smtClean="0"/>
              <a:t>protect </a:t>
            </a:r>
            <a:r>
              <a:rPr lang="en-US" dirty="0" smtClean="0"/>
              <a:t>human health and environment from </a:t>
            </a:r>
            <a:r>
              <a:rPr lang="en-US" b="1" dirty="0" smtClean="0"/>
              <a:t>dangers posed </a:t>
            </a:r>
            <a:r>
              <a:rPr lang="en-US" dirty="0" smtClean="0"/>
              <a:t>by hazardous wastes </a:t>
            </a:r>
            <a:r>
              <a:rPr lang="en-US" b="1" dirty="0" smtClean="0"/>
              <a:t>by reducing their generation </a:t>
            </a:r>
            <a:r>
              <a:rPr lang="en-US" dirty="0" smtClean="0"/>
              <a:t>to a minimum in terms of quantity and/or hazardous potential. </a:t>
            </a:r>
          </a:p>
          <a:p>
            <a:pPr algn="just"/>
            <a:r>
              <a:rPr lang="en-US" dirty="0" smtClean="0"/>
              <a:t>All Parties are </a:t>
            </a:r>
            <a:r>
              <a:rPr lang="en-US" b="1" dirty="0" smtClean="0"/>
              <a:t>obliged</a:t>
            </a:r>
            <a:r>
              <a:rPr lang="en-US" dirty="0" smtClean="0"/>
              <a:t> to prohibit the import of all </a:t>
            </a:r>
            <a:r>
              <a:rPr lang="en-US" b="1" dirty="0" smtClean="0"/>
              <a:t>hazardous wastes, </a:t>
            </a:r>
            <a:r>
              <a:rPr lang="en-US" dirty="0" smtClean="0"/>
              <a:t>for any reason, into </a:t>
            </a:r>
            <a:r>
              <a:rPr lang="en-US" b="1" dirty="0" smtClean="0"/>
              <a:t>Africa</a:t>
            </a:r>
            <a:r>
              <a:rPr lang="en-US" dirty="0" smtClean="0"/>
              <a:t> from non-Contracting Parties</a:t>
            </a:r>
            <a:endParaRPr lang="en-US" dirty="0"/>
          </a:p>
        </p:txBody>
      </p:sp>
    </p:spTree>
    <p:extLst>
      <p:ext uri="{BB962C8B-B14F-4D97-AF65-F5344CB8AC3E}">
        <p14:creationId xmlns:p14="http://schemas.microsoft.com/office/powerpoint/2010/main" val="41680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fontScale="92500" lnSpcReduction="10000"/>
          </a:bodyPr>
          <a:lstStyle/>
          <a:p>
            <a:pPr algn="just"/>
            <a:r>
              <a:rPr lang="en-US" dirty="0" smtClean="0"/>
              <a:t>It is clear from the </a:t>
            </a:r>
            <a:r>
              <a:rPr lang="en-US" b="1" dirty="0" smtClean="0"/>
              <a:t>provisions</a:t>
            </a:r>
            <a:r>
              <a:rPr lang="en-US" dirty="0" smtClean="0"/>
              <a:t> of the Bamako Convention that the dumping of radioactive wastes, industrial wastes, </a:t>
            </a:r>
            <a:r>
              <a:rPr lang="en-US" b="1" dirty="0" smtClean="0"/>
              <a:t>sewage</a:t>
            </a:r>
            <a:r>
              <a:rPr lang="en-US" dirty="0" smtClean="0"/>
              <a:t> and sewage </a:t>
            </a:r>
            <a:r>
              <a:rPr lang="en-US" b="1" dirty="0" smtClean="0"/>
              <a:t>sludge</a:t>
            </a:r>
            <a:r>
              <a:rPr lang="en-US" dirty="0" smtClean="0"/>
              <a:t> is prohibited. </a:t>
            </a:r>
          </a:p>
          <a:p>
            <a:pPr algn="just"/>
            <a:r>
              <a:rPr lang="en-US" dirty="0" smtClean="0"/>
              <a:t>The Bamako Convention </a:t>
            </a:r>
            <a:r>
              <a:rPr lang="en-US" b="1" dirty="0" smtClean="0"/>
              <a:t>places the duty </a:t>
            </a:r>
            <a:r>
              <a:rPr lang="en-US" dirty="0" smtClean="0"/>
              <a:t>on the Parties to monitor their respective waterways to ensure that no dumping occurs.</a:t>
            </a:r>
          </a:p>
          <a:p>
            <a:pPr algn="just"/>
            <a:r>
              <a:rPr lang="en-US" dirty="0"/>
              <a:t>The need to sign the Bamako Convention </a:t>
            </a:r>
            <a:r>
              <a:rPr lang="en-US" b="1" dirty="0"/>
              <a:t>arose from the failure</a:t>
            </a:r>
            <a:r>
              <a:rPr lang="en-US" dirty="0"/>
              <a:t> of the Basel Convention to prohibit trade of hazardous waste to the less developed countries, and from the realization that many developed nations were exporting toxic wastes to Africa. </a:t>
            </a:r>
          </a:p>
          <a:p>
            <a:endParaRPr lang="en-US" dirty="0"/>
          </a:p>
        </p:txBody>
      </p:sp>
    </p:spTree>
    <p:extLst>
      <p:ext uri="{BB962C8B-B14F-4D97-AF65-F5344CB8AC3E}">
        <p14:creationId xmlns:p14="http://schemas.microsoft.com/office/powerpoint/2010/main" val="3289676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lnSpcReduction="10000"/>
          </a:bodyPr>
          <a:lstStyle/>
          <a:p>
            <a:pPr algn="just"/>
            <a:r>
              <a:rPr lang="en-US" dirty="0" smtClean="0">
                <a:solidFill>
                  <a:srgbClr val="FF0000"/>
                </a:solidFill>
              </a:rPr>
              <a:t>This impression was strengthened by several prominent cases. One important case, which occurred in 1987, concerned the import of 18,000 barrels of hazardous waste into Nigeria from the Italian companies </a:t>
            </a:r>
            <a:r>
              <a:rPr lang="en-US" dirty="0" err="1" smtClean="0">
                <a:solidFill>
                  <a:srgbClr val="FF0000"/>
                </a:solidFill>
              </a:rPr>
              <a:t>Ecomar</a:t>
            </a:r>
            <a:r>
              <a:rPr lang="en-US" dirty="0" smtClean="0">
                <a:solidFill>
                  <a:srgbClr val="FF0000"/>
                </a:solidFill>
              </a:rPr>
              <a:t> and Jelly Wax, which agreed to pay local farmer Sunday Nana $100 per month for storage. </a:t>
            </a:r>
          </a:p>
          <a:p>
            <a:pPr algn="just"/>
            <a:r>
              <a:rPr lang="en-US" dirty="0" smtClean="0">
                <a:solidFill>
                  <a:srgbClr val="FF0000"/>
                </a:solidFill>
              </a:rPr>
              <a:t>The barrels, found in storage in the port of Lagos, contained toxic waste including polychlorinated biphenyls.</a:t>
            </a:r>
          </a:p>
          <a:p>
            <a:pPr algn="just"/>
            <a:r>
              <a:rPr lang="en-US" dirty="0" smtClean="0">
                <a:solidFill>
                  <a:srgbClr val="FF0000"/>
                </a:solidFill>
              </a:rPr>
              <a:t> Their eventual shipment back to Italy led to protests closing three Italian ports</a:t>
            </a:r>
            <a:endParaRPr lang="en-US" dirty="0">
              <a:solidFill>
                <a:srgbClr val="FF0000"/>
              </a:solidFill>
            </a:endParaRPr>
          </a:p>
        </p:txBody>
      </p:sp>
    </p:spTree>
    <p:extLst>
      <p:ext uri="{BB962C8B-B14F-4D97-AF65-F5344CB8AC3E}">
        <p14:creationId xmlns:p14="http://schemas.microsoft.com/office/powerpoint/2010/main" val="4020079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4525963"/>
          </a:xfrm>
        </p:spPr>
        <p:txBody>
          <a:bodyPr>
            <a:normAutofit fontScale="92500"/>
          </a:bodyPr>
          <a:lstStyle/>
          <a:p>
            <a:pPr algn="just"/>
            <a:r>
              <a:rPr lang="en-US" dirty="0" smtClean="0"/>
              <a:t>What differentiates the Bamako Convention from  the Basel Convention is that the former uses a  format and language similar to that of the Basel Convention, but which is much stronger in prohibiting all imports of hazardous waste. </a:t>
            </a:r>
          </a:p>
          <a:p>
            <a:pPr algn="just"/>
            <a:r>
              <a:rPr lang="en-US" dirty="0" smtClean="0"/>
              <a:t>Additionally, it does not make exceptions on certain hazardous wastes like those for radioactive materials made by the Basel Convention</a:t>
            </a:r>
            <a:endParaRPr lang="en-US" dirty="0"/>
          </a:p>
        </p:txBody>
      </p:sp>
    </p:spTree>
    <p:extLst>
      <p:ext uri="{BB962C8B-B14F-4D97-AF65-F5344CB8AC3E}">
        <p14:creationId xmlns:p14="http://schemas.microsoft.com/office/powerpoint/2010/main" val="907929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382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33600"/>
            <a:ext cx="8305800" cy="4220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9087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481" y="1066800"/>
            <a:ext cx="84582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738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03" y="2706316"/>
            <a:ext cx="8315325"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04" y="609600"/>
            <a:ext cx="831532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12697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00974"/>
            <a:ext cx="83058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0957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348574"/>
            <a:ext cx="85058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8" y="1009650"/>
            <a:ext cx="8505825" cy="584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4843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563562"/>
          </a:xfrm>
        </p:spPr>
        <p:txBody>
          <a:bodyPr>
            <a:normAutofit fontScale="90000"/>
          </a:bodyPr>
          <a:lstStyle/>
          <a:p>
            <a:r>
              <a:rPr lang="en-US" dirty="0"/>
              <a:t>The Rotterdam Convention</a:t>
            </a:r>
          </a:p>
        </p:txBody>
      </p:sp>
      <p:sp>
        <p:nvSpPr>
          <p:cNvPr id="6" name="Content Placeholder 5"/>
          <p:cNvSpPr>
            <a:spLocks noGrp="1"/>
          </p:cNvSpPr>
          <p:nvPr>
            <p:ph idx="1"/>
          </p:nvPr>
        </p:nvSpPr>
        <p:spPr>
          <a:xfrm>
            <a:off x="457200" y="914400"/>
            <a:ext cx="8229600" cy="5791200"/>
          </a:xfrm>
        </p:spPr>
        <p:txBody>
          <a:bodyPr>
            <a:normAutofit fontScale="62500" lnSpcReduction="20000"/>
          </a:bodyPr>
          <a:lstStyle/>
          <a:p>
            <a:pPr algn="just"/>
            <a:r>
              <a:rPr lang="en-US" dirty="0"/>
              <a:t>Like the Bamako Convention, the Rotterdam Convention on the Prior Informed Consent (PIC) Procedure </a:t>
            </a:r>
            <a:r>
              <a:rPr lang="en-US" b="1" dirty="0"/>
              <a:t>for Certain Chemicals and Pesticides </a:t>
            </a:r>
            <a:r>
              <a:rPr lang="en-US" dirty="0"/>
              <a:t>in International Trade regulates trade in hazardous wastes but contains </a:t>
            </a:r>
            <a:r>
              <a:rPr lang="en-US" b="1" dirty="0"/>
              <a:t>no commitment to reduce their use and release. </a:t>
            </a:r>
            <a:endParaRPr lang="en-US" b="1" dirty="0" smtClean="0"/>
          </a:p>
          <a:p>
            <a:pPr marL="0" indent="0" algn="just">
              <a:buNone/>
            </a:pPr>
            <a:endParaRPr lang="en-US" b="1" dirty="0" smtClean="0"/>
          </a:p>
          <a:p>
            <a:pPr algn="just"/>
            <a:r>
              <a:rPr lang="en-US" dirty="0" smtClean="0"/>
              <a:t>Adopted </a:t>
            </a:r>
            <a:r>
              <a:rPr lang="en-US" dirty="0"/>
              <a:t>in September, 1998, </a:t>
            </a:r>
            <a:endParaRPr lang="en-US" dirty="0" smtClean="0"/>
          </a:p>
          <a:p>
            <a:pPr algn="just"/>
            <a:endParaRPr lang="en-US" dirty="0" smtClean="0"/>
          </a:p>
          <a:p>
            <a:pPr algn="just"/>
            <a:r>
              <a:rPr lang="en-US" dirty="0" smtClean="0"/>
              <a:t>the </a:t>
            </a:r>
            <a:r>
              <a:rPr lang="en-US" dirty="0"/>
              <a:t>Rotterdam Convention came into force in February, 2004. </a:t>
            </a:r>
            <a:endParaRPr lang="en-US" dirty="0" smtClean="0"/>
          </a:p>
          <a:p>
            <a:pPr marL="0" indent="0" algn="just">
              <a:buNone/>
            </a:pPr>
            <a:endParaRPr lang="en-US" dirty="0" smtClean="0"/>
          </a:p>
          <a:p>
            <a:pPr algn="just"/>
            <a:r>
              <a:rPr lang="en-US" dirty="0" smtClean="0"/>
              <a:t>As </a:t>
            </a:r>
            <a:r>
              <a:rPr lang="en-US" dirty="0"/>
              <a:t>of July, 2007, it had 73 signatories and 117 Parties. </a:t>
            </a:r>
            <a:endParaRPr lang="en-US" dirty="0" smtClean="0"/>
          </a:p>
          <a:p>
            <a:pPr marL="0" indent="0" algn="just">
              <a:buNone/>
            </a:pPr>
            <a:endParaRPr lang="en-US" dirty="0" smtClean="0"/>
          </a:p>
          <a:p>
            <a:pPr algn="just"/>
            <a:r>
              <a:rPr lang="en-US" dirty="0" smtClean="0"/>
              <a:t>As </a:t>
            </a:r>
            <a:r>
              <a:rPr lang="en-US" dirty="0"/>
              <a:t>on date there are 140 parties. </a:t>
            </a:r>
            <a:endParaRPr lang="en-US" dirty="0" smtClean="0"/>
          </a:p>
          <a:p>
            <a:pPr marL="0" indent="0" algn="just">
              <a:buNone/>
            </a:pPr>
            <a:endParaRPr lang="en-US" dirty="0" smtClean="0"/>
          </a:p>
          <a:p>
            <a:pPr algn="just"/>
            <a:r>
              <a:rPr lang="en-US" b="1" dirty="0" smtClean="0"/>
              <a:t>India </a:t>
            </a:r>
            <a:r>
              <a:rPr lang="en-US" b="1" dirty="0"/>
              <a:t>had acceded to the convention on 24 May 2005. </a:t>
            </a:r>
            <a:endParaRPr lang="en-US" b="1" dirty="0" smtClean="0"/>
          </a:p>
          <a:p>
            <a:pPr marL="0" indent="0" algn="just">
              <a:buNone/>
            </a:pPr>
            <a:endParaRPr lang="en-US" b="1" dirty="0" smtClean="0"/>
          </a:p>
          <a:p>
            <a:pPr algn="just"/>
            <a:r>
              <a:rPr lang="en-US" dirty="0" smtClean="0"/>
              <a:t>It </a:t>
            </a:r>
            <a:r>
              <a:rPr lang="en-US" dirty="0"/>
              <a:t>is a multilateral treaty to promote shared responsibilities between exporting and importing countries in protecting human health and environment from the harmful effects of hazardous chemicals. </a:t>
            </a:r>
            <a:endParaRPr lang="en-US" dirty="0" smtClean="0"/>
          </a:p>
        </p:txBody>
      </p:sp>
    </p:spTree>
    <p:extLst>
      <p:ext uri="{BB962C8B-B14F-4D97-AF65-F5344CB8AC3E}">
        <p14:creationId xmlns:p14="http://schemas.microsoft.com/office/powerpoint/2010/main" val="40334457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324600"/>
          </a:xfrm>
        </p:spPr>
        <p:txBody>
          <a:bodyPr>
            <a:normAutofit/>
          </a:bodyPr>
          <a:lstStyle/>
          <a:p>
            <a:pPr algn="just"/>
            <a:r>
              <a:rPr lang="en-US" sz="2800" dirty="0"/>
              <a:t>The Convention promotes </a:t>
            </a:r>
            <a:r>
              <a:rPr lang="en-US" sz="2800" b="1" dirty="0"/>
              <a:t>exchange of information among Parties </a:t>
            </a:r>
            <a:r>
              <a:rPr lang="en-US" sz="2800" dirty="0"/>
              <a:t>over a broad range of potentially hazardous chemicals that may be exported or imported. </a:t>
            </a:r>
          </a:p>
          <a:p>
            <a:pPr algn="just"/>
            <a:r>
              <a:rPr lang="en-US" sz="2800" b="1" dirty="0"/>
              <a:t>A key goal is to provide technical assistance for developing countries and countries with economies in transition to develop the infrastructure and capacity necessary to implement the provisions of the </a:t>
            </a:r>
            <a:r>
              <a:rPr lang="en-US" sz="2800" b="1" dirty="0" smtClean="0"/>
              <a:t>Convention</a:t>
            </a:r>
            <a:r>
              <a:rPr lang="en-US" sz="2800" dirty="0" smtClean="0"/>
              <a:t>.</a:t>
            </a:r>
          </a:p>
          <a:p>
            <a:pPr algn="just"/>
            <a:r>
              <a:rPr lang="en-US" sz="2800" dirty="0"/>
              <a:t>The Rotterdam Convention </a:t>
            </a:r>
            <a:r>
              <a:rPr lang="en-US" sz="2800" b="1" dirty="0"/>
              <a:t>calls on exporters of hazardous chemicals to use proper labeling</a:t>
            </a:r>
            <a:r>
              <a:rPr lang="en-US" sz="2800" dirty="0"/>
              <a:t>, include directions on safe handling, and inform purchasers about known restrictions or bans</a:t>
            </a:r>
          </a:p>
          <a:p>
            <a:endParaRPr lang="en-US" dirty="0"/>
          </a:p>
        </p:txBody>
      </p:sp>
    </p:spTree>
    <p:extLst>
      <p:ext uri="{BB962C8B-B14F-4D97-AF65-F5344CB8AC3E}">
        <p14:creationId xmlns:p14="http://schemas.microsoft.com/office/powerpoint/2010/main" val="16159843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a:bodyPr>
          <a:lstStyle/>
          <a:p>
            <a:pPr algn="just"/>
            <a:r>
              <a:rPr lang="en-US" dirty="0" smtClean="0"/>
              <a:t>Parties </a:t>
            </a:r>
            <a:r>
              <a:rPr lang="en-US" dirty="0"/>
              <a:t>can decide whether to </a:t>
            </a:r>
            <a:r>
              <a:rPr lang="en-US" b="1" dirty="0"/>
              <a:t>allow or ban the import of chemicals listed in the treaty</a:t>
            </a:r>
            <a:r>
              <a:rPr lang="en-US" dirty="0"/>
              <a:t>, and countries exporting chemicals are obliged to make sure that producers within their jurisdiction comply with the </a:t>
            </a:r>
            <a:r>
              <a:rPr lang="en-US" b="1" dirty="0"/>
              <a:t>directions and </a:t>
            </a:r>
            <a:r>
              <a:rPr lang="en-US" b="1" dirty="0" smtClean="0"/>
              <a:t>rules</a:t>
            </a:r>
            <a:r>
              <a:rPr lang="en-US" dirty="0" smtClean="0"/>
              <a:t>.</a:t>
            </a:r>
          </a:p>
          <a:p>
            <a:pPr algn="just"/>
            <a:r>
              <a:rPr lang="en-US" dirty="0" smtClean="0"/>
              <a:t> </a:t>
            </a:r>
            <a:r>
              <a:rPr lang="en-US" dirty="0"/>
              <a:t>The Parties have </a:t>
            </a:r>
            <a:r>
              <a:rPr lang="en-US" b="1" dirty="0"/>
              <a:t>nine months </a:t>
            </a:r>
            <a:r>
              <a:rPr lang="en-US" dirty="0"/>
              <a:t>to prepare a response concerning the future import of the chemical. </a:t>
            </a:r>
            <a:endParaRPr lang="en-US" dirty="0" smtClean="0"/>
          </a:p>
          <a:p>
            <a:pPr algn="just"/>
            <a:r>
              <a:rPr lang="en-US" dirty="0" smtClean="0"/>
              <a:t>The </a:t>
            </a:r>
            <a:r>
              <a:rPr lang="en-US" dirty="0"/>
              <a:t>response can consist of </a:t>
            </a:r>
            <a:r>
              <a:rPr lang="en-US" b="1" dirty="0"/>
              <a:t>either a final decision</a:t>
            </a:r>
            <a:r>
              <a:rPr lang="en-US" dirty="0"/>
              <a:t>— to allow import of the chemical, not to allow import, or to allow import subject to specified conditions- or an interim </a:t>
            </a:r>
            <a:r>
              <a:rPr lang="en-US" dirty="0" smtClean="0"/>
              <a:t>response.</a:t>
            </a:r>
            <a:endParaRPr lang="en-US" dirty="0"/>
          </a:p>
        </p:txBody>
      </p:sp>
    </p:spTree>
    <p:extLst>
      <p:ext uri="{BB962C8B-B14F-4D97-AF65-F5344CB8AC3E}">
        <p14:creationId xmlns:p14="http://schemas.microsoft.com/office/powerpoint/2010/main" val="41493133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477000"/>
          </a:xfrm>
        </p:spPr>
        <p:txBody>
          <a:bodyPr/>
          <a:lstStyle/>
          <a:p>
            <a:r>
              <a:rPr lang="en-US" dirty="0"/>
              <a:t>Decisions by an </a:t>
            </a:r>
            <a:r>
              <a:rPr lang="en-US" b="1" dirty="0"/>
              <a:t>importing country </a:t>
            </a:r>
            <a:r>
              <a:rPr lang="en-US" dirty="0"/>
              <a:t>must be trade neutral, that is, apply equally to domestic production for domestic use as well as to imports from any source. </a:t>
            </a:r>
            <a:endParaRPr lang="en-US" dirty="0" smtClean="0"/>
          </a:p>
          <a:p>
            <a:r>
              <a:rPr lang="en-US" dirty="0" smtClean="0"/>
              <a:t>The </a:t>
            </a:r>
            <a:r>
              <a:rPr lang="en-US" b="1" dirty="0"/>
              <a:t>Convention requires </a:t>
            </a:r>
            <a:r>
              <a:rPr lang="en-US" dirty="0"/>
              <a:t>each Party to </a:t>
            </a:r>
            <a:r>
              <a:rPr lang="en-US" b="1" dirty="0"/>
              <a:t>notify</a:t>
            </a:r>
            <a:r>
              <a:rPr lang="en-US" dirty="0"/>
              <a:t> the Secretariat, provided jointly by the </a:t>
            </a:r>
            <a:r>
              <a:rPr lang="en-US" b="1" dirty="0"/>
              <a:t>FAO </a:t>
            </a:r>
            <a:r>
              <a:rPr lang="en-US" b="1" dirty="0" smtClean="0"/>
              <a:t>(</a:t>
            </a:r>
            <a:r>
              <a:rPr lang="en-US" b="1" dirty="0"/>
              <a:t> Food and Agriculture </a:t>
            </a:r>
            <a:r>
              <a:rPr lang="en-US" b="1" dirty="0" smtClean="0"/>
              <a:t>Organization) </a:t>
            </a:r>
            <a:r>
              <a:rPr lang="en-US" dirty="0" smtClean="0"/>
              <a:t>and</a:t>
            </a:r>
            <a:r>
              <a:rPr lang="en-US" b="1" dirty="0" smtClean="0"/>
              <a:t> UNEP(United </a:t>
            </a:r>
            <a:r>
              <a:rPr lang="en-US" b="1" dirty="0"/>
              <a:t>Nations Environment </a:t>
            </a:r>
            <a:r>
              <a:rPr lang="en-US" b="1" dirty="0" smtClean="0"/>
              <a:t>Programme)</a:t>
            </a:r>
            <a:r>
              <a:rPr lang="en-US" dirty="0" smtClean="0"/>
              <a:t>, </a:t>
            </a:r>
            <a:r>
              <a:rPr lang="en-US" dirty="0"/>
              <a:t>when taking a domestic regulatory action to ban or severely restrict a </a:t>
            </a:r>
            <a:r>
              <a:rPr lang="en-US" dirty="0" smtClean="0"/>
              <a:t>chemical.</a:t>
            </a:r>
            <a:endParaRPr lang="en-US" dirty="0"/>
          </a:p>
        </p:txBody>
      </p:sp>
    </p:spTree>
    <p:extLst>
      <p:ext uri="{BB962C8B-B14F-4D97-AF65-F5344CB8AC3E}">
        <p14:creationId xmlns:p14="http://schemas.microsoft.com/office/powerpoint/2010/main" val="3475692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324600"/>
          </a:xfrm>
        </p:spPr>
        <p:txBody>
          <a:bodyPr>
            <a:normAutofit/>
          </a:bodyPr>
          <a:lstStyle/>
          <a:p>
            <a:pPr algn="just"/>
            <a:r>
              <a:rPr lang="en-US" dirty="0"/>
              <a:t>Apart from the principle of </a:t>
            </a:r>
            <a:r>
              <a:rPr lang="en-US" b="1" dirty="0"/>
              <a:t>Prior Informed Consent</a:t>
            </a:r>
            <a:r>
              <a:rPr lang="en-US" dirty="0"/>
              <a:t>, the Rotterdam Convention highlights another principle of the Basel Convention which deals with </a:t>
            </a:r>
            <a:r>
              <a:rPr lang="en-US" b="1" dirty="0"/>
              <a:t>transparency </a:t>
            </a:r>
            <a:r>
              <a:rPr lang="en-US" dirty="0"/>
              <a:t>and</a:t>
            </a:r>
            <a:r>
              <a:rPr lang="en-US" b="1" dirty="0"/>
              <a:t> Environmentally Sound Management (ESM) </a:t>
            </a:r>
            <a:r>
              <a:rPr lang="en-US" dirty="0"/>
              <a:t>of hazardous substances</a:t>
            </a:r>
            <a:r>
              <a:rPr lang="en-US" dirty="0" smtClean="0"/>
              <a:t>.</a:t>
            </a:r>
          </a:p>
          <a:p>
            <a:pPr algn="just"/>
            <a:r>
              <a:rPr lang="en-US" dirty="0" smtClean="0"/>
              <a:t> </a:t>
            </a:r>
            <a:r>
              <a:rPr lang="en-US" dirty="0"/>
              <a:t>Among the </a:t>
            </a:r>
            <a:r>
              <a:rPr lang="en-US" b="1" dirty="0"/>
              <a:t>40 chemical substances </a:t>
            </a:r>
            <a:r>
              <a:rPr lang="en-US" dirty="0"/>
              <a:t>covered under the Convention, mercury compounds, </a:t>
            </a:r>
            <a:r>
              <a:rPr lang="en-US" dirty="0" err="1"/>
              <a:t>polybrominated</a:t>
            </a:r>
            <a:r>
              <a:rPr lang="en-US" dirty="0"/>
              <a:t> biphenyls (PBB), polychlorinated biphenyls (PCB) are also substances that are found in e-waste</a:t>
            </a:r>
          </a:p>
        </p:txBody>
      </p:sp>
    </p:spTree>
    <p:extLst>
      <p:ext uri="{BB962C8B-B14F-4D97-AF65-F5344CB8AC3E}">
        <p14:creationId xmlns:p14="http://schemas.microsoft.com/office/powerpoint/2010/main" val="1764743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r>
              <a:rPr lang="en-US" b="1" dirty="0"/>
              <a:t>Restriction of Hazardous Substances (</a:t>
            </a:r>
            <a:r>
              <a:rPr lang="en-US" b="1" dirty="0" err="1"/>
              <a:t>RoHS</a:t>
            </a:r>
            <a:r>
              <a:rPr lang="en-US" b="1" dirty="0"/>
              <a:t>) Directive</a:t>
            </a:r>
          </a:p>
        </p:txBody>
      </p:sp>
      <p:sp>
        <p:nvSpPr>
          <p:cNvPr id="3" name="Content Placeholder 2"/>
          <p:cNvSpPr>
            <a:spLocks noGrp="1"/>
          </p:cNvSpPr>
          <p:nvPr>
            <p:ph idx="1"/>
          </p:nvPr>
        </p:nvSpPr>
        <p:spPr>
          <a:xfrm>
            <a:off x="228600" y="1600200"/>
            <a:ext cx="8458200" cy="5029200"/>
          </a:xfrm>
        </p:spPr>
        <p:txBody>
          <a:bodyPr>
            <a:normAutofit fontScale="85000" lnSpcReduction="20000"/>
          </a:bodyPr>
          <a:lstStyle/>
          <a:p>
            <a:pPr algn="just"/>
            <a:r>
              <a:rPr lang="en-US" dirty="0">
                <a:latin typeface="Times New Roman" pitchFamily="18" charset="0"/>
                <a:cs typeface="Times New Roman" pitchFamily="18" charset="0"/>
              </a:rPr>
              <a:t>As a </a:t>
            </a:r>
            <a:r>
              <a:rPr lang="en-US" b="1" dirty="0">
                <a:latin typeface="Times New Roman" pitchFamily="18" charset="0"/>
                <a:cs typeface="Times New Roman" pitchFamily="18" charset="0"/>
              </a:rPr>
              <a:t>legislative initiative </a:t>
            </a:r>
            <a:r>
              <a:rPr lang="en-US" dirty="0">
                <a:latin typeface="Times New Roman" pitchFamily="18" charset="0"/>
                <a:cs typeface="Times New Roman" pitchFamily="18" charset="0"/>
              </a:rPr>
              <a:t>to solve the problem of huge amounts of toxic e-waste, a Directive on the restriction of the use of certain hazardous substances in electrical and electronic equipment, namely </a:t>
            </a:r>
            <a:r>
              <a:rPr lang="en-US" b="1" dirty="0">
                <a:latin typeface="Times New Roman" pitchFamily="18" charset="0"/>
                <a:cs typeface="Times New Roman" pitchFamily="18" charset="0"/>
              </a:rPr>
              <a:t>2002/95/EC, commonly referred to as the Restriction of Hazardous Substances Directive or </a:t>
            </a:r>
            <a:r>
              <a:rPr lang="en-US" b="1" dirty="0" err="1">
                <a:latin typeface="Times New Roman" pitchFamily="18" charset="0"/>
                <a:cs typeface="Times New Roman" pitchFamily="18" charset="0"/>
              </a:rPr>
              <a:t>RoHS</a:t>
            </a:r>
            <a:r>
              <a:rPr lang="en-US" b="1" dirty="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adopted </a:t>
            </a:r>
            <a:r>
              <a:rPr lang="en-US" dirty="0">
                <a:latin typeface="Times New Roman" pitchFamily="18" charset="0"/>
                <a:cs typeface="Times New Roman" pitchFamily="18" charset="0"/>
              </a:rPr>
              <a:t>in </a:t>
            </a:r>
            <a:r>
              <a:rPr lang="en-US" b="1" dirty="0">
                <a:latin typeface="Times New Roman" pitchFamily="18" charset="0"/>
                <a:cs typeface="Times New Roman" pitchFamily="18" charset="0"/>
              </a:rPr>
              <a:t>February 2003 </a:t>
            </a:r>
            <a:r>
              <a:rPr lang="en-US" dirty="0">
                <a:latin typeface="Times New Roman" pitchFamily="18" charset="0"/>
                <a:cs typeface="Times New Roman" pitchFamily="18" charset="0"/>
              </a:rPr>
              <a:t>by</a:t>
            </a:r>
            <a:r>
              <a:rPr lang="en-US" b="1" dirty="0">
                <a:latin typeface="Times New Roman" pitchFamily="18" charset="0"/>
                <a:cs typeface="Times New Roman" pitchFamily="18" charset="0"/>
              </a:rPr>
              <a:t> the European Union</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a:t>
            </a:r>
            <a:r>
              <a:rPr lang="en-US" dirty="0" err="1">
                <a:latin typeface="Times New Roman" pitchFamily="18" charset="0"/>
                <a:cs typeface="Times New Roman" pitchFamily="18" charset="0"/>
              </a:rPr>
              <a:t>RoHS</a:t>
            </a:r>
            <a:r>
              <a:rPr lang="en-US" dirty="0">
                <a:latin typeface="Times New Roman" pitchFamily="18" charset="0"/>
                <a:cs typeface="Times New Roman" pitchFamily="18" charset="0"/>
              </a:rPr>
              <a:t> Directive came into force with effect from </a:t>
            </a:r>
            <a:r>
              <a:rPr lang="en-US" b="1" dirty="0">
                <a:latin typeface="Times New Roman" pitchFamily="18" charset="0"/>
                <a:cs typeface="Times New Roman" pitchFamily="18" charset="0"/>
              </a:rPr>
              <a:t>1 July 2006</a:t>
            </a:r>
            <a:r>
              <a:rPr lang="en-US" dirty="0">
                <a:latin typeface="Times New Roman" pitchFamily="18" charset="0"/>
                <a:cs typeface="Times New Roman" pitchFamily="18" charset="0"/>
              </a:rPr>
              <a:t>, and is required to be enforced and become law in each member state</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The </a:t>
            </a:r>
            <a:r>
              <a:rPr lang="en-US" b="1" dirty="0">
                <a:latin typeface="Times New Roman" pitchFamily="18" charset="0"/>
                <a:cs typeface="Times New Roman" pitchFamily="18" charset="0"/>
              </a:rPr>
              <a:t>Directive restricts the use of six hazardous materials </a:t>
            </a:r>
            <a:r>
              <a:rPr lang="en-US" dirty="0">
                <a:latin typeface="Times New Roman" pitchFamily="18" charset="0"/>
                <a:cs typeface="Times New Roman" pitchFamily="18" charset="0"/>
              </a:rPr>
              <a:t>in the manufacture of various types of electronic and electrical equipment</a:t>
            </a:r>
            <a:r>
              <a:rPr lang="en-US" dirty="0"/>
              <a:t>.</a:t>
            </a:r>
          </a:p>
        </p:txBody>
      </p:sp>
    </p:spTree>
    <p:extLst>
      <p:ext uri="{BB962C8B-B14F-4D97-AF65-F5344CB8AC3E}">
        <p14:creationId xmlns:p14="http://schemas.microsoft.com/office/powerpoint/2010/main" val="367375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553200"/>
          </a:xfrm>
        </p:spPr>
        <p:txBody>
          <a:bodyPr/>
          <a:lstStyle/>
          <a:p>
            <a:r>
              <a:rPr lang="en-US" dirty="0"/>
              <a:t>In order to prevent the generation of hazardous waste, the </a:t>
            </a:r>
            <a:r>
              <a:rPr lang="en-US" dirty="0" err="1"/>
              <a:t>RoHS</a:t>
            </a:r>
            <a:r>
              <a:rPr lang="en-US" dirty="0"/>
              <a:t> Directive requires the substitution of various heavy metals, namely </a:t>
            </a:r>
            <a:endParaRPr lang="en-US" dirty="0" smtClean="0"/>
          </a:p>
          <a:p>
            <a:r>
              <a:rPr lang="en-US" dirty="0" smtClean="0"/>
              <a:t>lead</a:t>
            </a:r>
          </a:p>
          <a:p>
            <a:r>
              <a:rPr lang="en-US" dirty="0" smtClean="0"/>
              <a:t> mercury</a:t>
            </a:r>
          </a:p>
          <a:p>
            <a:r>
              <a:rPr lang="en-US" dirty="0" smtClean="0"/>
              <a:t> cadmium</a:t>
            </a:r>
          </a:p>
          <a:p>
            <a:r>
              <a:rPr lang="en-US" dirty="0" smtClean="0"/>
              <a:t> </a:t>
            </a:r>
            <a:r>
              <a:rPr lang="en-US" dirty="0" err="1"/>
              <a:t>hexavalant</a:t>
            </a:r>
            <a:r>
              <a:rPr lang="en-US" dirty="0"/>
              <a:t> chromium </a:t>
            </a:r>
            <a:r>
              <a:rPr lang="en-US" dirty="0" smtClean="0"/>
              <a:t>and</a:t>
            </a:r>
          </a:p>
          <a:p>
            <a:r>
              <a:rPr lang="en-US" dirty="0" smtClean="0"/>
              <a:t> </a:t>
            </a:r>
            <a:r>
              <a:rPr lang="en-US" dirty="0"/>
              <a:t>brominated flame retardants like </a:t>
            </a:r>
            <a:r>
              <a:rPr lang="en-US" b="1" dirty="0" smtClean="0"/>
              <a:t>poly brominated </a:t>
            </a:r>
            <a:r>
              <a:rPr lang="en-US" b="1" dirty="0"/>
              <a:t>biphenyls (PBB)</a:t>
            </a:r>
            <a:r>
              <a:rPr lang="en-US" dirty="0"/>
              <a:t> or </a:t>
            </a:r>
            <a:r>
              <a:rPr lang="en-US" b="1" dirty="0"/>
              <a:t>poly-brominated </a:t>
            </a:r>
            <a:r>
              <a:rPr lang="en-US" b="1" dirty="0" err="1"/>
              <a:t>diphenyl</a:t>
            </a:r>
            <a:r>
              <a:rPr lang="en-US" b="1" dirty="0"/>
              <a:t> ethers (PBDE)</a:t>
            </a:r>
            <a:r>
              <a:rPr lang="en-US" dirty="0"/>
              <a:t> in new electrical and electronic </a:t>
            </a:r>
            <a:r>
              <a:rPr lang="en-US" dirty="0" err="1"/>
              <a:t>equipments</a:t>
            </a:r>
            <a:r>
              <a:rPr lang="en-US" dirty="0"/>
              <a:t> put on the market since 1 July, 2006.</a:t>
            </a:r>
          </a:p>
        </p:txBody>
      </p:sp>
    </p:spTree>
    <p:extLst>
      <p:ext uri="{BB962C8B-B14F-4D97-AF65-F5344CB8AC3E}">
        <p14:creationId xmlns:p14="http://schemas.microsoft.com/office/powerpoint/2010/main" val="2625973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8305800" cy="6019800"/>
          </a:xfrm>
        </p:spPr>
        <p:txBody>
          <a:bodyPr/>
          <a:lstStyle/>
          <a:p>
            <a:pPr algn="just"/>
            <a:r>
              <a:rPr lang="en-US" dirty="0" smtClean="0"/>
              <a:t>The </a:t>
            </a:r>
            <a:r>
              <a:rPr lang="en-US" b="1" dirty="0"/>
              <a:t>WEEE</a:t>
            </a:r>
            <a:r>
              <a:rPr lang="en-US" dirty="0"/>
              <a:t> Directive obliges a </a:t>
            </a:r>
            <a:r>
              <a:rPr lang="en-US" b="1" dirty="0"/>
              <a:t>producer</a:t>
            </a:r>
            <a:r>
              <a:rPr lang="en-US" dirty="0"/>
              <a:t> of electronic equipment to be responsible for the product at the end of its </a:t>
            </a:r>
            <a:r>
              <a:rPr lang="en-US" b="1" dirty="0"/>
              <a:t>consumer life</a:t>
            </a:r>
            <a:r>
              <a:rPr lang="en-US" dirty="0" smtClean="0"/>
              <a:t>.</a:t>
            </a:r>
          </a:p>
          <a:p>
            <a:pPr algn="just"/>
            <a:r>
              <a:rPr lang="en-US" dirty="0" smtClean="0"/>
              <a:t> </a:t>
            </a:r>
            <a:r>
              <a:rPr lang="en-US" dirty="0"/>
              <a:t>The </a:t>
            </a:r>
            <a:r>
              <a:rPr lang="en-US" b="1" dirty="0" err="1"/>
              <a:t>RoHS</a:t>
            </a:r>
            <a:r>
              <a:rPr lang="en-US" b="1" dirty="0"/>
              <a:t> Directive </a:t>
            </a:r>
            <a:r>
              <a:rPr lang="en-US" dirty="0"/>
              <a:t>takes a step further by requiring manufacturers to phase out the </a:t>
            </a:r>
            <a:r>
              <a:rPr lang="en-US" b="1" dirty="0"/>
              <a:t>use of hazardous substances</a:t>
            </a:r>
            <a:r>
              <a:rPr lang="en-US" dirty="0"/>
              <a:t> in the production of electrical and electronics equipment by </a:t>
            </a:r>
            <a:r>
              <a:rPr lang="en-US" b="1" dirty="0"/>
              <a:t>2008</a:t>
            </a:r>
            <a:r>
              <a:rPr lang="en-US" dirty="0"/>
              <a:t>.</a:t>
            </a:r>
          </a:p>
        </p:txBody>
      </p:sp>
    </p:spTree>
    <p:extLst>
      <p:ext uri="{BB962C8B-B14F-4D97-AF65-F5344CB8AC3E}">
        <p14:creationId xmlns:p14="http://schemas.microsoft.com/office/powerpoint/2010/main" val="1119913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normAutofit/>
          </a:bodyPr>
          <a:lstStyle/>
          <a:p>
            <a:r>
              <a:rPr lang="en-US" sz="3200" b="1" dirty="0"/>
              <a:t>Waste Electrical and Electronic Equipment (WEEE) Directive in the European Union</a:t>
            </a:r>
          </a:p>
        </p:txBody>
      </p:sp>
      <p:sp>
        <p:nvSpPr>
          <p:cNvPr id="3" name="Content Placeholder 2"/>
          <p:cNvSpPr>
            <a:spLocks noGrp="1"/>
          </p:cNvSpPr>
          <p:nvPr>
            <p:ph idx="1"/>
          </p:nvPr>
        </p:nvSpPr>
        <p:spPr>
          <a:xfrm>
            <a:off x="228600" y="1600200"/>
            <a:ext cx="8763000" cy="5029200"/>
          </a:xfrm>
        </p:spPr>
        <p:txBody>
          <a:bodyPr>
            <a:normAutofit fontScale="92500" lnSpcReduction="20000"/>
          </a:bodyPr>
          <a:lstStyle/>
          <a:p>
            <a:r>
              <a:rPr lang="en-US" b="1" dirty="0"/>
              <a:t>The Waste Electrical and Electronic Equipment (WEEE) Directive is the European Community directive (2002/96/EC) </a:t>
            </a:r>
            <a:r>
              <a:rPr lang="en-US" dirty="0"/>
              <a:t>on waste electrical and electronic </a:t>
            </a:r>
            <a:r>
              <a:rPr lang="en-US" dirty="0" smtClean="0"/>
              <a:t>equipment. </a:t>
            </a:r>
          </a:p>
          <a:p>
            <a:r>
              <a:rPr lang="en-US" dirty="0" smtClean="0"/>
              <a:t>WEEE , </a:t>
            </a:r>
            <a:r>
              <a:rPr lang="en-US" dirty="0"/>
              <a:t>together with the Restriction of Hazardous Substances (</a:t>
            </a:r>
            <a:r>
              <a:rPr lang="en-US" dirty="0" err="1"/>
              <a:t>RoHS</a:t>
            </a:r>
            <a:r>
              <a:rPr lang="en-US" dirty="0"/>
              <a:t>) Directive (2002/95/EC), became </a:t>
            </a:r>
            <a:r>
              <a:rPr lang="en-US" b="1" dirty="0"/>
              <a:t>European Law in February, 2003 setting collection, recycling and recovery targets </a:t>
            </a:r>
            <a:r>
              <a:rPr lang="en-US" dirty="0"/>
              <a:t>for all types of electrical and electronic goods</a:t>
            </a:r>
            <a:r>
              <a:rPr lang="en-US" dirty="0" smtClean="0"/>
              <a:t>.</a:t>
            </a:r>
          </a:p>
          <a:p>
            <a:r>
              <a:rPr lang="en-US" dirty="0" smtClean="0"/>
              <a:t> </a:t>
            </a:r>
            <a:r>
              <a:rPr lang="en-US" dirty="0"/>
              <a:t>The WEEE Directive obliged the </a:t>
            </a:r>
            <a:r>
              <a:rPr lang="en-US" b="1" dirty="0"/>
              <a:t>twenty-five EU member states to transpose its provisions into national law </a:t>
            </a:r>
            <a:r>
              <a:rPr lang="en-US" dirty="0"/>
              <a:t>by</a:t>
            </a:r>
            <a:r>
              <a:rPr lang="en-US" b="1" dirty="0"/>
              <a:t> 13 August, 2004</a:t>
            </a:r>
            <a:r>
              <a:rPr lang="en-US" dirty="0"/>
              <a:t>.</a:t>
            </a:r>
          </a:p>
        </p:txBody>
      </p:sp>
    </p:spTree>
    <p:extLst>
      <p:ext uri="{BB962C8B-B14F-4D97-AF65-F5344CB8AC3E}">
        <p14:creationId xmlns:p14="http://schemas.microsoft.com/office/powerpoint/2010/main" val="1189471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763000" cy="5943600"/>
          </a:xfrm>
        </p:spPr>
        <p:txBody>
          <a:bodyPr>
            <a:normAutofit fontScale="92500" lnSpcReduction="20000"/>
          </a:bodyPr>
          <a:lstStyle/>
          <a:p>
            <a:pPr algn="just"/>
            <a:r>
              <a:rPr lang="en-US" dirty="0"/>
              <a:t>In </a:t>
            </a:r>
            <a:r>
              <a:rPr lang="en-US" b="1" dirty="0"/>
              <a:t>May, 2001</a:t>
            </a:r>
            <a:r>
              <a:rPr lang="en-US" dirty="0"/>
              <a:t>, the EU Parliament approved a directive that required </a:t>
            </a:r>
            <a:r>
              <a:rPr lang="en-US" b="1" dirty="0"/>
              <a:t>producers</a:t>
            </a:r>
            <a:r>
              <a:rPr lang="en-US" dirty="0"/>
              <a:t> of electronic gazettes to take </a:t>
            </a:r>
            <a:r>
              <a:rPr lang="en-US" b="1" dirty="0"/>
              <a:t>responsibility</a:t>
            </a:r>
            <a:r>
              <a:rPr lang="en-US" dirty="0"/>
              <a:t>—financial and otherwise—for the recovery and recycling of e-waste. </a:t>
            </a:r>
            <a:endParaRPr lang="en-US" dirty="0" smtClean="0"/>
          </a:p>
          <a:p>
            <a:pPr algn="just"/>
            <a:r>
              <a:rPr lang="en-US" dirty="0" smtClean="0"/>
              <a:t>Recognizing </a:t>
            </a:r>
            <a:r>
              <a:rPr lang="en-US" dirty="0"/>
              <a:t>the scope and urgency of e-waste problem, the </a:t>
            </a:r>
            <a:r>
              <a:rPr lang="en-US" b="1" dirty="0"/>
              <a:t>European Union </a:t>
            </a:r>
            <a:r>
              <a:rPr lang="en-US" dirty="0"/>
              <a:t>has</a:t>
            </a:r>
            <a:r>
              <a:rPr lang="en-US" b="1" dirty="0"/>
              <a:t> taken the lead </a:t>
            </a:r>
            <a:r>
              <a:rPr lang="en-US" dirty="0"/>
              <a:t>in addressing it by proposing an ambitious system of the </a:t>
            </a:r>
            <a:r>
              <a:rPr lang="en-US" b="1" dirty="0"/>
              <a:t>Extended Producer Responsibility (EPR). </a:t>
            </a:r>
            <a:endParaRPr lang="en-US" b="1" dirty="0" smtClean="0"/>
          </a:p>
          <a:p>
            <a:pPr algn="just"/>
            <a:r>
              <a:rPr lang="en-US" dirty="0" smtClean="0"/>
              <a:t>The </a:t>
            </a:r>
            <a:r>
              <a:rPr lang="en-US" dirty="0"/>
              <a:t>EPR has been defined as “an environmental protection strategy to reach an environmental objective of a decreased total impact from a product, by making </a:t>
            </a:r>
            <a:r>
              <a:rPr lang="en-US" b="1" dirty="0"/>
              <a:t>the manufacturer of the product responsible </a:t>
            </a:r>
            <a:r>
              <a:rPr lang="en-US" dirty="0"/>
              <a:t>for</a:t>
            </a:r>
            <a:r>
              <a:rPr lang="en-US" b="1" dirty="0"/>
              <a:t> the entire life cycle </a:t>
            </a:r>
            <a:r>
              <a:rPr lang="en-US" dirty="0"/>
              <a:t>of the product and especially for the take back, recycling and final disposal of the product”</a:t>
            </a:r>
          </a:p>
        </p:txBody>
      </p:sp>
    </p:spTree>
    <p:extLst>
      <p:ext uri="{BB962C8B-B14F-4D97-AF65-F5344CB8AC3E}">
        <p14:creationId xmlns:p14="http://schemas.microsoft.com/office/powerpoint/2010/main" val="1201702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TotalTime>
  <Words>1236</Words>
  <Application>Microsoft Office PowerPoint</Application>
  <PresentationFormat>On-screen Show (4:3)</PresentationFormat>
  <Paragraphs>72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UNIT-5</vt:lpstr>
      <vt:lpstr>Basel Convention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Bamako Convention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Rotterdam Convention</vt:lpstr>
      <vt:lpstr>PowerPoint Presentation</vt:lpstr>
      <vt:lpstr>PowerPoint Presentation</vt:lpstr>
      <vt:lpstr>PowerPoint Presentation</vt:lpstr>
      <vt:lpstr>PowerPoint Presentation</vt:lpstr>
      <vt:lpstr>Restriction of Hazardous Substances (RoHS) Directive</vt:lpstr>
      <vt:lpstr>PowerPoint Presentation</vt:lpstr>
      <vt:lpstr>PowerPoint Presentation</vt:lpstr>
      <vt:lpstr>Waste Electrical and Electronic Equipment (WEEE) Directive in the European Union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Bamako Convention</dc:title>
  <dc:creator>Thapchu</dc:creator>
  <cp:lastModifiedBy>Admin</cp:lastModifiedBy>
  <cp:revision>37</cp:revision>
  <dcterms:created xsi:type="dcterms:W3CDTF">2023-10-24T13:54:32Z</dcterms:created>
  <dcterms:modified xsi:type="dcterms:W3CDTF">2026-04-02T06:19:48Z</dcterms:modified>
</cp:coreProperties>
</file>